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10" r:id="rId1"/>
    <p:sldMasterId id="2147484346" r:id="rId2"/>
    <p:sldMasterId id="2147484389" r:id="rId3"/>
    <p:sldMasterId id="2147484428" r:id="rId4"/>
  </p:sldMasterIdLst>
  <p:notesMasterIdLst>
    <p:notesMasterId r:id="rId57"/>
  </p:notesMasterIdLst>
  <p:handoutMasterIdLst>
    <p:handoutMasterId r:id="rId58"/>
  </p:handoutMasterIdLst>
  <p:sldIdLst>
    <p:sldId id="557" r:id="rId5"/>
    <p:sldId id="520" r:id="rId6"/>
    <p:sldId id="562" r:id="rId7"/>
    <p:sldId id="575" r:id="rId8"/>
    <p:sldId id="576" r:id="rId9"/>
    <p:sldId id="372" r:id="rId10"/>
    <p:sldId id="577" r:id="rId11"/>
    <p:sldId id="578" r:id="rId12"/>
    <p:sldId id="358" r:id="rId13"/>
    <p:sldId id="561" r:id="rId14"/>
    <p:sldId id="579" r:id="rId15"/>
    <p:sldId id="533" r:id="rId16"/>
    <p:sldId id="554" r:id="rId17"/>
    <p:sldId id="556" r:id="rId18"/>
    <p:sldId id="574" r:id="rId19"/>
    <p:sldId id="514" r:id="rId20"/>
    <p:sldId id="512" r:id="rId21"/>
    <p:sldId id="513" r:id="rId22"/>
    <p:sldId id="534" r:id="rId23"/>
    <p:sldId id="560" r:id="rId24"/>
    <p:sldId id="558" r:id="rId25"/>
    <p:sldId id="573" r:id="rId26"/>
    <p:sldId id="368" r:id="rId27"/>
    <p:sldId id="571" r:id="rId28"/>
    <p:sldId id="535" r:id="rId29"/>
    <p:sldId id="377" r:id="rId30"/>
    <p:sldId id="352" r:id="rId31"/>
    <p:sldId id="541" r:id="rId32"/>
    <p:sldId id="542" r:id="rId33"/>
    <p:sldId id="592" r:id="rId34"/>
    <p:sldId id="543" r:id="rId35"/>
    <p:sldId id="593" r:id="rId36"/>
    <p:sldId id="591" r:id="rId37"/>
    <p:sldId id="486" r:id="rId38"/>
    <p:sldId id="391" r:id="rId39"/>
    <p:sldId id="545" r:id="rId40"/>
    <p:sldId id="594" r:id="rId41"/>
    <p:sldId id="546" r:id="rId42"/>
    <p:sldId id="595" r:id="rId43"/>
    <p:sldId id="552" r:id="rId44"/>
    <p:sldId id="547" r:id="rId45"/>
    <p:sldId id="596" r:id="rId46"/>
    <p:sldId id="536" r:id="rId47"/>
    <p:sldId id="448" r:id="rId48"/>
    <p:sldId id="453" r:id="rId49"/>
    <p:sldId id="568" r:id="rId50"/>
    <p:sldId id="457" r:id="rId51"/>
    <p:sldId id="582" r:id="rId52"/>
    <p:sldId id="538" r:id="rId53"/>
    <p:sldId id="590" r:id="rId54"/>
    <p:sldId id="583" r:id="rId55"/>
    <p:sldId id="454" r:id="rId56"/>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Schlamb" initials="KS" lastIdx="0" clrIdx="0">
    <p:extLst>
      <p:ext uri="{19B8F6BF-5375-455C-9EA6-DF929625EA0E}">
        <p15:presenceInfo xmlns:p15="http://schemas.microsoft.com/office/powerpoint/2012/main" userId="Kelly Schlamb" providerId="None"/>
      </p:ext>
    </p:extLst>
  </p:cmAuthor>
  <p:cmAuthor id="2" name="Rafael Coss" initials="RC" lastIdx="35" clrIdx="1">
    <p:extLst>
      <p:ext uri="{19B8F6BF-5375-455C-9EA6-DF929625EA0E}">
        <p15:presenceInfo xmlns:p15="http://schemas.microsoft.com/office/powerpoint/2012/main" userId="S::rafael.coss@h2oai.onmicrosoft.com::a4847a48-85d8-45b6-b88d-b7be9f77ea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9900"/>
    <a:srgbClr val="FFFF99"/>
    <a:srgbClr val="F8F8F8"/>
    <a:srgbClr val="FFF109"/>
    <a:srgbClr val="FFF22F"/>
    <a:srgbClr val="D3D3D3"/>
    <a:srgbClr val="FBEB00"/>
    <a:srgbClr val="000E5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6057" autoAdjust="0"/>
  </p:normalViewPr>
  <p:slideViewPr>
    <p:cSldViewPr snapToGrid="0" snapToObjects="1">
      <p:cViewPr varScale="1">
        <p:scale>
          <a:sx n="96" d="100"/>
          <a:sy n="96" d="100"/>
        </p:scale>
        <p:origin x="1176" y="9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5" d="100"/>
          <a:sy n="65" d="100"/>
        </p:scale>
        <p:origin x="327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Regular" charset="0"/>
              <a:ea typeface="Arial Regular" charset="0"/>
              <a:cs typeface="Arial Regular"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AD41EB-D3D3-6044-A7B2-6CD4A3F63263}" type="datetimeFigureOut">
              <a:rPr lang="en-US" smtClean="0">
                <a:latin typeface="Arial Regular" charset="0"/>
                <a:ea typeface="Arial Regular" charset="0"/>
                <a:cs typeface="Arial Regular" charset="0"/>
              </a:rPr>
              <a:t>12/22/2018</a:t>
            </a:fld>
            <a:endParaRPr lang="en-US" dirty="0">
              <a:latin typeface="Arial Regular" charset="0"/>
              <a:ea typeface="Arial Regular" charset="0"/>
              <a:cs typeface="Arial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Regular" charset="0"/>
              <a:ea typeface="Arial Regular" charset="0"/>
              <a:cs typeface="Arial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4B4878-71CB-8F40-B9DD-F26F1F6CA014}" type="slidenum">
              <a:rPr lang="en-US" smtClean="0">
                <a:latin typeface="Arial Regular" charset="0"/>
                <a:ea typeface="Arial Regular" charset="0"/>
                <a:cs typeface="Arial Regular" charset="0"/>
              </a:rPr>
              <a:t>‹#›</a:t>
            </a:fld>
            <a:endParaRPr lang="en-US" dirty="0">
              <a:latin typeface="Arial Regular" charset="0"/>
              <a:ea typeface="Arial Regular" charset="0"/>
              <a:cs typeface="Arial Regular" charset="0"/>
            </a:endParaRP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charset="0"/>
                <a:ea typeface="Arial Regular" charset="0"/>
                <a:cs typeface="Arial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charset="0"/>
                <a:ea typeface="Arial Regular" charset="0"/>
                <a:cs typeface="Arial Regular" charset="0"/>
              </a:defRPr>
            </a:lvl1pPr>
          </a:lstStyle>
          <a:p>
            <a:fld id="{D96A0541-C2EF-9848-827E-46BECFB549F3}" type="datetimeFigureOut">
              <a:rPr lang="en-US" smtClean="0"/>
              <a:pPr/>
              <a:t>12/22/2018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charset="0"/>
                <a:ea typeface="Arial Regular" charset="0"/>
                <a:cs typeface="Arial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charset="0"/>
                <a:ea typeface="Arial Regular" charset="0"/>
                <a:cs typeface="Arial Regular" charset="0"/>
              </a:defRPr>
            </a:lvl1pPr>
          </a:lstStyle>
          <a:p>
            <a:fld id="{6E2E38B8-B0B4-AD41-AC6E-B781F46A9FD3}" type="slidenum">
              <a:rPr lang="en-US" smtClean="0"/>
              <a:pPr/>
              <a:t>‹#›</a:t>
            </a:fld>
            <a:endParaRPr lang="en-US" dirty="0"/>
          </a:p>
        </p:txBody>
      </p:sp>
    </p:spTree>
    <p:extLst>
      <p:ext uri="{BB962C8B-B14F-4D97-AF65-F5344CB8AC3E}">
        <p14:creationId xmlns:p14="http://schemas.microsoft.com/office/powerpoint/2010/main" val="791598581"/>
      </p:ext>
    </p:extLst>
  </p:cSld>
  <p:clrMap bg1="dk1" tx1="lt1" bg2="dk2" tx2="lt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Regular" charset="0"/>
        <a:ea typeface="+mn-ea"/>
        <a:cs typeface="+mn-cs"/>
      </a:defRPr>
    </a:lvl1pPr>
    <a:lvl2pPr marL="457200" algn="l" defTabSz="914400" rtl="0" eaLnBrk="1" latinLnBrk="0" hangingPunct="1">
      <a:defRPr sz="1200" b="0" i="0" kern="1200">
        <a:solidFill>
          <a:schemeClr val="tx1"/>
        </a:solidFill>
        <a:latin typeface="Arial Regular" charset="0"/>
        <a:ea typeface="+mn-ea"/>
        <a:cs typeface="+mn-cs"/>
      </a:defRPr>
    </a:lvl2pPr>
    <a:lvl3pPr marL="914400" algn="l" defTabSz="914400" rtl="0" eaLnBrk="1" latinLnBrk="0" hangingPunct="1">
      <a:defRPr sz="1200" b="0" i="0" kern="1200">
        <a:solidFill>
          <a:schemeClr val="tx1"/>
        </a:solidFill>
        <a:latin typeface="Arial Regular" charset="0"/>
        <a:ea typeface="+mn-ea"/>
        <a:cs typeface="+mn-cs"/>
      </a:defRPr>
    </a:lvl3pPr>
    <a:lvl4pPr marL="1371600" algn="l" defTabSz="914400" rtl="0" eaLnBrk="1" latinLnBrk="0" hangingPunct="1">
      <a:defRPr sz="1200" b="0" i="0" kern="1200">
        <a:solidFill>
          <a:schemeClr val="tx1"/>
        </a:solidFill>
        <a:latin typeface="Arial Regular" charset="0"/>
        <a:ea typeface="+mn-ea"/>
        <a:cs typeface="+mn-cs"/>
      </a:defRPr>
    </a:lvl4pPr>
    <a:lvl5pPr marL="1828800" algn="l" defTabSz="914400" rtl="0" eaLnBrk="1" latinLnBrk="0" hangingPunct="1">
      <a:defRPr sz="1200" b="0" i="0" kern="1200">
        <a:solidFill>
          <a:schemeClr val="tx1"/>
        </a:solidFill>
        <a:latin typeface="Arial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kaggle.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oreilly.com/library/view/an-introduction-to/978149203315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2o.ai/wp-content/uploads/2018/06/H20-Customer-Case-Study-PayPal-5302018-FINAL-NEW-2-1.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h2o.ai/company/news/h2o-ai-ibm-vision-banco-machine-learn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2o.ai/company/g5-and-h2o-ai-partner-to-deliver-ai-optimization-for-real-estate-market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2o.ai/company/news/h2o-ai-empowers-stanley-black-decker-to-develop-innovative-manufacturing-process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2o.ai/blog/h2o-world-ibm-partnership/"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ibm.com/blogs/systems/ibm-and-h2o-ai-machine-learning-ibm-power-system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2o.ai/blog/h2o-world-ibm-partnership/"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ibm.com/blogs/systems/ibm-and-h2o-ai-machine-learning-ibm-power-system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rchive.ics.uci.edu/ml/datasets/default+of+credit+card+client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01.ibm.com/common/ssi/cgi-bin/ssialias?htmlfid=IML14576USEN" TargetMode="External"/><Relationship Id="rId3" Type="http://schemas.openxmlformats.org/officeDocument/2006/relationships/hyperlink" Target="https://www.forrester.com/report/AI+Deep+Learning+Workloads+Demand+A+New+Approach+To+Infrastructure/-/E-RES142531" TargetMode="External"/><Relationship Id="rId7" Type="http://schemas.openxmlformats.org/officeDocument/2006/relationships/hyperlink" Target="https://www.bloomberg.com/news/articles/2018-05-18/-sexiest-job-ignites-talent-wars-as-demand-for-data-geeks-soar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conomicgraph.linkedin.com/research/LinkedIns-2017-US-Emerging-Jobs-Report" TargetMode="External"/><Relationship Id="rId5" Type="http://schemas.openxmlformats.org/officeDocument/2006/relationships/hyperlink" Target="https://www.mckinsey.com/business-functions/mckinsey-analytics/our-insights/the-age-of-analytics-competing-in-a-data-driven-world" TargetMode="External"/><Relationship Id="rId4" Type="http://schemas.openxmlformats.org/officeDocument/2006/relationships/hyperlink" Target="https://www.hiringlab.org/2018/03/01/demand-ai-talent-rise/" TargetMode="External"/><Relationship Id="rId9" Type="http://schemas.openxmlformats.org/officeDocument/2006/relationships/hyperlink" Target="https://www.servicenow.com/content/dam/servicenow-assets/public/en-us/doc-type/resource-center/white-paper/wp-cio-global-pov.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docs.h2o.ai/driverless-ai/latest-stable/docs/userguide/running-experiment.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docs.h2o.ai/driverless-ai/latest-stable/docs/userguide/interpreting.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youtube.com/watch?v=5jSU3CUReXY" TargetMode="External"/><Relationship Id="rId4" Type="http://schemas.openxmlformats.org/officeDocument/2006/relationships/hyperlink" Target="https://www.oreilly.com/library/view/an-introduction-to/9781492033158/"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artner.com/doc/3860063/magic-quadrant-data-science-machinelearn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docs.h2o.ai/driverless-ai/latest-stable/docs/userguide/interpreting.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youtube.com/watch?v=5jSU3CUReXY" TargetMode="External"/><Relationship Id="rId4" Type="http://schemas.openxmlformats.org/officeDocument/2006/relationships/hyperlink" Target="https://www.oreilly.com/library/view/an-introduction-to/9781492033158/"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h2o.ai/company/award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h2o.ai/"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h2o.ai/products/h2o-driverless-ai/#use-case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eveloper.ibm.com/linuxonpower/driverless-ai-on-power/"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kaggle.co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brighttalk.com/webcast/16463/330616" TargetMode="External"/><Relationship Id="rId3" Type="http://schemas.openxmlformats.org/officeDocument/2006/relationships/hyperlink" Target="https://www.h2o.ai/try-driverless-ai/" TargetMode="External"/><Relationship Id="rId7" Type="http://schemas.openxmlformats.org/officeDocument/2006/relationships/hyperlink" Target="https://www.brighttalk.com/webcast/16463/337294"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youtube.com/watch?v=axIqeaUhow0" TargetMode="External"/><Relationship Id="rId11" Type="http://schemas.openxmlformats.org/officeDocument/2006/relationships/hyperlink" Target="https://www.youtube.com/watch?v=r9S3xchrzlY&amp;feature=youtu.be" TargetMode="External"/><Relationship Id="rId5" Type="http://schemas.openxmlformats.org/officeDocument/2006/relationships/hyperlink" Target="https://www.youtube.com/watch?v=5jSU3CUReXY" TargetMode="External"/><Relationship Id="rId10" Type="http://schemas.openxmlformats.org/officeDocument/2006/relationships/hyperlink" Target="https://www.youtube.com/watch?v=ZrlJQqNaSMI" TargetMode="External"/><Relationship Id="rId4" Type="http://schemas.openxmlformats.org/officeDocument/2006/relationships/hyperlink" Target="https://h2oai.qwiklabs.com/focuses/4?locale=en&amp;parent=catalog" TargetMode="External"/><Relationship Id="rId9" Type="http://schemas.openxmlformats.org/officeDocument/2006/relationships/hyperlink" Target="http://h2oworld.h2o.ai/h2o-world-london/"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docs.h2o.ai/h2o/latest-stable/h2o-docs/welcome.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artner.com/doc/3860063/magic-quadrant-data-science-machinelearnin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h2o.ai/wp-content/uploads/2018/10/EMA-H20-Top3-AI-2018-DecisionGuide-chapter-9B.pdf" TargetMode="External"/><Relationship Id="rId5" Type="http://schemas.openxmlformats.org/officeDocument/2006/relationships/hyperlink" Target="https://www.forrester.com/report/The+Forrester+Wave+NotebookBased+Predictive+Analytics+And+Machine+Learning+Solutions+Q3+2018/-/E-RES143219" TargetMode="External"/><Relationship Id="rId4" Type="http://schemas.openxmlformats.org/officeDocument/2006/relationships/hyperlink" Target="https://ibm.ent.box.com/s/2259an361xlp4hqkxmcuekqihku5lbs8"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ckinsey.com/business-functions/digital-mckinsey/our-insights/big-data-the-next-frontier-for-innov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Machine learning is difficult and good data science talent is hard to come by. Even so, data science teams today are still expected to generate insights and value from their data at ever increasing speeds. If their business isn’t improving their existing products or innovating towards new products, they can be sure that their competition is.</a:t>
            </a:r>
          </a:p>
          <a:p>
            <a:endParaRPr lang="en-US" dirty="0"/>
          </a:p>
          <a:p>
            <a:r>
              <a:rPr lang="en-US" dirty="0"/>
              <a:t>But what if machine learning could be made simple? What if the best practices, tips and techniques of the world’s top data scientists could be applied automatically to machine learning projects such that even novice data scientists could quickly build trusted and accurate models?</a:t>
            </a:r>
          </a:p>
          <a:p>
            <a:endParaRPr lang="en-US" dirty="0"/>
          </a:p>
          <a:p>
            <a:r>
              <a:rPr lang="en-US" dirty="0"/>
              <a:t>That’s exactly what H2O Driverless AI (Driverless AI) brings to the table. Driverless AI is an artificial intelligence (AI) platform for automatic machine learning. It automates some of the most difficult and time-consuming machine learning tasks such as feature engineering, model validation, model tuning, model selection and model deployment. It aims to achieve the highest predictive accuracy, comparable to expert data scientists, but in much shorter time… all thanks to end-to-end automation. Driverless AI also offers automatic visualizations and machine learning interpretability (MLI).</a:t>
            </a:r>
          </a:p>
          <a:p>
            <a:endParaRPr lang="en-US" dirty="0"/>
          </a:p>
          <a:p>
            <a:r>
              <a:rPr lang="en-US" dirty="0"/>
              <a:t>Driverless AI runs on commodity hardware but it was also specifically designed to take advantage of graphical processing units (GPUs), including multi-GPU servers such as the IBM Power Systems AC922 server, the best server for Enterprise AI… period.</a:t>
            </a:r>
          </a:p>
          <a:p>
            <a:endParaRPr lang="en-US" dirty="0"/>
          </a:p>
          <a:p>
            <a:r>
              <a:rPr lang="en-US" dirty="0"/>
              <a:t>Credits: This deck contains new content as well as content pulled together from existing IBM and H2O.ai enablement decks, originally built by many people across both companies.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01410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H2O Driverless AI is ideal for driving Enterprise AI adoption because it tackles those challenges that were discussed on the previous slide (the 3 T’s – Talent, Time and Trust):</a:t>
            </a:r>
          </a:p>
          <a:p>
            <a:endParaRPr lang="en-US" dirty="0"/>
          </a:p>
          <a:p>
            <a:pPr marL="228600" lvl="0" indent="-228600">
              <a:buFont typeface="+mj-lt"/>
              <a:buAutoNum type="arabicPeriod"/>
            </a:pPr>
            <a:r>
              <a:rPr lang="en-US" b="1" dirty="0">
                <a:sym typeface="Calibri"/>
              </a:rPr>
              <a:t>Talent:</a:t>
            </a:r>
            <a:r>
              <a:rPr lang="en-US" dirty="0">
                <a:sym typeface="Calibri"/>
              </a:rPr>
              <a:t> H2O.ai currently employs</a:t>
            </a:r>
            <a:r>
              <a:rPr lang="en-US" baseline="0" dirty="0">
                <a:sym typeface="Calibri"/>
              </a:rPr>
              <a:t> a number of </a:t>
            </a:r>
            <a:r>
              <a:rPr lang="en-US" dirty="0">
                <a:sym typeface="Calibri"/>
              </a:rPr>
              <a:t>the top data scientists is the world (Kaggle Grandmasters and Masters – see below for more details). They have created the recipes that have been infused into Driverless AI, essentially providing an “expert data scientist in a box”. Driverless AI is ideal for all levels of users. Novice data scientists can use it to supplement their skills and quickly develop trusted machine learning models. And it also provides additional “horse power” to existing, more experienced data science teams.</a:t>
            </a:r>
          </a:p>
          <a:p>
            <a:pPr marL="228600" lvl="0" indent="-228600">
              <a:buFont typeface="+mj-lt"/>
              <a:buAutoNum type="arabicPeriod"/>
            </a:pPr>
            <a:endParaRPr lang="en-US" dirty="0">
              <a:sym typeface="Calibri"/>
            </a:endParaRPr>
          </a:p>
          <a:p>
            <a:pPr marL="228600" lvl="0" indent="-228600">
              <a:buFont typeface="+mj-lt"/>
              <a:buAutoNum type="arabicPeriod"/>
            </a:pPr>
            <a:r>
              <a:rPr lang="en-US" b="1" dirty="0">
                <a:sym typeface="Calibri"/>
              </a:rPr>
              <a:t>Time:</a:t>
            </a:r>
            <a:r>
              <a:rPr lang="en-US" dirty="0">
                <a:sym typeface="Calibri"/>
              </a:rPr>
              <a:t> With Driverless AI, especially on servers with GPUs (such as IBM Power Systems AC922 – built for Enterprise AI), businesses are getting significant savings in the time it takes to train</a:t>
            </a:r>
            <a:r>
              <a:rPr lang="en-US" baseline="0" dirty="0">
                <a:sym typeface="Calibri"/>
              </a:rPr>
              <a:t> their</a:t>
            </a:r>
            <a:r>
              <a:rPr lang="en-US" dirty="0">
                <a:sym typeface="Calibri"/>
              </a:rPr>
              <a:t> algorithms and analyze (inference) the outcomes. Driverless</a:t>
            </a:r>
            <a:r>
              <a:rPr lang="en-US" baseline="0" dirty="0">
                <a:sym typeface="Calibri"/>
              </a:rPr>
              <a:t> AI saves time by automating the machine learning workflow, while providing industry-leading model accuracy. Tasks such as t</a:t>
            </a:r>
            <a:r>
              <a:rPr lang="en-US" dirty="0">
                <a:sym typeface="Calibri"/>
              </a:rPr>
              <a:t>raining, feature engineering, model optimization and tuning are all done automatically. This means that data scientists can train models faster, resulting in faster time to insight. Additionally, the installation of Driverless AI is very straightforward, avoiding the</a:t>
            </a:r>
            <a:r>
              <a:rPr lang="en-US" baseline="0" dirty="0">
                <a:sym typeface="Calibri"/>
              </a:rPr>
              <a:t> complex and time-consuming </a:t>
            </a:r>
            <a:r>
              <a:rPr lang="en-US" dirty="0">
                <a:sym typeface="Calibri"/>
              </a:rPr>
              <a:t>task of installing and configuring machine learning frameworks – </a:t>
            </a:r>
            <a:r>
              <a:rPr lang="en-US" baseline="0" dirty="0">
                <a:sym typeface="Calibri"/>
              </a:rPr>
              <a:t>especially if needing to also include additional components, like Notebooks and other tooling.</a:t>
            </a:r>
          </a:p>
          <a:p>
            <a:pPr marL="228600" lvl="0" indent="-228600">
              <a:buFont typeface="+mj-lt"/>
              <a:buAutoNum type="arabicPeriod"/>
            </a:pPr>
            <a:endParaRPr lang="en-US" dirty="0">
              <a:sym typeface="Calibri"/>
            </a:endParaRPr>
          </a:p>
          <a:p>
            <a:pPr marL="228600" lvl="0" indent="-228600">
              <a:buFont typeface="+mj-lt"/>
              <a:buAutoNum type="arabicPeriod"/>
            </a:pPr>
            <a:r>
              <a:rPr lang="en-US" b="1" dirty="0"/>
              <a:t>Trust:</a:t>
            </a:r>
            <a:r>
              <a:rPr lang="en-US" dirty="0"/>
              <a:t> Driverless AI incorporates Machine Learning Interpretability (MLI), which was invented by H2O.ai. It provides reason codes and simple, plain English to tell why a model delivered the results it did. Regulators and enterprises looking for compliance will immediately gain value from MLI. In addition to MLI, Driverless AI has Auto Visualization and Auto Documentation, giving the data scientist or analyst a visualization of their data sets, and automatically generated documentation on the model and its output.</a:t>
            </a:r>
          </a:p>
          <a:p>
            <a:endParaRPr lang="en-US" dirty="0"/>
          </a:p>
          <a:p>
            <a:r>
              <a:rPr lang="en-US" dirty="0"/>
              <a:t>Driverless AI also includes many security features that enterprises demand.</a:t>
            </a:r>
          </a:p>
          <a:p>
            <a:endParaRPr lang="en-US" dirty="0"/>
          </a:p>
          <a:p>
            <a:r>
              <a:rPr lang="en-US" dirty="0"/>
              <a:t>There are many types of machine learning algorithms and types of problems that can be solved, but H2O Driverless AI focuses on Supervised Learning projects – specifically Regression and Classification (Binary, Multinomial) problems. It uses tabular structured data (comma separated values (CSV) files with rows and columns) as input. Data can be numeric, text, categorical and date/time. It also handles time-series data very well. Natural Language Processing (NLP) is also now</a:t>
            </a:r>
            <a:r>
              <a:rPr lang="en-US" baseline="0" dirty="0"/>
              <a:t> possible with Driverless AI.</a:t>
            </a:r>
            <a:endParaRPr lang="en-US" dirty="0"/>
          </a:p>
          <a:p>
            <a:endParaRPr lang="en-US" dirty="0"/>
          </a:p>
          <a:p>
            <a:pPr lvl="0"/>
            <a:r>
              <a:rPr lang="en-US" dirty="0">
                <a:sym typeface="Calibri"/>
              </a:rPr>
              <a:t>For those not familiar with Kaggle (</a:t>
            </a:r>
            <a:r>
              <a:rPr lang="en-US" dirty="0">
                <a:hlinkClick r:id="rId3"/>
              </a:rPr>
              <a:t>https://www.kaggle.com/</a:t>
            </a:r>
            <a:r>
              <a:rPr lang="en-US" dirty="0">
                <a:sym typeface="Calibri"/>
              </a:rPr>
              <a:t>), it is a community of data scientists in which people find and publish data sets, explore and build models, work with other data scientists and machine learning engineers, and enter competitions to solve data science challenges. It is considered the largest and most diverse data science community in the world, spanning 194 countries with users ranging from those with very little experience to many of the world’s best known researchers and data scientists.</a:t>
            </a:r>
          </a:p>
          <a:p>
            <a:pPr lvl="0"/>
            <a:endParaRPr lang="en-US" dirty="0">
              <a:sym typeface="Calibri"/>
            </a:endParaRPr>
          </a:p>
          <a:p>
            <a:pPr lvl="0"/>
            <a:r>
              <a:rPr lang="en-US" dirty="0">
                <a:sym typeface="Calibri"/>
              </a:rPr>
              <a:t>In June 2017, Kaggle </a:t>
            </a:r>
            <a:r>
              <a:rPr lang="en-US" dirty="0"/>
              <a:t>announced that it passed 1,000,000 registered users (called Kagglers). </a:t>
            </a:r>
            <a:r>
              <a:rPr lang="en-US" dirty="0">
                <a:sym typeface="Calibri"/>
              </a:rPr>
              <a:t>Performance tiers are used to track somebody’s growth as a data scientist on Kaggle. Along the way, people earn medals for achievements and compete for data science glory. The highest level that one can achieve is “Grandmaster”, in which somebody has consistently demonstrated outstanding performance in one or more categories of expertise on Kaggle. In the category of competitions, there are 1,074 Masters and only 130 Grandmasters (as of December 2018). They are the best of the best… and H2O.ai has a number of top Grandmasters and Masters in their team.</a:t>
            </a:r>
          </a:p>
        </p:txBody>
      </p:sp>
      <p:sp>
        <p:nvSpPr>
          <p:cNvPr id="4" name="Slide Number Placeholder 3"/>
          <p:cNvSpPr>
            <a:spLocks noGrp="1"/>
          </p:cNvSpPr>
          <p:nvPr>
            <p:ph type="sldNum" sz="quarter" idx="10"/>
          </p:nvPr>
        </p:nvSpPr>
        <p:spPr/>
        <p:txBody>
          <a:bodyPr/>
          <a:lstStyle/>
          <a:p>
            <a:fld id="{18D02FFD-07D4-5C4F-BD77-921008177348}" type="slidenum">
              <a:rPr lang="en-US" smtClean="0"/>
              <a:pPr/>
              <a:t>10</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2739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H2O Driverless AI is an artificial intelligence (AI) platform for automatic machine learning. It’s power comes from its unique ability to automate many of the</a:t>
            </a:r>
            <a:r>
              <a:rPr lang="en-US" baseline="0" dirty="0"/>
              <a:t> </a:t>
            </a:r>
            <a:r>
              <a:rPr lang="en-US" dirty="0"/>
              <a:t>difficult and time-consuming</a:t>
            </a:r>
            <a:r>
              <a:rPr lang="en-US" baseline="0" dirty="0"/>
              <a:t> tasks that make up data science and machine learning workflows. The built-in intelligence and automation are based on techniques and best practices from some of the most experienced and accomplished data scientists in the world. Feature engineering, model validation, model tuning and model selection are some of the tasks which have been automated. It</a:t>
            </a:r>
            <a:r>
              <a:rPr lang="en-US" dirty="0"/>
              <a:t> aims to achieve the highest predictive accuracy, comparable to expert data scientists, but in much shorter time thanks to this end-to-end automation. The</a:t>
            </a:r>
            <a:r>
              <a:rPr lang="en-US" baseline="0" dirty="0"/>
              <a:t> result is a platform that is so simple (yet powerful) to use that a novice can get results on par with an expert. This has been seen by people putting Driverless AI to the test in Kaggle data science competitions, coming up with expert-level results with very little time and effort. </a:t>
            </a:r>
            <a:r>
              <a:rPr lang="en-US" dirty="0"/>
              <a:t>Driverless AI also provides automatic visualizations and machine learning interpretability (MLI).</a:t>
            </a:r>
          </a:p>
          <a:p>
            <a:endParaRPr lang="en-US" b="0" dirty="0"/>
          </a:p>
          <a:p>
            <a:r>
              <a:rPr lang="en-US" b="0" dirty="0"/>
              <a:t>It’s also very easy to get data into the system. Driverless AI can import</a:t>
            </a:r>
            <a:r>
              <a:rPr lang="en-US" b="0" baseline="0" dirty="0"/>
              <a:t> datasets from the local file system but it can also import data from common data and storage systems such as Hadoop, Amazon S3, Google BigQuery and Snowflake, among others.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Automatic Data Visualization: </a:t>
            </a:r>
            <a:r>
              <a:rPr lang="en-US" dirty="0"/>
              <a:t>For imported datasets, Driverless AI can generate visualizations and create data plots (charts/graphs) that are most relevant to the data from a statistical perspective. These visualizations help the data scientist understand data and feature relationships and help to validate that the data is in good</a:t>
            </a:r>
            <a:r>
              <a:rPr lang="en-US" baseline="0" dirty="0"/>
              <a:t> shape before starting the model building process (what is referred to as an “experiment” in Driverless AI).</a:t>
            </a:r>
          </a:p>
          <a:p>
            <a:endParaRPr lang="en-US" b="1" dirty="0"/>
          </a:p>
          <a:p>
            <a:r>
              <a:rPr lang="en-US" b="1" dirty="0"/>
              <a:t>Fast and Accurate Results: </a:t>
            </a:r>
            <a:r>
              <a:rPr lang="en-US" b="0" dirty="0"/>
              <a:t>J</a:t>
            </a:r>
            <a:r>
              <a:rPr lang="en-US" dirty="0"/>
              <a:t>ust how good is automatic machine learning? H2O.ai put Driverless AI to the test by letting it compete in Kaggle and they found that it ranked in the top 1-5 percentile “out-of-the-box” for most competitions. That means that Driverless AI can be better than anywhere from 95% to 99% of all data scientists for certain models,</a:t>
            </a:r>
            <a:r>
              <a:rPr lang="en-US" baseline="0" dirty="0"/>
              <a:t> </a:t>
            </a:r>
            <a:r>
              <a:rPr lang="en-US" dirty="0"/>
              <a:t>without any human intervention. That is an amazing feat. In fact, on the BNP Paribas competition, Driverless AI ranked in the top 10 within just a few hours of running, whereas all of the Grandmasters who ranked</a:t>
            </a:r>
            <a:r>
              <a:rPr lang="en-US" baseline="0" dirty="0"/>
              <a:t> above it </a:t>
            </a:r>
            <a:r>
              <a:rPr lang="en-US" dirty="0"/>
              <a:t>needed weeks of effort to get their results.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Industry Leading Interpretability</a:t>
            </a:r>
            <a:r>
              <a:rPr lang="en-US" b="1" baseline="0" dirty="0"/>
              <a:t>: </a:t>
            </a:r>
            <a:r>
              <a:rPr lang="en-US" dirty="0"/>
              <a:t>Driverless AI not only builds highly accurate models and ensembles (combinations of models), but it also runs through a whole slew of different techniques to interpret the results and provide reason codes for every single prediction. Especially in regulated industries, model transparency and explanation are just as important as predictive performance. Techniques used include: LIME,</a:t>
            </a:r>
            <a:r>
              <a:rPr lang="en-US" baseline="0" dirty="0"/>
              <a:t> </a:t>
            </a:r>
            <a:r>
              <a:rPr lang="en-US" dirty="0"/>
              <a:t>Surrogate Models,</a:t>
            </a:r>
            <a:r>
              <a:rPr lang="en-US" baseline="0" dirty="0"/>
              <a:t> </a:t>
            </a:r>
            <a:r>
              <a:rPr lang="en-US" dirty="0"/>
              <a:t>Shapley, LOCO, Partial Dependence</a:t>
            </a:r>
            <a:r>
              <a:rPr lang="en-US" baseline="0" dirty="0"/>
              <a:t> and more. Driverless AI utilizes LIME (Local Interpretable Model-Agnostic Explanations)-based algorithms such as K-LIME and LIME-SUP to build an interpretable model that can explain the predictions of complex models that are generated during training. </a:t>
            </a:r>
            <a:r>
              <a:rPr lang="en-US" dirty="0"/>
              <a:t>The output of LIME is a list of explanations, reflecting the contribution of each feature to the predictions of the model being interpreted. </a:t>
            </a:r>
            <a:r>
              <a:rPr lang="en-US" baseline="0" dirty="0"/>
              <a:t>H2O.ai’s scientists recently published a book on </a:t>
            </a:r>
            <a:r>
              <a:rPr lang="en-US" dirty="0"/>
              <a:t>interpretability called “An Introduction to Machine Learning Interpretability” which can be found here: </a:t>
            </a:r>
            <a:r>
              <a:rPr lang="en-US" sz="1200" b="0" i="0" u="none" strike="noStrike" kern="1200" baseline="0" dirty="0">
                <a:solidFill>
                  <a:schemeClr val="tx1"/>
                </a:solidFill>
                <a:latin typeface="Arial Regular" charset="0"/>
                <a:ea typeface="+mn-ea"/>
                <a:cs typeface="+mn-cs"/>
                <a:hlinkClick r:id="rId3"/>
              </a:rPr>
              <a:t>https://www.oreilly.com/library/view/an-introduction-to/9781492033158/</a:t>
            </a:r>
            <a:r>
              <a:rPr lang="en-US" dirty="0"/>
              <a:t>. Driverless AI is the most advanced explainable AI solution in the market and it continues to incorporate the latest research from academia.</a:t>
            </a:r>
          </a:p>
          <a:p>
            <a:endParaRPr lang="en-US" dirty="0"/>
          </a:p>
          <a:p>
            <a:r>
              <a:rPr lang="en-US" b="1" dirty="0"/>
              <a:t>Easy Deployment for Low Latency Models: </a:t>
            </a:r>
            <a:r>
              <a:rPr lang="en-US" dirty="0"/>
              <a:t>In a typical enterprise machine learning workflow, the deployment of models is often a painful and laborious process. There are many things that can go wrong… due to human errors, bad data science practices, different tools/infrastructure, incompatible code, lack of testing, versioning, communication and so on. Driverless AI’s Automatic Pipelines is the solution to ease those pain points. It generates a production-ready, standalone scoring pipeline (for Python and Java) that is optimized for low latency scoring and can be deployed on the edge or in any scoring environment. It’s also easy to update when a new model version is available. The pipeline includes all of the feature transformations</a:t>
            </a:r>
            <a:r>
              <a:rPr lang="en-US" baseline="0" dirty="0"/>
              <a:t> that were used to build the model. For example, your original source dataset might have 10 columns and Driverless AI’s automatic feature engineering technology might consider 1000 new features but end up using 200 of them in the building the model. When it comes time to score data in the future, only those original 10 columns are provided, but the pipeline also includes all of the feature transformations used to transform those original 10 columns (features) and build the model.</a:t>
            </a:r>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2227114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This section provides some examples of how some large, well-known companies across different industries are benefiting from their use of H2O Driverless AI.</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12</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8065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sym typeface="Calibri"/>
              </a:rPr>
              <a:t>H2O’s Driverless AI is being implemented across many different business domains: finance, healthcare, marketing and manufacturing to name a few. Here are some of the results of key customers using Driverless AI.</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01322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PayPal is a global company operating a worldwide online payments system. As with many financial companies, fraud prevention is a significant area of investment for them. For over 10 years they’ve been successfully using machine learning in their fraud prevention efforts. With their use of H2O Driverless AI, the top 5 features extracted by H2O Driverless AI bested 10 years’ worth of expert engineered features. At the same time, H2O Driverless AI increased model accuracy from .89 to .947 (a 6% increase). Additionally, running on an IBM Power GPU-based server allowed the team to train the model 6x faster when compared to a CPU-only environment.</a:t>
            </a:r>
          </a:p>
          <a:p>
            <a:pPr lvl="0"/>
            <a:endParaRPr lang="en-US" dirty="0"/>
          </a:p>
          <a:p>
            <a:pPr lvl="0"/>
            <a:r>
              <a:rPr lang="en-US" dirty="0"/>
              <a:t>PayPal has identified other areas in their business in which they believe H2O Driverless AI will improve their current results.</a:t>
            </a:r>
          </a:p>
          <a:p>
            <a:pPr lvl="0"/>
            <a:endParaRPr lang="en-US" dirty="0"/>
          </a:p>
          <a:p>
            <a:pPr lvl="0"/>
            <a:r>
              <a:rPr lang="en-US" dirty="0"/>
              <a:t>For more information see the published customer case study, which is found here: </a:t>
            </a:r>
            <a:r>
              <a:rPr lang="en-US" dirty="0">
                <a:hlinkClick r:id="rId3"/>
              </a:rPr>
              <a:t>https://www.h2o.ai/wp-content/uploads/2018/06/H20-Customer-Case-Study-PayPal-5302018-FINAL-NEW-2-1.pdf</a:t>
            </a:r>
            <a:r>
              <a:rPr lang="en-US" dirty="0"/>
              <a:t>.</a:t>
            </a:r>
          </a:p>
          <a:p>
            <a:pPr lvl="0"/>
            <a:endParaRPr lang="en-US" dirty="0"/>
          </a:p>
          <a:p>
            <a:pPr lvl="0"/>
            <a:r>
              <a:rPr lang="en-US" b="1" u="sng" dirty="0"/>
              <a:t>SUMMARY</a:t>
            </a:r>
          </a:p>
          <a:p>
            <a:pPr lvl="0"/>
            <a:endParaRPr lang="en-US" dirty="0"/>
          </a:p>
          <a:p>
            <a:r>
              <a:rPr lang="en-US" b="1" dirty="0"/>
              <a:t>Situation:</a:t>
            </a:r>
          </a:p>
          <a:p>
            <a:pPr marL="171450" lvl="0" indent="-171450">
              <a:buFont typeface="Arial" panose="020B0604020202020204" pitchFamily="34" charset="0"/>
              <a:buChar char="•"/>
            </a:pPr>
            <a:r>
              <a:rPr lang="en-US" dirty="0"/>
              <a:t>Need to detect buyer and seller collusion </a:t>
            </a:r>
          </a:p>
          <a:p>
            <a:pPr marL="171450" lvl="0" indent="-171450">
              <a:buFont typeface="Arial" panose="020B0604020202020204" pitchFamily="34" charset="0"/>
              <a:buChar char="•"/>
            </a:pPr>
            <a:r>
              <a:rPr lang="en-US" dirty="0"/>
              <a:t>Need to account for volume and value threshold variances</a:t>
            </a:r>
          </a:p>
          <a:p>
            <a:endParaRPr lang="en-US" dirty="0"/>
          </a:p>
          <a:p>
            <a:r>
              <a:rPr lang="en-US" b="1" dirty="0"/>
              <a:t>Solution with Driverless AI:</a:t>
            </a:r>
          </a:p>
          <a:p>
            <a:pPr marL="171450" lvl="0" indent="-171450">
              <a:buFont typeface="Arial" panose="020B0604020202020204" pitchFamily="34" charset="0"/>
              <a:buChar char="•"/>
            </a:pPr>
            <a:r>
              <a:rPr lang="en-US" dirty="0"/>
              <a:t>Created a network structure to identify collusion </a:t>
            </a:r>
          </a:p>
          <a:p>
            <a:pPr marL="171450" lvl="0" indent="-171450">
              <a:buFont typeface="Arial" panose="020B0604020202020204" pitchFamily="34" charset="0"/>
              <a:buChar char="•"/>
            </a:pPr>
            <a:r>
              <a:rPr lang="en-US" dirty="0"/>
              <a:t>Apply automatic feature representation to graph data</a:t>
            </a:r>
          </a:p>
          <a:p>
            <a:pPr marL="171450" lvl="0" indent="-171450">
              <a:buFont typeface="Arial" panose="020B0604020202020204" pitchFamily="34" charset="0"/>
              <a:buChar char="•"/>
            </a:pPr>
            <a:r>
              <a:rPr lang="en-US" dirty="0"/>
              <a:t>Merge extracted data with expert engineered features</a:t>
            </a:r>
          </a:p>
          <a:p>
            <a:pPr marL="171450" lvl="0" indent="-171450">
              <a:buFont typeface="Arial" panose="020B0604020202020204" pitchFamily="34" charset="0"/>
              <a:buChar char="•"/>
            </a:pPr>
            <a:r>
              <a:rPr lang="en-US" dirty="0"/>
              <a:t>Driverless AI to engineers additional features</a:t>
            </a:r>
          </a:p>
          <a:p>
            <a:pPr marL="171450" lvl="0" indent="-171450">
              <a:buFont typeface="Arial" panose="020B0604020202020204" pitchFamily="34" charset="0"/>
              <a:buChar char="•"/>
            </a:pPr>
            <a:r>
              <a:rPr lang="en-US" dirty="0"/>
              <a:t>Iteration builds fraud models that learn </a:t>
            </a:r>
          </a:p>
          <a:p>
            <a:endParaRPr lang="en-US" dirty="0"/>
          </a:p>
          <a:p>
            <a:r>
              <a:rPr lang="en-US" b="1" dirty="0"/>
              <a:t>Results:</a:t>
            </a:r>
          </a:p>
          <a:p>
            <a:pPr marL="171450" lvl="0" indent="-171450">
              <a:buFont typeface="Arial" panose="020B0604020202020204" pitchFamily="34" charset="0"/>
              <a:buChar char="•"/>
            </a:pPr>
            <a:r>
              <a:rPr lang="en-US" dirty="0"/>
              <a:t>Driverless AI matched 10 years of expert feature engineering</a:t>
            </a:r>
          </a:p>
          <a:p>
            <a:pPr marL="171450" lvl="0" indent="-171450">
              <a:buFont typeface="Arial" panose="020B0604020202020204" pitchFamily="34" charset="0"/>
              <a:buChar char="•"/>
            </a:pPr>
            <a:r>
              <a:rPr lang="en-US" dirty="0"/>
              <a:t>Increased accuracy from 0.89 to 0.947 means huge reduction in loss due to very large volume of transactions </a:t>
            </a:r>
          </a:p>
          <a:p>
            <a:pPr marL="171450" lvl="0" indent="-171450">
              <a:buFont typeface="Arial" panose="020B0604020202020204" pitchFamily="34" charset="0"/>
              <a:buChar char="•"/>
            </a:pPr>
            <a:r>
              <a:rPr lang="en-US" dirty="0"/>
              <a:t>6X speed up when using H2O GPU drivers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14</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34458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Visión Banco, based in Asunción, Paraguay, provides financial services to small and micro-sized companies in Paraguay. It offers credit card services, remittances, utility and tax collection services, pension plan contribution plans and payment transfer services.</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Their data science team has been using machine learning for years to build credit risk scoring algorithms and recently they have extended their use of machine learning to better help identify customers to target for new banking products. They initially started building models with open source R and then moved to using R with open source H2O to improve accuracy and model development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Most recently they have moved to Driverless AI which has provided them with another boost to accuracy and reduction in model building and development time. The result has been an improvement in</a:t>
            </a:r>
            <a:r>
              <a:rPr lang="en-US" baseline="0" noProof="0" dirty="0"/>
              <a:t> credit risk scoring accuracy as well as an increase in the propensity of their customers to buy new credit products.</a:t>
            </a:r>
            <a:endParaRPr lang="en-US" noProof="0" dirty="0"/>
          </a:p>
          <a:p>
            <a:pPr lvl="0"/>
            <a:endParaRPr lang="en-US" dirty="0"/>
          </a:p>
          <a:p>
            <a:pPr lvl="0"/>
            <a:r>
              <a:rPr lang="en-US" dirty="0"/>
              <a:t>Ruben Diaz, data scientist</a:t>
            </a:r>
            <a:r>
              <a:rPr lang="en-US" baseline="0" dirty="0"/>
              <a:t> at </a:t>
            </a:r>
            <a:r>
              <a:rPr lang="en-US" sz="1200" b="0" i="0" u="none" strike="noStrike" kern="1200" baseline="0" dirty="0">
                <a:solidFill>
                  <a:schemeClr val="tx1"/>
                </a:solidFill>
                <a:latin typeface="Arial Regular" charset="0"/>
                <a:ea typeface="+mn-ea"/>
                <a:cs typeface="+mn-cs"/>
              </a:rPr>
              <a:t>Visión Banco explained the benefits of their H2O Driverless AI and IBM Power Systems solution: </a:t>
            </a:r>
            <a:r>
              <a:rPr lang="en-US" sz="1200" b="0" i="1" u="none" strike="noStrike" kern="1200" baseline="0" dirty="0">
                <a:solidFill>
                  <a:schemeClr val="tx1"/>
                </a:solidFill>
                <a:latin typeface="Arial Regular" charset="0"/>
                <a:ea typeface="+mn-ea"/>
                <a:cs typeface="+mn-cs"/>
              </a:rPr>
              <a:t>“We started using H2O Driverless AI for critical use cases: propensity to buy, default prediction and credit risk scoring. By using Driverless AI on IBM Power Systems, we have been able to significantly improve the accuracy, in less time, of our credit risk scoring model. These new models are now in production doing credit scoring in real-time. We were also able to double the propensity for our banking customers to accept an offer of credit products, such as credit cards, which is a great result. We plan to use the platform for more use cases in the future.”</a:t>
            </a:r>
            <a:endParaRPr lang="en-US" i="1" dirty="0"/>
          </a:p>
          <a:p>
            <a:pPr lvl="0"/>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use case, see the following press release:</a:t>
            </a:r>
            <a:r>
              <a:rPr lang="en-US" baseline="0" dirty="0"/>
              <a:t> </a:t>
            </a:r>
            <a:r>
              <a:rPr lang="en-US" sz="1200" b="0" i="0" u="none" strike="noStrike" kern="1200" baseline="0" dirty="0">
                <a:solidFill>
                  <a:schemeClr val="tx1"/>
                </a:solidFill>
                <a:latin typeface="Arial Regular" charset="0"/>
                <a:ea typeface="+mn-ea"/>
                <a:cs typeface="+mn-cs"/>
                <a:hlinkClick r:id="rId3"/>
              </a:rPr>
              <a:t>https://www.h2o.ai/company/news/h2o-ai-ibm-vision-banco-machine-learning/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r>
              <a:rPr lang="en-US" b="1" u="sng" dirty="0"/>
              <a:t>SUMMARY</a:t>
            </a:r>
          </a:p>
          <a:p>
            <a:pPr lvl="0"/>
            <a:endParaRPr lang="en-US" dirty="0"/>
          </a:p>
          <a:p>
            <a:pPr lvl="0"/>
            <a:r>
              <a:rPr lang="en-US" b="1" noProof="0" dirty="0"/>
              <a:t>Situation:</a:t>
            </a:r>
          </a:p>
          <a:p>
            <a:pPr marL="171450" lvl="0" indent="-171450">
              <a:buFont typeface="Arial" panose="020B0604020202020204" pitchFamily="34" charset="0"/>
              <a:buChar char="•"/>
            </a:pPr>
            <a:r>
              <a:rPr lang="en-US" noProof="0" dirty="0"/>
              <a:t>Minimize risk in providing credit</a:t>
            </a:r>
          </a:p>
          <a:p>
            <a:pPr marL="171450" lvl="0" indent="-171450">
              <a:buFont typeface="Arial" panose="020B0604020202020204" pitchFamily="34" charset="0"/>
              <a:buChar char="•"/>
            </a:pPr>
            <a:r>
              <a:rPr lang="en-US" noProof="0" dirty="0"/>
              <a:t>Better target customers for new banking products</a:t>
            </a:r>
          </a:p>
          <a:p>
            <a:pPr lvl="0"/>
            <a:endParaRPr lang="en-US" noProof="0" dirty="0"/>
          </a:p>
          <a:p>
            <a:pPr lvl="0"/>
            <a:r>
              <a:rPr lang="en-US" b="1" noProof="0" dirty="0"/>
              <a:t>Solution with Driverless AI:</a:t>
            </a:r>
            <a:endParaRPr lang="en-US" noProof="0" dirty="0"/>
          </a:p>
          <a:p>
            <a:pPr marL="171450" lvl="0" indent="-171450">
              <a:buFont typeface="Arial" panose="020B0604020202020204" pitchFamily="34" charset="0"/>
              <a:buChar char="•"/>
            </a:pPr>
            <a:r>
              <a:rPr lang="en-US" sz="1200" b="0" i="0" kern="1200" dirty="0">
                <a:solidFill>
                  <a:schemeClr val="tx1"/>
                </a:solidFill>
                <a:effectLst/>
                <a:latin typeface="Arial Regular" charset="0"/>
                <a:ea typeface="+mn-ea"/>
                <a:cs typeface="+mn-cs"/>
              </a:rPr>
              <a:t>H2O Driverless AI on the IBM Power Systems AC922 server</a:t>
            </a:r>
          </a:p>
          <a:p>
            <a:pPr marL="171450" lvl="0" indent="-171450">
              <a:buFont typeface="Arial" panose="020B0604020202020204" pitchFamily="34" charset="0"/>
              <a:buChar char="•"/>
            </a:pPr>
            <a:r>
              <a:rPr lang="en-US" noProof="0" dirty="0"/>
              <a:t>Speeds up model building and improves accuracy of credit risk scoring</a:t>
            </a:r>
          </a:p>
          <a:p>
            <a:pPr marL="171450" lvl="0" indent="-171450">
              <a:buFont typeface="Arial" panose="020B0604020202020204" pitchFamily="34" charset="0"/>
              <a:buChar char="•"/>
            </a:pPr>
            <a:r>
              <a:rPr lang="en-US" noProof="0" dirty="0"/>
              <a:t>Rapid prototyping and building a set of expert machine learning models to better target customers to buy new products</a:t>
            </a:r>
          </a:p>
          <a:p>
            <a:pPr lvl="0"/>
            <a:endParaRPr lang="en-US" noProof="0" dirty="0"/>
          </a:p>
          <a:p>
            <a:pPr lvl="0"/>
            <a:r>
              <a:rPr lang="en-US" b="1" noProof="0" dirty="0"/>
              <a:t>Results:</a:t>
            </a:r>
          </a:p>
          <a:p>
            <a:pPr marL="171450" lvl="0" indent="-171450">
              <a:buFont typeface="Arial" panose="020B0604020202020204" pitchFamily="34" charset="0"/>
              <a:buChar char="•"/>
            </a:pPr>
            <a:r>
              <a:rPr lang="en-US" noProof="0" dirty="0"/>
              <a:t>Improved the accuracy of their credit risk scoring, with real-time scoring capabilities</a:t>
            </a:r>
          </a:p>
          <a:p>
            <a:pPr marL="171450" lvl="0" indent="-171450">
              <a:buFont typeface="Arial" panose="020B0604020202020204" pitchFamily="34" charset="0"/>
              <a:buChar char="•"/>
            </a:pPr>
            <a:r>
              <a:rPr lang="en-US" noProof="0" dirty="0"/>
              <a:t>Quickly developed a new model that doubled propensity to buy</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7237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noProof="0" dirty="0"/>
              <a:t>ArmadaHealth is a health data science and services company, offering solutions to improve the healthcare </a:t>
            </a:r>
            <a:r>
              <a:rPr lang="en-US" dirty="0"/>
              <a:t>experience for individuals, businesses and employees. Their proprietary solutions combine big data and expert clinical insights to match consumers with the most appropriate physicians for their condition. The result is improved health outcomes, reduced healthcare expenses and exceptional patient satisfaction. H2O Driverless AI is a core component of their machine learning initiatives.</a:t>
            </a:r>
          </a:p>
          <a:p>
            <a:pPr lvl="0"/>
            <a:endParaRPr lang="en-US" dirty="0"/>
          </a:p>
          <a:p>
            <a:pPr lvl="0"/>
            <a:r>
              <a:rPr lang="en-US" b="1" u="sng" dirty="0"/>
              <a:t>SUMMARY</a:t>
            </a:r>
          </a:p>
          <a:p>
            <a:pPr lvl="0"/>
            <a:endParaRPr lang="en-US" dirty="0"/>
          </a:p>
          <a:p>
            <a:pPr lvl="0"/>
            <a:r>
              <a:rPr lang="en-US" b="1" noProof="0" dirty="0"/>
              <a:t>Situation:</a:t>
            </a:r>
          </a:p>
          <a:p>
            <a:pPr marL="171450" lvl="0" indent="-171450">
              <a:buFont typeface="Arial" panose="020B0604020202020204" pitchFamily="34" charset="0"/>
              <a:buChar char="•"/>
            </a:pPr>
            <a:r>
              <a:rPr lang="en-US" noProof="0" dirty="0"/>
              <a:t>Connect patients to specialists to receive the right care faster with insurance provider, specialist and patient all to consider</a:t>
            </a:r>
          </a:p>
          <a:p>
            <a:pPr marL="171450" lvl="0" indent="-171450">
              <a:buFont typeface="Arial" panose="020B0604020202020204" pitchFamily="34" charset="0"/>
              <a:buChar char="•"/>
            </a:pPr>
            <a:r>
              <a:rPr lang="en-US" noProof="0" dirty="0"/>
              <a:t>Eliminate the frustration and costs of random searches by patients</a:t>
            </a:r>
          </a:p>
          <a:p>
            <a:pPr lvl="0"/>
            <a:endParaRPr lang="en-US" noProof="0" dirty="0"/>
          </a:p>
          <a:p>
            <a:pPr lvl="0"/>
            <a:r>
              <a:rPr lang="en-US" b="1" noProof="0" dirty="0"/>
              <a:t>Solution with Driverless AI:</a:t>
            </a:r>
          </a:p>
          <a:p>
            <a:pPr marL="171450" lvl="0" indent="-171450">
              <a:buFont typeface="Arial" panose="020B0604020202020204" pitchFamily="34" charset="0"/>
              <a:buChar char="•"/>
            </a:pPr>
            <a:r>
              <a:rPr lang="en-US" noProof="0" dirty="0"/>
              <a:t>Specialty Care Connect is the first health technology program connecting members to the right physician by combining customized physician database with evaluation criteria from clinical experts</a:t>
            </a:r>
          </a:p>
          <a:p>
            <a:pPr marL="171450" lvl="0" indent="-171450">
              <a:buFont typeface="Arial" panose="020B0604020202020204" pitchFamily="34" charset="0"/>
              <a:buChar char="•"/>
            </a:pPr>
            <a:r>
              <a:rPr lang="en-US" noProof="0" dirty="0"/>
              <a:t>Use of machine learning to find the right recommendation and to help the patient through their entire journey without hiring a large scale data science team</a:t>
            </a:r>
          </a:p>
          <a:p>
            <a:pPr marL="171450" lvl="0" indent="-171450">
              <a:buFont typeface="Arial" panose="020B0604020202020204" pitchFamily="34" charset="0"/>
              <a:buChar char="•"/>
            </a:pPr>
            <a:r>
              <a:rPr lang="en-US" noProof="0" dirty="0"/>
              <a:t>Rapid prototyping and building a set of expert data science models that offer recommendations to users</a:t>
            </a:r>
          </a:p>
          <a:p>
            <a:pPr lvl="0"/>
            <a:endParaRPr lang="en-US" noProof="0" dirty="0"/>
          </a:p>
          <a:p>
            <a:pPr lvl="0"/>
            <a:r>
              <a:rPr lang="en-US" b="1" noProof="0" dirty="0"/>
              <a:t>Results:</a:t>
            </a:r>
          </a:p>
          <a:p>
            <a:pPr marL="171450" lvl="0" indent="-171450">
              <a:buFont typeface="Arial" panose="020B0604020202020204" pitchFamily="34" charset="0"/>
              <a:buChar char="•"/>
            </a:pPr>
            <a:r>
              <a:rPr lang="en-US" noProof="0" dirty="0"/>
              <a:t>Efficient and more rapid recommendations to connect patients to specialists </a:t>
            </a:r>
          </a:p>
          <a:p>
            <a:pPr marL="171450" lvl="0" indent="-171450">
              <a:buFont typeface="Arial" panose="020B0604020202020204" pitchFamily="34" charset="0"/>
              <a:buChar char="•"/>
            </a:pPr>
            <a:r>
              <a:rPr lang="en-US" noProof="0" dirty="0"/>
              <a:t>Patients receive the right care quickly</a:t>
            </a:r>
          </a:p>
          <a:p>
            <a:pPr marL="171450" lvl="0" indent="-171450">
              <a:buFont typeface="Arial" panose="020B0604020202020204" pitchFamily="34" charset="0"/>
              <a:buChar char="•"/>
            </a:pPr>
            <a:r>
              <a:rPr lang="en-US" noProof="0" dirty="0"/>
              <a:t>Eliminates cost in the provider networks</a:t>
            </a:r>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16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14644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G5 is a leading innovator in marketing optimization for the real estate industry. G5 has partnered with H2O.ai to launch G5’s next generation Intelligent Marketing Cloud, using H2O Driverless AI. Driverless AI has been used to optimize the Intelligent Marketing Cloud to provide a solution that can prioritize inbound leads to simultaneously drive conversions, and cut digital marketing spend.</a:t>
            </a:r>
          </a:p>
          <a:p>
            <a:endParaRPr lang="en-US" dirty="0"/>
          </a:p>
          <a:p>
            <a:pPr lvl="0"/>
            <a:r>
              <a:rPr lang="en-US" dirty="0"/>
              <a:t>For more information on this use case, see the following press release: </a:t>
            </a:r>
            <a:r>
              <a:rPr lang="en-US" dirty="0">
                <a:hlinkClick r:id="rId3"/>
              </a:rPr>
              <a:t>https://www.h2o.ai/company/g5-and-h2o-ai-partner-to-deliver-ai-optimization-for-real-estate-marketing/</a:t>
            </a:r>
            <a:r>
              <a:rPr lang="en-US" dirty="0"/>
              <a:t>.</a:t>
            </a:r>
          </a:p>
          <a:p>
            <a:endParaRPr lang="en-US" dirty="0"/>
          </a:p>
          <a:p>
            <a:pPr lvl="0"/>
            <a:r>
              <a:rPr lang="en-US" b="1" u="sng" dirty="0"/>
              <a:t>SUMMARY</a:t>
            </a:r>
          </a:p>
          <a:p>
            <a:pPr lvl="0"/>
            <a:endParaRPr lang="en-US" dirty="0"/>
          </a:p>
          <a:p>
            <a:r>
              <a:rPr lang="en-US" b="1" dirty="0"/>
              <a:t>Situation:</a:t>
            </a:r>
          </a:p>
          <a:p>
            <a:pPr marL="171450" indent="-171450">
              <a:buFont typeface="Arial" panose="020B0604020202020204" pitchFamily="34" charset="0"/>
              <a:buChar char="•"/>
            </a:pPr>
            <a:r>
              <a:rPr lang="en-US" dirty="0"/>
              <a:t>Needed to monitor marketing channels, customer journeys, and provide a competitive advantage to their clients vs. alternative digital marketing solutions (“do better than Google”)</a:t>
            </a:r>
          </a:p>
          <a:p>
            <a:pPr marL="171450" indent="-171450">
              <a:buFont typeface="Arial" panose="020B0604020202020204" pitchFamily="34" charset="0"/>
              <a:buChar char="•"/>
            </a:pPr>
            <a:r>
              <a:rPr lang="en-US" dirty="0"/>
              <a:t>Speed, innovation, and insights need to be at the core of G5’s business</a:t>
            </a:r>
          </a:p>
          <a:p>
            <a:endParaRPr lang="en-US" dirty="0"/>
          </a:p>
          <a:p>
            <a:r>
              <a:rPr lang="en-US" b="1" dirty="0"/>
              <a:t>Solution with Driverless AI:</a:t>
            </a:r>
          </a:p>
          <a:p>
            <a:pPr marL="171450" indent="-171450">
              <a:buFont typeface="Arial" panose="020B0604020202020204" pitchFamily="34" charset="0"/>
              <a:buChar char="•"/>
            </a:pPr>
            <a:r>
              <a:rPr lang="en-US" dirty="0"/>
              <a:t>Using Driverless AI, the team was able to get speed to customer insights and innovate more quickly to offer a superior solution to their clients to match customers to available real estate</a:t>
            </a:r>
          </a:p>
          <a:p>
            <a:pPr marL="171450" indent="-171450">
              <a:buFont typeface="Arial" panose="020B0604020202020204" pitchFamily="34" charset="0"/>
              <a:buChar char="•"/>
            </a:pPr>
            <a:r>
              <a:rPr lang="en-US" dirty="0"/>
              <a:t>Models optimized to understand the customer journey, provides intelligent lead scoring, and provides true economic value for their clients (reduces vacancy rates)</a:t>
            </a:r>
          </a:p>
          <a:p>
            <a:pPr marL="171450" indent="-171450">
              <a:buFont typeface="Arial" panose="020B0604020202020204" pitchFamily="34" charset="0"/>
              <a:buChar char="•"/>
            </a:pPr>
            <a:r>
              <a:rPr lang="en-US" dirty="0"/>
              <a:t>Models continue to learn regularly, delivering innovation to clients</a:t>
            </a:r>
          </a:p>
          <a:p>
            <a:endParaRPr lang="en-US" dirty="0"/>
          </a:p>
          <a:p>
            <a:r>
              <a:rPr lang="en-US" b="1" dirty="0"/>
              <a:t>Results:</a:t>
            </a:r>
          </a:p>
          <a:p>
            <a:pPr marL="171450" indent="-171450">
              <a:buFont typeface="Arial" panose="020B0604020202020204" pitchFamily="34" charset="0"/>
              <a:buChar char="•"/>
            </a:pPr>
            <a:r>
              <a:rPr lang="en-US" dirty="0"/>
              <a:t>Time compression for intelligent lead scoring from 1 week to 20 minutes</a:t>
            </a:r>
          </a:p>
          <a:p>
            <a:pPr marL="171450" indent="-171450">
              <a:buFont typeface="Arial" panose="020B0604020202020204" pitchFamily="34" charset="0"/>
              <a:buChar char="•"/>
            </a:pPr>
            <a:r>
              <a:rPr lang="en-US" dirty="0"/>
              <a:t>Accuracy has increased to 95%</a:t>
            </a:r>
          </a:p>
          <a:p>
            <a:pPr marL="171450" indent="-171450">
              <a:buFont typeface="Arial" panose="020B0604020202020204" pitchFamily="34" charset="0"/>
              <a:buChar char="•"/>
            </a:pPr>
            <a:r>
              <a:rPr lang="en-US" dirty="0"/>
              <a:t>Provides more intelligent marketing leads to their clients</a:t>
            </a:r>
          </a:p>
          <a:p>
            <a:pPr marL="171450" indent="-171450">
              <a:buFont typeface="Arial" panose="020B0604020202020204" pitchFamily="34" charset="0"/>
              <a:buChar char="•"/>
            </a:pPr>
            <a:r>
              <a:rPr lang="en-US" dirty="0"/>
              <a:t>A client saved $500K in digital marketing spend for the year while tripling their website traffic</a:t>
            </a:r>
          </a:p>
          <a:p>
            <a:pPr marL="171450" indent="-171450">
              <a:buFont typeface="Arial" panose="020B0604020202020204" pitchFamily="34" charset="0"/>
              <a:buChar char="•"/>
            </a:pPr>
            <a:r>
              <a:rPr lang="en-US" dirty="0"/>
              <a:t>Clients match consumers to real estate needs faster to reduce vacancies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35350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Stanley Black &amp; Decker, Inc. is a Fortune 500 American manufacturer of industrial tools and household hardware, as well as a provider of security products and healthcare solutions.</a:t>
            </a:r>
          </a:p>
          <a:p>
            <a:endParaRPr lang="en-US" dirty="0"/>
          </a:p>
          <a:p>
            <a:r>
              <a:rPr lang="en-US" dirty="0"/>
              <a:t>Using H2O Driverless AI, they are developing AI-enabled manufacturing processes which have the potential to drastically reduce the amount of time required for product development. Since deploying H2O Driverless AI, Stanley Black &amp; Decker has begun evaluating additional AI projects across the company where Driverless AI can help deliver greater insights and cost savings to the business.</a:t>
            </a:r>
          </a:p>
          <a:p>
            <a:endParaRPr lang="en-US" dirty="0"/>
          </a:p>
          <a:p>
            <a:pPr lvl="0"/>
            <a:r>
              <a:rPr lang="en-US" dirty="0"/>
              <a:t>For more information on this use case, see the following press release: </a:t>
            </a:r>
            <a:r>
              <a:rPr lang="en-US" dirty="0">
                <a:hlinkClick r:id="rId3"/>
              </a:rPr>
              <a:t>https://www.h2o.ai/company/news/h2o-ai-empowers-stanley-black-decker-to-develop-innovative-manufacturing-processes/</a:t>
            </a:r>
            <a:r>
              <a:rPr lang="en-US" dirty="0"/>
              <a:t>.</a:t>
            </a:r>
          </a:p>
          <a:p>
            <a:endParaRPr lang="en-US" dirty="0"/>
          </a:p>
          <a:p>
            <a:pPr lvl="0"/>
            <a:r>
              <a:rPr lang="en-US" b="1" u="sng" dirty="0"/>
              <a:t>SUMMARY</a:t>
            </a:r>
          </a:p>
          <a:p>
            <a:pPr lvl="0"/>
            <a:endParaRPr lang="en-US" dirty="0"/>
          </a:p>
          <a:p>
            <a:r>
              <a:rPr lang="en-US" b="1" dirty="0"/>
              <a:t>Situation:</a:t>
            </a:r>
          </a:p>
          <a:p>
            <a:pPr marL="171450" lvl="0" indent="-171450">
              <a:buFont typeface="Arial" panose="020B0604020202020204" pitchFamily="34" charset="0"/>
              <a:buChar char="•"/>
            </a:pPr>
            <a:r>
              <a:rPr lang="en-US" dirty="0"/>
              <a:t>Improve the sales and forecasting of parts and products across the supply chain and to retail outlets</a:t>
            </a:r>
          </a:p>
          <a:p>
            <a:pPr marL="171450" lvl="0" indent="-171450">
              <a:buFont typeface="Arial" panose="020B0604020202020204" pitchFamily="34" charset="0"/>
              <a:buChar char="•"/>
            </a:pPr>
            <a:r>
              <a:rPr lang="en-US" dirty="0"/>
              <a:t>Address the complexity of selling in 100 countries with manufacturing across 11 countries</a:t>
            </a:r>
          </a:p>
          <a:p>
            <a:endParaRPr lang="en-US" dirty="0"/>
          </a:p>
          <a:p>
            <a:r>
              <a:rPr lang="en-US" b="1" dirty="0"/>
              <a:t>Solution with Driverless AI:</a:t>
            </a:r>
          </a:p>
          <a:p>
            <a:pPr marL="171450" lvl="0" indent="-171450">
              <a:buFont typeface="Arial" panose="020B0604020202020204" pitchFamily="34" charset="0"/>
              <a:buChar char="•"/>
            </a:pPr>
            <a:r>
              <a:rPr lang="en-US" dirty="0"/>
              <a:t>Using Driverless AI, they are now able predict a 6 month product sales forecast in emerging markets</a:t>
            </a:r>
          </a:p>
          <a:p>
            <a:pPr marL="171450" lvl="0" indent="-171450">
              <a:buFont typeface="Arial" panose="020B0604020202020204" pitchFamily="34" charset="0"/>
              <a:buChar char="•"/>
            </a:pPr>
            <a:r>
              <a:rPr lang="en-US" dirty="0"/>
              <a:t>Driverless AI is used by the data scientists to make them more efficient and save valuable time with automated feature engineering</a:t>
            </a:r>
          </a:p>
          <a:p>
            <a:endParaRPr lang="en-US" dirty="0"/>
          </a:p>
          <a:p>
            <a:r>
              <a:rPr lang="en-US" b="1" dirty="0"/>
              <a:t>Results:</a:t>
            </a:r>
          </a:p>
          <a:p>
            <a:pPr marL="171450" lvl="0" indent="-171450">
              <a:buFont typeface="Arial" panose="020B0604020202020204" pitchFamily="34" charset="0"/>
              <a:buChar char="•"/>
            </a:pPr>
            <a:r>
              <a:rPr lang="en-US" dirty="0"/>
              <a:t>Supply chain is more efficient, by using 10 different models to predict the build of one product from various manufacturing plants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18</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9837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that you understand the benefits of H2O Driverless and have an idea of how customers are using it to improve their Enterprise AI initiatives, let’s take a brief look at how IBM Power Systems can be used to accelerate those initiatives and bring faster time to insight. Additionally, you’ll see how Driverless AI complements the existing PowerAI offerings.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19</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55281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section introduces the H2O Driverless AI offering and the benefits it brings to organizations as part of their AI journey.</a:t>
            </a:r>
          </a:p>
        </p:txBody>
      </p:sp>
      <p:sp>
        <p:nvSpPr>
          <p:cNvPr id="4" name="Slide Number Placeholder 3"/>
          <p:cNvSpPr>
            <a:spLocks noGrp="1"/>
          </p:cNvSpPr>
          <p:nvPr>
            <p:ph type="sldNum" sz="quarter" idx="10"/>
          </p:nvPr>
        </p:nvSpPr>
        <p:spPr/>
        <p:txBody>
          <a:bodyPr/>
          <a:lstStyle/>
          <a:p>
            <a:fld id="{6E2E38B8-B0B4-AD41-AC6E-B781F46A9FD3}" type="slidenum">
              <a:rPr lang="en-US" smtClean="0"/>
              <a:pPr/>
              <a:t>2</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97672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H2O Driverless AI and IBM POWER9 GPU-based Systems are bringing together best of breed AI innovation. To handle the increasingly complex workloads of AI you need an integrated system of software and hardware that is fully optimized for each other. H2O Driverless AI on IBM POWER9 delivers precisely that. </a:t>
            </a:r>
          </a:p>
          <a:p>
            <a:endParaRPr lang="en-US" dirty="0"/>
          </a:p>
          <a:p>
            <a:r>
              <a:rPr lang="en-US" dirty="0"/>
              <a:t>IBM POWER9 supports nearly 2.6x more RAM and 9.5x more I/O bandwidth than comparable systems. And in particular, the IBM Power Systems AC922 server was built to be the best server for Enterprise artificial intelligence (AI). In addition to supporting up to 6 NVIDIA V100 GPUs on a single server, there are other unique characteristics that help accelerate machine learning and deep learning workloads like no other server can. For example, the AC922 uses PCIe gen 4 and also introduces second generation NVLink technology between the CPU and GPU; this is 5.6x faster than PCIe Gen 3 architectures to which x86 remains committed in their current offerings (2018). Other GPU offerings in the marketplace only accelerate communications between GPUs but the NVLink technology in the AC922 accelerates GPU communications as well as GPU to CPU communications which is critical for AI workloads.</a:t>
            </a:r>
          </a:p>
          <a:p>
            <a:endParaRPr lang="en-US" dirty="0"/>
          </a:p>
          <a:p>
            <a:r>
              <a:rPr lang="en-US" dirty="0"/>
              <a:t>And IBM didn’t just focus on the NVLink communications for the CPU </a:t>
            </a:r>
            <a:r>
              <a:rPr lang="en-US" dirty="0">
                <a:sym typeface="Wingdings" pitchFamily="2" charset="2"/>
              </a:rPr>
              <a:t> </a:t>
            </a:r>
            <a:r>
              <a:rPr lang="en-US" dirty="0"/>
              <a:t>GPU pipeline … the AC922 was designed as a balanced system; specifically for the AI era with industry leading memory bandwidth, PCIe Gen 4 busses (for the best network connectivity), and high performance storage adapters. </a:t>
            </a:r>
          </a:p>
          <a:p>
            <a:endParaRPr lang="en-US" dirty="0"/>
          </a:p>
          <a:p>
            <a:pPr lvl="0"/>
            <a:r>
              <a:rPr lang="en-US" dirty="0"/>
              <a:t>Driverless AI is built on top of datatable (for data ingest and feature engineering) and H2O4GPU (for machine learning). datatable is a Python package for manipulating 2-dimensional tabular data structures, similar in spirit to the Python pandas library. However, datatable has an emphasis on speed and big data support. H2O4GPU is H2O.ai’s open source, GPU-accelerated machine learning package with APIs in Python and R that allows anyone to take advantage of GPUs to build advanced machine learning models. Both of these things take advantage of the additional RAM, I/O and GPU capacity available on IBM</a:t>
            </a:r>
            <a:r>
              <a:rPr lang="en-US" baseline="0" dirty="0"/>
              <a:t> Power Systems</a:t>
            </a:r>
            <a:r>
              <a:rPr lang="en-US" dirty="0"/>
              <a:t>, speeding up the overall machine learning workflow.</a:t>
            </a:r>
          </a:p>
          <a:p>
            <a:pPr lvl="0"/>
            <a:endParaRPr lang="en-US" dirty="0"/>
          </a:p>
          <a:p>
            <a:pPr lvl="0"/>
            <a:r>
              <a:rPr lang="en-US" b="1" dirty="0"/>
              <a:t>With the power of GPU-accelerated machine learning, H2O.ai was able to deliver nearly 30x speedup on model building in their own internal testing.</a:t>
            </a:r>
          </a:p>
          <a:p>
            <a:endParaRPr lang="en-US" dirty="0"/>
          </a:p>
          <a:p>
            <a:r>
              <a:rPr lang="en-US" dirty="0"/>
              <a:t>Details on the H2O.ai and IBM partnership (including H2O.ai talking about the specific H2O Driverless AI and IBM Power results detailed on the slide) can be found here: </a:t>
            </a:r>
            <a:r>
              <a:rPr lang="en-US" dirty="0">
                <a:hlinkClick r:id="rId3"/>
              </a:rPr>
              <a:t>https://www.h2o.ai/blog/h2o-world-ibm-partnership/</a:t>
            </a:r>
            <a:r>
              <a:rPr lang="en-US" dirty="0"/>
              <a:t>. Also see IBM’s blog on this partnership here: </a:t>
            </a:r>
            <a:r>
              <a:rPr lang="en-US" dirty="0">
                <a:hlinkClick r:id="rId4"/>
              </a:rPr>
              <a:t>https://www.ibm.com/blogs/systems/ibm-and-h2o-ai-machine-learning-ibm-power-systems/</a:t>
            </a:r>
            <a:r>
              <a:rPr lang="en-US" dirty="0"/>
              <a:t>.</a:t>
            </a:r>
          </a:p>
        </p:txBody>
      </p:sp>
      <p:sp>
        <p:nvSpPr>
          <p:cNvPr id="4" name="Slide Number Placeholder 3"/>
          <p:cNvSpPr>
            <a:spLocks noGrp="1"/>
          </p:cNvSpPr>
          <p:nvPr>
            <p:ph type="sldNum" sz="quarter" idx="10"/>
          </p:nvPr>
        </p:nvSpPr>
        <p:spPr/>
        <p:txBody>
          <a:bodyPr/>
          <a:lstStyle/>
          <a:p>
            <a:fld id="{18D02FFD-07D4-5C4F-BD77-921008177348}" type="slidenum">
              <a:rPr lang="en-US" smtClean="0"/>
              <a:pPr/>
              <a:t>20</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60229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Further to what was discussed on the previous slide, this slide shows some additional speed improvements related to the pairing of H2O Driverless AI with IBM Power Systems.</a:t>
            </a:r>
          </a:p>
          <a:p>
            <a:endParaRPr lang="en-US" dirty="0"/>
          </a:p>
          <a:p>
            <a:r>
              <a:rPr lang="en-US" dirty="0"/>
              <a:t>In H2O.ai’s internal testing they found that data ingest speed was nearly 2x with the IBM POWER9-based server with GPUs compared to an Intel CPU-only server. Additionally, feature engineering was 50% faster. As pointed out on the last slide, with the power of GPU-accelerated machine learning they saw a nearly 30x speedup on model building. Overall, they were able to accelerate Driverless AI by up to 10x for IID data and up to 5x for time series data.</a:t>
            </a:r>
          </a:p>
          <a:p>
            <a:endParaRPr lang="en-US" dirty="0"/>
          </a:p>
          <a:p>
            <a:r>
              <a:rPr lang="en-US" dirty="0"/>
              <a:t>In this context here, IID (Independent and Identically Distributed) data refers to data where the individual rows (or observations) are essentially independent of each other, unlike time series data where there is a relationship between rows in the dataset as they are collected over time. For example, whether a customer applying for a new mortgage is likely to default on that mortgage at some point in the future would use IID data such as age, income, current net worth and so on to make the prediction. For time series data, think of a utilities company; for example, a utility company tracks resource utilization over the course of a day, weeks and years where trends of usage over time periods are a factor in the prediction process.</a:t>
            </a:r>
          </a:p>
          <a:p>
            <a:endParaRPr lang="en-US" dirty="0"/>
          </a:p>
          <a:p>
            <a:pPr lvl="0"/>
            <a:r>
              <a:rPr lang="en-US" dirty="0"/>
              <a:t>Details on the H2O.ai and IBM partnership (including H2O.ai talking about the specific H2O Driverless AI and IBM Power results) can be found here: </a:t>
            </a:r>
            <a:r>
              <a:rPr lang="en-US" dirty="0">
                <a:hlinkClick r:id="rId3"/>
              </a:rPr>
              <a:t>https://www.h2o.ai/blog/h2o-world-ibm-partnership/</a:t>
            </a:r>
            <a:r>
              <a:rPr lang="en-US" dirty="0"/>
              <a:t>. Also see IBM’s blog on this partnership here: </a:t>
            </a:r>
            <a:r>
              <a:rPr lang="en-US" dirty="0">
                <a:hlinkClick r:id="rId4"/>
              </a:rPr>
              <a:t>https://www.ibm.com/blogs/systems/ibm-and-h2o-ai-machine-learning-ibm-power-systems/</a:t>
            </a:r>
            <a:r>
              <a:rPr lang="en-US" dirty="0"/>
              <a:t>.</a:t>
            </a:r>
          </a:p>
        </p:txBody>
      </p:sp>
      <p:sp>
        <p:nvSpPr>
          <p:cNvPr id="4" name="Slide Number Placeholder 3"/>
          <p:cNvSpPr>
            <a:spLocks noGrp="1"/>
          </p:cNvSpPr>
          <p:nvPr>
            <p:ph type="sldNum" sz="quarter" idx="10"/>
          </p:nvPr>
        </p:nvSpPr>
        <p:spPr/>
        <p:txBody>
          <a:bodyPr/>
          <a:lstStyle/>
          <a:p>
            <a:fld id="{18D02FFD-07D4-5C4F-BD77-921008177348}" type="slidenum">
              <a:rPr lang="en-US" smtClean="0"/>
              <a:pPr/>
              <a:t>21</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31679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H2O Driverless AI is a complementary piece to the IBM Portfolio of PowerAI-related offerings.</a:t>
            </a:r>
          </a:p>
          <a:p>
            <a:pPr lvl="0"/>
            <a:endParaRPr lang="en-US" dirty="0"/>
          </a:p>
          <a:p>
            <a:pPr lvl="0"/>
            <a:r>
              <a:rPr lang="en-US" dirty="0"/>
              <a:t>Note that the intention of the chart is not to show that H2O Driverless AI sits on top of a PowerAI-enabled stack. Instead, it is shown as being a new member of IBM’s family of AI offerings on Power – and that it’s similar to PowerAI Vision in that they both offer automatic data science capabilities (one is deep learning for computer vision and the other is machine learning for tabular data). They both include a very simple interface and workflow approach, with many of the typical machine learning or deep learning tasks handled automatically by the software, allowing even novice users to be immediately productive and to be able to build and deploy accurate models fast.</a:t>
            </a:r>
          </a:p>
          <a:p>
            <a:pPr lvl="0"/>
            <a:endParaRPr lang="en-US" dirty="0"/>
          </a:p>
          <a:p>
            <a:pPr lvl="0"/>
            <a:r>
              <a:rPr lang="en-US" dirty="0"/>
              <a:t>And just as a brief refresher on PowerAI (see the PowerAI module in the course for more details), with PowerAI, IBM is taking the most popular open source machine learning and deep learning frameworks like TensorFlow/Keras, PyTorch and Caffe, among others, and have built a supported distribution out of it.</a:t>
            </a:r>
          </a:p>
          <a:p>
            <a:pPr lvl="0"/>
            <a:endParaRPr lang="en-US" dirty="0"/>
          </a:p>
          <a:p>
            <a:pPr lvl="0"/>
            <a:r>
              <a:rPr lang="en-US" dirty="0"/>
              <a:t>Think of it like RedHat and how it packages Linux. You don’t go to linux.org to get Linux, you go to RedHat or SUSE or Ubuntu. It’s in the same way that IBM has packaged these machine learning and deep learning frameworks. Instead of going to all these various websites and building this software stack yourself, IBM has done it for you. IBM curates it, tests it and constantly updates it based on new releases. But then on top of that, IBM has added several tools to make it easier to use this open source software, and of course IBM gives you much higher performance for training AI models.</a:t>
            </a:r>
          </a:p>
          <a:p>
            <a:pPr lvl="0"/>
            <a:endParaRPr lang="en-US" dirty="0"/>
          </a:p>
          <a:p>
            <a:pPr lvl="0"/>
            <a:r>
              <a:rPr lang="en-US" dirty="0"/>
              <a:t>PowerAI Enterprise includes enterprise support and additional capabilities above what is included in the base offering:</a:t>
            </a:r>
          </a:p>
          <a:p>
            <a:pPr lvl="0"/>
            <a:endParaRPr lang="en-US" dirty="0"/>
          </a:p>
          <a:p>
            <a:r>
              <a:rPr lang="en-US" b="1" dirty="0"/>
              <a:t>Integrated &amp; Supported Platform</a:t>
            </a:r>
          </a:p>
          <a:p>
            <a:pPr marL="171450" indent="-171450">
              <a:buFont typeface="Arial" panose="020B0604020202020204" pitchFamily="34" charset="0"/>
              <a:buChar char="•"/>
            </a:pPr>
            <a:r>
              <a:rPr lang="en-US" dirty="0"/>
              <a:t>Validated &amp; Co-optimized Software &amp; Hardware </a:t>
            </a:r>
          </a:p>
          <a:p>
            <a:pPr marL="171450" indent="-171450">
              <a:buFont typeface="Arial" panose="020B0604020202020204" pitchFamily="34" charset="0"/>
              <a:buChar char="•"/>
            </a:pPr>
            <a:r>
              <a:rPr lang="en-US" dirty="0"/>
              <a:t>Enterprise L1-L3 Support</a:t>
            </a:r>
          </a:p>
          <a:p>
            <a:pPr marL="171450" indent="-171450">
              <a:buFont typeface="Arial" panose="020B0604020202020204" pitchFamily="34" charset="0"/>
              <a:buChar char="•"/>
            </a:pPr>
            <a:r>
              <a:rPr lang="en-US" dirty="0"/>
              <a:t>Integration with Data Stores, Cloud, Cluster Management</a:t>
            </a:r>
          </a:p>
          <a:p>
            <a:pPr marL="171450" indent="-171450">
              <a:buFont typeface="Arial" panose="020B0604020202020204" pitchFamily="34" charset="0"/>
              <a:buChar char="•"/>
            </a:pPr>
            <a:r>
              <a:rPr lang="en-US" dirty="0"/>
              <a:t>Integration with key ML Platforms (Watson Studio Local (formerly Data Science Experience Local), Anaconda, H2O)</a:t>
            </a:r>
          </a:p>
          <a:p>
            <a:pPr marL="171450" indent="-171450">
              <a:buFont typeface="Arial" panose="020B0604020202020204" pitchFamily="34" charset="0"/>
              <a:buChar char="•"/>
            </a:pPr>
            <a:r>
              <a:rPr lang="en-US" dirty="0"/>
              <a:t>Integration with key Inference Platforms</a:t>
            </a:r>
          </a:p>
          <a:p>
            <a:endParaRPr lang="en-US" b="1" dirty="0"/>
          </a:p>
          <a:p>
            <a:r>
              <a:rPr lang="en-US" b="1" dirty="0"/>
              <a:t>Higher Productivity for Data Scientists</a:t>
            </a:r>
          </a:p>
          <a:p>
            <a:pPr marL="171450" indent="-171450">
              <a:buFont typeface="Arial" panose="020B0604020202020204" pitchFamily="34" charset="0"/>
              <a:buChar char="•"/>
            </a:pPr>
            <a:r>
              <a:rPr lang="en-US" dirty="0"/>
              <a:t>Performance: Scalability (reduction in training times)</a:t>
            </a:r>
          </a:p>
          <a:p>
            <a:pPr marL="171450" indent="-171450">
              <a:buFont typeface="Arial" panose="020B0604020202020204" pitchFamily="34" charset="0"/>
              <a:buChar char="•"/>
            </a:pPr>
            <a:r>
              <a:rPr lang="en-US" dirty="0"/>
              <a:t>Capability: Large Models (larger more complex models for higher accuracy)</a:t>
            </a:r>
          </a:p>
          <a:p>
            <a:pPr marL="171450" indent="-171450">
              <a:buFont typeface="Arial" panose="020B0604020202020204" pitchFamily="34" charset="0"/>
              <a:buChar char="•"/>
            </a:pPr>
            <a:r>
              <a:rPr lang="en-US" dirty="0"/>
              <a:t>Ease of Use: Auto-hyper-parameter tuning</a:t>
            </a:r>
          </a:p>
          <a:p>
            <a:endParaRPr lang="en-US" b="1" dirty="0"/>
          </a:p>
          <a:p>
            <a:r>
              <a:rPr lang="en-US" b="1" dirty="0"/>
              <a:t>Enable Non-Data Scientists to use AI</a:t>
            </a:r>
          </a:p>
          <a:p>
            <a:pPr marL="171450" indent="-171450">
              <a:buFont typeface="Arial" panose="020B0604020202020204" pitchFamily="34" charset="0"/>
              <a:buChar char="•"/>
            </a:pPr>
            <a:r>
              <a:rPr lang="en-US" dirty="0"/>
              <a:t>Rapid Prototyping &amp; Labeling for SMEs</a:t>
            </a:r>
          </a:p>
          <a:p>
            <a:pPr marL="171450" indent="-171450">
              <a:buFont typeface="Arial" panose="020B0604020202020204" pitchFamily="34" charset="0"/>
              <a:buChar char="•"/>
            </a:pPr>
            <a:r>
              <a:rPr lang="en-US" dirty="0"/>
              <a:t>Auto-ML (with PowerAI Vision)</a:t>
            </a:r>
          </a:p>
        </p:txBody>
      </p:sp>
      <p:sp>
        <p:nvSpPr>
          <p:cNvPr id="4" name="Slide Number Placeholder 3"/>
          <p:cNvSpPr>
            <a:spLocks noGrp="1"/>
          </p:cNvSpPr>
          <p:nvPr>
            <p:ph type="sldNum" sz="quarter" idx="10"/>
          </p:nvPr>
        </p:nvSpPr>
        <p:spPr/>
        <p:txBody>
          <a:bodyPr/>
          <a:lstStyle/>
          <a:p>
            <a:fld id="{6E2E38B8-B0B4-AD41-AC6E-B781F46A9FD3}" type="slidenum">
              <a:rPr lang="en-US" smtClean="0"/>
              <a:pPr/>
              <a:t>22</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937937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H2O Driverless AI and IBM PowerAI are perfectly complementary to each other. PowerAI Vision delivers deep learning for image and video recognition problems. Driverless AI delivers automatic machine learning for all other kinds of enterprise data: transactional, log and sensor. Driverless AI also supports Natural Language Processing (NLP) where you can do things like sentiment analysis of text data (extracted from Tweets, for example). Both H2O Driverless AI and IBM PowerAI Vision allow even novice users to be immediately productive.</a:t>
            </a:r>
          </a:p>
          <a:p>
            <a:pPr lvl="0"/>
            <a:endParaRPr lang="en-US" dirty="0"/>
          </a:p>
          <a:p>
            <a:r>
              <a:rPr lang="en-US" dirty="0"/>
              <a:t>IBM PowerAI Vision is designed for business users with little to no expertise in deep learning. Business users often have access to volumes of images and videos that they are trying to gain insights from, but they struggle with three key aspects: labelling data, training models, and deploying models for inference.</a:t>
            </a:r>
          </a:p>
          <a:p>
            <a:endParaRPr lang="en-US" dirty="0"/>
          </a:p>
          <a:p>
            <a:r>
              <a:rPr lang="en-US" dirty="0"/>
              <a:t>Data labeling is one of the most laborious tasks in a typical supervised learning deep learning project. PowerAI Vision provides a labeling tool which allows a business user (no need for a data scientist), to label images and videos. In addition to manual labeling, PowerAI Vision allows clients to build a model based on a small subset of the data and then use auto-labelling to accelerate the rate of creating additional labeled datasets for more in-depth training.</a:t>
            </a:r>
          </a:p>
          <a:p>
            <a:endParaRPr lang="en-US" dirty="0"/>
          </a:p>
          <a:p>
            <a:r>
              <a:rPr lang="en-US" dirty="0"/>
              <a:t>Once labelled, image classification and/or object detection models can be created with just the click of a button. And once a model is created, it’s yet another single click to deploy the model and test it out with new image datasets. Or you can deploy the model on an FPGA device or other edge device for rapid and scalable inferencing.</a:t>
            </a:r>
          </a:p>
          <a:p>
            <a:endParaRPr lang="en-US" dirty="0"/>
          </a:p>
          <a:p>
            <a:r>
              <a:rPr lang="en-US" dirty="0"/>
              <a:t>With H2O Driverless AI, it’s just as easy. A user that is working on a regression or classification problem (their skill can range from a novice to an expert data scientist) can easily import a dataset, one-click to see visualizations of that data, and then start the model building process with one more click. Much of the time-consuming work associated with building a model (for example: feature engineering, model tuning, model selection and so on) is handled automatically by Driverless AI – hence the term automatic machine learning.</a:t>
            </a:r>
          </a:p>
          <a:p>
            <a:endParaRPr lang="en-US" dirty="0"/>
          </a:p>
          <a:p>
            <a:r>
              <a:rPr lang="en-US" dirty="0"/>
              <a:t>There are expert settings that can be manipulated if needed, but there are three simple-to-understand knobs that the user can choose to adjust – Accuracy, Time and Interpretability. And these are set to intelligent defaults, which means that the user doesn’t even have to change them if they don’t want to. The only other thing the user has to do is pick the column in the dataset that they’re trying to predict (they know the result/prediction of the existing labeled data – but this is what needs to be predicted based on future input where you don’t have labeled outcomes). Another click of a button to start the model building process (what H2O.ai calls an “experiment”) and that’s it. And once the model is built, scoring pipelines are automatically built that are easy to deploy.</a:t>
            </a:r>
          </a:p>
        </p:txBody>
      </p:sp>
      <p:sp>
        <p:nvSpPr>
          <p:cNvPr id="4" name="Slide Number Placeholder 3"/>
          <p:cNvSpPr>
            <a:spLocks noGrp="1"/>
          </p:cNvSpPr>
          <p:nvPr>
            <p:ph type="sldNum" sz="quarter" idx="10"/>
          </p:nvPr>
        </p:nvSpPr>
        <p:spPr/>
        <p:txBody>
          <a:bodyPr/>
          <a:lstStyle/>
          <a:p>
            <a:fld id="{6E2E38B8-B0B4-AD41-AC6E-B781F46A9FD3}" type="slidenum">
              <a:rPr lang="en-US" smtClean="0"/>
              <a:pPr/>
              <a:t>23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41693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Included as part of IBM PowerAI Enterprise is IBM Spectrum Conductor, which allows for the deployment of modern computing frameworks and services for a multitenant enterprise environment. And with Spectrum Conductor, H2O Driverless AI can now be easily deployed into the cluster.</a:t>
            </a:r>
          </a:p>
          <a:p>
            <a:pPr lvl="0"/>
            <a:endParaRPr lang="en-US" dirty="0"/>
          </a:p>
          <a:p>
            <a:pPr lvl="0"/>
            <a:r>
              <a:rPr lang="en-US" dirty="0"/>
              <a:t>This includes the ability to have H2O Driverless AI scale across compute nodes with multiple instances, where each instance is allocated to one host. Availability is also a key capability, where an instance of Driverless AI can failover to another host if it goes down (if resources are available). You can also easily start and stop H2O Driverless AI and maintain instances for each user (or groups of users) through role-based access control (RBAC) and consumer association, along with all other workloads – all in one shared compute cluster.</a:t>
            </a:r>
          </a:p>
          <a:p>
            <a:pPr lvl="0"/>
            <a:endParaRPr lang="en-US" dirty="0"/>
          </a:p>
          <a:p>
            <a:pPr lvl="0"/>
            <a:r>
              <a:rPr lang="en-US" dirty="0"/>
              <a:t>The story doesn’t end there, though. There are more things coming in the future around the tight integration of Spectrum Conductor and Driverless AI. One such improvement is around multi-instance deployments. You </a:t>
            </a:r>
            <a:r>
              <a:rPr lang="en-CA" dirty="0"/>
              <a:t>will be able to run multiple Driverless AI instances on the same host, where each instance is allocated a GPU or a subset of GPUs from the host. This is tentatively planned for Q1 2019. Some of the other features and enhancements planned are shown here on the slide.</a:t>
            </a:r>
          </a:p>
        </p:txBody>
      </p:sp>
      <p:sp>
        <p:nvSpPr>
          <p:cNvPr id="4" name="Slide Number Placeholder 3"/>
          <p:cNvSpPr>
            <a:spLocks noGrp="1"/>
          </p:cNvSpPr>
          <p:nvPr>
            <p:ph type="sldNum" sz="quarter" idx="10"/>
          </p:nvPr>
        </p:nvSpPr>
        <p:spPr/>
        <p:txBody>
          <a:bodyPr/>
          <a:lstStyle/>
          <a:p>
            <a:fld id="{6E2E38B8-B0B4-AD41-AC6E-B781F46A9FD3}" type="slidenum">
              <a:rPr lang="en-US" smtClean="0"/>
              <a:pPr/>
              <a:t>24</a:t>
            </a:fld>
            <a:endParaRPr lang="en-US"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3663568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section takes a closer look at the machine learning workflow and H2O Driverless AI’s place within it. It also includes an overview of the steps involved in using Driverless AI.</a:t>
            </a:r>
          </a:p>
        </p:txBody>
      </p:sp>
      <p:sp>
        <p:nvSpPr>
          <p:cNvPr id="4" name="Slide Number Placeholder 3"/>
          <p:cNvSpPr>
            <a:spLocks noGrp="1"/>
          </p:cNvSpPr>
          <p:nvPr>
            <p:ph type="sldNum" sz="quarter" idx="10"/>
          </p:nvPr>
        </p:nvSpPr>
        <p:spPr/>
        <p:txBody>
          <a:bodyPr/>
          <a:lstStyle/>
          <a:p>
            <a:fld id="{6E2E38B8-B0B4-AD41-AC6E-B781F46A9FD3}" type="slidenum">
              <a:rPr lang="en-US" smtClean="0"/>
              <a:pPr/>
              <a:t>25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63880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&lt;PRIOR TO CLICKING TO INITIATE ANIMATION&gt;</a:t>
            </a:r>
          </a:p>
          <a:p>
            <a:endParaRPr lang="en-US" dirty="0"/>
          </a:p>
          <a:p>
            <a:r>
              <a:rPr lang="en-US" dirty="0"/>
              <a:t>Let’s take a look at the typical enterprise machine learning workflow.</a:t>
            </a:r>
          </a:p>
          <a:p>
            <a:endParaRPr lang="en-US" dirty="0"/>
          </a:p>
          <a:p>
            <a:r>
              <a:rPr lang="en-US" dirty="0"/>
              <a:t>Data is sitting in different silos, databases or other sources and there is a lot of ETL work needed to join these disparate data sources together to be brought in as a dataset for machine learning and analysis. At this point, there is also a fair amount of data transformation work that needs to be done including data cleaning, “wrangling” and one-hot encoding, among others, to get it to a machine-learning ready state.</a:t>
            </a:r>
          </a:p>
          <a:p>
            <a:endParaRPr lang="en-US" dirty="0"/>
          </a:p>
          <a:p>
            <a:r>
              <a:rPr lang="en-US" dirty="0"/>
              <a:t>Data scientists will typically then spend a lot of time performing feature engineering. In machine learning, a feature is an individual measurable property or characteristic of something being observed/recorded. Feature engineering is the process of applying statistical and other techniques to optimize raw features (the data columns coming in), synthesize new features by combining raw features, find interaction terms, apply dimensionality reduction and other methods to transform the data into a new dataset that is highly optimized to take advantage of the machine learning algorithms.</a:t>
            </a:r>
          </a:p>
          <a:p>
            <a:endParaRPr lang="en-US" dirty="0"/>
          </a:p>
          <a:p>
            <a:r>
              <a:rPr lang="en-US" dirty="0"/>
              <a:t>For example, one of the input columns (features) might be a date, in which case we might want to generate new columns (features) based on this date. Let’s say that the problem being solved is to predict the insurability of a driver and the date represents their birthday. It is probably useful to generate an age column from it, as a person’s age often factors into insurability. Perhaps the date feature represents when a particular retail store purchase was made, then it might be useful to extract the day of the week (Sunday – Saturday) from it, as the day of the week is likely going to be a factor in predicting future sales (more sales at a shopping mall likely take place on a Saturday versus a Wednesday). This process of feature engineering is iterative and can be very time consuming and laborious. This is also something that needs a lot of expertise to be effective.</a:t>
            </a:r>
          </a:p>
          <a:p>
            <a:endParaRPr lang="en-US" dirty="0"/>
          </a:p>
          <a:p>
            <a:r>
              <a:rPr lang="en-US" dirty="0"/>
              <a:t>After that step, data scientists will build a lot of models to try to evaluate their performance and find the best model or ensemble for the problem (an ensemble is the combination of results from multiple models to improve the overall performance).</a:t>
            </a:r>
          </a:p>
          <a:p>
            <a:endParaRPr lang="en-US" dirty="0"/>
          </a:p>
          <a:p>
            <a:r>
              <a:rPr lang="en-US" dirty="0"/>
              <a:t>Once that is done, they’ll have to work with their development and operations teams to try and deploy these models into production.</a:t>
            </a:r>
          </a:p>
          <a:p>
            <a:endParaRPr lang="en-US" dirty="0"/>
          </a:p>
          <a:p>
            <a:r>
              <a:rPr lang="en-US" dirty="0"/>
              <a:t>Finally, data scientists will need to document the entire process including specific steps and then help explain the results of the model to the business users.</a:t>
            </a:r>
          </a:p>
          <a:p>
            <a:endParaRPr lang="en-US" dirty="0"/>
          </a:p>
          <a:p>
            <a:r>
              <a:rPr lang="en-US" b="1" dirty="0"/>
              <a:t>&lt;CLICK&gt;</a:t>
            </a:r>
          </a:p>
          <a:p>
            <a:endParaRPr lang="en-US" dirty="0"/>
          </a:p>
          <a:p>
            <a:r>
              <a:rPr lang="en-US" dirty="0"/>
              <a:t>With H2O Driverless AI, the pieces of the workflow in the grey box have been automated. Please note that Driverless does not perform any ETL. You still need to use your existing enterprise ETL tools to bring data together. But once the data is in a single file, Driverless AI can perform a lot of exploratory analysis using Automatic Visualization which can review the shape of the data and look for skews, spikes, missing values and so on. It also does basic transformations such as one-hot encoding, among others.</a:t>
            </a:r>
          </a:p>
          <a:p>
            <a:endParaRPr lang="en-US" dirty="0"/>
          </a:p>
          <a:p>
            <a:r>
              <a:rPr lang="en-US" dirty="0"/>
              <a:t>It then runs through series of automatic feature engineering recipes, depending on the type of problem, and applies expert-level techniques like weight of evidence, target encoding, dimensionality reduction, exponential smoothing, interaction effecting and clustered target encoding among others. Don’t worry if these terms don’t make a lot of sense to you – again, the beauty of Driverless AI is that it’s all being done for you automatically under the covers.</a:t>
            </a:r>
          </a:p>
          <a:p>
            <a:endParaRPr lang="en-US" dirty="0"/>
          </a:p>
          <a:p>
            <a:r>
              <a:rPr lang="en-US" dirty="0"/>
              <a:t>Driverless AI also iteratively (and in parallel) builds hundreds to thousands of models to evaluate the features, plus tune hyperparameters, to find the best combination of features and models for the final outcome. Once the best feature pipeline and model/ensemble is selected, it generates an automatic pipeline that is ready to deploy in production environments… fully optimized for low latency.</a:t>
            </a:r>
          </a:p>
          <a:p>
            <a:endParaRPr lang="en-US" dirty="0"/>
          </a:p>
          <a:p>
            <a:r>
              <a:rPr lang="en-US" dirty="0"/>
              <a:t>Finally, Driverless AI also runs through a whole gamut to interpretability techniques to explain every prediction and provide reason codes to the user.</a:t>
            </a:r>
          </a:p>
        </p:txBody>
      </p:sp>
      <p:sp>
        <p:nvSpPr>
          <p:cNvPr id="4" name="Slide Number Placeholder 3"/>
          <p:cNvSpPr>
            <a:spLocks noGrp="1"/>
          </p:cNvSpPr>
          <p:nvPr>
            <p:ph type="sldNum" sz="quarter" idx="10"/>
          </p:nvPr>
        </p:nvSpPr>
        <p:spPr/>
        <p:txBody>
          <a:bodyPr/>
          <a:lstStyle/>
          <a:p>
            <a:fld id="{CA1EE5C1-AAC5-3444-B246-FA81927D501D}" type="slidenum">
              <a:rPr lang="en-US" smtClean="0"/>
              <a:pPr/>
              <a:t>26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0238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At a very high level, here’s how Driverless AI works:</a:t>
            </a:r>
          </a:p>
          <a:p>
            <a:endParaRPr lang="en-US" dirty="0"/>
          </a:p>
          <a:p>
            <a:pPr marL="228600" indent="-228600">
              <a:buFont typeface="+mj-lt"/>
              <a:buAutoNum type="arabicPeriod"/>
            </a:pPr>
            <a:r>
              <a:rPr lang="en-US" dirty="0"/>
              <a:t>Ingest data from any data source: Hadoop, Snowflake, S3 object storage, Google BigQuery – Driverless AI is agnostic about the data source.</a:t>
            </a:r>
          </a:p>
          <a:p>
            <a:pPr marL="228600" indent="-228600">
              <a:buFont typeface="+mj-lt"/>
              <a:buAutoNum type="arabicPeriod"/>
            </a:pPr>
            <a:endParaRPr lang="en-US" dirty="0"/>
          </a:p>
          <a:p>
            <a:pPr marL="228600" lvl="0" indent="-228600">
              <a:buFont typeface="+mj-lt"/>
              <a:buAutoNum type="arabicPeriod"/>
            </a:pPr>
            <a:r>
              <a:rPr lang="en-US" dirty="0"/>
              <a:t>Use Automatic Visualization and its various plots, graphics and charts to look at the data, and understand the data shape, outliers, missing values and so</a:t>
            </a:r>
            <a:r>
              <a:rPr lang="en-US" baseline="0" dirty="0"/>
              <a:t> on</a:t>
            </a:r>
            <a:r>
              <a:rPr lang="en-US" dirty="0"/>
              <a:t>. This is where a data scientist can quickly spot things such as bias in the data.</a:t>
            </a:r>
          </a:p>
          <a:p>
            <a:pPr marL="228600" lvl="0" indent="-228600">
              <a:buFont typeface="+mj-lt"/>
              <a:buAutoNum type="arabicPeriod"/>
            </a:pPr>
            <a:endParaRPr lang="en-US" dirty="0"/>
          </a:p>
          <a:p>
            <a:pPr marL="228600" lvl="0" indent="-228600">
              <a:buFont typeface="+mj-lt"/>
              <a:buAutoNum type="arabicPeriod"/>
            </a:pPr>
            <a:r>
              <a:rPr lang="en-US" dirty="0"/>
              <a:t>Based on the problem type, Driverless AI will use recipes to do advanced feature engineering (automatically), while the model continues to iterate across thousands of choices, does parameter tuning, and looks for the best fit of the model.</a:t>
            </a:r>
          </a:p>
          <a:p>
            <a:pPr marL="228600" lvl="0" indent="-228600">
              <a:buFont typeface="+mj-lt"/>
              <a:buAutoNum type="arabicPeriod"/>
            </a:pPr>
            <a:endParaRPr lang="en-US" dirty="0"/>
          </a:p>
          <a:p>
            <a:pPr marL="228600" lvl="0" indent="-228600">
              <a:buFont typeface="+mj-lt"/>
              <a:buAutoNum type="arabicPeriod"/>
            </a:pPr>
            <a:r>
              <a:rPr lang="en-US" dirty="0"/>
              <a:t>Finally, another amazing feature of Driverless AI is that it can build an automatic scoring pipeline, which means it can generate Python and Java code to deploy low latency scoring of that model into production. Imagine taking that scored model and propagating it across every edge device – on smart phones, or in cars, to continuously generate value. </a:t>
            </a:r>
          </a:p>
          <a:p>
            <a:pPr lvl="0"/>
            <a:endParaRPr lang="en-US" dirty="0"/>
          </a:p>
          <a:p>
            <a:pPr lvl="0"/>
            <a:r>
              <a:rPr lang="en-US" dirty="0"/>
              <a:t>Through this process, Machine Learning Interpretability gives the data scientist the reason codes and insight into what model was generated and which features were used to build the model. Automatic documentation gives one an in-depth explanation of the entire feature engineering process. This satisfies that desire to have trust in AI with explainability.</a:t>
            </a:r>
          </a:p>
          <a:p>
            <a:pPr lvl="0"/>
            <a:endParaRPr lang="en-US" dirty="0"/>
          </a:p>
          <a:p>
            <a:pPr lvl="0"/>
            <a:r>
              <a:rPr lang="en-US" dirty="0"/>
              <a:t>This entire process is done through a graphical user interface, making it easy for even a novice data scientist to be productive immediately.</a:t>
            </a:r>
          </a:p>
          <a:p>
            <a:pPr lvl="0"/>
            <a:endParaRPr lang="en-US" dirty="0"/>
          </a:p>
          <a:p>
            <a:pPr lvl="0"/>
            <a:r>
              <a:rPr lang="en-US" dirty="0"/>
              <a:t>Of course, acceleration to achieve faster time to insight is important, and an IBM Power System server with GPUs (such as</a:t>
            </a:r>
            <a:r>
              <a:rPr lang="en-US" baseline="0" dirty="0"/>
              <a:t> the AC922) </a:t>
            </a:r>
            <a:r>
              <a:rPr lang="en-US" dirty="0"/>
              <a:t>will give the highest level of acceleration to gain results and insights faster.</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slide makes reference to IID (Independent and Identically Distributed) data. This refers to data where the individual rows (or observations) are essentially independent of each other, unlike time series data where there is a relationship between rows in the dataset as they are collected over time. For example, whether a customer applying for a new mortgage is likely to default on that mortgage at some point in the future would use IID data such as age, income, current net worth and so on to make the prediction. For time series data, think of a utilities company; for example, a utility company tracks resource utilization over the course of a day, weeks and years where trends of usage over time periods are a factor in the prediction process.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27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67289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H2O Driverless AI, the workflow for building a model is referred to as an “experiment”. Over the next few slides we’ll walk through the process of setting up and starting an experiment.</a:t>
            </a:r>
          </a:p>
          <a:p>
            <a:endParaRPr lang="en-US" dirty="0"/>
          </a:p>
          <a:p>
            <a:r>
              <a:rPr lang="en-US" dirty="0"/>
              <a:t>Once you have logged into Driverless AI (by going to the URL for your server and logging in with your user ID and password credentials) you are brought to the Datasets Overview page.</a:t>
            </a:r>
          </a:p>
          <a:p>
            <a:endParaRPr lang="en-US" dirty="0"/>
          </a:p>
          <a:p>
            <a:r>
              <a:rPr lang="en-US" dirty="0"/>
              <a:t>From here, you can import a dataset – which is required before you can start making predictions on it. Datasets must be in delimited text format, but Driverless AI will automatically detect the separator character (one of , | ; t). Driverless AI supports the following dataset file formats: csv, tsv, txt, dat, tgz, gz, bz2, zip, xz, xls, xlsx, nff, feather, bin, arff and parquet.</a:t>
            </a:r>
          </a:p>
          <a:p>
            <a:endParaRPr lang="en-US" dirty="0"/>
          </a:p>
          <a:p>
            <a:r>
              <a:rPr lang="en-US" dirty="0"/>
              <a:t>You can add datasets by dragging and dropping files from your local machine directly onto this page or you can click the “Add Dataset (or Drag</a:t>
            </a:r>
            <a:r>
              <a:rPr lang="en-US" baseline="0" dirty="0"/>
              <a:t> and Drop</a:t>
            </a:r>
            <a:r>
              <a:rPr lang="en-US" dirty="0"/>
              <a:t>)” button to upload or add a dataset. You can search the server’s local file system or upload a file, and depending on how the environment was setup there may be other options such as importing from Amazon S3 object storage or importing from a Hadoop File System, among others.</a:t>
            </a:r>
          </a:p>
          <a:p>
            <a:endParaRPr lang="en-US" dirty="0"/>
          </a:p>
          <a:p>
            <a:r>
              <a:rPr lang="en-US" dirty="0"/>
              <a:t>Once you have imported a dataset, you can click on it and you will be presented with 3 options: Details, Visualize, Predict.</a:t>
            </a:r>
          </a:p>
          <a:p>
            <a:endParaRPr lang="en-US" dirty="0"/>
          </a:p>
          <a:p>
            <a:r>
              <a:rPr lang="en-US" dirty="0"/>
              <a:t>If you click on Details you will be presented with summary information about the dataset, including details about each of the columns in the dataset. This includes the name, type, count, mean, minimum, maximum, standard deviation, frequency and the number of unique values, among others This gives you your first glance at the characteristics of the data in your dataset. If you hover over the top of a column you can see the values from the first 20 rows for that column.</a:t>
            </a:r>
          </a:p>
          <a:p>
            <a:endParaRPr lang="en-US" dirty="0"/>
          </a:p>
          <a:p>
            <a:r>
              <a:rPr lang="en-US" dirty="0"/>
              <a:t>You can also click on the “Dataset Rows” button to see all of the rows in the dataset.</a:t>
            </a:r>
          </a:p>
          <a:p>
            <a:endParaRPr lang="en-US" dirty="0"/>
          </a:p>
          <a:p>
            <a:r>
              <a:rPr lang="en-US" dirty="0"/>
              <a:t>The other two options (Visualize and Predict) are covered in subsequent slides.</a:t>
            </a:r>
          </a:p>
          <a:p>
            <a:endParaRPr lang="en-US" dirty="0"/>
          </a:p>
          <a:p>
            <a:r>
              <a:rPr lang="en-US" dirty="0"/>
              <a:t>A commonly used dataset is</a:t>
            </a:r>
            <a:r>
              <a:rPr lang="en-US" baseline="0" dirty="0"/>
              <a:t> the credit card default payments data set (which is shown in some of these screenshots) and can be found here: </a:t>
            </a:r>
            <a:r>
              <a:rPr lang="en-US" sz="1200" b="0" i="0" u="none" strike="noStrike" kern="1200" baseline="0" dirty="0">
                <a:solidFill>
                  <a:schemeClr val="tx1"/>
                </a:solidFill>
                <a:latin typeface="Arial Regular" charset="0"/>
                <a:ea typeface="+mn-ea"/>
                <a:cs typeface="+mn-cs"/>
                <a:hlinkClick r:id="rId3"/>
              </a:rPr>
              <a:t>https://archive.ics.uci.edu/ml/datasets/default+of+credit+card+clients</a:t>
            </a:r>
            <a:r>
              <a:rPr lang="en-US" baseline="0" dirty="0"/>
              <a:t>.</a:t>
            </a:r>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28</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14890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Again, after you have imported a dataset, you can click on it and you will be presented with 3 options: Details, Visualize, Predict.</a:t>
            </a:r>
          </a:p>
          <a:p>
            <a:endParaRPr lang="en-US" dirty="0"/>
          </a:p>
          <a:p>
            <a:r>
              <a:rPr lang="en-US" dirty="0"/>
              <a:t>If you click on Visualize, Driverless AI’s AutoViz capability will automatically create data plots/graphs for the selected dataset. The graphs that you’re presented with can vary based on the nature of the data in your dataset. This is helpful for data scientists and data engineers who want to better understand the composition of the datasets and see trends and possible issues, such as large numbers of missing values, bias or significant outliers that could impact modelling results.</a:t>
            </a:r>
          </a:p>
          <a:p>
            <a:endParaRPr lang="en-US" dirty="0"/>
          </a:p>
          <a:p>
            <a:r>
              <a:rPr lang="en-US" dirty="0"/>
              <a:t>Automatic visualization types include:</a:t>
            </a:r>
          </a:p>
          <a:p>
            <a:endParaRPr lang="en-US" dirty="0"/>
          </a:p>
          <a:p>
            <a:pPr marL="171450" indent="-171450">
              <a:buFont typeface="Arial" panose="020B0604020202020204" pitchFamily="34" charset="0"/>
              <a:buChar char="•"/>
            </a:pPr>
            <a:r>
              <a:rPr lang="en-US" dirty="0"/>
              <a:t>Clumpy Scatterplots</a:t>
            </a:r>
          </a:p>
          <a:p>
            <a:pPr marL="171450" indent="-171450">
              <a:buFont typeface="Arial" panose="020B0604020202020204" pitchFamily="34" charset="0"/>
              <a:buChar char="•"/>
            </a:pPr>
            <a:r>
              <a:rPr lang="en-US" dirty="0"/>
              <a:t>Correlated Scatterplots</a:t>
            </a:r>
          </a:p>
          <a:p>
            <a:pPr marL="171450" indent="-171450">
              <a:buFont typeface="Arial" panose="020B0604020202020204" pitchFamily="34" charset="0"/>
              <a:buChar char="•"/>
            </a:pPr>
            <a:r>
              <a:rPr lang="en-US" dirty="0"/>
              <a:t>Unusual Scatterplots</a:t>
            </a:r>
          </a:p>
          <a:p>
            <a:pPr marL="171450" indent="-171450">
              <a:buFont typeface="Arial" panose="020B0604020202020204" pitchFamily="34" charset="0"/>
              <a:buChar char="•"/>
            </a:pPr>
            <a:r>
              <a:rPr lang="en-US" dirty="0"/>
              <a:t>Spikey Histograms</a:t>
            </a:r>
          </a:p>
          <a:p>
            <a:pPr marL="171450" indent="-171450">
              <a:buFont typeface="Arial" panose="020B0604020202020204" pitchFamily="34" charset="0"/>
              <a:buChar char="•"/>
            </a:pPr>
            <a:r>
              <a:rPr lang="en-US" dirty="0"/>
              <a:t>Skewed Histograms</a:t>
            </a:r>
          </a:p>
          <a:p>
            <a:pPr marL="171450" indent="-171450">
              <a:buFont typeface="Arial" panose="020B0604020202020204" pitchFamily="34" charset="0"/>
              <a:buChar char="•"/>
            </a:pPr>
            <a:r>
              <a:rPr lang="en-US" dirty="0"/>
              <a:t>Varying Boxplots</a:t>
            </a:r>
          </a:p>
          <a:p>
            <a:pPr marL="171450" indent="-171450">
              <a:buFont typeface="Arial" panose="020B0604020202020204" pitchFamily="34" charset="0"/>
              <a:buChar char="•"/>
            </a:pPr>
            <a:r>
              <a:rPr lang="en-US" dirty="0"/>
              <a:t>Heteroscedastic Boxplots</a:t>
            </a:r>
          </a:p>
          <a:p>
            <a:pPr marL="171450" indent="-171450">
              <a:buFont typeface="Arial" panose="020B0604020202020204" pitchFamily="34" charset="0"/>
              <a:buChar char="•"/>
            </a:pPr>
            <a:r>
              <a:rPr lang="en-US" dirty="0"/>
              <a:t>Biplots</a:t>
            </a:r>
          </a:p>
          <a:p>
            <a:pPr marL="171450" indent="-171450">
              <a:buFont typeface="Arial" panose="020B0604020202020204" pitchFamily="34" charset="0"/>
              <a:buChar char="•"/>
            </a:pPr>
            <a:r>
              <a:rPr lang="en-US" dirty="0"/>
              <a:t>Outliers</a:t>
            </a:r>
          </a:p>
          <a:p>
            <a:pPr marL="171450" indent="-171450">
              <a:buFont typeface="Arial" panose="020B0604020202020204" pitchFamily="34" charset="0"/>
              <a:buChar char="•"/>
            </a:pPr>
            <a:r>
              <a:rPr lang="en-US" dirty="0"/>
              <a:t>Correlation Graph</a:t>
            </a:r>
          </a:p>
          <a:p>
            <a:pPr marL="171450" indent="-171450">
              <a:buFont typeface="Arial" panose="020B0604020202020204" pitchFamily="34" charset="0"/>
              <a:buChar char="•"/>
            </a:pPr>
            <a:r>
              <a:rPr lang="en-US" dirty="0"/>
              <a:t>Parallel Coordinates Plot</a:t>
            </a:r>
          </a:p>
          <a:p>
            <a:pPr marL="171450" indent="-171450">
              <a:buFont typeface="Arial" panose="020B0604020202020204" pitchFamily="34" charset="0"/>
              <a:buChar char="•"/>
            </a:pPr>
            <a:r>
              <a:rPr lang="en-US" dirty="0"/>
              <a:t>Radar Plot</a:t>
            </a:r>
          </a:p>
          <a:p>
            <a:pPr marL="171450" indent="-171450">
              <a:buFont typeface="Arial" panose="020B0604020202020204" pitchFamily="34" charset="0"/>
              <a:buChar char="•"/>
            </a:pPr>
            <a:r>
              <a:rPr lang="en-US" dirty="0"/>
              <a:t>Data Heatmap</a:t>
            </a:r>
          </a:p>
          <a:p>
            <a:pPr marL="171450" indent="-171450">
              <a:buFont typeface="Arial" panose="020B0604020202020204" pitchFamily="34" charset="0"/>
              <a:buChar char="•"/>
            </a:pPr>
            <a:r>
              <a:rPr lang="en-US" dirty="0"/>
              <a:t>Missing Values Heatmap</a:t>
            </a:r>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6E2E38B8-B0B4-AD41-AC6E-B781F46A9FD3}" type="slidenum">
              <a:rPr lang="en-US" smtClean="0"/>
              <a:pPr/>
              <a:t>29</a:t>
            </a:fld>
            <a:endParaRPr lang="en-US" dirty="0"/>
          </a:p>
        </p:txBody>
      </p:sp>
    </p:spTree>
    <p:extLst>
      <p:ext uri="{BB962C8B-B14F-4D97-AF65-F5344CB8AC3E}">
        <p14:creationId xmlns:p14="http://schemas.microsoft.com/office/powerpoint/2010/main" val="113226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Everyone agrees… artificial intelligence (AI) is transforming the IT industry today.</a:t>
            </a:r>
          </a:p>
          <a:p>
            <a:endParaRPr lang="en-US" dirty="0"/>
          </a:p>
          <a:p>
            <a:r>
              <a:rPr lang="en-US" dirty="0"/>
              <a:t>There are 3 big forces driving this AI transformation:</a:t>
            </a:r>
          </a:p>
          <a:p>
            <a:endParaRPr lang="en-US" dirty="0"/>
          </a:p>
          <a:p>
            <a:pPr marL="228600" indent="-228600">
              <a:buFont typeface="+mj-lt"/>
              <a:buAutoNum type="arabicPeriod"/>
            </a:pPr>
            <a:r>
              <a:rPr lang="en-US" dirty="0"/>
              <a:t>Increase in AI spending and the significance of AI everywhere. Forrester has publically said that AI is the fastest growing workload on the planet (</a:t>
            </a:r>
            <a:r>
              <a:rPr lang="en-US" dirty="0">
                <a:hlinkClick r:id="rId3"/>
              </a:rPr>
              <a:t>https://www.forrester.com/report/AI+Deep+Learning+Workloads+Demand+A+New+Approach+To+Infrastructure/-/E-RES142531</a:t>
            </a:r>
            <a:r>
              <a:rPr lang="en-US" dirty="0"/>
              <a:t>).</a:t>
            </a:r>
          </a:p>
          <a:p>
            <a:pPr marL="228600" indent="-228600">
              <a:buFont typeface="+mj-lt"/>
              <a:buAutoNum type="arabicPeriod"/>
            </a:pPr>
            <a:endParaRPr lang="en-US" dirty="0"/>
          </a:p>
          <a:p>
            <a:pPr marL="228600" indent="-228600">
              <a:buFont typeface="+mj-lt"/>
              <a:buAutoNum type="arabicPeriod" startAt="2"/>
            </a:pPr>
            <a:r>
              <a:rPr lang="en-US" dirty="0"/>
              <a:t>The number of jobs and demand for data scientists or analytics people with the right skills are on the rise, according to every study on Data Scientists; here we have cited the Indeed online job posting site (</a:t>
            </a:r>
            <a:r>
              <a:rPr lang="en-US" dirty="0">
                <a:hlinkClick r:id="rId4"/>
              </a:rPr>
              <a:t>https://www.hiringlab.org/2018/03/01/demand-ai-talent-rise/</a:t>
            </a:r>
            <a:r>
              <a:rPr lang="en-US" dirty="0"/>
              <a:t>). Some other related statistics:</a:t>
            </a:r>
          </a:p>
          <a:p>
            <a:pPr marL="628650" lvl="1" indent="-171450">
              <a:buFont typeface="Arial" panose="020B0604020202020204" pitchFamily="34" charset="0"/>
              <a:buChar char="•"/>
            </a:pPr>
            <a:r>
              <a:rPr lang="en-US" dirty="0"/>
              <a:t>Estimated shortage of 250,000 data scientists in the US by 2024: </a:t>
            </a:r>
            <a:r>
              <a:rPr lang="en-US" dirty="0">
                <a:hlinkClick r:id="rId5"/>
              </a:rPr>
              <a:t>https://www.mckinsey.com/business-functions/mckinsey-analytics/our-insights/the-age-of-analytics-competing-in-a-data-driven-world</a:t>
            </a:r>
            <a:endParaRPr lang="en-US" dirty="0"/>
          </a:p>
          <a:p>
            <a:pPr marL="628650" lvl="1" indent="-171450">
              <a:buFont typeface="Arial" panose="020B0604020202020204" pitchFamily="34" charset="0"/>
              <a:buChar char="•"/>
            </a:pPr>
            <a:r>
              <a:rPr lang="en-US" dirty="0"/>
              <a:t>Data scientist roles have grown 650% since 2012: </a:t>
            </a:r>
            <a:r>
              <a:rPr lang="en-US" dirty="0">
                <a:hlinkClick r:id="rId6"/>
              </a:rPr>
              <a:t>https://economicgraph.linkedin.com/research/LinkedIns-2017-US-Emerging-Jobs-Report</a:t>
            </a:r>
            <a:endParaRPr lang="en-US" dirty="0"/>
          </a:p>
          <a:p>
            <a:pPr marL="628650" lvl="1" indent="-171450">
              <a:buFont typeface="Arial" panose="020B0604020202020204" pitchFamily="34" charset="0"/>
              <a:buChar char="•"/>
            </a:pPr>
            <a:r>
              <a:rPr lang="en-US" dirty="0"/>
              <a:t>Data scientist job postings rose 75% from January 2015 to January 2018: </a:t>
            </a:r>
            <a:r>
              <a:rPr lang="en-US" dirty="0">
                <a:hlinkClick r:id="rId7"/>
              </a:rPr>
              <a:t>https://www.bloomberg.com/news/articles/2018-05-18/-sexiest-job-ignites-talent-wars-as-demand-for-data-geeks-soars</a:t>
            </a:r>
            <a:endParaRPr lang="en-US" dirty="0"/>
          </a:p>
          <a:p>
            <a:pPr marL="628650" lvl="1" indent="-171450">
              <a:buFont typeface="Arial" panose="020B0604020202020204" pitchFamily="34" charset="0"/>
              <a:buChar char="•"/>
            </a:pPr>
            <a:r>
              <a:rPr lang="en-US" dirty="0"/>
              <a:t>Data scientists and advanced analysts are projected to see demand rise by 28% by 2020: </a:t>
            </a:r>
            <a:r>
              <a:rPr lang="en-US" dirty="0">
                <a:hlinkClick r:id="rId8"/>
              </a:rPr>
              <a:t>https://www-01.ibm.com/common/ssi/cgi-bin/ssialias?htmlfid=IML14576USEN</a:t>
            </a:r>
            <a:endParaRPr lang="en-US" dirty="0"/>
          </a:p>
          <a:p>
            <a:pPr marL="228600" indent="-228600">
              <a:buFont typeface="+mj-lt"/>
              <a:buAutoNum type="arabicPeriod" startAt="2"/>
            </a:pPr>
            <a:endParaRPr lang="en-US" dirty="0"/>
          </a:p>
          <a:p>
            <a:pPr marL="228600" indent="-228600">
              <a:buFont typeface="+mj-lt"/>
              <a:buAutoNum type="arabicPeriod" startAt="3"/>
            </a:pPr>
            <a:r>
              <a:rPr lang="en-US" dirty="0"/>
              <a:t>And finally, from Gartner to ServiceNow surveys, 9 out of 10 CIOs plan on using machine learning (ML) in the enterprise. Why? Because business leaders are demanding it. They want greater insights into their business and future possibilities, and AI and ML deliver those results. The ServiceNow quote comes from an analysis of survey</a:t>
            </a:r>
            <a:r>
              <a:rPr lang="en-US" baseline="0" dirty="0"/>
              <a:t> results here: </a:t>
            </a:r>
            <a:r>
              <a:rPr lang="en-US" sz="1200" b="0" i="0" u="none" strike="noStrike" kern="1200" baseline="0" dirty="0">
                <a:solidFill>
                  <a:schemeClr val="tx1"/>
                </a:solidFill>
                <a:latin typeface="Arial Regular" charset="0"/>
                <a:ea typeface="+mn-ea"/>
                <a:cs typeface="+mn-cs"/>
                <a:hlinkClick r:id="rId9"/>
              </a:rPr>
              <a:t>https://www.servicenow.com/content/dam/servicenow-assets/public/en-us/doc-type/resource-center/white-paper/wp-cio-global-pov.pdf</a:t>
            </a:r>
            <a:r>
              <a:rPr lang="en-US" baseline="0" dirty="0"/>
              <a:t>.</a:t>
            </a:r>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3</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031685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This is the screenshot from the previous size enlarged for the audience to see</a:t>
            </a:r>
            <a:r>
              <a:rPr lang="en-US" baseline="0" dirty="0"/>
              <a:t> better.</a:t>
            </a:r>
            <a:endParaRPr lang="en-US"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fld id="{6E2E38B8-B0B4-AD41-AC6E-B781F46A9FD3}" type="slidenum">
              <a:rPr lang="en-US" smtClean="0"/>
              <a:pPr/>
              <a:t>30</a:t>
            </a:fld>
            <a:endParaRPr lang="en-US" dirty="0"/>
          </a:p>
        </p:txBody>
      </p:sp>
    </p:spTree>
    <p:extLst>
      <p:ext uri="{BB962C8B-B14F-4D97-AF65-F5344CB8AC3E}">
        <p14:creationId xmlns:p14="http://schemas.microsoft.com/office/powerpoint/2010/main" val="2654946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In H2O Driverless AI, the workflow for building a model is referred to as an “experiment”. Now that you’ve imported a dataset and looked at the visualizations that Driverless AI built for it, it’s time to start an experiment.</a:t>
            </a:r>
          </a:p>
          <a:p>
            <a:pPr lvl="0"/>
            <a:endParaRPr lang="en-US" dirty="0"/>
          </a:p>
          <a:p>
            <a:pPr lvl="0"/>
            <a:r>
              <a:rPr lang="en-US" dirty="0"/>
              <a:t>You can do this by either clicking on the “Experiments” option in the menu and then clicking the “+ New Experiment” button – or you can click on an imported dataset and choose the “Predict” option.</a:t>
            </a:r>
          </a:p>
          <a:p>
            <a:pPr lvl="0"/>
            <a:endParaRPr lang="en-US" dirty="0"/>
          </a:p>
          <a:p>
            <a:pPr lvl="0"/>
            <a:r>
              <a:rPr lang="en-US" dirty="0"/>
              <a:t>At a minimum, the user only has to provide the initial dataset and choose a target column before clicking the “Launch Experiment” button to start building their model. However, Driverless AI provides a variety of experiment settings and expert settings that can be specified or adjusted when building your models (we’ll look at some of the more basic experiment settings over the next couple of slides).</a:t>
            </a:r>
          </a:p>
          <a:p>
            <a:pPr lvl="0"/>
            <a:endParaRPr lang="en-US" dirty="0"/>
          </a:p>
          <a:p>
            <a:pPr lvl="0"/>
            <a:r>
              <a:rPr lang="en-US" dirty="0"/>
              <a:t>Once the experiment has been launched, Driverless AI automates the process of feature engineering, model validation, model tuning and model selection.</a:t>
            </a:r>
          </a:p>
          <a:p>
            <a:pPr lvl="0"/>
            <a:endParaRPr lang="en-US" dirty="0"/>
          </a:p>
          <a:p>
            <a:r>
              <a:rPr lang="en-US" dirty="0"/>
              <a:t>Each experiment is given a name (by default it’s a randomly generated string that follows a consonant, vowel, consonant, vowel, etc. pattern). However, you can change the name at anytime during or after the experiment.</a:t>
            </a:r>
          </a:p>
          <a:p>
            <a:endParaRPr lang="en-US" dirty="0"/>
          </a:p>
          <a:p>
            <a:r>
              <a:rPr lang="en-US" dirty="0"/>
              <a:t>As the experiment runs, a running status displays in the upper middle portion of the screen. First, Driverless AI figures out the backend and determines whether GPUs are running. Then it starts parameter tuning, followed by feature engineering. Finally, Driverless AI builds the scoring pipeline.</a:t>
            </a:r>
          </a:p>
          <a:p>
            <a:endParaRPr lang="en-US" dirty="0"/>
          </a:p>
          <a:p>
            <a:r>
              <a:rPr lang="en-US" dirty="0"/>
              <a:t>In addition to the status, the screen also displays details about the dataset, the iteration data, the variable importance list (more on this later) and CPU/memory information.</a:t>
            </a:r>
          </a:p>
        </p:txBody>
      </p:sp>
      <p:sp>
        <p:nvSpPr>
          <p:cNvPr id="5" name="Slide Image Placeholder 4"/>
          <p:cNvSpPr>
            <a:spLocks noGrp="1" noRot="1" noChangeAspect="1"/>
          </p:cNvSpPr>
          <p:nvPr>
            <p:ph type="sldImg"/>
          </p:nvPr>
        </p:nvSpPr>
        <p:spPr/>
      </p:sp>
      <p:sp>
        <p:nvSpPr>
          <p:cNvPr id="6" name="Slide Number Placeholder 5"/>
          <p:cNvSpPr>
            <a:spLocks noGrp="1"/>
          </p:cNvSpPr>
          <p:nvPr>
            <p:ph type="sldNum" sz="quarter" idx="10"/>
          </p:nvPr>
        </p:nvSpPr>
        <p:spPr/>
        <p:txBody>
          <a:bodyPr/>
          <a:lstStyle/>
          <a:p>
            <a:fld id="{6E2E38B8-B0B4-AD41-AC6E-B781F46A9FD3}" type="slidenum">
              <a:rPr lang="en-US" smtClean="0"/>
              <a:pPr/>
              <a:t>31</a:t>
            </a:fld>
            <a:endParaRPr lang="en-US" dirty="0"/>
          </a:p>
        </p:txBody>
      </p:sp>
    </p:spTree>
    <p:extLst>
      <p:ext uri="{BB962C8B-B14F-4D97-AF65-F5344CB8AC3E}">
        <p14:creationId xmlns:p14="http://schemas.microsoft.com/office/powerpoint/2010/main" val="1103590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screenshot from the previous size enlarged for the audience to see</a:t>
            </a:r>
            <a:r>
              <a:rPr lang="en-US" baseline="0" dirty="0"/>
              <a:t> better, along with some of the key </a:t>
            </a:r>
            <a:r>
              <a:rPr lang="en-US" baseline="0" dirty="0" smtClean="0"/>
              <a:t>capabilities highlighted.</a:t>
            </a:r>
            <a:endParaRPr lang="en-US" dirty="0"/>
          </a:p>
        </p:txBody>
      </p:sp>
      <p:sp>
        <p:nvSpPr>
          <p:cNvPr id="5" name="Slide Image Placeholder 4"/>
          <p:cNvSpPr>
            <a:spLocks noGrp="1" noRot="1" noChangeAspect="1"/>
          </p:cNvSpPr>
          <p:nvPr>
            <p:ph type="sldImg"/>
          </p:nvPr>
        </p:nvSpPr>
        <p:spPr/>
      </p:sp>
      <p:sp>
        <p:nvSpPr>
          <p:cNvPr id="6" name="Slide Number Placeholder 5"/>
          <p:cNvSpPr>
            <a:spLocks noGrp="1"/>
          </p:cNvSpPr>
          <p:nvPr>
            <p:ph type="sldNum" sz="quarter" idx="10"/>
          </p:nvPr>
        </p:nvSpPr>
        <p:spPr/>
        <p:txBody>
          <a:bodyPr/>
          <a:lstStyle/>
          <a:p>
            <a:fld id="{6E2E38B8-B0B4-AD41-AC6E-B781F46A9FD3}" type="slidenum">
              <a:rPr lang="en-US" smtClean="0"/>
              <a:pPr/>
              <a:t>32</a:t>
            </a:fld>
            <a:endParaRPr lang="en-US" dirty="0"/>
          </a:p>
        </p:txBody>
      </p:sp>
    </p:spTree>
    <p:extLst>
      <p:ext uri="{BB962C8B-B14F-4D97-AF65-F5344CB8AC3E}">
        <p14:creationId xmlns:p14="http://schemas.microsoft.com/office/powerpoint/2010/main" val="3466592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Here are some of the</a:t>
            </a:r>
            <a:r>
              <a:rPr lang="en-US" i="0" baseline="0" dirty="0"/>
              <a:t> experiment settings that can be specified before starting an experiment. At a minimum, the dataset and the target column are all that need to be provided.</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Target column:</a:t>
            </a:r>
            <a:r>
              <a:rPr lang="en-US" i="0" dirty="0"/>
              <a:t> This is the column in the input</a:t>
            </a:r>
            <a:r>
              <a:rPr lang="en-US" i="0" baseline="0" dirty="0"/>
              <a:t> dataset (the training dataset) </a:t>
            </a:r>
            <a:r>
              <a:rPr lang="en-US" i="0" dirty="0"/>
              <a:t>that you want to predict.</a:t>
            </a: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Dataset (Training):</a:t>
            </a:r>
            <a:r>
              <a:rPr lang="en-US" i="0" dirty="0"/>
              <a:t> This is the dataset that you initially specified that you want to base</a:t>
            </a:r>
            <a:r>
              <a:rPr lang="en-US" i="0" baseline="0" dirty="0"/>
              <a:t> the predictions on – the training dataset. It is used for training purposes. However, if no separate validation dataset is provided then this dataset will be used for validation as well. But if a validation dataset is provided then this training dataset is not used for parameter tuning – only for training.</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Validation</a:t>
            </a:r>
            <a:r>
              <a:rPr lang="en-US" b="1" i="0" baseline="0" dirty="0"/>
              <a:t> dataset (optional):</a:t>
            </a:r>
            <a:r>
              <a:rPr lang="en-US" i="0" baseline="0" dirty="0"/>
              <a:t> This is used </a:t>
            </a:r>
            <a:r>
              <a:rPr lang="en-US" dirty="0"/>
              <a:t>for tuning the parameters (models</a:t>
            </a:r>
            <a:r>
              <a:rPr lang="en-US" baseline="0" dirty="0"/>
              <a:t> and </a:t>
            </a:r>
            <a:r>
              <a:rPr lang="en-US" dirty="0"/>
              <a:t>features).</a:t>
            </a:r>
            <a:r>
              <a:rPr lang="en-US" baseline="0" dirty="0"/>
              <a:t> </a:t>
            </a:r>
            <a:r>
              <a:rPr lang="en-US" dirty="0"/>
              <a:t>If provided, the entire training dataset will be used for training, and validation of the modeling pipeline is performed with only this validation dataset. However, if a validation dataset is not provided then the training data is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t>Test dataset (optional):</a:t>
            </a:r>
            <a:r>
              <a:rPr lang="en-US" b="0" i="0" baseline="0" dirty="0"/>
              <a:t> </a:t>
            </a:r>
            <a:r>
              <a:rPr lang="en-US" dirty="0"/>
              <a:t>This is used for the final stage scoring and is the dataset for which model metrics will be computed against. Test set predictions will be available at the end of the experiment. This dataset is never used during training of the modeling pipeline.</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Dropped</a:t>
            </a:r>
            <a:r>
              <a:rPr lang="en-US" b="1" i="0" baseline="0" dirty="0"/>
              <a:t> columns (optional):</a:t>
            </a:r>
            <a:r>
              <a:rPr lang="en-US" i="0" baseline="0" dirty="0"/>
              <a:t> Columns </a:t>
            </a:r>
            <a:r>
              <a:rPr lang="en-US" dirty="0"/>
              <a:t>that you do not want to be used as predictors in the experiment. Note that Driverless AI will automatically drop ID columns and columns that contain a significant number of unique values.</a:t>
            </a: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t>Time column (optional):</a:t>
            </a:r>
            <a:r>
              <a:rPr lang="en-US" i="0" baseline="0" dirty="0"/>
              <a:t> Used for time-series data, if applicable; this is the column that provides the time order of the observations.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Weight column (optional):</a:t>
            </a:r>
            <a:r>
              <a:rPr lang="en-US" i="0" dirty="0"/>
              <a:t> This is a column in the dataset that indicates the o</a:t>
            </a:r>
            <a:r>
              <a:rPr lang="en-US" dirty="0"/>
              <a:t>bservation weight (that is, the sample or row weight), if applicable. Rows with higher weights have higher importance. If nothing is specified then each row will</a:t>
            </a:r>
            <a:r>
              <a:rPr lang="en-US" baseline="0" dirty="0"/>
              <a:t> have an observation weight of 1 – equal weighting.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t>Fold column (optional):</a:t>
            </a:r>
            <a:r>
              <a:rPr lang="en-US" i="0" baseline="0" dirty="0"/>
              <a:t> This is a column used to create stratification folds during cross-validation, if applicable. This </a:t>
            </a:r>
            <a:r>
              <a:rPr lang="en-US" dirty="0"/>
              <a:t>can help to build better models when the data is grouped naturally. If left empty, the data is assumed to be IID (Identically and Independently Distributed). For example, when viewing data for a pneumonia dataset, person_id would be a good fold column because the data may include multiple diagnostic snapshots per person, and we want to ensure that the same person’s characteristics show up only in either the training or validation frames, but not in both to avoid data leakage. If nothing is specified then the folds will be determined by Driverless 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There are various other settings and things that can be adjusted that are not shown here, such as the model scorer to use in the experiment. See the H2O</a:t>
            </a:r>
            <a:r>
              <a:rPr lang="en-US" i="0" baseline="0" dirty="0"/>
              <a:t> Driverless AI documentation for details on all of the possible settings available: </a:t>
            </a:r>
            <a:r>
              <a:rPr lang="en-US" sz="1200" b="0" i="0" u="none" strike="noStrike" kern="1200" baseline="0" dirty="0">
                <a:solidFill>
                  <a:schemeClr val="tx1"/>
                </a:solidFill>
                <a:latin typeface="Arial Regular" charset="0"/>
                <a:ea typeface="+mn-ea"/>
                <a:cs typeface="+mn-cs"/>
                <a:hlinkClick r:id="rId3"/>
              </a:rPr>
              <a:t>http://docs.h2o.ai/driverless-ai/latest-stable/docs/userguide/running-experiment.html</a:t>
            </a:r>
            <a:r>
              <a:rPr lang="en-US" i="0" baseline="0" dirty="0"/>
              <a:t>.</a:t>
            </a:r>
            <a:endParaRPr lang="en-US" i="0" dirty="0"/>
          </a:p>
        </p:txBody>
      </p:sp>
      <p:sp>
        <p:nvSpPr>
          <p:cNvPr id="5" name="Slide Number Placeholder 4"/>
          <p:cNvSpPr>
            <a:spLocks noGrp="1"/>
          </p:cNvSpPr>
          <p:nvPr>
            <p:ph type="sldNum" sz="quarter" idx="11"/>
          </p:nvPr>
        </p:nvSpPr>
        <p:spPr/>
        <p:txBody>
          <a:bodyPr/>
          <a:lstStyle/>
          <a:p>
            <a:fld id="{CA1EE5C1-AAC5-3444-B246-FA81927D501D}" type="slidenum">
              <a:rPr lang="en-US" smtClean="0">
                <a:solidFill>
                  <a:prstClr val="black"/>
                </a:solidFill>
                <a:latin typeface="Arial" panose="020B0604020202020204" pitchFamily="34" charset="0"/>
                <a:cs typeface="Arial" panose="020B0604020202020204" pitchFamily="34" charset="0"/>
              </a:rPr>
              <a:pPr/>
              <a:t>33</a:t>
            </a:fld>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270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Prior to starting an experiment, in the middle of the experiment screen are three knobs that the user can choose to adjust: Accuracy, Time and Interpretability. Each can be set to a value between 1 and 10 (inclusively).</a:t>
            </a:r>
          </a:p>
          <a:p>
            <a:endParaRPr lang="en-US" dirty="0"/>
          </a:p>
          <a:p>
            <a:r>
              <a:rPr lang="en-US" dirty="0"/>
              <a:t>However, Driverless AI will automatically suggest default intelligent settings for your experiment to get you started quickly.</a:t>
            </a:r>
            <a:r>
              <a:rPr lang="en-US" baseline="0" dirty="0"/>
              <a:t> It will also show you an experiment preview based on those settings</a:t>
            </a:r>
            <a:r>
              <a:rPr lang="en-US" dirty="0"/>
              <a:t>. As you change each knob value, the experiment preview pane will automatically update to show you how this change impacts things for your specific experiment.</a:t>
            </a:r>
          </a:p>
          <a:p>
            <a:endParaRPr lang="en-US" dirty="0"/>
          </a:p>
          <a:p>
            <a:r>
              <a:rPr lang="en-US" dirty="0"/>
              <a:t>The settings are fairly self-explanatory. For Accuracy, as it increases, more work is done by Driverless AI and more things will be considered or performed as part of the feature engineering, training and selection process. Time is the relative time for completing the experiment (that is, higher settings take longer) and specifying a higher value will instruct Driverless AI that it has more time to do more work to try to find the best model. Interpretability impacts the complexity of the models that Driverless AI builds. If there is a strong need or requirement to have a model that is clearly explainable then a higher value should be used. A lower value means that Driverless AI is allowed to be more creative – perhaps coming up with engineered features that might not make any sense to somebody looking at them (and would never have even been considered by an expert data scientist, perhaps), but do provide more accurate models. </a:t>
            </a:r>
          </a:p>
          <a:p>
            <a:endParaRPr lang="en-US" dirty="0"/>
          </a:p>
          <a:p>
            <a:r>
              <a:rPr lang="en-US" dirty="0"/>
              <a:t>Note that setting all 3 knobs to the highest setting (10) does not provide the most complex and accurate models. Higher values for Accuracy and Time mean a relative increase in accuracy, but a high value for Interpretability means less complexity, and potentially less accuracy (since you want the resulting model to be easier to understand and explain). Therefore, the settings that provide the highest accuracy would typically be 10, 10 and 1 – but of course, this will have the least interpretability.</a:t>
            </a:r>
          </a:p>
        </p:txBody>
      </p:sp>
      <p:sp>
        <p:nvSpPr>
          <p:cNvPr id="5" name="Slide Number Placeholder 4"/>
          <p:cNvSpPr>
            <a:spLocks noGrp="1"/>
          </p:cNvSpPr>
          <p:nvPr>
            <p:ph type="sldNum" sz="quarter" idx="11"/>
          </p:nvPr>
        </p:nvSpPr>
        <p:spPr/>
        <p:txBody>
          <a:bodyPr/>
          <a:lstStyle/>
          <a:p>
            <a:fld id="{CA1EE5C1-AAC5-3444-B246-FA81927D501D}" type="slidenum">
              <a:rPr lang="en-US" smtClean="0"/>
              <a:pPr/>
              <a:t>34</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959619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previously discussed, one of the things that H2O Driverless AI does is automated feature engineering. The logic behind this is based on the tricks and techniques of the data science experts and Kaggle Grandmasters that work at H2O.ai. And again, the benefit here is that Driverless AI is going to apply this “magic” automatically under the covers when you’re performing your prediction experiments.</a:t>
            </a:r>
          </a:p>
          <a:p>
            <a:endParaRPr lang="en-US" dirty="0"/>
          </a:p>
          <a:p>
            <a:r>
              <a:rPr lang="en-US" dirty="0"/>
              <a:t>Shown here is an example of what you’ll see when an experiment completes, showing the relative importance of the features (both the raw, original features and the generated, engineered features) in the resulting model. The names of the engineered features are frequently quite cryptic, but include the original feature names and the transformations done on them.</a:t>
            </a:r>
          </a:p>
          <a:p>
            <a:endParaRPr lang="en-US" dirty="0"/>
          </a:p>
          <a:p>
            <a:r>
              <a:rPr lang="en-US" dirty="0"/>
              <a:t>Some examples of the types of feature transformations that might be done are shown on the right side of the slide.</a:t>
            </a:r>
          </a:p>
        </p:txBody>
      </p:sp>
      <p:sp>
        <p:nvSpPr>
          <p:cNvPr id="5" name="Slide Number Placeholder 4"/>
          <p:cNvSpPr>
            <a:spLocks noGrp="1"/>
          </p:cNvSpPr>
          <p:nvPr>
            <p:ph type="sldNum" sz="quarter" idx="11"/>
          </p:nvPr>
        </p:nvSpPr>
        <p:spPr/>
        <p:txBody>
          <a:bodyPr/>
          <a:lstStyle/>
          <a:p>
            <a:fld id="{CA1EE5C1-AAC5-3444-B246-FA81927D501D}" type="slidenum">
              <a:rPr lang="en-US" smtClean="0"/>
              <a:pPr/>
              <a:t>35</a:t>
            </a:fld>
            <a:endParaRPr lang="en-US" dirty="0"/>
          </a:p>
        </p:txBody>
      </p:sp>
      <p:sp>
        <p:nvSpPr>
          <p:cNvPr id="9" name="Slide Image Placeholder 8"/>
          <p:cNvSpPr>
            <a:spLocks noGrp="1" noRot="1" noChangeAspect="1"/>
          </p:cNvSpPr>
          <p:nvPr>
            <p:ph type="sldImg"/>
          </p:nvPr>
        </p:nvSpPr>
        <p:spPr/>
      </p:sp>
    </p:spTree>
    <p:extLst>
      <p:ext uri="{BB962C8B-B14F-4D97-AF65-F5344CB8AC3E}">
        <p14:creationId xmlns:p14="http://schemas.microsoft.com/office/powerpoint/2010/main" val="503499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Once an experiment has finished running, various pieces of information will be provided on the screen. For instance, the final model score is shown (you will see a point in time model score while the experiment is running… it changes over time as the experiment’s tuning and validation progresses).</a:t>
            </a:r>
          </a:p>
          <a:p>
            <a:endParaRPr lang="en-US" dirty="0"/>
          </a:p>
          <a:p>
            <a:r>
              <a:rPr lang="en-US" dirty="0"/>
              <a:t>You will also be presented with an Experiment Summary, which includes a description of the final model. This is the model that is used to score new datasets and create the scoring pipeline. The final model may be an ensemble of models depending on the accuracy setting. The Experiment Summary also includes information about the final model’s performance.</a:t>
            </a:r>
          </a:p>
          <a:p>
            <a:endParaRPr lang="en-US" dirty="0"/>
          </a:p>
          <a:p>
            <a:r>
              <a:rPr lang="en-US" dirty="0"/>
              <a:t>In the upper middle portion of the screen will be a series of yellow buttons, which represent next steps for you to take. They include:</a:t>
            </a:r>
          </a:p>
          <a:p>
            <a:endParaRPr lang="en-US" dirty="0"/>
          </a:p>
          <a:p>
            <a:pPr marL="171450" indent="-171450">
              <a:buFont typeface="Arial" panose="020B0604020202020204" pitchFamily="34" charset="0"/>
              <a:buChar char="•"/>
            </a:pPr>
            <a:r>
              <a:rPr lang="en-US" dirty="0"/>
              <a:t>Interpret this Model: Brings you to the Machine Learning Interpretability (MLI) page which opens with a summary of the interpretation.</a:t>
            </a:r>
          </a:p>
          <a:p>
            <a:pPr marL="171450" indent="-171450">
              <a:buFont typeface="Arial" panose="020B0604020202020204" pitchFamily="34" charset="0"/>
              <a:buChar char="•"/>
            </a:pPr>
            <a:r>
              <a:rPr lang="en-US" dirty="0"/>
              <a:t>Score on Another Dataset: After you generate a model, you can use that model to make predictions on another dataset.</a:t>
            </a:r>
          </a:p>
          <a:p>
            <a:pPr marL="171450" indent="-171450">
              <a:buFont typeface="Arial" panose="020B0604020202020204" pitchFamily="34" charset="0"/>
              <a:buChar char="•"/>
            </a:pPr>
            <a:r>
              <a:rPr lang="en-US" dirty="0"/>
              <a:t>Transform Another Dataset: Applies the same transformations and feature engineering that was done to improve the original training dataset to a new dataset.</a:t>
            </a:r>
          </a:p>
          <a:p>
            <a:pPr marL="171450" indent="-171450">
              <a:buFont typeface="Arial" panose="020B0604020202020204" pitchFamily="34" charset="0"/>
              <a:buChar char="•"/>
            </a:pPr>
            <a:r>
              <a:rPr lang="en-US" dirty="0"/>
              <a:t>Download Validation Predictions: If a validation dataset was provided then this can be used to download the predictions made against it.</a:t>
            </a:r>
          </a:p>
          <a:p>
            <a:pPr marL="171450" indent="-171450">
              <a:buFont typeface="Arial" panose="020B0604020202020204" pitchFamily="34" charset="0"/>
              <a:buChar char="•"/>
            </a:pPr>
            <a:r>
              <a:rPr lang="en-US" dirty="0"/>
              <a:t>Download Test Predictions: If a test dataset was provided then this can be used to download the predictions made against it.</a:t>
            </a:r>
          </a:p>
          <a:p>
            <a:pPr marL="171450" indent="-171450">
              <a:buFont typeface="Arial" panose="020B0604020202020204" pitchFamily="34" charset="0"/>
              <a:buChar char="•"/>
            </a:pPr>
            <a:r>
              <a:rPr lang="en-US" dirty="0"/>
              <a:t>Download Python Scoring Pipeline: Provides a standalone Python scoring pipeline.</a:t>
            </a:r>
          </a:p>
          <a:p>
            <a:pPr marL="171450" indent="-171450">
              <a:buFont typeface="Arial" panose="020B0604020202020204" pitchFamily="34" charset="0"/>
              <a:buChar char="•"/>
            </a:pPr>
            <a:r>
              <a:rPr lang="en-US" dirty="0"/>
              <a:t>Build MOJO Scoring Pipeline: Provides a standalone Model Object, Optimized (Java) scoring pipeline.</a:t>
            </a:r>
          </a:p>
          <a:p>
            <a:pPr marL="171450" indent="-171450">
              <a:buFont typeface="Arial" panose="020B0604020202020204" pitchFamily="34" charset="0"/>
              <a:buChar char="•"/>
            </a:pPr>
            <a:r>
              <a:rPr lang="en-US" dirty="0"/>
              <a:t>Download Experiment Summary: Provides a ZIP file containing various assets, including an experiment summary document.</a:t>
            </a:r>
          </a:p>
          <a:p>
            <a:pPr marL="171450" indent="-171450">
              <a:buFont typeface="Arial" panose="020B0604020202020204" pitchFamily="34" charset="0"/>
              <a:buChar char="•"/>
            </a:pPr>
            <a:r>
              <a:rPr lang="en-US" dirty="0"/>
              <a:t>Download Logs: Downloads various log files associated with the experiment.</a:t>
            </a:r>
          </a:p>
        </p:txBody>
      </p:sp>
      <p:sp>
        <p:nvSpPr>
          <p:cNvPr id="4" name="Slide Number Placeholder 3"/>
          <p:cNvSpPr>
            <a:spLocks noGrp="1"/>
          </p:cNvSpPr>
          <p:nvPr>
            <p:ph type="sldNum" sz="quarter" idx="10"/>
          </p:nvPr>
        </p:nvSpPr>
        <p:spPr/>
        <p:txBody>
          <a:bodyPr/>
          <a:lstStyle/>
          <a:p>
            <a:fld id="{6E2E38B8-B0B4-AD41-AC6E-B781F46A9FD3}" type="slidenum">
              <a:rPr lang="en-US" smtClean="0"/>
              <a:pPr/>
              <a:t>36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57499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screenshot from the previous size enlarged for the audience to see</a:t>
            </a:r>
            <a:r>
              <a:rPr lang="en-US" baseline="0" dirty="0"/>
              <a:t> better.</a:t>
            </a:r>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37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12505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Interpretability is a key feature of H2O Driverless AI that helps explain how a model works (so it might be easier for you to think of it as model explainability rather than interpretability). This is important because delivering trusted and transparent results increases the adoption of AI and also allows a company to comply with government regulations.</a:t>
            </a:r>
          </a:p>
          <a:p>
            <a:endParaRPr lang="en-US" dirty="0"/>
          </a:p>
          <a:p>
            <a:r>
              <a:rPr lang="en-US" dirty="0"/>
              <a:t>After an experiment finishes and Driverless AI has built a model (often a complex model that isn’t easily explainable), you can click on the “Interpret this Model” button to bring you to the Machine Learning Interpretability (MLI) page (it may take a few minutes at first for it to build up the various surrogate models and charts).</a:t>
            </a:r>
          </a:p>
          <a:p>
            <a:endParaRPr lang="en-US" dirty="0"/>
          </a:p>
          <a:p>
            <a:r>
              <a:rPr lang="en-US" dirty="0"/>
              <a:t>At first, you’ll be shown a summary with some basic facts about the model, as well as variable importance for both the original features and the derived/generated features.</a:t>
            </a:r>
          </a:p>
          <a:p>
            <a:endParaRPr lang="en-US" dirty="0"/>
          </a:p>
          <a:p>
            <a:r>
              <a:rPr lang="en-US" dirty="0"/>
              <a:t>You can then choose various options from the menu that lets you look at charts for the different surrogate models that have been built. There is also a Dashboard option (shown on this slide) that shows multiple charts at the same time on the screen: K-LIME, Variable Importance, Decision Tree and Partial Dependence. Each chart helps to explore the modeling techniques and results more closely.</a:t>
            </a:r>
          </a:p>
          <a:p>
            <a:endParaRPr lang="en-US" dirty="0"/>
          </a:p>
          <a:p>
            <a:r>
              <a:rPr lang="en-US" dirty="0"/>
              <a:t>These techniques are crucial for those who must explain their models to regulators or customers. What exactly these things are and how they’re used are beyond the scope of this presentation, so please refer to the H2O Driverless AI documentation if you want to learn more on this important topic: </a:t>
            </a:r>
            <a:r>
              <a:rPr lang="en-US" dirty="0">
                <a:hlinkClick r:id="rId3"/>
              </a:rPr>
              <a:t>http://docs.h2o.ai/driverless-ai/latest-stable/docs/userguide/interpreting.html</a:t>
            </a:r>
            <a:r>
              <a:rPr lang="en-US" dirty="0"/>
              <a:t>.</a:t>
            </a:r>
          </a:p>
          <a:p>
            <a:endParaRPr lang="en-US" dirty="0"/>
          </a:p>
          <a:p>
            <a:pPr lvl="0"/>
            <a:r>
              <a:rPr lang="en-US" dirty="0"/>
              <a:t>In addition to interpreting its own models, Driverless AI can interpret external models too. This is done by loading in a dataset that includes the predictions made by the external model.</a:t>
            </a:r>
          </a:p>
          <a:p>
            <a:pPr lvl="0"/>
            <a:endParaRPr lang="en-US" dirty="0"/>
          </a:p>
          <a:p>
            <a:pPr lvl="0"/>
            <a:r>
              <a:rPr lang="en-US" dirty="0"/>
              <a:t>H2O.ai’s data scientists recently published a book on interpretability called “An Introduction to Machine Learning Interpretability” which can be found here: </a:t>
            </a:r>
            <a:r>
              <a:rPr lang="en-US" dirty="0">
                <a:hlinkClick r:id="rId4"/>
              </a:rPr>
              <a:t>https://www.oreilly.com/library/view/an-introduction-to/9781492033158/</a:t>
            </a:r>
            <a:r>
              <a:rPr lang="en-US" dirty="0"/>
              <a:t>. Also, a great video dedicated to Driverless AI interpretability can be found here: </a:t>
            </a:r>
            <a:r>
              <a:rPr lang="en-US" dirty="0">
                <a:hlinkClick r:id="rId5"/>
              </a:rPr>
              <a:t>https://www.youtube.com/watch?v=5jSU3CUReXY</a:t>
            </a:r>
            <a:r>
              <a:rPr lang="en-US" dirty="0"/>
              <a:t>. It’s highly recommended that you go through these assets.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38</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1921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screenshot from the previous size enlarged for the audience to see</a:t>
            </a:r>
            <a:r>
              <a:rPr lang="en-US" baseline="0" dirty="0"/>
              <a:t> better.</a:t>
            </a:r>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39</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9327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What is H2O.ai?</a:t>
            </a:r>
          </a:p>
          <a:p>
            <a:endParaRPr lang="en-US" dirty="0"/>
          </a:p>
          <a:p>
            <a:r>
              <a:rPr lang="en-US" dirty="0"/>
              <a:t>H2O.ai was founded in 2011 and incorporated in 2012. They closed a Series C round of financing in November 2017. Customer investment led the round including Wells Fargo and strategic partner NVIDIA.</a:t>
            </a:r>
          </a:p>
          <a:p>
            <a:endParaRPr lang="en-US" dirty="0"/>
          </a:p>
          <a:p>
            <a:r>
              <a:rPr lang="en-US" dirty="0"/>
              <a:t>H2O.ai is the creator and inventor of H2O open source. Nearly 14,000 organizations, businesses, governments and universities use H2O as their platform. H2O.ai brought H2O Driverless AI to market in late 2017. It is the premier product for automatic machine learning, and this presentation covers what it is, its value and who is using it.</a:t>
            </a:r>
          </a:p>
          <a:p>
            <a:endParaRPr lang="en-US" dirty="0"/>
          </a:p>
          <a:p>
            <a:r>
              <a:rPr lang="en-US" dirty="0"/>
              <a:t>In the February 2018 Gartner Magic Quadrant for Data Science and Machine Learning Platforms (</a:t>
            </a:r>
            <a:r>
              <a:rPr lang="en-US" dirty="0">
                <a:hlinkClick r:id="rId3"/>
              </a:rPr>
              <a:t>https://www.gartner.com/doc/3860063/magic-quadrant-data-science-machinelearning</a:t>
            </a:r>
            <a:r>
              <a:rPr lang="en-US" dirty="0"/>
              <a:t>), H2O.ai was recognized as being a “Leader”, with the most complete vision relative to other participants.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H2O.ai team includes over 100 people, with some of the world’s best AI experts. This also includes Kaggle Grandmasters. Kaggle is an online tournament for data scientists, who compete for fame and money by delivering the best data science results for a particular problem. Companies offer a challenge, along with some prize money, and data scientists spend time building and fine-tuning their models to get the best results they can. When they win a number of competitions, they can claim a Grandmaster title/status, similar to that of a Chess Grandmaster. There are only just over 100 Grandmasters on the planet today and H2O.ai employs</a:t>
            </a:r>
            <a:r>
              <a:rPr lang="en-US" baseline="0" dirty="0"/>
              <a:t> a number of them (in addition to many Kaggle Masters as well)</a:t>
            </a:r>
            <a:r>
              <a:rPr lang="en-US" dirty="0"/>
              <a:t>. H2O.ai’s talent also extends out to distributed computing experts and visualization experts.</a:t>
            </a:r>
          </a:p>
          <a:p>
            <a:endParaRPr lang="en-US" dirty="0"/>
          </a:p>
          <a:p>
            <a:r>
              <a:rPr lang="en-US" dirty="0"/>
              <a:t>H2O.ai is a global company. They are headquartered in Mountain View, California, USA and also have offices in Prague (AI Center of Excellence), London, and Chennai.</a:t>
            </a:r>
          </a:p>
        </p:txBody>
      </p:sp>
      <p:sp>
        <p:nvSpPr>
          <p:cNvPr id="4" name="Slide Number Placeholder 3"/>
          <p:cNvSpPr>
            <a:spLocks noGrp="1"/>
          </p:cNvSpPr>
          <p:nvPr>
            <p:ph type="sldNum" sz="quarter" idx="10"/>
          </p:nvPr>
        </p:nvSpPr>
        <p:spPr/>
        <p:txBody>
          <a:bodyPr/>
          <a:lstStyle/>
          <a:p>
            <a:fld id="{6E2E38B8-B0B4-AD41-AC6E-B781F46A9FD3}" type="slidenum">
              <a:rPr lang="en-US" smtClean="0"/>
              <a:pPr/>
              <a:t>4</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25332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previous slide talked about the Machine Learning Interpretability (MLI) feature of H2O Driverless AI. This is a closer look at some of the pieces of information that Driverless AI generates to help explain the results for a model.</a:t>
            </a:r>
          </a:p>
          <a:p>
            <a:pPr lvl="0"/>
            <a:endParaRPr lang="en-US" dirty="0"/>
          </a:p>
          <a:p>
            <a:pPr lvl="0"/>
            <a:r>
              <a:rPr lang="en-US" dirty="0"/>
              <a:t>Because the model that Driverless AI builds is often very complex – having potentially built many new generated features as part of the feature engineering process – Driverless AI uses surrogate models to help explain the behavior of the complex model. Basically, surrogate models are simple models of complex models. They are not exact, but they are very close approximations. The main benefit is being able to tell us about a very complex system in the space of the original inputs (the original features or data columns provided).</a:t>
            </a:r>
          </a:p>
          <a:p>
            <a:pPr lvl="0"/>
            <a:endParaRPr lang="en-US" dirty="0"/>
          </a:p>
          <a:p>
            <a:pPr lvl="0"/>
            <a:r>
              <a:rPr lang="en-US" dirty="0"/>
              <a:t>One thing that Driverless AI generates is a Surrogate Decision Tree, which is an approximate flow chart of the complex model’s behavior (where the inputs involved are only the original features, and none of the generated features). Features (sometimes referred to as variables) that are higher up in the tree have more importance in the decision-making process. Again, inputs to the tree are the original inputs from the dataset and the Surrogate Decision Tree tries to model the predictions of the complex model that Driverless AI previously built for you. An example tree is shown here on the top-left part of this slide.</a:t>
            </a:r>
          </a:p>
          <a:p>
            <a:pPr lvl="0"/>
            <a:endParaRPr lang="en-US" dirty="0"/>
          </a:p>
          <a:p>
            <a:pPr lvl="0"/>
            <a:r>
              <a:rPr lang="en-US" dirty="0"/>
              <a:t>Another surrogate model built for interpretability is a K-LIME model. K-LIME is based on LIME (</a:t>
            </a:r>
            <a:r>
              <a:rPr lang="en-US" baseline="0" dirty="0"/>
              <a:t>Local Interpretable Model-Agnostic Explanations</a:t>
            </a:r>
            <a:r>
              <a:rPr lang="en-US" dirty="0"/>
              <a:t>) which </a:t>
            </a:r>
            <a:r>
              <a:rPr lang="en-US" baseline="0" dirty="0"/>
              <a:t>builds an interpretable model that can explain the predictions of complex models that are generated during training.</a:t>
            </a:r>
            <a:r>
              <a:rPr lang="en-US" dirty="0"/>
              <a:t> K-LIME is probably most useful to advanced users. An example of a K-LIME model chart is shown on the bottom-left part of this slide.</a:t>
            </a:r>
          </a:p>
          <a:p>
            <a:pPr lvl="0"/>
            <a:endParaRPr lang="en-US" dirty="0"/>
          </a:p>
          <a:p>
            <a:pPr lvl="0"/>
            <a:r>
              <a:rPr lang="en-US" dirty="0"/>
              <a:t>When viewing the K-LIME chart (either directly through the menu or as part of the dashboard), clicking on the “Explanations” button will show Global Reason Codes, with English language explanations of the impact of the most important variables (features).</a:t>
            </a:r>
          </a:p>
          <a:p>
            <a:pPr lvl="0"/>
            <a:r>
              <a:rPr lang="en-US" dirty="0"/>
              <a:t/>
            </a:r>
            <a:br>
              <a:rPr lang="en-US" dirty="0"/>
            </a:br>
            <a:r>
              <a:rPr lang="en-US" dirty="0"/>
              <a:t>Additionally, you can click on the data point (the</a:t>
            </a:r>
            <a:r>
              <a:rPr lang="en-US" baseline="0" dirty="0"/>
              <a:t> dot) </a:t>
            </a:r>
            <a:r>
              <a:rPr lang="en-US" dirty="0"/>
              <a:t>associated with a particular record and then see the explanations (the Local Reason Codes) associated with that particular record. This reason code panel is shown on the right portion of this slide. Also, after having clicked on a particular record in the K-LIME chart you will also see it reflected in the other charts as well (such as in the Surrogate Decision Tree where you’ll see the “path” taken for that particular record through the decision tree).</a:t>
            </a:r>
          </a:p>
          <a:p>
            <a:pPr lvl="0"/>
            <a:endParaRPr lang="en-US" dirty="0"/>
          </a:p>
          <a:p>
            <a:pPr lvl="0"/>
            <a:r>
              <a:rPr lang="en-US" dirty="0"/>
              <a:t>Most of the Driverless-AI</a:t>
            </a:r>
            <a:r>
              <a:rPr lang="en-US" baseline="0" dirty="0"/>
              <a:t>-generated </a:t>
            </a:r>
            <a:r>
              <a:rPr lang="en-US" dirty="0"/>
              <a:t>graphics are downloadable as static images which you can use in your own documents and presentations.</a:t>
            </a:r>
          </a:p>
          <a:p>
            <a:pPr lvl="0"/>
            <a:endParaRPr lang="en-US" dirty="0"/>
          </a:p>
          <a:p>
            <a:pPr lvl="0"/>
            <a:r>
              <a:rPr lang="en-US" dirty="0"/>
              <a:t>Please see the H2O Driverless AI documentation if you want to read more about interpretability: </a:t>
            </a:r>
            <a:r>
              <a:rPr lang="en-US" dirty="0">
                <a:hlinkClick r:id="rId3"/>
              </a:rPr>
              <a:t>http://docs.h2o.ai/driverless-ai/latest-stable/docs/userguide/interpreting.html</a:t>
            </a:r>
            <a:r>
              <a:rPr lang="en-US" dirty="0"/>
              <a:t>.</a:t>
            </a:r>
          </a:p>
          <a:p>
            <a:pPr lvl="0"/>
            <a:endParaRPr lang="en-US" dirty="0"/>
          </a:p>
          <a:p>
            <a:pPr lvl="0"/>
            <a:r>
              <a:rPr lang="en-US" dirty="0"/>
              <a:t>H2O.ai’s scientists recently published a book on interpretability called “An Introduction to Machine Learning Interpretability” which can be found here: </a:t>
            </a:r>
            <a:r>
              <a:rPr lang="en-US" dirty="0">
                <a:hlinkClick r:id="rId4"/>
              </a:rPr>
              <a:t>https://www.oreilly.com/library/view/an-introduction-to/9781492033158/</a:t>
            </a:r>
            <a:r>
              <a:rPr lang="en-US" dirty="0"/>
              <a:t>. Also, a great video dedicated to Driverless AI interpretability can be found here: </a:t>
            </a:r>
            <a:r>
              <a:rPr lang="en-US" dirty="0">
                <a:hlinkClick r:id="rId5"/>
              </a:rPr>
              <a:t>https://www.youtube.com/watch?v=5jSU3CUReXY</a:t>
            </a:r>
            <a:r>
              <a:rPr lang="en-US" dirty="0"/>
              <a:t>. It’s highly recommended that you go through these assets.</a:t>
            </a:r>
          </a:p>
        </p:txBody>
      </p:sp>
      <p:sp>
        <p:nvSpPr>
          <p:cNvPr id="5" name="Slide Number Placeholder 4"/>
          <p:cNvSpPr>
            <a:spLocks noGrp="1"/>
          </p:cNvSpPr>
          <p:nvPr>
            <p:ph type="sldNum" sz="quarter" idx="11"/>
          </p:nvPr>
        </p:nvSpPr>
        <p:spPr/>
        <p:txBody>
          <a:bodyPr/>
          <a:lstStyle/>
          <a:p>
            <a:fld id="{CA1EE5C1-AAC5-3444-B246-FA81927D501D}" type="slidenum">
              <a:rPr lang="en-US" smtClean="0"/>
              <a:pPr/>
              <a:t>40</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624145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H2O Driverless AI automatically generates Python scoring pipelines as well as new ultra-low latency MOJO (Model Object, Optimized) automatic scoring pipelines. The new automatic scoring pipeline is a unique technology that deploys all feature engineering and the machine learning model in a highly optimized, low latency production ready Java code that can be deployed anywhere. This technology is critical for enterprises running models that need ultra-fast scoring for real-time applications running on a range of devices.</a:t>
            </a:r>
          </a:p>
          <a:p>
            <a:endParaRPr lang="en-US" dirty="0"/>
          </a:p>
          <a:p>
            <a:r>
              <a:rPr lang="en-US" dirty="0"/>
              <a:t>The Python scoring pipeline is slower but easier to use than the MOJO scoring pipeline. It’s recommended to use the MOJO Scoring Pipeline for a pure Java solution. This solution is flexible and is faster than the Python Scoring Pipeline, but it requires a bit more coding.</a:t>
            </a:r>
          </a:p>
          <a:p>
            <a:endParaRPr lang="en-US" dirty="0"/>
          </a:p>
          <a:p>
            <a:r>
              <a:rPr lang="en-US" dirty="0"/>
              <a:t>The Python package contains an exported model and Python 3.6 source code examples for productionizing models built using H2O Driverless AI. The files in this package allow you to transform and score on new data.</a:t>
            </a:r>
          </a:p>
        </p:txBody>
      </p:sp>
      <p:sp>
        <p:nvSpPr>
          <p:cNvPr id="4" name="Slide Number Placeholder 3"/>
          <p:cNvSpPr>
            <a:spLocks noGrp="1"/>
          </p:cNvSpPr>
          <p:nvPr>
            <p:ph type="sldNum" sz="quarter" idx="10"/>
          </p:nvPr>
        </p:nvSpPr>
        <p:spPr/>
        <p:txBody>
          <a:bodyPr/>
          <a:lstStyle/>
          <a:p>
            <a:fld id="{6E2E38B8-B0B4-AD41-AC6E-B781F46A9FD3}" type="slidenum">
              <a:rPr lang="en-US" smtClean="0"/>
              <a:pPr/>
              <a:t>41</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84925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H2O Driverless AI is ideal for driving Enterprise AI adoption because it solves the AI Talent, Time and Trust challenges:</a:t>
            </a:r>
          </a:p>
          <a:p>
            <a:endParaRPr lang="en-US" dirty="0"/>
          </a:p>
          <a:p>
            <a:pPr marL="228600" indent="-228600">
              <a:buAutoNum type="arabicPeriod"/>
            </a:pPr>
            <a:r>
              <a:rPr lang="en-US" b="1" dirty="0"/>
              <a:t>Talent</a:t>
            </a:r>
            <a:r>
              <a:rPr lang="en-US" dirty="0"/>
              <a:t>: </a:t>
            </a:r>
            <a:r>
              <a:rPr lang="en-US" dirty="0" smtClean="0"/>
              <a:t>Driverless </a:t>
            </a:r>
            <a:r>
              <a:rPr lang="en-US" dirty="0"/>
              <a:t>AI was built by the top Kaggle Grandmasters at </a:t>
            </a:r>
            <a:r>
              <a:rPr lang="en-US" dirty="0" smtClean="0"/>
              <a:t>H2O.ai </a:t>
            </a:r>
            <a:r>
              <a:rPr lang="en-US" dirty="0"/>
              <a:t>and provides the functionality of an expert data scientist in software. </a:t>
            </a:r>
            <a:r>
              <a:rPr lang="en-US" dirty="0" smtClean="0"/>
              <a:t>It’s ideal </a:t>
            </a:r>
            <a:r>
              <a:rPr lang="en-US" dirty="0"/>
              <a:t>for a novice data scientist to supplement his/her skills, or to add additional ”horse power” to an existing data science team</a:t>
            </a:r>
            <a:r>
              <a:rPr lang="en-US" dirty="0" smtClean="0"/>
              <a:t>.</a:t>
            </a:r>
          </a:p>
          <a:p>
            <a:pPr marL="228600" indent="-228600">
              <a:buAutoNum type="arabicPeriod"/>
            </a:pPr>
            <a:endParaRPr lang="en-US" dirty="0"/>
          </a:p>
          <a:p>
            <a:pPr marL="228600" indent="-228600">
              <a:buAutoNum type="arabicPeriod"/>
            </a:pPr>
            <a:r>
              <a:rPr lang="en-US" b="1" dirty="0"/>
              <a:t>Time</a:t>
            </a:r>
            <a:r>
              <a:rPr lang="en-US" dirty="0"/>
              <a:t>: Driverless AI, especially on GPU </a:t>
            </a:r>
            <a:r>
              <a:rPr lang="en-US" dirty="0" smtClean="0"/>
              <a:t>systems such as the IBM Power AC922 server, </a:t>
            </a:r>
            <a:r>
              <a:rPr lang="en-US" dirty="0"/>
              <a:t>is decreasing the amount of time </a:t>
            </a:r>
            <a:r>
              <a:rPr lang="en-US" dirty="0" smtClean="0"/>
              <a:t>it takes to train models, with features such as automatic </a:t>
            </a:r>
            <a:r>
              <a:rPr lang="en-US" dirty="0"/>
              <a:t>feature engineering. </a:t>
            </a:r>
            <a:r>
              <a:rPr lang="en-US" dirty="0" smtClean="0"/>
              <a:t>With </a:t>
            </a:r>
            <a:r>
              <a:rPr lang="en-US" dirty="0"/>
              <a:t>Driverless AI, Data Scientists can quickly train models and gain insights </a:t>
            </a:r>
            <a:r>
              <a:rPr lang="en-US" dirty="0" smtClean="0"/>
              <a:t>faster – by</a:t>
            </a:r>
            <a:r>
              <a:rPr lang="en-US" baseline="0" dirty="0" smtClean="0"/>
              <a:t> </a:t>
            </a:r>
            <a:r>
              <a:rPr lang="en-US" dirty="0" smtClean="0"/>
              <a:t>automating </a:t>
            </a:r>
            <a:r>
              <a:rPr lang="en-US" dirty="0"/>
              <a:t>the tedious process of building a high quality machine learning model</a:t>
            </a:r>
            <a:r>
              <a:rPr lang="en-US" dirty="0" smtClean="0"/>
              <a:t>.</a:t>
            </a:r>
          </a:p>
          <a:p>
            <a:pPr marL="228600" indent="-228600">
              <a:buAutoNum type="arabicPeriod"/>
            </a:pPr>
            <a:endParaRPr lang="en-US" dirty="0"/>
          </a:p>
          <a:p>
            <a:pPr marL="228600" indent="-228600">
              <a:buAutoNum type="arabicPeriod"/>
            </a:pPr>
            <a:r>
              <a:rPr lang="en-US" b="1" dirty="0"/>
              <a:t>Trust</a:t>
            </a:r>
            <a:r>
              <a:rPr lang="en-US" dirty="0"/>
              <a:t>: </a:t>
            </a:r>
            <a:r>
              <a:rPr lang="en-US" dirty="0" smtClean="0"/>
              <a:t>Driverless </a:t>
            </a:r>
            <a:r>
              <a:rPr lang="en-US" dirty="0"/>
              <a:t>AI incorporates Machine Learning Interpretability (MLI</a:t>
            </a:r>
            <a:r>
              <a:rPr lang="en-US" dirty="0" smtClean="0"/>
              <a:t>), invented </a:t>
            </a:r>
            <a:r>
              <a:rPr lang="en-US" dirty="0"/>
              <a:t>by </a:t>
            </a:r>
            <a:r>
              <a:rPr lang="en-US" dirty="0" smtClean="0"/>
              <a:t>H2O.ai. It </a:t>
            </a:r>
            <a:r>
              <a:rPr lang="en-US" dirty="0"/>
              <a:t>provides a set of detailed reports and </a:t>
            </a:r>
            <a:r>
              <a:rPr lang="en-US" dirty="0" smtClean="0"/>
              <a:t>dashboards to </a:t>
            </a:r>
            <a:r>
              <a:rPr lang="en-US" dirty="0"/>
              <a:t>easily understand model results. </a:t>
            </a:r>
            <a:r>
              <a:rPr lang="en-US" dirty="0" smtClean="0"/>
              <a:t>Regulators </a:t>
            </a:r>
            <a:r>
              <a:rPr lang="en-US" dirty="0"/>
              <a:t>and enterprises looking for compliance will immediately gain value </a:t>
            </a:r>
            <a:r>
              <a:rPr lang="en-US" dirty="0" smtClean="0"/>
              <a:t>from MLI. Additionally, Driverless </a:t>
            </a:r>
            <a:r>
              <a:rPr lang="en-US" dirty="0"/>
              <a:t>AI has </a:t>
            </a:r>
            <a:r>
              <a:rPr lang="en-US" dirty="0" smtClean="0"/>
              <a:t>Auto-Visualization </a:t>
            </a:r>
            <a:r>
              <a:rPr lang="en-US" dirty="0"/>
              <a:t>and </a:t>
            </a:r>
            <a:r>
              <a:rPr lang="en-US" dirty="0" smtClean="0"/>
              <a:t>Auto-Documentation, </a:t>
            </a:r>
            <a:r>
              <a:rPr lang="en-US" dirty="0"/>
              <a:t>giving the data scientist or analyst a visualization of their data sets, and automatically generated documentation on the model and its output</a:t>
            </a:r>
            <a:r>
              <a:rPr lang="en-US" dirty="0" smtClean="0"/>
              <a:t>.</a:t>
            </a:r>
            <a:endParaRPr lang="en-US" dirty="0"/>
          </a:p>
          <a:p>
            <a:pPr marL="0" indent="0">
              <a:buNone/>
            </a:pPr>
            <a:endParaRPr lang="en-US" dirty="0"/>
          </a:p>
          <a:p>
            <a:r>
              <a:rPr lang="en-US" dirty="0" smtClean="0"/>
              <a:t>Driverless AI won the InfoWorld technology of the year award in 2018. Other awards won by H2O.ai can be found here: </a:t>
            </a:r>
            <a:r>
              <a:rPr lang="en-US" dirty="0" smtClean="0">
                <a:hlinkClick r:id="rId3"/>
              </a:rPr>
              <a:t>https://www.h2o.ai/company/awards/</a:t>
            </a:r>
            <a:r>
              <a:rPr lang="en-US" dirty="0" smtClean="0"/>
              <a:t>.</a:t>
            </a:r>
          </a:p>
          <a:p>
            <a:endParaRPr lang="en-US" dirty="0" smtClean="0"/>
          </a:p>
          <a:p>
            <a:r>
              <a:rPr lang="en-US" dirty="0" smtClean="0"/>
              <a:t>And don’t forget, you can download Driverless AI for a 21 day free trial from the H2O.ai website (</a:t>
            </a:r>
            <a:r>
              <a:rPr lang="en-US" dirty="0" smtClean="0">
                <a:hlinkClick r:id="rId4"/>
              </a:rPr>
              <a:t>https://www.h2o.ai/</a:t>
            </a:r>
            <a:r>
              <a:rPr lang="en-US" dirty="0" smtClean="0"/>
              <a:t>).</a:t>
            </a:r>
          </a:p>
        </p:txBody>
      </p:sp>
      <p:sp>
        <p:nvSpPr>
          <p:cNvPr id="4" name="Slide Number Placeholder 3"/>
          <p:cNvSpPr>
            <a:spLocks noGrp="1"/>
          </p:cNvSpPr>
          <p:nvPr>
            <p:ph type="sldNum" sz="quarter" idx="10"/>
          </p:nvPr>
        </p:nvSpPr>
        <p:spPr/>
        <p:txBody>
          <a:bodyPr/>
          <a:lstStyle/>
          <a:p>
            <a:fld id="{6E2E38B8-B0B4-AD41-AC6E-B781F46A9FD3}" type="slidenum">
              <a:rPr lang="en-US" smtClean="0"/>
              <a:pPr/>
              <a:t>42</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52149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Now that you’ve learned about the benefits and features of H2O Driverless AI and the value that IBM Power Systems brings to the table, let’s close things out with some final sales-related topics, including sizing, ordering instructions and where to get more information and help.</a:t>
            </a:r>
          </a:p>
        </p:txBody>
      </p:sp>
      <p:sp>
        <p:nvSpPr>
          <p:cNvPr id="4" name="Slide Number Placeholder 3"/>
          <p:cNvSpPr>
            <a:spLocks noGrp="1"/>
          </p:cNvSpPr>
          <p:nvPr>
            <p:ph type="sldNum" sz="quarter" idx="10"/>
          </p:nvPr>
        </p:nvSpPr>
        <p:spPr/>
        <p:txBody>
          <a:bodyPr/>
          <a:lstStyle/>
          <a:p>
            <a:fld id="{6E2E38B8-B0B4-AD41-AC6E-B781F46A9FD3}" type="slidenum">
              <a:rPr lang="en-US" smtClean="0"/>
              <a:pPr/>
              <a:t>43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4758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H2O.ai is the Open Leader in AI as evidenced by the community statistics and the Gartner Magic Quadrant positioning shown earlier in this presentation.</a:t>
            </a:r>
          </a:p>
          <a:p>
            <a:endParaRPr lang="en-US" dirty="0"/>
          </a:p>
          <a:p>
            <a:r>
              <a:rPr lang="en-US" dirty="0"/>
              <a:t>The bulleted points on this slide should be self-explanatory as to how H2O.ai will help you as a seller to succeed.</a:t>
            </a:r>
          </a:p>
          <a:p>
            <a:endParaRPr lang="en-US" dirty="0"/>
          </a:p>
          <a:p>
            <a:r>
              <a:rPr lang="en-US" dirty="0"/>
              <a:t>H2O.ai’s website includes information on industries, use cases and customer stories. See the following page for Driverless AI-specific information: </a:t>
            </a:r>
            <a:r>
              <a:rPr lang="en-US" dirty="0">
                <a:hlinkClick r:id="rId3"/>
              </a:rPr>
              <a:t>https://www.h2o.ai/products/h2o-driverless-ai/#use-cases</a:t>
            </a:r>
            <a:r>
              <a:rPr lang="en-US" dirty="0"/>
              <a:t>.</a:t>
            </a:r>
          </a:p>
        </p:txBody>
      </p:sp>
      <p:sp>
        <p:nvSpPr>
          <p:cNvPr id="4" name="Slide Number Placeholder 3"/>
          <p:cNvSpPr>
            <a:spLocks noGrp="1"/>
          </p:cNvSpPr>
          <p:nvPr>
            <p:ph type="sldNum" sz="quarter" idx="10"/>
          </p:nvPr>
        </p:nvSpPr>
        <p:spPr/>
        <p:txBody>
          <a:bodyPr/>
          <a:lstStyle/>
          <a:p>
            <a:fld id="{4959995A-6AB8-B14C-B427-B06291C2E8F4}" type="slidenum">
              <a:rPr lang="en-US" smtClean="0"/>
              <a:pPr/>
              <a:t>44</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29210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Among the many IBM POWER9 processor-based servers that support GPUs, the IBM Power System AC922 server is considered to be the best matched server for Driverless AI. Shown here are three configuration sizes: Minimum, Growth, and Maximum. In general, the number of simultaneous users determines the hardware configuration required for running Driverless AI on IBM Power servers. The Power AC922 processor and memory features are not upgradable in the field; thus it is essential to choose the correct configuration when making your initial system order.</a:t>
            </a:r>
          </a:p>
          <a:p>
            <a:pPr lvl="0"/>
            <a:endParaRPr lang="en-US" dirty="0"/>
          </a:p>
          <a:p>
            <a:pPr lvl="0"/>
            <a:r>
              <a:rPr lang="en-US" dirty="0"/>
              <a:t>The minimum single-server configuration is essentially the smallest Power AC922 configuration that you can order. This minimum configuration can support approximately two simultaneous users. However, the actual number of users will vary based on the type of user (single user or super user), degree of exclusivity to GPUs, the type of data experiment (that is, basic, real-time or compute-intensive workloads) being run and time-to-completion needs. This minimum configuration offers one 16-core CPU and one GPU for processing power to each of the two users. One 3.8 TB solid-state drive (SSD) drive is recommended in addition to a second 3.8 TB SSD drive for data redundancy.</a:t>
            </a:r>
          </a:p>
          <a:p>
            <a:pPr lvl="0"/>
            <a:endParaRPr lang="en-US" dirty="0"/>
          </a:p>
          <a:p>
            <a:r>
              <a:rPr lang="en-US" dirty="0"/>
              <a:t>The growth single-server configuration uses the same Power AC922 server type and air-cooled model as the minimum configuration. This growth configuration provides a configuration that is needed to meet future growth needs within the air-cooled server type. The growth configuration offers more processor cores and GPUs along with more memory, storage, and network adapters. The Power AC922 server has a total of four PCIe card slots across storage and network. You can add up to two NVMe cards for additional performance based on the dataset size and data ingestion requirements. The recommended disk space is 10x the dataset size. Two network adapters are recommended. However, as an alternative, if only one network adapter is needed, a third NVMe card could be added. The growth configuration can support approximately four simultaneous users. However, the actual number of users will vary based on the type of user, the type of data experiments being run, and the actual configuration features chosen. The growth configuration offers each of the users one GPU for processing power.</a:t>
            </a:r>
          </a:p>
          <a:p>
            <a:pPr lvl="0"/>
            <a:endParaRPr lang="en-US" dirty="0"/>
          </a:p>
          <a:p>
            <a:r>
              <a:rPr lang="en-US" dirty="0"/>
              <a:t>The maximum single-server configuration uses the same Power AC922 server type, but requires the water-cooled server model because of the number of GPUs and the heat energy they produce when running. If your data center has water cooling capabilities, you can consider this configuration to maximize your AI capabilities within a single-server configuration. The maximum configuration offers the most processor cores and GPUs along with more memory, storage and network adapters. The Power AC922 server has a total of four PCIe card slots across storage and network. You can add up to two NVMe cards for additional performance based on the dataset size and data ingestion requirements. The recommended disk space is 10x the data set size. Two network adapters are recommended. However, as an alternative, if only one network adapter is needed, a third NVMe card could be added. The maximum configuration can support approximately six simultaneous users. However, the actual number of users will vary based on the type of user, the type of data experiments being run, and the actual configuration features chosen. This maximum configuration offers each of the users one GPU for processing power.</a:t>
            </a:r>
          </a:p>
          <a:p>
            <a:pPr lvl="0"/>
            <a:endParaRPr lang="en-US" dirty="0"/>
          </a:p>
          <a:p>
            <a:pPr lvl="0"/>
            <a:r>
              <a:rPr lang="en-US" dirty="0"/>
              <a:t>All of these details can be found in the publically available Driverless AI on IBM Power Systems - POWER9 server capacity planning guide (</a:t>
            </a:r>
            <a:r>
              <a:rPr lang="en-US" dirty="0">
                <a:hlinkClick r:id="rId3"/>
              </a:rPr>
              <a:t>https://developer.ibm.com/linuxonpower/driverless-ai-on-power/</a:t>
            </a:r>
            <a:r>
              <a:rPr lang="en-US" dirty="0"/>
              <a:t>).</a:t>
            </a:r>
          </a:p>
        </p:txBody>
      </p:sp>
      <p:sp>
        <p:nvSpPr>
          <p:cNvPr id="4" name="Slide Number Placeholder 3"/>
          <p:cNvSpPr>
            <a:spLocks noGrp="1"/>
          </p:cNvSpPr>
          <p:nvPr>
            <p:ph type="sldNum" sz="quarter" idx="10"/>
          </p:nvPr>
        </p:nvSpPr>
        <p:spPr/>
        <p:txBody>
          <a:bodyPr/>
          <a:lstStyle/>
          <a:p>
            <a:fld id="{737B38FB-C727-4C85-9FE6-EFF3B107C2EB}" type="slidenum">
              <a:rPr lang="en-US" smtClean="0"/>
              <a:pPr/>
              <a:t>45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2588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This slide describes how sellers are compensated for selling H2O Driverless AI. It</a:t>
            </a:r>
            <a:r>
              <a:rPr lang="en-US" baseline="0" dirty="0"/>
              <a:t> should be self-explanatory.</a:t>
            </a:r>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pPr/>
              <a:t>46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20548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Please reach out to any of the contacts listed for assistance with H2O Driverless AI opportunities.</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130BBCD7-B62F-4E72-B2C4-FEDF23ACFE1F}" type="slidenum">
              <a:rPr lang="en-US" smtClean="0"/>
              <a:pPr/>
              <a:t>47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23077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get more information on H2O Driverless AI, check out the resources shown here.</a:t>
            </a:r>
          </a:p>
          <a:p>
            <a:endParaRPr lang="en-US" dirty="0"/>
          </a:p>
          <a:p>
            <a:r>
              <a:rPr lang="en-US" dirty="0"/>
              <a:t>The Slack channel (which is public and available to everybody) is a great place to go for help. Ask questions of the experts or provide feedback. However, as this is a public community, please don’t use this to discuss sales-related activities.</a:t>
            </a:r>
          </a:p>
          <a:p>
            <a:endParaRPr lang="en-US" dirty="0"/>
          </a:p>
          <a:p>
            <a:r>
              <a:rPr lang="en-US" dirty="0"/>
              <a:t>Once you’ve signed up, make sure you give the community guide a read so that you understand how to engage the folks that are there to help. For instance, emojis act like tags and their use is strongly encouraged. There are emojis to represent product names and emojis for questions, feedback, install and getting started.</a:t>
            </a:r>
          </a:p>
        </p:txBody>
      </p:sp>
      <p:sp>
        <p:nvSpPr>
          <p:cNvPr id="4" name="Slide Number Placeholder 3"/>
          <p:cNvSpPr>
            <a:spLocks noGrp="1"/>
          </p:cNvSpPr>
          <p:nvPr>
            <p:ph type="sldNum" sz="quarter" idx="10"/>
          </p:nvPr>
        </p:nvSpPr>
        <p:spPr/>
        <p:txBody>
          <a:bodyPr/>
          <a:lstStyle/>
          <a:p>
            <a:fld id="{130BBCD7-B62F-4E72-B2C4-FEDF23ACFE1F}" type="slidenum">
              <a:rPr lang="en-US" smtClean="0">
                <a:solidFill>
                  <a:srgbClr val="000000"/>
                </a:solidFill>
              </a:rPr>
              <a:pPr/>
              <a:t>48</a:t>
            </a:fld>
            <a:endParaRPr lang="en-US" dirty="0">
              <a:solidFill>
                <a:srgbClr val="000000"/>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08411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this section are slides with additional reference information that might be of interest to the reader or might be useful for a client presentation.</a:t>
            </a:r>
          </a:p>
        </p:txBody>
      </p:sp>
      <p:sp>
        <p:nvSpPr>
          <p:cNvPr id="4" name="Slide Number Placeholder 3"/>
          <p:cNvSpPr>
            <a:spLocks noGrp="1"/>
          </p:cNvSpPr>
          <p:nvPr>
            <p:ph type="sldNum" sz="quarter" idx="10"/>
          </p:nvPr>
        </p:nvSpPr>
        <p:spPr/>
        <p:txBody>
          <a:bodyPr/>
          <a:lstStyle/>
          <a:p>
            <a:fld id="{6E2E38B8-B0B4-AD41-AC6E-B781F46A9FD3}" type="slidenum">
              <a:rPr lang="en-US" smtClean="0"/>
              <a:pPr/>
              <a:t>49</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1882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H2O.ai is a recognized leader in AI, with its open source commitment being a major factor in this.</a:t>
            </a:r>
          </a:p>
          <a:p>
            <a:endParaRPr lang="en-US" dirty="0"/>
          </a:p>
          <a:p>
            <a:r>
              <a:rPr lang="en-US" dirty="0"/>
              <a:t>Left hand side: H2O open source is used by over 14,000 companies, and some of the leading statistics are represented in the graphic.</a:t>
            </a:r>
          </a:p>
          <a:p>
            <a:endParaRPr lang="en-US" dirty="0"/>
          </a:p>
          <a:p>
            <a:r>
              <a:rPr lang="en-US" dirty="0"/>
              <a:t>Right hand side with select customer logos: H2O.ai has many paying customers for both H2O Enterprise Support and Driverless AI. Customers within every industry are benefiting from the use of machine learning and H2O.ai’s products</a:t>
            </a:r>
          </a:p>
          <a:p>
            <a:endParaRPr lang="en-US" dirty="0"/>
          </a:p>
          <a:p>
            <a:r>
              <a:rPr lang="en-US" dirty="0"/>
              <a:t>The demand for Driverless AI is strong. As of Dec 15, 2018 there have been over 6,000 trial requests (which includes a 21 day free license). Customers that are using Driverless AI are generating over 5 million models a month, and of course these numbers continue to increase over time.</a:t>
            </a:r>
          </a:p>
        </p:txBody>
      </p:sp>
      <p:sp>
        <p:nvSpPr>
          <p:cNvPr id="4" name="Slide Number Placeholder 3"/>
          <p:cNvSpPr>
            <a:spLocks noGrp="1"/>
          </p:cNvSpPr>
          <p:nvPr>
            <p:ph type="sldNum" sz="quarter" idx="10"/>
          </p:nvPr>
        </p:nvSpPr>
        <p:spPr/>
        <p:txBody>
          <a:bodyPr/>
          <a:lstStyle/>
          <a:p>
            <a:pPr lvl="0"/>
            <a:fld id="{CA1EE5C1-AAC5-3444-B246-FA81927D501D}" type="slidenum">
              <a:rPr lang="en-US" noProof="0" smtClean="0"/>
              <a:pPr lvl="0"/>
              <a:t>5</a:t>
            </a:fld>
            <a:endParaRPr lang="en-US" noProof="0"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1366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sym typeface="Calibri"/>
              </a:rPr>
              <a:t>Kaggle (</a:t>
            </a:r>
            <a:r>
              <a:rPr lang="en-US" dirty="0">
                <a:hlinkClick r:id="rId3"/>
              </a:rPr>
              <a:t>https://www.kaggle.com/</a:t>
            </a:r>
            <a:r>
              <a:rPr lang="en-US" dirty="0">
                <a:sym typeface="Calibri"/>
              </a:rPr>
              <a:t>) is an online community of data scientists in which people find and publish data sets, explore and build models, work with other data scientists and machine learning engineers, and enter competitions to solve data science challenges. It is considered the largest and most diverse data science community in the world, spanning 194 countries with users ranging from those with very little experience to many of the world’s best known researchers and data scientists.</a:t>
            </a:r>
          </a:p>
          <a:p>
            <a:pPr lvl="0"/>
            <a:endParaRPr lang="en-US" dirty="0">
              <a:sym typeface="Calibri"/>
            </a:endParaRPr>
          </a:p>
          <a:p>
            <a:pPr lvl="0"/>
            <a:r>
              <a:rPr lang="en-US" dirty="0">
                <a:sym typeface="Calibri"/>
              </a:rPr>
              <a:t>Kaggle was founded in April 2010 and was acquired by Google in March 2017. Kaggle </a:t>
            </a:r>
            <a:r>
              <a:rPr lang="en-US" dirty="0"/>
              <a:t>announced that it passed the 1 million registered users mark in June 2017 and then 2 million registered users in August 2018. Kaggle members are referred to as Kagglers.</a:t>
            </a:r>
            <a:endParaRPr lang="en-US" dirty="0">
              <a:sym typeface="Calibri"/>
            </a:endParaRPr>
          </a:p>
          <a:p>
            <a:pPr lvl="0"/>
            <a:endParaRPr lang="en-US" dirty="0">
              <a:sym typeface="Calibri"/>
            </a:endParaRPr>
          </a:p>
          <a:p>
            <a:pPr lvl="0"/>
            <a:r>
              <a:rPr lang="en-US" dirty="0">
                <a:sym typeface="Calibri"/>
              </a:rPr>
              <a:t>With respect to the competitions, various companies and organizations offer up data science challenges, typically with some amount of prize money involved, </a:t>
            </a:r>
            <a:r>
              <a:rPr lang="en-US" dirty="0"/>
              <a:t>and data scientists spend time building and fine-tuning their models to get the best results they can. Kaggle competitions regularly attract over a thousand teams and individuals.</a:t>
            </a:r>
          </a:p>
          <a:p>
            <a:pPr lvl="0"/>
            <a:endParaRPr lang="en-US" dirty="0"/>
          </a:p>
          <a:p>
            <a:pPr lvl="0"/>
            <a:r>
              <a:rPr lang="en-US" dirty="0"/>
              <a:t>The types of competitions vary across different industries and problem domains. For example, some recent examples of competitions include:</a:t>
            </a:r>
          </a:p>
          <a:p>
            <a:pPr marL="171450" lvl="0" indent="-171450">
              <a:buFont typeface="Arial" panose="020B0604020202020204" pitchFamily="34" charset="0"/>
              <a:buChar char="•"/>
            </a:pPr>
            <a:r>
              <a:rPr lang="en-US" dirty="0"/>
              <a:t>NFL Punting Analysis ($80,000 prize money) – Analyze NFL (US’s National Football League) game data and suggest rules to improve player safety during punt plays.</a:t>
            </a:r>
          </a:p>
          <a:p>
            <a:pPr marL="171450" lvl="0" indent="-171450">
              <a:buFont typeface="Arial" panose="020B0604020202020204" pitchFamily="34" charset="0"/>
              <a:buChar char="•"/>
            </a:pPr>
            <a:r>
              <a:rPr lang="en-US" dirty="0"/>
              <a:t>Microsoft Malware Prediction ($25,000 prize money) – Can you predict if a machine will soon be hit with malware?</a:t>
            </a:r>
          </a:p>
          <a:p>
            <a:pPr marL="171450" lvl="0" indent="-171450">
              <a:buFont typeface="Arial" panose="020B0604020202020204" pitchFamily="34" charset="0"/>
              <a:buChar char="•"/>
            </a:pPr>
            <a:r>
              <a:rPr lang="en-US" dirty="0"/>
              <a:t>Humpback Whale Identification ($25,000 prize money) – Can you identify a whale by its tail?</a:t>
            </a:r>
          </a:p>
          <a:p>
            <a:pPr marL="171450" lvl="0" indent="-171450">
              <a:buFont typeface="Arial" panose="020B0604020202020204" pitchFamily="34" charset="0"/>
              <a:buChar char="•"/>
            </a:pPr>
            <a:r>
              <a:rPr lang="en-US" dirty="0"/>
              <a:t>Human Protein Atlas Image Classification ($37,000 prize money) – Classify subcellular protein patterns in human cells.</a:t>
            </a:r>
          </a:p>
          <a:p>
            <a:pPr lvl="0"/>
            <a:endParaRPr lang="en-US" dirty="0"/>
          </a:p>
          <a:p>
            <a:pPr lvl="0"/>
            <a:r>
              <a:rPr lang="en-US" dirty="0">
                <a:sym typeface="Calibri"/>
              </a:rPr>
              <a:t>Performance tiers are used to track somebody’s growth as a data scientist on Kaggle. Along the way, people earn medals for achievements and compete for data science glory. The highest level that one can achieve is “Grandmaster”, similar in concept to that of a Chess Grandmaster. This title is awarded when somebody has consistently demonstrated outstanding performance in one or more categories of expertise on Kaggle. These Grandmasters are the best of the best in the world of data science.</a:t>
            </a:r>
          </a:p>
          <a:p>
            <a:pPr lvl="0"/>
            <a:endParaRPr lang="en-US" dirty="0">
              <a:sym typeface="Calibri"/>
            </a:endParaRPr>
          </a:p>
          <a:p>
            <a:pPr lvl="0"/>
            <a:r>
              <a:rPr lang="en-US" dirty="0">
                <a:sym typeface="Calibri"/>
              </a:rPr>
              <a:t>As of December 2018, there are 1,074 Masters and only 130 Grandmasters in the category of competitions (these are the numbers shown on the bottom of the slide). There are other categories in which people can earn these titles as well, but the competitions category has the most by far.</a:t>
            </a:r>
          </a:p>
          <a:p>
            <a:pPr lvl="0"/>
            <a:endParaRPr lang="en-US" dirty="0">
              <a:sym typeface="Calibri"/>
            </a:endParaRPr>
          </a:p>
          <a:p>
            <a:pPr lvl="0"/>
            <a:r>
              <a:rPr lang="en-US" dirty="0">
                <a:sym typeface="Calibri"/>
              </a:rPr>
              <a:t>While Kaggle is best known for its competitions, it does offer other benefits to the data science community. For example, it has thousands of public datasets that people can share, download and use. Kaggle also includes Kernels, a cloud-based </a:t>
            </a:r>
            <a:r>
              <a:rPr lang="en-US" dirty="0"/>
              <a:t>workbench for data science and machine learning where data scientists can share code and analysis in Python and R.</a:t>
            </a:r>
          </a:p>
          <a:p>
            <a:pPr lvl="0"/>
            <a:endParaRPr lang="en-US" dirty="0"/>
          </a:p>
          <a:p>
            <a:pPr lvl="0"/>
            <a:r>
              <a:rPr lang="en-US" dirty="0"/>
              <a:t>Additionally, Kaggle offers education material on artificial intelligence and machine learning and has a job board where employers can post jobs.</a:t>
            </a:r>
          </a:p>
          <a:p>
            <a:pPr lvl="0"/>
            <a:endParaRPr lang="en-US" dirty="0"/>
          </a:p>
          <a:p>
            <a:pPr lvl="0"/>
            <a:r>
              <a:rPr lang="en-US" b="1" dirty="0"/>
              <a:t>&lt;CLICK&gt;</a:t>
            </a:r>
          </a:p>
          <a:p>
            <a:pPr lvl="0"/>
            <a:endParaRPr lang="en-US" dirty="0"/>
          </a:p>
          <a:p>
            <a:pPr lvl="0"/>
            <a:r>
              <a:rPr lang="en-US" dirty="0"/>
              <a:t>H2O.ai has a number of Kaggle Grandmasters and Masters on their team. Shown here are some of the Grandmasters, along with the highest ranking that they have achieved. It is their collective experience, skills and best practices that are behind the automatic machine learning that is inside of H2O Driverless AI.</a:t>
            </a:r>
          </a:p>
        </p:txBody>
      </p:sp>
      <p:sp>
        <p:nvSpPr>
          <p:cNvPr id="4" name="Slide Number Placeholder 3"/>
          <p:cNvSpPr>
            <a:spLocks noGrp="1"/>
          </p:cNvSpPr>
          <p:nvPr>
            <p:ph type="sldNum" sz="quarter" idx="10"/>
          </p:nvPr>
        </p:nvSpPr>
        <p:spPr/>
        <p:txBody>
          <a:bodyPr/>
          <a:lstStyle/>
          <a:p>
            <a:fld id="{18D02FFD-07D4-5C4F-BD77-921008177348}" type="slidenum">
              <a:rPr lang="en-US" smtClean="0"/>
              <a:pPr/>
              <a:t>50</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54110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client wishes</a:t>
            </a:r>
            <a:r>
              <a:rPr lang="en-US" baseline="0" dirty="0"/>
              <a:t> to learn more about H2O Driverless AI then there are various resources available to them. Shown here are links to videos and webinar replays that will give them a better understanding of some of Driverless AI’s features.</a:t>
            </a:r>
          </a:p>
          <a:p>
            <a:endParaRPr lang="en-US" baseline="0" dirty="0"/>
          </a:p>
          <a:p>
            <a:r>
              <a:rPr lang="en-US" baseline="0" dirty="0"/>
              <a:t>H2O.ai offers a 21 day free trial license. This can be installed onto on-premises servers or public cloud servers. There is also a Qwiklab option. It’s described as an Introduction to Driverless AI, but it’s essentially just providing the environment for people to try Driverless AI out. It is suggested that they watch the Tutorial video and try to follow along in this (or their own) environment.</a:t>
            </a:r>
            <a:endParaRPr lang="en-US" dirty="0"/>
          </a:p>
          <a:p>
            <a:endParaRPr lang="en-US" dirty="0"/>
          </a:p>
          <a:p>
            <a:r>
              <a:rPr lang="en-US" b="1" dirty="0"/>
              <a:t>Links:</a:t>
            </a:r>
            <a:endParaRPr lang="en-US" dirty="0"/>
          </a:p>
          <a:p>
            <a:pPr marL="171450" indent="-171450">
              <a:buFont typeface="Arial" panose="020B0604020202020204" pitchFamily="34" charset="0"/>
              <a:buChar char="•"/>
            </a:pPr>
            <a:r>
              <a:rPr lang="en-US" dirty="0"/>
              <a:t>Driverless AI: </a:t>
            </a:r>
            <a:r>
              <a:rPr lang="en-US" dirty="0">
                <a:hlinkClick r:id="rId3"/>
              </a:rPr>
              <a:t>https://www.h2o.ai/try-driverless-ai/</a:t>
            </a:r>
            <a:endParaRPr lang="en-US" dirty="0"/>
          </a:p>
          <a:p>
            <a:pPr marL="171450" indent="-171450">
              <a:buFont typeface="Arial" panose="020B0604020202020204" pitchFamily="34" charset="0"/>
              <a:buChar char="•"/>
            </a:pPr>
            <a:r>
              <a:rPr lang="en-US" dirty="0"/>
              <a:t>Qwiklab</a:t>
            </a:r>
            <a:r>
              <a:rPr lang="en-US" baseline="0" dirty="0"/>
              <a:t> cloud training: </a:t>
            </a:r>
            <a:r>
              <a:rPr lang="en-US" sz="1200" b="0" i="0" u="none" strike="noStrike" kern="1200" baseline="0" dirty="0">
                <a:solidFill>
                  <a:schemeClr val="tx1"/>
                </a:solidFill>
                <a:latin typeface="Arial Regular" charset="0"/>
                <a:ea typeface="+mn-ea"/>
                <a:cs typeface="+mn-cs"/>
                <a:hlinkClick r:id="rId4"/>
              </a:rPr>
              <a:t>https://h2oai.qwiklabs.com/focuses/4?locale=en&amp;parent=catalog</a:t>
            </a:r>
            <a:endParaRPr lang="en-US" baseline="0" dirty="0"/>
          </a:p>
          <a:p>
            <a:pPr marL="171450" indent="-171450">
              <a:buFont typeface="Arial" panose="020B0604020202020204" pitchFamily="34" charset="0"/>
              <a:buChar char="•"/>
            </a:pPr>
            <a:r>
              <a:rPr lang="en-US" baseline="0" dirty="0"/>
              <a:t>Tutorial: </a:t>
            </a:r>
            <a:r>
              <a:rPr lang="en-US" dirty="0">
                <a:hlinkClick r:id="rId5"/>
              </a:rPr>
              <a:t>https://www.youtube.com/watch?v=5jSU3CUReXY</a:t>
            </a:r>
            <a:endParaRPr lang="en-US" baseline="0" dirty="0"/>
          </a:p>
          <a:p>
            <a:pPr marL="171450" indent="-171450">
              <a:buFont typeface="Arial" panose="020B0604020202020204" pitchFamily="34" charset="0"/>
              <a:buChar char="•"/>
            </a:pPr>
            <a:r>
              <a:rPr lang="en-US" baseline="0" dirty="0"/>
              <a:t>Trust &amp; Explainable AI: </a:t>
            </a:r>
            <a:r>
              <a:rPr lang="en-US" dirty="0">
                <a:hlinkClick r:id="rId6"/>
              </a:rPr>
              <a:t>https://www.youtube.com/watch?v=axIqeaUhow0</a:t>
            </a:r>
            <a:endParaRPr lang="en-US" baseline="0" dirty="0"/>
          </a:p>
          <a:p>
            <a:pPr marL="171450" indent="-171450">
              <a:buFont typeface="Arial" panose="020B0604020202020204" pitchFamily="34" charset="0"/>
              <a:buChar char="•"/>
            </a:pPr>
            <a:r>
              <a:rPr lang="en-US" baseline="0" dirty="0"/>
              <a:t>NLP: </a:t>
            </a:r>
            <a:r>
              <a:rPr lang="en-US" sz="1200" b="0" i="0" u="none" strike="noStrike" kern="1200" baseline="0" dirty="0">
                <a:solidFill>
                  <a:schemeClr val="tx1"/>
                </a:solidFill>
                <a:latin typeface="Arial Regular" charset="0"/>
                <a:ea typeface="+mn-ea"/>
                <a:cs typeface="+mn-cs"/>
                <a:hlinkClick r:id="rId7"/>
              </a:rPr>
              <a:t>https://www.brighttalk.com/webcast/16463/337294</a:t>
            </a:r>
            <a:endParaRPr lang="en-US" sz="1200" b="0" i="0" u="none" strike="noStrike" kern="1200" baseline="0" dirty="0">
              <a:solidFill>
                <a:schemeClr val="tx1"/>
              </a:solidFill>
              <a:latin typeface="Arial Regular" charset="0"/>
              <a:ea typeface="+mn-ea"/>
              <a:cs typeface="+mn-cs"/>
            </a:endParaRPr>
          </a:p>
          <a:p>
            <a:pPr marL="171450" indent="-171450">
              <a:buFont typeface="Arial" panose="020B0604020202020204" pitchFamily="34" charset="0"/>
              <a:buChar char="•"/>
            </a:pPr>
            <a:r>
              <a:rPr lang="en-US" baseline="0" dirty="0"/>
              <a:t>Time-Series: </a:t>
            </a:r>
            <a:r>
              <a:rPr lang="en-US" sz="1200" b="0" i="0" u="none" strike="noStrike" kern="1200" baseline="0" dirty="0">
                <a:solidFill>
                  <a:schemeClr val="tx1"/>
                </a:solidFill>
                <a:latin typeface="Arial Regular" charset="0"/>
                <a:ea typeface="+mn-ea"/>
                <a:cs typeface="+mn-cs"/>
                <a:hlinkClick r:id="rId8"/>
              </a:rPr>
              <a:t>https://www.brighttalk.com/webcast/16463/330616</a:t>
            </a:r>
            <a:endParaRPr lang="en-US" baseline="0" dirty="0"/>
          </a:p>
          <a:p>
            <a:pPr marL="171450" indent="-171450">
              <a:buFont typeface="Arial" panose="020B0604020202020204" pitchFamily="34" charset="0"/>
              <a:buChar char="•"/>
            </a:pPr>
            <a:r>
              <a:rPr lang="en-US" baseline="0" dirty="0"/>
              <a:t>Replays (October 2018): </a:t>
            </a:r>
            <a:r>
              <a:rPr lang="en-US" dirty="0">
                <a:hlinkClick r:id="rId9"/>
              </a:rPr>
              <a:t>http://h2oworld.h2o.ai/h2o-world-london/</a:t>
            </a:r>
            <a:endParaRPr lang="en-US" baseline="0" dirty="0"/>
          </a:p>
          <a:p>
            <a:pPr marL="171450" indent="-171450">
              <a:buFont typeface="Arial" panose="020B0604020202020204" pitchFamily="34" charset="0"/>
              <a:buChar char="•"/>
            </a:pPr>
            <a:r>
              <a:rPr lang="en-US" baseline="0" dirty="0"/>
              <a:t>Watch “Democratizing Intelligence”: </a:t>
            </a:r>
            <a:r>
              <a:rPr lang="en-US" sz="1200" b="0" i="0" u="none" strike="noStrike" kern="1200" baseline="0" dirty="0">
                <a:solidFill>
                  <a:schemeClr val="tx1"/>
                </a:solidFill>
                <a:latin typeface="Arial Regular" charset="0"/>
                <a:ea typeface="+mn-ea"/>
                <a:cs typeface="+mn-cs"/>
                <a:hlinkClick r:id="rId10"/>
              </a:rPr>
              <a:t>https://www.youtube.com/watch?v=ZrlJQqNaSMI</a:t>
            </a:r>
            <a:endParaRPr lang="en-US" baseline="0" dirty="0"/>
          </a:p>
          <a:p>
            <a:pPr marL="171450" indent="-171450">
              <a:buFont typeface="Arial" panose="020B0604020202020204" pitchFamily="34" charset="0"/>
              <a:buChar char="•"/>
            </a:pPr>
            <a:r>
              <a:rPr lang="en-US" baseline="0" dirty="0"/>
              <a:t>Learn how PayPal: </a:t>
            </a:r>
            <a:r>
              <a:rPr lang="en-US" sz="1200" b="0" i="0" u="sng" strike="noStrike" kern="1200" baseline="0" dirty="0">
                <a:solidFill>
                  <a:schemeClr val="tx1"/>
                </a:solidFill>
                <a:latin typeface="Arial Regular" charset="0"/>
                <a:ea typeface="+mn-ea"/>
                <a:cs typeface="+mn-cs"/>
                <a:hlinkClick r:id="rId11"/>
              </a:rPr>
              <a:t>https://www.youtube.com/watch?v=r9S3xchrzlY</a:t>
            </a:r>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51</a:t>
            </a:fld>
            <a:endParaRPr lang="en-US" dirty="0"/>
          </a:p>
        </p:txBody>
      </p:sp>
    </p:spTree>
    <p:extLst>
      <p:ext uri="{BB962C8B-B14F-4D97-AF65-F5344CB8AC3E}">
        <p14:creationId xmlns:p14="http://schemas.microsoft.com/office/powerpoint/2010/main" val="33917057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flowchart describes the process for ordering H2O Driverless AI. It</a:t>
            </a:r>
            <a:r>
              <a:rPr lang="en-US" baseline="0" dirty="0"/>
              <a:t> should be self-explanatory.</a:t>
            </a:r>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pPr/>
              <a:t>52</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09014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Calibri"/>
              </a:rPr>
              <a:t>Driverless AI is the focus of this presentation, but to better understand their entire portfolio and in what situations they’re used, let’s take a look at some of the other products that H2O.ai offers. And just to be clear, the IBM and H2O.ai partnership is specific to Driverless AI and sellers are compensated for the sale of it only – and not for the other things shown here. But again, the point is to help you understand where it fits within their whole portfolio.</a:t>
            </a:r>
          </a:p>
          <a:p>
            <a:pPr lvl="0"/>
            <a:endParaRPr lang="en-US" dirty="0">
              <a:sym typeface="Calibri"/>
            </a:endParaRPr>
          </a:p>
          <a:p>
            <a:pPr lvl="0"/>
            <a:r>
              <a:rPr lang="en-US" dirty="0">
                <a:sym typeface="Calibri"/>
              </a:rPr>
              <a:t>From H2O.ai’s marketing material:</a:t>
            </a:r>
          </a:p>
          <a:p>
            <a:pPr lvl="0"/>
            <a:endParaRPr lang="en-US" dirty="0">
              <a:sym typeface="Calibri"/>
            </a:endParaRPr>
          </a:p>
          <a:p>
            <a:pPr lvl="0"/>
            <a:r>
              <a:rPr lang="en-US" b="1" dirty="0"/>
              <a:t>H2O</a:t>
            </a:r>
            <a:r>
              <a:rPr lang="en-US" dirty="0"/>
              <a:t> is a fully open source, distributed in-memory machine learning platform with linear scalability. H2O supports the most widely used statistical and machine learning algorithms including gradient boosted machines, generalized linear models, deep learning and more. H2O also has an industry leading automatic machine learning functionality that automatically runs through all the algorithms and their hyperparameters to produce a leaderboard of the best models. The H2O platform is used by over 14,000 organizations globally and is extremely popular in both the R &amp; Python communities. The current version of H2O is version 3 and so it can</a:t>
            </a:r>
            <a:r>
              <a:rPr lang="en-US" baseline="0" dirty="0"/>
              <a:t> be referred to as H2O 3 or H2O core (see here for more details on H2O: </a:t>
            </a:r>
            <a:r>
              <a:rPr lang="en-US" sz="1200" b="0" i="0" u="none" strike="noStrike" kern="1200" baseline="0" dirty="0">
                <a:solidFill>
                  <a:schemeClr val="tx1"/>
                </a:solidFill>
                <a:latin typeface="Arial Regular" charset="0"/>
                <a:ea typeface="+mn-ea"/>
                <a:cs typeface="+mn-cs"/>
                <a:hlinkClick r:id="rId3"/>
              </a:rPr>
              <a:t>http://docs.h2o.ai/h2o/latest-stable/h2o-docs/welcome.html</a:t>
            </a:r>
            <a:r>
              <a:rPr lang="en-US" baseline="0" dirty="0"/>
              <a:t>).</a:t>
            </a:r>
            <a:endParaRPr lang="en-US" dirty="0"/>
          </a:p>
          <a:p>
            <a:pPr lvl="0"/>
            <a:endParaRPr lang="en-US" dirty="0">
              <a:sym typeface="Calibri"/>
            </a:endParaRPr>
          </a:p>
          <a:p>
            <a:pPr lvl="0"/>
            <a:r>
              <a:rPr lang="en-US" b="1" dirty="0"/>
              <a:t>Sparkling Water</a:t>
            </a:r>
            <a:r>
              <a:rPr lang="en-US" dirty="0"/>
              <a:t> allows users to combine the fast, scalable machine learning algorithms of H2O with the capabilities of Spark. Spark is an elegant and powerful general-purpose, open-source, in-memory platform with tremendous momentum. H2O is an in-memory platform for machine learning that is reshaping how people apply math and predictive analytics to their business problems. Integrating these two open-source environments provides a seamless experience for users who want to make a query using Spark SQL, feed the results into H2O to build a model and make predictions, and then use the results again in Spark.</a:t>
            </a:r>
            <a:endParaRPr lang="en-US" dirty="0">
              <a:sym typeface="Calibri"/>
            </a:endParaRPr>
          </a:p>
          <a:p>
            <a:pPr lvl="0"/>
            <a:endParaRPr lang="en-US" dirty="0">
              <a:sym typeface="Calibri"/>
            </a:endParaRPr>
          </a:p>
          <a:p>
            <a:pPr lvl="0"/>
            <a:r>
              <a:rPr lang="en-US" b="1" dirty="0"/>
              <a:t>H2O4GPU</a:t>
            </a:r>
            <a:r>
              <a:rPr lang="en-US" dirty="0"/>
              <a:t> is an open source, GPU-accelerated machine learning package with APIs in Python and R that allows anyone to take advantage of GPUs to build advanced machine learning models. A variety of popular algorithms are available including Gradient Boosting Machines (GBMs), Generalized Linear Models (GLMs), and K-Means Clustering.</a:t>
            </a:r>
            <a:endParaRPr lang="en-US" dirty="0">
              <a:sym typeface="Calibri"/>
            </a:endParaRPr>
          </a:p>
          <a:p>
            <a:pPr lvl="0"/>
            <a:endParaRPr lang="en-US" dirty="0">
              <a:sym typeface="Calibri"/>
            </a:endParaRPr>
          </a:p>
          <a:p>
            <a:r>
              <a:rPr lang="en-US" b="1" dirty="0"/>
              <a:t>H2O Driverless AI</a:t>
            </a:r>
            <a:r>
              <a:rPr lang="en-US" dirty="0"/>
              <a:t> embeds the techniques of expert data scientists in an easy to use application that helps scale your data science efforts. Driverless AI empowers data scientists to work on projects faster using automation and state-of-the-art computing power from GPUs to accomplish tasks in minutes that used to take months. With Driverless AI, everyone including expert and junior data scientists, domain scientists, and data engineers can develop trusted machine learning models. This next-generation automatic machine learning platform delivers unique and advanced functionality for data visualization, feature engineering, model interpretability and low-latency deployment.</a:t>
            </a:r>
            <a:endParaRPr lang="en-US" dirty="0">
              <a:sym typeface="Calibri"/>
            </a:endParaRPr>
          </a:p>
          <a:p>
            <a:endParaRPr lang="en-US" dirty="0"/>
          </a:p>
          <a:p>
            <a:r>
              <a:rPr lang="en-US" dirty="0"/>
              <a:t>H2O.ai also provides Enterprise Support for these offerings, which includes expert 24×7 email and phone support, access to H2O data scientists and algorithm experts, and a dedicated Customer Success Manager.</a:t>
            </a:r>
          </a:p>
          <a:p>
            <a:endParaRPr lang="en-US" dirty="0"/>
          </a:p>
          <a:p>
            <a:pPr lvl="0"/>
            <a:r>
              <a:rPr lang="en-US" dirty="0"/>
              <a:t>And just a reminder that when talking about H2O Driverless AI, it is incorrect to refer to it as simply “H2O”. As you’ve just seen, they have a completely different offering with that name and so you should use the name “H2O Driverless AI” or simply “Driverless AI”.</a:t>
            </a:r>
          </a:p>
        </p:txBody>
      </p:sp>
      <p:sp>
        <p:nvSpPr>
          <p:cNvPr id="4" name="Slide Number Placeholder 3"/>
          <p:cNvSpPr>
            <a:spLocks noGrp="1"/>
          </p:cNvSpPr>
          <p:nvPr>
            <p:ph type="sldNum" sz="quarter" idx="10"/>
          </p:nvPr>
        </p:nvSpPr>
        <p:spPr/>
        <p:txBody>
          <a:bodyPr/>
          <a:lstStyle/>
          <a:p>
            <a:fld id="{4959995A-6AB8-B14C-B427-B06291C2E8F4}" type="slidenum">
              <a:rPr lang="en-US" smtClean="0"/>
              <a:pPr/>
              <a:t>6</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71496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Industry analysts agree on H2O.ai as a leader in artificial</a:t>
            </a:r>
            <a:r>
              <a:rPr lang="en-US" baseline="0" dirty="0"/>
              <a:t> intelligence (A</a:t>
            </a:r>
            <a:r>
              <a:rPr lang="en-US" dirty="0"/>
              <a:t>I) and machine</a:t>
            </a:r>
            <a:r>
              <a:rPr lang="en-US" baseline="0" dirty="0"/>
              <a:t> learning (</a:t>
            </a:r>
            <a:r>
              <a:rPr lang="en-US" dirty="0"/>
              <a:t>ML). Here are several reports highlighting this leadership, including the 2018 Gartner Magic Quadrant (MQ)</a:t>
            </a:r>
            <a:r>
              <a:rPr lang="en-US" baseline="0" dirty="0"/>
              <a:t> and</a:t>
            </a:r>
            <a:r>
              <a:rPr lang="en-US" dirty="0"/>
              <a:t> the 2018 Forrester Wave</a:t>
            </a:r>
            <a:r>
              <a:rPr lang="en-US" baseline="0" dirty="0"/>
              <a:t> for the spaces in which H2O.ai competes, as well as an Enterprise Management Associates report </a:t>
            </a:r>
            <a:r>
              <a:rPr lang="en-US" dirty="0"/>
              <a:t>naming H2O.ai as a top 3 AI vendor.</a:t>
            </a:r>
          </a:p>
          <a:p>
            <a:pPr lvl="0"/>
            <a:endParaRPr lang="en-US" dirty="0"/>
          </a:p>
          <a:p>
            <a:pPr lvl="0"/>
            <a:r>
              <a:rPr lang="en-US" b="1" dirty="0"/>
              <a:t>Gartner Magic Quadrant</a:t>
            </a:r>
            <a:r>
              <a:rPr lang="en-US" b="1" baseline="0" dirty="0"/>
              <a:t> for Data Science and Machine Learning Platforms (February 2018)</a:t>
            </a:r>
          </a:p>
          <a:p>
            <a:pPr lvl="0"/>
            <a:endParaRPr lang="en-US" b="1" dirty="0"/>
          </a:p>
          <a:p>
            <a:pPr lvl="0"/>
            <a:r>
              <a:rPr lang="en-US" dirty="0"/>
              <a:t>Gartner recently named H2O.ai as the “Leader” in their Data Science and Machine Learning Platform Magic Quadrant (</a:t>
            </a:r>
            <a:r>
              <a:rPr lang="en-US" dirty="0">
                <a:hlinkClick r:id="rId3"/>
              </a:rPr>
              <a:t>https://www.gartner.com/doc/3860063/magic-quadrant-data-science-machinelearning</a:t>
            </a:r>
            <a:r>
              <a:rPr lang="en-US" dirty="0"/>
              <a:t>).</a:t>
            </a:r>
          </a:p>
          <a:p>
            <a:pPr lvl="0"/>
            <a:endParaRPr lang="en-US" dirty="0"/>
          </a:p>
          <a:p>
            <a:pPr lvl="0"/>
            <a:r>
              <a:rPr lang="en-US" dirty="0"/>
              <a:t>Gartner recognized H2O’s technology differentiators, such as GPU integration, ecosystem development and automation, among other key differentiators. It should be noted,</a:t>
            </a:r>
            <a:r>
              <a:rPr lang="en-US" baseline="0" dirty="0"/>
              <a:t> though, that t</a:t>
            </a:r>
            <a:r>
              <a:rPr lang="en-US" dirty="0"/>
              <a:t>heir positioning is based on their entire portfolio</a:t>
            </a:r>
            <a:r>
              <a:rPr lang="en-US" baseline="0" dirty="0"/>
              <a:t> – H2O, H2O Flow, H2O Sparkling Water and so on. Driverless AI was mentioned, though, in the context of demonstrating the company’s vision.</a:t>
            </a:r>
            <a:endParaRPr lang="en-US" dirty="0"/>
          </a:p>
          <a:p>
            <a:endParaRPr lang="en-US" dirty="0"/>
          </a:p>
          <a:p>
            <a:pPr lvl="0"/>
            <a:r>
              <a:rPr lang="en-US" dirty="0"/>
              <a:t>Another interesting fact to note is that many of the other participants in the magic quadrant use H2O open source “under the hood”. In other words, H2O is the underlying machine learning platform for solutions from Tibco, Rapid Miner, Knime, and Domino Data. Even companies like Datarobot use H2O algorithms.</a:t>
            </a:r>
          </a:p>
          <a:p>
            <a:endParaRPr lang="en-US" dirty="0"/>
          </a:p>
          <a:p>
            <a:r>
              <a:rPr lang="en-US" dirty="0"/>
              <a:t>Let’s take a moment to talk about IBM’s placement here, which is in the “Visionaries” category. While it is an accomplishment in itself to be a part of this group, IBM was previously included in the “Leaders” category in 2017. However, only a part of IBM’s portfolio was included in the 2018 assessment. For example, Data Science Experience (now known as Watson Studio and Watson Studio Local) was excluded, but it was included in 2017. And at the time, Gartner noted that </a:t>
            </a:r>
            <a:r>
              <a:rPr lang="en-US" i="1" dirty="0"/>
              <a:t>“DSX is likely to be one of the most attractive platforms in the future – modern, open, flexible, and suitable for a range of users, from expert data scientists to business users.”</a:t>
            </a:r>
            <a:r>
              <a:rPr lang="en-US" dirty="0"/>
              <a:t> IBM does feel strongly that they deserve to be placed in the “Leader” space and more details on this, including IBM’s internal response, can be found here: </a:t>
            </a:r>
            <a:r>
              <a:rPr lang="en-US" dirty="0">
                <a:hlinkClick r:id="rId4"/>
              </a:rPr>
              <a:t>https://ibm.ent.box.com/s/2259an361xlp4hqkxmcuekqihku5lbs8</a:t>
            </a:r>
            <a:r>
              <a:rPr lang="en-US" dirty="0"/>
              <a:t>.</a:t>
            </a:r>
          </a:p>
          <a:p>
            <a:endParaRPr lang="en-US" dirty="0"/>
          </a:p>
          <a:p>
            <a:r>
              <a:rPr lang="en-US" b="1" dirty="0"/>
              <a:t>Forrester Wave for Notebook-Based Predictive Analytics and</a:t>
            </a:r>
            <a:r>
              <a:rPr lang="en-US" b="1" baseline="0" dirty="0"/>
              <a:t> </a:t>
            </a:r>
            <a:r>
              <a:rPr lang="en-US" b="1" dirty="0"/>
              <a:t>Machine Learning Solutions (Q3 2018)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Forrester Wave discusses</a:t>
            </a:r>
            <a:r>
              <a:rPr lang="en-US" baseline="0" dirty="0"/>
              <a:t> how </a:t>
            </a:r>
            <a:r>
              <a:rPr lang="en-US" dirty="0"/>
              <a:t>H2O.ai is a strong performer in the machine learning solution market and that Driverless AI is its bright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report can be found here: </a:t>
            </a:r>
            <a:r>
              <a:rPr lang="en-US" sz="1200" b="0" i="0" u="none" strike="noStrike" kern="1200" baseline="0" dirty="0">
                <a:solidFill>
                  <a:schemeClr val="tx1"/>
                </a:solidFill>
                <a:latin typeface="Arial Regular" charset="0"/>
                <a:ea typeface="+mn-ea"/>
                <a:cs typeface="+mn-cs"/>
                <a:hlinkClick r:id="rId5"/>
              </a:rPr>
              <a:t>https://www.forrester.com/report/The+Forrester+Wave+NotebookBased+Predictive+Analytics+And+Machine+Learning+Solutions+Q3+2018/-/E-RES143219</a:t>
            </a:r>
            <a:r>
              <a:rPr lang="en-US" dirty="0"/>
              <a:t>.</a:t>
            </a:r>
          </a:p>
          <a:p>
            <a:endParaRPr lang="en-US" dirty="0"/>
          </a:p>
          <a:p>
            <a:r>
              <a:rPr lang="en-US" b="1" dirty="0"/>
              <a:t>Enterprise Management Associates</a:t>
            </a:r>
            <a:r>
              <a:rPr lang="en-US" b="1" baseline="0" dirty="0"/>
              <a:t> (E</a:t>
            </a:r>
            <a:r>
              <a:rPr lang="en-US" b="1" dirty="0"/>
              <a:t>MA) – Top 3 Report and Decision Guide for Artificial</a:t>
            </a:r>
            <a:r>
              <a:rPr lang="en-US" b="1" baseline="0" dirty="0"/>
              <a:t> Intelligence and Machine Learning for Optimizing DevOps, IT Operations and Business (Q4 2018)</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2"/>
                </a:solidFill>
              </a:rPr>
              <a:t>In this report, EMA highlighted the following capabilities as reasons for Driverless AI being in their Top 3: automatic feature engineering, model selection and hyperparameterization;</a:t>
            </a:r>
            <a:r>
              <a:rPr lang="en-US" baseline="0" dirty="0">
                <a:solidFill>
                  <a:schemeClr val="accent2"/>
                </a:solidFill>
              </a:rPr>
              <a:t> automatic charts for advanced data insights that help understand the AI/ML model; inclusion of natural language processing (NLP) for semantic analysis; time series data support.</a:t>
            </a:r>
            <a:endParaRPr lang="en-US"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2"/>
                </a:solidFill>
              </a:rPr>
              <a:t>The report can be found here: </a:t>
            </a:r>
            <a:r>
              <a:rPr lang="en-US" sz="1200" b="0" i="0" u="none" strike="noStrike" kern="1200" baseline="0" dirty="0">
                <a:solidFill>
                  <a:schemeClr val="tx1"/>
                </a:solidFill>
                <a:latin typeface="Arial Regular" charset="0"/>
                <a:ea typeface="+mn-ea"/>
                <a:cs typeface="+mn-cs"/>
                <a:hlinkClick r:id="rId6"/>
              </a:rPr>
              <a:t>https://www.h2o.ai/wp-content/uploads/2018/10/EMA-H20-Top3-AI-2018-DecisionGuide-chapter-9B.pdf</a:t>
            </a:r>
            <a:r>
              <a:rPr lang="en-US" sz="1200" b="0" i="0" u="none" strike="noStrike" kern="1200" baseline="0" dirty="0">
                <a:solidFill>
                  <a:schemeClr val="tx1"/>
                </a:solidFill>
                <a:latin typeface="Arial Regular" charset="0"/>
                <a:ea typeface="+mn-ea"/>
                <a:cs typeface="+mn-cs"/>
              </a:rPr>
              <a:t>.</a:t>
            </a:r>
          </a:p>
        </p:txBody>
      </p:sp>
      <p:sp>
        <p:nvSpPr>
          <p:cNvPr id="4" name="Slide Number Placeholder 3"/>
          <p:cNvSpPr>
            <a:spLocks noGrp="1"/>
          </p:cNvSpPr>
          <p:nvPr>
            <p:ph type="sldNum" sz="quarter" idx="10"/>
          </p:nvPr>
        </p:nvSpPr>
        <p:spPr/>
        <p:txBody>
          <a:bodyPr/>
          <a:lstStyle/>
          <a:p>
            <a:fld id="{6E2E38B8-B0B4-AD41-AC6E-B781F46A9FD3}" type="slidenum">
              <a:rPr lang="en-US" smtClean="0"/>
              <a:pPr/>
              <a:t>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7055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Gartner Peer Insights is a platform for ratings and reviews of enterprise technology solutions by end-user professionals for end-user professionals. People</a:t>
            </a:r>
            <a:r>
              <a:rPr lang="en-US" baseline="0" dirty="0"/>
              <a:t> can provide anonymous feedback and ratings for technology vendors and their products. As you can see, H2O.ai’s ratings are top notch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4EF90-6198-2744-860E-79D54AA75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59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are 3 key obstacles or challenges that companies face around Enterprise AI adoption. Let’s call them the 3 T’s: Talent, Time, Trust.</a:t>
            </a:r>
          </a:p>
          <a:p>
            <a:endParaRPr lang="en-US" dirty="0"/>
          </a:p>
          <a:p>
            <a:pPr marL="228600" indent="-228600">
              <a:buFont typeface="+mj-lt"/>
              <a:buAutoNum type="arabicPeriod"/>
            </a:pPr>
            <a:r>
              <a:rPr lang="en-US" b="1" dirty="0"/>
              <a:t>Talent:</a:t>
            </a:r>
            <a:r>
              <a:rPr lang="en-US" dirty="0"/>
              <a:t> There is a shortage of data scientists in the market, and people with strong analytical skills.</a:t>
            </a:r>
          </a:p>
          <a:p>
            <a:pPr marL="228600" indent="-228600">
              <a:buFont typeface="+mj-lt"/>
              <a:buAutoNum type="arabicPeriod"/>
            </a:pPr>
            <a:endParaRPr lang="en-US" dirty="0"/>
          </a:p>
          <a:p>
            <a:pPr marL="228600" indent="-228600">
              <a:buFont typeface="+mj-lt"/>
              <a:buAutoNum type="arabicPeriod"/>
            </a:pPr>
            <a:r>
              <a:rPr lang="en-US" b="1" dirty="0"/>
              <a:t>Time:</a:t>
            </a:r>
            <a:r>
              <a:rPr lang="en-US" dirty="0"/>
              <a:t> The time it takes for a data scientist to train their models and get results can take months in some cases. One aspect of this is</a:t>
            </a:r>
            <a:r>
              <a:rPr lang="en-US" baseline="0" dirty="0"/>
              <a:t> the manual effort in going through the machine learning workflow (which includes data quality checking, feature engineering, hyperparameter tuning, building multiple models and ranking them, interpreting the model and documentation). Another aspect is the amount of processing time it takes to build models. Ultimately, v</a:t>
            </a:r>
            <a:r>
              <a:rPr lang="en-US" dirty="0"/>
              <a:t>alue comes from fast time to insights – which means being able to build, train and deploy models quickly. Another aspect of where time comes into play, impacting overall time to value, is the complexity and time involved in getting the data science environment setup. Installing and configuring machine learning and deep learning frameworks can be complex and very time-consuming.</a:t>
            </a:r>
          </a:p>
          <a:p>
            <a:pPr marL="228600" indent="-228600">
              <a:buFont typeface="+mj-lt"/>
              <a:buAutoNum type="arabicPeriod"/>
            </a:pPr>
            <a:endParaRPr lang="en-US" dirty="0"/>
          </a:p>
          <a:p>
            <a:pPr marL="228600" indent="-228600">
              <a:buFont typeface="+mj-lt"/>
              <a:buAutoNum type="arabicPeriod"/>
            </a:pPr>
            <a:r>
              <a:rPr lang="en-US" b="1" dirty="0"/>
              <a:t>Trust:</a:t>
            </a:r>
            <a:r>
              <a:rPr lang="en-US" dirty="0"/>
              <a:t> It’s great to see an outcome, but it’s important to be able to explain that outcome (especially in regulated industries). If there is no transparency or interpretability, then it’s difficult to trust the results being produced by “black box” models. In fact, lack of trust in models can be a major reason why machine learning models are</a:t>
            </a:r>
            <a:r>
              <a:rPr lang="en-US" baseline="0" dirty="0"/>
              <a:t> not deployed.</a:t>
            </a:r>
            <a:endParaRPr lang="en-US" dirty="0"/>
          </a:p>
          <a:p>
            <a:pPr lvl="0"/>
            <a:endParaRPr lang="en-US" dirty="0"/>
          </a:p>
          <a:p>
            <a:pPr lvl="0"/>
            <a:r>
              <a:rPr lang="en-US" dirty="0"/>
              <a:t>To understand the reference to “Grandmasters”, please see the speaker notes on the following slide.</a:t>
            </a:r>
          </a:p>
          <a:p>
            <a:pPr lvl="0"/>
            <a:endParaRPr lang="en-US" dirty="0"/>
          </a:p>
          <a:p>
            <a:pPr lvl="0"/>
            <a:r>
              <a:rPr lang="en-US" dirty="0"/>
              <a:t>McKinsey &amp; Company</a:t>
            </a:r>
            <a:r>
              <a:rPr lang="en-US" baseline="0" dirty="0"/>
              <a:t> Report: </a:t>
            </a:r>
            <a:r>
              <a:rPr lang="en-US" sz="1200" b="0" i="0" u="none" strike="noStrike" kern="1200" baseline="0" dirty="0">
                <a:solidFill>
                  <a:schemeClr val="tx1"/>
                </a:solidFill>
                <a:latin typeface="Arial Regular" charset="0"/>
                <a:ea typeface="+mn-ea"/>
                <a:cs typeface="+mn-cs"/>
                <a:hlinkClick r:id="rId3"/>
              </a:rPr>
              <a:t>https://www.mckinsey.com/business-functions/digital-mckinsey/our-insights/big-data-the-next-frontier-for-innovation</a:t>
            </a:r>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pPr/>
              <a:t>9</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864003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9.tif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dirty="0">
                <a:solidFill>
                  <a:srgbClr val="000000"/>
                </a:solidFill>
              </a:rPr>
              <a:t>Group Name / DOC ID / Month XX, 2018 / © 2018 IBM Corporation</a:t>
            </a:r>
            <a:endParaRPr lang="en-US" dirty="0">
              <a:solidFill>
                <a:srgbClr val="000000"/>
              </a:solidFill>
            </a:endParaRP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6" name="Picture 5" descr="ibm_gry.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1628471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21321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Confidential</a:t>
            </a:r>
            <a:endParaRPr lang="en-US" dirty="0">
              <a:solidFill>
                <a:srgbClr val="FFFFFF"/>
              </a:solidFill>
            </a:endParaRP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182376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7824125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Confidential</a:t>
            </a:r>
            <a:endParaRPr lang="en-US" dirty="0">
              <a:solidFill>
                <a:srgbClr val="FFFFFF"/>
              </a:solidFill>
            </a:endParaRPr>
          </a:p>
        </p:txBody>
      </p:sp>
    </p:spTree>
    <p:extLst>
      <p:ext uri="{BB962C8B-B14F-4D97-AF65-F5344CB8AC3E}">
        <p14:creationId xmlns:p14="http://schemas.microsoft.com/office/powerpoint/2010/main" val="7236985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Confidential</a:t>
            </a:r>
            <a:endParaRPr lang="en-US" dirty="0">
              <a:solidFill>
                <a:srgbClr val="FFFFFF"/>
              </a:solidFill>
            </a:endParaRPr>
          </a:p>
        </p:txBody>
      </p:sp>
    </p:spTree>
    <p:extLst>
      <p:ext uri="{BB962C8B-B14F-4D97-AF65-F5344CB8AC3E}">
        <p14:creationId xmlns:p14="http://schemas.microsoft.com/office/powerpoint/2010/main" val="33656213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24248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1202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3820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3102080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06450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1170150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55891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36463286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206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30095193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41461513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58244C3-0DA7-AA48-B388-76078D7F34CE}"/>
              </a:ext>
            </a:extLst>
          </p:cNvPr>
          <p:cNvSpPr>
            <a:spLocks noGrp="1"/>
          </p:cNvSpPr>
          <p:nvPr>
            <p:ph type="dt" sz="half" idx="10"/>
          </p:nvPr>
        </p:nvSpPr>
        <p:spPr/>
        <p:txBody>
          <a:bodyPr/>
          <a:lstStyle/>
          <a:p>
            <a:pPr defTabSz="685800"/>
            <a:endParaRPr lang="en-US" dirty="0">
              <a:solidFill>
                <a:srgbClr val="000000"/>
              </a:solidFill>
            </a:endParaRPr>
          </a:p>
        </p:txBody>
      </p:sp>
      <p:sp>
        <p:nvSpPr>
          <p:cNvPr id="3" name="Footer Placeholder 2">
            <a:extLst>
              <a:ext uri="{FF2B5EF4-FFF2-40B4-BE49-F238E27FC236}">
                <a16:creationId xmlns:a16="http://schemas.microsoft.com/office/drawing/2014/main" xmlns="" id="{3A34BA93-8663-F744-B20D-77560EC09ABC}"/>
              </a:ext>
            </a:extLst>
          </p:cNvPr>
          <p:cNvSpPr>
            <a:spLocks noGrp="1"/>
          </p:cNvSpPr>
          <p:nvPr>
            <p:ph type="ftr" sz="quarter" idx="11"/>
          </p:nvPr>
        </p:nvSpPr>
        <p:spPr/>
        <p:txBody>
          <a:bodyPr/>
          <a:lstStyle/>
          <a:p>
            <a:r>
              <a:rPr lang="en-US" dirty="0">
                <a:solidFill>
                  <a:srgbClr val="000000"/>
                </a:solidFill>
              </a:rPr>
              <a:t>Confidential</a:t>
            </a:r>
          </a:p>
        </p:txBody>
      </p:sp>
      <p:sp>
        <p:nvSpPr>
          <p:cNvPr id="4" name="Slide Number Placeholder 3">
            <a:extLst>
              <a:ext uri="{FF2B5EF4-FFF2-40B4-BE49-F238E27FC236}">
                <a16:creationId xmlns:a16="http://schemas.microsoft.com/office/drawing/2014/main" xmlns="" id="{2EAAF32E-7F57-ED46-8F2D-E25069AF64BE}"/>
              </a:ext>
            </a:extLst>
          </p:cNvPr>
          <p:cNvSpPr>
            <a:spLocks noGrp="1"/>
          </p:cNvSpPr>
          <p:nvPr>
            <p:ph type="sldNum" sz="quarter" idx="12"/>
          </p:nvPr>
        </p:nvSpPr>
        <p:spPr/>
        <p:txBody>
          <a:bodyPr/>
          <a:lstStyle/>
          <a:p>
            <a:fld id="{B8EE2676-39E5-474A-9DBB-C8134F9B15D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24436953"/>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301" name="Title Text"/>
          <p:cNvSpPr txBox="1">
            <a:spLocks noGrp="1"/>
          </p:cNvSpPr>
          <p:nvPr>
            <p:ph type="title"/>
          </p:nvPr>
        </p:nvSpPr>
        <p:spPr>
          <a:xfrm>
            <a:off x="1812726" y="863947"/>
            <a:ext cx="5518548" cy="1741290"/>
          </a:xfrm>
          <a:prstGeom prst="rect">
            <a:avLst/>
          </a:prstGeom>
        </p:spPr>
        <p:txBody>
          <a:bodyPr lIns="32146" tIns="32146" rIns="32146" bIns="32146" anchor="b"/>
          <a:lstStyle>
            <a:lvl1pPr algn="ctr" defTabSz="308071">
              <a:lnSpc>
                <a:spcPct val="100000"/>
              </a:lnSpc>
              <a:defRPr sz="4167">
                <a:solidFill>
                  <a:srgbClr val="000000"/>
                </a:solidFill>
                <a:latin typeface="Helvetica Light"/>
                <a:ea typeface="Helvetica Light"/>
                <a:cs typeface="Helvetica Light"/>
                <a:sym typeface="Helvetica Light"/>
              </a:defRPr>
            </a:lvl1pPr>
          </a:lstStyle>
          <a:p>
            <a:r>
              <a:t>Title Text</a:t>
            </a:r>
          </a:p>
        </p:txBody>
      </p:sp>
      <p:sp>
        <p:nvSpPr>
          <p:cNvPr id="302" name="Body Level One…"/>
          <p:cNvSpPr txBox="1">
            <a:spLocks noGrp="1"/>
          </p:cNvSpPr>
          <p:nvPr>
            <p:ph type="body" sz="quarter" idx="1"/>
          </p:nvPr>
        </p:nvSpPr>
        <p:spPr>
          <a:xfrm>
            <a:off x="1812726" y="2652118"/>
            <a:ext cx="5518548" cy="596057"/>
          </a:xfrm>
          <a:prstGeom prst="rect">
            <a:avLst/>
          </a:prstGeom>
        </p:spPr>
        <p:txBody>
          <a:bodyPr lIns="32146" tIns="32146" rIns="32146" bIns="32146"/>
          <a:lstStyle>
            <a:lvl1pPr marL="0" indent="0" algn="ctr" defTabSz="308071">
              <a:lnSpc>
                <a:spcPct val="100000"/>
              </a:lnSpc>
              <a:spcBef>
                <a:spcPts val="0"/>
              </a:spcBef>
              <a:buClrTx/>
              <a:buSzTx/>
              <a:buFontTx/>
              <a:buNone/>
              <a:defRPr>
                <a:solidFill>
                  <a:srgbClr val="000000"/>
                </a:solidFill>
                <a:latin typeface="Helvetica Light"/>
                <a:ea typeface="Helvetica Light"/>
                <a:cs typeface="Helvetica Light"/>
                <a:sym typeface="Helvetica Light"/>
              </a:defRPr>
            </a:lvl1pPr>
            <a:lvl2pPr marL="0" indent="190498" algn="ctr" defTabSz="308071">
              <a:lnSpc>
                <a:spcPct val="100000"/>
              </a:lnSpc>
              <a:spcBef>
                <a:spcPts val="0"/>
              </a:spcBef>
              <a:buClrTx/>
              <a:buSzTx/>
              <a:buFontTx/>
              <a:buNone/>
              <a:defRPr>
                <a:solidFill>
                  <a:srgbClr val="000000"/>
                </a:solidFill>
                <a:latin typeface="Helvetica Light"/>
                <a:ea typeface="Helvetica Light"/>
                <a:cs typeface="Helvetica Light"/>
                <a:sym typeface="Helvetica Light"/>
              </a:defRPr>
            </a:lvl2pPr>
            <a:lvl3pPr marL="0" indent="380996" algn="ctr" defTabSz="308071">
              <a:lnSpc>
                <a:spcPct val="100000"/>
              </a:lnSpc>
              <a:spcBef>
                <a:spcPts val="0"/>
              </a:spcBef>
              <a:buClrTx/>
              <a:buSzTx/>
              <a:buFontTx/>
              <a:buNone/>
              <a:defRPr>
                <a:solidFill>
                  <a:srgbClr val="000000"/>
                </a:solidFill>
                <a:latin typeface="Helvetica Light"/>
                <a:ea typeface="Helvetica Light"/>
                <a:cs typeface="Helvetica Light"/>
                <a:sym typeface="Helvetica Light"/>
              </a:defRPr>
            </a:lvl3pPr>
            <a:lvl4pPr marL="0" indent="571494" algn="ctr" defTabSz="308071">
              <a:lnSpc>
                <a:spcPct val="100000"/>
              </a:lnSpc>
              <a:spcBef>
                <a:spcPts val="0"/>
              </a:spcBef>
              <a:buClrTx/>
              <a:buSzTx/>
              <a:buFontTx/>
              <a:buNone/>
              <a:defRPr>
                <a:solidFill>
                  <a:srgbClr val="000000"/>
                </a:solidFill>
                <a:latin typeface="Helvetica Light"/>
                <a:ea typeface="Helvetica Light"/>
                <a:cs typeface="Helvetica Light"/>
                <a:sym typeface="Helvetica Light"/>
              </a:defRPr>
            </a:lvl4pPr>
            <a:lvl5pPr marL="0" indent="761993" algn="ctr" defTabSz="308071">
              <a:lnSpc>
                <a:spcPct val="100000"/>
              </a:lnSpc>
              <a:spcBef>
                <a:spcPts val="0"/>
              </a:spcBef>
              <a:buClrTx/>
              <a:buSzTx/>
              <a:buFontTx/>
              <a:buNone/>
              <a:defRPr>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pic>
        <p:nvPicPr>
          <p:cNvPr id="303" name="pasted-image.pdf" descr="pasted-image.pdf"/>
          <p:cNvPicPr>
            <a:picLocks noChangeAspect="1"/>
          </p:cNvPicPr>
          <p:nvPr/>
        </p:nvPicPr>
        <p:blipFill>
          <a:blip r:embed="rId2">
            <a:extLst/>
          </a:blip>
          <a:stretch>
            <a:fillRect/>
          </a:stretch>
        </p:blipFill>
        <p:spPr>
          <a:xfrm>
            <a:off x="2048" y="4763"/>
            <a:ext cx="9139905" cy="57125"/>
          </a:xfrm>
          <a:prstGeom prst="rect">
            <a:avLst/>
          </a:prstGeom>
          <a:ln w="12700">
            <a:miter lim="400000"/>
          </a:ln>
        </p:spPr>
      </p:pic>
      <p:pic>
        <p:nvPicPr>
          <p:cNvPr id="304" name="pasted-image.pdf" descr="pasted-image.pdf"/>
          <p:cNvPicPr>
            <a:picLocks noChangeAspect="1"/>
          </p:cNvPicPr>
          <p:nvPr/>
        </p:nvPicPr>
        <p:blipFill>
          <a:blip r:embed="rId2">
            <a:extLst/>
          </a:blip>
          <a:stretch>
            <a:fillRect/>
          </a:stretch>
        </p:blipFill>
        <p:spPr>
          <a:xfrm>
            <a:off x="2048" y="5100637"/>
            <a:ext cx="9139905" cy="57126"/>
          </a:xfrm>
          <a:prstGeom prst="rect">
            <a:avLst/>
          </a:prstGeom>
          <a:ln w="12700">
            <a:miter lim="400000"/>
          </a:ln>
        </p:spPr>
      </p:pic>
      <p:pic>
        <p:nvPicPr>
          <p:cNvPr id="305" name="h2o-ai-logo-plain.png" descr="h2o-ai-logo-plain.png"/>
          <p:cNvPicPr>
            <a:picLocks noChangeAspect="1"/>
          </p:cNvPicPr>
          <p:nvPr/>
        </p:nvPicPr>
        <p:blipFill>
          <a:blip r:embed="rId3">
            <a:extLst/>
          </a:blip>
          <a:stretch>
            <a:fillRect/>
          </a:stretch>
        </p:blipFill>
        <p:spPr>
          <a:xfrm>
            <a:off x="8346132" y="4424791"/>
            <a:ext cx="502314" cy="502314"/>
          </a:xfrm>
          <a:prstGeom prst="rect">
            <a:avLst/>
          </a:prstGeom>
          <a:ln w="12700">
            <a:miter lim="400000"/>
          </a:ln>
        </p:spPr>
      </p:pic>
      <p:sp>
        <p:nvSpPr>
          <p:cNvPr id="306" name="“Confidential and property of H2O.ai. All rights reserved”"/>
          <p:cNvSpPr txBox="1"/>
          <p:nvPr/>
        </p:nvSpPr>
        <p:spPr>
          <a:xfrm>
            <a:off x="3319454" y="4785662"/>
            <a:ext cx="2505093" cy="182278"/>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205740">
              <a:defRPr sz="1000">
                <a:solidFill>
                  <a:srgbClr val="53585F"/>
                </a:solidFill>
                <a:latin typeface="Calibri Light"/>
                <a:ea typeface="Calibri Light"/>
                <a:cs typeface="Calibri Light"/>
                <a:sym typeface="Calibri Light"/>
              </a:defRPr>
            </a:lvl1pPr>
          </a:lstStyle>
          <a:p>
            <a:r>
              <a:rPr sz="833" dirty="0"/>
              <a:t>“Confidential and property of H2O.ai. All rights reserved”</a:t>
            </a:r>
          </a:p>
        </p:txBody>
      </p:sp>
      <p:sp>
        <p:nvSpPr>
          <p:cNvPr id="307" name="Slide Number"/>
          <p:cNvSpPr txBox="1">
            <a:spLocks noGrp="1"/>
          </p:cNvSpPr>
          <p:nvPr>
            <p:ph type="sldNum" sz="quarter" idx="2"/>
          </p:nvPr>
        </p:nvSpPr>
        <p:spPr>
          <a:xfrm>
            <a:off x="4477727" y="4878958"/>
            <a:ext cx="181850" cy="180579"/>
          </a:xfrm>
          <a:prstGeom prst="rect">
            <a:avLst/>
          </a:prstGeom>
        </p:spPr>
        <p:txBody>
          <a:bodyPr lIns="32146" tIns="32146" rIns="32146" bIns="32146" anchor="t"/>
          <a:lstStyle>
            <a:lvl1pPr defTabSz="308071">
              <a:defRPr sz="833" cap="none">
                <a:latin typeface="Helvetica Light"/>
                <a:ea typeface="Helvetica Light"/>
                <a:cs typeface="Helvetica Light"/>
                <a:sym typeface="Helvetica Light"/>
              </a:defRPr>
            </a:lvl1pPr>
          </a:lstStyle>
          <a:p>
            <a:fld id="{86CB4B4D-7CA3-9044-876B-883B54F8677D}"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7630299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B7F64F5-81ED-CC4B-9217-693BE09ED1F4}"/>
              </a:ext>
            </a:extLst>
          </p:cNvPr>
          <p:cNvPicPr>
            <a:picLocks noChangeAspect="1"/>
          </p:cNvPicPr>
          <p:nvPr userDrawn="1"/>
        </p:nvPicPr>
        <p:blipFill>
          <a:blip r:embed="rId2">
            <a:grayscl/>
          </a:blip>
          <a:stretch>
            <a:fillRect/>
          </a:stretch>
        </p:blipFill>
        <p:spPr>
          <a:xfrm>
            <a:off x="0" y="-2830"/>
            <a:ext cx="9144000" cy="5146330"/>
          </a:xfrm>
          <a:prstGeom prst="rect">
            <a:avLst/>
          </a:prstGeom>
        </p:spPr>
      </p:pic>
      <p:sp>
        <p:nvSpPr>
          <p:cNvPr id="9" name="Rectangle 8"/>
          <p:cNvSpPr/>
          <p:nvPr userDrawn="1"/>
        </p:nvSpPr>
        <p:spPr>
          <a:xfrm rot="10800000">
            <a:off x="0" y="3386870"/>
            <a:ext cx="9144000" cy="1739763"/>
          </a:xfrm>
          <a:prstGeom prst="rect">
            <a:avLst/>
          </a:prstGeom>
          <a:gradFill flip="none" rotWithShape="1">
            <a:gsLst>
              <a:gs pos="0">
                <a:schemeClr val="tx1">
                  <a:lumMod val="50000"/>
                  <a:alpha val="70000"/>
                </a:schemeClr>
              </a:gs>
              <a:gs pos="100000">
                <a:srgbClr val="FFFFFF">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defTabSz="685800"/>
            <a:endParaRPr lang="en-US" sz="1400" dirty="0">
              <a:solidFill>
                <a:srgbClr val="000E5E"/>
              </a:solidFill>
              <a:cs typeface="Arial"/>
            </a:endParaRPr>
          </a:p>
        </p:txBody>
      </p:sp>
      <p:sp>
        <p:nvSpPr>
          <p:cNvPr id="19" name="Title 5"/>
          <p:cNvSpPr>
            <a:spLocks noGrp="1"/>
          </p:cNvSpPr>
          <p:nvPr>
            <p:ph type="title" hasCustomPrompt="1"/>
          </p:nvPr>
        </p:nvSpPr>
        <p:spPr>
          <a:xfrm>
            <a:off x="1" y="1919014"/>
            <a:ext cx="5376332" cy="1923604"/>
          </a:xfrm>
          <a:prstGeom prst="rect">
            <a:avLst/>
          </a:prstGeom>
          <a:solidFill>
            <a:schemeClr val="tx1">
              <a:alpha val="48000"/>
            </a:schemeClr>
          </a:solidFill>
          <a:ln>
            <a:noFill/>
          </a:ln>
          <a:extLst/>
        </p:spPr>
        <p:txBody>
          <a:bodyPr wrap="square" lIns="274307" tIns="28574" rIns="57148" bIns="28574" anchor="b" anchorCtr="0">
            <a:noAutofit/>
          </a:bodyPr>
          <a:lstStyle>
            <a:lvl1pPr>
              <a:lnSpc>
                <a:spcPct val="95000"/>
              </a:lnSpc>
              <a:spcBef>
                <a:spcPts val="563"/>
              </a:spcBef>
              <a:spcAft>
                <a:spcPts val="0"/>
              </a:spcAft>
              <a:defRPr lang="en-US" sz="3800" b="0" spc="-38" baseline="0">
                <a:solidFill>
                  <a:srgbClr val="FFFFFF"/>
                </a:solidFill>
                <a:ea typeface="+mn-ea"/>
              </a:defRPr>
            </a:lvl1pPr>
          </a:lstStyle>
          <a:p>
            <a:pPr marL="0" lvl="0">
              <a:lnSpc>
                <a:spcPct val="80000"/>
              </a:lnSpc>
              <a:spcAft>
                <a:spcPts val="749"/>
              </a:spcAft>
            </a:pPr>
            <a:r>
              <a:rPr lang="en-US" dirty="0"/>
              <a:t>CLICK TO EDIT MASTER TITLE STYLE</a:t>
            </a:r>
          </a:p>
        </p:txBody>
      </p:sp>
      <p:sp>
        <p:nvSpPr>
          <p:cNvPr id="20" name="Content Placeholder 12"/>
          <p:cNvSpPr>
            <a:spLocks noGrp="1"/>
          </p:cNvSpPr>
          <p:nvPr>
            <p:ph sz="quarter" idx="10"/>
          </p:nvPr>
        </p:nvSpPr>
        <p:spPr>
          <a:xfrm>
            <a:off x="2910" y="3996139"/>
            <a:ext cx="4622236" cy="342993"/>
          </a:xfrm>
          <a:prstGeom prst="rect">
            <a:avLst/>
          </a:prstGeom>
          <a:noFill/>
          <a:ln>
            <a:noFill/>
          </a:ln>
        </p:spPr>
        <p:txBody>
          <a:bodyPr lIns="274307" tIns="28574" rIns="57148" bIns="28574">
            <a:noAutofit/>
          </a:bodyPr>
          <a:lstStyle>
            <a:lvl1pPr marL="0" indent="0">
              <a:lnSpc>
                <a:spcPct val="95000"/>
              </a:lnSpc>
              <a:spcBef>
                <a:spcPts val="563"/>
              </a:spcBef>
              <a:buFont typeface="Arial"/>
              <a:buNone/>
              <a:defRPr sz="2000" cap="none" spc="-38" baseline="0">
                <a:solidFill>
                  <a:schemeClr val="accent1">
                    <a:lumMod val="40000"/>
                    <a:lumOff val="60000"/>
                  </a:schemeClr>
                </a:solidFill>
              </a:defRPr>
            </a:lvl1pPr>
            <a:lvl2pPr marL="342863" indent="0">
              <a:buNone/>
              <a:defRPr sz="1800" cap="all" baseline="0">
                <a:solidFill>
                  <a:schemeClr val="accent2"/>
                </a:solidFill>
              </a:defRPr>
            </a:lvl2pPr>
            <a:lvl3pPr marL="685723" indent="0">
              <a:buNone/>
              <a:defRPr sz="1800" cap="all" baseline="0">
                <a:solidFill>
                  <a:schemeClr val="accent2"/>
                </a:solidFill>
              </a:defRPr>
            </a:lvl3pPr>
            <a:lvl4pPr marL="1028582" indent="0">
              <a:buNone/>
              <a:defRPr sz="1800" cap="all" baseline="0">
                <a:solidFill>
                  <a:schemeClr val="accent2"/>
                </a:solidFill>
              </a:defRPr>
            </a:lvl4pPr>
            <a:lvl5pPr marL="1371443" indent="0">
              <a:buNone/>
              <a:defRPr sz="1800" cap="all" baseline="0">
                <a:solidFill>
                  <a:schemeClr val="accent2"/>
                </a:solidFill>
              </a:defRPr>
            </a:lvl5pPr>
          </a:lstStyle>
          <a:p>
            <a:pPr lvl="0"/>
            <a:r>
              <a:rPr lang="en-US" dirty="0"/>
              <a:t>Click to edit Master text styles</a:t>
            </a:r>
          </a:p>
        </p:txBody>
      </p:sp>
      <p:sp>
        <p:nvSpPr>
          <p:cNvPr id="21" name="Content Placeholder 17"/>
          <p:cNvSpPr>
            <a:spLocks noGrp="1"/>
          </p:cNvSpPr>
          <p:nvPr>
            <p:ph sz="quarter" idx="11"/>
          </p:nvPr>
        </p:nvSpPr>
        <p:spPr>
          <a:xfrm>
            <a:off x="-5481" y="4416834"/>
            <a:ext cx="4632398" cy="488156"/>
          </a:xfrm>
          <a:prstGeom prst="rect">
            <a:avLst/>
          </a:prstGeom>
          <a:noFill/>
        </p:spPr>
        <p:txBody>
          <a:bodyPr lIns="274307" tIns="28574" rIns="57148" bIns="28574">
            <a:noAutofit/>
          </a:bodyPr>
          <a:lstStyle>
            <a:lvl1pPr marL="0" indent="0">
              <a:lnSpc>
                <a:spcPct val="95000"/>
              </a:lnSpc>
              <a:spcBef>
                <a:spcPts val="563"/>
              </a:spcBef>
              <a:buNone/>
              <a:defRPr sz="1500" cap="none" spc="-38" baseline="0">
                <a:solidFill>
                  <a:schemeClr val="accent1">
                    <a:lumMod val="40000"/>
                    <a:lumOff val="60000"/>
                  </a:schemeClr>
                </a:solidFill>
              </a:defRPr>
            </a:lvl1pPr>
            <a:lvl2pPr marL="342863" indent="0">
              <a:buNone/>
              <a:defRPr sz="1500" cap="all" baseline="0">
                <a:solidFill>
                  <a:schemeClr val="accent2"/>
                </a:solidFill>
              </a:defRPr>
            </a:lvl2pPr>
            <a:lvl3pPr marL="685723" indent="0">
              <a:buNone/>
              <a:defRPr sz="1500" cap="all" baseline="0">
                <a:solidFill>
                  <a:schemeClr val="accent2"/>
                </a:solidFill>
              </a:defRPr>
            </a:lvl3pPr>
            <a:lvl4pPr marL="1028582" indent="0">
              <a:buNone/>
              <a:defRPr sz="1500" cap="all" baseline="0">
                <a:solidFill>
                  <a:schemeClr val="accent2"/>
                </a:solidFill>
              </a:defRPr>
            </a:lvl4pPr>
            <a:lvl5pPr marL="1371443" indent="0">
              <a:buNone/>
              <a:defRPr sz="1500" cap="all" baseline="0">
                <a:solidFill>
                  <a:schemeClr val="accent2"/>
                </a:solidFill>
              </a:defRPr>
            </a:lvl5pPr>
          </a:lstStyle>
          <a:p>
            <a:pPr lvl="0"/>
            <a:r>
              <a:rPr lang="en-US"/>
              <a:t>Click to edit Master text styles</a:t>
            </a:r>
          </a:p>
        </p:txBody>
      </p:sp>
      <p:cxnSp>
        <p:nvCxnSpPr>
          <p:cNvPr id="11" name="Straight Connector 10"/>
          <p:cNvCxnSpPr/>
          <p:nvPr userDrawn="1"/>
        </p:nvCxnSpPr>
        <p:spPr>
          <a:xfrm>
            <a:off x="127000" y="3756164"/>
            <a:ext cx="4343402" cy="0"/>
          </a:xfrm>
          <a:prstGeom prst="line">
            <a:avLst/>
          </a:prstGeom>
          <a:ln w="19050">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0" name="image2.png">
            <a:extLst>
              <a:ext uri="{FF2B5EF4-FFF2-40B4-BE49-F238E27FC236}">
                <a16:creationId xmlns:a16="http://schemas.microsoft.com/office/drawing/2014/main" xmlns="" id="{6669D63B-9CC2-C343-96DF-05206960CB02}"/>
              </a:ext>
            </a:extLst>
          </p:cNvPr>
          <p:cNvPicPr>
            <a:picLocks noChangeAspect="1"/>
          </p:cNvPicPr>
          <p:nvPr userDrawn="1"/>
        </p:nvPicPr>
        <p:blipFill>
          <a:blip r:embed="rId3">
            <a:extLst/>
          </a:blip>
          <a:stretch>
            <a:fillRect/>
          </a:stretch>
        </p:blipFill>
        <p:spPr>
          <a:xfrm>
            <a:off x="22890568" y="12892430"/>
            <a:ext cx="1016001" cy="406401"/>
          </a:xfrm>
          <a:prstGeom prst="rect">
            <a:avLst/>
          </a:prstGeom>
          <a:ln w="12700">
            <a:miter lim="400000"/>
          </a:ln>
        </p:spPr>
      </p:pic>
      <p:sp>
        <p:nvSpPr>
          <p:cNvPr id="12" name="Shape 183">
            <a:extLst>
              <a:ext uri="{FF2B5EF4-FFF2-40B4-BE49-F238E27FC236}">
                <a16:creationId xmlns:a16="http://schemas.microsoft.com/office/drawing/2014/main" xmlns="" id="{F15295E2-3D87-C146-A1EE-16F0AC6B5F4E}"/>
              </a:ext>
            </a:extLst>
          </p:cNvPr>
          <p:cNvSpPr>
            <a:spLocks noGrp="1"/>
          </p:cNvSpPr>
          <p:nvPr>
            <p:ph type="sldNum" sz="quarter" idx="2"/>
          </p:nvPr>
        </p:nvSpPr>
        <p:spPr>
          <a:xfrm>
            <a:off x="16154400" y="12712700"/>
            <a:ext cx="668773" cy="615551"/>
          </a:xfrm>
          <a:prstGeom prst="rect">
            <a:avLst/>
          </a:prstGeom>
        </p:spPr>
        <p:txBody>
          <a:bodyPr/>
          <a:lstStyle/>
          <a:p>
            <a:fld id="{86CB4B4D-7CA3-9044-876B-883B54F8677D}" type="slidenum">
              <a:rPr>
                <a:solidFill>
                  <a:srgbClr val="000000"/>
                </a:solidFill>
              </a:rPr>
              <a:pPr/>
              <a:t>‹#›</a:t>
            </a:fld>
            <a:endParaRPr dirty="0">
              <a:solidFill>
                <a:srgbClr val="000000"/>
              </a:solidFill>
            </a:endParaRPr>
          </a:p>
        </p:txBody>
      </p:sp>
      <p:pic>
        <p:nvPicPr>
          <p:cNvPr id="14" name="Picture 13">
            <a:extLst>
              <a:ext uri="{FF2B5EF4-FFF2-40B4-BE49-F238E27FC236}">
                <a16:creationId xmlns:a16="http://schemas.microsoft.com/office/drawing/2014/main" xmlns="" id="{D0F1BFB0-7F10-B44D-B758-8D9FF16C978B}"/>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8001628" y="3997750"/>
            <a:ext cx="761582" cy="758212"/>
          </a:xfrm>
          <a:prstGeom prst="rect">
            <a:avLst/>
          </a:prstGeom>
        </p:spPr>
      </p:pic>
    </p:spTree>
    <p:extLst>
      <p:ext uri="{BB962C8B-B14F-4D97-AF65-F5344CB8AC3E}">
        <p14:creationId xmlns:p14="http://schemas.microsoft.com/office/powerpoint/2010/main" val="332037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dirty="0">
                <a:solidFill>
                  <a:srgbClr val="000000"/>
                </a:solidFill>
              </a:rPr>
              <a:t>Group Name / DOC ID / Month XX, 2018 / © 2018 IBM Corporation</a:t>
            </a:r>
            <a:endParaRPr lang="en-US" dirty="0">
              <a:solidFill>
                <a:srgbClr val="000000"/>
              </a:solidFill>
            </a:endParaRPr>
          </a:p>
        </p:txBody>
      </p:sp>
      <p:sp>
        <p:nvSpPr>
          <p:cNvPr id="4" name="Title 3"/>
          <p:cNvSpPr>
            <a:spLocks noGrp="1"/>
          </p:cNvSpPr>
          <p:nvPr>
            <p:ph type="title"/>
          </p:nvPr>
        </p:nvSpPr>
        <p:spPr>
          <a:xfrm>
            <a:off x="228600" y="203782"/>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2" y="4705351"/>
            <a:ext cx="521589" cy="211455"/>
          </a:xfrm>
          <a:prstGeom prst="rect">
            <a:avLst/>
          </a:prstGeom>
        </p:spPr>
      </p:pic>
      <p:pic>
        <p:nvPicPr>
          <p:cNvPr id="6" name="Picture 5" descr="ibm_g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3812" y="4705335"/>
            <a:ext cx="521589" cy="211471"/>
          </a:xfrm>
          <a:prstGeom prst="rect">
            <a:avLst/>
          </a:prstGeom>
        </p:spPr>
      </p:pic>
    </p:spTree>
    <p:extLst>
      <p:ext uri="{BB962C8B-B14F-4D97-AF65-F5344CB8AC3E}">
        <p14:creationId xmlns:p14="http://schemas.microsoft.com/office/powerpoint/2010/main" val="39801385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dirty="0">
                <a:solidFill>
                  <a:srgbClr val="000000"/>
                </a:solidFill>
              </a:rPr>
              <a:t>Group Name / DOC ID / Month XX, 2018 / © 2018 IBM Corporation</a:t>
            </a:r>
            <a:endParaRPr lang="en-US" dirty="0">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26299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076" algn="dec"/>
              </a:tabLst>
              <a:defRPr/>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Edit Master text styles</a:t>
            </a:r>
          </a:p>
          <a:p>
            <a:pPr marL="0" marR="0" lvl="1"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Second level</a:t>
            </a:r>
          </a:p>
          <a:p>
            <a:pPr marL="0" marR="0" lvl="2"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Third level</a:t>
            </a:r>
          </a:p>
          <a:p>
            <a:pPr marL="0" marR="0" lvl="3"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Fourth level</a:t>
            </a:r>
          </a:p>
          <a:p>
            <a:pPr marL="0" marR="0" lvl="4"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076"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Edit Master text styles</a:t>
            </a:r>
          </a:p>
          <a:p>
            <a:pPr marL="0" marR="0" lvl="1"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Second level</a:t>
            </a:r>
          </a:p>
          <a:p>
            <a:pPr marL="0" marR="0" lvl="2"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Third level</a:t>
            </a:r>
          </a:p>
          <a:p>
            <a:pPr marL="0" marR="0" lvl="3"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Fourth level</a:t>
            </a:r>
          </a:p>
          <a:p>
            <a:pPr marL="0" marR="0" lvl="4"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Fifth level</a:t>
            </a:r>
            <a:endParaRPr lang="en-US" dirty="0"/>
          </a:p>
        </p:txBody>
      </p:sp>
    </p:spTree>
    <p:extLst>
      <p:ext uri="{BB962C8B-B14F-4D97-AF65-F5344CB8AC3E}">
        <p14:creationId xmlns:p14="http://schemas.microsoft.com/office/powerpoint/2010/main" val="3835916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75872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Group Name / DOC ID / Month XX, 2018 / © 2018 IBM Corporation</a:t>
            </a:r>
            <a:endParaRPr lang="en-US" dirty="0">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14516973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Group Name / DOC ID / Month XX, 2018 / © 2018 IBM Corporation</a:t>
            </a:r>
            <a:endParaRPr lang="en-US" dirty="0">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29464585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7"/>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229113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5187462" cy="4520805"/>
          </a:xfrm>
        </p:spPr>
        <p:txBody>
          <a:bodyPr/>
          <a:lstStyle>
            <a:lvl1pPr marL="117472" indent="-117472">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22328194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4"/>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25489898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8" name="Text Placeholder 7"/>
          <p:cNvSpPr>
            <a:spLocks noGrp="1"/>
          </p:cNvSpPr>
          <p:nvPr>
            <p:ph type="body" sz="quarter" idx="12"/>
          </p:nvPr>
        </p:nvSpPr>
        <p:spPr>
          <a:xfrm>
            <a:off x="228600" y="1124713"/>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3"/>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85973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1"/>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43594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Content Placeholder 5"/>
          <p:cNvSpPr>
            <a:spLocks noGrp="1"/>
          </p:cNvSpPr>
          <p:nvPr>
            <p:ph sz="quarter" idx="12"/>
          </p:nvPr>
        </p:nvSpPr>
        <p:spPr>
          <a:xfrm>
            <a:off x="228600" y="995519"/>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9"/>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9970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7852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2317236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42873494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7" name="Text Placeholder 6"/>
          <p:cNvSpPr>
            <a:spLocks noGrp="1"/>
          </p:cNvSpPr>
          <p:nvPr>
            <p:ph type="body" sz="quarter" idx="14"/>
          </p:nvPr>
        </p:nvSpPr>
        <p:spPr>
          <a:xfrm>
            <a:off x="228600" y="1097280"/>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80"/>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27311812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86042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defTabSz="685800"/>
            <a:endParaRPr lang="en-US" sz="1200" dirty="0">
              <a:solidFill>
                <a:srgbClr val="FFFFFF"/>
              </a:solidFil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124713"/>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39622861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8138885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3751955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16308011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12" name="Text Placeholder 11"/>
          <p:cNvSpPr>
            <a:spLocks noGrp="1"/>
          </p:cNvSpPr>
          <p:nvPr>
            <p:ph type="body" sz="quarter" idx="13"/>
          </p:nvPr>
        </p:nvSpPr>
        <p:spPr>
          <a:xfrm>
            <a:off x="228600" y="192025"/>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1"/>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18629645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Group Name / DOC ID / Month XX, 2018 / © 2018 IBM Corporation</a:t>
            </a:r>
            <a:endParaRPr lang="en-US" dirty="0">
              <a:solidFill>
                <a:srgbClr val="FFFFFF"/>
              </a:solidFill>
            </a:endParaRP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0"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1319115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2"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Group Name / DOC ID / Month XX, 2018 / © 2018 IBM Corporation</a:t>
            </a:r>
            <a:endParaRPr lang="en-US" dirty="0">
              <a:solidFill>
                <a:srgbClr val="FFFFFF"/>
              </a:solidFill>
            </a:endParaRPr>
          </a:p>
        </p:txBody>
      </p:sp>
      <p:sp>
        <p:nvSpPr>
          <p:cNvPr id="6" name="Title 5"/>
          <p:cNvSpPr>
            <a:spLocks noGrp="1"/>
          </p:cNvSpPr>
          <p:nvPr>
            <p:ph type="title"/>
          </p:nvPr>
        </p:nvSpPr>
        <p:spPr>
          <a:xfrm>
            <a:off x="0"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688065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itle 5"/>
          <p:cNvSpPr>
            <a:spLocks noGrp="1"/>
          </p:cNvSpPr>
          <p:nvPr>
            <p:ph type="title"/>
          </p:nvPr>
        </p:nvSpPr>
        <p:spPr>
          <a:xfrm>
            <a:off x="0"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240899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0364964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Group Name / DOC ID / Month XX, 2018 / © 2018 IBM Corporation</a:t>
            </a:r>
            <a:endParaRPr lang="en-US" dirty="0">
              <a:solidFill>
                <a:srgbClr val="FFFFFF"/>
              </a:solidFill>
            </a:endParaRPr>
          </a:p>
        </p:txBody>
      </p:sp>
    </p:spTree>
    <p:extLst>
      <p:ext uri="{BB962C8B-B14F-4D97-AF65-F5344CB8AC3E}">
        <p14:creationId xmlns:p14="http://schemas.microsoft.com/office/powerpoint/2010/main" val="2941912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Group Name / DOC ID / Month XX, 2018 / © 2018 IBM Corporation</a:t>
            </a:r>
            <a:endParaRPr lang="en-US" dirty="0">
              <a:solidFill>
                <a:srgbClr val="FFFFFF"/>
              </a:solidFill>
            </a:endParaRPr>
          </a:p>
        </p:txBody>
      </p:sp>
    </p:spTree>
    <p:extLst>
      <p:ext uri="{BB962C8B-B14F-4D97-AF65-F5344CB8AC3E}">
        <p14:creationId xmlns:p14="http://schemas.microsoft.com/office/powerpoint/2010/main" val="35131752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97860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1"/>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14062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55942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20839509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2" indent="-117472">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02301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92025"/>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6"/>
            <a:ext cx="6400800" cy="4597400"/>
          </a:xfrm>
        </p:spPr>
        <p:txBody>
          <a:bodyPr/>
          <a:lstStyle/>
          <a:p>
            <a:r>
              <a:rPr lang="en-US" dirty="0"/>
              <a:t>Click icon to add table</a:t>
            </a:r>
          </a:p>
        </p:txBody>
      </p:sp>
    </p:spTree>
    <p:extLst>
      <p:ext uri="{BB962C8B-B14F-4D97-AF65-F5344CB8AC3E}">
        <p14:creationId xmlns:p14="http://schemas.microsoft.com/office/powerpoint/2010/main" val="30462801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5818553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25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13109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076" algn="dec"/>
              </a:tabLst>
              <a:defRPr sz="1100"/>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Edit Master text styles</a:t>
            </a:r>
          </a:p>
        </p:txBody>
      </p:sp>
    </p:spTree>
    <p:extLst>
      <p:ext uri="{BB962C8B-B14F-4D97-AF65-F5344CB8AC3E}">
        <p14:creationId xmlns:p14="http://schemas.microsoft.com/office/powerpoint/2010/main" val="14199730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1"/>
            <a:ext cx="1297608" cy="526097"/>
          </a:xfrm>
          <a:prstGeom prst="rect">
            <a:avLst/>
          </a:prstGeom>
        </p:spPr>
      </p:pic>
    </p:spTree>
    <p:extLst>
      <p:ext uri="{BB962C8B-B14F-4D97-AF65-F5344CB8AC3E}">
        <p14:creationId xmlns:p14="http://schemas.microsoft.com/office/powerpoint/2010/main" val="39791113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60741" indent="-260741">
              <a:buClr>
                <a:schemeClr val="tx2"/>
              </a:buClr>
              <a:buFont typeface="Lucida Grande"/>
              <a:buChar char="—"/>
              <a:defRPr/>
            </a:lvl1pPr>
            <a:lvl2pPr marL="432186" indent="-171446">
              <a:buClr>
                <a:schemeClr val="tx2"/>
              </a:buClr>
              <a:buSzPct val="100000"/>
              <a:buFont typeface="Arial"/>
              <a:buChar char="•"/>
              <a:defRPr/>
            </a:lvl2pPr>
            <a:lvl3pPr marL="603632" indent="-171446">
              <a:buClr>
                <a:schemeClr val="tx2"/>
              </a:buClr>
              <a:buFont typeface="Courier New"/>
              <a:buChar char="o"/>
              <a:defRPr/>
            </a:lvl3pPr>
            <a:lvl4pPr marL="510128" indent="0">
              <a:buNone/>
              <a:defRPr/>
            </a:lvl4pPr>
          </a:lstStyle>
          <a:p>
            <a:pPr lvl="0"/>
            <a:r>
              <a:rPr lang="en-US" dirty="0"/>
              <a:t>Edit Master text styles</a:t>
            </a:r>
          </a:p>
          <a:p>
            <a:pPr lvl="1"/>
            <a:r>
              <a:rPr lang="en-US" dirty="0"/>
              <a:t>Second level</a:t>
            </a:r>
          </a:p>
          <a:p>
            <a:pPr lvl="2"/>
            <a:r>
              <a:rPr lang="en-US" dirty="0"/>
              <a:t>Third level</a:t>
            </a:r>
          </a:p>
        </p:txBody>
      </p:sp>
      <p:sp>
        <p:nvSpPr>
          <p:cNvPr id="4" name="Rectangle 10"/>
          <p:cNvSpPr>
            <a:spLocks noGrp="1" noChangeArrowheads="1"/>
          </p:cNvSpPr>
          <p:nvPr>
            <p:ph type="sldNum" sz="quarter" idx="10"/>
          </p:nvPr>
        </p:nvSpPr>
        <p:spPr>
          <a:ln/>
        </p:spPr>
        <p:txBody>
          <a:bodyPr/>
          <a:lstStyle>
            <a:lvl1pPr>
              <a:defRPr/>
            </a:lvl1pPr>
          </a:lstStyle>
          <a:p>
            <a:pPr>
              <a:defRPr/>
            </a:pPr>
            <a:fld id="{11A68DD8-55F1-4DDB-A894-47428CF80362}" type="slidenum">
              <a:rPr lang="en-US" smtClean="0">
                <a:solidFill>
                  <a:srgbClr val="000000"/>
                </a:solidFill>
              </a:rPr>
              <a:pPr>
                <a:defRPr/>
              </a:pPr>
              <a:t>‹#›</a:t>
            </a:fld>
            <a:endParaRPr lang="en-US" dirty="0">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r>
              <a:rPr lang="en-US" dirty="0">
                <a:solidFill>
                  <a:srgbClr val="000000"/>
                </a:solidFill>
              </a:rPr>
              <a:t>© Copyright IBM Corporation 2018</a:t>
            </a:r>
          </a:p>
        </p:txBody>
      </p:sp>
    </p:spTree>
    <p:extLst>
      <p:ext uri="{BB962C8B-B14F-4D97-AF65-F5344CB8AC3E}">
        <p14:creationId xmlns:p14="http://schemas.microsoft.com/office/powerpoint/2010/main" val="26325770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A6CADBCB-90C9-40AA-B762-FAACEAF55A59}" type="slidenum">
              <a:rPr lang="en-US" smtClean="0">
                <a:solidFill>
                  <a:srgbClr val="000000"/>
                </a:solidFill>
              </a:rPr>
              <a:pPr>
                <a:defRPr/>
              </a:pPr>
              <a:t>‹#›</a:t>
            </a:fld>
            <a:endParaRPr lang="en-US" dirty="0">
              <a:solidFill>
                <a:srgbClr val="0000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r>
              <a:rPr lang="en-US" dirty="0">
                <a:solidFill>
                  <a:srgbClr val="000000"/>
                </a:solidFill>
              </a:rPr>
              <a:t>© Copyright IBM Corporation 2018</a:t>
            </a:r>
          </a:p>
        </p:txBody>
      </p:sp>
    </p:spTree>
    <p:extLst>
      <p:ext uri="{BB962C8B-B14F-4D97-AF65-F5344CB8AC3E}">
        <p14:creationId xmlns:p14="http://schemas.microsoft.com/office/powerpoint/2010/main" val="3142018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Title (above) + blank">
    <p:spTree>
      <p:nvGrpSpPr>
        <p:cNvPr id="1" name=""/>
        <p:cNvGrpSpPr/>
        <p:nvPr/>
      </p:nvGrpSpPr>
      <p:grpSpPr>
        <a:xfrm>
          <a:off x="0" y="0"/>
          <a:ext cx="0" cy="0"/>
          <a:chOff x="0" y="0"/>
          <a:chExt cx="0" cy="0"/>
        </a:xfrm>
      </p:grpSpPr>
      <p:sp>
        <p:nvSpPr>
          <p:cNvPr id="50" name="Title 1"/>
          <p:cNvSpPr>
            <a:spLocks noGrp="1"/>
          </p:cNvSpPr>
          <p:nvPr>
            <p:ph type="title"/>
          </p:nvPr>
        </p:nvSpPr>
        <p:spPr>
          <a:xfrm>
            <a:off x="228600" y="173736"/>
            <a:ext cx="8016240" cy="390144"/>
          </a:xfrm>
          <a:prstGeom prst="rect">
            <a:avLst/>
          </a:prstGeom>
        </p:spPr>
        <p:txBody>
          <a:bodyPr/>
          <a:lstStyle>
            <a:lvl1pPr>
              <a:defRPr sz="2800" b="0">
                <a:solidFill>
                  <a:schemeClr val="accent4"/>
                </a:solidFill>
              </a:defRPr>
            </a:lvl1pPr>
          </a:lstStyle>
          <a:p>
            <a:r>
              <a:rPr lang="en-US"/>
              <a:t>Click to edit Master title style</a:t>
            </a:r>
            <a:endParaRPr lang="en-US" dirty="0"/>
          </a:p>
        </p:txBody>
      </p:sp>
      <p:sp>
        <p:nvSpPr>
          <p:cNvPr id="11" name="Slide Number Placeholder 5"/>
          <p:cNvSpPr>
            <a:spLocks noGrp="1"/>
          </p:cNvSpPr>
          <p:nvPr>
            <p:ph type="sldNum" sz="quarter" idx="12"/>
          </p:nvPr>
        </p:nvSpPr>
        <p:spPr>
          <a:xfrm>
            <a:off x="8559445" y="4759788"/>
            <a:ext cx="358140" cy="205912"/>
          </a:xfrm>
          <a:prstGeom prst="rect">
            <a:avLst/>
          </a:prstGeom>
        </p:spPr>
        <p:txBody>
          <a:bodyPr/>
          <a:lstStyle>
            <a:lvl1pPr>
              <a:buFontTx/>
              <a:buNone/>
              <a:defRPr sz="900">
                <a:solidFill>
                  <a:schemeClr val="bg2"/>
                </a:solidFill>
                <a:latin typeface="Arial"/>
                <a:cs typeface="Arial"/>
              </a:defRPr>
            </a:lvl1pPr>
          </a:lstStyle>
          <a:p>
            <a:fld id="{E4DBDE34-E9B5-E04F-B662-69720E4BCB53}" type="slidenum">
              <a:rPr lang="en-US" smtClean="0">
                <a:solidFill>
                  <a:srgbClr val="EDF0F2"/>
                </a:solidFill>
              </a:rPr>
              <a:pPr/>
              <a:t>‹#›</a:t>
            </a:fld>
            <a:endParaRPr lang="en-US" dirty="0">
              <a:solidFill>
                <a:srgbClr val="EDF0F2"/>
              </a:solidFill>
            </a:endParaRPr>
          </a:p>
        </p:txBody>
      </p:sp>
    </p:spTree>
    <p:extLst>
      <p:ext uri="{BB962C8B-B14F-4D97-AF65-F5344CB8AC3E}">
        <p14:creationId xmlns:p14="http://schemas.microsoft.com/office/powerpoint/2010/main" val="33380084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Only (no body text)">
    <p:spTree>
      <p:nvGrpSpPr>
        <p:cNvPr id="1" name=""/>
        <p:cNvGrpSpPr/>
        <p:nvPr/>
      </p:nvGrpSpPr>
      <p:grpSpPr>
        <a:xfrm>
          <a:off x="0" y="0"/>
          <a:ext cx="0" cy="0"/>
          <a:chOff x="0" y="0"/>
          <a:chExt cx="0" cy="0"/>
        </a:xfrm>
      </p:grpSpPr>
      <p:sp>
        <p:nvSpPr>
          <p:cNvPr id="2" name="Title 1"/>
          <p:cNvSpPr>
            <a:spLocks noGrp="1"/>
          </p:cNvSpPr>
          <p:nvPr>
            <p:ph type="title"/>
          </p:nvPr>
        </p:nvSpPr>
        <p:spPr>
          <a:xfrm>
            <a:off x="269423" y="278609"/>
            <a:ext cx="8005467" cy="290849"/>
          </a:xfrm>
        </p:spPr>
        <p:txBody>
          <a:bodyPr/>
          <a:lstStyle>
            <a:lvl1pPr>
              <a:defRPr b="0">
                <a:solidFill>
                  <a:schemeClr val="tx1"/>
                </a:solidFill>
                <a:latin typeface="IBM Plex Sans" panose="020B0503050000000000" pitchFamily="34" charset="0"/>
              </a:defRPr>
            </a:lvl1pPr>
          </a:lstStyle>
          <a:p>
            <a:r>
              <a:rPr lang="en-US" dirty="0"/>
              <a:t>Click to edit Master title style</a:t>
            </a:r>
          </a:p>
        </p:txBody>
      </p:sp>
      <p:sp>
        <p:nvSpPr>
          <p:cNvPr id="3" name="Footer Placeholder 2">
            <a:extLst>
              <a:ext uri="{FF2B5EF4-FFF2-40B4-BE49-F238E27FC236}">
                <a16:creationId xmlns:a16="http://schemas.microsoft.com/office/drawing/2014/main" xmlns="" id="{5DFAD02B-3F24-48DF-BEA7-33ACBDD4A700}"/>
              </a:ext>
            </a:extLst>
          </p:cNvPr>
          <p:cNvSpPr>
            <a:spLocks noGrp="1"/>
          </p:cNvSpPr>
          <p:nvPr>
            <p:ph type="ftr" sz="quarter" idx="10"/>
          </p:nvPr>
        </p:nvSpPr>
        <p:spPr/>
        <p:txBody>
          <a:bodyPr/>
          <a:lstStyle/>
          <a:p>
            <a:r>
              <a:rPr lang="de-DE" dirty="0">
                <a:solidFill>
                  <a:srgbClr val="000000"/>
                </a:solidFill>
              </a:rPr>
              <a:t>Spectrum Computing  /  © 2018 IBM Corporation</a:t>
            </a:r>
            <a:endParaRPr lang="en-US" sz="675" dirty="0">
              <a:solidFill>
                <a:srgbClr val="000000"/>
              </a:solidFill>
            </a:endParaRPr>
          </a:p>
        </p:txBody>
      </p:sp>
      <p:sp>
        <p:nvSpPr>
          <p:cNvPr id="8" name="Slide Number Placeholder 7">
            <a:extLst>
              <a:ext uri="{FF2B5EF4-FFF2-40B4-BE49-F238E27FC236}">
                <a16:creationId xmlns:a16="http://schemas.microsoft.com/office/drawing/2014/main" xmlns="" id="{DBEB4A87-15D2-4A78-91A7-B47D9229397A}"/>
              </a:ext>
            </a:extLst>
          </p:cNvPr>
          <p:cNvSpPr>
            <a:spLocks noGrp="1"/>
          </p:cNvSpPr>
          <p:nvPr>
            <p:ph type="sldNum" sz="quarter" idx="11"/>
          </p:nvPr>
        </p:nvSpPr>
        <p:spPr/>
        <p:txBody>
          <a:bodyPr/>
          <a:lstStyle/>
          <a:p>
            <a:fld id="{8A9F255E-A254-4B1E-A43E-B962251B689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66205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10"/>
          <p:cNvSpPr>
            <a:spLocks noGrp="1" noChangeArrowheads="1"/>
          </p:cNvSpPr>
          <p:nvPr>
            <p:ph type="sldNum" sz="quarter" idx="10"/>
          </p:nvPr>
        </p:nvSpPr>
        <p:spPr>
          <a:ln/>
        </p:spPr>
        <p:txBody>
          <a:bodyPr/>
          <a:lstStyle>
            <a:lvl1pPr>
              <a:defRPr/>
            </a:lvl1pPr>
          </a:lstStyle>
          <a:p>
            <a:pPr>
              <a:defRPr/>
            </a:pPr>
            <a:fld id="{9FD8E78C-0F93-4A43-ACD8-0787B77EB95B}" type="slidenum">
              <a:rPr lang="en-US" smtClean="0">
                <a:solidFill>
                  <a:srgbClr val="000000"/>
                </a:solidFill>
              </a:rPr>
              <a:pPr>
                <a:defRPr/>
              </a:pPr>
              <a:t>‹#›</a:t>
            </a:fld>
            <a:endParaRPr lang="en-US" dirty="0">
              <a:solidFill>
                <a:srgbClr val="0000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r>
              <a:rPr lang="en-US" dirty="0">
                <a:solidFill>
                  <a:srgbClr val="000000"/>
                </a:solidFill>
              </a:rPr>
              <a:t>© Copyright IBM Corporation 2018</a:t>
            </a:r>
          </a:p>
        </p:txBody>
      </p:sp>
    </p:spTree>
    <p:extLst>
      <p:ext uri="{BB962C8B-B14F-4D97-AF65-F5344CB8AC3E}">
        <p14:creationId xmlns:p14="http://schemas.microsoft.com/office/powerpoint/2010/main" val="34686747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457200"/>
            <a:ext cx="7429466" cy="2571750"/>
          </a:xfrm>
        </p:spPr>
        <p:txBody>
          <a:bodyPr anchor="ctr">
            <a:normAutofit/>
          </a:bodyPr>
          <a:lstStyle>
            <a:lvl1pPr>
              <a:defRPr sz="2700"/>
            </a:lvl1pPr>
          </a:lstStyle>
          <a:p>
            <a:r>
              <a:rPr lang="en-US"/>
              <a:t>Click to edit Master title style</a:t>
            </a:r>
            <a:endParaRPr lang="en-US" dirty="0"/>
          </a:p>
        </p:txBody>
      </p:sp>
      <p:sp>
        <p:nvSpPr>
          <p:cNvPr id="4" name="Text Placeholder 3"/>
          <p:cNvSpPr>
            <a:spLocks noGrp="1"/>
          </p:cNvSpPr>
          <p:nvPr>
            <p:ph type="body" sz="half" idx="2"/>
          </p:nvPr>
        </p:nvSpPr>
        <p:spPr>
          <a:xfrm>
            <a:off x="856059" y="3314701"/>
            <a:ext cx="7428344" cy="1028699"/>
          </a:xfrm>
        </p:spPr>
        <p:txBody>
          <a:bodyPr anchor="ctr">
            <a:normAutofit/>
          </a:bodyPr>
          <a:lstStyle>
            <a:lvl1pPr marL="0" indent="0">
              <a:buNone/>
              <a:defRPr sz="135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56962343-A1BB-8345-9158-B17E9A3CCCEF}" type="datetimeFigureOut">
              <a:rPr lang="en-US" smtClean="0">
                <a:solidFill>
                  <a:srgbClr val="000000"/>
                </a:solidFill>
              </a:rPr>
              <a:pPr defTabSz="685800"/>
              <a:t>12/22/2018</a:t>
            </a:fld>
            <a:endParaRPr lang="en-US" dirty="0">
              <a:solidFill>
                <a:srgbClr val="000000"/>
              </a:solidFill>
            </a:endParaRPr>
          </a:p>
        </p:txBody>
      </p:sp>
      <p:sp>
        <p:nvSpPr>
          <p:cNvPr id="6" name="Footer Placeholder 5"/>
          <p:cNvSpPr>
            <a:spLocks noGrp="1"/>
          </p:cNvSpPr>
          <p:nvPr>
            <p:ph type="ftr" sz="quarter" idx="11"/>
          </p:nvPr>
        </p:nvSpPr>
        <p:spPr/>
        <p:txBody>
          <a:body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p>
            <a:fld id="{FB525603-D411-F042-8B0B-2783398B8EA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075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defTabSz="685800"/>
            <a:endParaRPr lang="en-US" sz="1200" dirty="0">
              <a:solidFill>
                <a:srgbClr val="FFFFFF"/>
              </a:solidFil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2669992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3470649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73447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180585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dirty="0">
                <a:solidFill>
                  <a:srgbClr val="000000"/>
                </a:solidFill>
              </a:rPr>
              <a:t>Group Name / DOC ID / Month XX, 2018 / © 2018 IBM Corporation</a:t>
            </a:r>
            <a:endParaRPr lang="en-US" dirty="0">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584363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2604572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Group Name / DOC ID / Month XX, 2018 / © 2018 IBM Corporation</a:t>
            </a:r>
            <a:endParaRPr lang="en-US" dirty="0">
              <a:solidFill>
                <a:srgbClr val="FFFFFF"/>
              </a:solidFill>
            </a:endParaRP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758058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Group Name / DOC ID / Month XX, 2018 / © 2018 IBM Corporation</a:t>
            </a:r>
            <a:endParaRPr lang="en-US" dirty="0">
              <a:solidFill>
                <a:srgbClr val="FFFFFF"/>
              </a:solidFill>
            </a:endParaRP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489381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344464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Group Name / DOC ID / Month XX, 2018 / © 2018 IBM Corporation</a:t>
            </a:r>
            <a:endParaRPr lang="en-US" dirty="0">
              <a:solidFill>
                <a:srgbClr val="FFFFFF"/>
              </a:solidFill>
            </a:endParaRPr>
          </a:p>
        </p:txBody>
      </p:sp>
    </p:spTree>
    <p:extLst>
      <p:ext uri="{BB962C8B-B14F-4D97-AF65-F5344CB8AC3E}">
        <p14:creationId xmlns:p14="http://schemas.microsoft.com/office/powerpoint/2010/main" val="3648840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solidFill>
                  <a:srgbClr val="FFFFFF"/>
                </a:solidFill>
              </a:rPr>
              <a:t>Group Name / DOC ID / Month XX, 2018 / © 2018 IBM Corporation</a:t>
            </a:r>
            <a:endParaRPr lang="en-US" dirty="0">
              <a:solidFill>
                <a:srgbClr val="FFFFFF"/>
              </a:solidFill>
            </a:endParaRPr>
          </a:p>
        </p:txBody>
      </p:sp>
    </p:spTree>
    <p:extLst>
      <p:ext uri="{BB962C8B-B14F-4D97-AF65-F5344CB8AC3E}">
        <p14:creationId xmlns:p14="http://schemas.microsoft.com/office/powerpoint/2010/main" val="2520859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1573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0224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5575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80575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834992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0690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3639726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3678779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439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3928608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pic>
        <p:nvPicPr>
          <p:cNvPr id="5" name="Picture 4" descr="ibm_gry.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896691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150" name="Title Text"/>
          <p:cNvSpPr txBox="1">
            <a:spLocks noGrp="1"/>
          </p:cNvSpPr>
          <p:nvPr>
            <p:ph type="title"/>
          </p:nvPr>
        </p:nvSpPr>
        <p:spPr>
          <a:xfrm>
            <a:off x="377506" y="228601"/>
            <a:ext cx="8360330" cy="469360"/>
          </a:xfrm>
          <a:prstGeom prst="rect">
            <a:avLst/>
          </a:prstGeom>
        </p:spPr>
        <p:txBody>
          <a:bodyPr/>
          <a:lstStyle/>
          <a:p>
            <a:r>
              <a:rPr lang="en-US"/>
              <a:t>Click to edit Master title style</a:t>
            </a:r>
            <a:endParaRPr/>
          </a:p>
        </p:txBody>
      </p:sp>
      <p:sp>
        <p:nvSpPr>
          <p:cNvPr id="151" name="Shape 405"/>
          <p:cNvSpPr txBox="1"/>
          <p:nvPr/>
        </p:nvSpPr>
        <p:spPr>
          <a:xfrm>
            <a:off x="4139527" y="4993739"/>
            <a:ext cx="777773" cy="197422"/>
          </a:xfrm>
          <a:prstGeom prst="rect">
            <a:avLst/>
          </a:prstGeom>
          <a:ln w="12700">
            <a:miter lim="400000"/>
          </a:ln>
          <a:extLst>
            <a:ext uri="{C572A759-6A51-4108-AA02-DFA0A04FC94B}">
              <ma14:wrappingTextBoxFlag xmlns="" xmlns:ma14="http://schemas.microsoft.com/office/mac/drawingml/2011/main" val="1"/>
            </a:ext>
          </a:extLst>
        </p:spPr>
        <p:txBody>
          <a:bodyPr wrap="none" lIns="34288" tIns="34288" rIns="34288" bIns="34288">
            <a:spAutoFit/>
          </a:bodyPr>
          <a:lstStyle>
            <a:lvl1pPr>
              <a:defRPr sz="1000">
                <a:solidFill>
                  <a:srgbClr val="FFFFFF"/>
                </a:solidFill>
                <a:latin typeface="Corbel"/>
                <a:ea typeface="Corbel"/>
                <a:cs typeface="Corbel"/>
                <a:sym typeface="Corbel"/>
              </a:defRPr>
            </a:lvl1pPr>
          </a:lstStyle>
          <a:p>
            <a:r>
              <a:rPr sz="833" dirty="0"/>
              <a:t>CONFIDENTIAL</a:t>
            </a:r>
          </a:p>
        </p:txBody>
      </p:sp>
      <p:sp>
        <p:nvSpPr>
          <p:cNvPr id="152" name="Slide Number"/>
          <p:cNvSpPr txBox="1">
            <a:spLocks noGrp="1"/>
          </p:cNvSpPr>
          <p:nvPr>
            <p:ph type="sldNum" sz="quarter" idx="2"/>
          </p:nvPr>
        </p:nvSpPr>
        <p:spPr>
          <a:xfrm>
            <a:off x="4444459" y="4777129"/>
            <a:ext cx="298678" cy="292220"/>
          </a:xfrm>
          <a:prstGeom prst="rect">
            <a:avLst/>
          </a:prstGeom>
        </p:spPr>
        <p:txBody>
          <a:bodyPr lIns="45719" tIns="45719" rIns="45719" bIns="45719" anchor="t"/>
          <a:lstStyle>
            <a:lvl1pPr algn="l">
              <a:defRPr sz="1500" cap="none">
                <a:solidFill>
                  <a:srgbClr val="FFFFFF"/>
                </a:solidFill>
                <a:latin typeface="+mj-lt"/>
                <a:ea typeface="+mj-ea"/>
                <a:cs typeface="+mj-cs"/>
                <a:sym typeface="Arial"/>
              </a:defRPr>
            </a:lvl1pPr>
          </a:lstStyle>
          <a:p>
            <a:fld id="{86CB4B4D-7CA3-9044-876B-883B54F8677D}" type="slidenum">
              <a:t>‹#›</a:t>
            </a:fld>
            <a:endParaRPr dirty="0"/>
          </a:p>
        </p:txBody>
      </p:sp>
    </p:spTree>
    <p:extLst>
      <p:ext uri="{BB962C8B-B14F-4D97-AF65-F5344CB8AC3E}">
        <p14:creationId xmlns:p14="http://schemas.microsoft.com/office/powerpoint/2010/main" val="373219507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41"/>
        <p:cNvGrpSpPr/>
        <p:nvPr/>
      </p:nvGrpSpPr>
      <p:grpSpPr>
        <a:xfrm>
          <a:off x="0" y="0"/>
          <a:ext cx="0" cy="0"/>
          <a:chOff x="0" y="0"/>
          <a:chExt cx="0" cy="0"/>
        </a:xfrm>
      </p:grpSpPr>
      <p:sp>
        <p:nvSpPr>
          <p:cNvPr id="1142" name="Google Shape;1142;p190"/>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3" name="Google Shape;1143;p190"/>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lstStyle>
            <a:lvl1pPr marL="342900" lvl="0" indent="-257175" algn="l" rtl="0">
              <a:lnSpc>
                <a:spcPct val="90000"/>
              </a:lnSpc>
              <a:spcBef>
                <a:spcPts val="750"/>
              </a:spcBef>
              <a:spcAft>
                <a:spcPts val="0"/>
              </a:spcAft>
              <a:buClr>
                <a:schemeClr val="dk1"/>
              </a:buClr>
              <a:buSzPts val="1800"/>
              <a:buChar char="•"/>
              <a:defRPr/>
            </a:lvl1pPr>
            <a:lvl2pPr marL="685800" lvl="1" indent="-257175" algn="l" rtl="0">
              <a:lnSpc>
                <a:spcPct val="90000"/>
              </a:lnSpc>
              <a:spcBef>
                <a:spcPts val="375"/>
              </a:spcBef>
              <a:spcAft>
                <a:spcPts val="0"/>
              </a:spcAft>
              <a:buClr>
                <a:schemeClr val="dk1"/>
              </a:buClr>
              <a:buSzPts val="1800"/>
              <a:buChar char="•"/>
              <a:defRPr/>
            </a:lvl2pPr>
            <a:lvl3pPr marL="1028700" lvl="2" indent="-257175" algn="l" rtl="0">
              <a:lnSpc>
                <a:spcPct val="90000"/>
              </a:lnSpc>
              <a:spcBef>
                <a:spcPts val="375"/>
              </a:spcBef>
              <a:spcAft>
                <a:spcPts val="0"/>
              </a:spcAft>
              <a:buClr>
                <a:schemeClr val="dk1"/>
              </a:buClr>
              <a:buSzPts val="1800"/>
              <a:buChar char="•"/>
              <a:defRPr/>
            </a:lvl3pPr>
            <a:lvl4pPr marL="1371600" lvl="3" indent="-257175" algn="l" rtl="0">
              <a:lnSpc>
                <a:spcPct val="90000"/>
              </a:lnSpc>
              <a:spcBef>
                <a:spcPts val="375"/>
              </a:spcBef>
              <a:spcAft>
                <a:spcPts val="0"/>
              </a:spcAft>
              <a:buClr>
                <a:schemeClr val="dk1"/>
              </a:buClr>
              <a:buSzPts val="1800"/>
              <a:buChar char="•"/>
              <a:defRPr/>
            </a:lvl4pPr>
            <a:lvl5pPr marL="1714500" lvl="4" indent="-257175" algn="l" rtl="0">
              <a:lnSpc>
                <a:spcPct val="90000"/>
              </a:lnSpc>
              <a:spcBef>
                <a:spcPts val="375"/>
              </a:spcBef>
              <a:spcAft>
                <a:spcPts val="0"/>
              </a:spcAft>
              <a:buClr>
                <a:schemeClr val="dk1"/>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
        <p:nvSpPr>
          <p:cNvPr id="1144" name="Google Shape;1144;p190"/>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145" name="Google Shape;1145;p190"/>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1146" name="Google Shape;1146;p190"/>
          <p:cNvSpPr txBox="1">
            <a:spLocks noGrp="1"/>
          </p:cNvSpPr>
          <p:nvPr>
            <p:ph type="sldNum" idx="12"/>
          </p:nvPr>
        </p:nvSpPr>
        <p:spPr>
          <a:xfrm>
            <a:off x="3543300" y="4767263"/>
            <a:ext cx="2057400" cy="273825"/>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900" b="1">
                <a:solidFill>
                  <a:srgbClr val="888888"/>
                </a:solidFill>
                <a:latin typeface="Calibri"/>
                <a:ea typeface="Calibri"/>
                <a:cs typeface="Calibri"/>
                <a:sym typeface="Calibri"/>
              </a:defRPr>
            </a:lvl1pPr>
            <a:lvl2pPr marL="0" lvl="1" indent="0" algn="ctr" rtl="0">
              <a:spcBef>
                <a:spcPts val="0"/>
              </a:spcBef>
              <a:buNone/>
              <a:defRPr sz="900" b="1">
                <a:solidFill>
                  <a:srgbClr val="888888"/>
                </a:solidFill>
                <a:latin typeface="Calibri"/>
                <a:ea typeface="Calibri"/>
                <a:cs typeface="Calibri"/>
                <a:sym typeface="Calibri"/>
              </a:defRPr>
            </a:lvl2pPr>
            <a:lvl3pPr marL="0" lvl="2" indent="0" algn="ctr" rtl="0">
              <a:spcBef>
                <a:spcPts val="0"/>
              </a:spcBef>
              <a:buNone/>
              <a:defRPr sz="900" b="1">
                <a:solidFill>
                  <a:srgbClr val="888888"/>
                </a:solidFill>
                <a:latin typeface="Calibri"/>
                <a:ea typeface="Calibri"/>
                <a:cs typeface="Calibri"/>
                <a:sym typeface="Calibri"/>
              </a:defRPr>
            </a:lvl3pPr>
            <a:lvl4pPr marL="0" lvl="3" indent="0" algn="ctr" rtl="0">
              <a:spcBef>
                <a:spcPts val="0"/>
              </a:spcBef>
              <a:buNone/>
              <a:defRPr sz="900" b="1">
                <a:solidFill>
                  <a:srgbClr val="888888"/>
                </a:solidFill>
                <a:latin typeface="Calibri"/>
                <a:ea typeface="Calibri"/>
                <a:cs typeface="Calibri"/>
                <a:sym typeface="Calibri"/>
              </a:defRPr>
            </a:lvl4pPr>
            <a:lvl5pPr marL="0" lvl="4" indent="0" algn="ctr" rtl="0">
              <a:spcBef>
                <a:spcPts val="0"/>
              </a:spcBef>
              <a:buNone/>
              <a:defRPr sz="900" b="1">
                <a:solidFill>
                  <a:srgbClr val="888888"/>
                </a:solidFill>
                <a:latin typeface="Calibri"/>
                <a:ea typeface="Calibri"/>
                <a:cs typeface="Calibri"/>
                <a:sym typeface="Calibri"/>
              </a:defRPr>
            </a:lvl5pPr>
            <a:lvl6pPr marL="0" lvl="5" indent="0" algn="ctr" rtl="0">
              <a:spcBef>
                <a:spcPts val="0"/>
              </a:spcBef>
              <a:buNone/>
              <a:defRPr sz="900" b="1">
                <a:solidFill>
                  <a:srgbClr val="888888"/>
                </a:solidFill>
                <a:latin typeface="Calibri"/>
                <a:ea typeface="Calibri"/>
                <a:cs typeface="Calibri"/>
                <a:sym typeface="Calibri"/>
              </a:defRPr>
            </a:lvl6pPr>
            <a:lvl7pPr marL="0" lvl="6" indent="0" algn="ctr" rtl="0">
              <a:spcBef>
                <a:spcPts val="0"/>
              </a:spcBef>
              <a:buNone/>
              <a:defRPr sz="900" b="1">
                <a:solidFill>
                  <a:srgbClr val="888888"/>
                </a:solidFill>
                <a:latin typeface="Calibri"/>
                <a:ea typeface="Calibri"/>
                <a:cs typeface="Calibri"/>
                <a:sym typeface="Calibri"/>
              </a:defRPr>
            </a:lvl7pPr>
            <a:lvl8pPr marL="0" lvl="7" indent="0" algn="ctr" rtl="0">
              <a:spcBef>
                <a:spcPts val="0"/>
              </a:spcBef>
              <a:buNone/>
              <a:defRPr sz="900" b="1">
                <a:solidFill>
                  <a:srgbClr val="888888"/>
                </a:solidFill>
                <a:latin typeface="Calibri"/>
                <a:ea typeface="Calibri"/>
                <a:cs typeface="Calibri"/>
                <a:sym typeface="Calibri"/>
              </a:defRPr>
            </a:lvl8pPr>
            <a:lvl9pPr marL="0" lvl="8" indent="0" algn="ctr" rtl="0">
              <a:spcBef>
                <a:spcPts val="0"/>
              </a:spcBef>
              <a:buNone/>
              <a:defRPr sz="900" b="1">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21224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a:solidFill>
                  <a:srgbClr val="000000"/>
                </a:solidFill>
              </a:rPr>
              <a:t>Confidential</a:t>
            </a:r>
            <a:endParaRPr lang="en-US" dirty="0">
              <a:solidFill>
                <a:srgbClr val="000000"/>
              </a:solidFill>
            </a:endParaRP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6" name="Picture 5" descr="ibm_g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2029518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solidFill>
                  <a:srgbClr val="000000"/>
                </a:solidFill>
              </a:rPr>
              <a:t>Confidential</a:t>
            </a:r>
            <a:endParaRPr lang="en-US" dirty="0">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976260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Group Name / DOC ID / Month XX, 2018 / © 2018 IBM Corporation</a:t>
            </a:r>
            <a:endParaRPr lang="en-US" dirty="0">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2152738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2238626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Confidential</a:t>
            </a:r>
            <a:endParaRPr lang="en-US" dirty="0">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1514077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Confidential</a:t>
            </a:r>
            <a:endParaRPr lang="en-US" dirty="0">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436886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4012855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3612671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1458998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3291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62189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8505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3750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Group Name / DOC ID / Month XX, 2018 / © 2018 IBM Corporation</a:t>
            </a:r>
            <a:endParaRPr lang="en-US" dirty="0">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4254332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363473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281568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7350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defTabSz="685800"/>
            <a:endParaRPr lang="en-US" sz="1200" dirty="0">
              <a:solidFill>
                <a:srgbClr val="FFFFFF"/>
              </a:solidFil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1925387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7991932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1677530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306779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1954730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Confidential</a:t>
            </a:r>
            <a:endParaRPr lang="en-US" dirty="0">
              <a:solidFill>
                <a:srgbClr val="FFFFFF"/>
              </a:solidFill>
            </a:endParaRP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128112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Confidential</a:t>
            </a:r>
            <a:endParaRPr lang="en-US" dirty="0">
              <a:solidFill>
                <a:srgbClr val="FFFFFF"/>
              </a:solidFill>
            </a:endParaRP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245441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7366314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964942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Confidential</a:t>
            </a:r>
            <a:endParaRPr lang="en-US" dirty="0">
              <a:solidFill>
                <a:srgbClr val="FFFFFF"/>
              </a:solidFill>
            </a:endParaRPr>
          </a:p>
        </p:txBody>
      </p:sp>
    </p:spTree>
    <p:extLst>
      <p:ext uri="{BB962C8B-B14F-4D97-AF65-F5344CB8AC3E}">
        <p14:creationId xmlns:p14="http://schemas.microsoft.com/office/powerpoint/2010/main" val="24405800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Confidential</a:t>
            </a:r>
            <a:endParaRPr lang="en-US" dirty="0">
              <a:solidFill>
                <a:srgbClr val="FFFFFF"/>
              </a:solidFill>
            </a:endParaRPr>
          </a:p>
        </p:txBody>
      </p:sp>
    </p:spTree>
    <p:extLst>
      <p:ext uri="{BB962C8B-B14F-4D97-AF65-F5344CB8AC3E}">
        <p14:creationId xmlns:p14="http://schemas.microsoft.com/office/powerpoint/2010/main" val="3462135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2647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264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5315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21408514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2802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dirty="0"/>
              <a:t>Click icon to add table</a:t>
            </a:r>
          </a:p>
        </p:txBody>
      </p:sp>
    </p:spTree>
    <p:extLst>
      <p:ext uri="{BB962C8B-B14F-4D97-AF65-F5344CB8AC3E}">
        <p14:creationId xmlns:p14="http://schemas.microsoft.com/office/powerpoint/2010/main" val="30268936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278722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31877857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565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13977837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pic>
        <p:nvPicPr>
          <p:cNvPr id="5" name="Picture 4" descr="ibm_gr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2882794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5B9589-B6AE-6148-ABB1-817DD82E224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7D69BFDF-0DE9-514D-8DAA-E89D398670E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109C1B0C-6A20-2243-A994-00B83CEFD4DF}"/>
              </a:ext>
            </a:extLst>
          </p:cNvPr>
          <p:cNvSpPr>
            <a:spLocks noGrp="1"/>
          </p:cNvSpPr>
          <p:nvPr>
            <p:ph type="dt" sz="half" idx="10"/>
          </p:nvPr>
        </p:nvSpPr>
        <p:spPr/>
        <p:txBody>
          <a:bodyPr/>
          <a:lstStyle/>
          <a:p>
            <a:pPr defTabSz="685800"/>
            <a:endParaRPr lang="en-US" dirty="0">
              <a:solidFill>
                <a:srgbClr val="000000"/>
              </a:solidFill>
            </a:endParaRPr>
          </a:p>
        </p:txBody>
      </p:sp>
      <p:sp>
        <p:nvSpPr>
          <p:cNvPr id="5" name="Footer Placeholder 4">
            <a:extLst>
              <a:ext uri="{FF2B5EF4-FFF2-40B4-BE49-F238E27FC236}">
                <a16:creationId xmlns:a16="http://schemas.microsoft.com/office/drawing/2014/main" xmlns="" id="{C6E0DE07-10DF-5742-AAA8-BCFE94553D5C}"/>
              </a:ext>
            </a:extLst>
          </p:cNvPr>
          <p:cNvSpPr>
            <a:spLocks noGrp="1"/>
          </p:cNvSpPr>
          <p:nvPr>
            <p:ph type="ftr" sz="quarter" idx="11"/>
          </p:nvPr>
        </p:nvSpPr>
        <p:spPr/>
        <p:txBody>
          <a:bodyPr/>
          <a:lstStyle/>
          <a:p>
            <a:r>
              <a:rPr lang="en-US" dirty="0">
                <a:solidFill>
                  <a:srgbClr val="000000"/>
                </a:solidFill>
              </a:rPr>
              <a:t>Confidential</a:t>
            </a:r>
          </a:p>
        </p:txBody>
      </p:sp>
      <p:sp>
        <p:nvSpPr>
          <p:cNvPr id="6" name="Slide Number Placeholder 5">
            <a:extLst>
              <a:ext uri="{FF2B5EF4-FFF2-40B4-BE49-F238E27FC236}">
                <a16:creationId xmlns:a16="http://schemas.microsoft.com/office/drawing/2014/main" xmlns="" id="{8FABFE7E-DF10-C44F-9417-9210103E87F4}"/>
              </a:ext>
            </a:extLst>
          </p:cNvPr>
          <p:cNvSpPr>
            <a:spLocks noGrp="1"/>
          </p:cNvSpPr>
          <p:nvPr>
            <p:ph type="sldNum" sz="quarter" idx="12"/>
          </p:nvPr>
        </p:nvSpPr>
        <p:spPr/>
        <p:txBody>
          <a:bodyPr/>
          <a:lstStyle/>
          <a:p>
            <a:fld id="{B8EE2676-39E5-474A-9DBB-C8134F9B15D9}" type="slidenum">
              <a:rPr lang="en-US" smtClean="0">
                <a:solidFill>
                  <a:srgbClr val="000000"/>
                </a:solidFill>
              </a:rPr>
              <a:pPr/>
              <a:t>‹#›</a:t>
            </a:fld>
            <a:endParaRPr lang="en-US" dirty="0">
              <a:solidFill>
                <a:srgbClr val="000000"/>
              </a:solidFill>
            </a:endParaRPr>
          </a:p>
        </p:txBody>
      </p:sp>
      <p:sp>
        <p:nvSpPr>
          <p:cNvPr id="7" name="Shape 3">
            <a:extLst>
              <a:ext uri="{FF2B5EF4-FFF2-40B4-BE49-F238E27FC236}">
                <a16:creationId xmlns:a16="http://schemas.microsoft.com/office/drawing/2014/main" xmlns="" id="{EA5BB53B-7F46-854D-A20B-F0D090A32682}"/>
              </a:ext>
            </a:extLst>
          </p:cNvPr>
          <p:cNvSpPr/>
          <p:nvPr userDrawn="1"/>
        </p:nvSpPr>
        <p:spPr>
          <a:xfrm>
            <a:off x="4139527" y="4957645"/>
            <a:ext cx="625811" cy="155811"/>
          </a:xfrm>
          <a:prstGeom prst="rect">
            <a:avLst/>
          </a:prstGeom>
          <a:ln w="12700">
            <a:miter lim="400000"/>
          </a:ln>
          <a:extLst>
            <a:ext uri="{C572A759-6A51-4108-AA02-DFA0A04FC94B}">
              <ma14:wrappingTextBoxFlag xmlns="" xmlns:ma14="http://schemas.microsoft.com/office/mac/drawingml/2011/main" val="1"/>
            </a:ext>
          </a:extLst>
        </p:spPr>
        <p:txBody>
          <a:bodyPr wrap="none" lIns="25717" tIns="25717" rIns="25717" bIns="25717">
            <a:spAutoFit/>
          </a:bodyPr>
          <a:lstStyle>
            <a:lvl1pPr>
              <a:defRPr sz="1200">
                <a:latin typeface="Corbel"/>
                <a:ea typeface="Corbel"/>
                <a:cs typeface="Corbel"/>
                <a:sym typeface="Corbel"/>
              </a:defRPr>
            </a:lvl1pPr>
          </a:lstStyle>
          <a:p>
            <a:pPr defTabSz="514289" hangingPunct="0"/>
            <a:r>
              <a:rPr sz="675" kern="0" dirty="0">
                <a:solidFill>
                  <a:srgbClr val="000000"/>
                </a:solidFill>
              </a:rPr>
              <a:t>CONFIDENTIAL</a:t>
            </a:r>
          </a:p>
        </p:txBody>
      </p:sp>
    </p:spTree>
    <p:extLst>
      <p:ext uri="{BB962C8B-B14F-4D97-AF65-F5344CB8AC3E}">
        <p14:creationId xmlns:p14="http://schemas.microsoft.com/office/powerpoint/2010/main" val="2732609859"/>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FA0B96-030D-8E4C-8C1D-A3AB7B6C81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267A665-27D0-0940-8489-C135C84E85E7}"/>
              </a:ext>
            </a:extLst>
          </p:cNvPr>
          <p:cNvSpPr>
            <a:spLocks noGrp="1"/>
          </p:cNvSpPr>
          <p:nvPr>
            <p:ph type="dt" sz="half" idx="10"/>
          </p:nvPr>
        </p:nvSpPr>
        <p:spPr/>
        <p:txBody>
          <a:bodyPr/>
          <a:lstStyle/>
          <a:p>
            <a:pPr defTabSz="685800"/>
            <a:endParaRPr lang="en-US" dirty="0">
              <a:solidFill>
                <a:srgbClr val="000000"/>
              </a:solidFill>
            </a:endParaRPr>
          </a:p>
        </p:txBody>
      </p:sp>
      <p:sp>
        <p:nvSpPr>
          <p:cNvPr id="4" name="Footer Placeholder 3">
            <a:extLst>
              <a:ext uri="{FF2B5EF4-FFF2-40B4-BE49-F238E27FC236}">
                <a16:creationId xmlns:a16="http://schemas.microsoft.com/office/drawing/2014/main" xmlns="" id="{B8A1ADC9-E470-FC40-B475-ECEF6232A82B}"/>
              </a:ext>
            </a:extLst>
          </p:cNvPr>
          <p:cNvSpPr>
            <a:spLocks noGrp="1"/>
          </p:cNvSpPr>
          <p:nvPr>
            <p:ph type="ftr" sz="quarter" idx="11"/>
          </p:nvPr>
        </p:nvSpPr>
        <p:spPr/>
        <p:txBody>
          <a:bodyPr/>
          <a:lstStyle/>
          <a:p>
            <a:r>
              <a:rPr lang="en-US" dirty="0">
                <a:solidFill>
                  <a:srgbClr val="000000"/>
                </a:solidFill>
              </a:rPr>
              <a:t>Confidential</a:t>
            </a:r>
          </a:p>
        </p:txBody>
      </p:sp>
      <p:sp>
        <p:nvSpPr>
          <p:cNvPr id="5" name="Slide Number Placeholder 4">
            <a:extLst>
              <a:ext uri="{FF2B5EF4-FFF2-40B4-BE49-F238E27FC236}">
                <a16:creationId xmlns:a16="http://schemas.microsoft.com/office/drawing/2014/main" xmlns="" id="{F5DF367C-A9A8-244E-8949-8B991D1D5EB4}"/>
              </a:ext>
            </a:extLst>
          </p:cNvPr>
          <p:cNvSpPr>
            <a:spLocks noGrp="1"/>
          </p:cNvSpPr>
          <p:nvPr>
            <p:ph type="sldNum" sz="quarter" idx="12"/>
          </p:nvPr>
        </p:nvSpPr>
        <p:spPr/>
        <p:txBody>
          <a:bodyPr/>
          <a:lstStyle/>
          <a:p>
            <a:fld id="{B8EE2676-39E5-474A-9DBB-C8134F9B15D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5778523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58244C3-0DA7-AA48-B388-76078D7F34CE}"/>
              </a:ext>
            </a:extLst>
          </p:cNvPr>
          <p:cNvSpPr>
            <a:spLocks noGrp="1"/>
          </p:cNvSpPr>
          <p:nvPr>
            <p:ph type="dt" sz="half" idx="10"/>
          </p:nvPr>
        </p:nvSpPr>
        <p:spPr/>
        <p:txBody>
          <a:bodyPr/>
          <a:lstStyle/>
          <a:p>
            <a:pPr defTabSz="685800"/>
            <a:endParaRPr lang="en-US" dirty="0">
              <a:solidFill>
                <a:srgbClr val="000000"/>
              </a:solidFill>
            </a:endParaRPr>
          </a:p>
        </p:txBody>
      </p:sp>
      <p:sp>
        <p:nvSpPr>
          <p:cNvPr id="3" name="Footer Placeholder 2">
            <a:extLst>
              <a:ext uri="{FF2B5EF4-FFF2-40B4-BE49-F238E27FC236}">
                <a16:creationId xmlns:a16="http://schemas.microsoft.com/office/drawing/2014/main" xmlns="" id="{3A34BA93-8663-F744-B20D-77560EC09ABC}"/>
              </a:ext>
            </a:extLst>
          </p:cNvPr>
          <p:cNvSpPr>
            <a:spLocks noGrp="1"/>
          </p:cNvSpPr>
          <p:nvPr>
            <p:ph type="ftr" sz="quarter" idx="11"/>
          </p:nvPr>
        </p:nvSpPr>
        <p:spPr/>
        <p:txBody>
          <a:bodyPr/>
          <a:lstStyle/>
          <a:p>
            <a:r>
              <a:rPr lang="en-US" dirty="0">
                <a:solidFill>
                  <a:srgbClr val="000000"/>
                </a:solidFill>
              </a:rPr>
              <a:t>Confidential</a:t>
            </a:r>
          </a:p>
        </p:txBody>
      </p:sp>
      <p:sp>
        <p:nvSpPr>
          <p:cNvPr id="4" name="Slide Number Placeholder 3">
            <a:extLst>
              <a:ext uri="{FF2B5EF4-FFF2-40B4-BE49-F238E27FC236}">
                <a16:creationId xmlns:a16="http://schemas.microsoft.com/office/drawing/2014/main" xmlns="" id="{2EAAF32E-7F57-ED46-8F2D-E25069AF64BE}"/>
              </a:ext>
            </a:extLst>
          </p:cNvPr>
          <p:cNvSpPr>
            <a:spLocks noGrp="1"/>
          </p:cNvSpPr>
          <p:nvPr>
            <p:ph type="sldNum" sz="quarter" idx="12"/>
          </p:nvPr>
        </p:nvSpPr>
        <p:spPr/>
        <p:txBody>
          <a:bodyPr/>
          <a:lstStyle/>
          <a:p>
            <a:fld id="{B8EE2676-39E5-474A-9DBB-C8134F9B15D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84569901"/>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17D9A-8B4C-3D44-A983-4B3224A417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AEEF192-703B-3D40-947A-F434FAAEB4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6FB720-3E8B-7448-B4C3-75FE0521A321}"/>
              </a:ext>
            </a:extLst>
          </p:cNvPr>
          <p:cNvSpPr>
            <a:spLocks noGrp="1"/>
          </p:cNvSpPr>
          <p:nvPr>
            <p:ph type="dt" sz="half" idx="10"/>
          </p:nvPr>
        </p:nvSpPr>
        <p:spPr/>
        <p:txBody>
          <a:bodyPr/>
          <a:lstStyle/>
          <a:p>
            <a:pPr defTabSz="685800"/>
            <a:endParaRPr lang="en-US" dirty="0">
              <a:solidFill>
                <a:srgbClr val="000000"/>
              </a:solidFill>
            </a:endParaRPr>
          </a:p>
        </p:txBody>
      </p:sp>
      <p:sp>
        <p:nvSpPr>
          <p:cNvPr id="5" name="Footer Placeholder 4">
            <a:extLst>
              <a:ext uri="{FF2B5EF4-FFF2-40B4-BE49-F238E27FC236}">
                <a16:creationId xmlns:a16="http://schemas.microsoft.com/office/drawing/2014/main" xmlns="" id="{83339C28-5B42-3147-8D3B-3E272E1FE529}"/>
              </a:ext>
            </a:extLst>
          </p:cNvPr>
          <p:cNvSpPr>
            <a:spLocks noGrp="1"/>
          </p:cNvSpPr>
          <p:nvPr>
            <p:ph type="ftr" sz="quarter" idx="11"/>
          </p:nvPr>
        </p:nvSpPr>
        <p:spPr/>
        <p:txBody>
          <a:bodyPr/>
          <a:lstStyle/>
          <a:p>
            <a:r>
              <a:rPr lang="en-US" dirty="0">
                <a:solidFill>
                  <a:srgbClr val="000000"/>
                </a:solidFill>
              </a:rPr>
              <a:t>Confidential</a:t>
            </a:r>
          </a:p>
        </p:txBody>
      </p:sp>
      <p:sp>
        <p:nvSpPr>
          <p:cNvPr id="6" name="Slide Number Placeholder 5">
            <a:extLst>
              <a:ext uri="{FF2B5EF4-FFF2-40B4-BE49-F238E27FC236}">
                <a16:creationId xmlns:a16="http://schemas.microsoft.com/office/drawing/2014/main" xmlns="" id="{205A29F5-5CEC-7E44-B995-CF4E9725C514}"/>
              </a:ext>
            </a:extLst>
          </p:cNvPr>
          <p:cNvSpPr>
            <a:spLocks noGrp="1"/>
          </p:cNvSpPr>
          <p:nvPr>
            <p:ph type="sldNum" sz="quarter" idx="12"/>
          </p:nvPr>
        </p:nvSpPr>
        <p:spPr/>
        <p:txBody>
          <a:bodyPr/>
          <a:lstStyle/>
          <a:p>
            <a:fld id="{B8EE2676-39E5-474A-9DBB-C8134F9B15D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2533232"/>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301" name="Title Text"/>
          <p:cNvSpPr txBox="1">
            <a:spLocks noGrp="1"/>
          </p:cNvSpPr>
          <p:nvPr>
            <p:ph type="title"/>
          </p:nvPr>
        </p:nvSpPr>
        <p:spPr>
          <a:xfrm>
            <a:off x="1812726" y="863947"/>
            <a:ext cx="5518548" cy="1741290"/>
          </a:xfrm>
          <a:prstGeom prst="rect">
            <a:avLst/>
          </a:prstGeom>
        </p:spPr>
        <p:txBody>
          <a:bodyPr lIns="32146" tIns="32146" rIns="32146" bIns="32146" anchor="b"/>
          <a:lstStyle>
            <a:lvl1pPr algn="ctr" defTabSz="308071">
              <a:lnSpc>
                <a:spcPct val="100000"/>
              </a:lnSpc>
              <a:defRPr sz="4167">
                <a:solidFill>
                  <a:srgbClr val="000000"/>
                </a:solidFill>
                <a:latin typeface="Helvetica Light"/>
                <a:ea typeface="Helvetica Light"/>
                <a:cs typeface="Helvetica Light"/>
                <a:sym typeface="Helvetica Light"/>
              </a:defRPr>
            </a:lvl1pPr>
          </a:lstStyle>
          <a:p>
            <a:r>
              <a:t>Title Text</a:t>
            </a:r>
          </a:p>
        </p:txBody>
      </p:sp>
      <p:sp>
        <p:nvSpPr>
          <p:cNvPr id="302" name="Body Level One…"/>
          <p:cNvSpPr txBox="1">
            <a:spLocks noGrp="1"/>
          </p:cNvSpPr>
          <p:nvPr>
            <p:ph type="body" sz="quarter" idx="1"/>
          </p:nvPr>
        </p:nvSpPr>
        <p:spPr>
          <a:xfrm>
            <a:off x="1812726" y="2652118"/>
            <a:ext cx="5518548" cy="596057"/>
          </a:xfrm>
          <a:prstGeom prst="rect">
            <a:avLst/>
          </a:prstGeom>
        </p:spPr>
        <p:txBody>
          <a:bodyPr lIns="32146" tIns="32146" rIns="32146" bIns="32146"/>
          <a:lstStyle>
            <a:lvl1pPr marL="0" indent="0" algn="ctr" defTabSz="308071">
              <a:lnSpc>
                <a:spcPct val="100000"/>
              </a:lnSpc>
              <a:spcBef>
                <a:spcPts val="0"/>
              </a:spcBef>
              <a:buClrTx/>
              <a:buSzTx/>
              <a:buFontTx/>
              <a:buNone/>
              <a:defRPr>
                <a:solidFill>
                  <a:srgbClr val="000000"/>
                </a:solidFill>
                <a:latin typeface="Helvetica Light"/>
                <a:ea typeface="Helvetica Light"/>
                <a:cs typeface="Helvetica Light"/>
                <a:sym typeface="Helvetica Light"/>
              </a:defRPr>
            </a:lvl1pPr>
            <a:lvl2pPr marL="0" indent="190498" algn="ctr" defTabSz="308071">
              <a:lnSpc>
                <a:spcPct val="100000"/>
              </a:lnSpc>
              <a:spcBef>
                <a:spcPts val="0"/>
              </a:spcBef>
              <a:buClrTx/>
              <a:buSzTx/>
              <a:buFontTx/>
              <a:buNone/>
              <a:defRPr>
                <a:solidFill>
                  <a:srgbClr val="000000"/>
                </a:solidFill>
                <a:latin typeface="Helvetica Light"/>
                <a:ea typeface="Helvetica Light"/>
                <a:cs typeface="Helvetica Light"/>
                <a:sym typeface="Helvetica Light"/>
              </a:defRPr>
            </a:lvl2pPr>
            <a:lvl3pPr marL="0" indent="380996" algn="ctr" defTabSz="308071">
              <a:lnSpc>
                <a:spcPct val="100000"/>
              </a:lnSpc>
              <a:spcBef>
                <a:spcPts val="0"/>
              </a:spcBef>
              <a:buClrTx/>
              <a:buSzTx/>
              <a:buFontTx/>
              <a:buNone/>
              <a:defRPr>
                <a:solidFill>
                  <a:srgbClr val="000000"/>
                </a:solidFill>
                <a:latin typeface="Helvetica Light"/>
                <a:ea typeface="Helvetica Light"/>
                <a:cs typeface="Helvetica Light"/>
                <a:sym typeface="Helvetica Light"/>
              </a:defRPr>
            </a:lvl3pPr>
            <a:lvl4pPr marL="0" indent="571494" algn="ctr" defTabSz="308071">
              <a:lnSpc>
                <a:spcPct val="100000"/>
              </a:lnSpc>
              <a:spcBef>
                <a:spcPts val="0"/>
              </a:spcBef>
              <a:buClrTx/>
              <a:buSzTx/>
              <a:buFontTx/>
              <a:buNone/>
              <a:defRPr>
                <a:solidFill>
                  <a:srgbClr val="000000"/>
                </a:solidFill>
                <a:latin typeface="Helvetica Light"/>
                <a:ea typeface="Helvetica Light"/>
                <a:cs typeface="Helvetica Light"/>
                <a:sym typeface="Helvetica Light"/>
              </a:defRPr>
            </a:lvl4pPr>
            <a:lvl5pPr marL="0" indent="761993" algn="ctr" defTabSz="308071">
              <a:lnSpc>
                <a:spcPct val="100000"/>
              </a:lnSpc>
              <a:spcBef>
                <a:spcPts val="0"/>
              </a:spcBef>
              <a:buClrTx/>
              <a:buSzTx/>
              <a:buFontTx/>
              <a:buNone/>
              <a:defRPr>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pic>
        <p:nvPicPr>
          <p:cNvPr id="303" name="pasted-image.pdf" descr="pasted-image.pdf"/>
          <p:cNvPicPr>
            <a:picLocks noChangeAspect="1"/>
          </p:cNvPicPr>
          <p:nvPr/>
        </p:nvPicPr>
        <p:blipFill>
          <a:blip r:embed="rId2">
            <a:extLst/>
          </a:blip>
          <a:stretch>
            <a:fillRect/>
          </a:stretch>
        </p:blipFill>
        <p:spPr>
          <a:xfrm>
            <a:off x="2048" y="4763"/>
            <a:ext cx="9139905" cy="57125"/>
          </a:xfrm>
          <a:prstGeom prst="rect">
            <a:avLst/>
          </a:prstGeom>
          <a:ln w="12700">
            <a:miter lim="400000"/>
          </a:ln>
        </p:spPr>
      </p:pic>
      <p:pic>
        <p:nvPicPr>
          <p:cNvPr id="304" name="pasted-image.pdf" descr="pasted-image.pdf"/>
          <p:cNvPicPr>
            <a:picLocks noChangeAspect="1"/>
          </p:cNvPicPr>
          <p:nvPr/>
        </p:nvPicPr>
        <p:blipFill>
          <a:blip r:embed="rId2">
            <a:extLst/>
          </a:blip>
          <a:stretch>
            <a:fillRect/>
          </a:stretch>
        </p:blipFill>
        <p:spPr>
          <a:xfrm>
            <a:off x="2048" y="5100637"/>
            <a:ext cx="9139905" cy="57126"/>
          </a:xfrm>
          <a:prstGeom prst="rect">
            <a:avLst/>
          </a:prstGeom>
          <a:ln w="12700">
            <a:miter lim="400000"/>
          </a:ln>
        </p:spPr>
      </p:pic>
      <p:pic>
        <p:nvPicPr>
          <p:cNvPr id="305" name="h2o-ai-logo-plain.png" descr="h2o-ai-logo-plain.png"/>
          <p:cNvPicPr>
            <a:picLocks noChangeAspect="1"/>
          </p:cNvPicPr>
          <p:nvPr/>
        </p:nvPicPr>
        <p:blipFill>
          <a:blip r:embed="rId3">
            <a:extLst/>
          </a:blip>
          <a:stretch>
            <a:fillRect/>
          </a:stretch>
        </p:blipFill>
        <p:spPr>
          <a:xfrm>
            <a:off x="8346132" y="4424791"/>
            <a:ext cx="502314" cy="502314"/>
          </a:xfrm>
          <a:prstGeom prst="rect">
            <a:avLst/>
          </a:prstGeom>
          <a:ln w="12700">
            <a:miter lim="400000"/>
          </a:ln>
        </p:spPr>
      </p:pic>
      <p:sp>
        <p:nvSpPr>
          <p:cNvPr id="306" name="“Confidential and property of H2O.ai. All rights reserved”"/>
          <p:cNvSpPr txBox="1"/>
          <p:nvPr/>
        </p:nvSpPr>
        <p:spPr>
          <a:xfrm>
            <a:off x="3319454" y="4785662"/>
            <a:ext cx="2505093" cy="182278"/>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nchor="ctr">
            <a:spAutoFit/>
          </a:bodyPr>
          <a:lstStyle>
            <a:lvl1pPr algn="ctr" defTabSz="205740">
              <a:defRPr sz="1000">
                <a:solidFill>
                  <a:srgbClr val="53585F"/>
                </a:solidFill>
                <a:latin typeface="Calibri Light"/>
                <a:ea typeface="Calibri Light"/>
                <a:cs typeface="Calibri Light"/>
                <a:sym typeface="Calibri Light"/>
              </a:defRPr>
            </a:lvl1pPr>
          </a:lstStyle>
          <a:p>
            <a:r>
              <a:rPr sz="833" dirty="0"/>
              <a:t>“Confidential and property of H2O.ai. All rights reserved”</a:t>
            </a:r>
          </a:p>
        </p:txBody>
      </p:sp>
      <p:sp>
        <p:nvSpPr>
          <p:cNvPr id="307" name="Slide Number"/>
          <p:cNvSpPr txBox="1">
            <a:spLocks noGrp="1"/>
          </p:cNvSpPr>
          <p:nvPr>
            <p:ph type="sldNum" sz="quarter" idx="2"/>
          </p:nvPr>
        </p:nvSpPr>
        <p:spPr>
          <a:xfrm>
            <a:off x="4477727" y="4878958"/>
            <a:ext cx="181850" cy="180579"/>
          </a:xfrm>
          <a:prstGeom prst="rect">
            <a:avLst/>
          </a:prstGeom>
        </p:spPr>
        <p:txBody>
          <a:bodyPr lIns="32146" tIns="32146" rIns="32146" bIns="32146" anchor="t"/>
          <a:lstStyle>
            <a:lvl1pPr defTabSz="308071">
              <a:defRPr sz="833" cap="none">
                <a:latin typeface="Helvetica Light"/>
                <a:ea typeface="Helvetica Light"/>
                <a:cs typeface="Helvetica Light"/>
                <a:sym typeface="Helvetica Light"/>
              </a:defRPr>
            </a:lvl1pPr>
          </a:lstStyle>
          <a:p>
            <a:fld id="{86CB4B4D-7CA3-9044-876B-883B54F8677D}"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48298846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8DDDE-88BD-FE44-9FB9-254B53AB5F0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A11380E7-E22F-A540-8DDF-1947B0EBECC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xmlns="" id="{A78B71DA-E1EE-694C-8C39-DD533C03415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04E57CB2-8EB9-D94A-86E4-63B548A18284}"/>
              </a:ext>
            </a:extLst>
          </p:cNvPr>
          <p:cNvSpPr>
            <a:spLocks noGrp="1"/>
          </p:cNvSpPr>
          <p:nvPr>
            <p:ph type="dt" sz="half" idx="10"/>
          </p:nvPr>
        </p:nvSpPr>
        <p:spPr/>
        <p:txBody>
          <a:bodyPr/>
          <a:lstStyle/>
          <a:p>
            <a:pPr defTabSz="685800"/>
            <a:endParaRPr lang="en-US" dirty="0">
              <a:solidFill>
                <a:srgbClr val="000000"/>
              </a:solidFill>
            </a:endParaRPr>
          </a:p>
        </p:txBody>
      </p:sp>
      <p:sp>
        <p:nvSpPr>
          <p:cNvPr id="6" name="Footer Placeholder 5">
            <a:extLst>
              <a:ext uri="{FF2B5EF4-FFF2-40B4-BE49-F238E27FC236}">
                <a16:creationId xmlns:a16="http://schemas.microsoft.com/office/drawing/2014/main" xmlns="" id="{21A63895-A521-0E41-9918-8D80C5839DD7}"/>
              </a:ext>
            </a:extLst>
          </p:cNvPr>
          <p:cNvSpPr>
            <a:spLocks noGrp="1"/>
          </p:cNvSpPr>
          <p:nvPr>
            <p:ph type="ftr" sz="quarter" idx="11"/>
          </p:nvPr>
        </p:nvSpPr>
        <p:spPr/>
        <p:txBody>
          <a:bodyPr/>
          <a:lstStyle/>
          <a:p>
            <a:r>
              <a:rPr lang="en-US" dirty="0">
                <a:solidFill>
                  <a:srgbClr val="000000"/>
                </a:solidFill>
              </a:rPr>
              <a:t>Confidential</a:t>
            </a:r>
          </a:p>
        </p:txBody>
      </p:sp>
      <p:sp>
        <p:nvSpPr>
          <p:cNvPr id="7" name="Slide Number Placeholder 6">
            <a:extLst>
              <a:ext uri="{FF2B5EF4-FFF2-40B4-BE49-F238E27FC236}">
                <a16:creationId xmlns:a16="http://schemas.microsoft.com/office/drawing/2014/main" xmlns="" id="{3369FD37-5C24-DF46-8B63-A516CB7331E1}"/>
              </a:ext>
            </a:extLst>
          </p:cNvPr>
          <p:cNvSpPr>
            <a:spLocks noGrp="1"/>
          </p:cNvSpPr>
          <p:nvPr>
            <p:ph type="sldNum" sz="quarter" idx="12"/>
          </p:nvPr>
        </p:nvSpPr>
        <p:spPr/>
        <p:txBody>
          <a:bodyPr/>
          <a:lstStyle/>
          <a:p>
            <a:fld id="{B8EE2676-39E5-474A-9DBB-C8134F9B15D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13114909"/>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a:solidFill>
                  <a:srgbClr val="000000"/>
                </a:solidFill>
              </a:rPr>
              <a:t>Confidential</a:t>
            </a:r>
            <a:endParaRPr lang="en-US" dirty="0">
              <a:solidFill>
                <a:srgbClr val="000000"/>
              </a:solidFill>
            </a:endParaRP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6" name="Picture 5" descr="ibm_g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381541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28178523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solidFill>
                  <a:srgbClr val="000000"/>
                </a:solidFill>
              </a:rPr>
              <a:t>Confidential</a:t>
            </a:r>
            <a:endParaRPr lang="en-US" dirty="0">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7052213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2713768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Confidential</a:t>
            </a:r>
            <a:endParaRPr lang="en-US" dirty="0">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2707349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Confidential</a:t>
            </a:r>
            <a:endParaRPr lang="en-US" dirty="0">
              <a:solidFill>
                <a:srgbClr val="000000"/>
              </a:solidFill>
            </a:endParaRPr>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34303760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3882046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9772637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1244294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04418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04126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3705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dirty="0">
                <a:solidFill>
                  <a:srgbClr val="000000"/>
                </a:solidFill>
              </a:rPr>
              <a:t>Group Name / DOC ID / Month XX, 2018 / © 2018 IBM Corporation</a:t>
            </a:r>
            <a:endParaRPr lang="en-US" dirty="0">
              <a:solidFill>
                <a:srgbClr val="000000"/>
              </a:solidFill>
            </a:endParaRP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47470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29932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3049691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42698194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4273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defTabSz="685800"/>
            <a:endParaRPr lang="en-US" sz="1200" dirty="0">
              <a:solidFill>
                <a:srgbClr val="FFFFFF"/>
              </a:solidFil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11608507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590615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17880675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39178310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de-DE">
                <a:solidFill>
                  <a:srgbClr val="000000"/>
                </a:solidFill>
              </a:rPr>
              <a:t>Confidential</a:t>
            </a:r>
            <a:endParaRPr lang="en-US" dirty="0">
              <a:solidFill>
                <a:srgbClr val="000000"/>
              </a:solidFill>
            </a:endParaRPr>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11370729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solidFill>
                  <a:srgbClr val="FFFFFF"/>
                </a:solidFill>
              </a:rPr>
              <a:t>Confidential</a:t>
            </a:r>
            <a:endParaRPr lang="en-US" dirty="0">
              <a:solidFill>
                <a:srgbClr val="FFFFFF"/>
              </a:solidFill>
            </a:endParaRP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7831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theme" Target="../theme/theme2.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theme" Target="../theme/theme3.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theme" Target="../theme/theme4.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41" Type="http://schemas.openxmlformats.org/officeDocument/2006/relationships/slideLayout" Target="../slideLayouts/slideLayout157.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defTabSz="685800"/>
            <a:fld id="{D0BE6F14-FF48-0F4F-A8AA-2E3F25371E4A}" type="slidenum">
              <a:rPr lang="en-US" smtClean="0">
                <a:solidFill>
                  <a:srgbClr val="000000"/>
                </a:solidFill>
              </a:rPr>
              <a:pPr defTabSz="685800"/>
              <a:t>‹#›</a:t>
            </a:fld>
            <a:endParaRPr lang="en-US" dirty="0">
              <a:solidFill>
                <a:srgbClr val="000000"/>
              </a:solidFill>
            </a:endParaRPr>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defTabSz="685800"/>
            <a:r>
              <a:rPr lang="de-DE">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2813835766"/>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 id="2147484328" r:id="rId18"/>
    <p:sldLayoutId id="2147484329" r:id="rId19"/>
    <p:sldLayoutId id="2147484330" r:id="rId20"/>
    <p:sldLayoutId id="2147484331" r:id="rId21"/>
    <p:sldLayoutId id="2147484332" r:id="rId22"/>
    <p:sldLayoutId id="2147484333" r:id="rId23"/>
    <p:sldLayoutId id="2147484334" r:id="rId24"/>
    <p:sldLayoutId id="2147484335" r:id="rId25"/>
    <p:sldLayoutId id="2147484336" r:id="rId26"/>
    <p:sldLayoutId id="2147484337" r:id="rId27"/>
    <p:sldLayoutId id="2147484338" r:id="rId28"/>
    <p:sldLayoutId id="2147484339" r:id="rId29"/>
    <p:sldLayoutId id="2147484340" r:id="rId30"/>
    <p:sldLayoutId id="2147484341" r:id="rId31"/>
    <p:sldLayoutId id="2147484342" r:id="rId32"/>
    <p:sldLayoutId id="2147484343" r:id="rId33"/>
    <p:sldLayoutId id="2147484344" r:id="rId34"/>
    <p:sldLayoutId id="2147484345" r:id="rId35"/>
    <p:sldLayoutId id="2147484470" r:id="rId36"/>
    <p:sldLayoutId id="2147484471" r:id="rId37"/>
  </p:sldLayoutIdLst>
  <p:hf hdr="0" ftr="0" dt="0"/>
  <p:txStyles>
    <p:titleStyle>
      <a:lvl1pPr algn="l" defTabSz="457200" rtl="0" eaLnBrk="1" latinLnBrk="0" hangingPunct="1">
        <a:lnSpc>
          <a:spcPct val="90000"/>
        </a:lnSpc>
        <a:spcBef>
          <a:spcPct val="0"/>
        </a:spcBef>
        <a:buNone/>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4" orient="horz" pos="813">
          <p15:clr>
            <a:srgbClr val="F26B43"/>
          </p15:clr>
        </p15:guide>
        <p15:guide id="5" orient="horz" pos="2022">
          <p15:clr>
            <a:srgbClr val="F26B43"/>
          </p15:clr>
        </p15:guide>
        <p15:guide id="6" orient="horz" pos="2426">
          <p15:clr>
            <a:srgbClr val="F26B43"/>
          </p15:clr>
        </p15:guide>
        <p15:guide id="7" orient="horz" pos="2829">
          <p15:clr>
            <a:srgbClr val="F26B43"/>
          </p15:clr>
        </p15:guide>
        <p15:guide id="8" pos="2880">
          <p15:clr>
            <a:srgbClr val="F26B43"/>
          </p15:clr>
        </p15:guide>
        <p15:guide id="9" pos="2736">
          <p15:clr>
            <a:srgbClr val="F26B43"/>
          </p15:clr>
        </p15:guide>
        <p15:guide id="10" pos="1584">
          <p15:clr>
            <a:srgbClr val="F26B43"/>
          </p15:clr>
        </p15:guide>
        <p15:guide id="11" pos="1440">
          <p15:clr>
            <a:srgbClr val="F26B43"/>
          </p15:clr>
        </p15:guide>
        <p15:guide id="12" pos="3024">
          <p15:clr>
            <a:srgbClr val="F26B43"/>
          </p15:clr>
        </p15:guide>
        <p15:guide id="13" pos="4320">
          <p15:clr>
            <a:srgbClr val="F26B43"/>
          </p15:clr>
        </p15:guide>
        <p15:guide id="14" pos="144">
          <p15:clr>
            <a:srgbClr val="F26B43"/>
          </p15:clr>
        </p15:guide>
        <p15:guide id="15" pos="5616">
          <p15:clr>
            <a:srgbClr val="F26B43"/>
          </p15:clr>
        </p15:guide>
        <p15:guide id="16" orient="horz" pos="142">
          <p15:clr>
            <a:srgbClr val="F26B43"/>
          </p15:clr>
        </p15:guide>
        <p15:guide id="17" pos="4176">
          <p15:clr>
            <a:srgbClr val="F26B43"/>
          </p15:clr>
        </p15:guide>
        <p15:guide id="18" pos="4464">
          <p15:clr>
            <a:srgbClr val="F26B43"/>
          </p15:clr>
        </p15:guide>
        <p15:guide id="19" orient="horz" pos="3098">
          <p15:clr>
            <a:srgbClr val="F26B43"/>
          </p15:clr>
        </p15:guide>
        <p15:guide id="20" orient="horz" pos="420">
          <p15:clr>
            <a:srgbClr val="F26B43"/>
          </p15:clr>
        </p15:guide>
        <p15:guide id="21" orient="horz" pos="7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defTabSz="685800"/>
            <a:fld id="{D0BE6F14-FF48-0F4F-A8AA-2E3F25371E4A}" type="slidenum">
              <a:rPr lang="en-US" smtClean="0">
                <a:solidFill>
                  <a:srgbClr val="000000"/>
                </a:solidFill>
              </a:rPr>
              <a:pPr defTabSz="685800"/>
              <a:t>‹#›</a:t>
            </a:fld>
            <a:endParaRPr lang="en-US" dirty="0">
              <a:solidFill>
                <a:srgbClr val="000000"/>
              </a:solidFill>
            </a:endParaRPr>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defTabSz="685800"/>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2469362306"/>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 id="2147484358" r:id="rId12"/>
    <p:sldLayoutId id="2147484359" r:id="rId13"/>
    <p:sldLayoutId id="2147484360" r:id="rId14"/>
    <p:sldLayoutId id="2147484361" r:id="rId15"/>
    <p:sldLayoutId id="2147484362" r:id="rId16"/>
    <p:sldLayoutId id="2147484363" r:id="rId17"/>
    <p:sldLayoutId id="2147484364" r:id="rId18"/>
    <p:sldLayoutId id="2147484365" r:id="rId19"/>
    <p:sldLayoutId id="2147484366" r:id="rId20"/>
    <p:sldLayoutId id="2147484367" r:id="rId21"/>
    <p:sldLayoutId id="2147484368" r:id="rId22"/>
    <p:sldLayoutId id="2147484369" r:id="rId23"/>
    <p:sldLayoutId id="2147484370" r:id="rId24"/>
    <p:sldLayoutId id="2147484371" r:id="rId25"/>
    <p:sldLayoutId id="2147484372" r:id="rId26"/>
    <p:sldLayoutId id="2147484373" r:id="rId27"/>
    <p:sldLayoutId id="2147484374" r:id="rId28"/>
    <p:sldLayoutId id="2147484375" r:id="rId29"/>
    <p:sldLayoutId id="2147484376" r:id="rId30"/>
    <p:sldLayoutId id="2147484377" r:id="rId31"/>
    <p:sldLayoutId id="2147484378" r:id="rId32"/>
    <p:sldLayoutId id="2147484379" r:id="rId33"/>
    <p:sldLayoutId id="2147484380" r:id="rId34"/>
    <p:sldLayoutId id="2147484381" r:id="rId35"/>
    <p:sldLayoutId id="2147484382" r:id="rId36"/>
    <p:sldLayoutId id="2147484383" r:id="rId37"/>
    <p:sldLayoutId id="2147484384" r:id="rId38"/>
    <p:sldLayoutId id="2147484386" r:id="rId39"/>
    <p:sldLayoutId id="2147484387" r:id="rId40"/>
    <p:sldLayoutId id="2147484388" r:id="rId41"/>
  </p:sldLayoutIdLst>
  <p:hf hdr="0" dt="0"/>
  <p:txStyles>
    <p:titleStyle>
      <a:lvl1pPr algn="l" defTabSz="457200" rtl="0" eaLnBrk="1" latinLnBrk="0" hangingPunct="1">
        <a:lnSpc>
          <a:spcPct val="90000"/>
        </a:lnSpc>
        <a:spcBef>
          <a:spcPct val="0"/>
        </a:spcBef>
        <a:buNone/>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4" orient="horz" pos="813">
          <p15:clr>
            <a:srgbClr val="F26B43"/>
          </p15:clr>
        </p15:guide>
        <p15:guide id="5" orient="horz" pos="2022">
          <p15:clr>
            <a:srgbClr val="F26B43"/>
          </p15:clr>
        </p15:guide>
        <p15:guide id="6" orient="horz" pos="2426">
          <p15:clr>
            <a:srgbClr val="F26B43"/>
          </p15:clr>
        </p15:guide>
        <p15:guide id="7" orient="horz" pos="2829">
          <p15:clr>
            <a:srgbClr val="F26B43"/>
          </p15:clr>
        </p15:guide>
        <p15:guide id="8" pos="2880">
          <p15:clr>
            <a:srgbClr val="F26B43"/>
          </p15:clr>
        </p15:guide>
        <p15:guide id="9" pos="2736">
          <p15:clr>
            <a:srgbClr val="F26B43"/>
          </p15:clr>
        </p15:guide>
        <p15:guide id="10" pos="1584">
          <p15:clr>
            <a:srgbClr val="F26B43"/>
          </p15:clr>
        </p15:guide>
        <p15:guide id="11" pos="1440">
          <p15:clr>
            <a:srgbClr val="F26B43"/>
          </p15:clr>
        </p15:guide>
        <p15:guide id="12" pos="3024">
          <p15:clr>
            <a:srgbClr val="F26B43"/>
          </p15:clr>
        </p15:guide>
        <p15:guide id="13" pos="4320">
          <p15:clr>
            <a:srgbClr val="F26B43"/>
          </p15:clr>
        </p15:guide>
        <p15:guide id="14" pos="144">
          <p15:clr>
            <a:srgbClr val="F26B43"/>
          </p15:clr>
        </p15:guide>
        <p15:guide id="15" pos="5616">
          <p15:clr>
            <a:srgbClr val="F26B43"/>
          </p15:clr>
        </p15:guide>
        <p15:guide id="16" orient="horz" pos="142">
          <p15:clr>
            <a:srgbClr val="F26B43"/>
          </p15:clr>
        </p15:guide>
        <p15:guide id="17" pos="4176">
          <p15:clr>
            <a:srgbClr val="F26B43"/>
          </p15:clr>
        </p15:guide>
        <p15:guide id="18" pos="4464">
          <p15:clr>
            <a:srgbClr val="F26B43"/>
          </p15:clr>
        </p15:guide>
        <p15:guide id="19" orient="horz" pos="3098">
          <p15:clr>
            <a:srgbClr val="F26B43"/>
          </p15:clr>
        </p15:guide>
        <p15:guide id="20" orient="horz" pos="420">
          <p15:clr>
            <a:srgbClr val="F26B43"/>
          </p15:clr>
        </p15:guide>
        <p15:guide id="21" orient="horz" pos="7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defTabSz="685800"/>
            <a:fld id="{D0BE6F14-FF48-0F4F-A8AA-2E3F25371E4A}" type="slidenum">
              <a:rPr lang="en-US" smtClean="0">
                <a:solidFill>
                  <a:srgbClr val="000000"/>
                </a:solidFill>
              </a:rPr>
              <a:pPr defTabSz="685800"/>
              <a:t>‹#›</a:t>
            </a:fld>
            <a:endParaRPr lang="en-US" dirty="0">
              <a:solidFill>
                <a:srgbClr val="000000"/>
              </a:solidFill>
            </a:endParaRPr>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defTabSz="685800"/>
            <a:r>
              <a:rPr lang="de-DE">
                <a:solidFill>
                  <a:srgbClr val="000000"/>
                </a:solidFill>
              </a:rPr>
              <a:t>Confidential</a:t>
            </a:r>
            <a:endParaRPr lang="en-US" dirty="0">
              <a:solidFill>
                <a:srgbClr val="000000"/>
              </a:solidFill>
            </a:endParaRPr>
          </a:p>
        </p:txBody>
      </p:sp>
    </p:spTree>
    <p:extLst>
      <p:ext uri="{BB962C8B-B14F-4D97-AF65-F5344CB8AC3E}">
        <p14:creationId xmlns:p14="http://schemas.microsoft.com/office/powerpoint/2010/main" val="3780649893"/>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 id="2147484404" r:id="rId15"/>
    <p:sldLayoutId id="2147484405" r:id="rId16"/>
    <p:sldLayoutId id="2147484406" r:id="rId17"/>
    <p:sldLayoutId id="2147484407" r:id="rId18"/>
    <p:sldLayoutId id="2147484408" r:id="rId19"/>
    <p:sldLayoutId id="2147484409" r:id="rId20"/>
    <p:sldLayoutId id="2147484410" r:id="rId21"/>
    <p:sldLayoutId id="2147484411" r:id="rId22"/>
    <p:sldLayoutId id="2147484412" r:id="rId23"/>
    <p:sldLayoutId id="2147484413" r:id="rId24"/>
    <p:sldLayoutId id="2147484414" r:id="rId25"/>
    <p:sldLayoutId id="2147484415" r:id="rId26"/>
    <p:sldLayoutId id="2147484416" r:id="rId27"/>
    <p:sldLayoutId id="2147484417" r:id="rId28"/>
    <p:sldLayoutId id="2147484418" r:id="rId29"/>
    <p:sldLayoutId id="2147484419" r:id="rId30"/>
    <p:sldLayoutId id="2147484420" r:id="rId31"/>
    <p:sldLayoutId id="2147484421" r:id="rId32"/>
    <p:sldLayoutId id="2147484422" r:id="rId33"/>
    <p:sldLayoutId id="2147484423" r:id="rId34"/>
    <p:sldLayoutId id="2147484424" r:id="rId35"/>
    <p:sldLayoutId id="2147484425" r:id="rId36"/>
    <p:sldLayoutId id="2147484426" r:id="rId37"/>
    <p:sldLayoutId id="2147484427" r:id="rId38"/>
  </p:sldLayoutIdLst>
  <p:hf hdr="0" ftr="0" dt="0"/>
  <p:txStyles>
    <p:titleStyle>
      <a:lvl1pPr algn="l" defTabSz="457200" rtl="0" eaLnBrk="1" latinLnBrk="0" hangingPunct="1">
        <a:lnSpc>
          <a:spcPct val="90000"/>
        </a:lnSpc>
        <a:spcBef>
          <a:spcPct val="0"/>
        </a:spcBef>
        <a:buNone/>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4" orient="horz" pos="813">
          <p15:clr>
            <a:srgbClr val="F26B43"/>
          </p15:clr>
        </p15:guide>
        <p15:guide id="5" orient="horz" pos="2022">
          <p15:clr>
            <a:srgbClr val="F26B43"/>
          </p15:clr>
        </p15:guide>
        <p15:guide id="6" orient="horz" pos="2426">
          <p15:clr>
            <a:srgbClr val="F26B43"/>
          </p15:clr>
        </p15:guide>
        <p15:guide id="7" orient="horz" pos="2829">
          <p15:clr>
            <a:srgbClr val="F26B43"/>
          </p15:clr>
        </p15:guide>
        <p15:guide id="8" pos="2880">
          <p15:clr>
            <a:srgbClr val="F26B43"/>
          </p15:clr>
        </p15:guide>
        <p15:guide id="9" pos="2736">
          <p15:clr>
            <a:srgbClr val="F26B43"/>
          </p15:clr>
        </p15:guide>
        <p15:guide id="10" pos="1584">
          <p15:clr>
            <a:srgbClr val="F26B43"/>
          </p15:clr>
        </p15:guide>
        <p15:guide id="11" pos="1440">
          <p15:clr>
            <a:srgbClr val="F26B43"/>
          </p15:clr>
        </p15:guide>
        <p15:guide id="12" pos="3024">
          <p15:clr>
            <a:srgbClr val="F26B43"/>
          </p15:clr>
        </p15:guide>
        <p15:guide id="13" pos="4320">
          <p15:clr>
            <a:srgbClr val="F26B43"/>
          </p15:clr>
        </p15:guide>
        <p15:guide id="14" pos="144">
          <p15:clr>
            <a:srgbClr val="F26B43"/>
          </p15:clr>
        </p15:guide>
        <p15:guide id="15" pos="5616">
          <p15:clr>
            <a:srgbClr val="F26B43"/>
          </p15:clr>
        </p15:guide>
        <p15:guide id="16" orient="horz" pos="142">
          <p15:clr>
            <a:srgbClr val="F26B43"/>
          </p15:clr>
        </p15:guide>
        <p15:guide id="17" pos="4176">
          <p15:clr>
            <a:srgbClr val="F26B43"/>
          </p15:clr>
        </p15:guide>
        <p15:guide id="18" pos="4464">
          <p15:clr>
            <a:srgbClr val="F26B43"/>
          </p15:clr>
        </p15:guide>
        <p15:guide id="19" orient="horz" pos="3098">
          <p15:clr>
            <a:srgbClr val="F26B43"/>
          </p15:clr>
        </p15:guide>
        <p15:guide id="20" orient="horz" pos="420">
          <p15:clr>
            <a:srgbClr val="F26B43"/>
          </p15:clr>
        </p15:guide>
        <p15:guide id="21" orient="horz" pos="7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9"/>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5"/>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defTabSz="685800"/>
            <a:fld id="{D0BE6F14-FF48-0F4F-A8AA-2E3F25371E4A}" type="slidenum">
              <a:rPr lang="en-US" smtClean="0">
                <a:solidFill>
                  <a:srgbClr val="000000"/>
                </a:solidFill>
              </a:rPr>
              <a:pPr defTabSz="685800"/>
              <a:t>‹#›</a:t>
            </a:fld>
            <a:endParaRPr lang="en-US" dirty="0">
              <a:solidFill>
                <a:srgbClr val="000000"/>
              </a:solidFill>
            </a:endParaRPr>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defTabSz="685800"/>
            <a:r>
              <a:rPr lang="de-DE">
                <a:solidFill>
                  <a:srgbClr val="000000"/>
                </a:solidFill>
              </a:rPr>
              <a:t>Group Name / DOC ID / Month XX, 2018 / © 2018 IBM Corporation</a:t>
            </a:r>
            <a:endParaRPr lang="en-US" dirty="0">
              <a:solidFill>
                <a:srgbClr val="000000"/>
              </a:solidFill>
            </a:endParaRPr>
          </a:p>
        </p:txBody>
      </p:sp>
    </p:spTree>
    <p:extLst>
      <p:ext uri="{BB962C8B-B14F-4D97-AF65-F5344CB8AC3E}">
        <p14:creationId xmlns:p14="http://schemas.microsoft.com/office/powerpoint/2010/main" val="3257194518"/>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 id="2147484442" r:id="rId14"/>
    <p:sldLayoutId id="2147484443" r:id="rId15"/>
    <p:sldLayoutId id="2147484444" r:id="rId16"/>
    <p:sldLayoutId id="2147484445" r:id="rId17"/>
    <p:sldLayoutId id="2147484446" r:id="rId18"/>
    <p:sldLayoutId id="2147484447" r:id="rId19"/>
    <p:sldLayoutId id="2147484448" r:id="rId20"/>
    <p:sldLayoutId id="2147484449" r:id="rId21"/>
    <p:sldLayoutId id="2147484450" r:id="rId22"/>
    <p:sldLayoutId id="2147484451" r:id="rId23"/>
    <p:sldLayoutId id="2147484452" r:id="rId24"/>
    <p:sldLayoutId id="2147484453" r:id="rId25"/>
    <p:sldLayoutId id="2147484454" r:id="rId26"/>
    <p:sldLayoutId id="2147484455" r:id="rId27"/>
    <p:sldLayoutId id="2147484456" r:id="rId28"/>
    <p:sldLayoutId id="2147484457" r:id="rId29"/>
    <p:sldLayoutId id="2147484458" r:id="rId30"/>
    <p:sldLayoutId id="2147484459" r:id="rId31"/>
    <p:sldLayoutId id="2147484460" r:id="rId32"/>
    <p:sldLayoutId id="2147484461" r:id="rId33"/>
    <p:sldLayoutId id="2147484462" r:id="rId34"/>
    <p:sldLayoutId id="2147484463" r:id="rId35"/>
    <p:sldLayoutId id="2147484464" r:id="rId36"/>
    <p:sldLayoutId id="2147484465" r:id="rId37"/>
    <p:sldLayoutId id="2147484466" r:id="rId38"/>
    <p:sldLayoutId id="2147484467" r:id="rId39"/>
    <p:sldLayoutId id="2147484468" r:id="rId40"/>
    <p:sldLayoutId id="2147484469" r:id="rId41"/>
  </p:sldLayoutIdLst>
  <p:hf hdr="0" ftr="0" dt="0"/>
  <p:txStyles>
    <p:titleStyle>
      <a:lvl1pPr algn="l" defTabSz="457189" rtl="0" eaLnBrk="1" latinLnBrk="0" hangingPunct="1">
        <a:lnSpc>
          <a:spcPct val="90000"/>
        </a:lnSpc>
        <a:spcBef>
          <a:spcPct val="0"/>
        </a:spcBef>
        <a:buNone/>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457189"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4" indent="-173034" algn="l" defTabSz="457189"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65" indent="-173034" algn="l" defTabSz="457189"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60" indent="-168271" algn="l" defTabSz="457189"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55" indent="-173034" algn="l" defTabSz="457189" rtl="0" eaLnBrk="1" latinLnBrk="0" hangingPunct="1">
        <a:lnSpc>
          <a:spcPct val="100000"/>
        </a:lnSpc>
        <a:spcBef>
          <a:spcPts val="1100"/>
        </a:spcBef>
        <a:spcAft>
          <a:spcPts val="0"/>
        </a:spcAft>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4" orient="horz" pos="813">
          <p15:clr>
            <a:srgbClr val="F26B43"/>
          </p15:clr>
        </p15:guide>
        <p15:guide id="5" orient="horz" pos="2022">
          <p15:clr>
            <a:srgbClr val="F26B43"/>
          </p15:clr>
        </p15:guide>
        <p15:guide id="6" orient="horz" pos="2426">
          <p15:clr>
            <a:srgbClr val="F26B43"/>
          </p15:clr>
        </p15:guide>
        <p15:guide id="7" orient="horz" pos="2829">
          <p15:clr>
            <a:srgbClr val="F26B43"/>
          </p15:clr>
        </p15:guide>
        <p15:guide id="8" pos="2880">
          <p15:clr>
            <a:srgbClr val="F26B43"/>
          </p15:clr>
        </p15:guide>
        <p15:guide id="9" pos="2736">
          <p15:clr>
            <a:srgbClr val="F26B43"/>
          </p15:clr>
        </p15:guide>
        <p15:guide id="10" pos="1584">
          <p15:clr>
            <a:srgbClr val="F26B43"/>
          </p15:clr>
        </p15:guide>
        <p15:guide id="11" pos="1440">
          <p15:clr>
            <a:srgbClr val="F26B43"/>
          </p15:clr>
        </p15:guide>
        <p15:guide id="12" pos="3024">
          <p15:clr>
            <a:srgbClr val="F26B43"/>
          </p15:clr>
        </p15:guide>
        <p15:guide id="13" pos="4320">
          <p15:clr>
            <a:srgbClr val="F26B43"/>
          </p15:clr>
        </p15:guide>
        <p15:guide id="14" pos="144">
          <p15:clr>
            <a:srgbClr val="F26B43"/>
          </p15:clr>
        </p15:guide>
        <p15:guide id="15" pos="5616">
          <p15:clr>
            <a:srgbClr val="F26B43"/>
          </p15:clr>
        </p15:guide>
        <p15:guide id="16" orient="horz" pos="142">
          <p15:clr>
            <a:srgbClr val="F26B43"/>
          </p15:clr>
        </p15:guide>
        <p15:guide id="17" pos="4176">
          <p15:clr>
            <a:srgbClr val="F26B43"/>
          </p15:clr>
        </p15:guide>
        <p15:guide id="18" pos="4464">
          <p15:clr>
            <a:srgbClr val="F26B43"/>
          </p15:clr>
        </p15:guide>
        <p15:guide id="19" orient="horz" pos="3098">
          <p15:clr>
            <a:srgbClr val="F26B43"/>
          </p15:clr>
        </p15:guide>
        <p15:guide id="20" orient="horz" pos="420">
          <p15:clr>
            <a:srgbClr val="F26B43"/>
          </p15:clr>
        </p15:guide>
        <p15:guide id="21" orient="horz" pos="73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mailto:kschlamb@ca.ibm.com" TargetMode="External"/><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3.tiff"/><Relationship Id="rId5" Type="http://schemas.openxmlformats.org/officeDocument/2006/relationships/image" Target="../media/image12.jpeg"/><Relationship Id="rId10" Type="http://schemas.openxmlformats.org/officeDocument/2006/relationships/hyperlink" Target="mailto:Rafael.Coss@h2o.ai" TargetMode="External"/><Relationship Id="rId4" Type="http://schemas.openxmlformats.org/officeDocument/2006/relationships/image" Target="../media/image11.png"/><Relationship Id="rId9" Type="http://schemas.openxmlformats.org/officeDocument/2006/relationships/hyperlink" Target="mailto:luis.armenta@us.ibm.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eg"/><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tiff"/><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79.tiff"/><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82.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89.tiff"/><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80.tiff"/><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3.tiff"/><Relationship Id="rId5" Type="http://schemas.openxmlformats.org/officeDocument/2006/relationships/image" Target="../media/image12.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microsoft.com/office/2007/relationships/hdphoto" Target="../media/hdphoto3.wdp"/><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96.png"/><Relationship Id="rId4" Type="http://schemas.openxmlformats.org/officeDocument/2006/relationships/image" Target="../media/image95.emf"/><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2.tiff"/><Relationship Id="rId13" Type="http://schemas.openxmlformats.org/officeDocument/2006/relationships/image" Target="../media/image13.tiff"/><Relationship Id="rId3" Type="http://schemas.openxmlformats.org/officeDocument/2006/relationships/slideLayout" Target="../slideLayouts/slideLayout19.xml"/><Relationship Id="rId7" Type="http://schemas.openxmlformats.org/officeDocument/2006/relationships/image" Target="../media/image101.tif"/><Relationship Id="rId12" Type="http://schemas.openxmlformats.org/officeDocument/2006/relationships/image" Target="../media/image10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0.png"/><Relationship Id="rId11" Type="http://schemas.openxmlformats.org/officeDocument/2006/relationships/image" Target="../media/image105.tif"/><Relationship Id="rId5" Type="http://schemas.openxmlformats.org/officeDocument/2006/relationships/image" Target="../media/image99.tif"/><Relationship Id="rId10" Type="http://schemas.openxmlformats.org/officeDocument/2006/relationships/image" Target="../media/image104.gif"/><Relationship Id="rId4" Type="http://schemas.openxmlformats.org/officeDocument/2006/relationships/notesSlide" Target="../notesSlides/notesSlide23.xml"/><Relationship Id="rId9" Type="http://schemas.openxmlformats.org/officeDocument/2006/relationships/image" Target="../media/image103.tif"/></Relationships>
</file>

<file path=ppt/slides/_rels/slide2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13.tiff"/><Relationship Id="rId4" Type="http://schemas.openxmlformats.org/officeDocument/2006/relationships/image" Target="../media/image108.emf"/></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13.tiff"/><Relationship Id="rId5" Type="http://schemas.openxmlformats.org/officeDocument/2006/relationships/image" Target="../media/image111.png"/><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jpe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2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128.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9.tiff"/><Relationship Id="rId4" Type="http://schemas.openxmlformats.org/officeDocument/2006/relationships/image" Target="../media/image18.tiff"/></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134.png"/></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138.png"/><Relationship Id="rId4" Type="http://schemas.openxmlformats.org/officeDocument/2006/relationships/image" Target="../media/image137.png"/></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hyperlink" Target="https://www.h2o.ai/try-driverless-ai/" TargetMode="External"/><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hyperlink" Target="https://developer.ibm.com/linuxonpower/driverless-ai-on-power/" TargetMode="External"/><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hyperlink" Target="mailto:RMAMADA@jp.ibm.com" TargetMode="External"/><Relationship Id="rId13" Type="http://schemas.openxmlformats.org/officeDocument/2006/relationships/hyperlink" Target="mailto:ceaton@ca.ibm.com" TargetMode="External"/><Relationship Id="rId3" Type="http://schemas.openxmlformats.org/officeDocument/2006/relationships/hyperlink" Target="mailto:rbnewman@us.ibm.com" TargetMode="External"/><Relationship Id="rId7" Type="http://schemas.openxmlformats.org/officeDocument/2006/relationships/hyperlink" Target="mailto:sinisa@sg.ibm.com" TargetMode="External"/><Relationship Id="rId12" Type="http://schemas.openxmlformats.org/officeDocument/2006/relationships/hyperlink" Target="mailto:kschlamb@ca.ibm.com" TargetMode="External"/><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hyperlink" Target="mailto:DAVIDCH@uk.ibm.com" TargetMode="External"/><Relationship Id="rId11" Type="http://schemas.openxmlformats.org/officeDocument/2006/relationships/hyperlink" Target="mailto:lpng@us.ibm.com" TargetMode="External"/><Relationship Id="rId5" Type="http://schemas.openxmlformats.org/officeDocument/2006/relationships/hyperlink" Target="mailto:jjnash@us.ibm.com" TargetMode="External"/><Relationship Id="rId10" Type="http://schemas.openxmlformats.org/officeDocument/2006/relationships/hyperlink" Target="mailto:luis.armenta@us.ibm.com" TargetMode="External"/><Relationship Id="rId4" Type="http://schemas.openxmlformats.org/officeDocument/2006/relationships/hyperlink" Target="mailto:slelwell@us.ibm.com" TargetMode="External"/><Relationship Id="rId9" Type="http://schemas.openxmlformats.org/officeDocument/2006/relationships/hyperlink" Target="mailto:maq@ar.ibm.com"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h2odriverlessai.slack.com/" TargetMode="External"/><Relationship Id="rId13" Type="http://schemas.openxmlformats.org/officeDocument/2006/relationships/image" Target="../media/image11.png"/><Relationship Id="rId3" Type="http://schemas.openxmlformats.org/officeDocument/2006/relationships/hyperlink" Target="http://ibm.biz/SS-H2O-DAI" TargetMode="External"/><Relationship Id="rId7" Type="http://schemas.openxmlformats.org/officeDocument/2006/relationships/image" Target="../media/image144.jpg"/><Relationship Id="rId12" Type="http://schemas.openxmlformats.org/officeDocument/2006/relationships/image" Target="../media/image146.jpe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hyperlink" Target="http://ibm.biz/H2O-DAI-Docs" TargetMode="External"/><Relationship Id="rId11" Type="http://schemas.openxmlformats.org/officeDocument/2006/relationships/image" Target="../media/image145.png"/><Relationship Id="rId5" Type="http://schemas.openxmlformats.org/officeDocument/2006/relationships/hyperlink" Target="http://ibm.biz/H2O-DAI-Power-Video" TargetMode="External"/><Relationship Id="rId10" Type="http://schemas.openxmlformats.org/officeDocument/2006/relationships/hyperlink" Target="http://tinyurl.com/hac-community-guide" TargetMode="External"/><Relationship Id="rId4" Type="http://schemas.openxmlformats.org/officeDocument/2006/relationships/hyperlink" Target="https://www.youtube.com/watch?v=5jSU3CUReXY" TargetMode="External"/><Relationship Id="rId9" Type="http://schemas.openxmlformats.org/officeDocument/2006/relationships/hyperlink" Target="http://tinyurl.com/h2o-slack"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1.tiff"/><Relationship Id="rId1" Type="http://schemas.openxmlformats.org/officeDocument/2006/relationships/slideLayout" Target="../slideLayouts/slideLayout36.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25.jpe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s>
</file>

<file path=ppt/slides/_rels/slide5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jpeg"/><Relationship Id="rId7" Type="http://schemas.openxmlformats.org/officeDocument/2006/relationships/image" Target="../media/image151.png"/><Relationship Id="rId2" Type="http://schemas.openxmlformats.org/officeDocument/2006/relationships/notesSlide" Target="../notesSlides/notesSlide50.xml"/><Relationship Id="rId1" Type="http://schemas.openxmlformats.org/officeDocument/2006/relationships/slideLayout" Target="../slideLayouts/slideLayout19.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25.jpeg"/></Relationships>
</file>

<file path=ppt/slides/_rels/slide51.xml.rels><?xml version="1.0" encoding="UTF-8" standalone="yes"?>
<Relationships xmlns="http://schemas.openxmlformats.org/package/2006/relationships"><Relationship Id="rId8" Type="http://schemas.openxmlformats.org/officeDocument/2006/relationships/hyperlink" Target="https://www.brighttalk.com/webcast/16463/330616?utm_source=brighttalk-portal&amp;utm_medium=web&amp;utm_content=Driverless&amp;utm_campaign=webcasts-search-results-feed" TargetMode="External"/><Relationship Id="rId3" Type="http://schemas.openxmlformats.org/officeDocument/2006/relationships/hyperlink" Target="https://www.h2o.ai/try-driverless-ai/" TargetMode="External"/><Relationship Id="rId7" Type="http://schemas.openxmlformats.org/officeDocument/2006/relationships/hyperlink" Target="https://www.brighttalk.com/webcast/16463/337294?utm_source=brighttalk-portal&amp;utm_medium=web&amp;utm_content=Driverless&amp;utm_campaign=webcasts-search-results-feed" TargetMode="External"/><Relationship Id="rId12" Type="http://schemas.openxmlformats.org/officeDocument/2006/relationships/image" Target="../media/image13.tiff"/><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openxmlformats.org/officeDocument/2006/relationships/hyperlink" Target="https://www.youtube.com/watch?v=axIqeaUhow0" TargetMode="External"/><Relationship Id="rId11" Type="http://schemas.openxmlformats.org/officeDocument/2006/relationships/hyperlink" Target="https://www.youtube.com/watch?v=r9S3xchrzlY" TargetMode="External"/><Relationship Id="rId5" Type="http://schemas.openxmlformats.org/officeDocument/2006/relationships/hyperlink" Target="https://www.youtube.com/watch?v=5jSU3CUReXY" TargetMode="External"/><Relationship Id="rId10" Type="http://schemas.openxmlformats.org/officeDocument/2006/relationships/hyperlink" Target="http://h2oworld.h2o.ai/h2o-world-london/#agenda-day-two" TargetMode="External"/><Relationship Id="rId4" Type="http://schemas.openxmlformats.org/officeDocument/2006/relationships/hyperlink" Target="https://h2oai.qwiklabs.com/focuses/4?catalog_rank=%7b%22rank%22:1,%22num_filters%22:0,%22has_search%22:true%7d&amp;locale=en&amp;parent=catalog" TargetMode="External"/><Relationship Id="rId9" Type="http://schemas.openxmlformats.org/officeDocument/2006/relationships/hyperlink" Target="https://www.youtube.com/watch?v=ZrlJQqNaSMI"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h2o.ai/wp-content/uploads/2018/10/EMA-H20-Top3-AI-2018-DecisionGuide-chapter-9B.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6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94915" y="656171"/>
            <a:ext cx="3566654" cy="1424793"/>
          </a:xfrm>
        </p:spPr>
        <p:txBody>
          <a:bodyPr/>
          <a:lstStyle/>
          <a:p>
            <a:pPr defTabSz="914400"/>
            <a:r>
              <a:rPr lang="en-US" dirty="0"/>
              <a:t>H2O Driverless AI on</a:t>
            </a:r>
            <a:br>
              <a:rPr lang="en-US" dirty="0"/>
            </a:br>
            <a:r>
              <a:rPr lang="en-US" dirty="0"/>
              <a:t>IBM Power Systems</a:t>
            </a:r>
            <a:br>
              <a:rPr lang="en-US" dirty="0"/>
            </a:br>
            <a:r>
              <a:rPr lang="en-US" dirty="0"/>
              <a:t/>
            </a:r>
            <a:br>
              <a:rPr lang="en-US" dirty="0"/>
            </a:br>
            <a:r>
              <a:rPr lang="en-US" dirty="0"/>
              <a:t>“AI to do AI”</a:t>
            </a:r>
            <a:endParaRPr lang="en-US" sz="1400" dirty="0"/>
          </a:p>
        </p:txBody>
      </p:sp>
      <p:sp>
        <p:nvSpPr>
          <p:cNvPr id="5" name="Text Placeholder 4"/>
          <p:cNvSpPr>
            <a:spLocks noGrp="1"/>
          </p:cNvSpPr>
          <p:nvPr>
            <p:ph type="body" sz="quarter" idx="12"/>
          </p:nvPr>
        </p:nvSpPr>
        <p:spPr/>
        <p:txBody>
          <a:bodyPr/>
          <a:lstStyle/>
          <a:p>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4548851" y="0"/>
            <a:ext cx="4595149" cy="5143500"/>
          </a:xfrm>
          <a:prstGeom prst="rect">
            <a:avLst/>
          </a:prstGeom>
        </p:spPr>
      </p:pic>
      <p:pic>
        <p:nvPicPr>
          <p:cNvPr id="15" name="Picture 14"/>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330267" y="2833222"/>
            <a:ext cx="1579751" cy="687956"/>
          </a:xfrm>
          <a:prstGeom prst="rect">
            <a:avLst/>
          </a:prstGeom>
          <a:effectLst>
            <a:glow rad="177800">
              <a:schemeClr val="tx1">
                <a:alpha val="30000"/>
              </a:schemeClr>
            </a:glow>
          </a:effectLst>
        </p:spPr>
      </p:pic>
      <p:grpSp>
        <p:nvGrpSpPr>
          <p:cNvPr id="3" name="Group 2"/>
          <p:cNvGrpSpPr/>
          <p:nvPr/>
        </p:nvGrpSpPr>
        <p:grpSpPr>
          <a:xfrm>
            <a:off x="4944020" y="1563899"/>
            <a:ext cx="3809726" cy="780836"/>
            <a:chOff x="4828536" y="369870"/>
            <a:chExt cx="4160621" cy="852755"/>
          </a:xfrm>
          <a:effectLst>
            <a:glow rad="177800">
              <a:schemeClr val="tx1">
                <a:alpha val="30000"/>
              </a:schemeClr>
            </a:glow>
          </a:effectLst>
        </p:grpSpPr>
        <p:pic>
          <p:nvPicPr>
            <p:cNvPr id="16" name="Picture 15">
              <a:extLst>
                <a:ext uri="{FF2B5EF4-FFF2-40B4-BE49-F238E27FC236}">
                  <a16:creationId xmlns:a16="http://schemas.microsoft.com/office/drawing/2014/main" xmlns="" id="{6DB42BEA-6779-024D-B8E4-3DFD00C0A90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28536" y="369870"/>
              <a:ext cx="1646906" cy="852755"/>
            </a:xfrm>
            <a:prstGeom prst="rect">
              <a:avLst/>
            </a:prstGeom>
          </p:spPr>
        </p:pic>
        <p:grpSp>
          <p:nvGrpSpPr>
            <p:cNvPr id="4" name="Group 3"/>
            <p:cNvGrpSpPr/>
            <p:nvPr/>
          </p:nvGrpSpPr>
          <p:grpSpPr>
            <a:xfrm>
              <a:off x="6475442" y="369870"/>
              <a:ext cx="2513715" cy="852755"/>
              <a:chOff x="6556467" y="358814"/>
              <a:chExt cx="2286001" cy="775505"/>
            </a:xfrm>
          </p:grpSpPr>
          <p:sp>
            <p:nvSpPr>
              <p:cNvPr id="17" name="Rectangle 16"/>
              <p:cNvSpPr/>
              <p:nvPr/>
            </p:nvSpPr>
            <p:spPr bwMode="auto">
              <a:xfrm>
                <a:off x="6556467" y="358814"/>
                <a:ext cx="2286001" cy="775505"/>
              </a:xfrm>
              <a:prstGeom prst="rect">
                <a:avLst/>
              </a:prstGeom>
              <a:solidFill>
                <a:srgbClr val="16161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lnSpc>
                    <a:spcPct val="90000"/>
                  </a:lnSpc>
                  <a:spcBef>
                    <a:spcPct val="0"/>
                  </a:spcBef>
                  <a:spcAft>
                    <a:spcPct val="0"/>
                  </a:spcAft>
                </a:pPr>
                <a:endParaRPr lang="en-US" sz="2000" dirty="0">
                  <a:solidFill>
                    <a:srgbClr val="191919"/>
                  </a:solidFill>
                  <a:latin typeface="HelvNeue Light for IBM" pitchFamily="34" charset="0"/>
                </a:endParaRPr>
              </a:p>
            </p:txBody>
          </p:sp>
          <p:pic>
            <p:nvPicPr>
              <p:cNvPr id="18" name="Picture 17">
                <a:extLst>
                  <a:ext uri="{FF2B5EF4-FFF2-40B4-BE49-F238E27FC236}">
                    <a16:creationId xmlns:a16="http://schemas.microsoft.com/office/drawing/2014/main" xmlns="" id="{EAF9100E-19B9-514C-A799-FB06884A81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0246" y="628130"/>
                <a:ext cx="2000253" cy="236872"/>
              </a:xfrm>
              <a:prstGeom prst="rect">
                <a:avLst/>
              </a:prstGeom>
              <a:effectLst>
                <a:reflection blurRad="6350" endPos="0" dir="5400000" sy="-100000" algn="bl" rotWithShape="0"/>
              </a:effectLst>
            </p:spPr>
          </p:pic>
        </p:grpSp>
      </p:grpSp>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39674" y="2589860"/>
            <a:ext cx="860371" cy="1158117"/>
          </a:xfrm>
          <a:prstGeom prst="rect">
            <a:avLst/>
          </a:prstGeom>
          <a:effectLst>
            <a:glow rad="177800">
              <a:schemeClr val="tx1">
                <a:alpha val="30000"/>
              </a:schemeClr>
            </a:glow>
          </a:effectLst>
        </p:spPr>
      </p:pic>
      <p:sp>
        <p:nvSpPr>
          <p:cNvPr id="7" name="Rectangle 6"/>
          <p:cNvSpPr/>
          <p:nvPr/>
        </p:nvSpPr>
        <p:spPr>
          <a:xfrm>
            <a:off x="308634" y="3940137"/>
            <a:ext cx="3510116" cy="715581"/>
          </a:xfrm>
          <a:prstGeom prst="rect">
            <a:avLst/>
          </a:prstGeom>
        </p:spPr>
        <p:txBody>
          <a:bodyPr wrap="square">
            <a:spAutoFit/>
          </a:bodyPr>
          <a:lstStyle/>
          <a:p>
            <a:r>
              <a:rPr lang="en-US" dirty="0">
                <a:solidFill>
                  <a:schemeClr val="bg1"/>
                </a:solidFill>
              </a:rPr>
              <a:t>Kelly Schlamb (</a:t>
            </a:r>
            <a:r>
              <a:rPr lang="en-US" dirty="0">
                <a:solidFill>
                  <a:schemeClr val="bg1"/>
                </a:solidFill>
                <a:hlinkClick r:id="rId8"/>
              </a:rPr>
              <a:t>kschlamb@ca.ibm.com</a:t>
            </a:r>
            <a:r>
              <a:rPr lang="en-US" dirty="0">
                <a:solidFill>
                  <a:schemeClr val="bg1"/>
                </a:solidFill>
              </a:rPr>
              <a:t>)</a:t>
            </a:r>
          </a:p>
          <a:p>
            <a:r>
              <a:rPr lang="en-US" dirty="0">
                <a:solidFill>
                  <a:schemeClr val="bg1"/>
                </a:solidFill>
              </a:rPr>
              <a:t>Luis Armenta (</a:t>
            </a:r>
            <a:r>
              <a:rPr lang="en-US" dirty="0">
                <a:solidFill>
                  <a:schemeClr val="bg1"/>
                </a:solidFill>
                <a:hlinkClick r:id="rId9"/>
              </a:rPr>
              <a:t>luis.armenta@us.ibm.com</a:t>
            </a:r>
            <a:r>
              <a:rPr lang="en-US" dirty="0">
                <a:solidFill>
                  <a:schemeClr val="bg1"/>
                </a:solidFill>
              </a:rPr>
              <a:t>)</a:t>
            </a:r>
          </a:p>
          <a:p>
            <a:r>
              <a:rPr lang="en-US" dirty="0">
                <a:solidFill>
                  <a:schemeClr val="bg1"/>
                </a:solidFill>
              </a:rPr>
              <a:t>Rafael Coss (</a:t>
            </a:r>
            <a:r>
              <a:rPr lang="en-US" dirty="0">
                <a:solidFill>
                  <a:schemeClr val="bg1"/>
                </a:solidFill>
                <a:hlinkClick r:id="rId10"/>
              </a:rPr>
              <a:t>Rafael.Coss@h2o.ai</a:t>
            </a:r>
            <a:r>
              <a:rPr lang="en-US" dirty="0">
                <a:solidFill>
                  <a:schemeClr val="bg1"/>
                </a:solidFill>
              </a:rPr>
              <a:t>)</a:t>
            </a:r>
          </a:p>
        </p:txBody>
      </p:sp>
    </p:spTree>
    <p:extLst>
      <p:ext uri="{BB962C8B-B14F-4D97-AF65-F5344CB8AC3E}">
        <p14:creationId xmlns:p14="http://schemas.microsoft.com/office/powerpoint/2010/main" val="2353289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009103" cy="381000"/>
          </a:xfrm>
        </p:spPr>
        <p:txBody>
          <a:bodyPr/>
          <a:lstStyle/>
          <a:p>
            <a:r>
              <a:rPr lang="en-US" dirty="0"/>
              <a:t>Why H2O Driverless AI Delivers AI for the Enterprise</a:t>
            </a:r>
          </a:p>
        </p:txBody>
      </p:sp>
      <p:sp>
        <p:nvSpPr>
          <p:cNvPr id="9" name="TextBox 16">
            <a:extLst>
              <a:ext uri="{FF2B5EF4-FFF2-40B4-BE49-F238E27FC236}">
                <a16:creationId xmlns:a16="http://schemas.microsoft.com/office/drawing/2014/main" xmlns="" id="{E7B44AB6-478E-9549-B9F3-74602257172D}"/>
              </a:ext>
            </a:extLst>
          </p:cNvPr>
          <p:cNvSpPr txBox="1"/>
          <p:nvPr/>
        </p:nvSpPr>
        <p:spPr>
          <a:xfrm>
            <a:off x="3252526" y="1605228"/>
            <a:ext cx="2618857" cy="1014765"/>
          </a:xfrm>
          <a:prstGeom prst="rect">
            <a:avLst/>
          </a:prstGeom>
          <a:ln w="12700">
            <a:miter lim="400000"/>
          </a:ln>
          <a:extLst>
            <a:ext uri="{C572A759-6A51-4108-AA02-DFA0A04FC94B}">
              <ma14:wrappingTextBoxFlag xmlns:ma14="http://schemas.microsoft.com/office/mac/drawingml/2011/main" xmlns="" val="1"/>
            </a:ext>
          </a:extLst>
        </p:spPr>
        <p:txBody>
          <a:bodyPr lIns="38064" rIns="38064" anchor="ctr">
            <a:spAutoFit/>
          </a:bodyPr>
          <a:lstStyle>
            <a:lvl1pPr algn="ctr">
              <a:lnSpc>
                <a:spcPct val="90000"/>
              </a:lnSpc>
              <a:defRPr sz="8000">
                <a:solidFill>
                  <a:srgbClr val="FFFFFF"/>
                </a:solidFill>
              </a:defRPr>
            </a:lvl1pPr>
          </a:lstStyle>
          <a:p>
            <a:pPr defTabSz="380606">
              <a:defRPr/>
            </a:pPr>
            <a:r>
              <a:rPr sz="6660" kern="0" dirty="0">
                <a:latin typeface="+mj-lt"/>
                <a:sym typeface="Trebuchet MS"/>
              </a:rPr>
              <a:t> </a:t>
            </a:r>
          </a:p>
        </p:txBody>
      </p:sp>
      <p:grpSp>
        <p:nvGrpSpPr>
          <p:cNvPr id="4" name="Group 3"/>
          <p:cNvGrpSpPr/>
          <p:nvPr/>
        </p:nvGrpSpPr>
        <p:grpSpPr>
          <a:xfrm>
            <a:off x="3231661" y="1377902"/>
            <a:ext cx="2665573" cy="2460675"/>
            <a:chOff x="3231661" y="1227470"/>
            <a:chExt cx="2665573" cy="2460675"/>
          </a:xfrm>
        </p:grpSpPr>
        <p:sp>
          <p:nvSpPr>
            <p:cNvPr id="8" name="Rectangle 30">
              <a:extLst>
                <a:ext uri="{FF2B5EF4-FFF2-40B4-BE49-F238E27FC236}">
                  <a16:creationId xmlns:a16="http://schemas.microsoft.com/office/drawing/2014/main" xmlns="" id="{D1FE4AA4-8FE2-9F4D-95CD-A44BB5A8C103}"/>
                </a:ext>
              </a:extLst>
            </p:cNvPr>
            <p:cNvSpPr/>
            <p:nvPr/>
          </p:nvSpPr>
          <p:spPr>
            <a:xfrm>
              <a:off x="3231662" y="1227470"/>
              <a:ext cx="2664534"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10" name="Model Complexity">
              <a:extLst>
                <a:ext uri="{FF2B5EF4-FFF2-40B4-BE49-F238E27FC236}">
                  <a16:creationId xmlns:a16="http://schemas.microsoft.com/office/drawing/2014/main" xmlns="" id="{6F7DB416-3193-B54B-A58C-1AB9348B2BC3}"/>
                </a:ext>
              </a:extLst>
            </p:cNvPr>
            <p:cNvSpPr/>
            <p:nvPr/>
          </p:nvSpPr>
          <p:spPr>
            <a:xfrm>
              <a:off x="3231661" y="3207442"/>
              <a:ext cx="2665573" cy="480703"/>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b="1" kern="0" dirty="0">
                  <a:solidFill>
                    <a:srgbClr val="000000"/>
                  </a:solidFill>
                  <a:latin typeface="+mj-lt"/>
                  <a:sym typeface="Trebuchet MS"/>
                </a:rPr>
                <a:t>Time to Insight</a:t>
              </a:r>
              <a:endParaRPr sz="1499" b="1" kern="0" dirty="0">
                <a:solidFill>
                  <a:srgbClr val="000000"/>
                </a:solidFill>
                <a:latin typeface="+mj-lt"/>
                <a:sym typeface="Trebuchet MS"/>
              </a:endParaRPr>
            </a:p>
          </p:txBody>
        </p:sp>
      </p:grpSp>
      <p:sp>
        <p:nvSpPr>
          <p:cNvPr id="7" name="TextBox 13">
            <a:extLst>
              <a:ext uri="{FF2B5EF4-FFF2-40B4-BE49-F238E27FC236}">
                <a16:creationId xmlns:a16="http://schemas.microsoft.com/office/drawing/2014/main" xmlns="" id="{0928BE33-7D2F-9045-9156-884AAE89EFDA}"/>
              </a:ext>
            </a:extLst>
          </p:cNvPr>
          <p:cNvSpPr txBox="1"/>
          <p:nvPr/>
        </p:nvSpPr>
        <p:spPr>
          <a:xfrm>
            <a:off x="3241944" y="1622907"/>
            <a:ext cx="2634611" cy="978729"/>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3200" kern="0" dirty="0">
                <a:latin typeface="+mj-lt"/>
                <a:sym typeface="Trebuchet MS"/>
              </a:rPr>
              <a:t>Months down to Hours</a:t>
            </a:r>
            <a:endParaRPr sz="3200" kern="0" dirty="0">
              <a:latin typeface="+mj-lt"/>
              <a:sym typeface="Trebuchet MS"/>
            </a:endParaRPr>
          </a:p>
        </p:txBody>
      </p:sp>
      <p:grpSp>
        <p:nvGrpSpPr>
          <p:cNvPr id="23" name="Group 22"/>
          <p:cNvGrpSpPr/>
          <p:nvPr/>
        </p:nvGrpSpPr>
        <p:grpSpPr>
          <a:xfrm>
            <a:off x="448951" y="1377901"/>
            <a:ext cx="2664535" cy="2460675"/>
            <a:chOff x="448951" y="1227469"/>
            <a:chExt cx="2664535" cy="2460675"/>
          </a:xfrm>
        </p:grpSpPr>
        <p:sp>
          <p:nvSpPr>
            <p:cNvPr id="12" name="Rectangle 26">
              <a:extLst>
                <a:ext uri="{FF2B5EF4-FFF2-40B4-BE49-F238E27FC236}">
                  <a16:creationId xmlns:a16="http://schemas.microsoft.com/office/drawing/2014/main" xmlns="" id="{1407C5DC-6C76-B942-ADF5-2F6BEB1536AA}"/>
                </a:ext>
              </a:extLst>
            </p:cNvPr>
            <p:cNvSpPr/>
            <p:nvPr/>
          </p:nvSpPr>
          <p:spPr>
            <a:xfrm>
              <a:off x="448952" y="1227469"/>
              <a:ext cx="2664534"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13" name="Slow Processes">
              <a:extLst>
                <a:ext uri="{FF2B5EF4-FFF2-40B4-BE49-F238E27FC236}">
                  <a16:creationId xmlns:a16="http://schemas.microsoft.com/office/drawing/2014/main" xmlns="" id="{17920919-3387-0E4E-83DC-8974D5EF9EE9}"/>
                </a:ext>
              </a:extLst>
            </p:cNvPr>
            <p:cNvSpPr/>
            <p:nvPr/>
          </p:nvSpPr>
          <p:spPr>
            <a:xfrm>
              <a:off x="448951" y="3207441"/>
              <a:ext cx="2663651" cy="480703"/>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b="1" kern="0" spc="-80" dirty="0">
                  <a:solidFill>
                    <a:srgbClr val="000000"/>
                  </a:solidFill>
                  <a:latin typeface="+mj-lt"/>
                  <a:sym typeface="Trebuchet MS"/>
                </a:rPr>
                <a:t>“Expert Data Scientist in a Box”</a:t>
              </a:r>
              <a:endParaRPr sz="1499" b="1" kern="0" spc="-80" dirty="0">
                <a:solidFill>
                  <a:srgbClr val="000000"/>
                </a:solidFill>
                <a:latin typeface="+mj-lt"/>
                <a:sym typeface="Trebuchet MS"/>
              </a:endParaRPr>
            </a:p>
          </p:txBody>
        </p:sp>
      </p:grpSp>
      <p:sp>
        <p:nvSpPr>
          <p:cNvPr id="14" name="TextBox 13">
            <a:extLst>
              <a:ext uri="{FF2B5EF4-FFF2-40B4-BE49-F238E27FC236}">
                <a16:creationId xmlns:a16="http://schemas.microsoft.com/office/drawing/2014/main" xmlns="" id="{20F19F50-4A76-8941-8B53-FDB0DCECECF4}"/>
              </a:ext>
            </a:extLst>
          </p:cNvPr>
          <p:cNvSpPr txBox="1"/>
          <p:nvPr/>
        </p:nvSpPr>
        <p:spPr>
          <a:xfrm>
            <a:off x="465639" y="1741323"/>
            <a:ext cx="2634611" cy="840230"/>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5400" kern="0" dirty="0">
                <a:latin typeface="+mj-lt"/>
                <a:sym typeface="Trebuchet MS"/>
              </a:rPr>
              <a:t>Top</a:t>
            </a:r>
            <a:endParaRPr sz="5400" kern="0" dirty="0">
              <a:latin typeface="+mj-lt"/>
              <a:sym typeface="Trebuchet MS"/>
            </a:endParaRPr>
          </a:p>
        </p:txBody>
      </p:sp>
      <p:sp>
        <p:nvSpPr>
          <p:cNvPr id="15" name="TextBox 13">
            <a:extLst>
              <a:ext uri="{FF2B5EF4-FFF2-40B4-BE49-F238E27FC236}">
                <a16:creationId xmlns:a16="http://schemas.microsoft.com/office/drawing/2014/main" xmlns="" id="{FD0A2D8D-11C6-F44D-84BF-D081813C02AE}"/>
              </a:ext>
            </a:extLst>
          </p:cNvPr>
          <p:cNvSpPr txBox="1"/>
          <p:nvPr/>
        </p:nvSpPr>
        <p:spPr>
          <a:xfrm>
            <a:off x="463786" y="2705101"/>
            <a:ext cx="2634611" cy="313932"/>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1600" kern="0" dirty="0">
                <a:latin typeface="+mj-lt"/>
                <a:sym typeface="Trebuchet MS"/>
              </a:rPr>
              <a:t>Data Science Experts</a:t>
            </a:r>
            <a:endParaRPr sz="1600" kern="0" dirty="0">
              <a:latin typeface="+mj-lt"/>
              <a:sym typeface="Trebuchet MS"/>
            </a:endParaRPr>
          </a:p>
        </p:txBody>
      </p:sp>
      <p:sp>
        <p:nvSpPr>
          <p:cNvPr id="16" name="TextBox 13">
            <a:extLst>
              <a:ext uri="{FF2B5EF4-FFF2-40B4-BE49-F238E27FC236}">
                <a16:creationId xmlns:a16="http://schemas.microsoft.com/office/drawing/2014/main" xmlns="" id="{1C7FBC78-FA78-6449-93D6-574C7C1E01D5}"/>
              </a:ext>
            </a:extLst>
          </p:cNvPr>
          <p:cNvSpPr txBox="1"/>
          <p:nvPr/>
        </p:nvSpPr>
        <p:spPr>
          <a:xfrm>
            <a:off x="3252525" y="2548279"/>
            <a:ext cx="2634611" cy="715581"/>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1500" kern="0" dirty="0">
                <a:latin typeface="+mj-lt"/>
                <a:sym typeface="Trebuchet MS"/>
              </a:rPr>
              <a:t>Automated</a:t>
            </a:r>
            <a:br>
              <a:rPr lang="en-US" sz="1500" kern="0" dirty="0">
                <a:latin typeface="+mj-lt"/>
                <a:sym typeface="Trebuchet MS"/>
              </a:rPr>
            </a:br>
            <a:r>
              <a:rPr lang="en-US" sz="1500" kern="0" dirty="0">
                <a:latin typeface="+mj-lt"/>
                <a:sym typeface="Trebuchet MS"/>
              </a:rPr>
              <a:t>GPU-accelerated ML</a:t>
            </a:r>
            <a:br>
              <a:rPr lang="en-US" sz="1500" kern="0" dirty="0">
                <a:latin typeface="+mj-lt"/>
                <a:sym typeface="Trebuchet MS"/>
              </a:rPr>
            </a:br>
            <a:r>
              <a:rPr lang="en-US" sz="1500" kern="0" dirty="0">
                <a:latin typeface="+mj-lt"/>
                <a:sym typeface="Trebuchet MS"/>
              </a:rPr>
              <a:t>with IBM AC922</a:t>
            </a:r>
            <a:endParaRPr sz="1500" kern="0" dirty="0">
              <a:latin typeface="+mj-lt"/>
              <a:sym typeface="Trebuchet MS"/>
            </a:endParaRPr>
          </a:p>
        </p:txBody>
      </p:sp>
      <p:grpSp>
        <p:nvGrpSpPr>
          <p:cNvPr id="3" name="Group 2"/>
          <p:cNvGrpSpPr/>
          <p:nvPr/>
        </p:nvGrpSpPr>
        <p:grpSpPr>
          <a:xfrm>
            <a:off x="6020163" y="1377900"/>
            <a:ext cx="2658633" cy="2462756"/>
            <a:chOff x="6020163" y="1227468"/>
            <a:chExt cx="2658633" cy="2462756"/>
          </a:xfrm>
        </p:grpSpPr>
        <p:sp>
          <p:nvSpPr>
            <p:cNvPr id="18" name="Rectangle 29">
              <a:extLst>
                <a:ext uri="{FF2B5EF4-FFF2-40B4-BE49-F238E27FC236}">
                  <a16:creationId xmlns:a16="http://schemas.microsoft.com/office/drawing/2014/main" xmlns="" id="{91AEC0D6-6AFB-0B40-8B3C-2C7F81836407}"/>
                </a:ext>
              </a:extLst>
            </p:cNvPr>
            <p:cNvSpPr/>
            <p:nvPr/>
          </p:nvSpPr>
          <p:spPr>
            <a:xfrm>
              <a:off x="6020163" y="1227468"/>
              <a:ext cx="2658633"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20" name="Lack of expert AI talent">
              <a:extLst>
                <a:ext uri="{FF2B5EF4-FFF2-40B4-BE49-F238E27FC236}">
                  <a16:creationId xmlns:a16="http://schemas.microsoft.com/office/drawing/2014/main" xmlns="" id="{495DFBD4-04B1-1F4F-91F4-1EB7E8503DE0}"/>
                </a:ext>
              </a:extLst>
            </p:cNvPr>
            <p:cNvSpPr/>
            <p:nvPr/>
          </p:nvSpPr>
          <p:spPr>
            <a:xfrm>
              <a:off x="6020163" y="3207442"/>
              <a:ext cx="2658633" cy="482782"/>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b="1" kern="0" spc="-50" dirty="0">
                  <a:solidFill>
                    <a:srgbClr val="000000"/>
                  </a:solidFill>
                  <a:latin typeface="+mj-lt"/>
                  <a:sym typeface="Trebuchet MS"/>
                </a:rPr>
                <a:t>Explainability &amp; Transparency</a:t>
              </a:r>
              <a:endParaRPr sz="1499" b="1" kern="0" spc="-50" dirty="0">
                <a:solidFill>
                  <a:srgbClr val="000000"/>
                </a:solidFill>
                <a:latin typeface="+mj-lt"/>
                <a:sym typeface="Trebuchet MS"/>
              </a:endParaRPr>
            </a:p>
          </p:txBody>
        </p:sp>
      </p:grpSp>
      <p:pic>
        <p:nvPicPr>
          <p:cNvPr id="21" name="Picture 20">
            <a:extLst>
              <a:ext uri="{FF2B5EF4-FFF2-40B4-BE49-F238E27FC236}">
                <a16:creationId xmlns:a16="http://schemas.microsoft.com/office/drawing/2014/main" xmlns="" id="{8DDE93B9-E24B-3744-9425-4E3F95B048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1947" y="41429"/>
            <a:ext cx="598318" cy="598318"/>
          </a:xfrm>
          <a:prstGeom prst="rect">
            <a:avLst/>
          </a:prstGeom>
        </p:spPr>
      </p:pic>
      <p:sp>
        <p:nvSpPr>
          <p:cNvPr id="25" name="TextBox 24">
            <a:extLst>
              <a:ext uri="{FF2B5EF4-FFF2-40B4-BE49-F238E27FC236}">
                <a16:creationId xmlns:a16="http://schemas.microsoft.com/office/drawing/2014/main" xmlns="" id="{20F19F50-4A76-8941-8B53-FDB0DCECECF4}"/>
              </a:ext>
            </a:extLst>
          </p:cNvPr>
          <p:cNvSpPr txBox="1"/>
          <p:nvPr/>
        </p:nvSpPr>
        <p:spPr>
          <a:xfrm>
            <a:off x="6023808" y="1800315"/>
            <a:ext cx="2634611" cy="840230"/>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5400" kern="0" dirty="0">
                <a:latin typeface="+mj-lt"/>
                <a:sym typeface="Trebuchet MS"/>
              </a:rPr>
              <a:t>Trust</a:t>
            </a:r>
            <a:endParaRPr sz="5400" kern="0" dirty="0">
              <a:latin typeface="+mj-lt"/>
              <a:sym typeface="Trebuchet MS"/>
            </a:endParaRPr>
          </a:p>
        </p:txBody>
      </p:sp>
      <p:sp>
        <p:nvSpPr>
          <p:cNvPr id="26" name="TextBox 13">
            <a:extLst>
              <a:ext uri="{FF2B5EF4-FFF2-40B4-BE49-F238E27FC236}">
                <a16:creationId xmlns:a16="http://schemas.microsoft.com/office/drawing/2014/main" xmlns="" id="{FD0A2D8D-11C6-F44D-84BF-D081813C02AE}"/>
              </a:ext>
            </a:extLst>
          </p:cNvPr>
          <p:cNvSpPr txBox="1"/>
          <p:nvPr/>
        </p:nvSpPr>
        <p:spPr>
          <a:xfrm>
            <a:off x="6021955" y="2653034"/>
            <a:ext cx="2634611" cy="300082"/>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1500" kern="0" dirty="0">
                <a:latin typeface="+mj-lt"/>
                <a:sym typeface="Trebuchet MS"/>
              </a:rPr>
              <a:t>In AI</a:t>
            </a:r>
            <a:endParaRPr sz="1500" kern="0" dirty="0">
              <a:latin typeface="+mj-lt"/>
              <a:sym typeface="Trebuchet MS"/>
            </a:endParaRPr>
          </a:p>
        </p:txBody>
      </p:sp>
    </p:spTree>
    <p:extLst>
      <p:ext uri="{BB962C8B-B14F-4D97-AF65-F5344CB8AC3E}">
        <p14:creationId xmlns:p14="http://schemas.microsoft.com/office/powerpoint/2010/main" val="30410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800" dirty="0"/>
              <a:t/>
            </a:r>
            <a:br>
              <a:rPr lang="en-US" sz="800" dirty="0"/>
            </a:br>
            <a:r>
              <a:rPr lang="en-US" sz="2400" dirty="0"/>
              <a:t>H2O Driverless AI – Simple, Fast, Accurate, Interpretable</a:t>
            </a:r>
          </a:p>
        </p:txBody>
      </p:sp>
      <p:sp>
        <p:nvSpPr>
          <p:cNvPr id="2" name="Content Placeholder 1"/>
          <p:cNvSpPr>
            <a:spLocks noGrp="1"/>
          </p:cNvSpPr>
          <p:nvPr>
            <p:ph sz="quarter" idx="15"/>
          </p:nvPr>
        </p:nvSpPr>
        <p:spPr>
          <a:xfrm>
            <a:off x="6857998" y="852755"/>
            <a:ext cx="2286000" cy="4290746"/>
          </a:xfrm>
        </p:spPr>
        <p:txBody>
          <a:bodyPr lIns="137160" tIns="137160" rIns="137160" bIns="182880"/>
          <a:lstStyle/>
          <a:p>
            <a:pPr algn="ctr"/>
            <a:r>
              <a:rPr lang="en-US" sz="1600" dirty="0"/>
              <a:t>Easy Deployment for Low Latency Models</a:t>
            </a:r>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marL="112713" indent="-112713" defTabSz="761212" eaLnBrk="0" fontAlgn="base" hangingPunct="0">
              <a:spcBef>
                <a:spcPts val="600"/>
              </a:spcBef>
              <a:spcAft>
                <a:spcPct val="0"/>
              </a:spcAft>
              <a:buFont typeface="Arial" panose="020B0604020202020204" pitchFamily="34" charset="0"/>
              <a:buChar char="•"/>
              <a:defRPr/>
            </a:pPr>
            <a:r>
              <a:rPr lang="en-US" altLang="en-US" sz="1100" dirty="0"/>
              <a:t>Production-ready, stand-alone scoring pipelines that are easy for IT to deploy and manage</a:t>
            </a:r>
          </a:p>
          <a:p>
            <a:pPr marL="112713" indent="-112713" defTabSz="761212" eaLnBrk="0" fontAlgn="base" hangingPunct="0">
              <a:spcBef>
                <a:spcPts val="600"/>
              </a:spcBef>
              <a:spcAft>
                <a:spcPct val="0"/>
              </a:spcAft>
              <a:buFont typeface="Arial" panose="020B0604020202020204" pitchFamily="34" charset="0"/>
              <a:buChar char="•"/>
              <a:defRPr/>
            </a:pPr>
            <a:r>
              <a:rPr lang="en-US" altLang="en-US" sz="1100" dirty="0"/>
              <a:t>Python and Java</a:t>
            </a:r>
          </a:p>
          <a:p>
            <a:pPr marL="112713" indent="-112713" defTabSz="761212" eaLnBrk="0" fontAlgn="base" hangingPunct="0">
              <a:spcBef>
                <a:spcPts val="600"/>
              </a:spcBef>
              <a:spcAft>
                <a:spcPct val="0"/>
              </a:spcAft>
              <a:buFont typeface="Arial" panose="020B0604020202020204" pitchFamily="34" charset="0"/>
              <a:buChar char="•"/>
              <a:defRPr/>
            </a:pPr>
            <a:r>
              <a:rPr lang="en-US" altLang="en-US" sz="1100" dirty="0"/>
              <a:t>Streamlined scoring code to deploy on any device: on the edge, mobile, …</a:t>
            </a:r>
          </a:p>
          <a:p>
            <a:pPr marL="112713" indent="-112713" defTabSz="761212" eaLnBrk="0" fontAlgn="base" hangingPunct="0">
              <a:spcBef>
                <a:spcPts val="600"/>
              </a:spcBef>
              <a:spcAft>
                <a:spcPct val="0"/>
              </a:spcAft>
              <a:buFont typeface="Arial" panose="020B0604020202020204" pitchFamily="34" charset="0"/>
              <a:buChar char="•"/>
              <a:defRPr/>
            </a:pPr>
            <a:r>
              <a:rPr lang="en-US" altLang="en-US" sz="1100" dirty="0"/>
              <a:t>Very fast (milliseconds) to satisfy today’s real-time apps</a:t>
            </a:r>
          </a:p>
        </p:txBody>
      </p:sp>
      <p:sp>
        <p:nvSpPr>
          <p:cNvPr id="3" name="Content Placeholder 2"/>
          <p:cNvSpPr>
            <a:spLocks noGrp="1"/>
          </p:cNvSpPr>
          <p:nvPr>
            <p:ph sz="quarter" idx="16"/>
          </p:nvPr>
        </p:nvSpPr>
        <p:spPr>
          <a:xfrm>
            <a:off x="2286000" y="852755"/>
            <a:ext cx="2286000" cy="4290746"/>
          </a:xfrm>
        </p:spPr>
        <p:txBody>
          <a:bodyPr lIns="137160" tIns="137160" rIns="137160" bIns="182880"/>
          <a:lstStyle/>
          <a:p>
            <a:pPr algn="ctr">
              <a:spcBef>
                <a:spcPts val="0"/>
              </a:spcBef>
            </a:pPr>
            <a:r>
              <a:rPr lang="en-US" sz="1600" spc="-10" dirty="0"/>
              <a:t>Fast and</a:t>
            </a:r>
            <a:br>
              <a:rPr lang="en-US" sz="1600" spc="-10" dirty="0"/>
            </a:br>
            <a:r>
              <a:rPr lang="en-US" sz="1600" spc="-10" dirty="0"/>
              <a:t>Accurate Results</a:t>
            </a:r>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marL="112713" indent="-112713" defTabSz="456732">
              <a:spcBef>
                <a:spcPts val="600"/>
              </a:spcBef>
              <a:buFont typeface="Arial" panose="020B0604020202020204" pitchFamily="34" charset="0"/>
              <a:buChar char="•"/>
              <a:defRPr/>
            </a:pPr>
            <a:r>
              <a:rPr lang="en-US" sz="1100" dirty="0"/>
              <a:t>“Data Scientist in a Box”</a:t>
            </a:r>
          </a:p>
          <a:p>
            <a:pPr marL="112713" indent="-112713" defTabSz="456732">
              <a:spcBef>
                <a:spcPts val="600"/>
              </a:spcBef>
              <a:buFont typeface="Arial" panose="020B0604020202020204" pitchFamily="34" charset="0"/>
              <a:buChar char="•"/>
              <a:defRPr/>
            </a:pPr>
            <a:r>
              <a:rPr lang="en-US" sz="1100" dirty="0"/>
              <a:t>Simple interface</a:t>
            </a:r>
          </a:p>
          <a:p>
            <a:pPr marL="112713" indent="-112713" defTabSz="456732">
              <a:spcBef>
                <a:spcPts val="600"/>
              </a:spcBef>
              <a:buFont typeface="Arial" panose="020B0604020202020204" pitchFamily="34" charset="0"/>
              <a:buChar char="•"/>
              <a:defRPr/>
            </a:pPr>
            <a:r>
              <a:rPr lang="en-US" sz="1100" dirty="0"/>
              <a:t>Automatic feature engineering to increase accuracy</a:t>
            </a:r>
          </a:p>
          <a:p>
            <a:pPr marL="112713" indent="-112713" defTabSz="456732">
              <a:spcBef>
                <a:spcPts val="600"/>
              </a:spcBef>
              <a:buFont typeface="Arial" panose="020B0604020202020204" pitchFamily="34" charset="0"/>
              <a:buChar char="•"/>
              <a:defRPr/>
            </a:pPr>
            <a:r>
              <a:rPr lang="en-US" sz="1100" dirty="0"/>
              <a:t>Automatic recipes for solving wide variety of use-cases</a:t>
            </a:r>
          </a:p>
          <a:p>
            <a:pPr marL="112713" indent="-112713" defTabSz="456732">
              <a:spcBef>
                <a:spcPts val="600"/>
              </a:spcBef>
              <a:buFont typeface="Arial" panose="020B0604020202020204" pitchFamily="34" charset="0"/>
              <a:buChar char="•"/>
              <a:defRPr/>
            </a:pPr>
            <a:r>
              <a:rPr lang="en-US" sz="1100" dirty="0"/>
              <a:t>Automatic tuning to</a:t>
            </a:r>
            <a:br>
              <a:rPr lang="en-US" sz="1100" dirty="0"/>
            </a:br>
            <a:r>
              <a:rPr lang="en-US" sz="1100" dirty="0"/>
              <a:t>find and tune the right ensemble of models</a:t>
            </a:r>
          </a:p>
        </p:txBody>
      </p:sp>
      <p:sp>
        <p:nvSpPr>
          <p:cNvPr id="4" name="Content Placeholder 3"/>
          <p:cNvSpPr>
            <a:spLocks noGrp="1"/>
          </p:cNvSpPr>
          <p:nvPr>
            <p:ph sz="quarter" idx="17"/>
          </p:nvPr>
        </p:nvSpPr>
        <p:spPr>
          <a:xfrm>
            <a:off x="4572001" y="852755"/>
            <a:ext cx="2285997" cy="4290746"/>
          </a:xfrm>
        </p:spPr>
        <p:txBody>
          <a:bodyPr lIns="137160" tIns="137160" rIns="137160" bIns="182880"/>
          <a:lstStyle/>
          <a:p>
            <a:pPr algn="ctr"/>
            <a:r>
              <a:rPr lang="en-US" sz="1600" dirty="0">
                <a:latin typeface="+mj-lt"/>
              </a:rPr>
              <a:t>Industry Leading Interpretability</a:t>
            </a:r>
          </a:p>
          <a:p>
            <a:pPr algn="ctr">
              <a:spcBef>
                <a:spcPts val="0"/>
              </a:spcBef>
            </a:pPr>
            <a:endParaRPr lang="en-US" sz="1100" dirty="0">
              <a:latin typeface="+mj-lt"/>
            </a:endParaRPr>
          </a:p>
          <a:p>
            <a:pPr algn="ctr">
              <a:spcBef>
                <a:spcPts val="0"/>
              </a:spcBef>
            </a:pPr>
            <a:endParaRPr lang="en-US" sz="1100" dirty="0">
              <a:latin typeface="+mj-lt"/>
            </a:endParaRPr>
          </a:p>
          <a:p>
            <a:pPr algn="ctr">
              <a:spcBef>
                <a:spcPts val="0"/>
              </a:spcBef>
            </a:pPr>
            <a:endParaRPr lang="en-US" sz="1100" dirty="0">
              <a:latin typeface="+mj-lt"/>
            </a:endParaRPr>
          </a:p>
          <a:p>
            <a:pPr algn="ctr">
              <a:spcBef>
                <a:spcPts val="0"/>
              </a:spcBef>
            </a:pPr>
            <a:endParaRPr lang="en-US" sz="1100" dirty="0">
              <a:latin typeface="+mj-lt"/>
            </a:endParaRPr>
          </a:p>
          <a:p>
            <a:pPr algn="ctr">
              <a:spcBef>
                <a:spcPts val="0"/>
              </a:spcBef>
            </a:pPr>
            <a:endParaRPr lang="en-US" sz="1100" dirty="0">
              <a:latin typeface="+mj-lt"/>
            </a:endParaRPr>
          </a:p>
          <a:p>
            <a:pPr algn="ctr">
              <a:spcBef>
                <a:spcPts val="0"/>
              </a:spcBef>
            </a:pPr>
            <a:endParaRPr lang="en-US" sz="1100" dirty="0">
              <a:latin typeface="+mj-lt"/>
            </a:endParaRPr>
          </a:p>
          <a:p>
            <a:pPr algn="ctr">
              <a:spcBef>
                <a:spcPts val="0"/>
              </a:spcBef>
            </a:pPr>
            <a:endParaRPr lang="en-US" sz="1100" dirty="0">
              <a:latin typeface="+mj-lt"/>
            </a:endParaRPr>
          </a:p>
          <a:p>
            <a:pPr algn="ctr">
              <a:spcBef>
                <a:spcPts val="0"/>
              </a:spcBef>
            </a:pPr>
            <a:endParaRPr lang="en-US" sz="1100" dirty="0">
              <a:latin typeface="+mj-lt"/>
            </a:endParaRPr>
          </a:p>
          <a:p>
            <a:pPr algn="ctr">
              <a:spcBef>
                <a:spcPts val="0"/>
              </a:spcBef>
            </a:pPr>
            <a:endParaRPr lang="en-US" sz="1100" dirty="0">
              <a:latin typeface="+mj-lt"/>
            </a:endParaRPr>
          </a:p>
          <a:p>
            <a:pPr marL="112713" indent="-112713" defTabSz="456732">
              <a:spcBef>
                <a:spcPts val="600"/>
              </a:spcBef>
              <a:buFont typeface="Arial" panose="020B0604020202020204" pitchFamily="34" charset="0"/>
              <a:buChar char="•"/>
              <a:defRPr/>
            </a:pPr>
            <a:r>
              <a:rPr lang="en-US" sz="1100" dirty="0">
                <a:latin typeface="+mj-lt"/>
              </a:rPr>
              <a:t>Trusted results with explainability and transparency</a:t>
            </a:r>
          </a:p>
          <a:p>
            <a:pPr marL="112713" indent="-112713" defTabSz="456732">
              <a:spcBef>
                <a:spcPts val="600"/>
              </a:spcBef>
              <a:buFont typeface="Arial" panose="020B0604020202020204" pitchFamily="34" charset="0"/>
              <a:buChar char="•"/>
              <a:defRPr/>
            </a:pPr>
            <a:r>
              <a:rPr lang="en-US" sz="1100" dirty="0">
                <a:latin typeface="+mj-lt"/>
              </a:rPr>
              <a:t>Interpretability for debugging, not just for regulators</a:t>
            </a:r>
          </a:p>
          <a:p>
            <a:pPr marL="112713" indent="-112713" defTabSz="456732">
              <a:spcBef>
                <a:spcPts val="600"/>
              </a:spcBef>
              <a:buFont typeface="Arial" panose="020B0604020202020204" pitchFamily="34" charset="0"/>
              <a:buChar char="•"/>
              <a:defRPr/>
            </a:pPr>
            <a:r>
              <a:rPr lang="en-US" sz="1100" dirty="0">
                <a:latin typeface="+mj-lt"/>
              </a:rPr>
              <a:t>Get reason codes and model interpretability in plain English</a:t>
            </a:r>
          </a:p>
          <a:p>
            <a:pPr marL="112713" indent="-112713" defTabSz="456732">
              <a:spcBef>
                <a:spcPts val="600"/>
              </a:spcBef>
              <a:buFont typeface="Arial" panose="020B0604020202020204" pitchFamily="34" charset="0"/>
              <a:buChar char="•"/>
              <a:defRPr/>
            </a:pPr>
            <a:r>
              <a:rPr lang="en-US" sz="1100" dirty="0">
                <a:latin typeface="+mj-lt"/>
              </a:rPr>
              <a:t>K-Lime, LOCO, partial dependence and more</a:t>
            </a:r>
          </a:p>
        </p:txBody>
      </p:sp>
      <p:sp>
        <p:nvSpPr>
          <p:cNvPr id="5" name="Content Placeholder 4"/>
          <p:cNvSpPr>
            <a:spLocks noGrp="1"/>
          </p:cNvSpPr>
          <p:nvPr>
            <p:ph sz="quarter" idx="18"/>
          </p:nvPr>
        </p:nvSpPr>
        <p:spPr>
          <a:xfrm>
            <a:off x="0" y="852755"/>
            <a:ext cx="2286000" cy="4290746"/>
          </a:xfrm>
        </p:spPr>
        <p:txBody>
          <a:bodyPr lIns="137160" tIns="137160" rIns="137160" bIns="182880"/>
          <a:lstStyle/>
          <a:p>
            <a:pPr algn="ctr">
              <a:spcBef>
                <a:spcPts val="0"/>
              </a:spcBef>
            </a:pPr>
            <a:r>
              <a:rPr lang="en-US" sz="1600" dirty="0"/>
              <a:t>Automatic Data Visualization</a:t>
            </a:r>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algn="ctr">
              <a:spcBef>
                <a:spcPts val="0"/>
              </a:spcBef>
            </a:pPr>
            <a:endParaRPr lang="en-US" sz="1100" dirty="0"/>
          </a:p>
          <a:p>
            <a:pPr marL="112713" indent="-112713">
              <a:spcBef>
                <a:spcPts val="600"/>
              </a:spcBef>
              <a:buFont typeface="Arial" panose="020B0604020202020204" pitchFamily="34" charset="0"/>
              <a:buChar char="•"/>
            </a:pPr>
            <a:r>
              <a:rPr lang="en-US" sz="1100" dirty="0"/>
              <a:t>Automatic generation of visualizations and graphs to explore your data before the model-building process</a:t>
            </a:r>
          </a:p>
          <a:p>
            <a:pPr marL="112713" indent="-112713">
              <a:spcBef>
                <a:spcPts val="600"/>
              </a:spcBef>
              <a:buFont typeface="Arial" panose="020B0604020202020204" pitchFamily="34" charset="0"/>
              <a:buChar char="•"/>
            </a:pPr>
            <a:r>
              <a:rPr lang="en-US" sz="1100" dirty="0"/>
              <a:t>Most relevant graphs shown for the given data set </a:t>
            </a:r>
          </a:p>
          <a:p>
            <a:pPr marL="112713" indent="-112713">
              <a:spcBef>
                <a:spcPts val="600"/>
              </a:spcBef>
              <a:buFont typeface="Arial" panose="020B0604020202020204" pitchFamily="34" charset="0"/>
              <a:buChar char="•"/>
            </a:pPr>
            <a:r>
              <a:rPr lang="en-US" sz="1100" dirty="0"/>
              <a:t>Identify outliers and</a:t>
            </a:r>
            <a:br>
              <a:rPr lang="en-US" sz="1100" dirty="0"/>
            </a:br>
            <a:r>
              <a:rPr lang="en-US" sz="1100" dirty="0"/>
              <a:t>missing values</a:t>
            </a:r>
          </a:p>
        </p:txBody>
      </p:sp>
      <p:pic>
        <p:nvPicPr>
          <p:cNvPr id="10" name="Picture 9">
            <a:extLst>
              <a:ext uri="{FF2B5EF4-FFF2-40B4-BE49-F238E27FC236}">
                <a16:creationId xmlns:a16="http://schemas.microsoft.com/office/drawing/2014/main" xmlns="" id="{024135DA-7E3C-1C40-B90E-E342EBCC58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91245" y="-2"/>
            <a:ext cx="852753" cy="852753"/>
          </a:xfrm>
          <a:prstGeom prst="rect">
            <a:avLst/>
          </a:prstGeom>
        </p:spPr>
      </p:pic>
      <p:sp>
        <p:nvSpPr>
          <p:cNvPr id="6" name="Rectangle 5"/>
          <p:cNvSpPr/>
          <p:nvPr/>
        </p:nvSpPr>
        <p:spPr>
          <a:xfrm>
            <a:off x="-1" y="1641546"/>
            <a:ext cx="9144001" cy="1259223"/>
          </a:xfrm>
          <a:prstGeom prst="rect">
            <a:avLst/>
          </a:prstGeom>
          <a:solidFill>
            <a:srgbClr val="000000"/>
          </a:solidFill>
          <a:ln>
            <a:noFill/>
          </a:ln>
        </p:spPr>
        <p:txBody>
          <a:bodyPr wrap="square" lIns="0" tIns="0" rIns="0" bIns="0" rtlCol="0" anchor="ctr">
            <a:noAutofit/>
          </a:bodyPr>
          <a:lstStyle/>
          <a:p>
            <a:pPr algn="ctr"/>
            <a:endParaRPr lang="en-US" sz="1200" dirty="0">
              <a:solidFill>
                <a:srgbClr val="FFFFFF"/>
              </a:solidFill>
              <a:cs typeface="Arial"/>
            </a:endParaRPr>
          </a:p>
        </p:txBody>
      </p:sp>
      <p:pic>
        <p:nvPicPr>
          <p:cNvPr id="8" name="pasted-image.pdf" descr="pasted-image.pdf">
            <a:extLst>
              <a:ext uri="{FF2B5EF4-FFF2-40B4-BE49-F238E27FC236}">
                <a16:creationId xmlns:a16="http://schemas.microsoft.com/office/drawing/2014/main" xmlns="" id="{C8FF0C93-AF42-1146-909A-7477E293CE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5031" y="1719523"/>
            <a:ext cx="2124635" cy="1107869"/>
          </a:xfrm>
          <a:prstGeom prst="rect">
            <a:avLst/>
          </a:prstGeom>
          <a:ln w="12700">
            <a:noFill/>
            <a:miter lim="400000"/>
          </a:ln>
          <a:effec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9000"/>
                    </a14:imgEffect>
                  </a14:imgLayer>
                </a14:imgProps>
              </a:ext>
              <a:ext uri="{28A0092B-C50C-407E-A947-70E740481C1C}">
                <a14:useLocalDpi xmlns:a14="http://schemas.microsoft.com/office/drawing/2010/main"/>
              </a:ext>
            </a:extLst>
          </a:blip>
          <a:srcRect b="6697"/>
          <a:stretch/>
        </p:blipFill>
        <p:spPr>
          <a:xfrm>
            <a:off x="7019362" y="1667657"/>
            <a:ext cx="1963275" cy="1190421"/>
          </a:xfrm>
          <a:prstGeom prst="rect">
            <a:avLst/>
          </a:prstGeom>
          <a:ln>
            <a:solidFill>
              <a:schemeClr val="tx1"/>
            </a:solidFill>
          </a:ln>
        </p:spPr>
      </p:pic>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98552" y="1696011"/>
            <a:ext cx="2219663" cy="1152899"/>
          </a:xfrm>
          <a:prstGeom prst="rect">
            <a:avLst/>
          </a:prstGeom>
        </p:spPr>
      </p:pic>
      <p:grpSp>
        <p:nvGrpSpPr>
          <p:cNvPr id="13" name="Group 12"/>
          <p:cNvGrpSpPr/>
          <p:nvPr/>
        </p:nvGrpSpPr>
        <p:grpSpPr>
          <a:xfrm>
            <a:off x="139848" y="1693057"/>
            <a:ext cx="2006299" cy="1196869"/>
            <a:chOff x="878542" y="439270"/>
            <a:chExt cx="7288306" cy="4347881"/>
          </a:xfrm>
        </p:grpSpPr>
        <p:sp>
          <p:nvSpPr>
            <p:cNvPr id="14" name="Rectangle 13"/>
            <p:cNvSpPr/>
            <p:nvPr/>
          </p:nvSpPr>
          <p:spPr>
            <a:xfrm>
              <a:off x="878542" y="439270"/>
              <a:ext cx="7288306" cy="4347881"/>
            </a:xfrm>
            <a:prstGeom prst="rect">
              <a:avLst/>
            </a:prstGeom>
            <a:solidFill>
              <a:srgbClr val="000000"/>
            </a:solidFill>
          </p:spPr>
          <p:txBody>
            <a:bodyPr wrap="square" lIns="0" tIns="0" rIns="0" bIns="0" rtlCol="0" anchor="ctr">
              <a:noAutofit/>
            </a:bodyPr>
            <a:lstStyle/>
            <a:p>
              <a:pPr algn="ctr"/>
              <a:endParaRPr lang="en-US" sz="1200" dirty="0">
                <a:solidFill>
                  <a:srgbClr val="FFFFFF"/>
                </a:solidFill>
                <a:cs typeface="Arial"/>
              </a:endParaRPr>
            </a:p>
          </p:txBody>
        </p:sp>
        <p:grpSp>
          <p:nvGrpSpPr>
            <p:cNvPr id="15" name="Group 14"/>
            <p:cNvGrpSpPr/>
            <p:nvPr/>
          </p:nvGrpSpPr>
          <p:grpSpPr>
            <a:xfrm>
              <a:off x="1298448" y="843037"/>
              <a:ext cx="6418029" cy="3323635"/>
              <a:chOff x="0" y="709739"/>
              <a:chExt cx="9144000" cy="4735304"/>
            </a:xfrm>
          </p:grpSpPr>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709739"/>
                <a:ext cx="9144000" cy="365087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4345076"/>
                <a:ext cx="9144000" cy="1099967"/>
              </a:xfrm>
              <a:prstGeom prst="rect">
                <a:avLst/>
              </a:prstGeom>
            </p:spPr>
          </p:pic>
        </p:grpSp>
      </p:grpSp>
    </p:spTree>
    <p:extLst>
      <p:ext uri="{BB962C8B-B14F-4D97-AF65-F5344CB8AC3E}">
        <p14:creationId xmlns:p14="http://schemas.microsoft.com/office/powerpoint/2010/main" val="2612576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dirty="0"/>
          </a:p>
        </p:txBody>
      </p:sp>
      <p:sp>
        <p:nvSpPr>
          <p:cNvPr id="4" name="Text Placeholder 3"/>
          <p:cNvSpPr>
            <a:spLocks noGrp="1"/>
          </p:cNvSpPr>
          <p:nvPr>
            <p:ph type="body" sz="quarter" idx="13"/>
          </p:nvPr>
        </p:nvSpPr>
        <p:spPr/>
        <p:txBody>
          <a:bodyPr/>
          <a:lstStyle/>
          <a:p>
            <a:r>
              <a:rPr lang="en-US" sz="2400" b="1" dirty="0"/>
              <a:t>H2O Driverless AI</a:t>
            </a:r>
            <a:br>
              <a:rPr lang="en-US" sz="2400" b="1" dirty="0"/>
            </a:br>
            <a:r>
              <a:rPr lang="en-US" sz="2400" b="1" dirty="0"/>
              <a:t>Customer Use Cases</a:t>
            </a:r>
          </a:p>
        </p:txBody>
      </p:sp>
      <p:grpSp>
        <p:nvGrpSpPr>
          <p:cNvPr id="14" name="Group 13"/>
          <p:cNvGrpSpPr/>
          <p:nvPr/>
        </p:nvGrpSpPr>
        <p:grpSpPr>
          <a:xfrm>
            <a:off x="4572001" y="-10913"/>
            <a:ext cx="4572000" cy="5154414"/>
            <a:chOff x="4572001" y="-10913"/>
            <a:chExt cx="4572000" cy="5154414"/>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1" y="-8752"/>
              <a:ext cx="1567310" cy="257720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r="-2"/>
            <a:stretch/>
          </p:blipFill>
          <p:spPr>
            <a:xfrm>
              <a:off x="6103962" y="2568453"/>
              <a:ext cx="1520019" cy="257288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39311" y="0"/>
              <a:ext cx="1484671" cy="256629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2001" y="2566294"/>
              <a:ext cx="1567310" cy="2577206"/>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23983" y="-10913"/>
              <a:ext cx="1520018" cy="2585960"/>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623982" y="2575047"/>
              <a:ext cx="1520018" cy="2568454"/>
            </a:xfrm>
            <a:prstGeom prst="rect">
              <a:avLst/>
            </a:prstGeom>
          </p:spPr>
        </p:pic>
        <p:sp>
          <p:nvSpPr>
            <p:cNvPr id="13" name="Rectangle 12"/>
            <p:cNvSpPr/>
            <p:nvPr/>
          </p:nvSpPr>
          <p:spPr bwMode="auto">
            <a:xfrm>
              <a:off x="4572001" y="0"/>
              <a:ext cx="4571999" cy="5134748"/>
            </a:xfrm>
            <a:prstGeom prst="rect">
              <a:avLst/>
            </a:prstGeom>
            <a:solidFill>
              <a:schemeClr val="tx1">
                <a:alpha val="10000"/>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spTree>
    <p:extLst>
      <p:ext uri="{BB962C8B-B14F-4D97-AF65-F5344CB8AC3E}">
        <p14:creationId xmlns:p14="http://schemas.microsoft.com/office/powerpoint/2010/main" val="2920601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01168"/>
            <a:ext cx="6994133" cy="381000"/>
          </a:xfrm>
        </p:spPr>
        <p:txBody>
          <a:bodyPr/>
          <a:lstStyle/>
          <a:p>
            <a:r>
              <a:rPr lang="en-US" dirty="0">
                <a:latin typeface="+mj-lt"/>
              </a:rPr>
              <a:t>H2O Driverless AI Delivers Value in Every Industry</a:t>
            </a:r>
          </a:p>
        </p:txBody>
      </p:sp>
      <p:pic>
        <p:nvPicPr>
          <p:cNvPr id="6" name="Picture 5">
            <a:extLst>
              <a:ext uri="{FF2B5EF4-FFF2-40B4-BE49-F238E27FC236}">
                <a16:creationId xmlns:a16="http://schemas.microsoft.com/office/drawing/2014/main" xmlns="" id="{454919F7-1C7E-3940-BD56-154E34075B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7767" y="32460"/>
            <a:ext cx="505718" cy="505718"/>
          </a:xfrm>
          <a:prstGeom prst="rect">
            <a:avLst/>
          </a:prstGeom>
        </p:spPr>
      </p:pic>
      <p:sp>
        <p:nvSpPr>
          <p:cNvPr id="12" name="TextBox 16">
            <a:extLst>
              <a:ext uri="{FF2B5EF4-FFF2-40B4-BE49-F238E27FC236}">
                <a16:creationId xmlns:a16="http://schemas.microsoft.com/office/drawing/2014/main" xmlns="" id="{D1CF81F8-9753-AF45-BDDA-D4EF86D1787E}"/>
              </a:ext>
            </a:extLst>
          </p:cNvPr>
          <p:cNvSpPr txBox="1"/>
          <p:nvPr/>
        </p:nvSpPr>
        <p:spPr>
          <a:xfrm>
            <a:off x="6661641" y="362279"/>
            <a:ext cx="2618857" cy="1014765"/>
          </a:xfrm>
          <a:prstGeom prst="rect">
            <a:avLst/>
          </a:prstGeom>
          <a:ln w="12700">
            <a:miter lim="400000"/>
          </a:ln>
          <a:extLst>
            <a:ext uri="{C572A759-6A51-4108-AA02-DFA0A04FC94B}">
              <ma14:wrappingTextBoxFlag xmlns:ma14="http://schemas.microsoft.com/office/mac/drawingml/2011/main" xmlns="" val="1"/>
            </a:ext>
          </a:extLst>
        </p:spPr>
        <p:txBody>
          <a:bodyPr lIns="38064" rIns="38064" anchor="ctr">
            <a:spAutoFit/>
          </a:bodyPr>
          <a:lstStyle>
            <a:lvl1pPr algn="ctr">
              <a:lnSpc>
                <a:spcPct val="90000"/>
              </a:lnSpc>
              <a:defRPr sz="8000">
                <a:solidFill>
                  <a:srgbClr val="FFFFFF"/>
                </a:solidFill>
              </a:defRPr>
            </a:lvl1pPr>
          </a:lstStyle>
          <a:p>
            <a:pPr defTabSz="380615" hangingPunct="0">
              <a:defRPr/>
            </a:pPr>
            <a:r>
              <a:rPr sz="6660" kern="0" dirty="0">
                <a:latin typeface="+mj-lt"/>
                <a:sym typeface="Trebuchet MS"/>
              </a:rPr>
              <a:t> </a:t>
            </a:r>
          </a:p>
        </p:txBody>
      </p:sp>
      <p:grpSp>
        <p:nvGrpSpPr>
          <p:cNvPr id="3" name="Group 2"/>
          <p:cNvGrpSpPr/>
          <p:nvPr/>
        </p:nvGrpSpPr>
        <p:grpSpPr>
          <a:xfrm>
            <a:off x="265716" y="1211014"/>
            <a:ext cx="2022033" cy="2484121"/>
            <a:chOff x="-2286565" y="1220624"/>
            <a:chExt cx="2664536" cy="2484121"/>
          </a:xfrm>
        </p:grpSpPr>
        <p:sp>
          <p:nvSpPr>
            <p:cNvPr id="32" name="Rectangle 26">
              <a:extLst>
                <a:ext uri="{FF2B5EF4-FFF2-40B4-BE49-F238E27FC236}">
                  <a16:creationId xmlns:a16="http://schemas.microsoft.com/office/drawing/2014/main" xmlns="" id="{1407C5DC-6C76-B942-ADF5-2F6BEB1536AA}"/>
                </a:ext>
              </a:extLst>
            </p:cNvPr>
            <p:cNvSpPr/>
            <p:nvPr/>
          </p:nvSpPr>
          <p:spPr>
            <a:xfrm>
              <a:off x="-2286563" y="1244070"/>
              <a:ext cx="2664534" cy="2452561"/>
            </a:xfrm>
            <a:prstGeom prst="rect">
              <a:avLst/>
            </a:prstGeom>
            <a:solidFill>
              <a:srgbClr val="000E5E"/>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33" name="Slow Processes">
              <a:extLst>
                <a:ext uri="{FF2B5EF4-FFF2-40B4-BE49-F238E27FC236}">
                  <a16:creationId xmlns:a16="http://schemas.microsoft.com/office/drawing/2014/main" xmlns="" id="{17920919-3387-0E4E-83DC-8974D5EF9EE9}"/>
                </a:ext>
              </a:extLst>
            </p:cNvPr>
            <p:cNvSpPr/>
            <p:nvPr/>
          </p:nvSpPr>
          <p:spPr>
            <a:xfrm>
              <a:off x="-2286564" y="3224042"/>
              <a:ext cx="2663650" cy="480703"/>
            </a:xfrm>
            <a:prstGeom prst="rect">
              <a:avLst/>
            </a:prstGeom>
            <a:solidFill>
              <a:srgbClr val="D3D3D3"/>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200" kern="0" dirty="0">
                  <a:solidFill>
                    <a:srgbClr val="000000"/>
                  </a:solidFill>
                  <a:latin typeface="+mj-lt"/>
                  <a:sym typeface="Trebuchet MS"/>
                </a:rPr>
                <a:t>Matched 10 years of machine learning expertise</a:t>
              </a:r>
              <a:endParaRPr sz="1200" kern="0" dirty="0">
                <a:solidFill>
                  <a:srgbClr val="000000"/>
                </a:solidFill>
                <a:latin typeface="+mj-lt"/>
                <a:sym typeface="Trebuchet MS"/>
              </a:endParaRPr>
            </a:p>
          </p:txBody>
        </p:sp>
        <p:sp>
          <p:nvSpPr>
            <p:cNvPr id="34" name="Slow Processes">
              <a:extLst>
                <a:ext uri="{FF2B5EF4-FFF2-40B4-BE49-F238E27FC236}">
                  <a16:creationId xmlns:a16="http://schemas.microsoft.com/office/drawing/2014/main" xmlns="" id="{17920919-3387-0E4E-83DC-8974D5EF9EE9}"/>
                </a:ext>
              </a:extLst>
            </p:cNvPr>
            <p:cNvSpPr/>
            <p:nvPr/>
          </p:nvSpPr>
          <p:spPr>
            <a:xfrm>
              <a:off x="-2286565" y="1220624"/>
              <a:ext cx="2663651" cy="480703"/>
            </a:xfrm>
            <a:prstGeom prst="rect">
              <a:avLst/>
            </a:prstGeom>
            <a:solidFill>
              <a:schemeClr val="tx1">
                <a:lumMod val="85000"/>
                <a:lumOff val="15000"/>
              </a:schemeClr>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b="1" kern="0" dirty="0">
                  <a:solidFill>
                    <a:schemeClr val="bg2"/>
                  </a:solidFill>
                  <a:latin typeface="+mj-lt"/>
                  <a:sym typeface="Trebuchet MS"/>
                </a:rPr>
                <a:t>Financial Services</a:t>
              </a:r>
              <a:endParaRPr sz="1499" b="1" kern="0" dirty="0">
                <a:solidFill>
                  <a:schemeClr val="bg2"/>
                </a:solidFill>
                <a:latin typeface="+mj-lt"/>
                <a:sym typeface="Trebuchet MS"/>
              </a:endParaRPr>
            </a:p>
          </p:txBody>
        </p:sp>
        <p:sp>
          <p:nvSpPr>
            <p:cNvPr id="26" name="TextBox 13">
              <a:extLst>
                <a:ext uri="{FF2B5EF4-FFF2-40B4-BE49-F238E27FC236}">
                  <a16:creationId xmlns:a16="http://schemas.microsoft.com/office/drawing/2014/main" xmlns="" id="{4E1EB229-5F1D-1447-BB8B-4CF2EC010DBF}"/>
                </a:ext>
              </a:extLst>
            </p:cNvPr>
            <p:cNvSpPr txBox="1"/>
            <p:nvPr/>
          </p:nvSpPr>
          <p:spPr>
            <a:xfrm>
              <a:off x="-2286562" y="1937508"/>
              <a:ext cx="2651926" cy="1034129"/>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15" hangingPunct="0">
                <a:defRPr/>
              </a:pPr>
              <a:r>
                <a:rPr lang="en-US" sz="4000" kern="0" dirty="0">
                  <a:latin typeface="+mj-lt"/>
                  <a:sym typeface="Trebuchet MS"/>
                </a:rPr>
                <a:t>+6%</a:t>
              </a:r>
            </a:p>
            <a:p>
              <a:pPr defTabSz="380615" hangingPunct="0">
                <a:defRPr/>
              </a:pPr>
              <a:r>
                <a:rPr lang="en-US" sz="2800" kern="0" dirty="0">
                  <a:latin typeface="+mj-lt"/>
                  <a:sym typeface="Trebuchet MS"/>
                </a:rPr>
                <a:t>Accuracy</a:t>
              </a:r>
              <a:endParaRPr sz="4000" kern="0" dirty="0">
                <a:latin typeface="+mj-lt"/>
                <a:sym typeface="Trebuchet MS"/>
              </a:endParaRPr>
            </a:p>
          </p:txBody>
        </p:sp>
      </p:grpSp>
      <p:grpSp>
        <p:nvGrpSpPr>
          <p:cNvPr id="36" name="Group 35"/>
          <p:cNvGrpSpPr/>
          <p:nvPr/>
        </p:nvGrpSpPr>
        <p:grpSpPr>
          <a:xfrm>
            <a:off x="2459864" y="1211014"/>
            <a:ext cx="2022033" cy="2484121"/>
            <a:chOff x="-2286565" y="1220624"/>
            <a:chExt cx="2664536" cy="2484121"/>
          </a:xfrm>
        </p:grpSpPr>
        <p:sp>
          <p:nvSpPr>
            <p:cNvPr id="37" name="Rectangle 26">
              <a:extLst>
                <a:ext uri="{FF2B5EF4-FFF2-40B4-BE49-F238E27FC236}">
                  <a16:creationId xmlns:a16="http://schemas.microsoft.com/office/drawing/2014/main" xmlns="" id="{1407C5DC-6C76-B942-ADF5-2F6BEB1536AA}"/>
                </a:ext>
              </a:extLst>
            </p:cNvPr>
            <p:cNvSpPr/>
            <p:nvPr/>
          </p:nvSpPr>
          <p:spPr>
            <a:xfrm>
              <a:off x="-2286563" y="1244070"/>
              <a:ext cx="2664534" cy="2452561"/>
            </a:xfrm>
            <a:prstGeom prst="rect">
              <a:avLst/>
            </a:prstGeom>
            <a:solidFill>
              <a:srgbClr val="000E5E"/>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38" name="Slow Processes">
              <a:extLst>
                <a:ext uri="{FF2B5EF4-FFF2-40B4-BE49-F238E27FC236}">
                  <a16:creationId xmlns:a16="http://schemas.microsoft.com/office/drawing/2014/main" xmlns="" id="{17920919-3387-0E4E-83DC-8974D5EF9EE9}"/>
                </a:ext>
              </a:extLst>
            </p:cNvPr>
            <p:cNvSpPr/>
            <p:nvPr/>
          </p:nvSpPr>
          <p:spPr>
            <a:xfrm>
              <a:off x="-2286564" y="3224042"/>
              <a:ext cx="2663651" cy="480703"/>
            </a:xfrm>
            <a:prstGeom prst="rect">
              <a:avLst/>
            </a:prstGeom>
            <a:solidFill>
              <a:srgbClr val="D3D3D3"/>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200" kern="0" dirty="0">
                  <a:solidFill>
                    <a:srgbClr val="000000"/>
                  </a:solidFill>
                  <a:latin typeface="+mj-lt"/>
                  <a:sym typeface="Trebuchet MS"/>
                </a:rPr>
                <a:t>Increased customer satisfaction</a:t>
              </a:r>
              <a:endParaRPr sz="1200" kern="0" dirty="0">
                <a:solidFill>
                  <a:srgbClr val="000000"/>
                </a:solidFill>
                <a:latin typeface="+mj-lt"/>
                <a:sym typeface="Trebuchet MS"/>
              </a:endParaRPr>
            </a:p>
          </p:txBody>
        </p:sp>
        <p:sp>
          <p:nvSpPr>
            <p:cNvPr id="39" name="Slow Processes">
              <a:extLst>
                <a:ext uri="{FF2B5EF4-FFF2-40B4-BE49-F238E27FC236}">
                  <a16:creationId xmlns:a16="http://schemas.microsoft.com/office/drawing/2014/main" xmlns="" id="{17920919-3387-0E4E-83DC-8974D5EF9EE9}"/>
                </a:ext>
              </a:extLst>
            </p:cNvPr>
            <p:cNvSpPr/>
            <p:nvPr/>
          </p:nvSpPr>
          <p:spPr>
            <a:xfrm>
              <a:off x="-2286565" y="1220624"/>
              <a:ext cx="2663651" cy="480703"/>
            </a:xfrm>
            <a:prstGeom prst="rect">
              <a:avLst/>
            </a:prstGeom>
            <a:solidFill>
              <a:schemeClr val="tx1">
                <a:lumMod val="85000"/>
                <a:lumOff val="15000"/>
              </a:schemeClr>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b="1" kern="0" dirty="0">
                  <a:solidFill>
                    <a:schemeClr val="bg2"/>
                  </a:solidFill>
                  <a:latin typeface="+mj-lt"/>
                  <a:sym typeface="Trebuchet MS"/>
                </a:rPr>
                <a:t>Healthcare</a:t>
              </a:r>
              <a:endParaRPr sz="1499" b="1" kern="0" dirty="0">
                <a:solidFill>
                  <a:schemeClr val="bg2"/>
                </a:solidFill>
                <a:latin typeface="+mj-lt"/>
                <a:sym typeface="Trebuchet MS"/>
              </a:endParaRPr>
            </a:p>
          </p:txBody>
        </p:sp>
        <p:sp>
          <p:nvSpPr>
            <p:cNvPr id="40" name="TextBox 13">
              <a:extLst>
                <a:ext uri="{FF2B5EF4-FFF2-40B4-BE49-F238E27FC236}">
                  <a16:creationId xmlns:a16="http://schemas.microsoft.com/office/drawing/2014/main" xmlns="" id="{4E1EB229-5F1D-1447-BB8B-4CF2EC010DBF}"/>
                </a:ext>
              </a:extLst>
            </p:cNvPr>
            <p:cNvSpPr txBox="1"/>
            <p:nvPr/>
          </p:nvSpPr>
          <p:spPr>
            <a:xfrm>
              <a:off x="-2286562" y="1826709"/>
              <a:ext cx="2651926" cy="1255728"/>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15" hangingPunct="0">
                <a:defRPr/>
              </a:pPr>
              <a:r>
                <a:rPr lang="en-US" sz="2800" kern="0" dirty="0">
                  <a:latin typeface="+mj-lt"/>
                  <a:sym typeface="Trebuchet MS"/>
                </a:rPr>
                <a:t>Near perfect scores</a:t>
              </a:r>
              <a:endParaRPr sz="2800" kern="0" dirty="0">
                <a:latin typeface="+mj-lt"/>
                <a:sym typeface="Trebuchet MS"/>
              </a:endParaRPr>
            </a:p>
          </p:txBody>
        </p:sp>
      </p:grpSp>
      <p:grpSp>
        <p:nvGrpSpPr>
          <p:cNvPr id="41" name="Group 40"/>
          <p:cNvGrpSpPr/>
          <p:nvPr/>
        </p:nvGrpSpPr>
        <p:grpSpPr>
          <a:xfrm>
            <a:off x="4654012" y="1211014"/>
            <a:ext cx="2022033" cy="2484121"/>
            <a:chOff x="-2286565" y="1220624"/>
            <a:chExt cx="2664536" cy="2484121"/>
          </a:xfrm>
        </p:grpSpPr>
        <p:sp>
          <p:nvSpPr>
            <p:cNvPr id="42" name="Rectangle 26">
              <a:extLst>
                <a:ext uri="{FF2B5EF4-FFF2-40B4-BE49-F238E27FC236}">
                  <a16:creationId xmlns:a16="http://schemas.microsoft.com/office/drawing/2014/main" xmlns="" id="{1407C5DC-6C76-B942-ADF5-2F6BEB1536AA}"/>
                </a:ext>
              </a:extLst>
            </p:cNvPr>
            <p:cNvSpPr/>
            <p:nvPr/>
          </p:nvSpPr>
          <p:spPr>
            <a:xfrm>
              <a:off x="-2286563" y="1244070"/>
              <a:ext cx="2664534" cy="2452561"/>
            </a:xfrm>
            <a:prstGeom prst="rect">
              <a:avLst/>
            </a:prstGeom>
            <a:solidFill>
              <a:srgbClr val="000E5E"/>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43" name="Slow Processes">
              <a:extLst>
                <a:ext uri="{FF2B5EF4-FFF2-40B4-BE49-F238E27FC236}">
                  <a16:creationId xmlns:a16="http://schemas.microsoft.com/office/drawing/2014/main" xmlns="" id="{17920919-3387-0E4E-83DC-8974D5EF9EE9}"/>
                </a:ext>
              </a:extLst>
            </p:cNvPr>
            <p:cNvSpPr/>
            <p:nvPr/>
          </p:nvSpPr>
          <p:spPr>
            <a:xfrm>
              <a:off x="-2286564" y="3224042"/>
              <a:ext cx="2663651" cy="480703"/>
            </a:xfrm>
            <a:prstGeom prst="rect">
              <a:avLst/>
            </a:prstGeom>
            <a:solidFill>
              <a:srgbClr val="D3D3D3"/>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200" kern="0" dirty="0">
                  <a:solidFill>
                    <a:srgbClr val="000000"/>
                  </a:solidFill>
                  <a:latin typeface="+mj-lt"/>
                  <a:sym typeface="Trebuchet MS"/>
                </a:rPr>
                <a:t>Outperforms alternative digital marketing</a:t>
              </a:r>
              <a:endParaRPr sz="1200" kern="0" dirty="0">
                <a:solidFill>
                  <a:srgbClr val="000000"/>
                </a:solidFill>
                <a:latin typeface="+mj-lt"/>
                <a:sym typeface="Trebuchet MS"/>
              </a:endParaRPr>
            </a:p>
          </p:txBody>
        </p:sp>
        <p:sp>
          <p:nvSpPr>
            <p:cNvPr id="44" name="Slow Processes">
              <a:extLst>
                <a:ext uri="{FF2B5EF4-FFF2-40B4-BE49-F238E27FC236}">
                  <a16:creationId xmlns:a16="http://schemas.microsoft.com/office/drawing/2014/main" xmlns="" id="{17920919-3387-0E4E-83DC-8974D5EF9EE9}"/>
                </a:ext>
              </a:extLst>
            </p:cNvPr>
            <p:cNvSpPr/>
            <p:nvPr/>
          </p:nvSpPr>
          <p:spPr>
            <a:xfrm>
              <a:off x="-2286565" y="1220624"/>
              <a:ext cx="2663651" cy="480703"/>
            </a:xfrm>
            <a:prstGeom prst="rect">
              <a:avLst/>
            </a:prstGeom>
            <a:solidFill>
              <a:schemeClr val="tx1">
                <a:lumMod val="85000"/>
                <a:lumOff val="15000"/>
              </a:schemeClr>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b="1" kern="0" dirty="0">
                  <a:solidFill>
                    <a:schemeClr val="bg2"/>
                  </a:solidFill>
                  <a:latin typeface="+mj-lt"/>
                  <a:sym typeface="Trebuchet MS"/>
                </a:rPr>
                <a:t>Marketing</a:t>
              </a:r>
              <a:endParaRPr sz="1499" b="1" kern="0" dirty="0">
                <a:solidFill>
                  <a:schemeClr val="bg2"/>
                </a:solidFill>
                <a:latin typeface="+mj-lt"/>
                <a:sym typeface="Trebuchet MS"/>
              </a:endParaRPr>
            </a:p>
          </p:txBody>
        </p:sp>
        <p:sp>
          <p:nvSpPr>
            <p:cNvPr id="45" name="TextBox 13">
              <a:extLst>
                <a:ext uri="{FF2B5EF4-FFF2-40B4-BE49-F238E27FC236}">
                  <a16:creationId xmlns:a16="http://schemas.microsoft.com/office/drawing/2014/main" xmlns="" id="{4E1EB229-5F1D-1447-BB8B-4CF2EC010DBF}"/>
                </a:ext>
              </a:extLst>
            </p:cNvPr>
            <p:cNvSpPr txBox="1"/>
            <p:nvPr/>
          </p:nvSpPr>
          <p:spPr>
            <a:xfrm>
              <a:off x="-2286562" y="1965209"/>
              <a:ext cx="2651926" cy="978729"/>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15" hangingPunct="0">
                <a:defRPr/>
              </a:pPr>
              <a:r>
                <a:rPr lang="en-US" sz="4000" kern="0" dirty="0">
                  <a:latin typeface="+mj-lt"/>
                  <a:sym typeface="Trebuchet MS"/>
                </a:rPr>
                <a:t>2.5x </a:t>
              </a:r>
              <a:r>
                <a:rPr lang="en-US" sz="2400" kern="0" dirty="0">
                  <a:latin typeface="+mj-lt"/>
                  <a:sym typeface="Trebuchet MS"/>
                </a:rPr>
                <a:t>performance</a:t>
              </a:r>
              <a:endParaRPr sz="2400" kern="0" dirty="0">
                <a:latin typeface="+mj-lt"/>
                <a:sym typeface="Trebuchet MS"/>
              </a:endParaRPr>
            </a:p>
          </p:txBody>
        </p:sp>
      </p:grpSp>
      <p:grpSp>
        <p:nvGrpSpPr>
          <p:cNvPr id="46" name="Group 45"/>
          <p:cNvGrpSpPr/>
          <p:nvPr/>
        </p:nvGrpSpPr>
        <p:grpSpPr>
          <a:xfrm>
            <a:off x="6848160" y="1211014"/>
            <a:ext cx="2022033" cy="2484121"/>
            <a:chOff x="-2286565" y="1220624"/>
            <a:chExt cx="2664536" cy="2484121"/>
          </a:xfrm>
        </p:grpSpPr>
        <p:sp>
          <p:nvSpPr>
            <p:cNvPr id="47" name="Rectangle 26">
              <a:extLst>
                <a:ext uri="{FF2B5EF4-FFF2-40B4-BE49-F238E27FC236}">
                  <a16:creationId xmlns:a16="http://schemas.microsoft.com/office/drawing/2014/main" xmlns="" id="{1407C5DC-6C76-B942-ADF5-2F6BEB1536AA}"/>
                </a:ext>
              </a:extLst>
            </p:cNvPr>
            <p:cNvSpPr/>
            <p:nvPr/>
          </p:nvSpPr>
          <p:spPr>
            <a:xfrm>
              <a:off x="-2286563" y="1244070"/>
              <a:ext cx="2664534" cy="2452561"/>
            </a:xfrm>
            <a:prstGeom prst="rect">
              <a:avLst/>
            </a:prstGeom>
            <a:solidFill>
              <a:srgbClr val="000E5E"/>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48" name="Slow Processes">
              <a:extLst>
                <a:ext uri="{FF2B5EF4-FFF2-40B4-BE49-F238E27FC236}">
                  <a16:creationId xmlns:a16="http://schemas.microsoft.com/office/drawing/2014/main" xmlns="" id="{17920919-3387-0E4E-83DC-8974D5EF9EE9}"/>
                </a:ext>
              </a:extLst>
            </p:cNvPr>
            <p:cNvSpPr/>
            <p:nvPr/>
          </p:nvSpPr>
          <p:spPr>
            <a:xfrm>
              <a:off x="-2286564" y="3224042"/>
              <a:ext cx="2663651" cy="480703"/>
            </a:xfrm>
            <a:prstGeom prst="rect">
              <a:avLst/>
            </a:prstGeom>
            <a:solidFill>
              <a:srgbClr val="D3D3D3"/>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200" kern="0" spc="-20" dirty="0">
                  <a:solidFill>
                    <a:srgbClr val="000000"/>
                  </a:solidFill>
                  <a:latin typeface="+mj-lt"/>
                  <a:sym typeface="Trebuchet MS"/>
                </a:rPr>
                <a:t>Accurately predicting supplies &amp; materials for future orders</a:t>
              </a:r>
              <a:endParaRPr sz="1200" kern="0" spc="-20" dirty="0">
                <a:solidFill>
                  <a:srgbClr val="000000"/>
                </a:solidFill>
                <a:latin typeface="+mj-lt"/>
                <a:sym typeface="Trebuchet MS"/>
              </a:endParaRPr>
            </a:p>
          </p:txBody>
        </p:sp>
        <p:sp>
          <p:nvSpPr>
            <p:cNvPr id="49" name="Slow Processes">
              <a:extLst>
                <a:ext uri="{FF2B5EF4-FFF2-40B4-BE49-F238E27FC236}">
                  <a16:creationId xmlns:a16="http://schemas.microsoft.com/office/drawing/2014/main" xmlns="" id="{17920919-3387-0E4E-83DC-8974D5EF9EE9}"/>
                </a:ext>
              </a:extLst>
            </p:cNvPr>
            <p:cNvSpPr/>
            <p:nvPr/>
          </p:nvSpPr>
          <p:spPr>
            <a:xfrm>
              <a:off x="-2286565" y="1220624"/>
              <a:ext cx="2663651" cy="480703"/>
            </a:xfrm>
            <a:prstGeom prst="rect">
              <a:avLst/>
            </a:prstGeom>
            <a:solidFill>
              <a:schemeClr val="tx1">
                <a:lumMod val="85000"/>
                <a:lumOff val="15000"/>
              </a:schemeClr>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b="1" kern="0" dirty="0">
                  <a:solidFill>
                    <a:schemeClr val="bg2"/>
                  </a:solidFill>
                  <a:latin typeface="+mj-lt"/>
                  <a:sym typeface="Trebuchet MS"/>
                </a:rPr>
                <a:t>Manufacturing</a:t>
              </a:r>
              <a:endParaRPr sz="1499" b="1" kern="0" dirty="0">
                <a:solidFill>
                  <a:schemeClr val="bg2"/>
                </a:solidFill>
                <a:latin typeface="+mj-lt"/>
                <a:sym typeface="Trebuchet MS"/>
              </a:endParaRPr>
            </a:p>
          </p:txBody>
        </p:sp>
        <p:sp>
          <p:nvSpPr>
            <p:cNvPr id="50" name="TextBox 13">
              <a:extLst>
                <a:ext uri="{FF2B5EF4-FFF2-40B4-BE49-F238E27FC236}">
                  <a16:creationId xmlns:a16="http://schemas.microsoft.com/office/drawing/2014/main" xmlns="" id="{4E1EB229-5F1D-1447-BB8B-4CF2EC010DBF}"/>
                </a:ext>
              </a:extLst>
            </p:cNvPr>
            <p:cNvSpPr txBox="1"/>
            <p:nvPr/>
          </p:nvSpPr>
          <p:spPr>
            <a:xfrm>
              <a:off x="-2286562" y="1962034"/>
              <a:ext cx="2651926" cy="985078"/>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15" hangingPunct="0">
                <a:defRPr/>
              </a:pPr>
              <a:r>
                <a:rPr lang="en-US" sz="4046" kern="0" dirty="0">
                  <a:latin typeface="+mj-lt"/>
                  <a:sym typeface="Trebuchet MS"/>
                </a:rPr>
                <a:t>25%</a:t>
              </a:r>
              <a:br>
                <a:rPr lang="en-US" sz="4046" kern="0" dirty="0">
                  <a:latin typeface="+mj-lt"/>
                  <a:sym typeface="Trebuchet MS"/>
                </a:rPr>
              </a:br>
              <a:r>
                <a:rPr lang="en-US" sz="2400" kern="0" dirty="0">
                  <a:latin typeface="+mj-lt"/>
                  <a:sym typeface="Trebuchet MS"/>
                </a:rPr>
                <a:t>time savings</a:t>
              </a:r>
              <a:endParaRPr sz="4046" kern="0" dirty="0">
                <a:latin typeface="+mj-lt"/>
                <a:sym typeface="Trebuchet MS"/>
              </a:endParaRPr>
            </a:p>
          </p:txBody>
        </p:sp>
      </p:grpSp>
      <p:pic>
        <p:nvPicPr>
          <p:cNvPr id="51" name="Picture 50" descr="A picture containing object&#10;&#10;Description generated with very high confidence">
            <a:extLst>
              <a:ext uri="{FF2B5EF4-FFF2-40B4-BE49-F238E27FC236}">
                <a16:creationId xmlns:a16="http://schemas.microsoft.com/office/drawing/2014/main" xmlns="" id="{0D9BB675-7D25-0D43-8C45-1BE71DEB70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3232" y="597611"/>
            <a:ext cx="1361496" cy="680749"/>
          </a:xfrm>
          <a:prstGeom prst="rect">
            <a:avLst/>
          </a:prstGeom>
        </p:spPr>
      </p:pic>
      <p:pic>
        <p:nvPicPr>
          <p:cNvPr id="52" name="Picture 51">
            <a:extLst>
              <a:ext uri="{FF2B5EF4-FFF2-40B4-BE49-F238E27FC236}">
                <a16:creationId xmlns:a16="http://schemas.microsoft.com/office/drawing/2014/main" xmlns="" id="{ABC6C0F7-DF01-F247-B6A3-CC6067A6543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95441" y="716139"/>
            <a:ext cx="2063594" cy="476881"/>
          </a:xfrm>
          <a:prstGeom prst="rect">
            <a:avLst/>
          </a:prstGeom>
        </p:spPr>
      </p:pic>
      <p:pic>
        <p:nvPicPr>
          <p:cNvPr id="53" name="Picture 52">
            <a:extLst>
              <a:ext uri="{FF2B5EF4-FFF2-40B4-BE49-F238E27FC236}">
                <a16:creationId xmlns:a16="http://schemas.microsoft.com/office/drawing/2014/main" xmlns="" id="{1C177EC4-8BAC-274D-9124-51EC54FB1FC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3444" y="688563"/>
            <a:ext cx="1059785" cy="471016"/>
          </a:xfrm>
          <a:prstGeom prst="rect">
            <a:avLst/>
          </a:prstGeom>
        </p:spPr>
      </p:pic>
      <p:pic>
        <p:nvPicPr>
          <p:cNvPr id="54" name="Picture 53">
            <a:extLst>
              <a:ext uri="{FF2B5EF4-FFF2-40B4-BE49-F238E27FC236}">
                <a16:creationId xmlns:a16="http://schemas.microsoft.com/office/drawing/2014/main" xmlns="" id="{B476DF00-01DB-6945-80FE-76EADEE43E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82230" y="831342"/>
            <a:ext cx="1744328" cy="280728"/>
          </a:xfrm>
          <a:prstGeom prst="rect">
            <a:avLst/>
          </a:prstGeom>
        </p:spPr>
      </p:pic>
      <p:sp>
        <p:nvSpPr>
          <p:cNvPr id="55" name="Rectangle 54">
            <a:extLst>
              <a:ext uri="{FF2B5EF4-FFF2-40B4-BE49-F238E27FC236}">
                <a16:creationId xmlns:a16="http://schemas.microsoft.com/office/drawing/2014/main" xmlns="" id="{BA629D9C-1613-EC4A-A954-EB1D9E2FBD5E}"/>
              </a:ext>
            </a:extLst>
          </p:cNvPr>
          <p:cNvSpPr/>
          <p:nvPr/>
        </p:nvSpPr>
        <p:spPr>
          <a:xfrm>
            <a:off x="265718" y="3793458"/>
            <a:ext cx="2021360" cy="768928"/>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800">
              <a:defRPr/>
            </a:pPr>
            <a:r>
              <a:rPr lang="en-US" sz="1099" kern="0" dirty="0">
                <a:solidFill>
                  <a:prstClr val="black"/>
                </a:solidFill>
                <a:latin typeface="+mj-lt"/>
              </a:rPr>
              <a:t>“Driverless AI is giving amazing results in terms of feature and model performance “</a:t>
            </a:r>
          </a:p>
        </p:txBody>
      </p:sp>
      <p:sp>
        <p:nvSpPr>
          <p:cNvPr id="56" name="Rectangle 55">
            <a:extLst>
              <a:ext uri="{FF2B5EF4-FFF2-40B4-BE49-F238E27FC236}">
                <a16:creationId xmlns:a16="http://schemas.microsoft.com/office/drawing/2014/main" xmlns="" id="{BA629D9C-1613-EC4A-A954-EB1D9E2FBD5E}"/>
              </a:ext>
            </a:extLst>
          </p:cNvPr>
          <p:cNvSpPr/>
          <p:nvPr/>
        </p:nvSpPr>
        <p:spPr>
          <a:xfrm>
            <a:off x="2459864" y="3793458"/>
            <a:ext cx="2021360" cy="768928"/>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800">
              <a:defRPr/>
            </a:pPr>
            <a:r>
              <a:rPr lang="en-US" sz="1099" kern="0" spc="-20" dirty="0">
                <a:solidFill>
                  <a:prstClr val="black"/>
                </a:solidFill>
              </a:rPr>
              <a:t>“Driverless AI powers our data science team to operate at scale. We have the opportunity to impact care at large.”</a:t>
            </a:r>
          </a:p>
        </p:txBody>
      </p:sp>
      <p:sp>
        <p:nvSpPr>
          <p:cNvPr id="57" name="Rectangle 56">
            <a:extLst>
              <a:ext uri="{FF2B5EF4-FFF2-40B4-BE49-F238E27FC236}">
                <a16:creationId xmlns:a16="http://schemas.microsoft.com/office/drawing/2014/main" xmlns="" id="{BA629D9C-1613-EC4A-A954-EB1D9E2FBD5E}"/>
              </a:ext>
            </a:extLst>
          </p:cNvPr>
          <p:cNvSpPr/>
          <p:nvPr/>
        </p:nvSpPr>
        <p:spPr>
          <a:xfrm>
            <a:off x="4654685" y="3793458"/>
            <a:ext cx="2021360" cy="768928"/>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800">
              <a:defRPr/>
            </a:pPr>
            <a:r>
              <a:rPr lang="en-US" sz="1099" kern="0" dirty="0">
                <a:solidFill>
                  <a:prstClr val="black"/>
                </a:solidFill>
              </a:rPr>
              <a:t>“Driverless AI helped us gain an edge for our clients. AI to do AI, truly is improving our system on a daily basis.”</a:t>
            </a:r>
          </a:p>
        </p:txBody>
      </p:sp>
      <p:sp>
        <p:nvSpPr>
          <p:cNvPr id="58" name="Rectangle 57">
            <a:extLst>
              <a:ext uri="{FF2B5EF4-FFF2-40B4-BE49-F238E27FC236}">
                <a16:creationId xmlns:a16="http://schemas.microsoft.com/office/drawing/2014/main" xmlns="" id="{BA629D9C-1613-EC4A-A954-EB1D9E2FBD5E}"/>
              </a:ext>
            </a:extLst>
          </p:cNvPr>
          <p:cNvSpPr/>
          <p:nvPr/>
        </p:nvSpPr>
        <p:spPr>
          <a:xfrm>
            <a:off x="6843714" y="3793458"/>
            <a:ext cx="2021360" cy="769441"/>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a:spAutoFit/>
          </a:bodyPr>
          <a:lstStyle/>
          <a:p>
            <a:pPr defTabSz="685114">
              <a:defRPr/>
            </a:pPr>
            <a:r>
              <a:rPr lang="en-US" sz="1100" kern="0" dirty="0">
                <a:solidFill>
                  <a:srgbClr val="000000"/>
                </a:solidFill>
              </a:rPr>
              <a:t>“H2O Driverless AI feature engineering is better than anything I've seen out there right now.”</a:t>
            </a:r>
          </a:p>
        </p:txBody>
      </p:sp>
      <p:sp>
        <p:nvSpPr>
          <p:cNvPr id="59" name="Rectangle 58">
            <a:extLst>
              <a:ext uri="{FF2B5EF4-FFF2-40B4-BE49-F238E27FC236}">
                <a16:creationId xmlns:a16="http://schemas.microsoft.com/office/drawing/2014/main" xmlns="" id="{C7E980C2-778A-D14E-8E24-7E1557E25AD1}"/>
              </a:ext>
            </a:extLst>
          </p:cNvPr>
          <p:cNvSpPr/>
          <p:nvPr/>
        </p:nvSpPr>
        <p:spPr>
          <a:xfrm>
            <a:off x="181707" y="4582722"/>
            <a:ext cx="2023300" cy="415498"/>
          </a:xfrm>
          <a:prstGeom prst="rect">
            <a:avLst/>
          </a:prstGeom>
        </p:spPr>
        <p:txBody>
          <a:bodyPr wrap="square">
            <a:spAutoFit/>
          </a:bodyPr>
          <a:lstStyle/>
          <a:p>
            <a:pPr defTabSz="685800">
              <a:defRPr/>
            </a:pPr>
            <a:r>
              <a:rPr lang="en-US" sz="1050" i="1" dirty="0">
                <a:solidFill>
                  <a:prstClr val="black"/>
                </a:solidFill>
                <a:latin typeface="+mj-lt"/>
              </a:rPr>
              <a:t>Venkatesh Ramanathan</a:t>
            </a:r>
          </a:p>
          <a:p>
            <a:pPr defTabSz="685800">
              <a:defRPr/>
            </a:pPr>
            <a:r>
              <a:rPr lang="en-US" sz="1050" i="1" dirty="0">
                <a:solidFill>
                  <a:prstClr val="black"/>
                </a:solidFill>
                <a:latin typeface="+mj-lt"/>
              </a:rPr>
              <a:t>Sr. Data Scientist, PayPal</a:t>
            </a:r>
          </a:p>
        </p:txBody>
      </p:sp>
      <p:sp>
        <p:nvSpPr>
          <p:cNvPr id="60" name="Rectangle 59">
            <a:extLst>
              <a:ext uri="{FF2B5EF4-FFF2-40B4-BE49-F238E27FC236}">
                <a16:creationId xmlns:a16="http://schemas.microsoft.com/office/drawing/2014/main" xmlns="" id="{444E2C8B-77DC-944D-B98D-066CB08DC8FC}"/>
              </a:ext>
            </a:extLst>
          </p:cNvPr>
          <p:cNvSpPr/>
          <p:nvPr/>
        </p:nvSpPr>
        <p:spPr>
          <a:xfrm>
            <a:off x="4582438" y="4589359"/>
            <a:ext cx="1947316" cy="415498"/>
          </a:xfrm>
          <a:prstGeom prst="rect">
            <a:avLst/>
          </a:prstGeom>
        </p:spPr>
        <p:txBody>
          <a:bodyPr wrap="square">
            <a:spAutoFit/>
          </a:bodyPr>
          <a:lstStyle/>
          <a:p>
            <a:pPr defTabSz="685114">
              <a:defRPr/>
            </a:pPr>
            <a:r>
              <a:rPr lang="en-US" sz="1050" i="1" dirty="0">
                <a:solidFill>
                  <a:prstClr val="black"/>
                </a:solidFill>
                <a:latin typeface="+mj-lt"/>
              </a:rPr>
              <a:t>Martin Stein</a:t>
            </a:r>
          </a:p>
          <a:p>
            <a:pPr defTabSz="685114">
              <a:defRPr/>
            </a:pPr>
            <a:r>
              <a:rPr lang="en-US" sz="1050" i="1" dirty="0">
                <a:solidFill>
                  <a:prstClr val="black"/>
                </a:solidFill>
                <a:latin typeface="+mj-lt"/>
              </a:rPr>
              <a:t>Chief Product Officer, G5</a:t>
            </a:r>
          </a:p>
        </p:txBody>
      </p:sp>
      <p:sp>
        <p:nvSpPr>
          <p:cNvPr id="61" name="Rectangle 60">
            <a:extLst>
              <a:ext uri="{FF2B5EF4-FFF2-40B4-BE49-F238E27FC236}">
                <a16:creationId xmlns:a16="http://schemas.microsoft.com/office/drawing/2014/main" xmlns="" id="{17E7209F-1717-6C4F-9D8B-71DD9D61FA09}"/>
              </a:ext>
            </a:extLst>
          </p:cNvPr>
          <p:cNvSpPr/>
          <p:nvPr/>
        </p:nvSpPr>
        <p:spPr>
          <a:xfrm>
            <a:off x="2376651" y="4581721"/>
            <a:ext cx="2765070" cy="415498"/>
          </a:xfrm>
          <a:prstGeom prst="rect">
            <a:avLst/>
          </a:prstGeom>
        </p:spPr>
        <p:txBody>
          <a:bodyPr wrap="square">
            <a:spAutoFit/>
          </a:bodyPr>
          <a:lstStyle/>
          <a:p>
            <a:pPr defTabSz="685114">
              <a:defRPr/>
            </a:pPr>
            <a:r>
              <a:rPr lang="en-US" sz="1050" i="1" dirty="0">
                <a:solidFill>
                  <a:prstClr val="black"/>
                </a:solidFill>
                <a:latin typeface="+mj-lt"/>
              </a:rPr>
              <a:t>Bharath Sudarshan</a:t>
            </a:r>
          </a:p>
          <a:p>
            <a:pPr defTabSz="685114">
              <a:defRPr/>
            </a:pPr>
            <a:r>
              <a:rPr lang="en-US" sz="1050" i="1" spc="-20" dirty="0">
                <a:solidFill>
                  <a:prstClr val="black"/>
                </a:solidFill>
                <a:latin typeface="+mj-lt"/>
              </a:rPr>
              <a:t>Dir. of Data Science, ArmadaHealth</a:t>
            </a:r>
          </a:p>
        </p:txBody>
      </p:sp>
      <p:sp>
        <p:nvSpPr>
          <p:cNvPr id="4" name="Rectangle 3"/>
          <p:cNvSpPr/>
          <p:nvPr/>
        </p:nvSpPr>
        <p:spPr>
          <a:xfrm>
            <a:off x="6761861" y="4585244"/>
            <a:ext cx="1784261" cy="415498"/>
          </a:xfrm>
          <a:prstGeom prst="rect">
            <a:avLst/>
          </a:prstGeom>
        </p:spPr>
        <p:txBody>
          <a:bodyPr wrap="square">
            <a:spAutoFit/>
          </a:bodyPr>
          <a:lstStyle/>
          <a:p>
            <a:pPr defTabSz="685114"/>
            <a:r>
              <a:rPr lang="en-US" sz="1050" i="1" dirty="0">
                <a:solidFill>
                  <a:prstClr val="black"/>
                </a:solidFill>
              </a:rPr>
              <a:t>Robert Coop</a:t>
            </a:r>
          </a:p>
          <a:p>
            <a:pPr defTabSz="685114"/>
            <a:r>
              <a:rPr lang="en-US" sz="1050" i="1" dirty="0">
                <a:solidFill>
                  <a:prstClr val="black"/>
                </a:solidFill>
              </a:rPr>
              <a:t>Sr. Data Scientist, SB&amp;D</a:t>
            </a:r>
          </a:p>
        </p:txBody>
      </p:sp>
    </p:spTree>
    <p:extLst>
      <p:ext uri="{BB962C8B-B14F-4D97-AF65-F5344CB8AC3E}">
        <p14:creationId xmlns:p14="http://schemas.microsoft.com/office/powerpoint/2010/main" val="3696616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Financial Fraud Detection</a:t>
            </a:r>
          </a:p>
        </p:txBody>
      </p:sp>
      <p:pic>
        <p:nvPicPr>
          <p:cNvPr id="23" name="Picture 22">
            <a:extLst>
              <a:ext uri="{FF2B5EF4-FFF2-40B4-BE49-F238E27FC236}">
                <a16:creationId xmlns:a16="http://schemas.microsoft.com/office/drawing/2014/main" xmlns="" id="{BF643A22-A51D-4143-A6A1-450083983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1947" y="4208263"/>
            <a:ext cx="505718" cy="505718"/>
          </a:xfrm>
          <a:prstGeom prst="rect">
            <a:avLst/>
          </a:prstGeom>
        </p:spPr>
      </p:pic>
      <p:sp>
        <p:nvSpPr>
          <p:cNvPr id="6" name="Speech Bubble: Rectangle 7">
            <a:extLst>
              <a:ext uri="{FF2B5EF4-FFF2-40B4-BE49-F238E27FC236}">
                <a16:creationId xmlns:a16="http://schemas.microsoft.com/office/drawing/2014/main" xmlns="" id="{A5239B40-FBF2-4944-86EB-ED5D895B2E63}"/>
              </a:ext>
            </a:extLst>
          </p:cNvPr>
          <p:cNvSpPr/>
          <p:nvPr/>
        </p:nvSpPr>
        <p:spPr>
          <a:xfrm>
            <a:off x="6418554" y="1567534"/>
            <a:ext cx="2644765" cy="1082395"/>
          </a:xfrm>
          <a:prstGeom prst="wedgeRectCallout">
            <a:avLst/>
          </a:prstGeom>
          <a:solidFill>
            <a:srgbClr val="EAEAEA"/>
          </a:solidFill>
          <a:ln w="38100" cap="flat" cmpd="sng" algn="ctr">
            <a:noFill/>
            <a:prstDash val="solid"/>
          </a:ln>
          <a:effectLst/>
        </p:spPr>
        <p:txBody>
          <a:bodyPr rtlCol="0" anchor="ctr"/>
          <a:lstStyle/>
          <a:p>
            <a:pPr defTabSz="685800">
              <a:defRPr/>
            </a:pPr>
            <a:r>
              <a:rPr lang="en-US" sz="1500" kern="0" dirty="0">
                <a:solidFill>
                  <a:prstClr val="black"/>
                </a:solidFill>
                <a:latin typeface="+mj-lt"/>
              </a:rPr>
              <a:t>“Driverless AI is giving amazing results in terms of feature and model performance “</a:t>
            </a:r>
          </a:p>
        </p:txBody>
      </p:sp>
      <p:sp>
        <p:nvSpPr>
          <p:cNvPr id="7" name="Rectangle 6">
            <a:extLst>
              <a:ext uri="{FF2B5EF4-FFF2-40B4-BE49-F238E27FC236}">
                <a16:creationId xmlns:a16="http://schemas.microsoft.com/office/drawing/2014/main" xmlns="" id="{6A039739-5AAC-2347-9480-869C67FA4CF6}"/>
              </a:ext>
            </a:extLst>
          </p:cNvPr>
          <p:cNvSpPr/>
          <p:nvPr/>
        </p:nvSpPr>
        <p:spPr>
          <a:xfrm>
            <a:off x="6497179" y="2819166"/>
            <a:ext cx="2526654" cy="523220"/>
          </a:xfrm>
          <a:prstGeom prst="rect">
            <a:avLst/>
          </a:prstGeom>
        </p:spPr>
        <p:txBody>
          <a:bodyPr wrap="none">
            <a:spAutoFit/>
          </a:bodyPr>
          <a:lstStyle/>
          <a:p>
            <a:pPr defTabSz="685800">
              <a:defRPr/>
            </a:pPr>
            <a:r>
              <a:rPr lang="en-US" sz="1400" dirty="0">
                <a:solidFill>
                  <a:prstClr val="black"/>
                </a:solidFill>
                <a:latin typeface="+mj-lt"/>
              </a:rPr>
              <a:t>Venkatesh Ramanathan</a:t>
            </a:r>
          </a:p>
          <a:p>
            <a:pPr defTabSz="685800">
              <a:defRPr/>
            </a:pPr>
            <a:r>
              <a:rPr lang="en-US" sz="1400" dirty="0">
                <a:solidFill>
                  <a:prstClr val="black"/>
                </a:solidFill>
                <a:latin typeface="+mj-lt"/>
              </a:rPr>
              <a:t>Senior Data Scientist, PayPal</a:t>
            </a:r>
          </a:p>
        </p:txBody>
      </p:sp>
      <p:pic>
        <p:nvPicPr>
          <p:cNvPr id="8" name="Picture 7">
            <a:extLst>
              <a:ext uri="{FF2B5EF4-FFF2-40B4-BE49-F238E27FC236}">
                <a16:creationId xmlns:a16="http://schemas.microsoft.com/office/drawing/2014/main" xmlns="" id="{1EBD88F0-FFF4-8745-965A-CC1C58EEEC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75733" y="1558043"/>
            <a:ext cx="3243069" cy="2183772"/>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object&#10;&#10;Description generated with very high confidence">
            <a:extLst>
              <a:ext uri="{FF2B5EF4-FFF2-40B4-BE49-F238E27FC236}">
                <a16:creationId xmlns:a16="http://schemas.microsoft.com/office/drawing/2014/main" xmlns="" id="{FE4EBA62-D143-364D-83AC-2A286CF2E6C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33353" y="59350"/>
            <a:ext cx="2009407" cy="1004705"/>
          </a:xfrm>
          <a:prstGeom prst="rect">
            <a:avLst/>
          </a:prstGeom>
        </p:spPr>
      </p:pic>
      <p:sp>
        <p:nvSpPr>
          <p:cNvPr id="10" name="Rectangle 9">
            <a:extLst>
              <a:ext uri="{FF2B5EF4-FFF2-40B4-BE49-F238E27FC236}">
                <a16:creationId xmlns:a16="http://schemas.microsoft.com/office/drawing/2014/main" xmlns="" id="{D6F63F32-D00C-644F-83EA-5AAF3EBC07D7}"/>
              </a:ext>
            </a:extLst>
          </p:cNvPr>
          <p:cNvSpPr/>
          <p:nvPr/>
        </p:nvSpPr>
        <p:spPr>
          <a:xfrm>
            <a:off x="81458" y="1358686"/>
            <a:ext cx="2740487" cy="2862322"/>
          </a:xfrm>
          <a:prstGeom prst="rect">
            <a:avLst/>
          </a:prstGeom>
        </p:spPr>
        <p:txBody>
          <a:bodyPr wrap="square">
            <a:spAutoFit/>
          </a:bodyPr>
          <a:lstStyle/>
          <a:p>
            <a:pPr marL="284163" lvl="1" indent="-284163" defTabSz="685114">
              <a:buFont typeface="Arial" panose="020B0604020202020204" pitchFamily="34" charset="0"/>
              <a:buChar char="•"/>
            </a:pPr>
            <a:r>
              <a:rPr lang="en-US" sz="1500" dirty="0">
                <a:solidFill>
                  <a:srgbClr val="000000"/>
                </a:solidFill>
                <a:latin typeface="+mj-lt"/>
              </a:rPr>
              <a:t>Driverless AI matched</a:t>
            </a:r>
            <a:br>
              <a:rPr lang="en-US" sz="1500" dirty="0">
                <a:solidFill>
                  <a:srgbClr val="000000"/>
                </a:solidFill>
                <a:latin typeface="+mj-lt"/>
              </a:rPr>
            </a:br>
            <a:r>
              <a:rPr lang="en-US" sz="1500" b="1" dirty="0">
                <a:solidFill>
                  <a:srgbClr val="000000"/>
                </a:solidFill>
                <a:latin typeface="+mj-lt"/>
              </a:rPr>
              <a:t>10 years </a:t>
            </a:r>
            <a:r>
              <a:rPr lang="en-US" sz="1500" dirty="0">
                <a:solidFill>
                  <a:srgbClr val="000000"/>
                </a:solidFill>
                <a:latin typeface="+mj-lt"/>
              </a:rPr>
              <a:t>of expert</a:t>
            </a:r>
            <a:br>
              <a:rPr lang="en-US" sz="1500" dirty="0">
                <a:solidFill>
                  <a:srgbClr val="000000"/>
                </a:solidFill>
                <a:latin typeface="+mj-lt"/>
              </a:rPr>
            </a:br>
            <a:r>
              <a:rPr lang="en-US" sz="1500" dirty="0">
                <a:solidFill>
                  <a:srgbClr val="000000"/>
                </a:solidFill>
                <a:latin typeface="+mj-lt"/>
              </a:rPr>
              <a:t>feature engineering</a:t>
            </a:r>
          </a:p>
          <a:p>
            <a:pPr marL="284163" lvl="1" indent="-284163" defTabSz="685114">
              <a:buFont typeface="Arial" panose="020B0604020202020204" pitchFamily="34" charset="0"/>
              <a:buChar char="•"/>
            </a:pPr>
            <a:endParaRPr lang="en-US" sz="1500" dirty="0">
              <a:solidFill>
                <a:srgbClr val="000000"/>
              </a:solidFill>
              <a:latin typeface="+mj-lt"/>
            </a:endParaRPr>
          </a:p>
          <a:p>
            <a:pPr marL="284163" lvl="1" indent="-284163" defTabSz="685114">
              <a:buFont typeface="Arial" panose="020B0604020202020204" pitchFamily="34" charset="0"/>
              <a:buChar char="•"/>
            </a:pPr>
            <a:r>
              <a:rPr lang="en-US" sz="1500" dirty="0">
                <a:solidFill>
                  <a:srgbClr val="000000"/>
                </a:solidFill>
                <a:latin typeface="+mj-lt"/>
              </a:rPr>
              <a:t>Increased accuracy</a:t>
            </a:r>
            <a:br>
              <a:rPr lang="en-US" sz="1500" dirty="0">
                <a:solidFill>
                  <a:srgbClr val="000000"/>
                </a:solidFill>
                <a:latin typeface="+mj-lt"/>
              </a:rPr>
            </a:br>
            <a:r>
              <a:rPr lang="en-US" sz="1500" dirty="0">
                <a:solidFill>
                  <a:srgbClr val="000000"/>
                </a:solidFill>
                <a:latin typeface="+mj-lt"/>
              </a:rPr>
              <a:t>from </a:t>
            </a:r>
            <a:r>
              <a:rPr lang="en-US" sz="1500" b="1" dirty="0">
                <a:solidFill>
                  <a:srgbClr val="000000"/>
                </a:solidFill>
                <a:latin typeface="+mj-lt"/>
              </a:rPr>
              <a:t>0.89 to 0.947 (6%)</a:t>
            </a:r>
            <a:br>
              <a:rPr lang="en-US" sz="1500" b="1" dirty="0">
                <a:solidFill>
                  <a:srgbClr val="000000"/>
                </a:solidFill>
                <a:latin typeface="+mj-lt"/>
              </a:rPr>
            </a:br>
            <a:r>
              <a:rPr lang="en-US" sz="1500" dirty="0">
                <a:solidFill>
                  <a:srgbClr val="000000"/>
                </a:solidFill>
                <a:latin typeface="+mj-lt"/>
              </a:rPr>
              <a:t>in detecting fraudulent activity</a:t>
            </a:r>
          </a:p>
          <a:p>
            <a:pPr marL="284163" lvl="1" indent="-284163" defTabSz="685114">
              <a:buFont typeface="Arial" panose="020B0604020202020204" pitchFamily="34" charset="0"/>
              <a:buChar char="•"/>
            </a:pPr>
            <a:endParaRPr lang="en-US" sz="1500" dirty="0">
              <a:solidFill>
                <a:srgbClr val="000000"/>
              </a:solidFill>
              <a:latin typeface="+mj-lt"/>
            </a:endParaRPr>
          </a:p>
          <a:p>
            <a:pPr marL="284163" lvl="1" indent="-284163" defTabSz="685114">
              <a:buFont typeface="Arial" panose="020B0604020202020204" pitchFamily="34" charset="0"/>
              <a:buChar char="•"/>
            </a:pPr>
            <a:r>
              <a:rPr lang="en-US" sz="1500" b="1" dirty="0">
                <a:solidFill>
                  <a:srgbClr val="000000"/>
                </a:solidFill>
                <a:latin typeface="+mj-lt"/>
              </a:rPr>
              <a:t>6X</a:t>
            </a:r>
            <a:r>
              <a:rPr lang="en-US" sz="1500" dirty="0">
                <a:solidFill>
                  <a:srgbClr val="000000"/>
                </a:solidFill>
                <a:latin typeface="+mj-lt"/>
              </a:rPr>
              <a:t> speed up when</a:t>
            </a:r>
            <a:br>
              <a:rPr lang="en-US" sz="1500" dirty="0">
                <a:solidFill>
                  <a:srgbClr val="000000"/>
                </a:solidFill>
                <a:latin typeface="+mj-lt"/>
              </a:rPr>
            </a:br>
            <a:r>
              <a:rPr lang="en-US" sz="1500" dirty="0">
                <a:solidFill>
                  <a:srgbClr val="000000"/>
                </a:solidFill>
                <a:latin typeface="+mj-lt"/>
              </a:rPr>
              <a:t>running on an IBM Power GPU-based server</a:t>
            </a:r>
          </a:p>
        </p:txBody>
      </p:sp>
    </p:spTree>
    <p:extLst>
      <p:ext uri="{BB962C8B-B14F-4D97-AF65-F5344CB8AC3E}">
        <p14:creationId xmlns:p14="http://schemas.microsoft.com/office/powerpoint/2010/main" val="926803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877114" cy="381000"/>
          </a:xfrm>
        </p:spPr>
        <p:txBody>
          <a:bodyPr/>
          <a:lstStyle/>
          <a:p>
            <a:r>
              <a:rPr lang="en-US" dirty="0"/>
              <a:t>Improving Profitability of</a:t>
            </a:r>
            <a:br>
              <a:rPr lang="en-US" dirty="0"/>
            </a:br>
            <a:r>
              <a:rPr lang="en-US" dirty="0"/>
              <a:t>Core Financial Services</a:t>
            </a:r>
          </a:p>
        </p:txBody>
      </p:sp>
      <p:pic>
        <p:nvPicPr>
          <p:cNvPr id="23" name="Picture 22">
            <a:extLst>
              <a:ext uri="{FF2B5EF4-FFF2-40B4-BE49-F238E27FC236}">
                <a16:creationId xmlns:a16="http://schemas.microsoft.com/office/drawing/2014/main" xmlns="" id="{BF643A22-A51D-4143-A6A1-450083983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1947" y="4208263"/>
            <a:ext cx="505718" cy="505718"/>
          </a:xfrm>
          <a:prstGeom prst="rect">
            <a:avLst/>
          </a:prstGeom>
        </p:spPr>
      </p:pic>
      <p:sp>
        <p:nvSpPr>
          <p:cNvPr id="6" name="Content Placeholder 2">
            <a:extLst>
              <a:ext uri="{FF2B5EF4-FFF2-40B4-BE49-F238E27FC236}">
                <a16:creationId xmlns:a16="http://schemas.microsoft.com/office/drawing/2014/main" xmlns="" id="{5309D062-7CFC-494C-A32C-1131F6CE8566}"/>
              </a:ext>
            </a:extLst>
          </p:cNvPr>
          <p:cNvSpPr txBox="1">
            <a:spLocks/>
          </p:cNvSpPr>
          <p:nvPr/>
        </p:nvSpPr>
        <p:spPr>
          <a:xfrm>
            <a:off x="213647" y="1505804"/>
            <a:ext cx="3080159" cy="2760127"/>
          </a:xfrm>
          <a:prstGeom prst="rect">
            <a:avLst/>
          </a:prstGeom>
          <a:noFill/>
        </p:spPr>
        <p:txBody>
          <a:bodyPr vert="horz" lIns="0" tIns="0" rIns="0" bIns="0" rtlCol="0">
            <a:noAutofit/>
          </a:bodyPr>
          <a:lstStyle>
            <a:lvl1pPr marL="0" indent="0" algn="l" defTabSz="914400" rtl="0" eaLnBrk="1" latinLnBrk="0" hangingPunct="1">
              <a:lnSpc>
                <a:spcPct val="100000"/>
              </a:lnSpc>
              <a:spcBef>
                <a:spcPts val="2200"/>
              </a:spcBef>
              <a:buFont typeface="Arial"/>
              <a:buNone/>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0" algn="l" defTabSz="914400" rtl="0" eaLnBrk="1" latinLnBrk="0" hangingPunct="1">
              <a:lnSpc>
                <a:spcPct val="100000"/>
              </a:lnSpc>
              <a:spcBef>
                <a:spcPts val="2200"/>
              </a:spcBef>
              <a:spcAft>
                <a:spcPts val="0"/>
              </a:spcAft>
              <a:buFont typeface="Arial"/>
              <a:buNone/>
              <a:defRPr sz="21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371600" indent="0" algn="l" defTabSz="914400" rtl="0" eaLnBrk="1" latinLnBrk="0" hangingPunct="1">
              <a:lnSpc>
                <a:spcPct val="100000"/>
              </a:lnSpc>
              <a:spcBef>
                <a:spcPts val="2200"/>
              </a:spcBef>
              <a:spcAft>
                <a:spcPts val="0"/>
              </a:spcAft>
              <a:buFont typeface="Arial"/>
              <a:buNone/>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2057400" indent="0" algn="l" defTabSz="914400" rtl="0" eaLnBrk="1" latinLnBrk="0" hangingPunct="1">
              <a:lnSpc>
                <a:spcPct val="100000"/>
              </a:lnSpc>
              <a:spcBef>
                <a:spcPts val="2200"/>
              </a:spcBef>
              <a:spcAft>
                <a:spcPts val="0"/>
              </a:spcAft>
              <a:buFont typeface="Arial"/>
              <a:buNone/>
              <a:defRPr sz="15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743200" indent="0" algn="l" defTabSz="914400" rtl="0" eaLnBrk="1" latinLnBrk="0" hangingPunct="1">
              <a:lnSpc>
                <a:spcPct val="100000"/>
              </a:lnSpc>
              <a:spcBef>
                <a:spcPts val="2200"/>
              </a:spcBef>
              <a:spcAft>
                <a:spcPts val="0"/>
              </a:spcAft>
              <a:buFont typeface="Arial"/>
              <a:buNone/>
              <a:defRPr sz="15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3429000" indent="0" algn="l" defTabSz="914400" rtl="0" eaLnBrk="1" latinLnBrk="0" hangingPunct="1">
              <a:spcBef>
                <a:spcPct val="20000"/>
              </a:spcBef>
              <a:buFont typeface="Arial"/>
              <a:buNone/>
              <a:defRPr sz="1500" kern="1200">
                <a:solidFill>
                  <a:schemeClr val="tx1"/>
                </a:solidFill>
                <a:latin typeface="+mn-lt"/>
                <a:ea typeface="+mn-ea"/>
                <a:cs typeface="+mn-cs"/>
              </a:defRPr>
            </a:lvl6pPr>
            <a:lvl7pPr marL="4114800" indent="0" algn="l" defTabSz="914400" rtl="0" eaLnBrk="1" latinLnBrk="0" hangingPunct="1">
              <a:spcBef>
                <a:spcPct val="20000"/>
              </a:spcBef>
              <a:buFont typeface="Arial"/>
              <a:buNone/>
              <a:defRPr sz="1500" kern="1200">
                <a:solidFill>
                  <a:schemeClr val="tx1"/>
                </a:solidFill>
                <a:latin typeface="+mn-lt"/>
                <a:ea typeface="+mn-ea"/>
                <a:cs typeface="+mn-cs"/>
              </a:defRPr>
            </a:lvl7pPr>
            <a:lvl8pPr marL="4800600" indent="0" algn="l" defTabSz="914400" rtl="0" eaLnBrk="1" latinLnBrk="0" hangingPunct="1">
              <a:spcBef>
                <a:spcPct val="20000"/>
              </a:spcBef>
              <a:buFont typeface="Arial"/>
              <a:buNone/>
              <a:defRPr sz="1500" kern="1200">
                <a:solidFill>
                  <a:schemeClr val="tx1"/>
                </a:solidFill>
                <a:latin typeface="+mn-lt"/>
                <a:ea typeface="+mn-ea"/>
                <a:cs typeface="+mn-cs"/>
              </a:defRPr>
            </a:lvl8pPr>
            <a:lvl9pPr marL="5486400" indent="0" algn="l" defTabSz="914400" rtl="0" eaLnBrk="1" latinLnBrk="0" hangingPunct="1">
              <a:spcBef>
                <a:spcPct val="20000"/>
              </a:spcBef>
              <a:buFont typeface="Arial"/>
              <a:buNone/>
              <a:defRPr sz="1500" kern="1200">
                <a:solidFill>
                  <a:schemeClr val="tx1"/>
                </a:solidFill>
                <a:latin typeface="+mn-lt"/>
                <a:ea typeface="+mn-ea"/>
                <a:cs typeface="+mn-cs"/>
              </a:defRPr>
            </a:lvl9pPr>
          </a:lstStyle>
          <a:p>
            <a:pPr marL="285464" indent="-285464">
              <a:buFont typeface="Arial" panose="020B0604020202020204" pitchFamily="34" charset="0"/>
              <a:buChar char="•"/>
              <a:defRPr/>
            </a:pPr>
            <a:r>
              <a:rPr lang="en-US" sz="1600" dirty="0">
                <a:solidFill>
                  <a:srgbClr val="000000"/>
                </a:solidFill>
              </a:rPr>
              <a:t>Improved </a:t>
            </a:r>
            <a:r>
              <a:rPr lang="en-US" sz="1600" b="1" dirty="0">
                <a:solidFill>
                  <a:srgbClr val="000000"/>
                </a:solidFill>
              </a:rPr>
              <a:t>years </a:t>
            </a:r>
            <a:r>
              <a:rPr lang="en-US" sz="1600" dirty="0">
                <a:solidFill>
                  <a:srgbClr val="000000"/>
                </a:solidFill>
              </a:rPr>
              <a:t>of expert</a:t>
            </a:r>
            <a:br>
              <a:rPr lang="en-US" sz="1600" dirty="0">
                <a:solidFill>
                  <a:srgbClr val="000000"/>
                </a:solidFill>
              </a:rPr>
            </a:br>
            <a:r>
              <a:rPr lang="en-US" sz="1600" dirty="0">
                <a:solidFill>
                  <a:srgbClr val="000000"/>
                </a:solidFill>
              </a:rPr>
              <a:t>feature engineering</a:t>
            </a:r>
          </a:p>
          <a:p>
            <a:pPr marL="285464" indent="-285464">
              <a:buFont typeface="Arial" panose="020B0604020202020204" pitchFamily="34" charset="0"/>
              <a:buChar char="•"/>
              <a:defRPr/>
            </a:pPr>
            <a:r>
              <a:rPr lang="en-US" sz="1600" b="1" spc="-20" dirty="0">
                <a:solidFill>
                  <a:srgbClr val="000000"/>
                </a:solidFill>
                <a:latin typeface="+mj-lt"/>
              </a:rPr>
              <a:t>Increased accuracy </a:t>
            </a:r>
            <a:r>
              <a:rPr lang="en-US" sz="1600" spc="-20" dirty="0">
                <a:solidFill>
                  <a:srgbClr val="000000"/>
                </a:solidFill>
                <a:latin typeface="+mj-lt"/>
              </a:rPr>
              <a:t>of existing credit risk scoring in </a:t>
            </a:r>
            <a:r>
              <a:rPr lang="en-US" sz="1600" b="1" spc="-20" dirty="0">
                <a:solidFill>
                  <a:srgbClr val="000000"/>
                </a:solidFill>
                <a:latin typeface="+mj-lt"/>
              </a:rPr>
              <a:t>less time</a:t>
            </a:r>
          </a:p>
          <a:p>
            <a:pPr marL="285464" indent="-285464">
              <a:buFont typeface="Arial" panose="020B0604020202020204" pitchFamily="34" charset="0"/>
              <a:buChar char="•"/>
              <a:defRPr/>
            </a:pPr>
            <a:r>
              <a:rPr lang="en-US" sz="1600" b="1" spc="-20" dirty="0"/>
              <a:t>2x propensity to buy</a:t>
            </a:r>
            <a:r>
              <a:rPr lang="en-US" sz="1600" spc="-20" dirty="0"/>
              <a:t> for new bank products</a:t>
            </a:r>
          </a:p>
          <a:p>
            <a:pPr marL="285464" indent="-285464">
              <a:buFont typeface="Arial" panose="020B0604020202020204" pitchFamily="34" charset="0"/>
              <a:buChar char="•"/>
              <a:defRPr/>
            </a:pPr>
            <a:r>
              <a:rPr lang="en-US" sz="1600" spc="-20" dirty="0">
                <a:solidFill>
                  <a:srgbClr val="000000"/>
                </a:solidFill>
                <a:latin typeface="+mj-lt"/>
              </a:rPr>
              <a:t>Accelerated by IBM Power Systems AC922</a:t>
            </a:r>
          </a:p>
        </p:txBody>
      </p:sp>
      <p:sp>
        <p:nvSpPr>
          <p:cNvPr id="7" name="Speech Bubble: Rectangle 7">
            <a:extLst>
              <a:ext uri="{FF2B5EF4-FFF2-40B4-BE49-F238E27FC236}">
                <a16:creationId xmlns:a16="http://schemas.microsoft.com/office/drawing/2014/main" xmlns="" id="{1B8B9A0E-CE04-CB4C-AB7B-FD11FAC2D229}"/>
              </a:ext>
            </a:extLst>
          </p:cNvPr>
          <p:cNvSpPr/>
          <p:nvPr/>
        </p:nvSpPr>
        <p:spPr>
          <a:xfrm>
            <a:off x="6112861" y="1458860"/>
            <a:ext cx="2716505" cy="1972277"/>
          </a:xfrm>
          <a:prstGeom prst="wedgeRectCallout">
            <a:avLst/>
          </a:prstGeom>
          <a:solidFill>
            <a:srgbClr val="EAEAEA"/>
          </a:solidFill>
          <a:ln w="38100" cap="flat" cmpd="sng" algn="ctr">
            <a:noFill/>
            <a:prstDash val="solid"/>
          </a:ln>
          <a:effectLst/>
        </p:spPr>
        <p:txBody>
          <a:bodyPr rtlCol="0" anchor="ctr"/>
          <a:lstStyle/>
          <a:p>
            <a:pPr defTabSz="685114">
              <a:defRPr/>
            </a:pPr>
            <a:r>
              <a:rPr lang="en-US" sz="1500" kern="0" dirty="0">
                <a:solidFill>
                  <a:prstClr val="black"/>
                </a:solidFill>
                <a:latin typeface="+mj-lt"/>
              </a:rPr>
              <a:t>“</a:t>
            </a:r>
            <a:r>
              <a:rPr lang="en-US" sz="1500" dirty="0">
                <a:latin typeface="+mj-lt"/>
              </a:rPr>
              <a:t>We were also able to double the propensity for our banking customers to accept an offer of credit products, such as credit cards… We plan to use</a:t>
            </a:r>
            <a:br>
              <a:rPr lang="en-US" sz="1500" dirty="0">
                <a:latin typeface="+mj-lt"/>
              </a:rPr>
            </a:br>
            <a:r>
              <a:rPr lang="en-US" sz="1500" dirty="0">
                <a:latin typeface="+mj-lt"/>
              </a:rPr>
              <a:t>the platform for more use cases in the future.</a:t>
            </a:r>
            <a:r>
              <a:rPr lang="en-US" sz="1500" kern="0" dirty="0">
                <a:solidFill>
                  <a:prstClr val="black"/>
                </a:solidFill>
                <a:latin typeface="+mj-lt"/>
              </a:rPr>
              <a:t>”</a:t>
            </a:r>
          </a:p>
        </p:txBody>
      </p:sp>
      <p:sp>
        <p:nvSpPr>
          <p:cNvPr id="8" name="Rectangle 7">
            <a:extLst>
              <a:ext uri="{FF2B5EF4-FFF2-40B4-BE49-F238E27FC236}">
                <a16:creationId xmlns:a16="http://schemas.microsoft.com/office/drawing/2014/main" xmlns="" id="{34D54F85-7AE5-AD44-94E0-74886F1B8B2A}"/>
              </a:ext>
            </a:extLst>
          </p:cNvPr>
          <p:cNvSpPr/>
          <p:nvPr/>
        </p:nvSpPr>
        <p:spPr>
          <a:xfrm>
            <a:off x="6405554" y="3725835"/>
            <a:ext cx="1340432" cy="738664"/>
          </a:xfrm>
          <a:prstGeom prst="rect">
            <a:avLst/>
          </a:prstGeom>
        </p:spPr>
        <p:txBody>
          <a:bodyPr wrap="none">
            <a:spAutoFit/>
          </a:bodyPr>
          <a:lstStyle/>
          <a:p>
            <a:pPr defTabSz="685114">
              <a:defRPr/>
            </a:pPr>
            <a:r>
              <a:rPr lang="en-US" sz="1400" dirty="0"/>
              <a:t>Ruben Diaz</a:t>
            </a:r>
          </a:p>
          <a:p>
            <a:pPr defTabSz="685114">
              <a:defRPr/>
            </a:pPr>
            <a:r>
              <a:rPr lang="en-US" sz="1400" dirty="0"/>
              <a:t>Data Scientist,</a:t>
            </a:r>
          </a:p>
          <a:p>
            <a:pPr defTabSz="685114">
              <a:defRPr/>
            </a:pPr>
            <a:r>
              <a:rPr lang="en-US" sz="1400" dirty="0"/>
              <a:t>Visión Banco</a:t>
            </a:r>
            <a:endParaRPr lang="en-US" sz="1400" dirty="0">
              <a:solidFill>
                <a:prstClr val="black"/>
              </a:solidFill>
              <a:latin typeface="+mj-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6173" y="306423"/>
            <a:ext cx="2306679" cy="450662"/>
          </a:xfrm>
          <a:prstGeom prst="rect">
            <a:avLst/>
          </a:prstGeom>
        </p:spPr>
      </p:pic>
      <p:grpSp>
        <p:nvGrpSpPr>
          <p:cNvPr id="15" name="Group 14"/>
          <p:cNvGrpSpPr/>
          <p:nvPr/>
        </p:nvGrpSpPr>
        <p:grpSpPr>
          <a:xfrm>
            <a:off x="3650265" y="1655508"/>
            <a:ext cx="1982231" cy="2423611"/>
            <a:chOff x="684926" y="2097589"/>
            <a:chExt cx="1982231" cy="2423611"/>
          </a:xfrm>
          <a:effectLst>
            <a:outerShdw blurRad="292100" dist="139700" dir="2700000" algn="tl" rotWithShape="0">
              <a:prstClr val="black">
                <a:alpha val="65000"/>
              </a:prstClr>
            </a:outerShdw>
          </a:effectLst>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4926" y="2097589"/>
              <a:ext cx="1982231" cy="2423611"/>
            </a:xfrm>
            <a:prstGeom prst="rect">
              <a:avLst/>
            </a:prstGeom>
          </p:spPr>
        </p:pic>
        <p:sp>
          <p:nvSpPr>
            <p:cNvPr id="14" name="Rectangle 13"/>
            <p:cNvSpPr/>
            <p:nvPr/>
          </p:nvSpPr>
          <p:spPr>
            <a:xfrm>
              <a:off x="685800" y="2099277"/>
              <a:ext cx="1981357" cy="2421923"/>
            </a:xfrm>
            <a:prstGeom prst="rect">
              <a:avLst/>
            </a:prstGeom>
            <a:blipFill dpi="0" rotWithShape="1">
              <a:blip r:embed="rId6" cstate="print">
                <a:alphaModFix amt="50000"/>
                <a:extLst>
                  <a:ext uri="{28A0092B-C50C-407E-A947-70E740481C1C}">
                    <a14:useLocalDpi xmlns:a14="http://schemas.microsoft.com/office/drawing/2010/main"/>
                  </a:ext>
                </a:extLst>
              </a:blip>
              <a:srcRect/>
              <a:stretch>
                <a:fillRect/>
              </a:stretch>
            </a:blipFill>
          </p:spPr>
          <p:txBody>
            <a:bodyPr wrap="square" lIns="0" tIns="0" rIns="0" bIns="0" rtlCol="0" anchor="ctr">
              <a:noAutofit/>
            </a:bodyPr>
            <a:lstStyle/>
            <a:p>
              <a:pPr algn="ctr"/>
              <a:endParaRPr lang="en-US" sz="1200" dirty="0">
                <a:solidFill>
                  <a:srgbClr val="FFFFFF"/>
                </a:solidFill>
                <a:latin typeface="Arial"/>
                <a:cs typeface="Arial"/>
              </a:endParaRPr>
            </a:p>
          </p:txBody>
        </p:sp>
      </p:grpSp>
    </p:spTree>
    <p:extLst>
      <p:ext uri="{BB962C8B-B14F-4D97-AF65-F5344CB8AC3E}">
        <p14:creationId xmlns:p14="http://schemas.microsoft.com/office/powerpoint/2010/main" val="3841193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877114" cy="381000"/>
          </a:xfrm>
        </p:spPr>
        <p:txBody>
          <a:bodyPr/>
          <a:lstStyle/>
          <a:p>
            <a:r>
              <a:rPr lang="en-US" dirty="0"/>
              <a:t>Connecting Patients to </a:t>
            </a:r>
            <a:br>
              <a:rPr lang="en-US" dirty="0"/>
            </a:br>
            <a:r>
              <a:rPr lang="en-US" dirty="0"/>
              <a:t>Specialists for Better Healthcare</a:t>
            </a:r>
          </a:p>
        </p:txBody>
      </p:sp>
      <p:pic>
        <p:nvPicPr>
          <p:cNvPr id="23" name="Picture 22">
            <a:extLst>
              <a:ext uri="{FF2B5EF4-FFF2-40B4-BE49-F238E27FC236}">
                <a16:creationId xmlns:a16="http://schemas.microsoft.com/office/drawing/2014/main" xmlns="" id="{BF643A22-A51D-4143-A6A1-450083983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1947" y="4208263"/>
            <a:ext cx="505718" cy="505718"/>
          </a:xfrm>
          <a:prstGeom prst="rect">
            <a:avLst/>
          </a:prstGeom>
        </p:spPr>
      </p:pic>
      <p:sp>
        <p:nvSpPr>
          <p:cNvPr id="6" name="Content Placeholder 2">
            <a:extLst>
              <a:ext uri="{FF2B5EF4-FFF2-40B4-BE49-F238E27FC236}">
                <a16:creationId xmlns:a16="http://schemas.microsoft.com/office/drawing/2014/main" xmlns="" id="{5309D062-7CFC-494C-A32C-1131F6CE8566}"/>
              </a:ext>
            </a:extLst>
          </p:cNvPr>
          <p:cNvSpPr txBox="1">
            <a:spLocks/>
          </p:cNvSpPr>
          <p:nvPr/>
        </p:nvSpPr>
        <p:spPr>
          <a:xfrm>
            <a:off x="192343" y="1484911"/>
            <a:ext cx="2827796" cy="3382924"/>
          </a:xfrm>
          <a:prstGeom prst="rect">
            <a:avLst/>
          </a:prstGeom>
          <a:noFill/>
        </p:spPr>
        <p:txBody>
          <a:bodyPr vert="horz" lIns="0" tIns="0" rIns="0" bIns="0" rtlCol="0">
            <a:noAutofit/>
          </a:bodyPr>
          <a:lstStyle>
            <a:lvl1pPr marL="0" indent="0" algn="l" defTabSz="914400" rtl="0" eaLnBrk="1" latinLnBrk="0" hangingPunct="1">
              <a:lnSpc>
                <a:spcPct val="100000"/>
              </a:lnSpc>
              <a:spcBef>
                <a:spcPts val="2200"/>
              </a:spcBef>
              <a:buFont typeface="Arial"/>
              <a:buNone/>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0" algn="l" defTabSz="914400" rtl="0" eaLnBrk="1" latinLnBrk="0" hangingPunct="1">
              <a:lnSpc>
                <a:spcPct val="100000"/>
              </a:lnSpc>
              <a:spcBef>
                <a:spcPts val="2200"/>
              </a:spcBef>
              <a:spcAft>
                <a:spcPts val="0"/>
              </a:spcAft>
              <a:buFont typeface="Arial"/>
              <a:buNone/>
              <a:defRPr sz="21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371600" indent="0" algn="l" defTabSz="914400" rtl="0" eaLnBrk="1" latinLnBrk="0" hangingPunct="1">
              <a:lnSpc>
                <a:spcPct val="100000"/>
              </a:lnSpc>
              <a:spcBef>
                <a:spcPts val="2200"/>
              </a:spcBef>
              <a:spcAft>
                <a:spcPts val="0"/>
              </a:spcAft>
              <a:buFont typeface="Arial"/>
              <a:buNone/>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2057400" indent="0" algn="l" defTabSz="914400" rtl="0" eaLnBrk="1" latinLnBrk="0" hangingPunct="1">
              <a:lnSpc>
                <a:spcPct val="100000"/>
              </a:lnSpc>
              <a:spcBef>
                <a:spcPts val="2200"/>
              </a:spcBef>
              <a:spcAft>
                <a:spcPts val="0"/>
              </a:spcAft>
              <a:buFont typeface="Arial"/>
              <a:buNone/>
              <a:defRPr sz="15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743200" indent="0" algn="l" defTabSz="914400" rtl="0" eaLnBrk="1" latinLnBrk="0" hangingPunct="1">
              <a:lnSpc>
                <a:spcPct val="100000"/>
              </a:lnSpc>
              <a:spcBef>
                <a:spcPts val="2200"/>
              </a:spcBef>
              <a:spcAft>
                <a:spcPts val="0"/>
              </a:spcAft>
              <a:buFont typeface="Arial"/>
              <a:buNone/>
              <a:defRPr sz="15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3429000" indent="0" algn="l" defTabSz="914400" rtl="0" eaLnBrk="1" latinLnBrk="0" hangingPunct="1">
              <a:spcBef>
                <a:spcPct val="20000"/>
              </a:spcBef>
              <a:buFont typeface="Arial"/>
              <a:buNone/>
              <a:defRPr sz="1500" kern="1200">
                <a:solidFill>
                  <a:schemeClr val="tx1"/>
                </a:solidFill>
                <a:latin typeface="+mn-lt"/>
                <a:ea typeface="+mn-ea"/>
                <a:cs typeface="+mn-cs"/>
              </a:defRPr>
            </a:lvl6pPr>
            <a:lvl7pPr marL="4114800" indent="0" algn="l" defTabSz="914400" rtl="0" eaLnBrk="1" latinLnBrk="0" hangingPunct="1">
              <a:spcBef>
                <a:spcPct val="20000"/>
              </a:spcBef>
              <a:buFont typeface="Arial"/>
              <a:buNone/>
              <a:defRPr sz="1500" kern="1200">
                <a:solidFill>
                  <a:schemeClr val="tx1"/>
                </a:solidFill>
                <a:latin typeface="+mn-lt"/>
                <a:ea typeface="+mn-ea"/>
                <a:cs typeface="+mn-cs"/>
              </a:defRPr>
            </a:lvl7pPr>
            <a:lvl8pPr marL="4800600" indent="0" algn="l" defTabSz="914400" rtl="0" eaLnBrk="1" latinLnBrk="0" hangingPunct="1">
              <a:spcBef>
                <a:spcPct val="20000"/>
              </a:spcBef>
              <a:buFont typeface="Arial"/>
              <a:buNone/>
              <a:defRPr sz="1500" kern="1200">
                <a:solidFill>
                  <a:schemeClr val="tx1"/>
                </a:solidFill>
                <a:latin typeface="+mn-lt"/>
                <a:ea typeface="+mn-ea"/>
                <a:cs typeface="+mn-cs"/>
              </a:defRPr>
            </a:lvl8pPr>
            <a:lvl9pPr marL="5486400" indent="0" algn="l" defTabSz="914400" rtl="0" eaLnBrk="1" latinLnBrk="0" hangingPunct="1">
              <a:spcBef>
                <a:spcPct val="20000"/>
              </a:spcBef>
              <a:buFont typeface="Arial"/>
              <a:buNone/>
              <a:defRPr sz="1500" kern="1200">
                <a:solidFill>
                  <a:schemeClr val="tx1"/>
                </a:solidFill>
                <a:latin typeface="+mn-lt"/>
                <a:ea typeface="+mn-ea"/>
                <a:cs typeface="+mn-cs"/>
              </a:defRPr>
            </a:lvl9pPr>
          </a:lstStyle>
          <a:p>
            <a:pPr marL="285464" indent="-285464">
              <a:buFont typeface="Arial" panose="020B0604020202020204" pitchFamily="34" charset="0"/>
              <a:buChar char="•"/>
              <a:defRPr/>
            </a:pPr>
            <a:r>
              <a:rPr lang="en-US" sz="1600" dirty="0">
                <a:solidFill>
                  <a:srgbClr val="000000"/>
                </a:solidFill>
                <a:latin typeface="+mj-lt"/>
              </a:rPr>
              <a:t>Companies have seen “skyrocketing” net promoter scores and “near perfect” customer satisfaction rates</a:t>
            </a:r>
          </a:p>
          <a:p>
            <a:pPr marL="285464" indent="-285464">
              <a:buFont typeface="Arial" panose="020B0604020202020204" pitchFamily="34" charset="0"/>
              <a:buChar char="•"/>
              <a:defRPr/>
            </a:pPr>
            <a:r>
              <a:rPr lang="en-US" sz="1600" dirty="0">
                <a:solidFill>
                  <a:srgbClr val="000000"/>
                </a:solidFill>
                <a:latin typeface="+mj-lt"/>
              </a:rPr>
              <a:t>Customer loyalty and premium retention rates have increased</a:t>
            </a:r>
          </a:p>
          <a:p>
            <a:pPr marL="285464" indent="-285464">
              <a:buFont typeface="Arial" panose="020B0604020202020204" pitchFamily="34" charset="0"/>
              <a:buChar char="•"/>
              <a:defRPr/>
            </a:pPr>
            <a:r>
              <a:rPr lang="en-US" sz="1600" dirty="0">
                <a:solidFill>
                  <a:srgbClr val="000000"/>
                </a:solidFill>
                <a:latin typeface="+mj-lt"/>
              </a:rPr>
              <a:t>Reduces costs, while patients receive care faster</a:t>
            </a:r>
          </a:p>
        </p:txBody>
      </p:sp>
      <p:sp>
        <p:nvSpPr>
          <p:cNvPr id="7" name="Speech Bubble: Rectangle 7">
            <a:extLst>
              <a:ext uri="{FF2B5EF4-FFF2-40B4-BE49-F238E27FC236}">
                <a16:creationId xmlns:a16="http://schemas.microsoft.com/office/drawing/2014/main" xmlns="" id="{1B8B9A0E-CE04-CB4C-AB7B-FD11FAC2D229}"/>
              </a:ext>
            </a:extLst>
          </p:cNvPr>
          <p:cNvSpPr/>
          <p:nvPr/>
        </p:nvSpPr>
        <p:spPr>
          <a:xfrm>
            <a:off x="6034205" y="1701800"/>
            <a:ext cx="2973459" cy="1616677"/>
          </a:xfrm>
          <a:prstGeom prst="wedgeRectCallout">
            <a:avLst/>
          </a:prstGeom>
          <a:solidFill>
            <a:srgbClr val="EAEAEA"/>
          </a:solidFill>
          <a:ln w="38100" cap="flat" cmpd="sng" algn="ctr">
            <a:noFill/>
            <a:prstDash val="solid"/>
          </a:ln>
          <a:effectLst/>
        </p:spPr>
        <p:txBody>
          <a:bodyPr rtlCol="0" anchor="ctr"/>
          <a:lstStyle/>
          <a:p>
            <a:pPr defTabSz="685114">
              <a:defRPr/>
            </a:pPr>
            <a:r>
              <a:rPr lang="en-US" sz="1499" kern="0" dirty="0">
                <a:solidFill>
                  <a:prstClr val="black"/>
                </a:solidFill>
                <a:latin typeface="+mj-lt"/>
              </a:rPr>
              <a:t>“Driverless AI powers our data science team to operate efficiently and experiment at scale. With this latest innovation, we have the opportunity to impact care at large.”</a:t>
            </a:r>
          </a:p>
        </p:txBody>
      </p:sp>
      <p:sp>
        <p:nvSpPr>
          <p:cNvPr id="8" name="Rectangle 7">
            <a:extLst>
              <a:ext uri="{FF2B5EF4-FFF2-40B4-BE49-F238E27FC236}">
                <a16:creationId xmlns:a16="http://schemas.microsoft.com/office/drawing/2014/main" xmlns="" id="{34D54F85-7AE5-AD44-94E0-74886F1B8B2A}"/>
              </a:ext>
            </a:extLst>
          </p:cNvPr>
          <p:cNvSpPr/>
          <p:nvPr/>
        </p:nvSpPr>
        <p:spPr>
          <a:xfrm>
            <a:off x="5933198" y="3575075"/>
            <a:ext cx="3198953" cy="738664"/>
          </a:xfrm>
          <a:prstGeom prst="rect">
            <a:avLst/>
          </a:prstGeom>
        </p:spPr>
        <p:txBody>
          <a:bodyPr wrap="none">
            <a:spAutoFit/>
          </a:bodyPr>
          <a:lstStyle/>
          <a:p>
            <a:pPr defTabSz="685114">
              <a:defRPr/>
            </a:pPr>
            <a:r>
              <a:rPr lang="en-US" sz="1400" dirty="0">
                <a:solidFill>
                  <a:prstClr val="black"/>
                </a:solidFill>
                <a:latin typeface="+mj-lt"/>
              </a:rPr>
              <a:t>Bharath Sudarshan</a:t>
            </a:r>
          </a:p>
          <a:p>
            <a:pPr defTabSz="685114">
              <a:defRPr/>
            </a:pPr>
            <a:r>
              <a:rPr lang="en-US" sz="1400" spc="-30" dirty="0">
                <a:solidFill>
                  <a:prstClr val="black"/>
                </a:solidFill>
                <a:latin typeface="+mj-lt"/>
              </a:rPr>
              <a:t>Director of Data Science and Innovation</a:t>
            </a:r>
          </a:p>
          <a:p>
            <a:pPr defTabSz="685114">
              <a:defRPr/>
            </a:pPr>
            <a:r>
              <a:rPr lang="en-US" sz="1400" dirty="0">
                <a:solidFill>
                  <a:prstClr val="black"/>
                </a:solidFill>
                <a:latin typeface="+mj-lt"/>
              </a:rPr>
              <a:t>Armada Health</a:t>
            </a:r>
          </a:p>
        </p:txBody>
      </p:sp>
      <p:pic>
        <p:nvPicPr>
          <p:cNvPr id="9" name="Picture 8">
            <a:extLst>
              <a:ext uri="{FF2B5EF4-FFF2-40B4-BE49-F238E27FC236}">
                <a16:creationId xmlns:a16="http://schemas.microsoft.com/office/drawing/2014/main" xmlns="" id="{AE3490F1-E6C2-8C46-9119-C4B367216C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25163" y="178356"/>
            <a:ext cx="3152386" cy="728492"/>
          </a:xfrm>
          <a:prstGeom prst="rect">
            <a:avLst/>
          </a:prstGeom>
        </p:spPr>
      </p:pic>
      <p:grpSp>
        <p:nvGrpSpPr>
          <p:cNvPr id="10" name="Group 9">
            <a:extLst>
              <a:ext uri="{FF2B5EF4-FFF2-40B4-BE49-F238E27FC236}">
                <a16:creationId xmlns:a16="http://schemas.microsoft.com/office/drawing/2014/main" xmlns="" id="{2C002C47-2411-B048-9959-4E33D96CE976}"/>
              </a:ext>
            </a:extLst>
          </p:cNvPr>
          <p:cNvGrpSpPr/>
          <p:nvPr/>
        </p:nvGrpSpPr>
        <p:grpSpPr>
          <a:xfrm>
            <a:off x="3184966" y="1538699"/>
            <a:ext cx="2560187" cy="1798491"/>
            <a:chOff x="3009877" y="2882778"/>
            <a:chExt cx="3066990" cy="2080862"/>
          </a:xfrm>
        </p:grpSpPr>
        <p:pic>
          <p:nvPicPr>
            <p:cNvPr id="11" name="Picture 10">
              <a:extLst>
                <a:ext uri="{FF2B5EF4-FFF2-40B4-BE49-F238E27FC236}">
                  <a16:creationId xmlns:a16="http://schemas.microsoft.com/office/drawing/2014/main" xmlns="" id="{CBDBC549-024E-5C40-A539-591DD4488F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9877" y="2882778"/>
              <a:ext cx="3066990" cy="208086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xmlns="" id="{62879DD5-CBFD-7346-9668-E9C3FED9279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22169" y="3596823"/>
              <a:ext cx="1188678" cy="456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22231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Marketing Optimization </a:t>
            </a:r>
            <a:br>
              <a:rPr lang="en-US" dirty="0">
                <a:latin typeface="+mj-lt"/>
              </a:rPr>
            </a:br>
            <a:r>
              <a:rPr lang="en-US" dirty="0">
                <a:latin typeface="+mj-lt"/>
              </a:rPr>
              <a:t>for the Real Estate Market</a:t>
            </a:r>
          </a:p>
        </p:txBody>
      </p:sp>
      <p:pic>
        <p:nvPicPr>
          <p:cNvPr id="23" name="Picture 22">
            <a:extLst>
              <a:ext uri="{FF2B5EF4-FFF2-40B4-BE49-F238E27FC236}">
                <a16:creationId xmlns:a16="http://schemas.microsoft.com/office/drawing/2014/main" xmlns="" id="{BF643A22-A51D-4143-A6A1-450083983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1947" y="4208263"/>
            <a:ext cx="505718" cy="505718"/>
          </a:xfrm>
          <a:prstGeom prst="rect">
            <a:avLst/>
          </a:prstGeom>
        </p:spPr>
      </p:pic>
      <p:sp>
        <p:nvSpPr>
          <p:cNvPr id="6" name="Speech Bubble: Rectangle 7">
            <a:extLst>
              <a:ext uri="{FF2B5EF4-FFF2-40B4-BE49-F238E27FC236}">
                <a16:creationId xmlns:a16="http://schemas.microsoft.com/office/drawing/2014/main" xmlns="" id="{DB26B716-0478-0D4E-A588-B2E379AEED3A}"/>
              </a:ext>
            </a:extLst>
          </p:cNvPr>
          <p:cNvSpPr/>
          <p:nvPr/>
        </p:nvSpPr>
        <p:spPr>
          <a:xfrm>
            <a:off x="5779870" y="1644389"/>
            <a:ext cx="3062891" cy="1411606"/>
          </a:xfrm>
          <a:prstGeom prst="wedgeRectCallou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114">
              <a:defRPr/>
            </a:pPr>
            <a:r>
              <a:rPr lang="en-US" sz="1500" dirty="0">
                <a:solidFill>
                  <a:prstClr val="black"/>
                </a:solidFill>
                <a:latin typeface="+mj-lt"/>
              </a:rPr>
              <a:t>“Driverless AI helped us gain</a:t>
            </a:r>
            <a:br>
              <a:rPr lang="en-US" sz="1500" dirty="0">
                <a:solidFill>
                  <a:prstClr val="black"/>
                </a:solidFill>
                <a:latin typeface="+mj-lt"/>
              </a:rPr>
            </a:br>
            <a:r>
              <a:rPr lang="en-US" sz="1500" dirty="0">
                <a:solidFill>
                  <a:prstClr val="black"/>
                </a:solidFill>
                <a:latin typeface="+mj-lt"/>
              </a:rPr>
              <a:t>an edge with our </a:t>
            </a:r>
            <a:r>
              <a:rPr lang="en-US" sz="1500" b="1" dirty="0">
                <a:solidFill>
                  <a:prstClr val="black"/>
                </a:solidFill>
                <a:latin typeface="+mj-lt"/>
              </a:rPr>
              <a:t>Intelligent</a:t>
            </a:r>
            <a:br>
              <a:rPr lang="en-US" sz="1500" b="1" dirty="0">
                <a:solidFill>
                  <a:prstClr val="black"/>
                </a:solidFill>
                <a:latin typeface="+mj-lt"/>
              </a:rPr>
            </a:br>
            <a:r>
              <a:rPr lang="en-US" sz="1500" b="1" dirty="0">
                <a:solidFill>
                  <a:prstClr val="black"/>
                </a:solidFill>
                <a:latin typeface="+mj-lt"/>
              </a:rPr>
              <a:t>Marketing Cloud </a:t>
            </a:r>
            <a:r>
              <a:rPr lang="en-US" sz="1500" dirty="0">
                <a:solidFill>
                  <a:prstClr val="black"/>
                </a:solidFill>
                <a:latin typeface="+mj-lt"/>
              </a:rPr>
              <a:t>for our clients.</a:t>
            </a:r>
            <a:br>
              <a:rPr lang="en-US" sz="1500" dirty="0">
                <a:solidFill>
                  <a:prstClr val="black"/>
                </a:solidFill>
                <a:latin typeface="+mj-lt"/>
              </a:rPr>
            </a:br>
            <a:r>
              <a:rPr lang="en-US" sz="1500" dirty="0">
                <a:solidFill>
                  <a:prstClr val="black"/>
                </a:solidFill>
                <a:latin typeface="+mj-lt"/>
              </a:rPr>
              <a:t>AI to do AI, truly is improving our system on a daily basis.”</a:t>
            </a:r>
          </a:p>
        </p:txBody>
      </p:sp>
      <p:sp>
        <p:nvSpPr>
          <p:cNvPr id="7" name="Rectangle 6">
            <a:extLst>
              <a:ext uri="{FF2B5EF4-FFF2-40B4-BE49-F238E27FC236}">
                <a16:creationId xmlns:a16="http://schemas.microsoft.com/office/drawing/2014/main" xmlns="" id="{A111749F-BCA6-9244-9F6C-E5D6EB8C176B}"/>
              </a:ext>
            </a:extLst>
          </p:cNvPr>
          <p:cNvSpPr/>
          <p:nvPr/>
        </p:nvSpPr>
        <p:spPr>
          <a:xfrm>
            <a:off x="6326869" y="3271346"/>
            <a:ext cx="1854418" cy="522964"/>
          </a:xfrm>
          <a:prstGeom prst="rect">
            <a:avLst/>
          </a:prstGeom>
        </p:spPr>
        <p:txBody>
          <a:bodyPr wrap="none">
            <a:spAutoFit/>
          </a:bodyPr>
          <a:lstStyle/>
          <a:p>
            <a:pPr defTabSz="685114">
              <a:defRPr/>
            </a:pPr>
            <a:r>
              <a:rPr lang="en-US" sz="1399" dirty="0">
                <a:solidFill>
                  <a:prstClr val="black"/>
                </a:solidFill>
                <a:latin typeface="+mj-lt"/>
              </a:rPr>
              <a:t>Martin Stein</a:t>
            </a:r>
          </a:p>
          <a:p>
            <a:pPr defTabSz="685114">
              <a:defRPr/>
            </a:pPr>
            <a:r>
              <a:rPr lang="en-US" sz="1399" dirty="0">
                <a:solidFill>
                  <a:prstClr val="black"/>
                </a:solidFill>
                <a:latin typeface="+mj-lt"/>
              </a:rPr>
              <a:t>Chief Product Officer</a:t>
            </a:r>
          </a:p>
        </p:txBody>
      </p:sp>
      <p:sp>
        <p:nvSpPr>
          <p:cNvPr id="9" name="Rectangle 8">
            <a:extLst>
              <a:ext uri="{FF2B5EF4-FFF2-40B4-BE49-F238E27FC236}">
                <a16:creationId xmlns:a16="http://schemas.microsoft.com/office/drawing/2014/main" xmlns="" id="{9A8878CE-0BB1-2046-ADF3-877D7EBA767D}"/>
              </a:ext>
            </a:extLst>
          </p:cNvPr>
          <p:cNvSpPr/>
          <p:nvPr/>
        </p:nvSpPr>
        <p:spPr>
          <a:xfrm>
            <a:off x="200232" y="1697845"/>
            <a:ext cx="2881336" cy="2308324"/>
          </a:xfrm>
          <a:prstGeom prst="rect">
            <a:avLst/>
          </a:prstGeom>
        </p:spPr>
        <p:txBody>
          <a:bodyPr wrap="square">
            <a:spAutoFit/>
          </a:bodyPr>
          <a:lstStyle/>
          <a:p>
            <a:pPr marL="285464" indent="-285464" defTabSz="913176">
              <a:buSzPct val="100000"/>
              <a:buFont typeface="Arial" panose="020B0604020202020204" pitchFamily="34" charset="0"/>
              <a:buChar char="•"/>
            </a:pPr>
            <a:r>
              <a:rPr lang="en-US" sz="1600" dirty="0">
                <a:solidFill>
                  <a:srgbClr val="000000"/>
                </a:solidFill>
                <a:latin typeface="+mj-lt"/>
              </a:rPr>
              <a:t>Outperforms other real estate digital marketing solutions by </a:t>
            </a:r>
            <a:r>
              <a:rPr lang="en-US" sz="1600" b="1" dirty="0">
                <a:solidFill>
                  <a:srgbClr val="000000"/>
                </a:solidFill>
                <a:latin typeface="+mj-lt"/>
              </a:rPr>
              <a:t>2.5X </a:t>
            </a:r>
          </a:p>
          <a:p>
            <a:pPr marL="285464" indent="-285464" defTabSz="913176">
              <a:buSzPct val="100000"/>
              <a:buFont typeface="Arial" panose="020B0604020202020204" pitchFamily="34" charset="0"/>
              <a:buChar char="•"/>
            </a:pPr>
            <a:endParaRPr lang="en-US" sz="1600" b="1" dirty="0">
              <a:solidFill>
                <a:srgbClr val="000000"/>
              </a:solidFill>
              <a:latin typeface="+mj-lt"/>
            </a:endParaRPr>
          </a:p>
          <a:p>
            <a:pPr marL="285464" indent="-285464" defTabSz="913176">
              <a:buSzPct val="100000"/>
              <a:buFont typeface="Arial" panose="020B0604020202020204" pitchFamily="34" charset="0"/>
              <a:buChar char="•"/>
            </a:pPr>
            <a:r>
              <a:rPr lang="en-US" sz="1600" dirty="0">
                <a:solidFill>
                  <a:srgbClr val="000000"/>
                </a:solidFill>
                <a:latin typeface="+mj-lt"/>
              </a:rPr>
              <a:t>A G5 client saved </a:t>
            </a:r>
            <a:r>
              <a:rPr lang="en-US" sz="1600" b="1" dirty="0">
                <a:solidFill>
                  <a:srgbClr val="000000"/>
                </a:solidFill>
                <a:latin typeface="+mj-lt"/>
              </a:rPr>
              <a:t>$500K </a:t>
            </a:r>
            <a:r>
              <a:rPr lang="en-US" sz="1600" dirty="0">
                <a:solidFill>
                  <a:srgbClr val="000000"/>
                </a:solidFill>
                <a:latin typeface="+mj-lt"/>
              </a:rPr>
              <a:t>annual digital spend while increasing web traffic </a:t>
            </a:r>
            <a:r>
              <a:rPr lang="en-US" sz="1600" b="1" dirty="0">
                <a:solidFill>
                  <a:srgbClr val="000000"/>
                </a:solidFill>
                <a:latin typeface="+mj-lt"/>
              </a:rPr>
              <a:t>3X</a:t>
            </a:r>
          </a:p>
          <a:p>
            <a:pPr marL="285464" indent="-285464" defTabSz="913176">
              <a:buSzPct val="100000"/>
              <a:buFont typeface="Arial" panose="020B0604020202020204" pitchFamily="34" charset="0"/>
              <a:buChar char="•"/>
            </a:pPr>
            <a:endParaRPr lang="en-US" sz="1600" b="1" dirty="0">
              <a:solidFill>
                <a:srgbClr val="000000"/>
              </a:solidFill>
              <a:latin typeface="+mj-lt"/>
            </a:endParaRPr>
          </a:p>
          <a:p>
            <a:pPr marL="285464" indent="-285464" defTabSz="913176">
              <a:buSzPct val="100000"/>
              <a:buFont typeface="Arial" panose="020B0604020202020204" pitchFamily="34" charset="0"/>
              <a:buChar char="•"/>
            </a:pPr>
            <a:r>
              <a:rPr lang="en-US" sz="1600" b="1" dirty="0">
                <a:solidFill>
                  <a:srgbClr val="000000"/>
                </a:solidFill>
                <a:latin typeface="+mj-lt"/>
              </a:rPr>
              <a:t>10X </a:t>
            </a:r>
            <a:r>
              <a:rPr lang="en-US" sz="1600" dirty="0">
                <a:solidFill>
                  <a:srgbClr val="000000"/>
                </a:solidFill>
                <a:latin typeface="+mj-lt"/>
              </a:rPr>
              <a:t>faster model creation</a:t>
            </a:r>
            <a:endParaRPr lang="en-US" sz="1600" b="1" dirty="0">
              <a:solidFill>
                <a:srgbClr val="000000"/>
              </a:solidFill>
              <a:latin typeface="+mj-lt"/>
            </a:endParaRPr>
          </a:p>
        </p:txBody>
      </p:sp>
      <p:pic>
        <p:nvPicPr>
          <p:cNvPr id="10" name="Picture 9">
            <a:extLst>
              <a:ext uri="{FF2B5EF4-FFF2-40B4-BE49-F238E27FC236}">
                <a16:creationId xmlns:a16="http://schemas.microsoft.com/office/drawing/2014/main" xmlns="" id="{A81F8B0C-758C-7B40-9D74-A49244E69D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05692" y="1644389"/>
            <a:ext cx="2050054" cy="24485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5362CA2E-0809-014D-AFA4-59D54FCE89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0320" y="188913"/>
            <a:ext cx="2283885" cy="1015060"/>
          </a:xfrm>
          <a:prstGeom prst="rect">
            <a:avLst/>
          </a:prstGeom>
        </p:spPr>
      </p:pic>
    </p:spTree>
    <p:extLst>
      <p:ext uri="{BB962C8B-B14F-4D97-AF65-F5344CB8AC3E}">
        <p14:creationId xmlns:p14="http://schemas.microsoft.com/office/powerpoint/2010/main" val="392927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 Manufacturing </a:t>
            </a:r>
            <a:br>
              <a:rPr lang="en-US" dirty="0"/>
            </a:br>
            <a:r>
              <a:rPr lang="en-US" dirty="0"/>
              <a:t>Sales and Forecasting</a:t>
            </a:r>
          </a:p>
        </p:txBody>
      </p:sp>
      <p:pic>
        <p:nvPicPr>
          <p:cNvPr id="23" name="Picture 22">
            <a:extLst>
              <a:ext uri="{FF2B5EF4-FFF2-40B4-BE49-F238E27FC236}">
                <a16:creationId xmlns:a16="http://schemas.microsoft.com/office/drawing/2014/main" xmlns="" id="{BF643A22-A51D-4143-A6A1-450083983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1947" y="4208263"/>
            <a:ext cx="505718" cy="505718"/>
          </a:xfrm>
          <a:prstGeom prst="rect">
            <a:avLst/>
          </a:prstGeom>
        </p:spPr>
      </p:pic>
      <p:sp>
        <p:nvSpPr>
          <p:cNvPr id="7" name="Speech Bubble: Rectangle 7">
            <a:extLst>
              <a:ext uri="{FF2B5EF4-FFF2-40B4-BE49-F238E27FC236}">
                <a16:creationId xmlns:a16="http://schemas.microsoft.com/office/drawing/2014/main" xmlns="" id="{F4CB15C1-CE99-8D42-9934-CA065E305325}"/>
              </a:ext>
            </a:extLst>
          </p:cNvPr>
          <p:cNvSpPr/>
          <p:nvPr/>
        </p:nvSpPr>
        <p:spPr>
          <a:xfrm>
            <a:off x="5796993" y="1653007"/>
            <a:ext cx="3224873" cy="1593203"/>
          </a:xfrm>
          <a:prstGeom prst="wedgeRectCallout">
            <a:avLst/>
          </a:prstGeom>
          <a:solidFill>
            <a:srgbClr val="EAEAEA"/>
          </a:solidFill>
          <a:ln w="38100" cap="flat" cmpd="sng" algn="ctr">
            <a:noFill/>
            <a:prstDash val="solid"/>
          </a:ln>
          <a:effectLst/>
        </p:spPr>
        <p:txBody>
          <a:bodyPr rtlCol="0" anchor="ctr"/>
          <a:lstStyle/>
          <a:p>
            <a:pPr defTabSz="685114">
              <a:defRPr/>
            </a:pPr>
            <a:r>
              <a:rPr lang="en-US" sz="1500" kern="0" dirty="0">
                <a:solidFill>
                  <a:srgbClr val="000000"/>
                </a:solidFill>
                <a:latin typeface="+mj-lt"/>
              </a:rPr>
              <a:t>“H2O Driverless AI feature engineering is better than anything</a:t>
            </a:r>
            <a:br>
              <a:rPr lang="en-US" sz="1500" kern="0" dirty="0">
                <a:solidFill>
                  <a:srgbClr val="000000"/>
                </a:solidFill>
                <a:latin typeface="+mj-lt"/>
              </a:rPr>
            </a:br>
            <a:r>
              <a:rPr lang="en-US" sz="1500" kern="0" dirty="0">
                <a:solidFill>
                  <a:srgbClr val="000000"/>
                </a:solidFill>
                <a:latin typeface="+mj-lt"/>
              </a:rPr>
              <a:t>I've seen out there right now. And the scoring pipeline generation is probably one of the bigger pluses for me. It's a massive time saver.”</a:t>
            </a:r>
          </a:p>
        </p:txBody>
      </p:sp>
      <p:sp>
        <p:nvSpPr>
          <p:cNvPr id="8" name="Rectangle 7">
            <a:extLst>
              <a:ext uri="{FF2B5EF4-FFF2-40B4-BE49-F238E27FC236}">
                <a16:creationId xmlns:a16="http://schemas.microsoft.com/office/drawing/2014/main" xmlns="" id="{9E65F7F1-3D3F-134E-ADEF-90D3C871DAF6}"/>
              </a:ext>
            </a:extLst>
          </p:cNvPr>
          <p:cNvSpPr/>
          <p:nvPr/>
        </p:nvSpPr>
        <p:spPr>
          <a:xfrm>
            <a:off x="6381256" y="3483272"/>
            <a:ext cx="2058577" cy="738664"/>
          </a:xfrm>
          <a:prstGeom prst="rect">
            <a:avLst/>
          </a:prstGeom>
        </p:spPr>
        <p:txBody>
          <a:bodyPr wrap="none">
            <a:spAutoFit/>
          </a:bodyPr>
          <a:lstStyle/>
          <a:p>
            <a:pPr defTabSz="685114"/>
            <a:r>
              <a:rPr lang="en-US" sz="1400" dirty="0">
                <a:solidFill>
                  <a:prstClr val="black"/>
                </a:solidFill>
                <a:latin typeface="+mj-lt"/>
              </a:rPr>
              <a:t>Robert Coop</a:t>
            </a:r>
          </a:p>
          <a:p>
            <a:pPr defTabSz="685114"/>
            <a:r>
              <a:rPr lang="en-US" sz="1400" dirty="0">
                <a:solidFill>
                  <a:prstClr val="black"/>
                </a:solidFill>
                <a:latin typeface="+mj-lt"/>
              </a:rPr>
              <a:t>Sr. Data Scientist</a:t>
            </a:r>
          </a:p>
          <a:p>
            <a:pPr defTabSz="685114"/>
            <a:r>
              <a:rPr lang="en-US" sz="1400" dirty="0">
                <a:solidFill>
                  <a:prstClr val="black"/>
                </a:solidFill>
                <a:latin typeface="+mj-lt"/>
              </a:rPr>
              <a:t>Stanley Black &amp; Decker</a:t>
            </a:r>
          </a:p>
        </p:txBody>
      </p:sp>
      <p:sp>
        <p:nvSpPr>
          <p:cNvPr id="9" name="Rectangle 8">
            <a:extLst>
              <a:ext uri="{FF2B5EF4-FFF2-40B4-BE49-F238E27FC236}">
                <a16:creationId xmlns:a16="http://schemas.microsoft.com/office/drawing/2014/main" xmlns="" id="{02480497-92C3-104E-95B5-848E6E8AA5F6}"/>
              </a:ext>
            </a:extLst>
          </p:cNvPr>
          <p:cNvSpPr/>
          <p:nvPr/>
        </p:nvSpPr>
        <p:spPr>
          <a:xfrm>
            <a:off x="228600" y="1419865"/>
            <a:ext cx="2792940" cy="3046988"/>
          </a:xfrm>
          <a:prstGeom prst="rect">
            <a:avLst/>
          </a:prstGeom>
        </p:spPr>
        <p:txBody>
          <a:bodyPr wrap="square">
            <a:spAutoFit/>
          </a:bodyPr>
          <a:lstStyle/>
          <a:p>
            <a:pPr marL="285464" indent="-285464" defTabSz="913176">
              <a:buSzPct val="100000"/>
              <a:buFont typeface="Arial" panose="020B0604020202020204" pitchFamily="34" charset="0"/>
              <a:buChar char="•"/>
            </a:pPr>
            <a:r>
              <a:rPr lang="en-US" sz="1600" dirty="0">
                <a:solidFill>
                  <a:srgbClr val="000000"/>
                </a:solidFill>
                <a:latin typeface="+mj-lt"/>
              </a:rPr>
              <a:t>Time savings of </a:t>
            </a:r>
            <a:r>
              <a:rPr lang="en-US" sz="1600" b="1" dirty="0">
                <a:solidFill>
                  <a:srgbClr val="000000"/>
                </a:solidFill>
                <a:latin typeface="+mj-lt"/>
              </a:rPr>
              <a:t>25%</a:t>
            </a:r>
            <a:r>
              <a:rPr lang="en-US" sz="1600" dirty="0">
                <a:solidFill>
                  <a:srgbClr val="000000"/>
                </a:solidFill>
                <a:latin typeface="+mj-lt"/>
              </a:rPr>
              <a:t/>
            </a:r>
            <a:br>
              <a:rPr lang="en-US" sz="1600" dirty="0">
                <a:solidFill>
                  <a:srgbClr val="000000"/>
                </a:solidFill>
                <a:latin typeface="+mj-lt"/>
              </a:rPr>
            </a:br>
            <a:r>
              <a:rPr lang="en-US" sz="1600" dirty="0">
                <a:solidFill>
                  <a:srgbClr val="000000"/>
                </a:solidFill>
                <a:latin typeface="+mj-lt"/>
              </a:rPr>
              <a:t>with 1 data scientist</a:t>
            </a:r>
          </a:p>
          <a:p>
            <a:pPr marL="285464" indent="-285464" defTabSz="913176">
              <a:buSzPct val="100000"/>
              <a:buFont typeface="Arial" panose="020B0604020202020204" pitchFamily="34" charset="0"/>
              <a:buChar char="•"/>
            </a:pPr>
            <a:endParaRPr lang="en-US" sz="1600" dirty="0">
              <a:solidFill>
                <a:srgbClr val="000000"/>
              </a:solidFill>
              <a:latin typeface="+mj-lt"/>
            </a:endParaRPr>
          </a:p>
          <a:p>
            <a:pPr marL="285464" indent="-285464" defTabSz="913176">
              <a:buSzPct val="100000"/>
              <a:buFont typeface="Arial" panose="020B0604020202020204" pitchFamily="34" charset="0"/>
              <a:buChar char="•"/>
            </a:pPr>
            <a:r>
              <a:rPr lang="en-US" sz="1600" dirty="0">
                <a:solidFill>
                  <a:srgbClr val="000000"/>
                </a:solidFill>
                <a:latin typeface="+mj-lt"/>
              </a:rPr>
              <a:t>Saved </a:t>
            </a:r>
            <a:r>
              <a:rPr lang="en-US" sz="1600" b="1" dirty="0">
                <a:solidFill>
                  <a:srgbClr val="000000"/>
                </a:solidFill>
                <a:latin typeface="+mj-lt"/>
              </a:rPr>
              <a:t>1 month </a:t>
            </a:r>
            <a:r>
              <a:rPr lang="en-US" sz="1600" dirty="0">
                <a:solidFill>
                  <a:srgbClr val="000000"/>
                </a:solidFill>
                <a:latin typeface="+mj-lt"/>
              </a:rPr>
              <a:t>of time in model tuning and training for industrial product line</a:t>
            </a:r>
          </a:p>
          <a:p>
            <a:pPr marL="285464" indent="-285464" defTabSz="913176">
              <a:buSzPct val="100000"/>
              <a:buFont typeface="Arial" panose="020B0604020202020204" pitchFamily="34" charset="0"/>
              <a:buChar char="•"/>
            </a:pPr>
            <a:endParaRPr lang="en-US" sz="1600" dirty="0">
              <a:solidFill>
                <a:srgbClr val="000000"/>
              </a:solidFill>
              <a:latin typeface="+mj-lt"/>
            </a:endParaRPr>
          </a:p>
          <a:p>
            <a:pPr marL="285464" indent="-285464" defTabSz="913176">
              <a:buSzPct val="100000"/>
              <a:buFont typeface="Arial" panose="020B0604020202020204" pitchFamily="34" charset="0"/>
              <a:buChar char="•"/>
            </a:pPr>
            <a:r>
              <a:rPr lang="en-US" sz="1600" dirty="0">
                <a:solidFill>
                  <a:srgbClr val="000000"/>
                </a:solidFill>
                <a:latin typeface="+mj-lt"/>
              </a:rPr>
              <a:t>Accurately predicted supplies and materials</a:t>
            </a:r>
            <a:br>
              <a:rPr lang="en-US" sz="1600" dirty="0">
                <a:solidFill>
                  <a:srgbClr val="000000"/>
                </a:solidFill>
                <a:latin typeface="+mj-lt"/>
              </a:rPr>
            </a:br>
            <a:r>
              <a:rPr lang="en-US" sz="1600" dirty="0">
                <a:solidFill>
                  <a:srgbClr val="000000"/>
                </a:solidFill>
                <a:latin typeface="+mj-lt"/>
              </a:rPr>
              <a:t>for a future client order increasing forecast accuracy</a:t>
            </a:r>
          </a:p>
        </p:txBody>
      </p:sp>
      <p:pic>
        <p:nvPicPr>
          <p:cNvPr id="10" name="Picture 9">
            <a:extLst>
              <a:ext uri="{FF2B5EF4-FFF2-40B4-BE49-F238E27FC236}">
                <a16:creationId xmlns:a16="http://schemas.microsoft.com/office/drawing/2014/main" xmlns="" id="{5FF50007-AFCB-4F46-A1B8-2F0C958BA5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69153" y="1601067"/>
            <a:ext cx="2288737" cy="164514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B476DF00-01DB-6945-80FE-76EADEE43E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27429" y="275444"/>
            <a:ext cx="2283885" cy="367563"/>
          </a:xfrm>
          <a:prstGeom prst="rect">
            <a:avLst/>
          </a:prstGeom>
        </p:spPr>
      </p:pic>
    </p:spTree>
    <p:extLst>
      <p:ext uri="{BB962C8B-B14F-4D97-AF65-F5344CB8AC3E}">
        <p14:creationId xmlns:p14="http://schemas.microsoft.com/office/powerpoint/2010/main" val="105058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p:txBody>
          <a:bodyPr/>
          <a:lstStyle/>
          <a:p>
            <a:endParaRPr lang="en-US" dirty="0"/>
          </a:p>
        </p:txBody>
      </p:sp>
      <p:sp>
        <p:nvSpPr>
          <p:cNvPr id="14" name="Text Placeholder 13"/>
          <p:cNvSpPr>
            <a:spLocks noGrp="1"/>
          </p:cNvSpPr>
          <p:nvPr>
            <p:ph type="body" sz="quarter" idx="13"/>
          </p:nvPr>
        </p:nvSpPr>
        <p:spPr/>
        <p:txBody>
          <a:bodyPr/>
          <a:lstStyle/>
          <a:p>
            <a:r>
              <a:rPr lang="en-US" sz="2400" b="1" dirty="0"/>
              <a:t>IBM &amp; H2O Driverless AI</a:t>
            </a:r>
          </a:p>
          <a:p>
            <a:r>
              <a:rPr lang="en-US" sz="2000" b="1" dirty="0"/>
              <a:t>Simplifying and Accelerating</a:t>
            </a:r>
            <a:br>
              <a:rPr lang="en-US" sz="2000" b="1" dirty="0"/>
            </a:br>
            <a:r>
              <a:rPr lang="en-US" sz="2000" b="1" dirty="0"/>
              <a:t>Enterprise AI Initiatives</a:t>
            </a:r>
          </a:p>
        </p:txBody>
      </p:sp>
      <p:grpSp>
        <p:nvGrpSpPr>
          <p:cNvPr id="12" name="Group 11"/>
          <p:cNvGrpSpPr/>
          <p:nvPr/>
        </p:nvGrpSpPr>
        <p:grpSpPr>
          <a:xfrm>
            <a:off x="4572001" y="0"/>
            <a:ext cx="4571999" cy="5143500"/>
            <a:chOff x="4572001" y="0"/>
            <a:chExt cx="4571999" cy="5143500"/>
          </a:xfrm>
        </p:grpSpPr>
        <p:pic>
          <p:nvPicPr>
            <p:cNvPr id="3" name="Shape 139" descr="6.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81832" y="0"/>
              <a:ext cx="4562168" cy="5143500"/>
            </a:xfrm>
            <a:prstGeom prst="rect">
              <a:avLst/>
            </a:prstGeom>
            <a:noFill/>
            <a:ln>
              <a:noFill/>
            </a:ln>
          </p:spPr>
        </p:pic>
        <p:pic>
          <p:nvPicPr>
            <p:cNvPr id="4" name="Picture 3"/>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5231945" y="2833222"/>
              <a:ext cx="1579751" cy="687956"/>
            </a:xfrm>
            <a:prstGeom prst="rect">
              <a:avLst/>
            </a:prstGeom>
            <a:effectLst>
              <a:glow rad="177800">
                <a:schemeClr val="tx1">
                  <a:alpha val="30000"/>
                </a:schemeClr>
              </a:glow>
            </a:effectLst>
          </p:spPr>
        </p:pic>
        <p:grpSp>
          <p:nvGrpSpPr>
            <p:cNvPr id="5" name="Group 4"/>
            <p:cNvGrpSpPr/>
            <p:nvPr/>
          </p:nvGrpSpPr>
          <p:grpSpPr>
            <a:xfrm>
              <a:off x="4944020" y="1563899"/>
              <a:ext cx="3809726" cy="780836"/>
              <a:chOff x="4828536" y="369870"/>
              <a:chExt cx="4160621" cy="852755"/>
            </a:xfrm>
            <a:effectLst>
              <a:glow rad="177800">
                <a:schemeClr val="tx1">
                  <a:alpha val="30000"/>
                </a:schemeClr>
              </a:glow>
            </a:effectLst>
          </p:grpSpPr>
          <p:pic>
            <p:nvPicPr>
              <p:cNvPr id="6" name="Picture 5">
                <a:extLst>
                  <a:ext uri="{FF2B5EF4-FFF2-40B4-BE49-F238E27FC236}">
                    <a16:creationId xmlns:a16="http://schemas.microsoft.com/office/drawing/2014/main" xmlns="" id="{6DB42BEA-6779-024D-B8E4-3DFD00C0A90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28536" y="369870"/>
                <a:ext cx="1646906" cy="852755"/>
              </a:xfrm>
              <a:prstGeom prst="rect">
                <a:avLst/>
              </a:prstGeom>
            </p:spPr>
          </p:pic>
          <p:grpSp>
            <p:nvGrpSpPr>
              <p:cNvPr id="7" name="Group 6"/>
              <p:cNvGrpSpPr/>
              <p:nvPr/>
            </p:nvGrpSpPr>
            <p:grpSpPr>
              <a:xfrm>
                <a:off x="6475442" y="369870"/>
                <a:ext cx="2513715" cy="852755"/>
                <a:chOff x="6556467" y="358814"/>
                <a:chExt cx="2286001" cy="775505"/>
              </a:xfrm>
            </p:grpSpPr>
            <p:sp>
              <p:nvSpPr>
                <p:cNvPr id="8" name="Rectangle 7"/>
                <p:cNvSpPr/>
                <p:nvPr/>
              </p:nvSpPr>
              <p:spPr bwMode="auto">
                <a:xfrm>
                  <a:off x="6556467" y="358814"/>
                  <a:ext cx="2286001" cy="775505"/>
                </a:xfrm>
                <a:prstGeom prst="rect">
                  <a:avLst/>
                </a:prstGeom>
                <a:solidFill>
                  <a:srgbClr val="16161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lnSpc>
                      <a:spcPct val="90000"/>
                    </a:lnSpc>
                    <a:spcBef>
                      <a:spcPct val="0"/>
                    </a:spcBef>
                    <a:spcAft>
                      <a:spcPct val="0"/>
                    </a:spcAft>
                  </a:pPr>
                  <a:endParaRPr lang="en-US" sz="2000" dirty="0">
                    <a:solidFill>
                      <a:srgbClr val="191919"/>
                    </a:solidFill>
                    <a:latin typeface="HelvNeue Light for IBM" pitchFamily="34" charset="0"/>
                  </a:endParaRPr>
                </a:p>
              </p:txBody>
            </p:sp>
            <p:pic>
              <p:nvPicPr>
                <p:cNvPr id="9" name="Picture 8">
                  <a:extLst>
                    <a:ext uri="{FF2B5EF4-FFF2-40B4-BE49-F238E27FC236}">
                      <a16:creationId xmlns:a16="http://schemas.microsoft.com/office/drawing/2014/main" xmlns="" id="{EAF9100E-19B9-514C-A799-FB06884A81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0246" y="628130"/>
                  <a:ext cx="2000253" cy="236872"/>
                </a:xfrm>
                <a:prstGeom prst="rect">
                  <a:avLst/>
                </a:prstGeom>
                <a:effectLst>
                  <a:reflection blurRad="6350" endPos="0" dir="5400000" sy="-100000" algn="bl" rotWithShape="0"/>
                </a:effectLst>
              </p:spPr>
            </p:pic>
          </p:grpSp>
        </p:grpSp>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41352" y="2589860"/>
              <a:ext cx="860371" cy="1158117"/>
            </a:xfrm>
            <a:prstGeom prst="rect">
              <a:avLst/>
            </a:prstGeom>
            <a:effectLst>
              <a:glow rad="177800">
                <a:schemeClr val="tx1">
                  <a:alpha val="30000"/>
                </a:schemeClr>
              </a:glow>
            </a:effectLst>
          </p:spPr>
        </p:pic>
        <p:sp>
          <p:nvSpPr>
            <p:cNvPr id="11" name="Rectangle 10"/>
            <p:cNvSpPr/>
            <p:nvPr/>
          </p:nvSpPr>
          <p:spPr bwMode="auto">
            <a:xfrm>
              <a:off x="4572001" y="0"/>
              <a:ext cx="4571999" cy="5134748"/>
            </a:xfrm>
            <a:prstGeom prst="rect">
              <a:avLst/>
            </a:prstGeom>
            <a:solidFill>
              <a:schemeClr val="tx1">
                <a:alpha val="0"/>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spTree>
    <p:extLst>
      <p:ext uri="{BB962C8B-B14F-4D97-AF65-F5344CB8AC3E}">
        <p14:creationId xmlns:p14="http://schemas.microsoft.com/office/powerpoint/2010/main" val="117598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2400" b="1" dirty="0"/>
              <a:t>Introducing H2O.ai and</a:t>
            </a:r>
            <a:br>
              <a:rPr lang="en-US" sz="2400" b="1" dirty="0"/>
            </a:br>
            <a:r>
              <a:rPr lang="en-US" sz="2400" b="1" dirty="0"/>
              <a:t>H2O Driverless AI</a:t>
            </a:r>
          </a:p>
        </p:txBody>
      </p:sp>
      <p:grpSp>
        <p:nvGrpSpPr>
          <p:cNvPr id="12" name="Group 11"/>
          <p:cNvGrpSpPr/>
          <p:nvPr/>
        </p:nvGrpSpPr>
        <p:grpSpPr>
          <a:xfrm>
            <a:off x="4572001" y="0"/>
            <a:ext cx="4571999" cy="5143500"/>
            <a:chOff x="4572001" y="0"/>
            <a:chExt cx="4571999" cy="514350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1832" y="0"/>
              <a:ext cx="4562168" cy="5143500"/>
            </a:xfrm>
            <a:prstGeom prst="rect">
              <a:avLst/>
            </a:prstGeom>
            <a:ln>
              <a:noFill/>
            </a:ln>
          </p:spPr>
        </p:pic>
        <p:sp>
          <p:nvSpPr>
            <p:cNvPr id="14" name="Rectangle 13"/>
            <p:cNvSpPr/>
            <p:nvPr/>
          </p:nvSpPr>
          <p:spPr bwMode="auto">
            <a:xfrm>
              <a:off x="4572001" y="0"/>
              <a:ext cx="4571999" cy="5143500"/>
            </a:xfrm>
            <a:prstGeom prst="rect">
              <a:avLst/>
            </a:prstGeom>
            <a:solidFill>
              <a:srgbClr val="000000">
                <a:alpha val="59000"/>
              </a:srgbClr>
            </a:solidFill>
            <a:ln w="19050" cap="flat" cmpd="sng" algn="ctr">
              <a:noFill/>
              <a:prstDash val="soli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defTabSz="91440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191919"/>
                </a:solidFill>
                <a:effectLst/>
                <a:uLnTx/>
                <a:uFillTx/>
                <a:latin typeface="HelvNeue Light for IBM" pitchFamily="34" charset="0"/>
                <a:ea typeface="+mn-ea"/>
                <a:cs typeface="+mn-cs"/>
              </a:endParaRPr>
            </a:p>
          </p:txBody>
        </p:sp>
        <p:pic>
          <p:nvPicPr>
            <p:cNvPr id="15" name="Shape 15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834331" y="376357"/>
              <a:ext cx="3329623" cy="1276687"/>
            </a:xfrm>
            <a:prstGeom prst="rect">
              <a:avLst/>
            </a:prstGeom>
            <a:noFill/>
            <a:ln>
              <a:noFill/>
            </a:ln>
            <a:effectLst>
              <a:glow rad="228600">
                <a:srgbClr val="767676">
                  <a:satMod val="175000"/>
                  <a:alpha val="40000"/>
                </a:srgbClr>
              </a:glow>
            </a:effectLst>
          </p:spPr>
        </p:pic>
      </p:grpSp>
    </p:spTree>
    <p:extLst>
      <p:ext uri="{BB962C8B-B14F-4D97-AF65-F5344CB8AC3E}">
        <p14:creationId xmlns:p14="http://schemas.microsoft.com/office/powerpoint/2010/main" val="1425293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7726680" cy="381000"/>
          </a:xfrm>
        </p:spPr>
        <p:txBody>
          <a:bodyPr/>
          <a:lstStyle/>
          <a:p>
            <a:r>
              <a:rPr lang="en-US" dirty="0"/>
              <a:t>H2O Driverless AI Benefits from the</a:t>
            </a:r>
            <a:br>
              <a:rPr lang="en-US" dirty="0"/>
            </a:br>
            <a:r>
              <a:rPr lang="en-US" dirty="0"/>
              <a:t>Power Systems Advantage</a:t>
            </a:r>
          </a:p>
        </p:txBody>
      </p:sp>
      <p:sp>
        <p:nvSpPr>
          <p:cNvPr id="9" name="TextBox 16">
            <a:extLst>
              <a:ext uri="{FF2B5EF4-FFF2-40B4-BE49-F238E27FC236}">
                <a16:creationId xmlns:a16="http://schemas.microsoft.com/office/drawing/2014/main" xmlns="" id="{E7B44AB6-478E-9549-B9F3-74602257172D}"/>
              </a:ext>
            </a:extLst>
          </p:cNvPr>
          <p:cNvSpPr txBox="1"/>
          <p:nvPr/>
        </p:nvSpPr>
        <p:spPr>
          <a:xfrm>
            <a:off x="3252526" y="1546236"/>
            <a:ext cx="2618857" cy="1014765"/>
          </a:xfrm>
          <a:prstGeom prst="rect">
            <a:avLst/>
          </a:prstGeom>
          <a:ln w="12700">
            <a:miter lim="400000"/>
          </a:ln>
          <a:extLst>
            <a:ext uri="{C572A759-6A51-4108-AA02-DFA0A04FC94B}">
              <ma14:wrappingTextBoxFlag xmlns:ma14="http://schemas.microsoft.com/office/mac/drawingml/2011/main" xmlns="" val="1"/>
            </a:ext>
          </a:extLst>
        </p:spPr>
        <p:txBody>
          <a:bodyPr lIns="38064" rIns="38064" anchor="ctr">
            <a:spAutoFit/>
          </a:bodyPr>
          <a:lstStyle>
            <a:lvl1pPr algn="ctr">
              <a:lnSpc>
                <a:spcPct val="90000"/>
              </a:lnSpc>
              <a:defRPr sz="8000">
                <a:solidFill>
                  <a:srgbClr val="FFFFFF"/>
                </a:solidFill>
              </a:defRPr>
            </a:lvl1pPr>
          </a:lstStyle>
          <a:p>
            <a:pPr defTabSz="380606">
              <a:defRPr/>
            </a:pPr>
            <a:r>
              <a:rPr sz="6660" kern="0" dirty="0">
                <a:latin typeface="+mj-lt"/>
                <a:sym typeface="Trebuchet MS"/>
              </a:rPr>
              <a:t> </a:t>
            </a:r>
          </a:p>
        </p:txBody>
      </p:sp>
      <p:grpSp>
        <p:nvGrpSpPr>
          <p:cNvPr id="4" name="Group 3"/>
          <p:cNvGrpSpPr/>
          <p:nvPr/>
        </p:nvGrpSpPr>
        <p:grpSpPr>
          <a:xfrm>
            <a:off x="3231661" y="1318910"/>
            <a:ext cx="2665573" cy="2460675"/>
            <a:chOff x="3231661" y="1227470"/>
            <a:chExt cx="2665573" cy="2460675"/>
          </a:xfrm>
        </p:grpSpPr>
        <p:sp>
          <p:nvSpPr>
            <p:cNvPr id="8" name="Rectangle 30">
              <a:extLst>
                <a:ext uri="{FF2B5EF4-FFF2-40B4-BE49-F238E27FC236}">
                  <a16:creationId xmlns:a16="http://schemas.microsoft.com/office/drawing/2014/main" xmlns="" id="{D1FE4AA4-8FE2-9F4D-95CD-A44BB5A8C103}"/>
                </a:ext>
              </a:extLst>
            </p:cNvPr>
            <p:cNvSpPr/>
            <p:nvPr/>
          </p:nvSpPr>
          <p:spPr>
            <a:xfrm>
              <a:off x="3231662" y="1227470"/>
              <a:ext cx="2664534"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10" name="Model Complexity">
              <a:extLst>
                <a:ext uri="{FF2B5EF4-FFF2-40B4-BE49-F238E27FC236}">
                  <a16:creationId xmlns:a16="http://schemas.microsoft.com/office/drawing/2014/main" xmlns="" id="{6F7DB416-3193-B54B-A58C-1AB9348B2BC3}"/>
                </a:ext>
              </a:extLst>
            </p:cNvPr>
            <p:cNvSpPr/>
            <p:nvPr/>
          </p:nvSpPr>
          <p:spPr>
            <a:xfrm>
              <a:off x="3231661" y="3207442"/>
              <a:ext cx="2665573" cy="480703"/>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kern="0" dirty="0">
                  <a:solidFill>
                    <a:srgbClr val="000000"/>
                  </a:solidFill>
                  <a:latin typeface="+mj-lt"/>
                  <a:sym typeface="Trebuchet MS"/>
                </a:rPr>
                <a:t>High Speed Data Transfer</a:t>
              </a:r>
              <a:endParaRPr sz="1499" kern="0" dirty="0">
                <a:solidFill>
                  <a:srgbClr val="000000"/>
                </a:solidFill>
                <a:latin typeface="+mj-lt"/>
                <a:sym typeface="Trebuchet MS"/>
              </a:endParaRPr>
            </a:p>
          </p:txBody>
        </p:sp>
      </p:grpSp>
      <p:sp>
        <p:nvSpPr>
          <p:cNvPr id="7" name="TextBox 13">
            <a:extLst>
              <a:ext uri="{FF2B5EF4-FFF2-40B4-BE49-F238E27FC236}">
                <a16:creationId xmlns:a16="http://schemas.microsoft.com/office/drawing/2014/main" xmlns="" id="{0928BE33-7D2F-9045-9156-884AAE89EFDA}"/>
              </a:ext>
            </a:extLst>
          </p:cNvPr>
          <p:cNvSpPr txBox="1"/>
          <p:nvPr/>
        </p:nvSpPr>
        <p:spPr>
          <a:xfrm>
            <a:off x="3192784" y="1830162"/>
            <a:ext cx="2634611" cy="839525"/>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5395" kern="0" dirty="0">
                <a:latin typeface="+mj-lt"/>
                <a:sym typeface="Trebuchet MS"/>
              </a:rPr>
              <a:t> 9.5x</a:t>
            </a:r>
            <a:endParaRPr sz="5395" kern="0" dirty="0">
              <a:latin typeface="+mj-lt"/>
              <a:sym typeface="Trebuchet MS"/>
            </a:endParaRPr>
          </a:p>
        </p:txBody>
      </p:sp>
      <p:grpSp>
        <p:nvGrpSpPr>
          <p:cNvPr id="23" name="Group 22"/>
          <p:cNvGrpSpPr/>
          <p:nvPr/>
        </p:nvGrpSpPr>
        <p:grpSpPr>
          <a:xfrm>
            <a:off x="448951" y="1318909"/>
            <a:ext cx="2664535" cy="2460675"/>
            <a:chOff x="448951" y="1227469"/>
            <a:chExt cx="2664535" cy="2460675"/>
          </a:xfrm>
        </p:grpSpPr>
        <p:sp>
          <p:nvSpPr>
            <p:cNvPr id="12" name="Rectangle 26">
              <a:extLst>
                <a:ext uri="{FF2B5EF4-FFF2-40B4-BE49-F238E27FC236}">
                  <a16:creationId xmlns:a16="http://schemas.microsoft.com/office/drawing/2014/main" xmlns="" id="{1407C5DC-6C76-B942-ADF5-2F6BEB1536AA}"/>
                </a:ext>
              </a:extLst>
            </p:cNvPr>
            <p:cNvSpPr/>
            <p:nvPr/>
          </p:nvSpPr>
          <p:spPr>
            <a:xfrm>
              <a:off x="448952" y="1227469"/>
              <a:ext cx="2664534"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13" name="Slow Processes">
              <a:extLst>
                <a:ext uri="{FF2B5EF4-FFF2-40B4-BE49-F238E27FC236}">
                  <a16:creationId xmlns:a16="http://schemas.microsoft.com/office/drawing/2014/main" xmlns="" id="{17920919-3387-0E4E-83DC-8974D5EF9EE9}"/>
                </a:ext>
              </a:extLst>
            </p:cNvPr>
            <p:cNvSpPr/>
            <p:nvPr/>
          </p:nvSpPr>
          <p:spPr>
            <a:xfrm>
              <a:off x="448951" y="3207441"/>
              <a:ext cx="2663651" cy="480703"/>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kern="0" dirty="0">
                  <a:solidFill>
                    <a:srgbClr val="000000"/>
                  </a:solidFill>
                  <a:latin typeface="+mj-lt"/>
                  <a:sym typeface="Trebuchet MS"/>
                </a:rPr>
                <a:t>Big Data Scale</a:t>
              </a:r>
              <a:endParaRPr sz="1499" kern="0" dirty="0">
                <a:solidFill>
                  <a:srgbClr val="000000"/>
                </a:solidFill>
                <a:latin typeface="+mj-lt"/>
                <a:sym typeface="Trebuchet MS"/>
              </a:endParaRPr>
            </a:p>
          </p:txBody>
        </p:sp>
      </p:grpSp>
      <p:sp>
        <p:nvSpPr>
          <p:cNvPr id="14" name="TextBox 13">
            <a:extLst>
              <a:ext uri="{FF2B5EF4-FFF2-40B4-BE49-F238E27FC236}">
                <a16:creationId xmlns:a16="http://schemas.microsoft.com/office/drawing/2014/main" xmlns="" id="{20F19F50-4A76-8941-8B53-FDB0DCECECF4}"/>
              </a:ext>
            </a:extLst>
          </p:cNvPr>
          <p:cNvSpPr txBox="1"/>
          <p:nvPr/>
        </p:nvSpPr>
        <p:spPr>
          <a:xfrm>
            <a:off x="455807" y="1830163"/>
            <a:ext cx="2634611" cy="839525"/>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5395" kern="0" dirty="0">
                <a:latin typeface="+mj-lt"/>
                <a:sym typeface="Trebuchet MS"/>
              </a:rPr>
              <a:t>2.6x</a:t>
            </a:r>
            <a:endParaRPr sz="5395" kern="0" dirty="0">
              <a:latin typeface="+mj-lt"/>
              <a:sym typeface="Trebuchet MS"/>
            </a:endParaRPr>
          </a:p>
        </p:txBody>
      </p:sp>
      <p:sp>
        <p:nvSpPr>
          <p:cNvPr id="15" name="TextBox 13">
            <a:extLst>
              <a:ext uri="{FF2B5EF4-FFF2-40B4-BE49-F238E27FC236}">
                <a16:creationId xmlns:a16="http://schemas.microsoft.com/office/drawing/2014/main" xmlns="" id="{FD0A2D8D-11C6-F44D-84BF-D081813C02AE}"/>
              </a:ext>
            </a:extLst>
          </p:cNvPr>
          <p:cNvSpPr txBox="1"/>
          <p:nvPr/>
        </p:nvSpPr>
        <p:spPr>
          <a:xfrm>
            <a:off x="463786" y="2642775"/>
            <a:ext cx="2634611" cy="320601"/>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1648" kern="0" dirty="0">
                <a:latin typeface="+mj-lt"/>
                <a:sym typeface="Trebuchet MS"/>
              </a:rPr>
              <a:t>More RAM</a:t>
            </a:r>
            <a:endParaRPr sz="1648" kern="0" dirty="0">
              <a:latin typeface="+mj-lt"/>
              <a:sym typeface="Trebuchet MS"/>
            </a:endParaRPr>
          </a:p>
        </p:txBody>
      </p:sp>
      <p:sp>
        <p:nvSpPr>
          <p:cNvPr id="16" name="TextBox 13">
            <a:extLst>
              <a:ext uri="{FF2B5EF4-FFF2-40B4-BE49-F238E27FC236}">
                <a16:creationId xmlns:a16="http://schemas.microsoft.com/office/drawing/2014/main" xmlns="" id="{1C7FBC78-FA78-6449-93D6-574C7C1E01D5}"/>
              </a:ext>
            </a:extLst>
          </p:cNvPr>
          <p:cNvSpPr txBox="1"/>
          <p:nvPr/>
        </p:nvSpPr>
        <p:spPr>
          <a:xfrm>
            <a:off x="3252525" y="2647449"/>
            <a:ext cx="2634611" cy="320601"/>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1648" kern="0" dirty="0">
                <a:latin typeface="+mj-lt"/>
                <a:sym typeface="Trebuchet MS"/>
              </a:rPr>
              <a:t>Max I/O bandwidth</a:t>
            </a:r>
            <a:endParaRPr sz="1648" kern="0" dirty="0">
              <a:latin typeface="+mj-lt"/>
              <a:sym typeface="Trebuchet MS"/>
            </a:endParaRPr>
          </a:p>
        </p:txBody>
      </p:sp>
      <p:grpSp>
        <p:nvGrpSpPr>
          <p:cNvPr id="3" name="Group 2"/>
          <p:cNvGrpSpPr/>
          <p:nvPr/>
        </p:nvGrpSpPr>
        <p:grpSpPr>
          <a:xfrm>
            <a:off x="6020163" y="1318908"/>
            <a:ext cx="2658633" cy="2462756"/>
            <a:chOff x="6020163" y="1227468"/>
            <a:chExt cx="2658633" cy="2462756"/>
          </a:xfrm>
        </p:grpSpPr>
        <p:sp>
          <p:nvSpPr>
            <p:cNvPr id="18" name="Rectangle 29">
              <a:extLst>
                <a:ext uri="{FF2B5EF4-FFF2-40B4-BE49-F238E27FC236}">
                  <a16:creationId xmlns:a16="http://schemas.microsoft.com/office/drawing/2014/main" xmlns="" id="{91AEC0D6-6AFB-0B40-8B3C-2C7F81836407}"/>
                </a:ext>
              </a:extLst>
            </p:cNvPr>
            <p:cNvSpPr/>
            <p:nvPr/>
          </p:nvSpPr>
          <p:spPr>
            <a:xfrm>
              <a:off x="6020163" y="1227468"/>
              <a:ext cx="2658633"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20" name="Lack of expert AI talent">
              <a:extLst>
                <a:ext uri="{FF2B5EF4-FFF2-40B4-BE49-F238E27FC236}">
                  <a16:creationId xmlns:a16="http://schemas.microsoft.com/office/drawing/2014/main" xmlns="" id="{495DFBD4-04B1-1F4F-91F4-1EB7E8503DE0}"/>
                </a:ext>
              </a:extLst>
            </p:cNvPr>
            <p:cNvSpPr/>
            <p:nvPr/>
          </p:nvSpPr>
          <p:spPr>
            <a:xfrm>
              <a:off x="6020163" y="3207442"/>
              <a:ext cx="2658633" cy="482782"/>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kern="0" dirty="0">
                  <a:solidFill>
                    <a:srgbClr val="000000"/>
                  </a:solidFill>
                  <a:latin typeface="+mj-lt"/>
                  <a:sym typeface="Trebuchet MS"/>
                </a:rPr>
                <a:t>GPU Accelerated ML</a:t>
              </a:r>
              <a:endParaRPr sz="1499" kern="0" dirty="0">
                <a:solidFill>
                  <a:srgbClr val="000000"/>
                </a:solidFill>
                <a:latin typeface="+mj-lt"/>
                <a:sym typeface="Trebuchet MS"/>
              </a:endParaRPr>
            </a:p>
          </p:txBody>
        </p:sp>
      </p:grpSp>
      <p:sp>
        <p:nvSpPr>
          <p:cNvPr id="21" name="Rectangle 20">
            <a:extLst>
              <a:ext uri="{FF2B5EF4-FFF2-40B4-BE49-F238E27FC236}">
                <a16:creationId xmlns:a16="http://schemas.microsoft.com/office/drawing/2014/main" xmlns="" id="{8A20C026-CC9D-EC49-B185-1A658B663969}"/>
              </a:ext>
            </a:extLst>
          </p:cNvPr>
          <p:cNvSpPr/>
          <p:nvPr/>
        </p:nvSpPr>
        <p:spPr>
          <a:xfrm>
            <a:off x="2458194" y="4098686"/>
            <a:ext cx="4223272" cy="461665"/>
          </a:xfrm>
          <a:prstGeom prst="rect">
            <a:avLst/>
          </a:prstGeom>
        </p:spPr>
        <p:txBody>
          <a:bodyPr wrap="none">
            <a:spAutoFit/>
          </a:bodyPr>
          <a:lstStyle/>
          <a:p>
            <a:pPr defTabSz="685097"/>
            <a:r>
              <a:rPr lang="en-US" sz="2400" dirty="0">
                <a:solidFill>
                  <a:srgbClr val="000000"/>
                </a:solidFill>
                <a:latin typeface="+mj-lt"/>
                <a:cs typeface="Arial" panose="020B0604020202020204" pitchFamily="34" charset="0"/>
              </a:rPr>
              <a:t>Integrated Systems Approach</a:t>
            </a:r>
            <a:endParaRPr lang="en-US" sz="2400" dirty="0">
              <a:solidFill>
                <a:srgbClr val="000000"/>
              </a:solidFill>
              <a:latin typeface="+mj-lt"/>
            </a:endParaRPr>
          </a:p>
        </p:txBody>
      </p:sp>
      <p:sp>
        <p:nvSpPr>
          <p:cNvPr id="22" name="TextBox 13">
            <a:extLst>
              <a:ext uri="{FF2B5EF4-FFF2-40B4-BE49-F238E27FC236}">
                <a16:creationId xmlns:a16="http://schemas.microsoft.com/office/drawing/2014/main" xmlns="" id="{7848D416-516A-8D4A-ABF1-8986ED52D398}"/>
              </a:ext>
            </a:extLst>
          </p:cNvPr>
          <p:cNvSpPr txBox="1"/>
          <p:nvPr/>
        </p:nvSpPr>
        <p:spPr>
          <a:xfrm>
            <a:off x="5990099" y="2647448"/>
            <a:ext cx="2634611" cy="320601"/>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hangingPunct="0"/>
            <a:r>
              <a:rPr lang="en-US" sz="1648" kern="0" dirty="0">
                <a:latin typeface="+mj-lt"/>
                <a:sym typeface="Trebuchet MS"/>
              </a:rPr>
              <a:t>Faster on GPUs</a:t>
            </a:r>
            <a:endParaRPr sz="1648" kern="0" dirty="0">
              <a:latin typeface="+mj-lt"/>
              <a:sym typeface="Trebuchet MS"/>
            </a:endParaRPr>
          </a:p>
        </p:txBody>
      </p:sp>
      <p:grpSp>
        <p:nvGrpSpPr>
          <p:cNvPr id="25" name="Group 24"/>
          <p:cNvGrpSpPr/>
          <p:nvPr/>
        </p:nvGrpSpPr>
        <p:grpSpPr>
          <a:xfrm>
            <a:off x="7164063" y="222783"/>
            <a:ext cx="1644658" cy="555590"/>
            <a:chOff x="6523982" y="3874956"/>
            <a:chExt cx="2483683" cy="839025"/>
          </a:xfrm>
        </p:grpSpPr>
        <p:pic>
          <p:nvPicPr>
            <p:cNvPr id="26" name="Picture 25">
              <a:extLst>
                <a:ext uri="{FF2B5EF4-FFF2-40B4-BE49-F238E27FC236}">
                  <a16:creationId xmlns:a16="http://schemas.microsoft.com/office/drawing/2014/main" xmlns="" id="{BF643A22-A51D-4143-A6A1-450083983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68640" y="3874956"/>
              <a:ext cx="839025" cy="83902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3982" y="3950490"/>
              <a:ext cx="1579751" cy="687956"/>
            </a:xfrm>
            <a:prstGeom prst="rect">
              <a:avLst/>
            </a:prstGeom>
          </p:spPr>
        </p:pic>
      </p:grpSp>
      <p:sp>
        <p:nvSpPr>
          <p:cNvPr id="19" name="TextBox 17">
            <a:extLst>
              <a:ext uri="{FF2B5EF4-FFF2-40B4-BE49-F238E27FC236}">
                <a16:creationId xmlns:a16="http://schemas.microsoft.com/office/drawing/2014/main" xmlns="" id="{49FCD2A2-A7CB-1641-82FE-5AD54E689F88}"/>
              </a:ext>
            </a:extLst>
          </p:cNvPr>
          <p:cNvSpPr txBox="1"/>
          <p:nvPr/>
        </p:nvSpPr>
        <p:spPr>
          <a:xfrm>
            <a:off x="6201976" y="1742542"/>
            <a:ext cx="2223764" cy="1014765"/>
          </a:xfrm>
          <a:prstGeom prst="rect">
            <a:avLst/>
          </a:prstGeom>
          <a:ln w="12700">
            <a:miter lim="400000"/>
          </a:ln>
          <a:extLst>
            <a:ext uri="{C572A759-6A51-4108-AA02-DFA0A04FC94B}">
              <ma14:wrappingTextBoxFlag xmlns:ma14="http://schemas.microsoft.com/office/mac/drawingml/2011/main" xmlns="" val="1"/>
            </a:ext>
          </a:extLst>
        </p:spPr>
        <p:txBody>
          <a:bodyPr lIns="38064" rIns="38064" anchor="ctr">
            <a:spAutoFit/>
          </a:bodyPr>
          <a:lstStyle>
            <a:lvl1pPr algn="ctr">
              <a:lnSpc>
                <a:spcPct val="90000"/>
              </a:lnSpc>
              <a:defRPr sz="8000">
                <a:solidFill>
                  <a:srgbClr val="FFFFFF"/>
                </a:solidFill>
              </a:defRPr>
            </a:lvl1pPr>
          </a:lstStyle>
          <a:p>
            <a:pPr defTabSz="380606">
              <a:defRPr/>
            </a:pPr>
            <a:r>
              <a:rPr lang="en-US" sz="6660" kern="0" dirty="0">
                <a:latin typeface="+mj-lt"/>
                <a:sym typeface="Trebuchet MS"/>
              </a:rPr>
              <a:t>30x</a:t>
            </a:r>
            <a:endParaRPr sz="6660" kern="0" dirty="0">
              <a:latin typeface="+mj-lt"/>
              <a:sym typeface="Trebuchet MS"/>
            </a:endParaRPr>
          </a:p>
        </p:txBody>
      </p:sp>
    </p:spTree>
    <p:extLst>
      <p:ext uri="{BB962C8B-B14F-4D97-AF65-F5344CB8AC3E}">
        <p14:creationId xmlns:p14="http://schemas.microsoft.com/office/powerpoint/2010/main" val="3222383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7726680" cy="381000"/>
          </a:xfrm>
        </p:spPr>
        <p:txBody>
          <a:bodyPr/>
          <a:lstStyle/>
          <a:p>
            <a:r>
              <a:rPr lang="en-US" dirty="0"/>
              <a:t>H2O Driverless AI on IBM Power Systems</a:t>
            </a:r>
            <a:br>
              <a:rPr lang="en-US" dirty="0"/>
            </a:br>
            <a:r>
              <a:rPr lang="en-US" i="1" dirty="0"/>
              <a:t>A Winning Combination</a:t>
            </a:r>
            <a:endParaRPr lang="en-US" dirty="0"/>
          </a:p>
        </p:txBody>
      </p:sp>
      <p:sp>
        <p:nvSpPr>
          <p:cNvPr id="9" name="TextBox 16">
            <a:extLst>
              <a:ext uri="{FF2B5EF4-FFF2-40B4-BE49-F238E27FC236}">
                <a16:creationId xmlns:a16="http://schemas.microsoft.com/office/drawing/2014/main" xmlns="" id="{E7B44AB6-478E-9549-B9F3-74602257172D}"/>
              </a:ext>
            </a:extLst>
          </p:cNvPr>
          <p:cNvSpPr txBox="1"/>
          <p:nvPr/>
        </p:nvSpPr>
        <p:spPr>
          <a:xfrm>
            <a:off x="3252526" y="1546236"/>
            <a:ext cx="2618857" cy="1014765"/>
          </a:xfrm>
          <a:prstGeom prst="rect">
            <a:avLst/>
          </a:prstGeom>
          <a:ln w="12700">
            <a:miter lim="400000"/>
          </a:ln>
          <a:extLst>
            <a:ext uri="{C572A759-6A51-4108-AA02-DFA0A04FC94B}">
              <ma14:wrappingTextBoxFlag xmlns:ma14="http://schemas.microsoft.com/office/mac/drawingml/2011/main" xmlns="" val="1"/>
            </a:ext>
          </a:extLst>
        </p:spPr>
        <p:txBody>
          <a:bodyPr lIns="38064" rIns="38064" anchor="ctr">
            <a:spAutoFit/>
          </a:bodyPr>
          <a:lstStyle>
            <a:lvl1pPr algn="ctr">
              <a:lnSpc>
                <a:spcPct val="90000"/>
              </a:lnSpc>
              <a:defRPr sz="8000">
                <a:solidFill>
                  <a:srgbClr val="FFFFFF"/>
                </a:solidFill>
              </a:defRPr>
            </a:lvl1pPr>
          </a:lstStyle>
          <a:p>
            <a:pPr defTabSz="380606">
              <a:defRPr/>
            </a:pPr>
            <a:r>
              <a:rPr sz="6660" kern="0" dirty="0">
                <a:latin typeface="+mj-lt"/>
                <a:sym typeface="Trebuchet MS"/>
              </a:rPr>
              <a:t> </a:t>
            </a:r>
          </a:p>
        </p:txBody>
      </p:sp>
      <p:grpSp>
        <p:nvGrpSpPr>
          <p:cNvPr id="4" name="Group 3"/>
          <p:cNvGrpSpPr/>
          <p:nvPr/>
        </p:nvGrpSpPr>
        <p:grpSpPr>
          <a:xfrm>
            <a:off x="3231661" y="1318910"/>
            <a:ext cx="2665573" cy="2460675"/>
            <a:chOff x="3231661" y="1227470"/>
            <a:chExt cx="2665573" cy="2460675"/>
          </a:xfrm>
        </p:grpSpPr>
        <p:sp>
          <p:nvSpPr>
            <p:cNvPr id="8" name="Rectangle 30">
              <a:extLst>
                <a:ext uri="{FF2B5EF4-FFF2-40B4-BE49-F238E27FC236}">
                  <a16:creationId xmlns:a16="http://schemas.microsoft.com/office/drawing/2014/main" xmlns="" id="{D1FE4AA4-8FE2-9F4D-95CD-A44BB5A8C103}"/>
                </a:ext>
              </a:extLst>
            </p:cNvPr>
            <p:cNvSpPr/>
            <p:nvPr/>
          </p:nvSpPr>
          <p:spPr>
            <a:xfrm>
              <a:off x="3231662" y="1227470"/>
              <a:ext cx="2664534"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10" name="Model Complexity">
              <a:extLst>
                <a:ext uri="{FF2B5EF4-FFF2-40B4-BE49-F238E27FC236}">
                  <a16:creationId xmlns:a16="http://schemas.microsoft.com/office/drawing/2014/main" xmlns="" id="{6F7DB416-3193-B54B-A58C-1AB9348B2BC3}"/>
                </a:ext>
              </a:extLst>
            </p:cNvPr>
            <p:cNvSpPr/>
            <p:nvPr/>
          </p:nvSpPr>
          <p:spPr>
            <a:xfrm>
              <a:off x="3231661" y="3207442"/>
              <a:ext cx="2665573" cy="480703"/>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kern="0" dirty="0">
                  <a:solidFill>
                    <a:srgbClr val="000000"/>
                  </a:solidFill>
                  <a:latin typeface="+mj-lt"/>
                  <a:sym typeface="Trebuchet MS"/>
                </a:rPr>
                <a:t>High Speed Data Transfer</a:t>
              </a:r>
              <a:endParaRPr sz="1499" kern="0" dirty="0">
                <a:solidFill>
                  <a:srgbClr val="000000"/>
                </a:solidFill>
                <a:latin typeface="+mj-lt"/>
                <a:sym typeface="Trebuchet MS"/>
              </a:endParaRPr>
            </a:p>
          </p:txBody>
        </p:sp>
      </p:grpSp>
      <p:sp>
        <p:nvSpPr>
          <p:cNvPr id="7" name="TextBox 13">
            <a:extLst>
              <a:ext uri="{FF2B5EF4-FFF2-40B4-BE49-F238E27FC236}">
                <a16:creationId xmlns:a16="http://schemas.microsoft.com/office/drawing/2014/main" xmlns="" id="{0928BE33-7D2F-9045-9156-884AAE89EFDA}"/>
              </a:ext>
            </a:extLst>
          </p:cNvPr>
          <p:cNvSpPr txBox="1"/>
          <p:nvPr/>
        </p:nvSpPr>
        <p:spPr>
          <a:xfrm>
            <a:off x="3192784" y="1830162"/>
            <a:ext cx="2634611" cy="839525"/>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5395" kern="0" dirty="0">
                <a:latin typeface="+mj-lt"/>
                <a:sym typeface="Trebuchet MS"/>
              </a:rPr>
              <a:t> 1.5x</a:t>
            </a:r>
            <a:endParaRPr sz="5395" kern="0" dirty="0">
              <a:latin typeface="+mj-lt"/>
              <a:sym typeface="Trebuchet MS"/>
            </a:endParaRPr>
          </a:p>
        </p:txBody>
      </p:sp>
      <p:grpSp>
        <p:nvGrpSpPr>
          <p:cNvPr id="23" name="Group 22"/>
          <p:cNvGrpSpPr/>
          <p:nvPr/>
        </p:nvGrpSpPr>
        <p:grpSpPr>
          <a:xfrm>
            <a:off x="448951" y="1318909"/>
            <a:ext cx="2664535" cy="2460675"/>
            <a:chOff x="448951" y="1227469"/>
            <a:chExt cx="2664535" cy="2460675"/>
          </a:xfrm>
        </p:grpSpPr>
        <p:sp>
          <p:nvSpPr>
            <p:cNvPr id="12" name="Rectangle 26">
              <a:extLst>
                <a:ext uri="{FF2B5EF4-FFF2-40B4-BE49-F238E27FC236}">
                  <a16:creationId xmlns:a16="http://schemas.microsoft.com/office/drawing/2014/main" xmlns="" id="{1407C5DC-6C76-B942-ADF5-2F6BEB1536AA}"/>
                </a:ext>
              </a:extLst>
            </p:cNvPr>
            <p:cNvSpPr/>
            <p:nvPr/>
          </p:nvSpPr>
          <p:spPr>
            <a:xfrm>
              <a:off x="448952" y="1227469"/>
              <a:ext cx="2664534"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13" name="Slow Processes">
              <a:extLst>
                <a:ext uri="{FF2B5EF4-FFF2-40B4-BE49-F238E27FC236}">
                  <a16:creationId xmlns:a16="http://schemas.microsoft.com/office/drawing/2014/main" xmlns="" id="{17920919-3387-0E4E-83DC-8974D5EF9EE9}"/>
                </a:ext>
              </a:extLst>
            </p:cNvPr>
            <p:cNvSpPr/>
            <p:nvPr/>
          </p:nvSpPr>
          <p:spPr>
            <a:xfrm>
              <a:off x="448951" y="3207441"/>
              <a:ext cx="2663651" cy="480703"/>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kern="0" dirty="0">
                  <a:solidFill>
                    <a:srgbClr val="000000"/>
                  </a:solidFill>
                  <a:latin typeface="+mj-lt"/>
                  <a:sym typeface="Trebuchet MS"/>
                </a:rPr>
                <a:t>Big Data Scale</a:t>
              </a:r>
              <a:endParaRPr sz="1499" kern="0" dirty="0">
                <a:solidFill>
                  <a:srgbClr val="000000"/>
                </a:solidFill>
                <a:latin typeface="+mj-lt"/>
                <a:sym typeface="Trebuchet MS"/>
              </a:endParaRPr>
            </a:p>
          </p:txBody>
        </p:sp>
      </p:grpSp>
      <p:sp>
        <p:nvSpPr>
          <p:cNvPr id="14" name="TextBox 13">
            <a:extLst>
              <a:ext uri="{FF2B5EF4-FFF2-40B4-BE49-F238E27FC236}">
                <a16:creationId xmlns:a16="http://schemas.microsoft.com/office/drawing/2014/main" xmlns="" id="{20F19F50-4A76-8941-8B53-FDB0DCECECF4}"/>
              </a:ext>
            </a:extLst>
          </p:cNvPr>
          <p:cNvSpPr txBox="1"/>
          <p:nvPr/>
        </p:nvSpPr>
        <p:spPr>
          <a:xfrm>
            <a:off x="455807" y="1830163"/>
            <a:ext cx="2634611" cy="839525"/>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5395" kern="0" dirty="0">
                <a:latin typeface="+mj-lt"/>
                <a:sym typeface="Trebuchet MS"/>
              </a:rPr>
              <a:t>2x</a:t>
            </a:r>
            <a:endParaRPr sz="5395" kern="0" dirty="0">
              <a:latin typeface="+mj-lt"/>
              <a:sym typeface="Trebuchet MS"/>
            </a:endParaRPr>
          </a:p>
        </p:txBody>
      </p:sp>
      <p:sp>
        <p:nvSpPr>
          <p:cNvPr id="15" name="TextBox 13">
            <a:extLst>
              <a:ext uri="{FF2B5EF4-FFF2-40B4-BE49-F238E27FC236}">
                <a16:creationId xmlns:a16="http://schemas.microsoft.com/office/drawing/2014/main" xmlns="" id="{FD0A2D8D-11C6-F44D-84BF-D081813C02AE}"/>
              </a:ext>
            </a:extLst>
          </p:cNvPr>
          <p:cNvSpPr txBox="1"/>
          <p:nvPr/>
        </p:nvSpPr>
        <p:spPr>
          <a:xfrm>
            <a:off x="463786" y="2642775"/>
            <a:ext cx="2634611" cy="320601"/>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1648" kern="0" dirty="0">
                <a:latin typeface="+mj-lt"/>
                <a:sym typeface="Trebuchet MS"/>
              </a:rPr>
              <a:t>Data Ingest</a:t>
            </a:r>
            <a:endParaRPr sz="1648" kern="0" dirty="0">
              <a:latin typeface="+mj-lt"/>
              <a:sym typeface="Trebuchet MS"/>
            </a:endParaRPr>
          </a:p>
        </p:txBody>
      </p:sp>
      <p:sp>
        <p:nvSpPr>
          <p:cNvPr id="16" name="TextBox 13">
            <a:extLst>
              <a:ext uri="{FF2B5EF4-FFF2-40B4-BE49-F238E27FC236}">
                <a16:creationId xmlns:a16="http://schemas.microsoft.com/office/drawing/2014/main" xmlns="" id="{1C7FBC78-FA78-6449-93D6-574C7C1E01D5}"/>
              </a:ext>
            </a:extLst>
          </p:cNvPr>
          <p:cNvSpPr txBox="1"/>
          <p:nvPr/>
        </p:nvSpPr>
        <p:spPr>
          <a:xfrm>
            <a:off x="3252525" y="2533316"/>
            <a:ext cx="2634611" cy="548868"/>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1648" kern="0" dirty="0">
                <a:latin typeface="+mj-lt"/>
                <a:sym typeface="Trebuchet MS"/>
              </a:rPr>
              <a:t>Faster Feature</a:t>
            </a:r>
            <a:br>
              <a:rPr lang="en-US" sz="1648" kern="0" dirty="0">
                <a:latin typeface="+mj-lt"/>
                <a:sym typeface="Trebuchet MS"/>
              </a:rPr>
            </a:br>
            <a:r>
              <a:rPr lang="en-US" sz="1648" kern="0" dirty="0">
                <a:latin typeface="+mj-lt"/>
                <a:sym typeface="Trebuchet MS"/>
              </a:rPr>
              <a:t>Engineering</a:t>
            </a:r>
            <a:endParaRPr sz="1648" kern="0" dirty="0">
              <a:latin typeface="+mj-lt"/>
              <a:sym typeface="Trebuchet MS"/>
            </a:endParaRPr>
          </a:p>
        </p:txBody>
      </p:sp>
      <p:grpSp>
        <p:nvGrpSpPr>
          <p:cNvPr id="3" name="Group 2"/>
          <p:cNvGrpSpPr/>
          <p:nvPr/>
        </p:nvGrpSpPr>
        <p:grpSpPr>
          <a:xfrm>
            <a:off x="6020163" y="1318908"/>
            <a:ext cx="2658633" cy="2462756"/>
            <a:chOff x="6020163" y="1227468"/>
            <a:chExt cx="2658633" cy="2462756"/>
          </a:xfrm>
        </p:grpSpPr>
        <p:sp>
          <p:nvSpPr>
            <p:cNvPr id="18" name="Rectangle 29">
              <a:extLst>
                <a:ext uri="{FF2B5EF4-FFF2-40B4-BE49-F238E27FC236}">
                  <a16:creationId xmlns:a16="http://schemas.microsoft.com/office/drawing/2014/main" xmlns="" id="{91AEC0D6-6AFB-0B40-8B3C-2C7F81836407}"/>
                </a:ext>
              </a:extLst>
            </p:cNvPr>
            <p:cNvSpPr/>
            <p:nvPr/>
          </p:nvSpPr>
          <p:spPr>
            <a:xfrm>
              <a:off x="6020163" y="1227468"/>
              <a:ext cx="2658633"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20" name="Lack of expert AI talent">
              <a:extLst>
                <a:ext uri="{FF2B5EF4-FFF2-40B4-BE49-F238E27FC236}">
                  <a16:creationId xmlns:a16="http://schemas.microsoft.com/office/drawing/2014/main" xmlns="" id="{495DFBD4-04B1-1F4F-91F4-1EB7E8503DE0}"/>
                </a:ext>
              </a:extLst>
            </p:cNvPr>
            <p:cNvSpPr/>
            <p:nvPr/>
          </p:nvSpPr>
          <p:spPr>
            <a:xfrm>
              <a:off x="6020163" y="3207442"/>
              <a:ext cx="2658633" cy="482782"/>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kern="0" dirty="0">
                  <a:solidFill>
                    <a:srgbClr val="000000"/>
                  </a:solidFill>
                  <a:latin typeface="+mj-lt"/>
                  <a:sym typeface="Trebuchet MS"/>
                </a:rPr>
                <a:t>GPU Accelerated ML</a:t>
              </a:r>
              <a:endParaRPr sz="1499" kern="0" dirty="0">
                <a:solidFill>
                  <a:srgbClr val="000000"/>
                </a:solidFill>
                <a:latin typeface="+mj-lt"/>
                <a:sym typeface="Trebuchet MS"/>
              </a:endParaRPr>
            </a:p>
          </p:txBody>
        </p:sp>
      </p:grpSp>
      <p:sp>
        <p:nvSpPr>
          <p:cNvPr id="22" name="TextBox 13">
            <a:extLst>
              <a:ext uri="{FF2B5EF4-FFF2-40B4-BE49-F238E27FC236}">
                <a16:creationId xmlns:a16="http://schemas.microsoft.com/office/drawing/2014/main" xmlns="" id="{7848D416-516A-8D4A-ABF1-8986ED52D398}"/>
              </a:ext>
            </a:extLst>
          </p:cNvPr>
          <p:cNvSpPr txBox="1"/>
          <p:nvPr/>
        </p:nvSpPr>
        <p:spPr>
          <a:xfrm>
            <a:off x="5990099" y="2647448"/>
            <a:ext cx="2634611" cy="320601"/>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hangingPunct="0"/>
            <a:r>
              <a:rPr lang="en-US" sz="1648" kern="0" dirty="0">
                <a:latin typeface="+mj-lt"/>
                <a:sym typeface="Trebuchet MS"/>
              </a:rPr>
              <a:t>Time Series</a:t>
            </a:r>
            <a:endParaRPr sz="1648" kern="0" dirty="0">
              <a:latin typeface="+mj-lt"/>
              <a:sym typeface="Trebuchet MS"/>
            </a:endParaRPr>
          </a:p>
        </p:txBody>
      </p:sp>
      <p:grpSp>
        <p:nvGrpSpPr>
          <p:cNvPr id="25" name="Group 24"/>
          <p:cNvGrpSpPr/>
          <p:nvPr/>
        </p:nvGrpSpPr>
        <p:grpSpPr>
          <a:xfrm>
            <a:off x="7164063" y="222783"/>
            <a:ext cx="1644658" cy="555590"/>
            <a:chOff x="6523982" y="3874956"/>
            <a:chExt cx="2483683" cy="839025"/>
          </a:xfrm>
        </p:grpSpPr>
        <p:pic>
          <p:nvPicPr>
            <p:cNvPr id="26" name="Picture 25">
              <a:extLst>
                <a:ext uri="{FF2B5EF4-FFF2-40B4-BE49-F238E27FC236}">
                  <a16:creationId xmlns:a16="http://schemas.microsoft.com/office/drawing/2014/main" xmlns="" id="{BF643A22-A51D-4143-A6A1-450083983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68640" y="3874956"/>
              <a:ext cx="839025" cy="83902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3982" y="3950490"/>
              <a:ext cx="1579751" cy="687956"/>
            </a:xfrm>
            <a:prstGeom prst="rect">
              <a:avLst/>
            </a:prstGeom>
          </p:spPr>
        </p:pic>
      </p:grpSp>
      <p:sp>
        <p:nvSpPr>
          <p:cNvPr id="19" name="TextBox 17">
            <a:extLst>
              <a:ext uri="{FF2B5EF4-FFF2-40B4-BE49-F238E27FC236}">
                <a16:creationId xmlns:a16="http://schemas.microsoft.com/office/drawing/2014/main" xmlns="" id="{49FCD2A2-A7CB-1641-82FE-5AD54E689F88}"/>
              </a:ext>
            </a:extLst>
          </p:cNvPr>
          <p:cNvSpPr txBox="1"/>
          <p:nvPr/>
        </p:nvSpPr>
        <p:spPr>
          <a:xfrm>
            <a:off x="6201976" y="1742542"/>
            <a:ext cx="2223764" cy="1014765"/>
          </a:xfrm>
          <a:prstGeom prst="rect">
            <a:avLst/>
          </a:prstGeom>
          <a:ln w="12700">
            <a:miter lim="400000"/>
          </a:ln>
          <a:extLst>
            <a:ext uri="{C572A759-6A51-4108-AA02-DFA0A04FC94B}">
              <ma14:wrappingTextBoxFlag xmlns:ma14="http://schemas.microsoft.com/office/mac/drawingml/2011/main" xmlns="" val="1"/>
            </a:ext>
          </a:extLst>
        </p:spPr>
        <p:txBody>
          <a:bodyPr lIns="38064" rIns="38064" anchor="ctr">
            <a:spAutoFit/>
          </a:bodyPr>
          <a:lstStyle>
            <a:lvl1pPr algn="ctr">
              <a:lnSpc>
                <a:spcPct val="90000"/>
              </a:lnSpc>
              <a:defRPr sz="8000">
                <a:solidFill>
                  <a:srgbClr val="FFFFFF"/>
                </a:solidFill>
              </a:defRPr>
            </a:lvl1pPr>
          </a:lstStyle>
          <a:p>
            <a:pPr defTabSz="380606">
              <a:defRPr/>
            </a:pPr>
            <a:r>
              <a:rPr lang="en-US" sz="6660" kern="0" dirty="0">
                <a:latin typeface="+mj-lt"/>
                <a:sym typeface="Trebuchet MS"/>
              </a:rPr>
              <a:t>5x</a:t>
            </a:r>
            <a:endParaRPr sz="6660" kern="0" dirty="0">
              <a:latin typeface="+mj-lt"/>
              <a:sym typeface="Trebuchet MS"/>
            </a:endParaRPr>
          </a:p>
        </p:txBody>
      </p:sp>
      <p:sp>
        <p:nvSpPr>
          <p:cNvPr id="24" name="Rectangle 23">
            <a:extLst>
              <a:ext uri="{FF2B5EF4-FFF2-40B4-BE49-F238E27FC236}">
                <a16:creationId xmlns:a16="http://schemas.microsoft.com/office/drawing/2014/main" xmlns="" id="{8A20C026-CC9D-EC49-B185-1A658B663969}"/>
              </a:ext>
            </a:extLst>
          </p:cNvPr>
          <p:cNvSpPr/>
          <p:nvPr/>
        </p:nvSpPr>
        <p:spPr>
          <a:xfrm>
            <a:off x="2458194" y="4098686"/>
            <a:ext cx="4223272" cy="461665"/>
          </a:xfrm>
          <a:prstGeom prst="rect">
            <a:avLst/>
          </a:prstGeom>
        </p:spPr>
        <p:txBody>
          <a:bodyPr wrap="none">
            <a:spAutoFit/>
          </a:bodyPr>
          <a:lstStyle/>
          <a:p>
            <a:pPr defTabSz="685097"/>
            <a:r>
              <a:rPr lang="en-US" sz="2400" dirty="0">
                <a:solidFill>
                  <a:srgbClr val="000000"/>
                </a:solidFill>
                <a:latin typeface="+mj-lt"/>
                <a:cs typeface="Arial" panose="020B0604020202020204" pitchFamily="34" charset="0"/>
              </a:rPr>
              <a:t>Integrated Systems Approach</a:t>
            </a:r>
            <a:endParaRPr lang="en-US" sz="2400" dirty="0">
              <a:solidFill>
                <a:srgbClr val="000000"/>
              </a:solidFill>
              <a:latin typeface="+mj-lt"/>
            </a:endParaRPr>
          </a:p>
        </p:txBody>
      </p:sp>
    </p:spTree>
    <p:extLst>
      <p:ext uri="{BB962C8B-B14F-4D97-AF65-F5344CB8AC3E}">
        <p14:creationId xmlns:p14="http://schemas.microsoft.com/office/powerpoint/2010/main" val="585511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D28B3CFB-B7A4-634A-AA50-4465B31A9F74}"/>
              </a:ext>
            </a:extLst>
          </p:cNvPr>
          <p:cNvSpPr/>
          <p:nvPr/>
        </p:nvSpPr>
        <p:spPr>
          <a:xfrm>
            <a:off x="6830977" y="1616009"/>
            <a:ext cx="1900589" cy="2472947"/>
          </a:xfrm>
          <a:prstGeom prst="rect">
            <a:avLst/>
          </a:prstGeom>
          <a:solidFill>
            <a:srgbClr val="0064FF"/>
          </a:solidFill>
          <a:ln w="25400" cap="flat" cmpd="sng" algn="ctr">
            <a:noFill/>
            <a:prstDash val="solid"/>
          </a:ln>
          <a:effectLst/>
        </p:spPr>
        <p:txBody>
          <a:bodyPr anchor="ctr"/>
          <a:lstStyle/>
          <a:p>
            <a:pPr algn="ctr" defTabSz="685080">
              <a:defRPr/>
            </a:pPr>
            <a:endParaRPr lang="en-US" sz="1399" kern="0" dirty="0">
              <a:solidFill>
                <a:srgbClr val="000E5E"/>
              </a:solidFill>
            </a:endParaRPr>
          </a:p>
        </p:txBody>
      </p:sp>
      <p:sp>
        <p:nvSpPr>
          <p:cNvPr id="36" name="Rectangle 35">
            <a:extLst>
              <a:ext uri="{FF2B5EF4-FFF2-40B4-BE49-F238E27FC236}">
                <a16:creationId xmlns:a16="http://schemas.microsoft.com/office/drawing/2014/main" xmlns="" id="{00B399D3-6A22-6E4B-9666-8F715D5D1886}"/>
              </a:ext>
            </a:extLst>
          </p:cNvPr>
          <p:cNvSpPr/>
          <p:nvPr/>
        </p:nvSpPr>
        <p:spPr>
          <a:xfrm>
            <a:off x="2597419" y="2700256"/>
            <a:ext cx="4233557" cy="1392885"/>
          </a:xfrm>
          <a:prstGeom prst="rect">
            <a:avLst/>
          </a:prstGeom>
          <a:solidFill>
            <a:srgbClr val="0064FF"/>
          </a:solidFill>
          <a:ln w="25400" cap="flat" cmpd="sng" algn="ctr">
            <a:noFill/>
            <a:prstDash val="solid"/>
          </a:ln>
          <a:effectLst/>
        </p:spPr>
        <p:txBody>
          <a:bodyPr anchor="ctr"/>
          <a:lstStyle/>
          <a:p>
            <a:pPr algn="ctr" defTabSz="685080">
              <a:defRPr/>
            </a:pPr>
            <a:endParaRPr lang="en-US" sz="1399" kern="0" dirty="0">
              <a:solidFill>
                <a:srgbClr val="000E5E"/>
              </a:solidFill>
            </a:endParaRPr>
          </a:p>
        </p:txBody>
      </p:sp>
      <p:sp>
        <p:nvSpPr>
          <p:cNvPr id="45" name="Title 1">
            <a:extLst>
              <a:ext uri="{FF2B5EF4-FFF2-40B4-BE49-F238E27FC236}">
                <a16:creationId xmlns:a16="http://schemas.microsoft.com/office/drawing/2014/main" xmlns="" id="{266C4EDB-E1E4-624B-8033-8EF3BD9EB2A4}"/>
              </a:ext>
            </a:extLst>
          </p:cNvPr>
          <p:cNvSpPr txBox="1">
            <a:spLocks/>
          </p:cNvSpPr>
          <p:nvPr/>
        </p:nvSpPr>
        <p:spPr>
          <a:xfrm>
            <a:off x="534883" y="1832261"/>
            <a:ext cx="1581595" cy="493250"/>
          </a:xfrm>
          <a:prstGeom prst="rect">
            <a:avLst/>
          </a:prstGeom>
          <a:ln>
            <a:noFill/>
          </a:ln>
        </p:spPr>
        <p:txBody>
          <a:bodyPr vert="horz" lIns="0" tIns="0" rIns="0" bIns="0" rtlCol="0" anchor="ctr" anchorCtr="0">
            <a:normAutofit/>
          </a:bodyPr>
          <a:lstStyle>
            <a:lvl1pPr algn="l" defTabSz="609585" rtl="0" eaLnBrk="1" latinLnBrk="0" hangingPunct="1">
              <a:lnSpc>
                <a:spcPct val="90000"/>
              </a:lnSpc>
              <a:spcBef>
                <a:spcPct val="0"/>
              </a:spcBef>
              <a:buNone/>
              <a:defRPr sz="2400" b="1" kern="1200">
                <a:solidFill>
                  <a:schemeClr val="accent4">
                    <a:lumMod val="90000"/>
                    <a:lumOff val="10000"/>
                  </a:schemeClr>
                </a:solidFill>
                <a:latin typeface="+mj-lt"/>
                <a:ea typeface="Arial" panose="020B0604020202020204" pitchFamily="34" charset="0"/>
                <a:cs typeface="Arial" panose="020B0604020202020204" pitchFamily="34" charset="0"/>
              </a:defRPr>
            </a:lvl1pPr>
          </a:lstStyle>
          <a:p>
            <a:pPr algn="ctr" defTabSz="456721">
              <a:defRPr/>
            </a:pPr>
            <a:r>
              <a:rPr lang="en-US" sz="1798" b="0" dirty="0">
                <a:solidFill>
                  <a:srgbClr val="000000"/>
                </a:solidFill>
              </a:rPr>
              <a:t>PowerAI</a:t>
            </a:r>
            <a:endParaRPr lang="en-US" sz="1798" b="0" i="1" dirty="0">
              <a:solidFill>
                <a:srgbClr val="000000"/>
              </a:solidFill>
            </a:endParaRPr>
          </a:p>
        </p:txBody>
      </p:sp>
      <p:sp>
        <p:nvSpPr>
          <p:cNvPr id="46" name="Rectangle 45">
            <a:extLst>
              <a:ext uri="{FF2B5EF4-FFF2-40B4-BE49-F238E27FC236}">
                <a16:creationId xmlns:a16="http://schemas.microsoft.com/office/drawing/2014/main" xmlns="" id="{5E89A22A-6F85-0043-AF5A-DFA0F8EE307B}"/>
              </a:ext>
            </a:extLst>
          </p:cNvPr>
          <p:cNvSpPr/>
          <p:nvPr/>
        </p:nvSpPr>
        <p:spPr>
          <a:xfrm>
            <a:off x="6907405" y="1720271"/>
            <a:ext cx="1737231" cy="2276288"/>
          </a:xfrm>
          <a:prstGeom prst="rect">
            <a:avLst/>
          </a:prstGeom>
          <a:solidFill>
            <a:srgbClr val="0064FF"/>
          </a:solidFill>
          <a:ln w="3175" cap="flat" cmpd="sng" algn="ctr">
            <a:solidFill>
              <a:srgbClr val="69A6FF"/>
            </a:solidFill>
            <a:prstDash val="solid"/>
          </a:ln>
          <a:effectLst/>
        </p:spPr>
        <p:txBody>
          <a:bodyPr anchor="ctr"/>
          <a:lstStyle/>
          <a:p>
            <a:pPr algn="ctr" defTabSz="685080">
              <a:defRPr/>
            </a:pPr>
            <a:r>
              <a:rPr lang="en-US" sz="1099" b="1" kern="0" dirty="0">
                <a:solidFill>
                  <a:srgbClr val="FFFFFF"/>
                </a:solidFill>
              </a:rPr>
              <a:t>Deep Learning Impact (DLI) Module</a:t>
            </a:r>
          </a:p>
          <a:p>
            <a:pPr algn="ctr" defTabSz="685080">
              <a:defRPr/>
            </a:pPr>
            <a:endParaRPr lang="en-US" sz="1099" u="sng" kern="0" dirty="0">
              <a:solidFill>
                <a:srgbClr val="FFFFFF"/>
              </a:solidFill>
            </a:endParaRPr>
          </a:p>
          <a:p>
            <a:pPr algn="ctr" defTabSz="685080">
              <a:defRPr/>
            </a:pPr>
            <a:r>
              <a:rPr lang="en-US" sz="1099" kern="0" dirty="0">
                <a:solidFill>
                  <a:srgbClr val="FFFFFF"/>
                </a:solidFill>
              </a:rPr>
              <a:t>Data &amp; Model Management, ETL, Visualize, Advise</a:t>
            </a:r>
          </a:p>
        </p:txBody>
      </p:sp>
      <p:sp>
        <p:nvSpPr>
          <p:cNvPr id="47" name="Rectangle 46">
            <a:extLst>
              <a:ext uri="{FF2B5EF4-FFF2-40B4-BE49-F238E27FC236}">
                <a16:creationId xmlns:a16="http://schemas.microsoft.com/office/drawing/2014/main" xmlns="" id="{77810299-6C48-A74A-BEAB-64AABB7C005E}"/>
              </a:ext>
            </a:extLst>
          </p:cNvPr>
          <p:cNvSpPr/>
          <p:nvPr/>
        </p:nvSpPr>
        <p:spPr>
          <a:xfrm>
            <a:off x="2683089" y="3254197"/>
            <a:ext cx="3934245" cy="795901"/>
          </a:xfrm>
          <a:prstGeom prst="rect">
            <a:avLst/>
          </a:prstGeom>
          <a:solidFill>
            <a:srgbClr val="0064FF"/>
          </a:solidFill>
          <a:ln w="3175" cap="flat" cmpd="sng" algn="ctr">
            <a:solidFill>
              <a:srgbClr val="69A6FF"/>
            </a:solidFill>
            <a:prstDash val="solid"/>
          </a:ln>
          <a:effectLst/>
        </p:spPr>
        <p:txBody>
          <a:bodyPr anchor="ctr"/>
          <a:lstStyle/>
          <a:p>
            <a:pPr algn="ctr" defTabSz="685080">
              <a:defRPr/>
            </a:pPr>
            <a:r>
              <a:rPr lang="en-US" sz="1099" b="1" kern="0" dirty="0">
                <a:solidFill>
                  <a:srgbClr val="FFFFFF"/>
                </a:solidFill>
              </a:rPr>
              <a:t>IBM Spectrum Conductor with Spark</a:t>
            </a:r>
          </a:p>
          <a:p>
            <a:pPr algn="ctr" defTabSz="685080">
              <a:defRPr/>
            </a:pPr>
            <a:r>
              <a:rPr lang="en-US" sz="1099" kern="0" dirty="0">
                <a:solidFill>
                  <a:srgbClr val="FFFFFF"/>
                </a:solidFill>
              </a:rPr>
              <a:t>Cluster Virtualization, </a:t>
            </a:r>
          </a:p>
          <a:p>
            <a:pPr algn="ctr" defTabSz="685766">
              <a:defRPr/>
            </a:pPr>
            <a:r>
              <a:rPr lang="en-US" sz="1100" kern="0" dirty="0">
                <a:solidFill>
                  <a:srgbClr val="FFFFFF"/>
                </a:solidFill>
              </a:rPr>
              <a:t>Dynamic Resource Orchestration, </a:t>
            </a:r>
          </a:p>
          <a:p>
            <a:pPr algn="ctr" defTabSz="685766">
              <a:defRPr/>
            </a:pPr>
            <a:r>
              <a:rPr lang="en-US" sz="1100" kern="0" dirty="0">
                <a:solidFill>
                  <a:srgbClr val="FFFFFF"/>
                </a:solidFill>
              </a:rPr>
              <a:t>Multiple Frameworks, Distributed Execution Engine</a:t>
            </a:r>
          </a:p>
        </p:txBody>
      </p:sp>
      <p:grpSp>
        <p:nvGrpSpPr>
          <p:cNvPr id="48" name="Group 47">
            <a:extLst>
              <a:ext uri="{FF2B5EF4-FFF2-40B4-BE49-F238E27FC236}">
                <a16:creationId xmlns:a16="http://schemas.microsoft.com/office/drawing/2014/main" xmlns="" id="{8FB7858D-FF9E-1B4A-BED2-3140B2BE2839}"/>
              </a:ext>
            </a:extLst>
          </p:cNvPr>
          <p:cNvGrpSpPr/>
          <p:nvPr/>
        </p:nvGrpSpPr>
        <p:grpSpPr>
          <a:xfrm>
            <a:off x="2596468" y="1618435"/>
            <a:ext cx="4112081" cy="993490"/>
            <a:chOff x="2303629" y="2026108"/>
            <a:chExt cx="3898554" cy="994410"/>
          </a:xfrm>
          <a:solidFill>
            <a:schemeClr val="bg2">
              <a:lumMod val="50000"/>
            </a:schemeClr>
          </a:solidFill>
        </p:grpSpPr>
        <p:sp>
          <p:nvSpPr>
            <p:cNvPr id="49" name="Rectangle 48">
              <a:extLst>
                <a:ext uri="{FF2B5EF4-FFF2-40B4-BE49-F238E27FC236}">
                  <a16:creationId xmlns:a16="http://schemas.microsoft.com/office/drawing/2014/main" xmlns="" id="{2DC30599-69BE-774F-A91E-BEFD0475F9A5}"/>
                </a:ext>
              </a:extLst>
            </p:cNvPr>
            <p:cNvSpPr/>
            <p:nvPr/>
          </p:nvSpPr>
          <p:spPr>
            <a:xfrm>
              <a:off x="2303629" y="2026108"/>
              <a:ext cx="3898554" cy="994410"/>
            </a:xfrm>
            <a:prstGeom prst="rect">
              <a:avLst/>
            </a:prstGeom>
            <a:grpFill/>
            <a:ln w="25400" cap="flat" cmpd="sng" algn="ctr">
              <a:noFill/>
              <a:prstDash val="solid"/>
            </a:ln>
            <a:effectLst/>
          </p:spPr>
          <p:txBody>
            <a:bodyPr anchor="ctr"/>
            <a:lstStyle/>
            <a:p>
              <a:pPr algn="ctr" defTabSz="685080">
                <a:defRPr/>
              </a:pPr>
              <a:endParaRPr lang="en-US" sz="1399" kern="0" dirty="0">
                <a:solidFill>
                  <a:srgbClr val="000000"/>
                </a:solidFill>
              </a:endParaRPr>
            </a:p>
          </p:txBody>
        </p:sp>
        <p:pic>
          <p:nvPicPr>
            <p:cNvPr id="50" name="Picture 49">
              <a:extLst>
                <a:ext uri="{FF2B5EF4-FFF2-40B4-BE49-F238E27FC236}">
                  <a16:creationId xmlns:a16="http://schemas.microsoft.com/office/drawing/2014/main" xmlns="" id="{A169E25C-2737-3148-905C-787A3AB736C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38676" y="2336956"/>
              <a:ext cx="1093265" cy="197873"/>
            </a:xfrm>
            <a:prstGeom prst="rect">
              <a:avLst/>
            </a:prstGeom>
            <a:grpFill/>
            <a:ln w="9525">
              <a:noFill/>
              <a:miter lim="800000"/>
              <a:headEnd/>
              <a:tailEnd/>
            </a:ln>
          </p:spPr>
        </p:pic>
        <p:sp>
          <p:nvSpPr>
            <p:cNvPr id="51" name="TextBox 4">
              <a:extLst>
                <a:ext uri="{FF2B5EF4-FFF2-40B4-BE49-F238E27FC236}">
                  <a16:creationId xmlns:a16="http://schemas.microsoft.com/office/drawing/2014/main" xmlns="" id="{3AD0220E-EC3F-5B43-84D6-61B4021AB52C}"/>
                </a:ext>
              </a:extLst>
            </p:cNvPr>
            <p:cNvSpPr txBox="1">
              <a:spLocks noChangeArrowheads="1"/>
            </p:cNvSpPr>
            <p:nvPr/>
          </p:nvSpPr>
          <p:spPr bwMode="auto">
            <a:xfrm>
              <a:off x="2304532" y="2052712"/>
              <a:ext cx="3864628" cy="264720"/>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55" tIns="45678" rIns="91355" bIns="4567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4793" eaLnBrk="1" hangingPunct="1">
                <a:lnSpc>
                  <a:spcPct val="80000"/>
                </a:lnSpc>
                <a:spcAft>
                  <a:spcPts val="549"/>
                </a:spcAft>
                <a:defRPr/>
              </a:pPr>
              <a:r>
                <a:rPr lang="en-US" sz="1399" b="1" kern="0" dirty="0">
                  <a:solidFill>
                    <a:srgbClr val="000000"/>
                  </a:solidFill>
                  <a:latin typeface="Arial" panose="020B0604020202020204"/>
                  <a:ea typeface="Calibri" charset="0"/>
                  <a:cs typeface="Calibri" charset="0"/>
                </a:rPr>
                <a:t>PowerAI: Open Source ML Frameworks</a:t>
              </a:r>
            </a:p>
          </p:txBody>
        </p:sp>
        <p:sp>
          <p:nvSpPr>
            <p:cNvPr id="52" name="Rounded Rectangle 51">
              <a:extLst>
                <a:ext uri="{FF2B5EF4-FFF2-40B4-BE49-F238E27FC236}">
                  <a16:creationId xmlns:a16="http://schemas.microsoft.com/office/drawing/2014/main" xmlns="" id="{7037D35E-4FC1-534F-B84F-BB0AFC6296A7}"/>
                </a:ext>
              </a:extLst>
            </p:cNvPr>
            <p:cNvSpPr/>
            <p:nvPr/>
          </p:nvSpPr>
          <p:spPr>
            <a:xfrm>
              <a:off x="2391764" y="2610530"/>
              <a:ext cx="1811562" cy="337074"/>
            </a:xfrm>
            <a:prstGeom prst="roundRect">
              <a:avLst>
                <a:gd name="adj" fmla="val 8602"/>
              </a:avLst>
            </a:prstGeom>
            <a:grpFill/>
            <a:ln w="3175" cap="flat" cmpd="sng" algn="ctr">
              <a:solidFill>
                <a:schemeClr val="tx1"/>
              </a:solidFill>
              <a:prstDash val="solid"/>
            </a:ln>
            <a:effectLst/>
          </p:spPr>
          <p:txBody>
            <a:bodyPr anchor="ctr"/>
            <a:lstStyle/>
            <a:p>
              <a:pPr algn="ctr" defTabSz="685080">
                <a:defRPr/>
              </a:pPr>
              <a:r>
                <a:rPr lang="en-US" sz="1050" kern="0" dirty="0">
                  <a:solidFill>
                    <a:srgbClr val="000000"/>
                  </a:solidFill>
                </a:rPr>
                <a:t>Large Model Support (LMS)</a:t>
              </a:r>
            </a:p>
          </p:txBody>
        </p:sp>
      </p:grpSp>
      <p:sp>
        <p:nvSpPr>
          <p:cNvPr id="53" name="Rectangle 52">
            <a:extLst>
              <a:ext uri="{FF2B5EF4-FFF2-40B4-BE49-F238E27FC236}">
                <a16:creationId xmlns:a16="http://schemas.microsoft.com/office/drawing/2014/main" xmlns="" id="{4504AE67-A180-5843-B564-015737311007}"/>
              </a:ext>
            </a:extLst>
          </p:cNvPr>
          <p:cNvSpPr/>
          <p:nvPr/>
        </p:nvSpPr>
        <p:spPr>
          <a:xfrm>
            <a:off x="2683087" y="2756202"/>
            <a:ext cx="1918464" cy="451555"/>
          </a:xfrm>
          <a:prstGeom prst="rect">
            <a:avLst/>
          </a:prstGeom>
          <a:solidFill>
            <a:srgbClr val="0064FF"/>
          </a:solidFill>
          <a:ln w="3175" cap="flat" cmpd="sng" algn="ctr">
            <a:solidFill>
              <a:srgbClr val="69A6FF"/>
            </a:solidFill>
            <a:prstDash val="solid"/>
          </a:ln>
          <a:effectLst/>
        </p:spPr>
        <p:txBody>
          <a:bodyPr anchor="ctr"/>
          <a:lstStyle/>
          <a:p>
            <a:pPr algn="ctr" defTabSz="685080">
              <a:defRPr/>
            </a:pPr>
            <a:r>
              <a:rPr lang="en-US" sz="1099" kern="0" dirty="0">
                <a:solidFill>
                  <a:srgbClr val="FFFFFF"/>
                </a:solidFill>
              </a:rPr>
              <a:t>Distributed Deep Learning (DDL – 1000s of nodes)</a:t>
            </a:r>
          </a:p>
        </p:txBody>
      </p:sp>
      <p:sp>
        <p:nvSpPr>
          <p:cNvPr id="54" name="Rectangle 53">
            <a:extLst>
              <a:ext uri="{FF2B5EF4-FFF2-40B4-BE49-F238E27FC236}">
                <a16:creationId xmlns:a16="http://schemas.microsoft.com/office/drawing/2014/main" xmlns="" id="{2A50CC1F-CCBD-3C45-80C8-606F8843695F}"/>
              </a:ext>
            </a:extLst>
          </p:cNvPr>
          <p:cNvSpPr/>
          <p:nvPr/>
        </p:nvSpPr>
        <p:spPr>
          <a:xfrm>
            <a:off x="4698998" y="2756121"/>
            <a:ext cx="1918464" cy="451555"/>
          </a:xfrm>
          <a:prstGeom prst="rect">
            <a:avLst/>
          </a:prstGeom>
          <a:solidFill>
            <a:srgbClr val="0064FF"/>
          </a:solidFill>
          <a:ln w="3175" cap="flat" cmpd="sng" algn="ctr">
            <a:solidFill>
              <a:srgbClr val="69A6FF"/>
            </a:solidFill>
            <a:prstDash val="solid"/>
          </a:ln>
          <a:effectLst/>
        </p:spPr>
        <p:txBody>
          <a:bodyPr anchor="ctr"/>
          <a:lstStyle/>
          <a:p>
            <a:pPr algn="ctr" defTabSz="685080">
              <a:defRPr/>
            </a:pPr>
            <a:r>
              <a:rPr lang="en-US" sz="1099" kern="0" dirty="0">
                <a:solidFill>
                  <a:srgbClr val="FFFFFF"/>
                </a:solidFill>
              </a:rPr>
              <a:t>Auto </a:t>
            </a:r>
            <a:r>
              <a:rPr lang="en-US" sz="1100" kern="0" dirty="0">
                <a:solidFill>
                  <a:srgbClr val="FFFFFF"/>
                </a:solidFill>
              </a:rPr>
              <a:t>Hyper-parameter Tuning</a:t>
            </a:r>
            <a:endParaRPr lang="en-US" sz="1099" kern="0" dirty="0">
              <a:solidFill>
                <a:srgbClr val="FFFFFF"/>
              </a:solidFill>
            </a:endParaRPr>
          </a:p>
        </p:txBody>
      </p:sp>
      <p:sp>
        <p:nvSpPr>
          <p:cNvPr id="55" name="Title 1">
            <a:extLst>
              <a:ext uri="{FF2B5EF4-FFF2-40B4-BE49-F238E27FC236}">
                <a16:creationId xmlns:a16="http://schemas.microsoft.com/office/drawing/2014/main" xmlns="" id="{2BCA937F-6A56-E643-8FA1-9D99292F105F}"/>
              </a:ext>
            </a:extLst>
          </p:cNvPr>
          <p:cNvSpPr txBox="1">
            <a:spLocks/>
          </p:cNvSpPr>
          <p:nvPr/>
        </p:nvSpPr>
        <p:spPr>
          <a:xfrm>
            <a:off x="438963" y="2888512"/>
            <a:ext cx="1773432" cy="724414"/>
          </a:xfrm>
          <a:prstGeom prst="rect">
            <a:avLst/>
          </a:prstGeom>
        </p:spPr>
        <p:txBody>
          <a:bodyPr vert="horz" lIns="68517" tIns="34258" rIns="68517" bIns="34258" rtlCol="0" anchor="ctr">
            <a:noAutofit/>
          </a:bodyPr>
          <a:lstStyle>
            <a:lvl1pPr algn="l" rtl="0" eaLnBrk="0" fontAlgn="base" hangingPunct="0">
              <a:lnSpc>
                <a:spcPct val="90000"/>
              </a:lnSpc>
              <a:spcBef>
                <a:spcPct val="0"/>
              </a:spcBef>
              <a:spcAft>
                <a:spcPct val="0"/>
              </a:spcAft>
              <a:defRPr sz="40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Trebuchet MS" charset="0"/>
                <a:ea typeface="Trebuchet MS" charset="0"/>
                <a:cs typeface="Trebuchet MS" charset="0"/>
              </a:defRPr>
            </a:lvl1pPr>
            <a:lvl2pPr algn="l" rtl="0" eaLnBrk="0" fontAlgn="base" hangingPunct="0">
              <a:lnSpc>
                <a:spcPct val="90000"/>
              </a:lnSpc>
              <a:spcBef>
                <a:spcPct val="0"/>
              </a:spcBef>
              <a:spcAft>
                <a:spcPct val="0"/>
              </a:spcAft>
              <a:defRPr sz="4000">
                <a:solidFill>
                  <a:schemeClr val="tx1"/>
                </a:solidFill>
                <a:latin typeface="Trebuchet MS" charset="0"/>
                <a:ea typeface="Trebuchet MS" charset="0"/>
                <a:cs typeface="Trebuchet MS" charset="0"/>
              </a:defRPr>
            </a:lvl2pPr>
            <a:lvl3pPr algn="l" rtl="0" eaLnBrk="0" fontAlgn="base" hangingPunct="0">
              <a:lnSpc>
                <a:spcPct val="90000"/>
              </a:lnSpc>
              <a:spcBef>
                <a:spcPct val="0"/>
              </a:spcBef>
              <a:spcAft>
                <a:spcPct val="0"/>
              </a:spcAft>
              <a:defRPr sz="4000">
                <a:solidFill>
                  <a:schemeClr val="tx1"/>
                </a:solidFill>
                <a:latin typeface="Trebuchet MS" charset="0"/>
                <a:ea typeface="Trebuchet MS" charset="0"/>
                <a:cs typeface="Trebuchet MS" charset="0"/>
              </a:defRPr>
            </a:lvl3pPr>
            <a:lvl4pPr algn="l" rtl="0" eaLnBrk="0" fontAlgn="base" hangingPunct="0">
              <a:lnSpc>
                <a:spcPct val="90000"/>
              </a:lnSpc>
              <a:spcBef>
                <a:spcPct val="0"/>
              </a:spcBef>
              <a:spcAft>
                <a:spcPct val="0"/>
              </a:spcAft>
              <a:defRPr sz="4000">
                <a:solidFill>
                  <a:schemeClr val="tx1"/>
                </a:solidFill>
                <a:latin typeface="Trebuchet MS" charset="0"/>
                <a:ea typeface="Trebuchet MS" charset="0"/>
                <a:cs typeface="Trebuchet MS" charset="0"/>
              </a:defRPr>
            </a:lvl4pPr>
            <a:lvl5pPr algn="l" rtl="0" eaLnBrk="0" fontAlgn="base" hangingPunct="0">
              <a:lnSpc>
                <a:spcPct val="90000"/>
              </a:lnSpc>
              <a:spcBef>
                <a:spcPct val="0"/>
              </a:spcBef>
              <a:spcAft>
                <a:spcPct val="0"/>
              </a:spcAft>
              <a:defRPr sz="4000">
                <a:solidFill>
                  <a:schemeClr val="tx1"/>
                </a:solidFill>
                <a:latin typeface="Trebuchet MS" charset="0"/>
                <a:ea typeface="Trebuchet MS" charset="0"/>
                <a:cs typeface="Trebuchet MS" charset="0"/>
              </a:defRPr>
            </a:lvl5pPr>
            <a:lvl6pPr marL="457200" algn="l" rtl="0" fontAlgn="base">
              <a:lnSpc>
                <a:spcPct val="90000"/>
              </a:lnSpc>
              <a:spcBef>
                <a:spcPct val="0"/>
              </a:spcBef>
              <a:spcAft>
                <a:spcPct val="0"/>
              </a:spcAft>
              <a:defRPr sz="4000">
                <a:solidFill>
                  <a:schemeClr val="tx1"/>
                </a:solidFill>
                <a:latin typeface="Trebuchet MS" charset="0"/>
                <a:ea typeface="Trebuchet MS" charset="0"/>
                <a:cs typeface="Trebuchet MS" charset="0"/>
              </a:defRPr>
            </a:lvl6pPr>
            <a:lvl7pPr marL="914400" algn="l" rtl="0" fontAlgn="base">
              <a:lnSpc>
                <a:spcPct val="90000"/>
              </a:lnSpc>
              <a:spcBef>
                <a:spcPct val="0"/>
              </a:spcBef>
              <a:spcAft>
                <a:spcPct val="0"/>
              </a:spcAft>
              <a:defRPr sz="4000">
                <a:solidFill>
                  <a:schemeClr val="tx1"/>
                </a:solidFill>
                <a:latin typeface="Trebuchet MS" charset="0"/>
                <a:ea typeface="Trebuchet MS" charset="0"/>
                <a:cs typeface="Trebuchet MS" charset="0"/>
              </a:defRPr>
            </a:lvl7pPr>
            <a:lvl8pPr marL="1371600" algn="l" rtl="0" fontAlgn="base">
              <a:lnSpc>
                <a:spcPct val="90000"/>
              </a:lnSpc>
              <a:spcBef>
                <a:spcPct val="0"/>
              </a:spcBef>
              <a:spcAft>
                <a:spcPct val="0"/>
              </a:spcAft>
              <a:defRPr sz="4000">
                <a:solidFill>
                  <a:schemeClr val="tx1"/>
                </a:solidFill>
                <a:latin typeface="Trebuchet MS" charset="0"/>
                <a:ea typeface="Trebuchet MS" charset="0"/>
                <a:cs typeface="Trebuchet MS" charset="0"/>
              </a:defRPr>
            </a:lvl8pPr>
            <a:lvl9pPr marL="1828800" algn="l" rtl="0" fontAlgn="base">
              <a:lnSpc>
                <a:spcPct val="90000"/>
              </a:lnSpc>
              <a:spcBef>
                <a:spcPct val="0"/>
              </a:spcBef>
              <a:spcAft>
                <a:spcPct val="0"/>
              </a:spcAft>
              <a:defRPr sz="4000">
                <a:solidFill>
                  <a:schemeClr val="tx1"/>
                </a:solidFill>
                <a:latin typeface="Trebuchet MS" charset="0"/>
                <a:ea typeface="Trebuchet MS" charset="0"/>
                <a:cs typeface="Trebuchet MS" charset="0"/>
              </a:defRPr>
            </a:lvl9pPr>
          </a:lstStyle>
          <a:p>
            <a:pPr algn="ctr" defTabSz="685080"/>
            <a:r>
              <a:rPr lang="en-US" sz="1798" dirty="0">
                <a:solidFill>
                  <a:srgbClr val="000000"/>
                </a:solidFill>
                <a:latin typeface="Arial" panose="020B0604020202020204"/>
                <a:cs typeface="Arial" panose="020B0604020202020204" pitchFamily="34" charset="0"/>
              </a:rPr>
              <a:t>PowerAI</a:t>
            </a:r>
          </a:p>
          <a:p>
            <a:pPr algn="ctr" defTabSz="685080"/>
            <a:r>
              <a:rPr lang="en-US" sz="1798" dirty="0">
                <a:solidFill>
                  <a:srgbClr val="000000"/>
                </a:solidFill>
                <a:latin typeface="Arial" panose="020B0604020202020204"/>
                <a:cs typeface="Arial" panose="020B0604020202020204" pitchFamily="34" charset="0"/>
              </a:rPr>
              <a:t>Enterprise</a:t>
            </a:r>
          </a:p>
        </p:txBody>
      </p:sp>
      <p:sp>
        <p:nvSpPr>
          <p:cNvPr id="56" name="Rectangle 55">
            <a:extLst>
              <a:ext uri="{FF2B5EF4-FFF2-40B4-BE49-F238E27FC236}">
                <a16:creationId xmlns:a16="http://schemas.microsoft.com/office/drawing/2014/main" xmlns="" id="{0156BD25-74F7-2648-B77C-D28B3C89CBF9}"/>
              </a:ext>
            </a:extLst>
          </p:cNvPr>
          <p:cNvSpPr/>
          <p:nvPr/>
        </p:nvSpPr>
        <p:spPr>
          <a:xfrm>
            <a:off x="2596467" y="410918"/>
            <a:ext cx="3018010" cy="1105371"/>
          </a:xfrm>
          <a:prstGeom prst="rect">
            <a:avLst/>
          </a:prstGeom>
          <a:solidFill>
            <a:srgbClr val="00278A"/>
          </a:solidFill>
          <a:ln w="25400" cap="flat" cmpd="sng" algn="ctr">
            <a:noFill/>
            <a:prstDash val="solid"/>
          </a:ln>
          <a:effectLst/>
        </p:spPr>
        <p:txBody>
          <a:bodyPr anchor="ctr"/>
          <a:lstStyle/>
          <a:p>
            <a:pPr algn="ctr" defTabSz="685080">
              <a:defRPr/>
            </a:pPr>
            <a:endParaRPr lang="en-US" sz="1399" kern="0" dirty="0">
              <a:solidFill>
                <a:srgbClr val="000E5E"/>
              </a:solidFill>
            </a:endParaRPr>
          </a:p>
        </p:txBody>
      </p:sp>
      <p:sp>
        <p:nvSpPr>
          <p:cNvPr id="57" name="TextBox 4">
            <a:extLst>
              <a:ext uri="{FF2B5EF4-FFF2-40B4-BE49-F238E27FC236}">
                <a16:creationId xmlns:a16="http://schemas.microsoft.com/office/drawing/2014/main" xmlns="" id="{DA5BCFF0-23BB-794E-8B54-77B76A6AE857}"/>
              </a:ext>
            </a:extLst>
          </p:cNvPr>
          <p:cNvSpPr txBox="1">
            <a:spLocks noChangeArrowheads="1"/>
          </p:cNvSpPr>
          <p:nvPr/>
        </p:nvSpPr>
        <p:spPr bwMode="auto">
          <a:xfrm>
            <a:off x="2718961" y="534294"/>
            <a:ext cx="2788572" cy="51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55" tIns="45678" rIns="91355" bIns="4567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4793" eaLnBrk="1" hangingPunct="1">
              <a:lnSpc>
                <a:spcPct val="80000"/>
              </a:lnSpc>
              <a:spcAft>
                <a:spcPts val="549"/>
              </a:spcAft>
            </a:pPr>
            <a:r>
              <a:rPr lang="en-US" sz="1598" b="1" dirty="0">
                <a:solidFill>
                  <a:srgbClr val="FFFFFF"/>
                </a:solidFill>
                <a:latin typeface="Arial" panose="020B0604020202020204"/>
                <a:ea typeface="Calibri" charset="0"/>
                <a:cs typeface="Calibri" charset="0"/>
              </a:rPr>
              <a:t>PowerAI Vision</a:t>
            </a:r>
          </a:p>
          <a:p>
            <a:pPr algn="ctr" defTabSz="684793" eaLnBrk="1" hangingPunct="1">
              <a:lnSpc>
                <a:spcPct val="80000"/>
              </a:lnSpc>
              <a:spcAft>
                <a:spcPts val="549"/>
              </a:spcAft>
            </a:pPr>
            <a:r>
              <a:rPr lang="en-US" sz="1300" dirty="0">
                <a:solidFill>
                  <a:srgbClr val="FFFFFF"/>
                </a:solidFill>
                <a:latin typeface="Arial" panose="020B0604020202020204"/>
                <a:ea typeface="Calibri" charset="0"/>
                <a:cs typeface="Calibri" charset="0"/>
              </a:rPr>
              <a:t>Auto-DL for Images &amp; Video</a:t>
            </a:r>
          </a:p>
        </p:txBody>
      </p:sp>
      <p:sp>
        <p:nvSpPr>
          <p:cNvPr id="58" name="Rectangle 57">
            <a:extLst>
              <a:ext uri="{FF2B5EF4-FFF2-40B4-BE49-F238E27FC236}">
                <a16:creationId xmlns:a16="http://schemas.microsoft.com/office/drawing/2014/main" xmlns="" id="{A17D014E-5C7F-0A4F-8AA8-F2C3B888598E}"/>
              </a:ext>
            </a:extLst>
          </p:cNvPr>
          <p:cNvSpPr/>
          <p:nvPr/>
        </p:nvSpPr>
        <p:spPr>
          <a:xfrm>
            <a:off x="2711576" y="1092316"/>
            <a:ext cx="840437" cy="322460"/>
          </a:xfrm>
          <a:prstGeom prst="rect">
            <a:avLst/>
          </a:prstGeom>
          <a:solidFill>
            <a:srgbClr val="00278A"/>
          </a:solidFill>
          <a:ln w="3175" cap="flat" cmpd="sng" algn="ctr">
            <a:solidFill>
              <a:srgbClr val="69A6FF"/>
            </a:solidFill>
            <a:prstDash val="solid"/>
          </a:ln>
          <a:effectLst/>
        </p:spPr>
        <p:txBody>
          <a:bodyPr anchor="ctr"/>
          <a:lstStyle/>
          <a:p>
            <a:pPr algn="ctr" defTabSz="685080">
              <a:defRPr/>
            </a:pPr>
            <a:r>
              <a:rPr lang="en-US" sz="1000" kern="0" dirty="0">
                <a:solidFill>
                  <a:srgbClr val="FFFFFF"/>
                </a:solidFill>
              </a:rPr>
              <a:t>Label</a:t>
            </a:r>
          </a:p>
        </p:txBody>
      </p:sp>
      <p:sp>
        <p:nvSpPr>
          <p:cNvPr id="59" name="Rectangle 58">
            <a:extLst>
              <a:ext uri="{FF2B5EF4-FFF2-40B4-BE49-F238E27FC236}">
                <a16:creationId xmlns:a16="http://schemas.microsoft.com/office/drawing/2014/main" xmlns="" id="{13EF23DE-8092-7248-850C-72519354D30F}"/>
              </a:ext>
            </a:extLst>
          </p:cNvPr>
          <p:cNvSpPr/>
          <p:nvPr/>
        </p:nvSpPr>
        <p:spPr>
          <a:xfrm>
            <a:off x="3674474" y="1092316"/>
            <a:ext cx="840437" cy="322460"/>
          </a:xfrm>
          <a:prstGeom prst="rect">
            <a:avLst/>
          </a:prstGeom>
          <a:solidFill>
            <a:srgbClr val="00278A"/>
          </a:solidFill>
          <a:ln w="3175" cap="flat" cmpd="sng" algn="ctr">
            <a:solidFill>
              <a:srgbClr val="69A6FF"/>
            </a:solidFill>
            <a:prstDash val="solid"/>
          </a:ln>
          <a:effectLst/>
        </p:spPr>
        <p:txBody>
          <a:bodyPr anchor="ctr"/>
          <a:lstStyle/>
          <a:p>
            <a:pPr algn="ctr" defTabSz="685080">
              <a:defRPr/>
            </a:pPr>
            <a:r>
              <a:rPr lang="en-US" sz="1000" kern="0" dirty="0">
                <a:solidFill>
                  <a:srgbClr val="FFFFFF"/>
                </a:solidFill>
              </a:rPr>
              <a:t>Train</a:t>
            </a:r>
          </a:p>
        </p:txBody>
      </p:sp>
      <p:sp>
        <p:nvSpPr>
          <p:cNvPr id="60" name="Rectangle 59">
            <a:extLst>
              <a:ext uri="{FF2B5EF4-FFF2-40B4-BE49-F238E27FC236}">
                <a16:creationId xmlns:a16="http://schemas.microsoft.com/office/drawing/2014/main" xmlns="" id="{8779E0DD-00D4-B44F-8CB1-38E3E48B85E3}"/>
              </a:ext>
            </a:extLst>
          </p:cNvPr>
          <p:cNvSpPr/>
          <p:nvPr/>
        </p:nvSpPr>
        <p:spPr>
          <a:xfrm>
            <a:off x="4637372" y="1092316"/>
            <a:ext cx="840437" cy="322460"/>
          </a:xfrm>
          <a:prstGeom prst="rect">
            <a:avLst/>
          </a:prstGeom>
          <a:solidFill>
            <a:srgbClr val="00278A"/>
          </a:solidFill>
          <a:ln w="3175" cap="flat" cmpd="sng" algn="ctr">
            <a:solidFill>
              <a:srgbClr val="69A6FF"/>
            </a:solidFill>
            <a:prstDash val="solid"/>
          </a:ln>
          <a:effectLst/>
        </p:spPr>
        <p:txBody>
          <a:bodyPr anchor="ctr"/>
          <a:lstStyle/>
          <a:p>
            <a:pPr algn="ctr" defTabSz="685080">
              <a:defRPr/>
            </a:pPr>
            <a:r>
              <a:rPr lang="en-US" sz="1000" kern="0" dirty="0">
                <a:solidFill>
                  <a:srgbClr val="FFFFFF"/>
                </a:solidFill>
              </a:rPr>
              <a:t>Deploy</a:t>
            </a:r>
          </a:p>
        </p:txBody>
      </p:sp>
      <p:sp>
        <p:nvSpPr>
          <p:cNvPr id="61" name="Text Placeholder 4">
            <a:extLst>
              <a:ext uri="{FF2B5EF4-FFF2-40B4-BE49-F238E27FC236}">
                <a16:creationId xmlns:a16="http://schemas.microsoft.com/office/drawing/2014/main" xmlns="" id="{87A2DF39-0D3F-AC41-8093-7DCAB1971358}"/>
              </a:ext>
            </a:extLst>
          </p:cNvPr>
          <p:cNvSpPr txBox="1">
            <a:spLocks/>
          </p:cNvSpPr>
          <p:nvPr/>
        </p:nvSpPr>
        <p:spPr>
          <a:xfrm>
            <a:off x="647996" y="4275101"/>
            <a:ext cx="1355369" cy="456564"/>
          </a:xfrm>
          <a:prstGeom prst="rect">
            <a:avLst/>
          </a:prstGeom>
        </p:spPr>
        <p:txBody>
          <a:bodyPr vert="horz" lIns="0" tIns="0" rIns="0" bIns="0" rtlCol="0" anchor="ctr">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defTabSz="456721">
              <a:spcBef>
                <a:spcPts val="1099"/>
              </a:spcBef>
              <a:buNone/>
              <a:defRPr/>
            </a:pPr>
            <a:r>
              <a:rPr lang="en-US" sz="1600" dirty="0">
                <a:solidFill>
                  <a:srgbClr val="000000"/>
                </a:solidFill>
                <a:cs typeface="Arial" panose="020B0604020202020204" pitchFamily="34" charset="0"/>
              </a:rPr>
              <a:t>Accelerated Infrastructure</a:t>
            </a:r>
          </a:p>
        </p:txBody>
      </p:sp>
      <p:sp>
        <p:nvSpPr>
          <p:cNvPr id="62" name="Text Placeholder 4">
            <a:extLst>
              <a:ext uri="{FF2B5EF4-FFF2-40B4-BE49-F238E27FC236}">
                <a16:creationId xmlns:a16="http://schemas.microsoft.com/office/drawing/2014/main" xmlns="" id="{06EBE428-F8C4-0749-9B37-D920C12F6592}"/>
              </a:ext>
            </a:extLst>
          </p:cNvPr>
          <p:cNvSpPr txBox="1">
            <a:spLocks/>
          </p:cNvSpPr>
          <p:nvPr/>
        </p:nvSpPr>
        <p:spPr>
          <a:xfrm>
            <a:off x="3320280" y="4678026"/>
            <a:ext cx="1645384" cy="239259"/>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defTabSz="456721">
              <a:spcBef>
                <a:spcPts val="1099"/>
              </a:spcBef>
              <a:buNone/>
              <a:defRPr/>
            </a:pPr>
            <a:r>
              <a:rPr lang="en-US" sz="1099" dirty="0">
                <a:solidFill>
                  <a:srgbClr val="000000"/>
                </a:solidFill>
                <a:cs typeface="Arial" panose="020B0604020202020204" pitchFamily="34" charset="0"/>
              </a:rPr>
              <a:t>Accelerated Servers</a:t>
            </a:r>
          </a:p>
          <a:p>
            <a:pPr defTabSz="456721">
              <a:spcBef>
                <a:spcPts val="1099"/>
              </a:spcBef>
              <a:defRPr/>
            </a:pPr>
            <a:endParaRPr lang="en-US" sz="1099" dirty="0">
              <a:solidFill>
                <a:srgbClr val="000000"/>
              </a:solidFill>
              <a:cs typeface="Arial" panose="020B0604020202020204" pitchFamily="34" charset="0"/>
            </a:endParaRPr>
          </a:p>
          <a:p>
            <a:pPr defTabSz="456721">
              <a:spcBef>
                <a:spcPts val="1099"/>
              </a:spcBef>
              <a:defRPr/>
            </a:pPr>
            <a:endParaRPr lang="en-US" sz="1099" dirty="0">
              <a:solidFill>
                <a:srgbClr val="000000"/>
              </a:solidFill>
              <a:cs typeface="Arial" panose="020B0604020202020204" pitchFamily="34" charset="0"/>
            </a:endParaRPr>
          </a:p>
        </p:txBody>
      </p:sp>
      <p:sp>
        <p:nvSpPr>
          <p:cNvPr id="63" name="Text Placeholder 4">
            <a:extLst>
              <a:ext uri="{FF2B5EF4-FFF2-40B4-BE49-F238E27FC236}">
                <a16:creationId xmlns:a16="http://schemas.microsoft.com/office/drawing/2014/main" xmlns="" id="{2EB8C6DD-244C-9E42-BDB9-09554B8D7BAD}"/>
              </a:ext>
            </a:extLst>
          </p:cNvPr>
          <p:cNvSpPr txBox="1">
            <a:spLocks/>
          </p:cNvSpPr>
          <p:nvPr/>
        </p:nvSpPr>
        <p:spPr>
          <a:xfrm>
            <a:off x="5641255" y="4680213"/>
            <a:ext cx="842040" cy="239259"/>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defTabSz="456721">
              <a:spcBef>
                <a:spcPts val="1099"/>
              </a:spcBef>
              <a:buNone/>
              <a:defRPr/>
            </a:pPr>
            <a:r>
              <a:rPr lang="en-US" sz="1099" dirty="0">
                <a:solidFill>
                  <a:srgbClr val="000000"/>
                </a:solidFill>
                <a:cs typeface="Arial" panose="020B0604020202020204" pitchFamily="34" charset="0"/>
              </a:rPr>
              <a:t>Storage</a:t>
            </a:r>
          </a:p>
          <a:p>
            <a:pPr defTabSz="456721">
              <a:spcBef>
                <a:spcPts val="1099"/>
              </a:spcBef>
              <a:defRPr/>
            </a:pPr>
            <a:endParaRPr lang="en-US" sz="1099" dirty="0">
              <a:solidFill>
                <a:srgbClr val="000000"/>
              </a:solidFill>
              <a:cs typeface="Arial" panose="020B0604020202020204" pitchFamily="34" charset="0"/>
            </a:endParaRPr>
          </a:p>
          <a:p>
            <a:pPr defTabSz="456721">
              <a:spcBef>
                <a:spcPts val="1099"/>
              </a:spcBef>
              <a:defRPr/>
            </a:pPr>
            <a:endParaRPr lang="en-US" sz="1099" dirty="0">
              <a:solidFill>
                <a:srgbClr val="000000"/>
              </a:solidFill>
              <a:cs typeface="Arial" panose="020B0604020202020204" pitchFamily="34" charset="0"/>
            </a:endParaRPr>
          </a:p>
        </p:txBody>
      </p:sp>
      <p:pic>
        <p:nvPicPr>
          <p:cNvPr id="64" name="Picture 63" descr="storage.ai">
            <a:extLst>
              <a:ext uri="{FF2B5EF4-FFF2-40B4-BE49-F238E27FC236}">
                <a16:creationId xmlns:a16="http://schemas.microsoft.com/office/drawing/2014/main" xmlns="" id="{9F7916E7-AEAE-5543-B2AB-D4F99FBAE4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4060" y="4244765"/>
            <a:ext cx="1002158" cy="400862"/>
          </a:xfrm>
          <a:prstGeom prst="rect">
            <a:avLst/>
          </a:prstGeom>
        </p:spPr>
      </p:pic>
      <p:pic>
        <p:nvPicPr>
          <p:cNvPr id="65" name="Graphic 1">
            <a:extLst>
              <a:ext uri="{FF2B5EF4-FFF2-40B4-BE49-F238E27FC236}">
                <a16:creationId xmlns:a16="http://schemas.microsoft.com/office/drawing/2014/main" xmlns="" id="{8408A216-35A4-CD4A-BF51-719415F01D0B}"/>
              </a:ext>
            </a:extLst>
          </p:cNvPr>
          <p:cNvPicPr>
            <a:picLocks noChangeAspect="1"/>
          </p:cNvPicPr>
          <p:nvPr/>
        </p:nvPicPr>
        <p:blipFill rotWithShape="1">
          <a:blip r:embed="rId5" cstate="print">
            <a:duotone>
              <a:prstClr val="black"/>
              <a:srgbClr val="69A6FF">
                <a:tint val="45000"/>
                <a:satMod val="400000"/>
              </a:srgb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rcRect/>
          <a:stretch/>
        </p:blipFill>
        <p:spPr>
          <a:xfrm>
            <a:off x="3486632" y="4263086"/>
            <a:ext cx="615933" cy="401125"/>
          </a:xfrm>
          <a:prstGeom prst="rect">
            <a:avLst/>
          </a:prstGeom>
          <a:noFill/>
          <a:ln>
            <a:noFill/>
          </a:ln>
        </p:spPr>
      </p:pic>
      <p:pic>
        <p:nvPicPr>
          <p:cNvPr id="66" name="Graphic 1">
            <a:extLst>
              <a:ext uri="{FF2B5EF4-FFF2-40B4-BE49-F238E27FC236}">
                <a16:creationId xmlns:a16="http://schemas.microsoft.com/office/drawing/2014/main" xmlns="" id="{EAF2D0AC-9049-754E-B818-E4381C4A8027}"/>
              </a:ext>
            </a:extLst>
          </p:cNvPr>
          <p:cNvPicPr>
            <a:picLocks noChangeAspect="1"/>
          </p:cNvPicPr>
          <p:nvPr/>
        </p:nvPicPr>
        <p:blipFill rotWithShape="1">
          <a:blip r:embed="rId5" cstate="print">
            <a:duotone>
              <a:prstClr val="black"/>
              <a:srgbClr val="69A6FF">
                <a:tint val="45000"/>
                <a:satMod val="400000"/>
              </a:srgbClr>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a:ext>
            </a:extLst>
          </a:blip>
          <a:srcRect/>
          <a:stretch/>
        </p:blipFill>
        <p:spPr>
          <a:xfrm>
            <a:off x="4149674" y="4263086"/>
            <a:ext cx="615933" cy="401125"/>
          </a:xfrm>
          <a:prstGeom prst="rect">
            <a:avLst/>
          </a:prstGeom>
          <a:noFill/>
          <a:ln>
            <a:noFill/>
          </a:ln>
        </p:spPr>
      </p:pic>
      <p:sp>
        <p:nvSpPr>
          <p:cNvPr id="67" name="TextBox 66">
            <a:extLst>
              <a:ext uri="{FF2B5EF4-FFF2-40B4-BE49-F238E27FC236}">
                <a16:creationId xmlns:a16="http://schemas.microsoft.com/office/drawing/2014/main" xmlns="" id="{9F9B4937-11A1-3343-B9AB-CA2810BCCD64}"/>
              </a:ext>
            </a:extLst>
          </p:cNvPr>
          <p:cNvSpPr txBox="1"/>
          <p:nvPr/>
        </p:nvSpPr>
        <p:spPr>
          <a:xfrm>
            <a:off x="233072" y="481353"/>
            <a:ext cx="2185215" cy="922368"/>
          </a:xfrm>
          <a:prstGeom prst="rect">
            <a:avLst/>
          </a:prstGeom>
          <a:noFill/>
        </p:spPr>
        <p:txBody>
          <a:bodyPr wrap="none" rtlCol="0">
            <a:spAutoFit/>
          </a:bodyPr>
          <a:lstStyle/>
          <a:p>
            <a:pPr algn="ctr" defTabSz="685080"/>
            <a:r>
              <a:rPr lang="en-US" sz="1798" dirty="0">
                <a:solidFill>
                  <a:srgbClr val="000000"/>
                </a:solidFill>
                <a:cs typeface="Arial" panose="020B0604020202020204" pitchFamily="34" charset="0"/>
              </a:rPr>
              <a:t>AI for</a:t>
            </a:r>
            <a:br>
              <a:rPr lang="en-US" sz="1798" dirty="0">
                <a:solidFill>
                  <a:srgbClr val="000000"/>
                </a:solidFill>
                <a:cs typeface="Arial" panose="020B0604020202020204" pitchFamily="34" charset="0"/>
              </a:rPr>
            </a:br>
            <a:r>
              <a:rPr lang="en-US" sz="1798" dirty="0">
                <a:solidFill>
                  <a:srgbClr val="000000"/>
                </a:solidFill>
                <a:cs typeface="Arial" panose="020B0604020202020204" pitchFamily="34" charset="0"/>
              </a:rPr>
              <a:t>Data Scientists and</a:t>
            </a:r>
            <a:br>
              <a:rPr lang="en-US" sz="1798" dirty="0">
                <a:solidFill>
                  <a:srgbClr val="000000"/>
                </a:solidFill>
                <a:cs typeface="Arial" panose="020B0604020202020204" pitchFamily="34" charset="0"/>
              </a:rPr>
            </a:br>
            <a:r>
              <a:rPr lang="en-US" sz="1798" dirty="0">
                <a:solidFill>
                  <a:srgbClr val="000000"/>
                </a:solidFill>
                <a:cs typeface="Arial" panose="020B0604020202020204" pitchFamily="34" charset="0"/>
              </a:rPr>
              <a:t>non-Data Scientists</a:t>
            </a:r>
          </a:p>
        </p:txBody>
      </p:sp>
      <p:sp>
        <p:nvSpPr>
          <p:cNvPr id="68" name="Rectangle 67">
            <a:extLst>
              <a:ext uri="{FF2B5EF4-FFF2-40B4-BE49-F238E27FC236}">
                <a16:creationId xmlns:a16="http://schemas.microsoft.com/office/drawing/2014/main" xmlns="" id="{0156BD25-74F7-2648-B77C-D28B3C89CBF9}"/>
              </a:ext>
            </a:extLst>
          </p:cNvPr>
          <p:cNvSpPr/>
          <p:nvPr/>
        </p:nvSpPr>
        <p:spPr>
          <a:xfrm>
            <a:off x="5721966" y="410918"/>
            <a:ext cx="2997974" cy="1105371"/>
          </a:xfrm>
          <a:prstGeom prst="rect">
            <a:avLst/>
          </a:prstGeom>
          <a:solidFill>
            <a:srgbClr val="00278A"/>
          </a:solidFill>
          <a:ln w="25400" cap="flat" cmpd="sng" algn="ctr">
            <a:noFill/>
            <a:prstDash val="solid"/>
          </a:ln>
          <a:effectLst/>
        </p:spPr>
        <p:txBody>
          <a:bodyPr anchor="ctr"/>
          <a:lstStyle/>
          <a:p>
            <a:pPr algn="ctr" defTabSz="685080">
              <a:defRPr/>
            </a:pPr>
            <a:endParaRPr lang="en-US" sz="1399" kern="0" dirty="0">
              <a:solidFill>
                <a:srgbClr val="000E5E"/>
              </a:solidFill>
            </a:endParaRPr>
          </a:p>
        </p:txBody>
      </p:sp>
      <p:sp>
        <p:nvSpPr>
          <p:cNvPr id="69" name="TextBox 4">
            <a:extLst>
              <a:ext uri="{FF2B5EF4-FFF2-40B4-BE49-F238E27FC236}">
                <a16:creationId xmlns:a16="http://schemas.microsoft.com/office/drawing/2014/main" xmlns="" id="{DA5BCFF0-23BB-794E-8B54-77B76A6AE857}"/>
              </a:ext>
            </a:extLst>
          </p:cNvPr>
          <p:cNvSpPr txBox="1">
            <a:spLocks noChangeArrowheads="1"/>
          </p:cNvSpPr>
          <p:nvPr/>
        </p:nvSpPr>
        <p:spPr bwMode="auto">
          <a:xfrm>
            <a:off x="5736939" y="534294"/>
            <a:ext cx="2983001" cy="513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55" tIns="45678" rIns="91355" bIns="4567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4793" eaLnBrk="1" hangingPunct="1">
              <a:lnSpc>
                <a:spcPct val="80000"/>
              </a:lnSpc>
              <a:spcAft>
                <a:spcPts val="549"/>
              </a:spcAft>
            </a:pPr>
            <a:r>
              <a:rPr lang="en-US" sz="1598" b="1" dirty="0">
                <a:solidFill>
                  <a:srgbClr val="FFFFFF"/>
                </a:solidFill>
                <a:latin typeface="Arial" panose="020B0604020202020204"/>
                <a:ea typeface="Calibri" charset="0"/>
                <a:cs typeface="Calibri" charset="0"/>
              </a:rPr>
              <a:t>H2O Driverless AI</a:t>
            </a:r>
          </a:p>
          <a:p>
            <a:pPr algn="ctr" defTabSz="684793" eaLnBrk="1" hangingPunct="1">
              <a:lnSpc>
                <a:spcPct val="80000"/>
              </a:lnSpc>
              <a:spcAft>
                <a:spcPts val="549"/>
              </a:spcAft>
            </a:pPr>
            <a:r>
              <a:rPr lang="en-US" sz="1300" spc="-20" dirty="0">
                <a:solidFill>
                  <a:srgbClr val="FFFFFF"/>
                </a:solidFill>
                <a:latin typeface="Arial" panose="020B0604020202020204"/>
                <a:ea typeface="Calibri" charset="0"/>
                <a:cs typeface="Calibri" charset="0"/>
              </a:rPr>
              <a:t>Auto-ML for Text &amp; Numeric Data, NLP</a:t>
            </a:r>
          </a:p>
        </p:txBody>
      </p:sp>
      <p:sp>
        <p:nvSpPr>
          <p:cNvPr id="70" name="Rectangle 69">
            <a:extLst>
              <a:ext uri="{FF2B5EF4-FFF2-40B4-BE49-F238E27FC236}">
                <a16:creationId xmlns:a16="http://schemas.microsoft.com/office/drawing/2014/main" xmlns="" id="{A17D014E-5C7F-0A4F-8AA8-F2C3B888598E}"/>
              </a:ext>
            </a:extLst>
          </p:cNvPr>
          <p:cNvSpPr/>
          <p:nvPr/>
        </p:nvSpPr>
        <p:spPr>
          <a:xfrm>
            <a:off x="5833281" y="1092316"/>
            <a:ext cx="840437" cy="322460"/>
          </a:xfrm>
          <a:prstGeom prst="rect">
            <a:avLst/>
          </a:prstGeom>
          <a:solidFill>
            <a:srgbClr val="00278A"/>
          </a:solidFill>
          <a:ln w="3175" cap="flat" cmpd="sng" algn="ctr">
            <a:solidFill>
              <a:srgbClr val="69A6FF"/>
            </a:solidFill>
            <a:prstDash val="solid"/>
          </a:ln>
          <a:effectLst/>
        </p:spPr>
        <p:txBody>
          <a:bodyPr anchor="ctr"/>
          <a:lstStyle/>
          <a:p>
            <a:pPr algn="ctr" defTabSz="685080">
              <a:defRPr/>
            </a:pPr>
            <a:r>
              <a:rPr lang="en-US" sz="1000" kern="0" dirty="0">
                <a:solidFill>
                  <a:srgbClr val="FFFFFF"/>
                </a:solidFill>
              </a:rPr>
              <a:t>Import</a:t>
            </a:r>
          </a:p>
        </p:txBody>
      </p:sp>
      <p:sp>
        <p:nvSpPr>
          <p:cNvPr id="71" name="Rectangle 70">
            <a:extLst>
              <a:ext uri="{FF2B5EF4-FFF2-40B4-BE49-F238E27FC236}">
                <a16:creationId xmlns:a16="http://schemas.microsoft.com/office/drawing/2014/main" xmlns="" id="{13EF23DE-8092-7248-850C-72519354D30F}"/>
              </a:ext>
            </a:extLst>
          </p:cNvPr>
          <p:cNvSpPr/>
          <p:nvPr/>
        </p:nvSpPr>
        <p:spPr>
          <a:xfrm>
            <a:off x="6796179" y="1092316"/>
            <a:ext cx="840437" cy="322460"/>
          </a:xfrm>
          <a:prstGeom prst="rect">
            <a:avLst/>
          </a:prstGeom>
          <a:solidFill>
            <a:srgbClr val="00278A"/>
          </a:solidFill>
          <a:ln w="3175" cap="flat" cmpd="sng" algn="ctr">
            <a:solidFill>
              <a:srgbClr val="69A6FF"/>
            </a:solidFill>
            <a:prstDash val="solid"/>
          </a:ln>
          <a:effectLst/>
        </p:spPr>
        <p:txBody>
          <a:bodyPr anchor="ctr"/>
          <a:lstStyle/>
          <a:p>
            <a:pPr algn="ctr" defTabSz="685080">
              <a:defRPr/>
            </a:pPr>
            <a:r>
              <a:rPr lang="en-US" sz="1000" kern="0" dirty="0">
                <a:solidFill>
                  <a:srgbClr val="FFFFFF"/>
                </a:solidFill>
              </a:rPr>
              <a:t>Experiment</a:t>
            </a:r>
          </a:p>
        </p:txBody>
      </p:sp>
      <p:sp>
        <p:nvSpPr>
          <p:cNvPr id="72" name="Rectangle 71">
            <a:extLst>
              <a:ext uri="{FF2B5EF4-FFF2-40B4-BE49-F238E27FC236}">
                <a16:creationId xmlns:a16="http://schemas.microsoft.com/office/drawing/2014/main" xmlns="" id="{8779E0DD-00D4-B44F-8CB1-38E3E48B85E3}"/>
              </a:ext>
            </a:extLst>
          </p:cNvPr>
          <p:cNvSpPr/>
          <p:nvPr/>
        </p:nvSpPr>
        <p:spPr>
          <a:xfrm>
            <a:off x="7759077" y="1092316"/>
            <a:ext cx="840437" cy="322460"/>
          </a:xfrm>
          <a:prstGeom prst="rect">
            <a:avLst/>
          </a:prstGeom>
          <a:solidFill>
            <a:srgbClr val="00278A"/>
          </a:solidFill>
          <a:ln w="3175" cap="flat" cmpd="sng" algn="ctr">
            <a:solidFill>
              <a:srgbClr val="69A6FF"/>
            </a:solidFill>
            <a:prstDash val="solid"/>
          </a:ln>
          <a:effectLst/>
        </p:spPr>
        <p:txBody>
          <a:bodyPr anchor="ctr"/>
          <a:lstStyle/>
          <a:p>
            <a:pPr algn="ctr" defTabSz="685080">
              <a:defRPr/>
            </a:pPr>
            <a:r>
              <a:rPr lang="en-US" sz="1000" kern="0" dirty="0">
                <a:solidFill>
                  <a:srgbClr val="FFFFFF"/>
                </a:solidFill>
              </a:rPr>
              <a:t>Deploy</a:t>
            </a:r>
          </a:p>
        </p:txBody>
      </p:sp>
      <p:pic>
        <p:nvPicPr>
          <p:cNvPr id="73" name="Picture 7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16966" y="1712445"/>
            <a:ext cx="588235" cy="588235"/>
          </a:xfrm>
          <a:prstGeom prst="rect">
            <a:avLst/>
          </a:prstGeom>
        </p:spPr>
      </p:pic>
      <p:sp>
        <p:nvSpPr>
          <p:cNvPr id="74" name="Rounded Rectangle 16">
            <a:extLst>
              <a:ext uri="{FF2B5EF4-FFF2-40B4-BE49-F238E27FC236}">
                <a16:creationId xmlns:a16="http://schemas.microsoft.com/office/drawing/2014/main" xmlns="" id="{FA79CC00-B1A9-4020-82BE-BFCA35ED2543}"/>
              </a:ext>
            </a:extLst>
          </p:cNvPr>
          <p:cNvSpPr/>
          <p:nvPr/>
        </p:nvSpPr>
        <p:spPr>
          <a:xfrm>
            <a:off x="4674442" y="2215015"/>
            <a:ext cx="1910783" cy="331124"/>
          </a:xfrm>
          <a:prstGeom prst="roundRect">
            <a:avLst>
              <a:gd name="adj" fmla="val 8602"/>
            </a:avLst>
          </a:prstGeom>
          <a:solidFill>
            <a:schemeClr val="bg2">
              <a:lumMod val="50000"/>
            </a:schemeClr>
          </a:solidFill>
          <a:ln w="3175" cap="flat" cmpd="sng" algn="ctr">
            <a:solidFill>
              <a:schemeClr val="tx1"/>
            </a:solidFill>
            <a:prstDash val="solid"/>
          </a:ln>
          <a:effectLst/>
        </p:spPr>
        <p:txBody>
          <a:bodyPr anchor="ctr"/>
          <a:lstStyle/>
          <a:p>
            <a:pPr algn="ctr" defTabSz="685080">
              <a:defRPr/>
            </a:pPr>
            <a:r>
              <a:rPr lang="en-US" sz="1050" kern="0" dirty="0">
                <a:solidFill>
                  <a:srgbClr val="000000"/>
                </a:solidFill>
              </a:rPr>
              <a:t>Distributed Deep Learning (up to 4 nodes)</a:t>
            </a:r>
          </a:p>
        </p:txBody>
      </p:sp>
      <p:pic>
        <p:nvPicPr>
          <p:cNvPr id="75" name="Picture 74">
            <a:extLst>
              <a:ext uri="{FF2B5EF4-FFF2-40B4-BE49-F238E27FC236}">
                <a16:creationId xmlns:a16="http://schemas.microsoft.com/office/drawing/2014/main" xmlns="" id="{B136EB05-B11F-40A6-B1C2-2A758EEE70C9}"/>
              </a:ext>
            </a:extLst>
          </p:cNvPr>
          <p:cNvPicPr>
            <a:picLocks noChangeAspect="1"/>
          </p:cNvPicPr>
          <p:nvPr/>
        </p:nvPicPr>
        <p:blipFill>
          <a:blip r:embed="rId9"/>
          <a:stretch>
            <a:fillRect/>
          </a:stretch>
        </p:blipFill>
        <p:spPr>
          <a:xfrm>
            <a:off x="5002996" y="1931375"/>
            <a:ext cx="1177845" cy="235569"/>
          </a:xfrm>
          <a:prstGeom prst="rect">
            <a:avLst/>
          </a:prstGeom>
        </p:spPr>
      </p:pic>
    </p:spTree>
    <p:extLst>
      <p:ext uri="{BB962C8B-B14F-4D97-AF65-F5344CB8AC3E}">
        <p14:creationId xmlns:p14="http://schemas.microsoft.com/office/powerpoint/2010/main" val="4222042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7456470" cy="381000"/>
          </a:xfrm>
        </p:spPr>
        <p:txBody>
          <a:bodyPr/>
          <a:lstStyle/>
          <a:p>
            <a:r>
              <a:rPr lang="en-US" dirty="0">
                <a:latin typeface="+mj-lt"/>
              </a:rPr>
              <a:t>H2O Driverless AI </a:t>
            </a:r>
            <a:r>
              <a:rPr lang="en-US" u="sng" dirty="0">
                <a:latin typeface="+mj-lt"/>
              </a:rPr>
              <a:t>Complements</a:t>
            </a:r>
            <a:r>
              <a:rPr lang="en-US" dirty="0">
                <a:latin typeface="+mj-lt"/>
              </a:rPr>
              <a:t> IBM PowerAI Vision</a:t>
            </a:r>
          </a:p>
        </p:txBody>
      </p:sp>
      <p:pic>
        <p:nvPicPr>
          <p:cNvPr id="5" name="Picture 30">
            <a:extLst>
              <a:ext uri="{FF2B5EF4-FFF2-40B4-BE49-F238E27FC236}">
                <a16:creationId xmlns:a16="http://schemas.microsoft.com/office/drawing/2014/main" xmlns="" id="{12C2F342-F739-FC49-B270-2D746BE2DCB7}"/>
              </a:ext>
            </a:extLst>
          </p:cNvPr>
          <p:cNvPicPr/>
          <p:nvPr/>
        </p:nvPicPr>
        <p:blipFill>
          <a:blip r:embed="rId5"/>
          <a:stretch/>
        </p:blipFill>
        <p:spPr>
          <a:xfrm>
            <a:off x="5739479" y="1358683"/>
            <a:ext cx="2416243" cy="1412772"/>
          </a:xfrm>
          <a:prstGeom prst="rect">
            <a:avLst/>
          </a:prstGeom>
          <a:ln>
            <a:noFill/>
          </a:ln>
        </p:spPr>
      </p:pic>
      <p:sp>
        <p:nvSpPr>
          <p:cNvPr id="6" name="CustomShape 2">
            <a:extLst>
              <a:ext uri="{FF2B5EF4-FFF2-40B4-BE49-F238E27FC236}">
                <a16:creationId xmlns:a16="http://schemas.microsoft.com/office/drawing/2014/main" xmlns="" id="{CEA9F4E3-4A4E-464B-BCBF-3D408FA910D4}"/>
              </a:ext>
            </a:extLst>
          </p:cNvPr>
          <p:cNvSpPr/>
          <p:nvPr/>
        </p:nvSpPr>
        <p:spPr>
          <a:xfrm>
            <a:off x="5900610" y="2866861"/>
            <a:ext cx="1154171" cy="243495"/>
          </a:xfrm>
          <a:prstGeom prst="rect">
            <a:avLst/>
          </a:prstGeom>
          <a:noFill/>
          <a:ln>
            <a:noFill/>
          </a:ln>
          <a:effectLst/>
        </p:spPr>
        <p:txBody>
          <a:bodyPr lIns="89917" tIns="44958" rIns="89917" bIns="44958" anchor="ctr"/>
          <a:lstStyle/>
          <a:p>
            <a:pPr algn="ctr" defTabSz="685097">
              <a:lnSpc>
                <a:spcPct val="90000"/>
              </a:lnSpc>
            </a:pPr>
            <a:r>
              <a:rPr lang="en-US" sz="1012" dirty="0">
                <a:solidFill>
                  <a:srgbClr val="000000"/>
                </a:solidFill>
                <a:latin typeface="+mj-lt"/>
                <a:cs typeface="Arial" panose="020B0604020202020204" pitchFamily="34" charset="0"/>
              </a:rPr>
              <a:t>Sensors</a:t>
            </a:r>
          </a:p>
        </p:txBody>
      </p:sp>
      <p:sp>
        <p:nvSpPr>
          <p:cNvPr id="7" name="CustomShape 3">
            <a:extLst>
              <a:ext uri="{FF2B5EF4-FFF2-40B4-BE49-F238E27FC236}">
                <a16:creationId xmlns:a16="http://schemas.microsoft.com/office/drawing/2014/main" xmlns="" id="{67629968-12FF-B449-9103-53A781632128}"/>
              </a:ext>
            </a:extLst>
          </p:cNvPr>
          <p:cNvSpPr/>
          <p:nvPr/>
        </p:nvSpPr>
        <p:spPr>
          <a:xfrm>
            <a:off x="4308364" y="3389074"/>
            <a:ext cx="1154171" cy="243495"/>
          </a:xfrm>
          <a:prstGeom prst="rect">
            <a:avLst/>
          </a:prstGeom>
          <a:noFill/>
          <a:ln>
            <a:noFill/>
          </a:ln>
          <a:effectLst/>
        </p:spPr>
        <p:txBody>
          <a:bodyPr lIns="89917" tIns="44958" rIns="89917" bIns="44958" anchor="ctr"/>
          <a:lstStyle/>
          <a:p>
            <a:pPr algn="ctr" defTabSz="685097">
              <a:lnSpc>
                <a:spcPct val="90000"/>
              </a:lnSpc>
            </a:pPr>
            <a:r>
              <a:rPr lang="en-US" sz="1012" dirty="0">
                <a:solidFill>
                  <a:srgbClr val="000000"/>
                </a:solidFill>
                <a:latin typeface="+mj-lt"/>
                <a:cs typeface="Arial" panose="020B0604020202020204" pitchFamily="34" charset="0"/>
              </a:rPr>
              <a:t>Log</a:t>
            </a:r>
          </a:p>
        </p:txBody>
      </p:sp>
      <p:sp>
        <p:nvSpPr>
          <p:cNvPr id="8" name="CustomShape 4">
            <a:extLst>
              <a:ext uri="{FF2B5EF4-FFF2-40B4-BE49-F238E27FC236}">
                <a16:creationId xmlns:a16="http://schemas.microsoft.com/office/drawing/2014/main" xmlns="" id="{3953FD10-9ED8-3A47-817B-4AACD6DB5C14}"/>
              </a:ext>
            </a:extLst>
          </p:cNvPr>
          <p:cNvSpPr/>
          <p:nvPr/>
        </p:nvSpPr>
        <p:spPr>
          <a:xfrm>
            <a:off x="4541788" y="1610943"/>
            <a:ext cx="1294082" cy="243495"/>
          </a:xfrm>
          <a:prstGeom prst="rect">
            <a:avLst/>
          </a:prstGeom>
          <a:noFill/>
          <a:ln>
            <a:noFill/>
          </a:ln>
          <a:effectLst/>
        </p:spPr>
        <p:txBody>
          <a:bodyPr lIns="89917" tIns="44958" rIns="89917" bIns="44958" anchor="ctr"/>
          <a:lstStyle/>
          <a:p>
            <a:pPr algn="ctr" defTabSz="685097">
              <a:lnSpc>
                <a:spcPct val="90000"/>
              </a:lnSpc>
            </a:pPr>
            <a:r>
              <a:rPr lang="en-US" sz="1012" dirty="0">
                <a:solidFill>
                  <a:srgbClr val="000000"/>
                </a:solidFill>
                <a:latin typeface="+mj-lt"/>
                <a:cs typeface="Arial" panose="020B0604020202020204" pitchFamily="34" charset="0"/>
              </a:rPr>
              <a:t>Transactional</a:t>
            </a:r>
          </a:p>
        </p:txBody>
      </p:sp>
      <p:sp>
        <p:nvSpPr>
          <p:cNvPr id="9" name="Line 6">
            <a:extLst>
              <a:ext uri="{FF2B5EF4-FFF2-40B4-BE49-F238E27FC236}">
                <a16:creationId xmlns:a16="http://schemas.microsoft.com/office/drawing/2014/main" xmlns="" id="{CB630AE1-C75F-2845-83B7-532B46DE3EC9}"/>
              </a:ext>
            </a:extLst>
          </p:cNvPr>
          <p:cNvSpPr/>
          <p:nvPr/>
        </p:nvSpPr>
        <p:spPr>
          <a:xfrm>
            <a:off x="4453310" y="1358683"/>
            <a:ext cx="360" cy="3651339"/>
          </a:xfrm>
          <a:prstGeom prst="line">
            <a:avLst/>
          </a:prstGeom>
          <a:noFill/>
          <a:ln w="38160" cap="flat" cmpd="sng" algn="ctr">
            <a:solidFill>
              <a:sysClr val="windowText" lastClr="000000"/>
            </a:solidFill>
            <a:prstDash val="solid"/>
            <a:round/>
          </a:ln>
          <a:effectLst/>
        </p:spPr>
      </p:sp>
      <p:pic>
        <p:nvPicPr>
          <p:cNvPr id="10" name="Picture 9">
            <a:extLst>
              <a:ext uri="{FF2B5EF4-FFF2-40B4-BE49-F238E27FC236}">
                <a16:creationId xmlns:a16="http://schemas.microsoft.com/office/drawing/2014/main" xmlns="" id="{70ED650F-F207-BF40-A84D-7DE1BFD4F503}"/>
              </a:ext>
            </a:extLst>
          </p:cNvPr>
          <p:cNvPicPr/>
          <p:nvPr/>
        </p:nvPicPr>
        <p:blipFill>
          <a:blip r:embed="rId6" cstate="print">
            <a:extLst>
              <a:ext uri="{28A0092B-C50C-407E-A947-70E740481C1C}">
                <a14:useLocalDpi xmlns:a14="http://schemas.microsoft.com/office/drawing/2010/main"/>
              </a:ext>
            </a:extLst>
          </a:blip>
          <a:stretch/>
        </p:blipFill>
        <p:spPr>
          <a:xfrm>
            <a:off x="148096" y="1395369"/>
            <a:ext cx="2987034" cy="1589728"/>
          </a:xfrm>
          <a:prstGeom prst="rect">
            <a:avLst/>
          </a:prstGeom>
          <a:ln>
            <a:noFill/>
          </a:ln>
        </p:spPr>
      </p:pic>
      <p:pic>
        <p:nvPicPr>
          <p:cNvPr id="11" name="Picture 16">
            <a:extLst>
              <a:ext uri="{FF2B5EF4-FFF2-40B4-BE49-F238E27FC236}">
                <a16:creationId xmlns:a16="http://schemas.microsoft.com/office/drawing/2014/main" xmlns="" id="{B93A759C-9C5D-EC44-A2F1-05430363FA6D}"/>
              </a:ext>
            </a:extLst>
          </p:cNvPr>
          <p:cNvPicPr>
            <a:picLocks noChangeAspect="1"/>
          </p:cNvPicPr>
          <p:nvPr/>
        </p:nvPicPr>
        <p:blipFill>
          <a:blip r:embed="rId7"/>
          <a:stretch/>
        </p:blipFill>
        <p:spPr>
          <a:xfrm>
            <a:off x="342943" y="878931"/>
            <a:ext cx="959232" cy="352220"/>
          </a:xfrm>
          <a:prstGeom prst="rect">
            <a:avLst/>
          </a:prstGeom>
          <a:ln>
            <a:noFill/>
          </a:ln>
        </p:spPr>
      </p:pic>
      <p:pic>
        <p:nvPicPr>
          <p:cNvPr id="13" name="Picture 3">
            <a:extLst>
              <a:ext uri="{FF2B5EF4-FFF2-40B4-BE49-F238E27FC236}">
                <a16:creationId xmlns:a16="http://schemas.microsoft.com/office/drawing/2014/main" xmlns="" id="{280AF9B6-E835-B04A-99D0-8A2D268574CF}"/>
              </a:ext>
            </a:extLst>
          </p:cNvPr>
          <p:cNvPicPr/>
          <p:nvPr/>
        </p:nvPicPr>
        <p:blipFill>
          <a:blip r:embed="rId8" cstate="print">
            <a:extLst>
              <a:ext uri="{28A0092B-C50C-407E-A947-70E740481C1C}">
                <a14:useLocalDpi xmlns:a14="http://schemas.microsoft.com/office/drawing/2010/main"/>
              </a:ext>
            </a:extLst>
          </a:blip>
          <a:stretch/>
        </p:blipFill>
        <p:spPr>
          <a:xfrm>
            <a:off x="3241232" y="1369114"/>
            <a:ext cx="1123959" cy="1823871"/>
          </a:xfrm>
          <a:prstGeom prst="rect">
            <a:avLst/>
          </a:prstGeom>
          <a:ln>
            <a:solidFill>
              <a:srgbClr val="000000"/>
            </a:solidFill>
          </a:ln>
        </p:spPr>
      </p:pic>
      <p:pic>
        <p:nvPicPr>
          <p:cNvPr id="14" name="Picture 4">
            <a:extLst>
              <a:ext uri="{FF2B5EF4-FFF2-40B4-BE49-F238E27FC236}">
                <a16:creationId xmlns:a16="http://schemas.microsoft.com/office/drawing/2014/main" xmlns="" id="{B36D4DB9-C1F8-6440-928A-B1B6A8A25AF5}"/>
              </a:ext>
            </a:extLst>
          </p:cNvPr>
          <p:cNvPicPr/>
          <p:nvPr/>
        </p:nvPicPr>
        <p:blipFill>
          <a:blip r:embed="rId9"/>
          <a:stretch/>
        </p:blipFill>
        <p:spPr>
          <a:xfrm>
            <a:off x="3298059" y="1655768"/>
            <a:ext cx="1010305" cy="1129714"/>
          </a:xfrm>
          <a:prstGeom prst="rect">
            <a:avLst/>
          </a:prstGeom>
          <a:ln>
            <a:solidFill>
              <a:srgbClr val="000000"/>
            </a:solidFill>
          </a:ln>
        </p:spPr>
      </p:pic>
      <p:pic>
        <p:nvPicPr>
          <p:cNvPr id="16" name="Picture 15">
            <a:extLst>
              <a:ext uri="{FF2B5EF4-FFF2-40B4-BE49-F238E27FC236}">
                <a16:creationId xmlns:a16="http://schemas.microsoft.com/office/drawing/2014/main" xmlns="" id="{B1CFB991-EBA3-FE40-B8E3-20AAD7E597B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28140" y="3122163"/>
            <a:ext cx="2829969" cy="1810160"/>
          </a:xfrm>
          <a:prstGeom prst="rect">
            <a:avLst/>
          </a:prstGeom>
        </p:spPr>
      </p:pic>
      <p:pic>
        <p:nvPicPr>
          <p:cNvPr id="17" name="Picture 33">
            <a:extLst>
              <a:ext uri="{FF2B5EF4-FFF2-40B4-BE49-F238E27FC236}">
                <a16:creationId xmlns:a16="http://schemas.microsoft.com/office/drawing/2014/main" xmlns="" id="{790A82A0-F990-544D-98CA-E9C5A83D27CF}"/>
              </a:ext>
            </a:extLst>
          </p:cNvPr>
          <p:cNvPicPr/>
          <p:nvPr/>
        </p:nvPicPr>
        <p:blipFill>
          <a:blip r:embed="rId11"/>
          <a:stretch/>
        </p:blipFill>
        <p:spPr>
          <a:xfrm>
            <a:off x="6868474" y="2604551"/>
            <a:ext cx="2127430" cy="1442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xmlns="" id="{DCABCF8A-09A7-B940-B1A8-01729E93571B}"/>
              </a:ext>
            </a:extLst>
          </p:cNvPr>
          <p:cNvSpPr txBox="1"/>
          <p:nvPr/>
        </p:nvSpPr>
        <p:spPr>
          <a:xfrm>
            <a:off x="822559" y="785539"/>
            <a:ext cx="3534850" cy="553741"/>
          </a:xfrm>
          <a:prstGeom prst="rect">
            <a:avLst/>
          </a:prstGeom>
          <a:noFill/>
        </p:spPr>
        <p:txBody>
          <a:bodyPr wrap="square" rtlCol="0">
            <a:spAutoFit/>
          </a:bodyPr>
          <a:lstStyle/>
          <a:p>
            <a:pPr algn="ctr" defTabSz="685097"/>
            <a:r>
              <a:rPr lang="en-US" sz="1499" b="1" dirty="0">
                <a:solidFill>
                  <a:srgbClr val="000000"/>
                </a:solidFill>
                <a:latin typeface="+mj-lt"/>
              </a:rPr>
              <a:t>IBM PowerAI delivers </a:t>
            </a:r>
          </a:p>
          <a:p>
            <a:pPr algn="ctr" defTabSz="685097"/>
            <a:r>
              <a:rPr lang="en-US" sz="1499" b="1" dirty="0">
                <a:solidFill>
                  <a:srgbClr val="000000"/>
                </a:solidFill>
                <a:latin typeface="+mj-lt"/>
              </a:rPr>
              <a:t>Deep Learning for Images </a:t>
            </a:r>
          </a:p>
        </p:txBody>
      </p:sp>
      <p:sp>
        <p:nvSpPr>
          <p:cNvPr id="19" name="TextBox 18">
            <a:extLst>
              <a:ext uri="{FF2B5EF4-FFF2-40B4-BE49-F238E27FC236}">
                <a16:creationId xmlns:a16="http://schemas.microsoft.com/office/drawing/2014/main" xmlns="" id="{02D551A1-A2AF-DD45-8653-339A19B63EAE}"/>
              </a:ext>
            </a:extLst>
          </p:cNvPr>
          <p:cNvSpPr txBox="1"/>
          <p:nvPr/>
        </p:nvSpPr>
        <p:spPr>
          <a:xfrm>
            <a:off x="5557176" y="890932"/>
            <a:ext cx="3281244" cy="553741"/>
          </a:xfrm>
          <a:prstGeom prst="rect">
            <a:avLst/>
          </a:prstGeom>
          <a:noFill/>
        </p:spPr>
        <p:txBody>
          <a:bodyPr wrap="square" rtlCol="0">
            <a:spAutoFit/>
          </a:bodyPr>
          <a:lstStyle/>
          <a:p>
            <a:pPr algn="ctr" defTabSz="685097"/>
            <a:r>
              <a:rPr lang="en-US" sz="1499" b="1" dirty="0">
                <a:solidFill>
                  <a:srgbClr val="000000"/>
                </a:solidFill>
                <a:latin typeface="+mj-lt"/>
              </a:rPr>
              <a:t>H2O Driverless AI is</a:t>
            </a:r>
          </a:p>
          <a:p>
            <a:pPr algn="ctr" defTabSz="685097"/>
            <a:r>
              <a:rPr lang="en-US" sz="1499" b="1" dirty="0">
                <a:solidFill>
                  <a:srgbClr val="000000"/>
                </a:solidFill>
                <a:latin typeface="+mj-lt"/>
              </a:rPr>
              <a:t>Automatic Machine Learning</a:t>
            </a:r>
          </a:p>
        </p:txBody>
      </p:sp>
      <p:pic>
        <p:nvPicPr>
          <p:cNvPr id="21" name="powerai_vi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4715" y="2897684"/>
            <a:ext cx="3899213" cy="2193307"/>
          </a:xfrm>
          <a:prstGeom prst="rect">
            <a:avLst/>
          </a:prstGeom>
        </p:spPr>
      </p:pic>
      <p:sp>
        <p:nvSpPr>
          <p:cNvPr id="3" name="Oval Callout 2"/>
          <p:cNvSpPr/>
          <p:nvPr/>
        </p:nvSpPr>
        <p:spPr>
          <a:xfrm>
            <a:off x="8155722" y="4185138"/>
            <a:ext cx="648309" cy="562708"/>
          </a:xfrm>
          <a:prstGeom prst="wedgeEllipseCallout">
            <a:avLst/>
          </a:prstGeom>
          <a:solidFill>
            <a:schemeClr val="accent1">
              <a:lumMod val="20000"/>
              <a:lumOff val="80000"/>
            </a:schemeClr>
          </a:solidFill>
          <a:ln>
            <a:solidFill>
              <a:schemeClr val="bg2">
                <a:lumMod val="50000"/>
              </a:schemeClr>
            </a:solidFill>
          </a:ln>
          <a:effectLst>
            <a:outerShdw blurRad="50800" dist="38100" dir="2700000" algn="tl" rotWithShape="0">
              <a:prstClr val="black">
                <a:alpha val="40000"/>
              </a:prstClr>
            </a:outerShdw>
          </a:effectLst>
        </p:spPr>
        <p:txBody>
          <a:bodyPr wrap="square" lIns="0" tIns="0" rIns="0" bIns="0" rtlCol="0" anchor="ctr">
            <a:noAutofit/>
          </a:bodyPr>
          <a:lstStyle/>
          <a:p>
            <a:pPr algn="ctr"/>
            <a:r>
              <a:rPr lang="en-US" sz="1600" b="1" dirty="0">
                <a:solidFill>
                  <a:schemeClr val="accent3">
                    <a:lumMod val="60000"/>
                    <a:lumOff val="40000"/>
                  </a:schemeClr>
                </a:solidFill>
                <a:latin typeface="Arial"/>
                <a:cs typeface="Arial"/>
              </a:rPr>
              <a:t>NLP</a:t>
            </a:r>
          </a:p>
        </p:txBody>
      </p:sp>
      <p:grpSp>
        <p:nvGrpSpPr>
          <p:cNvPr id="20" name="Group 19">
            <a:extLst>
              <a:ext uri="{FF2B5EF4-FFF2-40B4-BE49-F238E27FC236}">
                <a16:creationId xmlns:a16="http://schemas.microsoft.com/office/drawing/2014/main" xmlns="" id="{496EDB2C-7561-8140-B8EE-B40FFBC70E90}"/>
              </a:ext>
            </a:extLst>
          </p:cNvPr>
          <p:cNvGrpSpPr/>
          <p:nvPr/>
        </p:nvGrpSpPr>
        <p:grpSpPr>
          <a:xfrm>
            <a:off x="4803242" y="985100"/>
            <a:ext cx="924229" cy="313536"/>
            <a:chOff x="6556467" y="358814"/>
            <a:chExt cx="2286001" cy="775505"/>
          </a:xfrm>
        </p:grpSpPr>
        <p:sp>
          <p:nvSpPr>
            <p:cNvPr id="22" name="Rectangle 21">
              <a:extLst>
                <a:ext uri="{FF2B5EF4-FFF2-40B4-BE49-F238E27FC236}">
                  <a16:creationId xmlns:a16="http://schemas.microsoft.com/office/drawing/2014/main" xmlns="" id="{4AEFCC03-F402-8048-8F25-FA8A5245A214}"/>
                </a:ext>
              </a:extLst>
            </p:cNvPr>
            <p:cNvSpPr/>
            <p:nvPr/>
          </p:nvSpPr>
          <p:spPr bwMode="auto">
            <a:xfrm>
              <a:off x="6556467" y="358814"/>
              <a:ext cx="2286001" cy="775505"/>
            </a:xfrm>
            <a:prstGeom prst="rect">
              <a:avLst/>
            </a:prstGeom>
            <a:solidFill>
              <a:srgbClr val="16161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lnSpc>
                  <a:spcPct val="90000"/>
                </a:lnSpc>
                <a:spcBef>
                  <a:spcPct val="0"/>
                </a:spcBef>
                <a:spcAft>
                  <a:spcPct val="0"/>
                </a:spcAft>
              </a:pPr>
              <a:endParaRPr lang="en-US" sz="2000" dirty="0">
                <a:solidFill>
                  <a:srgbClr val="191919"/>
                </a:solidFill>
                <a:latin typeface="HelvNeue Light for IBM" pitchFamily="34" charset="0"/>
              </a:endParaRPr>
            </a:p>
          </p:txBody>
        </p:sp>
        <p:pic>
          <p:nvPicPr>
            <p:cNvPr id="23" name="Picture 22">
              <a:extLst>
                <a:ext uri="{FF2B5EF4-FFF2-40B4-BE49-F238E27FC236}">
                  <a16:creationId xmlns:a16="http://schemas.microsoft.com/office/drawing/2014/main" xmlns="" id="{6F100BE1-B561-AF4A-AC49-B46FBABF2E9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00246" y="628130"/>
              <a:ext cx="2000253" cy="236872"/>
            </a:xfrm>
            <a:prstGeom prst="rect">
              <a:avLst/>
            </a:prstGeom>
            <a:effectLst>
              <a:reflection blurRad="6350" endPos="0" dir="5400000" sy="-100000" algn="bl" rotWithShape="0"/>
            </a:effectLst>
          </p:spPr>
        </p:pic>
      </p:grpSp>
    </p:spTree>
    <p:extLst>
      <p:ext uri="{BB962C8B-B14F-4D97-AF65-F5344CB8AC3E}">
        <p14:creationId xmlns:p14="http://schemas.microsoft.com/office/powerpoint/2010/main" val="170400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2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7985760" cy="381000"/>
          </a:xfrm>
        </p:spPr>
        <p:txBody>
          <a:bodyPr/>
          <a:lstStyle/>
          <a:p>
            <a:r>
              <a:rPr lang="en-US" dirty="0">
                <a:latin typeface="+mj-lt"/>
              </a:rPr>
              <a:t>Integration of H2O Driverless AI with PowerAI Enterprise</a:t>
            </a:r>
          </a:p>
        </p:txBody>
      </p:sp>
      <p:sp>
        <p:nvSpPr>
          <p:cNvPr id="23" name="TextBox 22"/>
          <p:cNvSpPr txBox="1"/>
          <p:nvPr/>
        </p:nvSpPr>
        <p:spPr>
          <a:xfrm>
            <a:off x="228600" y="797170"/>
            <a:ext cx="8641080" cy="4170372"/>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Deploy and manage instances of H2O Driverless AI with PowerAI Enterprise</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(through IBM Spectrum Conductor) </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What’s available today (as of Nov. 2018)</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Multiple instances of Driverless AI deployed across the</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cluster (up to one instance per host)</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Automatic failover: if Driverless AI goes down,</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it is restarted on another host</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Easy start/stop of Driverless AI through the web interface</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User permissions management</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Shared file system for data and logs</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Roadmap</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Running Driverless AI across multiple machines</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Running multiple instances on a single host</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Integration of Driverless AI authentication with</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PowerAI Enterprise authentication</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Log retrieval from IBM Spectrum Conductor web interface</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4341" y="1530909"/>
            <a:ext cx="626702" cy="626702"/>
          </a:xfrm>
          <a:prstGeom prst="rect">
            <a:avLst/>
          </a:prstGeom>
        </p:spPr>
      </p:pic>
      <p:sp>
        <p:nvSpPr>
          <p:cNvPr id="25" name="TextBox 24"/>
          <p:cNvSpPr txBox="1"/>
          <p:nvPr/>
        </p:nvSpPr>
        <p:spPr>
          <a:xfrm>
            <a:off x="8115315" y="1544178"/>
            <a:ext cx="908906" cy="600164"/>
          </a:xfrm>
          <a:prstGeom prst="rect">
            <a:avLst/>
          </a:prstGeom>
          <a:noFill/>
        </p:spPr>
        <p:txBody>
          <a:bodyPr wrap="square" rtlCol="0">
            <a:spAutoFit/>
          </a:bodyPr>
          <a:lstStyle/>
          <a:p>
            <a:r>
              <a:rPr lang="en-US" sz="1100" b="1" dirty="0">
                <a:solidFill>
                  <a:schemeClr val="accent4">
                    <a:lumMod val="50000"/>
                  </a:schemeClr>
                </a:solidFill>
                <a:latin typeface="Arial" panose="020B0604020202020204" pitchFamily="34" charset="0"/>
                <a:cs typeface="Arial" panose="020B0604020202020204" pitchFamily="34" charset="0"/>
              </a:rPr>
              <a:t>IBM</a:t>
            </a:r>
          </a:p>
          <a:p>
            <a:r>
              <a:rPr lang="en-US" sz="1100" b="1" dirty="0">
                <a:solidFill>
                  <a:schemeClr val="accent4">
                    <a:lumMod val="50000"/>
                  </a:schemeClr>
                </a:solidFill>
                <a:latin typeface="Arial" panose="020B0604020202020204" pitchFamily="34" charset="0"/>
                <a:cs typeface="Arial" panose="020B0604020202020204" pitchFamily="34" charset="0"/>
              </a:rPr>
              <a:t>Spectrum</a:t>
            </a:r>
          </a:p>
          <a:p>
            <a:r>
              <a:rPr lang="en-US" sz="1100" b="1" dirty="0">
                <a:solidFill>
                  <a:schemeClr val="accent4">
                    <a:lumMod val="50000"/>
                  </a:schemeClr>
                </a:solidFill>
                <a:latin typeface="Arial" panose="020B0604020202020204" pitchFamily="34" charset="0"/>
                <a:cs typeface="Arial" panose="020B0604020202020204" pitchFamily="34" charset="0"/>
              </a:rPr>
              <a:t>Conductor</a:t>
            </a:r>
          </a:p>
        </p:txBody>
      </p:sp>
      <p:pic>
        <p:nvPicPr>
          <p:cNvPr id="26" name="Picture 25"/>
          <p:cNvPicPr>
            <a:picLocks noChangeAspect="1"/>
          </p:cNvPicPr>
          <p:nvPr/>
        </p:nvPicPr>
        <p:blipFill>
          <a:blip r:embed="rId4"/>
          <a:stretch>
            <a:fillRect/>
          </a:stretch>
        </p:blipFill>
        <p:spPr>
          <a:xfrm>
            <a:off x="5277101" y="2199939"/>
            <a:ext cx="3641187" cy="2387366"/>
          </a:xfrm>
          <a:prstGeom prst="rect">
            <a:avLst/>
          </a:prstGeom>
          <a:ln>
            <a:solidFill>
              <a:schemeClr val="bg2">
                <a:lumMod val="50000"/>
              </a:schemeClr>
            </a:solidFill>
          </a:ln>
        </p:spPr>
      </p:pic>
      <p:grpSp>
        <p:nvGrpSpPr>
          <p:cNvPr id="8" name="Group 7">
            <a:extLst>
              <a:ext uri="{FF2B5EF4-FFF2-40B4-BE49-F238E27FC236}">
                <a16:creationId xmlns:a16="http://schemas.microsoft.com/office/drawing/2014/main" xmlns="" id="{93668623-4662-FB45-B73B-0B2C4D0002AC}"/>
              </a:ext>
            </a:extLst>
          </p:cNvPr>
          <p:cNvGrpSpPr/>
          <p:nvPr/>
        </p:nvGrpSpPr>
        <p:grpSpPr>
          <a:xfrm>
            <a:off x="6038784" y="1611788"/>
            <a:ext cx="1367793" cy="464012"/>
            <a:chOff x="6556467" y="358814"/>
            <a:chExt cx="2286001" cy="775505"/>
          </a:xfrm>
        </p:grpSpPr>
        <p:sp>
          <p:nvSpPr>
            <p:cNvPr id="9" name="Rectangle 8">
              <a:extLst>
                <a:ext uri="{FF2B5EF4-FFF2-40B4-BE49-F238E27FC236}">
                  <a16:creationId xmlns:a16="http://schemas.microsoft.com/office/drawing/2014/main" xmlns="" id="{88B7A8CF-2BFC-104D-9ADD-778BE05B6415}"/>
                </a:ext>
              </a:extLst>
            </p:cNvPr>
            <p:cNvSpPr/>
            <p:nvPr/>
          </p:nvSpPr>
          <p:spPr bwMode="auto">
            <a:xfrm>
              <a:off x="6556467" y="358814"/>
              <a:ext cx="2286001" cy="775505"/>
            </a:xfrm>
            <a:prstGeom prst="rect">
              <a:avLst/>
            </a:prstGeom>
            <a:solidFill>
              <a:srgbClr val="16161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lnSpc>
                  <a:spcPct val="90000"/>
                </a:lnSpc>
                <a:spcBef>
                  <a:spcPct val="0"/>
                </a:spcBef>
                <a:spcAft>
                  <a:spcPct val="0"/>
                </a:spcAft>
              </a:pPr>
              <a:endParaRPr lang="en-US" sz="2000" dirty="0">
                <a:solidFill>
                  <a:srgbClr val="191919"/>
                </a:solidFill>
                <a:latin typeface="HelvNeue Light for IBM" pitchFamily="34" charset="0"/>
              </a:endParaRPr>
            </a:p>
          </p:txBody>
        </p:sp>
        <p:pic>
          <p:nvPicPr>
            <p:cNvPr id="10" name="Picture 9">
              <a:extLst>
                <a:ext uri="{FF2B5EF4-FFF2-40B4-BE49-F238E27FC236}">
                  <a16:creationId xmlns:a16="http://schemas.microsoft.com/office/drawing/2014/main" xmlns="" id="{E11AB865-E050-1B44-90FF-B957BCB041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0246" y="628130"/>
              <a:ext cx="2000253" cy="236872"/>
            </a:xfrm>
            <a:prstGeom prst="rect">
              <a:avLst/>
            </a:prstGeom>
            <a:effectLst>
              <a:reflection blurRad="6350" endPos="0" dir="5400000" sy="-100000" algn="bl" rotWithShape="0"/>
            </a:effectLst>
          </p:spPr>
        </p:pic>
      </p:grpSp>
    </p:spTree>
    <p:extLst>
      <p:ext uri="{BB962C8B-B14F-4D97-AF65-F5344CB8AC3E}">
        <p14:creationId xmlns:p14="http://schemas.microsoft.com/office/powerpoint/2010/main" val="244373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endParaRPr lang="en-US" dirty="0"/>
          </a:p>
        </p:txBody>
      </p:sp>
      <p:sp>
        <p:nvSpPr>
          <p:cNvPr id="9" name="Text Placeholder 8"/>
          <p:cNvSpPr>
            <a:spLocks noGrp="1"/>
          </p:cNvSpPr>
          <p:nvPr>
            <p:ph type="body" sz="quarter" idx="13"/>
          </p:nvPr>
        </p:nvSpPr>
        <p:spPr/>
        <p:txBody>
          <a:bodyPr/>
          <a:lstStyle/>
          <a:p>
            <a:r>
              <a:rPr lang="en-US" sz="2400" b="1" dirty="0"/>
              <a:t>The H2O Driverless AI Experience</a:t>
            </a:r>
          </a:p>
        </p:txBody>
      </p:sp>
      <p:sp>
        <p:nvSpPr>
          <p:cNvPr id="3" name="Rectangle 2"/>
          <p:cNvSpPr/>
          <p:nvPr/>
        </p:nvSpPr>
        <p:spPr bwMode="auto">
          <a:xfrm>
            <a:off x="4602480" y="0"/>
            <a:ext cx="4541520" cy="5143500"/>
          </a:xfrm>
          <a:prstGeom prst="rect">
            <a:avLst/>
          </a:prstGeom>
          <a:solidFill>
            <a:srgbClr val="FFF109"/>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pic>
        <p:nvPicPr>
          <p:cNvPr id="4" name="Shape 15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998649" y="547572"/>
            <a:ext cx="1749175" cy="670691"/>
          </a:xfrm>
          <a:prstGeom prst="rect">
            <a:avLst/>
          </a:prstGeom>
          <a:noFill/>
          <a:ln>
            <a:noFill/>
          </a:ln>
        </p:spPr>
      </p:pic>
      <p:grpSp>
        <p:nvGrpSpPr>
          <p:cNvPr id="5" name="Group 4">
            <a:extLst>
              <a:ext uri="{FF2B5EF4-FFF2-40B4-BE49-F238E27FC236}">
                <a16:creationId xmlns:a16="http://schemas.microsoft.com/office/drawing/2014/main" xmlns="" id="{808E16D7-9070-D246-A2E6-570A3A1B2A57}"/>
              </a:ext>
            </a:extLst>
          </p:cNvPr>
          <p:cNvGrpSpPr/>
          <p:nvPr/>
        </p:nvGrpSpPr>
        <p:grpSpPr>
          <a:xfrm>
            <a:off x="5380747" y="2178683"/>
            <a:ext cx="2984983" cy="2547136"/>
            <a:chOff x="6859445" y="1067892"/>
            <a:chExt cx="5027953" cy="4130849"/>
          </a:xfrm>
        </p:grpSpPr>
        <p:pic>
          <p:nvPicPr>
            <p:cNvPr id="6" name="Picture 5">
              <a:extLst>
                <a:ext uri="{FF2B5EF4-FFF2-40B4-BE49-F238E27FC236}">
                  <a16:creationId xmlns:a16="http://schemas.microsoft.com/office/drawing/2014/main" xmlns="" id="{D42897BB-3355-3649-8E5A-02683433DAF1}"/>
                </a:ext>
              </a:extLst>
            </p:cNvPr>
            <p:cNvPicPr>
              <a:picLocks noChangeAspect="1"/>
            </p:cNvPicPr>
            <p:nvPr/>
          </p:nvPicPr>
          <p:blipFill>
            <a:blip r:embed="rId4"/>
            <a:stretch>
              <a:fillRect/>
            </a:stretch>
          </p:blipFill>
          <p:spPr>
            <a:xfrm>
              <a:off x="6859445" y="1067892"/>
              <a:ext cx="5027953" cy="4130849"/>
            </a:xfrm>
            <a:prstGeom prst="rect">
              <a:avLst/>
            </a:prstGeom>
          </p:spPr>
        </p:pic>
        <p:pic>
          <p:nvPicPr>
            <p:cNvPr id="7" name="Picture 6">
              <a:extLst>
                <a:ext uri="{FF2B5EF4-FFF2-40B4-BE49-F238E27FC236}">
                  <a16:creationId xmlns:a16="http://schemas.microsoft.com/office/drawing/2014/main" xmlns="" id="{EC8A1454-F359-EF4F-B692-CA4ACAB608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5391" y="1104118"/>
              <a:ext cx="4877057" cy="3048160"/>
            </a:xfrm>
            <a:prstGeom prst="rect">
              <a:avLst/>
            </a:prstGeom>
          </p:spPr>
        </p:pic>
      </p:grpSp>
      <p:grpSp>
        <p:nvGrpSpPr>
          <p:cNvPr id="10" name="Group 9"/>
          <p:cNvGrpSpPr/>
          <p:nvPr/>
        </p:nvGrpSpPr>
        <p:grpSpPr>
          <a:xfrm>
            <a:off x="5722380" y="1306011"/>
            <a:ext cx="2301715" cy="780836"/>
            <a:chOff x="6556467" y="358814"/>
            <a:chExt cx="2286001" cy="775505"/>
          </a:xfrm>
        </p:grpSpPr>
        <p:sp>
          <p:nvSpPr>
            <p:cNvPr id="11" name="Rectangle 10"/>
            <p:cNvSpPr/>
            <p:nvPr/>
          </p:nvSpPr>
          <p:spPr bwMode="auto">
            <a:xfrm>
              <a:off x="6556467" y="358814"/>
              <a:ext cx="2286001" cy="775505"/>
            </a:xfrm>
            <a:prstGeom prst="rect">
              <a:avLst/>
            </a:prstGeom>
            <a:solidFill>
              <a:srgbClr val="16161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lnSpc>
                  <a:spcPct val="90000"/>
                </a:lnSpc>
                <a:spcBef>
                  <a:spcPct val="0"/>
                </a:spcBef>
                <a:spcAft>
                  <a:spcPct val="0"/>
                </a:spcAft>
              </a:pPr>
              <a:endParaRPr lang="en-US" sz="2000" dirty="0">
                <a:solidFill>
                  <a:srgbClr val="191919"/>
                </a:solidFill>
                <a:latin typeface="HelvNeue Light for IBM" pitchFamily="34" charset="0"/>
              </a:endParaRPr>
            </a:p>
          </p:txBody>
        </p:sp>
        <p:pic>
          <p:nvPicPr>
            <p:cNvPr id="12" name="Picture 11">
              <a:extLst>
                <a:ext uri="{FF2B5EF4-FFF2-40B4-BE49-F238E27FC236}">
                  <a16:creationId xmlns:a16="http://schemas.microsoft.com/office/drawing/2014/main" xmlns="" id="{EAF9100E-19B9-514C-A799-FB06884A81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0246" y="628130"/>
              <a:ext cx="2000253" cy="236872"/>
            </a:xfrm>
            <a:prstGeom prst="rect">
              <a:avLst/>
            </a:prstGeom>
            <a:effectLst>
              <a:reflection blurRad="6350" endPos="0" dir="5400000" sy="-100000" algn="bl" rotWithShape="0"/>
            </a:effectLst>
          </p:spPr>
        </p:pic>
      </p:grpSp>
    </p:spTree>
    <p:extLst>
      <p:ext uri="{BB962C8B-B14F-4D97-AF65-F5344CB8AC3E}">
        <p14:creationId xmlns:p14="http://schemas.microsoft.com/office/powerpoint/2010/main" val="1210957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E12580A-8964-984B-ADE8-1C31DCEED86C}"/>
              </a:ext>
            </a:extLst>
          </p:cNvPr>
          <p:cNvSpPr>
            <a:spLocks noGrp="1"/>
          </p:cNvSpPr>
          <p:nvPr>
            <p:ph type="title"/>
          </p:nvPr>
        </p:nvSpPr>
        <p:spPr>
          <a:xfrm>
            <a:off x="228600" y="201168"/>
            <a:ext cx="5440680" cy="381000"/>
          </a:xfrm>
        </p:spPr>
        <p:txBody>
          <a:bodyPr/>
          <a:lstStyle/>
          <a:p>
            <a:r>
              <a:rPr lang="en-US" dirty="0"/>
              <a:t>Driverless AI: Automates Data Science and Machine Learning Workflows</a:t>
            </a:r>
          </a:p>
        </p:txBody>
      </p:sp>
      <p:pic>
        <p:nvPicPr>
          <p:cNvPr id="32" name="Picture 31">
            <a:extLst>
              <a:ext uri="{FF2B5EF4-FFF2-40B4-BE49-F238E27FC236}">
                <a16:creationId xmlns:a16="http://schemas.microsoft.com/office/drawing/2014/main" xmlns="" id="{370D186B-3F8F-9B49-9222-1CA1D98242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16517" y="201168"/>
            <a:ext cx="674512" cy="674512"/>
          </a:xfrm>
          <a:prstGeom prst="rect">
            <a:avLst/>
          </a:prstGeom>
        </p:spPr>
      </p:pic>
      <p:pic>
        <p:nvPicPr>
          <p:cNvPr id="33" name="Image" descr="Image">
            <a:extLst>
              <a:ext uri="{FF2B5EF4-FFF2-40B4-BE49-F238E27FC236}">
                <a16:creationId xmlns:a16="http://schemas.microsoft.com/office/drawing/2014/main" xmlns="" id="{4497AD02-377E-6A41-ABBF-BF593A52BC39}"/>
              </a:ext>
            </a:extLst>
          </p:cNvPr>
          <p:cNvPicPr>
            <a:picLocks noChangeAspect="1"/>
          </p:cNvPicPr>
          <p:nvPr/>
        </p:nvPicPr>
        <p:blipFill>
          <a:blip r:embed="rId4">
            <a:extLst/>
          </a:blip>
          <a:stretch>
            <a:fillRect/>
          </a:stretch>
        </p:blipFill>
        <p:spPr>
          <a:xfrm>
            <a:off x="418698" y="1381327"/>
            <a:ext cx="8372331" cy="3431432"/>
          </a:xfrm>
          <a:prstGeom prst="rect">
            <a:avLst/>
          </a:prstGeom>
          <a:ln w="12700">
            <a:miter lim="400000"/>
          </a:ln>
        </p:spPr>
      </p:pic>
      <p:grpSp>
        <p:nvGrpSpPr>
          <p:cNvPr id="2" name="Group 1"/>
          <p:cNvGrpSpPr/>
          <p:nvPr/>
        </p:nvGrpSpPr>
        <p:grpSpPr>
          <a:xfrm>
            <a:off x="3599234" y="1381327"/>
            <a:ext cx="5355760" cy="3493497"/>
            <a:chOff x="3599234" y="1381327"/>
            <a:chExt cx="5355760" cy="3493497"/>
          </a:xfrm>
        </p:grpSpPr>
        <p:sp>
          <p:nvSpPr>
            <p:cNvPr id="36" name="Rounded Rectangle">
              <a:extLst>
                <a:ext uri="{FF2B5EF4-FFF2-40B4-BE49-F238E27FC236}">
                  <a16:creationId xmlns:a16="http://schemas.microsoft.com/office/drawing/2014/main" xmlns="" id="{FB41F446-FF61-4B47-93EE-413A66160861}"/>
                </a:ext>
              </a:extLst>
            </p:cNvPr>
            <p:cNvSpPr/>
            <p:nvPr/>
          </p:nvSpPr>
          <p:spPr>
            <a:xfrm>
              <a:off x="3599234" y="1381327"/>
              <a:ext cx="5355760" cy="3493497"/>
            </a:xfrm>
            <a:prstGeom prst="roundRect">
              <a:avLst>
                <a:gd name="adj" fmla="val 15000"/>
              </a:avLst>
            </a:prstGeom>
            <a:solidFill>
              <a:schemeClr val="accent1">
                <a:lumMod val="40000"/>
                <a:lumOff val="60000"/>
                <a:alpha val="37007"/>
              </a:schemeClr>
            </a:solidFill>
            <a:ln w="50800">
              <a:solidFill>
                <a:srgbClr val="000000">
                  <a:alpha val="37007"/>
                </a:srgbClr>
              </a:solidFill>
              <a:miter lim="400000"/>
            </a:ln>
            <a:effectLst>
              <a:outerShdw blurRad="25400" dist="25400" dir="2700000" rotWithShape="0">
                <a:srgbClr val="000000">
                  <a:alpha val="21085"/>
                </a:srgbClr>
              </a:outerShdw>
            </a:effectLst>
          </p:spPr>
          <p:txBody>
            <a:bodyPr lIns="35718" tIns="35718" rIns="35718" bIns="35718" anchor="ctr"/>
            <a:lstStyle/>
            <a:p>
              <a:pPr algn="ctr" defTabSz="410765">
                <a:defRPr sz="1600">
                  <a:solidFill>
                    <a:srgbClr val="FFFFFF"/>
                  </a:solidFill>
                  <a:latin typeface="Helvetica Light"/>
                  <a:ea typeface="Helvetica Light"/>
                  <a:cs typeface="Helvetica Light"/>
                  <a:sym typeface="Helvetica Light"/>
                </a:defRPr>
              </a:pPr>
              <a:endParaRPr sz="1600" dirty="0">
                <a:solidFill>
                  <a:srgbClr val="FFFFFF"/>
                </a:solidFill>
                <a:latin typeface="Helvetica Light"/>
                <a:ea typeface="Helvetica Light"/>
                <a:cs typeface="Helvetica Light"/>
                <a:sym typeface="Helvetica Light"/>
              </a:endParaRPr>
            </a:p>
          </p:txBody>
        </p:sp>
        <p:sp>
          <p:nvSpPr>
            <p:cNvPr id="37" name="Driverless AI">
              <a:extLst>
                <a:ext uri="{FF2B5EF4-FFF2-40B4-BE49-F238E27FC236}">
                  <a16:creationId xmlns:a16="http://schemas.microsoft.com/office/drawing/2014/main" xmlns="" id="{FF97D077-4F30-2B4D-80B5-7E54D4213D38}"/>
                </a:ext>
              </a:extLst>
            </p:cNvPr>
            <p:cNvSpPr txBox="1"/>
            <p:nvPr/>
          </p:nvSpPr>
          <p:spPr>
            <a:xfrm>
              <a:off x="4849618" y="4335620"/>
              <a:ext cx="285499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300" b="1">
                  <a:latin typeface="Arial"/>
                  <a:ea typeface="Arial"/>
                  <a:cs typeface="Arial"/>
                  <a:sym typeface="Arial"/>
                </a:defRPr>
              </a:lvl1pPr>
            </a:lstStyle>
            <a:p>
              <a:pPr algn="ctr" defTabSz="685800"/>
              <a:r>
                <a:rPr sz="2400" dirty="0">
                  <a:solidFill>
                    <a:srgbClr val="000000"/>
                  </a:solidFill>
                </a:rPr>
                <a:t>Driverless AI</a:t>
              </a:r>
            </a:p>
          </p:txBody>
        </p:sp>
      </p:grpSp>
    </p:spTree>
    <p:extLst>
      <p:ext uri="{BB962C8B-B14F-4D97-AF65-F5344CB8AC3E}">
        <p14:creationId xmlns:p14="http://schemas.microsoft.com/office/powerpoint/2010/main" val="7369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816794" cy="381000"/>
          </a:xfrm>
        </p:spPr>
        <p:txBody>
          <a:bodyPr/>
          <a:lstStyle/>
          <a:p>
            <a:r>
              <a:rPr lang="en-US" dirty="0"/>
              <a:t>H2O Driverless AI:  How it Works</a:t>
            </a:r>
          </a:p>
        </p:txBody>
      </p:sp>
      <p:pic>
        <p:nvPicPr>
          <p:cNvPr id="66" name="pasted-image.png">
            <a:extLst>
              <a:ext uri="{FF2B5EF4-FFF2-40B4-BE49-F238E27FC236}">
                <a16:creationId xmlns:a16="http://schemas.microsoft.com/office/drawing/2014/main" xmlns="" id="{00781466-5DF8-E04E-9E0E-4E6A52D193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848" y="1596219"/>
            <a:ext cx="601210" cy="429864"/>
          </a:xfrm>
          <a:prstGeom prst="rect">
            <a:avLst/>
          </a:prstGeom>
          <a:ln w="12700" cap="flat">
            <a:noFill/>
            <a:miter lim="400000"/>
          </a:ln>
          <a:effectLst/>
        </p:spPr>
      </p:pic>
      <p:pic>
        <p:nvPicPr>
          <p:cNvPr id="67" name="pasted-image.png">
            <a:extLst>
              <a:ext uri="{FF2B5EF4-FFF2-40B4-BE49-F238E27FC236}">
                <a16:creationId xmlns:a16="http://schemas.microsoft.com/office/drawing/2014/main" xmlns="" id="{8B324905-DB6C-DE4D-AD50-813FBB07342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81609" y="2639354"/>
            <a:ext cx="362609" cy="379061"/>
          </a:xfrm>
          <a:prstGeom prst="rect">
            <a:avLst/>
          </a:prstGeom>
          <a:ln w="12700" cap="flat">
            <a:noFill/>
            <a:miter lim="400000"/>
          </a:ln>
          <a:effectLst/>
        </p:spPr>
      </p:pic>
      <p:pic>
        <p:nvPicPr>
          <p:cNvPr id="69" name="pasted-image.png">
            <a:extLst>
              <a:ext uri="{FF2B5EF4-FFF2-40B4-BE49-F238E27FC236}">
                <a16:creationId xmlns:a16="http://schemas.microsoft.com/office/drawing/2014/main" xmlns="" id="{88F71C6B-11A5-7B45-BDD5-0C1AFBAE71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759" y="2128790"/>
            <a:ext cx="371386" cy="371385"/>
          </a:xfrm>
          <a:prstGeom prst="rect">
            <a:avLst/>
          </a:prstGeom>
          <a:ln w="12700" cap="flat">
            <a:noFill/>
            <a:miter lim="400000"/>
          </a:ln>
          <a:effectLst/>
        </p:spPr>
      </p:pic>
      <p:sp>
        <p:nvSpPr>
          <p:cNvPr id="71" name="Shape 640">
            <a:extLst>
              <a:ext uri="{FF2B5EF4-FFF2-40B4-BE49-F238E27FC236}">
                <a16:creationId xmlns:a16="http://schemas.microsoft.com/office/drawing/2014/main" xmlns="" id="{C4427B0D-3D5A-2E45-A2BB-72A6A19B585C}"/>
              </a:ext>
            </a:extLst>
          </p:cNvPr>
          <p:cNvSpPr/>
          <p:nvPr/>
        </p:nvSpPr>
        <p:spPr>
          <a:xfrm>
            <a:off x="874011" y="2221737"/>
            <a:ext cx="326976" cy="1826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9032" tIns="19032" rIns="19032" bIns="19032" numCol="1" anchor="ctr">
            <a:spAutoFit/>
          </a:bodyPr>
          <a:lstStyle>
            <a:lvl1pPr>
              <a:defRPr sz="2500">
                <a:solidFill>
                  <a:srgbClr val="FFFFFF"/>
                </a:solidFill>
                <a:latin typeface="Futura"/>
                <a:ea typeface="Futura"/>
                <a:cs typeface="Futura"/>
                <a:sym typeface="Futura"/>
              </a:defRPr>
            </a:lvl1pPr>
          </a:lstStyle>
          <a:p>
            <a:pPr defTabSz="685114">
              <a:defRPr/>
            </a:pPr>
            <a:r>
              <a:rPr sz="937" kern="0" dirty="0">
                <a:solidFill>
                  <a:srgbClr val="000000"/>
                </a:solidFill>
                <a:latin typeface="+mj-lt"/>
              </a:rPr>
              <a:t>Local</a:t>
            </a:r>
          </a:p>
        </p:txBody>
      </p:sp>
      <p:sp>
        <p:nvSpPr>
          <p:cNvPr id="72" name="Shape 641">
            <a:extLst>
              <a:ext uri="{FF2B5EF4-FFF2-40B4-BE49-F238E27FC236}">
                <a16:creationId xmlns:a16="http://schemas.microsoft.com/office/drawing/2014/main" xmlns="" id="{4A67D909-0195-9A46-8BA4-1102A32EEE36}"/>
              </a:ext>
            </a:extLst>
          </p:cNvPr>
          <p:cNvSpPr/>
          <p:nvPr/>
        </p:nvSpPr>
        <p:spPr>
          <a:xfrm>
            <a:off x="864493" y="2745967"/>
            <a:ext cx="660401" cy="1826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9032" tIns="19032" rIns="19032" bIns="19032" numCol="1" anchor="ctr">
            <a:spAutoFit/>
          </a:bodyPr>
          <a:lstStyle>
            <a:lvl1pPr>
              <a:defRPr sz="2500">
                <a:solidFill>
                  <a:srgbClr val="FFFFFF"/>
                </a:solidFill>
                <a:latin typeface="Futura"/>
                <a:ea typeface="Futura"/>
                <a:cs typeface="Futura"/>
                <a:sym typeface="Futura"/>
              </a:defRPr>
            </a:lvl1pPr>
          </a:lstStyle>
          <a:p>
            <a:pPr defTabSz="685114">
              <a:defRPr/>
            </a:pPr>
            <a:r>
              <a:rPr lang="en-US" sz="937" kern="0" dirty="0">
                <a:solidFill>
                  <a:srgbClr val="000000"/>
                </a:solidFill>
                <a:latin typeface="+mj-lt"/>
              </a:rPr>
              <a:t>Amazon </a:t>
            </a:r>
            <a:r>
              <a:rPr sz="937" kern="0" dirty="0">
                <a:solidFill>
                  <a:srgbClr val="000000"/>
                </a:solidFill>
                <a:latin typeface="+mj-lt"/>
              </a:rPr>
              <a:t>S3</a:t>
            </a:r>
          </a:p>
        </p:txBody>
      </p:sp>
      <p:sp>
        <p:nvSpPr>
          <p:cNvPr id="73" name="Shape 642">
            <a:extLst>
              <a:ext uri="{FF2B5EF4-FFF2-40B4-BE49-F238E27FC236}">
                <a16:creationId xmlns:a16="http://schemas.microsoft.com/office/drawing/2014/main" xmlns="" id="{F8906903-736C-F34B-8861-DE30160CA2DF}"/>
              </a:ext>
            </a:extLst>
          </p:cNvPr>
          <p:cNvSpPr/>
          <p:nvPr/>
        </p:nvSpPr>
        <p:spPr>
          <a:xfrm>
            <a:off x="874010" y="1716846"/>
            <a:ext cx="365448" cy="1826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9032" tIns="19032" rIns="19032" bIns="19032" numCol="1" anchor="ctr">
            <a:spAutoFit/>
          </a:bodyPr>
          <a:lstStyle>
            <a:lvl1pPr>
              <a:defRPr sz="2500">
                <a:solidFill>
                  <a:srgbClr val="FFFFFF"/>
                </a:solidFill>
                <a:latin typeface="Futura"/>
                <a:ea typeface="Futura"/>
                <a:cs typeface="Futura"/>
                <a:sym typeface="Futura"/>
              </a:defRPr>
            </a:lvl1pPr>
          </a:lstStyle>
          <a:p>
            <a:pPr defTabSz="685114">
              <a:defRPr/>
            </a:pPr>
            <a:r>
              <a:rPr sz="937" kern="0" dirty="0">
                <a:solidFill>
                  <a:srgbClr val="000000"/>
                </a:solidFill>
                <a:latin typeface="+mj-lt"/>
              </a:rPr>
              <a:t>HDFS</a:t>
            </a:r>
          </a:p>
        </p:txBody>
      </p:sp>
      <p:cxnSp>
        <p:nvCxnSpPr>
          <p:cNvPr id="74" name="Straight Arrow Connector 73">
            <a:extLst>
              <a:ext uri="{FF2B5EF4-FFF2-40B4-BE49-F238E27FC236}">
                <a16:creationId xmlns:a16="http://schemas.microsoft.com/office/drawing/2014/main" xmlns="" id="{AA0F9C12-50A2-F340-87A4-278868CF3F2D}"/>
              </a:ext>
            </a:extLst>
          </p:cNvPr>
          <p:cNvCxnSpPr>
            <a:cxnSpLocks/>
          </p:cNvCxnSpPr>
          <p:nvPr/>
        </p:nvCxnSpPr>
        <p:spPr>
          <a:xfrm>
            <a:off x="1318950" y="3039372"/>
            <a:ext cx="364829" cy="0"/>
          </a:xfrm>
          <a:prstGeom prst="straightConnector1">
            <a:avLst/>
          </a:prstGeom>
          <a:noFill/>
          <a:ln w="9525" cap="flat" cmpd="sng" algn="ctr">
            <a:solidFill>
              <a:srgbClr val="000000"/>
            </a:solidFill>
            <a:prstDash val="solid"/>
            <a:tailEnd type="triangle"/>
          </a:ln>
          <a:effectLst/>
        </p:spPr>
      </p:cxnSp>
      <p:sp>
        <p:nvSpPr>
          <p:cNvPr id="75" name="Rectangle 74">
            <a:extLst>
              <a:ext uri="{FF2B5EF4-FFF2-40B4-BE49-F238E27FC236}">
                <a16:creationId xmlns:a16="http://schemas.microsoft.com/office/drawing/2014/main" xmlns="" id="{E5E3D483-02AC-5C4A-B870-F3497184F6C7}"/>
              </a:ext>
            </a:extLst>
          </p:cNvPr>
          <p:cNvSpPr/>
          <p:nvPr/>
        </p:nvSpPr>
        <p:spPr>
          <a:xfrm>
            <a:off x="1749773" y="2911906"/>
            <a:ext cx="487592" cy="685166"/>
          </a:xfrm>
          <a:prstGeom prst="rect">
            <a:avLst/>
          </a:prstGeom>
          <a:solidFill>
            <a:srgbClr val="EAEAEA">
              <a:lumMod val="90000"/>
            </a:srgbClr>
          </a:solidFill>
          <a:ln w="25400" cap="flat" cmpd="sng" algn="ctr">
            <a:solidFill>
              <a:srgbClr val="000E5E">
                <a:lumMod val="50000"/>
              </a:srgbClr>
            </a:solidFill>
            <a:prstDash val="solid"/>
          </a:ln>
          <a:effectLst/>
        </p:spPr>
        <p:txBody>
          <a:bodyPr rtlCol="0" anchor="ctr"/>
          <a:lstStyle/>
          <a:p>
            <a:pPr algn="ctr" defTabSz="685114">
              <a:defRPr/>
            </a:pPr>
            <a:r>
              <a:rPr lang="en-US" sz="1012" b="1" kern="0" dirty="0">
                <a:solidFill>
                  <a:srgbClr val="000000"/>
                </a:solidFill>
                <a:latin typeface="+mj-lt"/>
              </a:rPr>
              <a:t>X</a:t>
            </a:r>
          </a:p>
        </p:txBody>
      </p:sp>
      <p:sp>
        <p:nvSpPr>
          <p:cNvPr id="76" name="Rectangle 75">
            <a:extLst>
              <a:ext uri="{FF2B5EF4-FFF2-40B4-BE49-F238E27FC236}">
                <a16:creationId xmlns:a16="http://schemas.microsoft.com/office/drawing/2014/main" xmlns="" id="{61C9C805-4976-2642-B287-A62AACFC2F89}"/>
              </a:ext>
            </a:extLst>
          </p:cNvPr>
          <p:cNvSpPr/>
          <p:nvPr/>
        </p:nvSpPr>
        <p:spPr>
          <a:xfrm>
            <a:off x="2248243" y="2910423"/>
            <a:ext cx="268264" cy="685166"/>
          </a:xfrm>
          <a:prstGeom prst="rect">
            <a:avLst/>
          </a:prstGeom>
          <a:solidFill>
            <a:srgbClr val="EAEAEA">
              <a:lumMod val="90000"/>
            </a:srgbClr>
          </a:solidFill>
          <a:ln w="25400" cap="flat" cmpd="sng" algn="ctr">
            <a:solidFill>
              <a:srgbClr val="000E5E">
                <a:lumMod val="50000"/>
              </a:srgbClr>
            </a:solidFill>
            <a:prstDash val="solid"/>
          </a:ln>
          <a:effectLst/>
        </p:spPr>
        <p:txBody>
          <a:bodyPr rtlCol="0" anchor="ctr"/>
          <a:lstStyle/>
          <a:p>
            <a:pPr algn="ctr" defTabSz="685114">
              <a:defRPr/>
            </a:pPr>
            <a:r>
              <a:rPr lang="en-US" sz="1012" b="1" kern="0" dirty="0">
                <a:solidFill>
                  <a:srgbClr val="000000"/>
                </a:solidFill>
                <a:latin typeface="+mj-lt"/>
              </a:rPr>
              <a:t>Y</a:t>
            </a:r>
          </a:p>
        </p:txBody>
      </p:sp>
      <p:cxnSp>
        <p:nvCxnSpPr>
          <p:cNvPr id="77" name="Straight Arrow Connector 76">
            <a:extLst>
              <a:ext uri="{FF2B5EF4-FFF2-40B4-BE49-F238E27FC236}">
                <a16:creationId xmlns:a16="http://schemas.microsoft.com/office/drawing/2014/main" xmlns="" id="{700DF066-97B8-9845-B5FF-192B9AF28360}"/>
              </a:ext>
            </a:extLst>
          </p:cNvPr>
          <p:cNvCxnSpPr>
            <a:cxnSpLocks/>
          </p:cNvCxnSpPr>
          <p:nvPr/>
        </p:nvCxnSpPr>
        <p:spPr>
          <a:xfrm>
            <a:off x="6210273" y="3264046"/>
            <a:ext cx="364829" cy="0"/>
          </a:xfrm>
          <a:prstGeom prst="straightConnector1">
            <a:avLst/>
          </a:prstGeom>
          <a:noFill/>
          <a:ln w="9525" cap="flat" cmpd="sng" algn="ctr">
            <a:solidFill>
              <a:srgbClr val="000000"/>
            </a:solidFill>
            <a:prstDash val="solid"/>
            <a:tailEnd type="triangle"/>
          </a:ln>
          <a:effectLst/>
        </p:spPr>
      </p:cxnSp>
      <p:sp>
        <p:nvSpPr>
          <p:cNvPr id="78" name="Rounded Rectangle 77">
            <a:extLst>
              <a:ext uri="{FF2B5EF4-FFF2-40B4-BE49-F238E27FC236}">
                <a16:creationId xmlns:a16="http://schemas.microsoft.com/office/drawing/2014/main" xmlns="" id="{B864B200-13B9-5343-96C9-82437F0109D8}"/>
              </a:ext>
            </a:extLst>
          </p:cNvPr>
          <p:cNvSpPr/>
          <p:nvPr/>
        </p:nvSpPr>
        <p:spPr>
          <a:xfrm>
            <a:off x="2960593" y="2403717"/>
            <a:ext cx="3235504" cy="1839796"/>
          </a:xfrm>
          <a:prstGeom prst="roundRect">
            <a:avLst/>
          </a:prstGeom>
          <a:solidFill>
            <a:srgbClr val="EAEAEA">
              <a:lumMod val="90000"/>
            </a:srgbClr>
          </a:solidFill>
          <a:ln w="25400" cap="flat" cmpd="sng" algn="ctr">
            <a:noFill/>
            <a:prstDash val="solid"/>
          </a:ln>
          <a:effectLst/>
        </p:spPr>
        <p:txBody>
          <a:bodyPr rtlCol="0" anchor="ctr"/>
          <a:lstStyle/>
          <a:p>
            <a:pPr algn="ctr" defTabSz="685114">
              <a:defRPr/>
            </a:pPr>
            <a:endParaRPr lang="en-US" sz="1012" kern="0" dirty="0">
              <a:solidFill>
                <a:srgbClr val="000E5E"/>
              </a:solidFill>
              <a:latin typeface="+mj-lt"/>
            </a:endParaRPr>
          </a:p>
        </p:txBody>
      </p:sp>
      <p:cxnSp>
        <p:nvCxnSpPr>
          <p:cNvPr id="79" name="Straight Arrow Connector 78">
            <a:extLst>
              <a:ext uri="{FF2B5EF4-FFF2-40B4-BE49-F238E27FC236}">
                <a16:creationId xmlns:a16="http://schemas.microsoft.com/office/drawing/2014/main" xmlns="" id="{6A7EF1C1-3578-EA4A-9E97-BA8274A15A89}"/>
              </a:ext>
            </a:extLst>
          </p:cNvPr>
          <p:cNvCxnSpPr>
            <a:cxnSpLocks/>
          </p:cNvCxnSpPr>
          <p:nvPr/>
        </p:nvCxnSpPr>
        <p:spPr>
          <a:xfrm>
            <a:off x="2543370" y="3276735"/>
            <a:ext cx="364829" cy="0"/>
          </a:xfrm>
          <a:prstGeom prst="straightConnector1">
            <a:avLst/>
          </a:prstGeom>
          <a:noFill/>
          <a:ln w="9525" cap="flat" cmpd="sng" algn="ctr">
            <a:solidFill>
              <a:srgbClr val="000000"/>
            </a:solidFill>
            <a:prstDash val="solid"/>
            <a:tailEnd type="triangle"/>
          </a:ln>
          <a:effectLst/>
        </p:spPr>
      </p:cxnSp>
      <p:sp>
        <p:nvSpPr>
          <p:cNvPr id="80" name="Can 79">
            <a:extLst>
              <a:ext uri="{FF2B5EF4-FFF2-40B4-BE49-F238E27FC236}">
                <a16:creationId xmlns:a16="http://schemas.microsoft.com/office/drawing/2014/main" xmlns="" id="{2666A064-41C3-A54A-B8C7-A0BA0F58C6F8}"/>
              </a:ext>
            </a:extLst>
          </p:cNvPr>
          <p:cNvSpPr/>
          <p:nvPr/>
        </p:nvSpPr>
        <p:spPr>
          <a:xfrm rot="5400000">
            <a:off x="7162488" y="2406364"/>
            <a:ext cx="455634" cy="1446461"/>
          </a:xfrm>
          <a:prstGeom prst="can">
            <a:avLst/>
          </a:prstGeom>
          <a:solidFill>
            <a:srgbClr val="69A6FF"/>
          </a:solidFill>
          <a:ln w="25400" cap="flat" cmpd="sng" algn="ctr">
            <a:noFill/>
            <a:prstDash val="solid"/>
          </a:ln>
          <a:effectLst/>
        </p:spPr>
        <p:txBody>
          <a:bodyPr rtlCol="0" anchor="ctr"/>
          <a:lstStyle/>
          <a:p>
            <a:pPr algn="ctr" defTabSz="685114">
              <a:defRPr/>
            </a:pPr>
            <a:endParaRPr lang="en-US" sz="1012" kern="0" dirty="0">
              <a:solidFill>
                <a:srgbClr val="000E5E"/>
              </a:solidFill>
              <a:latin typeface="+mj-lt"/>
            </a:endParaRPr>
          </a:p>
        </p:txBody>
      </p:sp>
      <p:sp>
        <p:nvSpPr>
          <p:cNvPr id="81" name="TextBox 80">
            <a:extLst>
              <a:ext uri="{FF2B5EF4-FFF2-40B4-BE49-F238E27FC236}">
                <a16:creationId xmlns:a16="http://schemas.microsoft.com/office/drawing/2014/main" xmlns="" id="{C3FD671D-C70F-2446-9C79-FD8291EEC6C2}"/>
              </a:ext>
            </a:extLst>
          </p:cNvPr>
          <p:cNvSpPr txBox="1"/>
          <p:nvPr/>
        </p:nvSpPr>
        <p:spPr>
          <a:xfrm>
            <a:off x="6729005" y="2882607"/>
            <a:ext cx="1393330" cy="461408"/>
          </a:xfrm>
          <a:prstGeom prst="rect">
            <a:avLst/>
          </a:prstGeom>
          <a:noFill/>
        </p:spPr>
        <p:txBody>
          <a:bodyPr wrap="none" rtlCol="0">
            <a:spAutoFit/>
          </a:bodyPr>
          <a:lstStyle/>
          <a:p>
            <a:pPr defTabSz="685114"/>
            <a:r>
              <a:rPr lang="en-US" sz="1199" b="1" dirty="0">
                <a:solidFill>
                  <a:srgbClr val="000000"/>
                </a:solidFill>
                <a:latin typeface="+mj-lt"/>
              </a:rPr>
              <a:t>Automatic</a:t>
            </a:r>
          </a:p>
          <a:p>
            <a:pPr defTabSz="685114"/>
            <a:r>
              <a:rPr lang="en-US" sz="1199" b="1" dirty="0">
                <a:solidFill>
                  <a:srgbClr val="000000"/>
                </a:solidFill>
                <a:latin typeface="+mj-lt"/>
              </a:rPr>
              <a:t>Scoring Pipeline</a:t>
            </a:r>
          </a:p>
        </p:txBody>
      </p:sp>
      <p:sp>
        <p:nvSpPr>
          <p:cNvPr id="82" name="TextBox 81">
            <a:extLst>
              <a:ext uri="{FF2B5EF4-FFF2-40B4-BE49-F238E27FC236}">
                <a16:creationId xmlns:a16="http://schemas.microsoft.com/office/drawing/2014/main" xmlns="" id="{629AD760-A6FC-1D46-ADA9-4008A0260FB8}"/>
              </a:ext>
            </a:extLst>
          </p:cNvPr>
          <p:cNvSpPr txBox="1"/>
          <p:nvPr/>
        </p:nvSpPr>
        <p:spPr>
          <a:xfrm>
            <a:off x="6731007" y="3489733"/>
            <a:ext cx="2752549" cy="461408"/>
          </a:xfrm>
          <a:prstGeom prst="rect">
            <a:avLst/>
          </a:prstGeom>
          <a:noFill/>
        </p:spPr>
        <p:txBody>
          <a:bodyPr wrap="square" rtlCol="0">
            <a:spAutoFit/>
          </a:bodyPr>
          <a:lstStyle/>
          <a:p>
            <a:pPr defTabSz="685114"/>
            <a:r>
              <a:rPr lang="en-US" sz="1199" b="1" dirty="0">
                <a:solidFill>
                  <a:srgbClr val="000000"/>
                </a:solidFill>
                <a:latin typeface="+mj-lt"/>
              </a:rPr>
              <a:t>Machine learning</a:t>
            </a:r>
          </a:p>
          <a:p>
            <a:pPr defTabSz="685114"/>
            <a:r>
              <a:rPr lang="en-US" sz="1199" b="1" dirty="0">
                <a:solidFill>
                  <a:srgbClr val="000000"/>
                </a:solidFill>
                <a:latin typeface="+mj-lt"/>
              </a:rPr>
              <a:t>Interpretability</a:t>
            </a:r>
          </a:p>
        </p:txBody>
      </p:sp>
      <p:sp>
        <p:nvSpPr>
          <p:cNvPr id="83" name="TextBox 82">
            <a:extLst>
              <a:ext uri="{FF2B5EF4-FFF2-40B4-BE49-F238E27FC236}">
                <a16:creationId xmlns:a16="http://schemas.microsoft.com/office/drawing/2014/main" xmlns="" id="{D880EF74-ED2D-3F4F-A27C-BD78353D61ED}"/>
              </a:ext>
            </a:extLst>
          </p:cNvPr>
          <p:cNvSpPr txBox="1"/>
          <p:nvPr/>
        </p:nvSpPr>
        <p:spPr>
          <a:xfrm>
            <a:off x="8137399" y="2802434"/>
            <a:ext cx="926241" cy="738151"/>
          </a:xfrm>
          <a:prstGeom prst="rect">
            <a:avLst/>
          </a:prstGeom>
          <a:noFill/>
        </p:spPr>
        <p:txBody>
          <a:bodyPr wrap="square" rtlCol="0">
            <a:spAutoFit/>
          </a:bodyPr>
          <a:lstStyle/>
          <a:p>
            <a:pPr defTabSz="685114"/>
            <a:r>
              <a:rPr lang="en-US" sz="1049" dirty="0">
                <a:solidFill>
                  <a:srgbClr val="000000"/>
                </a:solidFill>
                <a:latin typeface="+mj-lt"/>
              </a:rPr>
              <a:t>Deploy Low-latency</a:t>
            </a:r>
          </a:p>
          <a:p>
            <a:pPr defTabSz="685114"/>
            <a:r>
              <a:rPr lang="en-US" sz="1049" dirty="0">
                <a:solidFill>
                  <a:srgbClr val="000000"/>
                </a:solidFill>
                <a:latin typeface="+mj-lt"/>
              </a:rPr>
              <a:t>Scoring to Production</a:t>
            </a:r>
          </a:p>
        </p:txBody>
      </p:sp>
      <p:sp>
        <p:nvSpPr>
          <p:cNvPr id="84" name="TextBox 83">
            <a:extLst>
              <a:ext uri="{FF2B5EF4-FFF2-40B4-BE49-F238E27FC236}">
                <a16:creationId xmlns:a16="http://schemas.microsoft.com/office/drawing/2014/main" xmlns="" id="{7F51F204-6A6D-1843-89E1-20CADE9794AE}"/>
              </a:ext>
            </a:extLst>
          </p:cNvPr>
          <p:cNvSpPr txBox="1"/>
          <p:nvPr/>
        </p:nvSpPr>
        <p:spPr>
          <a:xfrm>
            <a:off x="1704456" y="2632106"/>
            <a:ext cx="753732" cy="248081"/>
          </a:xfrm>
          <a:prstGeom prst="rect">
            <a:avLst/>
          </a:prstGeom>
          <a:noFill/>
        </p:spPr>
        <p:txBody>
          <a:bodyPr wrap="none" rtlCol="0">
            <a:spAutoFit/>
          </a:bodyPr>
          <a:lstStyle/>
          <a:p>
            <a:pPr defTabSz="685114"/>
            <a:r>
              <a:rPr lang="en-US" sz="1012" dirty="0">
                <a:solidFill>
                  <a:srgbClr val="000000"/>
                </a:solidFill>
                <a:latin typeface="+mj-lt"/>
              </a:rPr>
              <a:t>Modelling</a:t>
            </a:r>
          </a:p>
        </p:txBody>
      </p:sp>
      <p:sp>
        <p:nvSpPr>
          <p:cNvPr id="85" name="TextBox 84">
            <a:extLst>
              <a:ext uri="{FF2B5EF4-FFF2-40B4-BE49-F238E27FC236}">
                <a16:creationId xmlns:a16="http://schemas.microsoft.com/office/drawing/2014/main" xmlns="" id="{7491F3B2-6274-1A4F-B033-1AC2CB1123EB}"/>
              </a:ext>
            </a:extLst>
          </p:cNvPr>
          <p:cNvSpPr txBox="1"/>
          <p:nvPr/>
        </p:nvSpPr>
        <p:spPr>
          <a:xfrm>
            <a:off x="1805960" y="3596412"/>
            <a:ext cx="812048" cy="248081"/>
          </a:xfrm>
          <a:prstGeom prst="rect">
            <a:avLst/>
          </a:prstGeom>
          <a:noFill/>
        </p:spPr>
        <p:txBody>
          <a:bodyPr wrap="square" rtlCol="0">
            <a:spAutoFit/>
          </a:bodyPr>
          <a:lstStyle/>
          <a:p>
            <a:pPr defTabSz="685114"/>
            <a:r>
              <a:rPr lang="en-US" sz="1012" dirty="0">
                <a:solidFill>
                  <a:srgbClr val="000000"/>
                </a:solidFill>
                <a:latin typeface="+mj-lt"/>
              </a:rPr>
              <a:t>Dataset</a:t>
            </a:r>
          </a:p>
        </p:txBody>
      </p:sp>
      <p:sp>
        <p:nvSpPr>
          <p:cNvPr id="86" name="TextBox 85">
            <a:extLst>
              <a:ext uri="{FF2B5EF4-FFF2-40B4-BE49-F238E27FC236}">
                <a16:creationId xmlns:a16="http://schemas.microsoft.com/office/drawing/2014/main" xmlns="" id="{AA023B71-28A0-084C-BE81-A0E302FE359B}"/>
              </a:ext>
            </a:extLst>
          </p:cNvPr>
          <p:cNvSpPr txBox="1"/>
          <p:nvPr/>
        </p:nvSpPr>
        <p:spPr>
          <a:xfrm>
            <a:off x="3100150" y="2581411"/>
            <a:ext cx="1396216" cy="738151"/>
          </a:xfrm>
          <a:prstGeom prst="rect">
            <a:avLst/>
          </a:prstGeom>
          <a:noFill/>
        </p:spPr>
        <p:txBody>
          <a:bodyPr wrap="none" rtlCol="0">
            <a:spAutoFit/>
          </a:bodyPr>
          <a:lstStyle/>
          <a:p>
            <a:pPr defTabSz="685114"/>
            <a:r>
              <a:rPr lang="en-US" sz="1049" b="1" dirty="0">
                <a:solidFill>
                  <a:srgbClr val="000000"/>
                </a:solidFill>
                <a:latin typeface="+mj-lt"/>
              </a:rPr>
              <a:t>Model Recipes:</a:t>
            </a:r>
          </a:p>
          <a:p>
            <a:pPr marL="214099" indent="-214099" defTabSz="685114">
              <a:buFont typeface="Arial" panose="020B0604020202020204" pitchFamily="34" charset="0"/>
              <a:buChar char="•"/>
            </a:pPr>
            <a:r>
              <a:rPr lang="en-US" sz="1049" dirty="0">
                <a:solidFill>
                  <a:srgbClr val="000000"/>
                </a:solidFill>
                <a:latin typeface="+mj-lt"/>
              </a:rPr>
              <a:t>IID data</a:t>
            </a:r>
          </a:p>
          <a:p>
            <a:pPr marL="214099" indent="-214099" defTabSz="685114">
              <a:buFont typeface="Arial" panose="020B0604020202020204" pitchFamily="34" charset="0"/>
              <a:buChar char="•"/>
            </a:pPr>
            <a:r>
              <a:rPr lang="en-US" sz="1049" dirty="0">
                <a:solidFill>
                  <a:srgbClr val="000000"/>
                </a:solidFill>
                <a:latin typeface="+mj-lt"/>
              </a:rPr>
              <a:t>Time-series</a:t>
            </a:r>
          </a:p>
          <a:p>
            <a:pPr marL="214099" indent="-214099" defTabSz="685114">
              <a:buFont typeface="Arial" panose="020B0604020202020204" pitchFamily="34" charset="0"/>
              <a:buChar char="•"/>
            </a:pPr>
            <a:r>
              <a:rPr lang="en-US" sz="1049" dirty="0">
                <a:solidFill>
                  <a:srgbClr val="000000"/>
                </a:solidFill>
                <a:latin typeface="+mj-lt"/>
              </a:rPr>
              <a:t>More on the way</a:t>
            </a:r>
          </a:p>
        </p:txBody>
      </p:sp>
      <p:sp>
        <p:nvSpPr>
          <p:cNvPr id="87" name="TextBox 86">
            <a:extLst>
              <a:ext uri="{FF2B5EF4-FFF2-40B4-BE49-F238E27FC236}">
                <a16:creationId xmlns:a16="http://schemas.microsoft.com/office/drawing/2014/main" xmlns="" id="{9158F936-18DF-4746-A6A2-7EB0C6F5858E}"/>
              </a:ext>
            </a:extLst>
          </p:cNvPr>
          <p:cNvSpPr txBox="1"/>
          <p:nvPr/>
        </p:nvSpPr>
        <p:spPr>
          <a:xfrm>
            <a:off x="3117784" y="3545719"/>
            <a:ext cx="1027749" cy="559577"/>
          </a:xfrm>
          <a:prstGeom prst="rect">
            <a:avLst/>
          </a:prstGeom>
          <a:noFill/>
        </p:spPr>
        <p:txBody>
          <a:bodyPr wrap="square" rtlCol="0">
            <a:spAutoFit/>
          </a:bodyPr>
          <a:lstStyle/>
          <a:p>
            <a:pPr defTabSz="685114"/>
            <a:r>
              <a:rPr lang="en-US" sz="1012" b="1" dirty="0">
                <a:solidFill>
                  <a:srgbClr val="000000"/>
                </a:solidFill>
                <a:latin typeface="+mj-lt"/>
              </a:rPr>
              <a:t>Advanced Feature </a:t>
            </a:r>
          </a:p>
          <a:p>
            <a:pPr defTabSz="685114"/>
            <a:r>
              <a:rPr lang="en-US" sz="1012" b="1" dirty="0">
                <a:solidFill>
                  <a:srgbClr val="000000"/>
                </a:solidFill>
                <a:latin typeface="+mj-lt"/>
              </a:rPr>
              <a:t>Engineering</a:t>
            </a:r>
          </a:p>
        </p:txBody>
      </p:sp>
      <p:cxnSp>
        <p:nvCxnSpPr>
          <p:cNvPr id="88" name="Straight Arrow Connector 87">
            <a:extLst>
              <a:ext uri="{FF2B5EF4-FFF2-40B4-BE49-F238E27FC236}">
                <a16:creationId xmlns:a16="http://schemas.microsoft.com/office/drawing/2014/main" xmlns="" id="{F0C0BF28-1B02-9E48-8C3B-E078FDB2DE3D}"/>
              </a:ext>
            </a:extLst>
          </p:cNvPr>
          <p:cNvCxnSpPr>
            <a:cxnSpLocks/>
          </p:cNvCxnSpPr>
          <p:nvPr/>
        </p:nvCxnSpPr>
        <p:spPr>
          <a:xfrm>
            <a:off x="3580662" y="3317329"/>
            <a:ext cx="0" cy="177636"/>
          </a:xfrm>
          <a:prstGeom prst="straightConnector1">
            <a:avLst/>
          </a:prstGeom>
          <a:noFill/>
          <a:ln w="9525" cap="flat" cmpd="sng" algn="ctr">
            <a:solidFill>
              <a:srgbClr val="000000"/>
            </a:solidFill>
            <a:prstDash val="solid"/>
            <a:tailEnd type="triangle"/>
          </a:ln>
          <a:effectLst/>
        </p:spPr>
      </p:cxnSp>
      <p:sp>
        <p:nvSpPr>
          <p:cNvPr id="89" name="TextBox 88">
            <a:extLst>
              <a:ext uri="{FF2B5EF4-FFF2-40B4-BE49-F238E27FC236}">
                <a16:creationId xmlns:a16="http://schemas.microsoft.com/office/drawing/2014/main" xmlns="" id="{7E5A8A61-6AC5-E44A-9C87-A79F3DF834BC}"/>
              </a:ext>
            </a:extLst>
          </p:cNvPr>
          <p:cNvSpPr txBox="1"/>
          <p:nvPr/>
        </p:nvSpPr>
        <p:spPr>
          <a:xfrm>
            <a:off x="4242093" y="3774106"/>
            <a:ext cx="790601" cy="248081"/>
          </a:xfrm>
          <a:prstGeom prst="rect">
            <a:avLst/>
          </a:prstGeom>
          <a:noFill/>
        </p:spPr>
        <p:txBody>
          <a:bodyPr wrap="none" rtlCol="0">
            <a:spAutoFit/>
          </a:bodyPr>
          <a:lstStyle/>
          <a:p>
            <a:pPr defTabSz="685114"/>
            <a:r>
              <a:rPr lang="en-US" sz="1012" b="1" dirty="0">
                <a:solidFill>
                  <a:srgbClr val="000000"/>
                </a:solidFill>
                <a:latin typeface="+mj-lt"/>
              </a:rPr>
              <a:t>Algorithm</a:t>
            </a:r>
          </a:p>
        </p:txBody>
      </p:sp>
      <p:sp>
        <p:nvSpPr>
          <p:cNvPr id="90" name="TextBox 89">
            <a:extLst>
              <a:ext uri="{FF2B5EF4-FFF2-40B4-BE49-F238E27FC236}">
                <a16:creationId xmlns:a16="http://schemas.microsoft.com/office/drawing/2014/main" xmlns="" id="{F312B31C-C334-0241-9EF5-85BDAE7C708A}"/>
              </a:ext>
            </a:extLst>
          </p:cNvPr>
          <p:cNvSpPr txBox="1"/>
          <p:nvPr/>
        </p:nvSpPr>
        <p:spPr>
          <a:xfrm>
            <a:off x="5342346" y="3719563"/>
            <a:ext cx="612668" cy="403828"/>
          </a:xfrm>
          <a:prstGeom prst="rect">
            <a:avLst/>
          </a:prstGeom>
          <a:noFill/>
        </p:spPr>
        <p:txBody>
          <a:bodyPr wrap="none" rtlCol="0">
            <a:spAutoFit/>
          </a:bodyPr>
          <a:lstStyle/>
          <a:p>
            <a:pPr defTabSz="685114"/>
            <a:r>
              <a:rPr lang="en-US" sz="1012" b="1" dirty="0">
                <a:solidFill>
                  <a:srgbClr val="000000"/>
                </a:solidFill>
                <a:latin typeface="+mj-lt"/>
              </a:rPr>
              <a:t>Model </a:t>
            </a:r>
          </a:p>
          <a:p>
            <a:pPr defTabSz="685114"/>
            <a:r>
              <a:rPr lang="en-US" sz="1012" b="1" dirty="0">
                <a:solidFill>
                  <a:srgbClr val="000000"/>
                </a:solidFill>
                <a:latin typeface="+mj-lt"/>
              </a:rPr>
              <a:t>Tuning</a:t>
            </a:r>
          </a:p>
        </p:txBody>
      </p:sp>
      <p:sp>
        <p:nvSpPr>
          <p:cNvPr id="91" name="TextBox 90">
            <a:extLst>
              <a:ext uri="{FF2B5EF4-FFF2-40B4-BE49-F238E27FC236}">
                <a16:creationId xmlns:a16="http://schemas.microsoft.com/office/drawing/2014/main" xmlns="" id="{27848B7F-CC30-674F-9769-742C579E0F3B}"/>
              </a:ext>
            </a:extLst>
          </p:cNvPr>
          <p:cNvSpPr txBox="1"/>
          <p:nvPr/>
        </p:nvSpPr>
        <p:spPr>
          <a:xfrm>
            <a:off x="4023757" y="3774106"/>
            <a:ext cx="263214" cy="248081"/>
          </a:xfrm>
          <a:prstGeom prst="rect">
            <a:avLst/>
          </a:prstGeom>
          <a:noFill/>
        </p:spPr>
        <p:txBody>
          <a:bodyPr wrap="none" rtlCol="0">
            <a:spAutoFit/>
          </a:bodyPr>
          <a:lstStyle/>
          <a:p>
            <a:pPr defTabSz="685114"/>
            <a:r>
              <a:rPr lang="en-US" sz="1012" dirty="0">
                <a:solidFill>
                  <a:srgbClr val="000000"/>
                </a:solidFill>
                <a:latin typeface="+mj-lt"/>
              </a:rPr>
              <a:t>+</a:t>
            </a:r>
          </a:p>
        </p:txBody>
      </p:sp>
      <p:sp>
        <p:nvSpPr>
          <p:cNvPr id="92" name="TextBox 91">
            <a:extLst>
              <a:ext uri="{FF2B5EF4-FFF2-40B4-BE49-F238E27FC236}">
                <a16:creationId xmlns:a16="http://schemas.microsoft.com/office/drawing/2014/main" xmlns="" id="{25739048-2F8A-C349-A8CF-5E34CF7E6927}"/>
              </a:ext>
            </a:extLst>
          </p:cNvPr>
          <p:cNvSpPr txBox="1"/>
          <p:nvPr/>
        </p:nvSpPr>
        <p:spPr>
          <a:xfrm>
            <a:off x="5107528" y="3761417"/>
            <a:ext cx="263214" cy="248081"/>
          </a:xfrm>
          <a:prstGeom prst="rect">
            <a:avLst/>
          </a:prstGeom>
          <a:noFill/>
        </p:spPr>
        <p:txBody>
          <a:bodyPr wrap="none" rtlCol="0">
            <a:spAutoFit/>
          </a:bodyPr>
          <a:lstStyle/>
          <a:p>
            <a:pPr defTabSz="685114"/>
            <a:r>
              <a:rPr lang="en-US" sz="1012" dirty="0">
                <a:solidFill>
                  <a:srgbClr val="000000"/>
                </a:solidFill>
                <a:latin typeface="+mj-lt"/>
              </a:rPr>
              <a:t>+</a:t>
            </a:r>
          </a:p>
        </p:txBody>
      </p:sp>
      <p:sp>
        <p:nvSpPr>
          <p:cNvPr id="93" name="TextBox 92">
            <a:extLst>
              <a:ext uri="{FF2B5EF4-FFF2-40B4-BE49-F238E27FC236}">
                <a16:creationId xmlns:a16="http://schemas.microsoft.com/office/drawing/2014/main" xmlns="" id="{EA066795-1FCF-C54C-9E14-6C052C391F28}"/>
              </a:ext>
            </a:extLst>
          </p:cNvPr>
          <p:cNvSpPr txBox="1"/>
          <p:nvPr/>
        </p:nvSpPr>
        <p:spPr>
          <a:xfrm>
            <a:off x="4399013" y="2520407"/>
            <a:ext cx="1744388" cy="276871"/>
          </a:xfrm>
          <a:prstGeom prst="rect">
            <a:avLst/>
          </a:prstGeom>
          <a:noFill/>
        </p:spPr>
        <p:txBody>
          <a:bodyPr wrap="none" rtlCol="0">
            <a:spAutoFit/>
          </a:bodyPr>
          <a:lstStyle/>
          <a:p>
            <a:pPr defTabSz="685114"/>
            <a:r>
              <a:rPr lang="en-US" sz="1199" b="1" dirty="0">
                <a:solidFill>
                  <a:srgbClr val="000000"/>
                </a:solidFill>
                <a:latin typeface="+mj-lt"/>
              </a:rPr>
              <a:t>Survival of the Fittest</a:t>
            </a:r>
          </a:p>
        </p:txBody>
      </p:sp>
      <p:sp>
        <p:nvSpPr>
          <p:cNvPr id="94" name="TextBox 93">
            <a:extLst>
              <a:ext uri="{FF2B5EF4-FFF2-40B4-BE49-F238E27FC236}">
                <a16:creationId xmlns:a16="http://schemas.microsoft.com/office/drawing/2014/main" xmlns="" id="{57912657-F0F4-B24C-8351-65DDC73E8C43}"/>
              </a:ext>
            </a:extLst>
          </p:cNvPr>
          <p:cNvSpPr txBox="1"/>
          <p:nvPr/>
        </p:nvSpPr>
        <p:spPr>
          <a:xfrm>
            <a:off x="3691076" y="2150680"/>
            <a:ext cx="1947969" cy="248081"/>
          </a:xfrm>
          <a:prstGeom prst="rect">
            <a:avLst/>
          </a:prstGeom>
          <a:noFill/>
        </p:spPr>
        <p:txBody>
          <a:bodyPr wrap="none" rtlCol="0">
            <a:spAutoFit/>
          </a:bodyPr>
          <a:lstStyle/>
          <a:p>
            <a:pPr defTabSz="685114"/>
            <a:r>
              <a:rPr lang="en-US" sz="1012" b="1" dirty="0">
                <a:solidFill>
                  <a:srgbClr val="000000"/>
                </a:solidFill>
                <a:latin typeface="+mj-lt"/>
              </a:rPr>
              <a:t>Automatic Machine Learning</a:t>
            </a:r>
          </a:p>
        </p:txBody>
      </p:sp>
      <p:sp>
        <p:nvSpPr>
          <p:cNvPr id="95" name="TextBox 94">
            <a:extLst>
              <a:ext uri="{FF2B5EF4-FFF2-40B4-BE49-F238E27FC236}">
                <a16:creationId xmlns:a16="http://schemas.microsoft.com/office/drawing/2014/main" xmlns="" id="{7665B0A8-2AF8-0D4F-AB46-7DBBB5597D15}"/>
              </a:ext>
            </a:extLst>
          </p:cNvPr>
          <p:cNvSpPr txBox="1"/>
          <p:nvPr/>
        </p:nvSpPr>
        <p:spPr>
          <a:xfrm>
            <a:off x="2359753" y="1069755"/>
            <a:ext cx="1764813" cy="561308"/>
          </a:xfrm>
          <a:prstGeom prst="rect">
            <a:avLst/>
          </a:prstGeom>
          <a:noFill/>
        </p:spPr>
        <p:txBody>
          <a:bodyPr wrap="square" rtlCol="0">
            <a:spAutoFit/>
          </a:bodyPr>
          <a:lstStyle/>
          <a:p>
            <a:pPr defTabSz="685114"/>
            <a:r>
              <a:rPr lang="en-US" sz="999" dirty="0">
                <a:solidFill>
                  <a:srgbClr val="000000"/>
                </a:solidFill>
                <a:latin typeface="+mj-lt"/>
              </a:rPr>
              <a:t>Understand the data</a:t>
            </a:r>
            <a:br>
              <a:rPr lang="en-US" sz="999" dirty="0">
                <a:solidFill>
                  <a:srgbClr val="000000"/>
                </a:solidFill>
                <a:latin typeface="+mj-lt"/>
              </a:rPr>
            </a:br>
            <a:r>
              <a:rPr lang="en-US" sz="999" dirty="0">
                <a:solidFill>
                  <a:srgbClr val="000000"/>
                </a:solidFill>
                <a:latin typeface="+mj-lt"/>
              </a:rPr>
              <a:t>shape, outliers, missing values, etc</a:t>
            </a:r>
            <a:r>
              <a:rPr lang="en-US" sz="1049" dirty="0">
                <a:solidFill>
                  <a:srgbClr val="000000"/>
                </a:solidFill>
                <a:latin typeface="+mj-lt"/>
              </a:rPr>
              <a:t>.</a:t>
            </a:r>
          </a:p>
        </p:txBody>
      </p:sp>
      <p:sp>
        <p:nvSpPr>
          <p:cNvPr id="96" name="TextBox 95">
            <a:extLst>
              <a:ext uri="{FF2B5EF4-FFF2-40B4-BE49-F238E27FC236}">
                <a16:creationId xmlns:a16="http://schemas.microsoft.com/office/drawing/2014/main" xmlns="" id="{5070823E-95CD-D241-8B6C-BAD9C041A290}"/>
              </a:ext>
            </a:extLst>
          </p:cNvPr>
          <p:cNvSpPr txBox="1"/>
          <p:nvPr/>
        </p:nvSpPr>
        <p:spPr>
          <a:xfrm>
            <a:off x="3605599" y="4260856"/>
            <a:ext cx="2390398" cy="276871"/>
          </a:xfrm>
          <a:prstGeom prst="rect">
            <a:avLst/>
          </a:prstGeom>
          <a:noFill/>
        </p:spPr>
        <p:txBody>
          <a:bodyPr wrap="none" rtlCol="0">
            <a:spAutoFit/>
          </a:bodyPr>
          <a:lstStyle/>
          <a:p>
            <a:pPr defTabSz="685114"/>
            <a:r>
              <a:rPr lang="en-US" sz="1199" b="1" i="1" dirty="0">
                <a:solidFill>
                  <a:srgbClr val="000000"/>
                </a:solidFill>
                <a:latin typeface="+mj-lt"/>
              </a:rPr>
              <a:t>Powered by GPU Acceleration</a:t>
            </a:r>
          </a:p>
        </p:txBody>
      </p:sp>
      <p:sp>
        <p:nvSpPr>
          <p:cNvPr id="97" name="Oval 96">
            <a:extLst>
              <a:ext uri="{FF2B5EF4-FFF2-40B4-BE49-F238E27FC236}">
                <a16:creationId xmlns:a16="http://schemas.microsoft.com/office/drawing/2014/main" xmlns="" id="{BC6868F7-D77A-B247-9AF8-B1522510938E}"/>
              </a:ext>
            </a:extLst>
          </p:cNvPr>
          <p:cNvSpPr/>
          <p:nvPr/>
        </p:nvSpPr>
        <p:spPr>
          <a:xfrm>
            <a:off x="267059" y="777758"/>
            <a:ext cx="342583" cy="342583"/>
          </a:xfrm>
          <a:prstGeom prst="ellipse">
            <a:avLst/>
          </a:prstGeom>
          <a:solidFill>
            <a:srgbClr val="69A6FF"/>
          </a:solidFill>
          <a:ln w="25400" cap="flat" cmpd="sng" algn="ctr">
            <a:solidFill>
              <a:srgbClr val="000000"/>
            </a:solidFill>
            <a:prstDash val="solid"/>
          </a:ln>
          <a:effectLst/>
        </p:spPr>
        <p:txBody>
          <a:bodyPr rtlCol="0" anchor="ctr"/>
          <a:lstStyle/>
          <a:p>
            <a:pPr algn="ctr" defTabSz="685114">
              <a:defRPr/>
            </a:pPr>
            <a:r>
              <a:rPr lang="en-US" sz="1012" kern="0" dirty="0">
                <a:solidFill>
                  <a:srgbClr val="000000"/>
                </a:solidFill>
                <a:latin typeface="+mj-lt"/>
              </a:rPr>
              <a:t>1</a:t>
            </a:r>
          </a:p>
        </p:txBody>
      </p:sp>
      <p:sp>
        <p:nvSpPr>
          <p:cNvPr id="98" name="TextBox 97">
            <a:extLst>
              <a:ext uri="{FF2B5EF4-FFF2-40B4-BE49-F238E27FC236}">
                <a16:creationId xmlns:a16="http://schemas.microsoft.com/office/drawing/2014/main" xmlns="" id="{4C6B0348-FA1C-A544-98A8-5CD31C982EB4}"/>
              </a:ext>
            </a:extLst>
          </p:cNvPr>
          <p:cNvSpPr txBox="1"/>
          <p:nvPr/>
        </p:nvSpPr>
        <p:spPr>
          <a:xfrm>
            <a:off x="611951" y="736649"/>
            <a:ext cx="1257452" cy="415242"/>
          </a:xfrm>
          <a:prstGeom prst="rect">
            <a:avLst/>
          </a:prstGeom>
          <a:noFill/>
        </p:spPr>
        <p:txBody>
          <a:bodyPr wrap="square" rtlCol="0">
            <a:spAutoFit/>
          </a:bodyPr>
          <a:lstStyle/>
          <a:p>
            <a:pPr defTabSz="685114"/>
            <a:r>
              <a:rPr lang="en-US" sz="1049" b="1" dirty="0">
                <a:solidFill>
                  <a:srgbClr val="000000"/>
                </a:solidFill>
                <a:latin typeface="+mj-lt"/>
              </a:rPr>
              <a:t>Drag and drop data</a:t>
            </a:r>
          </a:p>
        </p:txBody>
      </p:sp>
      <p:sp>
        <p:nvSpPr>
          <p:cNvPr id="99" name="Oval 98">
            <a:extLst>
              <a:ext uri="{FF2B5EF4-FFF2-40B4-BE49-F238E27FC236}">
                <a16:creationId xmlns:a16="http://schemas.microsoft.com/office/drawing/2014/main" xmlns="" id="{54B8188A-82F6-9340-8920-01BC5FDAE6AB}"/>
              </a:ext>
            </a:extLst>
          </p:cNvPr>
          <p:cNvSpPr/>
          <p:nvPr/>
        </p:nvSpPr>
        <p:spPr>
          <a:xfrm>
            <a:off x="2014862" y="777758"/>
            <a:ext cx="342583" cy="342583"/>
          </a:xfrm>
          <a:prstGeom prst="ellipse">
            <a:avLst/>
          </a:prstGeom>
          <a:solidFill>
            <a:srgbClr val="69A6FF"/>
          </a:solidFill>
          <a:ln w="25400" cap="flat" cmpd="sng" algn="ctr">
            <a:solidFill>
              <a:srgbClr val="000000"/>
            </a:solidFill>
            <a:prstDash val="solid"/>
          </a:ln>
          <a:effectLst/>
        </p:spPr>
        <p:txBody>
          <a:bodyPr rtlCol="0" anchor="ctr"/>
          <a:lstStyle/>
          <a:p>
            <a:pPr algn="ctr" defTabSz="685114">
              <a:defRPr/>
            </a:pPr>
            <a:r>
              <a:rPr lang="en-US" sz="1012" kern="0" dirty="0">
                <a:solidFill>
                  <a:srgbClr val="000000"/>
                </a:solidFill>
                <a:latin typeface="+mj-lt"/>
              </a:rPr>
              <a:t>2</a:t>
            </a:r>
          </a:p>
        </p:txBody>
      </p:sp>
      <p:sp>
        <p:nvSpPr>
          <p:cNvPr id="100" name="TextBox 99">
            <a:extLst>
              <a:ext uri="{FF2B5EF4-FFF2-40B4-BE49-F238E27FC236}">
                <a16:creationId xmlns:a16="http://schemas.microsoft.com/office/drawing/2014/main" xmlns="" id="{939200BC-60D1-8E4B-8FCC-BAB2219F29A5}"/>
              </a:ext>
            </a:extLst>
          </p:cNvPr>
          <p:cNvSpPr txBox="1"/>
          <p:nvPr/>
        </p:nvSpPr>
        <p:spPr>
          <a:xfrm>
            <a:off x="2347065" y="736649"/>
            <a:ext cx="1574662" cy="415242"/>
          </a:xfrm>
          <a:prstGeom prst="rect">
            <a:avLst/>
          </a:prstGeom>
          <a:noFill/>
        </p:spPr>
        <p:txBody>
          <a:bodyPr wrap="square" rtlCol="0">
            <a:spAutoFit/>
          </a:bodyPr>
          <a:lstStyle/>
          <a:p>
            <a:pPr defTabSz="685114"/>
            <a:r>
              <a:rPr lang="en-US" sz="1049" b="1" dirty="0">
                <a:solidFill>
                  <a:srgbClr val="000000"/>
                </a:solidFill>
                <a:latin typeface="+mj-lt"/>
              </a:rPr>
              <a:t>Automatic Visualization</a:t>
            </a:r>
          </a:p>
        </p:txBody>
      </p:sp>
      <p:sp>
        <p:nvSpPr>
          <p:cNvPr id="101" name="TextBox 100">
            <a:extLst>
              <a:ext uri="{FF2B5EF4-FFF2-40B4-BE49-F238E27FC236}">
                <a16:creationId xmlns:a16="http://schemas.microsoft.com/office/drawing/2014/main" xmlns="" id="{9D18CFED-0F8A-4E44-8B70-8233AD0F5DA2}"/>
              </a:ext>
            </a:extLst>
          </p:cNvPr>
          <p:cNvSpPr txBox="1"/>
          <p:nvPr/>
        </p:nvSpPr>
        <p:spPr>
          <a:xfrm>
            <a:off x="4370840" y="901089"/>
            <a:ext cx="2094879" cy="1222514"/>
          </a:xfrm>
          <a:prstGeom prst="rect">
            <a:avLst/>
          </a:prstGeom>
          <a:noFill/>
        </p:spPr>
        <p:txBody>
          <a:bodyPr wrap="square" rtlCol="0">
            <a:spAutoFit/>
          </a:bodyPr>
          <a:lstStyle/>
          <a:p>
            <a:pPr defTabSz="685114"/>
            <a:r>
              <a:rPr lang="en-US" sz="1049" dirty="0">
                <a:solidFill>
                  <a:srgbClr val="000000"/>
                </a:solidFill>
                <a:latin typeface="+mj-lt"/>
              </a:rPr>
              <a:t>Use best practice model</a:t>
            </a:r>
            <a:br>
              <a:rPr lang="en-US" sz="1049" dirty="0">
                <a:solidFill>
                  <a:srgbClr val="000000"/>
                </a:solidFill>
                <a:latin typeface="+mj-lt"/>
              </a:rPr>
            </a:br>
            <a:r>
              <a:rPr lang="en-US" sz="1049" dirty="0">
                <a:solidFill>
                  <a:srgbClr val="000000"/>
                </a:solidFill>
                <a:latin typeface="+mj-lt"/>
              </a:rPr>
              <a:t>recipes and the power of high performance computing to Iterate across </a:t>
            </a:r>
            <a:r>
              <a:rPr lang="en-US" sz="1049" b="1" dirty="0">
                <a:solidFill>
                  <a:srgbClr val="000000"/>
                </a:solidFill>
                <a:latin typeface="+mj-lt"/>
              </a:rPr>
              <a:t>thousands of possible models </a:t>
            </a:r>
            <a:r>
              <a:rPr lang="en-US" sz="1049" dirty="0">
                <a:solidFill>
                  <a:srgbClr val="000000"/>
                </a:solidFill>
                <a:latin typeface="+mj-lt"/>
              </a:rPr>
              <a:t>including advanced feature engineering and parameter tuning</a:t>
            </a:r>
          </a:p>
        </p:txBody>
      </p:sp>
      <p:sp>
        <p:nvSpPr>
          <p:cNvPr id="102" name="Oval 101">
            <a:extLst>
              <a:ext uri="{FF2B5EF4-FFF2-40B4-BE49-F238E27FC236}">
                <a16:creationId xmlns:a16="http://schemas.microsoft.com/office/drawing/2014/main" xmlns="" id="{D7BDD722-2613-984C-83B3-8D90D36C12FA}"/>
              </a:ext>
            </a:extLst>
          </p:cNvPr>
          <p:cNvSpPr/>
          <p:nvPr/>
        </p:nvSpPr>
        <p:spPr>
          <a:xfrm>
            <a:off x="4025948" y="777758"/>
            <a:ext cx="342583" cy="342583"/>
          </a:xfrm>
          <a:prstGeom prst="ellipse">
            <a:avLst/>
          </a:prstGeom>
          <a:solidFill>
            <a:srgbClr val="69A6FF"/>
          </a:solidFill>
          <a:ln w="25400" cap="flat" cmpd="sng" algn="ctr">
            <a:solidFill>
              <a:srgbClr val="000000"/>
            </a:solidFill>
            <a:prstDash val="solid"/>
          </a:ln>
          <a:effectLst/>
        </p:spPr>
        <p:txBody>
          <a:bodyPr rtlCol="0" anchor="ctr"/>
          <a:lstStyle/>
          <a:p>
            <a:pPr algn="ctr" defTabSz="685114">
              <a:defRPr/>
            </a:pPr>
            <a:r>
              <a:rPr lang="en-US" sz="1012" kern="0" dirty="0">
                <a:solidFill>
                  <a:srgbClr val="000000"/>
                </a:solidFill>
                <a:latin typeface="+mj-lt"/>
              </a:rPr>
              <a:t>3</a:t>
            </a:r>
          </a:p>
        </p:txBody>
      </p:sp>
      <p:sp>
        <p:nvSpPr>
          <p:cNvPr id="103" name="TextBox 102">
            <a:extLst>
              <a:ext uri="{FF2B5EF4-FFF2-40B4-BE49-F238E27FC236}">
                <a16:creationId xmlns:a16="http://schemas.microsoft.com/office/drawing/2014/main" xmlns="" id="{2BF6B672-B7C9-C24E-B9B7-8027C4EF4D6E}"/>
              </a:ext>
            </a:extLst>
          </p:cNvPr>
          <p:cNvSpPr txBox="1"/>
          <p:nvPr/>
        </p:nvSpPr>
        <p:spPr>
          <a:xfrm>
            <a:off x="4358151" y="736649"/>
            <a:ext cx="2132945" cy="253787"/>
          </a:xfrm>
          <a:prstGeom prst="rect">
            <a:avLst/>
          </a:prstGeom>
          <a:noFill/>
        </p:spPr>
        <p:txBody>
          <a:bodyPr wrap="square" rtlCol="0">
            <a:spAutoFit/>
          </a:bodyPr>
          <a:lstStyle/>
          <a:p>
            <a:pPr defTabSz="685114"/>
            <a:r>
              <a:rPr lang="en-US" sz="1049" b="1" dirty="0">
                <a:solidFill>
                  <a:srgbClr val="000000"/>
                </a:solidFill>
                <a:latin typeface="+mj-lt"/>
              </a:rPr>
              <a:t>Automatic Machine Learning</a:t>
            </a:r>
          </a:p>
        </p:txBody>
      </p:sp>
      <p:sp>
        <p:nvSpPr>
          <p:cNvPr id="104" name="TextBox 103">
            <a:extLst>
              <a:ext uri="{FF2B5EF4-FFF2-40B4-BE49-F238E27FC236}">
                <a16:creationId xmlns:a16="http://schemas.microsoft.com/office/drawing/2014/main" xmlns="" id="{E0208E6D-7E76-9B44-884B-0CE8E4B42210}"/>
              </a:ext>
            </a:extLst>
          </p:cNvPr>
          <p:cNvSpPr txBox="1"/>
          <p:nvPr/>
        </p:nvSpPr>
        <p:spPr>
          <a:xfrm>
            <a:off x="6968761" y="901088"/>
            <a:ext cx="2094879" cy="738151"/>
          </a:xfrm>
          <a:prstGeom prst="rect">
            <a:avLst/>
          </a:prstGeom>
          <a:noFill/>
        </p:spPr>
        <p:txBody>
          <a:bodyPr wrap="square" rtlCol="0">
            <a:spAutoFit/>
          </a:bodyPr>
          <a:lstStyle/>
          <a:p>
            <a:pPr defTabSz="685114"/>
            <a:r>
              <a:rPr lang="en-US" sz="1049" dirty="0">
                <a:solidFill>
                  <a:srgbClr val="000000"/>
                </a:solidFill>
                <a:latin typeface="+mj-lt"/>
              </a:rPr>
              <a:t>Deploy ultra-low latency Python or Java Automatic Scoring Pipelines that include feature transformations and models.</a:t>
            </a:r>
          </a:p>
        </p:txBody>
      </p:sp>
      <p:sp>
        <p:nvSpPr>
          <p:cNvPr id="105" name="Oval 104">
            <a:extLst>
              <a:ext uri="{FF2B5EF4-FFF2-40B4-BE49-F238E27FC236}">
                <a16:creationId xmlns:a16="http://schemas.microsoft.com/office/drawing/2014/main" xmlns="" id="{14A10E53-C20D-6F4D-B778-B97287CC4E07}"/>
              </a:ext>
            </a:extLst>
          </p:cNvPr>
          <p:cNvSpPr/>
          <p:nvPr/>
        </p:nvSpPr>
        <p:spPr>
          <a:xfrm>
            <a:off x="6636556" y="777758"/>
            <a:ext cx="342583" cy="342583"/>
          </a:xfrm>
          <a:prstGeom prst="ellipse">
            <a:avLst/>
          </a:prstGeom>
          <a:solidFill>
            <a:srgbClr val="69A6FF"/>
          </a:solidFill>
          <a:ln w="25400" cap="flat" cmpd="sng" algn="ctr">
            <a:solidFill>
              <a:srgbClr val="000000"/>
            </a:solidFill>
            <a:prstDash val="solid"/>
          </a:ln>
          <a:effectLst/>
        </p:spPr>
        <p:txBody>
          <a:bodyPr rtlCol="0" anchor="ctr"/>
          <a:lstStyle/>
          <a:p>
            <a:pPr algn="ctr" defTabSz="685114">
              <a:defRPr/>
            </a:pPr>
            <a:r>
              <a:rPr lang="en-US" sz="1012" kern="0" dirty="0">
                <a:solidFill>
                  <a:srgbClr val="000000"/>
                </a:solidFill>
                <a:latin typeface="+mj-lt"/>
              </a:rPr>
              <a:t>4</a:t>
            </a:r>
          </a:p>
        </p:txBody>
      </p:sp>
      <p:sp>
        <p:nvSpPr>
          <p:cNvPr id="106" name="TextBox 105">
            <a:extLst>
              <a:ext uri="{FF2B5EF4-FFF2-40B4-BE49-F238E27FC236}">
                <a16:creationId xmlns:a16="http://schemas.microsoft.com/office/drawing/2014/main" xmlns="" id="{6AE24A60-D0FA-074E-9735-45DB23A56096}"/>
              </a:ext>
            </a:extLst>
          </p:cNvPr>
          <p:cNvSpPr txBox="1"/>
          <p:nvPr/>
        </p:nvSpPr>
        <p:spPr>
          <a:xfrm>
            <a:off x="6956073" y="736649"/>
            <a:ext cx="2132945" cy="253787"/>
          </a:xfrm>
          <a:prstGeom prst="rect">
            <a:avLst/>
          </a:prstGeom>
          <a:noFill/>
        </p:spPr>
        <p:txBody>
          <a:bodyPr wrap="square" rtlCol="0">
            <a:spAutoFit/>
          </a:bodyPr>
          <a:lstStyle/>
          <a:p>
            <a:pPr defTabSz="685114"/>
            <a:r>
              <a:rPr lang="en-US" sz="1049" b="1" dirty="0">
                <a:solidFill>
                  <a:srgbClr val="000000"/>
                </a:solidFill>
                <a:latin typeface="+mj-lt"/>
              </a:rPr>
              <a:t>Automatic Scoring Pipelines</a:t>
            </a:r>
          </a:p>
        </p:txBody>
      </p:sp>
      <p:pic>
        <p:nvPicPr>
          <p:cNvPr id="107" name="Picture 106">
            <a:extLst>
              <a:ext uri="{FF2B5EF4-FFF2-40B4-BE49-F238E27FC236}">
                <a16:creationId xmlns:a16="http://schemas.microsoft.com/office/drawing/2014/main" xmlns="" id="{8DA83FB0-89C6-6041-9CCD-9313E361B3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41236" y="4141808"/>
            <a:ext cx="1576961" cy="1133609"/>
          </a:xfrm>
          <a:prstGeom prst="rect">
            <a:avLst/>
          </a:prstGeom>
        </p:spPr>
      </p:pic>
      <p:pic>
        <p:nvPicPr>
          <p:cNvPr id="108" name="Picture 107">
            <a:extLst>
              <a:ext uri="{FF2B5EF4-FFF2-40B4-BE49-F238E27FC236}">
                <a16:creationId xmlns:a16="http://schemas.microsoft.com/office/drawing/2014/main" xmlns="" id="{68C5A37B-FA29-444C-AD6E-4C5E6A1A95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78312" y="4549215"/>
            <a:ext cx="663408" cy="489595"/>
          </a:xfrm>
          <a:prstGeom prst="rect">
            <a:avLst/>
          </a:prstGeom>
        </p:spPr>
      </p:pic>
      <p:sp>
        <p:nvSpPr>
          <p:cNvPr id="109" name="TextBox 108">
            <a:extLst>
              <a:ext uri="{FF2B5EF4-FFF2-40B4-BE49-F238E27FC236}">
                <a16:creationId xmlns:a16="http://schemas.microsoft.com/office/drawing/2014/main" xmlns="" id="{E08366DB-E0CA-4D4C-802D-2096C14375B3}"/>
              </a:ext>
            </a:extLst>
          </p:cNvPr>
          <p:cNvSpPr txBox="1"/>
          <p:nvPr/>
        </p:nvSpPr>
        <p:spPr>
          <a:xfrm>
            <a:off x="632865" y="1072111"/>
            <a:ext cx="1282832" cy="553613"/>
          </a:xfrm>
          <a:prstGeom prst="rect">
            <a:avLst/>
          </a:prstGeom>
          <a:noFill/>
        </p:spPr>
        <p:txBody>
          <a:bodyPr wrap="square" rtlCol="0">
            <a:spAutoFit/>
          </a:bodyPr>
          <a:lstStyle/>
          <a:p>
            <a:pPr defTabSz="685114"/>
            <a:r>
              <a:rPr lang="en-US" sz="999" dirty="0">
                <a:solidFill>
                  <a:srgbClr val="000000"/>
                </a:solidFill>
                <a:latin typeface="+mj-lt"/>
              </a:rPr>
              <a:t>Ingest data from cloud, big data and desktop systems</a:t>
            </a:r>
          </a:p>
        </p:txBody>
      </p:sp>
      <p:pic>
        <p:nvPicPr>
          <p:cNvPr id="110" name="Picture 109">
            <a:extLst>
              <a:ext uri="{FF2B5EF4-FFF2-40B4-BE49-F238E27FC236}">
                <a16:creationId xmlns:a16="http://schemas.microsoft.com/office/drawing/2014/main" xmlns="" id="{67ACA5C6-3626-4F4B-BDCD-381B2B426BE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8355" y="3034855"/>
            <a:ext cx="251041" cy="383819"/>
          </a:xfrm>
          <a:prstGeom prst="rect">
            <a:avLst/>
          </a:prstGeom>
        </p:spPr>
      </p:pic>
      <p:pic>
        <p:nvPicPr>
          <p:cNvPr id="111" name="Picture 110">
            <a:extLst>
              <a:ext uri="{FF2B5EF4-FFF2-40B4-BE49-F238E27FC236}">
                <a16:creationId xmlns:a16="http://schemas.microsoft.com/office/drawing/2014/main" xmlns="" id="{06570210-5D4D-6D40-9C71-BD5C4F981F0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8329" y="4056258"/>
            <a:ext cx="494293" cy="258309"/>
          </a:xfrm>
          <a:prstGeom prst="rect">
            <a:avLst/>
          </a:prstGeom>
        </p:spPr>
      </p:pic>
      <p:pic>
        <p:nvPicPr>
          <p:cNvPr id="112" name="Picture 111">
            <a:extLst>
              <a:ext uri="{FF2B5EF4-FFF2-40B4-BE49-F238E27FC236}">
                <a16:creationId xmlns:a16="http://schemas.microsoft.com/office/drawing/2014/main" xmlns="" id="{E8B4BA05-AAA7-594D-85A2-9080621E32F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30741" y="3491420"/>
            <a:ext cx="514087" cy="384031"/>
          </a:xfrm>
          <a:prstGeom prst="rect">
            <a:avLst/>
          </a:prstGeom>
        </p:spPr>
      </p:pic>
      <p:sp>
        <p:nvSpPr>
          <p:cNvPr id="113" name="Shape 642">
            <a:extLst>
              <a:ext uri="{FF2B5EF4-FFF2-40B4-BE49-F238E27FC236}">
                <a16:creationId xmlns:a16="http://schemas.microsoft.com/office/drawing/2014/main" xmlns="" id="{DFD18C03-A7E3-244A-BD42-FA1A4F3128CB}"/>
              </a:ext>
            </a:extLst>
          </p:cNvPr>
          <p:cNvSpPr/>
          <p:nvPr/>
        </p:nvSpPr>
        <p:spPr>
          <a:xfrm>
            <a:off x="874009" y="3620066"/>
            <a:ext cx="963369" cy="1826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9032" tIns="19032" rIns="19032" bIns="19032" numCol="1" anchor="ctr">
            <a:spAutoFit/>
          </a:bodyPr>
          <a:lstStyle>
            <a:lvl1pPr>
              <a:defRPr sz="2500">
                <a:solidFill>
                  <a:srgbClr val="FFFFFF"/>
                </a:solidFill>
                <a:latin typeface="Futura"/>
                <a:ea typeface="Futura"/>
                <a:cs typeface="Futura"/>
                <a:sym typeface="Futura"/>
              </a:defRPr>
            </a:lvl1pPr>
          </a:lstStyle>
          <a:p>
            <a:pPr defTabSz="685114">
              <a:defRPr/>
            </a:pPr>
            <a:r>
              <a:rPr lang="en-US" sz="937" kern="0" dirty="0">
                <a:solidFill>
                  <a:srgbClr val="000000"/>
                </a:solidFill>
                <a:latin typeface="+mj-lt"/>
              </a:rPr>
              <a:t>Google BigQuery</a:t>
            </a:r>
            <a:endParaRPr sz="937" kern="0" dirty="0">
              <a:solidFill>
                <a:srgbClr val="000000"/>
              </a:solidFill>
              <a:latin typeface="+mj-lt"/>
            </a:endParaRPr>
          </a:p>
        </p:txBody>
      </p:sp>
      <p:sp>
        <p:nvSpPr>
          <p:cNvPr id="114" name="Shape 642">
            <a:extLst>
              <a:ext uri="{FF2B5EF4-FFF2-40B4-BE49-F238E27FC236}">
                <a16:creationId xmlns:a16="http://schemas.microsoft.com/office/drawing/2014/main" xmlns="" id="{8200659F-A91A-D741-9ECB-CC8FBD663459}"/>
              </a:ext>
            </a:extLst>
          </p:cNvPr>
          <p:cNvSpPr/>
          <p:nvPr/>
        </p:nvSpPr>
        <p:spPr>
          <a:xfrm>
            <a:off x="874009" y="4092702"/>
            <a:ext cx="1085197" cy="1826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9032" tIns="19032" rIns="19032" bIns="19032" numCol="1" anchor="ctr">
            <a:spAutoFit/>
          </a:bodyPr>
          <a:lstStyle>
            <a:lvl1pPr>
              <a:defRPr sz="2500">
                <a:solidFill>
                  <a:srgbClr val="FFFFFF"/>
                </a:solidFill>
                <a:latin typeface="Futura"/>
                <a:ea typeface="Futura"/>
                <a:cs typeface="Futura"/>
                <a:sym typeface="Futura"/>
              </a:defRPr>
            </a:lvl1pPr>
          </a:lstStyle>
          <a:p>
            <a:pPr defTabSz="685114">
              <a:defRPr/>
            </a:pPr>
            <a:r>
              <a:rPr lang="en-US" sz="937" kern="0" dirty="0">
                <a:solidFill>
                  <a:srgbClr val="000000"/>
                </a:solidFill>
                <a:latin typeface="+mj-lt"/>
              </a:rPr>
              <a:t>Azure Blog Storage</a:t>
            </a:r>
            <a:endParaRPr sz="937" kern="0" dirty="0">
              <a:solidFill>
                <a:srgbClr val="000000"/>
              </a:solidFill>
              <a:latin typeface="+mj-lt"/>
            </a:endParaRPr>
          </a:p>
        </p:txBody>
      </p:sp>
      <p:sp>
        <p:nvSpPr>
          <p:cNvPr id="115" name="Shape 642">
            <a:extLst>
              <a:ext uri="{FF2B5EF4-FFF2-40B4-BE49-F238E27FC236}">
                <a16:creationId xmlns:a16="http://schemas.microsoft.com/office/drawing/2014/main" xmlns="" id="{E2AF936B-A978-184A-9229-C2E51C49D72A}"/>
              </a:ext>
            </a:extLst>
          </p:cNvPr>
          <p:cNvSpPr/>
          <p:nvPr/>
        </p:nvSpPr>
        <p:spPr>
          <a:xfrm>
            <a:off x="845461" y="3182321"/>
            <a:ext cx="602693" cy="1826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9032" tIns="19032" rIns="19032" bIns="19032" numCol="1" anchor="ctr">
            <a:spAutoFit/>
          </a:bodyPr>
          <a:lstStyle>
            <a:lvl1pPr>
              <a:defRPr sz="2500">
                <a:solidFill>
                  <a:srgbClr val="FFFFFF"/>
                </a:solidFill>
                <a:latin typeface="Futura"/>
                <a:ea typeface="Futura"/>
                <a:cs typeface="Futura"/>
                <a:sym typeface="Futura"/>
              </a:defRPr>
            </a:lvl1pPr>
          </a:lstStyle>
          <a:p>
            <a:pPr defTabSz="685114">
              <a:defRPr/>
            </a:pPr>
            <a:r>
              <a:rPr lang="en-US" sz="937" kern="0" dirty="0">
                <a:solidFill>
                  <a:srgbClr val="000000"/>
                </a:solidFill>
                <a:latin typeface="+mj-lt"/>
              </a:rPr>
              <a:t>Snowflake</a:t>
            </a:r>
            <a:endParaRPr sz="937" kern="0" dirty="0">
              <a:solidFill>
                <a:srgbClr val="000000"/>
              </a:solidFill>
              <a:latin typeface="+mj-lt"/>
            </a:endParaRPr>
          </a:p>
        </p:txBody>
      </p:sp>
      <p:pic>
        <p:nvPicPr>
          <p:cNvPr id="116" name="image.png" descr="image.png">
            <a:extLst>
              <a:ext uri="{FF2B5EF4-FFF2-40B4-BE49-F238E27FC236}">
                <a16:creationId xmlns:a16="http://schemas.microsoft.com/office/drawing/2014/main" xmlns="" id="{1F99E280-5A46-BB4B-9B3E-56D3D99603A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635430" y="2799825"/>
            <a:ext cx="1265654" cy="892754"/>
          </a:xfrm>
          <a:prstGeom prst="rect">
            <a:avLst/>
          </a:prstGeom>
          <a:ln w="12700">
            <a:miter lim="400000"/>
          </a:ln>
        </p:spPr>
      </p:pic>
      <p:sp>
        <p:nvSpPr>
          <p:cNvPr id="117" name="TextBox 116">
            <a:extLst>
              <a:ext uri="{FF2B5EF4-FFF2-40B4-BE49-F238E27FC236}">
                <a16:creationId xmlns:a16="http://schemas.microsoft.com/office/drawing/2014/main" xmlns="" id="{0DF44977-0CBE-CC47-BE1D-9C94F3641EA1}"/>
              </a:ext>
            </a:extLst>
          </p:cNvPr>
          <p:cNvSpPr txBox="1"/>
          <p:nvPr/>
        </p:nvSpPr>
        <p:spPr>
          <a:xfrm>
            <a:off x="6889555" y="2530524"/>
            <a:ext cx="1018227" cy="369075"/>
          </a:xfrm>
          <a:prstGeom prst="rect">
            <a:avLst/>
          </a:prstGeom>
          <a:noFill/>
        </p:spPr>
        <p:txBody>
          <a:bodyPr wrap="none" rtlCol="0">
            <a:spAutoFit/>
          </a:bodyPr>
          <a:lstStyle/>
          <a:p>
            <a:pPr defTabSz="685114"/>
            <a:r>
              <a:rPr lang="en-US" sz="899" b="1" dirty="0">
                <a:solidFill>
                  <a:srgbClr val="000000"/>
                </a:solidFill>
                <a:latin typeface="+mj-lt"/>
              </a:rPr>
              <a:t>Model </a:t>
            </a:r>
          </a:p>
          <a:p>
            <a:pPr defTabSz="685114"/>
            <a:r>
              <a:rPr lang="en-US" sz="899" b="1" dirty="0">
                <a:solidFill>
                  <a:srgbClr val="000000"/>
                </a:solidFill>
                <a:latin typeface="+mj-lt"/>
              </a:rPr>
              <a:t>Documentation</a:t>
            </a:r>
          </a:p>
        </p:txBody>
      </p:sp>
      <p:pic>
        <p:nvPicPr>
          <p:cNvPr id="118" name="Picture 117">
            <a:extLst>
              <a:ext uri="{FF2B5EF4-FFF2-40B4-BE49-F238E27FC236}">
                <a16:creationId xmlns:a16="http://schemas.microsoft.com/office/drawing/2014/main" xmlns="" id="{D26BA394-45EF-CA40-9FF8-1F115E42A9B3}"/>
              </a:ext>
            </a:extLst>
          </p:cNvPr>
          <p:cNvPicPr/>
          <p:nvPr/>
        </p:nvPicPr>
        <p:blipFill rotWithShape="1">
          <a:blip r:embed="rId12" cstate="print">
            <a:extLst>
              <a:ext uri="{28A0092B-C50C-407E-A947-70E740481C1C}">
                <a14:useLocalDpi xmlns:a14="http://schemas.microsoft.com/office/drawing/2010/main"/>
              </a:ext>
            </a:extLst>
          </a:blip>
          <a:srcRect b="-1"/>
          <a:stretch/>
        </p:blipFill>
        <p:spPr bwMode="auto">
          <a:xfrm>
            <a:off x="2278599" y="1585026"/>
            <a:ext cx="518633" cy="520023"/>
          </a:xfrm>
          <a:prstGeom prst="rect">
            <a:avLst/>
          </a:prstGeom>
          <a:ln>
            <a:noFill/>
          </a:ln>
          <a:extLst>
            <a:ext uri="{53640926-AAD7-44D8-BBD7-CCE9431645EC}">
              <a14:shadowObscured xmlns:a14="http://schemas.microsoft.com/office/drawing/2010/main"/>
            </a:ext>
          </a:extLst>
        </p:spPr>
      </p:pic>
      <p:pic>
        <p:nvPicPr>
          <p:cNvPr id="119" name="Picture 118">
            <a:extLst>
              <a:ext uri="{FF2B5EF4-FFF2-40B4-BE49-F238E27FC236}">
                <a16:creationId xmlns:a16="http://schemas.microsoft.com/office/drawing/2014/main" xmlns="" id="{1F0B0988-80D6-5349-B58D-50500BA3D288}"/>
              </a:ext>
            </a:extLst>
          </p:cNvPr>
          <p:cNvPicPr/>
          <p:nvPr/>
        </p:nvPicPr>
        <p:blipFill rotWithShape="1">
          <a:blip r:embed="rId13" cstate="screen">
            <a:extLst>
              <a:ext uri="{28A0092B-C50C-407E-A947-70E740481C1C}">
                <a14:useLocalDpi xmlns:a14="http://schemas.microsoft.com/office/drawing/2010/main"/>
              </a:ext>
            </a:extLst>
          </a:blip>
          <a:srcRect/>
          <a:stretch/>
        </p:blipFill>
        <p:spPr bwMode="auto">
          <a:xfrm>
            <a:off x="2792473" y="1585026"/>
            <a:ext cx="1037265" cy="520774"/>
          </a:xfrm>
          <a:prstGeom prst="rect">
            <a:avLst/>
          </a:prstGeom>
          <a:ln>
            <a:noFill/>
          </a:ln>
          <a:extLst>
            <a:ext uri="{53640926-AAD7-44D8-BBD7-CCE9431645EC}">
              <a14:shadowObscured xmlns:a14="http://schemas.microsoft.com/office/drawing/2010/main"/>
            </a:ext>
          </a:extLst>
        </p:spPr>
      </p:pic>
      <p:pic>
        <p:nvPicPr>
          <p:cNvPr id="120" name="Picture 119">
            <a:extLst>
              <a:ext uri="{FF2B5EF4-FFF2-40B4-BE49-F238E27FC236}">
                <a16:creationId xmlns:a16="http://schemas.microsoft.com/office/drawing/2014/main" xmlns="" id="{27CD8F7B-A632-0D4A-8C75-C1DA173AB20D}"/>
              </a:ext>
            </a:extLst>
          </p:cNvPr>
          <p:cNvPicPr/>
          <p:nvPr/>
        </p:nvPicPr>
        <p:blipFill rotWithShape="1">
          <a:blip r:embed="rId14" cstate="screen">
            <a:extLst>
              <a:ext uri="{28A0092B-C50C-407E-A947-70E740481C1C}">
                <a14:useLocalDpi xmlns:a14="http://schemas.microsoft.com/office/drawing/2010/main"/>
              </a:ext>
            </a:extLst>
          </a:blip>
          <a:srcRect/>
          <a:stretch/>
        </p:blipFill>
        <p:spPr bwMode="auto">
          <a:xfrm>
            <a:off x="6621390" y="3955569"/>
            <a:ext cx="1795229" cy="828384"/>
          </a:xfrm>
          <a:prstGeom prst="rect">
            <a:avLst/>
          </a:prstGeom>
          <a:ln>
            <a:noFill/>
          </a:ln>
          <a:extLst>
            <a:ext uri="{53640926-AAD7-44D8-BBD7-CCE9431645EC}">
              <a14:shadowObscured xmlns:a14="http://schemas.microsoft.com/office/drawing/2010/main"/>
            </a:ext>
          </a:extLst>
        </p:spPr>
      </p:pic>
      <p:cxnSp>
        <p:nvCxnSpPr>
          <p:cNvPr id="121" name="Straight Arrow Connector 120">
            <a:extLst>
              <a:ext uri="{FF2B5EF4-FFF2-40B4-BE49-F238E27FC236}">
                <a16:creationId xmlns:a16="http://schemas.microsoft.com/office/drawing/2014/main" xmlns="" id="{B2B84947-CFBC-CB46-B79E-D3493608A720}"/>
              </a:ext>
            </a:extLst>
          </p:cNvPr>
          <p:cNvCxnSpPr>
            <a:cxnSpLocks/>
          </p:cNvCxnSpPr>
          <p:nvPr/>
        </p:nvCxnSpPr>
        <p:spPr>
          <a:xfrm>
            <a:off x="436538" y="1144935"/>
            <a:ext cx="0" cy="459131"/>
          </a:xfrm>
          <a:prstGeom prst="straightConnector1">
            <a:avLst/>
          </a:prstGeom>
          <a:noFill/>
          <a:ln w="9525" cap="flat" cmpd="sng" algn="ctr">
            <a:solidFill>
              <a:srgbClr val="000000"/>
            </a:solidFill>
            <a:prstDash val="solid"/>
            <a:tailEnd type="triangle"/>
          </a:ln>
          <a:effectLst/>
        </p:spPr>
      </p:cxnSp>
      <p:cxnSp>
        <p:nvCxnSpPr>
          <p:cNvPr id="122" name="Straight Arrow Connector 121">
            <a:extLst>
              <a:ext uri="{FF2B5EF4-FFF2-40B4-BE49-F238E27FC236}">
                <a16:creationId xmlns:a16="http://schemas.microsoft.com/office/drawing/2014/main" xmlns="" id="{10B3F0D5-037B-2E41-BE3C-CDCD7FCFC5D1}"/>
              </a:ext>
            </a:extLst>
          </p:cNvPr>
          <p:cNvCxnSpPr>
            <a:cxnSpLocks/>
          </p:cNvCxnSpPr>
          <p:nvPr/>
        </p:nvCxnSpPr>
        <p:spPr>
          <a:xfrm>
            <a:off x="2179114" y="1161249"/>
            <a:ext cx="0" cy="1297050"/>
          </a:xfrm>
          <a:prstGeom prst="straightConnector1">
            <a:avLst/>
          </a:prstGeom>
          <a:noFill/>
          <a:ln w="9525" cap="flat" cmpd="sng" algn="ctr">
            <a:solidFill>
              <a:srgbClr val="000000"/>
            </a:solidFill>
            <a:prstDash val="solid"/>
            <a:tailEnd type="triangle"/>
          </a:ln>
          <a:effectLst/>
        </p:spPr>
      </p:cxnSp>
      <p:cxnSp>
        <p:nvCxnSpPr>
          <p:cNvPr id="123" name="Straight Arrow Connector 122">
            <a:extLst>
              <a:ext uri="{FF2B5EF4-FFF2-40B4-BE49-F238E27FC236}">
                <a16:creationId xmlns:a16="http://schemas.microsoft.com/office/drawing/2014/main" xmlns="" id="{08327B02-0F68-064A-A31B-00118E1D4550}"/>
              </a:ext>
            </a:extLst>
          </p:cNvPr>
          <p:cNvCxnSpPr>
            <a:cxnSpLocks/>
          </p:cNvCxnSpPr>
          <p:nvPr/>
        </p:nvCxnSpPr>
        <p:spPr>
          <a:xfrm>
            <a:off x="4199016" y="1170147"/>
            <a:ext cx="0" cy="798747"/>
          </a:xfrm>
          <a:prstGeom prst="straightConnector1">
            <a:avLst/>
          </a:prstGeom>
          <a:noFill/>
          <a:ln w="9525" cap="flat" cmpd="sng" algn="ctr">
            <a:solidFill>
              <a:srgbClr val="000000"/>
            </a:solidFill>
            <a:prstDash val="solid"/>
            <a:tailEnd type="triangle"/>
          </a:ln>
          <a:effectLst/>
        </p:spPr>
      </p:cxnSp>
      <p:cxnSp>
        <p:nvCxnSpPr>
          <p:cNvPr id="124" name="Straight Arrow Connector 123">
            <a:extLst>
              <a:ext uri="{FF2B5EF4-FFF2-40B4-BE49-F238E27FC236}">
                <a16:creationId xmlns:a16="http://schemas.microsoft.com/office/drawing/2014/main" xmlns="" id="{FA52C34A-2444-0646-9A9C-B733D9278CF5}"/>
              </a:ext>
            </a:extLst>
          </p:cNvPr>
          <p:cNvCxnSpPr>
            <a:cxnSpLocks/>
          </p:cNvCxnSpPr>
          <p:nvPr/>
        </p:nvCxnSpPr>
        <p:spPr>
          <a:xfrm>
            <a:off x="6815103" y="1179046"/>
            <a:ext cx="0" cy="1635183"/>
          </a:xfrm>
          <a:prstGeom prst="straightConnector1">
            <a:avLst/>
          </a:prstGeom>
          <a:noFill/>
          <a:ln w="9525" cap="flat" cmpd="sng" algn="ctr">
            <a:solidFill>
              <a:srgbClr val="000000"/>
            </a:solidFill>
            <a:prstDash val="solid"/>
            <a:tailEnd type="triangle"/>
          </a:ln>
          <a:effectLst/>
        </p:spPr>
      </p:cxnSp>
      <p:pic>
        <p:nvPicPr>
          <p:cNvPr id="125" name="Picture 124">
            <a:extLst>
              <a:ext uri="{FF2B5EF4-FFF2-40B4-BE49-F238E27FC236}">
                <a16:creationId xmlns:a16="http://schemas.microsoft.com/office/drawing/2014/main" xmlns="" id="{5FB07FD7-0065-4344-BC1A-43DC681091E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91499" y="4528948"/>
            <a:ext cx="505718" cy="505718"/>
          </a:xfrm>
          <a:prstGeom prst="rect">
            <a:avLst/>
          </a:prstGeom>
        </p:spPr>
      </p:pic>
    </p:spTree>
    <p:extLst>
      <p:ext uri="{BB962C8B-B14F-4D97-AF65-F5344CB8AC3E}">
        <p14:creationId xmlns:p14="http://schemas.microsoft.com/office/powerpoint/2010/main" val="406898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2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P spid="81" grpId="0"/>
      <p:bldP spid="82" grpId="0"/>
      <p:bldP spid="83" grpId="0"/>
      <p:bldP spid="86" grpId="0"/>
      <p:bldP spid="87" grpId="0"/>
      <p:bldP spid="89" grpId="0"/>
      <p:bldP spid="90" grpId="0"/>
      <p:bldP spid="91" grpId="0"/>
      <p:bldP spid="92" grpId="0"/>
      <p:bldP spid="93" grpId="0"/>
      <p:bldP spid="94" grpId="0"/>
      <p:bldP spid="95" grpId="0"/>
      <p:bldP spid="96" grpId="0"/>
      <p:bldP spid="99" grpId="0" animBg="1"/>
      <p:bldP spid="100" grpId="0"/>
      <p:bldP spid="101" grpId="0"/>
      <p:bldP spid="102" grpId="0" animBg="1"/>
      <p:bldP spid="103" grpId="0"/>
      <p:bldP spid="104" grpId="0"/>
      <p:bldP spid="105" grpId="0" animBg="1"/>
      <p:bldP spid="106" grpId="0"/>
      <p:bldP spid="1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Driverless AI Experience</a:t>
            </a:r>
          </a:p>
        </p:txBody>
      </p:sp>
      <p:cxnSp>
        <p:nvCxnSpPr>
          <p:cNvPr id="4" name="Straight Connector 3"/>
          <p:cNvCxnSpPr/>
          <p:nvPr/>
        </p:nvCxnSpPr>
        <p:spPr>
          <a:xfrm>
            <a:off x="4367129" y="1364248"/>
            <a:ext cx="0" cy="2521349"/>
          </a:xfrm>
          <a:prstGeom prst="line">
            <a:avLst/>
          </a:prstGeom>
          <a:noFill/>
          <a:ln w="50800" cap="flat">
            <a:solidFill>
              <a:schemeClr val="tx1"/>
            </a:solidFill>
            <a:prstDash val="solid"/>
            <a:round/>
          </a:ln>
          <a:effectLst>
            <a:outerShdw blurRad="1270000" algn="ctr" rotWithShape="0">
              <a:schemeClr val="tx1"/>
            </a:outerShdw>
          </a:effectLst>
          <a:sp3d/>
        </p:spPr>
        <p:style>
          <a:lnRef idx="0">
            <a:scrgbClr r="0" g="0" b="0"/>
          </a:lnRef>
          <a:fillRef idx="0">
            <a:scrgbClr r="0" g="0" b="0"/>
          </a:fillRef>
          <a:effectRef idx="0">
            <a:scrgbClr r="0" g="0" b="0"/>
          </a:effectRef>
          <a:fontRef idx="none"/>
        </p:style>
      </p:cxn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9000"/>
                    </a14:imgEffect>
                  </a14:imgLayer>
                </a14:imgProps>
              </a:ext>
              <a:ext uri="{28A0092B-C50C-407E-A947-70E740481C1C}">
                <a14:useLocalDpi xmlns:a14="http://schemas.microsoft.com/office/drawing/2010/main"/>
              </a:ext>
            </a:extLst>
          </a:blip>
          <a:stretch>
            <a:fillRect/>
          </a:stretch>
        </p:blipFill>
        <p:spPr>
          <a:xfrm>
            <a:off x="4818062" y="1897068"/>
            <a:ext cx="3919538" cy="1835536"/>
          </a:xfrm>
          <a:prstGeom prst="rect">
            <a:avLst/>
          </a:prstGeom>
          <a:ln w="0">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18062" y="1539880"/>
            <a:ext cx="3919538" cy="357188"/>
          </a:xfrm>
          <a:prstGeom prst="rect">
            <a:avLst/>
          </a:prstGeom>
          <a:ln w="3175">
            <a:solidFill>
              <a:schemeClr val="tx1"/>
            </a:solidFill>
          </a:ln>
        </p:spPr>
      </p:pic>
      <p:sp>
        <p:nvSpPr>
          <p:cNvPr id="9" name="Text Placeholder 2"/>
          <p:cNvSpPr txBox="1">
            <a:spLocks/>
          </p:cNvSpPr>
          <p:nvPr/>
        </p:nvSpPr>
        <p:spPr>
          <a:xfrm>
            <a:off x="456213" y="1046747"/>
            <a:ext cx="3631516" cy="3663616"/>
          </a:xfrm>
          <a:prstGeom prst="rect">
            <a:avLst/>
          </a:prstGeom>
          <a:ln w="12700">
            <a:miter lim="400000"/>
          </a:ln>
          <a:extLst>
            <a:ext uri="{C572A759-6A51-4108-AA02-DFA0A04FC94B}">
              <ma14:wrappingTextBoxFlag xmlns:ma14="http://schemas.microsoft.com/office/mac/drawingml/2011/main" xmlns="" val="1"/>
            </a:ext>
          </a:extLst>
        </p:spPr>
        <p:txBody>
          <a:bodyPr tIns="91439" bIns="91439">
            <a:normAutofit/>
          </a:bodyPr>
          <a:lstStyle>
            <a:lvl1pPr marL="257175" marR="0" indent="-257175"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1pPr>
            <a:lvl2pPr marL="587828" marR="0" indent="-244928"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2pPr>
            <a:lvl3pPr marL="800100" marR="0" indent="-22860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3pPr>
            <a:lvl4pPr marL="107442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4pPr>
            <a:lvl5pPr marL="132207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5pPr>
            <a:lvl6pPr marL="11239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6pPr>
            <a:lvl7pPr marL="12954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7pPr>
            <a:lvl8pPr marL="14668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8pPr>
            <a:lvl9pPr marL="16383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9pPr>
          </a:lstStyle>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1" i="0" u="none" strike="noStrike" kern="0" cap="none" spc="0" normalizeH="0" baseline="0" noProof="0" dirty="0">
                <a:ln>
                  <a:noFill/>
                </a:ln>
                <a:solidFill>
                  <a:srgbClr val="000000"/>
                </a:solidFill>
                <a:effectLst/>
                <a:uLnTx/>
                <a:uFillTx/>
                <a:latin typeface="+mj-lt"/>
                <a:sym typeface="Futura"/>
              </a:rPr>
              <a:t>Import Data</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Auto-Visualizations </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Start Experiment</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Winning Model</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Model Interpretations</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Deploy Model </a:t>
            </a:r>
          </a:p>
        </p:txBody>
      </p:sp>
    </p:spTree>
    <p:extLst>
      <p:ext uri="{BB962C8B-B14F-4D97-AF65-F5344CB8AC3E}">
        <p14:creationId xmlns:p14="http://schemas.microsoft.com/office/powerpoint/2010/main" val="3542317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Driverless AI Experience</a:t>
            </a:r>
          </a:p>
        </p:txBody>
      </p:sp>
      <p:cxnSp>
        <p:nvCxnSpPr>
          <p:cNvPr id="4" name="Straight Connector 3"/>
          <p:cNvCxnSpPr/>
          <p:nvPr/>
        </p:nvCxnSpPr>
        <p:spPr>
          <a:xfrm>
            <a:off x="4367129" y="1364248"/>
            <a:ext cx="0" cy="2521349"/>
          </a:xfrm>
          <a:prstGeom prst="line">
            <a:avLst/>
          </a:prstGeom>
          <a:noFill/>
          <a:ln w="50800" cap="flat">
            <a:solidFill>
              <a:schemeClr val="tx1"/>
            </a:solidFill>
            <a:prstDash val="solid"/>
            <a:round/>
          </a:ln>
          <a:effectLst>
            <a:outerShdw blurRad="1270000" algn="ctr" rotWithShape="0">
              <a:schemeClr val="tx1"/>
            </a:outerShdw>
          </a:effectLst>
          <a:sp3d/>
        </p:spPr>
        <p:style>
          <a:lnRef idx="0">
            <a:scrgbClr r="0" g="0" b="0"/>
          </a:lnRef>
          <a:fillRef idx="0">
            <a:scrgbClr r="0" g="0" b="0"/>
          </a:fillRef>
          <a:effectRef idx="0">
            <a:scrgbClr r="0" g="0" b="0"/>
          </a:effectRef>
          <a:fontRef idx="none"/>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18062" y="1537534"/>
            <a:ext cx="3919538" cy="357188"/>
          </a:xfrm>
          <a:prstGeom prst="rect">
            <a:avLst/>
          </a:prstGeom>
          <a:ln w="3175">
            <a:solidFill>
              <a:schemeClr val="tx1"/>
            </a:solidFill>
          </a:ln>
        </p:spPr>
      </p:pic>
      <p:sp>
        <p:nvSpPr>
          <p:cNvPr id="9" name="Text Placeholder 2"/>
          <p:cNvSpPr txBox="1">
            <a:spLocks/>
          </p:cNvSpPr>
          <p:nvPr/>
        </p:nvSpPr>
        <p:spPr>
          <a:xfrm>
            <a:off x="456213" y="1046747"/>
            <a:ext cx="3631516" cy="3663616"/>
          </a:xfrm>
          <a:prstGeom prst="rect">
            <a:avLst/>
          </a:prstGeom>
          <a:ln w="12700">
            <a:miter lim="400000"/>
          </a:ln>
          <a:extLst>
            <a:ext uri="{C572A759-6A51-4108-AA02-DFA0A04FC94B}">
              <ma14:wrappingTextBoxFlag xmlns:ma14="http://schemas.microsoft.com/office/mac/drawingml/2011/main" xmlns="" val="1"/>
            </a:ext>
          </a:extLst>
        </p:spPr>
        <p:txBody>
          <a:bodyPr tIns="91439" bIns="91439">
            <a:normAutofit/>
          </a:bodyPr>
          <a:lstStyle>
            <a:lvl1pPr marL="257175" marR="0" indent="-257175"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1pPr>
            <a:lvl2pPr marL="587828" marR="0" indent="-244928"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2pPr>
            <a:lvl3pPr marL="800100" marR="0" indent="-22860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3pPr>
            <a:lvl4pPr marL="107442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4pPr>
            <a:lvl5pPr marL="132207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5pPr>
            <a:lvl6pPr marL="11239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6pPr>
            <a:lvl7pPr marL="12954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7pPr>
            <a:lvl8pPr marL="14668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8pPr>
            <a:lvl9pPr marL="16383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9pPr>
          </a:lstStyle>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Import Data</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1" i="0" u="none" strike="noStrike" kern="0" cap="none" spc="0" normalizeH="0" baseline="0" noProof="0" dirty="0">
                <a:ln>
                  <a:noFill/>
                </a:ln>
                <a:solidFill>
                  <a:srgbClr val="000000"/>
                </a:solidFill>
                <a:effectLst/>
                <a:uLnTx/>
                <a:uFillTx/>
                <a:latin typeface="+mj-lt"/>
                <a:sym typeface="Futura"/>
              </a:rPr>
              <a:t>Review Auto-Visualizations </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Start Experiment</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Winning Model</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Model Interpretations</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Deploy Model </a:t>
            </a:r>
          </a:p>
        </p:txBody>
      </p:sp>
      <p:pic>
        <p:nvPicPr>
          <p:cNvPr id="3" name="Picture 2"/>
          <p:cNvPicPr>
            <a:picLocks noChangeAspect="1"/>
          </p:cNvPicPr>
          <p:nvPr/>
        </p:nvPicPr>
        <p:blipFill>
          <a:blip r:embed="rId4"/>
          <a:stretch>
            <a:fillRect/>
          </a:stretch>
        </p:blipFill>
        <p:spPr>
          <a:xfrm>
            <a:off x="4818062" y="1894722"/>
            <a:ext cx="3922875" cy="1844131"/>
          </a:xfrm>
          <a:prstGeom prst="rect">
            <a:avLst/>
          </a:prstGeom>
          <a:ln w="3175">
            <a:solidFill>
              <a:schemeClr val="tx1"/>
            </a:solidFill>
          </a:ln>
        </p:spPr>
      </p:pic>
    </p:spTree>
    <p:extLst>
      <p:ext uri="{BB962C8B-B14F-4D97-AF65-F5344CB8AC3E}">
        <p14:creationId xmlns:p14="http://schemas.microsoft.com/office/powerpoint/2010/main" val="4171909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419846" cy="381000"/>
          </a:xfrm>
        </p:spPr>
        <p:txBody>
          <a:bodyPr/>
          <a:lstStyle/>
          <a:p>
            <a:r>
              <a:rPr lang="en-US" dirty="0"/>
              <a:t>AI is Transforming the IT Industry</a:t>
            </a:r>
          </a:p>
        </p:txBody>
      </p:sp>
      <p:grpSp>
        <p:nvGrpSpPr>
          <p:cNvPr id="4" name="Group 3"/>
          <p:cNvGrpSpPr/>
          <p:nvPr/>
        </p:nvGrpSpPr>
        <p:grpSpPr>
          <a:xfrm>
            <a:off x="431040" y="1095749"/>
            <a:ext cx="2664534" cy="2572319"/>
            <a:chOff x="431040" y="1095749"/>
            <a:chExt cx="2664534" cy="2572319"/>
          </a:xfrm>
        </p:grpSpPr>
        <p:sp>
          <p:nvSpPr>
            <p:cNvPr id="6" name="Rectangle 26">
              <a:extLst>
                <a:ext uri="{FF2B5EF4-FFF2-40B4-BE49-F238E27FC236}">
                  <a16:creationId xmlns:a16="http://schemas.microsoft.com/office/drawing/2014/main" xmlns="" id="{B7035221-074E-E345-A561-7EA96AB5D87E}"/>
                </a:ext>
              </a:extLst>
            </p:cNvPr>
            <p:cNvSpPr/>
            <p:nvPr/>
          </p:nvSpPr>
          <p:spPr>
            <a:xfrm>
              <a:off x="431040" y="1095749"/>
              <a:ext cx="2664534" cy="1949733"/>
            </a:xfrm>
            <a:prstGeom prst="rect">
              <a:avLst/>
            </a:prstGeom>
            <a:solidFill>
              <a:srgbClr val="000E5E">
                <a:lumMod val="50000"/>
              </a:srgbClr>
            </a:solidFill>
            <a:ln w="12700">
              <a:noFill/>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7" name="Slow Processes">
              <a:extLst>
                <a:ext uri="{FF2B5EF4-FFF2-40B4-BE49-F238E27FC236}">
                  <a16:creationId xmlns:a16="http://schemas.microsoft.com/office/drawing/2014/main" xmlns="" id="{D0BC43CA-D7D1-5843-816E-711D1ADB04FB}"/>
                </a:ext>
              </a:extLst>
            </p:cNvPr>
            <p:cNvSpPr/>
            <p:nvPr/>
          </p:nvSpPr>
          <p:spPr>
            <a:xfrm>
              <a:off x="432561" y="3045482"/>
              <a:ext cx="2661492" cy="622586"/>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199" kern="0" dirty="0">
                  <a:solidFill>
                    <a:srgbClr val="000000"/>
                  </a:solidFill>
                  <a:latin typeface="+mj-lt"/>
                  <a:sym typeface="Trebuchet MS"/>
                </a:rPr>
                <a:t>"AI is the fastest growing workload on the planet”</a:t>
              </a:r>
            </a:p>
          </p:txBody>
        </p:sp>
        <p:sp>
          <p:nvSpPr>
            <p:cNvPr id="11" name="TextBox 13">
              <a:extLst>
                <a:ext uri="{FF2B5EF4-FFF2-40B4-BE49-F238E27FC236}">
                  <a16:creationId xmlns:a16="http://schemas.microsoft.com/office/drawing/2014/main" xmlns="" id="{71C482EB-ED39-174D-B87E-4A4CC03AB436}"/>
                </a:ext>
              </a:extLst>
            </p:cNvPr>
            <p:cNvSpPr txBox="1"/>
            <p:nvPr/>
          </p:nvSpPr>
          <p:spPr>
            <a:xfrm>
              <a:off x="574159" y="1462693"/>
              <a:ext cx="2378297" cy="991746"/>
            </a:xfrm>
            <a:prstGeom prst="rect">
              <a:avLst/>
            </a:prstGeom>
            <a:ln w="12700">
              <a:miter lim="400000"/>
            </a:ln>
            <a:extLst>
              <a:ext uri="{C572A759-6A51-4108-AA02-DFA0A04FC94B}">
                <ma14:wrappingTextBoxFlag xmlns:ma14="http://schemas.microsoft.com/office/mac/drawingml/2011/main" xmlns="" val="1"/>
              </a:ext>
            </a:extLst>
          </p:spPr>
          <p:txBody>
            <a:bodyPr lIns="38064" rIns="38064" anchor="ctr">
              <a:spAutoFit/>
            </a:bodyPr>
            <a:lstStyle>
              <a:lvl1pPr algn="ctr">
                <a:lnSpc>
                  <a:spcPct val="90000"/>
                </a:lnSpc>
                <a:defRPr sz="8000">
                  <a:solidFill>
                    <a:srgbClr val="FFFFFF"/>
                  </a:solidFill>
                </a:defRPr>
              </a:lvl1pPr>
            </a:lstStyle>
            <a:p>
              <a:pPr defTabSz="380606" hangingPunct="0"/>
              <a:r>
                <a:rPr lang="en-US" sz="6494" kern="0" dirty="0">
                  <a:latin typeface="+mj-lt"/>
                  <a:sym typeface="Trebuchet MS"/>
                </a:rPr>
                <a:t>300%</a:t>
              </a:r>
              <a:endParaRPr sz="6494" kern="0" dirty="0">
                <a:latin typeface="+mj-lt"/>
                <a:sym typeface="Trebuchet MS"/>
              </a:endParaRPr>
            </a:p>
          </p:txBody>
        </p:sp>
        <p:sp>
          <p:nvSpPr>
            <p:cNvPr id="15" name="TextBox 18">
              <a:extLst>
                <a:ext uri="{FF2B5EF4-FFF2-40B4-BE49-F238E27FC236}">
                  <a16:creationId xmlns:a16="http://schemas.microsoft.com/office/drawing/2014/main" xmlns="" id="{55414422-E977-CB40-8B76-D41345B037F6}"/>
                </a:ext>
              </a:extLst>
            </p:cNvPr>
            <p:cNvSpPr txBox="1"/>
            <p:nvPr/>
          </p:nvSpPr>
          <p:spPr>
            <a:xfrm>
              <a:off x="615856" y="2465268"/>
              <a:ext cx="2281907" cy="507575"/>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p>
              <a:pPr algn="ctr" defTabSz="380606" hangingPunct="0">
                <a:lnSpc>
                  <a:spcPct val="90000"/>
                </a:lnSpc>
                <a:defRPr>
                  <a:solidFill>
                    <a:srgbClr val="FFFFFF"/>
                  </a:solidFill>
                </a:defRPr>
              </a:pPr>
              <a:r>
                <a:rPr lang="en-US" sz="1499" kern="0" dirty="0">
                  <a:solidFill>
                    <a:srgbClr val="FFFFFF"/>
                  </a:solidFill>
                  <a:latin typeface="+mj-lt"/>
                  <a:sym typeface="Trebuchet MS"/>
                </a:rPr>
                <a:t>Increase in AI spend year over year</a:t>
              </a:r>
            </a:p>
          </p:txBody>
        </p:sp>
      </p:grpSp>
      <p:pic>
        <p:nvPicPr>
          <p:cNvPr id="23" name="Picture 22">
            <a:extLst>
              <a:ext uri="{FF2B5EF4-FFF2-40B4-BE49-F238E27FC236}">
                <a16:creationId xmlns:a16="http://schemas.microsoft.com/office/drawing/2014/main" xmlns="" id="{C8785E8C-1757-984E-A850-B663AF3EA9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9573" y="3526186"/>
            <a:ext cx="1447983" cy="1121279"/>
          </a:xfrm>
          <a:prstGeom prst="rect">
            <a:avLst/>
          </a:prstGeom>
        </p:spPr>
      </p:pic>
      <p:pic>
        <p:nvPicPr>
          <p:cNvPr id="24" name="Picture 23">
            <a:extLst>
              <a:ext uri="{FF2B5EF4-FFF2-40B4-BE49-F238E27FC236}">
                <a16:creationId xmlns:a16="http://schemas.microsoft.com/office/drawing/2014/main" xmlns="" id="{EDBCA4A7-3AED-6B4D-B89C-50A63BB535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19677" y="3611015"/>
            <a:ext cx="1268825" cy="951619"/>
          </a:xfrm>
          <a:prstGeom prst="rect">
            <a:avLst/>
          </a:prstGeom>
        </p:spPr>
      </p:pic>
      <p:pic>
        <p:nvPicPr>
          <p:cNvPr id="26" name="Picture 25">
            <a:extLst>
              <a:ext uri="{FF2B5EF4-FFF2-40B4-BE49-F238E27FC236}">
                <a16:creationId xmlns:a16="http://schemas.microsoft.com/office/drawing/2014/main" xmlns="" id="{D5F181FE-769A-FE49-8304-9A388EFBA8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00622" y="3997449"/>
            <a:ext cx="1616991" cy="178751"/>
          </a:xfrm>
          <a:prstGeom prst="rect">
            <a:avLst/>
          </a:prstGeom>
        </p:spPr>
      </p:pic>
      <p:grpSp>
        <p:nvGrpSpPr>
          <p:cNvPr id="39" name="Group 38"/>
          <p:cNvGrpSpPr/>
          <p:nvPr/>
        </p:nvGrpSpPr>
        <p:grpSpPr>
          <a:xfrm>
            <a:off x="3221822" y="1095749"/>
            <a:ext cx="2664534" cy="2572319"/>
            <a:chOff x="431040" y="1095749"/>
            <a:chExt cx="2664534" cy="2572319"/>
          </a:xfrm>
        </p:grpSpPr>
        <p:sp>
          <p:nvSpPr>
            <p:cNvPr id="40" name="Rectangle 26">
              <a:extLst>
                <a:ext uri="{FF2B5EF4-FFF2-40B4-BE49-F238E27FC236}">
                  <a16:creationId xmlns:a16="http://schemas.microsoft.com/office/drawing/2014/main" xmlns="" id="{B7035221-074E-E345-A561-7EA96AB5D87E}"/>
                </a:ext>
              </a:extLst>
            </p:cNvPr>
            <p:cNvSpPr/>
            <p:nvPr/>
          </p:nvSpPr>
          <p:spPr>
            <a:xfrm>
              <a:off x="431040" y="1095749"/>
              <a:ext cx="2664534" cy="1949733"/>
            </a:xfrm>
            <a:prstGeom prst="rect">
              <a:avLst/>
            </a:prstGeom>
            <a:solidFill>
              <a:srgbClr val="000E5E">
                <a:lumMod val="50000"/>
              </a:srgbClr>
            </a:solidFill>
            <a:ln w="12700">
              <a:noFill/>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41" name="Slow Processes">
              <a:extLst>
                <a:ext uri="{FF2B5EF4-FFF2-40B4-BE49-F238E27FC236}">
                  <a16:creationId xmlns:a16="http://schemas.microsoft.com/office/drawing/2014/main" xmlns="" id="{D0BC43CA-D7D1-5843-816E-711D1ADB04FB}"/>
                </a:ext>
              </a:extLst>
            </p:cNvPr>
            <p:cNvSpPr/>
            <p:nvPr/>
          </p:nvSpPr>
          <p:spPr>
            <a:xfrm>
              <a:off x="432561" y="3045482"/>
              <a:ext cx="2661492" cy="622586"/>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199" kern="0" dirty="0">
                  <a:solidFill>
                    <a:srgbClr val="000000"/>
                  </a:solidFill>
                  <a:latin typeface="+mj-lt"/>
                  <a:sym typeface="Trebuchet MS"/>
                </a:rPr>
                <a:t>“Demand for AI Talent </a:t>
              </a:r>
            </a:p>
            <a:p>
              <a:pPr defTabSz="380606">
                <a:defRPr/>
              </a:pPr>
              <a:r>
                <a:rPr lang="en-US" sz="1199" kern="0" dirty="0">
                  <a:solidFill>
                    <a:srgbClr val="000000"/>
                  </a:solidFill>
                  <a:latin typeface="+mj-lt"/>
                  <a:sym typeface="Trebuchet MS"/>
                </a:rPr>
                <a:t>on the Rise”</a:t>
              </a:r>
            </a:p>
          </p:txBody>
        </p:sp>
        <p:sp>
          <p:nvSpPr>
            <p:cNvPr id="42" name="TextBox 13">
              <a:extLst>
                <a:ext uri="{FF2B5EF4-FFF2-40B4-BE49-F238E27FC236}">
                  <a16:creationId xmlns:a16="http://schemas.microsoft.com/office/drawing/2014/main" xmlns="" id="{71C482EB-ED39-174D-B87E-4A4CC03AB436}"/>
                </a:ext>
              </a:extLst>
            </p:cNvPr>
            <p:cNvSpPr txBox="1"/>
            <p:nvPr/>
          </p:nvSpPr>
          <p:spPr>
            <a:xfrm>
              <a:off x="574159" y="1462693"/>
              <a:ext cx="2378297" cy="991746"/>
            </a:xfrm>
            <a:prstGeom prst="rect">
              <a:avLst/>
            </a:prstGeom>
            <a:ln w="12700">
              <a:miter lim="400000"/>
            </a:ln>
            <a:extLst>
              <a:ext uri="{C572A759-6A51-4108-AA02-DFA0A04FC94B}">
                <ma14:wrappingTextBoxFlag xmlns:ma14="http://schemas.microsoft.com/office/mac/drawingml/2011/main" xmlns="" val="1"/>
              </a:ext>
            </a:extLst>
          </p:spPr>
          <p:txBody>
            <a:bodyPr lIns="38064" rIns="38064" anchor="ctr">
              <a:spAutoFit/>
            </a:bodyPr>
            <a:lstStyle>
              <a:lvl1pPr algn="ctr">
                <a:lnSpc>
                  <a:spcPct val="90000"/>
                </a:lnSpc>
                <a:defRPr sz="8000">
                  <a:solidFill>
                    <a:srgbClr val="FFFFFF"/>
                  </a:solidFill>
                </a:defRPr>
              </a:lvl1pPr>
            </a:lstStyle>
            <a:p>
              <a:pPr defTabSz="380606" hangingPunct="0"/>
              <a:r>
                <a:rPr lang="en-US" sz="6494" kern="0" dirty="0">
                  <a:latin typeface="+mj-lt"/>
                  <a:sym typeface="Trebuchet MS"/>
                </a:rPr>
                <a:t>200%</a:t>
              </a:r>
              <a:endParaRPr sz="6494" kern="0" dirty="0">
                <a:latin typeface="+mj-lt"/>
                <a:sym typeface="Trebuchet MS"/>
              </a:endParaRPr>
            </a:p>
          </p:txBody>
        </p:sp>
        <p:sp>
          <p:nvSpPr>
            <p:cNvPr id="43" name="TextBox 18">
              <a:extLst>
                <a:ext uri="{FF2B5EF4-FFF2-40B4-BE49-F238E27FC236}">
                  <a16:creationId xmlns:a16="http://schemas.microsoft.com/office/drawing/2014/main" xmlns="" id="{55414422-E977-CB40-8B76-D41345B037F6}"/>
                </a:ext>
              </a:extLst>
            </p:cNvPr>
            <p:cNvSpPr txBox="1"/>
            <p:nvPr/>
          </p:nvSpPr>
          <p:spPr>
            <a:xfrm>
              <a:off x="615856" y="2465268"/>
              <a:ext cx="2281907" cy="507575"/>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p>
              <a:pPr algn="ctr" defTabSz="380606" hangingPunct="0">
                <a:lnSpc>
                  <a:spcPct val="90000"/>
                </a:lnSpc>
                <a:defRPr>
                  <a:solidFill>
                    <a:srgbClr val="FFFFFF"/>
                  </a:solidFill>
                </a:defRPr>
              </a:pPr>
              <a:r>
                <a:rPr lang="en-US" sz="1499" kern="0" dirty="0">
                  <a:solidFill>
                    <a:srgbClr val="FFFFFF"/>
                  </a:solidFill>
                  <a:latin typeface="+mj-lt"/>
                  <a:sym typeface="Trebuchet MS"/>
                </a:rPr>
                <a:t>Increase in jobs requiring AI skills</a:t>
              </a:r>
            </a:p>
          </p:txBody>
        </p:sp>
      </p:grpSp>
      <p:grpSp>
        <p:nvGrpSpPr>
          <p:cNvPr id="49" name="Group 48"/>
          <p:cNvGrpSpPr/>
          <p:nvPr/>
        </p:nvGrpSpPr>
        <p:grpSpPr>
          <a:xfrm>
            <a:off x="6012604" y="1095749"/>
            <a:ext cx="2664534" cy="2572319"/>
            <a:chOff x="431040" y="1095749"/>
            <a:chExt cx="2664534" cy="2572319"/>
          </a:xfrm>
        </p:grpSpPr>
        <p:sp>
          <p:nvSpPr>
            <p:cNvPr id="50" name="Rectangle 26">
              <a:extLst>
                <a:ext uri="{FF2B5EF4-FFF2-40B4-BE49-F238E27FC236}">
                  <a16:creationId xmlns:a16="http://schemas.microsoft.com/office/drawing/2014/main" xmlns="" id="{B7035221-074E-E345-A561-7EA96AB5D87E}"/>
                </a:ext>
              </a:extLst>
            </p:cNvPr>
            <p:cNvSpPr/>
            <p:nvPr/>
          </p:nvSpPr>
          <p:spPr>
            <a:xfrm>
              <a:off x="431040" y="1095749"/>
              <a:ext cx="2664534" cy="1949733"/>
            </a:xfrm>
            <a:prstGeom prst="rect">
              <a:avLst/>
            </a:prstGeom>
            <a:solidFill>
              <a:srgbClr val="000E5E">
                <a:lumMod val="50000"/>
              </a:srgbClr>
            </a:solidFill>
            <a:ln w="12700">
              <a:noFill/>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51" name="Slow Processes">
              <a:extLst>
                <a:ext uri="{FF2B5EF4-FFF2-40B4-BE49-F238E27FC236}">
                  <a16:creationId xmlns:a16="http://schemas.microsoft.com/office/drawing/2014/main" xmlns="" id="{D0BC43CA-D7D1-5843-816E-711D1ADB04FB}"/>
                </a:ext>
              </a:extLst>
            </p:cNvPr>
            <p:cNvSpPr/>
            <p:nvPr/>
          </p:nvSpPr>
          <p:spPr>
            <a:xfrm>
              <a:off x="432561" y="3045482"/>
              <a:ext cx="2661492" cy="622586"/>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200" kern="0" dirty="0">
                  <a:solidFill>
                    <a:srgbClr val="000000"/>
                  </a:solidFill>
                  <a:latin typeface="+mj-lt"/>
                  <a:sym typeface="Trebuchet MS"/>
                </a:rPr>
                <a:t>“Businesses are preparing for</a:t>
              </a:r>
              <a:br>
                <a:rPr lang="en-US" sz="1200" kern="0" dirty="0">
                  <a:solidFill>
                    <a:srgbClr val="000000"/>
                  </a:solidFill>
                  <a:latin typeface="+mj-lt"/>
                  <a:sym typeface="Trebuchet MS"/>
                </a:rPr>
              </a:br>
              <a:r>
                <a:rPr lang="en-US" sz="1200" kern="0" dirty="0">
                  <a:solidFill>
                    <a:srgbClr val="000000"/>
                  </a:solidFill>
                  <a:latin typeface="+mj-lt"/>
                  <a:sym typeface="Trebuchet MS"/>
                </a:rPr>
                <a:t>the widespread adoption of</a:t>
              </a:r>
              <a:br>
                <a:rPr lang="en-US" sz="1200" kern="0" dirty="0">
                  <a:solidFill>
                    <a:srgbClr val="000000"/>
                  </a:solidFill>
                  <a:latin typeface="+mj-lt"/>
                  <a:sym typeface="Trebuchet MS"/>
                </a:rPr>
              </a:br>
              <a:r>
                <a:rPr lang="en-US" sz="1200" kern="0" dirty="0">
                  <a:solidFill>
                    <a:srgbClr val="000000"/>
                  </a:solidFill>
                  <a:latin typeface="+mj-lt"/>
                  <a:sym typeface="Trebuchet MS"/>
                </a:rPr>
                <a:t>machine learning”</a:t>
              </a:r>
            </a:p>
          </p:txBody>
        </p:sp>
        <p:sp>
          <p:nvSpPr>
            <p:cNvPr id="52" name="TextBox 13">
              <a:extLst>
                <a:ext uri="{FF2B5EF4-FFF2-40B4-BE49-F238E27FC236}">
                  <a16:creationId xmlns:a16="http://schemas.microsoft.com/office/drawing/2014/main" xmlns="" id="{71C482EB-ED39-174D-B87E-4A4CC03AB436}"/>
                </a:ext>
              </a:extLst>
            </p:cNvPr>
            <p:cNvSpPr txBox="1"/>
            <p:nvPr/>
          </p:nvSpPr>
          <p:spPr>
            <a:xfrm>
              <a:off x="574159" y="1462693"/>
              <a:ext cx="2378297" cy="991746"/>
            </a:xfrm>
            <a:prstGeom prst="rect">
              <a:avLst/>
            </a:prstGeom>
            <a:ln w="12700">
              <a:miter lim="400000"/>
            </a:ln>
            <a:extLst>
              <a:ext uri="{C572A759-6A51-4108-AA02-DFA0A04FC94B}">
                <ma14:wrappingTextBoxFlag xmlns:ma14="http://schemas.microsoft.com/office/mac/drawingml/2011/main" xmlns="" val="1"/>
              </a:ext>
            </a:extLst>
          </p:spPr>
          <p:txBody>
            <a:bodyPr lIns="38064" rIns="38064" anchor="ctr">
              <a:spAutoFit/>
            </a:bodyPr>
            <a:lstStyle>
              <a:lvl1pPr algn="ctr">
                <a:lnSpc>
                  <a:spcPct val="90000"/>
                </a:lnSpc>
                <a:defRPr sz="8000">
                  <a:solidFill>
                    <a:srgbClr val="FFFFFF"/>
                  </a:solidFill>
                </a:defRPr>
              </a:lvl1pPr>
            </a:lstStyle>
            <a:p>
              <a:pPr defTabSz="380606" hangingPunct="0"/>
              <a:r>
                <a:rPr lang="en-US" sz="6494" kern="0" dirty="0">
                  <a:latin typeface="+mj-lt"/>
                  <a:sym typeface="Trebuchet MS"/>
                </a:rPr>
                <a:t>9/10</a:t>
              </a:r>
              <a:endParaRPr sz="6494" kern="0" dirty="0">
                <a:latin typeface="+mj-lt"/>
                <a:sym typeface="Trebuchet MS"/>
              </a:endParaRPr>
            </a:p>
          </p:txBody>
        </p:sp>
        <p:sp>
          <p:nvSpPr>
            <p:cNvPr id="53" name="TextBox 18">
              <a:extLst>
                <a:ext uri="{FF2B5EF4-FFF2-40B4-BE49-F238E27FC236}">
                  <a16:creationId xmlns:a16="http://schemas.microsoft.com/office/drawing/2014/main" xmlns="" id="{55414422-E977-CB40-8B76-D41345B037F6}"/>
                </a:ext>
              </a:extLst>
            </p:cNvPr>
            <p:cNvSpPr txBox="1"/>
            <p:nvPr/>
          </p:nvSpPr>
          <p:spPr>
            <a:xfrm>
              <a:off x="615856" y="2465268"/>
              <a:ext cx="2281907" cy="507575"/>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p>
              <a:pPr algn="ctr" defTabSz="380606" hangingPunct="0">
                <a:lnSpc>
                  <a:spcPct val="90000"/>
                </a:lnSpc>
                <a:defRPr>
                  <a:solidFill>
                    <a:srgbClr val="FFFFFF"/>
                  </a:solidFill>
                </a:defRPr>
              </a:pPr>
              <a:r>
                <a:rPr lang="en-US" sz="1499" kern="0" dirty="0">
                  <a:solidFill>
                    <a:srgbClr val="FFFFFF"/>
                  </a:solidFill>
                  <a:latin typeface="+mj-lt"/>
                  <a:sym typeface="Trebuchet MS"/>
                </a:rPr>
                <a:t>CIOs planning to use machine learning</a:t>
              </a:r>
            </a:p>
          </p:txBody>
        </p:sp>
      </p:grpSp>
    </p:spTree>
    <p:extLst>
      <p:ext uri="{BB962C8B-B14F-4D97-AF65-F5344CB8AC3E}">
        <p14:creationId xmlns:p14="http://schemas.microsoft.com/office/powerpoint/2010/main" val="273549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Driverless AI Experience</a:t>
            </a:r>
          </a:p>
        </p:txBody>
      </p:sp>
      <p:sp>
        <p:nvSpPr>
          <p:cNvPr id="9" name="Text Placeholder 2"/>
          <p:cNvSpPr txBox="1">
            <a:spLocks/>
          </p:cNvSpPr>
          <p:nvPr/>
        </p:nvSpPr>
        <p:spPr>
          <a:xfrm>
            <a:off x="4727872" y="49233"/>
            <a:ext cx="3923755" cy="528949"/>
          </a:xfrm>
          <a:prstGeom prst="rect">
            <a:avLst/>
          </a:prstGeom>
          <a:ln w="12700">
            <a:miter lim="400000"/>
          </a:ln>
          <a:extLst>
            <a:ext uri="{C572A759-6A51-4108-AA02-DFA0A04FC94B}">
              <ma14:wrappingTextBoxFlag xmlns="" xmlns:ma14="http://schemas.microsoft.com/office/mac/drawingml/2011/main" val="1"/>
            </a:ext>
          </a:extLst>
        </p:spPr>
        <p:txBody>
          <a:bodyPr tIns="91439" bIns="91439">
            <a:noAutofit/>
          </a:bodyPr>
          <a:lstStyle>
            <a:lvl1pPr marL="257175" marR="0" indent="-257175"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1pPr>
            <a:lvl2pPr marL="587828" marR="0" indent="-244928"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2pPr>
            <a:lvl3pPr marL="800100" marR="0" indent="-22860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3pPr>
            <a:lvl4pPr marL="107442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4pPr>
            <a:lvl5pPr marL="132207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5pPr>
            <a:lvl6pPr marL="11239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6pPr>
            <a:lvl7pPr marL="12954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7pPr>
            <a:lvl8pPr marL="14668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8pPr>
            <a:lvl9pPr marL="16383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9pPr>
          </a:lstStyle>
          <a:p>
            <a:pPr marL="0" marR="0" lvl="0" indent="0" defTabSz="342900" eaLnBrk="1" fontAlgn="auto" latinLnBrk="0" hangingPunct="1">
              <a:lnSpc>
                <a:spcPct val="150000"/>
              </a:lnSpc>
              <a:spcBef>
                <a:spcPts val="563"/>
              </a:spcBef>
              <a:spcAft>
                <a:spcPts val="0"/>
              </a:spcAft>
              <a:buClrTx/>
              <a:buSzPct val="100000"/>
              <a:buNone/>
              <a:tabLst/>
              <a:defRPr/>
            </a:pPr>
            <a:r>
              <a:rPr kumimoji="0" lang="en-US" sz="1800" b="1" i="0" u="none" strike="noStrike" kern="0" cap="none" spc="0" normalizeH="0" baseline="0" noProof="0" dirty="0">
                <a:ln>
                  <a:noFill/>
                </a:ln>
                <a:solidFill>
                  <a:srgbClr val="000000"/>
                </a:solidFill>
                <a:effectLst/>
                <a:uLnTx/>
                <a:uFillTx/>
                <a:latin typeface="+mj-lt"/>
                <a:sym typeface="Futura"/>
              </a:rPr>
              <a:t>2. Review Auto-Visualizations </a:t>
            </a:r>
          </a:p>
        </p:txBody>
      </p:sp>
      <p:pic>
        <p:nvPicPr>
          <p:cNvPr id="3" name="Picture 2"/>
          <p:cNvPicPr>
            <a:picLocks noChangeAspect="1"/>
          </p:cNvPicPr>
          <p:nvPr/>
        </p:nvPicPr>
        <p:blipFill>
          <a:blip r:embed="rId3"/>
          <a:stretch>
            <a:fillRect/>
          </a:stretch>
        </p:blipFill>
        <p:spPr>
          <a:xfrm>
            <a:off x="0" y="809259"/>
            <a:ext cx="9144000" cy="4334241"/>
          </a:xfrm>
          <a:prstGeom prst="rect">
            <a:avLst/>
          </a:prstGeom>
        </p:spPr>
      </p:pic>
    </p:spTree>
    <p:extLst>
      <p:ext uri="{BB962C8B-B14F-4D97-AF65-F5344CB8AC3E}">
        <p14:creationId xmlns:p14="http://schemas.microsoft.com/office/powerpoint/2010/main" val="2384194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Driverless AI Experience</a:t>
            </a:r>
          </a:p>
        </p:txBody>
      </p:sp>
      <p:cxnSp>
        <p:nvCxnSpPr>
          <p:cNvPr id="4" name="Straight Connector 3"/>
          <p:cNvCxnSpPr/>
          <p:nvPr/>
        </p:nvCxnSpPr>
        <p:spPr>
          <a:xfrm>
            <a:off x="4367129" y="1364248"/>
            <a:ext cx="0" cy="2521349"/>
          </a:xfrm>
          <a:prstGeom prst="line">
            <a:avLst/>
          </a:prstGeom>
          <a:noFill/>
          <a:ln w="50800" cap="flat">
            <a:solidFill>
              <a:schemeClr val="tx1"/>
            </a:solidFill>
            <a:prstDash val="solid"/>
            <a:round/>
          </a:ln>
          <a:effectLst>
            <a:outerShdw blurRad="1270000" algn="ctr" rotWithShape="0">
              <a:schemeClr val="tx1"/>
            </a:outerShdw>
          </a:effectLst>
          <a:sp3d/>
        </p:spPr>
        <p:style>
          <a:lnRef idx="0">
            <a:scrgbClr r="0" g="0" b="0"/>
          </a:lnRef>
          <a:fillRef idx="0">
            <a:scrgbClr r="0" g="0" b="0"/>
          </a:fillRef>
          <a:effectRef idx="0">
            <a:scrgbClr r="0" g="0" b="0"/>
          </a:effectRef>
          <a:fontRef idx="none"/>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64642" y="1221404"/>
            <a:ext cx="3432086" cy="312766"/>
          </a:xfrm>
          <a:prstGeom prst="rect">
            <a:avLst/>
          </a:prstGeom>
          <a:ln w="3175">
            <a:solidFill>
              <a:schemeClr val="tx1"/>
            </a:solidFill>
          </a:ln>
        </p:spPr>
      </p:pic>
      <p:sp>
        <p:nvSpPr>
          <p:cNvPr id="9" name="TextBox 8"/>
          <p:cNvSpPr txBox="1"/>
          <p:nvPr/>
        </p:nvSpPr>
        <p:spPr>
          <a:xfrm>
            <a:off x="5064641" y="3327653"/>
            <a:ext cx="3293913" cy="438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defTabSz="685800" hangingPunct="0"/>
            <a:r>
              <a:rPr lang="en-US" sz="1300" b="1" kern="0" dirty="0" smtClean="0">
                <a:solidFill>
                  <a:srgbClr val="000000"/>
                </a:solidFill>
                <a:latin typeface="+mj-lt"/>
                <a:ea typeface="Futura Medium" charset="0"/>
                <a:cs typeface="Futura Medium" charset="0"/>
                <a:sym typeface="Calibri"/>
              </a:rPr>
              <a:t>Quickly start an experiment and benefit from built-in automation:</a:t>
            </a:r>
            <a:endParaRPr lang="en-US" sz="1300" b="1" kern="0" dirty="0">
              <a:solidFill>
                <a:srgbClr val="000000"/>
              </a:solidFill>
              <a:latin typeface="+mj-lt"/>
              <a:ea typeface="Futura Medium" charset="0"/>
              <a:cs typeface="Futura Medium" charset="0"/>
              <a:sym typeface="Calibri"/>
            </a:endParaRPr>
          </a:p>
        </p:txBody>
      </p:sp>
      <p:sp>
        <p:nvSpPr>
          <p:cNvPr id="13" name="Text Placeholder 2"/>
          <p:cNvSpPr txBox="1">
            <a:spLocks/>
          </p:cNvSpPr>
          <p:nvPr/>
        </p:nvSpPr>
        <p:spPr>
          <a:xfrm>
            <a:off x="456213" y="1046747"/>
            <a:ext cx="3631516" cy="3663616"/>
          </a:xfrm>
          <a:prstGeom prst="rect">
            <a:avLst/>
          </a:prstGeom>
          <a:ln w="12700">
            <a:miter lim="400000"/>
          </a:ln>
          <a:extLst>
            <a:ext uri="{C572A759-6A51-4108-AA02-DFA0A04FC94B}">
              <ma14:wrappingTextBoxFlag xmlns:ma14="http://schemas.microsoft.com/office/mac/drawingml/2011/main" xmlns="" val="1"/>
            </a:ext>
          </a:extLst>
        </p:spPr>
        <p:txBody>
          <a:bodyPr tIns="91439" bIns="91439">
            <a:normAutofit/>
          </a:bodyPr>
          <a:lstStyle>
            <a:lvl1pPr marL="257175" marR="0" indent="-257175"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1pPr>
            <a:lvl2pPr marL="587828" marR="0" indent="-244928"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2pPr>
            <a:lvl3pPr marL="800100" marR="0" indent="-22860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3pPr>
            <a:lvl4pPr marL="107442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4pPr>
            <a:lvl5pPr marL="132207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5pPr>
            <a:lvl6pPr marL="11239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6pPr>
            <a:lvl7pPr marL="12954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7pPr>
            <a:lvl8pPr marL="14668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8pPr>
            <a:lvl9pPr marL="16383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9pPr>
          </a:lstStyle>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Import Data</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Auto-Visualizations </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1" i="0" u="none" strike="noStrike" kern="0" cap="none" spc="0" normalizeH="0" baseline="0" noProof="0" dirty="0">
                <a:ln>
                  <a:noFill/>
                </a:ln>
                <a:solidFill>
                  <a:srgbClr val="000000"/>
                </a:solidFill>
                <a:effectLst/>
                <a:uLnTx/>
                <a:uFillTx/>
                <a:latin typeface="+mj-lt"/>
                <a:sym typeface="Futura"/>
              </a:rPr>
              <a:t>Start Experiment</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Winning Model</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Model Interpretations</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Deploy Model </a:t>
            </a:r>
          </a:p>
        </p:txBody>
      </p:sp>
      <p:pic>
        <p:nvPicPr>
          <p:cNvPr id="11" name="Picture 10"/>
          <p:cNvPicPr>
            <a:picLocks noChangeAspect="1"/>
          </p:cNvPicPr>
          <p:nvPr/>
        </p:nvPicPr>
        <p:blipFill>
          <a:blip r:embed="rId4"/>
          <a:stretch>
            <a:fillRect/>
          </a:stretch>
        </p:blipFill>
        <p:spPr>
          <a:xfrm>
            <a:off x="5064643" y="1536639"/>
            <a:ext cx="3432086" cy="1721822"/>
          </a:xfrm>
          <a:prstGeom prst="rect">
            <a:avLst/>
          </a:prstGeom>
          <a:ln w="3175">
            <a:solidFill>
              <a:schemeClr val="tx1"/>
            </a:solidFill>
          </a:ln>
        </p:spPr>
      </p:pic>
      <p:sp>
        <p:nvSpPr>
          <p:cNvPr id="12" name="TextBox 11"/>
          <p:cNvSpPr txBox="1"/>
          <p:nvPr/>
        </p:nvSpPr>
        <p:spPr>
          <a:xfrm>
            <a:off x="5087046" y="3797099"/>
            <a:ext cx="1788749" cy="592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marL="176213" indent="-176213" defTabSz="685800" hangingPunct="0">
              <a:buFont typeface="Arial" panose="020B0604020202020204" pitchFamily="34" charset="0"/>
              <a:buChar char="•"/>
            </a:pPr>
            <a:r>
              <a:rPr lang="en-US" sz="1200" kern="0" dirty="0" smtClean="0">
                <a:solidFill>
                  <a:srgbClr val="000000"/>
                </a:solidFill>
                <a:latin typeface="+mj-lt"/>
                <a:ea typeface="Futura Medium" charset="0"/>
                <a:cs typeface="Futura Medium" charset="0"/>
                <a:sym typeface="Calibri"/>
              </a:rPr>
              <a:t>Feature Engineering</a:t>
            </a:r>
          </a:p>
          <a:p>
            <a:pPr marL="176213" indent="-176213" defTabSz="685800" hangingPunct="0">
              <a:buFont typeface="Arial" panose="020B0604020202020204" pitchFamily="34" charset="0"/>
              <a:buChar char="•"/>
            </a:pPr>
            <a:r>
              <a:rPr lang="en-US" sz="1200" kern="0" dirty="0" smtClean="0">
                <a:solidFill>
                  <a:srgbClr val="000000"/>
                </a:solidFill>
                <a:latin typeface="+mj-lt"/>
                <a:ea typeface="Futura Medium" charset="0"/>
                <a:cs typeface="Futura Medium" charset="0"/>
                <a:sym typeface="Calibri"/>
              </a:rPr>
              <a:t>Model Tuning</a:t>
            </a:r>
          </a:p>
          <a:p>
            <a:pPr marL="176213" indent="-176213" defTabSz="685800" hangingPunct="0">
              <a:buFont typeface="Arial" panose="020B0604020202020204" pitchFamily="34" charset="0"/>
              <a:buChar char="•"/>
            </a:pPr>
            <a:r>
              <a:rPr lang="en-US" sz="1200" kern="0" dirty="0" smtClean="0">
                <a:solidFill>
                  <a:srgbClr val="000000"/>
                </a:solidFill>
                <a:latin typeface="+mj-lt"/>
                <a:ea typeface="Futura Medium" charset="0"/>
                <a:cs typeface="Futura Medium" charset="0"/>
                <a:sym typeface="Calibri"/>
              </a:rPr>
              <a:t>Model Selection</a:t>
            </a:r>
            <a:endParaRPr lang="en-US" sz="1200" kern="0" dirty="0">
              <a:solidFill>
                <a:srgbClr val="000000"/>
              </a:solidFill>
              <a:latin typeface="+mj-lt"/>
              <a:ea typeface="Futura Medium" charset="0"/>
              <a:cs typeface="Futura Medium" charset="0"/>
              <a:sym typeface="Calibri"/>
            </a:endParaRPr>
          </a:p>
        </p:txBody>
      </p:sp>
    </p:spTree>
    <p:extLst>
      <p:ext uri="{BB962C8B-B14F-4D97-AF65-F5344CB8AC3E}">
        <p14:creationId xmlns:p14="http://schemas.microsoft.com/office/powerpoint/2010/main" val="20460340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Driverless AI Experience</a:t>
            </a:r>
          </a:p>
        </p:txBody>
      </p:sp>
      <p:pic>
        <p:nvPicPr>
          <p:cNvPr id="11" name="Picture 10"/>
          <p:cNvPicPr>
            <a:picLocks noChangeAspect="1"/>
          </p:cNvPicPr>
          <p:nvPr/>
        </p:nvPicPr>
        <p:blipFill rotWithShape="1">
          <a:blip r:embed="rId3"/>
          <a:srcRect t="2189" b="-1"/>
          <a:stretch/>
        </p:blipFill>
        <p:spPr>
          <a:xfrm>
            <a:off x="0" y="656492"/>
            <a:ext cx="9144000" cy="4487008"/>
          </a:xfrm>
          <a:prstGeom prst="rect">
            <a:avLst/>
          </a:prstGeom>
        </p:spPr>
      </p:pic>
      <p:sp>
        <p:nvSpPr>
          <p:cNvPr id="12" name="Text Placeholder 2"/>
          <p:cNvSpPr txBox="1">
            <a:spLocks/>
          </p:cNvSpPr>
          <p:nvPr/>
        </p:nvSpPr>
        <p:spPr>
          <a:xfrm>
            <a:off x="4704426" y="49233"/>
            <a:ext cx="3923755" cy="528949"/>
          </a:xfrm>
          <a:prstGeom prst="rect">
            <a:avLst/>
          </a:prstGeom>
          <a:ln w="12700">
            <a:miter lim="400000"/>
          </a:ln>
          <a:extLst>
            <a:ext uri="{C572A759-6A51-4108-AA02-DFA0A04FC94B}">
              <ma14:wrappingTextBoxFlag xmlns="" xmlns:ma14="http://schemas.microsoft.com/office/mac/drawingml/2011/main" val="1"/>
            </a:ext>
          </a:extLst>
        </p:spPr>
        <p:txBody>
          <a:bodyPr tIns="91439" bIns="91439">
            <a:noAutofit/>
          </a:bodyPr>
          <a:lstStyle>
            <a:lvl1pPr marL="257175" marR="0" indent="-257175"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1pPr>
            <a:lvl2pPr marL="587828" marR="0" indent="-244928"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2pPr>
            <a:lvl3pPr marL="800100" marR="0" indent="-22860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3pPr>
            <a:lvl4pPr marL="107442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4pPr>
            <a:lvl5pPr marL="132207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5pPr>
            <a:lvl6pPr marL="11239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6pPr>
            <a:lvl7pPr marL="12954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7pPr>
            <a:lvl8pPr marL="14668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8pPr>
            <a:lvl9pPr marL="16383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9pPr>
          </a:lstStyle>
          <a:p>
            <a:pPr marL="0" marR="0" lvl="0" indent="0" defTabSz="342900" eaLnBrk="1" fontAlgn="auto" latinLnBrk="0" hangingPunct="1">
              <a:lnSpc>
                <a:spcPct val="150000"/>
              </a:lnSpc>
              <a:spcBef>
                <a:spcPts val="563"/>
              </a:spcBef>
              <a:spcAft>
                <a:spcPts val="0"/>
              </a:spcAft>
              <a:buClrTx/>
              <a:buSzPct val="100000"/>
              <a:buNone/>
              <a:tabLst/>
              <a:defRPr/>
            </a:pPr>
            <a:r>
              <a:rPr kumimoji="0" lang="en-US" sz="1800" b="1" i="0" u="none" strike="noStrike" kern="0" cap="none" spc="0" normalizeH="0" baseline="0" noProof="0" dirty="0">
                <a:ln>
                  <a:noFill/>
                </a:ln>
                <a:solidFill>
                  <a:srgbClr val="000000"/>
                </a:solidFill>
                <a:effectLst/>
                <a:uLnTx/>
                <a:uFillTx/>
                <a:latin typeface="+mj-lt"/>
                <a:sym typeface="Futura"/>
              </a:rPr>
              <a:t>3. Start Experiment</a:t>
            </a:r>
          </a:p>
        </p:txBody>
      </p:sp>
      <p:sp>
        <p:nvSpPr>
          <p:cNvPr id="14" name="TextBox 13"/>
          <p:cNvSpPr txBox="1"/>
          <p:nvPr/>
        </p:nvSpPr>
        <p:spPr>
          <a:xfrm>
            <a:off x="3575148" y="3968011"/>
            <a:ext cx="1993704" cy="284693"/>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685800" hangingPunct="0"/>
            <a:r>
              <a:rPr lang="en-US" sz="1600" kern="0" dirty="0" smtClean="0">
                <a:solidFill>
                  <a:srgbClr val="ED7D31"/>
                </a:solidFill>
                <a:latin typeface="+mj-lt"/>
                <a:ea typeface="Futura Medium" charset="0"/>
                <a:cs typeface="Futura Medium" charset="0"/>
                <a:sym typeface="Calibri"/>
              </a:rPr>
              <a:t>Feature </a:t>
            </a:r>
            <a:r>
              <a:rPr lang="en-US" sz="1600" kern="0" dirty="0">
                <a:solidFill>
                  <a:srgbClr val="ED7D31"/>
                </a:solidFill>
                <a:latin typeface="+mj-lt"/>
                <a:ea typeface="Futura Medium" charset="0"/>
                <a:cs typeface="Futura Medium" charset="0"/>
                <a:sym typeface="Calibri"/>
              </a:rPr>
              <a:t>Engineering</a:t>
            </a:r>
          </a:p>
        </p:txBody>
      </p:sp>
      <p:sp>
        <p:nvSpPr>
          <p:cNvPr id="15" name="TextBox 14"/>
          <p:cNvSpPr txBox="1"/>
          <p:nvPr/>
        </p:nvSpPr>
        <p:spPr>
          <a:xfrm>
            <a:off x="965385" y="3473762"/>
            <a:ext cx="1644379" cy="284693"/>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685800" hangingPunct="0"/>
            <a:r>
              <a:rPr lang="en-US" sz="1600" kern="0" dirty="0">
                <a:solidFill>
                  <a:srgbClr val="ED7D31"/>
                </a:solidFill>
                <a:latin typeface="+mj-lt"/>
                <a:ea typeface="Futura Medium" charset="0"/>
                <a:cs typeface="Futura Medium" charset="0"/>
                <a:sym typeface="Calibri"/>
              </a:rPr>
              <a:t>Model Tuning</a:t>
            </a:r>
          </a:p>
        </p:txBody>
      </p:sp>
      <p:sp>
        <p:nvSpPr>
          <p:cNvPr id="16" name="TextBox 15">
            <a:extLst>
              <a:ext uri="{FF2B5EF4-FFF2-40B4-BE49-F238E27FC236}">
                <a16:creationId xmlns:a16="http://schemas.microsoft.com/office/drawing/2014/main" xmlns="" id="{02640B9C-93F9-EC46-921C-3C0DEE861E86}"/>
              </a:ext>
            </a:extLst>
          </p:cNvPr>
          <p:cNvSpPr txBox="1"/>
          <p:nvPr/>
        </p:nvSpPr>
        <p:spPr>
          <a:xfrm>
            <a:off x="5748008" y="2260570"/>
            <a:ext cx="2362720" cy="284693"/>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685800" hangingPunct="0"/>
            <a:r>
              <a:rPr lang="en-US" sz="1600" kern="0" dirty="0" smtClean="0">
                <a:solidFill>
                  <a:srgbClr val="ED7D31"/>
                </a:solidFill>
                <a:latin typeface="+mj-lt"/>
                <a:ea typeface="Futura Medium" charset="0"/>
                <a:cs typeface="Futura Medium" charset="0"/>
                <a:sym typeface="Calibri"/>
              </a:rPr>
              <a:t>Quickly </a:t>
            </a:r>
            <a:r>
              <a:rPr lang="en-US" sz="1600" kern="0" dirty="0">
                <a:solidFill>
                  <a:srgbClr val="ED7D31"/>
                </a:solidFill>
                <a:latin typeface="+mj-lt"/>
                <a:ea typeface="Futura Medium" charset="0"/>
                <a:cs typeface="Futura Medium" charset="0"/>
                <a:sym typeface="Calibri"/>
              </a:rPr>
              <a:t>Start Experiment</a:t>
            </a:r>
          </a:p>
        </p:txBody>
      </p:sp>
      <p:sp>
        <p:nvSpPr>
          <p:cNvPr id="17" name="TextBox 16">
            <a:extLst>
              <a:ext uri="{FF2B5EF4-FFF2-40B4-BE49-F238E27FC236}">
                <a16:creationId xmlns:a16="http://schemas.microsoft.com/office/drawing/2014/main" xmlns="" id="{C4791287-E0D5-0E45-9FF5-5F32C9E9B7A0}"/>
              </a:ext>
            </a:extLst>
          </p:cNvPr>
          <p:cNvSpPr txBox="1"/>
          <p:nvPr/>
        </p:nvSpPr>
        <p:spPr>
          <a:xfrm>
            <a:off x="950144" y="4566348"/>
            <a:ext cx="1644379" cy="284693"/>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685800" hangingPunct="0"/>
            <a:r>
              <a:rPr lang="en-US" sz="1600" kern="0" dirty="0" smtClean="0">
                <a:solidFill>
                  <a:srgbClr val="ED7D31"/>
                </a:solidFill>
                <a:latin typeface="+mj-lt"/>
                <a:ea typeface="Futura Medium" charset="0"/>
                <a:cs typeface="Futura Medium" charset="0"/>
                <a:sym typeface="Calibri"/>
              </a:rPr>
              <a:t>Model </a:t>
            </a:r>
            <a:r>
              <a:rPr lang="en-US" sz="1600" kern="0" dirty="0">
                <a:solidFill>
                  <a:srgbClr val="ED7D31"/>
                </a:solidFill>
                <a:latin typeface="+mj-lt"/>
                <a:ea typeface="Futura Medium" charset="0"/>
                <a:cs typeface="Futura Medium" charset="0"/>
                <a:sym typeface="Calibri"/>
              </a:rPr>
              <a:t>Selection</a:t>
            </a:r>
          </a:p>
        </p:txBody>
      </p:sp>
    </p:spTree>
    <p:extLst>
      <p:ext uri="{BB962C8B-B14F-4D97-AF65-F5344CB8AC3E}">
        <p14:creationId xmlns:p14="http://schemas.microsoft.com/office/powerpoint/2010/main" val="1348782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5798" y="887297"/>
            <a:ext cx="2029653" cy="2727879"/>
            <a:chOff x="95798" y="878332"/>
            <a:chExt cx="2029653" cy="2727879"/>
          </a:xfrm>
          <a:solidFill>
            <a:schemeClr val="accent1">
              <a:lumMod val="20000"/>
              <a:lumOff val="80000"/>
            </a:schemeClr>
          </a:solidFill>
        </p:grpSpPr>
        <p:sp>
          <p:nvSpPr>
            <p:cNvPr id="4" name="Rounded Rectangle 3"/>
            <p:cNvSpPr/>
            <p:nvPr/>
          </p:nvSpPr>
          <p:spPr>
            <a:xfrm>
              <a:off x="99172" y="878332"/>
              <a:ext cx="2024903" cy="2727879"/>
            </a:xfrm>
            <a:prstGeom prst="roundRect">
              <a:avLst/>
            </a:prstGeom>
            <a:grpFill/>
            <a:ln>
              <a:solidFill>
                <a:schemeClr val="bg2">
                  <a:lumMod val="50000"/>
                </a:schemeClr>
              </a:solidFill>
              <a:prstDash val="sysDot"/>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6" name="TextBox 5"/>
            <p:cNvSpPr txBox="1"/>
            <p:nvPr/>
          </p:nvSpPr>
          <p:spPr>
            <a:xfrm>
              <a:off x="95798" y="1975650"/>
              <a:ext cx="2029653" cy="577081"/>
            </a:xfrm>
            <a:prstGeom prst="rect">
              <a:avLst/>
            </a:prstGeom>
            <a:grpFill/>
          </p:spPr>
          <p:txBody>
            <a:bodyPr wrap="square" rtlCol="0">
              <a:spAutoFit/>
            </a:bodyPr>
            <a:lstStyle/>
            <a:p>
              <a:pPr algn="ctr"/>
              <a:r>
                <a:rPr lang="en-US" sz="1050" spc="-20" dirty="0">
                  <a:latin typeface="Arial" panose="020B0604020202020204" pitchFamily="34" charset="0"/>
                  <a:cs typeface="Arial" panose="020B0604020202020204" pitchFamily="34" charset="0"/>
                </a:rPr>
                <a:t>These are the only required settings – all others are optional depending on the scenario</a:t>
              </a:r>
            </a:p>
          </p:txBody>
        </p:sp>
      </p:grpSp>
      <p:sp>
        <p:nvSpPr>
          <p:cNvPr id="2" name="Title 1"/>
          <p:cNvSpPr>
            <a:spLocks noGrp="1"/>
          </p:cNvSpPr>
          <p:nvPr>
            <p:ph type="title"/>
          </p:nvPr>
        </p:nvSpPr>
        <p:spPr>
          <a:xfrm>
            <a:off x="228599" y="201168"/>
            <a:ext cx="4684735" cy="381000"/>
          </a:xfrm>
        </p:spPr>
        <p:txBody>
          <a:bodyPr/>
          <a:lstStyle/>
          <a:p>
            <a:r>
              <a:rPr lang="en-US" dirty="0"/>
              <a:t>It’s Easy to Start an Experiment</a:t>
            </a:r>
          </a:p>
        </p:txBody>
      </p:sp>
      <p:pic>
        <p:nvPicPr>
          <p:cNvPr id="23" name="Content Placeholder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77852" y="1406560"/>
            <a:ext cx="4600438" cy="2390747"/>
          </a:xfrm>
          <a:prstGeom prst="rect">
            <a:avLst/>
          </a:prstGeom>
        </p:spPr>
      </p:pic>
      <p:cxnSp>
        <p:nvCxnSpPr>
          <p:cNvPr id="24" name="Straight Arrow Connector 23"/>
          <p:cNvCxnSpPr/>
          <p:nvPr/>
        </p:nvCxnSpPr>
        <p:spPr>
          <a:xfrm>
            <a:off x="1914707" y="1793484"/>
            <a:ext cx="466610" cy="267891"/>
          </a:xfrm>
          <a:prstGeom prst="straightConnector1">
            <a:avLst/>
          </a:prstGeom>
          <a:noFill/>
          <a:ln w="38100" cap="flat" cmpd="sng" algn="ctr">
            <a:solidFill>
              <a:srgbClr val="ED7D31"/>
            </a:solidFill>
            <a:prstDash val="solid"/>
            <a:miter lim="800000"/>
            <a:tailEnd type="triangle"/>
          </a:ln>
          <a:effectLst/>
        </p:spPr>
      </p:cxnSp>
      <p:sp>
        <p:nvSpPr>
          <p:cNvPr id="25" name="TextBox 24"/>
          <p:cNvSpPr txBox="1"/>
          <p:nvPr/>
        </p:nvSpPr>
        <p:spPr>
          <a:xfrm flipH="1">
            <a:off x="318078" y="1076922"/>
            <a:ext cx="1596629" cy="830997"/>
          </a:xfrm>
          <a:prstGeom prst="rect">
            <a:avLst/>
          </a:prstGeom>
          <a:solidFill>
            <a:schemeClr val="bg2">
              <a:lumMod val="95000"/>
            </a:schemeClr>
          </a:solidFill>
          <a:ln w="38100">
            <a:solidFill>
              <a:srgbClr val="ED7D31"/>
            </a:solidFill>
          </a:ln>
        </p:spPr>
        <p:txBody>
          <a:bodyPr wrap="square" rtlCol="0">
            <a:spAutoFit/>
          </a:bodyPr>
          <a:lstStyle/>
          <a:p>
            <a:pPr algn="ctr" defTabSz="685800"/>
            <a:r>
              <a:rPr lang="en-US" sz="1600" dirty="0">
                <a:solidFill>
                  <a:prstClr val="black"/>
                </a:solidFill>
              </a:rPr>
              <a:t>Dataset being used to train the models</a:t>
            </a:r>
          </a:p>
        </p:txBody>
      </p:sp>
      <p:cxnSp>
        <p:nvCxnSpPr>
          <p:cNvPr id="26" name="Straight Arrow Connector 25"/>
          <p:cNvCxnSpPr>
            <a:stCxn id="27" idx="1"/>
          </p:cNvCxnSpPr>
          <p:nvPr/>
        </p:nvCxnSpPr>
        <p:spPr>
          <a:xfrm>
            <a:off x="1911630" y="3046506"/>
            <a:ext cx="469687" cy="0"/>
          </a:xfrm>
          <a:prstGeom prst="straightConnector1">
            <a:avLst/>
          </a:prstGeom>
          <a:noFill/>
          <a:ln w="38100" cap="flat" cmpd="sng" algn="ctr">
            <a:solidFill>
              <a:srgbClr val="ED7D31"/>
            </a:solidFill>
            <a:prstDash val="solid"/>
            <a:miter lim="800000"/>
            <a:tailEnd type="triangle"/>
          </a:ln>
          <a:effectLst/>
        </p:spPr>
      </p:cxnSp>
      <p:sp>
        <p:nvSpPr>
          <p:cNvPr id="27" name="TextBox 26"/>
          <p:cNvSpPr txBox="1"/>
          <p:nvPr/>
        </p:nvSpPr>
        <p:spPr>
          <a:xfrm flipH="1">
            <a:off x="315001" y="2631007"/>
            <a:ext cx="1596629" cy="830997"/>
          </a:xfrm>
          <a:prstGeom prst="rect">
            <a:avLst/>
          </a:prstGeom>
          <a:solidFill>
            <a:schemeClr val="bg2">
              <a:lumMod val="95000"/>
            </a:schemeClr>
          </a:solidFill>
          <a:ln w="38100">
            <a:solidFill>
              <a:srgbClr val="ED7D31"/>
            </a:solidFill>
          </a:ln>
        </p:spPr>
        <p:txBody>
          <a:bodyPr wrap="square" rtlCol="0">
            <a:spAutoFit/>
          </a:bodyPr>
          <a:lstStyle/>
          <a:p>
            <a:pPr algn="ctr" defTabSz="685800"/>
            <a:r>
              <a:rPr lang="en-US" sz="1600" dirty="0">
                <a:solidFill>
                  <a:prstClr val="black"/>
                </a:solidFill>
              </a:rPr>
              <a:t>What column are we trying</a:t>
            </a:r>
            <a:br>
              <a:rPr lang="en-US" sz="1600" dirty="0">
                <a:solidFill>
                  <a:prstClr val="black"/>
                </a:solidFill>
              </a:rPr>
            </a:br>
            <a:r>
              <a:rPr lang="en-US" sz="1600" dirty="0">
                <a:solidFill>
                  <a:prstClr val="black"/>
                </a:solidFill>
              </a:rPr>
              <a:t>to predict?</a:t>
            </a:r>
          </a:p>
        </p:txBody>
      </p:sp>
      <p:cxnSp>
        <p:nvCxnSpPr>
          <p:cNvPr id="28" name="Straight Arrow Connector 27"/>
          <p:cNvCxnSpPr/>
          <p:nvPr/>
        </p:nvCxnSpPr>
        <p:spPr>
          <a:xfrm flipV="1">
            <a:off x="1914707" y="3663361"/>
            <a:ext cx="466610" cy="484748"/>
          </a:xfrm>
          <a:prstGeom prst="straightConnector1">
            <a:avLst/>
          </a:prstGeom>
          <a:noFill/>
          <a:ln w="38100" cap="flat" cmpd="sng" algn="ctr">
            <a:solidFill>
              <a:srgbClr val="ED7D31"/>
            </a:solidFill>
            <a:prstDash val="solid"/>
            <a:miter lim="800000"/>
            <a:tailEnd type="triangle"/>
          </a:ln>
          <a:effectLst/>
        </p:spPr>
      </p:cxnSp>
      <p:sp>
        <p:nvSpPr>
          <p:cNvPr id="29" name="TextBox 28"/>
          <p:cNvSpPr txBox="1"/>
          <p:nvPr/>
        </p:nvSpPr>
        <p:spPr>
          <a:xfrm flipH="1">
            <a:off x="730456" y="3959525"/>
            <a:ext cx="1596629" cy="1077218"/>
          </a:xfrm>
          <a:prstGeom prst="rect">
            <a:avLst/>
          </a:prstGeom>
          <a:solidFill>
            <a:schemeClr val="bg2">
              <a:lumMod val="95000"/>
            </a:schemeClr>
          </a:solidFill>
          <a:ln w="38100">
            <a:solidFill>
              <a:srgbClr val="ED7D31"/>
            </a:solidFill>
          </a:ln>
        </p:spPr>
        <p:txBody>
          <a:bodyPr wrap="square" rtlCol="0">
            <a:spAutoFit/>
          </a:bodyPr>
          <a:lstStyle/>
          <a:p>
            <a:pPr algn="ctr" defTabSz="685800"/>
            <a:r>
              <a:rPr lang="en-US" sz="1600" dirty="0">
                <a:solidFill>
                  <a:prstClr val="black"/>
                </a:solidFill>
              </a:rPr>
              <a:t>Should certain rows of data have a</a:t>
            </a:r>
            <a:br>
              <a:rPr lang="en-US" sz="1600" dirty="0">
                <a:solidFill>
                  <a:prstClr val="black"/>
                </a:solidFill>
              </a:rPr>
            </a:br>
            <a:r>
              <a:rPr lang="en-US" sz="1600" dirty="0">
                <a:solidFill>
                  <a:prstClr val="black"/>
                </a:solidFill>
              </a:rPr>
              <a:t>higher weight?</a:t>
            </a:r>
          </a:p>
        </p:txBody>
      </p:sp>
      <p:cxnSp>
        <p:nvCxnSpPr>
          <p:cNvPr id="30" name="Straight Arrow Connector 29"/>
          <p:cNvCxnSpPr/>
          <p:nvPr/>
        </p:nvCxnSpPr>
        <p:spPr>
          <a:xfrm flipH="1" flipV="1">
            <a:off x="6453131" y="2552018"/>
            <a:ext cx="798316" cy="276499"/>
          </a:xfrm>
          <a:prstGeom prst="straightConnector1">
            <a:avLst/>
          </a:prstGeom>
          <a:noFill/>
          <a:ln w="38100" cap="flat" cmpd="sng" algn="ctr">
            <a:solidFill>
              <a:srgbClr val="ED7D31"/>
            </a:solidFill>
            <a:prstDash val="solid"/>
            <a:miter lim="800000"/>
            <a:tailEnd type="triangle"/>
          </a:ln>
          <a:effectLst/>
        </p:spPr>
      </p:cxnSp>
      <p:sp>
        <p:nvSpPr>
          <p:cNvPr id="31" name="TextBox 30"/>
          <p:cNvSpPr txBox="1"/>
          <p:nvPr/>
        </p:nvSpPr>
        <p:spPr>
          <a:xfrm flipH="1">
            <a:off x="7142637" y="2630397"/>
            <a:ext cx="1856746" cy="1323439"/>
          </a:xfrm>
          <a:prstGeom prst="rect">
            <a:avLst/>
          </a:prstGeom>
          <a:solidFill>
            <a:schemeClr val="bg2">
              <a:lumMod val="95000"/>
            </a:schemeClr>
          </a:solidFill>
          <a:ln w="38100">
            <a:solidFill>
              <a:srgbClr val="ED7D31"/>
            </a:solidFill>
          </a:ln>
        </p:spPr>
        <p:txBody>
          <a:bodyPr wrap="square" rtlCol="0">
            <a:spAutoFit/>
          </a:bodyPr>
          <a:lstStyle/>
          <a:p>
            <a:pPr algn="ctr" defTabSz="685800"/>
            <a:r>
              <a:rPr lang="en-US" sz="1600" dirty="0">
                <a:solidFill>
                  <a:prstClr val="black"/>
                </a:solidFill>
              </a:rPr>
              <a:t>Data used to calculate metrics for the final model;</a:t>
            </a:r>
            <a:br>
              <a:rPr lang="en-US" sz="1600" dirty="0">
                <a:solidFill>
                  <a:prstClr val="black"/>
                </a:solidFill>
              </a:rPr>
            </a:br>
            <a:r>
              <a:rPr lang="en-US" sz="1600" dirty="0">
                <a:solidFill>
                  <a:prstClr val="black"/>
                </a:solidFill>
              </a:rPr>
              <a:t>not used</a:t>
            </a:r>
            <a:br>
              <a:rPr lang="en-US" sz="1600" dirty="0">
                <a:solidFill>
                  <a:prstClr val="black"/>
                </a:solidFill>
              </a:rPr>
            </a:br>
            <a:r>
              <a:rPr lang="en-US" sz="1600" dirty="0">
                <a:solidFill>
                  <a:prstClr val="black"/>
                </a:solidFill>
              </a:rPr>
              <a:t>during training</a:t>
            </a:r>
          </a:p>
        </p:txBody>
      </p:sp>
      <p:sp>
        <p:nvSpPr>
          <p:cNvPr id="32" name="TextBox 31">
            <a:extLst>
              <a:ext uri="{FF2B5EF4-FFF2-40B4-BE49-F238E27FC236}">
                <a16:creationId xmlns:a16="http://schemas.microsoft.com/office/drawing/2014/main" xmlns="" id="{9902C8E3-D0CE-0F46-8DDF-3240F3DE8122}"/>
              </a:ext>
            </a:extLst>
          </p:cNvPr>
          <p:cNvSpPr txBox="1"/>
          <p:nvPr/>
        </p:nvSpPr>
        <p:spPr>
          <a:xfrm flipH="1">
            <a:off x="4913334" y="3989242"/>
            <a:ext cx="1819952" cy="830997"/>
          </a:xfrm>
          <a:prstGeom prst="rect">
            <a:avLst/>
          </a:prstGeom>
          <a:solidFill>
            <a:schemeClr val="bg2">
              <a:lumMod val="95000"/>
            </a:schemeClr>
          </a:solidFill>
          <a:ln w="38100">
            <a:solidFill>
              <a:srgbClr val="ED7D31"/>
            </a:solidFill>
          </a:ln>
        </p:spPr>
        <p:txBody>
          <a:bodyPr wrap="square" rtlCol="0">
            <a:spAutoFit/>
          </a:bodyPr>
          <a:lstStyle/>
          <a:p>
            <a:pPr algn="ctr" defTabSz="685800"/>
            <a:r>
              <a:rPr lang="en-US" sz="1600" dirty="0">
                <a:solidFill>
                  <a:prstClr val="black"/>
                </a:solidFill>
              </a:rPr>
              <a:t>Is this a time-series forecasting exercise?</a:t>
            </a:r>
          </a:p>
        </p:txBody>
      </p:sp>
      <p:cxnSp>
        <p:nvCxnSpPr>
          <p:cNvPr id="33" name="Straight Arrow Connector 32">
            <a:extLst>
              <a:ext uri="{FF2B5EF4-FFF2-40B4-BE49-F238E27FC236}">
                <a16:creationId xmlns:a16="http://schemas.microsoft.com/office/drawing/2014/main" xmlns="" id="{3C788F63-53B6-A440-86AD-2F99EAB3F056}"/>
              </a:ext>
            </a:extLst>
          </p:cNvPr>
          <p:cNvCxnSpPr>
            <a:cxnSpLocks/>
          </p:cNvCxnSpPr>
          <p:nvPr/>
        </p:nvCxnSpPr>
        <p:spPr>
          <a:xfrm flipH="1" flipV="1">
            <a:off x="5125141" y="3595526"/>
            <a:ext cx="684856" cy="387958"/>
          </a:xfrm>
          <a:prstGeom prst="straightConnector1">
            <a:avLst/>
          </a:prstGeom>
          <a:noFill/>
          <a:ln w="38100" cap="flat" cmpd="sng" algn="ctr">
            <a:solidFill>
              <a:srgbClr val="ED7D31"/>
            </a:solidFill>
            <a:prstDash val="solid"/>
            <a:miter lim="800000"/>
            <a:tailEnd type="triangle"/>
          </a:ln>
          <a:effectLst/>
        </p:spPr>
      </p:cxnSp>
      <p:cxnSp>
        <p:nvCxnSpPr>
          <p:cNvPr id="14" name="Straight Arrow Connector 13"/>
          <p:cNvCxnSpPr/>
          <p:nvPr/>
        </p:nvCxnSpPr>
        <p:spPr>
          <a:xfrm flipH="1">
            <a:off x="4563371" y="1159123"/>
            <a:ext cx="1273717" cy="1053938"/>
          </a:xfrm>
          <a:prstGeom prst="straightConnector1">
            <a:avLst/>
          </a:prstGeom>
          <a:noFill/>
          <a:ln w="38100" cap="flat" cmpd="sng" algn="ctr">
            <a:solidFill>
              <a:srgbClr val="ED7D31"/>
            </a:solidFill>
            <a:prstDash val="solid"/>
            <a:miter lim="800000"/>
            <a:tailEnd type="triangle"/>
          </a:ln>
          <a:effectLst/>
        </p:spPr>
      </p:cxnSp>
      <p:sp>
        <p:nvSpPr>
          <p:cNvPr id="15" name="TextBox 14"/>
          <p:cNvSpPr txBox="1"/>
          <p:nvPr/>
        </p:nvSpPr>
        <p:spPr>
          <a:xfrm flipH="1">
            <a:off x="4969961" y="459599"/>
            <a:ext cx="1706014" cy="830997"/>
          </a:xfrm>
          <a:prstGeom prst="rect">
            <a:avLst/>
          </a:prstGeom>
          <a:solidFill>
            <a:schemeClr val="bg2">
              <a:lumMod val="95000"/>
            </a:schemeClr>
          </a:solidFill>
          <a:ln w="38100">
            <a:solidFill>
              <a:srgbClr val="ED7D31"/>
            </a:solidFill>
          </a:ln>
        </p:spPr>
        <p:txBody>
          <a:bodyPr wrap="square" rtlCol="0">
            <a:spAutoFit/>
          </a:bodyPr>
          <a:lstStyle/>
          <a:p>
            <a:pPr algn="ctr" defTabSz="685800"/>
            <a:r>
              <a:rPr lang="en-US" sz="1600" dirty="0">
                <a:solidFill>
                  <a:prstClr val="black"/>
                </a:solidFill>
              </a:rPr>
              <a:t>Columns to exclude from experiment</a:t>
            </a:r>
          </a:p>
        </p:txBody>
      </p:sp>
      <p:cxnSp>
        <p:nvCxnSpPr>
          <p:cNvPr id="18" name="Straight Arrow Connector 17"/>
          <p:cNvCxnSpPr/>
          <p:nvPr/>
        </p:nvCxnSpPr>
        <p:spPr>
          <a:xfrm flipH="1">
            <a:off x="5638968" y="1274037"/>
            <a:ext cx="1764879" cy="939024"/>
          </a:xfrm>
          <a:prstGeom prst="straightConnector1">
            <a:avLst/>
          </a:prstGeom>
          <a:noFill/>
          <a:ln w="38100" cap="flat" cmpd="sng" algn="ctr">
            <a:solidFill>
              <a:srgbClr val="ED7D31"/>
            </a:solidFill>
            <a:prstDash val="solid"/>
            <a:miter lim="800000"/>
            <a:tailEnd type="triangle"/>
          </a:ln>
          <a:effectLst/>
        </p:spPr>
      </p:cxnSp>
      <p:sp>
        <p:nvSpPr>
          <p:cNvPr id="19" name="TextBox 18"/>
          <p:cNvSpPr txBox="1"/>
          <p:nvPr/>
        </p:nvSpPr>
        <p:spPr>
          <a:xfrm flipH="1">
            <a:off x="7142636" y="1045437"/>
            <a:ext cx="1856747" cy="584775"/>
          </a:xfrm>
          <a:prstGeom prst="rect">
            <a:avLst/>
          </a:prstGeom>
          <a:solidFill>
            <a:schemeClr val="bg2">
              <a:lumMod val="95000"/>
            </a:schemeClr>
          </a:solidFill>
          <a:ln w="38100">
            <a:solidFill>
              <a:srgbClr val="ED7D31"/>
            </a:solidFill>
          </a:ln>
        </p:spPr>
        <p:txBody>
          <a:bodyPr wrap="square" rtlCol="0">
            <a:spAutoFit/>
          </a:bodyPr>
          <a:lstStyle/>
          <a:p>
            <a:pPr algn="ctr" defTabSz="685800"/>
            <a:r>
              <a:rPr lang="en-US" sz="1600" dirty="0">
                <a:solidFill>
                  <a:prstClr val="black"/>
                </a:solidFill>
              </a:rPr>
              <a:t>Data used for parameter tuning</a:t>
            </a:r>
          </a:p>
        </p:txBody>
      </p:sp>
    </p:spTree>
    <p:extLst>
      <p:ext uri="{BB962C8B-B14F-4D97-AF65-F5344CB8AC3E}">
        <p14:creationId xmlns:p14="http://schemas.microsoft.com/office/powerpoint/2010/main" val="33838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dissolve">
                                      <p:cBhvr>
                                        <p:cTn id="28" dur="500"/>
                                        <p:tgtEl>
                                          <p:spTgt spid="32"/>
                                        </p:tgtEl>
                                      </p:cBhvr>
                                    </p:animEffect>
                                  </p:childTnLst>
                                </p:cTn>
                              </p:par>
                              <p:par>
                                <p:cTn id="29" presetID="9"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dissolv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par>
                                <p:cTn id="45" presetID="9"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dissolv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dissolve">
                                      <p:cBhvr>
                                        <p:cTn id="60" dur="500"/>
                                        <p:tgtEl>
                                          <p:spTgt spid="30"/>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dissolve">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P spid="31" grpId="0" animBg="1"/>
      <p:bldP spid="32" grpId="0" animBg="1"/>
      <p:bldP spid="15"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t>
            </a:r>
            <a:br>
              <a:rPr lang="en-US" dirty="0"/>
            </a:br>
            <a:r>
              <a:rPr lang="en-US" dirty="0"/>
              <a:t>Settings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27442" y="364573"/>
            <a:ext cx="4099803" cy="1763308"/>
          </a:xfrm>
          <a:prstGeom prst="rect">
            <a:avLst/>
          </a:prstGeom>
        </p:spPr>
      </p:pic>
      <p:sp>
        <p:nvSpPr>
          <p:cNvPr id="13" name="Rectangle 12"/>
          <p:cNvSpPr/>
          <p:nvPr/>
        </p:nvSpPr>
        <p:spPr>
          <a:xfrm>
            <a:off x="3440960" y="2527786"/>
            <a:ext cx="2292018" cy="2353719"/>
          </a:xfrm>
          <a:prstGeom prst="rect">
            <a:avLst/>
          </a:prstGeom>
          <a:solidFill>
            <a:srgbClr val="FFC000">
              <a:lumMod val="40000"/>
              <a:lumOff val="60000"/>
              <a:alpha val="9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mj-lt"/>
              <a:ea typeface="+mn-ea"/>
              <a:cs typeface="+mn-cs"/>
            </a:endParaRPr>
          </a:p>
        </p:txBody>
      </p:sp>
      <p:sp>
        <p:nvSpPr>
          <p:cNvPr id="14" name="TextBox 13"/>
          <p:cNvSpPr txBox="1"/>
          <p:nvPr/>
        </p:nvSpPr>
        <p:spPr>
          <a:xfrm>
            <a:off x="3467134" y="2942514"/>
            <a:ext cx="2265843" cy="1754326"/>
          </a:xfrm>
          <a:prstGeom prst="rect">
            <a:avLst/>
          </a:prstGeom>
          <a:noFill/>
        </p:spPr>
        <p:txBody>
          <a:bodyPr wrap="square" rtlCol="0">
            <a:spAutoFit/>
          </a:bodyPr>
          <a:lstStyle/>
          <a:p>
            <a:pPr marL="174625" lvl="0" indent="-174625" defTabSz="685800">
              <a:buFont typeface="Arial" charset="0"/>
              <a:buChar char="•"/>
            </a:pPr>
            <a:r>
              <a:rPr lang="en-US" sz="1200" dirty="0"/>
              <a:t>Relative time for completing the experiment</a:t>
            </a:r>
          </a:p>
          <a:p>
            <a:pPr marL="174625" lvl="0" indent="-174625" defTabSz="685800">
              <a:buFont typeface="Arial" charset="0"/>
              <a:buChar char="•"/>
            </a:pPr>
            <a:endParaRPr lang="en-US" sz="1200" dirty="0"/>
          </a:p>
          <a:p>
            <a:pPr marL="174625" lvl="0" indent="-174625" defTabSz="685800">
              <a:buFont typeface="Arial" charset="0"/>
              <a:buChar char="•"/>
            </a:pPr>
            <a:r>
              <a:rPr lang="en-US" sz="1200" dirty="0"/>
              <a:t>Higher settings mean:</a:t>
            </a:r>
          </a:p>
          <a:p>
            <a:pPr marL="400050" lvl="1" indent="-174625" defTabSz="685800">
              <a:buFont typeface="Arial" charset="0"/>
              <a:buChar char="•"/>
            </a:pPr>
            <a:r>
              <a:rPr lang="en-US" sz="1200" dirty="0"/>
              <a:t>More iterations are performed to find the best set of features</a:t>
            </a:r>
          </a:p>
          <a:p>
            <a:pPr marL="400050" lvl="1" indent="-174625" defTabSz="685800">
              <a:buFont typeface="Arial" charset="0"/>
              <a:buChar char="•"/>
            </a:pPr>
            <a:r>
              <a:rPr lang="en-US" sz="1200" dirty="0"/>
              <a:t>Longer “early stopping” threshold</a:t>
            </a:r>
            <a:endParaRPr kumimoji="0" lang="en-US" sz="1200" b="0" i="0" u="none" strike="noStrike" kern="0" cap="none" spc="0" normalizeH="0" baseline="0" noProof="0" dirty="0">
              <a:ln>
                <a:noFill/>
              </a:ln>
              <a:solidFill>
                <a:prstClr val="black"/>
              </a:solidFill>
              <a:effectLst/>
              <a:uLnTx/>
              <a:uFillTx/>
              <a:latin typeface="+mj-lt"/>
              <a:ea typeface="Al Bayan Plain" charset="-78"/>
              <a:cs typeface="Al Bayan Plain" charset="-78"/>
            </a:endParaRPr>
          </a:p>
        </p:txBody>
      </p:sp>
      <p:sp>
        <p:nvSpPr>
          <p:cNvPr id="15" name="Rectangle 14"/>
          <p:cNvSpPr/>
          <p:nvPr/>
        </p:nvSpPr>
        <p:spPr>
          <a:xfrm>
            <a:off x="3440960" y="2447424"/>
            <a:ext cx="2292018" cy="392326"/>
          </a:xfrm>
          <a:prstGeom prst="rect">
            <a:avLst/>
          </a:prstGeom>
          <a:solidFill>
            <a:srgbClr val="FCE83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j-lt"/>
                <a:ea typeface="+mn-ea"/>
                <a:cs typeface="+mn-cs"/>
              </a:rPr>
              <a:t>Time</a:t>
            </a:r>
          </a:p>
        </p:txBody>
      </p:sp>
      <p:sp>
        <p:nvSpPr>
          <p:cNvPr id="17" name="Rectangle 16"/>
          <p:cNvSpPr/>
          <p:nvPr/>
        </p:nvSpPr>
        <p:spPr>
          <a:xfrm>
            <a:off x="860434" y="2527787"/>
            <a:ext cx="2292018" cy="2353720"/>
          </a:xfrm>
          <a:prstGeom prst="rect">
            <a:avLst/>
          </a:prstGeom>
          <a:solidFill>
            <a:srgbClr val="FFC000">
              <a:lumMod val="40000"/>
              <a:lumOff val="60000"/>
              <a:alpha val="9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mj-lt"/>
              <a:ea typeface="+mn-ea"/>
              <a:cs typeface="+mn-cs"/>
            </a:endParaRPr>
          </a:p>
        </p:txBody>
      </p:sp>
      <p:sp>
        <p:nvSpPr>
          <p:cNvPr id="18" name="TextBox 17"/>
          <p:cNvSpPr txBox="1"/>
          <p:nvPr/>
        </p:nvSpPr>
        <p:spPr>
          <a:xfrm>
            <a:off x="886608" y="2942514"/>
            <a:ext cx="2265843" cy="1938992"/>
          </a:xfrm>
          <a:prstGeom prst="rect">
            <a:avLst/>
          </a:prstGeom>
          <a:noFill/>
        </p:spPr>
        <p:txBody>
          <a:bodyPr wrap="square" rtlCol="0">
            <a:spAutoFit/>
          </a:bodyPr>
          <a:lstStyle/>
          <a:p>
            <a:pPr marL="174625" lvl="0" indent="-174625" defTabSz="685800">
              <a:buFont typeface="Arial" charset="0"/>
              <a:buChar char="•"/>
            </a:pPr>
            <a:r>
              <a:rPr lang="en-US" sz="1200" dirty="0"/>
              <a:t>Relative accuracy – higher values should lead to higher confidence in model performance (accuracy)</a:t>
            </a:r>
          </a:p>
          <a:p>
            <a:pPr marL="174625" lvl="0" indent="-174625" defTabSz="685800">
              <a:buFont typeface="Arial" charset="0"/>
              <a:buChar char="•"/>
            </a:pPr>
            <a:endParaRPr lang="en-US" sz="1200" dirty="0"/>
          </a:p>
          <a:p>
            <a:pPr marL="174625" lvl="0" indent="-174625" defTabSz="685800">
              <a:buFont typeface="Arial" charset="0"/>
              <a:buChar char="•"/>
            </a:pPr>
            <a:r>
              <a:rPr lang="en-US" sz="1200" dirty="0"/>
              <a:t>Impacts things such as level of data sampling, how many models are used in the final ensemble, parameter tuning level, among others</a:t>
            </a:r>
            <a:endParaRPr kumimoji="0" lang="en-US" sz="1200" b="0" i="0" u="none" strike="noStrike" kern="0" cap="none" spc="0" normalizeH="0" baseline="0" noProof="0" dirty="0">
              <a:ln>
                <a:noFill/>
              </a:ln>
              <a:solidFill>
                <a:prstClr val="black"/>
              </a:solidFill>
              <a:effectLst/>
              <a:uLnTx/>
              <a:uFillTx/>
              <a:latin typeface="+mj-lt"/>
              <a:ea typeface="Al Bayan Plain" charset="-78"/>
              <a:cs typeface="Al Bayan Plain" charset="-78"/>
            </a:endParaRPr>
          </a:p>
        </p:txBody>
      </p:sp>
      <p:sp>
        <p:nvSpPr>
          <p:cNvPr id="19" name="Rectangle 18"/>
          <p:cNvSpPr/>
          <p:nvPr/>
        </p:nvSpPr>
        <p:spPr>
          <a:xfrm>
            <a:off x="860434" y="2447424"/>
            <a:ext cx="2292018" cy="392327"/>
          </a:xfrm>
          <a:prstGeom prst="rect">
            <a:avLst/>
          </a:prstGeom>
          <a:solidFill>
            <a:srgbClr val="FCE83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j-lt"/>
                <a:ea typeface="+mn-ea"/>
                <a:cs typeface="+mn-cs"/>
              </a:rPr>
              <a:t>Accuracy</a:t>
            </a:r>
          </a:p>
        </p:txBody>
      </p:sp>
      <p:sp>
        <p:nvSpPr>
          <p:cNvPr id="21" name="Rectangle 20"/>
          <p:cNvSpPr/>
          <p:nvPr/>
        </p:nvSpPr>
        <p:spPr>
          <a:xfrm>
            <a:off x="6021486" y="2527786"/>
            <a:ext cx="2292018" cy="2353719"/>
          </a:xfrm>
          <a:prstGeom prst="rect">
            <a:avLst/>
          </a:prstGeom>
          <a:solidFill>
            <a:srgbClr val="FFC000">
              <a:lumMod val="40000"/>
              <a:lumOff val="60000"/>
              <a:alpha val="9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mj-lt"/>
              <a:ea typeface="+mn-ea"/>
              <a:cs typeface="+mn-cs"/>
            </a:endParaRPr>
          </a:p>
        </p:txBody>
      </p:sp>
      <p:sp>
        <p:nvSpPr>
          <p:cNvPr id="22" name="TextBox 21"/>
          <p:cNvSpPr txBox="1"/>
          <p:nvPr/>
        </p:nvSpPr>
        <p:spPr>
          <a:xfrm>
            <a:off x="6047660" y="2942514"/>
            <a:ext cx="2265843" cy="1754326"/>
          </a:xfrm>
          <a:prstGeom prst="rect">
            <a:avLst/>
          </a:prstGeom>
          <a:noFill/>
        </p:spPr>
        <p:txBody>
          <a:bodyPr wrap="square" rtlCol="0">
            <a:spAutoFit/>
          </a:bodyPr>
          <a:lstStyle/>
          <a:p>
            <a:pPr marL="174625" lvl="0" indent="-174625" defTabSz="685800">
              <a:buFont typeface="Arial" charset="0"/>
              <a:buChar char="•"/>
            </a:pPr>
            <a:r>
              <a:rPr lang="en-US" sz="1200" noProof="0" dirty="0"/>
              <a:t>Relative interpretability – higher values favor more interpretable models</a:t>
            </a:r>
          </a:p>
          <a:p>
            <a:pPr marL="174625" lvl="0" indent="-174625" defTabSz="685800">
              <a:buFont typeface="Arial" charset="0"/>
              <a:buChar char="•"/>
            </a:pPr>
            <a:endParaRPr lang="en-US" sz="1200" dirty="0"/>
          </a:p>
          <a:p>
            <a:pPr marL="174625" lvl="0" indent="-174625" defTabSz="685800">
              <a:buFont typeface="Arial" charset="0"/>
              <a:buChar char="•"/>
            </a:pPr>
            <a:r>
              <a:rPr lang="en-US" sz="1200" spc="-20" dirty="0"/>
              <a:t>The higher the interpretability </a:t>
            </a:r>
            <a:r>
              <a:rPr lang="en-US" sz="1200" dirty="0"/>
              <a:t>setting, the lower the</a:t>
            </a:r>
            <a:r>
              <a:rPr lang="en-US" sz="1200" spc="-20" dirty="0"/>
              <a:t> complexity of the engineered </a:t>
            </a:r>
            <a:r>
              <a:rPr lang="en-US" sz="1200" dirty="0"/>
              <a:t>features and of the</a:t>
            </a:r>
            <a:br>
              <a:rPr lang="en-US" sz="1200" dirty="0"/>
            </a:br>
            <a:r>
              <a:rPr lang="en-US" sz="1200" dirty="0"/>
              <a:t>final model(s).</a:t>
            </a:r>
            <a:endParaRPr lang="en-US" sz="1200" kern="0" dirty="0">
              <a:solidFill>
                <a:prstClr val="black"/>
              </a:solidFill>
              <a:latin typeface="+mj-lt"/>
              <a:cs typeface="Al Bayan Plain" charset="-78"/>
            </a:endParaRPr>
          </a:p>
        </p:txBody>
      </p:sp>
      <p:sp>
        <p:nvSpPr>
          <p:cNvPr id="23" name="Rectangle 22"/>
          <p:cNvSpPr/>
          <p:nvPr/>
        </p:nvSpPr>
        <p:spPr>
          <a:xfrm>
            <a:off x="6021486" y="2447424"/>
            <a:ext cx="2292018" cy="392326"/>
          </a:xfrm>
          <a:prstGeom prst="rect">
            <a:avLst/>
          </a:prstGeom>
          <a:solidFill>
            <a:srgbClr val="FCE83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mj-lt"/>
                <a:ea typeface="+mn-ea"/>
                <a:cs typeface="+mn-cs"/>
              </a:rPr>
              <a:t>Interpretability</a:t>
            </a:r>
          </a:p>
        </p:txBody>
      </p:sp>
      <p:cxnSp>
        <p:nvCxnSpPr>
          <p:cNvPr id="25" name="Straight Arrow Connector 24"/>
          <p:cNvCxnSpPr/>
          <p:nvPr/>
        </p:nvCxnSpPr>
        <p:spPr>
          <a:xfrm flipV="1">
            <a:off x="2866490" y="2040079"/>
            <a:ext cx="410966" cy="366249"/>
          </a:xfrm>
          <a:prstGeom prst="straightConnector1">
            <a:avLst/>
          </a:prstGeom>
          <a:ln>
            <a:solidFill>
              <a:srgbClr val="ED7D3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4586969" y="2040039"/>
            <a:ext cx="1" cy="366290"/>
          </a:xfrm>
          <a:prstGeom prst="straightConnector1">
            <a:avLst/>
          </a:prstGeom>
          <a:ln>
            <a:solidFill>
              <a:srgbClr val="ED7D3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5938463" y="2040079"/>
            <a:ext cx="339047" cy="366250"/>
          </a:xfrm>
          <a:prstGeom prst="straightConnector1">
            <a:avLst/>
          </a:prstGeom>
          <a:ln>
            <a:solidFill>
              <a:srgbClr val="ED7D3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2826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679040" cy="381000"/>
          </a:xfrm>
        </p:spPr>
        <p:txBody>
          <a:bodyPr/>
          <a:lstStyle/>
          <a:p>
            <a:r>
              <a:rPr lang="en-US" dirty="0"/>
              <a:t>Auto Feature Generation</a:t>
            </a:r>
            <a:br>
              <a:rPr lang="en-US" dirty="0"/>
            </a:br>
            <a:r>
              <a:rPr lang="en-US" sz="2000" i="1" dirty="0">
                <a:solidFill>
                  <a:schemeClr val="tx2">
                    <a:lumMod val="50000"/>
                  </a:schemeClr>
                </a:solidFill>
              </a:rPr>
              <a:t>Kaggle Grandmaster Out of the Box</a:t>
            </a:r>
          </a:p>
        </p:txBody>
      </p:sp>
      <p:grpSp>
        <p:nvGrpSpPr>
          <p:cNvPr id="19" name="Group 18"/>
          <p:cNvGrpSpPr/>
          <p:nvPr/>
        </p:nvGrpSpPr>
        <p:grpSpPr>
          <a:xfrm>
            <a:off x="5404074" y="1037151"/>
            <a:ext cx="3273201" cy="3565330"/>
            <a:chOff x="8205080" y="1823820"/>
            <a:chExt cx="3776250" cy="4287272"/>
          </a:xfrm>
        </p:grpSpPr>
        <p:sp>
          <p:nvSpPr>
            <p:cNvPr id="20" name="Rectangle 19"/>
            <p:cNvSpPr/>
            <p:nvPr/>
          </p:nvSpPr>
          <p:spPr>
            <a:xfrm>
              <a:off x="8205080" y="1920456"/>
              <a:ext cx="3776250" cy="4190636"/>
            </a:xfrm>
            <a:prstGeom prst="rect">
              <a:avLst/>
            </a:prstGeom>
            <a:solidFill>
              <a:srgbClr val="FFC000">
                <a:lumMod val="40000"/>
                <a:lumOff val="60000"/>
                <a:alpha val="9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8332842" y="2530350"/>
              <a:ext cx="3329811" cy="3201348"/>
            </a:xfrm>
            <a:prstGeom prst="rect">
              <a:avLst/>
            </a:prstGeom>
            <a:noFill/>
          </p:spPr>
          <p:txBody>
            <a:bodyPr wrap="square" rtlCol="0">
              <a:spAutoFit/>
            </a:bodyPr>
            <a:lstStyle/>
            <a:p>
              <a:pPr marL="168275" marR="0" lvl="0" indent="-168275" defTabSz="685800" eaLnBrk="1" fontAlgn="auto" latinLnBrk="0" hangingPunct="1">
                <a:lnSpc>
                  <a:spcPct val="100000"/>
                </a:lnSpc>
                <a:spcBef>
                  <a:spcPts val="0"/>
                </a:spcBef>
                <a:spcAft>
                  <a:spcPts val="0"/>
                </a:spcAft>
                <a:buClrTx/>
                <a:buSzTx/>
                <a:buFont typeface="Arial" charset="0"/>
                <a:buChar char="•"/>
                <a:tabLst/>
                <a:defRPr/>
              </a:pPr>
              <a:r>
                <a:rPr kumimoji="0" lang="en-US" sz="1700" b="0" i="0" u="none" strike="noStrike" kern="0" cap="none" spc="0" normalizeH="0" baseline="0" noProof="0" dirty="0">
                  <a:ln>
                    <a:noFill/>
                  </a:ln>
                  <a:solidFill>
                    <a:prstClr val="black"/>
                  </a:solidFill>
                  <a:effectLst/>
                  <a:uLnTx/>
                  <a:uFillTx/>
                  <a:latin typeface="+mj-lt"/>
                  <a:ea typeface="Al Bayan Plain" charset="-78"/>
                  <a:cs typeface="Al Bayan Plain" charset="-78"/>
                </a:rPr>
                <a:t>Automatic Text Handling</a:t>
              </a:r>
            </a:p>
            <a:p>
              <a:pPr marL="168275" marR="0" lvl="0" indent="-168275" defTabSz="685800" eaLnBrk="1" fontAlgn="auto" latinLnBrk="0" hangingPunct="1">
                <a:lnSpc>
                  <a:spcPct val="100000"/>
                </a:lnSpc>
                <a:spcBef>
                  <a:spcPts val="0"/>
                </a:spcBef>
                <a:spcAft>
                  <a:spcPts val="0"/>
                </a:spcAft>
                <a:buClrTx/>
                <a:buSzTx/>
                <a:buFont typeface="Arial" charset="0"/>
                <a:buChar char="•"/>
                <a:tabLst/>
                <a:defRPr/>
              </a:pPr>
              <a:endParaRPr kumimoji="0" lang="en-US" sz="1200" b="0" i="0" u="none" strike="noStrike" kern="0" cap="none" spc="0" normalizeH="0" baseline="0" noProof="0" dirty="0">
                <a:ln>
                  <a:noFill/>
                </a:ln>
                <a:solidFill>
                  <a:prstClr val="black"/>
                </a:solidFill>
                <a:effectLst/>
                <a:uLnTx/>
                <a:uFillTx/>
                <a:latin typeface="+mj-lt"/>
                <a:ea typeface="Al Bayan Plain" charset="-78"/>
                <a:cs typeface="Al Bayan Plain" charset="-78"/>
              </a:endParaRPr>
            </a:p>
            <a:p>
              <a:pPr marL="168275" marR="0" lvl="0" indent="-168275" defTabSz="685800" eaLnBrk="1" fontAlgn="auto" latinLnBrk="0" hangingPunct="1">
                <a:lnSpc>
                  <a:spcPct val="100000"/>
                </a:lnSpc>
                <a:spcBef>
                  <a:spcPts val="0"/>
                </a:spcBef>
                <a:spcAft>
                  <a:spcPts val="0"/>
                </a:spcAft>
                <a:buClrTx/>
                <a:buSzTx/>
                <a:buFont typeface="Arial" charset="0"/>
                <a:buChar char="•"/>
                <a:tabLst/>
                <a:defRPr/>
              </a:pPr>
              <a:r>
                <a:rPr kumimoji="0" lang="en-US" sz="1700" b="0" i="0" u="none" strike="noStrike" kern="0" cap="none" spc="0" normalizeH="0" baseline="0" noProof="0" dirty="0">
                  <a:ln>
                    <a:noFill/>
                  </a:ln>
                  <a:solidFill>
                    <a:prstClr val="black"/>
                  </a:solidFill>
                  <a:effectLst/>
                  <a:uLnTx/>
                  <a:uFillTx/>
                  <a:latin typeface="+mj-lt"/>
                  <a:ea typeface="Al Bayan Plain" charset="-78"/>
                  <a:cs typeface="Al Bayan Plain" charset="-78"/>
                </a:rPr>
                <a:t>Frequency Encoding</a:t>
              </a:r>
            </a:p>
            <a:p>
              <a:pPr marL="168275" marR="0" lvl="0" indent="-168275" defTabSz="685800" eaLnBrk="1" fontAlgn="auto" latinLnBrk="0" hangingPunct="1">
                <a:lnSpc>
                  <a:spcPct val="100000"/>
                </a:lnSpc>
                <a:spcBef>
                  <a:spcPts val="0"/>
                </a:spcBef>
                <a:spcAft>
                  <a:spcPts val="0"/>
                </a:spcAft>
                <a:buClrTx/>
                <a:buSzTx/>
                <a:buFont typeface="Arial" charset="0"/>
                <a:buChar char="•"/>
                <a:tabLst/>
                <a:defRPr/>
              </a:pPr>
              <a:endParaRPr kumimoji="0" lang="en-US" sz="1200" b="0" i="0" u="none" strike="noStrike" kern="0" cap="none" spc="0" normalizeH="0" baseline="0" noProof="0" dirty="0">
                <a:ln>
                  <a:noFill/>
                </a:ln>
                <a:solidFill>
                  <a:prstClr val="black"/>
                </a:solidFill>
                <a:effectLst/>
                <a:uLnTx/>
                <a:uFillTx/>
                <a:latin typeface="+mj-lt"/>
                <a:ea typeface="Al Bayan Plain" charset="-78"/>
                <a:cs typeface="Al Bayan Plain" charset="-78"/>
              </a:endParaRPr>
            </a:p>
            <a:p>
              <a:pPr marL="168275" marR="0" lvl="0" indent="-168275" defTabSz="685800" eaLnBrk="1" fontAlgn="auto" latinLnBrk="0" hangingPunct="1">
                <a:lnSpc>
                  <a:spcPct val="100000"/>
                </a:lnSpc>
                <a:spcBef>
                  <a:spcPts val="0"/>
                </a:spcBef>
                <a:spcAft>
                  <a:spcPts val="0"/>
                </a:spcAft>
                <a:buClrTx/>
                <a:buSzTx/>
                <a:buFont typeface="Arial" charset="0"/>
                <a:buChar char="•"/>
                <a:tabLst/>
                <a:defRPr/>
              </a:pPr>
              <a:r>
                <a:rPr kumimoji="0" lang="en-US" sz="1700" b="0" i="0" u="none" strike="noStrike" kern="0" cap="none" spc="0" normalizeH="0" baseline="0" noProof="0" dirty="0">
                  <a:ln>
                    <a:noFill/>
                  </a:ln>
                  <a:solidFill>
                    <a:prstClr val="black"/>
                  </a:solidFill>
                  <a:effectLst/>
                  <a:uLnTx/>
                  <a:uFillTx/>
                  <a:latin typeface="+mj-lt"/>
                  <a:ea typeface="Al Bayan Plain" charset="-78"/>
                  <a:cs typeface="Al Bayan Plain" charset="-78"/>
                </a:rPr>
                <a:t>Cross Validation</a:t>
              </a:r>
              <a:br>
                <a:rPr kumimoji="0" lang="en-US" sz="1700" b="0" i="0" u="none" strike="noStrike" kern="0" cap="none" spc="0" normalizeH="0" baseline="0" noProof="0" dirty="0">
                  <a:ln>
                    <a:noFill/>
                  </a:ln>
                  <a:solidFill>
                    <a:prstClr val="black"/>
                  </a:solidFill>
                  <a:effectLst/>
                  <a:uLnTx/>
                  <a:uFillTx/>
                  <a:latin typeface="+mj-lt"/>
                  <a:ea typeface="Al Bayan Plain" charset="-78"/>
                  <a:cs typeface="Al Bayan Plain" charset="-78"/>
                </a:rPr>
              </a:br>
              <a:r>
                <a:rPr kumimoji="0" lang="en-US" sz="1700" b="0" i="0" u="none" strike="noStrike" kern="0" cap="none" spc="0" normalizeH="0" baseline="0" noProof="0" dirty="0">
                  <a:ln>
                    <a:noFill/>
                  </a:ln>
                  <a:solidFill>
                    <a:prstClr val="black"/>
                  </a:solidFill>
                  <a:effectLst/>
                  <a:uLnTx/>
                  <a:uFillTx/>
                  <a:latin typeface="+mj-lt"/>
                  <a:ea typeface="Al Bayan Plain" charset="-78"/>
                  <a:cs typeface="Al Bayan Plain" charset="-78"/>
                </a:rPr>
                <a:t>Target Encoding</a:t>
              </a:r>
            </a:p>
            <a:p>
              <a:pPr marL="168275" marR="0" lvl="0" indent="-168275" defTabSz="685800" eaLnBrk="1" fontAlgn="auto" latinLnBrk="0" hangingPunct="1">
                <a:lnSpc>
                  <a:spcPct val="100000"/>
                </a:lnSpc>
                <a:spcBef>
                  <a:spcPts val="0"/>
                </a:spcBef>
                <a:spcAft>
                  <a:spcPts val="0"/>
                </a:spcAft>
                <a:buClrTx/>
                <a:buSzTx/>
                <a:buFont typeface="Arial" charset="0"/>
                <a:buChar char="•"/>
                <a:tabLst/>
                <a:defRPr/>
              </a:pPr>
              <a:endParaRPr kumimoji="0" lang="en-US" sz="1200" b="0" i="0" u="none" strike="noStrike" kern="0" cap="none" spc="0" normalizeH="0" baseline="0" noProof="0" dirty="0">
                <a:ln>
                  <a:noFill/>
                </a:ln>
                <a:solidFill>
                  <a:prstClr val="black"/>
                </a:solidFill>
                <a:effectLst/>
                <a:uLnTx/>
                <a:uFillTx/>
                <a:latin typeface="+mj-lt"/>
                <a:ea typeface="Al Bayan Plain" charset="-78"/>
                <a:cs typeface="Al Bayan Plain" charset="-78"/>
              </a:endParaRPr>
            </a:p>
            <a:p>
              <a:pPr marL="168275" lvl="0" indent="-168275" defTabSz="685800">
                <a:buFont typeface="Arial" charset="0"/>
                <a:buChar char="•"/>
                <a:defRPr/>
              </a:pPr>
              <a:r>
                <a:rPr kumimoji="0" lang="en-US" sz="1700" b="0" i="0" u="none" strike="noStrike" kern="0" cap="none" spc="0" normalizeH="0" baseline="0" noProof="0" dirty="0">
                  <a:ln>
                    <a:noFill/>
                  </a:ln>
                  <a:solidFill>
                    <a:prstClr val="black"/>
                  </a:solidFill>
                  <a:effectLst/>
                  <a:uLnTx/>
                  <a:uFillTx/>
                  <a:latin typeface="+mj-lt"/>
                  <a:ea typeface="Al Bayan Plain" charset="-78"/>
                  <a:cs typeface="Al Bayan Plain" charset="-78"/>
                </a:rPr>
                <a:t>Truncated Singular</a:t>
              </a:r>
              <a:br>
                <a:rPr kumimoji="0" lang="en-US" sz="1700" b="0" i="0" u="none" strike="noStrike" kern="0" cap="none" spc="0" normalizeH="0" baseline="0" noProof="0" dirty="0">
                  <a:ln>
                    <a:noFill/>
                  </a:ln>
                  <a:solidFill>
                    <a:prstClr val="black"/>
                  </a:solidFill>
                  <a:effectLst/>
                  <a:uLnTx/>
                  <a:uFillTx/>
                  <a:latin typeface="+mj-lt"/>
                  <a:ea typeface="Al Bayan Plain" charset="-78"/>
                  <a:cs typeface="Al Bayan Plain" charset="-78"/>
                </a:rPr>
              </a:br>
              <a:r>
                <a:rPr kumimoji="0" lang="en-US" sz="1700" b="0" i="0" u="none" strike="noStrike" kern="0" cap="none" spc="0" normalizeH="0" baseline="0" noProof="0" dirty="0">
                  <a:ln>
                    <a:noFill/>
                  </a:ln>
                  <a:solidFill>
                    <a:prstClr val="black"/>
                  </a:solidFill>
                  <a:effectLst/>
                  <a:uLnTx/>
                  <a:uFillTx/>
                  <a:latin typeface="+mj-lt"/>
                  <a:ea typeface="Al Bayan Plain" charset="-78"/>
                  <a:cs typeface="Al Bayan Plain" charset="-78"/>
                </a:rPr>
                <a:t>Value Decompression</a:t>
              </a:r>
            </a:p>
            <a:p>
              <a:pPr marL="168275" marR="0" lvl="0" indent="-168275" defTabSz="685800" eaLnBrk="1" fontAlgn="auto" latinLnBrk="0" hangingPunct="1">
                <a:lnSpc>
                  <a:spcPct val="100000"/>
                </a:lnSpc>
                <a:spcBef>
                  <a:spcPts val="0"/>
                </a:spcBef>
                <a:spcAft>
                  <a:spcPts val="0"/>
                </a:spcAft>
                <a:buClrTx/>
                <a:buSzTx/>
                <a:buFont typeface="Arial" charset="0"/>
                <a:buChar char="•"/>
                <a:tabLst/>
                <a:defRPr/>
              </a:pPr>
              <a:endParaRPr kumimoji="0" lang="en-US" sz="1200" b="0" i="0" u="none" strike="noStrike" kern="0" cap="none" spc="0" normalizeH="0" baseline="0" noProof="0" dirty="0">
                <a:ln>
                  <a:noFill/>
                </a:ln>
                <a:solidFill>
                  <a:prstClr val="black"/>
                </a:solidFill>
                <a:effectLst/>
                <a:uLnTx/>
                <a:uFillTx/>
                <a:latin typeface="+mj-lt"/>
                <a:ea typeface="Al Bayan Plain" charset="-78"/>
                <a:cs typeface="Al Bayan Plain" charset="-78"/>
              </a:endParaRPr>
            </a:p>
            <a:p>
              <a:pPr marL="168275" marR="0" lvl="0" indent="-168275" defTabSz="685800" eaLnBrk="1" fontAlgn="auto" latinLnBrk="0" hangingPunct="1">
                <a:lnSpc>
                  <a:spcPct val="100000"/>
                </a:lnSpc>
                <a:spcBef>
                  <a:spcPts val="0"/>
                </a:spcBef>
                <a:spcAft>
                  <a:spcPts val="0"/>
                </a:spcAft>
                <a:buClrTx/>
                <a:buSzTx/>
                <a:buFont typeface="Arial" charset="0"/>
                <a:buChar char="•"/>
                <a:tabLst/>
                <a:defRPr/>
              </a:pPr>
              <a:r>
                <a:rPr kumimoji="0" lang="en-US" sz="1700" b="0" i="0" u="none" strike="noStrike" kern="0" cap="none" spc="0" normalizeH="0" baseline="0" noProof="0" dirty="0">
                  <a:ln>
                    <a:noFill/>
                  </a:ln>
                  <a:solidFill>
                    <a:prstClr val="black"/>
                  </a:solidFill>
                  <a:effectLst/>
                  <a:uLnTx/>
                  <a:uFillTx/>
                  <a:latin typeface="+mj-lt"/>
                  <a:ea typeface="Al Bayan Plain" charset="-78"/>
                  <a:cs typeface="Al Bayan Plain" charset="-78"/>
                </a:rPr>
                <a:t>Clustering and more</a:t>
              </a:r>
            </a:p>
          </p:txBody>
        </p:sp>
        <p:sp>
          <p:nvSpPr>
            <p:cNvPr id="22" name="Rectangle 21"/>
            <p:cNvSpPr/>
            <p:nvPr/>
          </p:nvSpPr>
          <p:spPr>
            <a:xfrm>
              <a:off x="8205080" y="1823820"/>
              <a:ext cx="3776250" cy="568418"/>
            </a:xfrm>
            <a:prstGeom prst="rect">
              <a:avLst/>
            </a:prstGeom>
            <a:solidFill>
              <a:srgbClr val="FCE83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mj-lt"/>
                  <a:ea typeface="+mn-ea"/>
                  <a:cs typeface="+mn-cs"/>
                </a:rPr>
                <a:t>Feature Transformations</a:t>
              </a:r>
            </a:p>
          </p:txBody>
        </p:sp>
      </p:grp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152" y="1240803"/>
            <a:ext cx="3235413" cy="3019425"/>
          </a:xfrm>
          <a:prstGeom prst="rect">
            <a:avLst/>
          </a:prstGeom>
        </p:spPr>
      </p:pic>
      <p:sp>
        <p:nvSpPr>
          <p:cNvPr id="27" name="TextBox 26"/>
          <p:cNvSpPr txBox="1"/>
          <p:nvPr/>
        </p:nvSpPr>
        <p:spPr>
          <a:xfrm>
            <a:off x="113486" y="4536480"/>
            <a:ext cx="1852474" cy="553998"/>
          </a:xfrm>
          <a:prstGeom prst="rect">
            <a:avLst/>
          </a:prstGeom>
          <a:noFill/>
        </p:spPr>
        <p:txBody>
          <a:bodyPr wrap="square" rtlCol="0">
            <a:spAutoFit/>
          </a:bodyPr>
          <a:lstStyle/>
          <a:p>
            <a:pPr algn="ctr" defTabSz="685800"/>
            <a:r>
              <a:rPr lang="en-US" sz="1500" b="1" dirty="0">
                <a:solidFill>
                  <a:srgbClr val="ED7D31">
                    <a:lumMod val="75000"/>
                  </a:srgbClr>
                </a:solidFill>
                <a:latin typeface="+mj-lt"/>
              </a:rPr>
              <a:t>Examples of</a:t>
            </a:r>
            <a:br>
              <a:rPr lang="en-US" sz="1500" b="1" dirty="0">
                <a:solidFill>
                  <a:srgbClr val="ED7D31">
                    <a:lumMod val="75000"/>
                  </a:srgbClr>
                </a:solidFill>
                <a:latin typeface="+mj-lt"/>
              </a:rPr>
            </a:br>
            <a:r>
              <a:rPr lang="en-US" sz="1500" b="1" dirty="0">
                <a:solidFill>
                  <a:srgbClr val="ED7D31">
                    <a:lumMod val="75000"/>
                  </a:srgbClr>
                </a:solidFill>
                <a:latin typeface="+mj-lt"/>
              </a:rPr>
              <a:t>Original Features</a:t>
            </a:r>
          </a:p>
        </p:txBody>
      </p:sp>
      <p:sp>
        <p:nvSpPr>
          <p:cNvPr id="12" name="TextBox 11"/>
          <p:cNvSpPr txBox="1"/>
          <p:nvPr/>
        </p:nvSpPr>
        <p:spPr>
          <a:xfrm>
            <a:off x="3756381" y="1392362"/>
            <a:ext cx="1710155" cy="784830"/>
          </a:xfrm>
          <a:prstGeom prst="rect">
            <a:avLst/>
          </a:prstGeom>
          <a:noFill/>
        </p:spPr>
        <p:txBody>
          <a:bodyPr wrap="square" rtlCol="0">
            <a:spAutoFit/>
          </a:bodyPr>
          <a:lstStyle/>
          <a:p>
            <a:pPr algn="ctr" defTabSz="685800"/>
            <a:r>
              <a:rPr lang="en-US" sz="1500" b="1" dirty="0">
                <a:solidFill>
                  <a:srgbClr val="ED7D31">
                    <a:lumMod val="75000"/>
                  </a:srgbClr>
                </a:solidFill>
                <a:latin typeface="+mj-lt"/>
              </a:rPr>
              <a:t>Examples of Generated Features</a:t>
            </a:r>
          </a:p>
        </p:txBody>
      </p:sp>
      <p:cxnSp>
        <p:nvCxnSpPr>
          <p:cNvPr id="13" name="Straight Arrow Connector 12"/>
          <p:cNvCxnSpPr/>
          <p:nvPr/>
        </p:nvCxnSpPr>
        <p:spPr>
          <a:xfrm flipH="1">
            <a:off x="2963367" y="1788416"/>
            <a:ext cx="1070248" cy="333375"/>
          </a:xfrm>
          <a:prstGeom prst="straightConnector1">
            <a:avLst/>
          </a:prstGeom>
          <a:noFill/>
          <a:ln w="38100" cap="flat" cmpd="sng" algn="ctr">
            <a:solidFill>
              <a:srgbClr val="ED7D31"/>
            </a:solidFill>
            <a:prstDash val="solid"/>
            <a:miter lim="800000"/>
            <a:tailEnd type="triangle"/>
          </a:ln>
          <a:effectLst/>
        </p:spPr>
      </p:cxnSp>
      <p:cxnSp>
        <p:nvCxnSpPr>
          <p:cNvPr id="14" name="Curved Connector 13"/>
          <p:cNvCxnSpPr/>
          <p:nvPr/>
        </p:nvCxnSpPr>
        <p:spPr>
          <a:xfrm rot="5400000" flipH="1" flipV="1">
            <a:off x="683855" y="4185454"/>
            <a:ext cx="402312" cy="348977"/>
          </a:xfrm>
          <a:prstGeom prst="curvedConnector3">
            <a:avLst>
              <a:gd name="adj1" fmla="val 50000"/>
            </a:avLst>
          </a:prstGeom>
          <a:noFill/>
          <a:ln w="38100" cap="flat" cmpd="sng" algn="ctr">
            <a:solidFill>
              <a:srgbClr val="ED7D31"/>
            </a:solidFill>
            <a:prstDash val="solid"/>
            <a:miter lim="800000"/>
            <a:tailEnd type="triangle"/>
          </a:ln>
          <a:effectLst/>
        </p:spPr>
      </p:cxnSp>
    </p:spTree>
    <p:extLst>
      <p:ext uri="{BB962C8B-B14F-4D97-AF65-F5344CB8AC3E}">
        <p14:creationId xmlns:p14="http://schemas.microsoft.com/office/powerpoint/2010/main" val="210045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Driverless AI Experience</a:t>
            </a:r>
          </a:p>
        </p:txBody>
      </p:sp>
      <p:cxnSp>
        <p:nvCxnSpPr>
          <p:cNvPr id="4" name="Straight Connector 3"/>
          <p:cNvCxnSpPr/>
          <p:nvPr/>
        </p:nvCxnSpPr>
        <p:spPr>
          <a:xfrm>
            <a:off x="4367129" y="1364248"/>
            <a:ext cx="0" cy="2521349"/>
          </a:xfrm>
          <a:prstGeom prst="line">
            <a:avLst/>
          </a:prstGeom>
          <a:noFill/>
          <a:ln w="50800" cap="flat">
            <a:solidFill>
              <a:schemeClr val="tx1"/>
            </a:solidFill>
            <a:prstDash val="solid"/>
            <a:round/>
          </a:ln>
          <a:effectLst>
            <a:outerShdw blurRad="1270000" algn="ctr" rotWithShape="0">
              <a:schemeClr val="tx1"/>
            </a:outerShdw>
          </a:effectLst>
          <a:sp3d/>
        </p:spPr>
        <p:style>
          <a:lnRef idx="0">
            <a:scrgbClr r="0" g="0" b="0"/>
          </a:lnRef>
          <a:fillRef idx="0">
            <a:scrgbClr r="0" g="0" b="0"/>
          </a:fillRef>
          <a:effectRef idx="0">
            <a:scrgbClr r="0" g="0" b="0"/>
          </a:effectRef>
          <a:fontRef idx="none"/>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18062" y="1478919"/>
            <a:ext cx="3919538" cy="357188"/>
          </a:xfrm>
          <a:prstGeom prst="rect">
            <a:avLst/>
          </a:prstGeom>
          <a:ln w="3175">
            <a:solidFill>
              <a:schemeClr val="tx1"/>
            </a:solidFill>
          </a:ln>
        </p:spPr>
      </p:pic>
      <p:sp>
        <p:nvSpPr>
          <p:cNvPr id="10" name="Text Placeholder 2"/>
          <p:cNvSpPr txBox="1">
            <a:spLocks/>
          </p:cNvSpPr>
          <p:nvPr/>
        </p:nvSpPr>
        <p:spPr>
          <a:xfrm>
            <a:off x="456213" y="1046747"/>
            <a:ext cx="3631516" cy="3663616"/>
          </a:xfrm>
          <a:prstGeom prst="rect">
            <a:avLst/>
          </a:prstGeom>
          <a:ln w="12700">
            <a:miter lim="400000"/>
          </a:ln>
          <a:extLst>
            <a:ext uri="{C572A759-6A51-4108-AA02-DFA0A04FC94B}">
              <ma14:wrappingTextBoxFlag xmlns:ma14="http://schemas.microsoft.com/office/mac/drawingml/2011/main" xmlns="" val="1"/>
            </a:ext>
          </a:extLst>
        </p:spPr>
        <p:txBody>
          <a:bodyPr tIns="91439" bIns="91439">
            <a:normAutofit/>
          </a:bodyPr>
          <a:lstStyle>
            <a:lvl1pPr marL="257175" marR="0" indent="-257175"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1pPr>
            <a:lvl2pPr marL="587828" marR="0" indent="-244928"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2pPr>
            <a:lvl3pPr marL="800100" marR="0" indent="-22860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3pPr>
            <a:lvl4pPr marL="107442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4pPr>
            <a:lvl5pPr marL="132207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5pPr>
            <a:lvl6pPr marL="11239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6pPr>
            <a:lvl7pPr marL="12954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7pPr>
            <a:lvl8pPr marL="14668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8pPr>
            <a:lvl9pPr marL="16383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9pPr>
          </a:lstStyle>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Import Data</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Auto-Visualizations </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Start Experiment</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1" i="0" u="none" strike="noStrike" kern="0" cap="none" spc="0" normalizeH="0" baseline="0" noProof="0" dirty="0">
                <a:ln>
                  <a:noFill/>
                </a:ln>
                <a:solidFill>
                  <a:srgbClr val="000000"/>
                </a:solidFill>
                <a:effectLst/>
                <a:uLnTx/>
                <a:uFillTx/>
                <a:latin typeface="+mj-lt"/>
                <a:sym typeface="Futura"/>
              </a:rPr>
              <a:t>Review Winning Model</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Model Interpretations</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Deploy Model </a:t>
            </a:r>
          </a:p>
        </p:txBody>
      </p:sp>
      <p:pic>
        <p:nvPicPr>
          <p:cNvPr id="14" name="Picture 13"/>
          <p:cNvPicPr>
            <a:picLocks noChangeAspect="1"/>
          </p:cNvPicPr>
          <p:nvPr/>
        </p:nvPicPr>
        <p:blipFill>
          <a:blip r:embed="rId4"/>
          <a:stretch>
            <a:fillRect/>
          </a:stretch>
        </p:blipFill>
        <p:spPr>
          <a:xfrm>
            <a:off x="4818063" y="1840910"/>
            <a:ext cx="3919538" cy="1940336"/>
          </a:xfrm>
          <a:prstGeom prst="rect">
            <a:avLst/>
          </a:prstGeom>
          <a:ln w="3175">
            <a:solidFill>
              <a:schemeClr val="tx1"/>
            </a:solidFill>
          </a:ln>
        </p:spPr>
      </p:pic>
      <p:sp>
        <p:nvSpPr>
          <p:cNvPr id="15" name="Rounded Rectangle 14"/>
          <p:cNvSpPr/>
          <p:nvPr/>
        </p:nvSpPr>
        <p:spPr>
          <a:xfrm>
            <a:off x="6255227" y="2012568"/>
            <a:ext cx="1019080" cy="846295"/>
          </a:xfrm>
          <a:prstGeom prst="roundRect">
            <a:avLst>
              <a:gd name="adj" fmla="val 8910"/>
            </a:avLst>
          </a:prstGeom>
          <a:ln w="38100">
            <a:solidFill>
              <a:srgbClr val="ED7D31"/>
            </a:solidFill>
          </a:ln>
        </p:spPr>
        <p:txBody>
          <a:bodyPr wrap="square" lIns="0" tIns="0" rIns="0" bIns="0" rtlCol="0" anchor="ctr">
            <a:noAutofit/>
          </a:bodyPr>
          <a:lstStyle/>
          <a:p>
            <a:pPr algn="ctr"/>
            <a:endParaRPr lang="en-US" sz="1200" dirty="0">
              <a:solidFill>
                <a:srgbClr val="FFFFFF"/>
              </a:solidFill>
              <a:latin typeface="+mj-lt"/>
              <a:cs typeface="Arial"/>
            </a:endParaRPr>
          </a:p>
        </p:txBody>
      </p:sp>
      <p:sp>
        <p:nvSpPr>
          <p:cNvPr id="16" name="Rounded Rectangle 15"/>
          <p:cNvSpPr/>
          <p:nvPr/>
        </p:nvSpPr>
        <p:spPr>
          <a:xfrm>
            <a:off x="5417354" y="3238060"/>
            <a:ext cx="570038" cy="196812"/>
          </a:xfrm>
          <a:prstGeom prst="roundRect">
            <a:avLst/>
          </a:prstGeom>
          <a:ln w="38100">
            <a:solidFill>
              <a:srgbClr val="ED7D31"/>
            </a:solidFill>
          </a:ln>
        </p:spPr>
        <p:txBody>
          <a:bodyPr wrap="square" lIns="0" tIns="0" rIns="0" bIns="0" rtlCol="0" anchor="ctr">
            <a:noAutofit/>
          </a:bodyPr>
          <a:lstStyle/>
          <a:p>
            <a:pPr algn="ctr"/>
            <a:endParaRPr lang="en-US" sz="1200" dirty="0">
              <a:solidFill>
                <a:srgbClr val="FFFFFF"/>
              </a:solidFill>
              <a:latin typeface="+mj-lt"/>
              <a:cs typeface="Arial"/>
            </a:endParaRPr>
          </a:p>
        </p:txBody>
      </p:sp>
      <p:sp>
        <p:nvSpPr>
          <p:cNvPr id="17" name="Rounded Rectangle 16"/>
          <p:cNvSpPr/>
          <p:nvPr/>
        </p:nvSpPr>
        <p:spPr>
          <a:xfrm>
            <a:off x="7221785" y="2915895"/>
            <a:ext cx="1241448" cy="858786"/>
          </a:xfrm>
          <a:prstGeom prst="roundRect">
            <a:avLst>
              <a:gd name="adj" fmla="val 6729"/>
            </a:avLst>
          </a:prstGeom>
          <a:ln w="38100">
            <a:solidFill>
              <a:srgbClr val="ED7D31"/>
            </a:solidFill>
          </a:ln>
        </p:spPr>
        <p:txBody>
          <a:bodyPr wrap="square" lIns="0" tIns="0" rIns="0" bIns="0" rtlCol="0" anchor="ctr">
            <a:noAutofit/>
          </a:bodyPr>
          <a:lstStyle/>
          <a:p>
            <a:pPr algn="ctr"/>
            <a:endParaRPr lang="en-US" sz="1200" dirty="0">
              <a:solidFill>
                <a:srgbClr val="FFFFFF"/>
              </a:solidFill>
              <a:latin typeface="+mj-lt"/>
              <a:cs typeface="Arial"/>
            </a:endParaRPr>
          </a:p>
        </p:txBody>
      </p:sp>
    </p:spTree>
    <p:extLst>
      <p:ext uri="{BB962C8B-B14F-4D97-AF65-F5344CB8AC3E}">
        <p14:creationId xmlns:p14="http://schemas.microsoft.com/office/powerpoint/2010/main" val="2697023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Driverless AI Experience</a:t>
            </a:r>
          </a:p>
        </p:txBody>
      </p:sp>
      <p:sp>
        <p:nvSpPr>
          <p:cNvPr id="13" name="Text Placeholder 2"/>
          <p:cNvSpPr txBox="1">
            <a:spLocks/>
          </p:cNvSpPr>
          <p:nvPr/>
        </p:nvSpPr>
        <p:spPr>
          <a:xfrm>
            <a:off x="4716149" y="49233"/>
            <a:ext cx="3923755" cy="528949"/>
          </a:xfrm>
          <a:prstGeom prst="rect">
            <a:avLst/>
          </a:prstGeom>
          <a:ln w="12700">
            <a:miter lim="400000"/>
          </a:ln>
          <a:extLst>
            <a:ext uri="{C572A759-6A51-4108-AA02-DFA0A04FC94B}">
              <ma14:wrappingTextBoxFlag xmlns="" xmlns:ma14="http://schemas.microsoft.com/office/mac/drawingml/2011/main" val="1"/>
            </a:ext>
          </a:extLst>
        </p:spPr>
        <p:txBody>
          <a:bodyPr tIns="91439" bIns="91439">
            <a:noAutofit/>
          </a:bodyPr>
          <a:lstStyle>
            <a:lvl1pPr marL="257175" marR="0" indent="-257175"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1pPr>
            <a:lvl2pPr marL="587828" marR="0" indent="-244928"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2pPr>
            <a:lvl3pPr marL="800100" marR="0" indent="-22860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3pPr>
            <a:lvl4pPr marL="107442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4pPr>
            <a:lvl5pPr marL="132207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5pPr>
            <a:lvl6pPr marL="11239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6pPr>
            <a:lvl7pPr marL="12954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7pPr>
            <a:lvl8pPr marL="14668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8pPr>
            <a:lvl9pPr marL="16383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9pPr>
          </a:lstStyle>
          <a:p>
            <a:pPr marL="0" marR="0" lvl="0" indent="0" defTabSz="342900" eaLnBrk="1" fontAlgn="auto" latinLnBrk="0" hangingPunct="1">
              <a:lnSpc>
                <a:spcPct val="150000"/>
              </a:lnSpc>
              <a:spcBef>
                <a:spcPts val="563"/>
              </a:spcBef>
              <a:spcAft>
                <a:spcPts val="0"/>
              </a:spcAft>
              <a:buClrTx/>
              <a:buSzPct val="100000"/>
              <a:buNone/>
              <a:tabLst/>
              <a:defRPr/>
            </a:pPr>
            <a:r>
              <a:rPr kumimoji="0" lang="en-US" sz="1800" b="1" i="0" u="none" strike="noStrike" kern="0" cap="none" spc="0" normalizeH="0" baseline="0" noProof="0" dirty="0">
                <a:ln>
                  <a:noFill/>
                </a:ln>
                <a:solidFill>
                  <a:srgbClr val="000000"/>
                </a:solidFill>
                <a:effectLst/>
                <a:uLnTx/>
                <a:uFillTx/>
                <a:latin typeface="+mj-lt"/>
                <a:sym typeface="Futura"/>
              </a:rPr>
              <a:t>4. Review Winning Model</a:t>
            </a:r>
          </a:p>
        </p:txBody>
      </p:sp>
      <p:grpSp>
        <p:nvGrpSpPr>
          <p:cNvPr id="9" name="Group 8"/>
          <p:cNvGrpSpPr/>
          <p:nvPr/>
        </p:nvGrpSpPr>
        <p:grpSpPr>
          <a:xfrm>
            <a:off x="0" y="639206"/>
            <a:ext cx="9144000" cy="4504294"/>
            <a:chOff x="0" y="639206"/>
            <a:chExt cx="9144000" cy="4504294"/>
          </a:xfrm>
        </p:grpSpPr>
        <p:pic>
          <p:nvPicPr>
            <p:cNvPr id="8" name="Picture 7"/>
            <p:cNvPicPr>
              <a:picLocks noChangeAspect="1"/>
            </p:cNvPicPr>
            <p:nvPr/>
          </p:nvPicPr>
          <p:blipFill>
            <a:blip r:embed="rId3"/>
            <a:stretch>
              <a:fillRect/>
            </a:stretch>
          </p:blipFill>
          <p:spPr>
            <a:xfrm>
              <a:off x="0" y="639206"/>
              <a:ext cx="9144000" cy="4504294"/>
            </a:xfrm>
            <a:prstGeom prst="rect">
              <a:avLst/>
            </a:prstGeom>
          </p:spPr>
        </p:pic>
        <p:sp>
          <p:nvSpPr>
            <p:cNvPr id="14" name="Rounded Rectangle 13"/>
            <p:cNvSpPr/>
            <p:nvPr/>
          </p:nvSpPr>
          <p:spPr>
            <a:xfrm>
              <a:off x="3352800" y="1037692"/>
              <a:ext cx="2377440" cy="1964588"/>
            </a:xfrm>
            <a:prstGeom prst="roundRect">
              <a:avLst>
                <a:gd name="adj" fmla="val 8910"/>
              </a:avLst>
            </a:prstGeom>
            <a:ln w="53975">
              <a:solidFill>
                <a:srgbClr val="ED7D31"/>
              </a:solid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15" name="Rounded Rectangle 14"/>
            <p:cNvSpPr/>
            <p:nvPr/>
          </p:nvSpPr>
          <p:spPr>
            <a:xfrm>
              <a:off x="1398102" y="3882548"/>
              <a:ext cx="1329858" cy="456879"/>
            </a:xfrm>
            <a:prstGeom prst="roundRect">
              <a:avLst/>
            </a:prstGeom>
            <a:ln w="53975">
              <a:solidFill>
                <a:srgbClr val="ED7D31"/>
              </a:solid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16" name="Rounded Rectangle 15"/>
            <p:cNvSpPr/>
            <p:nvPr/>
          </p:nvSpPr>
          <p:spPr>
            <a:xfrm>
              <a:off x="5607710" y="3134675"/>
              <a:ext cx="2896209" cy="1993585"/>
            </a:xfrm>
            <a:prstGeom prst="roundRect">
              <a:avLst>
                <a:gd name="adj" fmla="val 6729"/>
              </a:avLst>
            </a:prstGeom>
            <a:ln w="53975">
              <a:solidFill>
                <a:srgbClr val="ED7D31"/>
              </a:solidFill>
            </a:ln>
          </p:spPr>
          <p:txBody>
            <a:bodyPr wrap="square" lIns="0" tIns="0" rIns="0" bIns="0" rtlCol="0" anchor="ctr">
              <a:noAutofit/>
            </a:bodyPr>
            <a:lstStyle/>
            <a:p>
              <a:pPr algn="ctr"/>
              <a:endParaRPr lang="en-US" sz="1200" dirty="0">
                <a:solidFill>
                  <a:srgbClr val="FFFFFF"/>
                </a:solidFill>
                <a:latin typeface="Arial"/>
                <a:cs typeface="Arial"/>
              </a:endParaRPr>
            </a:p>
          </p:txBody>
        </p:sp>
      </p:grpSp>
    </p:spTree>
    <p:extLst>
      <p:ext uri="{BB962C8B-B14F-4D97-AF65-F5344CB8AC3E}">
        <p14:creationId xmlns:p14="http://schemas.microsoft.com/office/powerpoint/2010/main" val="2506583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Driverless AI Experience</a:t>
            </a:r>
          </a:p>
        </p:txBody>
      </p:sp>
      <p:cxnSp>
        <p:nvCxnSpPr>
          <p:cNvPr id="4" name="Straight Connector 3"/>
          <p:cNvCxnSpPr/>
          <p:nvPr/>
        </p:nvCxnSpPr>
        <p:spPr>
          <a:xfrm>
            <a:off x="4367129" y="1288048"/>
            <a:ext cx="0" cy="2521349"/>
          </a:xfrm>
          <a:prstGeom prst="line">
            <a:avLst/>
          </a:prstGeom>
          <a:noFill/>
          <a:ln w="50800" cap="flat">
            <a:solidFill>
              <a:schemeClr val="tx1"/>
            </a:solidFill>
            <a:prstDash val="solid"/>
            <a:round/>
          </a:ln>
          <a:effectLst>
            <a:outerShdw blurRad="1270000" algn="ctr" rotWithShape="0">
              <a:schemeClr val="tx1"/>
            </a:outerShdw>
          </a:effectLst>
          <a:sp3d/>
        </p:spPr>
        <p:style>
          <a:lnRef idx="0">
            <a:scrgbClr r="0" g="0" b="0"/>
          </a:lnRef>
          <a:fillRef idx="0">
            <a:scrgbClr r="0" g="0" b="0"/>
          </a:fillRef>
          <a:effectRef idx="0">
            <a:scrgbClr r="0" g="0" b="0"/>
          </a:effectRef>
          <a:fontRef idx="none"/>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18062" y="1502366"/>
            <a:ext cx="3919538" cy="357188"/>
          </a:xfrm>
          <a:prstGeom prst="rect">
            <a:avLst/>
          </a:prstGeom>
          <a:ln w="3175">
            <a:solidFill>
              <a:schemeClr val="tx1"/>
            </a:solidFill>
          </a:ln>
        </p:spPr>
      </p:pic>
      <p:sp>
        <p:nvSpPr>
          <p:cNvPr id="9" name="Text Placeholder 2"/>
          <p:cNvSpPr txBox="1">
            <a:spLocks/>
          </p:cNvSpPr>
          <p:nvPr/>
        </p:nvSpPr>
        <p:spPr>
          <a:xfrm>
            <a:off x="456213" y="1046747"/>
            <a:ext cx="3766466" cy="3663616"/>
          </a:xfrm>
          <a:prstGeom prst="rect">
            <a:avLst/>
          </a:prstGeom>
          <a:ln w="12700">
            <a:miter lim="400000"/>
          </a:ln>
          <a:extLst>
            <a:ext uri="{C572A759-6A51-4108-AA02-DFA0A04FC94B}">
              <ma14:wrappingTextBoxFlag xmlns:ma14="http://schemas.microsoft.com/office/mac/drawingml/2011/main" xmlns="" val="1"/>
            </a:ext>
          </a:extLst>
        </p:spPr>
        <p:txBody>
          <a:bodyPr tIns="91439" bIns="91439">
            <a:normAutofit/>
          </a:bodyPr>
          <a:lstStyle>
            <a:lvl1pPr marL="257175" marR="0" indent="-257175"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1pPr>
            <a:lvl2pPr marL="587828" marR="0" indent="-244928"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2pPr>
            <a:lvl3pPr marL="800100" marR="0" indent="-22860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3pPr>
            <a:lvl4pPr marL="107442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4pPr>
            <a:lvl5pPr marL="132207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5pPr>
            <a:lvl6pPr marL="11239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6pPr>
            <a:lvl7pPr marL="12954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7pPr>
            <a:lvl8pPr marL="14668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8pPr>
            <a:lvl9pPr marL="16383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9pPr>
          </a:lstStyle>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Import Data</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Auto-Visualizations </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Start Experiment</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Winning Model</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1" i="0" u="none" strike="noStrike" kern="0" cap="none" spc="0" normalizeH="0" baseline="0" noProof="0" dirty="0">
                <a:ln>
                  <a:noFill/>
                </a:ln>
                <a:solidFill>
                  <a:srgbClr val="000000"/>
                </a:solidFill>
                <a:effectLst/>
                <a:uLnTx/>
                <a:uFillTx/>
                <a:latin typeface="+mj-lt"/>
                <a:sym typeface="Futura"/>
              </a:rPr>
              <a:t>Review Model Interpretations</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Deploy Model </a:t>
            </a:r>
          </a:p>
        </p:txBody>
      </p:sp>
      <p:pic>
        <p:nvPicPr>
          <p:cNvPr id="3" name="Picture 2"/>
          <p:cNvPicPr>
            <a:picLocks noChangeAspect="1"/>
          </p:cNvPicPr>
          <p:nvPr/>
        </p:nvPicPr>
        <p:blipFill>
          <a:blip r:embed="rId4"/>
          <a:stretch>
            <a:fillRect/>
          </a:stretch>
        </p:blipFill>
        <p:spPr>
          <a:xfrm>
            <a:off x="4818063" y="1864994"/>
            <a:ext cx="3919538" cy="1716406"/>
          </a:xfrm>
          <a:prstGeom prst="rect">
            <a:avLst/>
          </a:prstGeom>
          <a:ln w="3175">
            <a:solidFill>
              <a:schemeClr val="tx1"/>
            </a:solidFill>
          </a:ln>
        </p:spPr>
      </p:pic>
    </p:spTree>
    <p:extLst>
      <p:ext uri="{BB962C8B-B14F-4D97-AF65-F5344CB8AC3E}">
        <p14:creationId xmlns:p14="http://schemas.microsoft.com/office/powerpoint/2010/main" val="194486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Driverless AI Experience</a:t>
            </a:r>
          </a:p>
        </p:txBody>
      </p:sp>
      <p:sp>
        <p:nvSpPr>
          <p:cNvPr id="8" name="Text Placeholder 2"/>
          <p:cNvSpPr txBox="1">
            <a:spLocks/>
          </p:cNvSpPr>
          <p:nvPr/>
        </p:nvSpPr>
        <p:spPr>
          <a:xfrm>
            <a:off x="4707083" y="49233"/>
            <a:ext cx="4237620" cy="528949"/>
          </a:xfrm>
          <a:prstGeom prst="rect">
            <a:avLst/>
          </a:prstGeom>
          <a:ln w="12700">
            <a:miter lim="400000"/>
          </a:ln>
          <a:extLst>
            <a:ext uri="{C572A759-6A51-4108-AA02-DFA0A04FC94B}">
              <ma14:wrappingTextBoxFlag xmlns="" xmlns:ma14="http://schemas.microsoft.com/office/mac/drawingml/2011/main" val="1"/>
            </a:ext>
          </a:extLst>
        </p:spPr>
        <p:txBody>
          <a:bodyPr tIns="91439" bIns="91439">
            <a:noAutofit/>
          </a:bodyPr>
          <a:lstStyle>
            <a:lvl1pPr marL="257175" marR="0" indent="-257175"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1pPr>
            <a:lvl2pPr marL="587828" marR="0" indent="-244928"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2pPr>
            <a:lvl3pPr marL="800100" marR="0" indent="-22860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3pPr>
            <a:lvl4pPr marL="107442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4pPr>
            <a:lvl5pPr marL="132207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5pPr>
            <a:lvl6pPr marL="11239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6pPr>
            <a:lvl7pPr marL="12954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7pPr>
            <a:lvl8pPr marL="14668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8pPr>
            <a:lvl9pPr marL="16383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9pPr>
          </a:lstStyle>
          <a:p>
            <a:pPr marL="0" marR="0" lvl="0" indent="0" defTabSz="342900" eaLnBrk="1" fontAlgn="auto" latinLnBrk="0" hangingPunct="1">
              <a:lnSpc>
                <a:spcPct val="150000"/>
              </a:lnSpc>
              <a:spcBef>
                <a:spcPts val="563"/>
              </a:spcBef>
              <a:spcAft>
                <a:spcPts val="0"/>
              </a:spcAft>
              <a:buClrTx/>
              <a:buSzPct val="100000"/>
              <a:buNone/>
              <a:tabLst/>
              <a:defRPr/>
            </a:pPr>
            <a:r>
              <a:rPr kumimoji="0" lang="en-US" sz="1800" b="1" i="0" u="none" strike="noStrike" kern="0" cap="none" spc="0" normalizeH="0" baseline="0" noProof="0" dirty="0">
                <a:ln>
                  <a:noFill/>
                </a:ln>
                <a:solidFill>
                  <a:srgbClr val="000000"/>
                </a:solidFill>
                <a:effectLst/>
                <a:uLnTx/>
                <a:uFillTx/>
                <a:latin typeface="+mj-lt"/>
                <a:sym typeface="Futura"/>
              </a:rPr>
              <a:t>5. Review Model Interpretations</a:t>
            </a:r>
          </a:p>
        </p:txBody>
      </p:sp>
      <p:pic>
        <p:nvPicPr>
          <p:cNvPr id="3" name="Picture 2"/>
          <p:cNvPicPr>
            <a:picLocks noChangeAspect="1"/>
          </p:cNvPicPr>
          <p:nvPr/>
        </p:nvPicPr>
        <p:blipFill>
          <a:blip r:embed="rId3"/>
          <a:stretch>
            <a:fillRect/>
          </a:stretch>
        </p:blipFill>
        <p:spPr>
          <a:xfrm>
            <a:off x="0" y="773723"/>
            <a:ext cx="9144000" cy="4369777"/>
          </a:xfrm>
          <a:prstGeom prst="rect">
            <a:avLst/>
          </a:prstGeom>
        </p:spPr>
      </p:pic>
    </p:spTree>
    <p:extLst>
      <p:ext uri="{BB962C8B-B14F-4D97-AF65-F5344CB8AC3E}">
        <p14:creationId xmlns:p14="http://schemas.microsoft.com/office/powerpoint/2010/main" val="65774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H2O.ai Company Overview</a:t>
            </a:r>
          </a:p>
        </p:txBody>
      </p:sp>
      <p:graphicFrame>
        <p:nvGraphicFramePr>
          <p:cNvPr id="5" name="Table 4">
            <a:extLst>
              <a:ext uri="{FF2B5EF4-FFF2-40B4-BE49-F238E27FC236}">
                <a16:creationId xmlns:a16="http://schemas.microsoft.com/office/drawing/2014/main" xmlns="" id="{266F4B07-9D26-074D-82D3-4F448F976D59}"/>
              </a:ext>
            </a:extLst>
          </p:cNvPr>
          <p:cNvGraphicFramePr>
            <a:graphicFrameLocks noGrp="1"/>
          </p:cNvGraphicFramePr>
          <p:nvPr>
            <p:extLst>
              <p:ext uri="{D42A27DB-BD31-4B8C-83A1-F6EECF244321}">
                <p14:modId xmlns:p14="http://schemas.microsoft.com/office/powerpoint/2010/main" val="2326298896"/>
              </p:ext>
            </p:extLst>
          </p:nvPr>
        </p:nvGraphicFramePr>
        <p:xfrm>
          <a:off x="516159" y="946106"/>
          <a:ext cx="7879405" cy="2309008"/>
        </p:xfrm>
        <a:graphic>
          <a:graphicData uri="http://schemas.openxmlformats.org/drawingml/2006/table">
            <a:tbl>
              <a:tblPr bandRow="1"/>
              <a:tblGrid>
                <a:gridCol w="1386040">
                  <a:extLst>
                    <a:ext uri="{9D8B030D-6E8A-4147-A177-3AD203B41FA5}">
                      <a16:colId xmlns:a16="http://schemas.microsoft.com/office/drawing/2014/main" xmlns="" val="20000"/>
                    </a:ext>
                  </a:extLst>
                </a:gridCol>
                <a:gridCol w="6493365">
                  <a:extLst>
                    <a:ext uri="{9D8B030D-6E8A-4147-A177-3AD203B41FA5}">
                      <a16:colId xmlns:a16="http://schemas.microsoft.com/office/drawing/2014/main" xmlns="" val="20001"/>
                    </a:ext>
                  </a:extLst>
                </a:gridCol>
              </a:tblGrid>
              <a:tr h="425495">
                <a:tc>
                  <a:txBody>
                    <a:bodyPr/>
                    <a:lstStyle>
                      <a:lvl1pPr marL="0" algn="l" defTabSz="1337162" rtl="0" eaLnBrk="1" latinLnBrk="0" hangingPunct="1">
                        <a:defRPr sz="2632" kern="1200">
                          <a:solidFill>
                            <a:schemeClr val="tx1"/>
                          </a:solidFill>
                          <a:latin typeface="Arial" panose="020B0604020202020204"/>
                        </a:defRPr>
                      </a:lvl1pPr>
                      <a:lvl2pPr marL="668582" algn="l" defTabSz="1337162" rtl="0" eaLnBrk="1" latinLnBrk="0" hangingPunct="1">
                        <a:defRPr sz="2632" kern="1200">
                          <a:solidFill>
                            <a:schemeClr val="tx1"/>
                          </a:solidFill>
                          <a:latin typeface="Arial" panose="020B0604020202020204"/>
                        </a:defRPr>
                      </a:lvl2pPr>
                      <a:lvl3pPr marL="1337162" algn="l" defTabSz="1337162" rtl="0" eaLnBrk="1" latinLnBrk="0" hangingPunct="1">
                        <a:defRPr sz="2632" kern="1200">
                          <a:solidFill>
                            <a:schemeClr val="tx1"/>
                          </a:solidFill>
                          <a:latin typeface="Arial" panose="020B0604020202020204"/>
                        </a:defRPr>
                      </a:lvl3pPr>
                      <a:lvl4pPr marL="2005744" algn="l" defTabSz="1337162" rtl="0" eaLnBrk="1" latinLnBrk="0" hangingPunct="1">
                        <a:defRPr sz="2632" kern="1200">
                          <a:solidFill>
                            <a:schemeClr val="tx1"/>
                          </a:solidFill>
                          <a:latin typeface="Arial" panose="020B0604020202020204"/>
                        </a:defRPr>
                      </a:lvl4pPr>
                      <a:lvl5pPr marL="2674325" algn="l" defTabSz="1337162" rtl="0" eaLnBrk="1" latinLnBrk="0" hangingPunct="1">
                        <a:defRPr sz="2632" kern="1200">
                          <a:solidFill>
                            <a:schemeClr val="tx1"/>
                          </a:solidFill>
                          <a:latin typeface="Arial" panose="020B0604020202020204"/>
                        </a:defRPr>
                      </a:lvl5pPr>
                      <a:lvl6pPr marL="3342906" algn="l" defTabSz="1337162" rtl="0" eaLnBrk="1" latinLnBrk="0" hangingPunct="1">
                        <a:defRPr sz="2632" kern="1200">
                          <a:solidFill>
                            <a:schemeClr val="tx1"/>
                          </a:solidFill>
                          <a:latin typeface="Arial" panose="020B0604020202020204"/>
                        </a:defRPr>
                      </a:lvl6pPr>
                      <a:lvl7pPr marL="4011487" algn="l" defTabSz="1337162" rtl="0" eaLnBrk="1" latinLnBrk="0" hangingPunct="1">
                        <a:defRPr sz="2632" kern="1200">
                          <a:solidFill>
                            <a:schemeClr val="tx1"/>
                          </a:solidFill>
                          <a:latin typeface="Arial" panose="020B0604020202020204"/>
                        </a:defRPr>
                      </a:lvl7pPr>
                      <a:lvl8pPr marL="4680069" algn="l" defTabSz="1337162" rtl="0" eaLnBrk="1" latinLnBrk="0" hangingPunct="1">
                        <a:defRPr sz="2632" kern="1200">
                          <a:solidFill>
                            <a:schemeClr val="tx1"/>
                          </a:solidFill>
                          <a:latin typeface="Arial" panose="020B0604020202020204"/>
                        </a:defRPr>
                      </a:lvl8pPr>
                      <a:lvl9pPr marL="5348649" algn="l" defTabSz="1337162" rtl="0" eaLnBrk="1" latinLnBrk="0" hangingPunct="1">
                        <a:defRPr sz="2632" kern="1200">
                          <a:solidFill>
                            <a:schemeClr val="tx1"/>
                          </a:solidFill>
                          <a:latin typeface="Arial" panose="020B0604020202020204"/>
                        </a:defRPr>
                      </a:lvl9pPr>
                    </a:lstStyle>
                    <a:p>
                      <a:r>
                        <a:rPr lang="en-US" sz="1400" b="1" dirty="0">
                          <a:latin typeface="+mj-lt"/>
                        </a:rPr>
                        <a:t>Company</a:t>
                      </a:r>
                      <a:endParaRPr lang="en-US" sz="1400" b="1" dirty="0">
                        <a:solidFill>
                          <a:schemeClr val="tx1"/>
                        </a:solidFill>
                        <a:latin typeface="+mj-lt"/>
                        <a:cs typeface="Arial" panose="020B0604020202020204" pitchFamily="34" charset="0"/>
                      </a:endParaRPr>
                    </a:p>
                  </a:txBody>
                  <a:tcPr marL="68517" marR="68517" marT="34258" marB="3425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solidFill>
                  </a:tcPr>
                </a:tc>
                <a:tc>
                  <a:txBody>
                    <a:bodyPr/>
                    <a:lstStyle>
                      <a:lvl1pPr marL="0" algn="l" defTabSz="1337162" rtl="0" eaLnBrk="1" latinLnBrk="0" hangingPunct="1">
                        <a:defRPr sz="2632" kern="1200">
                          <a:solidFill>
                            <a:schemeClr val="tx1"/>
                          </a:solidFill>
                          <a:latin typeface="Arial" panose="020B0604020202020204"/>
                        </a:defRPr>
                      </a:lvl1pPr>
                      <a:lvl2pPr marL="668582" algn="l" defTabSz="1337162" rtl="0" eaLnBrk="1" latinLnBrk="0" hangingPunct="1">
                        <a:defRPr sz="2632" kern="1200">
                          <a:solidFill>
                            <a:schemeClr val="tx1"/>
                          </a:solidFill>
                          <a:latin typeface="Arial" panose="020B0604020202020204"/>
                        </a:defRPr>
                      </a:lvl2pPr>
                      <a:lvl3pPr marL="1337162" algn="l" defTabSz="1337162" rtl="0" eaLnBrk="1" latinLnBrk="0" hangingPunct="1">
                        <a:defRPr sz="2632" kern="1200">
                          <a:solidFill>
                            <a:schemeClr val="tx1"/>
                          </a:solidFill>
                          <a:latin typeface="Arial" panose="020B0604020202020204"/>
                        </a:defRPr>
                      </a:lvl3pPr>
                      <a:lvl4pPr marL="2005744" algn="l" defTabSz="1337162" rtl="0" eaLnBrk="1" latinLnBrk="0" hangingPunct="1">
                        <a:defRPr sz="2632" kern="1200">
                          <a:solidFill>
                            <a:schemeClr val="tx1"/>
                          </a:solidFill>
                          <a:latin typeface="Arial" panose="020B0604020202020204"/>
                        </a:defRPr>
                      </a:lvl4pPr>
                      <a:lvl5pPr marL="2674325" algn="l" defTabSz="1337162" rtl="0" eaLnBrk="1" latinLnBrk="0" hangingPunct="1">
                        <a:defRPr sz="2632" kern="1200">
                          <a:solidFill>
                            <a:schemeClr val="tx1"/>
                          </a:solidFill>
                          <a:latin typeface="Arial" panose="020B0604020202020204"/>
                        </a:defRPr>
                      </a:lvl5pPr>
                      <a:lvl6pPr marL="3342906" algn="l" defTabSz="1337162" rtl="0" eaLnBrk="1" latinLnBrk="0" hangingPunct="1">
                        <a:defRPr sz="2632" kern="1200">
                          <a:solidFill>
                            <a:schemeClr val="tx1"/>
                          </a:solidFill>
                          <a:latin typeface="Arial" panose="020B0604020202020204"/>
                        </a:defRPr>
                      </a:lvl6pPr>
                      <a:lvl7pPr marL="4011487" algn="l" defTabSz="1337162" rtl="0" eaLnBrk="1" latinLnBrk="0" hangingPunct="1">
                        <a:defRPr sz="2632" kern="1200">
                          <a:solidFill>
                            <a:schemeClr val="tx1"/>
                          </a:solidFill>
                          <a:latin typeface="Arial" panose="020B0604020202020204"/>
                        </a:defRPr>
                      </a:lvl7pPr>
                      <a:lvl8pPr marL="4680069" algn="l" defTabSz="1337162" rtl="0" eaLnBrk="1" latinLnBrk="0" hangingPunct="1">
                        <a:defRPr sz="2632" kern="1200">
                          <a:solidFill>
                            <a:schemeClr val="tx1"/>
                          </a:solidFill>
                          <a:latin typeface="Arial" panose="020B0604020202020204"/>
                        </a:defRPr>
                      </a:lvl8pPr>
                      <a:lvl9pPr marL="5348649" algn="l" defTabSz="1337162" rtl="0" eaLnBrk="1" latinLnBrk="0" hangingPunct="1">
                        <a:defRPr sz="2632" kern="1200">
                          <a:solidFill>
                            <a:schemeClr val="tx1"/>
                          </a:solidFill>
                          <a:latin typeface="Arial" panose="020B0604020202020204"/>
                        </a:defRPr>
                      </a:lvl9pPr>
                    </a:lstStyle>
                    <a:p>
                      <a:r>
                        <a:rPr lang="en-US" sz="1400" dirty="0">
                          <a:solidFill>
                            <a:schemeClr val="tx1"/>
                          </a:solidFill>
                          <a:latin typeface="+mj-lt"/>
                        </a:rPr>
                        <a:t>Founded in Silicon Valley in 2012</a:t>
                      </a:r>
                    </a:p>
                    <a:p>
                      <a:r>
                        <a:rPr lang="en-US" sz="1400" dirty="0">
                          <a:solidFill>
                            <a:schemeClr val="tx1"/>
                          </a:solidFill>
                          <a:latin typeface="+mj-lt"/>
                        </a:rPr>
                        <a:t>Series C Investors: Wells Fargo, NVIDIA, Nexus Ventures, Paxion Ventures</a:t>
                      </a:r>
                    </a:p>
                  </a:txBody>
                  <a:tcPr marL="68517" marR="68517" marT="34258" marB="3425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xmlns="" val="10000"/>
                  </a:ext>
                </a:extLst>
              </a:tr>
              <a:tr h="510068">
                <a:tc>
                  <a:txBody>
                    <a:bodyPr/>
                    <a:lstStyle>
                      <a:lvl1pPr marL="0" algn="l" defTabSz="1337162" rtl="0" eaLnBrk="1" latinLnBrk="0" hangingPunct="1">
                        <a:defRPr sz="2632" kern="1200">
                          <a:solidFill>
                            <a:schemeClr val="tx1"/>
                          </a:solidFill>
                          <a:latin typeface="Arial" panose="020B0604020202020204"/>
                        </a:defRPr>
                      </a:lvl1pPr>
                      <a:lvl2pPr marL="668582" algn="l" defTabSz="1337162" rtl="0" eaLnBrk="1" latinLnBrk="0" hangingPunct="1">
                        <a:defRPr sz="2632" kern="1200">
                          <a:solidFill>
                            <a:schemeClr val="tx1"/>
                          </a:solidFill>
                          <a:latin typeface="Arial" panose="020B0604020202020204"/>
                        </a:defRPr>
                      </a:lvl2pPr>
                      <a:lvl3pPr marL="1337162" algn="l" defTabSz="1337162" rtl="0" eaLnBrk="1" latinLnBrk="0" hangingPunct="1">
                        <a:defRPr sz="2632" kern="1200">
                          <a:solidFill>
                            <a:schemeClr val="tx1"/>
                          </a:solidFill>
                          <a:latin typeface="Arial" panose="020B0604020202020204"/>
                        </a:defRPr>
                      </a:lvl3pPr>
                      <a:lvl4pPr marL="2005744" algn="l" defTabSz="1337162" rtl="0" eaLnBrk="1" latinLnBrk="0" hangingPunct="1">
                        <a:defRPr sz="2632" kern="1200">
                          <a:solidFill>
                            <a:schemeClr val="tx1"/>
                          </a:solidFill>
                          <a:latin typeface="Arial" panose="020B0604020202020204"/>
                        </a:defRPr>
                      </a:lvl4pPr>
                      <a:lvl5pPr marL="2674325" algn="l" defTabSz="1337162" rtl="0" eaLnBrk="1" latinLnBrk="0" hangingPunct="1">
                        <a:defRPr sz="2632" kern="1200">
                          <a:solidFill>
                            <a:schemeClr val="tx1"/>
                          </a:solidFill>
                          <a:latin typeface="Arial" panose="020B0604020202020204"/>
                        </a:defRPr>
                      </a:lvl5pPr>
                      <a:lvl6pPr marL="3342906" algn="l" defTabSz="1337162" rtl="0" eaLnBrk="1" latinLnBrk="0" hangingPunct="1">
                        <a:defRPr sz="2632" kern="1200">
                          <a:solidFill>
                            <a:schemeClr val="tx1"/>
                          </a:solidFill>
                          <a:latin typeface="Arial" panose="020B0604020202020204"/>
                        </a:defRPr>
                      </a:lvl6pPr>
                      <a:lvl7pPr marL="4011487" algn="l" defTabSz="1337162" rtl="0" eaLnBrk="1" latinLnBrk="0" hangingPunct="1">
                        <a:defRPr sz="2632" kern="1200">
                          <a:solidFill>
                            <a:schemeClr val="tx1"/>
                          </a:solidFill>
                          <a:latin typeface="Arial" panose="020B0604020202020204"/>
                        </a:defRPr>
                      </a:lvl7pPr>
                      <a:lvl8pPr marL="4680069" algn="l" defTabSz="1337162" rtl="0" eaLnBrk="1" latinLnBrk="0" hangingPunct="1">
                        <a:defRPr sz="2632" kern="1200">
                          <a:solidFill>
                            <a:schemeClr val="tx1"/>
                          </a:solidFill>
                          <a:latin typeface="Arial" panose="020B0604020202020204"/>
                        </a:defRPr>
                      </a:lvl8pPr>
                      <a:lvl9pPr marL="5348649" algn="l" defTabSz="1337162" rtl="0" eaLnBrk="1" latinLnBrk="0" hangingPunct="1">
                        <a:defRPr sz="2632" kern="1200">
                          <a:solidFill>
                            <a:schemeClr val="tx1"/>
                          </a:solidFill>
                          <a:latin typeface="Arial" panose="020B0604020202020204"/>
                        </a:defRPr>
                      </a:lvl9pPr>
                    </a:lstStyle>
                    <a:p>
                      <a:r>
                        <a:rPr lang="en-US" sz="1400" b="1" baseline="0" dirty="0">
                          <a:latin typeface="+mj-lt"/>
                        </a:rPr>
                        <a:t>Products</a:t>
                      </a:r>
                      <a:endParaRPr lang="en-US" sz="1400" b="1" dirty="0">
                        <a:solidFill>
                          <a:schemeClr val="tx1"/>
                        </a:solidFill>
                        <a:latin typeface="+mj-lt"/>
                        <a:cs typeface="Arial" panose="020B0604020202020204" pitchFamily="34" charset="0"/>
                      </a:endParaRPr>
                    </a:p>
                  </a:txBody>
                  <a:tcPr marL="68517" marR="68517" marT="34258" marB="342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337162" rtl="0" eaLnBrk="1" latinLnBrk="0" hangingPunct="1">
                        <a:defRPr sz="2632" kern="1200">
                          <a:solidFill>
                            <a:schemeClr val="tx1"/>
                          </a:solidFill>
                          <a:latin typeface="Arial" panose="020B0604020202020204"/>
                        </a:defRPr>
                      </a:lvl1pPr>
                      <a:lvl2pPr marL="668582" algn="l" defTabSz="1337162" rtl="0" eaLnBrk="1" latinLnBrk="0" hangingPunct="1">
                        <a:defRPr sz="2632" kern="1200">
                          <a:solidFill>
                            <a:schemeClr val="tx1"/>
                          </a:solidFill>
                          <a:latin typeface="Arial" panose="020B0604020202020204"/>
                        </a:defRPr>
                      </a:lvl2pPr>
                      <a:lvl3pPr marL="1337162" algn="l" defTabSz="1337162" rtl="0" eaLnBrk="1" latinLnBrk="0" hangingPunct="1">
                        <a:defRPr sz="2632" kern="1200">
                          <a:solidFill>
                            <a:schemeClr val="tx1"/>
                          </a:solidFill>
                          <a:latin typeface="Arial" panose="020B0604020202020204"/>
                        </a:defRPr>
                      </a:lvl3pPr>
                      <a:lvl4pPr marL="2005744" algn="l" defTabSz="1337162" rtl="0" eaLnBrk="1" latinLnBrk="0" hangingPunct="1">
                        <a:defRPr sz="2632" kern="1200">
                          <a:solidFill>
                            <a:schemeClr val="tx1"/>
                          </a:solidFill>
                          <a:latin typeface="Arial" panose="020B0604020202020204"/>
                        </a:defRPr>
                      </a:lvl4pPr>
                      <a:lvl5pPr marL="2674325" algn="l" defTabSz="1337162" rtl="0" eaLnBrk="1" latinLnBrk="0" hangingPunct="1">
                        <a:defRPr sz="2632" kern="1200">
                          <a:solidFill>
                            <a:schemeClr val="tx1"/>
                          </a:solidFill>
                          <a:latin typeface="Arial" panose="020B0604020202020204"/>
                        </a:defRPr>
                      </a:lvl5pPr>
                      <a:lvl6pPr marL="3342906" algn="l" defTabSz="1337162" rtl="0" eaLnBrk="1" latinLnBrk="0" hangingPunct="1">
                        <a:defRPr sz="2632" kern="1200">
                          <a:solidFill>
                            <a:schemeClr val="tx1"/>
                          </a:solidFill>
                          <a:latin typeface="Arial" panose="020B0604020202020204"/>
                        </a:defRPr>
                      </a:lvl6pPr>
                      <a:lvl7pPr marL="4011487" algn="l" defTabSz="1337162" rtl="0" eaLnBrk="1" latinLnBrk="0" hangingPunct="1">
                        <a:defRPr sz="2632" kern="1200">
                          <a:solidFill>
                            <a:schemeClr val="tx1"/>
                          </a:solidFill>
                          <a:latin typeface="Arial" panose="020B0604020202020204"/>
                        </a:defRPr>
                      </a:lvl7pPr>
                      <a:lvl8pPr marL="4680069" algn="l" defTabSz="1337162" rtl="0" eaLnBrk="1" latinLnBrk="0" hangingPunct="1">
                        <a:defRPr sz="2632" kern="1200">
                          <a:solidFill>
                            <a:schemeClr val="tx1"/>
                          </a:solidFill>
                          <a:latin typeface="Arial" panose="020B0604020202020204"/>
                        </a:defRPr>
                      </a:lvl8pPr>
                      <a:lvl9pPr marL="5348649" algn="l" defTabSz="1337162" rtl="0" eaLnBrk="1" latinLnBrk="0" hangingPunct="1">
                        <a:defRPr sz="2632" kern="1200">
                          <a:solidFill>
                            <a:schemeClr val="tx1"/>
                          </a:solidFill>
                          <a:latin typeface="Arial" panose="020B0604020202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dirty="0">
                          <a:latin typeface="+mj-lt"/>
                        </a:rPr>
                        <a:t>H2O Open Source Machine Learning (14,000 organizations)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400" dirty="0">
                          <a:latin typeface="+mj-lt"/>
                        </a:rPr>
                        <a:t>H2O Driverless AI – Automatic Machine Learning</a:t>
                      </a:r>
                    </a:p>
                  </a:txBody>
                  <a:tcPr marL="68517" marR="68517" marT="34258" marB="3425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298400">
                <a:tc>
                  <a:txBody>
                    <a:bodyPr/>
                    <a:lstStyle>
                      <a:lvl1pPr marL="0" algn="l" defTabSz="1337162" rtl="0" eaLnBrk="1" latinLnBrk="0" hangingPunct="1">
                        <a:defRPr sz="2632" kern="1200">
                          <a:solidFill>
                            <a:schemeClr val="tx1"/>
                          </a:solidFill>
                          <a:latin typeface="Arial" panose="020B0604020202020204"/>
                        </a:defRPr>
                      </a:lvl1pPr>
                      <a:lvl2pPr marL="668582" algn="l" defTabSz="1337162" rtl="0" eaLnBrk="1" latinLnBrk="0" hangingPunct="1">
                        <a:defRPr sz="2632" kern="1200">
                          <a:solidFill>
                            <a:schemeClr val="tx1"/>
                          </a:solidFill>
                          <a:latin typeface="Arial" panose="020B0604020202020204"/>
                        </a:defRPr>
                      </a:lvl2pPr>
                      <a:lvl3pPr marL="1337162" algn="l" defTabSz="1337162" rtl="0" eaLnBrk="1" latinLnBrk="0" hangingPunct="1">
                        <a:defRPr sz="2632" kern="1200">
                          <a:solidFill>
                            <a:schemeClr val="tx1"/>
                          </a:solidFill>
                          <a:latin typeface="Arial" panose="020B0604020202020204"/>
                        </a:defRPr>
                      </a:lvl3pPr>
                      <a:lvl4pPr marL="2005744" algn="l" defTabSz="1337162" rtl="0" eaLnBrk="1" latinLnBrk="0" hangingPunct="1">
                        <a:defRPr sz="2632" kern="1200">
                          <a:solidFill>
                            <a:schemeClr val="tx1"/>
                          </a:solidFill>
                          <a:latin typeface="Arial" panose="020B0604020202020204"/>
                        </a:defRPr>
                      </a:lvl4pPr>
                      <a:lvl5pPr marL="2674325" algn="l" defTabSz="1337162" rtl="0" eaLnBrk="1" latinLnBrk="0" hangingPunct="1">
                        <a:defRPr sz="2632" kern="1200">
                          <a:solidFill>
                            <a:schemeClr val="tx1"/>
                          </a:solidFill>
                          <a:latin typeface="Arial" panose="020B0604020202020204"/>
                        </a:defRPr>
                      </a:lvl5pPr>
                      <a:lvl6pPr marL="3342906" algn="l" defTabSz="1337162" rtl="0" eaLnBrk="1" latinLnBrk="0" hangingPunct="1">
                        <a:defRPr sz="2632" kern="1200">
                          <a:solidFill>
                            <a:schemeClr val="tx1"/>
                          </a:solidFill>
                          <a:latin typeface="Arial" panose="020B0604020202020204"/>
                        </a:defRPr>
                      </a:lvl6pPr>
                      <a:lvl7pPr marL="4011487" algn="l" defTabSz="1337162" rtl="0" eaLnBrk="1" latinLnBrk="0" hangingPunct="1">
                        <a:defRPr sz="2632" kern="1200">
                          <a:solidFill>
                            <a:schemeClr val="tx1"/>
                          </a:solidFill>
                          <a:latin typeface="Arial" panose="020B0604020202020204"/>
                        </a:defRPr>
                      </a:lvl7pPr>
                      <a:lvl8pPr marL="4680069" algn="l" defTabSz="1337162" rtl="0" eaLnBrk="1" latinLnBrk="0" hangingPunct="1">
                        <a:defRPr sz="2632" kern="1200">
                          <a:solidFill>
                            <a:schemeClr val="tx1"/>
                          </a:solidFill>
                          <a:latin typeface="Arial" panose="020B0604020202020204"/>
                        </a:defRPr>
                      </a:lvl8pPr>
                      <a:lvl9pPr marL="5348649" algn="l" defTabSz="1337162" rtl="0" eaLnBrk="1" latinLnBrk="0" hangingPunct="1">
                        <a:defRPr sz="2632" kern="1200">
                          <a:solidFill>
                            <a:schemeClr val="tx1"/>
                          </a:solidFill>
                          <a:latin typeface="Arial" panose="020B0604020202020204"/>
                        </a:defRPr>
                      </a:lvl9pPr>
                    </a:lstStyle>
                    <a:p>
                      <a:r>
                        <a:rPr lang="en-US" sz="1400" b="1" dirty="0">
                          <a:latin typeface="+mj-lt"/>
                        </a:rPr>
                        <a:t>Leadership</a:t>
                      </a:r>
                      <a:endParaRPr lang="en-US" sz="1400" b="1" dirty="0">
                        <a:solidFill>
                          <a:schemeClr val="tx1"/>
                        </a:solidFill>
                        <a:latin typeface="+mj-lt"/>
                        <a:cs typeface="Arial" panose="020B0604020202020204" pitchFamily="34" charset="0"/>
                      </a:endParaRPr>
                    </a:p>
                  </a:txBody>
                  <a:tcPr marL="68517" marR="68517" marT="34258" marB="3425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solidFill>
                  </a:tcPr>
                </a:tc>
                <a:tc>
                  <a:txBody>
                    <a:bodyPr/>
                    <a:lstStyle>
                      <a:lvl1pPr marL="0" algn="l" defTabSz="1337162" rtl="0" eaLnBrk="1" latinLnBrk="0" hangingPunct="1">
                        <a:defRPr sz="2632" kern="1200">
                          <a:solidFill>
                            <a:schemeClr val="tx1"/>
                          </a:solidFill>
                          <a:latin typeface="Arial" panose="020B0604020202020204"/>
                        </a:defRPr>
                      </a:lvl1pPr>
                      <a:lvl2pPr marL="668582" algn="l" defTabSz="1337162" rtl="0" eaLnBrk="1" latinLnBrk="0" hangingPunct="1">
                        <a:defRPr sz="2632" kern="1200">
                          <a:solidFill>
                            <a:schemeClr val="tx1"/>
                          </a:solidFill>
                          <a:latin typeface="Arial" panose="020B0604020202020204"/>
                        </a:defRPr>
                      </a:lvl2pPr>
                      <a:lvl3pPr marL="1337162" algn="l" defTabSz="1337162" rtl="0" eaLnBrk="1" latinLnBrk="0" hangingPunct="1">
                        <a:defRPr sz="2632" kern="1200">
                          <a:solidFill>
                            <a:schemeClr val="tx1"/>
                          </a:solidFill>
                          <a:latin typeface="Arial" panose="020B0604020202020204"/>
                        </a:defRPr>
                      </a:lvl3pPr>
                      <a:lvl4pPr marL="2005744" algn="l" defTabSz="1337162" rtl="0" eaLnBrk="1" latinLnBrk="0" hangingPunct="1">
                        <a:defRPr sz="2632" kern="1200">
                          <a:solidFill>
                            <a:schemeClr val="tx1"/>
                          </a:solidFill>
                          <a:latin typeface="Arial" panose="020B0604020202020204"/>
                        </a:defRPr>
                      </a:lvl4pPr>
                      <a:lvl5pPr marL="2674325" algn="l" defTabSz="1337162" rtl="0" eaLnBrk="1" latinLnBrk="0" hangingPunct="1">
                        <a:defRPr sz="2632" kern="1200">
                          <a:solidFill>
                            <a:schemeClr val="tx1"/>
                          </a:solidFill>
                          <a:latin typeface="Arial" panose="020B0604020202020204"/>
                        </a:defRPr>
                      </a:lvl5pPr>
                      <a:lvl6pPr marL="3342906" algn="l" defTabSz="1337162" rtl="0" eaLnBrk="1" latinLnBrk="0" hangingPunct="1">
                        <a:defRPr sz="2632" kern="1200">
                          <a:solidFill>
                            <a:schemeClr val="tx1"/>
                          </a:solidFill>
                          <a:latin typeface="Arial" panose="020B0604020202020204"/>
                        </a:defRPr>
                      </a:lvl6pPr>
                      <a:lvl7pPr marL="4011487" algn="l" defTabSz="1337162" rtl="0" eaLnBrk="1" latinLnBrk="0" hangingPunct="1">
                        <a:defRPr sz="2632" kern="1200">
                          <a:solidFill>
                            <a:schemeClr val="tx1"/>
                          </a:solidFill>
                          <a:latin typeface="Arial" panose="020B0604020202020204"/>
                        </a:defRPr>
                      </a:lvl7pPr>
                      <a:lvl8pPr marL="4680069" algn="l" defTabSz="1337162" rtl="0" eaLnBrk="1" latinLnBrk="0" hangingPunct="1">
                        <a:defRPr sz="2632" kern="1200">
                          <a:solidFill>
                            <a:schemeClr val="tx1"/>
                          </a:solidFill>
                          <a:latin typeface="Arial" panose="020B0604020202020204"/>
                        </a:defRPr>
                      </a:lvl8pPr>
                      <a:lvl9pPr marL="5348649" algn="l" defTabSz="1337162" rtl="0" eaLnBrk="1" latinLnBrk="0" hangingPunct="1">
                        <a:defRPr sz="2632" kern="1200">
                          <a:solidFill>
                            <a:schemeClr val="tx1"/>
                          </a:solidFill>
                          <a:latin typeface="Arial" panose="020B0604020202020204"/>
                        </a:defRPr>
                      </a:lvl9pPr>
                    </a:lstStyle>
                    <a:p>
                      <a:r>
                        <a:rPr lang="en-US" sz="1400" b="1" dirty="0">
                          <a:solidFill>
                            <a:schemeClr val="tx1"/>
                          </a:solidFill>
                          <a:latin typeface="+mj-lt"/>
                          <a:cs typeface="Arial" panose="020B0604020202020204" pitchFamily="34" charset="0"/>
                        </a:rPr>
                        <a:t>Market Leader recognized by Gartner, Forrester, InfoWorld,</a:t>
                      </a:r>
                      <a:br>
                        <a:rPr lang="en-US" sz="1400" b="1" dirty="0">
                          <a:solidFill>
                            <a:schemeClr val="tx1"/>
                          </a:solidFill>
                          <a:latin typeface="+mj-lt"/>
                          <a:cs typeface="Arial" panose="020B0604020202020204" pitchFamily="34" charset="0"/>
                        </a:rPr>
                      </a:br>
                      <a:r>
                        <a:rPr lang="en-US" sz="1400" b="1" dirty="0">
                          <a:solidFill>
                            <a:schemeClr val="tx1"/>
                          </a:solidFill>
                          <a:latin typeface="+mj-lt"/>
                          <a:cs typeface="Arial" panose="020B0604020202020204" pitchFamily="34" charset="0"/>
                        </a:rPr>
                        <a:t>Constellation Research</a:t>
                      </a:r>
                    </a:p>
                  </a:txBody>
                  <a:tcPr marL="68517" marR="68517" marT="34258" marB="3425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xmlns="" val="10002"/>
                  </a:ext>
                </a:extLst>
              </a:tr>
              <a:tr h="510068">
                <a:tc>
                  <a:txBody>
                    <a:bodyPr/>
                    <a:lstStyle>
                      <a:lvl1pPr marL="0" algn="l" defTabSz="1337162" rtl="0" eaLnBrk="1" latinLnBrk="0" hangingPunct="1">
                        <a:defRPr sz="2632" kern="1200">
                          <a:solidFill>
                            <a:schemeClr val="tx1"/>
                          </a:solidFill>
                          <a:latin typeface="Arial" panose="020B0604020202020204"/>
                        </a:defRPr>
                      </a:lvl1pPr>
                      <a:lvl2pPr marL="668582" algn="l" defTabSz="1337162" rtl="0" eaLnBrk="1" latinLnBrk="0" hangingPunct="1">
                        <a:defRPr sz="2632" kern="1200">
                          <a:solidFill>
                            <a:schemeClr val="tx1"/>
                          </a:solidFill>
                          <a:latin typeface="Arial" panose="020B0604020202020204"/>
                        </a:defRPr>
                      </a:lvl2pPr>
                      <a:lvl3pPr marL="1337162" algn="l" defTabSz="1337162" rtl="0" eaLnBrk="1" latinLnBrk="0" hangingPunct="1">
                        <a:defRPr sz="2632" kern="1200">
                          <a:solidFill>
                            <a:schemeClr val="tx1"/>
                          </a:solidFill>
                          <a:latin typeface="Arial" panose="020B0604020202020204"/>
                        </a:defRPr>
                      </a:lvl3pPr>
                      <a:lvl4pPr marL="2005744" algn="l" defTabSz="1337162" rtl="0" eaLnBrk="1" latinLnBrk="0" hangingPunct="1">
                        <a:defRPr sz="2632" kern="1200">
                          <a:solidFill>
                            <a:schemeClr val="tx1"/>
                          </a:solidFill>
                          <a:latin typeface="Arial" panose="020B0604020202020204"/>
                        </a:defRPr>
                      </a:lvl4pPr>
                      <a:lvl5pPr marL="2674325" algn="l" defTabSz="1337162" rtl="0" eaLnBrk="1" latinLnBrk="0" hangingPunct="1">
                        <a:defRPr sz="2632" kern="1200">
                          <a:solidFill>
                            <a:schemeClr val="tx1"/>
                          </a:solidFill>
                          <a:latin typeface="Arial" panose="020B0604020202020204"/>
                        </a:defRPr>
                      </a:lvl5pPr>
                      <a:lvl6pPr marL="3342906" algn="l" defTabSz="1337162" rtl="0" eaLnBrk="1" latinLnBrk="0" hangingPunct="1">
                        <a:defRPr sz="2632" kern="1200">
                          <a:solidFill>
                            <a:schemeClr val="tx1"/>
                          </a:solidFill>
                          <a:latin typeface="Arial" panose="020B0604020202020204"/>
                        </a:defRPr>
                      </a:lvl6pPr>
                      <a:lvl7pPr marL="4011487" algn="l" defTabSz="1337162" rtl="0" eaLnBrk="1" latinLnBrk="0" hangingPunct="1">
                        <a:defRPr sz="2632" kern="1200">
                          <a:solidFill>
                            <a:schemeClr val="tx1"/>
                          </a:solidFill>
                          <a:latin typeface="Arial" panose="020B0604020202020204"/>
                        </a:defRPr>
                      </a:lvl7pPr>
                      <a:lvl8pPr marL="4680069" algn="l" defTabSz="1337162" rtl="0" eaLnBrk="1" latinLnBrk="0" hangingPunct="1">
                        <a:defRPr sz="2632" kern="1200">
                          <a:solidFill>
                            <a:schemeClr val="tx1"/>
                          </a:solidFill>
                          <a:latin typeface="Arial" panose="020B0604020202020204"/>
                        </a:defRPr>
                      </a:lvl8pPr>
                      <a:lvl9pPr marL="5348649" algn="l" defTabSz="1337162" rtl="0" eaLnBrk="1" latinLnBrk="0" hangingPunct="1">
                        <a:defRPr sz="2632" kern="1200">
                          <a:solidFill>
                            <a:schemeClr val="tx1"/>
                          </a:solidFill>
                          <a:latin typeface="Arial" panose="020B0604020202020204"/>
                        </a:defRPr>
                      </a:lvl9pPr>
                    </a:lstStyle>
                    <a:p>
                      <a:r>
                        <a:rPr lang="en-US" sz="1400" b="1" dirty="0">
                          <a:latin typeface="+mj-lt"/>
                        </a:rPr>
                        <a:t>Team</a:t>
                      </a:r>
                      <a:endParaRPr lang="en-US" sz="1400" b="1" dirty="0">
                        <a:solidFill>
                          <a:schemeClr val="tx1"/>
                        </a:solidFill>
                        <a:latin typeface="+mj-lt"/>
                        <a:cs typeface="Arial" panose="020B0604020202020204" pitchFamily="34" charset="0"/>
                      </a:endParaRPr>
                    </a:p>
                  </a:txBody>
                  <a:tcPr marL="68517" marR="68517" marT="34258" marB="342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1337162" rtl="0" eaLnBrk="1" latinLnBrk="0" hangingPunct="1">
                        <a:defRPr sz="2632" kern="1200">
                          <a:solidFill>
                            <a:schemeClr val="tx1"/>
                          </a:solidFill>
                          <a:latin typeface="Arial" panose="020B0604020202020204"/>
                        </a:defRPr>
                      </a:lvl1pPr>
                      <a:lvl2pPr marL="668582" algn="l" defTabSz="1337162" rtl="0" eaLnBrk="1" latinLnBrk="0" hangingPunct="1">
                        <a:defRPr sz="2632" kern="1200">
                          <a:solidFill>
                            <a:schemeClr val="tx1"/>
                          </a:solidFill>
                          <a:latin typeface="Arial" panose="020B0604020202020204"/>
                        </a:defRPr>
                      </a:lvl2pPr>
                      <a:lvl3pPr marL="1337162" algn="l" defTabSz="1337162" rtl="0" eaLnBrk="1" latinLnBrk="0" hangingPunct="1">
                        <a:defRPr sz="2632" kern="1200">
                          <a:solidFill>
                            <a:schemeClr val="tx1"/>
                          </a:solidFill>
                          <a:latin typeface="Arial" panose="020B0604020202020204"/>
                        </a:defRPr>
                      </a:lvl3pPr>
                      <a:lvl4pPr marL="2005744" algn="l" defTabSz="1337162" rtl="0" eaLnBrk="1" latinLnBrk="0" hangingPunct="1">
                        <a:defRPr sz="2632" kern="1200">
                          <a:solidFill>
                            <a:schemeClr val="tx1"/>
                          </a:solidFill>
                          <a:latin typeface="Arial" panose="020B0604020202020204"/>
                        </a:defRPr>
                      </a:lvl4pPr>
                      <a:lvl5pPr marL="2674325" algn="l" defTabSz="1337162" rtl="0" eaLnBrk="1" latinLnBrk="0" hangingPunct="1">
                        <a:defRPr sz="2632" kern="1200">
                          <a:solidFill>
                            <a:schemeClr val="tx1"/>
                          </a:solidFill>
                          <a:latin typeface="Arial" panose="020B0604020202020204"/>
                        </a:defRPr>
                      </a:lvl5pPr>
                      <a:lvl6pPr marL="3342906" algn="l" defTabSz="1337162" rtl="0" eaLnBrk="1" latinLnBrk="0" hangingPunct="1">
                        <a:defRPr sz="2632" kern="1200">
                          <a:solidFill>
                            <a:schemeClr val="tx1"/>
                          </a:solidFill>
                          <a:latin typeface="Arial" panose="020B0604020202020204"/>
                        </a:defRPr>
                      </a:lvl6pPr>
                      <a:lvl7pPr marL="4011487" algn="l" defTabSz="1337162" rtl="0" eaLnBrk="1" latinLnBrk="0" hangingPunct="1">
                        <a:defRPr sz="2632" kern="1200">
                          <a:solidFill>
                            <a:schemeClr val="tx1"/>
                          </a:solidFill>
                          <a:latin typeface="Arial" panose="020B0604020202020204"/>
                        </a:defRPr>
                      </a:lvl7pPr>
                      <a:lvl8pPr marL="4680069" algn="l" defTabSz="1337162" rtl="0" eaLnBrk="1" latinLnBrk="0" hangingPunct="1">
                        <a:defRPr sz="2632" kern="1200">
                          <a:solidFill>
                            <a:schemeClr val="tx1"/>
                          </a:solidFill>
                          <a:latin typeface="Arial" panose="020B0604020202020204"/>
                        </a:defRPr>
                      </a:lvl8pPr>
                      <a:lvl9pPr marL="5348649" algn="l" defTabSz="1337162" rtl="0" eaLnBrk="1" latinLnBrk="0" hangingPunct="1">
                        <a:defRPr sz="2632" kern="1200">
                          <a:solidFill>
                            <a:schemeClr val="tx1"/>
                          </a:solidFill>
                          <a:latin typeface="Arial" panose="020B0604020202020204"/>
                        </a:defRPr>
                      </a:lvl9pPr>
                    </a:lstStyle>
                    <a:p>
                      <a:r>
                        <a:rPr lang="en-US" sz="1400" dirty="0">
                          <a:latin typeface="+mj-lt"/>
                        </a:rPr>
                        <a:t>130+ AI experts </a:t>
                      </a:r>
                      <a:r>
                        <a:rPr lang="en-US" sz="1400" kern="1200" dirty="0">
                          <a:solidFill>
                            <a:schemeClr val="tx1"/>
                          </a:solidFill>
                          <a:latin typeface="Arial" panose="020B0604020202020204"/>
                          <a:ea typeface="+mn-ea"/>
                          <a:cs typeface="+mn-cs"/>
                        </a:rPr>
                        <a:t>(Kaggle Grandmasters, Distributed Computing and</a:t>
                      </a:r>
                      <a:br>
                        <a:rPr lang="en-US" sz="1400" kern="1200" dirty="0">
                          <a:solidFill>
                            <a:schemeClr val="tx1"/>
                          </a:solidFill>
                          <a:latin typeface="Arial" panose="020B0604020202020204"/>
                          <a:ea typeface="+mn-ea"/>
                          <a:cs typeface="+mn-cs"/>
                        </a:rPr>
                      </a:br>
                      <a:r>
                        <a:rPr lang="en-US" sz="1400" kern="1200" dirty="0">
                          <a:solidFill>
                            <a:schemeClr val="tx1"/>
                          </a:solidFill>
                          <a:latin typeface="Arial" panose="020B0604020202020204"/>
                          <a:ea typeface="+mn-ea"/>
                          <a:cs typeface="+mn-cs"/>
                        </a:rPr>
                        <a:t>Visualization experts)</a:t>
                      </a:r>
                      <a:endParaRPr lang="en-US" sz="1400" baseline="0" dirty="0">
                        <a:latin typeface="+mj-lt"/>
                      </a:endParaRPr>
                    </a:p>
                  </a:txBody>
                  <a:tcPr marL="68517" marR="68517" marT="34258" marB="3425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98400">
                <a:tc>
                  <a:txBody>
                    <a:bodyPr/>
                    <a:lstStyle>
                      <a:lvl1pPr marL="0" algn="l" defTabSz="1337162" rtl="0" eaLnBrk="1" latinLnBrk="0" hangingPunct="1">
                        <a:defRPr sz="2632" kern="1200">
                          <a:solidFill>
                            <a:schemeClr val="tx1"/>
                          </a:solidFill>
                          <a:latin typeface="Arial" panose="020B0604020202020204"/>
                        </a:defRPr>
                      </a:lvl1pPr>
                      <a:lvl2pPr marL="668582" algn="l" defTabSz="1337162" rtl="0" eaLnBrk="1" latinLnBrk="0" hangingPunct="1">
                        <a:defRPr sz="2632" kern="1200">
                          <a:solidFill>
                            <a:schemeClr val="tx1"/>
                          </a:solidFill>
                          <a:latin typeface="Arial" panose="020B0604020202020204"/>
                        </a:defRPr>
                      </a:lvl2pPr>
                      <a:lvl3pPr marL="1337162" algn="l" defTabSz="1337162" rtl="0" eaLnBrk="1" latinLnBrk="0" hangingPunct="1">
                        <a:defRPr sz="2632" kern="1200">
                          <a:solidFill>
                            <a:schemeClr val="tx1"/>
                          </a:solidFill>
                          <a:latin typeface="Arial" panose="020B0604020202020204"/>
                        </a:defRPr>
                      </a:lvl3pPr>
                      <a:lvl4pPr marL="2005744" algn="l" defTabSz="1337162" rtl="0" eaLnBrk="1" latinLnBrk="0" hangingPunct="1">
                        <a:defRPr sz="2632" kern="1200">
                          <a:solidFill>
                            <a:schemeClr val="tx1"/>
                          </a:solidFill>
                          <a:latin typeface="Arial" panose="020B0604020202020204"/>
                        </a:defRPr>
                      </a:lvl4pPr>
                      <a:lvl5pPr marL="2674325" algn="l" defTabSz="1337162" rtl="0" eaLnBrk="1" latinLnBrk="0" hangingPunct="1">
                        <a:defRPr sz="2632" kern="1200">
                          <a:solidFill>
                            <a:schemeClr val="tx1"/>
                          </a:solidFill>
                          <a:latin typeface="Arial" panose="020B0604020202020204"/>
                        </a:defRPr>
                      </a:lvl5pPr>
                      <a:lvl6pPr marL="3342906" algn="l" defTabSz="1337162" rtl="0" eaLnBrk="1" latinLnBrk="0" hangingPunct="1">
                        <a:defRPr sz="2632" kern="1200">
                          <a:solidFill>
                            <a:schemeClr val="tx1"/>
                          </a:solidFill>
                          <a:latin typeface="Arial" panose="020B0604020202020204"/>
                        </a:defRPr>
                      </a:lvl6pPr>
                      <a:lvl7pPr marL="4011487" algn="l" defTabSz="1337162" rtl="0" eaLnBrk="1" latinLnBrk="0" hangingPunct="1">
                        <a:defRPr sz="2632" kern="1200">
                          <a:solidFill>
                            <a:schemeClr val="tx1"/>
                          </a:solidFill>
                          <a:latin typeface="Arial" panose="020B0604020202020204"/>
                        </a:defRPr>
                      </a:lvl7pPr>
                      <a:lvl8pPr marL="4680069" algn="l" defTabSz="1337162" rtl="0" eaLnBrk="1" latinLnBrk="0" hangingPunct="1">
                        <a:defRPr sz="2632" kern="1200">
                          <a:solidFill>
                            <a:schemeClr val="tx1"/>
                          </a:solidFill>
                          <a:latin typeface="Arial" panose="020B0604020202020204"/>
                        </a:defRPr>
                      </a:lvl8pPr>
                      <a:lvl9pPr marL="5348649" algn="l" defTabSz="1337162" rtl="0" eaLnBrk="1" latinLnBrk="0" hangingPunct="1">
                        <a:defRPr sz="2632" kern="1200">
                          <a:solidFill>
                            <a:schemeClr val="tx1"/>
                          </a:solidFill>
                          <a:latin typeface="Arial" panose="020B0604020202020204"/>
                        </a:defRPr>
                      </a:lvl9pPr>
                    </a:lstStyle>
                    <a:p>
                      <a:r>
                        <a:rPr lang="en-US" sz="1400" b="1" dirty="0">
                          <a:latin typeface="+mj-lt"/>
                        </a:rPr>
                        <a:t>Global</a:t>
                      </a:r>
                      <a:endParaRPr lang="en-US" sz="1400" b="1" dirty="0">
                        <a:solidFill>
                          <a:schemeClr val="tx1"/>
                        </a:solidFill>
                        <a:latin typeface="+mj-lt"/>
                        <a:cs typeface="Arial" panose="020B0604020202020204" pitchFamily="34" charset="0"/>
                      </a:endParaRPr>
                    </a:p>
                  </a:txBody>
                  <a:tcPr marL="68517" marR="68517" marT="34258" marB="3425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solidFill>
                  </a:tcPr>
                </a:tc>
                <a:tc>
                  <a:txBody>
                    <a:bodyPr/>
                    <a:lstStyle>
                      <a:lvl1pPr marL="0" algn="l" defTabSz="1337162" rtl="0" eaLnBrk="1" latinLnBrk="0" hangingPunct="1">
                        <a:defRPr sz="2632" kern="1200">
                          <a:solidFill>
                            <a:schemeClr val="tx1"/>
                          </a:solidFill>
                          <a:latin typeface="Arial" panose="020B0604020202020204"/>
                        </a:defRPr>
                      </a:lvl1pPr>
                      <a:lvl2pPr marL="668582" algn="l" defTabSz="1337162" rtl="0" eaLnBrk="1" latinLnBrk="0" hangingPunct="1">
                        <a:defRPr sz="2632" kern="1200">
                          <a:solidFill>
                            <a:schemeClr val="tx1"/>
                          </a:solidFill>
                          <a:latin typeface="Arial" panose="020B0604020202020204"/>
                        </a:defRPr>
                      </a:lvl2pPr>
                      <a:lvl3pPr marL="1337162" algn="l" defTabSz="1337162" rtl="0" eaLnBrk="1" latinLnBrk="0" hangingPunct="1">
                        <a:defRPr sz="2632" kern="1200">
                          <a:solidFill>
                            <a:schemeClr val="tx1"/>
                          </a:solidFill>
                          <a:latin typeface="Arial" panose="020B0604020202020204"/>
                        </a:defRPr>
                      </a:lvl3pPr>
                      <a:lvl4pPr marL="2005744" algn="l" defTabSz="1337162" rtl="0" eaLnBrk="1" latinLnBrk="0" hangingPunct="1">
                        <a:defRPr sz="2632" kern="1200">
                          <a:solidFill>
                            <a:schemeClr val="tx1"/>
                          </a:solidFill>
                          <a:latin typeface="Arial" panose="020B0604020202020204"/>
                        </a:defRPr>
                      </a:lvl4pPr>
                      <a:lvl5pPr marL="2674325" algn="l" defTabSz="1337162" rtl="0" eaLnBrk="1" latinLnBrk="0" hangingPunct="1">
                        <a:defRPr sz="2632" kern="1200">
                          <a:solidFill>
                            <a:schemeClr val="tx1"/>
                          </a:solidFill>
                          <a:latin typeface="Arial" panose="020B0604020202020204"/>
                        </a:defRPr>
                      </a:lvl5pPr>
                      <a:lvl6pPr marL="3342906" algn="l" defTabSz="1337162" rtl="0" eaLnBrk="1" latinLnBrk="0" hangingPunct="1">
                        <a:defRPr sz="2632" kern="1200">
                          <a:solidFill>
                            <a:schemeClr val="tx1"/>
                          </a:solidFill>
                          <a:latin typeface="Arial" panose="020B0604020202020204"/>
                        </a:defRPr>
                      </a:lvl6pPr>
                      <a:lvl7pPr marL="4011487" algn="l" defTabSz="1337162" rtl="0" eaLnBrk="1" latinLnBrk="0" hangingPunct="1">
                        <a:defRPr sz="2632" kern="1200">
                          <a:solidFill>
                            <a:schemeClr val="tx1"/>
                          </a:solidFill>
                          <a:latin typeface="Arial" panose="020B0604020202020204"/>
                        </a:defRPr>
                      </a:lvl7pPr>
                      <a:lvl8pPr marL="4680069" algn="l" defTabSz="1337162" rtl="0" eaLnBrk="1" latinLnBrk="0" hangingPunct="1">
                        <a:defRPr sz="2632" kern="1200">
                          <a:solidFill>
                            <a:schemeClr val="tx1"/>
                          </a:solidFill>
                          <a:latin typeface="Arial" panose="020B0604020202020204"/>
                        </a:defRPr>
                      </a:lvl8pPr>
                      <a:lvl9pPr marL="5348649" algn="l" defTabSz="1337162" rtl="0" eaLnBrk="1" latinLnBrk="0" hangingPunct="1">
                        <a:defRPr sz="2632" kern="1200">
                          <a:solidFill>
                            <a:schemeClr val="tx1"/>
                          </a:solidFill>
                          <a:latin typeface="Arial" panose="020B0604020202020204"/>
                        </a:defRPr>
                      </a:lvl9pPr>
                    </a:lstStyle>
                    <a:p>
                      <a:r>
                        <a:rPr lang="en-US" sz="1400" dirty="0">
                          <a:latin typeface="+mj-lt"/>
                        </a:rPr>
                        <a:t>Mountain</a:t>
                      </a:r>
                      <a:r>
                        <a:rPr lang="en-US" sz="1400" baseline="0" dirty="0">
                          <a:latin typeface="+mj-lt"/>
                        </a:rPr>
                        <a:t> View, London, Prague, Chennai</a:t>
                      </a:r>
                      <a:endParaRPr lang="en-US" sz="1400" dirty="0">
                        <a:solidFill>
                          <a:schemeClr val="tx1"/>
                        </a:solidFill>
                        <a:latin typeface="+mj-lt"/>
                        <a:cs typeface="Arial" panose="020B0604020202020204" pitchFamily="34" charset="0"/>
                      </a:endParaRPr>
                    </a:p>
                  </a:txBody>
                  <a:tcPr marL="68517" marR="68517" marT="34258" marB="34258">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xmlns="" val="10004"/>
                  </a:ext>
                </a:extLst>
              </a:tr>
            </a:tbl>
          </a:graphicData>
        </a:graphic>
      </p:graphicFrame>
      <p:grpSp>
        <p:nvGrpSpPr>
          <p:cNvPr id="6" name="Group 5">
            <a:extLst>
              <a:ext uri="{FF2B5EF4-FFF2-40B4-BE49-F238E27FC236}">
                <a16:creationId xmlns:a16="http://schemas.microsoft.com/office/drawing/2014/main" xmlns="" id="{7054D2F5-406F-9E4A-BA62-5AB760D4BCD2}"/>
              </a:ext>
            </a:extLst>
          </p:cNvPr>
          <p:cNvGrpSpPr/>
          <p:nvPr/>
        </p:nvGrpSpPr>
        <p:grpSpPr>
          <a:xfrm>
            <a:off x="516159" y="3438426"/>
            <a:ext cx="7879404" cy="1130313"/>
            <a:chOff x="0" y="4985494"/>
            <a:chExt cx="10645772" cy="1737089"/>
          </a:xfrm>
        </p:grpSpPr>
        <p:pic>
          <p:nvPicPr>
            <p:cNvPr id="7" name="Picture 6">
              <a:extLst>
                <a:ext uri="{FF2B5EF4-FFF2-40B4-BE49-F238E27FC236}">
                  <a16:creationId xmlns:a16="http://schemas.microsoft.com/office/drawing/2014/main" xmlns="" id="{90DD3D39-0AA4-2C48-A830-79B75D724DDF}"/>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4991338"/>
              <a:ext cx="2327497" cy="1717789"/>
            </a:xfrm>
            <a:prstGeom prst="rect">
              <a:avLst/>
            </a:prstGeom>
          </p:spPr>
        </p:pic>
        <p:pic>
          <p:nvPicPr>
            <p:cNvPr id="8" name="Picture 7">
              <a:extLst>
                <a:ext uri="{FF2B5EF4-FFF2-40B4-BE49-F238E27FC236}">
                  <a16:creationId xmlns:a16="http://schemas.microsoft.com/office/drawing/2014/main" xmlns="" id="{9ADF07E5-61CD-144C-A7FC-923B3F7C15BD}"/>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4041212" y="4991337"/>
              <a:ext cx="2309661" cy="1731245"/>
            </a:xfrm>
            <a:prstGeom prst="rect">
              <a:avLst/>
            </a:prstGeom>
          </p:spPr>
        </p:pic>
        <p:pic>
          <p:nvPicPr>
            <p:cNvPr id="9" name="Picture 8">
              <a:extLst>
                <a:ext uri="{FF2B5EF4-FFF2-40B4-BE49-F238E27FC236}">
                  <a16:creationId xmlns:a16="http://schemas.microsoft.com/office/drawing/2014/main" xmlns="" id="{36350D10-2244-AB4E-8E33-08AF2380F366}"/>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2029524" y="4991337"/>
              <a:ext cx="2309661" cy="1731245"/>
            </a:xfrm>
            <a:prstGeom prst="rect">
              <a:avLst/>
            </a:prstGeom>
          </p:spPr>
        </p:pic>
        <p:pic>
          <p:nvPicPr>
            <p:cNvPr id="10" name="Picture 9">
              <a:extLst>
                <a:ext uri="{FF2B5EF4-FFF2-40B4-BE49-F238E27FC236}">
                  <a16:creationId xmlns:a16="http://schemas.microsoft.com/office/drawing/2014/main" xmlns="" id="{6BBDF361-A4AC-DE45-8AF2-3FD40B62982B}"/>
                </a:ext>
              </a:extLst>
            </p:cNvPr>
            <p:cNvPicPr>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8238411" y="4985494"/>
              <a:ext cx="2407361" cy="1737087"/>
            </a:xfrm>
            <a:prstGeom prst="rect">
              <a:avLst/>
            </a:prstGeom>
          </p:spPr>
        </p:pic>
        <p:pic>
          <p:nvPicPr>
            <p:cNvPr id="11" name="Picture 10">
              <a:extLst>
                <a:ext uri="{FF2B5EF4-FFF2-40B4-BE49-F238E27FC236}">
                  <a16:creationId xmlns:a16="http://schemas.microsoft.com/office/drawing/2014/main" xmlns="" id="{F2D150A0-FA64-A748-8979-6FEA0793CE99}"/>
                </a:ext>
              </a:extLst>
            </p:cNvPr>
            <p:cNvPicPr>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a:xfrm>
              <a:off x="6096000" y="4991337"/>
              <a:ext cx="2329820" cy="1731246"/>
            </a:xfrm>
            <a:prstGeom prst="rect">
              <a:avLst/>
            </a:prstGeom>
          </p:spPr>
        </p:pic>
      </p:grpSp>
      <p:sp>
        <p:nvSpPr>
          <p:cNvPr id="12" name="Rectangle 11">
            <a:extLst>
              <a:ext uri="{FF2B5EF4-FFF2-40B4-BE49-F238E27FC236}">
                <a16:creationId xmlns:a16="http://schemas.microsoft.com/office/drawing/2014/main" xmlns="" id="{EAFC18D5-3599-D443-B9EA-CB5B09D84745}"/>
              </a:ext>
            </a:extLst>
          </p:cNvPr>
          <p:cNvSpPr/>
          <p:nvPr/>
        </p:nvSpPr>
        <p:spPr>
          <a:xfrm>
            <a:off x="516159" y="995204"/>
            <a:ext cx="7291324" cy="2294487"/>
          </a:xfrm>
          <a:prstGeom prst="rect">
            <a:avLst/>
          </a:prstGeom>
          <a:noFill/>
          <a:ln w="25400" cap="flat" cmpd="sng" algn="ctr">
            <a:noFill/>
            <a:prstDash val="solid"/>
          </a:ln>
          <a:effectLst/>
        </p:spPr>
        <p:txBody>
          <a:bodyPr rtlCol="0" anchor="ctr"/>
          <a:lstStyle/>
          <a:p>
            <a:pPr algn="ctr" defTabSz="685097">
              <a:defRPr/>
            </a:pPr>
            <a:endParaRPr lang="en-US" sz="2098" kern="0" dirty="0">
              <a:solidFill>
                <a:srgbClr val="000E5E"/>
              </a:solidFill>
            </a:endParaRPr>
          </a:p>
        </p:txBody>
      </p:sp>
      <p:pic>
        <p:nvPicPr>
          <p:cNvPr id="13" name="Picture 12">
            <a:extLst>
              <a:ext uri="{FF2B5EF4-FFF2-40B4-BE49-F238E27FC236}">
                <a16:creationId xmlns:a16="http://schemas.microsoft.com/office/drawing/2014/main" xmlns="" id="{8DDE93B9-E24B-3744-9425-4E3F95B048A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501947" y="41429"/>
            <a:ext cx="598318" cy="598318"/>
          </a:xfrm>
          <a:prstGeom prst="rect">
            <a:avLst/>
          </a:prstGeom>
        </p:spPr>
      </p:pic>
    </p:spTree>
    <p:extLst>
      <p:ext uri="{BB962C8B-B14F-4D97-AF65-F5344CB8AC3E}">
        <p14:creationId xmlns:p14="http://schemas.microsoft.com/office/powerpoint/2010/main" val="291128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01168"/>
            <a:ext cx="8586627" cy="381000"/>
          </a:xfrm>
        </p:spPr>
        <p:txBody>
          <a:bodyPr/>
          <a:lstStyle/>
          <a:p>
            <a:r>
              <a:rPr lang="en-US" dirty="0"/>
              <a:t>Different ways to help you interpret and understand the model</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542" y="1066190"/>
            <a:ext cx="2822344" cy="13620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9041" y="2980314"/>
            <a:ext cx="2871428" cy="1300732"/>
          </a:xfrm>
          <a:prstGeom prst="rect">
            <a:avLst/>
          </a:prstGeom>
        </p:spPr>
      </p:pic>
      <p:sp>
        <p:nvSpPr>
          <p:cNvPr id="6" name="TextBox 5"/>
          <p:cNvSpPr txBox="1"/>
          <p:nvPr/>
        </p:nvSpPr>
        <p:spPr>
          <a:xfrm>
            <a:off x="516541" y="807391"/>
            <a:ext cx="2098075"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defTabSz="685800" hangingPunct="0"/>
            <a:r>
              <a:rPr lang="en-US" sz="1400" b="1" dirty="0">
                <a:solidFill>
                  <a:prstClr val="black"/>
                </a:solidFill>
              </a:rPr>
              <a:t>Surrogate Decision Tree</a:t>
            </a:r>
            <a:endParaRPr lang="en-US" sz="1400" b="1" dirty="0">
              <a:solidFill>
                <a:srgbClr val="000000"/>
              </a:solidFill>
              <a:sym typeface="Calibri"/>
            </a:endParaRPr>
          </a:p>
        </p:txBody>
      </p:sp>
      <p:sp>
        <p:nvSpPr>
          <p:cNvPr id="7" name="TextBox 6"/>
          <p:cNvSpPr txBox="1"/>
          <p:nvPr/>
        </p:nvSpPr>
        <p:spPr>
          <a:xfrm>
            <a:off x="537089" y="2715455"/>
            <a:ext cx="1897955"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defTabSz="685800" hangingPunct="0"/>
            <a:r>
              <a:rPr lang="en-US" sz="1400" b="1" dirty="0">
                <a:solidFill>
                  <a:srgbClr val="000000"/>
                </a:solidFill>
                <a:sym typeface="Calibri"/>
              </a:rPr>
              <a:t>K-Lime Linear Models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92553" y="1058727"/>
            <a:ext cx="4631564" cy="2517437"/>
          </a:xfrm>
          <a:prstGeom prst="rect">
            <a:avLst/>
          </a:prstGeom>
        </p:spPr>
      </p:pic>
      <p:sp>
        <p:nvSpPr>
          <p:cNvPr id="13" name="TextBox 12"/>
          <p:cNvSpPr txBox="1"/>
          <p:nvPr/>
        </p:nvSpPr>
        <p:spPr>
          <a:xfrm>
            <a:off x="3802827" y="797117"/>
            <a:ext cx="1280800"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defTabSz="685800" hangingPunct="0"/>
            <a:r>
              <a:rPr lang="en-US" sz="1400" b="1" dirty="0">
                <a:solidFill>
                  <a:prstClr val="black"/>
                </a:solidFill>
              </a:rPr>
              <a:t>Reason Codes</a:t>
            </a:r>
            <a:endParaRPr lang="en-US" sz="1400" b="1" dirty="0">
              <a:solidFill>
                <a:srgbClr val="000000"/>
              </a:solidFill>
              <a:sym typeface="Calibri"/>
            </a:endParaRPr>
          </a:p>
        </p:txBody>
      </p:sp>
      <p:grpSp>
        <p:nvGrpSpPr>
          <p:cNvPr id="14" name="Group 13"/>
          <p:cNvGrpSpPr/>
          <p:nvPr/>
        </p:nvGrpSpPr>
        <p:grpSpPr>
          <a:xfrm>
            <a:off x="3688081" y="3645170"/>
            <a:ext cx="4677608" cy="1267299"/>
            <a:chOff x="7428474" y="4730257"/>
            <a:chExt cx="5430440" cy="1112471"/>
          </a:xfrm>
        </p:grpSpPr>
        <p:sp>
          <p:nvSpPr>
            <p:cNvPr id="15" name="Rectangle 14"/>
            <p:cNvSpPr/>
            <p:nvPr/>
          </p:nvSpPr>
          <p:spPr>
            <a:xfrm>
              <a:off x="7428474" y="4730257"/>
              <a:ext cx="5177146" cy="1112471"/>
            </a:xfrm>
            <a:prstGeom prst="rect">
              <a:avLst/>
            </a:prstGeom>
            <a:noFill/>
            <a:ln w="28575" cap="flat" cmpd="sng" algn="ctr">
              <a:solidFill>
                <a:srgbClr val="ED7D31"/>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p:cNvGrpSpPr/>
            <p:nvPr/>
          </p:nvGrpSpPr>
          <p:grpSpPr>
            <a:xfrm>
              <a:off x="7432592" y="4787863"/>
              <a:ext cx="5426322" cy="951392"/>
              <a:chOff x="6864209" y="4082867"/>
              <a:chExt cx="5426322" cy="1043734"/>
            </a:xfrm>
          </p:grpSpPr>
          <p:sp>
            <p:nvSpPr>
              <p:cNvPr id="17" name="TextBox 16"/>
              <p:cNvSpPr txBox="1"/>
              <p:nvPr/>
            </p:nvSpPr>
            <p:spPr>
              <a:xfrm>
                <a:off x="6864209" y="4082867"/>
                <a:ext cx="4724062" cy="296399"/>
              </a:xfrm>
              <a:prstGeom prst="rect">
                <a:avLst/>
              </a:prstGeom>
              <a:noFill/>
              <a:ln>
                <a:noFill/>
              </a:ln>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50000"/>
                        <a:lumOff val="50000"/>
                      </a:prstClr>
                    </a:solidFill>
                    <a:effectLst/>
                    <a:uLnTx/>
                    <a:uFillTx/>
                  </a:rPr>
                  <a:t>Why will someone Default?</a:t>
                </a:r>
              </a:p>
            </p:txBody>
          </p:sp>
          <p:sp>
            <p:nvSpPr>
              <p:cNvPr id="18" name="TextBox 17"/>
              <p:cNvSpPr txBox="1"/>
              <p:nvPr/>
            </p:nvSpPr>
            <p:spPr>
              <a:xfrm>
                <a:off x="6877439" y="4430065"/>
                <a:ext cx="5413092" cy="696536"/>
              </a:xfrm>
              <a:prstGeom prst="rect">
                <a:avLst/>
              </a:prstGeom>
              <a:noFill/>
              <a:ln>
                <a:noFill/>
              </a:ln>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30" normalizeH="0" baseline="0" noProof="0" dirty="0">
                    <a:ln>
                      <a:noFill/>
                    </a:ln>
                    <a:solidFill>
                      <a:prstClr val="black"/>
                    </a:solidFill>
                    <a:effectLst/>
                    <a:uLnTx/>
                    <a:uFillTx/>
                    <a:latin typeface="+mj-lt"/>
                  </a:rPr>
                  <a:t>A Pay Amount of $3,000 </a:t>
                </a:r>
                <a:r>
                  <a:rPr kumimoji="0" lang="en-US" sz="1200" b="1" i="0" u="none" strike="noStrike" kern="0" cap="none" spc="-30" normalizeH="0" baseline="0" noProof="0" dirty="0">
                    <a:ln>
                      <a:noFill/>
                    </a:ln>
                    <a:solidFill>
                      <a:prstClr val="black"/>
                    </a:solidFill>
                    <a:effectLst/>
                    <a:uLnTx/>
                    <a:uFillTx/>
                    <a:latin typeface="+mj-lt"/>
                  </a:rPr>
                  <a:t>decreases their likelihood to default</a:t>
                </a:r>
              </a:p>
              <a:p>
                <a:pPr marL="0" marR="0" lvl="0" indent="0" defTabSz="685800" eaLnBrk="1" fontAlgn="auto" latinLnBrk="0" hangingPunct="1">
                  <a:lnSpc>
                    <a:spcPct val="100000"/>
                  </a:lnSpc>
                  <a:spcBef>
                    <a:spcPts val="0"/>
                  </a:spcBef>
                  <a:spcAft>
                    <a:spcPts val="0"/>
                  </a:spcAft>
                  <a:buClrTx/>
                  <a:buSzTx/>
                  <a:buFontTx/>
                  <a:buNone/>
                  <a:tabLst/>
                  <a:defRPr/>
                </a:pPr>
                <a:endParaRPr lang="en-US" sz="500" b="1" kern="0" spc="-30" dirty="0">
                  <a:solidFill>
                    <a:prstClr val="black"/>
                  </a:solidFill>
                  <a:latin typeface="+mj-lt"/>
                </a:endParaRPr>
              </a:p>
              <a:p>
                <a:pPr lvl="0" defTabSz="685800"/>
                <a:r>
                  <a:rPr lang="en-US" sz="1200" kern="0" spc="-30" dirty="0">
                    <a:solidFill>
                      <a:prstClr val="black"/>
                    </a:solidFill>
                    <a:latin typeface="+mj-lt"/>
                  </a:rPr>
                  <a:t>The fact that they haven’t paid in 2 months </a:t>
                </a:r>
                <a:r>
                  <a:rPr lang="en-US" sz="1200" b="1" kern="0" spc="-30" dirty="0">
                    <a:solidFill>
                      <a:prstClr val="black"/>
                    </a:solidFill>
                    <a:latin typeface="+mj-lt"/>
                  </a:rPr>
                  <a:t>increases their</a:t>
                </a:r>
                <a:br>
                  <a:rPr lang="en-US" sz="1200" b="1" kern="0" spc="-30" dirty="0">
                    <a:solidFill>
                      <a:prstClr val="black"/>
                    </a:solidFill>
                    <a:latin typeface="+mj-lt"/>
                  </a:rPr>
                </a:br>
                <a:r>
                  <a:rPr lang="en-US" sz="1200" b="1" kern="0" spc="-30" dirty="0">
                    <a:solidFill>
                      <a:prstClr val="black"/>
                    </a:solidFill>
                    <a:latin typeface="+mj-lt"/>
                  </a:rPr>
                  <a:t>likelihood to default</a:t>
                </a:r>
                <a:endParaRPr kumimoji="0" lang="en-US" sz="1200" b="0" i="0" u="none" strike="noStrike" kern="0" cap="none" spc="-30" normalizeH="0" baseline="0" noProof="0" dirty="0">
                  <a:ln>
                    <a:noFill/>
                  </a:ln>
                  <a:solidFill>
                    <a:prstClr val="black">
                      <a:lumMod val="50000"/>
                      <a:lumOff val="50000"/>
                    </a:prstClr>
                  </a:solidFill>
                  <a:effectLst/>
                  <a:uLnTx/>
                  <a:uFillTx/>
                  <a:latin typeface="+mj-lt"/>
                </a:endParaRPr>
              </a:p>
            </p:txBody>
          </p:sp>
        </p:grpSp>
      </p:grpSp>
      <p:sp>
        <p:nvSpPr>
          <p:cNvPr id="25" name="Arc 24"/>
          <p:cNvSpPr/>
          <p:nvPr/>
        </p:nvSpPr>
        <p:spPr>
          <a:xfrm>
            <a:off x="6981434" y="1993634"/>
            <a:ext cx="1940215" cy="2471362"/>
          </a:xfrm>
          <a:prstGeom prst="arc">
            <a:avLst>
              <a:gd name="adj1" fmla="val 16228794"/>
              <a:gd name="adj2" fmla="val 5581742"/>
            </a:avLst>
          </a:prstGeom>
          <a:ln w="38100">
            <a:solidFill>
              <a:srgbClr val="ED7D31"/>
            </a:solidFill>
            <a:head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 name="Arc 25"/>
          <p:cNvSpPr/>
          <p:nvPr/>
        </p:nvSpPr>
        <p:spPr>
          <a:xfrm>
            <a:off x="7324335" y="3019908"/>
            <a:ext cx="1274698" cy="1214976"/>
          </a:xfrm>
          <a:prstGeom prst="arc">
            <a:avLst>
              <a:gd name="adj1" fmla="val 16228794"/>
              <a:gd name="adj2" fmla="val 5183582"/>
            </a:avLst>
          </a:prstGeom>
          <a:ln w="38100">
            <a:solidFill>
              <a:srgbClr val="ED7D31"/>
            </a:solidFill>
            <a:head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065240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The Driverless AI Experience</a:t>
            </a:r>
          </a:p>
        </p:txBody>
      </p:sp>
      <p:cxnSp>
        <p:nvCxnSpPr>
          <p:cNvPr id="4" name="Straight Connector 3"/>
          <p:cNvCxnSpPr/>
          <p:nvPr/>
        </p:nvCxnSpPr>
        <p:spPr>
          <a:xfrm>
            <a:off x="4367129" y="1332718"/>
            <a:ext cx="0" cy="2521349"/>
          </a:xfrm>
          <a:prstGeom prst="line">
            <a:avLst/>
          </a:prstGeom>
          <a:noFill/>
          <a:ln w="50800" cap="flat">
            <a:solidFill>
              <a:schemeClr val="tx1"/>
            </a:solidFill>
            <a:prstDash val="solid"/>
            <a:round/>
          </a:ln>
          <a:effectLst>
            <a:outerShdw blurRad="1270000" algn="ctr" rotWithShape="0">
              <a:schemeClr val="tx1"/>
            </a:outerShdw>
          </a:effectLst>
          <a:sp3d/>
        </p:spPr>
        <p:style>
          <a:lnRef idx="0">
            <a:scrgbClr r="0" g="0" b="0"/>
          </a:lnRef>
          <a:fillRef idx="0">
            <a:scrgbClr r="0" g="0" b="0"/>
          </a:fillRef>
          <a:effectRef idx="0">
            <a:scrgbClr r="0" g="0" b="0"/>
          </a:effectRef>
          <a:fontRef idx="none"/>
        </p:style>
      </p:cxnSp>
      <p:sp>
        <p:nvSpPr>
          <p:cNvPr id="11" name="Text Placeholder 2"/>
          <p:cNvSpPr txBox="1">
            <a:spLocks/>
          </p:cNvSpPr>
          <p:nvPr/>
        </p:nvSpPr>
        <p:spPr>
          <a:xfrm>
            <a:off x="456213" y="1046747"/>
            <a:ext cx="3631516" cy="3663616"/>
          </a:xfrm>
          <a:prstGeom prst="rect">
            <a:avLst/>
          </a:prstGeom>
          <a:ln w="12700">
            <a:miter lim="400000"/>
          </a:ln>
          <a:extLst>
            <a:ext uri="{C572A759-6A51-4108-AA02-DFA0A04FC94B}">
              <ma14:wrappingTextBoxFlag xmlns:ma14="http://schemas.microsoft.com/office/mac/drawingml/2011/main" xmlns="" val="1"/>
            </a:ext>
          </a:extLst>
        </p:spPr>
        <p:txBody>
          <a:bodyPr tIns="91439" bIns="91439">
            <a:normAutofit/>
          </a:bodyPr>
          <a:lstStyle>
            <a:lvl1pPr marL="257175" marR="0" indent="-257175"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1pPr>
            <a:lvl2pPr marL="587828" marR="0" indent="-244928"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2pPr>
            <a:lvl3pPr marL="800100" marR="0" indent="-22860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3pPr>
            <a:lvl4pPr marL="107442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4pPr>
            <a:lvl5pPr marL="1322070" marR="0" indent="-274320" algn="l" defTabSz="342900" eaLnBrk="1" latinLnBrk="0" hangingPunct="1">
              <a:lnSpc>
                <a:spcPct val="100000"/>
              </a:lnSpc>
              <a:spcBef>
                <a:spcPts val="563"/>
              </a:spcBef>
              <a:spcAft>
                <a:spcPts val="0"/>
              </a:spcAft>
              <a:buClrTx/>
              <a:buSzPct val="100000"/>
              <a:buFont typeface="Arial"/>
              <a:buChar char="✦"/>
              <a:tabLst/>
              <a:defRPr sz="1500" b="0" i="0" u="none" strike="noStrike" cap="none" spc="0" baseline="0">
                <a:ln>
                  <a:noFill/>
                </a:ln>
                <a:solidFill>
                  <a:schemeClr val="tx1"/>
                </a:solidFill>
                <a:uFillTx/>
                <a:latin typeface="Futura" charset="0"/>
                <a:ea typeface="Futura"/>
                <a:cs typeface="Futura"/>
                <a:sym typeface="Futura"/>
              </a:defRPr>
            </a:lvl5pPr>
            <a:lvl6pPr marL="11239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6pPr>
            <a:lvl7pPr marL="12954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7pPr>
            <a:lvl8pPr marL="146685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8pPr>
            <a:lvl9pPr marL="1638300" marR="0" indent="-266700" algn="l" defTabSz="342900" eaLnBrk="1" latinLnBrk="0" hangingPunct="1">
              <a:lnSpc>
                <a:spcPct val="100000"/>
              </a:lnSpc>
              <a:spcBef>
                <a:spcPts val="488"/>
              </a:spcBef>
              <a:spcAft>
                <a:spcPts val="0"/>
              </a:spcAft>
              <a:buClrTx/>
              <a:buSzPct val="100000"/>
              <a:buFont typeface="Arial"/>
              <a:buChar char="•"/>
              <a:tabLst/>
              <a:defRPr sz="2100" b="0" i="0" u="none" strike="noStrike" cap="none" spc="0" baseline="0">
                <a:ln>
                  <a:noFill/>
                </a:ln>
                <a:solidFill>
                  <a:srgbClr val="595959"/>
                </a:solidFill>
                <a:uFillTx/>
                <a:latin typeface="Futura"/>
                <a:ea typeface="Futura"/>
                <a:cs typeface="Futura"/>
                <a:sym typeface="Futura"/>
              </a:defRPr>
            </a:lvl9pPr>
          </a:lstStyle>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Import Data</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Auto-Visualizations </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Start Experiment</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Winning Model</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0" i="0" u="none" strike="noStrike" kern="0" cap="none" spc="0" normalizeH="0" baseline="0" noProof="0" dirty="0">
                <a:ln>
                  <a:noFill/>
                </a:ln>
                <a:solidFill>
                  <a:srgbClr val="DCDEE0">
                    <a:lumMod val="50000"/>
                  </a:srgbClr>
                </a:solidFill>
                <a:effectLst/>
                <a:uLnTx/>
                <a:uFillTx/>
                <a:latin typeface="+mj-lt"/>
                <a:sym typeface="Futura"/>
              </a:rPr>
              <a:t>Review Model Interpretations</a:t>
            </a:r>
          </a:p>
          <a:p>
            <a:pPr marL="278606" marR="0" lvl="0" indent="-278606" algn="l" defTabSz="342900" eaLnBrk="1" fontAlgn="auto" latinLnBrk="0" hangingPunct="1">
              <a:lnSpc>
                <a:spcPct val="150000"/>
              </a:lnSpc>
              <a:spcBef>
                <a:spcPts val="563"/>
              </a:spcBef>
              <a:spcAft>
                <a:spcPts val="0"/>
              </a:spcAft>
              <a:buClrTx/>
              <a:buSzPct val="100000"/>
              <a:buFont typeface="+mj-lt"/>
              <a:buAutoNum type="arabicPeriod"/>
              <a:tabLst/>
              <a:defRPr/>
            </a:pPr>
            <a:r>
              <a:rPr kumimoji="0" lang="en-US" sz="1800" b="1" i="0" u="none" strike="noStrike" kern="0" cap="none" spc="0" normalizeH="0" baseline="0" noProof="0" dirty="0">
                <a:ln>
                  <a:noFill/>
                </a:ln>
                <a:solidFill>
                  <a:srgbClr val="000000"/>
                </a:solidFill>
                <a:effectLst/>
                <a:uLnTx/>
                <a:uFillTx/>
                <a:latin typeface="+mj-lt"/>
                <a:sym typeface="Futura"/>
              </a:rPr>
              <a:t>Deploy Model </a:t>
            </a:r>
          </a:p>
        </p:txBody>
      </p:sp>
      <p:pic>
        <p:nvPicPr>
          <p:cNvPr id="3" name="Picture 2"/>
          <p:cNvPicPr>
            <a:picLocks noChangeAspect="1"/>
          </p:cNvPicPr>
          <p:nvPr/>
        </p:nvPicPr>
        <p:blipFill>
          <a:blip r:embed="rId3"/>
          <a:stretch>
            <a:fillRect/>
          </a:stretch>
        </p:blipFill>
        <p:spPr>
          <a:xfrm>
            <a:off x="5395772" y="1421963"/>
            <a:ext cx="3019048" cy="2342857"/>
          </a:xfrm>
          <a:prstGeom prst="rect">
            <a:avLst/>
          </a:prstGeom>
        </p:spPr>
      </p:pic>
      <p:sp>
        <p:nvSpPr>
          <p:cNvPr id="9" name="Right Arrow 8"/>
          <p:cNvSpPr/>
          <p:nvPr/>
        </p:nvSpPr>
        <p:spPr>
          <a:xfrm>
            <a:off x="4845266" y="2817440"/>
            <a:ext cx="729223" cy="458539"/>
          </a:xfrm>
          <a:prstGeom prst="rightArrow">
            <a:avLst/>
          </a:prstGeom>
          <a:solidFill>
            <a:schemeClr val="tx1"/>
          </a:solidFill>
          <a:ln w="508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ctr">
            <a:spAutoFit/>
          </a:bodyPr>
          <a:lstStyle/>
          <a:p>
            <a:pPr defTabSz="685800" hangingPunct="0"/>
            <a:endParaRPr lang="en-US" sz="1050" kern="0" dirty="0">
              <a:solidFill>
                <a:srgbClr val="000000"/>
              </a:solidFill>
              <a:latin typeface="+mj-lt"/>
              <a:sym typeface="Calibri"/>
            </a:endParaRPr>
          </a:p>
        </p:txBody>
      </p:sp>
    </p:spTree>
    <p:extLst>
      <p:ext uri="{BB962C8B-B14F-4D97-AF65-F5344CB8AC3E}">
        <p14:creationId xmlns:p14="http://schemas.microsoft.com/office/powerpoint/2010/main" val="4093271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01168"/>
            <a:ext cx="8378231" cy="381000"/>
          </a:xfrm>
        </p:spPr>
        <p:txBody>
          <a:bodyPr/>
          <a:lstStyle/>
          <a:p>
            <a:r>
              <a:rPr lang="en-US" dirty="0"/>
              <a:t>H2O Driverless AI </a:t>
            </a:r>
            <a:r>
              <a:rPr lang="en-US" dirty="0" smtClean="0"/>
              <a:t>Delivers Automatic ML for the Enterprise</a:t>
            </a:r>
            <a:endParaRPr lang="en-US" dirty="0"/>
          </a:p>
        </p:txBody>
      </p:sp>
      <p:sp>
        <p:nvSpPr>
          <p:cNvPr id="8" name="Rectangle 7">
            <a:extLst>
              <a:ext uri="{FF2B5EF4-FFF2-40B4-BE49-F238E27FC236}">
                <a16:creationId xmlns:a16="http://schemas.microsoft.com/office/drawing/2014/main" xmlns="" id="{E7E86BCA-7CC9-6947-AA14-1972D836FC66}"/>
              </a:ext>
            </a:extLst>
          </p:cNvPr>
          <p:cNvSpPr/>
          <p:nvPr/>
        </p:nvSpPr>
        <p:spPr>
          <a:xfrm>
            <a:off x="5157376" y="4785218"/>
            <a:ext cx="2925544" cy="307777"/>
          </a:xfrm>
          <a:prstGeom prst="rect">
            <a:avLst/>
          </a:prstGeom>
        </p:spPr>
        <p:txBody>
          <a:bodyPr wrap="none">
            <a:spAutoFit/>
          </a:bodyPr>
          <a:lstStyle/>
          <a:p>
            <a:pPr defTabSz="685097"/>
            <a:r>
              <a:rPr lang="en-US" sz="1400" b="1" dirty="0">
                <a:solidFill>
                  <a:srgbClr val="000000"/>
                </a:solidFill>
                <a:latin typeface="+mj-lt"/>
              </a:rPr>
              <a:t>21 day free trial for </a:t>
            </a:r>
            <a:r>
              <a:rPr lang="en-US" sz="1400" b="1" dirty="0">
                <a:solidFill>
                  <a:srgbClr val="000000"/>
                </a:solidFill>
                <a:latin typeface="+mj-lt"/>
                <a:hlinkClick r:id="rId3"/>
              </a:rPr>
              <a:t>Driverless AI</a:t>
            </a:r>
            <a:endParaRPr lang="en-US" sz="1400" b="1" dirty="0">
              <a:solidFill>
                <a:srgbClr val="000000"/>
              </a:solidFill>
              <a:latin typeface="+mj-lt"/>
            </a:endParaRPr>
          </a:p>
        </p:txBody>
      </p:sp>
      <p:sp>
        <p:nvSpPr>
          <p:cNvPr id="10" name="TextBox 9">
            <a:extLst>
              <a:ext uri="{FF2B5EF4-FFF2-40B4-BE49-F238E27FC236}">
                <a16:creationId xmlns:a16="http://schemas.microsoft.com/office/drawing/2014/main" xmlns="" id="{91C28CFC-7ABD-5643-B683-4C39E082088E}"/>
              </a:ext>
            </a:extLst>
          </p:cNvPr>
          <p:cNvSpPr txBox="1"/>
          <p:nvPr/>
        </p:nvSpPr>
        <p:spPr>
          <a:xfrm>
            <a:off x="3571064" y="-53229"/>
            <a:ext cx="184731" cy="307648"/>
          </a:xfrm>
          <a:prstGeom prst="rect">
            <a:avLst/>
          </a:prstGeom>
          <a:noFill/>
        </p:spPr>
        <p:txBody>
          <a:bodyPr wrap="none" rtlCol="0">
            <a:spAutoFit/>
          </a:bodyPr>
          <a:lstStyle/>
          <a:p>
            <a:pPr defTabSz="685097"/>
            <a:endParaRPr lang="en-US" sz="1399" dirty="0">
              <a:solidFill>
                <a:srgbClr val="000000"/>
              </a:solidFill>
              <a:latin typeface="IBM Plex Sans" panose="020B0503050203000203" pitchFamily="34" charset="77"/>
              <a:cs typeface="Arial" panose="020B0604020202020204" pitchFamily="34" charset="0"/>
            </a:endParaRPr>
          </a:p>
        </p:txBody>
      </p:sp>
      <p:sp>
        <p:nvSpPr>
          <p:cNvPr id="11" name="Text Placeholder 6">
            <a:extLst>
              <a:ext uri="{FF2B5EF4-FFF2-40B4-BE49-F238E27FC236}">
                <a16:creationId xmlns:a16="http://schemas.microsoft.com/office/drawing/2014/main" xmlns="" id="{9322FCF1-41D6-2A46-9652-0D991FC27A3F}"/>
              </a:ext>
            </a:extLst>
          </p:cNvPr>
          <p:cNvSpPr txBox="1">
            <a:spLocks/>
          </p:cNvSpPr>
          <p:nvPr/>
        </p:nvSpPr>
        <p:spPr>
          <a:xfrm>
            <a:off x="232618" y="1256732"/>
            <a:ext cx="3918389" cy="3451205"/>
          </a:xfrm>
          <a:prstGeom prst="rect">
            <a:avLst/>
          </a:prstGeom>
        </p:spPr>
        <p:txBody>
          <a:bodyPr vert="horz" lIns="0" tIns="0" rIns="0" bIns="0" rtlCol="0">
            <a:noAutofit/>
          </a:bodyPr>
          <a:lstStyle>
            <a:lvl1pPr marL="0" indent="0" algn="l" defTabSz="609585" rtl="0" eaLnBrk="1" latinLnBrk="0" hangingPunct="1">
              <a:lnSpc>
                <a:spcPct val="100000"/>
              </a:lnSpc>
              <a:spcBef>
                <a:spcPts val="1467"/>
              </a:spcBef>
              <a:buFont typeface="Arial"/>
              <a:buNone/>
              <a:defRPr sz="1867"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30712" indent="-230712" algn="l" defTabSz="609585" rtl="0" eaLnBrk="1" latinLnBrk="0" hangingPunct="1">
              <a:lnSpc>
                <a:spcPct val="100000"/>
              </a:lnSpc>
              <a:spcBef>
                <a:spcPts val="1467"/>
              </a:spcBef>
              <a:spcAft>
                <a:spcPts val="0"/>
              </a:spcAft>
              <a:buFont typeface="Arial"/>
              <a:buChar char="–"/>
              <a:defRPr sz="1467"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529153" indent="-230712" algn="l" defTabSz="609585" rtl="0" eaLnBrk="1" latinLnBrk="0" hangingPunct="1">
              <a:lnSpc>
                <a:spcPct val="100000"/>
              </a:lnSpc>
              <a:spcBef>
                <a:spcPts val="1467"/>
              </a:spcBef>
              <a:spcAft>
                <a:spcPts val="0"/>
              </a:spcAft>
              <a:buFont typeface="Arial"/>
              <a:buChar char="•"/>
              <a:defRPr sz="1467"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833946" indent="-224361" algn="l" defTabSz="609585" rtl="0" eaLnBrk="1" latinLnBrk="0" hangingPunct="1">
              <a:lnSpc>
                <a:spcPct val="100000"/>
              </a:lnSpc>
              <a:spcBef>
                <a:spcPts val="1467"/>
              </a:spcBef>
              <a:spcAft>
                <a:spcPts val="0"/>
              </a:spcAft>
              <a:buFont typeface="Arial"/>
              <a:buChar char="–"/>
              <a:defRPr sz="1467"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71007" indent="-230712" algn="l" defTabSz="609585" rtl="0" eaLnBrk="1" latinLnBrk="0" hangingPunct="1">
              <a:lnSpc>
                <a:spcPct val="100000"/>
              </a:lnSpc>
              <a:spcBef>
                <a:spcPts val="1467"/>
              </a:spcBef>
              <a:spcAft>
                <a:spcPts val="0"/>
              </a:spcAft>
              <a:buFont typeface="Arial"/>
              <a:buChar char="»"/>
              <a:defRPr sz="1467"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71095" indent="-285457" defTabSz="456732">
              <a:lnSpc>
                <a:spcPct val="90000"/>
              </a:lnSpc>
              <a:spcBef>
                <a:spcPts val="1099"/>
              </a:spcBef>
              <a:spcAft>
                <a:spcPts val="450"/>
              </a:spcAft>
              <a:buFont typeface="Arial" panose="020B0604020202020204" pitchFamily="34" charset="0"/>
              <a:buChar char="•"/>
              <a:defRPr/>
            </a:pPr>
            <a:r>
              <a:rPr lang="en-US" sz="1600" dirty="0">
                <a:solidFill>
                  <a:srgbClr val="000000"/>
                </a:solidFill>
                <a:latin typeface="+mj-lt"/>
              </a:rPr>
              <a:t>Performs the function of an expert data scientist</a:t>
            </a:r>
          </a:p>
          <a:p>
            <a:pPr marL="371095" indent="-285457" defTabSz="456732">
              <a:lnSpc>
                <a:spcPct val="90000"/>
              </a:lnSpc>
              <a:spcBef>
                <a:spcPts val="1099"/>
              </a:spcBef>
              <a:spcAft>
                <a:spcPts val="450"/>
              </a:spcAft>
              <a:buFont typeface="Arial" panose="020B0604020202020204" pitchFamily="34" charset="0"/>
              <a:buChar char="•"/>
              <a:defRPr/>
            </a:pPr>
            <a:r>
              <a:rPr lang="en-US" sz="1600" dirty="0">
                <a:solidFill>
                  <a:srgbClr val="000000"/>
                </a:solidFill>
              </a:rPr>
              <a:t>Create models quickly with GPUs and Machine Learning automation</a:t>
            </a:r>
            <a:endParaRPr lang="en-US" sz="1600" dirty="0">
              <a:solidFill>
                <a:srgbClr val="000000"/>
              </a:solidFill>
              <a:latin typeface="+mj-lt"/>
            </a:endParaRPr>
          </a:p>
          <a:p>
            <a:pPr marL="371095" indent="-285457" defTabSz="456732">
              <a:lnSpc>
                <a:spcPct val="90000"/>
              </a:lnSpc>
              <a:spcBef>
                <a:spcPts val="1099"/>
              </a:spcBef>
              <a:spcAft>
                <a:spcPts val="450"/>
              </a:spcAft>
              <a:buFont typeface="Arial" panose="020B0604020202020204" pitchFamily="34" charset="0"/>
              <a:buChar char="•"/>
              <a:defRPr/>
            </a:pPr>
            <a:r>
              <a:rPr lang="en-US" sz="1600" dirty="0">
                <a:solidFill>
                  <a:srgbClr val="000000"/>
                </a:solidFill>
                <a:latin typeface="+mj-lt"/>
              </a:rPr>
              <a:t>Delivers insights and interpretability</a:t>
            </a:r>
          </a:p>
          <a:p>
            <a:pPr marL="371095" indent="-285457" defTabSz="456732">
              <a:lnSpc>
                <a:spcPct val="90000"/>
              </a:lnSpc>
              <a:spcBef>
                <a:spcPts val="1099"/>
              </a:spcBef>
              <a:spcAft>
                <a:spcPts val="450"/>
              </a:spcAft>
              <a:buFont typeface="Arial" panose="020B0604020202020204" pitchFamily="34" charset="0"/>
              <a:buChar char="•"/>
              <a:defRPr/>
            </a:pPr>
            <a:r>
              <a:rPr lang="en-US" sz="1600" dirty="0">
                <a:solidFill>
                  <a:srgbClr val="000000"/>
                </a:solidFill>
                <a:latin typeface="+mj-lt"/>
              </a:rPr>
              <a:t>Created and supported by world renowned AI experts from H2O.ai</a:t>
            </a:r>
          </a:p>
          <a:p>
            <a:pPr marL="371095" indent="-285457" defTabSz="456732">
              <a:lnSpc>
                <a:spcPct val="90000"/>
              </a:lnSpc>
              <a:spcBef>
                <a:spcPts val="1099"/>
              </a:spcBef>
              <a:spcAft>
                <a:spcPts val="450"/>
              </a:spcAft>
              <a:buFont typeface="Arial" panose="020B0604020202020204" pitchFamily="34" charset="0"/>
              <a:buChar char="•"/>
              <a:defRPr/>
            </a:pPr>
            <a:r>
              <a:rPr lang="en-US" sz="1600" dirty="0">
                <a:solidFill>
                  <a:srgbClr val="000000"/>
                </a:solidFill>
                <a:latin typeface="+mj-lt"/>
              </a:rPr>
              <a:t>Award-winning software</a:t>
            </a:r>
          </a:p>
        </p:txBody>
      </p:sp>
      <p:grpSp>
        <p:nvGrpSpPr>
          <p:cNvPr id="13" name="Group 12">
            <a:extLst>
              <a:ext uri="{FF2B5EF4-FFF2-40B4-BE49-F238E27FC236}">
                <a16:creationId xmlns:a16="http://schemas.microsoft.com/office/drawing/2014/main" xmlns="" id="{B5AF14A0-0F73-3E44-A594-D12BE65ED2EE}"/>
              </a:ext>
            </a:extLst>
          </p:cNvPr>
          <p:cNvGrpSpPr/>
          <p:nvPr/>
        </p:nvGrpSpPr>
        <p:grpSpPr>
          <a:xfrm>
            <a:off x="4572000" y="984308"/>
            <a:ext cx="4096299" cy="3722723"/>
            <a:chOff x="504569" y="1146224"/>
            <a:chExt cx="4957183" cy="4230046"/>
          </a:xfrm>
        </p:grpSpPr>
        <p:pic>
          <p:nvPicPr>
            <p:cNvPr id="14" name="Shape 1229">
              <a:extLst>
                <a:ext uri="{FF2B5EF4-FFF2-40B4-BE49-F238E27FC236}">
                  <a16:creationId xmlns:a16="http://schemas.microsoft.com/office/drawing/2014/main" xmlns="" id="{C31D2B4E-C816-0A48-B8A3-242A0F86CDB2}"/>
                </a:ext>
              </a:extLst>
            </p:cNvPr>
            <p:cNvPicPr preferRelativeResize="0"/>
            <p:nvPr/>
          </p:nvPicPr>
          <p:blipFill rotWithShape="1">
            <a:blip r:embed="rId4">
              <a:alphaModFix/>
            </a:blip>
            <a:srcRect/>
            <a:stretch/>
          </p:blipFill>
          <p:spPr>
            <a:xfrm>
              <a:off x="504569" y="1146224"/>
              <a:ext cx="4957183" cy="4230046"/>
            </a:xfrm>
            <a:prstGeom prst="rect">
              <a:avLst/>
            </a:prstGeom>
            <a:noFill/>
            <a:ln>
              <a:noFill/>
            </a:ln>
          </p:spPr>
        </p:pic>
        <p:pic>
          <p:nvPicPr>
            <p:cNvPr id="15" name="Shape 1230">
              <a:extLst>
                <a:ext uri="{FF2B5EF4-FFF2-40B4-BE49-F238E27FC236}">
                  <a16:creationId xmlns:a16="http://schemas.microsoft.com/office/drawing/2014/main" xmlns="" id="{5AEA7E4F-9DC8-6B41-BFB2-D5F02BE6823B}"/>
                </a:ext>
              </a:extLst>
            </p:cNvPr>
            <p:cNvPicPr preferRelativeResize="0"/>
            <p:nvPr/>
          </p:nvPicPr>
          <p:blipFill rotWithShape="1">
            <a:blip r:embed="rId5">
              <a:alphaModFix/>
            </a:blip>
            <a:srcRect/>
            <a:stretch/>
          </p:blipFill>
          <p:spPr>
            <a:xfrm>
              <a:off x="578954" y="1235066"/>
              <a:ext cx="4808411" cy="3121358"/>
            </a:xfrm>
            <a:prstGeom prst="rect">
              <a:avLst/>
            </a:prstGeom>
            <a:noFill/>
            <a:ln>
              <a:noFill/>
            </a:ln>
          </p:spPr>
        </p:pic>
      </p:grpSp>
      <p:pic>
        <p:nvPicPr>
          <p:cNvPr id="16" name="Shape 1232">
            <a:extLst>
              <a:ext uri="{FF2B5EF4-FFF2-40B4-BE49-F238E27FC236}">
                <a16:creationId xmlns:a16="http://schemas.microsoft.com/office/drawing/2014/main" xmlns="" id="{94C167C1-0BFE-C44D-A1FA-B0CCE89576D6}"/>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66625" y="3887686"/>
            <a:ext cx="1315907" cy="72444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387574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US" dirty="0"/>
          </a:p>
        </p:txBody>
      </p:sp>
      <p:sp>
        <p:nvSpPr>
          <p:cNvPr id="5" name="Text Placeholder 4"/>
          <p:cNvSpPr>
            <a:spLocks noGrp="1"/>
          </p:cNvSpPr>
          <p:nvPr>
            <p:ph type="body" sz="quarter" idx="13"/>
          </p:nvPr>
        </p:nvSpPr>
        <p:spPr/>
        <p:txBody>
          <a:bodyPr/>
          <a:lstStyle/>
          <a:p>
            <a:r>
              <a:rPr lang="en-US" sz="2400" b="1" dirty="0"/>
              <a:t>Sales Resources</a:t>
            </a:r>
          </a:p>
        </p:txBody>
      </p:sp>
      <p:grpSp>
        <p:nvGrpSpPr>
          <p:cNvPr id="7" name="Group 6"/>
          <p:cNvGrpSpPr/>
          <p:nvPr/>
        </p:nvGrpSpPr>
        <p:grpSpPr>
          <a:xfrm>
            <a:off x="4572000" y="0"/>
            <a:ext cx="4572000" cy="5143500"/>
            <a:chOff x="4572000" y="0"/>
            <a:chExt cx="4572000" cy="514350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0"/>
              <a:ext cx="4562168" cy="5143500"/>
            </a:xfrm>
            <a:prstGeom prst="rect">
              <a:avLst/>
            </a:prstGeom>
          </p:spPr>
        </p:pic>
        <p:sp>
          <p:nvSpPr>
            <p:cNvPr id="6" name="Rectangle 5"/>
            <p:cNvSpPr/>
            <p:nvPr/>
          </p:nvSpPr>
          <p:spPr bwMode="auto">
            <a:xfrm>
              <a:off x="4572001" y="0"/>
              <a:ext cx="4571999" cy="5134748"/>
            </a:xfrm>
            <a:prstGeom prst="rect">
              <a:avLst/>
            </a:prstGeom>
            <a:solidFill>
              <a:schemeClr val="tx1">
                <a:alpha val="10000"/>
              </a:schemeClr>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grpSp>
    </p:spTree>
    <p:extLst>
      <p:ext uri="{BB962C8B-B14F-4D97-AF65-F5344CB8AC3E}">
        <p14:creationId xmlns:p14="http://schemas.microsoft.com/office/powerpoint/2010/main" val="1151691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795E90B-C757-6B46-93C9-3DE8A576A3F0}"/>
              </a:ext>
            </a:extLst>
          </p:cNvPr>
          <p:cNvSpPr txBox="1"/>
          <p:nvPr/>
        </p:nvSpPr>
        <p:spPr>
          <a:xfrm>
            <a:off x="3570136" y="-55659"/>
            <a:ext cx="184731" cy="307777"/>
          </a:xfrm>
          <a:prstGeom prst="rect">
            <a:avLst/>
          </a:prstGeom>
          <a:noFill/>
        </p:spPr>
        <p:txBody>
          <a:bodyPr wrap="none" rtlCol="0">
            <a:spAutoFit/>
          </a:bodyPr>
          <a:lstStyle/>
          <a:p>
            <a:pPr defTabSz="685800"/>
            <a:endParaRPr lang="en-US" sz="1400" dirty="0">
              <a:solidFill>
                <a:srgbClr val="000000"/>
              </a:solidFill>
              <a:cs typeface="Arial" panose="020B0604020202020204" pitchFamily="34" charset="0"/>
            </a:endParaRPr>
          </a:p>
        </p:txBody>
      </p:sp>
      <p:sp>
        <p:nvSpPr>
          <p:cNvPr id="6" name="Title 5">
            <a:extLst>
              <a:ext uri="{FF2B5EF4-FFF2-40B4-BE49-F238E27FC236}">
                <a16:creationId xmlns:a16="http://schemas.microsoft.com/office/drawing/2014/main" xmlns="" id="{55C18207-37EA-3D41-9AED-3BCFD2845433}"/>
              </a:ext>
            </a:extLst>
          </p:cNvPr>
          <p:cNvSpPr>
            <a:spLocks noGrp="1"/>
          </p:cNvSpPr>
          <p:nvPr>
            <p:ph type="title"/>
          </p:nvPr>
        </p:nvSpPr>
        <p:spPr>
          <a:xfrm>
            <a:off x="228600" y="201168"/>
            <a:ext cx="5788742" cy="895024"/>
          </a:xfrm>
        </p:spPr>
        <p:txBody>
          <a:bodyPr/>
          <a:lstStyle/>
          <a:p>
            <a:r>
              <a:rPr lang="en-US" dirty="0"/>
              <a:t>Benefits of the IBM &amp; H2O.ai Partnership</a:t>
            </a:r>
          </a:p>
        </p:txBody>
      </p:sp>
      <p:sp>
        <p:nvSpPr>
          <p:cNvPr id="7" name="Text Placeholder 6">
            <a:extLst>
              <a:ext uri="{FF2B5EF4-FFF2-40B4-BE49-F238E27FC236}">
                <a16:creationId xmlns:a16="http://schemas.microsoft.com/office/drawing/2014/main" xmlns="" id="{C7203563-3812-2141-8124-3EDB2409E24C}"/>
              </a:ext>
            </a:extLst>
          </p:cNvPr>
          <p:cNvSpPr>
            <a:spLocks noGrp="1"/>
          </p:cNvSpPr>
          <p:nvPr>
            <p:ph type="body" sz="quarter" idx="12"/>
          </p:nvPr>
        </p:nvSpPr>
        <p:spPr>
          <a:xfrm>
            <a:off x="228600" y="1006760"/>
            <a:ext cx="4195916" cy="3454400"/>
          </a:xfrm>
        </p:spPr>
        <p:txBody>
          <a:bodyPr/>
          <a:lstStyle/>
          <a:p>
            <a:pPr marL="85725">
              <a:spcAft>
                <a:spcPts val="450"/>
              </a:spcAft>
            </a:pPr>
            <a:r>
              <a:rPr lang="en-US" b="1" dirty="0"/>
              <a:t>H2O.ai is the Open Leader in AI</a:t>
            </a:r>
            <a:br>
              <a:rPr lang="en-US" b="1" dirty="0"/>
            </a:br>
            <a:r>
              <a:rPr lang="en-US" b="1" dirty="0"/>
              <a:t>(open source community and AI market leader)</a:t>
            </a:r>
          </a:p>
          <a:p>
            <a:pPr marL="85725">
              <a:spcAft>
                <a:spcPts val="450"/>
              </a:spcAft>
            </a:pPr>
            <a:r>
              <a:rPr lang="en-US" b="1" dirty="0"/>
              <a:t>H2O.ai will back up IBM</a:t>
            </a:r>
          </a:p>
          <a:p>
            <a:pPr marL="371475" indent="-285750">
              <a:spcAft>
                <a:spcPts val="450"/>
              </a:spcAft>
              <a:buFont typeface="Arial" panose="020B0604020202020204" pitchFamily="34" charset="0"/>
              <a:buChar char="•"/>
            </a:pPr>
            <a:r>
              <a:rPr lang="en-US" dirty="0"/>
              <a:t>H2O.ai will provide both pre &amp; post sales technical support globally</a:t>
            </a:r>
          </a:p>
          <a:p>
            <a:pPr marL="371475" indent="-285750">
              <a:spcAft>
                <a:spcPts val="450"/>
              </a:spcAft>
              <a:buFont typeface="Arial" panose="020B0604020202020204" pitchFamily="34" charset="0"/>
              <a:buChar char="•"/>
            </a:pPr>
            <a:r>
              <a:rPr lang="en-US" dirty="0"/>
              <a:t>H2O.ai will drive demand via marketing campaigns, meetups, webinar, events</a:t>
            </a:r>
          </a:p>
          <a:p>
            <a:pPr marL="371475" indent="-285750">
              <a:spcAft>
                <a:spcPts val="450"/>
              </a:spcAft>
              <a:buFont typeface="Arial" panose="020B0604020202020204" pitchFamily="34" charset="0"/>
              <a:buChar char="•"/>
            </a:pPr>
            <a:r>
              <a:rPr lang="en-US" dirty="0"/>
              <a:t>H2O.ai will sell jointly. Their reps are compensated to sell with IBM</a:t>
            </a:r>
          </a:p>
          <a:p>
            <a:pPr marL="371475" indent="-285750">
              <a:spcAft>
                <a:spcPts val="450"/>
              </a:spcAft>
              <a:buFont typeface="Arial" panose="020B0604020202020204" pitchFamily="34" charset="0"/>
              <a:buChar char="•"/>
            </a:pPr>
            <a:r>
              <a:rPr lang="en-US" dirty="0"/>
              <a:t>H2O.ai will provide all customer support</a:t>
            </a:r>
          </a:p>
        </p:txBody>
      </p:sp>
      <p:pic>
        <p:nvPicPr>
          <p:cNvPr id="8" name="Picture 7">
            <a:extLst>
              <a:ext uri="{FF2B5EF4-FFF2-40B4-BE49-F238E27FC236}">
                <a16:creationId xmlns:a16="http://schemas.microsoft.com/office/drawing/2014/main" xmlns="" id="{7EA15F1A-F8BD-0347-B9DE-819648CCA1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31254" y="98229"/>
            <a:ext cx="506186" cy="506186"/>
          </a:xfrm>
          <a:prstGeom prst="rect">
            <a:avLst/>
          </a:prstGeom>
        </p:spPr>
      </p:pic>
      <p:sp>
        <p:nvSpPr>
          <p:cNvPr id="12" name="Text Placeholder 6">
            <a:extLst>
              <a:ext uri="{FF2B5EF4-FFF2-40B4-BE49-F238E27FC236}">
                <a16:creationId xmlns:a16="http://schemas.microsoft.com/office/drawing/2014/main" xmlns="" id="{09201FE3-427C-FF4B-9B0E-6BEBDD0FB112}"/>
              </a:ext>
            </a:extLst>
          </p:cNvPr>
          <p:cNvSpPr txBox="1">
            <a:spLocks/>
          </p:cNvSpPr>
          <p:nvPr/>
        </p:nvSpPr>
        <p:spPr>
          <a:xfrm>
            <a:off x="4735409" y="986464"/>
            <a:ext cx="3658783" cy="3454400"/>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5725">
              <a:spcAft>
                <a:spcPts val="450"/>
              </a:spcAft>
            </a:pPr>
            <a:r>
              <a:rPr lang="en-US" b="1" dirty="0">
                <a:solidFill>
                  <a:srgbClr val="000000"/>
                </a:solidFill>
              </a:rPr>
              <a:t>IBM sales &amp; channel can retire quota by selling H2O Driverless AI</a:t>
            </a:r>
          </a:p>
          <a:p>
            <a:pPr marL="371475" indent="-285750">
              <a:spcAft>
                <a:spcPts val="450"/>
              </a:spcAft>
              <a:buFont typeface="Arial" panose="020B0604020202020204" pitchFamily="34" charset="0"/>
              <a:buChar char="•"/>
            </a:pPr>
            <a:r>
              <a:rPr lang="en-US" dirty="0">
                <a:solidFill>
                  <a:srgbClr val="000000"/>
                </a:solidFill>
              </a:rPr>
              <a:t>Short sales cycle (~100 days) </a:t>
            </a:r>
          </a:p>
          <a:p>
            <a:pPr marL="371475" indent="-285750">
              <a:spcAft>
                <a:spcPts val="450"/>
              </a:spcAft>
              <a:buFont typeface="Arial" panose="020B0604020202020204" pitchFamily="34" charset="0"/>
              <a:buChar char="•"/>
            </a:pPr>
            <a:r>
              <a:rPr lang="en-US" dirty="0">
                <a:solidFill>
                  <a:srgbClr val="000000"/>
                </a:solidFill>
              </a:rPr>
              <a:t>H2O.ai is on IBM Systems ordering system, AAS as an IBM PID (just like PowerAI Vision)</a:t>
            </a:r>
          </a:p>
          <a:p>
            <a:pPr marL="371475" indent="-285750">
              <a:spcAft>
                <a:spcPts val="450"/>
              </a:spcAft>
              <a:buFont typeface="Arial" panose="020B0604020202020204" pitchFamily="34" charset="0"/>
              <a:buChar char="•"/>
            </a:pPr>
            <a:r>
              <a:rPr lang="en-US" dirty="0">
                <a:solidFill>
                  <a:srgbClr val="000000"/>
                </a:solidFill>
              </a:rPr>
              <a:t>High net revenue</a:t>
            </a:r>
          </a:p>
          <a:p>
            <a:pPr marL="85725">
              <a:spcAft>
                <a:spcPts val="450"/>
              </a:spcAft>
            </a:pPr>
            <a:r>
              <a:rPr lang="en-US" b="1" dirty="0">
                <a:solidFill>
                  <a:srgbClr val="000000"/>
                </a:solidFill>
              </a:rPr>
              <a:t>Joint sales enablement material	</a:t>
            </a:r>
          </a:p>
          <a:p>
            <a:pPr marL="371475" indent="-285750">
              <a:spcAft>
                <a:spcPts val="450"/>
              </a:spcAft>
              <a:buFont typeface="Arial" panose="020B0604020202020204" pitchFamily="34" charset="0"/>
              <a:buChar char="•"/>
            </a:pPr>
            <a:r>
              <a:rPr lang="en-US" dirty="0">
                <a:solidFill>
                  <a:srgbClr val="000000"/>
                </a:solidFill>
              </a:rPr>
              <a:t>Many use cases in each industry</a:t>
            </a:r>
            <a:br>
              <a:rPr lang="en-US" dirty="0">
                <a:solidFill>
                  <a:srgbClr val="000000"/>
                </a:solidFill>
              </a:rPr>
            </a:br>
            <a:r>
              <a:rPr lang="en-US" dirty="0">
                <a:solidFill>
                  <a:srgbClr val="000000"/>
                </a:solidFill>
              </a:rPr>
              <a:t>with evidence of value (ROI)</a:t>
            </a:r>
          </a:p>
          <a:p>
            <a:pPr marL="371475" indent="-285750">
              <a:spcAft>
                <a:spcPts val="450"/>
              </a:spcAft>
              <a:buFont typeface="Arial" panose="020B0604020202020204" pitchFamily="34" charset="0"/>
              <a:buChar char="•"/>
            </a:pPr>
            <a:r>
              <a:rPr lang="en-US" dirty="0">
                <a:solidFill>
                  <a:srgbClr val="000000"/>
                </a:solidFill>
              </a:rPr>
              <a:t>Easy to demo, easy to talk about</a:t>
            </a:r>
          </a:p>
        </p:txBody>
      </p:sp>
      <p:sp>
        <p:nvSpPr>
          <p:cNvPr id="3" name="TextBox 2"/>
          <p:cNvSpPr txBox="1"/>
          <p:nvPr/>
        </p:nvSpPr>
        <p:spPr>
          <a:xfrm>
            <a:off x="3145137" y="4922716"/>
            <a:ext cx="2873828"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 IBM Internal and Business Partner Use Only ***</a:t>
            </a:r>
          </a:p>
        </p:txBody>
      </p:sp>
    </p:spTree>
    <p:extLst>
      <p:ext uri="{BB962C8B-B14F-4D97-AF65-F5344CB8AC3E}">
        <p14:creationId xmlns:p14="http://schemas.microsoft.com/office/powerpoint/2010/main" val="2981779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01168"/>
            <a:ext cx="7651679" cy="381000"/>
          </a:xfrm>
        </p:spPr>
        <p:txBody>
          <a:bodyPr/>
          <a:lstStyle/>
          <a:p>
            <a:r>
              <a:rPr lang="en-US" dirty="0"/>
              <a:t>Driverless AI Capacity Planning for IBM Power Systems</a:t>
            </a:r>
          </a:p>
        </p:txBody>
      </p:sp>
      <p:sp>
        <p:nvSpPr>
          <p:cNvPr id="7" name="TextBox 6"/>
          <p:cNvSpPr txBox="1"/>
          <p:nvPr/>
        </p:nvSpPr>
        <p:spPr>
          <a:xfrm>
            <a:off x="230632" y="1111695"/>
            <a:ext cx="3287670" cy="2939266"/>
          </a:xfrm>
          <a:prstGeom prst="rect">
            <a:avLst/>
          </a:prstGeom>
          <a:noFill/>
        </p:spPr>
        <p:txBody>
          <a:bodyPr wrap="square" rtlCol="0">
            <a:spAutoFit/>
          </a:bodyPr>
          <a:lstStyle/>
          <a:p>
            <a:pPr marL="174625" indent="-174625" defTabSz="685800">
              <a:spcBef>
                <a:spcPts val="600"/>
              </a:spcBef>
              <a:buFont typeface="Arial" panose="020B0604020202020204" pitchFamily="34" charset="0"/>
              <a:buChar char="•"/>
            </a:pPr>
            <a:r>
              <a:rPr lang="en-US" sz="1400" dirty="0">
                <a:solidFill>
                  <a:prstClr val="black"/>
                </a:solidFill>
                <a:latin typeface="+mj-lt"/>
              </a:rPr>
              <a:t>Single server configurations</a:t>
            </a:r>
            <a:br>
              <a:rPr lang="en-US" sz="1400" dirty="0">
                <a:solidFill>
                  <a:prstClr val="black"/>
                </a:solidFill>
                <a:latin typeface="+mj-lt"/>
              </a:rPr>
            </a:br>
            <a:r>
              <a:rPr lang="en-US" sz="1400" dirty="0">
                <a:solidFill>
                  <a:prstClr val="black"/>
                </a:solidFill>
                <a:latin typeface="+mj-lt"/>
              </a:rPr>
              <a:t>are supported</a:t>
            </a:r>
          </a:p>
          <a:p>
            <a:pPr marL="174625" indent="-174625" defTabSz="685800">
              <a:spcBef>
                <a:spcPts val="600"/>
              </a:spcBef>
              <a:buFont typeface="Arial" panose="020B0604020202020204" pitchFamily="34" charset="0"/>
              <a:buChar char="•"/>
            </a:pPr>
            <a:r>
              <a:rPr lang="en-US" sz="1400" dirty="0">
                <a:solidFill>
                  <a:prstClr val="black"/>
                </a:solidFill>
                <a:latin typeface="+mj-lt"/>
              </a:rPr>
              <a:t>IBM AC922 server is recommended</a:t>
            </a:r>
          </a:p>
          <a:p>
            <a:pPr marL="174625" indent="-174625" defTabSz="685800">
              <a:spcBef>
                <a:spcPts val="600"/>
              </a:spcBef>
              <a:buFont typeface="Arial" panose="020B0604020202020204" pitchFamily="34" charset="0"/>
              <a:buChar char="•"/>
            </a:pPr>
            <a:r>
              <a:rPr lang="en-US" sz="1400" dirty="0">
                <a:solidFill>
                  <a:prstClr val="black"/>
                </a:solidFill>
                <a:latin typeface="+mj-lt"/>
              </a:rPr>
              <a:t>3 configuration sizes </a:t>
            </a:r>
          </a:p>
          <a:p>
            <a:pPr marL="174625" indent="-174625" defTabSz="685800">
              <a:spcBef>
                <a:spcPts val="600"/>
              </a:spcBef>
              <a:buFont typeface="Arial" panose="020B0604020202020204" pitchFamily="34" charset="0"/>
              <a:buChar char="•"/>
            </a:pPr>
            <a:r>
              <a:rPr lang="en-US" sz="1400" dirty="0">
                <a:solidFill>
                  <a:prstClr val="black"/>
                </a:solidFill>
                <a:latin typeface="+mj-lt"/>
              </a:rPr>
              <a:t>Sizing depends on:</a:t>
            </a:r>
          </a:p>
          <a:p>
            <a:pPr marL="400050" lvl="2" indent="-171450" defTabSz="685800">
              <a:spcBef>
                <a:spcPts val="600"/>
              </a:spcBef>
              <a:buFont typeface="Arial" panose="020B0604020202020204" pitchFamily="34" charset="0"/>
              <a:buChar char="•"/>
            </a:pPr>
            <a:r>
              <a:rPr lang="en-US" sz="1200" dirty="0">
                <a:solidFill>
                  <a:prstClr val="black"/>
                </a:solidFill>
                <a:latin typeface="+mj-lt"/>
              </a:rPr>
              <a:t>Type and number of simultaneous users</a:t>
            </a:r>
          </a:p>
          <a:p>
            <a:pPr marL="400050" lvl="2" indent="-171450" defTabSz="685800">
              <a:buFont typeface="Arial" panose="020B0604020202020204" pitchFamily="34" charset="0"/>
              <a:buChar char="•"/>
            </a:pPr>
            <a:r>
              <a:rPr lang="en-US" sz="1200" dirty="0">
                <a:solidFill>
                  <a:prstClr val="black"/>
                </a:solidFill>
                <a:latin typeface="+mj-lt"/>
              </a:rPr>
              <a:t>Type of data experiments</a:t>
            </a:r>
          </a:p>
          <a:p>
            <a:pPr marL="400050" lvl="2" indent="-171450" defTabSz="685800">
              <a:buFont typeface="Arial" panose="020B0604020202020204" pitchFamily="34" charset="0"/>
              <a:buChar char="•"/>
            </a:pPr>
            <a:r>
              <a:rPr lang="en-US" sz="1200" dirty="0">
                <a:solidFill>
                  <a:prstClr val="black"/>
                </a:solidFill>
                <a:latin typeface="+mj-lt"/>
              </a:rPr>
              <a:t>Degree of exclusivity of GPUs</a:t>
            </a:r>
          </a:p>
          <a:p>
            <a:pPr marL="400050" lvl="2" indent="-171450" defTabSz="685800">
              <a:buFont typeface="Arial" panose="020B0604020202020204" pitchFamily="34" charset="0"/>
              <a:buChar char="•"/>
            </a:pPr>
            <a:r>
              <a:rPr lang="en-US" sz="1200" dirty="0">
                <a:solidFill>
                  <a:prstClr val="black"/>
                </a:solidFill>
                <a:latin typeface="+mj-lt"/>
              </a:rPr>
              <a:t>Time-to-completion needs</a:t>
            </a:r>
          </a:p>
          <a:p>
            <a:pPr marL="174625" indent="-174625" defTabSz="685800">
              <a:spcBef>
                <a:spcPts val="600"/>
              </a:spcBef>
              <a:buFont typeface="Arial" panose="020B0604020202020204" pitchFamily="34" charset="0"/>
              <a:buChar char="•"/>
            </a:pPr>
            <a:r>
              <a:rPr lang="en-US" sz="1400" dirty="0">
                <a:solidFill>
                  <a:prstClr val="black"/>
                </a:solidFill>
                <a:latin typeface="+mj-lt"/>
              </a:rPr>
              <a:t>Maximum configuration requires water-cooled server model and water cooling capabilities in data center</a:t>
            </a:r>
          </a:p>
        </p:txBody>
      </p:sp>
      <p:sp>
        <p:nvSpPr>
          <p:cNvPr id="9" name="TextBox 8"/>
          <p:cNvSpPr txBox="1"/>
          <p:nvPr/>
        </p:nvSpPr>
        <p:spPr>
          <a:xfrm>
            <a:off x="333372" y="4337788"/>
            <a:ext cx="6627770" cy="461665"/>
          </a:xfrm>
          <a:prstGeom prst="rect">
            <a:avLst/>
          </a:prstGeom>
          <a:noFill/>
        </p:spPr>
        <p:txBody>
          <a:bodyPr wrap="square" rtlCol="0">
            <a:spAutoFit/>
          </a:bodyPr>
          <a:lstStyle/>
          <a:p>
            <a:pPr defTabSz="685800"/>
            <a:r>
              <a:rPr lang="en-US" sz="1200" dirty="0">
                <a:solidFill>
                  <a:prstClr val="black"/>
                </a:solidFill>
              </a:rPr>
              <a:t>More details available in the Driverless AI on IBM Power Systems Capacity Planning Guide:  </a:t>
            </a:r>
            <a:r>
              <a:rPr lang="en-US" sz="1200" dirty="0">
                <a:hlinkClick r:id="rId3"/>
              </a:rPr>
              <a:t>https://developer.ibm.com/linuxonpower/driverless-ai-on-power/</a:t>
            </a:r>
            <a:endParaRPr lang="en-US" sz="1200" dirty="0">
              <a:solidFill>
                <a:prstClr val="black"/>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3488787165"/>
              </p:ext>
            </p:extLst>
          </p:nvPr>
        </p:nvGraphicFramePr>
        <p:xfrm>
          <a:off x="3699911" y="967859"/>
          <a:ext cx="5285468" cy="2975419"/>
        </p:xfrm>
        <a:graphic>
          <a:graphicData uri="http://schemas.openxmlformats.org/drawingml/2006/table">
            <a:tbl>
              <a:tblPr>
                <a:tableStyleId>{5940675A-B579-460E-94D1-54222C63F5DA}</a:tableStyleId>
              </a:tblPr>
              <a:tblGrid>
                <a:gridCol w="1321367">
                  <a:extLst>
                    <a:ext uri="{9D8B030D-6E8A-4147-A177-3AD203B41FA5}">
                      <a16:colId xmlns:a16="http://schemas.microsoft.com/office/drawing/2014/main" xmlns="" val="20000"/>
                    </a:ext>
                  </a:extLst>
                </a:gridCol>
                <a:gridCol w="1321367">
                  <a:extLst>
                    <a:ext uri="{9D8B030D-6E8A-4147-A177-3AD203B41FA5}">
                      <a16:colId xmlns:a16="http://schemas.microsoft.com/office/drawing/2014/main" xmlns="" val="20001"/>
                    </a:ext>
                  </a:extLst>
                </a:gridCol>
                <a:gridCol w="1321367">
                  <a:extLst>
                    <a:ext uri="{9D8B030D-6E8A-4147-A177-3AD203B41FA5}">
                      <a16:colId xmlns:a16="http://schemas.microsoft.com/office/drawing/2014/main" xmlns="" val="20002"/>
                    </a:ext>
                  </a:extLst>
                </a:gridCol>
                <a:gridCol w="1321367">
                  <a:extLst>
                    <a:ext uri="{9D8B030D-6E8A-4147-A177-3AD203B41FA5}">
                      <a16:colId xmlns:a16="http://schemas.microsoft.com/office/drawing/2014/main" xmlns="" val="20003"/>
                    </a:ext>
                  </a:extLst>
                </a:gridCol>
              </a:tblGrid>
              <a:tr h="433387">
                <a:tc>
                  <a:txBody>
                    <a:bodyPr/>
                    <a:lstStyle/>
                    <a:p>
                      <a:endParaRPr lang="en-US" sz="1000" dirty="0"/>
                    </a:p>
                  </a:txBody>
                  <a:tcPr marT="18288" marB="18288" anchor="ctr">
                    <a:lnTlToBr w="12700" cap="flat" cmpd="sng" algn="ctr">
                      <a:noFill/>
                      <a:prstDash val="solid"/>
                      <a:round/>
                      <a:headEnd type="none" w="med" len="med"/>
                      <a:tailEnd type="none" w="med" len="med"/>
                    </a:lnTlToBr>
                    <a:solidFill>
                      <a:schemeClr val="accent2"/>
                    </a:solidFill>
                  </a:tcPr>
                </a:tc>
                <a:tc>
                  <a:txBody>
                    <a:bodyPr/>
                    <a:lstStyle/>
                    <a:p>
                      <a:r>
                        <a:rPr lang="en-US" sz="1000" b="1" dirty="0">
                          <a:solidFill>
                            <a:schemeClr val="bg2"/>
                          </a:solidFill>
                        </a:rPr>
                        <a:t>Minimum Configuration</a:t>
                      </a:r>
                    </a:p>
                  </a:txBody>
                  <a:tcPr marT="18288" marB="18288" anchor="ctr">
                    <a:solidFill>
                      <a:schemeClr val="bg1">
                        <a:lumMod val="50000"/>
                        <a:lumOff val="50000"/>
                      </a:schemeClr>
                    </a:solidFill>
                  </a:tcPr>
                </a:tc>
                <a:tc>
                  <a:txBody>
                    <a:bodyPr/>
                    <a:lstStyle/>
                    <a:p>
                      <a:r>
                        <a:rPr lang="en-US" sz="1000" b="1" dirty="0">
                          <a:solidFill>
                            <a:schemeClr val="bg2"/>
                          </a:solidFill>
                        </a:rPr>
                        <a:t>Growth Configuration</a:t>
                      </a:r>
                    </a:p>
                  </a:txBody>
                  <a:tcPr marT="18288" marB="18288" anchor="ctr">
                    <a:solidFill>
                      <a:schemeClr val="bg1">
                        <a:lumMod val="50000"/>
                        <a:lumOff val="50000"/>
                      </a:schemeClr>
                    </a:solidFill>
                  </a:tcPr>
                </a:tc>
                <a:tc>
                  <a:txBody>
                    <a:bodyPr/>
                    <a:lstStyle/>
                    <a:p>
                      <a:r>
                        <a:rPr lang="en-US" sz="1000" b="1" dirty="0">
                          <a:solidFill>
                            <a:schemeClr val="bg2"/>
                          </a:solidFill>
                        </a:rPr>
                        <a:t>Maximum Configuration</a:t>
                      </a:r>
                    </a:p>
                  </a:txBody>
                  <a:tcPr marT="18288" marB="18288" anchor="ctr">
                    <a:solidFill>
                      <a:schemeClr val="bg1">
                        <a:lumMod val="50000"/>
                        <a:lumOff val="50000"/>
                      </a:schemeClr>
                    </a:solidFill>
                  </a:tcPr>
                </a:tc>
                <a:extLst>
                  <a:ext uri="{0D108BD9-81ED-4DB2-BD59-A6C34878D82A}">
                    <a16:rowId xmlns:a16="http://schemas.microsoft.com/office/drawing/2014/main" xmlns="" val="10000"/>
                  </a:ext>
                </a:extLst>
              </a:tr>
              <a:tr h="269988">
                <a:tc>
                  <a:txBody>
                    <a:bodyPr/>
                    <a:lstStyle/>
                    <a:p>
                      <a:r>
                        <a:rPr lang="en-US" sz="1000" dirty="0"/>
                        <a:t>POWER9 server </a:t>
                      </a:r>
                      <a:br>
                        <a:rPr lang="en-US" sz="1000" dirty="0"/>
                      </a:br>
                      <a:r>
                        <a:rPr lang="en-US" sz="1000" dirty="0"/>
                        <a:t>• Type-Model</a:t>
                      </a:r>
                    </a:p>
                  </a:txBody>
                  <a:tcPr marT="18288" marB="18288" anchor="ctr">
                    <a:solidFill>
                      <a:schemeClr val="bg2">
                        <a:lumMod val="85000"/>
                      </a:schemeClr>
                    </a:solidFill>
                  </a:tcPr>
                </a:tc>
                <a:tc>
                  <a:txBody>
                    <a:bodyPr/>
                    <a:lstStyle/>
                    <a:p>
                      <a:r>
                        <a:rPr lang="en-US" sz="1000" dirty="0"/>
                        <a:t>IBM Power AC922</a:t>
                      </a:r>
                      <a:br>
                        <a:rPr lang="en-US" sz="1000" dirty="0"/>
                      </a:br>
                      <a:r>
                        <a:rPr lang="en-US" sz="1000" dirty="0"/>
                        <a:t>• 8335-GTH</a:t>
                      </a:r>
                      <a:br>
                        <a:rPr lang="en-US" sz="1000" dirty="0"/>
                      </a:br>
                      <a:r>
                        <a:rPr lang="en-US" sz="1000" dirty="0"/>
                        <a:t>• Air-cooled </a:t>
                      </a:r>
                    </a:p>
                  </a:txBody>
                  <a:tcPr marT="18288" marB="18288" anchor="ctr">
                    <a:solidFill>
                      <a:schemeClr val="bg2">
                        <a:lumMod val="95000"/>
                      </a:schemeClr>
                    </a:solidFill>
                  </a:tcPr>
                </a:tc>
                <a:tc>
                  <a:txBody>
                    <a:bodyPr/>
                    <a:lstStyle/>
                    <a:p>
                      <a:r>
                        <a:rPr lang="en-US" sz="1000" dirty="0"/>
                        <a:t>IBM Power AC922</a:t>
                      </a:r>
                      <a:br>
                        <a:rPr lang="en-US" sz="1000" dirty="0"/>
                      </a:br>
                      <a:r>
                        <a:rPr lang="en-US" sz="1000" dirty="0"/>
                        <a:t>• 8335-GTH</a:t>
                      </a:r>
                      <a:br>
                        <a:rPr lang="en-US" sz="1000" dirty="0"/>
                      </a:br>
                      <a:r>
                        <a:rPr lang="en-US" sz="1000" dirty="0"/>
                        <a:t>• Air-cooled </a:t>
                      </a:r>
                    </a:p>
                  </a:txBody>
                  <a:tcPr marT="18288" marB="18288" anchor="ctr">
                    <a:solidFill>
                      <a:schemeClr val="bg2">
                        <a:lumMod val="95000"/>
                      </a:schemeClr>
                    </a:solidFill>
                  </a:tcPr>
                </a:tc>
                <a:tc>
                  <a:txBody>
                    <a:bodyPr/>
                    <a:lstStyle/>
                    <a:p>
                      <a:r>
                        <a:rPr lang="en-US" sz="1000" dirty="0"/>
                        <a:t>IBM Power AC922</a:t>
                      </a:r>
                      <a:br>
                        <a:rPr lang="en-US" sz="1000" dirty="0"/>
                      </a:br>
                      <a:r>
                        <a:rPr lang="en-US" sz="1000" dirty="0"/>
                        <a:t>• 8335-GTX</a:t>
                      </a:r>
                      <a:br>
                        <a:rPr lang="en-US" sz="1000" dirty="0"/>
                      </a:br>
                      <a:r>
                        <a:rPr lang="en-US" sz="1000" dirty="0"/>
                        <a:t>• Water-cooled </a:t>
                      </a:r>
                    </a:p>
                  </a:txBody>
                  <a:tcPr marT="18288" marB="18288" anchor="ctr">
                    <a:solidFill>
                      <a:schemeClr val="bg2">
                        <a:lumMod val="95000"/>
                      </a:schemeClr>
                    </a:solidFill>
                  </a:tcPr>
                </a:tc>
                <a:extLst>
                  <a:ext uri="{0D108BD9-81ED-4DB2-BD59-A6C34878D82A}">
                    <a16:rowId xmlns:a16="http://schemas.microsoft.com/office/drawing/2014/main" xmlns="" val="10001"/>
                  </a:ext>
                </a:extLst>
              </a:tr>
              <a:tr h="0">
                <a:tc>
                  <a:txBody>
                    <a:bodyPr/>
                    <a:lstStyle/>
                    <a:p>
                      <a:r>
                        <a:rPr lang="en-US" sz="1000" dirty="0"/>
                        <a:t>Processors, cores</a:t>
                      </a:r>
                    </a:p>
                  </a:txBody>
                  <a:tcPr marT="18288" marB="18288" anchor="ctr">
                    <a:solidFill>
                      <a:schemeClr val="bg2">
                        <a:lumMod val="85000"/>
                      </a:schemeClr>
                    </a:solidFill>
                  </a:tcPr>
                </a:tc>
                <a:tc>
                  <a:txBody>
                    <a:bodyPr/>
                    <a:lstStyle/>
                    <a:p>
                      <a:r>
                        <a:rPr lang="en-US" sz="1000" dirty="0"/>
                        <a:t>Two 16-cores</a:t>
                      </a:r>
                    </a:p>
                  </a:txBody>
                  <a:tcPr marT="18288" marB="18288" anchor="ctr">
                    <a:solidFill>
                      <a:schemeClr val="bg2">
                        <a:lumMod val="95000"/>
                      </a:schemeClr>
                    </a:solidFill>
                  </a:tcPr>
                </a:tc>
                <a:tc>
                  <a:txBody>
                    <a:bodyPr/>
                    <a:lstStyle/>
                    <a:p>
                      <a:r>
                        <a:rPr lang="en-US" sz="1000" dirty="0"/>
                        <a:t>Two 20-cores</a:t>
                      </a:r>
                    </a:p>
                  </a:txBody>
                  <a:tcPr marT="18288" marB="18288" anchor="ctr">
                    <a:solidFill>
                      <a:schemeClr val="bg2">
                        <a:lumMod val="95000"/>
                      </a:schemeClr>
                    </a:solidFill>
                  </a:tcPr>
                </a:tc>
                <a:tc>
                  <a:txBody>
                    <a:bodyPr/>
                    <a:lstStyle/>
                    <a:p>
                      <a:r>
                        <a:rPr lang="en-US" sz="1000" dirty="0"/>
                        <a:t>Two 22-cores</a:t>
                      </a:r>
                    </a:p>
                  </a:txBody>
                  <a:tcPr marT="18288" marB="18288" anchor="ctr">
                    <a:solidFill>
                      <a:schemeClr val="bg2">
                        <a:lumMod val="95000"/>
                      </a:schemeClr>
                    </a:solidFill>
                  </a:tcPr>
                </a:tc>
                <a:extLst>
                  <a:ext uri="{0D108BD9-81ED-4DB2-BD59-A6C34878D82A}">
                    <a16:rowId xmlns:a16="http://schemas.microsoft.com/office/drawing/2014/main" xmlns="" val="10002"/>
                  </a:ext>
                </a:extLst>
              </a:tr>
              <a:tr h="0">
                <a:tc>
                  <a:txBody>
                    <a:bodyPr/>
                    <a:lstStyle/>
                    <a:p>
                      <a:r>
                        <a:rPr lang="en-US" sz="1000" dirty="0"/>
                        <a:t>Memory</a:t>
                      </a:r>
                    </a:p>
                  </a:txBody>
                  <a:tcPr marT="18288" marB="18288" anchor="ctr">
                    <a:solidFill>
                      <a:schemeClr val="bg2">
                        <a:lumMod val="85000"/>
                      </a:schemeClr>
                    </a:solidFill>
                  </a:tcPr>
                </a:tc>
                <a:tc>
                  <a:txBody>
                    <a:bodyPr/>
                    <a:lstStyle/>
                    <a:p>
                      <a:r>
                        <a:rPr lang="en-US" sz="1000" dirty="0"/>
                        <a:t>128 GB</a:t>
                      </a:r>
                    </a:p>
                  </a:txBody>
                  <a:tcPr marT="18288" marB="18288" anchor="ctr">
                    <a:solidFill>
                      <a:schemeClr val="bg2">
                        <a:lumMod val="95000"/>
                      </a:schemeClr>
                    </a:solidFill>
                  </a:tcPr>
                </a:tc>
                <a:tc>
                  <a:txBody>
                    <a:bodyPr/>
                    <a:lstStyle/>
                    <a:p>
                      <a:r>
                        <a:rPr lang="en-US" sz="1000" dirty="0"/>
                        <a:t>Up to 2 TB</a:t>
                      </a:r>
                    </a:p>
                  </a:txBody>
                  <a:tcPr marT="18288" marB="18288" anchor="ctr">
                    <a:solidFill>
                      <a:schemeClr val="bg2">
                        <a:lumMod val="95000"/>
                      </a:schemeClr>
                    </a:solidFill>
                  </a:tcPr>
                </a:tc>
                <a:tc>
                  <a:txBody>
                    <a:bodyPr/>
                    <a:lstStyle/>
                    <a:p>
                      <a:r>
                        <a:rPr lang="en-US" sz="1000" dirty="0"/>
                        <a:t>Up to 2 TB</a:t>
                      </a:r>
                    </a:p>
                  </a:txBody>
                  <a:tcPr marT="18288" marB="18288" anchor="ctr">
                    <a:solidFill>
                      <a:schemeClr val="bg2">
                        <a:lumMod val="95000"/>
                      </a:schemeClr>
                    </a:solidFill>
                  </a:tcPr>
                </a:tc>
                <a:extLst>
                  <a:ext uri="{0D108BD9-81ED-4DB2-BD59-A6C34878D82A}">
                    <a16:rowId xmlns:a16="http://schemas.microsoft.com/office/drawing/2014/main" xmlns="" val="10003"/>
                  </a:ext>
                </a:extLst>
              </a:tr>
              <a:tr h="0">
                <a:tc>
                  <a:txBody>
                    <a:bodyPr/>
                    <a:lstStyle/>
                    <a:p>
                      <a:r>
                        <a:rPr lang="en-US" sz="1000" dirty="0"/>
                        <a:t>Storage</a:t>
                      </a:r>
                    </a:p>
                  </a:txBody>
                  <a:tcPr marT="18288" marB="18288" anchor="ctr">
                    <a:solidFill>
                      <a:schemeClr val="bg2">
                        <a:lumMod val="85000"/>
                      </a:schemeClr>
                    </a:solidFill>
                  </a:tcPr>
                </a:tc>
                <a:tc>
                  <a:txBody>
                    <a:bodyPr/>
                    <a:lstStyle/>
                    <a:p>
                      <a:r>
                        <a:rPr lang="en-US" sz="1000" dirty="0"/>
                        <a:t>1 3.8 TB SSD +</a:t>
                      </a:r>
                      <a:br>
                        <a:rPr lang="en-US" sz="1000" dirty="0"/>
                      </a:br>
                      <a:r>
                        <a:rPr lang="en-US" sz="1000" dirty="0"/>
                        <a:t>1 3.8 TB SSD for redundancy </a:t>
                      </a:r>
                    </a:p>
                  </a:txBody>
                  <a:tcPr marT="18288" marB="18288" anchor="ctr">
                    <a:solidFill>
                      <a:schemeClr val="bg2">
                        <a:lumMod val="95000"/>
                      </a:schemeClr>
                    </a:solidFill>
                  </a:tcPr>
                </a:tc>
                <a:tc>
                  <a:txBody>
                    <a:bodyPr/>
                    <a:lstStyle/>
                    <a:p>
                      <a:r>
                        <a:rPr lang="en-US" sz="1000" dirty="0"/>
                        <a:t>Same as Minimum, plus add up to two NVMe cards</a:t>
                      </a:r>
                    </a:p>
                  </a:txBody>
                  <a:tcPr marT="18288" marB="18288" anchor="ctr">
                    <a:solidFill>
                      <a:schemeClr val="bg2">
                        <a:lumMod val="95000"/>
                      </a:schemeClr>
                    </a:solidFill>
                  </a:tcPr>
                </a:tc>
                <a:tc>
                  <a:txBody>
                    <a:bodyPr/>
                    <a:lstStyle/>
                    <a:p>
                      <a:r>
                        <a:rPr lang="en-US" sz="1000" dirty="0"/>
                        <a:t>Same as Minimum, plus add up to two NVMe cards</a:t>
                      </a:r>
                    </a:p>
                  </a:txBody>
                  <a:tcPr marT="18288" marB="18288" anchor="ctr">
                    <a:solidFill>
                      <a:schemeClr val="bg2">
                        <a:lumMod val="95000"/>
                      </a:schemeClr>
                    </a:solidFill>
                  </a:tcPr>
                </a:tc>
                <a:extLst>
                  <a:ext uri="{0D108BD9-81ED-4DB2-BD59-A6C34878D82A}">
                    <a16:rowId xmlns:a16="http://schemas.microsoft.com/office/drawing/2014/main" xmlns="" val="10004"/>
                  </a:ext>
                </a:extLst>
              </a:tr>
              <a:tr h="0">
                <a:tc>
                  <a:txBody>
                    <a:bodyPr/>
                    <a:lstStyle/>
                    <a:p>
                      <a:r>
                        <a:rPr lang="en-US" sz="1000" dirty="0"/>
                        <a:t>Network adapter</a:t>
                      </a:r>
                    </a:p>
                  </a:txBody>
                  <a:tcPr marT="18288" marB="18288" anchor="ctr">
                    <a:solidFill>
                      <a:schemeClr val="bg2">
                        <a:lumMod val="85000"/>
                      </a:schemeClr>
                    </a:solidFill>
                  </a:tcPr>
                </a:tc>
                <a:tc>
                  <a:txBody>
                    <a:bodyPr/>
                    <a:lstStyle/>
                    <a:p>
                      <a:r>
                        <a:rPr lang="en-US" sz="1000" dirty="0"/>
                        <a:t>One 10 GbE</a:t>
                      </a:r>
                    </a:p>
                  </a:txBody>
                  <a:tcPr marT="18288" marB="18288" anchor="ctr">
                    <a:solidFill>
                      <a:schemeClr val="bg2">
                        <a:lumMod val="95000"/>
                      </a:schemeClr>
                    </a:solidFill>
                  </a:tcPr>
                </a:tc>
                <a:tc>
                  <a:txBody>
                    <a:bodyPr/>
                    <a:lstStyle/>
                    <a:p>
                      <a:r>
                        <a:rPr lang="en-US" sz="1000" spc="-20" baseline="0" dirty="0"/>
                        <a:t>Two or more 10 GbE</a:t>
                      </a:r>
                    </a:p>
                  </a:txBody>
                  <a:tcPr marT="18288" marB="18288" anchor="ctr">
                    <a:solidFill>
                      <a:schemeClr val="bg2">
                        <a:lumMod val="95000"/>
                      </a:schemeClr>
                    </a:solidFill>
                  </a:tcPr>
                </a:tc>
                <a:tc>
                  <a:txBody>
                    <a:bodyPr/>
                    <a:lstStyle/>
                    <a:p>
                      <a:r>
                        <a:rPr lang="en-US" sz="1000" spc="-20" baseline="0" dirty="0"/>
                        <a:t>Two or more 10 GbE</a:t>
                      </a:r>
                    </a:p>
                  </a:txBody>
                  <a:tcPr marT="18288" marB="18288" anchor="ctr">
                    <a:solidFill>
                      <a:schemeClr val="bg2">
                        <a:lumMod val="95000"/>
                      </a:schemeClr>
                    </a:solidFill>
                  </a:tcPr>
                </a:tc>
                <a:extLst>
                  <a:ext uri="{0D108BD9-81ED-4DB2-BD59-A6C34878D82A}">
                    <a16:rowId xmlns:a16="http://schemas.microsoft.com/office/drawing/2014/main" xmlns="" val="10005"/>
                  </a:ext>
                </a:extLst>
              </a:tr>
              <a:tr h="0">
                <a:tc>
                  <a:txBody>
                    <a:bodyPr/>
                    <a:lstStyle/>
                    <a:p>
                      <a:r>
                        <a:rPr lang="en-US" sz="1000" dirty="0"/>
                        <a:t>GPUs:</a:t>
                      </a:r>
                    </a:p>
                    <a:p>
                      <a:r>
                        <a:rPr lang="en-US" sz="1000" dirty="0"/>
                        <a:t>NVIDIA Tesla V100 GPU Accelerators with NVLink</a:t>
                      </a:r>
                    </a:p>
                  </a:txBody>
                  <a:tcPr marT="18288" marB="18288" anchor="ctr">
                    <a:solidFill>
                      <a:schemeClr val="bg2">
                        <a:lumMod val="85000"/>
                      </a:schemeClr>
                    </a:solidFill>
                  </a:tcPr>
                </a:tc>
                <a:tc>
                  <a:txBody>
                    <a:bodyPr/>
                    <a:lstStyle/>
                    <a:p>
                      <a:r>
                        <a:rPr lang="en-US" sz="1000" dirty="0"/>
                        <a:t>2</a:t>
                      </a:r>
                    </a:p>
                  </a:txBody>
                  <a:tcPr marT="18288" marB="18288" anchor="ctr">
                    <a:solidFill>
                      <a:schemeClr val="bg2">
                        <a:lumMod val="95000"/>
                      </a:schemeClr>
                    </a:solidFill>
                  </a:tcPr>
                </a:tc>
                <a:tc>
                  <a:txBody>
                    <a:bodyPr/>
                    <a:lstStyle/>
                    <a:p>
                      <a:r>
                        <a:rPr lang="en-US" sz="1000" dirty="0"/>
                        <a:t>4</a:t>
                      </a:r>
                    </a:p>
                  </a:txBody>
                  <a:tcPr marT="18288" marB="18288" anchor="ctr">
                    <a:solidFill>
                      <a:schemeClr val="bg2">
                        <a:lumMod val="95000"/>
                      </a:schemeClr>
                    </a:solidFill>
                  </a:tcPr>
                </a:tc>
                <a:tc>
                  <a:txBody>
                    <a:bodyPr/>
                    <a:lstStyle/>
                    <a:p>
                      <a:r>
                        <a:rPr lang="en-US" sz="1000" dirty="0"/>
                        <a:t>6</a:t>
                      </a:r>
                    </a:p>
                    <a:p>
                      <a:r>
                        <a:rPr lang="en-US" sz="1000" dirty="0"/>
                        <a:t>(requires</a:t>
                      </a:r>
                      <a:br>
                        <a:rPr lang="en-US" sz="1000" dirty="0"/>
                      </a:br>
                      <a:r>
                        <a:rPr lang="en-US" sz="1000" baseline="0" dirty="0"/>
                        <a:t> </a:t>
                      </a:r>
                      <a:r>
                        <a:rPr lang="en-US" sz="1000" dirty="0"/>
                        <a:t>water cooling)</a:t>
                      </a:r>
                    </a:p>
                  </a:txBody>
                  <a:tcPr marT="18288" marB="18288" anchor="ctr">
                    <a:solidFill>
                      <a:schemeClr val="bg2">
                        <a:lumMod val="95000"/>
                      </a:schemeClr>
                    </a:solidFill>
                  </a:tcPr>
                </a:tc>
                <a:extLst>
                  <a:ext uri="{0D108BD9-81ED-4DB2-BD59-A6C34878D82A}">
                    <a16:rowId xmlns:a16="http://schemas.microsoft.com/office/drawing/2014/main" xmlns="" val="10006"/>
                  </a:ext>
                </a:extLst>
              </a:tr>
              <a:tr h="0">
                <a:tc>
                  <a:txBody>
                    <a:bodyPr/>
                    <a:lstStyle/>
                    <a:p>
                      <a:r>
                        <a:rPr lang="en-US" sz="1000" dirty="0"/>
                        <a:t>Number of simultaneous users</a:t>
                      </a:r>
                    </a:p>
                  </a:txBody>
                  <a:tcPr marT="18288" marB="18288" anchor="ctr">
                    <a:solidFill>
                      <a:schemeClr val="bg2">
                        <a:lumMod val="85000"/>
                      </a:schemeClr>
                    </a:solidFill>
                  </a:tcPr>
                </a:tc>
                <a:tc>
                  <a:txBody>
                    <a:bodyPr/>
                    <a:lstStyle/>
                    <a:p>
                      <a:r>
                        <a:rPr lang="en-US" sz="1000" dirty="0"/>
                        <a:t>2</a:t>
                      </a:r>
                    </a:p>
                  </a:txBody>
                  <a:tcPr marT="18288" marB="18288" anchor="ctr">
                    <a:solidFill>
                      <a:schemeClr val="bg2">
                        <a:lumMod val="95000"/>
                      </a:schemeClr>
                    </a:solidFill>
                  </a:tcPr>
                </a:tc>
                <a:tc>
                  <a:txBody>
                    <a:bodyPr/>
                    <a:lstStyle/>
                    <a:p>
                      <a:r>
                        <a:rPr lang="en-US" sz="1000" dirty="0"/>
                        <a:t>4</a:t>
                      </a:r>
                    </a:p>
                  </a:txBody>
                  <a:tcPr marT="18288" marB="18288" anchor="ctr">
                    <a:solidFill>
                      <a:schemeClr val="bg2">
                        <a:lumMod val="95000"/>
                      </a:schemeClr>
                    </a:solidFill>
                  </a:tcPr>
                </a:tc>
                <a:tc>
                  <a:txBody>
                    <a:bodyPr/>
                    <a:lstStyle/>
                    <a:p>
                      <a:r>
                        <a:rPr lang="en-US" sz="1000" dirty="0"/>
                        <a:t>6</a:t>
                      </a:r>
                    </a:p>
                  </a:txBody>
                  <a:tcPr marT="18288" marB="18288" anchor="ctr">
                    <a:solidFill>
                      <a:schemeClr val="bg2">
                        <a:lumMod val="95000"/>
                      </a:schemeClr>
                    </a:solidFill>
                  </a:tcPr>
                </a:tc>
                <a:extLst>
                  <a:ext uri="{0D108BD9-81ED-4DB2-BD59-A6C34878D82A}">
                    <a16:rowId xmlns:a16="http://schemas.microsoft.com/office/drawing/2014/main" xmlns="" val="10007"/>
                  </a:ext>
                </a:extLst>
              </a:tr>
            </a:tbl>
          </a:graphicData>
        </a:graphic>
      </p:graphicFrame>
      <p:sp>
        <p:nvSpPr>
          <p:cNvPr id="6" name="TextBox 5"/>
          <p:cNvSpPr txBox="1"/>
          <p:nvPr/>
        </p:nvSpPr>
        <p:spPr>
          <a:xfrm>
            <a:off x="3145137" y="4922716"/>
            <a:ext cx="2873828"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 IBM Internal and Business Partner Use Only ***</a:t>
            </a:r>
          </a:p>
        </p:txBody>
      </p:sp>
    </p:spTree>
    <p:extLst>
      <p:ext uri="{BB962C8B-B14F-4D97-AF65-F5344CB8AC3E}">
        <p14:creationId xmlns:p14="http://schemas.microsoft.com/office/powerpoint/2010/main" val="1225693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584D6-760E-184E-B667-C5C973B92085}"/>
              </a:ext>
            </a:extLst>
          </p:cNvPr>
          <p:cNvSpPr>
            <a:spLocks noGrp="1"/>
          </p:cNvSpPr>
          <p:nvPr>
            <p:ph type="title"/>
          </p:nvPr>
        </p:nvSpPr>
        <p:spPr>
          <a:xfrm>
            <a:off x="228600" y="201168"/>
            <a:ext cx="8447810" cy="381000"/>
          </a:xfrm>
        </p:spPr>
        <p:txBody>
          <a:bodyPr>
            <a:normAutofit fontScale="90000"/>
          </a:bodyPr>
          <a:lstStyle/>
          <a:p>
            <a:r>
              <a:rPr lang="en-US" sz="3000" dirty="0"/>
              <a:t>How IBM Reps get paid for selling H2O Driverless AI</a:t>
            </a:r>
          </a:p>
        </p:txBody>
      </p:sp>
      <p:sp>
        <p:nvSpPr>
          <p:cNvPr id="8" name="Content Placeholder 2">
            <a:extLst>
              <a:ext uri="{FF2B5EF4-FFF2-40B4-BE49-F238E27FC236}">
                <a16:creationId xmlns:a16="http://schemas.microsoft.com/office/drawing/2014/main" xmlns="" id="{3BFC693D-FE1E-244C-9FE6-A6D40BE72BEB}"/>
              </a:ext>
            </a:extLst>
          </p:cNvPr>
          <p:cNvSpPr txBox="1">
            <a:spLocks noGrp="1"/>
          </p:cNvSpPr>
          <p:nvPr>
            <p:ph sz="half" idx="4294967295"/>
          </p:nvPr>
        </p:nvSpPr>
        <p:spPr bwMode="auto">
          <a:xfrm>
            <a:off x="215753" y="732017"/>
            <a:ext cx="4783629"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85000" lnSpcReduction="20000"/>
          </a:bodyPr>
          <a:lstStyle>
            <a:lvl1pPr marL="129779" indent="-129779" algn="l" rtl="0" eaLnBrk="0" fontAlgn="base" hangingPunct="0">
              <a:spcBef>
                <a:spcPct val="50000"/>
              </a:spcBef>
              <a:spcAft>
                <a:spcPct val="0"/>
              </a:spcAft>
              <a:buClr>
                <a:schemeClr val="tx1"/>
              </a:buClr>
              <a:buFont typeface="Wingdings" panose="05000000000000000000" pitchFamily="2" charset="2"/>
              <a:buChar char="§"/>
              <a:defRPr sz="1200">
                <a:solidFill>
                  <a:schemeClr val="tx1"/>
                </a:solidFill>
                <a:latin typeface="+mn-lt"/>
                <a:ea typeface="MS PGothic" panose="020B0600070205080204" pitchFamily="34" charset="-128"/>
                <a:cs typeface="MS PGothic" charset="0"/>
              </a:defRPr>
            </a:lvl1pPr>
            <a:lvl2pPr marL="382191" indent="-122635" algn="l" rtl="0" eaLnBrk="0" fontAlgn="base" hangingPunct="0">
              <a:spcBef>
                <a:spcPct val="0"/>
              </a:spcBef>
              <a:spcAft>
                <a:spcPct val="0"/>
              </a:spcAft>
              <a:buClr>
                <a:schemeClr val="tx1"/>
              </a:buClr>
              <a:buFont typeface="Arial" panose="020B0604020202020204" pitchFamily="34" charset="0"/>
              <a:buChar char="–"/>
              <a:defRPr sz="1200">
                <a:solidFill>
                  <a:schemeClr val="tx1"/>
                </a:solidFill>
                <a:latin typeface="+mn-lt"/>
                <a:ea typeface="MS PGothic" panose="020B0600070205080204" pitchFamily="34" charset="-128"/>
                <a:cs typeface="MS PGothic" charset="0"/>
              </a:defRPr>
            </a:lvl2pPr>
            <a:lvl3pPr marL="641747" indent="-129779" algn="l" rtl="0" eaLnBrk="0" fontAlgn="base" hangingPunct="0">
              <a:spcBef>
                <a:spcPct val="0"/>
              </a:spcBef>
              <a:spcAft>
                <a:spcPct val="0"/>
              </a:spcAft>
              <a:buClr>
                <a:schemeClr val="tx1"/>
              </a:buClr>
              <a:buChar char="•"/>
              <a:defRPr sz="1200">
                <a:solidFill>
                  <a:schemeClr val="tx1"/>
                </a:solidFill>
                <a:latin typeface="+mn-lt"/>
                <a:ea typeface="MS PGothic" panose="020B0600070205080204" pitchFamily="34" charset="-128"/>
                <a:cs typeface="MS PGothic" charset="0"/>
              </a:defRPr>
            </a:lvl3pPr>
            <a:lvl4pPr marL="902494" indent="-129779" algn="l" rtl="0" eaLnBrk="0" fontAlgn="base" hangingPunct="0">
              <a:spcBef>
                <a:spcPct val="20000"/>
              </a:spcBef>
              <a:spcAft>
                <a:spcPct val="0"/>
              </a:spcAft>
              <a:buClr>
                <a:schemeClr val="tx1"/>
              </a:buClr>
              <a:buFont typeface="Wingdings" panose="05000000000000000000" pitchFamily="2" charset="2"/>
              <a:buChar char="§"/>
              <a:defRPr sz="1200">
                <a:solidFill>
                  <a:schemeClr val="tx1"/>
                </a:solidFill>
                <a:latin typeface="+mn-lt"/>
                <a:ea typeface="MS PGothic" panose="020B0600070205080204" pitchFamily="34" charset="-128"/>
                <a:cs typeface="MS PGothic" charset="0"/>
              </a:defRPr>
            </a:lvl4pPr>
            <a:lvl5pPr marL="1154906" indent="-122635" algn="l" rtl="0" eaLnBrk="0" fontAlgn="base" hangingPunct="0">
              <a:spcBef>
                <a:spcPct val="20000"/>
              </a:spcBef>
              <a:spcAft>
                <a:spcPct val="0"/>
              </a:spcAft>
              <a:buClr>
                <a:schemeClr val="bg1"/>
              </a:buClr>
              <a:buChar char="»"/>
              <a:defRPr sz="1200">
                <a:solidFill>
                  <a:schemeClr val="bg1"/>
                </a:solidFill>
                <a:latin typeface="+mn-lt"/>
                <a:ea typeface="MS PGothic" panose="020B0600070205080204" pitchFamily="34" charset="-128"/>
                <a:cs typeface="MS PGothic" charset="0"/>
              </a:defRPr>
            </a:lvl5pPr>
            <a:lvl6pPr marL="1497806" indent="-122635" algn="l" rtl="0" eaLnBrk="0" fontAlgn="base" hangingPunct="0">
              <a:spcBef>
                <a:spcPct val="20000"/>
              </a:spcBef>
              <a:spcAft>
                <a:spcPct val="0"/>
              </a:spcAft>
              <a:buClr>
                <a:schemeClr val="bg1"/>
              </a:buClr>
              <a:buChar char="»"/>
              <a:defRPr sz="1200">
                <a:solidFill>
                  <a:schemeClr val="bg1"/>
                </a:solidFill>
                <a:latin typeface="+mn-lt"/>
                <a:ea typeface="+mn-ea"/>
              </a:defRPr>
            </a:lvl6pPr>
            <a:lvl7pPr marL="1840706" indent="-122635" algn="l" rtl="0" eaLnBrk="0" fontAlgn="base" hangingPunct="0">
              <a:spcBef>
                <a:spcPct val="20000"/>
              </a:spcBef>
              <a:spcAft>
                <a:spcPct val="0"/>
              </a:spcAft>
              <a:buClr>
                <a:schemeClr val="bg1"/>
              </a:buClr>
              <a:buChar char="»"/>
              <a:defRPr sz="1200">
                <a:solidFill>
                  <a:schemeClr val="bg1"/>
                </a:solidFill>
                <a:latin typeface="+mn-lt"/>
                <a:ea typeface="+mn-ea"/>
              </a:defRPr>
            </a:lvl7pPr>
            <a:lvl8pPr marL="2183606" indent="-122635" algn="l" rtl="0" eaLnBrk="0" fontAlgn="base" hangingPunct="0">
              <a:spcBef>
                <a:spcPct val="20000"/>
              </a:spcBef>
              <a:spcAft>
                <a:spcPct val="0"/>
              </a:spcAft>
              <a:buClr>
                <a:schemeClr val="bg1"/>
              </a:buClr>
              <a:buChar char="»"/>
              <a:defRPr sz="1200">
                <a:solidFill>
                  <a:schemeClr val="bg1"/>
                </a:solidFill>
                <a:latin typeface="+mn-lt"/>
                <a:ea typeface="+mn-ea"/>
              </a:defRPr>
            </a:lvl8pPr>
            <a:lvl9pPr marL="2526506" indent="-122635" algn="l" rtl="0" eaLnBrk="0" fontAlgn="base" hangingPunct="0">
              <a:spcBef>
                <a:spcPct val="20000"/>
              </a:spcBef>
              <a:spcAft>
                <a:spcPct val="0"/>
              </a:spcAft>
              <a:buClr>
                <a:schemeClr val="bg1"/>
              </a:buClr>
              <a:buChar char="»"/>
              <a:defRPr sz="1200">
                <a:solidFill>
                  <a:schemeClr val="bg1"/>
                </a:solidFill>
                <a:latin typeface="+mn-lt"/>
                <a:ea typeface="+mn-ea"/>
              </a:defRPr>
            </a:lvl9pPr>
          </a:lstStyle>
          <a:p>
            <a:pPr>
              <a:lnSpc>
                <a:spcPct val="120000"/>
              </a:lnSpc>
              <a:buClr>
                <a:srgbClr val="000000"/>
              </a:buClr>
            </a:pPr>
            <a:r>
              <a:rPr lang="en-US" sz="1300" b="1" kern="0" dirty="0">
                <a:solidFill>
                  <a:srgbClr val="000000"/>
                </a:solidFill>
                <a:latin typeface="Arial"/>
              </a:rPr>
              <a:t>Summary</a:t>
            </a:r>
          </a:p>
          <a:p>
            <a:pPr lvl="1">
              <a:lnSpc>
                <a:spcPct val="120000"/>
              </a:lnSpc>
              <a:buClr>
                <a:srgbClr val="000000"/>
              </a:buClr>
            </a:pPr>
            <a:r>
              <a:rPr lang="en-US" kern="0" dirty="0">
                <a:solidFill>
                  <a:srgbClr val="000000"/>
                </a:solidFill>
                <a:latin typeface="Arial"/>
              </a:rPr>
              <a:t>H2O Driverless AI PID:</a:t>
            </a:r>
          </a:p>
          <a:p>
            <a:pPr lvl="2">
              <a:lnSpc>
                <a:spcPct val="120000"/>
              </a:lnSpc>
              <a:buClr>
                <a:srgbClr val="000000"/>
              </a:buClr>
            </a:pPr>
            <a:r>
              <a:rPr lang="en-US" kern="0" dirty="0">
                <a:solidFill>
                  <a:srgbClr val="000000"/>
                </a:solidFill>
                <a:latin typeface="Arial"/>
              </a:rPr>
              <a:t>RFA 73918</a:t>
            </a:r>
          </a:p>
          <a:p>
            <a:pPr lvl="2">
              <a:lnSpc>
                <a:spcPct val="120000"/>
              </a:lnSpc>
              <a:buClr>
                <a:srgbClr val="000000"/>
              </a:buClr>
            </a:pPr>
            <a:r>
              <a:rPr lang="en-US" kern="0" dirty="0">
                <a:solidFill>
                  <a:srgbClr val="000000"/>
                </a:solidFill>
                <a:latin typeface="Arial"/>
              </a:rPr>
              <a:t>Availability: 7/27</a:t>
            </a:r>
          </a:p>
          <a:p>
            <a:pPr lvl="2">
              <a:lnSpc>
                <a:spcPct val="120000"/>
              </a:lnSpc>
              <a:buClr>
                <a:srgbClr val="000000"/>
              </a:buClr>
            </a:pPr>
            <a:r>
              <a:rPr lang="en-US" kern="0" dirty="0">
                <a:solidFill>
                  <a:srgbClr val="000000"/>
                </a:solidFill>
                <a:latin typeface="Arial"/>
              </a:rPr>
              <a:t>Offering in AAS, worldwide</a:t>
            </a:r>
          </a:p>
          <a:p>
            <a:pPr lvl="2">
              <a:lnSpc>
                <a:spcPct val="120000"/>
              </a:lnSpc>
              <a:buClr>
                <a:srgbClr val="000000"/>
              </a:buClr>
            </a:pPr>
            <a:r>
              <a:rPr lang="en-US" kern="0" dirty="0">
                <a:solidFill>
                  <a:srgbClr val="000000"/>
                </a:solidFill>
                <a:latin typeface="Arial"/>
              </a:rPr>
              <a:t>PID: 5639-AIH</a:t>
            </a:r>
          </a:p>
          <a:p>
            <a:pPr lvl="1">
              <a:lnSpc>
                <a:spcPct val="120000"/>
              </a:lnSpc>
              <a:buClr>
                <a:srgbClr val="000000"/>
              </a:buClr>
            </a:pPr>
            <a:r>
              <a:rPr lang="en-US" kern="0" dirty="0">
                <a:solidFill>
                  <a:srgbClr val="000000"/>
                </a:solidFill>
                <a:latin typeface="Arial"/>
              </a:rPr>
              <a:t>This H2O Driverless AI PID is Power Revenue and sellers</a:t>
            </a:r>
            <a:br>
              <a:rPr lang="en-US" kern="0" dirty="0">
                <a:solidFill>
                  <a:srgbClr val="000000"/>
                </a:solidFill>
                <a:latin typeface="Arial"/>
              </a:rPr>
            </a:br>
            <a:r>
              <a:rPr lang="en-US" kern="0" dirty="0">
                <a:solidFill>
                  <a:srgbClr val="000000"/>
                </a:solidFill>
                <a:latin typeface="Arial"/>
              </a:rPr>
              <a:t>(both Direct &amp; BP) will get paid for selling this AAS PID</a:t>
            </a:r>
          </a:p>
          <a:p>
            <a:pPr lvl="0">
              <a:lnSpc>
                <a:spcPct val="120000"/>
              </a:lnSpc>
              <a:buClr>
                <a:srgbClr val="000000"/>
              </a:buClr>
              <a:defRPr/>
            </a:pPr>
            <a:r>
              <a:rPr lang="en-US" sz="1300" b="1" kern="0" dirty="0">
                <a:solidFill>
                  <a:srgbClr val="000000"/>
                </a:solidFill>
                <a:latin typeface="Arial"/>
              </a:rPr>
              <a:t>Pricing</a:t>
            </a:r>
          </a:p>
          <a:p>
            <a:pPr lvl="1">
              <a:lnSpc>
                <a:spcPct val="120000"/>
              </a:lnSpc>
              <a:buClr>
                <a:srgbClr val="000000"/>
              </a:buClr>
              <a:defRPr/>
            </a:pPr>
            <a:r>
              <a:rPr lang="en-US" kern="0" dirty="0">
                <a:solidFill>
                  <a:srgbClr val="000000"/>
                </a:solidFill>
                <a:latin typeface="Arial"/>
              </a:rPr>
              <a:t>List Price set at $130K per user license </a:t>
            </a:r>
          </a:p>
          <a:p>
            <a:pPr lvl="1">
              <a:lnSpc>
                <a:spcPct val="120000"/>
              </a:lnSpc>
              <a:buClr>
                <a:srgbClr val="000000"/>
              </a:buClr>
              <a:defRPr/>
            </a:pPr>
            <a:r>
              <a:rPr lang="en-US" kern="0" dirty="0">
                <a:solidFill>
                  <a:srgbClr val="000000"/>
                </a:solidFill>
                <a:latin typeface="Arial"/>
              </a:rPr>
              <a:t>Max delegated discount set at 20% off List Price</a:t>
            </a:r>
          </a:p>
          <a:p>
            <a:pPr lvl="1">
              <a:lnSpc>
                <a:spcPct val="120000"/>
              </a:lnSpc>
              <a:buClr>
                <a:srgbClr val="000000"/>
              </a:buClr>
              <a:defRPr/>
            </a:pPr>
            <a:r>
              <a:rPr lang="en-US" kern="0" dirty="0">
                <a:solidFill>
                  <a:srgbClr val="000000"/>
                </a:solidFill>
                <a:latin typeface="Arial"/>
              </a:rPr>
              <a:t>Deeper than delegated discount will need management approval</a:t>
            </a:r>
          </a:p>
          <a:p>
            <a:pPr lvl="1">
              <a:lnSpc>
                <a:spcPct val="120000"/>
              </a:lnSpc>
              <a:buClr>
                <a:srgbClr val="000000"/>
              </a:buClr>
              <a:defRPr/>
            </a:pPr>
            <a:r>
              <a:rPr lang="en-US" kern="0" spc="-30" dirty="0">
                <a:solidFill>
                  <a:srgbClr val="000000"/>
                </a:solidFill>
                <a:latin typeface="Arial"/>
              </a:rPr>
              <a:t>Max discount cannot go below the per license royalty for each customer license.</a:t>
            </a:r>
          </a:p>
          <a:p>
            <a:pPr lvl="0">
              <a:lnSpc>
                <a:spcPct val="120000"/>
              </a:lnSpc>
              <a:buClr>
                <a:srgbClr val="000000"/>
              </a:buClr>
              <a:defRPr/>
            </a:pPr>
            <a:r>
              <a:rPr lang="en-US" sz="1300" b="1" kern="0" dirty="0">
                <a:solidFill>
                  <a:srgbClr val="000000"/>
                </a:solidFill>
                <a:latin typeface="Arial"/>
              </a:rPr>
              <a:t>Royalty to H2O</a:t>
            </a:r>
          </a:p>
          <a:p>
            <a:pPr lvl="1">
              <a:lnSpc>
                <a:spcPct val="120000"/>
              </a:lnSpc>
              <a:buClr>
                <a:srgbClr val="000000"/>
              </a:buClr>
              <a:defRPr/>
            </a:pPr>
            <a:r>
              <a:rPr lang="en-US" kern="0" dirty="0">
                <a:solidFill>
                  <a:srgbClr val="000000"/>
                </a:solidFill>
                <a:latin typeface="Arial"/>
              </a:rPr>
              <a:t>Royalty per user license to H2O</a:t>
            </a:r>
          </a:p>
          <a:p>
            <a:pPr lvl="2">
              <a:lnSpc>
                <a:spcPct val="120000"/>
              </a:lnSpc>
              <a:buClr>
                <a:srgbClr val="000000"/>
              </a:buClr>
              <a:buFontTx/>
              <a:buChar char="•"/>
              <a:defRPr/>
            </a:pPr>
            <a:r>
              <a:rPr lang="en-US" kern="0" dirty="0">
                <a:solidFill>
                  <a:srgbClr val="000000"/>
                </a:solidFill>
                <a:latin typeface="Arial"/>
              </a:rPr>
              <a:t>$40K per license for the first year (from 3Q18 – 2Q19)</a:t>
            </a:r>
          </a:p>
          <a:p>
            <a:pPr lvl="2">
              <a:lnSpc>
                <a:spcPct val="120000"/>
              </a:lnSpc>
              <a:buClr>
                <a:srgbClr val="000000"/>
              </a:buClr>
              <a:buFontTx/>
              <a:buChar char="•"/>
              <a:defRPr/>
            </a:pPr>
            <a:r>
              <a:rPr lang="en-US" kern="0" dirty="0">
                <a:solidFill>
                  <a:srgbClr val="000000"/>
                </a:solidFill>
                <a:latin typeface="Arial"/>
              </a:rPr>
              <a:t>$50K for second year (from 3Q19 – 2Q20)</a:t>
            </a:r>
          </a:p>
          <a:p>
            <a:pPr lvl="0">
              <a:lnSpc>
                <a:spcPct val="120000"/>
              </a:lnSpc>
              <a:buClr>
                <a:srgbClr val="000000"/>
              </a:buClr>
              <a:defRPr/>
            </a:pPr>
            <a:r>
              <a:rPr lang="en-US" sz="1300" b="1" kern="0" dirty="0">
                <a:solidFill>
                  <a:srgbClr val="000000"/>
                </a:solidFill>
                <a:latin typeface="Arial"/>
              </a:rPr>
              <a:t>IBM Reps Sales Compensation</a:t>
            </a:r>
          </a:p>
          <a:p>
            <a:pPr lvl="1">
              <a:lnSpc>
                <a:spcPct val="120000"/>
              </a:lnSpc>
              <a:buClr>
                <a:srgbClr val="000000"/>
              </a:buClr>
              <a:defRPr/>
            </a:pPr>
            <a:r>
              <a:rPr lang="en-US" kern="0" dirty="0">
                <a:solidFill>
                  <a:srgbClr val="000000"/>
                </a:solidFill>
                <a:latin typeface="Arial"/>
              </a:rPr>
              <a:t>Rep Revenue recognition for selling H2O DAI is based on </a:t>
            </a:r>
            <a:r>
              <a:rPr lang="en-US" b="1" kern="0" dirty="0">
                <a:solidFill>
                  <a:srgbClr val="000000"/>
                </a:solidFill>
                <a:latin typeface="Arial"/>
              </a:rPr>
              <a:t>NET REVENUE</a:t>
            </a:r>
          </a:p>
          <a:p>
            <a:pPr lvl="1">
              <a:lnSpc>
                <a:spcPct val="120000"/>
              </a:lnSpc>
              <a:buClr>
                <a:srgbClr val="000000"/>
              </a:buClr>
              <a:defRPr/>
            </a:pPr>
            <a:r>
              <a:rPr lang="en-US" kern="0" dirty="0">
                <a:solidFill>
                  <a:srgbClr val="000000"/>
                </a:solidFill>
                <a:latin typeface="Arial"/>
              </a:rPr>
              <a:t>Net Revenue = H2O DAI PID Selling Price – Royalty to H2O</a:t>
            </a:r>
          </a:p>
          <a:p>
            <a:pPr lvl="1">
              <a:lnSpc>
                <a:spcPct val="120000"/>
              </a:lnSpc>
              <a:buClr>
                <a:srgbClr val="000000"/>
              </a:buClr>
              <a:defRPr/>
            </a:pPr>
            <a:r>
              <a:rPr lang="en-US" kern="0" dirty="0">
                <a:solidFill>
                  <a:srgbClr val="000000"/>
                </a:solidFill>
                <a:latin typeface="Arial"/>
              </a:rPr>
              <a:t>There is NO sales registration Needed</a:t>
            </a:r>
          </a:p>
          <a:p>
            <a:pPr lvl="1">
              <a:lnSpc>
                <a:spcPct val="120000"/>
              </a:lnSpc>
              <a:buClr>
                <a:srgbClr val="000000"/>
              </a:buClr>
              <a:defRPr/>
            </a:pPr>
            <a:r>
              <a:rPr lang="en-US" kern="0" dirty="0">
                <a:solidFill>
                  <a:srgbClr val="000000"/>
                </a:solidFill>
                <a:latin typeface="Arial"/>
              </a:rPr>
              <a:t> H2O DAI can be sold separately without Power hardware</a:t>
            </a:r>
          </a:p>
          <a:p>
            <a:pPr lvl="1">
              <a:lnSpc>
                <a:spcPct val="120000"/>
              </a:lnSpc>
              <a:buClr>
                <a:srgbClr val="000000"/>
              </a:buClr>
              <a:defRPr/>
            </a:pPr>
            <a:r>
              <a:rPr lang="en-US" b="1" kern="0" dirty="0">
                <a:solidFill>
                  <a:srgbClr val="000000"/>
                </a:solidFill>
                <a:latin typeface="Arial"/>
              </a:rPr>
              <a:t>IBM Reps also get credit for selling the Power Hardware in addition</a:t>
            </a:r>
            <a:br>
              <a:rPr lang="en-US" b="1" kern="0" dirty="0">
                <a:solidFill>
                  <a:srgbClr val="000000"/>
                </a:solidFill>
                <a:latin typeface="Arial"/>
              </a:rPr>
            </a:br>
            <a:r>
              <a:rPr lang="en-US" b="1" kern="0" dirty="0">
                <a:solidFill>
                  <a:srgbClr val="000000"/>
                </a:solidFill>
                <a:latin typeface="Arial"/>
              </a:rPr>
              <a:t>to the H2O DAI AAS PID (If hardware is sold with the H2O DAI PID)</a:t>
            </a:r>
          </a:p>
        </p:txBody>
      </p:sp>
      <p:graphicFrame>
        <p:nvGraphicFramePr>
          <p:cNvPr id="12" name="Table 11">
            <a:extLst>
              <a:ext uri="{FF2B5EF4-FFF2-40B4-BE49-F238E27FC236}">
                <a16:creationId xmlns:a16="http://schemas.microsoft.com/office/drawing/2014/main" xmlns="" id="{CD6D95F6-C40B-E54A-8165-B89B0C01D389}"/>
              </a:ext>
            </a:extLst>
          </p:cNvPr>
          <p:cNvGraphicFramePr>
            <a:graphicFrameLocks noGrp="1"/>
          </p:cNvGraphicFramePr>
          <p:nvPr>
            <p:extLst>
              <p:ext uri="{D42A27DB-BD31-4B8C-83A1-F6EECF244321}">
                <p14:modId xmlns:p14="http://schemas.microsoft.com/office/powerpoint/2010/main" val="2269672171"/>
              </p:ext>
            </p:extLst>
          </p:nvPr>
        </p:nvGraphicFramePr>
        <p:xfrm>
          <a:off x="5160126" y="1203267"/>
          <a:ext cx="3516284" cy="2975956"/>
        </p:xfrm>
        <a:graphic>
          <a:graphicData uri="http://schemas.openxmlformats.org/drawingml/2006/table">
            <a:tbl>
              <a:tblPr firstRow="1" bandRow="1">
                <a:tableStyleId>{5C22544A-7EE6-4342-B048-85BDC9FD1C3A}</a:tableStyleId>
              </a:tblPr>
              <a:tblGrid>
                <a:gridCol w="1758142">
                  <a:extLst>
                    <a:ext uri="{9D8B030D-6E8A-4147-A177-3AD203B41FA5}">
                      <a16:colId xmlns:a16="http://schemas.microsoft.com/office/drawing/2014/main" xmlns="" val="2884251650"/>
                    </a:ext>
                  </a:extLst>
                </a:gridCol>
                <a:gridCol w="1758142">
                  <a:extLst>
                    <a:ext uri="{9D8B030D-6E8A-4147-A177-3AD203B41FA5}">
                      <a16:colId xmlns:a16="http://schemas.microsoft.com/office/drawing/2014/main" xmlns="" val="3565547886"/>
                    </a:ext>
                  </a:extLst>
                </a:gridCol>
              </a:tblGrid>
              <a:tr h="685800">
                <a:tc gridSpan="2">
                  <a:txBody>
                    <a:bodyPr/>
                    <a:lstStyle/>
                    <a:p>
                      <a:pPr algn="ctr"/>
                      <a:r>
                        <a:rPr lang="en-US" sz="1400" dirty="0"/>
                        <a:t>IBM Rep Sales Credit Example for selling per user license of the</a:t>
                      </a:r>
                      <a:br>
                        <a:rPr lang="en-US" sz="1400" dirty="0"/>
                      </a:br>
                      <a:r>
                        <a:rPr lang="en-US" sz="1400" dirty="0"/>
                        <a:t>H2O DAI PID ( 5639-AIH)</a:t>
                      </a:r>
                    </a:p>
                  </a:txBody>
                  <a:tcPr marL="68580" marR="68580" marT="34290" marB="34290"/>
                </a:tc>
                <a:tc hMerge="1">
                  <a:txBody>
                    <a:bodyPr/>
                    <a:lstStyle/>
                    <a:p>
                      <a:endParaRPr lang="en-US" dirty="0"/>
                    </a:p>
                  </a:txBody>
                  <a:tcPr/>
                </a:tc>
                <a:extLst>
                  <a:ext uri="{0D108BD9-81ED-4DB2-BD59-A6C34878D82A}">
                    <a16:rowId xmlns:a16="http://schemas.microsoft.com/office/drawing/2014/main" xmlns="" val="550337468"/>
                  </a:ext>
                </a:extLst>
              </a:tr>
              <a:tr h="480060">
                <a:tc>
                  <a:txBody>
                    <a:bodyPr/>
                    <a:lstStyle/>
                    <a:p>
                      <a:r>
                        <a:rPr lang="en-US" sz="1400" dirty="0"/>
                        <a:t>PID : 5639-AIH</a:t>
                      </a:r>
                    </a:p>
                    <a:p>
                      <a:r>
                        <a:rPr lang="en-US" sz="1400" dirty="0"/>
                        <a:t>List Price</a:t>
                      </a:r>
                    </a:p>
                  </a:txBody>
                  <a:tcPr marL="68580" marR="68580" marT="34290" marB="34290" anchor="ctr"/>
                </a:tc>
                <a:tc>
                  <a:txBody>
                    <a:bodyPr/>
                    <a:lstStyle/>
                    <a:p>
                      <a:pPr algn="ctr"/>
                      <a:r>
                        <a:rPr lang="en-US" sz="1400" dirty="0"/>
                        <a:t>$130,000</a:t>
                      </a:r>
                    </a:p>
                  </a:txBody>
                  <a:tcPr marL="68580" marR="68580" marT="34290" marB="34290" anchor="ctr"/>
                </a:tc>
                <a:extLst>
                  <a:ext uri="{0D108BD9-81ED-4DB2-BD59-A6C34878D82A}">
                    <a16:rowId xmlns:a16="http://schemas.microsoft.com/office/drawing/2014/main" xmlns="" val="413798811"/>
                  </a:ext>
                </a:extLst>
              </a:tr>
              <a:tr h="480060">
                <a:tc>
                  <a:txBody>
                    <a:bodyPr/>
                    <a:lstStyle/>
                    <a:p>
                      <a:r>
                        <a:rPr lang="en-US" sz="1400" dirty="0"/>
                        <a:t>Max Delegated Discount (20%) </a:t>
                      </a:r>
                    </a:p>
                  </a:txBody>
                  <a:tcPr marL="68580" marR="68580" marT="34290" marB="34290" anchor="ctr"/>
                </a:tc>
                <a:tc>
                  <a:txBody>
                    <a:bodyPr/>
                    <a:lstStyle/>
                    <a:p>
                      <a:pPr algn="ctr"/>
                      <a:r>
                        <a:rPr lang="en-US" sz="1400" dirty="0"/>
                        <a:t>- $26,000</a:t>
                      </a:r>
                    </a:p>
                  </a:txBody>
                  <a:tcPr marL="68580" marR="68580" marT="34290" marB="34290" anchor="ctr"/>
                </a:tc>
                <a:extLst>
                  <a:ext uri="{0D108BD9-81ED-4DB2-BD59-A6C34878D82A}">
                    <a16:rowId xmlns:a16="http://schemas.microsoft.com/office/drawing/2014/main" xmlns="" val="67826566"/>
                  </a:ext>
                </a:extLst>
              </a:tr>
              <a:tr h="390698">
                <a:tc>
                  <a:txBody>
                    <a:bodyPr/>
                    <a:lstStyle/>
                    <a:p>
                      <a:r>
                        <a:rPr lang="en-US" sz="1400" dirty="0"/>
                        <a:t>Selling Price</a:t>
                      </a:r>
                    </a:p>
                  </a:txBody>
                  <a:tcPr marL="68580" marR="68580" marT="34290" marB="34290" anchor="ctr"/>
                </a:tc>
                <a:tc>
                  <a:txBody>
                    <a:bodyPr/>
                    <a:lstStyle/>
                    <a:p>
                      <a:pPr algn="ctr"/>
                      <a:r>
                        <a:rPr lang="en-US" sz="1400" dirty="0"/>
                        <a:t>$104,000</a:t>
                      </a:r>
                    </a:p>
                  </a:txBody>
                  <a:tcPr marL="68580" marR="68580" marT="34290" marB="34290" anchor="ctr"/>
                </a:tc>
                <a:extLst>
                  <a:ext uri="{0D108BD9-81ED-4DB2-BD59-A6C34878D82A}">
                    <a16:rowId xmlns:a16="http://schemas.microsoft.com/office/drawing/2014/main" xmlns="" val="1567660915"/>
                  </a:ext>
                </a:extLst>
              </a:tr>
              <a:tr h="390698">
                <a:tc>
                  <a:txBody>
                    <a:bodyPr/>
                    <a:lstStyle/>
                    <a:p>
                      <a:r>
                        <a:rPr lang="en-US" sz="1400" dirty="0"/>
                        <a:t>Royalty to H2O</a:t>
                      </a:r>
                    </a:p>
                  </a:txBody>
                  <a:tcPr marL="68580" marR="68580" marT="34290" marB="34290" anchor="ctr"/>
                </a:tc>
                <a:tc>
                  <a:txBody>
                    <a:bodyPr/>
                    <a:lstStyle/>
                    <a:p>
                      <a:pPr algn="ctr"/>
                      <a:r>
                        <a:rPr lang="en-US" sz="1400" dirty="0"/>
                        <a:t>- $40,000</a:t>
                      </a:r>
                    </a:p>
                  </a:txBody>
                  <a:tcPr marL="68580" marR="68580" marT="34290" marB="34290" anchor="ctr"/>
                </a:tc>
                <a:extLst>
                  <a:ext uri="{0D108BD9-81ED-4DB2-BD59-A6C34878D82A}">
                    <a16:rowId xmlns:a16="http://schemas.microsoft.com/office/drawing/2014/main" xmlns="" val="105533327"/>
                  </a:ext>
                </a:extLst>
              </a:tr>
              <a:tr h="480060">
                <a:tc>
                  <a:txBody>
                    <a:bodyPr/>
                    <a:lstStyle/>
                    <a:p>
                      <a:r>
                        <a:rPr lang="en-US" sz="1400" dirty="0"/>
                        <a:t>Net Revenue</a:t>
                      </a:r>
                      <a:br>
                        <a:rPr lang="en-US" sz="1400" dirty="0"/>
                      </a:br>
                      <a:r>
                        <a:rPr lang="en-US" sz="1400" dirty="0"/>
                        <a:t>(Rep Credit)</a:t>
                      </a:r>
                    </a:p>
                  </a:txBody>
                  <a:tcPr marL="68580" marR="68580" marT="34290" marB="34290" anchor="ctr"/>
                </a:tc>
                <a:tc>
                  <a:txBody>
                    <a:bodyPr/>
                    <a:lstStyle/>
                    <a:p>
                      <a:pPr algn="ctr"/>
                      <a:r>
                        <a:rPr lang="en-US" sz="1400" dirty="0"/>
                        <a:t>$64,000</a:t>
                      </a:r>
                    </a:p>
                  </a:txBody>
                  <a:tcPr marL="68580" marR="68580" marT="34290" marB="34290" anchor="ctr"/>
                </a:tc>
                <a:extLst>
                  <a:ext uri="{0D108BD9-81ED-4DB2-BD59-A6C34878D82A}">
                    <a16:rowId xmlns:a16="http://schemas.microsoft.com/office/drawing/2014/main" xmlns="" val="434108898"/>
                  </a:ext>
                </a:extLst>
              </a:tr>
            </a:tbl>
          </a:graphicData>
        </a:graphic>
      </p:graphicFrame>
      <p:sp>
        <p:nvSpPr>
          <p:cNvPr id="6" name="TextBox 5"/>
          <p:cNvSpPr txBox="1"/>
          <p:nvPr/>
        </p:nvSpPr>
        <p:spPr>
          <a:xfrm>
            <a:off x="3145137" y="4922716"/>
            <a:ext cx="2873828"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 IBM Internal and Business Partner Use Only ***</a:t>
            </a:r>
          </a:p>
        </p:txBody>
      </p:sp>
    </p:spTree>
    <p:extLst>
      <p:ext uri="{BB962C8B-B14F-4D97-AF65-F5344CB8AC3E}">
        <p14:creationId xmlns:p14="http://schemas.microsoft.com/office/powerpoint/2010/main" val="4083579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463" y="1380149"/>
            <a:ext cx="8271192" cy="2803927"/>
          </a:xfrm>
          <a:prstGeom prst="rect">
            <a:avLst/>
          </a:prstGeom>
          <a:solidFill>
            <a:schemeClr val="bg2">
              <a:lumMod val="95000"/>
            </a:schemeClr>
          </a:solidFill>
          <a:ln>
            <a:solidFill>
              <a:schemeClr val="bg1">
                <a:lumMod val="75000"/>
                <a:lumOff val="25000"/>
              </a:schemeClr>
            </a:solid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p:txBody>
          <a:bodyPr/>
          <a:lstStyle/>
          <a:p>
            <a:r>
              <a:rPr lang="en-US" dirty="0"/>
              <a:t>Who to contact for help</a:t>
            </a:r>
          </a:p>
        </p:txBody>
      </p:sp>
      <p:sp>
        <p:nvSpPr>
          <p:cNvPr id="12" name="TextBox 11"/>
          <p:cNvSpPr txBox="1"/>
          <p:nvPr/>
        </p:nvSpPr>
        <p:spPr>
          <a:xfrm>
            <a:off x="429463" y="1041596"/>
            <a:ext cx="1417376" cy="338554"/>
          </a:xfrm>
          <a:prstGeom prst="rect">
            <a:avLst/>
          </a:prstGeom>
          <a:solidFill>
            <a:schemeClr val="accent2">
              <a:lumMod val="75000"/>
            </a:schemeClr>
          </a:solidFill>
        </p:spPr>
        <p:txBody>
          <a:bodyPr wrap="none" rtlCol="0">
            <a:spAutoFit/>
          </a:bodyPr>
          <a:lstStyle/>
          <a:p>
            <a:pPr defTabSz="685800"/>
            <a:r>
              <a:rPr lang="en-US" sz="1600" dirty="0">
                <a:solidFill>
                  <a:srgbClr val="FFFFFF"/>
                </a:solidFill>
              </a:rPr>
              <a:t>IBM Contacts</a:t>
            </a:r>
          </a:p>
        </p:txBody>
      </p:sp>
      <p:sp>
        <p:nvSpPr>
          <p:cNvPr id="5" name="Rectangle 4"/>
          <p:cNvSpPr/>
          <p:nvPr/>
        </p:nvSpPr>
        <p:spPr>
          <a:xfrm>
            <a:off x="491834" y="1472829"/>
            <a:ext cx="4572000" cy="2622256"/>
          </a:xfrm>
          <a:prstGeom prst="rect">
            <a:avLst/>
          </a:prstGeom>
        </p:spPr>
        <p:txBody>
          <a:bodyPr>
            <a:spAutoFit/>
          </a:bodyPr>
          <a:lstStyle/>
          <a:p>
            <a:pPr marL="91440">
              <a:spcBef>
                <a:spcPts val="0"/>
              </a:spcBef>
              <a:buClr>
                <a:schemeClr val="tx2"/>
              </a:buClr>
            </a:pPr>
            <a:r>
              <a:rPr lang="en-US" sz="1600" b="1" dirty="0">
                <a:solidFill>
                  <a:schemeClr val="accent2">
                    <a:lumMod val="75000"/>
                  </a:schemeClr>
                </a:solidFill>
              </a:rPr>
              <a:t>Sales Leaders:</a:t>
            </a:r>
          </a:p>
          <a:p>
            <a:pPr marL="262890" indent="-171450">
              <a:spcBef>
                <a:spcPts val="600"/>
              </a:spcBef>
              <a:buClr>
                <a:schemeClr val="accent3"/>
              </a:buClr>
              <a:buFont typeface="Arial" charset="0"/>
              <a:buChar char="•"/>
            </a:pPr>
            <a:r>
              <a:rPr lang="en-US" sz="1400" dirty="0">
                <a:solidFill>
                  <a:schemeClr val="tx2">
                    <a:lumMod val="25000"/>
                  </a:schemeClr>
                </a:solidFill>
              </a:rPr>
              <a:t>WW: Rick Newman (</a:t>
            </a:r>
            <a:r>
              <a:rPr lang="en-US" sz="1400" dirty="0">
                <a:hlinkClick r:id="rId3"/>
              </a:rPr>
              <a:t>rbnewman@us.ibm.com</a:t>
            </a:r>
            <a:r>
              <a:rPr lang="en-US" sz="1400" dirty="0">
                <a:solidFill>
                  <a:schemeClr val="tx2">
                    <a:lumMod val="25000"/>
                  </a:schemeClr>
                </a:solidFill>
              </a:rPr>
              <a:t>)</a:t>
            </a:r>
          </a:p>
          <a:p>
            <a:pPr marL="262890" indent="-171450">
              <a:lnSpc>
                <a:spcPct val="110000"/>
              </a:lnSpc>
              <a:spcBef>
                <a:spcPts val="600"/>
              </a:spcBef>
              <a:buClr>
                <a:schemeClr val="accent3"/>
              </a:buClr>
              <a:buFont typeface="Arial" charset="0"/>
              <a:buChar char="•"/>
            </a:pPr>
            <a:r>
              <a:rPr lang="en-US" sz="1400" dirty="0">
                <a:solidFill>
                  <a:schemeClr val="tx2">
                    <a:lumMod val="25000"/>
                  </a:schemeClr>
                </a:solidFill>
              </a:rPr>
              <a:t>NA: Shannon Elwell (</a:t>
            </a:r>
            <a:r>
              <a:rPr lang="en-US" sz="1400" dirty="0">
                <a:hlinkClick r:id="rId4"/>
              </a:rPr>
              <a:t>slelwell@us.ibm.com</a:t>
            </a:r>
            <a:r>
              <a:rPr lang="en-US" sz="1400" dirty="0"/>
              <a:t>)</a:t>
            </a:r>
            <a:endParaRPr lang="en-US" sz="1400" dirty="0">
              <a:solidFill>
                <a:schemeClr val="tx2">
                  <a:lumMod val="25000"/>
                </a:schemeClr>
              </a:solidFill>
            </a:endParaRPr>
          </a:p>
          <a:p>
            <a:pPr marL="262890" indent="-171450">
              <a:spcBef>
                <a:spcPts val="600"/>
              </a:spcBef>
              <a:buClr>
                <a:schemeClr val="accent3"/>
              </a:buClr>
              <a:buFont typeface="Arial" charset="0"/>
              <a:buChar char="•"/>
            </a:pPr>
            <a:r>
              <a:rPr lang="en-US" sz="1400" kern="0" dirty="0">
                <a:solidFill>
                  <a:srgbClr val="EAEAEA">
                    <a:lumMod val="25000"/>
                  </a:srgbClr>
                </a:solidFill>
              </a:rPr>
              <a:t>NA (Tech): James Nash (</a:t>
            </a:r>
            <a:r>
              <a:rPr lang="en-US" sz="1400" dirty="0">
                <a:hlinkClick r:id="rId5"/>
              </a:rPr>
              <a:t>jjnash@us.ibm.com</a:t>
            </a:r>
            <a:r>
              <a:rPr lang="en-US" sz="1400" kern="0" dirty="0">
                <a:solidFill>
                  <a:srgbClr val="EAEAEA">
                    <a:lumMod val="25000"/>
                  </a:srgbClr>
                </a:solidFill>
              </a:rPr>
              <a:t>)</a:t>
            </a:r>
            <a:endParaRPr lang="en-US" sz="1400" dirty="0">
              <a:solidFill>
                <a:schemeClr val="tx2">
                  <a:lumMod val="25000"/>
                </a:schemeClr>
              </a:solidFill>
            </a:endParaRPr>
          </a:p>
          <a:p>
            <a:pPr marL="262890" indent="-171450">
              <a:spcBef>
                <a:spcPts val="600"/>
              </a:spcBef>
              <a:buClr>
                <a:schemeClr val="accent3"/>
              </a:buClr>
              <a:buFont typeface="Arial" charset="0"/>
              <a:buChar char="•"/>
            </a:pPr>
            <a:r>
              <a:rPr lang="en-US" sz="1400" dirty="0">
                <a:solidFill>
                  <a:schemeClr val="tx2">
                    <a:lumMod val="25000"/>
                  </a:schemeClr>
                </a:solidFill>
              </a:rPr>
              <a:t>Europe: David Chancellor-Maddison (</a:t>
            </a:r>
            <a:r>
              <a:rPr lang="en-US" sz="1400" dirty="0">
                <a:hlinkClick r:id="rId6"/>
              </a:rPr>
              <a:t>DAVIDCH@uk.ibm.com</a:t>
            </a:r>
            <a:r>
              <a:rPr lang="en-US" sz="1400" dirty="0"/>
              <a:t>)</a:t>
            </a:r>
            <a:endParaRPr lang="en-US" sz="1400" dirty="0">
              <a:solidFill>
                <a:schemeClr val="tx2">
                  <a:lumMod val="25000"/>
                </a:schemeClr>
              </a:solidFill>
            </a:endParaRPr>
          </a:p>
          <a:p>
            <a:pPr marL="262890" indent="-171450">
              <a:spcBef>
                <a:spcPts val="600"/>
              </a:spcBef>
              <a:buClr>
                <a:schemeClr val="accent3"/>
              </a:buClr>
              <a:buFont typeface="Arial" charset="0"/>
              <a:buChar char="•"/>
            </a:pPr>
            <a:r>
              <a:rPr lang="en-US" sz="1400" dirty="0">
                <a:solidFill>
                  <a:schemeClr val="tx2">
                    <a:lumMod val="25000"/>
                  </a:schemeClr>
                </a:solidFill>
              </a:rPr>
              <a:t>APAC: Sinisa Nikolic (</a:t>
            </a:r>
            <a:r>
              <a:rPr lang="en-US" sz="1400" dirty="0">
                <a:hlinkClick r:id="rId7"/>
              </a:rPr>
              <a:t>sinisa@sg.ibm.com</a:t>
            </a:r>
            <a:r>
              <a:rPr lang="en-US" sz="1400" dirty="0"/>
              <a:t>)</a:t>
            </a:r>
            <a:endParaRPr lang="en-US" sz="1400" dirty="0">
              <a:solidFill>
                <a:schemeClr val="tx2">
                  <a:lumMod val="25000"/>
                </a:schemeClr>
              </a:solidFill>
            </a:endParaRPr>
          </a:p>
          <a:p>
            <a:pPr marL="262890" indent="-171450">
              <a:spcBef>
                <a:spcPts val="600"/>
              </a:spcBef>
              <a:buClr>
                <a:schemeClr val="accent3"/>
              </a:buClr>
              <a:buFont typeface="Arial" charset="0"/>
              <a:buChar char="•"/>
            </a:pPr>
            <a:r>
              <a:rPr lang="en-US" sz="1400" dirty="0">
                <a:solidFill>
                  <a:schemeClr val="tx2">
                    <a:lumMod val="25000"/>
                  </a:schemeClr>
                </a:solidFill>
              </a:rPr>
              <a:t>Japan: Lewski Mamada (</a:t>
            </a:r>
            <a:r>
              <a:rPr lang="en-US" sz="1400" dirty="0">
                <a:hlinkClick r:id="rId8"/>
              </a:rPr>
              <a:t>RMAMADA@jp.ibm.com</a:t>
            </a:r>
            <a:r>
              <a:rPr lang="en-US" sz="1400" dirty="0"/>
              <a:t>)</a:t>
            </a:r>
          </a:p>
          <a:p>
            <a:pPr marL="262890" indent="-171450">
              <a:spcBef>
                <a:spcPts val="600"/>
              </a:spcBef>
              <a:buClr>
                <a:schemeClr val="accent3"/>
              </a:buClr>
              <a:buFont typeface="Arial" charset="0"/>
              <a:buChar char="•"/>
            </a:pPr>
            <a:r>
              <a:rPr lang="en-US" sz="1400" dirty="0">
                <a:solidFill>
                  <a:schemeClr val="tx2">
                    <a:lumMod val="25000"/>
                  </a:schemeClr>
                </a:solidFill>
              </a:rPr>
              <a:t>LA: Marcos Quezada (</a:t>
            </a:r>
            <a:r>
              <a:rPr lang="en-US" sz="1400" dirty="0">
                <a:hlinkClick r:id="rId9"/>
              </a:rPr>
              <a:t>maq@ar.ibm.com</a:t>
            </a:r>
            <a:r>
              <a:rPr lang="en-US" sz="1400" dirty="0"/>
              <a:t>)</a:t>
            </a:r>
            <a:endParaRPr lang="en-US" sz="1400" dirty="0">
              <a:solidFill>
                <a:schemeClr val="tx2">
                  <a:lumMod val="25000"/>
                </a:schemeClr>
              </a:solidFill>
            </a:endParaRPr>
          </a:p>
        </p:txBody>
      </p:sp>
      <p:sp>
        <p:nvSpPr>
          <p:cNvPr id="10" name="Rectangle 9"/>
          <p:cNvSpPr/>
          <p:nvPr/>
        </p:nvSpPr>
        <p:spPr>
          <a:xfrm>
            <a:off x="5049982" y="1465297"/>
            <a:ext cx="3581401" cy="2523768"/>
          </a:xfrm>
          <a:prstGeom prst="rect">
            <a:avLst/>
          </a:prstGeom>
        </p:spPr>
        <p:txBody>
          <a:bodyPr wrap="square">
            <a:spAutoFit/>
          </a:bodyPr>
          <a:lstStyle/>
          <a:p>
            <a:pPr marL="91440">
              <a:buClr>
                <a:schemeClr val="tx2"/>
              </a:buClr>
            </a:pPr>
            <a:r>
              <a:rPr lang="en-US" sz="1600" b="1" dirty="0">
                <a:solidFill>
                  <a:schemeClr val="accent2">
                    <a:lumMod val="75000"/>
                  </a:schemeClr>
                </a:solidFill>
              </a:rPr>
              <a:t>Offering Management:</a:t>
            </a:r>
          </a:p>
          <a:p>
            <a:pPr marL="262890" indent="-171450">
              <a:spcBef>
                <a:spcPts val="600"/>
              </a:spcBef>
              <a:buClr>
                <a:schemeClr val="accent3"/>
              </a:buClr>
              <a:buFont typeface="Arial" charset="0"/>
              <a:buChar char="•"/>
            </a:pPr>
            <a:r>
              <a:rPr lang="en-US" sz="1400" dirty="0">
                <a:solidFill>
                  <a:schemeClr val="tx2">
                    <a:lumMod val="25000"/>
                  </a:schemeClr>
                </a:solidFill>
              </a:rPr>
              <a:t>Luis Armenta Garza</a:t>
            </a:r>
            <a:br>
              <a:rPr lang="en-US" sz="1400" dirty="0">
                <a:solidFill>
                  <a:schemeClr val="tx2">
                    <a:lumMod val="25000"/>
                  </a:schemeClr>
                </a:solidFill>
              </a:rPr>
            </a:br>
            <a:r>
              <a:rPr lang="en-US" sz="1400" dirty="0">
                <a:solidFill>
                  <a:schemeClr val="tx2">
                    <a:lumMod val="25000"/>
                  </a:schemeClr>
                </a:solidFill>
              </a:rPr>
              <a:t>(</a:t>
            </a:r>
            <a:r>
              <a:rPr lang="en-US" sz="1400" dirty="0">
                <a:hlinkClick r:id="rId10"/>
              </a:rPr>
              <a:t>luis.armenta@us.ibm.com</a:t>
            </a:r>
            <a:r>
              <a:rPr lang="en-US" sz="1400" dirty="0"/>
              <a:t>)</a:t>
            </a:r>
            <a:endParaRPr lang="en-US" sz="1400" dirty="0">
              <a:solidFill>
                <a:schemeClr val="tx2">
                  <a:lumMod val="25000"/>
                </a:schemeClr>
              </a:solidFill>
            </a:endParaRPr>
          </a:p>
          <a:p>
            <a:pPr marL="91440">
              <a:spcBef>
                <a:spcPts val="1200"/>
              </a:spcBef>
              <a:buClr>
                <a:schemeClr val="tx2"/>
              </a:buClr>
            </a:pPr>
            <a:r>
              <a:rPr lang="en-US" sz="1600" b="1" dirty="0">
                <a:solidFill>
                  <a:schemeClr val="accent2">
                    <a:lumMod val="75000"/>
                  </a:schemeClr>
                </a:solidFill>
              </a:rPr>
              <a:t>H2O.ai Alliance Manager: </a:t>
            </a:r>
          </a:p>
          <a:p>
            <a:pPr marL="262890" indent="-171450">
              <a:spcBef>
                <a:spcPts val="600"/>
              </a:spcBef>
              <a:buClr>
                <a:schemeClr val="accent3"/>
              </a:buClr>
              <a:buFont typeface="Arial" charset="0"/>
              <a:buChar char="•"/>
            </a:pPr>
            <a:r>
              <a:rPr lang="en-US" sz="1400" dirty="0">
                <a:solidFill>
                  <a:schemeClr val="tx2">
                    <a:lumMod val="25000"/>
                  </a:schemeClr>
                </a:solidFill>
              </a:rPr>
              <a:t>Les Png (</a:t>
            </a:r>
            <a:r>
              <a:rPr lang="en-US" sz="1400" dirty="0">
                <a:hlinkClick r:id="rId11"/>
              </a:rPr>
              <a:t>lpng@us.ibm.com</a:t>
            </a:r>
            <a:r>
              <a:rPr lang="en-US" sz="1400" dirty="0"/>
              <a:t>)</a:t>
            </a:r>
          </a:p>
          <a:p>
            <a:pPr marL="91440">
              <a:spcBef>
                <a:spcPts val="1200"/>
              </a:spcBef>
              <a:buClr>
                <a:schemeClr val="tx2"/>
              </a:buClr>
            </a:pPr>
            <a:r>
              <a:rPr lang="en-US" sz="1600" b="1" dirty="0">
                <a:solidFill>
                  <a:schemeClr val="accent2">
                    <a:lumMod val="75000"/>
                  </a:schemeClr>
                </a:solidFill>
              </a:rPr>
              <a:t>Enablement: </a:t>
            </a:r>
          </a:p>
          <a:p>
            <a:pPr marL="262890" indent="-171450">
              <a:spcBef>
                <a:spcPts val="600"/>
              </a:spcBef>
              <a:buClr>
                <a:schemeClr val="accent3"/>
              </a:buClr>
              <a:buFont typeface="Arial" charset="0"/>
              <a:buChar char="•"/>
            </a:pPr>
            <a:r>
              <a:rPr lang="en-US" sz="1400" dirty="0">
                <a:solidFill>
                  <a:schemeClr val="tx2">
                    <a:lumMod val="25000"/>
                  </a:schemeClr>
                </a:solidFill>
              </a:rPr>
              <a:t>Kelly Schlamb (</a:t>
            </a:r>
            <a:r>
              <a:rPr lang="en-US" sz="1400" dirty="0">
                <a:solidFill>
                  <a:schemeClr val="tx2">
                    <a:lumMod val="25000"/>
                  </a:schemeClr>
                </a:solidFill>
                <a:hlinkClick r:id="rId12"/>
              </a:rPr>
              <a:t>kschlamb@ca.ibm.com</a:t>
            </a:r>
            <a:r>
              <a:rPr lang="en-US" sz="1400" dirty="0">
                <a:solidFill>
                  <a:schemeClr val="tx2">
                    <a:lumMod val="25000"/>
                  </a:schemeClr>
                </a:solidFill>
              </a:rPr>
              <a:t>)</a:t>
            </a:r>
          </a:p>
          <a:p>
            <a:pPr marL="262890" indent="-171450">
              <a:spcBef>
                <a:spcPts val="600"/>
              </a:spcBef>
              <a:buClr>
                <a:schemeClr val="accent3"/>
              </a:buClr>
              <a:buFont typeface="Arial" charset="0"/>
              <a:buChar char="•"/>
            </a:pPr>
            <a:r>
              <a:rPr lang="en-US" sz="1400" dirty="0">
                <a:solidFill>
                  <a:schemeClr val="tx2">
                    <a:lumMod val="25000"/>
                  </a:schemeClr>
                </a:solidFill>
              </a:rPr>
              <a:t>Chris Eaton (</a:t>
            </a:r>
            <a:r>
              <a:rPr lang="en-US" sz="1400" dirty="0">
                <a:solidFill>
                  <a:schemeClr val="tx2">
                    <a:lumMod val="25000"/>
                  </a:schemeClr>
                </a:solidFill>
                <a:hlinkClick r:id="rId13"/>
              </a:rPr>
              <a:t>ceaton@ca.ibm.com</a:t>
            </a:r>
            <a:r>
              <a:rPr lang="en-US" sz="1400" dirty="0">
                <a:solidFill>
                  <a:schemeClr val="tx2">
                    <a:lumMod val="25000"/>
                  </a:schemeClr>
                </a:solidFill>
              </a:rPr>
              <a:t>)</a:t>
            </a:r>
          </a:p>
        </p:txBody>
      </p:sp>
      <p:sp>
        <p:nvSpPr>
          <p:cNvPr id="9" name="TextBox 8"/>
          <p:cNvSpPr txBox="1"/>
          <p:nvPr/>
        </p:nvSpPr>
        <p:spPr>
          <a:xfrm>
            <a:off x="3145137" y="4922716"/>
            <a:ext cx="2873828"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 IBM Internal and Business Partner Use Only ***</a:t>
            </a:r>
          </a:p>
        </p:txBody>
      </p:sp>
    </p:spTree>
    <p:extLst>
      <p:ext uri="{BB962C8B-B14F-4D97-AF65-F5344CB8AC3E}">
        <p14:creationId xmlns:p14="http://schemas.microsoft.com/office/powerpoint/2010/main" val="1608315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01168"/>
            <a:ext cx="4814455" cy="381000"/>
          </a:xfrm>
        </p:spPr>
        <p:txBody>
          <a:bodyPr/>
          <a:lstStyle/>
          <a:p>
            <a:r>
              <a:rPr lang="en-US" dirty="0"/>
              <a:t>Additional sources of information</a:t>
            </a:r>
          </a:p>
        </p:txBody>
      </p:sp>
      <p:sp>
        <p:nvSpPr>
          <p:cNvPr id="12" name="TextBox 11"/>
          <p:cNvSpPr txBox="1"/>
          <p:nvPr/>
        </p:nvSpPr>
        <p:spPr>
          <a:xfrm>
            <a:off x="3145137" y="4922716"/>
            <a:ext cx="2873828" cy="215444"/>
          </a:xfrm>
          <a:prstGeom prst="rect">
            <a:avLst/>
          </a:prstGeom>
          <a:noFill/>
        </p:spPr>
        <p:txBody>
          <a:bodyPr wrap="square" rtlCol="0">
            <a:spAutoFit/>
          </a:bodyPr>
          <a:lstStyle/>
          <a:p>
            <a:pPr algn="ctr"/>
            <a:r>
              <a:rPr lang="en-US" sz="800" dirty="0">
                <a:solidFill>
                  <a:srgbClr val="000000"/>
                </a:solidFill>
                <a:cs typeface="Arial" panose="020B0604020202020204" pitchFamily="34" charset="0"/>
              </a:rPr>
              <a:t>*** IBM Internal and Business Partner Use Only ***</a:t>
            </a:r>
          </a:p>
        </p:txBody>
      </p:sp>
      <p:sp>
        <p:nvSpPr>
          <p:cNvPr id="18" name="Rounded Rectangle 17"/>
          <p:cNvSpPr/>
          <p:nvPr/>
        </p:nvSpPr>
        <p:spPr>
          <a:xfrm>
            <a:off x="243840" y="1016000"/>
            <a:ext cx="8646160" cy="3322319"/>
          </a:xfrm>
          <a:prstGeom prst="roundRect">
            <a:avLst>
              <a:gd name="adj" fmla="val 5458"/>
            </a:avLst>
          </a:prstGeom>
          <a:solidFill>
            <a:schemeClr val="bg2">
              <a:lumMod val="95000"/>
            </a:schemeClr>
          </a:solidFill>
          <a:ln w="28575">
            <a:solidFill>
              <a:schemeClr val="tx1"/>
            </a:solidFill>
          </a:ln>
        </p:spPr>
        <p:txBody>
          <a:bodyPr wrap="square" lIns="0" tIns="0" rIns="0" bIns="0" rtlCol="0" anchor="ctr">
            <a:noAutofit/>
          </a:bodyPr>
          <a:lstStyle/>
          <a:p>
            <a:pPr algn="ctr"/>
            <a:endParaRPr lang="en-US" sz="1200" dirty="0">
              <a:solidFill>
                <a:srgbClr val="FFFFFF"/>
              </a:solidFill>
              <a:cs typeface="Arial"/>
            </a:endParaRPr>
          </a:p>
        </p:txBody>
      </p:sp>
      <p:sp>
        <p:nvSpPr>
          <p:cNvPr id="22" name="TextBox 21"/>
          <p:cNvSpPr txBox="1"/>
          <p:nvPr/>
        </p:nvSpPr>
        <p:spPr>
          <a:xfrm>
            <a:off x="963207" y="1264907"/>
            <a:ext cx="7228341" cy="130805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b="1" dirty="0">
                <a:solidFill>
                  <a:srgbClr val="000000"/>
                </a:solidFill>
                <a:cs typeface="Arial" panose="020B0604020202020204" pitchFamily="34" charset="0"/>
              </a:rPr>
              <a:t>H2O DAI in SmartSeller:</a:t>
            </a:r>
            <a:r>
              <a:rPr lang="en-US" sz="1600" dirty="0">
                <a:solidFill>
                  <a:srgbClr val="000000"/>
                </a:solidFill>
                <a:cs typeface="Arial" panose="020B0604020202020204" pitchFamily="34" charset="0"/>
              </a:rPr>
              <a:t> </a:t>
            </a:r>
            <a:r>
              <a:rPr lang="en-US" sz="1600" dirty="0">
                <a:solidFill>
                  <a:srgbClr val="000000"/>
                </a:solidFill>
                <a:cs typeface="Arial" panose="020B0604020202020204" pitchFamily="34" charset="0"/>
                <a:hlinkClick r:id="rId3"/>
              </a:rPr>
              <a:t>http://ibm.biz/SS-H2O-DAI</a:t>
            </a:r>
            <a:endParaRPr lang="en-US" sz="1600" dirty="0">
              <a:solidFill>
                <a:srgbClr val="000000"/>
              </a:solidFill>
              <a:cs typeface="Arial" panose="020B0604020202020204" pitchFamily="34" charset="0"/>
            </a:endParaRPr>
          </a:p>
          <a:p>
            <a:pPr marL="285750" indent="-285750">
              <a:spcBef>
                <a:spcPts val="600"/>
              </a:spcBef>
              <a:buFont typeface="Arial" panose="020B0604020202020204" pitchFamily="34" charset="0"/>
              <a:buChar char="•"/>
            </a:pPr>
            <a:r>
              <a:rPr lang="en-US" sz="1600" b="1" dirty="0">
                <a:solidFill>
                  <a:srgbClr val="000000"/>
                </a:solidFill>
              </a:rPr>
              <a:t>H2O DAI Demo Video: </a:t>
            </a:r>
            <a:r>
              <a:rPr lang="en-US" sz="1600" dirty="0">
                <a:solidFill>
                  <a:srgbClr val="000000"/>
                </a:solidFill>
                <a:cs typeface="Arial" panose="020B0604020202020204" pitchFamily="34" charset="0"/>
                <a:hlinkClick r:id="rId4"/>
              </a:rPr>
              <a:t>https://www.youtube.com/watch?v=5jSU3CUReXY</a:t>
            </a:r>
            <a:endParaRPr lang="en-US" sz="1600" b="1" dirty="0">
              <a:solidFill>
                <a:srgbClr val="000000"/>
              </a:solidFill>
            </a:endParaRPr>
          </a:p>
          <a:p>
            <a:pPr marL="285750" indent="-285750">
              <a:spcBef>
                <a:spcPts val="600"/>
              </a:spcBef>
              <a:buFont typeface="Arial" panose="020B0604020202020204" pitchFamily="34" charset="0"/>
              <a:buChar char="•"/>
            </a:pPr>
            <a:r>
              <a:rPr lang="en-US" sz="1600" b="1" dirty="0">
                <a:solidFill>
                  <a:srgbClr val="000000"/>
                </a:solidFill>
              </a:rPr>
              <a:t>H2O DAI Walkthrough on Power:</a:t>
            </a:r>
            <a:r>
              <a:rPr lang="en-US" sz="1600" dirty="0">
                <a:solidFill>
                  <a:srgbClr val="000000"/>
                </a:solidFill>
              </a:rPr>
              <a:t> </a:t>
            </a:r>
            <a:r>
              <a:rPr lang="en-US" sz="1600" dirty="0">
                <a:solidFill>
                  <a:srgbClr val="000000"/>
                </a:solidFill>
                <a:hlinkClick r:id="rId5"/>
              </a:rPr>
              <a:t>http://ibm.biz/H2O-DAI-Power-Video</a:t>
            </a:r>
            <a:endParaRPr lang="en-US" sz="1600" dirty="0">
              <a:solidFill>
                <a:srgbClr val="000000"/>
              </a:solidFill>
            </a:endParaRPr>
          </a:p>
          <a:p>
            <a:pPr marL="285750" indent="-285750">
              <a:spcBef>
                <a:spcPts val="600"/>
              </a:spcBef>
              <a:buFont typeface="Arial" panose="020B0604020202020204" pitchFamily="34" charset="0"/>
              <a:buChar char="•"/>
            </a:pPr>
            <a:r>
              <a:rPr lang="en-US" sz="1600" b="1" dirty="0">
                <a:solidFill>
                  <a:srgbClr val="000000"/>
                </a:solidFill>
                <a:cs typeface="Arial" panose="020B0604020202020204" pitchFamily="34" charset="0"/>
              </a:rPr>
              <a:t>H2O DAI Documentation:</a:t>
            </a:r>
            <a:r>
              <a:rPr lang="en-US" sz="1600" dirty="0">
                <a:solidFill>
                  <a:srgbClr val="000000"/>
                </a:solidFill>
                <a:cs typeface="Arial" panose="020B0604020202020204" pitchFamily="34" charset="0"/>
              </a:rPr>
              <a:t> </a:t>
            </a:r>
            <a:r>
              <a:rPr lang="en-US" sz="1600" dirty="0">
                <a:solidFill>
                  <a:srgbClr val="000000"/>
                </a:solidFill>
                <a:cs typeface="Arial" panose="020B0604020202020204" pitchFamily="34" charset="0"/>
                <a:hlinkClick r:id="rId6"/>
              </a:rPr>
              <a:t>http://ibm.biz/H2O-DAI-Docs</a:t>
            </a:r>
            <a:endParaRPr lang="en-US" sz="1600" dirty="0">
              <a:solidFill>
                <a:srgbClr val="000000"/>
              </a:solidFill>
              <a:cs typeface="Arial" panose="020B0604020202020204" pitchFamily="34" charset="0"/>
            </a:endParaRPr>
          </a:p>
        </p:txBody>
      </p:sp>
      <p:pic>
        <p:nvPicPr>
          <p:cNvPr id="23" name="Picture 22"/>
          <p:cNvPicPr>
            <a:picLocks noChangeAspect="1"/>
          </p:cNvPicPr>
          <p:nvPr/>
        </p:nvPicPr>
        <p:blipFill>
          <a:blip r:embed="rId7">
            <a:clrChange>
              <a:clrFrom>
                <a:srgbClr val="FDFFFC"/>
              </a:clrFrom>
              <a:clrTo>
                <a:srgbClr val="FDFFFC">
                  <a:alpha val="0"/>
                </a:srgbClr>
              </a:clrTo>
            </a:clrChange>
            <a:extLst>
              <a:ext uri="{28A0092B-C50C-407E-A947-70E740481C1C}">
                <a14:useLocalDpi xmlns:a14="http://schemas.microsoft.com/office/drawing/2010/main"/>
              </a:ext>
            </a:extLst>
          </a:blip>
          <a:stretch>
            <a:fillRect/>
          </a:stretch>
        </p:blipFill>
        <p:spPr>
          <a:xfrm>
            <a:off x="7720048" y="482932"/>
            <a:ext cx="1272020" cy="876280"/>
          </a:xfrm>
          <a:prstGeom prst="rect">
            <a:avLst/>
          </a:prstGeom>
        </p:spPr>
      </p:pic>
      <p:sp>
        <p:nvSpPr>
          <p:cNvPr id="21" name="Rectangle 20"/>
          <p:cNvSpPr/>
          <p:nvPr/>
        </p:nvSpPr>
        <p:spPr>
          <a:xfrm>
            <a:off x="286963" y="2998865"/>
            <a:ext cx="4403144" cy="1123384"/>
          </a:xfrm>
          <a:prstGeom prst="rect">
            <a:avLst/>
          </a:prstGeom>
        </p:spPr>
        <p:txBody>
          <a:bodyPr wrap="square">
            <a:spAutoFit/>
          </a:bodyPr>
          <a:lstStyle/>
          <a:p>
            <a:pPr>
              <a:buSzPts val="1100"/>
            </a:pPr>
            <a:r>
              <a:rPr lang="en-US" sz="1500" b="1" dirty="0">
                <a:solidFill>
                  <a:srgbClr val="000000"/>
                </a:solidFill>
              </a:rPr>
              <a:t>          </a:t>
            </a:r>
            <a:r>
              <a:rPr lang="en-US" sz="1500" b="1" spc="-20" dirty="0">
                <a:solidFill>
                  <a:srgbClr val="000000"/>
                </a:solidFill>
              </a:rPr>
              <a:t>Driverless AI Slack Community (Internal)</a:t>
            </a:r>
          </a:p>
          <a:p>
            <a:pPr marL="111125" indent="-111125">
              <a:spcBef>
                <a:spcPts val="600"/>
              </a:spcBef>
              <a:buSzPts val="1100"/>
              <a:buFont typeface="Arial" panose="020B0604020202020204" pitchFamily="34" charset="0"/>
              <a:buChar char="•"/>
            </a:pPr>
            <a:r>
              <a:rPr lang="en-US" sz="1400" spc="-20" dirty="0">
                <a:solidFill>
                  <a:srgbClr val="000000"/>
                </a:solidFill>
                <a:hlinkClick r:id="rId8"/>
              </a:rPr>
              <a:t>https://h2odriverlessai.slack.com</a:t>
            </a:r>
            <a:endParaRPr lang="en-US" sz="1400" spc="-20" dirty="0">
              <a:solidFill>
                <a:srgbClr val="000000"/>
              </a:solidFill>
            </a:endParaRPr>
          </a:p>
          <a:p>
            <a:pPr marL="111125" indent="-111125">
              <a:spcBef>
                <a:spcPts val="600"/>
              </a:spcBef>
              <a:buSzPts val="1100"/>
              <a:buFont typeface="Arial" panose="020B0604020202020204" pitchFamily="34" charset="0"/>
              <a:buChar char="•"/>
            </a:pPr>
            <a:r>
              <a:rPr lang="en-US" sz="1400" b="1" spc="-20" dirty="0">
                <a:solidFill>
                  <a:srgbClr val="000000"/>
                </a:solidFill>
              </a:rPr>
              <a:t>Note:</a:t>
            </a:r>
            <a:r>
              <a:rPr lang="en-US" sz="1400" spc="-20" dirty="0">
                <a:solidFill>
                  <a:srgbClr val="000000"/>
                </a:solidFill>
              </a:rPr>
              <a:t> Internal, but some people</a:t>
            </a:r>
            <a:br>
              <a:rPr lang="en-US" sz="1400" spc="-20" dirty="0">
                <a:solidFill>
                  <a:srgbClr val="000000"/>
                </a:solidFill>
              </a:rPr>
            </a:br>
            <a:r>
              <a:rPr lang="en-US" sz="1400" spc="-20" dirty="0">
                <a:solidFill>
                  <a:srgbClr val="000000"/>
                </a:solidFill>
              </a:rPr>
              <a:t>from H2O.ai are members</a:t>
            </a:r>
          </a:p>
        </p:txBody>
      </p:sp>
      <p:sp>
        <p:nvSpPr>
          <p:cNvPr id="3" name="Rectangle 2"/>
          <p:cNvSpPr/>
          <p:nvPr/>
        </p:nvSpPr>
        <p:spPr>
          <a:xfrm>
            <a:off x="4672622" y="2998865"/>
            <a:ext cx="4285916" cy="1138773"/>
          </a:xfrm>
          <a:prstGeom prst="rect">
            <a:avLst/>
          </a:prstGeom>
        </p:spPr>
        <p:txBody>
          <a:bodyPr wrap="square">
            <a:spAutoFit/>
          </a:bodyPr>
          <a:lstStyle/>
          <a:p>
            <a:pPr>
              <a:buSzPts val="1100"/>
            </a:pPr>
            <a:r>
              <a:rPr lang="en-US" sz="1500" b="1" dirty="0">
                <a:solidFill>
                  <a:srgbClr val="000000"/>
                </a:solidFill>
              </a:rPr>
              <a:t>       </a:t>
            </a:r>
            <a:r>
              <a:rPr lang="en-US" sz="1500" b="1" spc="-20" dirty="0">
                <a:solidFill>
                  <a:srgbClr val="000000"/>
                </a:solidFill>
              </a:rPr>
              <a:t>Slack Community (Public)</a:t>
            </a:r>
          </a:p>
          <a:p>
            <a:pPr marL="111125" indent="-111125">
              <a:spcBef>
                <a:spcPts val="600"/>
              </a:spcBef>
              <a:buSzPts val="1100"/>
              <a:buFont typeface="Arial" panose="020B0604020202020204" pitchFamily="34" charset="0"/>
              <a:buChar char="•"/>
            </a:pPr>
            <a:r>
              <a:rPr lang="en-US" sz="1400" b="1" spc="-20" dirty="0">
                <a:solidFill>
                  <a:srgbClr val="000000"/>
                </a:solidFill>
              </a:rPr>
              <a:t>Community: </a:t>
            </a:r>
            <a:r>
              <a:rPr lang="en-US" sz="1400" spc="-20" dirty="0">
                <a:solidFill>
                  <a:srgbClr val="0000FF"/>
                </a:solidFill>
                <a:hlinkClick r:id="rId9"/>
              </a:rPr>
              <a:t>http://tinyurl.com/h2o-slack</a:t>
            </a:r>
            <a:endParaRPr lang="en-US" sz="1400" spc="-20" dirty="0">
              <a:solidFill>
                <a:srgbClr val="0000FF"/>
              </a:solidFill>
            </a:endParaRPr>
          </a:p>
          <a:p>
            <a:pPr marL="111125" indent="-111125">
              <a:buSzPts val="1100"/>
              <a:buFont typeface="Arial" panose="020B0604020202020204" pitchFamily="34" charset="0"/>
              <a:buChar char="•"/>
            </a:pPr>
            <a:r>
              <a:rPr lang="en-US" sz="1400" b="1" spc="-20" dirty="0">
                <a:solidFill>
                  <a:srgbClr val="000000"/>
                </a:solidFill>
              </a:rPr>
              <a:t>Guide: </a:t>
            </a:r>
            <a:r>
              <a:rPr lang="en-US" sz="1400" spc="-20" dirty="0">
                <a:solidFill>
                  <a:srgbClr val="0000FF"/>
                </a:solidFill>
                <a:hlinkClick r:id="rId10"/>
              </a:rPr>
              <a:t>http://tinyurl.com/hac-community-guide</a:t>
            </a:r>
            <a:endParaRPr lang="en-US" sz="1400" spc="-20" dirty="0">
              <a:solidFill>
                <a:srgbClr val="0000FF"/>
              </a:solidFill>
            </a:endParaRPr>
          </a:p>
          <a:p>
            <a:pPr>
              <a:spcBef>
                <a:spcPts val="600"/>
              </a:spcBef>
              <a:buSzPts val="1100"/>
            </a:pPr>
            <a:r>
              <a:rPr lang="en-US" sz="1400" i="1" dirty="0">
                <a:solidFill>
                  <a:srgbClr val="000000"/>
                </a:solidFill>
              </a:rPr>
              <a:t>Ask questions, discuss use cases, feedback, …</a:t>
            </a:r>
            <a:endParaRPr lang="en-US" i="1" dirty="0">
              <a:solidFill>
                <a:srgbClr val="000000"/>
              </a:solidFill>
            </a:endParaRPr>
          </a:p>
        </p:txBody>
      </p:sp>
      <p:pic>
        <p:nvPicPr>
          <p:cNvPr id="11" name="Picture 10"/>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71123" y="3666216"/>
            <a:ext cx="1427018" cy="506591"/>
          </a:xfrm>
          <a:prstGeom prst="rect">
            <a:avLst/>
          </a:prstGeom>
        </p:spPr>
      </p:pic>
      <p:pic>
        <p:nvPicPr>
          <p:cNvPr id="13" name="Picture 12">
            <a:extLst>
              <a:ext uri="{FF2B5EF4-FFF2-40B4-BE49-F238E27FC236}">
                <a16:creationId xmlns:a16="http://schemas.microsoft.com/office/drawing/2014/main" xmlns="" id="{8DDE93B9-E24B-3744-9425-4E3F95B048A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773914" y="3029579"/>
            <a:ext cx="251600" cy="251600"/>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75321" y="3068406"/>
            <a:ext cx="445741" cy="194113"/>
          </a:xfrm>
          <a:prstGeom prst="rect">
            <a:avLst/>
          </a:prstGeom>
          <a:ln>
            <a:noFill/>
          </a:ln>
          <a:effectLst/>
        </p:spPr>
      </p:pic>
      <p:cxnSp>
        <p:nvCxnSpPr>
          <p:cNvPr id="5" name="Straight Connector 4"/>
          <p:cNvCxnSpPr/>
          <p:nvPr/>
        </p:nvCxnSpPr>
        <p:spPr>
          <a:xfrm>
            <a:off x="4593825" y="2789254"/>
            <a:ext cx="0" cy="1553929"/>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43840" y="2788784"/>
            <a:ext cx="8646160"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5330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BACKUP SLIDES</a:t>
            </a:r>
          </a:p>
        </p:txBody>
      </p:sp>
    </p:spTree>
    <p:extLst>
      <p:ext uri="{BB962C8B-B14F-4D97-AF65-F5344CB8AC3E}">
        <p14:creationId xmlns:p14="http://schemas.microsoft.com/office/powerpoint/2010/main" val="132235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A7D412FE-21D2-F84E-8524-C4E14CC4F6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2806" y="811116"/>
            <a:ext cx="1810878" cy="3928322"/>
          </a:xfrm>
          <a:prstGeom prst="rect">
            <a:avLst/>
          </a:prstGeom>
        </p:spPr>
      </p:pic>
      <p:sp>
        <p:nvSpPr>
          <p:cNvPr id="6" name="TextBox 5">
            <a:extLst>
              <a:ext uri="{FF2B5EF4-FFF2-40B4-BE49-F238E27FC236}">
                <a16:creationId xmlns:a16="http://schemas.microsoft.com/office/drawing/2014/main" xmlns="" id="{993C8395-1A06-0745-B1EB-C69FAF483C0F}"/>
              </a:ext>
            </a:extLst>
          </p:cNvPr>
          <p:cNvSpPr txBox="1"/>
          <p:nvPr/>
        </p:nvSpPr>
        <p:spPr>
          <a:xfrm>
            <a:off x="277135" y="2408519"/>
            <a:ext cx="1943995" cy="646331"/>
          </a:xfrm>
          <a:prstGeom prst="rect">
            <a:avLst/>
          </a:prstGeom>
          <a:noFill/>
        </p:spPr>
        <p:txBody>
          <a:bodyPr wrap="square" rtlCol="0">
            <a:spAutoFit/>
          </a:bodyPr>
          <a:lstStyle/>
          <a:p>
            <a:pPr algn="ctr" defTabSz="685800">
              <a:defRPr/>
            </a:pPr>
            <a:r>
              <a:rPr lang="en-US" sz="1800" b="1" dirty="0">
                <a:solidFill>
                  <a:prstClr val="black"/>
                </a:solidFill>
                <a:latin typeface="Calibri" panose="020F0502020204030204"/>
              </a:rPr>
              <a:t>14,000 Companies using H2O</a:t>
            </a:r>
          </a:p>
        </p:txBody>
      </p:sp>
      <p:sp>
        <p:nvSpPr>
          <p:cNvPr id="7" name="Rectangle 6">
            <a:extLst>
              <a:ext uri="{FF2B5EF4-FFF2-40B4-BE49-F238E27FC236}">
                <a16:creationId xmlns:a16="http://schemas.microsoft.com/office/drawing/2014/main" xmlns="" id="{C0121793-52C5-1048-BE81-92D5A08916F9}"/>
              </a:ext>
            </a:extLst>
          </p:cNvPr>
          <p:cNvSpPr/>
          <p:nvPr/>
        </p:nvSpPr>
        <p:spPr>
          <a:xfrm>
            <a:off x="456503" y="4359381"/>
            <a:ext cx="1541384" cy="646331"/>
          </a:xfrm>
          <a:prstGeom prst="rect">
            <a:avLst/>
          </a:prstGeom>
        </p:spPr>
        <p:txBody>
          <a:bodyPr wrap="none">
            <a:spAutoFit/>
          </a:bodyPr>
          <a:lstStyle/>
          <a:p>
            <a:pPr algn="ctr" defTabSz="685800">
              <a:defRPr/>
            </a:pPr>
            <a:r>
              <a:rPr lang="en-US" sz="1800" b="1" dirty="0">
                <a:solidFill>
                  <a:prstClr val="black"/>
                </a:solidFill>
                <a:latin typeface="Calibri" panose="020F0502020204030204"/>
              </a:rPr>
              <a:t>155,000</a:t>
            </a:r>
            <a:br>
              <a:rPr lang="en-US" sz="1800" b="1" dirty="0">
                <a:solidFill>
                  <a:prstClr val="black"/>
                </a:solidFill>
                <a:latin typeface="Calibri" panose="020F0502020204030204"/>
              </a:rPr>
            </a:br>
            <a:r>
              <a:rPr lang="en-US" sz="1800" b="1" dirty="0">
                <a:solidFill>
                  <a:prstClr val="black"/>
                </a:solidFill>
                <a:latin typeface="Calibri" panose="020F0502020204030204"/>
              </a:rPr>
              <a:t>data scientists</a:t>
            </a:r>
          </a:p>
        </p:txBody>
      </p:sp>
      <p:pic>
        <p:nvPicPr>
          <p:cNvPr id="17" name="Picture 16">
            <a:extLst>
              <a:ext uri="{FF2B5EF4-FFF2-40B4-BE49-F238E27FC236}">
                <a16:creationId xmlns:a16="http://schemas.microsoft.com/office/drawing/2014/main" xmlns="" id="{19C6AD9F-ED4B-5F4D-AFF1-52B4C94D79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503" y="811116"/>
            <a:ext cx="1589007" cy="1589007"/>
          </a:xfrm>
          <a:prstGeom prst="rect">
            <a:avLst/>
          </a:prstGeom>
          <a:noFill/>
          <a:ln>
            <a:noFill/>
          </a:ln>
        </p:spPr>
      </p:pic>
      <p:pic>
        <p:nvPicPr>
          <p:cNvPr id="21" name="Picture 20">
            <a:extLst>
              <a:ext uri="{FF2B5EF4-FFF2-40B4-BE49-F238E27FC236}">
                <a16:creationId xmlns:a16="http://schemas.microsoft.com/office/drawing/2014/main" xmlns="" id="{F1120F94-72BB-9F48-A8BA-ED1DB1534D1B}"/>
              </a:ext>
            </a:extLst>
          </p:cNvPr>
          <p:cNvPicPr>
            <a:picLocks noChangeAspect="1"/>
          </p:cNvPicPr>
          <p:nvPr/>
        </p:nvPicPr>
        <p:blipFill>
          <a:blip r:embed="rId5"/>
          <a:stretch>
            <a:fillRect/>
          </a:stretch>
        </p:blipFill>
        <p:spPr>
          <a:xfrm>
            <a:off x="377505" y="2846437"/>
            <a:ext cx="1747004" cy="1718397"/>
          </a:xfrm>
          <a:prstGeom prst="rect">
            <a:avLst/>
          </a:prstGeom>
        </p:spPr>
      </p:pic>
      <p:pic>
        <p:nvPicPr>
          <p:cNvPr id="8" name="Picture 7">
            <a:extLst>
              <a:ext uri="{FF2B5EF4-FFF2-40B4-BE49-F238E27FC236}">
                <a16:creationId xmlns:a16="http://schemas.microsoft.com/office/drawing/2014/main" xmlns="" id="{D233988C-0841-7E4F-B757-CECDB6879C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8490" y="979869"/>
            <a:ext cx="1597356" cy="1135898"/>
          </a:xfrm>
          <a:prstGeom prst="rect">
            <a:avLst/>
          </a:prstGeom>
        </p:spPr>
      </p:pic>
      <p:pic>
        <p:nvPicPr>
          <p:cNvPr id="9" name="Picture 8">
            <a:extLst>
              <a:ext uri="{FF2B5EF4-FFF2-40B4-BE49-F238E27FC236}">
                <a16:creationId xmlns:a16="http://schemas.microsoft.com/office/drawing/2014/main" xmlns="" id="{A0212A4B-332F-474B-89A3-A1E7BBA3E0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8649" y="2893267"/>
            <a:ext cx="1873875" cy="1471432"/>
          </a:xfrm>
          <a:prstGeom prst="rect">
            <a:avLst/>
          </a:prstGeom>
        </p:spPr>
      </p:pic>
      <p:sp>
        <p:nvSpPr>
          <p:cNvPr id="10" name="TextBox 9">
            <a:extLst>
              <a:ext uri="{FF2B5EF4-FFF2-40B4-BE49-F238E27FC236}">
                <a16:creationId xmlns:a16="http://schemas.microsoft.com/office/drawing/2014/main" xmlns="" id="{56325865-D24C-4D48-ACAD-5BB88946E209}"/>
              </a:ext>
            </a:extLst>
          </p:cNvPr>
          <p:cNvSpPr txBox="1"/>
          <p:nvPr/>
        </p:nvSpPr>
        <p:spPr>
          <a:xfrm>
            <a:off x="4492712" y="4414801"/>
            <a:ext cx="1878846" cy="2846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ctr" defTabSz="685718" hangingPunct="0">
              <a:defRPr/>
            </a:pPr>
            <a:r>
              <a:rPr lang="en-US" sz="1400" b="1" dirty="0">
                <a:solidFill>
                  <a:srgbClr val="000000"/>
                </a:solidFill>
                <a:latin typeface="Calibri" panose="020F0502020204030204"/>
                <a:sym typeface="Calibri"/>
              </a:rPr>
              <a:t>130K Meet-up Members</a:t>
            </a:r>
          </a:p>
        </p:txBody>
      </p:sp>
      <p:sp>
        <p:nvSpPr>
          <p:cNvPr id="11" name="TextBox 10">
            <a:extLst>
              <a:ext uri="{FF2B5EF4-FFF2-40B4-BE49-F238E27FC236}">
                <a16:creationId xmlns:a16="http://schemas.microsoft.com/office/drawing/2014/main" xmlns="" id="{6BFA6B25-BE16-3641-8D76-E867DD49CB78}"/>
              </a:ext>
            </a:extLst>
          </p:cNvPr>
          <p:cNvSpPr txBox="1"/>
          <p:nvPr/>
        </p:nvSpPr>
        <p:spPr>
          <a:xfrm>
            <a:off x="4771103" y="2185141"/>
            <a:ext cx="1263869" cy="5001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ctr" defTabSz="685718" hangingPunct="0">
              <a:defRPr/>
            </a:pPr>
            <a:r>
              <a:rPr lang="en-US" sz="1400" b="1" dirty="0">
                <a:solidFill>
                  <a:srgbClr val="000000"/>
                </a:solidFill>
                <a:latin typeface="Calibri" panose="020F0502020204030204"/>
                <a:sym typeface="Calibri"/>
              </a:rPr>
              <a:t>H2O World </a:t>
            </a:r>
          </a:p>
          <a:p>
            <a:pPr algn="ctr" defTabSz="685718" hangingPunct="0">
              <a:defRPr/>
            </a:pPr>
            <a:r>
              <a:rPr lang="en-US" sz="1400" b="1" dirty="0">
                <a:solidFill>
                  <a:srgbClr val="000000"/>
                </a:solidFill>
                <a:latin typeface="Calibri" panose="020F0502020204030204"/>
                <a:sym typeface="Calibri"/>
              </a:rPr>
              <a:t>NYC, London, SF</a:t>
            </a:r>
          </a:p>
        </p:txBody>
      </p:sp>
      <p:pic>
        <p:nvPicPr>
          <p:cNvPr id="12" name="image11.png" descr="image11.png">
            <a:extLst>
              <a:ext uri="{FF2B5EF4-FFF2-40B4-BE49-F238E27FC236}">
                <a16:creationId xmlns:a16="http://schemas.microsoft.com/office/drawing/2014/main" xmlns="" id="{E9E4C108-F953-D341-95AD-DD4201BF4292}"/>
              </a:ext>
            </a:extLst>
          </p:cNvPr>
          <p:cNvPicPr>
            <a:picLocks noChangeAspect="1"/>
          </p:cNvPicPr>
          <p:nvPr/>
        </p:nvPicPr>
        <p:blipFill>
          <a:blip r:embed="rId8">
            <a:extLst/>
          </a:blip>
          <a:stretch>
            <a:fillRect/>
          </a:stretch>
        </p:blipFill>
        <p:spPr>
          <a:xfrm>
            <a:off x="6682786" y="2763212"/>
            <a:ext cx="762143" cy="246048"/>
          </a:xfrm>
          <a:prstGeom prst="rect">
            <a:avLst/>
          </a:prstGeom>
          <a:ln w="12700">
            <a:miter lim="400000"/>
          </a:ln>
        </p:spPr>
      </p:pic>
      <p:pic>
        <p:nvPicPr>
          <p:cNvPr id="14" name="image15.png" descr="image15.png">
            <a:extLst>
              <a:ext uri="{FF2B5EF4-FFF2-40B4-BE49-F238E27FC236}">
                <a16:creationId xmlns:a16="http://schemas.microsoft.com/office/drawing/2014/main" xmlns="" id="{04E95256-4B39-F84D-9082-07E43B6103B9}"/>
              </a:ext>
            </a:extLst>
          </p:cNvPr>
          <p:cNvPicPr>
            <a:picLocks noChangeAspect="1"/>
          </p:cNvPicPr>
          <p:nvPr/>
        </p:nvPicPr>
        <p:blipFill>
          <a:blip r:embed="rId9">
            <a:extLst/>
          </a:blip>
          <a:stretch>
            <a:fillRect/>
          </a:stretch>
        </p:blipFill>
        <p:spPr>
          <a:xfrm>
            <a:off x="7859885" y="3389770"/>
            <a:ext cx="546023" cy="341265"/>
          </a:xfrm>
          <a:prstGeom prst="rect">
            <a:avLst/>
          </a:prstGeom>
          <a:ln w="12700">
            <a:miter lim="400000"/>
          </a:ln>
        </p:spPr>
      </p:pic>
      <p:pic>
        <p:nvPicPr>
          <p:cNvPr id="15" name="image17.png" descr="image17.png">
            <a:extLst>
              <a:ext uri="{FF2B5EF4-FFF2-40B4-BE49-F238E27FC236}">
                <a16:creationId xmlns:a16="http://schemas.microsoft.com/office/drawing/2014/main" xmlns="" id="{5011B6A4-A31C-8A40-A32D-C5F42BEDF63A}"/>
              </a:ext>
            </a:extLst>
          </p:cNvPr>
          <p:cNvPicPr>
            <a:picLocks noChangeAspect="1"/>
          </p:cNvPicPr>
          <p:nvPr/>
        </p:nvPicPr>
        <p:blipFill>
          <a:blip r:embed="rId10">
            <a:extLst/>
          </a:blip>
          <a:stretch>
            <a:fillRect/>
          </a:stretch>
        </p:blipFill>
        <p:spPr>
          <a:xfrm>
            <a:off x="7694152" y="1388747"/>
            <a:ext cx="924121" cy="140630"/>
          </a:xfrm>
          <a:prstGeom prst="rect">
            <a:avLst/>
          </a:prstGeom>
          <a:ln w="12700">
            <a:miter lim="400000"/>
          </a:ln>
        </p:spPr>
      </p:pic>
      <p:pic>
        <p:nvPicPr>
          <p:cNvPr id="16" name="image23.png" descr="image23.png">
            <a:extLst>
              <a:ext uri="{FF2B5EF4-FFF2-40B4-BE49-F238E27FC236}">
                <a16:creationId xmlns:a16="http://schemas.microsoft.com/office/drawing/2014/main" xmlns="" id="{17452684-D1E8-7846-A878-5AEC0E8E9825}"/>
              </a:ext>
            </a:extLst>
          </p:cNvPr>
          <p:cNvPicPr>
            <a:picLocks noChangeAspect="1"/>
          </p:cNvPicPr>
          <p:nvPr/>
        </p:nvPicPr>
        <p:blipFill>
          <a:blip r:embed="rId11">
            <a:extLst/>
          </a:blip>
          <a:stretch>
            <a:fillRect/>
          </a:stretch>
        </p:blipFill>
        <p:spPr>
          <a:xfrm>
            <a:off x="6736649" y="3641357"/>
            <a:ext cx="690129" cy="246048"/>
          </a:xfrm>
          <a:prstGeom prst="rect">
            <a:avLst/>
          </a:prstGeom>
          <a:ln w="12700">
            <a:miter lim="400000"/>
          </a:ln>
        </p:spPr>
      </p:pic>
      <p:pic>
        <p:nvPicPr>
          <p:cNvPr id="18" name="image31.png" descr="image31.png">
            <a:extLst>
              <a:ext uri="{FF2B5EF4-FFF2-40B4-BE49-F238E27FC236}">
                <a16:creationId xmlns:a16="http://schemas.microsoft.com/office/drawing/2014/main" xmlns="" id="{023B1FF3-583F-8241-AF58-148569C4AC14}"/>
              </a:ext>
            </a:extLst>
          </p:cNvPr>
          <p:cNvPicPr>
            <a:picLocks noChangeAspect="1"/>
          </p:cNvPicPr>
          <p:nvPr/>
        </p:nvPicPr>
        <p:blipFill>
          <a:blip r:embed="rId12">
            <a:extLst/>
          </a:blip>
          <a:stretch>
            <a:fillRect/>
          </a:stretch>
        </p:blipFill>
        <p:spPr>
          <a:xfrm>
            <a:off x="6641948" y="1781818"/>
            <a:ext cx="822915" cy="349296"/>
          </a:xfrm>
          <a:prstGeom prst="rect">
            <a:avLst/>
          </a:prstGeom>
          <a:ln w="12700">
            <a:miter lim="400000"/>
          </a:ln>
        </p:spPr>
      </p:pic>
      <p:pic>
        <p:nvPicPr>
          <p:cNvPr id="19" name="image21.png" descr="image21.png">
            <a:extLst>
              <a:ext uri="{FF2B5EF4-FFF2-40B4-BE49-F238E27FC236}">
                <a16:creationId xmlns:a16="http://schemas.microsoft.com/office/drawing/2014/main" xmlns="" id="{0E5472BF-CD27-DB44-B2B2-A30835CF57DC}"/>
              </a:ext>
            </a:extLst>
          </p:cNvPr>
          <p:cNvPicPr>
            <a:picLocks noChangeAspect="1"/>
          </p:cNvPicPr>
          <p:nvPr/>
        </p:nvPicPr>
        <p:blipFill>
          <a:blip r:embed="rId13">
            <a:extLst/>
          </a:blip>
          <a:stretch>
            <a:fillRect/>
          </a:stretch>
        </p:blipFill>
        <p:spPr>
          <a:xfrm>
            <a:off x="7694152" y="960373"/>
            <a:ext cx="861767" cy="310491"/>
          </a:xfrm>
          <a:prstGeom prst="rect">
            <a:avLst/>
          </a:prstGeom>
          <a:ln w="12700">
            <a:miter lim="400000"/>
          </a:ln>
        </p:spPr>
      </p:pic>
      <p:pic>
        <p:nvPicPr>
          <p:cNvPr id="22" name="image13.png" descr="image13.png">
            <a:extLst>
              <a:ext uri="{FF2B5EF4-FFF2-40B4-BE49-F238E27FC236}">
                <a16:creationId xmlns:a16="http://schemas.microsoft.com/office/drawing/2014/main" xmlns="" id="{466003D4-5579-B84C-94BB-7E6C0B07DF4A}"/>
              </a:ext>
            </a:extLst>
          </p:cNvPr>
          <p:cNvPicPr>
            <a:picLocks noChangeAspect="1"/>
          </p:cNvPicPr>
          <p:nvPr/>
        </p:nvPicPr>
        <p:blipFill>
          <a:blip r:embed="rId14">
            <a:extLst/>
          </a:blip>
          <a:stretch>
            <a:fillRect/>
          </a:stretch>
        </p:blipFill>
        <p:spPr>
          <a:xfrm>
            <a:off x="6711872" y="3103108"/>
            <a:ext cx="754230" cy="428542"/>
          </a:xfrm>
          <a:prstGeom prst="rect">
            <a:avLst/>
          </a:prstGeom>
          <a:ln w="12700">
            <a:miter lim="400000"/>
          </a:ln>
        </p:spPr>
      </p:pic>
      <p:pic>
        <p:nvPicPr>
          <p:cNvPr id="23" name="image30.png" descr="image30.png">
            <a:extLst>
              <a:ext uri="{FF2B5EF4-FFF2-40B4-BE49-F238E27FC236}">
                <a16:creationId xmlns:a16="http://schemas.microsoft.com/office/drawing/2014/main" xmlns="" id="{206206B3-42B7-4F41-BAB5-09B1A198FE84}"/>
              </a:ext>
            </a:extLst>
          </p:cNvPr>
          <p:cNvPicPr>
            <a:picLocks noChangeAspect="1"/>
          </p:cNvPicPr>
          <p:nvPr/>
        </p:nvPicPr>
        <p:blipFill>
          <a:blip r:embed="rId15">
            <a:extLst/>
          </a:blip>
          <a:stretch>
            <a:fillRect/>
          </a:stretch>
        </p:blipFill>
        <p:spPr>
          <a:xfrm>
            <a:off x="6657524" y="4030968"/>
            <a:ext cx="848380" cy="282796"/>
          </a:xfrm>
          <a:prstGeom prst="rect">
            <a:avLst/>
          </a:prstGeom>
          <a:ln w="12700">
            <a:miter lim="400000"/>
          </a:ln>
        </p:spPr>
      </p:pic>
      <p:pic>
        <p:nvPicPr>
          <p:cNvPr id="24" name="pasted-image.png" descr="pasted-image.png">
            <a:extLst>
              <a:ext uri="{FF2B5EF4-FFF2-40B4-BE49-F238E27FC236}">
                <a16:creationId xmlns:a16="http://schemas.microsoft.com/office/drawing/2014/main" xmlns="" id="{9349A1F0-D634-574B-AF9A-59388C8F92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25968" y="4335496"/>
            <a:ext cx="511491" cy="511492"/>
          </a:xfrm>
          <a:prstGeom prst="rect">
            <a:avLst/>
          </a:prstGeom>
          <a:ln w="12700">
            <a:miter lim="400000"/>
          </a:ln>
        </p:spPr>
      </p:pic>
      <p:pic>
        <p:nvPicPr>
          <p:cNvPr id="26" name="pasted-image.png" descr="pasted-image.png">
            <a:extLst>
              <a:ext uri="{FF2B5EF4-FFF2-40B4-BE49-F238E27FC236}">
                <a16:creationId xmlns:a16="http://schemas.microsoft.com/office/drawing/2014/main" xmlns="" id="{084DACF4-D5AC-6A4C-9218-15E8B3A70AE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732631" y="2211130"/>
            <a:ext cx="662453" cy="412868"/>
          </a:xfrm>
          <a:prstGeom prst="rect">
            <a:avLst/>
          </a:prstGeom>
          <a:ln w="12700">
            <a:miter lim="400000"/>
          </a:ln>
        </p:spPr>
      </p:pic>
      <p:pic>
        <p:nvPicPr>
          <p:cNvPr id="28" name="pasted-image.png" descr="pasted-image.png">
            <a:extLst>
              <a:ext uri="{FF2B5EF4-FFF2-40B4-BE49-F238E27FC236}">
                <a16:creationId xmlns:a16="http://schemas.microsoft.com/office/drawing/2014/main" xmlns="" id="{0AA0C9AE-9795-B947-83E8-2046A57E86CB}"/>
              </a:ext>
            </a:extLst>
          </p:cNvPr>
          <p:cNvPicPr>
            <a:picLocks noChangeAspect="1"/>
          </p:cNvPicPr>
          <p:nvPr/>
        </p:nvPicPr>
        <p:blipFill>
          <a:blip r:embed="rId18">
            <a:extLst/>
          </a:blip>
          <a:stretch>
            <a:fillRect/>
          </a:stretch>
        </p:blipFill>
        <p:spPr>
          <a:xfrm>
            <a:off x="7785379" y="1626182"/>
            <a:ext cx="679312" cy="129166"/>
          </a:xfrm>
          <a:prstGeom prst="rect">
            <a:avLst/>
          </a:prstGeom>
          <a:ln w="12700">
            <a:miter lim="400000"/>
          </a:ln>
        </p:spPr>
      </p:pic>
      <p:pic>
        <p:nvPicPr>
          <p:cNvPr id="29" name="image39.png" descr="image39.png">
            <a:extLst>
              <a:ext uri="{FF2B5EF4-FFF2-40B4-BE49-F238E27FC236}">
                <a16:creationId xmlns:a16="http://schemas.microsoft.com/office/drawing/2014/main" xmlns="" id="{F3A500AB-FD8E-3D45-B9E1-8ECBCA383C8E}"/>
              </a:ext>
            </a:extLst>
          </p:cNvPr>
          <p:cNvPicPr>
            <a:picLocks noChangeAspect="1"/>
          </p:cNvPicPr>
          <p:nvPr/>
        </p:nvPicPr>
        <p:blipFill>
          <a:blip r:embed="rId19">
            <a:extLst/>
          </a:blip>
          <a:stretch>
            <a:fillRect/>
          </a:stretch>
        </p:blipFill>
        <p:spPr>
          <a:xfrm>
            <a:off x="7713980" y="2664151"/>
            <a:ext cx="1004247" cy="355938"/>
          </a:xfrm>
          <a:prstGeom prst="rect">
            <a:avLst/>
          </a:prstGeom>
          <a:ln w="12700">
            <a:miter lim="400000"/>
          </a:ln>
        </p:spPr>
      </p:pic>
      <p:pic>
        <p:nvPicPr>
          <p:cNvPr id="30" name="pasted-image.png" descr="pasted-image.png">
            <a:extLst>
              <a:ext uri="{FF2B5EF4-FFF2-40B4-BE49-F238E27FC236}">
                <a16:creationId xmlns:a16="http://schemas.microsoft.com/office/drawing/2014/main" xmlns="" id="{7540544F-0A65-6641-9116-2366C8A23AE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729928" y="2258375"/>
            <a:ext cx="923052" cy="369221"/>
          </a:xfrm>
          <a:prstGeom prst="rect">
            <a:avLst/>
          </a:prstGeom>
          <a:ln w="12700">
            <a:miter lim="400000"/>
          </a:ln>
        </p:spPr>
      </p:pic>
      <p:pic>
        <p:nvPicPr>
          <p:cNvPr id="31" name="Picture 171" descr="Picture 171">
            <a:extLst>
              <a:ext uri="{FF2B5EF4-FFF2-40B4-BE49-F238E27FC236}">
                <a16:creationId xmlns:a16="http://schemas.microsoft.com/office/drawing/2014/main" xmlns="" id="{D28C31CC-E68B-3443-AF9A-DE39FA5DB8B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713980" y="3049608"/>
            <a:ext cx="869494" cy="296113"/>
          </a:xfrm>
          <a:prstGeom prst="rect">
            <a:avLst/>
          </a:prstGeom>
          <a:ln w="12700">
            <a:miter lim="400000"/>
          </a:ln>
        </p:spPr>
      </p:pic>
      <p:pic>
        <p:nvPicPr>
          <p:cNvPr id="32" name="pasted-image.png" descr="pasted-image.png">
            <a:extLst>
              <a:ext uri="{FF2B5EF4-FFF2-40B4-BE49-F238E27FC236}">
                <a16:creationId xmlns:a16="http://schemas.microsoft.com/office/drawing/2014/main" xmlns="" id="{7BF9A975-2F96-9F40-A262-FB08D7D866A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690567" y="1137250"/>
            <a:ext cx="853929" cy="639622"/>
          </a:xfrm>
          <a:prstGeom prst="rect">
            <a:avLst/>
          </a:prstGeom>
          <a:ln w="12700" cap="flat">
            <a:noFill/>
            <a:miter lim="400000"/>
          </a:ln>
          <a:effectLst/>
        </p:spPr>
      </p:pic>
      <p:pic>
        <p:nvPicPr>
          <p:cNvPr id="33" name="Picture 114" descr="Picture 114">
            <a:extLst>
              <a:ext uri="{FF2B5EF4-FFF2-40B4-BE49-F238E27FC236}">
                <a16:creationId xmlns:a16="http://schemas.microsoft.com/office/drawing/2014/main" xmlns="" id="{A84F90B0-B52A-8444-9DB3-9EE54B022C2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653757" y="711641"/>
            <a:ext cx="820201" cy="615150"/>
          </a:xfrm>
          <a:prstGeom prst="rect">
            <a:avLst/>
          </a:prstGeom>
          <a:ln w="12700" cap="flat">
            <a:noFill/>
            <a:miter lim="400000"/>
          </a:ln>
          <a:effectLst/>
        </p:spPr>
      </p:pic>
      <p:cxnSp>
        <p:nvCxnSpPr>
          <p:cNvPr id="3" name="Straight Connector 2">
            <a:extLst>
              <a:ext uri="{FF2B5EF4-FFF2-40B4-BE49-F238E27FC236}">
                <a16:creationId xmlns:a16="http://schemas.microsoft.com/office/drawing/2014/main" xmlns="" id="{F75707FD-D851-7D41-A080-34E482226A47}"/>
              </a:ext>
            </a:extLst>
          </p:cNvPr>
          <p:cNvCxnSpPr>
            <a:cxnSpLocks/>
          </p:cNvCxnSpPr>
          <p:nvPr/>
        </p:nvCxnSpPr>
        <p:spPr>
          <a:xfrm>
            <a:off x="6549390" y="847343"/>
            <a:ext cx="0" cy="3958358"/>
          </a:xfrm>
          <a:prstGeom prst="line">
            <a:avLst/>
          </a:prstGeom>
          <a:ln w="12700"/>
        </p:spPr>
        <p:style>
          <a:lnRef idx="1">
            <a:schemeClr val="dk1"/>
          </a:lnRef>
          <a:fillRef idx="0">
            <a:schemeClr val="dk1"/>
          </a:fillRef>
          <a:effectRef idx="0">
            <a:schemeClr val="dk1"/>
          </a:effectRef>
          <a:fontRef idx="minor">
            <a:schemeClr val="tx1"/>
          </a:fontRef>
        </p:style>
      </p:cxnSp>
      <p:pic>
        <p:nvPicPr>
          <p:cNvPr id="36" name="image12.png" descr="image12.png">
            <a:extLst>
              <a:ext uri="{FF2B5EF4-FFF2-40B4-BE49-F238E27FC236}">
                <a16:creationId xmlns:a16="http://schemas.microsoft.com/office/drawing/2014/main" xmlns="" id="{9827064F-892A-AC40-A4BF-6F53A2459F2B}"/>
              </a:ext>
            </a:extLst>
          </p:cNvPr>
          <p:cNvPicPr>
            <a:picLocks noChangeAspect="1"/>
          </p:cNvPicPr>
          <p:nvPr/>
        </p:nvPicPr>
        <p:blipFill>
          <a:blip r:embed="rId24" cstate="screen">
            <a:extLst>
              <a:ext uri="{28A0092B-C50C-407E-A947-70E740481C1C}">
                <a14:useLocalDpi xmlns:a14="http://schemas.microsoft.com/office/drawing/2010/main"/>
              </a:ext>
            </a:extLst>
          </a:blip>
          <a:srcRect/>
          <a:stretch>
            <a:fillRect/>
          </a:stretch>
        </p:blipFill>
        <p:spPr>
          <a:xfrm>
            <a:off x="7746891" y="4187450"/>
            <a:ext cx="814795" cy="261633"/>
          </a:xfrm>
          <a:prstGeom prst="rect">
            <a:avLst/>
          </a:prstGeom>
          <a:ln w="12700">
            <a:miter lim="400000"/>
          </a:ln>
        </p:spPr>
      </p:pic>
      <p:pic>
        <p:nvPicPr>
          <p:cNvPr id="37" name="Picture 118" descr="Picture 118">
            <a:extLst>
              <a:ext uri="{FF2B5EF4-FFF2-40B4-BE49-F238E27FC236}">
                <a16:creationId xmlns:a16="http://schemas.microsoft.com/office/drawing/2014/main" xmlns="" id="{46F0AFA5-A335-6642-B1FE-2E73CE831F91}"/>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679517" y="3620627"/>
            <a:ext cx="921739" cy="691304"/>
          </a:xfrm>
          <a:prstGeom prst="rect">
            <a:avLst/>
          </a:prstGeom>
          <a:ln w="12700">
            <a:miter lim="400000"/>
          </a:ln>
        </p:spPr>
      </p:pic>
      <p:pic>
        <p:nvPicPr>
          <p:cNvPr id="38" name="image33.png" descr="image33.png">
            <a:extLst>
              <a:ext uri="{FF2B5EF4-FFF2-40B4-BE49-F238E27FC236}">
                <a16:creationId xmlns:a16="http://schemas.microsoft.com/office/drawing/2014/main" xmlns="" id="{34CEB4C9-1FE5-F642-BA77-274C9AB95EC6}"/>
              </a:ext>
            </a:extLst>
          </p:cNvPr>
          <p:cNvPicPr>
            <a:picLocks noChangeAspect="1"/>
          </p:cNvPicPr>
          <p:nvPr/>
        </p:nvPicPr>
        <p:blipFill>
          <a:blip r:embed="rId26">
            <a:extLst/>
          </a:blip>
          <a:stretch>
            <a:fillRect/>
          </a:stretch>
        </p:blipFill>
        <p:spPr>
          <a:xfrm>
            <a:off x="7958980" y="1830348"/>
            <a:ext cx="390617" cy="390616"/>
          </a:xfrm>
          <a:prstGeom prst="rect">
            <a:avLst/>
          </a:prstGeom>
          <a:ln w="12700">
            <a:miter lim="400000"/>
          </a:ln>
        </p:spPr>
      </p:pic>
      <p:pic>
        <p:nvPicPr>
          <p:cNvPr id="39" name="image37.png" descr="image37.png">
            <a:extLst>
              <a:ext uri="{FF2B5EF4-FFF2-40B4-BE49-F238E27FC236}">
                <a16:creationId xmlns:a16="http://schemas.microsoft.com/office/drawing/2014/main" xmlns="" id="{29C1C35C-B00B-204B-B335-4227A925A245}"/>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927195" y="4530544"/>
            <a:ext cx="378534" cy="246048"/>
          </a:xfrm>
          <a:prstGeom prst="rect">
            <a:avLst/>
          </a:prstGeom>
          <a:ln w="12700">
            <a:miter lim="400000"/>
          </a:ln>
        </p:spPr>
      </p:pic>
      <p:pic>
        <p:nvPicPr>
          <p:cNvPr id="34" name="Picture 33">
            <a:extLst>
              <a:ext uri="{FF2B5EF4-FFF2-40B4-BE49-F238E27FC236}">
                <a16:creationId xmlns:a16="http://schemas.microsoft.com/office/drawing/2014/main" xmlns="" id="{B97E9699-DA35-574A-BFE1-6E3369E50B9C}"/>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8501947" y="41429"/>
            <a:ext cx="598318" cy="598318"/>
          </a:xfrm>
          <a:prstGeom prst="rect">
            <a:avLst/>
          </a:prstGeom>
        </p:spPr>
      </p:pic>
      <p:pic>
        <p:nvPicPr>
          <p:cNvPr id="35" name="Picture 34">
            <a:extLst>
              <a:ext uri="{FF2B5EF4-FFF2-40B4-BE49-F238E27FC236}">
                <a16:creationId xmlns:a16="http://schemas.microsoft.com/office/drawing/2014/main" xmlns="" id="{2A4CBE29-2BD6-484B-86BC-1236B0CA1A64}"/>
              </a:ext>
            </a:extLst>
          </p:cNvPr>
          <p:cNvPicPr>
            <a:picLocks noChangeAspect="1"/>
          </p:cNvPicPr>
          <p:nvPr/>
        </p:nvPicPr>
        <p:blipFill>
          <a:blip r:embed="rId29"/>
          <a:stretch>
            <a:fillRect/>
          </a:stretch>
        </p:blipFill>
        <p:spPr>
          <a:xfrm>
            <a:off x="7862396" y="911540"/>
            <a:ext cx="559288" cy="109551"/>
          </a:xfrm>
          <a:prstGeom prst="rect">
            <a:avLst/>
          </a:prstGeom>
        </p:spPr>
      </p:pic>
      <p:sp>
        <p:nvSpPr>
          <p:cNvPr id="40" name="Title 1"/>
          <p:cNvSpPr>
            <a:spLocks noGrp="1"/>
          </p:cNvSpPr>
          <p:nvPr>
            <p:ph type="title"/>
          </p:nvPr>
        </p:nvSpPr>
        <p:spPr>
          <a:xfrm>
            <a:off x="228600" y="201168"/>
            <a:ext cx="6438418" cy="381000"/>
          </a:xfrm>
        </p:spPr>
        <p:txBody>
          <a:bodyPr/>
          <a:lstStyle/>
          <a:p>
            <a:r>
              <a:rPr lang="en-US" dirty="0">
                <a:latin typeface="+mj-lt"/>
              </a:rPr>
              <a:t>Growing Worldwide Open Source Community</a:t>
            </a:r>
          </a:p>
        </p:txBody>
      </p:sp>
    </p:spTree>
    <p:extLst>
      <p:ext uri="{BB962C8B-B14F-4D97-AF65-F5344CB8AC3E}">
        <p14:creationId xmlns:p14="http://schemas.microsoft.com/office/powerpoint/2010/main" val="121321197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10" name="Rectangle 9"/>
          <p:cNvSpPr/>
          <p:nvPr/>
        </p:nvSpPr>
        <p:spPr>
          <a:xfrm>
            <a:off x="0" y="0"/>
            <a:ext cx="9144000" cy="5143500"/>
          </a:xfrm>
          <a:prstGeom prst="rect">
            <a:avLst/>
          </a:prstGeom>
          <a:gradFill flip="none" rotWithShape="1">
            <a:gsLst>
              <a:gs pos="0">
                <a:schemeClr val="accent2">
                  <a:lumMod val="0"/>
                  <a:lumOff val="100000"/>
                  <a:alpha val="0"/>
                </a:schemeClr>
              </a:gs>
              <a:gs pos="52000">
                <a:schemeClr val="accent2">
                  <a:lumMod val="0"/>
                  <a:lumOff val="100000"/>
                  <a:alpha val="70000"/>
                </a:schemeClr>
              </a:gs>
              <a:gs pos="77000">
                <a:srgbClr val="FFFFFF">
                  <a:alpha val="94000"/>
                </a:srgbClr>
              </a:gs>
              <a:gs pos="100000">
                <a:schemeClr val="bg2"/>
              </a:gs>
            </a:gsLst>
            <a:lin ang="0" scaled="1"/>
            <a:tileRect/>
          </a:gradFill>
        </p:spPr>
        <p:txBody>
          <a:bodyPr wrap="square" lIns="0" tIns="0" rIns="0" bIns="0" rtlCol="0" anchor="ctr">
            <a:noAutofit/>
          </a:bodyPr>
          <a:lstStyle/>
          <a:p>
            <a:pPr algn="ctr"/>
            <a:endParaRPr lang="en-US" sz="1200" dirty="0">
              <a:solidFill>
                <a:srgbClr val="FFFFFF"/>
              </a:solidFill>
              <a:latin typeface="Arial"/>
              <a:cs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79" y="115039"/>
            <a:ext cx="3297551" cy="1273605"/>
          </a:xfrm>
          <a:prstGeom prst="rect">
            <a:avLst/>
          </a:prstGeom>
          <a:effectLst>
            <a:glow rad="508000">
              <a:schemeClr val="bg2">
                <a:alpha val="81000"/>
              </a:schemeClr>
            </a:glow>
          </a:effectLst>
        </p:spPr>
      </p:pic>
      <p:sp>
        <p:nvSpPr>
          <p:cNvPr id="4" name="TextBox 3"/>
          <p:cNvSpPr txBox="1"/>
          <p:nvPr/>
        </p:nvSpPr>
        <p:spPr>
          <a:xfrm>
            <a:off x="4646428" y="1564825"/>
            <a:ext cx="4377689" cy="584775"/>
          </a:xfrm>
          <a:prstGeom prst="rect">
            <a:avLst/>
          </a:prstGeom>
          <a:noFill/>
        </p:spPr>
        <p:txBody>
          <a:bodyPr wrap="square" rtlCol="0">
            <a:spAutoFit/>
          </a:bodyPr>
          <a:lstStyle/>
          <a:p>
            <a:pPr algn="r"/>
            <a:r>
              <a:rPr lang="en-US" sz="1600" b="1" dirty="0">
                <a:solidFill>
                  <a:schemeClr val="tx2">
                    <a:lumMod val="25000"/>
                  </a:schemeClr>
                </a:solidFill>
                <a:latin typeface="Arial" panose="020B0604020202020204" pitchFamily="34" charset="0"/>
                <a:cs typeface="Arial" panose="020B0604020202020204" pitchFamily="34" charset="0"/>
              </a:rPr>
              <a:t>Worlds largest data science community (over 2 million members)</a:t>
            </a:r>
          </a:p>
        </p:txBody>
      </p:sp>
      <p:pic>
        <p:nvPicPr>
          <p:cNvPr id="6" name="Picture 5"/>
          <p:cNvPicPr>
            <a:picLocks noChangeAspect="1"/>
          </p:cNvPicPr>
          <p:nvPr/>
        </p:nvPicPr>
        <p:blipFill>
          <a:blip r:embed="rId5"/>
          <a:stretch>
            <a:fillRect/>
          </a:stretch>
        </p:blipFill>
        <p:spPr>
          <a:xfrm>
            <a:off x="0" y="4543501"/>
            <a:ext cx="9144000" cy="600000"/>
          </a:xfrm>
          <a:prstGeom prst="rect">
            <a:avLst/>
          </a:prstGeom>
        </p:spPr>
      </p:pic>
      <p:sp>
        <p:nvSpPr>
          <p:cNvPr id="18" name="TextBox 17"/>
          <p:cNvSpPr txBox="1"/>
          <p:nvPr/>
        </p:nvSpPr>
        <p:spPr>
          <a:xfrm>
            <a:off x="6277385" y="3391602"/>
            <a:ext cx="2746732" cy="338554"/>
          </a:xfrm>
          <a:prstGeom prst="rect">
            <a:avLst/>
          </a:prstGeom>
          <a:noFill/>
        </p:spPr>
        <p:txBody>
          <a:bodyPr wrap="square" rtlCol="0">
            <a:spAutoFit/>
          </a:bodyPr>
          <a:lstStyle/>
          <a:p>
            <a:pPr algn="r"/>
            <a:r>
              <a:rPr lang="en-US" sz="1600" b="1" dirty="0">
                <a:solidFill>
                  <a:schemeClr val="tx2">
                    <a:lumMod val="50000"/>
                  </a:schemeClr>
                </a:solidFill>
                <a:latin typeface="Arial" panose="020B0604020202020204" pitchFamily="34" charset="0"/>
                <a:cs typeface="Arial" panose="020B0604020202020204" pitchFamily="34" charset="0"/>
              </a:rPr>
              <a:t>AI and ML education</a:t>
            </a:r>
          </a:p>
        </p:txBody>
      </p:sp>
      <p:sp>
        <p:nvSpPr>
          <p:cNvPr id="20" name="TextBox 19"/>
          <p:cNvSpPr txBox="1"/>
          <p:nvPr/>
        </p:nvSpPr>
        <p:spPr>
          <a:xfrm>
            <a:off x="5139911" y="2337898"/>
            <a:ext cx="3884205" cy="338554"/>
          </a:xfrm>
          <a:prstGeom prst="rect">
            <a:avLst/>
          </a:prstGeom>
          <a:noFill/>
        </p:spPr>
        <p:txBody>
          <a:bodyPr wrap="square" rtlCol="0">
            <a:spAutoFit/>
          </a:bodyPr>
          <a:lstStyle/>
          <a:p>
            <a:pPr algn="r"/>
            <a:r>
              <a:rPr lang="en-US" sz="1600" b="1" dirty="0">
                <a:solidFill>
                  <a:schemeClr val="tx2">
                    <a:lumMod val="50000"/>
                  </a:schemeClr>
                </a:solidFill>
                <a:latin typeface="Arial" panose="020B0604020202020204" pitchFamily="34" charset="0"/>
                <a:cs typeface="Arial" panose="020B0604020202020204" pitchFamily="34" charset="0"/>
              </a:rPr>
              <a:t>Best known for AI competitions</a:t>
            </a:r>
          </a:p>
        </p:txBody>
      </p:sp>
      <p:sp>
        <p:nvSpPr>
          <p:cNvPr id="21" name="TextBox 20"/>
          <p:cNvSpPr txBox="1"/>
          <p:nvPr/>
        </p:nvSpPr>
        <p:spPr>
          <a:xfrm>
            <a:off x="6864979" y="3918455"/>
            <a:ext cx="2159137" cy="338554"/>
          </a:xfrm>
          <a:prstGeom prst="rect">
            <a:avLst/>
          </a:prstGeom>
          <a:noFill/>
        </p:spPr>
        <p:txBody>
          <a:bodyPr wrap="square" rtlCol="0">
            <a:spAutoFit/>
          </a:bodyPr>
          <a:lstStyle/>
          <a:p>
            <a:pPr algn="r"/>
            <a:r>
              <a:rPr lang="en-US" sz="1600" b="1" dirty="0">
                <a:solidFill>
                  <a:schemeClr val="tx2">
                    <a:lumMod val="25000"/>
                  </a:schemeClr>
                </a:solidFill>
                <a:latin typeface="Arial" panose="020B0604020202020204" pitchFamily="34" charset="0"/>
                <a:cs typeface="Arial" panose="020B0604020202020204" pitchFamily="34" charset="0"/>
              </a:rPr>
              <a:t>Public datasets</a:t>
            </a:r>
          </a:p>
        </p:txBody>
      </p:sp>
      <p:sp>
        <p:nvSpPr>
          <p:cNvPr id="22" name="TextBox 21"/>
          <p:cNvSpPr txBox="1"/>
          <p:nvPr/>
        </p:nvSpPr>
        <p:spPr>
          <a:xfrm>
            <a:off x="6003574" y="2864750"/>
            <a:ext cx="3020542" cy="338554"/>
          </a:xfrm>
          <a:prstGeom prst="rect">
            <a:avLst/>
          </a:prstGeom>
          <a:noFill/>
        </p:spPr>
        <p:txBody>
          <a:bodyPr wrap="square" rtlCol="0">
            <a:spAutoFit/>
          </a:bodyPr>
          <a:lstStyle/>
          <a:p>
            <a:pPr algn="r"/>
            <a:r>
              <a:rPr lang="en-US" sz="1600" b="1" dirty="0">
                <a:solidFill>
                  <a:schemeClr val="tx2">
                    <a:lumMod val="25000"/>
                  </a:schemeClr>
                </a:solidFill>
                <a:latin typeface="Arial" panose="020B0604020202020204" pitchFamily="34" charset="0"/>
                <a:cs typeface="Arial" panose="020B0604020202020204" pitchFamily="34" charset="0"/>
              </a:rPr>
              <a:t>Code and analysis sharing</a:t>
            </a:r>
          </a:p>
        </p:txBody>
      </p:sp>
      <p:grpSp>
        <p:nvGrpSpPr>
          <p:cNvPr id="7" name="Group 6"/>
          <p:cNvGrpSpPr/>
          <p:nvPr/>
        </p:nvGrpSpPr>
        <p:grpSpPr>
          <a:xfrm>
            <a:off x="-103909" y="-115511"/>
            <a:ext cx="3058124" cy="4757850"/>
            <a:chOff x="-103909" y="-115511"/>
            <a:chExt cx="3058124" cy="4757850"/>
          </a:xfrm>
        </p:grpSpPr>
        <p:sp>
          <p:nvSpPr>
            <p:cNvPr id="3" name="TextBox 2"/>
            <p:cNvSpPr txBox="1"/>
            <p:nvPr/>
          </p:nvSpPr>
          <p:spPr>
            <a:xfrm>
              <a:off x="21266" y="4241640"/>
              <a:ext cx="1601721" cy="261610"/>
            </a:xfrm>
            <a:prstGeom prst="rect">
              <a:avLst/>
            </a:prstGeom>
            <a:noFill/>
          </p:spPr>
          <p:txBody>
            <a:bodyPr wrap="none" rtlCol="0">
              <a:spAutoFit/>
            </a:bodyPr>
            <a:lstStyle/>
            <a:p>
              <a:r>
                <a:rPr lang="en-US" sz="1100" dirty="0">
                  <a:solidFill>
                    <a:schemeClr val="bg2"/>
                  </a:solidFill>
                  <a:latin typeface="Arial" panose="020B0604020202020204" pitchFamily="34" charset="0"/>
                  <a:cs typeface="Arial" panose="020B0604020202020204" pitchFamily="34" charset="0"/>
                </a:rPr>
                <a:t>http://www.kaggle.com</a:t>
              </a:r>
            </a:p>
          </p:txBody>
        </p:sp>
        <p:sp>
          <p:nvSpPr>
            <p:cNvPr id="37" name="Rectangle 36"/>
            <p:cNvSpPr/>
            <p:nvPr/>
          </p:nvSpPr>
          <p:spPr>
            <a:xfrm>
              <a:off x="-103909" y="-115511"/>
              <a:ext cx="3058124" cy="4757850"/>
            </a:xfrm>
            <a:prstGeom prst="rect">
              <a:avLst/>
            </a:prstGeom>
            <a:solidFill>
              <a:schemeClr val="bg2"/>
            </a:solidFill>
            <a:ln>
              <a:solidFill>
                <a:schemeClr val="bg2"/>
              </a:solidFill>
            </a:ln>
            <a:effectLst>
              <a:softEdge rad="63500"/>
            </a:effectLst>
          </p:spPr>
          <p:txBody>
            <a:bodyPr wrap="square" lIns="0" tIns="0" rIns="0" bIns="0" rtlCol="0" anchor="ctr">
              <a:noAutofit/>
            </a:bodyPr>
            <a:lstStyle/>
            <a:p>
              <a:pPr algn="ctr"/>
              <a:endParaRPr lang="en-US" sz="1200" dirty="0">
                <a:solidFill>
                  <a:srgbClr val="FFFFFF"/>
                </a:solidFill>
                <a:latin typeface="Arial"/>
                <a:cs typeface="Arial"/>
              </a:endParaRPr>
            </a:p>
          </p:txBody>
        </p:sp>
        <p:pic>
          <p:nvPicPr>
            <p:cNvPr id="31" name="Google Shape;1803;p251"/>
            <p:cNvPicPr preferRelativeResize="0"/>
            <p:nvPr/>
          </p:nvPicPr>
          <p:blipFill rotWithShape="1">
            <a:blip r:embed="rId6">
              <a:alphaModFix/>
            </a:blip>
            <a:srcRect l="33992" t="33515" r="51105" b="34031"/>
            <a:stretch/>
          </p:blipFill>
          <p:spPr>
            <a:xfrm>
              <a:off x="1801043" y="2898143"/>
              <a:ext cx="828397" cy="1127593"/>
            </a:xfrm>
            <a:prstGeom prst="rect">
              <a:avLst/>
            </a:prstGeom>
            <a:noFill/>
            <a:ln>
              <a:noFill/>
            </a:ln>
          </p:spPr>
        </p:pic>
        <p:pic>
          <p:nvPicPr>
            <p:cNvPr id="32" name="Google Shape;1805;p251"/>
            <p:cNvPicPr preferRelativeResize="0"/>
            <p:nvPr/>
          </p:nvPicPr>
          <p:blipFill rotWithShape="1">
            <a:blip r:embed="rId7">
              <a:alphaModFix/>
            </a:blip>
            <a:srcRect l="80948" t="2154" r="4740" b="66064"/>
            <a:stretch/>
          </p:blipFill>
          <p:spPr>
            <a:xfrm>
              <a:off x="1040642" y="2933310"/>
              <a:ext cx="795572" cy="1104152"/>
            </a:xfrm>
            <a:prstGeom prst="rect">
              <a:avLst/>
            </a:prstGeom>
            <a:noFill/>
            <a:ln>
              <a:noFill/>
            </a:ln>
          </p:spPr>
        </p:pic>
        <p:grpSp>
          <p:nvGrpSpPr>
            <p:cNvPr id="33" name="Group 32"/>
            <p:cNvGrpSpPr/>
            <p:nvPr/>
          </p:nvGrpSpPr>
          <p:grpSpPr>
            <a:xfrm>
              <a:off x="249650" y="1563558"/>
              <a:ext cx="824023" cy="1415734"/>
              <a:chOff x="1044951" y="2387745"/>
              <a:chExt cx="824023" cy="1415734"/>
            </a:xfrm>
          </p:grpSpPr>
          <p:pic>
            <p:nvPicPr>
              <p:cNvPr id="34" name="Google Shape;1804;p251"/>
              <p:cNvPicPr preferRelativeResize="0"/>
              <p:nvPr/>
            </p:nvPicPr>
            <p:blipFill rotWithShape="1">
              <a:blip r:embed="rId7">
                <a:alphaModFix/>
              </a:blip>
              <a:srcRect l="49639" t="2154" r="35538" b="66064"/>
              <a:stretch/>
            </p:blipFill>
            <p:spPr>
              <a:xfrm>
                <a:off x="1044951" y="2387745"/>
                <a:ext cx="824023" cy="1104151"/>
              </a:xfrm>
              <a:prstGeom prst="rect">
                <a:avLst/>
              </a:prstGeom>
              <a:noFill/>
              <a:ln>
                <a:noFill/>
              </a:ln>
            </p:spPr>
          </p:pic>
          <p:sp>
            <p:nvSpPr>
              <p:cNvPr id="35" name="Google Shape;1807;p251"/>
              <p:cNvSpPr txBox="1"/>
              <p:nvPr/>
            </p:nvSpPr>
            <p:spPr>
              <a:xfrm>
                <a:off x="1102618" y="3394024"/>
                <a:ext cx="724466" cy="409455"/>
              </a:xfrm>
              <a:prstGeom prst="rect">
                <a:avLst/>
              </a:prstGeom>
              <a:noFill/>
              <a:ln>
                <a:noFill/>
              </a:ln>
            </p:spPr>
            <p:txBody>
              <a:bodyPr spcFirstLastPara="1" wrap="square" lIns="68569" tIns="34275" rIns="68569" bIns="34275" anchor="t" anchorCtr="0">
                <a:noAutofit/>
              </a:bodyPr>
              <a:lstStyle/>
              <a:p>
                <a:pPr algn="ctr"/>
                <a:r>
                  <a:rPr lang="en-US" sz="1600" dirty="0">
                    <a:latin typeface="+mj-lt"/>
                    <a:ea typeface="Calibri"/>
                    <a:cs typeface="Calibri"/>
                    <a:sym typeface="Calibri"/>
                  </a:rPr>
                  <a:t>1st</a:t>
                </a:r>
                <a:endParaRPr sz="1600" dirty="0">
                  <a:latin typeface="+mj-lt"/>
                  <a:ea typeface="Calibri"/>
                  <a:cs typeface="Calibri"/>
                  <a:sym typeface="Calibri"/>
                </a:endParaRPr>
              </a:p>
            </p:txBody>
          </p:sp>
        </p:grpSp>
        <p:grpSp>
          <p:nvGrpSpPr>
            <p:cNvPr id="36" name="Group 35"/>
            <p:cNvGrpSpPr/>
            <p:nvPr/>
          </p:nvGrpSpPr>
          <p:grpSpPr>
            <a:xfrm>
              <a:off x="1073389" y="1523588"/>
              <a:ext cx="863476" cy="1455703"/>
              <a:chOff x="1868690" y="2347775"/>
              <a:chExt cx="863476" cy="1455703"/>
            </a:xfrm>
          </p:grpSpPr>
          <p:pic>
            <p:nvPicPr>
              <p:cNvPr id="56" name="Google Shape;1806;p251"/>
              <p:cNvPicPr preferRelativeResize="0"/>
              <p:nvPr/>
            </p:nvPicPr>
            <p:blipFill rotWithShape="1">
              <a:blip r:embed="rId7">
                <a:alphaModFix/>
              </a:blip>
              <a:srcRect l="19279" t="32033" r="65188" b="32971"/>
              <a:stretch/>
            </p:blipFill>
            <p:spPr>
              <a:xfrm>
                <a:off x="1868690" y="2347775"/>
                <a:ext cx="863476" cy="1215832"/>
              </a:xfrm>
              <a:prstGeom prst="rect">
                <a:avLst/>
              </a:prstGeom>
              <a:noFill/>
              <a:ln>
                <a:noFill/>
              </a:ln>
            </p:spPr>
          </p:pic>
          <p:sp>
            <p:nvSpPr>
              <p:cNvPr id="57" name="Google Shape;1808;p251"/>
              <p:cNvSpPr txBox="1"/>
              <p:nvPr/>
            </p:nvSpPr>
            <p:spPr>
              <a:xfrm>
                <a:off x="1886073" y="3394023"/>
                <a:ext cx="724466" cy="409455"/>
              </a:xfrm>
              <a:prstGeom prst="rect">
                <a:avLst/>
              </a:prstGeom>
              <a:noFill/>
              <a:ln>
                <a:noFill/>
              </a:ln>
            </p:spPr>
            <p:txBody>
              <a:bodyPr spcFirstLastPara="1" wrap="square" lIns="68569" tIns="34275" rIns="68569" bIns="34275" anchor="t" anchorCtr="0">
                <a:noAutofit/>
              </a:bodyPr>
              <a:lstStyle/>
              <a:p>
                <a:pPr algn="ctr"/>
                <a:r>
                  <a:rPr lang="en-US" sz="1600" dirty="0">
                    <a:latin typeface="+mj-lt"/>
                    <a:ea typeface="Calibri"/>
                    <a:cs typeface="Calibri"/>
                    <a:sym typeface="Calibri"/>
                  </a:rPr>
                  <a:t>4th</a:t>
                </a:r>
                <a:endParaRPr sz="1600" dirty="0">
                  <a:latin typeface="+mj-lt"/>
                  <a:ea typeface="Calibri"/>
                  <a:cs typeface="Calibri"/>
                  <a:sym typeface="Calibri"/>
                </a:endParaRPr>
              </a:p>
            </p:txBody>
          </p:sp>
        </p:grpSp>
        <p:sp>
          <p:nvSpPr>
            <p:cNvPr id="58" name="Google Shape;1810;p251"/>
            <p:cNvSpPr txBox="1"/>
            <p:nvPr/>
          </p:nvSpPr>
          <p:spPr>
            <a:xfrm>
              <a:off x="1861113" y="3934035"/>
              <a:ext cx="724466" cy="409455"/>
            </a:xfrm>
            <a:prstGeom prst="rect">
              <a:avLst/>
            </a:prstGeom>
            <a:noFill/>
            <a:ln>
              <a:noFill/>
            </a:ln>
          </p:spPr>
          <p:txBody>
            <a:bodyPr spcFirstLastPara="1" wrap="square" lIns="68569" tIns="34275" rIns="68569" bIns="34275" anchor="t" anchorCtr="0">
              <a:noAutofit/>
            </a:bodyPr>
            <a:lstStyle/>
            <a:p>
              <a:pPr algn="ctr"/>
              <a:r>
                <a:rPr lang="en-US" sz="1600" dirty="0">
                  <a:latin typeface="+mj-lt"/>
                  <a:ea typeface="Calibri"/>
                  <a:cs typeface="Calibri"/>
                  <a:sym typeface="Calibri"/>
                </a:rPr>
                <a:t>48th</a:t>
              </a:r>
              <a:endParaRPr sz="1600" dirty="0">
                <a:latin typeface="+mj-lt"/>
                <a:ea typeface="Calibri"/>
                <a:cs typeface="Calibri"/>
                <a:sym typeface="Calibri"/>
              </a:endParaRPr>
            </a:p>
          </p:txBody>
        </p:sp>
        <p:sp>
          <p:nvSpPr>
            <p:cNvPr id="59" name="Google Shape;1811;p251"/>
            <p:cNvSpPr txBox="1"/>
            <p:nvPr/>
          </p:nvSpPr>
          <p:spPr>
            <a:xfrm>
              <a:off x="1086938" y="3944173"/>
              <a:ext cx="724466" cy="409455"/>
            </a:xfrm>
            <a:prstGeom prst="rect">
              <a:avLst/>
            </a:prstGeom>
            <a:noFill/>
            <a:ln>
              <a:noFill/>
            </a:ln>
          </p:spPr>
          <p:txBody>
            <a:bodyPr spcFirstLastPara="1" wrap="square" lIns="68569" tIns="34275" rIns="68569" bIns="34275" anchor="t" anchorCtr="0">
              <a:noAutofit/>
            </a:bodyPr>
            <a:lstStyle/>
            <a:p>
              <a:pPr algn="ctr"/>
              <a:r>
                <a:rPr lang="en-US" sz="1600" dirty="0">
                  <a:latin typeface="+mj-lt"/>
                  <a:ea typeface="Calibri"/>
                  <a:cs typeface="Calibri"/>
                  <a:sym typeface="Calibri"/>
                </a:rPr>
                <a:t>33rd</a:t>
              </a:r>
              <a:endParaRPr sz="1600" dirty="0">
                <a:latin typeface="+mj-lt"/>
                <a:ea typeface="Calibri"/>
                <a:cs typeface="Calibri"/>
                <a:sym typeface="Calibri"/>
              </a:endParaRPr>
            </a:p>
          </p:txBody>
        </p:sp>
        <p:grpSp>
          <p:nvGrpSpPr>
            <p:cNvPr id="60" name="Group 59"/>
            <p:cNvGrpSpPr/>
            <p:nvPr/>
          </p:nvGrpSpPr>
          <p:grpSpPr>
            <a:xfrm>
              <a:off x="258765" y="2905042"/>
              <a:ext cx="814624" cy="1448586"/>
              <a:chOff x="3559128" y="2320809"/>
              <a:chExt cx="814624" cy="1448586"/>
            </a:xfrm>
          </p:grpSpPr>
          <p:sp>
            <p:nvSpPr>
              <p:cNvPr id="61" name="Google Shape;1809;p251"/>
              <p:cNvSpPr txBox="1"/>
              <p:nvPr/>
            </p:nvSpPr>
            <p:spPr>
              <a:xfrm>
                <a:off x="3626435" y="3359940"/>
                <a:ext cx="724466" cy="409455"/>
              </a:xfrm>
              <a:prstGeom prst="rect">
                <a:avLst/>
              </a:prstGeom>
              <a:noFill/>
              <a:ln>
                <a:noFill/>
              </a:ln>
            </p:spPr>
            <p:txBody>
              <a:bodyPr spcFirstLastPara="1" wrap="square" lIns="68569" tIns="34275" rIns="68569" bIns="34275" anchor="t" anchorCtr="0">
                <a:noAutofit/>
              </a:bodyPr>
              <a:lstStyle/>
              <a:p>
                <a:pPr algn="ctr"/>
                <a:r>
                  <a:rPr lang="en-US" sz="1600" dirty="0">
                    <a:latin typeface="+mj-lt"/>
                    <a:ea typeface="Calibri"/>
                    <a:cs typeface="Calibri"/>
                    <a:sym typeface="Calibri"/>
                  </a:rPr>
                  <a:t>25th</a:t>
                </a:r>
                <a:endParaRPr sz="1600" dirty="0">
                  <a:latin typeface="+mj-lt"/>
                  <a:ea typeface="Calibri"/>
                  <a:cs typeface="Calibri"/>
                  <a:sym typeface="Calibri"/>
                </a:endParaRPr>
              </a:p>
            </p:txBody>
          </p:sp>
          <p:pic>
            <p:nvPicPr>
              <p:cNvPr id="62" name="Google Shape;1803;p251"/>
              <p:cNvPicPr preferRelativeResize="0"/>
              <p:nvPr/>
            </p:nvPicPr>
            <p:blipFill rotWithShape="1">
              <a:blip r:embed="rId6">
                <a:alphaModFix/>
              </a:blip>
              <a:srcRect l="34240" t="67964" r="51105"/>
              <a:stretch/>
            </p:blipFill>
            <p:spPr>
              <a:xfrm>
                <a:off x="3559128" y="2320809"/>
                <a:ext cx="814624" cy="1113061"/>
              </a:xfrm>
              <a:prstGeom prst="rect">
                <a:avLst/>
              </a:prstGeom>
              <a:noFill/>
              <a:ln>
                <a:noFill/>
              </a:ln>
            </p:spPr>
          </p:pic>
        </p:grpSp>
        <p:grpSp>
          <p:nvGrpSpPr>
            <p:cNvPr id="63" name="Group 62"/>
            <p:cNvGrpSpPr/>
            <p:nvPr/>
          </p:nvGrpSpPr>
          <p:grpSpPr>
            <a:xfrm>
              <a:off x="1862937" y="1600878"/>
              <a:ext cx="724466" cy="1374264"/>
              <a:chOff x="2843343" y="2393195"/>
              <a:chExt cx="724466" cy="1374264"/>
            </a:xfrm>
          </p:grpSpPr>
          <p:sp>
            <p:nvSpPr>
              <p:cNvPr id="64" name="Google Shape;1814;p251"/>
              <p:cNvSpPr txBox="1"/>
              <p:nvPr/>
            </p:nvSpPr>
            <p:spPr>
              <a:xfrm>
                <a:off x="2843343" y="3358004"/>
                <a:ext cx="724466" cy="409455"/>
              </a:xfrm>
              <a:prstGeom prst="rect">
                <a:avLst/>
              </a:prstGeom>
              <a:noFill/>
              <a:ln>
                <a:noFill/>
              </a:ln>
            </p:spPr>
            <p:txBody>
              <a:bodyPr spcFirstLastPara="1" wrap="square" lIns="68569" tIns="34275" rIns="68569" bIns="34275" anchor="t" anchorCtr="0">
                <a:noAutofit/>
              </a:bodyPr>
              <a:lstStyle/>
              <a:p>
                <a:pPr algn="ctr"/>
                <a:r>
                  <a:rPr lang="en-US" sz="1600" dirty="0">
                    <a:latin typeface="+mj-lt"/>
                    <a:ea typeface="Calibri"/>
                    <a:cs typeface="Calibri"/>
                    <a:sym typeface="Calibri"/>
                  </a:rPr>
                  <a:t>13th</a:t>
                </a:r>
                <a:endParaRPr sz="1600" dirty="0">
                  <a:latin typeface="+mj-lt"/>
                  <a:ea typeface="Calibri"/>
                  <a:cs typeface="Calibri"/>
                  <a:sym typeface="Calibri"/>
                </a:endParaRPr>
              </a:p>
            </p:txBody>
          </p:sp>
          <p:grpSp>
            <p:nvGrpSpPr>
              <p:cNvPr id="65" name="Group 64"/>
              <p:cNvGrpSpPr/>
              <p:nvPr/>
            </p:nvGrpSpPr>
            <p:grpSpPr>
              <a:xfrm>
                <a:off x="2872654" y="2393195"/>
                <a:ext cx="683251" cy="968291"/>
                <a:chOff x="2647779" y="2147199"/>
                <a:chExt cx="683251" cy="968291"/>
              </a:xfrm>
            </p:grpSpPr>
            <p:sp>
              <p:nvSpPr>
                <p:cNvPr id="66" name="Rectangle 65"/>
                <p:cNvSpPr/>
                <p:nvPr/>
              </p:nvSpPr>
              <p:spPr>
                <a:xfrm>
                  <a:off x="2647779" y="2147199"/>
                  <a:ext cx="683251" cy="968291"/>
                </a:xfrm>
                <a:prstGeom prst="rect">
                  <a:avLst/>
                </a:prstGeom>
                <a:solidFill>
                  <a:schemeClr val="bg2"/>
                </a:solidFill>
                <a:ln w="6350">
                  <a:solidFill>
                    <a:schemeClr val="tx2"/>
                  </a:solidFill>
                </a:ln>
                <a:effectLst>
                  <a:outerShdw blurRad="50800" dist="38100" dir="5400000" sx="96000" sy="96000" algn="t" rotWithShape="0">
                    <a:schemeClr val="bg2">
                      <a:lumMod val="65000"/>
                      <a:alpha val="40000"/>
                    </a:schemeClr>
                  </a:outerShdw>
                </a:effectLst>
              </p:spPr>
              <p:txBody>
                <a:bodyPr wrap="square" lIns="0" tIns="0" rIns="0" bIns="0" rtlCol="0" anchor="ctr">
                  <a:noAutofit/>
                </a:bodyPr>
                <a:lstStyle/>
                <a:p>
                  <a:pPr algn="ctr"/>
                  <a:endParaRPr lang="en-US" sz="1200" dirty="0">
                    <a:solidFill>
                      <a:srgbClr val="FFFFFF"/>
                    </a:solidFill>
                    <a:latin typeface="Arial"/>
                    <a:cs typeface="Arial"/>
                  </a:endParaRPr>
                </a:p>
              </p:txBody>
            </p:sp>
            <p:pic>
              <p:nvPicPr>
                <p:cNvPr id="67" name="Google Shape;1813;p251"/>
                <p:cNvPicPr preferRelativeResize="0"/>
                <p:nvPr/>
              </p:nvPicPr>
              <p:blipFill rotWithShape="1">
                <a:blip r:embed="rId8">
                  <a:alphaModFix/>
                </a:blip>
                <a:srcRect/>
                <a:stretch/>
              </p:blipFill>
              <p:spPr>
                <a:xfrm>
                  <a:off x="2653718" y="2153731"/>
                  <a:ext cx="670780" cy="687440"/>
                </a:xfrm>
                <a:prstGeom prst="rect">
                  <a:avLst/>
                </a:prstGeom>
                <a:noFill/>
                <a:ln>
                  <a:noFill/>
                </a:ln>
              </p:spPr>
            </p:pic>
          </p:grpSp>
        </p:grpSp>
        <p:pic>
          <p:nvPicPr>
            <p:cNvPr id="68" name="Picture 67">
              <a:extLst>
                <a:ext uri="{FF2B5EF4-FFF2-40B4-BE49-F238E27FC236}">
                  <a16:creationId xmlns:a16="http://schemas.microsoft.com/office/drawing/2014/main" xmlns="" id="{8DDE93B9-E24B-3744-9425-4E3F95B048A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9040" y="377159"/>
              <a:ext cx="771732" cy="771732"/>
            </a:xfrm>
            <a:prstGeom prst="rect">
              <a:avLst/>
            </a:prstGeom>
          </p:spPr>
        </p:pic>
        <p:sp>
          <p:nvSpPr>
            <p:cNvPr id="5" name="TextBox 4"/>
            <p:cNvSpPr txBox="1"/>
            <p:nvPr/>
          </p:nvSpPr>
          <p:spPr>
            <a:xfrm>
              <a:off x="1102495" y="400605"/>
              <a:ext cx="1585561" cy="523220"/>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Grandmasters </a:t>
              </a:r>
              <a:r>
                <a:rPr lang="en-US" sz="1100" dirty="0">
                  <a:solidFill>
                    <a:schemeClr val="tx2">
                      <a:lumMod val="25000"/>
                    </a:schemeClr>
                  </a:solidFill>
                  <a:latin typeface="Arial" panose="020B0604020202020204" pitchFamily="34" charset="0"/>
                  <a:cs typeface="Arial" panose="020B0604020202020204" pitchFamily="34" charset="0"/>
                </a:rPr>
                <a:t>(their highest ranking)</a:t>
              </a:r>
              <a:endParaRPr lang="en-US" sz="1200" dirty="0">
                <a:solidFill>
                  <a:schemeClr val="tx2">
                    <a:lumMod val="2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3499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6EB837-5DA5-5E43-985A-705B0274718C}"/>
              </a:ext>
            </a:extLst>
          </p:cNvPr>
          <p:cNvSpPr>
            <a:spLocks noGrp="1"/>
          </p:cNvSpPr>
          <p:nvPr>
            <p:ph type="title"/>
          </p:nvPr>
        </p:nvSpPr>
        <p:spPr>
          <a:xfrm>
            <a:off x="228600" y="201168"/>
            <a:ext cx="7954108" cy="381000"/>
          </a:xfrm>
        </p:spPr>
        <p:txBody>
          <a:bodyPr/>
          <a:lstStyle/>
          <a:p>
            <a:r>
              <a:rPr lang="en-US" dirty="0"/>
              <a:t>Client Roadmap to Getting Started</a:t>
            </a:r>
            <a:br>
              <a:rPr lang="en-US" dirty="0"/>
            </a:br>
            <a:r>
              <a:rPr lang="en-US" dirty="0"/>
              <a:t>with H2O Driverless AI</a:t>
            </a:r>
          </a:p>
        </p:txBody>
      </p:sp>
      <p:sp>
        <p:nvSpPr>
          <p:cNvPr id="5" name="Shape 1274">
            <a:extLst>
              <a:ext uri="{FF2B5EF4-FFF2-40B4-BE49-F238E27FC236}">
                <a16:creationId xmlns:a16="http://schemas.microsoft.com/office/drawing/2014/main" xmlns="" id="{415FA81B-2E1A-F04C-B05A-2014C5D68E91}"/>
              </a:ext>
            </a:extLst>
          </p:cNvPr>
          <p:cNvSpPr txBox="1"/>
          <p:nvPr/>
        </p:nvSpPr>
        <p:spPr>
          <a:xfrm>
            <a:off x="628650" y="1123036"/>
            <a:ext cx="7851853" cy="3695148"/>
          </a:xfrm>
          <a:prstGeom prst="rect">
            <a:avLst/>
          </a:prstGeom>
          <a:noFill/>
          <a:ln>
            <a:noFill/>
          </a:ln>
        </p:spPr>
        <p:txBody>
          <a:bodyPr spcFirstLastPara="1" wrap="square" lIns="68569" tIns="34275" rIns="68569" bIns="34275" anchor="t" anchorCtr="0">
            <a:noAutofit/>
          </a:bodyPr>
          <a:lstStyle/>
          <a:p>
            <a:pPr marL="165735" indent="-257175" defTabSz="685800">
              <a:lnSpc>
                <a:spcPts val="2760"/>
              </a:lnSpc>
              <a:spcBef>
                <a:spcPts val="600"/>
              </a:spcBef>
              <a:buClr>
                <a:srgbClr val="000000"/>
              </a:buClr>
              <a:buSzPts val="2400"/>
              <a:buFont typeface="Arial"/>
              <a:buChar char="•"/>
              <a:defRPr/>
            </a:pPr>
            <a:r>
              <a:rPr lang="en-US" sz="1800" kern="0" dirty="0">
                <a:solidFill>
                  <a:srgbClr val="000000"/>
                </a:solidFill>
                <a:latin typeface="+mj-lt"/>
                <a:ea typeface="Calibri"/>
                <a:cs typeface="Calibri"/>
                <a:sym typeface="Calibri"/>
              </a:rPr>
              <a:t>Get the 21 day free trial for </a:t>
            </a:r>
            <a:r>
              <a:rPr lang="en-US" sz="1800" u="sng" kern="0" dirty="0">
                <a:solidFill>
                  <a:srgbClr val="0563C1"/>
                </a:solidFill>
                <a:latin typeface="+mj-lt"/>
                <a:ea typeface="Calibri"/>
                <a:cs typeface="Calibri"/>
                <a:sym typeface="Calibri"/>
                <a:hlinkClick r:id="rId3"/>
              </a:rPr>
              <a:t>Driverless AI</a:t>
            </a:r>
            <a:endParaRPr lang="en-US" sz="1800" u="sng" kern="0" dirty="0">
              <a:solidFill>
                <a:srgbClr val="0563C1"/>
              </a:solidFill>
              <a:latin typeface="+mj-lt"/>
              <a:ea typeface="Calibri"/>
              <a:cs typeface="Calibri"/>
              <a:sym typeface="Calibri"/>
            </a:endParaRPr>
          </a:p>
          <a:p>
            <a:pPr marL="508726" lvl="1" indent="-257175" defTabSz="685800">
              <a:lnSpc>
                <a:spcPts val="2760"/>
              </a:lnSpc>
              <a:spcBef>
                <a:spcPts val="600"/>
              </a:spcBef>
              <a:buClr>
                <a:srgbClr val="000000"/>
              </a:buClr>
              <a:buSzPts val="2400"/>
              <a:buFont typeface="Arial"/>
              <a:buChar char="•"/>
              <a:defRPr/>
            </a:pPr>
            <a:r>
              <a:rPr lang="en-US" sz="1800" kern="0" dirty="0">
                <a:solidFill>
                  <a:srgbClr val="000000"/>
                </a:solidFill>
                <a:latin typeface="+mj-lt"/>
                <a:ea typeface="Calibri"/>
                <a:cs typeface="Calibri"/>
                <a:sym typeface="Calibri"/>
              </a:rPr>
              <a:t>Don’t have the hardware… try the </a:t>
            </a:r>
            <a:r>
              <a:rPr lang="en-US" sz="1800" kern="0" dirty="0">
                <a:solidFill>
                  <a:srgbClr val="000000"/>
                </a:solidFill>
                <a:latin typeface="+mj-lt"/>
                <a:ea typeface="Calibri"/>
                <a:cs typeface="Calibri"/>
                <a:sym typeface="Calibri"/>
                <a:hlinkClick r:id="rId4"/>
              </a:rPr>
              <a:t>Qwiklab cloud</a:t>
            </a:r>
            <a:r>
              <a:rPr lang="en-US" sz="1800" u="sng" kern="0" dirty="0">
                <a:solidFill>
                  <a:srgbClr val="0563C1"/>
                </a:solidFill>
                <a:latin typeface="+mj-lt"/>
                <a:ea typeface="Calibri"/>
                <a:cs typeface="Calibri"/>
                <a:sym typeface="Calibri"/>
                <a:hlinkClick r:id="rId4"/>
              </a:rPr>
              <a:t> training</a:t>
            </a:r>
            <a:r>
              <a:rPr lang="en-US" sz="1800" kern="0" dirty="0">
                <a:solidFill>
                  <a:srgbClr val="000000"/>
                </a:solidFill>
                <a:latin typeface="+mj-lt"/>
                <a:ea typeface="Calibri"/>
                <a:cs typeface="Calibri"/>
                <a:sym typeface="Calibri"/>
                <a:hlinkClick r:id="rId4"/>
              </a:rPr>
              <a:t> </a:t>
            </a:r>
            <a:r>
              <a:rPr lang="en-US" sz="1800" kern="0" dirty="0">
                <a:solidFill>
                  <a:srgbClr val="000000"/>
                </a:solidFill>
                <a:latin typeface="+mj-lt"/>
                <a:ea typeface="Calibri"/>
                <a:cs typeface="Calibri"/>
                <a:sym typeface="Calibri"/>
              </a:rPr>
              <a:t>environment</a:t>
            </a:r>
          </a:p>
          <a:p>
            <a:pPr marL="165735" indent="-257175" defTabSz="685800">
              <a:lnSpc>
                <a:spcPts val="2760"/>
              </a:lnSpc>
              <a:spcBef>
                <a:spcPts val="600"/>
              </a:spcBef>
              <a:buClr>
                <a:srgbClr val="000000"/>
              </a:buClr>
              <a:buSzPts val="2400"/>
              <a:buFont typeface="Arial"/>
              <a:buChar char="•"/>
              <a:defRPr/>
            </a:pPr>
            <a:r>
              <a:rPr lang="en-US" sz="1800" kern="0" dirty="0">
                <a:solidFill>
                  <a:srgbClr val="000000"/>
                </a:solidFill>
                <a:latin typeface="+mj-lt"/>
                <a:ea typeface="Calibri"/>
                <a:cs typeface="Calibri"/>
                <a:sym typeface="Calibri"/>
              </a:rPr>
              <a:t>Follow the </a:t>
            </a:r>
            <a:r>
              <a:rPr lang="en-US" sz="1800" kern="0" dirty="0">
                <a:solidFill>
                  <a:srgbClr val="000000"/>
                </a:solidFill>
                <a:latin typeface="+mj-lt"/>
                <a:ea typeface="Calibri"/>
                <a:cs typeface="Calibri"/>
                <a:sym typeface="Calibri"/>
                <a:hlinkClick r:id="rId5"/>
              </a:rPr>
              <a:t>Tutorial</a:t>
            </a:r>
            <a:r>
              <a:rPr lang="en-US" sz="1800" kern="0" dirty="0">
                <a:solidFill>
                  <a:srgbClr val="000000"/>
                </a:solidFill>
                <a:latin typeface="+mj-lt"/>
                <a:ea typeface="Calibri"/>
                <a:cs typeface="Calibri"/>
                <a:sym typeface="Calibri"/>
              </a:rPr>
              <a:t> video</a:t>
            </a:r>
          </a:p>
          <a:p>
            <a:pPr marL="165735" indent="-257175" defTabSz="685800">
              <a:lnSpc>
                <a:spcPts val="2760"/>
              </a:lnSpc>
              <a:spcBef>
                <a:spcPts val="600"/>
              </a:spcBef>
              <a:buClr>
                <a:srgbClr val="000000"/>
              </a:buClr>
              <a:buSzPts val="2400"/>
              <a:buFont typeface="Arial"/>
              <a:buChar char="•"/>
              <a:defRPr/>
            </a:pPr>
            <a:r>
              <a:rPr lang="en-US" sz="1800" kern="0" dirty="0">
                <a:solidFill>
                  <a:srgbClr val="000000"/>
                </a:solidFill>
                <a:latin typeface="+mj-lt"/>
                <a:ea typeface="Calibri"/>
                <a:cs typeface="Calibri"/>
                <a:sym typeface="Calibri"/>
              </a:rPr>
              <a:t>Learn how Driverless AI delivers </a:t>
            </a:r>
            <a:r>
              <a:rPr lang="en-US" sz="1800" u="sng" kern="0" dirty="0">
                <a:solidFill>
                  <a:srgbClr val="0563C1"/>
                </a:solidFill>
                <a:latin typeface="+mj-lt"/>
                <a:ea typeface="Calibri"/>
                <a:cs typeface="Calibri"/>
                <a:sym typeface="Calibri"/>
                <a:hlinkClick r:id="rId6"/>
              </a:rPr>
              <a:t>Trust &amp; Explainable AI</a:t>
            </a:r>
            <a:endParaRPr lang="en-US" sz="1800" u="sng" kern="0" dirty="0">
              <a:solidFill>
                <a:srgbClr val="000000"/>
              </a:solidFill>
              <a:latin typeface="+mj-lt"/>
              <a:ea typeface="Calibri"/>
              <a:cs typeface="Calibri"/>
              <a:sym typeface="Calibri"/>
            </a:endParaRPr>
          </a:p>
          <a:p>
            <a:pPr marL="165735" indent="-257175" defTabSz="685800">
              <a:lnSpc>
                <a:spcPts val="2760"/>
              </a:lnSpc>
              <a:spcBef>
                <a:spcPts val="600"/>
              </a:spcBef>
              <a:buClr>
                <a:srgbClr val="000000"/>
              </a:buClr>
              <a:buSzPts val="2400"/>
              <a:buFont typeface="Arial"/>
              <a:buChar char="•"/>
              <a:defRPr/>
            </a:pPr>
            <a:r>
              <a:rPr lang="en-US" sz="1800" kern="0" dirty="0">
                <a:solidFill>
                  <a:srgbClr val="000000"/>
                </a:solidFill>
                <a:latin typeface="+mj-lt"/>
                <a:ea typeface="Calibri"/>
                <a:cs typeface="Calibri"/>
                <a:sym typeface="Calibri"/>
              </a:rPr>
              <a:t>Learn more about </a:t>
            </a:r>
            <a:r>
              <a:rPr lang="en-US" sz="1800" kern="0" dirty="0">
                <a:solidFill>
                  <a:srgbClr val="000000"/>
                </a:solidFill>
                <a:latin typeface="+mj-lt"/>
                <a:ea typeface="Calibri"/>
                <a:cs typeface="Calibri"/>
                <a:sym typeface="Calibri"/>
                <a:hlinkClick r:id="rId7"/>
              </a:rPr>
              <a:t>NLP</a:t>
            </a:r>
            <a:r>
              <a:rPr lang="en-US" sz="1800" kern="0" dirty="0">
                <a:solidFill>
                  <a:srgbClr val="000000"/>
                </a:solidFill>
                <a:latin typeface="+mj-lt"/>
                <a:ea typeface="Calibri"/>
                <a:cs typeface="Calibri"/>
                <a:sym typeface="Calibri"/>
              </a:rPr>
              <a:t> and </a:t>
            </a:r>
            <a:r>
              <a:rPr lang="en-US" sz="1800" kern="0" dirty="0">
                <a:solidFill>
                  <a:srgbClr val="000000"/>
                </a:solidFill>
                <a:latin typeface="+mj-lt"/>
                <a:ea typeface="Calibri"/>
                <a:cs typeface="Calibri"/>
                <a:sym typeface="Calibri"/>
                <a:hlinkClick r:id="rId8"/>
              </a:rPr>
              <a:t>Time-Series</a:t>
            </a:r>
            <a:r>
              <a:rPr lang="en-US" sz="1800" kern="0" dirty="0">
                <a:solidFill>
                  <a:srgbClr val="000000"/>
                </a:solidFill>
                <a:latin typeface="+mj-lt"/>
                <a:ea typeface="Calibri"/>
                <a:cs typeface="Calibri"/>
                <a:sym typeface="Calibri"/>
              </a:rPr>
              <a:t> in Driverless AI</a:t>
            </a:r>
            <a:endParaRPr lang="en-US" sz="1800" kern="0" dirty="0">
              <a:solidFill>
                <a:srgbClr val="000000"/>
              </a:solidFill>
              <a:latin typeface="+mj-lt"/>
              <a:ea typeface="Calibri"/>
              <a:cs typeface="Calibri"/>
              <a:sym typeface="Calibri"/>
              <a:hlinkClick r:id="rId9"/>
            </a:endParaRPr>
          </a:p>
          <a:p>
            <a:pPr marL="165735" indent="-257175" defTabSz="685800">
              <a:lnSpc>
                <a:spcPts val="2760"/>
              </a:lnSpc>
              <a:spcBef>
                <a:spcPts val="600"/>
              </a:spcBef>
              <a:buClr>
                <a:srgbClr val="000000"/>
              </a:buClr>
              <a:buSzPts val="2400"/>
              <a:buFont typeface="Arial"/>
              <a:buChar char="•"/>
              <a:defRPr/>
            </a:pPr>
            <a:r>
              <a:rPr lang="en-US" sz="1800" kern="0" dirty="0">
                <a:solidFill>
                  <a:srgbClr val="000000"/>
                </a:solidFill>
                <a:latin typeface="+mj-lt"/>
                <a:ea typeface="Calibri"/>
                <a:cs typeface="Calibri"/>
                <a:sym typeface="Calibri"/>
              </a:rPr>
              <a:t>Watch </a:t>
            </a:r>
            <a:r>
              <a:rPr lang="en-US" sz="1800" kern="0" dirty="0">
                <a:solidFill>
                  <a:srgbClr val="000000"/>
                </a:solidFill>
                <a:latin typeface="+mj-lt"/>
                <a:ea typeface="Calibri"/>
                <a:cs typeface="Calibri"/>
                <a:sym typeface="Calibri"/>
                <a:hlinkClick r:id="rId10"/>
              </a:rPr>
              <a:t>Replays</a:t>
            </a:r>
            <a:r>
              <a:rPr lang="en-US" sz="1800" kern="0" dirty="0">
                <a:solidFill>
                  <a:srgbClr val="000000"/>
                </a:solidFill>
                <a:latin typeface="+mj-lt"/>
                <a:ea typeface="Calibri"/>
                <a:cs typeface="Calibri"/>
                <a:sym typeface="Calibri"/>
              </a:rPr>
              <a:t> from H2O World London 2018</a:t>
            </a:r>
          </a:p>
          <a:p>
            <a:pPr marL="165735" indent="-257175" defTabSz="685800">
              <a:lnSpc>
                <a:spcPts val="2760"/>
              </a:lnSpc>
              <a:spcBef>
                <a:spcPts val="600"/>
              </a:spcBef>
              <a:buClr>
                <a:srgbClr val="000000"/>
              </a:buClr>
              <a:buSzPts val="2400"/>
              <a:buFont typeface="Arial"/>
              <a:buChar char="•"/>
              <a:defRPr/>
            </a:pPr>
            <a:r>
              <a:rPr lang="en-US" sz="1800" u="sng" kern="0" dirty="0">
                <a:solidFill>
                  <a:srgbClr val="0563C1"/>
                </a:solidFill>
                <a:latin typeface="+mj-lt"/>
                <a:ea typeface="Calibri"/>
                <a:cs typeface="Calibri"/>
                <a:sym typeface="Calibri"/>
                <a:hlinkClick r:id="rId9"/>
              </a:rPr>
              <a:t>Watch “Democratizing Intelligence”</a:t>
            </a:r>
            <a:r>
              <a:rPr lang="en-US" sz="1800" kern="0" dirty="0">
                <a:solidFill>
                  <a:srgbClr val="000000"/>
                </a:solidFill>
                <a:latin typeface="+mj-lt"/>
                <a:ea typeface="Calibri"/>
                <a:cs typeface="Calibri"/>
                <a:sym typeface="Calibri"/>
              </a:rPr>
              <a:t> by Sri Ambati, CEO &amp;Founder</a:t>
            </a:r>
            <a:endParaRPr sz="1050" kern="0" dirty="0">
              <a:solidFill>
                <a:srgbClr val="000000"/>
              </a:solidFill>
              <a:latin typeface="+mj-lt"/>
              <a:cs typeface="Arial"/>
              <a:sym typeface="Arial"/>
            </a:endParaRPr>
          </a:p>
          <a:p>
            <a:pPr marL="257175" indent="-257175" defTabSz="685800">
              <a:lnSpc>
                <a:spcPct val="90000"/>
              </a:lnSpc>
              <a:spcBef>
                <a:spcPts val="600"/>
              </a:spcBef>
              <a:buClr>
                <a:srgbClr val="000000"/>
              </a:buClr>
              <a:buSzPts val="2400"/>
              <a:buFont typeface="Arial"/>
              <a:buChar char="•"/>
              <a:defRPr/>
            </a:pPr>
            <a:r>
              <a:rPr lang="en-US" sz="1800" u="sng" kern="0" dirty="0">
                <a:solidFill>
                  <a:srgbClr val="0563C1"/>
                </a:solidFill>
                <a:latin typeface="+mj-lt"/>
                <a:ea typeface="Calibri"/>
                <a:cs typeface="Calibri"/>
                <a:sym typeface="Calibri"/>
                <a:hlinkClick r:id="rId11"/>
              </a:rPr>
              <a:t>Learn how PayPal</a:t>
            </a:r>
            <a:r>
              <a:rPr lang="en-US" sz="1800" kern="0" dirty="0">
                <a:solidFill>
                  <a:srgbClr val="000000"/>
                </a:solidFill>
                <a:latin typeface="+mj-lt"/>
                <a:ea typeface="Calibri"/>
                <a:cs typeface="Calibri"/>
                <a:sym typeface="Calibri"/>
              </a:rPr>
              <a:t> is solving fraud with Driverless AI</a:t>
            </a:r>
            <a:endParaRPr sz="1050" kern="0" dirty="0">
              <a:solidFill>
                <a:srgbClr val="000000"/>
              </a:solidFill>
              <a:latin typeface="+mj-lt"/>
              <a:cs typeface="Arial"/>
              <a:sym typeface="Arial"/>
            </a:endParaRPr>
          </a:p>
        </p:txBody>
      </p:sp>
      <p:grpSp>
        <p:nvGrpSpPr>
          <p:cNvPr id="6" name="Group 5">
            <a:extLst>
              <a:ext uri="{FF2B5EF4-FFF2-40B4-BE49-F238E27FC236}">
                <a16:creationId xmlns:a16="http://schemas.microsoft.com/office/drawing/2014/main" xmlns="" id="{93668623-4662-FB45-B73B-0B2C4D0002AC}"/>
              </a:ext>
            </a:extLst>
          </p:cNvPr>
          <p:cNvGrpSpPr/>
          <p:nvPr/>
        </p:nvGrpSpPr>
        <p:grpSpPr>
          <a:xfrm>
            <a:off x="7023982" y="201167"/>
            <a:ext cx="1929650" cy="654617"/>
            <a:chOff x="6556467" y="358814"/>
            <a:chExt cx="2286001" cy="775505"/>
          </a:xfrm>
        </p:grpSpPr>
        <p:sp>
          <p:nvSpPr>
            <p:cNvPr id="7" name="Rectangle 6">
              <a:extLst>
                <a:ext uri="{FF2B5EF4-FFF2-40B4-BE49-F238E27FC236}">
                  <a16:creationId xmlns:a16="http://schemas.microsoft.com/office/drawing/2014/main" xmlns="" id="{88B7A8CF-2BFC-104D-9ADD-778BE05B6415}"/>
                </a:ext>
              </a:extLst>
            </p:cNvPr>
            <p:cNvSpPr/>
            <p:nvPr/>
          </p:nvSpPr>
          <p:spPr bwMode="auto">
            <a:xfrm>
              <a:off x="6556467" y="358814"/>
              <a:ext cx="2286001" cy="775505"/>
            </a:xfrm>
            <a:prstGeom prst="rect">
              <a:avLst/>
            </a:prstGeom>
            <a:solidFill>
              <a:srgbClr val="16161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400" fontAlgn="base">
                <a:lnSpc>
                  <a:spcPct val="90000"/>
                </a:lnSpc>
                <a:spcBef>
                  <a:spcPct val="0"/>
                </a:spcBef>
                <a:spcAft>
                  <a:spcPct val="0"/>
                </a:spcAft>
              </a:pPr>
              <a:endParaRPr lang="en-US" sz="2000" dirty="0">
                <a:solidFill>
                  <a:srgbClr val="191919"/>
                </a:solidFill>
                <a:latin typeface="HelvNeue Light for IBM" pitchFamily="34" charset="0"/>
              </a:endParaRPr>
            </a:p>
          </p:txBody>
        </p:sp>
        <p:pic>
          <p:nvPicPr>
            <p:cNvPr id="8" name="Picture 7">
              <a:extLst>
                <a:ext uri="{FF2B5EF4-FFF2-40B4-BE49-F238E27FC236}">
                  <a16:creationId xmlns:a16="http://schemas.microsoft.com/office/drawing/2014/main" xmlns="" id="{E11AB865-E050-1B44-90FF-B957BCB041E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00246" y="628130"/>
              <a:ext cx="2000253" cy="236872"/>
            </a:xfrm>
            <a:prstGeom prst="rect">
              <a:avLst/>
            </a:prstGeom>
            <a:effectLst>
              <a:reflection blurRad="6350" endPos="0" dir="5400000" sy="-100000" algn="bl" rotWithShape="0"/>
            </a:effectLst>
          </p:spPr>
        </p:pic>
      </p:grpSp>
    </p:spTree>
    <p:extLst>
      <p:ext uri="{BB962C8B-B14F-4D97-AF65-F5344CB8AC3E}">
        <p14:creationId xmlns:p14="http://schemas.microsoft.com/office/powerpoint/2010/main" val="3008796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0C193ED1-0674-47B7-B1A0-943172D2CD0E}"/>
              </a:ext>
            </a:extLst>
          </p:cNvPr>
          <p:cNvCxnSpPr>
            <a:cxnSpLocks/>
          </p:cNvCxnSpPr>
          <p:nvPr/>
        </p:nvCxnSpPr>
        <p:spPr>
          <a:xfrm>
            <a:off x="8535309" y="3459124"/>
            <a:ext cx="0" cy="137160"/>
          </a:xfrm>
          <a:prstGeom prst="line">
            <a:avLst/>
          </a:prstGeom>
          <a:ln w="15875">
            <a:tailEnd type="non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8599" y="201168"/>
            <a:ext cx="4962737" cy="895024"/>
          </a:xfrm>
        </p:spPr>
        <p:txBody>
          <a:bodyPr/>
          <a:lstStyle/>
          <a:p>
            <a:r>
              <a:rPr lang="en-US" spc="-20" dirty="0"/>
              <a:t>H2O Driverless AI Ordering Process</a:t>
            </a:r>
          </a:p>
        </p:txBody>
      </p:sp>
      <p:sp>
        <p:nvSpPr>
          <p:cNvPr id="9" name="Flowchart: Process 8">
            <a:extLst>
              <a:ext uri="{FF2B5EF4-FFF2-40B4-BE49-F238E27FC236}">
                <a16:creationId xmlns:a16="http://schemas.microsoft.com/office/drawing/2014/main" xmlns="" id="{A7B4842E-A307-4482-B548-3019F42C6F4C}"/>
              </a:ext>
            </a:extLst>
          </p:cNvPr>
          <p:cNvSpPr/>
          <p:nvPr/>
        </p:nvSpPr>
        <p:spPr>
          <a:xfrm>
            <a:off x="7070776" y="982981"/>
            <a:ext cx="914400" cy="489857"/>
          </a:xfrm>
          <a:prstGeom prst="flowChartProcess">
            <a:avLst/>
          </a:prstGeom>
          <a:solidFill>
            <a:schemeClr val="accent1">
              <a:alpha val="2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800" dirty="0">
                <a:solidFill>
                  <a:srgbClr val="000000"/>
                </a:solidFill>
              </a:rPr>
              <a:t>AAS Order</a:t>
            </a:r>
          </a:p>
        </p:txBody>
      </p:sp>
      <p:sp>
        <p:nvSpPr>
          <p:cNvPr id="13" name="Flowchart: Decision 12">
            <a:extLst>
              <a:ext uri="{FF2B5EF4-FFF2-40B4-BE49-F238E27FC236}">
                <a16:creationId xmlns:a16="http://schemas.microsoft.com/office/drawing/2014/main" xmlns="" id="{633EC857-8F7C-4F07-96D5-B9142D127F05}"/>
              </a:ext>
            </a:extLst>
          </p:cNvPr>
          <p:cNvSpPr/>
          <p:nvPr/>
        </p:nvSpPr>
        <p:spPr>
          <a:xfrm>
            <a:off x="5409045" y="903510"/>
            <a:ext cx="1263987" cy="648801"/>
          </a:xfrm>
          <a:prstGeom prst="flowChartDecision">
            <a:avLst/>
          </a:prstGeom>
          <a:solidFill>
            <a:schemeClr val="accent1">
              <a:alpha val="2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800" dirty="0">
                <a:solidFill>
                  <a:srgbClr val="000000"/>
                </a:solidFill>
              </a:rPr>
              <a:t>PID </a:t>
            </a:r>
          </a:p>
          <a:p>
            <a:pPr algn="ctr" defTabSz="685800"/>
            <a:r>
              <a:rPr lang="en-US" sz="800" dirty="0">
                <a:solidFill>
                  <a:srgbClr val="000000"/>
                </a:solidFill>
              </a:rPr>
              <a:t>5639-AIH</a:t>
            </a:r>
          </a:p>
        </p:txBody>
      </p:sp>
      <p:cxnSp>
        <p:nvCxnSpPr>
          <p:cNvPr id="17" name="Straight Arrow Connector 16">
            <a:extLst>
              <a:ext uri="{FF2B5EF4-FFF2-40B4-BE49-F238E27FC236}">
                <a16:creationId xmlns:a16="http://schemas.microsoft.com/office/drawing/2014/main" xmlns="" id="{58FC4695-FE39-4E2C-902D-FDBD09D1779B}"/>
              </a:ext>
            </a:extLst>
          </p:cNvPr>
          <p:cNvCxnSpPr>
            <a:cxnSpLocks/>
            <a:stCxn id="32" idx="2"/>
            <a:endCxn id="13" idx="0"/>
          </p:cNvCxnSpPr>
          <p:nvPr/>
        </p:nvCxnSpPr>
        <p:spPr>
          <a:xfrm>
            <a:off x="6041038" y="704632"/>
            <a:ext cx="1" cy="198878"/>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xmlns="" id="{94499FBD-EE92-4F9D-AEA0-43FC3BF93840}"/>
              </a:ext>
            </a:extLst>
          </p:cNvPr>
          <p:cNvCxnSpPr>
            <a:cxnSpLocks/>
            <a:stCxn id="38" idx="1"/>
            <a:endCxn id="195" idx="3"/>
          </p:cNvCxnSpPr>
          <p:nvPr/>
        </p:nvCxnSpPr>
        <p:spPr>
          <a:xfrm flipH="1" flipV="1">
            <a:off x="6495488" y="2841430"/>
            <a:ext cx="255091" cy="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xmlns="" id="{17EB331C-FE85-426C-A620-FED049E7B6E6}"/>
              </a:ext>
            </a:extLst>
          </p:cNvPr>
          <p:cNvCxnSpPr>
            <a:cxnSpLocks/>
            <a:stCxn id="195" idx="2"/>
            <a:endCxn id="252" idx="0"/>
          </p:cNvCxnSpPr>
          <p:nvPr/>
        </p:nvCxnSpPr>
        <p:spPr>
          <a:xfrm>
            <a:off x="5992519" y="3111964"/>
            <a:ext cx="0" cy="223895"/>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xmlns="" id="{B273D101-637E-432E-A7FD-8317D3C5E5D8}"/>
              </a:ext>
            </a:extLst>
          </p:cNvPr>
          <p:cNvCxnSpPr>
            <a:cxnSpLocks/>
            <a:stCxn id="9" idx="3"/>
            <a:endCxn id="62" idx="0"/>
          </p:cNvCxnSpPr>
          <p:nvPr/>
        </p:nvCxnSpPr>
        <p:spPr>
          <a:xfrm>
            <a:off x="7985176" y="1227910"/>
            <a:ext cx="213987" cy="425610"/>
          </a:xfrm>
          <a:prstGeom prst="bentConnector2">
            <a:avLst/>
          </a:prstGeom>
          <a:ln w="15875">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xmlns="" id="{AB660DA0-C0EB-4F46-AE93-716A77BDD87A}"/>
              </a:ext>
            </a:extLst>
          </p:cNvPr>
          <p:cNvSpPr txBox="1"/>
          <p:nvPr/>
        </p:nvSpPr>
        <p:spPr>
          <a:xfrm>
            <a:off x="6550260" y="1529896"/>
            <a:ext cx="550243" cy="276999"/>
          </a:xfrm>
          <a:prstGeom prst="rect">
            <a:avLst/>
          </a:prstGeom>
          <a:noFill/>
        </p:spPr>
        <p:txBody>
          <a:bodyPr wrap="square" rtlCol="0">
            <a:spAutoFit/>
          </a:bodyPr>
          <a:lstStyle/>
          <a:p>
            <a:pPr defTabSz="685800"/>
            <a:r>
              <a:rPr lang="en-US" sz="600" b="1" kern="0" spc="-30" dirty="0">
                <a:solidFill>
                  <a:srgbClr val="000000"/>
                </a:solidFill>
                <a:cs typeface="Arial"/>
              </a:rPr>
              <a:t>5x Bundle</a:t>
            </a:r>
          </a:p>
          <a:p>
            <a:pPr defTabSz="685800"/>
            <a:r>
              <a:rPr lang="en-US" sz="600" b="1" kern="0" spc="-30" dirty="0">
                <a:solidFill>
                  <a:srgbClr val="000000"/>
                </a:solidFill>
                <a:cs typeface="Arial"/>
              </a:rPr>
              <a:t>(#FC 0001)</a:t>
            </a:r>
          </a:p>
        </p:txBody>
      </p:sp>
      <p:sp>
        <p:nvSpPr>
          <p:cNvPr id="25" name="TextBox 24">
            <a:extLst>
              <a:ext uri="{FF2B5EF4-FFF2-40B4-BE49-F238E27FC236}">
                <a16:creationId xmlns:a16="http://schemas.microsoft.com/office/drawing/2014/main" xmlns="" id="{D1C12988-168F-4212-9706-265B0D0FD5F0}"/>
              </a:ext>
            </a:extLst>
          </p:cNvPr>
          <p:cNvSpPr txBox="1"/>
          <p:nvPr/>
        </p:nvSpPr>
        <p:spPr>
          <a:xfrm>
            <a:off x="6561681" y="970806"/>
            <a:ext cx="573794" cy="276999"/>
          </a:xfrm>
          <a:prstGeom prst="rect">
            <a:avLst/>
          </a:prstGeom>
          <a:noFill/>
        </p:spPr>
        <p:txBody>
          <a:bodyPr wrap="square" rtlCol="0">
            <a:spAutoFit/>
          </a:bodyPr>
          <a:lstStyle/>
          <a:p>
            <a:pPr defTabSz="685800"/>
            <a:r>
              <a:rPr lang="en-US" sz="600" b="1" kern="0" spc="-30" dirty="0">
                <a:solidFill>
                  <a:srgbClr val="000000"/>
                </a:solidFill>
                <a:cs typeface="Arial"/>
              </a:rPr>
              <a:t>Single </a:t>
            </a:r>
          </a:p>
          <a:p>
            <a:pPr defTabSz="685800"/>
            <a:r>
              <a:rPr lang="en-US" sz="600" b="1" kern="0" spc="-30" dirty="0">
                <a:solidFill>
                  <a:srgbClr val="000000"/>
                </a:solidFill>
                <a:cs typeface="Arial"/>
              </a:rPr>
              <a:t>(#FC 0002)</a:t>
            </a:r>
          </a:p>
        </p:txBody>
      </p:sp>
      <p:sp>
        <p:nvSpPr>
          <p:cNvPr id="26" name="Flowchart: Process 25">
            <a:extLst>
              <a:ext uri="{FF2B5EF4-FFF2-40B4-BE49-F238E27FC236}">
                <a16:creationId xmlns:a16="http://schemas.microsoft.com/office/drawing/2014/main" xmlns="" id="{2F2DCA90-0563-4929-B901-938F829EF433}"/>
              </a:ext>
            </a:extLst>
          </p:cNvPr>
          <p:cNvSpPr/>
          <p:nvPr/>
        </p:nvSpPr>
        <p:spPr>
          <a:xfrm>
            <a:off x="8072406" y="4180690"/>
            <a:ext cx="937761" cy="714836"/>
          </a:xfrm>
          <a:prstGeom prst="flowChartProcess">
            <a:avLst/>
          </a:prstGeom>
          <a:solidFill>
            <a:schemeClr val="accent1">
              <a:alpha val="2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800" dirty="0">
                <a:solidFill>
                  <a:srgbClr val="000000"/>
                </a:solidFill>
              </a:rPr>
              <a:t>H2O.ai provides license key to customer and entitles support.</a:t>
            </a:r>
          </a:p>
        </p:txBody>
      </p:sp>
      <p:sp>
        <p:nvSpPr>
          <p:cNvPr id="29" name="Flowchart: Process 28">
            <a:extLst>
              <a:ext uri="{FF2B5EF4-FFF2-40B4-BE49-F238E27FC236}">
                <a16:creationId xmlns:a16="http://schemas.microsoft.com/office/drawing/2014/main" xmlns="" id="{851592C2-695E-4FEF-A017-A6A214057B2B}"/>
              </a:ext>
            </a:extLst>
          </p:cNvPr>
          <p:cNvSpPr/>
          <p:nvPr/>
        </p:nvSpPr>
        <p:spPr>
          <a:xfrm>
            <a:off x="8072405" y="2625553"/>
            <a:ext cx="931487" cy="636563"/>
          </a:xfrm>
          <a:prstGeom prst="flowChartProcess">
            <a:avLst/>
          </a:prstGeom>
          <a:solidFill>
            <a:schemeClr val="accent1">
              <a:alpha val="2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800" dirty="0">
                <a:solidFill>
                  <a:srgbClr val="000000"/>
                </a:solidFill>
              </a:rPr>
              <a:t>IBM sends H2O.ai information on the deal</a:t>
            </a:r>
          </a:p>
        </p:txBody>
      </p:sp>
      <p:cxnSp>
        <p:nvCxnSpPr>
          <p:cNvPr id="30" name="Straight Arrow Connector 29">
            <a:extLst>
              <a:ext uri="{FF2B5EF4-FFF2-40B4-BE49-F238E27FC236}">
                <a16:creationId xmlns:a16="http://schemas.microsoft.com/office/drawing/2014/main" xmlns="" id="{2E07ED9C-C9AF-4792-91A1-96D227A1ACFA}"/>
              </a:ext>
            </a:extLst>
          </p:cNvPr>
          <p:cNvCxnSpPr>
            <a:cxnSpLocks/>
            <a:stCxn id="33" idx="2"/>
            <a:endCxn id="26" idx="0"/>
          </p:cNvCxnSpPr>
          <p:nvPr/>
        </p:nvCxnSpPr>
        <p:spPr>
          <a:xfrm flipH="1">
            <a:off x="8541287" y="4030219"/>
            <a:ext cx="28" cy="15047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xmlns="" id="{3349543D-75A2-4DFA-AE75-2AFFCDB2A2E6}"/>
              </a:ext>
            </a:extLst>
          </p:cNvPr>
          <p:cNvCxnSpPr>
            <a:cxnSpLocks/>
            <a:stCxn id="26" idx="1"/>
            <a:endCxn id="254" idx="3"/>
          </p:cNvCxnSpPr>
          <p:nvPr/>
        </p:nvCxnSpPr>
        <p:spPr>
          <a:xfrm flipH="1">
            <a:off x="7553139" y="4538108"/>
            <a:ext cx="519267" cy="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sp>
        <p:nvSpPr>
          <p:cNvPr id="32" name="Flowchart: Process 31">
            <a:extLst>
              <a:ext uri="{FF2B5EF4-FFF2-40B4-BE49-F238E27FC236}">
                <a16:creationId xmlns:a16="http://schemas.microsoft.com/office/drawing/2014/main" xmlns="" id="{BA23F27C-5440-4722-8257-FB12ECCBDEF7}"/>
              </a:ext>
            </a:extLst>
          </p:cNvPr>
          <p:cNvSpPr/>
          <p:nvPr/>
        </p:nvSpPr>
        <p:spPr>
          <a:xfrm>
            <a:off x="5236828" y="127719"/>
            <a:ext cx="1608420" cy="576913"/>
          </a:xfrm>
          <a:prstGeom prst="flowChartProcess">
            <a:avLst/>
          </a:prstGeom>
          <a:solidFill>
            <a:schemeClr val="accent1">
              <a:alpha val="20000"/>
            </a:schemeClr>
          </a:solidFill>
          <a:ln w="9525"/>
        </p:spPr>
        <p:style>
          <a:lnRef idx="2">
            <a:schemeClr val="dk1"/>
          </a:lnRef>
          <a:fillRef idx="1">
            <a:schemeClr val="lt1"/>
          </a:fillRef>
          <a:effectRef idx="0">
            <a:schemeClr val="dk1"/>
          </a:effectRef>
          <a:fontRef idx="minor">
            <a:schemeClr val="dk1"/>
          </a:fontRef>
        </p:style>
        <p:txBody>
          <a:bodyPr rtlCol="0" anchor="ctr"/>
          <a:lstStyle/>
          <a:p>
            <a:pPr defTabSz="685800"/>
            <a:r>
              <a:rPr lang="en-US" sz="800" dirty="0">
                <a:solidFill>
                  <a:srgbClr val="000000"/>
                </a:solidFill>
              </a:rPr>
              <a:t>Direct or BP Seller</a:t>
            </a:r>
          </a:p>
          <a:p>
            <a:pPr defTabSz="685800"/>
            <a:endParaRPr lang="en-US" sz="800" dirty="0">
              <a:solidFill>
                <a:srgbClr val="000000"/>
              </a:solidFill>
            </a:endParaRPr>
          </a:p>
          <a:p>
            <a:pPr defTabSz="685800"/>
            <a:r>
              <a:rPr lang="en-US" sz="800" u="sng" dirty="0">
                <a:solidFill>
                  <a:srgbClr val="000000"/>
                </a:solidFill>
              </a:rPr>
              <a:t>Initial</a:t>
            </a:r>
            <a:r>
              <a:rPr lang="en-US" sz="800" dirty="0">
                <a:solidFill>
                  <a:srgbClr val="000000"/>
                </a:solidFill>
              </a:rPr>
              <a:t> purchase or </a:t>
            </a:r>
          </a:p>
          <a:p>
            <a:pPr defTabSz="685800"/>
            <a:r>
              <a:rPr lang="en-US" sz="800" u="sng" dirty="0">
                <a:solidFill>
                  <a:srgbClr val="000000"/>
                </a:solidFill>
              </a:rPr>
              <a:t>Repurchase</a:t>
            </a:r>
            <a:r>
              <a:rPr lang="en-US" sz="800" dirty="0">
                <a:solidFill>
                  <a:srgbClr val="000000"/>
                </a:solidFill>
              </a:rPr>
              <a:t> after 12 months</a:t>
            </a:r>
          </a:p>
        </p:txBody>
      </p:sp>
      <p:sp>
        <p:nvSpPr>
          <p:cNvPr id="33" name="Flowchart: Process 32">
            <a:extLst>
              <a:ext uri="{FF2B5EF4-FFF2-40B4-BE49-F238E27FC236}">
                <a16:creationId xmlns:a16="http://schemas.microsoft.com/office/drawing/2014/main" xmlns="" id="{9CC3CCB4-D430-4913-B20B-E56640DECB26}"/>
              </a:ext>
            </a:extLst>
          </p:cNvPr>
          <p:cNvSpPr/>
          <p:nvPr/>
        </p:nvSpPr>
        <p:spPr>
          <a:xfrm>
            <a:off x="8072435" y="3592852"/>
            <a:ext cx="937760" cy="437367"/>
          </a:xfrm>
          <a:prstGeom prst="flowChartProcess">
            <a:avLst/>
          </a:prstGeom>
          <a:solidFill>
            <a:schemeClr val="accent1">
              <a:alpha val="2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800" dirty="0">
                <a:solidFill>
                  <a:srgbClr val="000000"/>
                </a:solidFill>
              </a:rPr>
              <a:t>Customer engages H2O.ai</a:t>
            </a:r>
          </a:p>
        </p:txBody>
      </p:sp>
      <p:sp>
        <p:nvSpPr>
          <p:cNvPr id="38" name="Flowchart: Process 37">
            <a:extLst>
              <a:ext uri="{FF2B5EF4-FFF2-40B4-BE49-F238E27FC236}">
                <a16:creationId xmlns:a16="http://schemas.microsoft.com/office/drawing/2014/main" xmlns="" id="{8FE7F51D-76B2-4FE2-9613-174A26A6D50F}"/>
              </a:ext>
            </a:extLst>
          </p:cNvPr>
          <p:cNvSpPr/>
          <p:nvPr/>
        </p:nvSpPr>
        <p:spPr>
          <a:xfrm>
            <a:off x="6750579" y="2517948"/>
            <a:ext cx="1005938" cy="646965"/>
          </a:xfrm>
          <a:prstGeom prst="flowChartProcess">
            <a:avLst/>
          </a:prstGeom>
          <a:solidFill>
            <a:schemeClr val="accent1">
              <a:alpha val="2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800" dirty="0">
                <a:solidFill>
                  <a:srgbClr val="000000"/>
                </a:solidFill>
              </a:rPr>
              <a:t>IBM delivers instructions to customer on how to contact H2O.ai</a:t>
            </a:r>
          </a:p>
        </p:txBody>
      </p:sp>
      <p:sp>
        <p:nvSpPr>
          <p:cNvPr id="62" name="Flowchart: Extract 61">
            <a:extLst>
              <a:ext uri="{FF2B5EF4-FFF2-40B4-BE49-F238E27FC236}">
                <a16:creationId xmlns:a16="http://schemas.microsoft.com/office/drawing/2014/main" xmlns="" id="{A56EE9A1-7E7B-49BA-BE8E-E4EDD48391CF}"/>
              </a:ext>
            </a:extLst>
          </p:cNvPr>
          <p:cNvSpPr/>
          <p:nvPr/>
        </p:nvSpPr>
        <p:spPr>
          <a:xfrm>
            <a:off x="7860178" y="1653520"/>
            <a:ext cx="677970" cy="739267"/>
          </a:xfrm>
          <a:prstGeom prst="flowChartExtract">
            <a:avLst/>
          </a:prstGeom>
          <a:solidFill>
            <a:schemeClr val="accent1">
              <a:alpha val="20000"/>
            </a:schemeClr>
          </a:solidFill>
          <a:ln>
            <a:solidFill>
              <a:schemeClr val="dk1"/>
            </a:solidFill>
          </a:ln>
        </p:spPr>
        <p:txBody>
          <a:bodyPr wrap="square" lIns="0" tIns="0" rIns="0" bIns="0" rtlCol="0" anchor="ctr">
            <a:noAutofit/>
          </a:bodyPr>
          <a:lstStyle/>
          <a:p>
            <a:pPr algn="ctr" defTabSz="685800"/>
            <a:r>
              <a:rPr lang="en-US" sz="800" dirty="0">
                <a:solidFill>
                  <a:srgbClr val="000000"/>
                </a:solidFill>
                <a:cs typeface="Arial"/>
              </a:rPr>
              <a:t>IBM Manf. Fulfills Order</a:t>
            </a:r>
          </a:p>
          <a:p>
            <a:pPr algn="ctr" defTabSz="685800"/>
            <a:endParaRPr lang="en-US" sz="800" dirty="0">
              <a:solidFill>
                <a:srgbClr val="000000"/>
              </a:solidFill>
              <a:cs typeface="Arial"/>
            </a:endParaRPr>
          </a:p>
        </p:txBody>
      </p:sp>
      <p:cxnSp>
        <p:nvCxnSpPr>
          <p:cNvPr id="67" name="Connector: Elbow 66">
            <a:extLst>
              <a:ext uri="{FF2B5EF4-FFF2-40B4-BE49-F238E27FC236}">
                <a16:creationId xmlns:a16="http://schemas.microsoft.com/office/drawing/2014/main" xmlns="" id="{8F2CD58D-8D01-49B8-8987-241856969293}"/>
              </a:ext>
            </a:extLst>
          </p:cNvPr>
          <p:cNvCxnSpPr>
            <a:cxnSpLocks/>
            <a:stCxn id="13" idx="2"/>
            <a:endCxn id="9" idx="2"/>
          </p:cNvCxnSpPr>
          <p:nvPr/>
        </p:nvCxnSpPr>
        <p:spPr>
          <a:xfrm rot="5400000" flipH="1" flipV="1">
            <a:off x="6744770" y="769106"/>
            <a:ext cx="79473" cy="1486937"/>
          </a:xfrm>
          <a:prstGeom prst="bentConnector3">
            <a:avLst>
              <a:gd name="adj1" fmla="val -287645"/>
            </a:avLst>
          </a:prstGeom>
          <a:ln w="15875" cmpd="sng">
            <a:tailEnd type="triangle"/>
          </a:ln>
          <a:effectLst/>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xmlns="" id="{7AADA82D-6E9B-4E82-ABB5-4D881044A71C}"/>
              </a:ext>
            </a:extLst>
          </p:cNvPr>
          <p:cNvGrpSpPr/>
          <p:nvPr/>
        </p:nvGrpSpPr>
        <p:grpSpPr>
          <a:xfrm>
            <a:off x="8415044" y="3378168"/>
            <a:ext cx="217085" cy="107069"/>
            <a:chOff x="10977705" y="3871451"/>
            <a:chExt cx="391886" cy="161211"/>
          </a:xfrm>
          <a:noFill/>
        </p:grpSpPr>
        <p:sp>
          <p:nvSpPr>
            <p:cNvPr id="35" name="Freeform: Shape 34">
              <a:extLst>
                <a:ext uri="{FF2B5EF4-FFF2-40B4-BE49-F238E27FC236}">
                  <a16:creationId xmlns:a16="http://schemas.microsoft.com/office/drawing/2014/main" xmlns="" id="{E237B7C7-BD7A-495E-8753-217698ADB8C9}"/>
                </a:ext>
              </a:extLst>
            </p:cNvPr>
            <p:cNvSpPr/>
            <p:nvPr/>
          </p:nvSpPr>
          <p:spPr>
            <a:xfrm>
              <a:off x="10977705" y="3944872"/>
              <a:ext cx="391886" cy="87790"/>
            </a:xfrm>
            <a:custGeom>
              <a:avLst/>
              <a:gdLst>
                <a:gd name="connsiteX0" fmla="*/ 0 w 391886"/>
                <a:gd name="connsiteY0" fmla="*/ 76260 h 87790"/>
                <a:gd name="connsiteX1" fmla="*/ 152400 w 391886"/>
                <a:gd name="connsiteY1" fmla="*/ 60 h 87790"/>
                <a:gd name="connsiteX2" fmla="*/ 261257 w 391886"/>
                <a:gd name="connsiteY2" fmla="*/ 87145 h 87790"/>
                <a:gd name="connsiteX3" fmla="*/ 391886 w 391886"/>
                <a:gd name="connsiteY3" fmla="*/ 32717 h 87790"/>
              </a:gdLst>
              <a:ahLst/>
              <a:cxnLst>
                <a:cxn ang="0">
                  <a:pos x="connsiteX0" y="connsiteY0"/>
                </a:cxn>
                <a:cxn ang="0">
                  <a:pos x="connsiteX1" y="connsiteY1"/>
                </a:cxn>
                <a:cxn ang="0">
                  <a:pos x="connsiteX2" y="connsiteY2"/>
                </a:cxn>
                <a:cxn ang="0">
                  <a:pos x="connsiteX3" y="connsiteY3"/>
                </a:cxn>
              </a:cxnLst>
              <a:rect l="l" t="t" r="r" b="b"/>
              <a:pathLst>
                <a:path w="391886" h="87790">
                  <a:moveTo>
                    <a:pt x="0" y="76260"/>
                  </a:moveTo>
                  <a:cubicBezTo>
                    <a:pt x="54428" y="37253"/>
                    <a:pt x="108857" y="-1754"/>
                    <a:pt x="152400" y="60"/>
                  </a:cubicBezTo>
                  <a:cubicBezTo>
                    <a:pt x="195943" y="1874"/>
                    <a:pt x="221343" y="81702"/>
                    <a:pt x="261257" y="87145"/>
                  </a:cubicBezTo>
                  <a:cubicBezTo>
                    <a:pt x="301171" y="92588"/>
                    <a:pt x="346528" y="62652"/>
                    <a:pt x="391886" y="32717"/>
                  </a:cubicBezTo>
                </a:path>
              </a:pathLst>
            </a:custGeom>
            <a:grpFill/>
            <a:ln>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685800"/>
              <a:endParaRPr lang="en-US" sz="800" dirty="0">
                <a:solidFill>
                  <a:srgbClr val="000000"/>
                </a:solidFill>
              </a:endParaRPr>
            </a:p>
          </p:txBody>
        </p:sp>
        <p:sp>
          <p:nvSpPr>
            <p:cNvPr id="36" name="Freeform: Shape 35">
              <a:extLst>
                <a:ext uri="{FF2B5EF4-FFF2-40B4-BE49-F238E27FC236}">
                  <a16:creationId xmlns:a16="http://schemas.microsoft.com/office/drawing/2014/main" xmlns="" id="{6E66DBA3-2326-4690-80C2-B51DAA8F11F0}"/>
                </a:ext>
              </a:extLst>
            </p:cNvPr>
            <p:cNvSpPr/>
            <p:nvPr/>
          </p:nvSpPr>
          <p:spPr>
            <a:xfrm>
              <a:off x="10977705" y="3871451"/>
              <a:ext cx="391886" cy="87790"/>
            </a:xfrm>
            <a:custGeom>
              <a:avLst/>
              <a:gdLst>
                <a:gd name="connsiteX0" fmla="*/ 0 w 391886"/>
                <a:gd name="connsiteY0" fmla="*/ 76260 h 87790"/>
                <a:gd name="connsiteX1" fmla="*/ 152400 w 391886"/>
                <a:gd name="connsiteY1" fmla="*/ 60 h 87790"/>
                <a:gd name="connsiteX2" fmla="*/ 261257 w 391886"/>
                <a:gd name="connsiteY2" fmla="*/ 87145 h 87790"/>
                <a:gd name="connsiteX3" fmla="*/ 391886 w 391886"/>
                <a:gd name="connsiteY3" fmla="*/ 32717 h 87790"/>
              </a:gdLst>
              <a:ahLst/>
              <a:cxnLst>
                <a:cxn ang="0">
                  <a:pos x="connsiteX0" y="connsiteY0"/>
                </a:cxn>
                <a:cxn ang="0">
                  <a:pos x="connsiteX1" y="connsiteY1"/>
                </a:cxn>
                <a:cxn ang="0">
                  <a:pos x="connsiteX2" y="connsiteY2"/>
                </a:cxn>
                <a:cxn ang="0">
                  <a:pos x="connsiteX3" y="connsiteY3"/>
                </a:cxn>
              </a:cxnLst>
              <a:rect l="l" t="t" r="r" b="b"/>
              <a:pathLst>
                <a:path w="391886" h="87790">
                  <a:moveTo>
                    <a:pt x="0" y="76260"/>
                  </a:moveTo>
                  <a:cubicBezTo>
                    <a:pt x="54428" y="37253"/>
                    <a:pt x="108857" y="-1754"/>
                    <a:pt x="152400" y="60"/>
                  </a:cubicBezTo>
                  <a:cubicBezTo>
                    <a:pt x="195943" y="1874"/>
                    <a:pt x="221343" y="81702"/>
                    <a:pt x="261257" y="87145"/>
                  </a:cubicBezTo>
                  <a:cubicBezTo>
                    <a:pt x="301171" y="92588"/>
                    <a:pt x="346528" y="62652"/>
                    <a:pt x="391886" y="32717"/>
                  </a:cubicBezTo>
                </a:path>
              </a:pathLst>
            </a:custGeom>
            <a:grpFill/>
            <a:ln>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685800"/>
              <a:endParaRPr lang="en-US" sz="800" dirty="0">
                <a:solidFill>
                  <a:srgbClr val="000000"/>
                </a:solidFill>
              </a:endParaRPr>
            </a:p>
          </p:txBody>
        </p:sp>
      </p:grpSp>
      <p:cxnSp>
        <p:nvCxnSpPr>
          <p:cNvPr id="81" name="Straight Connector 80">
            <a:extLst>
              <a:ext uri="{FF2B5EF4-FFF2-40B4-BE49-F238E27FC236}">
                <a16:creationId xmlns:a16="http://schemas.microsoft.com/office/drawing/2014/main" xmlns="" id="{C4D66ACD-6B9D-4F5D-9699-2395CB03BF58}"/>
              </a:ext>
            </a:extLst>
          </p:cNvPr>
          <p:cNvCxnSpPr>
            <a:cxnSpLocks/>
          </p:cNvCxnSpPr>
          <p:nvPr/>
        </p:nvCxnSpPr>
        <p:spPr>
          <a:xfrm>
            <a:off x="8535309" y="3275523"/>
            <a:ext cx="0" cy="137160"/>
          </a:xfrm>
          <a:prstGeom prst="line">
            <a:avLst/>
          </a:prstGeom>
          <a:ln w="15875">
            <a:tailEnd type="none"/>
          </a:ln>
          <a:effectLst/>
        </p:spPr>
        <p:style>
          <a:lnRef idx="2">
            <a:schemeClr val="accent1"/>
          </a:lnRef>
          <a:fillRef idx="0">
            <a:schemeClr val="accent1"/>
          </a:fillRef>
          <a:effectRef idx="1">
            <a:schemeClr val="accent1"/>
          </a:effectRef>
          <a:fontRef idx="minor">
            <a:schemeClr val="tx1"/>
          </a:fontRef>
        </p:style>
      </p:cxnSp>
      <p:sp>
        <p:nvSpPr>
          <p:cNvPr id="195" name="Flowchart: Process 194">
            <a:extLst>
              <a:ext uri="{FF2B5EF4-FFF2-40B4-BE49-F238E27FC236}">
                <a16:creationId xmlns:a16="http://schemas.microsoft.com/office/drawing/2014/main" xmlns="" id="{05C59BB5-A4E4-40B6-94A8-110D8C66B3FA}"/>
              </a:ext>
            </a:extLst>
          </p:cNvPr>
          <p:cNvSpPr/>
          <p:nvPr/>
        </p:nvSpPr>
        <p:spPr>
          <a:xfrm>
            <a:off x="5489550" y="2570895"/>
            <a:ext cx="1005938" cy="541069"/>
          </a:xfrm>
          <a:prstGeom prst="flowChartProcess">
            <a:avLst/>
          </a:prstGeom>
          <a:solidFill>
            <a:schemeClr val="accent1">
              <a:alpha val="2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defTabSz="685800"/>
            <a:r>
              <a:rPr lang="en-US" sz="800" dirty="0">
                <a:solidFill>
                  <a:srgbClr val="000000"/>
                </a:solidFill>
              </a:rPr>
              <a:t>IBM Manf. marks order complete</a:t>
            </a:r>
          </a:p>
        </p:txBody>
      </p:sp>
      <p:cxnSp>
        <p:nvCxnSpPr>
          <p:cNvPr id="221" name="Straight Arrow Connector 220">
            <a:extLst>
              <a:ext uri="{FF2B5EF4-FFF2-40B4-BE49-F238E27FC236}">
                <a16:creationId xmlns:a16="http://schemas.microsoft.com/office/drawing/2014/main" xmlns="" id="{F8A17ED0-1312-4F2C-934C-E27BA66F7E7C}"/>
              </a:ext>
            </a:extLst>
          </p:cNvPr>
          <p:cNvCxnSpPr>
            <a:cxnSpLocks/>
          </p:cNvCxnSpPr>
          <p:nvPr/>
        </p:nvCxnSpPr>
        <p:spPr>
          <a:xfrm flipH="1">
            <a:off x="8529936" y="2415437"/>
            <a:ext cx="5373" cy="211964"/>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sp>
        <p:nvSpPr>
          <p:cNvPr id="228" name="Text Placeholder 4">
            <a:extLst>
              <a:ext uri="{FF2B5EF4-FFF2-40B4-BE49-F238E27FC236}">
                <a16:creationId xmlns:a16="http://schemas.microsoft.com/office/drawing/2014/main" xmlns="" id="{C2D29B39-2931-4DC1-A141-E56E151AC275}"/>
              </a:ext>
            </a:extLst>
          </p:cNvPr>
          <p:cNvSpPr>
            <a:spLocks noGrp="1"/>
          </p:cNvSpPr>
          <p:nvPr>
            <p:ph type="body" sz="quarter" idx="12"/>
          </p:nvPr>
        </p:nvSpPr>
        <p:spPr>
          <a:xfrm>
            <a:off x="227341" y="814704"/>
            <a:ext cx="4991759" cy="3701768"/>
          </a:xfrm>
        </p:spPr>
        <p:txBody>
          <a:bodyPr/>
          <a:lstStyle/>
          <a:p>
            <a:pPr marL="173736" lvl="1" indent="-173736">
              <a:spcBef>
                <a:spcPts val="600"/>
              </a:spcBef>
              <a:buNone/>
            </a:pPr>
            <a:r>
              <a:rPr lang="en-US" altLang="en-US" sz="1200" b="1" dirty="0"/>
              <a:t>Overview:</a:t>
            </a:r>
            <a:endParaRPr lang="en-US" altLang="en-US" sz="1200" b="1" dirty="0">
              <a:solidFill>
                <a:srgbClr val="0064FF"/>
              </a:solidFill>
            </a:endParaRPr>
          </a:p>
          <a:p>
            <a:pPr marL="228600" lvl="1" indent="-228600">
              <a:spcBef>
                <a:spcPts val="600"/>
              </a:spcBef>
              <a:buFont typeface="+mj-lt"/>
              <a:buAutoNum type="arabicPeriod"/>
            </a:pPr>
            <a:r>
              <a:rPr lang="is-IS" sz="1000" dirty="0"/>
              <a:t>Order in AAS (PID 5639-AIH)</a:t>
            </a:r>
          </a:p>
          <a:p>
            <a:pPr lvl="2">
              <a:spcBef>
                <a:spcPts val="600"/>
              </a:spcBef>
              <a:defRPr/>
            </a:pPr>
            <a:r>
              <a:rPr lang="en-US" sz="1000" dirty="0"/>
              <a:t>Select # Licenses (#FC 0001 and/or 0002 used)</a:t>
            </a:r>
          </a:p>
          <a:p>
            <a:pPr lvl="2">
              <a:spcBef>
                <a:spcPts val="600"/>
              </a:spcBef>
              <a:defRPr/>
            </a:pPr>
            <a:r>
              <a:rPr lang="en-US" sz="1000" dirty="0"/>
              <a:t>Require 1 license per user</a:t>
            </a:r>
          </a:p>
          <a:p>
            <a:pPr marL="228600" lvl="1" indent="-228600">
              <a:spcBef>
                <a:spcPts val="600"/>
              </a:spcBef>
              <a:buFont typeface="+mj-lt"/>
              <a:buAutoNum type="arabicPeriod"/>
              <a:defRPr/>
            </a:pPr>
            <a:r>
              <a:rPr lang="en-US" sz="1000" dirty="0"/>
              <a:t>IBM SW Manufacturing sends order info to H2O.ai</a:t>
            </a:r>
          </a:p>
          <a:p>
            <a:pPr lvl="2">
              <a:spcBef>
                <a:spcPts val="600"/>
              </a:spcBef>
              <a:defRPr/>
            </a:pPr>
            <a:r>
              <a:rPr lang="en-US" sz="1000" dirty="0"/>
              <a:t>Customer and quantity information send to H2O.ai</a:t>
            </a:r>
          </a:p>
          <a:p>
            <a:pPr lvl="2">
              <a:spcBef>
                <a:spcPts val="600"/>
              </a:spcBef>
              <a:defRPr/>
            </a:pPr>
            <a:r>
              <a:rPr lang="en-US" sz="1000" dirty="0"/>
              <a:t>Customer is mailed H2O.ai contact information and EULA</a:t>
            </a:r>
          </a:p>
          <a:p>
            <a:pPr marL="228600" lvl="1" indent="-228600">
              <a:spcBef>
                <a:spcPts val="600"/>
              </a:spcBef>
              <a:buFont typeface="+mj-lt"/>
              <a:buAutoNum type="arabicPeriod"/>
              <a:defRPr/>
            </a:pPr>
            <a:r>
              <a:rPr lang="en-US" sz="1000" dirty="0"/>
              <a:t>Customer contacts H2O.ai to obtain SW key and support entitlement</a:t>
            </a:r>
          </a:p>
          <a:p>
            <a:pPr lvl="2">
              <a:spcBef>
                <a:spcPts val="600"/>
              </a:spcBef>
              <a:defRPr/>
            </a:pPr>
            <a:r>
              <a:rPr lang="en-US" sz="1000" dirty="0"/>
              <a:t>Obtains software key (start date = IBM reported ship date)</a:t>
            </a:r>
          </a:p>
          <a:p>
            <a:pPr lvl="2">
              <a:spcBef>
                <a:spcPts val="600"/>
              </a:spcBef>
              <a:defRPr/>
            </a:pPr>
            <a:r>
              <a:rPr lang="en-US" sz="1000" dirty="0"/>
              <a:t>Support entitlement</a:t>
            </a:r>
          </a:p>
          <a:p>
            <a:pPr lvl="1">
              <a:spcBef>
                <a:spcPts val="600"/>
              </a:spcBef>
              <a:defRPr/>
            </a:pPr>
            <a:endParaRPr lang="en-US" sz="1000" dirty="0"/>
          </a:p>
          <a:p>
            <a:pPr lvl="1">
              <a:spcBef>
                <a:spcPts val="600"/>
              </a:spcBef>
              <a:defRPr/>
            </a:pPr>
            <a:r>
              <a:rPr lang="en-US" sz="1000" dirty="0"/>
              <a:t>Seller Compensation</a:t>
            </a:r>
          </a:p>
          <a:p>
            <a:pPr lvl="2">
              <a:spcBef>
                <a:spcPts val="600"/>
              </a:spcBef>
              <a:defRPr/>
            </a:pPr>
            <a:r>
              <a:rPr lang="is-IS" sz="1000" dirty="0"/>
              <a:t>BP Compensation paid via typical product discount</a:t>
            </a:r>
          </a:p>
          <a:p>
            <a:pPr lvl="2">
              <a:spcBef>
                <a:spcPts val="600"/>
              </a:spcBef>
              <a:defRPr/>
            </a:pPr>
            <a:r>
              <a:rPr lang="is-IS" sz="1000" dirty="0"/>
              <a:t>Direct sellers compensated on net (discout price minus royalty)</a:t>
            </a:r>
          </a:p>
          <a:p>
            <a:pPr lvl="2">
              <a:spcBef>
                <a:spcPts val="600"/>
              </a:spcBef>
              <a:defRPr/>
            </a:pPr>
            <a:r>
              <a:rPr lang="is-IS" sz="1000" dirty="0"/>
              <a:t>H2O.ai seller compensated by H2O.ai.... No impact to IBM driven compensation</a:t>
            </a:r>
          </a:p>
          <a:p>
            <a:pPr lvl="1">
              <a:spcBef>
                <a:spcPts val="600"/>
              </a:spcBef>
              <a:defRPr/>
            </a:pPr>
            <a:r>
              <a:rPr lang="en-US" sz="1000" dirty="0"/>
              <a:t>License term is 12 months</a:t>
            </a:r>
          </a:p>
          <a:p>
            <a:pPr lvl="2">
              <a:spcBef>
                <a:spcPts val="600"/>
              </a:spcBef>
              <a:defRPr/>
            </a:pPr>
            <a:r>
              <a:rPr lang="is-IS" sz="1000" dirty="0"/>
              <a:t>Purchase new license prior to expiration</a:t>
            </a:r>
          </a:p>
          <a:p>
            <a:pPr lvl="2">
              <a:spcBef>
                <a:spcPts val="600"/>
              </a:spcBef>
              <a:defRPr/>
            </a:pPr>
            <a:r>
              <a:rPr lang="is-IS" sz="1000" dirty="0"/>
              <a:t>Follow same process for new license</a:t>
            </a:r>
          </a:p>
        </p:txBody>
      </p:sp>
      <p:cxnSp>
        <p:nvCxnSpPr>
          <p:cNvPr id="240" name="Connector: Elbow 239">
            <a:extLst>
              <a:ext uri="{FF2B5EF4-FFF2-40B4-BE49-F238E27FC236}">
                <a16:creationId xmlns:a16="http://schemas.microsoft.com/office/drawing/2014/main" xmlns="" id="{178D3A19-782F-43BC-A351-5AE8DCA5A8C2}"/>
              </a:ext>
            </a:extLst>
          </p:cNvPr>
          <p:cNvCxnSpPr>
            <a:cxnSpLocks/>
            <a:endCxn id="38" idx="0"/>
          </p:cNvCxnSpPr>
          <p:nvPr/>
        </p:nvCxnSpPr>
        <p:spPr>
          <a:xfrm rot="10800000" flipV="1">
            <a:off x="7253548" y="2392786"/>
            <a:ext cx="606630" cy="125161"/>
          </a:xfrm>
          <a:prstGeom prst="bentConnector2">
            <a:avLst/>
          </a:prstGeom>
          <a:ln w="15875">
            <a:tailEnd type="triangle"/>
          </a:ln>
          <a:effectLst/>
        </p:spPr>
        <p:style>
          <a:lnRef idx="2">
            <a:schemeClr val="accent1"/>
          </a:lnRef>
          <a:fillRef idx="0">
            <a:schemeClr val="accent1"/>
          </a:fillRef>
          <a:effectRef idx="1">
            <a:schemeClr val="accent1"/>
          </a:effectRef>
          <a:fontRef idx="minor">
            <a:schemeClr val="tx1"/>
          </a:fontRef>
        </p:style>
      </p:cxnSp>
      <p:sp>
        <p:nvSpPr>
          <p:cNvPr id="252" name="Flowchart: Terminator 251">
            <a:extLst>
              <a:ext uri="{FF2B5EF4-FFF2-40B4-BE49-F238E27FC236}">
                <a16:creationId xmlns:a16="http://schemas.microsoft.com/office/drawing/2014/main" xmlns="" id="{D0C089D7-6FD6-43A6-8AFD-9913E4F1568D}"/>
              </a:ext>
            </a:extLst>
          </p:cNvPr>
          <p:cNvSpPr/>
          <p:nvPr/>
        </p:nvSpPr>
        <p:spPr>
          <a:xfrm>
            <a:off x="5409045" y="3335859"/>
            <a:ext cx="1166948" cy="430453"/>
          </a:xfrm>
          <a:prstGeom prst="flowChartTerminator">
            <a:avLst/>
          </a:prstGeom>
          <a:solidFill>
            <a:schemeClr val="accent1">
              <a:alpha val="20000"/>
            </a:schemeClr>
          </a:solidFill>
          <a:ln>
            <a:solidFill>
              <a:schemeClr val="dk1"/>
            </a:solidFill>
          </a:ln>
        </p:spPr>
        <p:txBody>
          <a:bodyPr wrap="square" lIns="0" tIns="0" rIns="0" bIns="0" rtlCol="0" anchor="ctr">
            <a:noAutofit/>
          </a:bodyPr>
          <a:lstStyle/>
          <a:p>
            <a:pPr algn="ctr" defTabSz="685800"/>
            <a:r>
              <a:rPr lang="en-US" sz="800" dirty="0">
                <a:solidFill>
                  <a:srgbClr val="000000"/>
                </a:solidFill>
                <a:cs typeface="Arial"/>
              </a:rPr>
              <a:t>IBM invoice and revenue recognition</a:t>
            </a:r>
          </a:p>
        </p:txBody>
      </p:sp>
      <p:sp>
        <p:nvSpPr>
          <p:cNvPr id="254" name="Flowchart: Terminator 253">
            <a:extLst>
              <a:ext uri="{FF2B5EF4-FFF2-40B4-BE49-F238E27FC236}">
                <a16:creationId xmlns:a16="http://schemas.microsoft.com/office/drawing/2014/main" xmlns="" id="{247D13B9-DA5E-4CBF-8A06-B1FC11ADFDED}"/>
              </a:ext>
            </a:extLst>
          </p:cNvPr>
          <p:cNvSpPr/>
          <p:nvPr/>
        </p:nvSpPr>
        <p:spPr>
          <a:xfrm>
            <a:off x="6386191" y="4322882"/>
            <a:ext cx="1166948" cy="430453"/>
          </a:xfrm>
          <a:prstGeom prst="flowChartTerminator">
            <a:avLst/>
          </a:prstGeom>
          <a:solidFill>
            <a:schemeClr val="accent1">
              <a:alpha val="20000"/>
            </a:schemeClr>
          </a:solidFill>
          <a:ln>
            <a:solidFill>
              <a:schemeClr val="dk1"/>
            </a:solidFill>
          </a:ln>
        </p:spPr>
        <p:txBody>
          <a:bodyPr wrap="square" lIns="0" tIns="0" rIns="0" bIns="0" rtlCol="0" anchor="ctr">
            <a:noAutofit/>
          </a:bodyPr>
          <a:lstStyle/>
          <a:p>
            <a:pPr algn="ctr" defTabSz="685800"/>
            <a:r>
              <a:rPr lang="en-US" sz="800" dirty="0">
                <a:solidFill>
                  <a:srgbClr val="000000"/>
                </a:solidFill>
                <a:cs typeface="Arial"/>
              </a:rPr>
              <a:t>Customer downloads Driverless AI from H2O.ai</a:t>
            </a:r>
          </a:p>
        </p:txBody>
      </p:sp>
      <p:cxnSp>
        <p:nvCxnSpPr>
          <p:cNvPr id="288" name="Straight Arrow Connector 287">
            <a:extLst>
              <a:ext uri="{FF2B5EF4-FFF2-40B4-BE49-F238E27FC236}">
                <a16:creationId xmlns:a16="http://schemas.microsoft.com/office/drawing/2014/main" xmlns="" id="{D3823271-E472-4D30-91BD-A24212729A0D}"/>
              </a:ext>
            </a:extLst>
          </p:cNvPr>
          <p:cNvCxnSpPr>
            <a:cxnSpLocks/>
            <a:stCxn id="13" idx="3"/>
            <a:endCxn id="9" idx="1"/>
          </p:cNvCxnSpPr>
          <p:nvPr/>
        </p:nvCxnSpPr>
        <p:spPr>
          <a:xfrm flipV="1">
            <a:off x="6673032" y="1227910"/>
            <a:ext cx="397744" cy="1"/>
          </a:xfrm>
          <a:prstGeom prst="straightConnector1">
            <a:avLst/>
          </a:prstGeom>
          <a:ln w="15875">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145137" y="4922716"/>
            <a:ext cx="2873828" cy="21544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 IBM Internal and Business Partner Use Only ***</a:t>
            </a:r>
          </a:p>
        </p:txBody>
      </p:sp>
    </p:spTree>
    <p:extLst>
      <p:ext uri="{BB962C8B-B14F-4D97-AF65-F5344CB8AC3E}">
        <p14:creationId xmlns:p14="http://schemas.microsoft.com/office/powerpoint/2010/main" val="724748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H2O.ai Product Suite</a:t>
            </a:r>
          </a:p>
        </p:txBody>
      </p:sp>
      <p:sp>
        <p:nvSpPr>
          <p:cNvPr id="30" name="Rectangle 29">
            <a:extLst>
              <a:ext uri="{FF2B5EF4-FFF2-40B4-BE49-F238E27FC236}">
                <a16:creationId xmlns:a16="http://schemas.microsoft.com/office/drawing/2014/main" xmlns="" id="{7FDFEF7E-C5DB-3540-AEFB-E39A8445589A}"/>
              </a:ext>
            </a:extLst>
          </p:cNvPr>
          <p:cNvSpPr/>
          <p:nvPr/>
        </p:nvSpPr>
        <p:spPr>
          <a:xfrm>
            <a:off x="6265524" y="0"/>
            <a:ext cx="2871684" cy="5143500"/>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2" name="Picture 3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00126" y="4525823"/>
            <a:ext cx="762000" cy="304800"/>
          </a:xfrm>
          <a:prstGeom prst="rect">
            <a:avLst/>
          </a:prstGeom>
        </p:spPr>
      </p:pic>
      <p:grpSp>
        <p:nvGrpSpPr>
          <p:cNvPr id="47" name="Group 46">
            <a:extLst>
              <a:ext uri="{FF2B5EF4-FFF2-40B4-BE49-F238E27FC236}">
                <a16:creationId xmlns:a16="http://schemas.microsoft.com/office/drawing/2014/main" xmlns="" id="{459C89CA-7697-A54F-B284-477D5972EB82}"/>
              </a:ext>
            </a:extLst>
          </p:cNvPr>
          <p:cNvGrpSpPr/>
          <p:nvPr/>
        </p:nvGrpSpPr>
        <p:grpSpPr>
          <a:xfrm>
            <a:off x="4148119" y="895648"/>
            <a:ext cx="1724239" cy="2039066"/>
            <a:chOff x="5423903" y="1949824"/>
            <a:chExt cx="2298985" cy="2718755"/>
          </a:xfrm>
          <a:effectLst>
            <a:outerShdw blurRad="50800" dist="38100" dir="2700000" algn="tl" rotWithShape="0">
              <a:prstClr val="black">
                <a:alpha val="40000"/>
              </a:prstClr>
            </a:outerShdw>
          </a:effectLst>
        </p:grpSpPr>
        <p:grpSp>
          <p:nvGrpSpPr>
            <p:cNvPr id="48" name="Group 47">
              <a:extLst>
                <a:ext uri="{FF2B5EF4-FFF2-40B4-BE49-F238E27FC236}">
                  <a16:creationId xmlns:a16="http://schemas.microsoft.com/office/drawing/2014/main" xmlns="" id="{3B2C4109-BA90-D742-B10F-02C3C2592F6A}"/>
                </a:ext>
              </a:extLst>
            </p:cNvPr>
            <p:cNvGrpSpPr/>
            <p:nvPr/>
          </p:nvGrpSpPr>
          <p:grpSpPr>
            <a:xfrm>
              <a:off x="5423903" y="1949824"/>
              <a:ext cx="2298985" cy="2718755"/>
              <a:chOff x="573471" y="2326342"/>
              <a:chExt cx="2298985" cy="2718755"/>
            </a:xfrm>
          </p:grpSpPr>
          <p:sp>
            <p:nvSpPr>
              <p:cNvPr id="50" name="Rectangle 49">
                <a:extLst>
                  <a:ext uri="{FF2B5EF4-FFF2-40B4-BE49-F238E27FC236}">
                    <a16:creationId xmlns:a16="http://schemas.microsoft.com/office/drawing/2014/main" xmlns="" id="{5CF83018-0A28-1040-949E-A5E3D1ABDB45}"/>
                  </a:ext>
                </a:extLst>
              </p:cNvPr>
              <p:cNvSpPr/>
              <p:nvPr/>
            </p:nvSpPr>
            <p:spPr>
              <a:xfrm>
                <a:off x="573471" y="2326342"/>
                <a:ext cx="2298985" cy="2318682"/>
              </a:xfrm>
              <a:prstGeom prst="rect">
                <a:avLst/>
              </a:prstGeom>
              <a:solidFill>
                <a:srgbClr val="F8F8F8"/>
              </a:solidFill>
              <a:ln w="12700">
                <a:solidFill>
                  <a:srgbClr val="E7E6E6"/>
                </a:solidFill>
                <a:miter lim="400000"/>
              </a:ln>
            </p:spPr>
            <p:txBody>
              <a:bodyPr lIns="34289" rIns="34289"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panose="020F0502020204030204"/>
                </a:endParaRPr>
              </a:p>
            </p:txBody>
          </p:sp>
          <p:sp>
            <p:nvSpPr>
              <p:cNvPr id="51" name="Slow Processes">
                <a:extLst>
                  <a:ext uri="{FF2B5EF4-FFF2-40B4-BE49-F238E27FC236}">
                    <a16:creationId xmlns:a16="http://schemas.microsoft.com/office/drawing/2014/main" xmlns="" id="{16A3E0F5-3626-8045-B907-8F2A5E0C1F4A}"/>
                  </a:ext>
                </a:extLst>
              </p:cNvPr>
              <p:cNvSpPr/>
              <p:nvPr/>
            </p:nvSpPr>
            <p:spPr>
              <a:xfrm>
                <a:off x="573471" y="4349610"/>
                <a:ext cx="2298985" cy="695487"/>
              </a:xfrm>
              <a:prstGeom prst="rect">
                <a:avLst/>
              </a:prstGeom>
              <a:solidFill>
                <a:srgbClr val="FCE831"/>
              </a:solidFill>
              <a:ln w="25400">
                <a:solidFill>
                  <a:srgbClr val="E7E6E6"/>
                </a:solidFill>
              </a:ln>
              <a:extLst>
                <a:ext uri="{C572A759-6A51-4108-AA02-DFA0A04FC94B}">
                  <ma14:wrappingTextBoxFlag xmlns:ma14="http://schemas.microsoft.com/office/mac/drawingml/2011/main" xmlns="" val="1"/>
                </a:ext>
              </a:extLst>
            </p:spPr>
            <p:txBody>
              <a:bodyPr lIns="34289" rIns="34289" anchor="ctr"/>
              <a:lstStyle>
                <a:lvl1pPr algn="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75" b="0" i="0" u="none" strike="noStrike" kern="0" cap="none" spc="0" normalizeH="0" baseline="0" noProof="0" dirty="0">
                    <a:ln>
                      <a:noFill/>
                    </a:ln>
                    <a:solidFill>
                      <a:prstClr val="black"/>
                    </a:solidFill>
                    <a:effectLst/>
                    <a:uLnTx/>
                    <a:uFillTx/>
                    <a:cs typeface="Arial" panose="020B0604020202020204" pitchFamily="34" charset="0"/>
                  </a:rPr>
                  <a:t>GPU-accelerated</a:t>
                </a:r>
                <a:br>
                  <a:rPr kumimoji="0" lang="en-US" sz="975" b="0" i="0" u="none" strike="noStrike" kern="0" cap="none" spc="0" normalizeH="0" baseline="0" noProof="0" dirty="0">
                    <a:ln>
                      <a:noFill/>
                    </a:ln>
                    <a:solidFill>
                      <a:prstClr val="black"/>
                    </a:solidFill>
                    <a:effectLst/>
                    <a:uLnTx/>
                    <a:uFillTx/>
                    <a:cs typeface="Arial" panose="020B0604020202020204" pitchFamily="34" charset="0"/>
                  </a:rPr>
                </a:br>
                <a:r>
                  <a:rPr kumimoji="0" lang="en-US" sz="975" b="0" i="0" u="none" strike="noStrike" kern="0" cap="none" spc="0" normalizeH="0" baseline="0" noProof="0" dirty="0">
                    <a:ln>
                      <a:noFill/>
                    </a:ln>
                    <a:solidFill>
                      <a:prstClr val="black"/>
                    </a:solidFill>
                    <a:effectLst/>
                    <a:uLnTx/>
                    <a:uFillTx/>
                    <a:cs typeface="Arial" panose="020B0604020202020204" pitchFamily="34" charset="0"/>
                  </a:rPr>
                  <a:t>machine learning package</a:t>
                </a:r>
              </a:p>
            </p:txBody>
          </p:sp>
        </p:grpSp>
        <p:pic>
          <p:nvPicPr>
            <p:cNvPr id="49" name="Picture 48">
              <a:extLst>
                <a:ext uri="{FF2B5EF4-FFF2-40B4-BE49-F238E27FC236}">
                  <a16:creationId xmlns:a16="http://schemas.microsoft.com/office/drawing/2014/main" xmlns="" id="{32B47E18-6294-0343-B19D-43AF2EA140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7470" y="2789345"/>
              <a:ext cx="1963271" cy="570299"/>
            </a:xfrm>
            <a:prstGeom prst="rect">
              <a:avLst/>
            </a:prstGeom>
          </p:spPr>
        </p:pic>
      </p:grpSp>
      <p:grpSp>
        <p:nvGrpSpPr>
          <p:cNvPr id="52" name="Group 51">
            <a:extLst>
              <a:ext uri="{FF2B5EF4-FFF2-40B4-BE49-F238E27FC236}">
                <a16:creationId xmlns:a16="http://schemas.microsoft.com/office/drawing/2014/main" xmlns="" id="{A8EFE7FC-0E46-414F-BFA0-86402BBF6B14}"/>
              </a:ext>
            </a:extLst>
          </p:cNvPr>
          <p:cNvGrpSpPr/>
          <p:nvPr/>
        </p:nvGrpSpPr>
        <p:grpSpPr>
          <a:xfrm>
            <a:off x="6839019" y="522672"/>
            <a:ext cx="1724239" cy="2039066"/>
            <a:chOff x="8103037" y="1949824"/>
            <a:chExt cx="2298985" cy="2718755"/>
          </a:xfrm>
          <a:effectLst>
            <a:outerShdw blurRad="50800" dist="38100" dir="2700000" algn="tl" rotWithShape="0">
              <a:prstClr val="black">
                <a:alpha val="40000"/>
              </a:prstClr>
            </a:outerShdw>
          </a:effectLst>
        </p:grpSpPr>
        <p:grpSp>
          <p:nvGrpSpPr>
            <p:cNvPr id="53" name="Group 52">
              <a:extLst>
                <a:ext uri="{FF2B5EF4-FFF2-40B4-BE49-F238E27FC236}">
                  <a16:creationId xmlns:a16="http://schemas.microsoft.com/office/drawing/2014/main" xmlns="" id="{9F0CE941-1031-BB42-B1E5-6E3D858903C6}"/>
                </a:ext>
              </a:extLst>
            </p:cNvPr>
            <p:cNvGrpSpPr/>
            <p:nvPr/>
          </p:nvGrpSpPr>
          <p:grpSpPr>
            <a:xfrm>
              <a:off x="8103037" y="1949824"/>
              <a:ext cx="2298985" cy="2718755"/>
              <a:chOff x="573471" y="2326342"/>
              <a:chExt cx="2298985" cy="2718755"/>
            </a:xfrm>
          </p:grpSpPr>
          <p:sp>
            <p:nvSpPr>
              <p:cNvPr id="55" name="Rectangle 54">
                <a:extLst>
                  <a:ext uri="{FF2B5EF4-FFF2-40B4-BE49-F238E27FC236}">
                    <a16:creationId xmlns:a16="http://schemas.microsoft.com/office/drawing/2014/main" xmlns="" id="{87D53C66-6EBE-5A42-B0D0-D48589BBB75D}"/>
                  </a:ext>
                </a:extLst>
              </p:cNvPr>
              <p:cNvSpPr/>
              <p:nvPr/>
            </p:nvSpPr>
            <p:spPr>
              <a:xfrm>
                <a:off x="573471" y="2326342"/>
                <a:ext cx="2298985" cy="2318682"/>
              </a:xfrm>
              <a:prstGeom prst="rect">
                <a:avLst/>
              </a:prstGeom>
              <a:solidFill>
                <a:srgbClr val="E7E6E6">
                  <a:lumMod val="25000"/>
                </a:srgbClr>
              </a:solidFill>
              <a:ln w="12700">
                <a:solidFill>
                  <a:srgbClr val="E7E6E6"/>
                </a:solidFill>
                <a:miter lim="400000"/>
              </a:ln>
              <a:effectLst>
                <a:outerShdw blurRad="50800" dist="50800" dir="5400000" algn="ctr" rotWithShape="0">
                  <a:srgbClr val="E7E6E6"/>
                </a:outerShdw>
              </a:effectLst>
            </p:spPr>
            <p:txBody>
              <a:bodyPr lIns="34289" rIns="34289"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panose="020F0502020204030204"/>
                </a:endParaRPr>
              </a:p>
            </p:txBody>
          </p:sp>
          <p:sp>
            <p:nvSpPr>
              <p:cNvPr id="56" name="Slow Processes">
                <a:extLst>
                  <a:ext uri="{FF2B5EF4-FFF2-40B4-BE49-F238E27FC236}">
                    <a16:creationId xmlns:a16="http://schemas.microsoft.com/office/drawing/2014/main" xmlns="" id="{E68462C8-ADD3-1B49-9DCC-F0CD11C77D93}"/>
                  </a:ext>
                </a:extLst>
              </p:cNvPr>
              <p:cNvSpPr/>
              <p:nvPr/>
            </p:nvSpPr>
            <p:spPr>
              <a:xfrm>
                <a:off x="573471" y="4349610"/>
                <a:ext cx="2298985" cy="695487"/>
              </a:xfrm>
              <a:prstGeom prst="rect">
                <a:avLst/>
              </a:prstGeom>
              <a:solidFill>
                <a:srgbClr val="FCE831"/>
              </a:solidFill>
              <a:ln w="25400">
                <a:solidFill>
                  <a:srgbClr val="E7E6E6"/>
                </a:solidFill>
              </a:ln>
              <a:extLst>
                <a:ext uri="{C572A759-6A51-4108-AA02-DFA0A04FC94B}">
                  <ma14:wrappingTextBoxFlag xmlns:ma14="http://schemas.microsoft.com/office/mac/drawingml/2011/main" xmlns="" val="1"/>
                </a:ext>
              </a:extLst>
            </p:spPr>
            <p:txBody>
              <a:bodyPr lIns="34289" rIns="34289" anchor="ctr"/>
              <a:lstStyle>
                <a:lvl1pPr algn="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75" b="0" i="0" u="none" strike="noStrike" kern="0" cap="none" spc="0" normalizeH="0" baseline="0" noProof="0" dirty="0">
                    <a:ln>
                      <a:noFill/>
                    </a:ln>
                    <a:solidFill>
                      <a:prstClr val="black"/>
                    </a:solidFill>
                    <a:effectLst/>
                    <a:uLnTx/>
                    <a:uFillTx/>
                    <a:cs typeface="Arial" panose="020B0604020202020204" pitchFamily="34" charset="0"/>
                  </a:rPr>
                  <a:t>Automatic feature engineering, machine learning and interpretability</a:t>
                </a:r>
              </a:p>
            </p:txBody>
          </p:sp>
        </p:grpSp>
        <p:pic>
          <p:nvPicPr>
            <p:cNvPr id="54" name="Picture 53">
              <a:extLst>
                <a:ext uri="{FF2B5EF4-FFF2-40B4-BE49-F238E27FC236}">
                  <a16:creationId xmlns:a16="http://schemas.microsoft.com/office/drawing/2014/main" xmlns="" id="{EAF9100E-19B9-514C-A799-FB06884A81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9944" y="2908232"/>
              <a:ext cx="2023637" cy="239641"/>
            </a:xfrm>
            <a:prstGeom prst="rect">
              <a:avLst/>
            </a:prstGeom>
            <a:effectLst/>
          </p:spPr>
        </p:pic>
      </p:grpSp>
      <p:sp>
        <p:nvSpPr>
          <p:cNvPr id="57" name="Left Brace 56">
            <a:extLst>
              <a:ext uri="{FF2B5EF4-FFF2-40B4-BE49-F238E27FC236}">
                <a16:creationId xmlns:a16="http://schemas.microsoft.com/office/drawing/2014/main" xmlns="" id="{015C3D6B-AB62-454C-94E6-AB4D6A4D2656}"/>
              </a:ext>
            </a:extLst>
          </p:cNvPr>
          <p:cNvSpPr>
            <a:spLocks/>
          </p:cNvSpPr>
          <p:nvPr/>
        </p:nvSpPr>
        <p:spPr>
          <a:xfrm rot="16200000">
            <a:off x="2903542" y="470666"/>
            <a:ext cx="363778" cy="5573854"/>
          </a:xfrm>
          <a:prstGeom prst="leftBrace">
            <a:avLst>
              <a:gd name="adj1" fmla="val 29370"/>
              <a:gd name="adj2" fmla="val 50000"/>
            </a:avLst>
          </a:prstGeom>
          <a:noFill/>
          <a:ln w="19050" cap="flat" cmpd="sng" algn="ctr">
            <a:solidFill>
              <a:sysClr val="windowText" lastClr="0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xmlns="" id="{0D1C02C4-AD1D-164B-8DF5-F98AD130B8EA}"/>
              </a:ext>
            </a:extLst>
          </p:cNvPr>
          <p:cNvSpPr txBox="1"/>
          <p:nvPr/>
        </p:nvSpPr>
        <p:spPr>
          <a:xfrm>
            <a:off x="1068286" y="3976911"/>
            <a:ext cx="4044044" cy="954107"/>
          </a:xfrm>
          <a:prstGeom prst="rect">
            <a:avLst/>
          </a:prstGeom>
          <a:noFill/>
        </p:spPr>
        <p:txBody>
          <a:bodyPr wrap="square" rtlCol="0">
            <a:spAutoFit/>
          </a:bodyPr>
          <a:lstStyle/>
          <a:p>
            <a:pPr marL="214313" indent="-214313" defTabSz="685800">
              <a:buFont typeface="Arial" panose="020B0604020202020204" pitchFamily="34" charset="0"/>
              <a:buChar char="•"/>
            </a:pPr>
            <a:r>
              <a:rPr lang="en-US" sz="1400" dirty="0">
                <a:solidFill>
                  <a:prstClr val="black"/>
                </a:solidFill>
                <a:latin typeface="Calibri" panose="020F0502020204030204"/>
              </a:rPr>
              <a:t>100% open source – Apache V2 licensed</a:t>
            </a:r>
          </a:p>
          <a:p>
            <a:pPr marL="214313" indent="-214313" defTabSz="685800">
              <a:buFont typeface="Arial" panose="020B0604020202020204" pitchFamily="34" charset="0"/>
              <a:buChar char="•"/>
            </a:pPr>
            <a:r>
              <a:rPr lang="en-US" sz="1400" dirty="0">
                <a:solidFill>
                  <a:prstClr val="black"/>
                </a:solidFill>
                <a:latin typeface="Calibri" panose="020F0502020204030204"/>
              </a:rPr>
              <a:t>Built for data scientists – interface using R, Python on H2O Flow (interactive notebook interface)</a:t>
            </a:r>
          </a:p>
          <a:p>
            <a:pPr marL="214313" indent="-214313" defTabSz="685800">
              <a:buFont typeface="Arial" panose="020B0604020202020204" pitchFamily="34" charset="0"/>
              <a:buChar char="•"/>
            </a:pPr>
            <a:r>
              <a:rPr lang="en-US" sz="1400" dirty="0">
                <a:solidFill>
                  <a:prstClr val="black"/>
                </a:solidFill>
                <a:latin typeface="Calibri" panose="020F0502020204030204"/>
              </a:rPr>
              <a:t>Enterprise Support subscriptions</a:t>
            </a:r>
          </a:p>
        </p:txBody>
      </p:sp>
      <p:sp>
        <p:nvSpPr>
          <p:cNvPr id="59" name="TextBox 58">
            <a:extLst>
              <a:ext uri="{FF2B5EF4-FFF2-40B4-BE49-F238E27FC236}">
                <a16:creationId xmlns:a16="http://schemas.microsoft.com/office/drawing/2014/main" xmlns="" id="{AFBA773B-0D42-6D45-9E3D-228B9D51BC84}"/>
              </a:ext>
            </a:extLst>
          </p:cNvPr>
          <p:cNvSpPr txBox="1"/>
          <p:nvPr/>
        </p:nvSpPr>
        <p:spPr>
          <a:xfrm>
            <a:off x="6373533" y="2896332"/>
            <a:ext cx="2692826" cy="1384995"/>
          </a:xfrm>
          <a:prstGeom prst="rect">
            <a:avLst/>
          </a:prstGeom>
          <a:noFill/>
        </p:spPr>
        <p:txBody>
          <a:bodyPr wrap="square" rtlCol="0">
            <a:spAutoFit/>
          </a:bodyPr>
          <a:lstStyle/>
          <a:p>
            <a:pPr marL="214313" indent="-214313" defTabSz="685800">
              <a:buFont typeface="Arial" panose="020B0604020202020204" pitchFamily="34" charset="0"/>
              <a:buChar char="•"/>
            </a:pPr>
            <a:r>
              <a:rPr lang="en-US" sz="1200" dirty="0">
                <a:solidFill>
                  <a:prstClr val="black"/>
                </a:solidFill>
                <a:latin typeface="Calibri" panose="020F0502020204030204"/>
              </a:rPr>
              <a:t>Built for domain users, analysts and data scientists – GUI based interface for end-to-end data science</a:t>
            </a:r>
          </a:p>
          <a:p>
            <a:pPr marL="214313" indent="-214313" defTabSz="685800">
              <a:buFont typeface="Arial" panose="020B0604020202020204" pitchFamily="34" charset="0"/>
              <a:buChar char="•"/>
            </a:pPr>
            <a:r>
              <a:rPr lang="en-US" sz="1200" dirty="0">
                <a:solidFill>
                  <a:prstClr val="black"/>
                </a:solidFill>
                <a:latin typeface="Calibri" panose="020F0502020204030204"/>
              </a:rPr>
              <a:t>Fully automated machine learning from ingest to deployment</a:t>
            </a:r>
          </a:p>
          <a:p>
            <a:pPr marL="214313" indent="-214313" defTabSz="685800">
              <a:buFont typeface="Arial" panose="020B0604020202020204" pitchFamily="34" charset="0"/>
              <a:buChar char="•"/>
            </a:pPr>
            <a:r>
              <a:rPr lang="en-US" sz="1200" dirty="0">
                <a:solidFill>
                  <a:prstClr val="black"/>
                </a:solidFill>
                <a:latin typeface="Calibri" panose="020F0502020204030204"/>
              </a:rPr>
              <a:t>Licensed on a per seat basis</a:t>
            </a:r>
            <a:br>
              <a:rPr lang="en-US" sz="1200" dirty="0">
                <a:solidFill>
                  <a:prstClr val="black"/>
                </a:solidFill>
                <a:latin typeface="Calibri" panose="020F0502020204030204"/>
              </a:rPr>
            </a:br>
            <a:r>
              <a:rPr lang="en-US" sz="1200" dirty="0">
                <a:solidFill>
                  <a:prstClr val="black"/>
                </a:solidFill>
                <a:latin typeface="Calibri" panose="020F0502020204030204"/>
              </a:rPr>
              <a:t>(annual subscription)</a:t>
            </a:r>
          </a:p>
        </p:txBody>
      </p:sp>
      <p:sp>
        <p:nvSpPr>
          <p:cNvPr id="33" name="Rectangle 32">
            <a:extLst>
              <a:ext uri="{FF2B5EF4-FFF2-40B4-BE49-F238E27FC236}">
                <a16:creationId xmlns:a16="http://schemas.microsoft.com/office/drawing/2014/main" xmlns="" id="{95B569A1-538F-0443-9816-3B619E977398}"/>
              </a:ext>
            </a:extLst>
          </p:cNvPr>
          <p:cNvSpPr/>
          <p:nvPr/>
        </p:nvSpPr>
        <p:spPr>
          <a:xfrm>
            <a:off x="2144093" y="3509656"/>
            <a:ext cx="1881092" cy="461665"/>
          </a:xfrm>
          <a:prstGeom prst="rect">
            <a:avLst/>
          </a:prstGeom>
        </p:spPr>
        <p:txBody>
          <a:bodyPr wrap="none">
            <a:spAutoFit/>
          </a:bodyPr>
          <a:lstStyle/>
          <a:p>
            <a:pPr defTabSz="914400"/>
            <a:r>
              <a:rPr lang="en-US" sz="2400" b="1" dirty="0">
                <a:solidFill>
                  <a:prstClr val="black"/>
                </a:solidFill>
                <a:latin typeface="Calibri" panose="020F0502020204030204"/>
              </a:rPr>
              <a:t>Open Source </a:t>
            </a:r>
          </a:p>
        </p:txBody>
      </p:sp>
      <p:grpSp>
        <p:nvGrpSpPr>
          <p:cNvPr id="61" name="Group 60">
            <a:extLst>
              <a:ext uri="{FF2B5EF4-FFF2-40B4-BE49-F238E27FC236}">
                <a16:creationId xmlns:a16="http://schemas.microsoft.com/office/drawing/2014/main" xmlns="" id="{3EC73DE1-EBCE-B34E-A06D-26C41978AF45}"/>
              </a:ext>
            </a:extLst>
          </p:cNvPr>
          <p:cNvGrpSpPr/>
          <p:nvPr/>
        </p:nvGrpSpPr>
        <p:grpSpPr>
          <a:xfrm>
            <a:off x="298504" y="895648"/>
            <a:ext cx="1681514" cy="2039066"/>
            <a:chOff x="573471" y="2326342"/>
            <a:chExt cx="2242019" cy="2718755"/>
          </a:xfrm>
          <a:effectLst>
            <a:outerShdw blurRad="50800" dist="38100" dir="2700000" algn="tl" rotWithShape="0">
              <a:prstClr val="black">
                <a:alpha val="40000"/>
              </a:prstClr>
            </a:outerShdw>
          </a:effectLst>
        </p:grpSpPr>
        <p:sp>
          <p:nvSpPr>
            <p:cNvPr id="62" name="Rectangle 26">
              <a:extLst>
                <a:ext uri="{FF2B5EF4-FFF2-40B4-BE49-F238E27FC236}">
                  <a16:creationId xmlns:a16="http://schemas.microsoft.com/office/drawing/2014/main" xmlns="" id="{0164E222-F8C1-E84F-A303-F42F8D0FC255}"/>
                </a:ext>
              </a:extLst>
            </p:cNvPr>
            <p:cNvSpPr/>
            <p:nvPr/>
          </p:nvSpPr>
          <p:spPr>
            <a:xfrm>
              <a:off x="573471" y="2326342"/>
              <a:ext cx="2242019" cy="2318682"/>
            </a:xfrm>
            <a:prstGeom prst="rect">
              <a:avLst/>
            </a:prstGeom>
            <a:solidFill>
              <a:srgbClr val="F8F8F8"/>
            </a:solidFill>
            <a:ln w="12700">
              <a:solidFill>
                <a:srgbClr val="E7E6E6"/>
              </a:solidFill>
              <a:miter lim="400000"/>
            </a:ln>
          </p:spPr>
          <p:txBody>
            <a:bodyPr lIns="34289" rIns="34289"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panose="020F0502020204030204"/>
              </a:endParaRPr>
            </a:p>
          </p:txBody>
        </p:sp>
        <p:sp>
          <p:nvSpPr>
            <p:cNvPr id="63" name="Slow Processes">
              <a:extLst>
                <a:ext uri="{FF2B5EF4-FFF2-40B4-BE49-F238E27FC236}">
                  <a16:creationId xmlns:a16="http://schemas.microsoft.com/office/drawing/2014/main" xmlns="" id="{93CA33FB-E68E-774C-8FE6-157378A1E4CA}"/>
                </a:ext>
              </a:extLst>
            </p:cNvPr>
            <p:cNvSpPr/>
            <p:nvPr/>
          </p:nvSpPr>
          <p:spPr>
            <a:xfrm>
              <a:off x="573471" y="4349610"/>
              <a:ext cx="2242019" cy="695487"/>
            </a:xfrm>
            <a:prstGeom prst="rect">
              <a:avLst/>
            </a:prstGeom>
            <a:solidFill>
              <a:srgbClr val="FCE831"/>
            </a:solidFill>
            <a:ln w="25400">
              <a:solidFill>
                <a:srgbClr val="E7E6E6"/>
              </a:solidFill>
            </a:ln>
            <a:extLst>
              <a:ext uri="{C572A759-6A51-4108-AA02-DFA0A04FC94B}">
                <ma14:wrappingTextBoxFlag xmlns:ma14="http://schemas.microsoft.com/office/mac/drawingml/2011/main" xmlns="" val="1"/>
              </a:ext>
            </a:extLst>
          </p:spPr>
          <p:txBody>
            <a:bodyPr lIns="34289" rIns="34289" anchor="ctr"/>
            <a:lstStyle>
              <a:lvl1pPr algn="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75" b="0" i="0" u="none" strike="noStrike" kern="0" cap="none" spc="0" normalizeH="0" baseline="0" noProof="0" dirty="0">
                  <a:ln>
                    <a:noFill/>
                  </a:ln>
                  <a:solidFill>
                    <a:prstClr val="black"/>
                  </a:solidFill>
                  <a:effectLst/>
                  <a:uLnTx/>
                  <a:uFillTx/>
                  <a:cs typeface="Arial" panose="020B0604020202020204" pitchFamily="34" charset="0"/>
                </a:rPr>
                <a:t>In-memory, distributed machine learning algorithms with H2O Flow GUI</a:t>
              </a:r>
            </a:p>
          </p:txBody>
        </p:sp>
      </p:grpSp>
      <p:grpSp>
        <p:nvGrpSpPr>
          <p:cNvPr id="7" name="Group 6"/>
          <p:cNvGrpSpPr/>
          <p:nvPr/>
        </p:nvGrpSpPr>
        <p:grpSpPr>
          <a:xfrm>
            <a:off x="710154" y="1383000"/>
            <a:ext cx="863896" cy="633216"/>
            <a:chOff x="699137" y="1383000"/>
            <a:chExt cx="863896" cy="633216"/>
          </a:xfrm>
        </p:grpSpPr>
        <p:sp>
          <p:nvSpPr>
            <p:cNvPr id="64" name="TextBox 63">
              <a:extLst>
                <a:ext uri="{FF2B5EF4-FFF2-40B4-BE49-F238E27FC236}">
                  <a16:creationId xmlns:a16="http://schemas.microsoft.com/office/drawing/2014/main" xmlns="" id="{63290DEB-6628-744E-8F3E-995717E0C0E7}"/>
                </a:ext>
              </a:extLst>
            </p:cNvPr>
            <p:cNvSpPr txBox="1"/>
            <p:nvPr/>
          </p:nvSpPr>
          <p:spPr>
            <a:xfrm>
              <a:off x="1264133" y="1402980"/>
              <a:ext cx="298900" cy="430887"/>
            </a:xfrm>
            <a:prstGeom prst="rect">
              <a:avLst/>
            </a:prstGeom>
            <a:noFill/>
          </p:spPr>
          <p:txBody>
            <a:bodyPr wrap="square" lIns="45720" rIns="0" rtlCol="0">
              <a:spAutoFit/>
            </a:bodyPr>
            <a:lstStyle/>
            <a:p>
              <a:r>
                <a:rPr lang="en-US" sz="2100" b="1" dirty="0">
                  <a:latin typeface="Arial" panose="020B0604020202020204" pitchFamily="34" charset="0"/>
                  <a:cs typeface="Arial" panose="020B0604020202020204" pitchFamily="34" charset="0"/>
                </a:rPr>
                <a:t>-3</a:t>
              </a:r>
            </a:p>
          </p:txBody>
        </p:sp>
        <p:pic>
          <p:nvPicPr>
            <p:cNvPr id="65" name="Picture 64">
              <a:extLst>
                <a:ext uri="{FF2B5EF4-FFF2-40B4-BE49-F238E27FC236}">
                  <a16:creationId xmlns:a16="http://schemas.microsoft.com/office/drawing/2014/main" xmlns="" id="{686052CC-F6F0-0446-ABB0-D539D2F35C8B}"/>
                </a:ext>
              </a:extLst>
            </p:cNvPr>
            <p:cNvPicPr>
              <a:picLocks noChangeAspect="1"/>
            </p:cNvPicPr>
            <p:nvPr/>
          </p:nvPicPr>
          <p:blipFill>
            <a:blip r:embed="rId6"/>
            <a:stretch>
              <a:fillRect/>
            </a:stretch>
          </p:blipFill>
          <p:spPr>
            <a:xfrm>
              <a:off x="699137" y="1383000"/>
              <a:ext cx="633216" cy="633216"/>
            </a:xfrm>
            <a:prstGeom prst="rect">
              <a:avLst/>
            </a:prstGeom>
          </p:spPr>
        </p:pic>
      </p:grpSp>
      <p:grpSp>
        <p:nvGrpSpPr>
          <p:cNvPr id="6" name="Group 5"/>
          <p:cNvGrpSpPr/>
          <p:nvPr/>
        </p:nvGrpSpPr>
        <p:grpSpPr>
          <a:xfrm>
            <a:off x="2200990" y="895648"/>
            <a:ext cx="1724239" cy="2039066"/>
            <a:chOff x="2200990" y="895648"/>
            <a:chExt cx="1724239" cy="2039066"/>
          </a:xfrm>
          <a:effectLst>
            <a:outerShdw blurRad="50800" dist="38100" dir="2700000" algn="tl" rotWithShape="0">
              <a:prstClr val="black">
                <a:alpha val="40000"/>
              </a:prstClr>
            </a:outerShdw>
          </a:effectLst>
        </p:grpSpPr>
        <p:grpSp>
          <p:nvGrpSpPr>
            <p:cNvPr id="40" name="Group 39">
              <a:extLst>
                <a:ext uri="{FF2B5EF4-FFF2-40B4-BE49-F238E27FC236}">
                  <a16:creationId xmlns:a16="http://schemas.microsoft.com/office/drawing/2014/main" xmlns="" id="{457C612A-B1EA-194F-AFF2-CDA36F7BFCC1}"/>
                </a:ext>
              </a:extLst>
            </p:cNvPr>
            <p:cNvGrpSpPr/>
            <p:nvPr/>
          </p:nvGrpSpPr>
          <p:grpSpPr>
            <a:xfrm>
              <a:off x="2200990" y="895648"/>
              <a:ext cx="1724239" cy="2039066"/>
              <a:chOff x="573471" y="2326342"/>
              <a:chExt cx="2298985" cy="2718755"/>
            </a:xfrm>
          </p:grpSpPr>
          <p:sp>
            <p:nvSpPr>
              <p:cNvPr id="44" name="Rectangle 26">
                <a:extLst>
                  <a:ext uri="{FF2B5EF4-FFF2-40B4-BE49-F238E27FC236}">
                    <a16:creationId xmlns:a16="http://schemas.microsoft.com/office/drawing/2014/main" xmlns="" id="{B7E044CB-3C8F-2E4D-B539-5067589783A4}"/>
                  </a:ext>
                </a:extLst>
              </p:cNvPr>
              <p:cNvSpPr/>
              <p:nvPr/>
            </p:nvSpPr>
            <p:spPr>
              <a:xfrm>
                <a:off x="573471" y="2326342"/>
                <a:ext cx="2298985" cy="2318682"/>
              </a:xfrm>
              <a:prstGeom prst="rect">
                <a:avLst/>
              </a:prstGeom>
              <a:solidFill>
                <a:srgbClr val="F8F8F8"/>
              </a:solidFill>
              <a:ln w="12700">
                <a:solidFill>
                  <a:srgbClr val="E7E6E6"/>
                </a:solidFill>
                <a:miter lim="400000"/>
              </a:ln>
            </p:spPr>
            <p:txBody>
              <a:bodyPr lIns="34289" rIns="34289" anchor="ctr"/>
              <a:lstStyle/>
              <a:p>
                <a:pPr marL="0" marR="0" lvl="0" indent="0" algn="ctr" defTabSz="6858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panose="020F0502020204030204"/>
                </a:endParaRPr>
              </a:p>
            </p:txBody>
          </p:sp>
          <p:sp>
            <p:nvSpPr>
              <p:cNvPr id="46" name="Slow Processes">
                <a:extLst>
                  <a:ext uri="{FF2B5EF4-FFF2-40B4-BE49-F238E27FC236}">
                    <a16:creationId xmlns:a16="http://schemas.microsoft.com/office/drawing/2014/main" xmlns="" id="{383A697D-CD7F-D74C-AC53-4371678B4B83}"/>
                  </a:ext>
                </a:extLst>
              </p:cNvPr>
              <p:cNvSpPr/>
              <p:nvPr/>
            </p:nvSpPr>
            <p:spPr>
              <a:xfrm>
                <a:off x="573471" y="4349610"/>
                <a:ext cx="2298985" cy="695487"/>
              </a:xfrm>
              <a:prstGeom prst="rect">
                <a:avLst/>
              </a:prstGeom>
              <a:solidFill>
                <a:srgbClr val="FCE831"/>
              </a:solidFill>
              <a:ln w="25400">
                <a:solidFill>
                  <a:srgbClr val="E7E6E6"/>
                </a:solidFill>
              </a:ln>
              <a:extLst>
                <a:ext uri="{C572A759-6A51-4108-AA02-DFA0A04FC94B}">
                  <ma14:wrappingTextBoxFlag xmlns:ma14="http://schemas.microsoft.com/office/mac/drawingml/2011/main" xmlns="" val="1"/>
                </a:ext>
              </a:extLst>
            </p:spPr>
            <p:txBody>
              <a:bodyPr lIns="34289" rIns="34289" anchor="ctr"/>
              <a:lstStyle>
                <a:lvl1pPr algn="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75" b="0" i="0" u="none" strike="noStrike" kern="0" cap="none" spc="0" normalizeH="0" baseline="0" noProof="0" dirty="0">
                    <a:ln>
                      <a:noFill/>
                    </a:ln>
                    <a:solidFill>
                      <a:prstClr val="black"/>
                    </a:solidFill>
                    <a:effectLst/>
                    <a:uLnTx/>
                    <a:uFillTx/>
                    <a:cs typeface="Arial" panose="020B0604020202020204" pitchFamily="34" charset="0"/>
                  </a:rPr>
                  <a:t>H2O AI open source engine integration with Spark</a:t>
                </a:r>
              </a:p>
            </p:txBody>
          </p:sp>
        </p:gr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1491" y="1216409"/>
              <a:ext cx="1103236" cy="895593"/>
            </a:xfrm>
            <a:prstGeom prst="rect">
              <a:avLst/>
            </a:prstGeom>
          </p:spPr>
        </p:pic>
      </p:grpSp>
    </p:spTree>
    <p:extLst>
      <p:ext uri="{BB962C8B-B14F-4D97-AF65-F5344CB8AC3E}">
        <p14:creationId xmlns:p14="http://schemas.microsoft.com/office/powerpoint/2010/main" val="4003980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01168"/>
            <a:ext cx="7530159" cy="381000"/>
          </a:xfrm>
        </p:spPr>
        <p:txBody>
          <a:bodyPr/>
          <a:lstStyle/>
          <a:p>
            <a:r>
              <a:rPr lang="en-US" dirty="0"/>
              <a:t>H2O.ai is a Recognized Leader in AI and ML</a:t>
            </a:r>
          </a:p>
        </p:txBody>
      </p:sp>
      <p:pic>
        <p:nvPicPr>
          <p:cNvPr id="10" name="Picture 9">
            <a:extLst>
              <a:ext uri="{FF2B5EF4-FFF2-40B4-BE49-F238E27FC236}">
                <a16:creationId xmlns:a16="http://schemas.microsoft.com/office/drawing/2014/main" xmlns="" id="{8DDE93B9-E24B-3744-9425-4E3F95B048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1947" y="41429"/>
            <a:ext cx="598318" cy="598318"/>
          </a:xfrm>
          <a:prstGeom prst="rect">
            <a:avLst/>
          </a:prstGeom>
        </p:spPr>
      </p:pic>
      <p:pic>
        <p:nvPicPr>
          <p:cNvPr id="20" name="Picture 19">
            <a:hlinkClick r:id="rId4"/>
            <a:extLst>
              <a:ext uri="{FF2B5EF4-FFF2-40B4-BE49-F238E27FC236}">
                <a16:creationId xmlns:a16="http://schemas.microsoft.com/office/drawing/2014/main" xmlns="" id="{9974B09F-D056-6946-AC11-7E70C5D44F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72765" y="1715463"/>
            <a:ext cx="2687253" cy="2093042"/>
          </a:xfrm>
          <a:prstGeom prst="rect">
            <a:avLst/>
          </a:prstGeom>
          <a:ln>
            <a:solidFill>
              <a:schemeClr val="bg2"/>
            </a:solidFill>
          </a:ln>
        </p:spPr>
      </p:pic>
      <p:sp>
        <p:nvSpPr>
          <p:cNvPr id="21" name="Rectangle 20">
            <a:extLst>
              <a:ext uri="{FF2B5EF4-FFF2-40B4-BE49-F238E27FC236}">
                <a16:creationId xmlns:a16="http://schemas.microsoft.com/office/drawing/2014/main" xmlns="" id="{25704BC8-E7FA-9743-9544-F0918EDF6558}"/>
              </a:ext>
            </a:extLst>
          </p:cNvPr>
          <p:cNvSpPr/>
          <p:nvPr/>
        </p:nvSpPr>
        <p:spPr>
          <a:xfrm>
            <a:off x="462704" y="792382"/>
            <a:ext cx="2403025" cy="646331"/>
          </a:xfrm>
          <a:prstGeom prst="rect">
            <a:avLst/>
          </a:prstGeom>
        </p:spPr>
        <p:txBody>
          <a:bodyPr wrap="square">
            <a:spAutoFit/>
          </a:bodyPr>
          <a:lstStyle/>
          <a:p>
            <a:pPr algn="ctr" defTabSz="685800">
              <a:defRPr/>
            </a:pPr>
            <a:r>
              <a:rPr lang="en-US" sz="1200" b="1" dirty="0">
                <a:solidFill>
                  <a:prstClr val="black"/>
                </a:solidFill>
                <a:latin typeface="+mj-lt"/>
                <a:ea typeface="Calibri"/>
                <a:cs typeface="Calibri"/>
                <a:sym typeface="Calibri"/>
              </a:rPr>
              <a:t>2018 Gartner Magic Quadrant for Data Science and</a:t>
            </a:r>
            <a:br>
              <a:rPr lang="en-US" sz="1200" b="1" dirty="0">
                <a:solidFill>
                  <a:prstClr val="black"/>
                </a:solidFill>
                <a:latin typeface="+mj-lt"/>
                <a:ea typeface="Calibri"/>
                <a:cs typeface="Calibri"/>
                <a:sym typeface="Calibri"/>
              </a:rPr>
            </a:br>
            <a:r>
              <a:rPr lang="en-US" sz="1200" b="1" dirty="0">
                <a:solidFill>
                  <a:prstClr val="black"/>
                </a:solidFill>
                <a:latin typeface="+mj-lt"/>
                <a:ea typeface="Calibri"/>
                <a:cs typeface="Calibri"/>
                <a:sym typeface="Calibri"/>
              </a:rPr>
              <a:t>Machine Learning Platforms</a:t>
            </a:r>
            <a:endParaRPr lang="en-US" sz="1200" b="1" dirty="0">
              <a:solidFill>
                <a:prstClr val="black"/>
              </a:solidFill>
              <a:latin typeface="+mj-lt"/>
            </a:endParaRPr>
          </a:p>
        </p:txBody>
      </p:sp>
      <p:pic>
        <p:nvPicPr>
          <p:cNvPr id="22" name="Picture 21">
            <a:extLst>
              <a:ext uri="{FF2B5EF4-FFF2-40B4-BE49-F238E27FC236}">
                <a16:creationId xmlns:a16="http://schemas.microsoft.com/office/drawing/2014/main" xmlns="" id="{7A37DE1E-572C-404B-897B-537F2E81EE48}"/>
              </a:ext>
            </a:extLst>
          </p:cNvPr>
          <p:cNvPicPr>
            <a:picLocks noChangeAspect="1"/>
          </p:cNvPicPr>
          <p:nvPr/>
        </p:nvPicPr>
        <p:blipFill rotWithShape="1">
          <a:blip r:embed="rId6"/>
          <a:srcRect t="12546"/>
          <a:stretch/>
        </p:blipFill>
        <p:spPr>
          <a:xfrm>
            <a:off x="3169250" y="1542362"/>
            <a:ext cx="2539733" cy="2458182"/>
          </a:xfrm>
          <a:prstGeom prst="rect">
            <a:avLst/>
          </a:prstGeom>
        </p:spPr>
      </p:pic>
      <p:sp>
        <p:nvSpPr>
          <p:cNvPr id="23" name="Rectangle 22">
            <a:extLst>
              <a:ext uri="{FF2B5EF4-FFF2-40B4-BE49-F238E27FC236}">
                <a16:creationId xmlns:a16="http://schemas.microsoft.com/office/drawing/2014/main" xmlns="" id="{B20D98CE-60B2-4F42-AADD-8C58EE7E886D}"/>
              </a:ext>
            </a:extLst>
          </p:cNvPr>
          <p:cNvSpPr/>
          <p:nvPr/>
        </p:nvSpPr>
        <p:spPr>
          <a:xfrm>
            <a:off x="3143897" y="792382"/>
            <a:ext cx="2621108" cy="646331"/>
          </a:xfrm>
          <a:prstGeom prst="rect">
            <a:avLst/>
          </a:prstGeom>
        </p:spPr>
        <p:txBody>
          <a:bodyPr wrap="square">
            <a:spAutoFit/>
          </a:bodyPr>
          <a:lstStyle/>
          <a:p>
            <a:pPr algn="ctr" defTabSz="685800">
              <a:defRPr/>
            </a:pPr>
            <a:r>
              <a:rPr lang="en-US" sz="1200" b="1" dirty="0">
                <a:solidFill>
                  <a:srgbClr val="000000"/>
                </a:solidFill>
                <a:latin typeface="+mj-lt"/>
              </a:rPr>
              <a:t>Forrester Wave: Notebook-Based Predictive Analytics And Machine Learning Solutions, Q3 2018</a:t>
            </a:r>
          </a:p>
        </p:txBody>
      </p:sp>
      <p:sp>
        <p:nvSpPr>
          <p:cNvPr id="24" name="Rectangle 23">
            <a:extLst>
              <a:ext uri="{FF2B5EF4-FFF2-40B4-BE49-F238E27FC236}">
                <a16:creationId xmlns:a16="http://schemas.microsoft.com/office/drawing/2014/main" xmlns="" id="{5DD21985-4E6F-4342-99C0-378C8C5A1EA3}"/>
              </a:ext>
            </a:extLst>
          </p:cNvPr>
          <p:cNvSpPr/>
          <p:nvPr/>
        </p:nvSpPr>
        <p:spPr>
          <a:xfrm>
            <a:off x="6186112" y="792382"/>
            <a:ext cx="2537526" cy="646331"/>
          </a:xfrm>
          <a:prstGeom prst="rect">
            <a:avLst/>
          </a:prstGeom>
        </p:spPr>
        <p:txBody>
          <a:bodyPr wrap="square">
            <a:spAutoFit/>
          </a:bodyPr>
          <a:lstStyle/>
          <a:p>
            <a:pPr algn="ctr" defTabSz="685800">
              <a:defRPr/>
            </a:pPr>
            <a:r>
              <a:rPr lang="en-US" sz="1200" b="1" dirty="0">
                <a:solidFill>
                  <a:srgbClr val="000000"/>
                </a:solidFill>
                <a:latin typeface="+mj-lt"/>
              </a:rPr>
              <a:t>Top 3 Artificial Intelligence (AI) and Machine Learning (ML) Software Solution</a:t>
            </a:r>
          </a:p>
        </p:txBody>
      </p:sp>
      <p:sp>
        <p:nvSpPr>
          <p:cNvPr id="25" name="Rectangle 24">
            <a:extLst>
              <a:ext uri="{FF2B5EF4-FFF2-40B4-BE49-F238E27FC236}">
                <a16:creationId xmlns:a16="http://schemas.microsoft.com/office/drawing/2014/main" xmlns="" id="{8B6854DE-9C46-AF4E-A5C3-E5D0BBF544ED}"/>
              </a:ext>
            </a:extLst>
          </p:cNvPr>
          <p:cNvSpPr/>
          <p:nvPr/>
        </p:nvSpPr>
        <p:spPr>
          <a:xfrm>
            <a:off x="427507" y="4015186"/>
            <a:ext cx="2441824" cy="461665"/>
          </a:xfrm>
          <a:prstGeom prst="rect">
            <a:avLst/>
          </a:prstGeom>
        </p:spPr>
        <p:txBody>
          <a:bodyPr wrap="square">
            <a:spAutoFit/>
          </a:bodyPr>
          <a:lstStyle/>
          <a:p>
            <a:pPr defTabSz="685800">
              <a:defRPr/>
            </a:pPr>
            <a:r>
              <a:rPr lang="en-US" sz="1200" b="1" i="1" dirty="0">
                <a:solidFill>
                  <a:schemeClr val="bg1">
                    <a:lumMod val="90000"/>
                    <a:lumOff val="10000"/>
                  </a:schemeClr>
                </a:solidFill>
                <a:latin typeface="+mj-lt"/>
              </a:rPr>
              <a:t>“Technology leadership … with a distinguished vision”</a:t>
            </a:r>
          </a:p>
        </p:txBody>
      </p:sp>
      <p:pic>
        <p:nvPicPr>
          <p:cNvPr id="26" name="Shape 705">
            <a:extLst>
              <a:ext uri="{FF2B5EF4-FFF2-40B4-BE49-F238E27FC236}">
                <a16:creationId xmlns:a16="http://schemas.microsoft.com/office/drawing/2014/main" xmlns="" id="{D4705624-9114-8C40-B7B1-1E8B09CE4041}"/>
              </a:ext>
            </a:extLst>
          </p:cNvPr>
          <p:cNvPicPr preferRelativeResize="0"/>
          <p:nvPr/>
        </p:nvPicPr>
        <p:blipFill rotWithShape="1">
          <a:blip r:embed="rId7">
            <a:alphaModFix/>
          </a:blip>
          <a:srcRect/>
          <a:stretch/>
        </p:blipFill>
        <p:spPr>
          <a:xfrm>
            <a:off x="436996" y="1577419"/>
            <a:ext cx="2463294" cy="2308205"/>
          </a:xfrm>
          <a:prstGeom prst="rect">
            <a:avLst/>
          </a:prstGeom>
          <a:noFill/>
          <a:ln>
            <a:noFill/>
          </a:ln>
        </p:spPr>
      </p:pic>
      <p:sp>
        <p:nvSpPr>
          <p:cNvPr id="28" name="Rectangle 27">
            <a:extLst>
              <a:ext uri="{FF2B5EF4-FFF2-40B4-BE49-F238E27FC236}">
                <a16:creationId xmlns:a16="http://schemas.microsoft.com/office/drawing/2014/main" xmlns="" id="{3ADD72CA-5E04-0A4F-8949-F91275918D24}"/>
              </a:ext>
            </a:extLst>
          </p:cNvPr>
          <p:cNvSpPr/>
          <p:nvPr/>
        </p:nvSpPr>
        <p:spPr>
          <a:xfrm>
            <a:off x="427506" y="4646785"/>
            <a:ext cx="2381015" cy="276999"/>
          </a:xfrm>
          <a:prstGeom prst="rect">
            <a:avLst/>
          </a:prstGeom>
        </p:spPr>
        <p:txBody>
          <a:bodyPr wrap="square">
            <a:spAutoFit/>
          </a:bodyPr>
          <a:lstStyle/>
          <a:p>
            <a:pPr defTabSz="685800">
              <a:defRPr/>
            </a:pPr>
            <a:r>
              <a:rPr lang="en-US" sz="1200" b="1" i="1" dirty="0">
                <a:solidFill>
                  <a:schemeClr val="bg1">
                    <a:lumMod val="90000"/>
                    <a:lumOff val="10000"/>
                  </a:schemeClr>
                </a:solidFill>
                <a:latin typeface="+mj-lt"/>
              </a:rPr>
              <a:t>“the quasi-industry standard”</a:t>
            </a:r>
          </a:p>
        </p:txBody>
      </p:sp>
      <p:sp>
        <p:nvSpPr>
          <p:cNvPr id="29" name="Rectangle 28">
            <a:extLst>
              <a:ext uri="{FF2B5EF4-FFF2-40B4-BE49-F238E27FC236}">
                <a16:creationId xmlns:a16="http://schemas.microsoft.com/office/drawing/2014/main" xmlns="" id="{62212F97-E69F-3648-AEB3-EADEC6975213}"/>
              </a:ext>
            </a:extLst>
          </p:cNvPr>
          <p:cNvSpPr/>
          <p:nvPr/>
        </p:nvSpPr>
        <p:spPr>
          <a:xfrm>
            <a:off x="5994416" y="4024778"/>
            <a:ext cx="2643761" cy="1015663"/>
          </a:xfrm>
          <a:prstGeom prst="rect">
            <a:avLst/>
          </a:prstGeom>
        </p:spPr>
        <p:txBody>
          <a:bodyPr wrap="square">
            <a:spAutoFit/>
          </a:bodyPr>
          <a:lstStyle/>
          <a:p>
            <a:pPr defTabSz="685800">
              <a:defRPr/>
            </a:pPr>
            <a:r>
              <a:rPr lang="en-US" sz="1200" b="1" i="1" dirty="0">
                <a:solidFill>
                  <a:schemeClr val="bg1">
                    <a:lumMod val="90000"/>
                    <a:lumOff val="10000"/>
                  </a:schemeClr>
                </a:solidFill>
                <a:latin typeface="+mj-lt"/>
              </a:rPr>
              <a:t>“its vision of creating an AI and ML tool that ultimately aims to allow almost everyone within the business to create their own predictive models”</a:t>
            </a:r>
          </a:p>
        </p:txBody>
      </p:sp>
      <p:sp>
        <p:nvSpPr>
          <p:cNvPr id="31" name="Rectangle 30">
            <a:extLst>
              <a:ext uri="{FF2B5EF4-FFF2-40B4-BE49-F238E27FC236}">
                <a16:creationId xmlns:a16="http://schemas.microsoft.com/office/drawing/2014/main" xmlns="" id="{2FA2329B-0020-C548-96EA-F3A01BBAACEF}"/>
              </a:ext>
            </a:extLst>
          </p:cNvPr>
          <p:cNvSpPr/>
          <p:nvPr/>
        </p:nvSpPr>
        <p:spPr>
          <a:xfrm>
            <a:off x="3352740" y="4015186"/>
            <a:ext cx="2412265" cy="1015663"/>
          </a:xfrm>
          <a:prstGeom prst="rect">
            <a:avLst/>
          </a:prstGeom>
        </p:spPr>
        <p:txBody>
          <a:bodyPr wrap="square">
            <a:spAutoFit/>
          </a:bodyPr>
          <a:lstStyle/>
          <a:p>
            <a:pPr defTabSz="685800">
              <a:defRPr/>
            </a:pPr>
            <a:r>
              <a:rPr lang="en-US" sz="1200" b="1" i="1" dirty="0">
                <a:solidFill>
                  <a:schemeClr val="bg1">
                    <a:lumMod val="90000"/>
                    <a:lumOff val="10000"/>
                  </a:schemeClr>
                </a:solidFill>
                <a:latin typeface="+mj-lt"/>
                <a:cs typeface="Arial" panose="020B0604020202020204" pitchFamily="34" charset="0"/>
              </a:rPr>
              <a:t>“H2O.ai’s future is automated machine learning” </a:t>
            </a:r>
          </a:p>
          <a:p>
            <a:pPr defTabSz="685800">
              <a:defRPr/>
            </a:pPr>
            <a:endParaRPr lang="en-US" sz="1200" b="1" i="1" dirty="0">
              <a:solidFill>
                <a:schemeClr val="bg1">
                  <a:lumMod val="90000"/>
                  <a:lumOff val="10000"/>
                </a:schemeClr>
              </a:solidFill>
              <a:latin typeface="+mj-lt"/>
              <a:cs typeface="Arial" panose="020B0604020202020204" pitchFamily="34" charset="0"/>
            </a:endParaRPr>
          </a:p>
          <a:p>
            <a:pPr defTabSz="685800">
              <a:defRPr/>
            </a:pPr>
            <a:r>
              <a:rPr lang="en-US" sz="1200" b="1" i="1" dirty="0">
                <a:solidFill>
                  <a:schemeClr val="bg1">
                    <a:lumMod val="90000"/>
                    <a:lumOff val="10000"/>
                  </a:schemeClr>
                </a:solidFill>
                <a:latin typeface="+mj-lt"/>
                <a:cs typeface="Arial" panose="020B0604020202020204" pitchFamily="34" charset="0"/>
              </a:rPr>
              <a:t>“its bright future is in Driverless AI” </a:t>
            </a:r>
          </a:p>
        </p:txBody>
      </p:sp>
      <p:sp>
        <p:nvSpPr>
          <p:cNvPr id="18" name="Oval 17"/>
          <p:cNvSpPr/>
          <p:nvPr/>
        </p:nvSpPr>
        <p:spPr>
          <a:xfrm>
            <a:off x="2418310" y="2355145"/>
            <a:ext cx="390211" cy="390211"/>
          </a:xfrm>
          <a:prstGeom prst="ellipse">
            <a:avLst/>
          </a:prstGeom>
          <a:solidFill>
            <a:srgbClr val="FFF109">
              <a:alpha val="35000"/>
            </a:srgbClr>
          </a:soli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34" name="Oval 33"/>
          <p:cNvSpPr/>
          <p:nvPr/>
        </p:nvSpPr>
        <p:spPr>
          <a:xfrm>
            <a:off x="6011879" y="2431691"/>
            <a:ext cx="504853" cy="504853"/>
          </a:xfrm>
          <a:prstGeom prst="ellipse">
            <a:avLst/>
          </a:prstGeom>
          <a:solidFill>
            <a:srgbClr val="FFF109">
              <a:alpha val="35000"/>
            </a:srgbClr>
          </a:soli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35" name="Oval 34"/>
          <p:cNvSpPr/>
          <p:nvPr/>
        </p:nvSpPr>
        <p:spPr>
          <a:xfrm>
            <a:off x="5166270" y="2545417"/>
            <a:ext cx="390211" cy="390211"/>
          </a:xfrm>
          <a:prstGeom prst="ellipse">
            <a:avLst/>
          </a:prstGeom>
          <a:solidFill>
            <a:srgbClr val="FFF109">
              <a:alpha val="35000"/>
            </a:srgbClr>
          </a:soli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Tree>
    <p:extLst>
      <p:ext uri="{BB962C8B-B14F-4D97-AF65-F5344CB8AC3E}">
        <p14:creationId xmlns:p14="http://schemas.microsoft.com/office/powerpoint/2010/main" val="211444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31A89-049F-5B4C-8092-E9A1D24D4361}"/>
              </a:ext>
            </a:extLst>
          </p:cNvPr>
          <p:cNvSpPr>
            <a:spLocks noGrp="1"/>
          </p:cNvSpPr>
          <p:nvPr>
            <p:ph type="title"/>
          </p:nvPr>
        </p:nvSpPr>
        <p:spPr>
          <a:xfrm>
            <a:off x="244530" y="484988"/>
            <a:ext cx="2663794" cy="434339"/>
          </a:xfrm>
          <a:noFill/>
        </p:spPr>
        <p:txBody>
          <a:bodyPr spcFirstLastPara="1" vert="horz" wrap="square" lIns="68580" tIns="34290" rIns="68580" bIns="34290" rtlCol="0" anchor="b" anchorCtr="0">
            <a:noAutofit/>
          </a:bodyPr>
          <a:lstStyle/>
          <a:p>
            <a:r>
              <a:rPr lang="en-US" dirty="0">
                <a:latin typeface="+mn-lt"/>
                <a:cs typeface="+mj-cs"/>
              </a:rPr>
              <a:t>Highly Regarded by Customers</a:t>
            </a:r>
          </a:p>
        </p:txBody>
      </p:sp>
      <p:pic>
        <p:nvPicPr>
          <p:cNvPr id="5" name="Picture 4">
            <a:extLst>
              <a:ext uri="{FF2B5EF4-FFF2-40B4-BE49-F238E27FC236}">
                <a16:creationId xmlns:a16="http://schemas.microsoft.com/office/drawing/2014/main" xmlns="" id="{832B25F1-90B9-4C47-8137-6E1865D44F0D}"/>
              </a:ext>
            </a:extLst>
          </p:cNvPr>
          <p:cNvPicPr>
            <a:picLocks noChangeAspect="1"/>
          </p:cNvPicPr>
          <p:nvPr/>
        </p:nvPicPr>
        <p:blipFill rotWithShape="1">
          <a:blip r:embed="rId3"/>
          <a:srcRect r="1080"/>
          <a:stretch/>
        </p:blipFill>
        <p:spPr>
          <a:xfrm>
            <a:off x="3235872" y="0"/>
            <a:ext cx="5908128" cy="5143500"/>
          </a:xfrm>
          <a:prstGeom prst="rect">
            <a:avLst/>
          </a:prstGeom>
        </p:spPr>
      </p:pic>
      <p:pic>
        <p:nvPicPr>
          <p:cNvPr id="13" name="Picture 12">
            <a:extLst>
              <a:ext uri="{FF2B5EF4-FFF2-40B4-BE49-F238E27FC236}">
                <a16:creationId xmlns:a16="http://schemas.microsoft.com/office/drawing/2014/main" xmlns="" id="{9356E509-483E-BF45-921D-33FC9ECF698C}"/>
              </a:ext>
            </a:extLst>
          </p:cNvPr>
          <p:cNvPicPr>
            <a:picLocks noChangeAspect="1"/>
          </p:cNvPicPr>
          <p:nvPr/>
        </p:nvPicPr>
        <p:blipFill>
          <a:blip r:embed="rId4"/>
          <a:stretch>
            <a:fillRect/>
          </a:stretch>
        </p:blipFill>
        <p:spPr>
          <a:xfrm>
            <a:off x="244530" y="1221269"/>
            <a:ext cx="968700" cy="1077973"/>
          </a:xfrm>
          <a:prstGeom prst="rect">
            <a:avLst/>
          </a:prstGeom>
        </p:spPr>
      </p:pic>
      <p:sp>
        <p:nvSpPr>
          <p:cNvPr id="16" name="Shape 1264">
            <a:extLst>
              <a:ext uri="{FF2B5EF4-FFF2-40B4-BE49-F238E27FC236}">
                <a16:creationId xmlns:a16="http://schemas.microsoft.com/office/drawing/2014/main" xmlns="" id="{AA9130D4-362A-384E-93F5-1905E136CE86}"/>
              </a:ext>
            </a:extLst>
          </p:cNvPr>
          <p:cNvSpPr/>
          <p:nvPr/>
        </p:nvSpPr>
        <p:spPr>
          <a:xfrm>
            <a:off x="1213230" y="4097652"/>
            <a:ext cx="1792712" cy="622284"/>
          </a:xfrm>
          <a:prstGeom prst="rect">
            <a:avLst/>
          </a:prstGeom>
          <a:noFill/>
          <a:ln>
            <a:noFill/>
          </a:ln>
        </p:spPr>
        <p:txBody>
          <a:bodyPr spcFirstLastPara="1" wrap="square" lIns="68569" tIns="34275" rIns="68569" bIns="34275" anchor="t" anchorCtr="0">
            <a:noAutofit/>
          </a:bodyPr>
          <a:lstStyle/>
          <a:p>
            <a:pPr defTabSz="685800">
              <a:buClr>
                <a:srgbClr val="000000"/>
              </a:buClr>
              <a:buSzPts val="1600"/>
              <a:defRPr/>
            </a:pPr>
            <a:r>
              <a:rPr lang="en-US" sz="1200" dirty="0">
                <a:solidFill>
                  <a:srgbClr val="000000"/>
                </a:solidFill>
                <a:latin typeface="+mj-lt"/>
                <a:ea typeface="Calibri"/>
                <a:cs typeface="Calibri"/>
                <a:sym typeface="Calibri"/>
              </a:rPr>
              <a:t>Dr. Robert Coop</a:t>
            </a:r>
          </a:p>
          <a:p>
            <a:pPr defTabSz="685800">
              <a:buClr>
                <a:srgbClr val="000000"/>
              </a:buClr>
              <a:buSzPts val="1600"/>
              <a:defRPr/>
            </a:pPr>
            <a:r>
              <a:rPr lang="en-US" sz="1200" dirty="0">
                <a:solidFill>
                  <a:srgbClr val="000000"/>
                </a:solidFill>
                <a:latin typeface="+mj-lt"/>
                <a:cs typeface="Calibri"/>
                <a:sym typeface="Calibri"/>
              </a:rPr>
              <a:t>AI and ML Manager</a:t>
            </a:r>
          </a:p>
          <a:p>
            <a:pPr defTabSz="685800">
              <a:buClr>
                <a:srgbClr val="000000"/>
              </a:buClr>
              <a:buSzPts val="1600"/>
              <a:defRPr/>
            </a:pPr>
            <a:r>
              <a:rPr lang="en-US" sz="1200" dirty="0">
                <a:solidFill>
                  <a:srgbClr val="000000"/>
                </a:solidFill>
                <a:latin typeface="+mj-lt"/>
                <a:cs typeface="Calibri"/>
                <a:sym typeface="Calibri"/>
              </a:rPr>
              <a:t>Stanley Black &amp; Decker</a:t>
            </a:r>
            <a:endParaRPr dirty="0">
              <a:solidFill>
                <a:prstClr val="black"/>
              </a:solidFill>
              <a:latin typeface="+mj-lt"/>
            </a:endParaRPr>
          </a:p>
        </p:txBody>
      </p:sp>
      <p:sp>
        <p:nvSpPr>
          <p:cNvPr id="7" name="Speech Bubble: Rectangle 7">
            <a:extLst>
              <a:ext uri="{FF2B5EF4-FFF2-40B4-BE49-F238E27FC236}">
                <a16:creationId xmlns:a16="http://schemas.microsoft.com/office/drawing/2014/main" xmlns="" id="{A5239B40-FBF2-4944-86EB-ED5D895B2E63}"/>
              </a:ext>
            </a:extLst>
          </p:cNvPr>
          <p:cNvSpPr/>
          <p:nvPr/>
        </p:nvSpPr>
        <p:spPr>
          <a:xfrm>
            <a:off x="278211" y="2264490"/>
            <a:ext cx="2662418" cy="1793342"/>
          </a:xfrm>
          <a:prstGeom prst="wedgeRectCallout">
            <a:avLst>
              <a:gd name="adj1" fmla="val -20458"/>
              <a:gd name="adj2" fmla="val 37508"/>
            </a:avLst>
          </a:prstGeom>
          <a:solidFill>
            <a:srgbClr val="EAEAEA"/>
          </a:solidFill>
          <a:ln w="38100" cap="flat" cmpd="sng" algn="ctr">
            <a:noFill/>
            <a:prstDash val="solid"/>
          </a:ln>
          <a:effectLst/>
        </p:spPr>
        <p:txBody>
          <a:bodyPr rtlCol="0" anchor="ctr"/>
          <a:lstStyle/>
          <a:p>
            <a:pPr defTabSz="685800">
              <a:defRPr/>
            </a:pPr>
            <a:r>
              <a:rPr lang="en-US" sz="1200" dirty="0">
                <a:solidFill>
                  <a:prstClr val="black"/>
                </a:solidFill>
                <a:latin typeface="+mj-lt"/>
              </a:rPr>
              <a:t>“H2O Driverless AI feature engineering is better than anything I've seen out there right now. And the scoring pipeline generation is probably one of the bigger pluses for me. These features alone have provided us with a true competitive edge in agile manufacturing. It's a massive time saver.”</a:t>
            </a:r>
          </a:p>
        </p:txBody>
      </p:sp>
    </p:spTree>
    <p:extLst>
      <p:ext uri="{BB962C8B-B14F-4D97-AF65-F5344CB8AC3E}">
        <p14:creationId xmlns:p14="http://schemas.microsoft.com/office/powerpoint/2010/main" val="2066371785"/>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7726680" cy="381000"/>
          </a:xfrm>
        </p:spPr>
        <p:txBody>
          <a:bodyPr/>
          <a:lstStyle/>
          <a:p>
            <a:r>
              <a:rPr lang="en-US" dirty="0"/>
              <a:t>The Challenges of Enterprise AI Adoption</a:t>
            </a:r>
          </a:p>
        </p:txBody>
      </p:sp>
      <p:sp>
        <p:nvSpPr>
          <p:cNvPr id="9" name="TextBox 16">
            <a:extLst>
              <a:ext uri="{FF2B5EF4-FFF2-40B4-BE49-F238E27FC236}">
                <a16:creationId xmlns:a16="http://schemas.microsoft.com/office/drawing/2014/main" xmlns="" id="{E7B44AB6-478E-9549-B9F3-74602257172D}"/>
              </a:ext>
            </a:extLst>
          </p:cNvPr>
          <p:cNvSpPr txBox="1"/>
          <p:nvPr/>
        </p:nvSpPr>
        <p:spPr>
          <a:xfrm>
            <a:off x="3252526" y="1605228"/>
            <a:ext cx="2618857" cy="1014765"/>
          </a:xfrm>
          <a:prstGeom prst="rect">
            <a:avLst/>
          </a:prstGeom>
          <a:ln w="12700">
            <a:miter lim="400000"/>
          </a:ln>
          <a:extLst>
            <a:ext uri="{C572A759-6A51-4108-AA02-DFA0A04FC94B}">
              <ma14:wrappingTextBoxFlag xmlns:ma14="http://schemas.microsoft.com/office/mac/drawingml/2011/main" xmlns="" val="1"/>
            </a:ext>
          </a:extLst>
        </p:spPr>
        <p:txBody>
          <a:bodyPr lIns="38064" rIns="38064" anchor="ctr">
            <a:spAutoFit/>
          </a:bodyPr>
          <a:lstStyle>
            <a:lvl1pPr algn="ctr">
              <a:lnSpc>
                <a:spcPct val="90000"/>
              </a:lnSpc>
              <a:defRPr sz="8000">
                <a:solidFill>
                  <a:srgbClr val="FFFFFF"/>
                </a:solidFill>
              </a:defRPr>
            </a:lvl1pPr>
          </a:lstStyle>
          <a:p>
            <a:pPr defTabSz="380606">
              <a:defRPr/>
            </a:pPr>
            <a:r>
              <a:rPr sz="6660" kern="0" dirty="0">
                <a:latin typeface="+mj-lt"/>
                <a:sym typeface="Trebuchet MS"/>
              </a:rPr>
              <a:t> </a:t>
            </a:r>
          </a:p>
        </p:txBody>
      </p:sp>
      <p:grpSp>
        <p:nvGrpSpPr>
          <p:cNvPr id="4" name="Group 3"/>
          <p:cNvGrpSpPr/>
          <p:nvPr/>
        </p:nvGrpSpPr>
        <p:grpSpPr>
          <a:xfrm>
            <a:off x="3231661" y="1377902"/>
            <a:ext cx="2665573" cy="2460675"/>
            <a:chOff x="3231661" y="1227470"/>
            <a:chExt cx="2665573" cy="2460675"/>
          </a:xfrm>
        </p:grpSpPr>
        <p:sp>
          <p:nvSpPr>
            <p:cNvPr id="8" name="Rectangle 30">
              <a:extLst>
                <a:ext uri="{FF2B5EF4-FFF2-40B4-BE49-F238E27FC236}">
                  <a16:creationId xmlns:a16="http://schemas.microsoft.com/office/drawing/2014/main" xmlns="" id="{D1FE4AA4-8FE2-9F4D-95CD-A44BB5A8C103}"/>
                </a:ext>
              </a:extLst>
            </p:cNvPr>
            <p:cNvSpPr/>
            <p:nvPr/>
          </p:nvSpPr>
          <p:spPr>
            <a:xfrm>
              <a:off x="3231662" y="1227470"/>
              <a:ext cx="2664534"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10" name="Model Complexity">
              <a:extLst>
                <a:ext uri="{FF2B5EF4-FFF2-40B4-BE49-F238E27FC236}">
                  <a16:creationId xmlns:a16="http://schemas.microsoft.com/office/drawing/2014/main" xmlns="" id="{6F7DB416-3193-B54B-A58C-1AB9348B2BC3}"/>
                </a:ext>
              </a:extLst>
            </p:cNvPr>
            <p:cNvSpPr/>
            <p:nvPr/>
          </p:nvSpPr>
          <p:spPr>
            <a:xfrm>
              <a:off x="3231661" y="3207442"/>
              <a:ext cx="2665573" cy="480703"/>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b="1" kern="0" dirty="0">
                  <a:solidFill>
                    <a:srgbClr val="000000"/>
                  </a:solidFill>
                  <a:latin typeface="+mj-lt"/>
                  <a:sym typeface="Trebuchet MS"/>
                </a:rPr>
                <a:t>Time to Insights Slow</a:t>
              </a:r>
              <a:endParaRPr sz="1499" b="1" kern="0" dirty="0">
                <a:solidFill>
                  <a:srgbClr val="000000"/>
                </a:solidFill>
                <a:latin typeface="+mj-lt"/>
                <a:sym typeface="Trebuchet MS"/>
              </a:endParaRPr>
            </a:p>
          </p:txBody>
        </p:sp>
      </p:grpSp>
      <p:sp>
        <p:nvSpPr>
          <p:cNvPr id="7" name="TextBox 13">
            <a:extLst>
              <a:ext uri="{FF2B5EF4-FFF2-40B4-BE49-F238E27FC236}">
                <a16:creationId xmlns:a16="http://schemas.microsoft.com/office/drawing/2014/main" xmlns="" id="{0928BE33-7D2F-9045-9156-884AAE89EFDA}"/>
              </a:ext>
            </a:extLst>
          </p:cNvPr>
          <p:cNvSpPr txBox="1"/>
          <p:nvPr/>
        </p:nvSpPr>
        <p:spPr>
          <a:xfrm>
            <a:off x="3241944" y="1595207"/>
            <a:ext cx="2634611" cy="1034129"/>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3400" kern="0" dirty="0">
                <a:latin typeface="+mj-lt"/>
                <a:sym typeface="Trebuchet MS"/>
              </a:rPr>
              <a:t>Weeks to Months</a:t>
            </a:r>
            <a:endParaRPr sz="3400" kern="0" dirty="0">
              <a:latin typeface="+mj-lt"/>
              <a:sym typeface="Trebuchet MS"/>
            </a:endParaRPr>
          </a:p>
        </p:txBody>
      </p:sp>
      <p:grpSp>
        <p:nvGrpSpPr>
          <p:cNvPr id="23" name="Group 22"/>
          <p:cNvGrpSpPr/>
          <p:nvPr/>
        </p:nvGrpSpPr>
        <p:grpSpPr>
          <a:xfrm>
            <a:off x="448951" y="1377901"/>
            <a:ext cx="2664535" cy="2460675"/>
            <a:chOff x="448951" y="1227469"/>
            <a:chExt cx="2664535" cy="2460675"/>
          </a:xfrm>
        </p:grpSpPr>
        <p:sp>
          <p:nvSpPr>
            <p:cNvPr id="12" name="Rectangle 26">
              <a:extLst>
                <a:ext uri="{FF2B5EF4-FFF2-40B4-BE49-F238E27FC236}">
                  <a16:creationId xmlns:a16="http://schemas.microsoft.com/office/drawing/2014/main" xmlns="" id="{1407C5DC-6C76-B942-ADF5-2F6BEB1536AA}"/>
                </a:ext>
              </a:extLst>
            </p:cNvPr>
            <p:cNvSpPr/>
            <p:nvPr/>
          </p:nvSpPr>
          <p:spPr>
            <a:xfrm>
              <a:off x="448952" y="1227469"/>
              <a:ext cx="2664534"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13" name="Slow Processes">
              <a:extLst>
                <a:ext uri="{FF2B5EF4-FFF2-40B4-BE49-F238E27FC236}">
                  <a16:creationId xmlns:a16="http://schemas.microsoft.com/office/drawing/2014/main" xmlns="" id="{17920919-3387-0E4E-83DC-8974D5EF9EE9}"/>
                </a:ext>
              </a:extLst>
            </p:cNvPr>
            <p:cNvSpPr/>
            <p:nvPr/>
          </p:nvSpPr>
          <p:spPr>
            <a:xfrm>
              <a:off x="448951" y="3207441"/>
              <a:ext cx="2663651" cy="480703"/>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b="1" kern="0" dirty="0">
                  <a:solidFill>
                    <a:srgbClr val="000000"/>
                  </a:solidFill>
                  <a:latin typeface="+mj-lt"/>
                  <a:sym typeface="Trebuchet MS"/>
                </a:rPr>
                <a:t>Lack of AI Talent</a:t>
              </a:r>
              <a:endParaRPr sz="1499" b="1" kern="0" dirty="0">
                <a:solidFill>
                  <a:srgbClr val="000000"/>
                </a:solidFill>
                <a:latin typeface="+mj-lt"/>
                <a:sym typeface="Trebuchet MS"/>
              </a:endParaRPr>
            </a:p>
          </p:txBody>
        </p:sp>
      </p:grpSp>
      <p:sp>
        <p:nvSpPr>
          <p:cNvPr id="14" name="TextBox 13">
            <a:extLst>
              <a:ext uri="{FF2B5EF4-FFF2-40B4-BE49-F238E27FC236}">
                <a16:creationId xmlns:a16="http://schemas.microsoft.com/office/drawing/2014/main" xmlns="" id="{20F19F50-4A76-8941-8B53-FDB0DCECECF4}"/>
              </a:ext>
            </a:extLst>
          </p:cNvPr>
          <p:cNvSpPr txBox="1"/>
          <p:nvPr/>
        </p:nvSpPr>
        <p:spPr>
          <a:xfrm>
            <a:off x="465639" y="1699773"/>
            <a:ext cx="2634611" cy="923330"/>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6000" kern="0" dirty="0">
                <a:latin typeface="+mj-lt"/>
                <a:sym typeface="Trebuchet MS"/>
              </a:rPr>
              <a:t>~100</a:t>
            </a:r>
            <a:endParaRPr sz="6000" kern="0" dirty="0">
              <a:latin typeface="+mj-lt"/>
              <a:sym typeface="Trebuchet MS"/>
            </a:endParaRPr>
          </a:p>
        </p:txBody>
      </p:sp>
      <p:sp>
        <p:nvSpPr>
          <p:cNvPr id="15" name="TextBox 13">
            <a:extLst>
              <a:ext uri="{FF2B5EF4-FFF2-40B4-BE49-F238E27FC236}">
                <a16:creationId xmlns:a16="http://schemas.microsoft.com/office/drawing/2014/main" xmlns="" id="{FD0A2D8D-11C6-F44D-84BF-D081813C02AE}"/>
              </a:ext>
            </a:extLst>
          </p:cNvPr>
          <p:cNvSpPr txBox="1"/>
          <p:nvPr/>
        </p:nvSpPr>
        <p:spPr>
          <a:xfrm>
            <a:off x="463786" y="2608152"/>
            <a:ext cx="2634611" cy="507831"/>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1500" kern="0" dirty="0">
                <a:latin typeface="+mj-lt"/>
                <a:sym typeface="Trebuchet MS"/>
              </a:rPr>
              <a:t>Data Science</a:t>
            </a:r>
            <a:br>
              <a:rPr lang="en-US" sz="1500" kern="0" dirty="0">
                <a:latin typeface="+mj-lt"/>
                <a:sym typeface="Trebuchet MS"/>
              </a:rPr>
            </a:br>
            <a:r>
              <a:rPr lang="en-US" sz="1500" kern="0" dirty="0">
                <a:latin typeface="+mj-lt"/>
                <a:sym typeface="Trebuchet MS"/>
              </a:rPr>
              <a:t>“Grandmasters” in the World</a:t>
            </a:r>
            <a:endParaRPr sz="1500" kern="0" dirty="0">
              <a:latin typeface="+mj-lt"/>
              <a:sym typeface="Trebuchet MS"/>
            </a:endParaRPr>
          </a:p>
        </p:txBody>
      </p:sp>
      <p:sp>
        <p:nvSpPr>
          <p:cNvPr id="16" name="TextBox 13">
            <a:extLst>
              <a:ext uri="{FF2B5EF4-FFF2-40B4-BE49-F238E27FC236}">
                <a16:creationId xmlns:a16="http://schemas.microsoft.com/office/drawing/2014/main" xmlns="" id="{1C7FBC78-FA78-6449-93D6-574C7C1E01D5}"/>
              </a:ext>
            </a:extLst>
          </p:cNvPr>
          <p:cNvSpPr txBox="1"/>
          <p:nvPr/>
        </p:nvSpPr>
        <p:spPr>
          <a:xfrm>
            <a:off x="3252525" y="2652154"/>
            <a:ext cx="2634611" cy="507831"/>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a:defRPr/>
            </a:pPr>
            <a:r>
              <a:rPr lang="en-US" sz="1500" kern="0" dirty="0">
                <a:latin typeface="+mj-lt"/>
                <a:sym typeface="Trebuchet MS"/>
              </a:rPr>
              <a:t>Time for a data scientist</a:t>
            </a:r>
            <a:br>
              <a:rPr lang="en-US" sz="1500" kern="0" dirty="0">
                <a:latin typeface="+mj-lt"/>
                <a:sym typeface="Trebuchet MS"/>
              </a:rPr>
            </a:br>
            <a:r>
              <a:rPr lang="en-US" sz="1500" kern="0" dirty="0">
                <a:latin typeface="+mj-lt"/>
                <a:sym typeface="Trebuchet MS"/>
              </a:rPr>
              <a:t>to build a model</a:t>
            </a:r>
            <a:endParaRPr sz="1500" kern="0" dirty="0">
              <a:latin typeface="+mj-lt"/>
              <a:sym typeface="Trebuchet MS"/>
            </a:endParaRPr>
          </a:p>
        </p:txBody>
      </p:sp>
      <p:grpSp>
        <p:nvGrpSpPr>
          <p:cNvPr id="3" name="Group 2"/>
          <p:cNvGrpSpPr/>
          <p:nvPr/>
        </p:nvGrpSpPr>
        <p:grpSpPr>
          <a:xfrm>
            <a:off x="6020163" y="1377900"/>
            <a:ext cx="2658633" cy="2462756"/>
            <a:chOff x="6020163" y="1227468"/>
            <a:chExt cx="2658633" cy="2462756"/>
          </a:xfrm>
        </p:grpSpPr>
        <p:sp>
          <p:nvSpPr>
            <p:cNvPr id="18" name="Rectangle 29">
              <a:extLst>
                <a:ext uri="{FF2B5EF4-FFF2-40B4-BE49-F238E27FC236}">
                  <a16:creationId xmlns:a16="http://schemas.microsoft.com/office/drawing/2014/main" xmlns="" id="{91AEC0D6-6AFB-0B40-8B3C-2C7F81836407}"/>
                </a:ext>
              </a:extLst>
            </p:cNvPr>
            <p:cNvSpPr/>
            <p:nvPr/>
          </p:nvSpPr>
          <p:spPr>
            <a:xfrm>
              <a:off x="6020163" y="1227468"/>
              <a:ext cx="2658633" cy="2452561"/>
            </a:xfrm>
            <a:prstGeom prst="rect">
              <a:avLst/>
            </a:prstGeom>
            <a:solidFill>
              <a:srgbClr val="000E5E">
                <a:lumMod val="50000"/>
              </a:srgbClr>
            </a:solidFill>
            <a:ln w="12700">
              <a:miter lim="400000"/>
            </a:ln>
          </p:spPr>
          <p:txBody>
            <a:bodyPr lIns="38064" rIns="38064" anchor="ctr"/>
            <a:lstStyle/>
            <a:p>
              <a:pPr algn="ctr" defTabSz="380606">
                <a:defRPr>
                  <a:solidFill>
                    <a:srgbClr val="FFFFFF"/>
                  </a:solidFill>
                </a:defRPr>
              </a:pPr>
              <a:endParaRPr sz="1499" kern="0" dirty="0">
                <a:solidFill>
                  <a:srgbClr val="FFFFFF"/>
                </a:solidFill>
                <a:latin typeface="+mj-lt"/>
                <a:sym typeface="Trebuchet MS"/>
              </a:endParaRPr>
            </a:p>
          </p:txBody>
        </p:sp>
        <p:sp>
          <p:nvSpPr>
            <p:cNvPr id="20" name="Lack of expert AI talent">
              <a:extLst>
                <a:ext uri="{FF2B5EF4-FFF2-40B4-BE49-F238E27FC236}">
                  <a16:creationId xmlns:a16="http://schemas.microsoft.com/office/drawing/2014/main" xmlns="" id="{495DFBD4-04B1-1F4F-91F4-1EB7E8503DE0}"/>
                </a:ext>
              </a:extLst>
            </p:cNvPr>
            <p:cNvSpPr/>
            <p:nvPr/>
          </p:nvSpPr>
          <p:spPr>
            <a:xfrm>
              <a:off x="6020163" y="3207442"/>
              <a:ext cx="2658633" cy="482782"/>
            </a:xfrm>
            <a:prstGeom prst="rect">
              <a:avLst/>
            </a:prstGeom>
            <a:solidFill>
              <a:srgbClr val="69A6FF"/>
            </a:solidFill>
            <a:ln w="25400">
              <a:noFill/>
            </a:ln>
            <a:extLst>
              <a:ext uri="{C572A759-6A51-4108-AA02-DFA0A04FC94B}">
                <ma14:wrappingTextBoxFlag xmlns:ma14="http://schemas.microsoft.com/office/mac/drawingml/2011/main" xmlns="" val="1"/>
              </a:ext>
            </a:extLst>
          </p:spPr>
          <p:txBody>
            <a:bodyPr lIns="38064" rIns="38064" anchor="ctr"/>
            <a:lstStyle>
              <a:lvl1pPr algn="ctr"/>
            </a:lstStyle>
            <a:p>
              <a:pPr defTabSz="380606">
                <a:defRPr/>
              </a:pPr>
              <a:r>
                <a:rPr lang="en-US" sz="1499" b="1" kern="0" dirty="0">
                  <a:solidFill>
                    <a:srgbClr val="000000"/>
                  </a:solidFill>
                  <a:latin typeface="+mj-lt"/>
                  <a:sym typeface="Trebuchet MS"/>
                </a:rPr>
                <a:t>Lack of Trust in AI</a:t>
              </a:r>
              <a:endParaRPr sz="1499" b="1" kern="0" dirty="0">
                <a:solidFill>
                  <a:srgbClr val="000000"/>
                </a:solidFill>
                <a:latin typeface="+mj-lt"/>
                <a:sym typeface="Trebuchet MS"/>
              </a:endParaRPr>
            </a:p>
          </p:txBody>
        </p:sp>
      </p:grpSp>
      <p:sp>
        <p:nvSpPr>
          <p:cNvPr id="22" name="TextBox 13">
            <a:extLst>
              <a:ext uri="{FF2B5EF4-FFF2-40B4-BE49-F238E27FC236}">
                <a16:creationId xmlns:a16="http://schemas.microsoft.com/office/drawing/2014/main" xmlns="" id="{7848D416-516A-8D4A-ABF1-8986ED52D398}"/>
              </a:ext>
            </a:extLst>
          </p:cNvPr>
          <p:cNvSpPr txBox="1"/>
          <p:nvPr/>
        </p:nvSpPr>
        <p:spPr>
          <a:xfrm>
            <a:off x="6029427" y="2815019"/>
            <a:ext cx="2634611" cy="300082"/>
          </a:xfrm>
          <a:prstGeom prst="rect">
            <a:avLst/>
          </a:prstGeom>
          <a:ln w="12700">
            <a:miter lim="400000"/>
          </a:ln>
          <a:extLst>
            <a:ext uri="{C572A759-6A51-4108-AA02-DFA0A04FC94B}">
              <ma14:wrappingTextBoxFlag xmlns:ma14="http://schemas.microsoft.com/office/mac/drawingml/2011/main" xmlns="" val="1"/>
            </a:ext>
          </a:extLst>
        </p:spPr>
        <p:txBody>
          <a:bodyPr wrap="square" lIns="38064" rIns="38064" anchor="ctr">
            <a:spAutoFit/>
          </a:bodyPr>
          <a:lstStyle>
            <a:lvl1pPr algn="ctr">
              <a:lnSpc>
                <a:spcPct val="90000"/>
              </a:lnSpc>
              <a:defRPr sz="8000">
                <a:solidFill>
                  <a:srgbClr val="FFFFFF"/>
                </a:solidFill>
              </a:defRPr>
            </a:lvl1pPr>
          </a:lstStyle>
          <a:p>
            <a:pPr defTabSz="380606" hangingPunct="0"/>
            <a:r>
              <a:rPr lang="en-US" sz="1500" kern="0" dirty="0">
                <a:latin typeface="+mj-lt"/>
                <a:sym typeface="Trebuchet MS"/>
              </a:rPr>
              <a:t>Black box models</a:t>
            </a:r>
            <a:endParaRPr sz="1500" kern="0" dirty="0">
              <a:latin typeface="+mj-lt"/>
              <a:sym typeface="Trebuchet MS"/>
            </a:endParaRPr>
          </a:p>
        </p:txBody>
      </p:sp>
      <p:sp>
        <p:nvSpPr>
          <p:cNvPr id="24" name="Rectangle 23">
            <a:extLst>
              <a:ext uri="{FF2B5EF4-FFF2-40B4-BE49-F238E27FC236}">
                <a16:creationId xmlns:a16="http://schemas.microsoft.com/office/drawing/2014/main" xmlns="" id="{CD6102E1-E7C2-E340-9EEC-A511AF23CD4E}"/>
              </a:ext>
            </a:extLst>
          </p:cNvPr>
          <p:cNvSpPr/>
          <p:nvPr/>
        </p:nvSpPr>
        <p:spPr>
          <a:xfrm>
            <a:off x="1110733" y="4117611"/>
            <a:ext cx="6828417" cy="338554"/>
          </a:xfrm>
          <a:prstGeom prst="rect">
            <a:avLst/>
          </a:prstGeom>
        </p:spPr>
        <p:txBody>
          <a:bodyPr wrap="square">
            <a:spAutoFit/>
          </a:bodyPr>
          <a:lstStyle/>
          <a:p>
            <a:pPr defTabSz="685097"/>
            <a:r>
              <a:rPr lang="en-US" sz="1600" dirty="0">
                <a:solidFill>
                  <a:srgbClr val="000000"/>
                </a:solidFill>
                <a:latin typeface="+mj-lt"/>
              </a:rPr>
              <a:t>”US alone faces a shortage of 190,000 people with analytical expertise.”</a:t>
            </a:r>
          </a:p>
        </p:txBody>
      </p:sp>
      <p:pic>
        <p:nvPicPr>
          <p:cNvPr id="28" name="Picture 27" descr="McKinsey_and_Company_Logo_1.png">
            <a:extLst>
              <a:ext uri="{FF2B5EF4-FFF2-40B4-BE49-F238E27FC236}">
                <a16:creationId xmlns:a16="http://schemas.microsoft.com/office/drawing/2014/main" xmlns="" id="{92ED20F7-F1F3-8E43-8E06-324571EF6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5294" y="4458109"/>
            <a:ext cx="1824350" cy="226220"/>
          </a:xfrm>
          <a:prstGeom prst="rect">
            <a:avLst/>
          </a:prstGeom>
        </p:spPr>
      </p:pic>
      <p:pic>
        <p:nvPicPr>
          <p:cNvPr id="29" name="pasted-image.tiff" descr="pasted-image.tiff">
            <a:extLst>
              <a:ext uri="{FF2B5EF4-FFF2-40B4-BE49-F238E27FC236}">
                <a16:creationId xmlns:a16="http://schemas.microsoft.com/office/drawing/2014/main" xmlns="" id="{D18E103E-C300-674D-AEB7-6354DC824B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19743" y="1561595"/>
            <a:ext cx="1059471" cy="1059471"/>
          </a:xfrm>
          <a:prstGeom prst="rect">
            <a:avLst/>
          </a:prstGeom>
          <a:ln w="12700">
            <a:miter lim="400000"/>
          </a:ln>
          <a:effectLst>
            <a:glow rad="228600">
              <a:srgbClr val="FFFFFF">
                <a:alpha val="40000"/>
              </a:srgbClr>
            </a:glow>
          </a:effectLst>
        </p:spPr>
      </p:pic>
    </p:spTree>
    <p:extLst>
      <p:ext uri="{BB962C8B-B14F-4D97-AF65-F5344CB8AC3E}">
        <p14:creationId xmlns:p14="http://schemas.microsoft.com/office/powerpoint/2010/main" val="2216801613"/>
      </p:ext>
    </p:extLst>
  </p:cSld>
  <p:clrMapOvr>
    <a:masterClrMapping/>
  </p:clrMapOvr>
</p:sld>
</file>

<file path=ppt/theme/theme1.xml><?xml version="1.0" encoding="utf-8"?>
<a:theme xmlns:a="http://schemas.openxmlformats.org/drawingml/2006/main" name="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Client and Seller presentation template_2017-Oct-19" id="{2A839EB4-25B4-4F11-A235-A0523D294E2A}" vid="{D883021D-71AA-4395-8BD6-9BFC5CE77AF2}"/>
    </a:ext>
  </a:extLst>
</a:theme>
</file>

<file path=ppt/theme/theme2.xml><?xml version="1.0" encoding="utf-8"?>
<a:theme xmlns:a="http://schemas.openxmlformats.org/drawingml/2006/main" name="1_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Client and Seller presentation template_2017-Oct-19" id="{2A839EB4-25B4-4F11-A235-A0523D294E2A}" vid="{D883021D-71AA-4395-8BD6-9BFC5CE77AF2}"/>
    </a:ext>
  </a:extLst>
</a:theme>
</file>

<file path=ppt/theme/theme3.xml><?xml version="1.0" encoding="utf-8"?>
<a:theme xmlns:a="http://schemas.openxmlformats.org/drawingml/2006/main" name="2_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Client and Seller presentation template_2017-Oct-19" id="{2A839EB4-25B4-4F11-A235-A0523D294E2A}" vid="{D883021D-71AA-4395-8BD6-9BFC5CE77AF2}"/>
    </a:ext>
  </a:extLst>
</a:theme>
</file>

<file path=ppt/theme/theme4.xml><?xml version="1.0" encoding="utf-8"?>
<a:theme xmlns:a="http://schemas.openxmlformats.org/drawingml/2006/main" name="3_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Client and Seller presentation template_2017-Oct-19" id="{2A839EB4-25B4-4F11-A235-A0523D294E2A}" vid="{D883021D-71AA-4395-8BD6-9BFC5CE77AF2}"/>
    </a:ext>
  </a:extLst>
</a:theme>
</file>

<file path=ppt/theme/theme5.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6.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docProps/app.xml><?xml version="1.0" encoding="utf-8"?>
<Properties xmlns="http://schemas.openxmlformats.org/officeDocument/2006/extended-properties" xmlns:vt="http://schemas.openxmlformats.org/officeDocument/2006/docPropsVTypes">
  <Template>IBM_Master_Presentation_2018_V01_Arial</Template>
  <TotalTime>4186</TotalTime>
  <Words>16493</Words>
  <Application>Microsoft Office PowerPoint</Application>
  <PresentationFormat>On-screen Show (16:9)</PresentationFormat>
  <Paragraphs>1229</Paragraphs>
  <Slides>52</Slides>
  <Notes>52</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52</vt:i4>
      </vt:variant>
    </vt:vector>
  </HeadingPairs>
  <TitlesOfParts>
    <vt:vector size="72" baseType="lpstr">
      <vt:lpstr>MS PGothic</vt:lpstr>
      <vt:lpstr>Al Bayan Plain</vt:lpstr>
      <vt:lpstr>Arial</vt:lpstr>
      <vt:lpstr>Arial Regular</vt:lpstr>
      <vt:lpstr>Calibri</vt:lpstr>
      <vt:lpstr>Calibri Light</vt:lpstr>
      <vt:lpstr>Corbel</vt:lpstr>
      <vt:lpstr>Courier New</vt:lpstr>
      <vt:lpstr>Futura</vt:lpstr>
      <vt:lpstr>Futura Medium</vt:lpstr>
      <vt:lpstr>Helvetica Light</vt:lpstr>
      <vt:lpstr>HelvNeue Light for IBM</vt:lpstr>
      <vt:lpstr>IBM Plex Sans</vt:lpstr>
      <vt:lpstr>Lucida Grande</vt:lpstr>
      <vt:lpstr>Trebuchet MS</vt:lpstr>
      <vt:lpstr>Wingdings</vt:lpstr>
      <vt:lpstr>wht_background_2017</vt:lpstr>
      <vt:lpstr>1_wht_background_2017</vt:lpstr>
      <vt:lpstr>2_wht_background_2017</vt:lpstr>
      <vt:lpstr>3_wht_background_2017</vt:lpstr>
      <vt:lpstr>H2O Driverless AI on IBM Power Systems  “AI to do AI”</vt:lpstr>
      <vt:lpstr>PowerPoint Presentation</vt:lpstr>
      <vt:lpstr>AI is Transforming the IT Industry</vt:lpstr>
      <vt:lpstr>H2O.ai Company Overview</vt:lpstr>
      <vt:lpstr>Growing Worldwide Open Source Community</vt:lpstr>
      <vt:lpstr>H2O.ai Product Suite</vt:lpstr>
      <vt:lpstr>H2O.ai is a Recognized Leader in AI and ML</vt:lpstr>
      <vt:lpstr>Highly Regarded by Customers</vt:lpstr>
      <vt:lpstr>The Challenges of Enterprise AI Adoption</vt:lpstr>
      <vt:lpstr>Why H2O Driverless AI Delivers AI for the Enterprise</vt:lpstr>
      <vt:lpstr> H2O Driverless AI – Simple, Fast, Accurate, Interpretable</vt:lpstr>
      <vt:lpstr>PowerPoint Presentation</vt:lpstr>
      <vt:lpstr>H2O Driverless AI Delivers Value in Every Industry</vt:lpstr>
      <vt:lpstr>Financial Fraud Detection</vt:lpstr>
      <vt:lpstr>Improving Profitability of Core Financial Services</vt:lpstr>
      <vt:lpstr>Connecting Patients to  Specialists for Better Healthcare</vt:lpstr>
      <vt:lpstr>Marketing Optimization  for the Real Estate Market</vt:lpstr>
      <vt:lpstr>Improve Manufacturing  Sales and Forecasting</vt:lpstr>
      <vt:lpstr>PowerPoint Presentation</vt:lpstr>
      <vt:lpstr>H2O Driverless AI Benefits from the Power Systems Advantage</vt:lpstr>
      <vt:lpstr>H2O Driverless AI on IBM Power Systems A Winning Combination</vt:lpstr>
      <vt:lpstr>PowerPoint Presentation</vt:lpstr>
      <vt:lpstr>H2O Driverless AI Complements IBM PowerAI Vision</vt:lpstr>
      <vt:lpstr>Integration of H2O Driverless AI with PowerAI Enterprise</vt:lpstr>
      <vt:lpstr>PowerPoint Presentation</vt:lpstr>
      <vt:lpstr>Driverless AI: Automates Data Science and Machine Learning Workflows</vt:lpstr>
      <vt:lpstr>H2O Driverless AI:  How it Works</vt:lpstr>
      <vt:lpstr>The Driverless AI Experience</vt:lpstr>
      <vt:lpstr>The Driverless AI Experience</vt:lpstr>
      <vt:lpstr>The Driverless AI Experience</vt:lpstr>
      <vt:lpstr>The Driverless AI Experience</vt:lpstr>
      <vt:lpstr>The Driverless AI Experience</vt:lpstr>
      <vt:lpstr>It’s Easy to Start an Experiment</vt:lpstr>
      <vt:lpstr>Experiment Settings</vt:lpstr>
      <vt:lpstr>Auto Feature Generation Kaggle Grandmaster Out of the Box</vt:lpstr>
      <vt:lpstr>The Driverless AI Experience</vt:lpstr>
      <vt:lpstr>The Driverless AI Experience</vt:lpstr>
      <vt:lpstr>The Driverless AI Experience</vt:lpstr>
      <vt:lpstr>The Driverless AI Experience</vt:lpstr>
      <vt:lpstr>Different ways to help you interpret and understand the model</vt:lpstr>
      <vt:lpstr>The Driverless AI Experience</vt:lpstr>
      <vt:lpstr>H2O Driverless AI Delivers Automatic ML for the Enterprise</vt:lpstr>
      <vt:lpstr>PowerPoint Presentation</vt:lpstr>
      <vt:lpstr>Benefits of the IBM &amp; H2O.ai Partnership</vt:lpstr>
      <vt:lpstr>Driverless AI Capacity Planning for IBM Power Systems</vt:lpstr>
      <vt:lpstr>How IBM Reps get paid for selling H2O Driverless AI</vt:lpstr>
      <vt:lpstr>Who to contact for help</vt:lpstr>
      <vt:lpstr>Additional sources of information</vt:lpstr>
      <vt:lpstr>    BACKUP SLIDES</vt:lpstr>
      <vt:lpstr>PowerPoint Presentation</vt:lpstr>
      <vt:lpstr>Client Roadmap to Getting Started with H2O Driverless AI</vt:lpstr>
      <vt:lpstr>H2O Driverless AI Ordering Process</vt:lpstr>
    </vt:vector>
  </TitlesOfParts>
  <Company>IBM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H2O Driverless AI &amp; IBM Power</dc:title>
  <dc:creator>Kelly Schlamb</dc:creator>
  <cp:lastModifiedBy>Kelly Schlamb</cp:lastModifiedBy>
  <cp:revision>654</cp:revision>
  <cp:lastPrinted>2017-11-06T21:50:47Z</cp:lastPrinted>
  <dcterms:created xsi:type="dcterms:W3CDTF">2018-11-13T20:07:27Z</dcterms:created>
  <dcterms:modified xsi:type="dcterms:W3CDTF">2018-12-22T22:40:17Z</dcterms:modified>
</cp:coreProperties>
</file>