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comment2.xml" ContentType="application/vnd.openxmlformats-officedocument.presentationml.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1" r:id="rId1"/>
  </p:sldMasterIdLst>
  <p:notesMasterIdLst>
    <p:notesMasterId r:id="rId41"/>
  </p:notesMasterIdLst>
  <p:sldIdLst>
    <p:sldId id="775" r:id="rId2"/>
    <p:sldId id="345" r:id="rId3"/>
    <p:sldId id="613" r:id="rId4"/>
    <p:sldId id="1348" r:id="rId5"/>
    <p:sldId id="369" r:id="rId6"/>
    <p:sldId id="1349" r:id="rId7"/>
    <p:sldId id="370" r:id="rId8"/>
    <p:sldId id="646" r:id="rId9"/>
    <p:sldId id="1350" r:id="rId10"/>
    <p:sldId id="776" r:id="rId11"/>
    <p:sldId id="1351" r:id="rId12"/>
    <p:sldId id="1352" r:id="rId13"/>
    <p:sldId id="1353" r:id="rId14"/>
    <p:sldId id="1354" r:id="rId15"/>
    <p:sldId id="783" r:id="rId16"/>
    <p:sldId id="779" r:id="rId17"/>
    <p:sldId id="1355" r:id="rId18"/>
    <p:sldId id="616" r:id="rId19"/>
    <p:sldId id="772" r:id="rId20"/>
    <p:sldId id="773" r:id="rId21"/>
    <p:sldId id="870" r:id="rId22"/>
    <p:sldId id="1345" r:id="rId23"/>
    <p:sldId id="782" r:id="rId24"/>
    <p:sldId id="780" r:id="rId25"/>
    <p:sldId id="1346" r:id="rId26"/>
    <p:sldId id="670" r:id="rId27"/>
    <p:sldId id="1356" r:id="rId28"/>
    <p:sldId id="677" r:id="rId29"/>
    <p:sldId id="1359" r:id="rId30"/>
    <p:sldId id="1357" r:id="rId31"/>
    <p:sldId id="774" r:id="rId32"/>
    <p:sldId id="784" r:id="rId33"/>
    <p:sldId id="785" r:id="rId34"/>
    <p:sldId id="786" r:id="rId35"/>
    <p:sldId id="787" r:id="rId36"/>
    <p:sldId id="1358" r:id="rId37"/>
    <p:sldId id="781" r:id="rId38"/>
    <p:sldId id="777" r:id="rId39"/>
    <p:sldId id="364" r:id="rId40"/>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wen Yeow" initials="LY" lastIdx="2" clrIdx="0">
    <p:extLst>
      <p:ext uri="{19B8F6BF-5375-455C-9EA6-DF929625EA0E}">
        <p15:presenceInfo xmlns:p15="http://schemas.microsoft.com/office/powerpoint/2012/main" userId="dac44a7c3f6aef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FF"/>
    <a:srgbClr val="0F7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648" autoAdjust="0"/>
    <p:restoredTop sz="77234" autoAdjust="0"/>
  </p:normalViewPr>
  <p:slideViewPr>
    <p:cSldViewPr snapToGrid="0" snapToObjects="1" showGuides="1">
      <p:cViewPr varScale="1">
        <p:scale>
          <a:sx n="186" d="100"/>
          <a:sy n="186" d="100"/>
        </p:scale>
        <p:origin x="2488" y="19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p:scale>
          <a:sx n="146" d="100"/>
          <a:sy n="146" d="100"/>
        </p:scale>
        <p:origin x="4296"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8-24T22:25:06.252" idx="2">
    <p:pos x="10" y="10"/>
    <p:text/>
    <p:extLst>
      <p:ext uri="{C676402C-5697-4E1C-873F-D02D1690AC5C}">
        <p15:threadingInfo xmlns:p15="http://schemas.microsoft.com/office/powerpoint/2012/main" timeZoneBias="3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7-19T22:59:29.368" idx="1">
    <p:pos x="10" y="10"/>
    <p:text/>
    <p:extLst>
      <p:ext uri="{C676402C-5697-4E1C-873F-D02D1690AC5C}">
        <p15:threadingInfo xmlns:p15="http://schemas.microsoft.com/office/powerpoint/2012/main" timeZoneBias="36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12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BE012A-D992-5D42-B86E-AA2BC0764EE1}" type="datetimeFigureOut">
              <a:rPr lang="en-US" smtClean="0"/>
              <a:t>1/21/19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D02FFD-07D4-5C4F-BD77-921008177348}" type="slidenum">
              <a:rPr lang="en-US" smtClean="0"/>
              <a:t>‹#›</a:t>
            </a:fld>
            <a:endParaRPr lang="en-US" dirty="0"/>
          </a:p>
        </p:txBody>
      </p:sp>
    </p:spTree>
    <p:extLst>
      <p:ext uri="{BB962C8B-B14F-4D97-AF65-F5344CB8AC3E}">
        <p14:creationId xmlns:p14="http://schemas.microsoft.com/office/powerpoint/2010/main" val="1538153578"/>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hcp.sap.com/content/dam/website/saphana/en_us/Technology%20Documents/SPS09/SAP%20HANA%20SPS%2009%20-%20Hadoop%20Integration.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n.wikipedia.org/wiki/IBM"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en.wikipedia.org/wiki/Computer_memory" TargetMode="External"/><Relationship Id="rId4" Type="http://schemas.openxmlformats.org/officeDocument/2006/relationships/hyperlink" Target="https://en.wikipedia.org/wiki/Error_checking_and_correcting"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Software_as_a_servic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ndex.php?title=Middle_ware&amp;action=edit&amp;redlink=1"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en.wikipedia.org/wiki/Service-oriented_architecture" TargetMode="External"/><Relationship Id="rId5" Type="http://schemas.openxmlformats.org/officeDocument/2006/relationships/hyperlink" Target="https://en.wikipedia.org/wiki/NetWeaver" TargetMode="External"/><Relationship Id="rId4" Type="http://schemas.openxmlformats.org/officeDocument/2006/relationships/hyperlink" Target="https://en.wikipedia.org/wiki/SAP_Web_Application_Server"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introductory course to set the ground work on Why SAP HANA on POWER is the best solution for customers. This course will by no means delve in detail on any technical topics but it will give the reader the “big story” on how SAP HANA came into being and the evolution of their core business product, S/4HANA. IBM and SAP have had a very long relationship, as you will hear about in the following slides. </a:t>
            </a:r>
          </a:p>
          <a:p>
            <a:endParaRPr lang="en-US" dirty="0"/>
          </a:p>
          <a:p>
            <a:r>
              <a:rPr lang="en-US" dirty="0"/>
              <a:t>IBM has many touch-points with SAP from Analytics with Db2, Cloud and Cognitive with IBM Cloud and Watson, in Systems with the POWER and Storage offerings, in GBS with SAP Consultancy Services and GTS with hosting services, and more. </a:t>
            </a:r>
          </a:p>
        </p:txBody>
      </p:sp>
      <p:sp>
        <p:nvSpPr>
          <p:cNvPr id="4" name="Slide Number Placeholder 3"/>
          <p:cNvSpPr>
            <a:spLocks noGrp="1"/>
          </p:cNvSpPr>
          <p:nvPr>
            <p:ph type="sldNum" sz="quarter" idx="10"/>
          </p:nvPr>
        </p:nvSpPr>
        <p:spPr/>
        <p:txBody>
          <a:bodyPr/>
          <a:lstStyle/>
          <a:p>
            <a:fld id="{18D02FFD-07D4-5C4F-BD77-921008177348}" type="slidenum">
              <a:rPr lang="en-US" smtClean="0"/>
              <a:t>1</a:t>
            </a:fld>
            <a:endParaRPr lang="en-US" dirty="0"/>
          </a:p>
        </p:txBody>
      </p:sp>
    </p:spTree>
    <p:extLst>
      <p:ext uri="{BB962C8B-B14F-4D97-AF65-F5344CB8AC3E}">
        <p14:creationId xmlns:p14="http://schemas.microsoft.com/office/powerpoint/2010/main" val="3475260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Times New Roman" panose="02020603050405020304" pitchFamily="18" charset="0"/>
              </a:rPr>
              <a:t>SAP ERP is one of the many SAP applications that is classified as an Online Transactional Processing (OLTP) application. An OLTP workload has the characteristics of small amounts of data being accessed (read) and written to tables in the database with each transaction, but having many hundreds or thousands of transactions going against the database each second. </a:t>
            </a:r>
          </a:p>
          <a:p>
            <a:endParaRPr lang="en-US" altLang="en-US" dirty="0">
              <a:latin typeface="Times New Roman" panose="02020603050405020304" pitchFamily="18" charset="0"/>
            </a:endParaRPr>
          </a:p>
          <a:p>
            <a:r>
              <a:rPr lang="en-US" altLang="en-US" dirty="0">
                <a:latin typeface="Times New Roman" panose="02020603050405020304" pitchFamily="18" charset="0"/>
              </a:rPr>
              <a:t>SAP BW (Business Warehouse), on the other hand, is classified as having an Online Analytical Processing (OLAP) workload. The workloads in this case are fewer but there can be millions of rows in tables being access per transaction. </a:t>
            </a:r>
          </a:p>
          <a:p>
            <a:endParaRPr lang="en-US" altLang="en-US" dirty="0">
              <a:latin typeface="Times New Roman" panose="02020603050405020304" pitchFamily="18" charset="0"/>
            </a:endParaRPr>
          </a:p>
          <a:p>
            <a:r>
              <a:rPr lang="en-US" altLang="en-US" dirty="0">
                <a:latin typeface="Times New Roman" panose="02020603050405020304" pitchFamily="18" charset="0"/>
              </a:rPr>
              <a:t>Today, SAP OLTP applications are generally separated from the OLAP applications and data is either transferred from the OLTP applications to the OLAP applications or aggregated within the OLTP application for reporting at given intervals (nightly or in batches). Wouldn’t it be nice and simpler to be able to run reports or analysis on the transactional data?</a:t>
            </a:r>
          </a:p>
          <a:p>
            <a:endParaRPr lang="en-US" altLang="en-US" dirty="0">
              <a:latin typeface="Times New Roman" panose="02020603050405020304" pitchFamily="18" charset="0"/>
            </a:endParaRPr>
          </a:p>
          <a:p>
            <a:r>
              <a:rPr lang="en-US" altLang="en-US" dirty="0">
                <a:latin typeface="Times New Roman" panose="02020603050405020304" pitchFamily="18" charset="0"/>
              </a:rPr>
              <a:t>As HANA evolved over the past 7 years, it became a Hybrid Transactional and Analytic Processing (HTAP) database. This means that HANA, today, can be used for both Analytical (SAP BW) and Transactional (SAP ECC) workloads. SAP has rearchitected SAP ERP into S/4HANA to be able to do this and give customers the ability to run their business in “real time”. </a:t>
            </a:r>
          </a:p>
          <a:p>
            <a:endParaRPr lang="en-US" dirty="0">
              <a:latin typeface="Times New Roman" panose="02020603050405020304" pitchFamily="18" charset="0"/>
            </a:endParaRPr>
          </a:p>
          <a:p>
            <a:r>
              <a:rPr lang="en-US" dirty="0">
                <a:latin typeface="Times New Roman" panose="02020603050405020304" pitchFamily="18" charset="0"/>
              </a:rPr>
              <a:t>For customers to gain the full benefit of this capability and have the flexibility of utilizing their server investment, running HANA on IBM POWER provides the best TCO over Intel servers. </a:t>
            </a:r>
            <a:endParaRPr lang="en-US" dirty="0"/>
          </a:p>
        </p:txBody>
      </p:sp>
      <p:sp>
        <p:nvSpPr>
          <p:cNvPr id="4" name="Slide Number Placeholder 3"/>
          <p:cNvSpPr>
            <a:spLocks noGrp="1"/>
          </p:cNvSpPr>
          <p:nvPr>
            <p:ph type="sldNum" sz="quarter" idx="10"/>
          </p:nvPr>
        </p:nvSpPr>
        <p:spPr/>
        <p:txBody>
          <a:bodyPr/>
          <a:lstStyle/>
          <a:p>
            <a:fld id="{18D02FFD-07D4-5C4F-BD77-921008177348}" type="slidenum">
              <a:rPr lang="en-US" smtClean="0"/>
              <a:t>10</a:t>
            </a:fld>
            <a:endParaRPr lang="en-US" dirty="0"/>
          </a:p>
        </p:txBody>
      </p:sp>
    </p:spTree>
    <p:extLst>
      <p:ext uri="{BB962C8B-B14F-4D97-AF65-F5344CB8AC3E}">
        <p14:creationId xmlns:p14="http://schemas.microsoft.com/office/powerpoint/2010/main" val="2685457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SAP promotes HANA as not just a database but as a platform for development, analytics and integration platform, that sits on the HANA in-memory database. </a:t>
            </a:r>
          </a:p>
          <a:p>
            <a:endParaRPr lang="en-US" dirty="0"/>
          </a:p>
          <a:p>
            <a:pPr marL="0" marR="0" indent="0" algn="l" defTabSz="685800" rtl="0" eaLnBrk="1" fontAlgn="auto" latinLnBrk="0" hangingPunct="1">
              <a:lnSpc>
                <a:spcPct val="100000"/>
              </a:lnSpc>
              <a:spcBef>
                <a:spcPts val="0"/>
              </a:spcBef>
              <a:spcAft>
                <a:spcPts val="0"/>
              </a:spcAft>
              <a:buClrTx/>
              <a:buSzTx/>
              <a:buFontTx/>
              <a:buNone/>
              <a:tabLst/>
              <a:defRPr/>
            </a:pPr>
            <a:r>
              <a:rPr lang="en-US" dirty="0"/>
              <a:t>The database is a fully ACID (Atomicity, Consistency, Isolation, Durability is a set of properties of database transactions intended to guarantee validity even in the event of errors, power failures, etc.) compliant database that can be accessible by SQL, JDBC ODBC, JSON and </a:t>
            </a:r>
            <a:r>
              <a:rPr lang="en-US" dirty="0" err="1"/>
              <a:t>Odata</a:t>
            </a:r>
            <a:r>
              <a:rPr lang="en-US" dirty="0"/>
              <a:t>. It uses the standard security model of authorization and privileges to the database objects and table data.</a:t>
            </a:r>
          </a:p>
          <a:p>
            <a:endParaRPr lang="en-US" dirty="0"/>
          </a:p>
          <a:p>
            <a:r>
              <a:rPr lang="en-US" dirty="0"/>
              <a:t>Application developers can write code in all the latest modern languages, like Java Script, Java, Node JS, C++ (and more) and frameworks like Git, GitHub. </a:t>
            </a:r>
          </a:p>
          <a:p>
            <a:endParaRPr lang="en-US" dirty="0"/>
          </a:p>
          <a:p>
            <a:r>
              <a:rPr lang="en-US" dirty="0"/>
              <a:t>HANA is heavily promoted as an Advanced Analytical Processing platform that has support and integration of R, predictive analytics, graph, and streaming. </a:t>
            </a:r>
          </a:p>
          <a:p>
            <a:endParaRPr lang="en-US" dirty="0"/>
          </a:p>
          <a:p>
            <a:r>
              <a:rPr lang="en-US" dirty="0"/>
              <a:t>Finally, federation is a big part of the value proposition of the HANA Platform. SAP positions the HANA Platform to integrate IoT (Internet of Things), Spark and Hadoop and customized adapters for any 3</a:t>
            </a:r>
            <a:r>
              <a:rPr lang="en-US" baseline="30000" dirty="0"/>
              <a:t>rd</a:t>
            </a:r>
            <a:r>
              <a:rPr lang="en-US" dirty="0"/>
              <a:t> party applications and data sources</a:t>
            </a:r>
          </a:p>
          <a:p>
            <a:endParaRPr lang="en-US" dirty="0"/>
          </a:p>
        </p:txBody>
      </p:sp>
      <p:sp>
        <p:nvSpPr>
          <p:cNvPr id="4" name="Slide Number Placeholder 3"/>
          <p:cNvSpPr>
            <a:spLocks noGrp="1"/>
          </p:cNvSpPr>
          <p:nvPr>
            <p:ph type="sldNum" sz="quarter" idx="5"/>
          </p:nvPr>
        </p:nvSpPr>
        <p:spPr/>
        <p:txBody>
          <a:bodyPr/>
          <a:lstStyle/>
          <a:p>
            <a:fld id="{18D02FFD-07D4-5C4F-BD77-921008177348}" type="slidenum">
              <a:rPr lang="en-US" smtClean="0"/>
              <a:t>11</a:t>
            </a:fld>
            <a:endParaRPr lang="en-US" dirty="0"/>
          </a:p>
        </p:txBody>
      </p:sp>
    </p:spTree>
    <p:extLst>
      <p:ext uri="{BB962C8B-B14F-4D97-AF65-F5344CB8AC3E}">
        <p14:creationId xmlns:p14="http://schemas.microsoft.com/office/powerpoint/2010/main" val="1965176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Besides being a in-memory columnar database, SAP HANA is a platform for developing applications, running advanced analytical processing and integrating many different remote data sources. </a:t>
            </a:r>
          </a:p>
          <a:p>
            <a:endParaRPr lang="en-US" dirty="0"/>
          </a:p>
          <a:p>
            <a:r>
              <a:rPr lang="en-US" b="1" dirty="0"/>
              <a:t>Application Development </a:t>
            </a:r>
            <a:r>
              <a:rPr lang="en-US" dirty="0"/>
              <a:t>- </a:t>
            </a:r>
            <a:r>
              <a:rPr lang="en-CA" sz="900" b="0" i="0" kern="1200" dirty="0">
                <a:solidFill>
                  <a:schemeClr val="tx1"/>
                </a:solidFill>
                <a:effectLst/>
                <a:latin typeface="+mn-lt"/>
                <a:ea typeface="+mn-ea"/>
                <a:cs typeface="+mn-cs"/>
              </a:rPr>
              <a:t>SAP HANA Platform includes application services to build web-based applications and supports open development standards, such as SQL, HTML5, Java Script, JDBC, ODBC, JSON and OData. The web server supports server side JavaScript and OData. The Fiori UX libraries allow developers to build beautiful HTML5 user interfaces that are not only accessible from any device, but are dynamically adapted to the device on which they are accessed. The Application Lifecycle Management tool helps to perform version control, bundle, transport and install applications.</a:t>
            </a:r>
          </a:p>
          <a:p>
            <a:endParaRPr lang="en-CA" sz="900" b="0" i="0" kern="1200" dirty="0">
              <a:solidFill>
                <a:schemeClr val="tx1"/>
              </a:solidFill>
              <a:effectLst/>
              <a:latin typeface="+mn-lt"/>
              <a:ea typeface="+mn-ea"/>
              <a:cs typeface="+mn-cs"/>
            </a:endParaRPr>
          </a:p>
          <a:p>
            <a:r>
              <a:rPr lang="en-CA" sz="900" b="1" i="0" kern="1200" dirty="0">
                <a:solidFill>
                  <a:schemeClr val="tx1"/>
                </a:solidFill>
                <a:effectLst/>
                <a:latin typeface="+mn-lt"/>
                <a:ea typeface="+mn-ea"/>
                <a:cs typeface="+mn-cs"/>
              </a:rPr>
              <a:t>Advanced Analytical Processing</a:t>
            </a:r>
            <a:r>
              <a:rPr lang="en-CA" sz="900" b="0" i="0" kern="1200" dirty="0">
                <a:solidFill>
                  <a:schemeClr val="tx1"/>
                </a:solidFill>
                <a:effectLst/>
                <a:latin typeface="+mn-lt"/>
                <a:ea typeface="+mn-ea"/>
                <a:cs typeface="+mn-cs"/>
              </a:rPr>
              <a:t> – The ability to process multiple data types – structured, unstructured, text, spatial and series data – in one system enables you to build next generation applications. Advanced processing capabilities such as predictive (60+ algorithms), data quality, and graph provide deeper insights. SAP HANA Platform’s built in business function libraries help to push down more logic inside the database accelerating application performance and reducing data movements.</a:t>
            </a:r>
          </a:p>
          <a:p>
            <a:endParaRPr lang="en-CA" sz="900" b="0" i="0" kern="1200" dirty="0">
              <a:solidFill>
                <a:schemeClr val="tx1"/>
              </a:solidFill>
              <a:effectLst/>
              <a:latin typeface="+mn-lt"/>
              <a:ea typeface="+mn-ea"/>
              <a:cs typeface="+mn-cs"/>
            </a:endParaRPr>
          </a:p>
          <a:p>
            <a:r>
              <a:rPr lang="en-CA" sz="900" b="1" i="0" kern="1200" dirty="0">
                <a:solidFill>
                  <a:schemeClr val="tx1"/>
                </a:solidFill>
                <a:effectLst/>
                <a:latin typeface="+mn-lt"/>
                <a:ea typeface="+mn-ea"/>
                <a:cs typeface="+mn-cs"/>
              </a:rPr>
              <a:t>Data Integration </a:t>
            </a:r>
            <a:r>
              <a:rPr lang="en-CA" sz="900" b="0" i="0" kern="1200" dirty="0">
                <a:solidFill>
                  <a:schemeClr val="tx1"/>
                </a:solidFill>
                <a:effectLst/>
                <a:latin typeface="+mn-lt"/>
                <a:ea typeface="+mn-ea"/>
                <a:cs typeface="+mn-cs"/>
              </a:rPr>
              <a:t>- Organizations generate and store data in multiple systems. To deliver a complete picture of an enterprise, SAP HANA platform includes integration services to handle various integration strategies from a variety of data sources. SAP HANA Platform also includes an adapter framework to build custom adapters to either move data from an additional source or federate queries to any source. The built-in streaming processor can capture and analyze live data streams on the fly and route incoming data to the appropriate storage or dashboards. Remote Data Sync synchronizes data between SAP HANA and thousands of remote databases (SQL Anywhere, </a:t>
            </a:r>
            <a:r>
              <a:rPr lang="en-CA" sz="900" b="0" i="0" kern="1200" dirty="0" err="1">
                <a:solidFill>
                  <a:schemeClr val="tx1"/>
                </a:solidFill>
                <a:effectLst/>
                <a:latin typeface="+mn-lt"/>
                <a:ea typeface="+mn-ea"/>
                <a:cs typeface="+mn-cs"/>
              </a:rPr>
              <a:t>UltraLite</a:t>
            </a:r>
            <a:r>
              <a:rPr lang="en-CA" sz="900" b="0" i="0" kern="1200" dirty="0">
                <a:solidFill>
                  <a:schemeClr val="tx1"/>
                </a:solidFill>
                <a:effectLst/>
                <a:latin typeface="+mn-lt"/>
                <a:ea typeface="+mn-ea"/>
                <a:cs typeface="+mn-cs"/>
              </a:rPr>
              <a:t>). SAP HANA Platform provides several integrations to Hadoop. Data in Hadoop can be accessed through Spark and HIVE (a Hadoop ecosystem query language similar to SQL). Additionally, with native </a:t>
            </a:r>
            <a:r>
              <a:rPr lang="en-CA" sz="900" b="0" i="0" u="none" strike="noStrike" kern="1200" dirty="0">
                <a:solidFill>
                  <a:schemeClr val="tx1"/>
                </a:solidFill>
                <a:effectLst/>
                <a:latin typeface="+mn-lt"/>
                <a:ea typeface="+mn-ea"/>
                <a:cs typeface="+mn-cs"/>
                <a:hlinkClick r:id="rId3"/>
              </a:rPr>
              <a:t>virtual User Defined Functions (vUDF)</a:t>
            </a:r>
            <a:r>
              <a:rPr lang="en-CA" sz="900" b="0" i="0" kern="1200" dirty="0">
                <a:solidFill>
                  <a:schemeClr val="tx1"/>
                </a:solidFill>
                <a:effectLst/>
                <a:latin typeface="+mn-lt"/>
                <a:ea typeface="+mn-ea"/>
                <a:cs typeface="+mn-cs"/>
              </a:rPr>
              <a:t>, SAP HANA Platform can directly access Hadoop data and functions as if they were local tables.</a:t>
            </a:r>
            <a:endParaRPr lang="en-US" dirty="0"/>
          </a:p>
          <a:p>
            <a:endParaRPr lang="en-US" dirty="0"/>
          </a:p>
        </p:txBody>
      </p:sp>
      <p:sp>
        <p:nvSpPr>
          <p:cNvPr id="4" name="Slide Number Placeholder 3"/>
          <p:cNvSpPr>
            <a:spLocks noGrp="1"/>
          </p:cNvSpPr>
          <p:nvPr>
            <p:ph type="sldNum" sz="quarter" idx="5"/>
          </p:nvPr>
        </p:nvSpPr>
        <p:spPr/>
        <p:txBody>
          <a:bodyPr/>
          <a:lstStyle/>
          <a:p>
            <a:fld id="{18D02FFD-07D4-5C4F-BD77-921008177348}" type="slidenum">
              <a:rPr lang="en-US" smtClean="0"/>
              <a:t>12</a:t>
            </a:fld>
            <a:endParaRPr lang="en-US" dirty="0"/>
          </a:p>
        </p:txBody>
      </p:sp>
    </p:spTree>
    <p:extLst>
      <p:ext uri="{BB962C8B-B14F-4D97-AF65-F5344CB8AC3E}">
        <p14:creationId xmlns:p14="http://schemas.microsoft.com/office/powerpoint/2010/main" val="778034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HANA is available in the Public Cloud on Amazon, Google Cloud Platform, Huawei, IBM Public Cloud and Microsoft Azure. Customers can either pay per hour for HANA licenses or Bring Your Own License (BYOL).  </a:t>
            </a:r>
          </a:p>
          <a:p>
            <a:endParaRPr lang="en-US" dirty="0"/>
          </a:p>
          <a:p>
            <a:r>
              <a:rPr lang="en-US" dirty="0"/>
              <a:t>SAP HANA One is available on AWS. </a:t>
            </a:r>
            <a:r>
              <a:rPr lang="en-CA" sz="900" b="0" i="0" kern="1200" dirty="0">
                <a:solidFill>
                  <a:schemeClr val="tx1"/>
                </a:solidFill>
                <a:effectLst/>
                <a:latin typeface="Arial" charset="0"/>
                <a:ea typeface="ＭＳ Ｐゴシック" charset="0"/>
                <a:cs typeface="ＭＳ Ｐゴシック" charset="0"/>
              </a:rPr>
              <a:t>SAP HANA One includes roughly 30 GB of usable RAM per instance, making the cloud platform suitable for companies that want to conduct proof-of-concept projects, build and deploy HANA applications for production use or get started with in-memory applications. SAP also recommends SAP HANA One as a way for independent software vendors (ISVs) to build and deliver SAP HANA applications.</a:t>
            </a:r>
          </a:p>
          <a:p>
            <a:endParaRPr lang="en-CA" sz="900" b="0" i="0" kern="1200" dirty="0">
              <a:solidFill>
                <a:schemeClr val="tx1"/>
              </a:solidFill>
              <a:effectLst/>
              <a:latin typeface="Arial" charset="0"/>
              <a:ea typeface="ＭＳ Ｐゴシック" charset="0"/>
            </a:endParaRPr>
          </a:p>
          <a:p>
            <a:r>
              <a:rPr lang="en-CA" sz="900" b="0" i="0" kern="1200" dirty="0">
                <a:solidFill>
                  <a:schemeClr val="tx1"/>
                </a:solidFill>
                <a:effectLst/>
                <a:latin typeface="Arial" charset="0"/>
                <a:ea typeface="ＭＳ Ｐゴシック" charset="0"/>
              </a:rPr>
              <a:t>SAP HANA on IaaS can either be used to build custom applications or SAP applications. </a:t>
            </a:r>
          </a:p>
          <a:p>
            <a:endParaRPr lang="en-CA" sz="900" b="0" i="0" kern="1200" dirty="0">
              <a:solidFill>
                <a:schemeClr val="tx1"/>
              </a:solidFill>
              <a:effectLst/>
              <a:latin typeface="Arial" charset="0"/>
              <a:ea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SAP offers SAP HANA Enterprise Cloud (HEC) as a Managed Private Cloud that is fully managed by SAP. The SAP HANA Enterprise Cloud is a private cloud hosting service. SAP considers this as their IaaS offering. The cloud service hosts SAP Business Suite software, which includes SAP HANA custom and out-of-the box applications and SAP NetWeaver Business Warehouse software on a single instance of the SAP HANA in-memory database platform. The primary characteristic of HEC is that it is a complete managed service by which SAP provides the infrastructure as well as the deployment and management of the applications.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A third way to access HANA in the Cloud is as a Platform as a Service (PaaS) as SAP Cloud Platform. SAP Cloud platform is a PaaS offered by SAP for customers and partners to develop and deliver cloud applications, extensions, and solutions. SAP Cloud Platform is the PaaS layer of the HANA Enterprise Cloud solution. This enables customers and partners to extend functionality of their applications hosted in the HANA Enterprise Cloud and also build new applications. In this case, applications built on SAP Cloud Platform (SCP) are essentially running on SAP Hana Enterprise Cloud. Think of SCP as similar to the extensions customers build into their </a:t>
            </a:r>
            <a:r>
              <a:rPr lang="en-US" dirty="0" err="1">
                <a:latin typeface="Arial" panose="020B0604020202020204" pitchFamily="34" charset="0"/>
                <a:cs typeface="Arial" panose="020B0604020202020204" pitchFamily="34" charset="0"/>
              </a:rPr>
              <a:t>Netweaver</a:t>
            </a:r>
            <a:r>
              <a:rPr lang="en-US" dirty="0">
                <a:latin typeface="Arial" panose="020B0604020202020204" pitchFamily="34" charset="0"/>
                <a:cs typeface="Arial" panose="020B0604020202020204" pitchFamily="34" charset="0"/>
              </a:rPr>
              <a:t> and HEC is the base </a:t>
            </a:r>
            <a:r>
              <a:rPr lang="en-US" dirty="0" err="1">
                <a:latin typeface="Arial" panose="020B0604020202020204" pitchFamily="34" charset="0"/>
                <a:cs typeface="Arial" panose="020B0604020202020204" pitchFamily="34" charset="0"/>
              </a:rPr>
              <a:t>Netweaver</a:t>
            </a:r>
            <a:r>
              <a:rPr lang="en-US" dirty="0">
                <a:latin typeface="Arial" panose="020B0604020202020204" pitchFamily="34" charset="0"/>
                <a:cs typeface="Arial" panose="020B0604020202020204" pitchFamily="34" charset="0"/>
              </a:rPr>
              <a:t> product (for example, ECC). </a:t>
            </a:r>
          </a:p>
          <a:p>
            <a:endParaRPr lang="en-US" dirty="0"/>
          </a:p>
        </p:txBody>
      </p:sp>
      <p:sp>
        <p:nvSpPr>
          <p:cNvPr id="4" name="Slide Number Placeholder 3"/>
          <p:cNvSpPr>
            <a:spLocks noGrp="1"/>
          </p:cNvSpPr>
          <p:nvPr>
            <p:ph type="sldNum" sz="quarter" idx="5"/>
          </p:nvPr>
        </p:nvSpPr>
        <p:spPr/>
        <p:txBody>
          <a:bodyPr/>
          <a:lstStyle/>
          <a:p>
            <a:fld id="{18D02FFD-07D4-5C4F-BD77-921008177348}" type="slidenum">
              <a:rPr lang="en-US" smtClean="0"/>
              <a:t>13</a:t>
            </a:fld>
            <a:endParaRPr lang="en-US" dirty="0"/>
          </a:p>
        </p:txBody>
      </p:sp>
    </p:spTree>
    <p:extLst>
      <p:ext uri="{BB962C8B-B14F-4D97-AF65-F5344CB8AC3E}">
        <p14:creationId xmlns:p14="http://schemas.microsoft.com/office/powerpoint/2010/main" val="2822827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HANA on Premises is available as an Appliance or as a Tailored Data Center Integration (TDI) from a multitude of hardware vendors. The appliance vendors have over 1,000+ configurations to choose from, starting from the smallest appliance that start at 64GB RAM to over 20TB in a scale-out configuration on Intel </a:t>
            </a:r>
            <a:r>
              <a:rPr lang="en-US" dirty="0" err="1"/>
              <a:t>Haswelll</a:t>
            </a:r>
            <a:r>
              <a:rPr lang="en-US" dirty="0"/>
              <a:t>, Broadwell and Skylake CPUs. POWER TDI solutions can scale-out to 160TB (for BW at 16 nodes) and 64TB (for S/4 at 4 nodes)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r>
              <a:rPr lang="en-US" dirty="0"/>
              <a:t>SAP HANA TDI has gone through several updates since its introduction. Today, SAP supports TDI phase 5, which decouples the close ratio between CPU cores and RAM, sizing the servers based on the calculated SAPS for each applications. </a:t>
            </a:r>
            <a:r>
              <a:rPr lang="en-CA" sz="900" b="0" i="0" kern="1200" dirty="0">
                <a:solidFill>
                  <a:schemeClr val="tx1"/>
                </a:solidFill>
                <a:effectLst/>
                <a:latin typeface="+mn-lt"/>
                <a:ea typeface="+mn-ea"/>
                <a:cs typeface="+mn-cs"/>
              </a:rPr>
              <a:t>Here is a brief overview of the HANA TDI phased approach towards a modern, highly performant and efficient in-memory database platform:</a:t>
            </a:r>
          </a:p>
          <a:p>
            <a:endParaRPr lang="en-CA" sz="9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CA" sz="900" b="1" i="0" kern="1200" dirty="0">
                <a:solidFill>
                  <a:schemeClr val="tx1"/>
                </a:solidFill>
                <a:effectLst/>
                <a:latin typeface="+mn-lt"/>
                <a:ea typeface="+mn-ea"/>
                <a:cs typeface="+mn-cs"/>
              </a:rPr>
              <a:t>Phase 1 &amp; 2</a:t>
            </a:r>
            <a:r>
              <a:rPr lang="en-CA" sz="900" b="0" i="0" kern="1200" dirty="0">
                <a:solidFill>
                  <a:schemeClr val="tx1"/>
                </a:solidFill>
                <a:effectLst/>
                <a:latin typeface="+mn-lt"/>
                <a:ea typeface="+mn-ea"/>
                <a:cs typeface="+mn-cs"/>
              </a:rPr>
              <a:t> SAP delivered cost-optimized storage and networking for SAP HANA by allowing customers to leverage their existing enterprise storage and data center networking infrastructure for HANA.</a:t>
            </a:r>
          </a:p>
          <a:p>
            <a:pPr marL="171450" indent="-171450">
              <a:buFont typeface="Arial" panose="020B0604020202020204" pitchFamily="34" charset="0"/>
              <a:buChar char="•"/>
            </a:pPr>
            <a:endParaRPr lang="en-CA" sz="9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CA" sz="900" b="1" i="0" kern="1200" dirty="0">
                <a:solidFill>
                  <a:schemeClr val="tx1"/>
                </a:solidFill>
                <a:effectLst/>
                <a:latin typeface="+mn-lt"/>
                <a:ea typeface="+mn-ea"/>
                <a:cs typeface="+mn-cs"/>
              </a:rPr>
              <a:t>Phase 3</a:t>
            </a:r>
            <a:r>
              <a:rPr lang="en-CA" sz="900" b="0" i="0" kern="1200" dirty="0">
                <a:solidFill>
                  <a:schemeClr val="tx1"/>
                </a:solidFill>
                <a:effectLst/>
                <a:latin typeface="+mn-lt"/>
                <a:ea typeface="+mn-ea"/>
                <a:cs typeface="+mn-cs"/>
              </a:rPr>
              <a:t>, SAP introduced low cost, entry level HANA servers based on the Intel Xeon E5 processor, which is widely used in commodity hardware – thus significantly lowering the entry barrier for customers embarking on their HANA journey.</a:t>
            </a:r>
          </a:p>
          <a:p>
            <a:pPr marL="171450" indent="-171450">
              <a:buFont typeface="Arial" panose="020B0604020202020204" pitchFamily="34" charset="0"/>
              <a:buChar char="•"/>
            </a:pPr>
            <a:endParaRPr lang="en-CA" sz="9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CA" sz="900" b="1" i="0" kern="1200" dirty="0">
                <a:solidFill>
                  <a:schemeClr val="tx1"/>
                </a:solidFill>
                <a:effectLst/>
                <a:latin typeface="+mn-lt"/>
                <a:ea typeface="+mn-ea"/>
                <a:cs typeface="+mn-cs"/>
              </a:rPr>
              <a:t>Phase 4, </a:t>
            </a:r>
            <a:r>
              <a:rPr lang="en-CA" sz="900" b="0" i="0" kern="1200" dirty="0">
                <a:solidFill>
                  <a:schemeClr val="tx1"/>
                </a:solidFill>
                <a:effectLst/>
                <a:latin typeface="+mn-lt"/>
                <a:ea typeface="+mn-ea"/>
                <a:cs typeface="+mn-cs"/>
              </a:rPr>
              <a:t>SAP further strengthened the power of its rich and ever-growing partners ecosystem by adding support for HANA on the IBM POWER8 processor.</a:t>
            </a:r>
          </a:p>
          <a:p>
            <a:pPr marL="171450" indent="-171450">
              <a:buFont typeface="Arial" panose="020B0604020202020204" pitchFamily="34" charset="0"/>
              <a:buChar char="•"/>
            </a:pPr>
            <a:endParaRPr lang="en-CA" sz="9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CA" sz="900" b="1" i="0" kern="1200" dirty="0">
                <a:solidFill>
                  <a:schemeClr val="tx1"/>
                </a:solidFill>
                <a:effectLst/>
                <a:latin typeface="+mn-lt"/>
                <a:ea typeface="+mn-ea"/>
                <a:cs typeface="+mn-cs"/>
              </a:rPr>
              <a:t>Phase 5</a:t>
            </a:r>
            <a:r>
              <a:rPr lang="en-CA" sz="900" b="0" i="0" kern="1200" dirty="0">
                <a:solidFill>
                  <a:schemeClr val="tx1"/>
                </a:solidFill>
                <a:effectLst/>
                <a:latin typeface="+mn-lt"/>
                <a:ea typeface="+mn-ea"/>
                <a:cs typeface="+mn-cs"/>
              </a:rPr>
              <a:t>, brings two new important developments for customers:</a:t>
            </a:r>
          </a:p>
          <a:p>
            <a:pPr marL="571500" lvl="1" indent="-228600">
              <a:buFont typeface="+mj-lt"/>
              <a:buAutoNum type="arabicPeriod"/>
            </a:pPr>
            <a:r>
              <a:rPr lang="en-CA" sz="900" b="0" i="0" kern="1200" dirty="0">
                <a:solidFill>
                  <a:schemeClr val="tx1"/>
                </a:solidFill>
                <a:effectLst/>
                <a:latin typeface="+mn-lt"/>
                <a:ea typeface="+mn-ea"/>
                <a:cs typeface="+mn-cs"/>
              </a:rPr>
              <a:t>Customer workload-driven HANA system sizing to allow customers to fine-tune their system configurations for their specific workloads and purchase systems with the optimal number of cores and memory.</a:t>
            </a:r>
          </a:p>
          <a:p>
            <a:pPr marL="571500" lvl="1" indent="-228600">
              <a:buFont typeface="+mj-lt"/>
              <a:buAutoNum type="arabicPeriod"/>
            </a:pPr>
            <a:r>
              <a:rPr lang="en-CA" sz="900" b="0" i="0" kern="1200" dirty="0">
                <a:solidFill>
                  <a:schemeClr val="tx1"/>
                </a:solidFill>
                <a:effectLst/>
                <a:latin typeface="+mn-lt"/>
                <a:ea typeface="+mn-ea"/>
                <a:cs typeface="+mn-cs"/>
              </a:rPr>
              <a:t>Extended Intel Xeon E7 CPU support for Broadwell and Skylake-based servers: Partners will now be able to build HANA systems using a wide range of CPUs that differ in frequency, processing power, and most importantly cost</a:t>
            </a:r>
          </a:p>
          <a:p>
            <a:endParaRPr lang="en-US" dirty="0"/>
          </a:p>
        </p:txBody>
      </p:sp>
      <p:sp>
        <p:nvSpPr>
          <p:cNvPr id="4" name="Slide Number Placeholder 3"/>
          <p:cNvSpPr>
            <a:spLocks noGrp="1"/>
          </p:cNvSpPr>
          <p:nvPr>
            <p:ph type="sldNum" sz="quarter" idx="5"/>
          </p:nvPr>
        </p:nvSpPr>
        <p:spPr/>
        <p:txBody>
          <a:bodyPr/>
          <a:lstStyle/>
          <a:p>
            <a:fld id="{18D02FFD-07D4-5C4F-BD77-921008177348}" type="slidenum">
              <a:rPr lang="en-US" smtClean="0"/>
              <a:t>14</a:t>
            </a:fld>
            <a:endParaRPr lang="en-US" dirty="0"/>
          </a:p>
        </p:txBody>
      </p:sp>
    </p:spTree>
    <p:extLst>
      <p:ext uri="{BB962C8B-B14F-4D97-AF65-F5344CB8AC3E}">
        <p14:creationId xmlns:p14="http://schemas.microsoft.com/office/powerpoint/2010/main" val="2471594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many vendors that supply infrastructure in support of HANA. On the left are hardware appliance vendors. IBM does not supply a POWER appliance. (We used to when we had the </a:t>
            </a:r>
            <a:r>
              <a:rPr lang="en-US" dirty="0" err="1"/>
              <a:t>xSeries</a:t>
            </a:r>
            <a:r>
              <a:rPr lang="en-US" dirty="0"/>
              <a:t> servers, which were eventually sold to Lenovo)</a:t>
            </a:r>
          </a:p>
          <a:p>
            <a:endParaRPr lang="en-US" dirty="0"/>
          </a:p>
          <a:p>
            <a:r>
              <a:rPr lang="en-US" dirty="0"/>
              <a:t>On the right are infrastructure vendors for TDI with processors from IBM and Intel and supported operating systems. To date, IBM POWER7, POWER8 AND POWER9 servers are certified for HANA. With TDI, customers can use any one of the certified enterprise storage from the vendors listed. To see the full list of appliance configurations and storage, a hotlink is provided at the bottom of each column. </a:t>
            </a:r>
          </a:p>
          <a:p>
            <a:endParaRPr lang="en-US" dirty="0"/>
          </a:p>
          <a:p>
            <a:r>
              <a:rPr lang="en-US" dirty="0"/>
              <a:t>Appliances - https://</a:t>
            </a:r>
            <a:r>
              <a:rPr lang="en-US" dirty="0" err="1"/>
              <a:t>www.sap.com</a:t>
            </a:r>
            <a:r>
              <a:rPr lang="en-US" dirty="0"/>
              <a:t>/</a:t>
            </a:r>
            <a:r>
              <a:rPr lang="en-US" dirty="0" err="1"/>
              <a:t>dmc</a:t>
            </a:r>
            <a:r>
              <a:rPr lang="en-US" dirty="0"/>
              <a:t>/</a:t>
            </a:r>
            <a:r>
              <a:rPr lang="en-US" dirty="0" err="1"/>
              <a:t>exp</a:t>
            </a:r>
            <a:r>
              <a:rPr lang="en-US" dirty="0"/>
              <a:t>/2014-09-02-hana-hardware/</a:t>
            </a:r>
            <a:r>
              <a:rPr lang="en-US" dirty="0" err="1"/>
              <a:t>enEN</a:t>
            </a:r>
            <a:r>
              <a:rPr lang="en-US" dirty="0"/>
              <a:t>/</a:t>
            </a:r>
            <a:r>
              <a:rPr lang="en-US" dirty="0" err="1"/>
              <a:t>index.html</a:t>
            </a:r>
            <a:endParaRPr lang="en-US" dirty="0"/>
          </a:p>
          <a:p>
            <a:endParaRPr lang="en-US" dirty="0"/>
          </a:p>
          <a:p>
            <a:r>
              <a:rPr lang="en-US" dirty="0"/>
              <a:t>TDI Storage - https://</a:t>
            </a:r>
            <a:r>
              <a:rPr lang="en-US" dirty="0" err="1"/>
              <a:t>www.sap.com</a:t>
            </a:r>
            <a:r>
              <a:rPr lang="en-US" dirty="0"/>
              <a:t>/</a:t>
            </a:r>
            <a:r>
              <a:rPr lang="en-US" dirty="0" err="1"/>
              <a:t>dmc</a:t>
            </a:r>
            <a:r>
              <a:rPr lang="en-US" dirty="0"/>
              <a:t>/</a:t>
            </a:r>
            <a:r>
              <a:rPr lang="en-US" dirty="0" err="1"/>
              <a:t>exp</a:t>
            </a:r>
            <a:r>
              <a:rPr lang="en-US" dirty="0"/>
              <a:t>/2014-09-02-hana-hardware/</a:t>
            </a:r>
            <a:r>
              <a:rPr lang="en-US" dirty="0" err="1"/>
              <a:t>enEN</a:t>
            </a:r>
            <a:r>
              <a:rPr lang="en-US" dirty="0"/>
              <a:t>/enterprise-</a:t>
            </a:r>
            <a:r>
              <a:rPr lang="en-US" dirty="0" err="1"/>
              <a:t>storage.html</a:t>
            </a:r>
            <a:endParaRPr lang="en-US" dirty="0"/>
          </a:p>
        </p:txBody>
      </p:sp>
      <p:sp>
        <p:nvSpPr>
          <p:cNvPr id="4" name="Slide Number Placeholder 3"/>
          <p:cNvSpPr>
            <a:spLocks noGrp="1"/>
          </p:cNvSpPr>
          <p:nvPr>
            <p:ph type="sldNum" sz="quarter" idx="10"/>
          </p:nvPr>
        </p:nvSpPr>
        <p:spPr/>
        <p:txBody>
          <a:bodyPr/>
          <a:lstStyle/>
          <a:p>
            <a:fld id="{18D02FFD-07D4-5C4F-BD77-921008177348}" type="slidenum">
              <a:rPr lang="en-US" smtClean="0"/>
              <a:t>15</a:t>
            </a:fld>
            <a:endParaRPr lang="en-US" dirty="0"/>
          </a:p>
        </p:txBody>
      </p:sp>
    </p:spTree>
    <p:extLst>
      <p:ext uri="{BB962C8B-B14F-4D97-AF65-F5344CB8AC3E}">
        <p14:creationId xmlns:p14="http://schemas.microsoft.com/office/powerpoint/2010/main" val="1396743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be slightly confused at this point as to the difference between HANA and S/4HANA. Looking at the diagram on the left, we have illustrated the hardware and software stack that a typical customer would have installed. Starting at the bottom in grey boxes are the infrastructure pieces that IBM could provide. For example, you would have POWER-based server running SUSE or Red Hat Linux as the operating system and data is stored on an enterprise storage, such as the IBM </a:t>
            </a:r>
            <a:r>
              <a:rPr lang="en-US" dirty="0" err="1"/>
              <a:t>FlashSystem</a:t>
            </a:r>
            <a:r>
              <a:rPr lang="en-US" dirty="0"/>
              <a:t> or DS8000. </a:t>
            </a:r>
          </a:p>
          <a:p>
            <a:endParaRPr lang="en-US" dirty="0"/>
          </a:p>
          <a:p>
            <a:r>
              <a:rPr lang="en-US" dirty="0"/>
              <a:t>SAP HANA is the Database Management System (DBMS) that organizes, stores, and accesses the SAP application data in columnar format. However, it’s important to note that SAP HANA can be used as a database with and without SAP applications. One can imagine writing your own applications and using HANA as the database.  The HANA database must run on it’s own server (or servers if it is on a scale-out environment) or partition (LPAR), with the S/4 (or BW/4 or C/4) applications running on a separate partition (LPAR) or server. </a:t>
            </a:r>
          </a:p>
          <a:p>
            <a:endParaRPr lang="en-US" dirty="0"/>
          </a:p>
          <a:p>
            <a:r>
              <a:rPr lang="en-US" dirty="0"/>
              <a:t>S/4HANA is closely tied to HANA as the ERP application that sits on top of HANA. </a:t>
            </a:r>
            <a:r>
              <a:rPr lang="en-US" b="1" dirty="0"/>
              <a:t>S/4 MUST use SAP HANA as the database</a:t>
            </a:r>
            <a:r>
              <a:rPr lang="en-US" dirty="0"/>
              <a:t>. </a:t>
            </a:r>
            <a:r>
              <a:rPr lang="en-US" b="1" dirty="0"/>
              <a:t>There are no other databases available for S/4 as in previous SAP ERP versions </a:t>
            </a:r>
            <a:r>
              <a:rPr lang="en-US" dirty="0"/>
              <a:t>(ERP 6.0 or R/3). S/4 exploits all the features of HANA for best performance. Other recent announced applications that run specifically on HANA are BW/4HANA and C/4HANA. </a:t>
            </a:r>
          </a:p>
        </p:txBody>
      </p:sp>
      <p:sp>
        <p:nvSpPr>
          <p:cNvPr id="4" name="Slide Number Placeholder 3"/>
          <p:cNvSpPr>
            <a:spLocks noGrp="1"/>
          </p:cNvSpPr>
          <p:nvPr>
            <p:ph type="sldNum" sz="quarter" idx="10"/>
          </p:nvPr>
        </p:nvSpPr>
        <p:spPr/>
        <p:txBody>
          <a:bodyPr/>
          <a:lstStyle/>
          <a:p>
            <a:fld id="{18D02FFD-07D4-5C4F-BD77-921008177348}" type="slidenum">
              <a:rPr lang="en-US" smtClean="0"/>
              <a:t>16</a:t>
            </a:fld>
            <a:endParaRPr lang="en-US" dirty="0"/>
          </a:p>
        </p:txBody>
      </p:sp>
    </p:spTree>
    <p:extLst>
      <p:ext uri="{BB962C8B-B14F-4D97-AF65-F5344CB8AC3E}">
        <p14:creationId xmlns:p14="http://schemas.microsoft.com/office/powerpoint/2010/main" val="22076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digital economy is real and it is here to stay. Businesses that aim to survive and thrive in the digital economy will need to become a technology business that provides a digital experience to their customers, partners, stakeholders, and employees. In order for these organizations to become digital businesses they must reimagine their business based on real-time insights.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Companies can overcome complexity and drive business innovation with a digital core. A digital core empowers companies with real-time visibility into all mission critical business processes and processes around customers, suppliers, workforce, Big Data and the Internet of Things. This integrated system enables business leaders to predict, simulate, plan and even anticipate future business outcomes in the digital economy.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SAP offers a digital core to customers and partners: SAP S/4HANA. SAP S/4HANA is the next generation business suite that enables companies to reinvent business models and drive new revenues and profits. The new suite is able to easily connect to people, devices, and business networks in real-time to deliver new value in the digital economy.</a:t>
            </a:r>
          </a:p>
          <a:p>
            <a:pPr marL="0" marR="0" indent="0" algn="l" defTabSz="914400" rtl="0" eaLnBrk="0" fontAlgn="base" latinLnBrk="0" hangingPunct="0">
              <a:lnSpc>
                <a:spcPct val="100000"/>
              </a:lnSpc>
              <a:spcBef>
                <a:spcPct val="30000"/>
              </a:spcBef>
              <a:spcAft>
                <a:spcPct val="0"/>
              </a:spcAft>
              <a:buClrTx/>
              <a:buSzTx/>
              <a:buFontTx/>
              <a:buNone/>
              <a:tabLst/>
              <a:defRPr/>
            </a:pPr>
            <a:br>
              <a:rPr lang="en-US" dirty="0"/>
            </a:br>
            <a:r>
              <a:rPr lang="en-US" dirty="0"/>
              <a:t>When SAP looked into what’s happening within customers’ businesses and talked with analysts, they found that businesses need a digital core to understand all the digital information that is moving in and out of the company because less than 1% of the data that exists in businesses today is analyzed and turned into business benefits. Data that should be creating business insights and opportunities is disorganized, it has become distracting clutter.</a:t>
            </a:r>
          </a:p>
          <a:p>
            <a:endParaRPr lang="en-US" dirty="0"/>
          </a:p>
        </p:txBody>
      </p:sp>
      <p:sp>
        <p:nvSpPr>
          <p:cNvPr id="4" name="Slide Number Placeholder 3"/>
          <p:cNvSpPr>
            <a:spLocks noGrp="1"/>
          </p:cNvSpPr>
          <p:nvPr>
            <p:ph type="sldNum" sz="quarter" idx="5"/>
          </p:nvPr>
        </p:nvSpPr>
        <p:spPr/>
        <p:txBody>
          <a:bodyPr/>
          <a:lstStyle/>
          <a:p>
            <a:fld id="{18D02FFD-07D4-5C4F-BD77-921008177348}" type="slidenum">
              <a:rPr lang="en-US" smtClean="0"/>
              <a:t>17</a:t>
            </a:fld>
            <a:endParaRPr lang="en-US" dirty="0"/>
          </a:p>
        </p:txBody>
      </p:sp>
    </p:spTree>
    <p:extLst>
      <p:ext uri="{BB962C8B-B14F-4D97-AF65-F5344CB8AC3E}">
        <p14:creationId xmlns:p14="http://schemas.microsoft.com/office/powerpoint/2010/main" val="1155548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4213"/>
            <a:ext cx="6096000" cy="3429000"/>
          </a:xfrm>
        </p:spPr>
      </p:sp>
      <p:sp>
        <p:nvSpPr>
          <p:cNvPr id="3" name="Notes Placeholder 2"/>
          <p:cNvSpPr>
            <a:spLocks noGrp="1"/>
          </p:cNvSpPr>
          <p:nvPr>
            <p:ph type="body" idx="1"/>
          </p:nvPr>
        </p:nvSpPr>
        <p:spPr/>
        <p:txBody>
          <a:bodyPr/>
          <a:lstStyle/>
          <a:p>
            <a:pPr rtl="0"/>
            <a:r>
              <a:rPr lang="en-US" dirty="0">
                <a:latin typeface="Arial" charset="0"/>
                <a:ea typeface="ＭＳ Ｐゴシック" charset="0"/>
                <a:cs typeface="Arial" charset="0"/>
              </a:rPr>
              <a:t>The S/4 product family – new products that will be delivered within 2015, starting Q1 – consist of the following three products (deployment options):</a:t>
            </a:r>
          </a:p>
          <a:p>
            <a:pPr rtl="0"/>
            <a:endParaRPr lang="en-US" dirty="0">
              <a:latin typeface="Arial" charset="0"/>
              <a:ea typeface="ＭＳ Ｐゴシック" charset="0"/>
              <a:cs typeface="Arial" charset="0"/>
            </a:endParaRPr>
          </a:p>
          <a:p>
            <a:pPr marL="228600" indent="-228600" rtl="0">
              <a:buFont typeface="+mj-lt"/>
              <a:buAutoNum type="arabicPeriod"/>
            </a:pPr>
            <a:r>
              <a:rPr lang="en-US" b="1" dirty="0">
                <a:latin typeface="Arial" charset="0"/>
                <a:ea typeface="ＭＳ Ｐゴシック" charset="0"/>
                <a:cs typeface="Arial" charset="0"/>
              </a:rPr>
              <a:t>S/4HANA Public Cloud</a:t>
            </a:r>
            <a:r>
              <a:rPr lang="en-US" dirty="0">
                <a:latin typeface="Arial" charset="0"/>
                <a:ea typeface="ＭＳ Ｐゴシック" charset="0"/>
                <a:cs typeface="Arial" charset="0"/>
              </a:rPr>
              <a:t> – simplified, HANA-based end-to-end solutions for Lines of Business (LOB) operated in the SAP public cloud with full SaaS qualities (like, end-to-end ERP processes for the Professional Services industries; end-to-end Marketing Campaign Management; Operational Procurement, and so on).</a:t>
            </a:r>
          </a:p>
          <a:p>
            <a:pPr marL="228600" indent="-228600" rtl="0">
              <a:buFont typeface="+mj-lt"/>
              <a:buAutoNum type="arabicPeriod"/>
            </a:pPr>
            <a:endParaRPr lang="en-US" dirty="0">
              <a:latin typeface="Arial" charset="0"/>
              <a:ea typeface="ＭＳ Ｐゴシック" charset="0"/>
              <a:cs typeface="Arial" charset="0"/>
            </a:endParaRPr>
          </a:p>
          <a:p>
            <a:pPr marL="228600" indent="-228600" rtl="0">
              <a:buFont typeface="+mj-lt"/>
              <a:buAutoNum type="arabicPeriod"/>
            </a:pPr>
            <a:r>
              <a:rPr lang="en-US" b="1" dirty="0">
                <a:latin typeface="Arial" charset="0"/>
                <a:ea typeface="ＭＳ Ｐゴシック" charset="0"/>
                <a:cs typeface="Arial" charset="0"/>
              </a:rPr>
              <a:t>S/4HANA Private Managed Cloud</a:t>
            </a:r>
            <a:r>
              <a:rPr lang="en-US" dirty="0">
                <a:latin typeface="Arial" charset="0"/>
                <a:ea typeface="ＭＳ Ｐゴシック" charset="0"/>
                <a:cs typeface="Arial" charset="0"/>
              </a:rPr>
              <a:t> – a full ERP-only version, partly simplified, fully HANA-based, ~30% Fiori-based UI (70% classical SAP GUI), operated and managed in the new Innovation-HEC (HANA Enterprise Cloud) along SaaS operation practices</a:t>
            </a:r>
          </a:p>
          <a:p>
            <a:pPr marL="228600" indent="-228600" rtl="0">
              <a:buFont typeface="+mj-lt"/>
              <a:buAutoNum type="arabicPeriod"/>
            </a:pPr>
            <a:endParaRPr lang="en-US" dirty="0">
              <a:latin typeface="Arial" charset="0"/>
              <a:ea typeface="ＭＳ Ｐゴシック" charset="0"/>
              <a:cs typeface="Arial" charset="0"/>
            </a:endParaRPr>
          </a:p>
          <a:p>
            <a:pPr marL="228600" indent="-228600" rtl="0">
              <a:buFont typeface="+mj-lt"/>
              <a:buAutoNum type="arabicPeriod"/>
            </a:pPr>
            <a:r>
              <a:rPr lang="en-US" b="1" dirty="0">
                <a:latin typeface="Arial" charset="0"/>
                <a:ea typeface="ＭＳ Ｐゴシック" charset="0"/>
                <a:cs typeface="Arial" charset="0"/>
              </a:rPr>
              <a:t>S/4HANA on-Premise</a:t>
            </a:r>
            <a:r>
              <a:rPr lang="en-US" dirty="0">
                <a:latin typeface="Arial" charset="0"/>
                <a:ea typeface="ＭＳ Ｐゴシック" charset="0"/>
                <a:cs typeface="Arial" charset="0"/>
              </a:rPr>
              <a:t> – full on-Premise ERP version (equal to Suite on HANA) with Simplification Exchange Innovation add-ons for finance (sFIN Q1) and logistics (sLOG Q4)</a:t>
            </a:r>
            <a:endParaRPr lang="en-US" dirty="0"/>
          </a:p>
        </p:txBody>
      </p:sp>
      <p:sp>
        <p:nvSpPr>
          <p:cNvPr id="4" name="Slide Number Placeholder 3"/>
          <p:cNvSpPr>
            <a:spLocks noGrp="1"/>
          </p:cNvSpPr>
          <p:nvPr>
            <p:ph type="sldNum" sz="quarter" idx="10"/>
          </p:nvPr>
        </p:nvSpPr>
        <p:spPr/>
        <p:txBody>
          <a:bodyPr/>
          <a:lstStyle/>
          <a:p>
            <a:pPr>
              <a:defRPr/>
            </a:pPr>
            <a:fld id="{8E804275-D529-954C-8DBC-AA4C664B601E}" type="slidenum">
              <a:rPr lang="en-US" smtClean="0">
                <a:solidFill>
                  <a:prstClr val="black"/>
                </a:solidFill>
              </a:rPr>
              <a:pPr>
                <a:defRPr/>
              </a:pPr>
              <a:t>18</a:t>
            </a:fld>
            <a:endParaRPr lang="en-US" dirty="0">
              <a:solidFill>
                <a:prstClr val="black"/>
              </a:solidFill>
            </a:endParaRPr>
          </a:p>
        </p:txBody>
      </p:sp>
    </p:spTree>
    <p:extLst>
      <p:ext uri="{BB962C8B-B14F-4D97-AF65-F5344CB8AC3E}">
        <p14:creationId xmlns:p14="http://schemas.microsoft.com/office/powerpoint/2010/main" val="2173604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SAP ecosystem of applications has always been a very complicated and </a:t>
            </a:r>
            <a:r>
              <a:rPr lang="en-US" dirty="0" err="1"/>
              <a:t>labour</a:t>
            </a:r>
            <a:r>
              <a:rPr lang="en-US" dirty="0"/>
              <a:t> intensive undertaking. Each application required deep understanding of the application logic and the technology stack beneath it. SAP had designed each piece as a separate layer that could be modified, upgraded, or changed with minimal dependence on each other. While this made the development of the application solution easier for the SAP developers, it added more work on the customer’s side to keep track of the version, Support Package level, and Enhancement Package level in each SAP application, which is likely to be different. </a:t>
            </a:r>
          </a:p>
          <a:p>
            <a:endParaRPr lang="en-US" dirty="0"/>
          </a:p>
          <a:p>
            <a:r>
              <a:rPr lang="en-US" dirty="0"/>
              <a:t>Moving data (often referred to as ETL – extract transform and load) from an ERP application to a BW (Business Warehouse) application, for example, to be able to run reports or spot trends is essential. However, data sources could come from a multitude of SAP and non-SAP applications. Each application may have a slightly different meta data definition of the same data (example: </a:t>
            </a:r>
            <a:r>
              <a:rPr lang="en-US" dirty="0" err="1"/>
              <a:t>lastname</a:t>
            </a:r>
            <a:r>
              <a:rPr lang="en-US" dirty="0"/>
              <a:t> at 25 characters, and may be defined as </a:t>
            </a:r>
            <a:r>
              <a:rPr lang="en-US" dirty="0" err="1"/>
              <a:t>last_name</a:t>
            </a:r>
            <a:r>
              <a:rPr lang="en-US" dirty="0"/>
              <a:t> with 30 characters in another application). These inconsistencies need to be resolved prior to landing the data in SAP Business Warehouse (BW). Companies hire many BW specialist just to maintain their systems. Because of the many SAP application landscapes (a landscape may consist of a Production, QA, and Development systems) and each having its own separate database, teams of SAP Basis and DBAs are required to maintain the systems. </a:t>
            </a:r>
          </a:p>
          <a:p>
            <a:endParaRPr lang="en-US" dirty="0"/>
          </a:p>
          <a:p>
            <a:r>
              <a:rPr lang="en-US" dirty="0"/>
              <a:t>One can now see how complex this endeavor can be to run a large SAP application ecosystem. </a:t>
            </a:r>
          </a:p>
        </p:txBody>
      </p:sp>
      <p:sp>
        <p:nvSpPr>
          <p:cNvPr id="4" name="Slide Number Placeholder 3"/>
          <p:cNvSpPr>
            <a:spLocks noGrp="1"/>
          </p:cNvSpPr>
          <p:nvPr>
            <p:ph type="sldNum" sz="quarter" idx="10"/>
          </p:nvPr>
        </p:nvSpPr>
        <p:spPr/>
        <p:txBody>
          <a:bodyPr/>
          <a:lstStyle/>
          <a:p>
            <a:fld id="{18D02FFD-07D4-5C4F-BD77-921008177348}" type="slidenum">
              <a:rPr lang="en-US" smtClean="0"/>
              <a:t>19</a:t>
            </a:fld>
            <a:endParaRPr lang="en-US" dirty="0"/>
          </a:p>
        </p:txBody>
      </p:sp>
    </p:spTree>
    <p:extLst>
      <p:ext uri="{BB962C8B-B14F-4D97-AF65-F5344CB8AC3E}">
        <p14:creationId xmlns:p14="http://schemas.microsoft.com/office/powerpoint/2010/main" val="2947421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SAP was started by 5 former IBM employees who had a vision of transforming how business applications can be used. Up until this point, business transactions were mostly done in batch on the mainframe (for example, transactions were recorded on punch cards and were submitted for processing only at night or at specific intervals). Their idea was to build an interactive “real time” application where orders could be submitted and inventory updated immediately. This was revolutionary at that time.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Of the 5 founders of SAP, only </a:t>
            </a:r>
            <a:r>
              <a:rPr lang="en-US" sz="1200" dirty="0" err="1">
                <a:latin typeface="Arial" panose="020B0604020202020204" pitchFamily="34" charset="0"/>
                <a:cs typeface="Arial" panose="020B0604020202020204" pitchFamily="34" charset="0"/>
              </a:rPr>
              <a:t>Hasso</a:t>
            </a:r>
            <a:r>
              <a:rPr lang="en-US" sz="1200" dirty="0">
                <a:latin typeface="Arial" panose="020B0604020202020204" pitchFamily="34" charset="0"/>
                <a:cs typeface="Arial" panose="020B0604020202020204" pitchFamily="34" charset="0"/>
              </a:rPr>
              <a:t> Plattner is still semi-active in the management of the company and is currently the chairman of the supervisory board. </a:t>
            </a:r>
          </a:p>
        </p:txBody>
      </p:sp>
      <p:sp>
        <p:nvSpPr>
          <p:cNvPr id="4" name="Slide Number Placeholder 3"/>
          <p:cNvSpPr>
            <a:spLocks noGrp="1"/>
          </p:cNvSpPr>
          <p:nvPr>
            <p:ph type="sldNum" sz="quarter" idx="10"/>
          </p:nvPr>
        </p:nvSpPr>
        <p:spPr/>
        <p:txBody>
          <a:bodyPr/>
          <a:lstStyle/>
          <a:p>
            <a:fld id="{18D02FFD-07D4-5C4F-BD77-921008177348}" type="slidenum">
              <a:rPr lang="en-US" smtClean="0"/>
              <a:t>2</a:t>
            </a:fld>
            <a:endParaRPr lang="en-US" dirty="0"/>
          </a:p>
        </p:txBody>
      </p:sp>
    </p:spTree>
    <p:extLst>
      <p:ext uri="{BB962C8B-B14F-4D97-AF65-F5344CB8AC3E}">
        <p14:creationId xmlns:p14="http://schemas.microsoft.com/office/powerpoint/2010/main" val="3206094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key message from SAP with S/4HANA is “Simplify”. </a:t>
            </a:r>
            <a:r>
              <a:rPr lang="en-US" dirty="0"/>
              <a:t>What they mean with that message is that customers can now consolidate all their SAP applications onto one HANA Platform on one database (in production. Customers will still need to have a different HANA Platform for QA, Dev and Test). </a:t>
            </a:r>
          </a:p>
          <a:p>
            <a:endParaRPr lang="en-US" dirty="0"/>
          </a:p>
          <a:p>
            <a:r>
              <a:rPr lang="en-US" dirty="0"/>
              <a:t>So instead of having individual stacks for each application as you had seen in the previous slide, all this logic and structure gets consolidated into one simple platform. Here, you will have the individual SAP applications (whichever the customer has implemented) sitting on top of the respective logic layer, but all accessing the same data within a single HANA database. Discrepancies, as mentioned, in the field descriptions are no longer an issue.. </a:t>
            </a:r>
          </a:p>
          <a:p>
            <a:endParaRPr lang="en-US" dirty="0"/>
          </a:p>
          <a:p>
            <a:r>
              <a:rPr lang="en-US" b="1" dirty="0"/>
              <a:t>This simplification reduces the effort to maintain many complex SAP systems and centralizes the data for all applications into one location, thereby facilitating the ability to run reports in real-time against data that comes from any/all applications. Another main benefit of consolidating all the applications into one database is the simplified data model which will result in a much smaller data footprint.</a:t>
            </a:r>
            <a:r>
              <a:rPr lang="en-US" dirty="0"/>
              <a:t> </a:t>
            </a:r>
          </a:p>
        </p:txBody>
      </p:sp>
      <p:sp>
        <p:nvSpPr>
          <p:cNvPr id="4" name="Slide Number Placeholder 3"/>
          <p:cNvSpPr>
            <a:spLocks noGrp="1"/>
          </p:cNvSpPr>
          <p:nvPr>
            <p:ph type="sldNum" sz="quarter" idx="10"/>
          </p:nvPr>
        </p:nvSpPr>
        <p:spPr/>
        <p:txBody>
          <a:bodyPr/>
          <a:lstStyle/>
          <a:p>
            <a:fld id="{18D02FFD-07D4-5C4F-BD77-921008177348}" type="slidenum">
              <a:rPr lang="en-US" smtClean="0"/>
              <a:t>20</a:t>
            </a:fld>
            <a:endParaRPr lang="en-US" dirty="0"/>
          </a:p>
        </p:txBody>
      </p:sp>
    </p:spTree>
    <p:extLst>
      <p:ext uri="{BB962C8B-B14F-4D97-AF65-F5344CB8AC3E}">
        <p14:creationId xmlns:p14="http://schemas.microsoft.com/office/powerpoint/2010/main" val="1450584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now discuss why POWER Systems is such a good fit for HANA.</a:t>
            </a:r>
          </a:p>
          <a:p>
            <a:endParaRPr lang="en-US" dirty="0"/>
          </a:p>
          <a:p>
            <a:r>
              <a:rPr lang="en-US" dirty="0"/>
              <a:t>HANA on POWER was introduced a little over 3 years ago and despite such a late start, IBM has acquired over 1,300 clients. HANA on POWER is also used by 4 out of the top 10 Fortune 500 Global customers and 17 out of the top 135 European Companies. While many started their journey with HANA on x86, when there was no POWER Systems available, many have seen the benefits, which we will discuss in the next few slides. </a:t>
            </a:r>
          </a:p>
          <a:p>
            <a:endParaRPr lang="en-US" dirty="0"/>
          </a:p>
          <a:p>
            <a:r>
              <a:rPr lang="en-US" dirty="0"/>
              <a:t>Not only have customers implemented HANA on POWER, but Cloud Service Providers (CSP) and Managed Service Providers (MSP) also see the great flexibility POWER servers brings to them hosting clients. These CSP/MSP customers are not only looking for a higher utilization out of the servers they have installed to improve their profit margins but they are looking for a smaller server footprint in their data. With POWER, customers are also seeing a speedier go-live implementation from the time the servers are procured to the time they are able to roll out the applications. </a:t>
            </a:r>
          </a:p>
          <a:p>
            <a:r>
              <a:rPr lang="en-US" dirty="0"/>
              <a:t>center</a:t>
            </a:r>
          </a:p>
          <a:p>
            <a:r>
              <a:rPr lang="en-US" dirty="0"/>
              <a:t>Over the years, IBM had won numerous SAP Pinnacle awards. In 2018, it is not surprising that IBM POWER Systems won the SAP Pinnacle award again, this time it is for Global Partner of the Year for Infrastructure. </a:t>
            </a:r>
            <a:r>
              <a:rPr lang="en-US" dirty="0" err="1"/>
              <a:t>Seidor</a:t>
            </a:r>
            <a:r>
              <a:rPr lang="en-US" dirty="0"/>
              <a:t>, a user of POWER servers, won the SAP Pinnacle award for Cloud Partner of the Year. </a:t>
            </a:r>
          </a:p>
        </p:txBody>
      </p:sp>
      <p:sp>
        <p:nvSpPr>
          <p:cNvPr id="4" name="Slide Number Placeholder 3"/>
          <p:cNvSpPr>
            <a:spLocks noGrp="1"/>
          </p:cNvSpPr>
          <p:nvPr>
            <p:ph type="sldNum" sz="quarter" idx="10"/>
          </p:nvPr>
        </p:nvSpPr>
        <p:spPr/>
        <p:txBody>
          <a:bodyPr/>
          <a:lstStyle/>
          <a:p>
            <a:fld id="{18D02FFD-07D4-5C4F-BD77-921008177348}" type="slidenum">
              <a:rPr lang="en-US" smtClean="0"/>
              <a:t>21</a:t>
            </a:fld>
            <a:endParaRPr lang="en-US" dirty="0"/>
          </a:p>
        </p:txBody>
      </p:sp>
    </p:spTree>
    <p:extLst>
      <p:ext uri="{BB962C8B-B14F-4D97-AF65-F5344CB8AC3E}">
        <p14:creationId xmlns:p14="http://schemas.microsoft.com/office/powerpoint/2010/main" val="21370929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proposing POWER for HANA projects, there are basically 4 key areas in which we would claim as our primary value proposition or differentiator to Intel x86 offerings – Flexibility, Resiliency, Performance and Competitive Cost. </a:t>
            </a:r>
          </a:p>
          <a:p>
            <a:endParaRPr lang="en-US" dirty="0"/>
          </a:p>
          <a:p>
            <a:r>
              <a:rPr lang="en-US" b="1" dirty="0"/>
              <a:t>Flexibility</a:t>
            </a:r>
            <a:r>
              <a:rPr lang="en-US" dirty="0"/>
              <a:t> – POWER Systems capability of virtualizing the server to run multiple production and non-production HANA LPARS in a fixed or dynamic environment facilitates in the highest utilization of the server. Customers have the flexibility to resize LPARS dynamically, or add/remove LPARS as the workloads or project requirements change means that their investment is safeguarded. </a:t>
            </a:r>
          </a:p>
          <a:p>
            <a:endParaRPr lang="en-US" dirty="0"/>
          </a:p>
          <a:p>
            <a:r>
              <a:rPr lang="en-US" altLang="en-US" b="1" dirty="0">
                <a:sym typeface="Arial"/>
              </a:rPr>
              <a:t>Resiliency</a:t>
            </a:r>
            <a:r>
              <a:rPr lang="en-US" altLang="en-US" dirty="0">
                <a:sym typeface="Arial"/>
              </a:rPr>
              <a:t> - Enterprise applications need 24x7 availability. POWER Systems provides reliable infrastructure for enterprise with the best in class Reliability, Availability and Serviceability (RAS) and Security features. Customers can rest assure that they can run their mission critical SAP applications on this platform and feel secure. </a:t>
            </a:r>
          </a:p>
          <a:p>
            <a:endParaRPr lang="en-US" dirty="0">
              <a:sym typeface="Arial"/>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b="1" dirty="0"/>
              <a:t>Performance</a:t>
            </a:r>
            <a:r>
              <a:rPr lang="en-US" dirty="0"/>
              <a:t> – It’s no coincidence that POWER servers hold the top spot in the SAP Standard Application Benchmarks for BW-EML (Business Warehouse-Enhanced Mixed Load) workload with the highest throughput per core and core-memory bandwidth. This translates into faster business results that are 2x better than Intel-based servers. </a:t>
            </a:r>
          </a:p>
          <a:p>
            <a:pPr marL="0" marR="0" indent="0" algn="l" defTabSz="685800" rtl="0" eaLnBrk="1" fontAlgn="auto" latinLnBrk="0" hangingPunct="1">
              <a:lnSpc>
                <a:spcPct val="100000"/>
              </a:lnSpc>
              <a:spcBef>
                <a:spcPts val="0"/>
              </a:spcBef>
              <a:spcAft>
                <a:spcPts val="0"/>
              </a:spcAft>
              <a:buClrTx/>
              <a:buSzTx/>
              <a:buFontTx/>
              <a:buNone/>
              <a:tabLst/>
              <a:defRPr/>
            </a:pPr>
            <a:endParaRPr lang="en-US" dirty="0"/>
          </a:p>
          <a:p>
            <a:pPr marL="0" marR="0" indent="0" algn="l" defTabSz="685800" rtl="0" eaLnBrk="1" fontAlgn="auto" latinLnBrk="0" hangingPunct="1">
              <a:lnSpc>
                <a:spcPct val="100000"/>
              </a:lnSpc>
              <a:spcBef>
                <a:spcPts val="0"/>
              </a:spcBef>
              <a:spcAft>
                <a:spcPts val="0"/>
              </a:spcAft>
              <a:buClrTx/>
              <a:buSzTx/>
              <a:buFontTx/>
              <a:buNone/>
              <a:tabLst/>
              <a:defRPr/>
            </a:pPr>
            <a:r>
              <a:rPr lang="en-US" b="1" dirty="0"/>
              <a:t>Competitive Cost </a:t>
            </a:r>
            <a:r>
              <a:rPr lang="en-US" dirty="0"/>
              <a:t>– POWER Systems are priced very competitively against Intel x86 systems when looking at the long term Operating Expense (OPEX). With the flexibility of POWER as discussed previously, the initial cost of acquiring multiple servers to support the SAP landscape is an advantage for POWER Systems. </a:t>
            </a:r>
          </a:p>
        </p:txBody>
      </p:sp>
      <p:sp>
        <p:nvSpPr>
          <p:cNvPr id="4" name="Slide Number Placeholder 3"/>
          <p:cNvSpPr>
            <a:spLocks noGrp="1"/>
          </p:cNvSpPr>
          <p:nvPr>
            <p:ph type="sldNum" sz="quarter" idx="10"/>
          </p:nvPr>
        </p:nvSpPr>
        <p:spPr/>
        <p:txBody>
          <a:bodyPr/>
          <a:lstStyle/>
          <a:p>
            <a:fld id="{18D02FFD-07D4-5C4F-BD77-921008177348}" type="slidenum">
              <a:rPr lang="en-US" smtClean="0"/>
              <a:t>22</a:t>
            </a:fld>
            <a:endParaRPr lang="en-US" dirty="0"/>
          </a:p>
        </p:txBody>
      </p:sp>
    </p:spTree>
    <p:extLst>
      <p:ext uri="{BB962C8B-B14F-4D97-AF65-F5344CB8AC3E}">
        <p14:creationId xmlns:p14="http://schemas.microsoft.com/office/powerpoint/2010/main" val="737021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the flexibility of POWER Servers. IBM has servers that will accommodate the largest S/4 system in a single box of up to 24TB, while Intel Servers can only go up to 20TB. As more customers migrate their current legacy ERP systems over to S/4, there will be a growing demand for such large servers. The benefit to customers, and a recommended approach by SAP is to scale-up first as it’s beneficial because there is only one server and one operating system to manage with hardware and software maintenance. </a:t>
            </a:r>
          </a:p>
          <a:p>
            <a:endParaRPr lang="en-US" dirty="0"/>
          </a:p>
          <a:p>
            <a:r>
              <a:rPr lang="en-US" dirty="0"/>
              <a:t>However, if the customer prefers to scale-out, or has an environment that is larger than 24TB for S/4 or 16TB for BW, we have the ability to scale-out with up to 4 nodes in the cluster for S/4 (at 24TB/node), and 16 nodes (at 16TB/node) for SAP BW. Smaller servers e.g. S822 or S824 could also be used to scale-out if the customer is planning on a smaller investment of hardware. </a:t>
            </a:r>
          </a:p>
          <a:p>
            <a:endParaRPr lang="en-US" dirty="0"/>
          </a:p>
          <a:p>
            <a:r>
              <a:rPr lang="en-US" dirty="0"/>
              <a:t>A scale-out environment obviously requires more rack/floor space, power, cabling and in the longer term, more operational and management cost. In many cases, additional complexities, such as knowledge of how application’s data is accessed is critical in deciding the data partitioning strategy, making this approach more expensive. </a:t>
            </a:r>
          </a:p>
        </p:txBody>
      </p:sp>
      <p:sp>
        <p:nvSpPr>
          <p:cNvPr id="4" name="Slide Number Placeholder 3"/>
          <p:cNvSpPr>
            <a:spLocks noGrp="1"/>
          </p:cNvSpPr>
          <p:nvPr>
            <p:ph type="sldNum" sz="quarter" idx="10"/>
          </p:nvPr>
        </p:nvSpPr>
        <p:spPr/>
        <p:txBody>
          <a:bodyPr/>
          <a:lstStyle/>
          <a:p>
            <a:fld id="{18D02FFD-07D4-5C4F-BD77-921008177348}" type="slidenum">
              <a:rPr lang="en-US" smtClean="0"/>
              <a:t>23</a:t>
            </a:fld>
            <a:endParaRPr lang="en-US" dirty="0"/>
          </a:p>
        </p:txBody>
      </p:sp>
    </p:spTree>
    <p:extLst>
      <p:ext uri="{BB962C8B-B14F-4D97-AF65-F5344CB8AC3E}">
        <p14:creationId xmlns:p14="http://schemas.microsoft.com/office/powerpoint/2010/main" val="32126994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mentioned some aspects of what Tailored Datacenter Integration (TDI) brings to a Hana implementation vs a HANA appliance implementation. POWER servers for TDI bring flexibility, ease of management and lower TCO to SAP HANA customers. For existing POWER customers, they may be able to use their current POWER investment, assuming they have existing extra capacity. </a:t>
            </a:r>
          </a:p>
          <a:p>
            <a:endParaRPr lang="en-US" dirty="0"/>
          </a:p>
          <a:p>
            <a:r>
              <a:rPr lang="en-US" dirty="0"/>
              <a:t>The ratio of cores to RAM is much lower with POWER servers (minimum of 4 cores/128GB RAM and a max of 192 cores/16TB(OLAP) or 176 cores/24TB(OLTP)) compared to Intel at 20 cores/128GB. With POWER Virtualization (LPAR), more production HANA instances can be hosted on the same server utilizing the available memory (RAM) installed.  </a:t>
            </a:r>
          </a:p>
          <a:p>
            <a:endParaRPr lang="en-US" dirty="0"/>
          </a:p>
          <a:p>
            <a:r>
              <a:rPr lang="en-US" dirty="0"/>
              <a:t>The ability to virtualize the server for more production instances equates to less individual servers required. </a:t>
            </a:r>
            <a:r>
              <a:rPr lang="en-US" b="1" dirty="0"/>
              <a:t>With Intel servers, virtualization for more than one SAP production instance in a single server is not supported. </a:t>
            </a:r>
          </a:p>
          <a:p>
            <a:endParaRPr lang="en-US" b="1" dirty="0"/>
          </a:p>
          <a:p>
            <a:r>
              <a:rPr lang="en-US" dirty="0"/>
              <a:t>This virtualization again leads to a simpler management of the infrastructure, hence, lowering OPEX over time.</a:t>
            </a:r>
          </a:p>
          <a:p>
            <a:endParaRPr lang="en-US" dirty="0"/>
          </a:p>
          <a:p>
            <a:r>
              <a:rPr lang="en-US" dirty="0"/>
              <a:t>POWER servers are also highly reliable with many RAS (Reliability, Availability and Serviceability) features available to help reduce the risk of any component failure to provide 24x7 availability</a:t>
            </a:r>
          </a:p>
        </p:txBody>
      </p:sp>
      <p:sp>
        <p:nvSpPr>
          <p:cNvPr id="4" name="Slide Number Placeholder 3"/>
          <p:cNvSpPr>
            <a:spLocks noGrp="1"/>
          </p:cNvSpPr>
          <p:nvPr>
            <p:ph type="sldNum" sz="quarter" idx="10"/>
          </p:nvPr>
        </p:nvSpPr>
        <p:spPr/>
        <p:txBody>
          <a:bodyPr/>
          <a:lstStyle/>
          <a:p>
            <a:fld id="{18D02FFD-07D4-5C4F-BD77-921008177348}" type="slidenum">
              <a:rPr lang="en-US" smtClean="0"/>
              <a:t>24</a:t>
            </a:fld>
            <a:endParaRPr lang="en-US" dirty="0"/>
          </a:p>
        </p:txBody>
      </p:sp>
    </p:spTree>
    <p:extLst>
      <p:ext uri="{BB962C8B-B14F-4D97-AF65-F5344CB8AC3E}">
        <p14:creationId xmlns:p14="http://schemas.microsoft.com/office/powerpoint/2010/main" val="5151100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Running Mission Critical applications, like SAP ERP, requires a rock-solid operating infrastructure that can provide 24x7 availability. Next to IBM System z servers, IBM POWER Servers are rated by customers as the most reliable and secure infrastructure amongst distributed platforms. </a:t>
            </a:r>
            <a:r>
              <a:rPr lang="en-US" dirty="0" err="1"/>
              <a:t>PowerVM</a:t>
            </a:r>
            <a:r>
              <a:rPr lang="en-US" dirty="0"/>
              <a:t> the virtualization capability that comes with POWER Servers, provides full and complete resource isolation (one application in a given partition will not impact the resource utilization of the other partitions running on the same server). This is also true for data in memory and keeps the partitions completely secure. </a:t>
            </a:r>
          </a:p>
          <a:p>
            <a:endParaRPr lang="en-US" dirty="0"/>
          </a:p>
          <a:p>
            <a:r>
              <a:rPr lang="en-US" dirty="0"/>
              <a:t>POWER Servers feature </a:t>
            </a:r>
            <a:r>
              <a:rPr lang="en-US" dirty="0" err="1"/>
              <a:t>Chipkill</a:t>
            </a:r>
            <a:r>
              <a:rPr lang="en-US" dirty="0"/>
              <a:t> memory. </a:t>
            </a:r>
            <a:r>
              <a:rPr lang="en-CA" sz="900" b="1" i="0" kern="1200" dirty="0" err="1">
                <a:solidFill>
                  <a:schemeClr val="tx1"/>
                </a:solidFill>
                <a:effectLst/>
                <a:latin typeface="+mn-lt"/>
                <a:ea typeface="+mn-ea"/>
                <a:cs typeface="+mn-cs"/>
              </a:rPr>
              <a:t>Chipkill</a:t>
            </a:r>
            <a:r>
              <a:rPr lang="en-CA" sz="900" b="0" i="0" kern="1200" dirty="0">
                <a:solidFill>
                  <a:schemeClr val="tx1"/>
                </a:solidFill>
                <a:effectLst/>
                <a:latin typeface="+mn-lt"/>
                <a:ea typeface="+mn-ea"/>
                <a:cs typeface="+mn-cs"/>
              </a:rPr>
              <a:t> is </a:t>
            </a:r>
            <a:r>
              <a:rPr lang="en-CA" sz="900" b="0" i="0" u="none" strike="noStrike" kern="1200" dirty="0">
                <a:solidFill>
                  <a:schemeClr val="tx1"/>
                </a:solidFill>
                <a:effectLst/>
                <a:latin typeface="+mn-lt"/>
                <a:ea typeface="+mn-ea"/>
                <a:cs typeface="+mn-cs"/>
                <a:hlinkClick r:id="rId3" tooltip="IBM"/>
              </a:rPr>
              <a:t>IBM</a:t>
            </a:r>
            <a:r>
              <a:rPr lang="en-CA" sz="900" b="0" i="0" kern="1200" dirty="0">
                <a:solidFill>
                  <a:schemeClr val="tx1"/>
                </a:solidFill>
                <a:effectLst/>
                <a:latin typeface="+mn-lt"/>
                <a:ea typeface="+mn-ea"/>
                <a:cs typeface="+mn-cs"/>
              </a:rPr>
              <a:t>'s trademark of advanced </a:t>
            </a:r>
            <a:r>
              <a:rPr lang="en-CA" sz="900" b="0" i="0" u="none" strike="noStrike" kern="1200" dirty="0">
                <a:solidFill>
                  <a:schemeClr val="tx1"/>
                </a:solidFill>
                <a:effectLst/>
                <a:latin typeface="+mn-lt"/>
                <a:ea typeface="+mn-ea"/>
                <a:cs typeface="+mn-cs"/>
                <a:hlinkClick r:id="rId4" tooltip="Error checking and correcting"/>
              </a:rPr>
              <a:t>error checking and correcting</a:t>
            </a:r>
            <a:r>
              <a:rPr lang="en-CA" sz="900" b="0" i="0" kern="1200" dirty="0">
                <a:solidFill>
                  <a:schemeClr val="tx1"/>
                </a:solidFill>
                <a:effectLst/>
                <a:latin typeface="+mn-lt"/>
                <a:ea typeface="+mn-ea"/>
                <a:cs typeface="+mn-cs"/>
              </a:rPr>
              <a:t> (ECC) </a:t>
            </a:r>
            <a:r>
              <a:rPr lang="en-CA" sz="900" b="0" i="0" u="none" strike="noStrike" kern="1200" dirty="0">
                <a:solidFill>
                  <a:schemeClr val="tx1"/>
                </a:solidFill>
                <a:effectLst/>
                <a:latin typeface="+mn-lt"/>
                <a:ea typeface="+mn-ea"/>
                <a:cs typeface="+mn-cs"/>
                <a:hlinkClick r:id="rId5" tooltip="Computer memory"/>
              </a:rPr>
              <a:t>computer memory</a:t>
            </a:r>
            <a:r>
              <a:rPr lang="en-CA" sz="900" b="0" i="0" kern="1200" dirty="0">
                <a:solidFill>
                  <a:schemeClr val="tx1"/>
                </a:solidFill>
                <a:effectLst/>
                <a:latin typeface="+mn-lt"/>
                <a:ea typeface="+mn-ea"/>
                <a:cs typeface="+mn-cs"/>
              </a:rPr>
              <a:t> technology that protects computer memory systems from any single memory chip failure as well as multi-bit errors from any portion of a single memory chip. </a:t>
            </a:r>
          </a:p>
          <a:p>
            <a:endParaRPr lang="en-CA" sz="900" b="0" i="0" kern="1200" dirty="0">
              <a:solidFill>
                <a:schemeClr val="tx1"/>
              </a:solidFill>
              <a:effectLst/>
              <a:latin typeface="+mn-lt"/>
              <a:ea typeface="+mn-ea"/>
              <a:cs typeface="+mn-cs"/>
            </a:endParaRPr>
          </a:p>
          <a:p>
            <a:r>
              <a:rPr lang="en-CA" sz="900" b="0" i="0" kern="1200" dirty="0">
                <a:solidFill>
                  <a:schemeClr val="tx1"/>
                </a:solidFill>
                <a:effectLst/>
                <a:latin typeface="+mn-lt"/>
                <a:ea typeface="+mn-ea"/>
                <a:cs typeface="+mn-cs"/>
              </a:rPr>
              <a:t>Other components in the server are architected to dynamically de-allocate the resources or isolate and repair the fault on the fly. All these features help in keeping a POWER server running with redundant components. </a:t>
            </a:r>
          </a:p>
          <a:p>
            <a:r>
              <a:rPr lang="en-CA" sz="900" b="0" i="0" kern="1200" dirty="0">
                <a:solidFill>
                  <a:schemeClr val="tx1"/>
                </a:solidFill>
                <a:effectLst/>
                <a:latin typeface="+mn-lt"/>
                <a:ea typeface="+mn-ea"/>
                <a:cs typeface="+mn-cs"/>
              </a:rPr>
              <a:t>In terms of Security risks that we hear so often in the news, no POWER Systems have had any reported exposures in the past 3 years.  </a:t>
            </a:r>
          </a:p>
          <a:p>
            <a:r>
              <a:rPr lang="en-CA" sz="900" b="0" i="0" kern="1200" dirty="0">
                <a:solidFill>
                  <a:schemeClr val="tx1"/>
                </a:solidFill>
                <a:effectLst/>
                <a:latin typeface="+mn-lt"/>
                <a:ea typeface="+mn-ea"/>
                <a:cs typeface="+mn-cs"/>
              </a:rPr>
              <a:t>Another advantage of POWER is Enterprise Resource Pools. A POWER enterprise pool is a group of systems that can share Mobile Capacity on Demand (</a:t>
            </a:r>
            <a:r>
              <a:rPr lang="en-CA" sz="900" b="0" i="0" kern="1200" dirty="0" err="1">
                <a:solidFill>
                  <a:schemeClr val="tx1"/>
                </a:solidFill>
                <a:effectLst/>
                <a:latin typeface="+mn-lt"/>
                <a:ea typeface="+mn-ea"/>
                <a:cs typeface="+mn-cs"/>
              </a:rPr>
              <a:t>CoD</a:t>
            </a:r>
            <a:r>
              <a:rPr lang="en-CA" sz="900" b="0" i="0" kern="1200" dirty="0">
                <a:solidFill>
                  <a:schemeClr val="tx1"/>
                </a:solidFill>
                <a:effectLst/>
                <a:latin typeface="+mn-lt"/>
                <a:ea typeface="+mn-ea"/>
                <a:cs typeface="+mn-cs"/>
              </a:rPr>
              <a:t>) processor resources and memory resources. It provides flexibility when you manage large workloads in a pool of systems and helps to rebalance the resources to respond to business needs. This feature is useful for providing continuous application availability during maintenance. Not only can workloads be moved easily to alternate systems but the processor activations and memory activations can be moved too. Disaster recovery planning is also more manageable with the ability to move activations where and when they are needed.</a:t>
            </a:r>
            <a:endParaRPr lang="en-US" dirty="0"/>
          </a:p>
        </p:txBody>
      </p:sp>
      <p:sp>
        <p:nvSpPr>
          <p:cNvPr id="4" name="Slide Number Placeholder 3"/>
          <p:cNvSpPr>
            <a:spLocks noGrp="1"/>
          </p:cNvSpPr>
          <p:nvPr>
            <p:ph type="sldNum" sz="quarter" idx="10"/>
          </p:nvPr>
        </p:nvSpPr>
        <p:spPr/>
        <p:txBody>
          <a:bodyPr/>
          <a:lstStyle/>
          <a:p>
            <a:fld id="{18D02FFD-07D4-5C4F-BD77-921008177348}" type="slidenum">
              <a:rPr lang="en-US" smtClean="0"/>
              <a:t>25</a:t>
            </a:fld>
            <a:endParaRPr lang="en-US" dirty="0"/>
          </a:p>
        </p:txBody>
      </p:sp>
    </p:spTree>
    <p:extLst>
      <p:ext uri="{BB962C8B-B14F-4D97-AF65-F5344CB8AC3E}">
        <p14:creationId xmlns:p14="http://schemas.microsoft.com/office/powerpoint/2010/main" val="32145721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compared to Intel servers, POWER has many features that imbue it with performance characteristics that is ideally suited for SAP HANA. Being an in-memory database, almost all of its active data must reside in memory (RAM) and transferred to the CPU for processing. In order to process the query quickly, HANA parallelizes the processing within the CPU. This requires the server, and specifically, the processor architecture to incorporate such features to support the expected fast performance. </a:t>
            </a:r>
          </a:p>
          <a:p>
            <a:endParaRPr lang="en-US" dirty="0"/>
          </a:p>
          <a:p>
            <a:r>
              <a:rPr lang="en-US" dirty="0"/>
              <a:t>With POWER SMT technology, we have 4X more threads than Intel’s x86 (8 vs 2) which benefits HANA’s massive requirement for parallelism. Higher concurrent workloads will benefit the most from availability of more threads. </a:t>
            </a:r>
          </a:p>
          <a:p>
            <a:endParaRPr lang="en-US" dirty="0">
              <a:solidFill>
                <a:schemeClr val="accent6"/>
              </a:solidFill>
            </a:endParaRPr>
          </a:p>
          <a:p>
            <a:r>
              <a:rPr lang="en-US" dirty="0"/>
              <a:t>The E880 enterprise servers support a maximum of 32TB, of physical RAM, of which POWER is certified by SAP up to 24TB per S/4 instance and 16TB per SAP BW instance (POWER E980, when certified by SAP, will support up to 64TB of physical RAM). This is the largest amount of RAM available for a single server compared to Intel x86 servers at 20TB.  </a:t>
            </a:r>
          </a:p>
          <a:p>
            <a:endParaRPr lang="en-US" dirty="0"/>
          </a:p>
          <a:p>
            <a:r>
              <a:rPr lang="en-US" dirty="0"/>
              <a:t>POWER systems out performs Intel servers1.8x in the bandwidth for transferring data between between RAM and CPU. Intel Skylake has a memory bandwidth of 128GB/sec compared to POWER, at 230GB/sec. This is especially critical in an in-memory database like HANA. </a:t>
            </a:r>
          </a:p>
          <a:p>
            <a:endParaRPr lang="en-US" dirty="0"/>
          </a:p>
          <a:p>
            <a:r>
              <a:rPr lang="en-US" dirty="0"/>
              <a:t>In core performance, POWER achieves at least 2x the performance of Intel x86. This better performance can be seen in the SAP HANA benchmarks. </a:t>
            </a:r>
          </a:p>
        </p:txBody>
      </p:sp>
      <p:sp>
        <p:nvSpPr>
          <p:cNvPr id="4" name="Slide Number Placeholder 3"/>
          <p:cNvSpPr>
            <a:spLocks noGrp="1"/>
          </p:cNvSpPr>
          <p:nvPr>
            <p:ph type="sldNum" sz="quarter" idx="10"/>
          </p:nvPr>
        </p:nvSpPr>
        <p:spPr/>
        <p:txBody>
          <a:bodyPr/>
          <a:lstStyle/>
          <a:p>
            <a:fld id="{18D02FFD-07D4-5C4F-BD77-921008177348}" type="slidenum">
              <a:rPr lang="en-US" smtClean="0"/>
              <a:t>26</a:t>
            </a:fld>
            <a:endParaRPr lang="en-US" dirty="0"/>
          </a:p>
        </p:txBody>
      </p:sp>
    </p:spTree>
    <p:extLst>
      <p:ext uri="{BB962C8B-B14F-4D97-AF65-F5344CB8AC3E}">
        <p14:creationId xmlns:p14="http://schemas.microsoft.com/office/powerpoint/2010/main" val="11669899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latin typeface="Arial" pitchFamily="34" charset="0"/>
                <a:ea typeface="ヒラギノ角ゴ Pro W3"/>
                <a:cs typeface="ヒラギノ角ゴ Pro W3"/>
              </a:rPr>
              <a:t>HANA, as discussed, is an in-memory database. This means that data in memory must be moved in and out of the CPU efficiently to see the performance gains over legacy databases. Bottlenecks at this point will have a significant performance impact. </a:t>
            </a:r>
          </a:p>
          <a:p>
            <a:endParaRPr lang="en-US" noProof="0" dirty="0">
              <a:latin typeface="Arial" pitchFamily="34" charset="0"/>
              <a:ea typeface="ヒラギノ角ゴ Pro W3"/>
              <a:cs typeface="ヒラギノ角ゴ Pro W3"/>
            </a:endParaRPr>
          </a:p>
          <a:p>
            <a:r>
              <a:rPr lang="en-US" noProof="0" dirty="0">
                <a:latin typeface="Arial" pitchFamily="34" charset="0"/>
                <a:ea typeface="ヒラギノ角ゴ Pro W3"/>
                <a:cs typeface="ヒラギノ角ゴ Pro W3"/>
              </a:rPr>
              <a:t>The larger the bandwidth, the better it is for performance. With POWER, this bandwidth is at 230 GB/s compared to 128 GB/s (min) on Intel Skylake processors. This gives POWER up to 1.8x the memory bandwidth compared to Intel Skylake SP. Customers can expected to see extraordinary performance in a highly data intensive workload, such as SAP BW</a:t>
            </a:r>
          </a:p>
          <a:p>
            <a:endParaRPr lang="en-US" dirty="0"/>
          </a:p>
        </p:txBody>
      </p:sp>
      <p:sp>
        <p:nvSpPr>
          <p:cNvPr id="4" name="Slide Number Placeholder 3"/>
          <p:cNvSpPr>
            <a:spLocks noGrp="1"/>
          </p:cNvSpPr>
          <p:nvPr>
            <p:ph type="sldNum" sz="quarter" idx="5"/>
          </p:nvPr>
        </p:nvSpPr>
        <p:spPr/>
        <p:txBody>
          <a:bodyPr/>
          <a:lstStyle/>
          <a:p>
            <a:fld id="{18D02FFD-07D4-5C4F-BD77-921008177348}" type="slidenum">
              <a:rPr lang="en-US" smtClean="0"/>
              <a:t>27</a:t>
            </a:fld>
            <a:endParaRPr lang="en-US" dirty="0"/>
          </a:p>
        </p:txBody>
      </p:sp>
    </p:spTree>
    <p:extLst>
      <p:ext uri="{BB962C8B-B14F-4D97-AF65-F5344CB8AC3E}">
        <p14:creationId xmlns:p14="http://schemas.microsoft.com/office/powerpoint/2010/main" val="14562413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GB" sz="900" kern="0" dirty="0"/>
              <a:t>Server virtualization is common these days on most major platforms. We have </a:t>
            </a:r>
            <a:r>
              <a:rPr lang="en-GB" sz="900" kern="0" dirty="0" err="1"/>
              <a:t>VmWare</a:t>
            </a:r>
            <a:r>
              <a:rPr lang="en-GB" sz="900" kern="0" dirty="0"/>
              <a:t> vSphere, Linux OS with KVM and Xen, and IBM POWER with </a:t>
            </a:r>
            <a:r>
              <a:rPr lang="en-GB" sz="900" kern="0" dirty="0" err="1"/>
              <a:t>PowerVM</a:t>
            </a:r>
            <a:r>
              <a:rPr lang="en-GB" sz="900" kern="0" dirty="0"/>
              <a:t>. While on the surface everyone claims to be able to virtualize their servers to run multiple partitions, they are not all equal. The biggest drawback to virtualization is putting another layer of software abstraction between the OS and the underlying hardware resources. The obvious impact to this is a direct hit to the performance of the application running in a virtual machine. Other issue could be resources that are shared (example: CPU, RAM could be compromised from a security aspect). </a:t>
            </a:r>
          </a:p>
          <a:p>
            <a:pPr>
              <a:lnSpc>
                <a:spcPct val="100000"/>
              </a:lnSpc>
            </a:pPr>
            <a:endParaRPr lang="en-GB" sz="900" kern="0" dirty="0"/>
          </a:p>
          <a:p>
            <a:pPr>
              <a:lnSpc>
                <a:spcPct val="100000"/>
              </a:lnSpc>
            </a:pPr>
            <a:r>
              <a:rPr lang="en-GB" sz="900" b="1" kern="0" dirty="0"/>
              <a:t>With </a:t>
            </a:r>
            <a:r>
              <a:rPr lang="en-GB" sz="900" b="1" kern="0" dirty="0" err="1"/>
              <a:t>PowerVM</a:t>
            </a:r>
            <a:r>
              <a:rPr lang="en-GB" sz="900" b="1" kern="0" dirty="0"/>
              <a:t>, each virtual machine, or LPAR (Logical Partition), is completely isolated and does not have any performance impact</a:t>
            </a:r>
            <a:r>
              <a:rPr lang="en-GB" sz="900" kern="0" dirty="0"/>
              <a:t>. </a:t>
            </a:r>
            <a:r>
              <a:rPr lang="en-GB" sz="900" kern="0" dirty="0" err="1"/>
              <a:t>PowerVM</a:t>
            </a:r>
            <a:r>
              <a:rPr lang="en-GB" sz="900" kern="0" dirty="0"/>
              <a:t> brings enterprise level virtualization that enables customers to consolidate multiple HANA server workloads onto fewer POWER servers and help increase server utilization. </a:t>
            </a:r>
            <a:r>
              <a:rPr lang="en-GB" sz="900" b="1" kern="0" dirty="0"/>
              <a:t>Most servers running HANA workloads on Intel x86 servers have utilization rates of less than 25%</a:t>
            </a:r>
            <a:r>
              <a:rPr lang="en-GB" sz="900" kern="0" dirty="0"/>
              <a:t>. Customers can also combine HANA and non-HANA workloads on the same server to ensure maximum utilization and ease transitioning to HANA.</a:t>
            </a:r>
          </a:p>
          <a:p>
            <a:pPr>
              <a:lnSpc>
                <a:spcPct val="100000"/>
              </a:lnSpc>
            </a:pPr>
            <a:endParaRPr lang="en-GB" sz="900" kern="0" dirty="0"/>
          </a:p>
          <a:p>
            <a:pPr>
              <a:lnSpc>
                <a:spcPct val="100000"/>
              </a:lnSpc>
            </a:pPr>
            <a:r>
              <a:rPr lang="en-GB" sz="900" kern="0" dirty="0"/>
              <a:t>Maintenance on systems running HANA has an impact on service levels. Live Partition Mobility (LPM) avoids service impact due to systems maintenance and long loading times by enabling the live migration of partitions between servers. LPM could also be used when customers need to upgrade or change POWER servers (moving from POWER8 to POWER9)</a:t>
            </a:r>
          </a:p>
          <a:p>
            <a:pPr>
              <a:lnSpc>
                <a:spcPct val="100000"/>
              </a:lnSpc>
            </a:pPr>
            <a:endParaRPr lang="en-GB" sz="900" kern="0" dirty="0"/>
          </a:p>
          <a:p>
            <a:pPr>
              <a:lnSpc>
                <a:spcPct val="100000"/>
              </a:lnSpc>
            </a:pPr>
            <a:r>
              <a:rPr lang="en-GB" sz="900" kern="0" dirty="0"/>
              <a:t>Enterprise workloads require freedom from resource constraints: HANA benefits from Enterprise Resource Pools (EP) and Cores On Demand (COD) by accessing capacity and resources in unexpected situations. </a:t>
            </a:r>
          </a:p>
          <a:p>
            <a:pPr>
              <a:lnSpc>
                <a:spcPct val="100000"/>
              </a:lnSpc>
            </a:pPr>
            <a:endParaRPr lang="en-GB" sz="900" kern="0" dirty="0"/>
          </a:p>
          <a:p>
            <a:pPr>
              <a:lnSpc>
                <a:spcPct val="100000"/>
              </a:lnSpc>
            </a:pPr>
            <a:r>
              <a:rPr lang="en-GB" sz="900" kern="0" dirty="0"/>
              <a:t>IBM </a:t>
            </a:r>
            <a:r>
              <a:rPr lang="en-GB" sz="900" kern="0" dirty="0" err="1"/>
              <a:t>PowerVC</a:t>
            </a:r>
            <a:r>
              <a:rPr lang="en-GB" sz="900" kern="0" dirty="0"/>
              <a:t> is an advanced virtualization and cloud management offering. Built on OpenStack, it provides simplified virtualization management and cloud deployments for IBM AIX®, IBM </a:t>
            </a:r>
            <a:r>
              <a:rPr lang="en-GB" sz="900" kern="0" dirty="0" err="1"/>
              <a:t>i</a:t>
            </a:r>
            <a:r>
              <a:rPr lang="en-GB" sz="900" kern="0" dirty="0"/>
              <a:t> and Linux virtual machines (VMs) running on IBM POWER Systems™. The product is one option to build private cloud on the IBM POWER Systems. </a:t>
            </a:r>
            <a:endParaRPr lang="en-US" dirty="0"/>
          </a:p>
        </p:txBody>
      </p:sp>
      <p:sp>
        <p:nvSpPr>
          <p:cNvPr id="4" name="Slide Number Placeholder 3"/>
          <p:cNvSpPr>
            <a:spLocks noGrp="1"/>
          </p:cNvSpPr>
          <p:nvPr>
            <p:ph type="sldNum" sz="quarter" idx="10"/>
          </p:nvPr>
        </p:nvSpPr>
        <p:spPr/>
        <p:txBody>
          <a:bodyPr/>
          <a:lstStyle/>
          <a:p>
            <a:fld id="{18D02FFD-07D4-5C4F-BD77-921008177348}" type="slidenum">
              <a:rPr lang="en-US" smtClean="0"/>
              <a:t>28</a:t>
            </a:fld>
            <a:endParaRPr lang="en-US" dirty="0"/>
          </a:p>
        </p:txBody>
      </p:sp>
    </p:spTree>
    <p:extLst>
      <p:ext uri="{BB962C8B-B14F-4D97-AF65-F5344CB8AC3E}">
        <p14:creationId xmlns:p14="http://schemas.microsoft.com/office/powerpoint/2010/main" val="22933400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SAP HANA being an in-memory database, the more memory (RAM) a server has, the larger the database it can support. Customers businesses are constantly growing and the application data that is being held in the databases are also expected to grow. A server sized for today’s workload will inevitably be obsolete if it is no longer able to accommodate the data growth. POWER servers are designed to address this issue with its large memory (RAM) capacity and grow with the customer’s needs. </a:t>
            </a:r>
          </a:p>
          <a:p>
            <a:endParaRPr lang="en-US" dirty="0"/>
          </a:p>
          <a:p>
            <a:r>
              <a:rPr lang="en-US" dirty="0"/>
              <a:t>All hardware vendors must go through a rigorous SAP certification testing to qualify their servers and storage to run HANA. In the SAP certification of IBM’s latest POWER9 servers in the 2-socket server category, the POWER9 scale-out servers, 922 and 924 (including L922, S922, S924, H922 and H924), were the initial severs to be fully certified for HANA. We are expecting that the scale-up enterprise servers, E950 and E980, will follow suit soon after in Q3 2018. </a:t>
            </a:r>
          </a:p>
          <a:p>
            <a:endParaRPr lang="en-US" dirty="0"/>
          </a:p>
          <a:p>
            <a:r>
              <a:rPr lang="en-US" dirty="0"/>
              <a:t>The POWER9 924 server was SAP certified to support up to 4TB RAM with 24 cores. Compare this to the largest x86 server which is SAP certified for 3TB and requiring 56 cores. This certification, not only allows customers to support larger HANA databases on the POWER9 server, but will require less than half the number of cores. </a:t>
            </a:r>
          </a:p>
          <a:p>
            <a:endParaRPr lang="en-US" dirty="0"/>
          </a:p>
          <a:p>
            <a:r>
              <a:rPr lang="en-US" dirty="0"/>
              <a:t>The lower RAM to core ratio directly translate to savings in server infrastructure cost with smaller HANA servers for each HANA instance in the SAP application landscape ( for production, quality assurance, development, test, training, …). With fewer and smaller servers, this again, will lower the power/cooling consumption and complexity in the maintenance of the sprawl of servers in the data center. </a:t>
            </a:r>
          </a:p>
        </p:txBody>
      </p:sp>
      <p:sp>
        <p:nvSpPr>
          <p:cNvPr id="4" name="Slide Number Placeholder 3"/>
          <p:cNvSpPr>
            <a:spLocks noGrp="1"/>
          </p:cNvSpPr>
          <p:nvPr>
            <p:ph type="sldNum" sz="quarter" idx="5"/>
          </p:nvPr>
        </p:nvSpPr>
        <p:spPr/>
        <p:txBody>
          <a:bodyPr/>
          <a:lstStyle/>
          <a:p>
            <a:fld id="{18D02FFD-07D4-5C4F-BD77-921008177348}" type="slidenum">
              <a:rPr lang="en-US" smtClean="0"/>
              <a:t>29</a:t>
            </a:fld>
            <a:endParaRPr lang="en-US" dirty="0"/>
          </a:p>
        </p:txBody>
      </p:sp>
    </p:spTree>
    <p:extLst>
      <p:ext uri="{BB962C8B-B14F-4D97-AF65-F5344CB8AC3E}">
        <p14:creationId xmlns:p14="http://schemas.microsoft.com/office/powerpoint/2010/main" val="113710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SAP, over the years, and with the help of many companies in their respective industries, had developed specific industry solutions. SAP has built solutions for 25 specific industries, such as Aerospace, Utilities, Automobiles, Healthcare, Retail, Oli &amp; Gas, etc. These solutions have incorporated the Best Practices of each individual industry and help speed the implementation with the clients. </a:t>
            </a:r>
          </a:p>
          <a:p>
            <a:endParaRPr lang="en-US" dirty="0"/>
          </a:p>
          <a:p>
            <a:r>
              <a:rPr lang="en-US" dirty="0"/>
              <a:t>Within the Line of Business (</a:t>
            </a:r>
            <a:r>
              <a:rPr lang="en-US" dirty="0" err="1"/>
              <a:t>LoB</a:t>
            </a:r>
            <a:r>
              <a:rPr lang="en-US" dirty="0"/>
              <a:t>), SAP has further implemented solutions that addresses each of the LOB needs. These LOB solutions are in Finance, HR, IT, Manufacturing, Marketing, Procurement, Services, R&amp;D/Engineering, Sales, Sustainability and Supply Chain. </a:t>
            </a:r>
          </a:p>
          <a:p>
            <a:endParaRPr lang="en-US" dirty="0"/>
          </a:p>
          <a:p>
            <a:r>
              <a:rPr lang="en-US" dirty="0"/>
              <a:t>With this broad scope of industry and expertise, SAP has most client’s needs covered in whichever industry they are in and business processes they would like to implement.  </a:t>
            </a:r>
          </a:p>
        </p:txBody>
      </p:sp>
      <p:sp>
        <p:nvSpPr>
          <p:cNvPr id="4" name="Slide Number Placeholder 3"/>
          <p:cNvSpPr>
            <a:spLocks noGrp="1"/>
          </p:cNvSpPr>
          <p:nvPr>
            <p:ph type="sldNum" sz="quarter" idx="10"/>
          </p:nvPr>
        </p:nvSpPr>
        <p:spPr/>
        <p:txBody>
          <a:bodyPr/>
          <a:lstStyle/>
          <a:p>
            <a:fld id="{18D02FFD-07D4-5C4F-BD77-921008177348}" type="slidenum">
              <a:rPr lang="en-US" smtClean="0"/>
              <a:t>3</a:t>
            </a:fld>
            <a:endParaRPr lang="en-US" dirty="0"/>
          </a:p>
        </p:txBody>
      </p:sp>
    </p:spTree>
    <p:extLst>
      <p:ext uri="{BB962C8B-B14F-4D97-AF65-F5344CB8AC3E}">
        <p14:creationId xmlns:p14="http://schemas.microsoft.com/office/powerpoint/2010/main" val="9717792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looking at the cost between POWER and Intel, most customers assume that running Intel x86 servers are always cheaper than POWER. However, today, POWER has competitive “H family” offerings for the POWER Servers running Linux (E950 that includes the OS and </a:t>
            </a:r>
            <a:r>
              <a:rPr lang="en-US" dirty="0" err="1"/>
              <a:t>PowerVM</a:t>
            </a:r>
            <a:r>
              <a:rPr lang="en-US" dirty="0"/>
              <a:t>). Besides the cost of hardware and software, consider the virtualization, performance and RAS capabilities that POWER Servers bring over Intel x86 servers. These extra capabilities translate directly into admin resources, networking equipment, storage and facilities (floor space, power, cooling) savings. You not only need to look at the initial acquisition cost but the overall cost over a 3 or 5 year period. </a:t>
            </a:r>
          </a:p>
        </p:txBody>
      </p:sp>
      <p:sp>
        <p:nvSpPr>
          <p:cNvPr id="4" name="Slide Number Placeholder 3"/>
          <p:cNvSpPr>
            <a:spLocks noGrp="1"/>
          </p:cNvSpPr>
          <p:nvPr>
            <p:ph type="sldNum" sz="quarter" idx="5"/>
          </p:nvPr>
        </p:nvSpPr>
        <p:spPr/>
        <p:txBody>
          <a:bodyPr/>
          <a:lstStyle/>
          <a:p>
            <a:fld id="{18D02FFD-07D4-5C4F-BD77-921008177348}" type="slidenum">
              <a:rPr lang="en-US" smtClean="0"/>
              <a:t>30</a:t>
            </a:fld>
            <a:endParaRPr lang="en-US" dirty="0"/>
          </a:p>
        </p:txBody>
      </p:sp>
    </p:spTree>
    <p:extLst>
      <p:ext uri="{BB962C8B-B14F-4D97-AF65-F5344CB8AC3E}">
        <p14:creationId xmlns:p14="http://schemas.microsoft.com/office/powerpoint/2010/main" val="10493397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4 areas of opportunities where POWER servers can be introduced into SAP environments. </a:t>
            </a:r>
          </a:p>
          <a:p>
            <a:endParaRPr lang="en-US" dirty="0"/>
          </a:p>
          <a:p>
            <a:r>
              <a:rPr lang="en-US" dirty="0"/>
              <a:t>The first is probably the easiest: the customer is either a new SAP customer who has not yet implemented any SAP applications or are on “legacy” SAP applications but are building a new S/4, BW/4 or C/4 implementation that is independent of the “legacy” systems. The new application implementation is on HANA as the database. These are the “Greenfield” implementations. These customers may also be implementing 3</a:t>
            </a:r>
            <a:r>
              <a:rPr lang="en-US" baseline="30000" dirty="0"/>
              <a:t>rd</a:t>
            </a:r>
            <a:r>
              <a:rPr lang="en-US" dirty="0"/>
              <a:t> party HANA-based applications developed by ISVs. You must get in early while the customer is still considering the HANA infrastructure to deploy. For customers who have already POWER servers installed, the job should be much easier. Intel x86 server only customers may require more convincing and likely a Proof of Concept (</a:t>
            </a:r>
            <a:r>
              <a:rPr lang="en-US" dirty="0" err="1"/>
              <a:t>PoC</a:t>
            </a:r>
            <a:r>
              <a:rPr lang="en-US" dirty="0"/>
              <a:t>) bakeoff</a:t>
            </a:r>
          </a:p>
          <a:p>
            <a:endParaRPr lang="en-US" dirty="0"/>
          </a:p>
          <a:p>
            <a:r>
              <a:rPr lang="en-US" dirty="0"/>
              <a:t>The second category are customers who are already running on </a:t>
            </a:r>
            <a:r>
              <a:rPr lang="en-US" dirty="0" err="1"/>
              <a:t>AnyDB</a:t>
            </a:r>
            <a:r>
              <a:rPr lang="en-US" dirty="0"/>
              <a:t> databases (Db2, Oracle or SQL Server), with their legacy SAP </a:t>
            </a:r>
            <a:r>
              <a:rPr lang="en-US" dirty="0" err="1"/>
              <a:t>Netweaver</a:t>
            </a:r>
            <a:r>
              <a:rPr lang="en-US" dirty="0"/>
              <a:t>-based applications (ERP, Business Suite, SVM, CRM, BPC, etc.) on either x86 or POWER servers. These customers are only switching databases from </a:t>
            </a:r>
            <a:r>
              <a:rPr lang="en-US" dirty="0" err="1"/>
              <a:t>AnyDB</a:t>
            </a:r>
            <a:r>
              <a:rPr lang="en-US" dirty="0"/>
              <a:t> to HANA and upgrading the “legacy” SAP applications to HANA compatible versions. Make sure you partner with an SAP AE, GBS/Deloitte/Accenture consultants who will help sell the customer on the new HANA-based applications (Business Suite on HANA, BW on HANA, BPC on HANA) and support your proposal to run it on POWER Servers. In most cases, this will require a </a:t>
            </a:r>
            <a:r>
              <a:rPr lang="en-US" dirty="0" err="1"/>
              <a:t>PoC</a:t>
            </a:r>
            <a:r>
              <a:rPr lang="en-US" dirty="0"/>
              <a:t> where the customer will compare the benefits and compatibility of their “legacy” applications between </a:t>
            </a:r>
            <a:r>
              <a:rPr lang="en-US" dirty="0" err="1"/>
              <a:t>AnyDB</a:t>
            </a:r>
            <a:r>
              <a:rPr lang="en-US" dirty="0"/>
              <a:t> and the HANA database. </a:t>
            </a:r>
          </a:p>
          <a:p>
            <a:endParaRPr lang="en-US" dirty="0"/>
          </a:p>
          <a:p>
            <a:r>
              <a:rPr lang="en-US" dirty="0"/>
              <a:t>The third category are customers who are already running S/4 (or BW/4 or C/4) on HANA but on Intel x86 servers. Here, the customer has already bought into the HANA advantage and your mission is to convince them that POWER is the better enterprise SAP database server over x86. </a:t>
            </a:r>
          </a:p>
          <a:p>
            <a:endParaRPr lang="en-US" dirty="0"/>
          </a:p>
          <a:p>
            <a:r>
              <a:rPr lang="en-US" dirty="0"/>
              <a:t>The fourth and final category are customers on “legacy” SAP applications that are already on HANA (Suite on HANA, BW on HANA), who are now ready to upgrade to S/4, BW/4 or C/4 applications. These customers may be on either x86 servers or POWER7 servers. If they are on x86 servers, convincing them to switch to POWER is similar to the third category. If the customer is already on POWER7, they would need to upgrade their server to POWER8 or POWER9 if the application runs on HANA 2.0 </a:t>
            </a:r>
          </a:p>
        </p:txBody>
      </p:sp>
      <p:sp>
        <p:nvSpPr>
          <p:cNvPr id="4" name="Slide Number Placeholder 3"/>
          <p:cNvSpPr>
            <a:spLocks noGrp="1"/>
          </p:cNvSpPr>
          <p:nvPr>
            <p:ph type="sldNum" sz="quarter" idx="10"/>
          </p:nvPr>
        </p:nvSpPr>
        <p:spPr/>
        <p:txBody>
          <a:bodyPr/>
          <a:lstStyle/>
          <a:p>
            <a:fld id="{18D02FFD-07D4-5C4F-BD77-921008177348}" type="slidenum">
              <a:rPr lang="en-US" smtClean="0"/>
              <a:t>31</a:t>
            </a:fld>
            <a:endParaRPr lang="en-US" dirty="0"/>
          </a:p>
        </p:txBody>
      </p:sp>
    </p:spTree>
    <p:extLst>
      <p:ext uri="{BB962C8B-B14F-4D97-AF65-F5344CB8AC3E}">
        <p14:creationId xmlns:p14="http://schemas.microsoft.com/office/powerpoint/2010/main" val="35092396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Greenfield customers may already be familiar with SAP applications but are doing a reimplementation on S/4, BW/4 or C/4. These customers are implementing a brand new SAP HANA application that does not have a dependency on any previous SAP installation or are new to SAP applications. Here are the business benefits:</a:t>
            </a:r>
          </a:p>
          <a:p>
            <a:endParaRPr lang="en-US" dirty="0"/>
          </a:p>
          <a:p>
            <a:r>
              <a:rPr lang="en-US" b="1" dirty="0"/>
              <a:t>Easy and faster deployment </a:t>
            </a:r>
            <a:r>
              <a:rPr lang="en-US" dirty="0"/>
              <a:t>- Implementing these new applications on HANA on Power will give them the flexibility to deploy on a smaller partition and grow the capacity as the workload and database increases. During the development phase, project managers can easily add LPARS for Dev/TEST/QA in the landscape without having to procure additional servers, speeding up the project for a faster deployment. </a:t>
            </a:r>
          </a:p>
          <a:p>
            <a:endParaRPr lang="en-US" dirty="0"/>
          </a:p>
          <a:p>
            <a:r>
              <a:rPr lang="en-US" b="1" dirty="0"/>
              <a:t>Fewer headcount to run environment</a:t>
            </a:r>
            <a:r>
              <a:rPr lang="en-US" dirty="0"/>
              <a:t> – with fewer servers and environments to maintain, the savings on administrators will go directly to lowering the Operating Expense (OPEX) costs for the project.</a:t>
            </a:r>
          </a:p>
          <a:p>
            <a:endParaRPr lang="en-US" dirty="0"/>
          </a:p>
          <a:p>
            <a:r>
              <a:rPr lang="en-US" b="1" dirty="0"/>
              <a:t>Secure and stable application environment that meets or exceeds SLAs</a:t>
            </a:r>
            <a:r>
              <a:rPr lang="en-US" dirty="0"/>
              <a:t> – with 99.999% availability and the RAS features of Power servers, LOB can expect 24x7 availability to run the business and keep their data secure.</a:t>
            </a:r>
          </a:p>
          <a:p>
            <a:endParaRPr lang="en-US" dirty="0"/>
          </a:p>
          <a:p>
            <a:r>
              <a:rPr lang="en-US" b="1" dirty="0"/>
              <a:t>Lower TCO</a:t>
            </a:r>
            <a:r>
              <a:rPr lang="en-US" dirty="0"/>
              <a:t> – by fully utilizing the capacity of the servers to consolidate applications across their landscapes, the businesses are able to cut Capital Expenses (CAPEX) and Operating Expenses (OPEX) costs. </a:t>
            </a:r>
          </a:p>
          <a:p>
            <a:endParaRPr lang="en-US" dirty="0"/>
          </a:p>
        </p:txBody>
      </p:sp>
      <p:sp>
        <p:nvSpPr>
          <p:cNvPr id="4" name="Slide Number Placeholder 3"/>
          <p:cNvSpPr>
            <a:spLocks noGrp="1"/>
          </p:cNvSpPr>
          <p:nvPr>
            <p:ph type="sldNum" sz="quarter" idx="10"/>
          </p:nvPr>
        </p:nvSpPr>
        <p:spPr/>
        <p:txBody>
          <a:bodyPr/>
          <a:lstStyle/>
          <a:p>
            <a:fld id="{18D02FFD-07D4-5C4F-BD77-921008177348}" type="slidenum">
              <a:rPr lang="en-US" smtClean="0"/>
              <a:t>32</a:t>
            </a:fld>
            <a:endParaRPr lang="en-US" dirty="0"/>
          </a:p>
        </p:txBody>
      </p:sp>
    </p:spTree>
    <p:extLst>
      <p:ext uri="{BB962C8B-B14F-4D97-AF65-F5344CB8AC3E}">
        <p14:creationId xmlns:p14="http://schemas.microsoft.com/office/powerpoint/2010/main" val="17913798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customers are migrating from existing SAP “legacy” applications on </a:t>
            </a:r>
            <a:r>
              <a:rPr lang="en-US" dirty="0" err="1"/>
              <a:t>AnyDB</a:t>
            </a:r>
            <a:r>
              <a:rPr lang="en-US" dirty="0"/>
              <a:t> to HANA on Power, for example, ERP on Db2 to Business Suite on HANA. These customers are not yet ready to make the full leap onto the S/4, BW/4 or C/4 SAP applications and would like to remain on the “legacy” SAP applications, at least for now. These customers could either be on x86 or POWER server infrastructure. These customers will see benefits in these areas:</a:t>
            </a:r>
          </a:p>
          <a:p>
            <a:endParaRPr lang="en-US" dirty="0"/>
          </a:p>
          <a:p>
            <a:r>
              <a:rPr lang="en-US" b="1" dirty="0"/>
              <a:t>Quicker and simpler migrations </a:t>
            </a:r>
            <a:r>
              <a:rPr lang="en-US" dirty="0"/>
              <a:t>- migrating from </a:t>
            </a:r>
            <a:r>
              <a:rPr lang="en-US" dirty="0" err="1"/>
              <a:t>AnyDB</a:t>
            </a:r>
            <a:r>
              <a:rPr lang="en-US" dirty="0"/>
              <a:t> to HANA can be made simpler by placing all the systems in the landscape on fewer Power servers compared to x86 servers. This helps the migration project proceed quickly with the ability to flexibly allocate partitions as required within a server. </a:t>
            </a:r>
            <a:r>
              <a:rPr lang="en-US" dirty="0" err="1"/>
              <a:t>PowerVM</a:t>
            </a:r>
            <a:r>
              <a:rPr lang="en-US" dirty="0"/>
              <a:t> allows existing SAP instances on POWER to co-exist on the same server during the migration to HANA.</a:t>
            </a:r>
          </a:p>
          <a:p>
            <a:endParaRPr lang="en-US" dirty="0"/>
          </a:p>
          <a:p>
            <a:r>
              <a:rPr lang="en-US" b="1" dirty="0"/>
              <a:t>Secure and stable application environment that meets or exceeds SLAs</a:t>
            </a:r>
            <a:r>
              <a:rPr lang="en-US" dirty="0"/>
              <a:t> – with 99.999% availability and the RAS features of Power servers, LOB can expect 24x7 availability to run the business and keep their data secure.</a:t>
            </a:r>
          </a:p>
          <a:p>
            <a:endParaRPr lang="en-US" dirty="0"/>
          </a:p>
          <a:p>
            <a:r>
              <a:rPr lang="en-US" b="1" dirty="0"/>
              <a:t>Consolidation of environments </a:t>
            </a:r>
            <a:r>
              <a:rPr lang="en-US" dirty="0"/>
              <a:t>– host multiple HANA production applications on the same server or a combination of production and non-production HANA applications. Customers with existing legacy SAP applications can also co-exist with newer HANA SAP applications on the same server with the flexibility of </a:t>
            </a:r>
            <a:r>
              <a:rPr lang="en-US" dirty="0" err="1"/>
              <a:t>PowerVM</a:t>
            </a:r>
            <a:r>
              <a:rPr lang="en-US" dirty="0"/>
              <a:t>.</a:t>
            </a:r>
          </a:p>
          <a:p>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b="1" dirty="0"/>
              <a:t>Fewer headcount to run environment</a:t>
            </a:r>
            <a:r>
              <a:rPr lang="en-US" dirty="0"/>
              <a:t> – with fewer servers and environments to maintain, the savings on administrators will go directly to lowering the Operating Expense (OPEX) costs for the project.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b="1" dirty="0"/>
              <a:t>Real-time reporting capabilities </a:t>
            </a:r>
            <a:r>
              <a:rPr lang="en-US" dirty="0"/>
              <a:t>– by migrating to SAP applications on HANA on POWER Servers, customers will be able to run their real-time reporting capabilities faster.</a:t>
            </a:r>
          </a:p>
          <a:p>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b="1" dirty="0"/>
              <a:t>Reusing existing IT resources</a:t>
            </a:r>
            <a:r>
              <a:rPr lang="en-US" dirty="0"/>
              <a:t> – Customers who have invested in POWER systems for their legacy SAP applications can reuse the same POWER servers to host the migrated or new HANA SAP applications. </a:t>
            </a:r>
          </a:p>
          <a:p>
            <a:endParaRPr lang="en-US" dirty="0"/>
          </a:p>
        </p:txBody>
      </p:sp>
      <p:sp>
        <p:nvSpPr>
          <p:cNvPr id="4" name="Slide Number Placeholder 3"/>
          <p:cNvSpPr>
            <a:spLocks noGrp="1"/>
          </p:cNvSpPr>
          <p:nvPr>
            <p:ph type="sldNum" sz="quarter" idx="10"/>
          </p:nvPr>
        </p:nvSpPr>
        <p:spPr/>
        <p:txBody>
          <a:bodyPr/>
          <a:lstStyle/>
          <a:p>
            <a:fld id="{18D02FFD-07D4-5C4F-BD77-921008177348}" type="slidenum">
              <a:rPr lang="en-US" smtClean="0"/>
              <a:t>33</a:t>
            </a:fld>
            <a:endParaRPr lang="en-US" dirty="0"/>
          </a:p>
        </p:txBody>
      </p:sp>
    </p:spTree>
    <p:extLst>
      <p:ext uri="{BB962C8B-B14F-4D97-AF65-F5344CB8AC3E}">
        <p14:creationId xmlns:p14="http://schemas.microsoft.com/office/powerpoint/2010/main" val="13255506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target customer here is currently on SAP applications on HANA on x86 servers. Migration from x86 to Power on HANA enabled SAP applications:</a:t>
            </a:r>
          </a:p>
          <a:p>
            <a:endParaRPr lang="en-US" dirty="0"/>
          </a:p>
          <a:p>
            <a:r>
              <a:rPr lang="en-US" b="1" dirty="0"/>
              <a:t>Simpler environment to maintain</a:t>
            </a:r>
            <a:r>
              <a:rPr lang="en-US" dirty="0"/>
              <a:t> – customers benefit from the ability to run more production applications on the same server, something that cannot be done on x86. This reduces the number of servers required for the migration project and reduces Capital Expense (CAPEX) cost too. </a:t>
            </a:r>
          </a:p>
          <a:p>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b="1" dirty="0"/>
              <a:t>Secure and stable application environment that meets or exceeds SLAs</a:t>
            </a:r>
            <a:r>
              <a:rPr lang="en-US" dirty="0"/>
              <a:t> – with 99.999% availability and the RAS features of Power servers, LOB can expect 24x7 availability to run the business and keep their data secure.</a:t>
            </a:r>
          </a:p>
          <a:p>
            <a:endParaRPr lang="en-US" dirty="0"/>
          </a:p>
          <a:p>
            <a:r>
              <a:rPr lang="en-US" b="1" dirty="0"/>
              <a:t>Lower TCO</a:t>
            </a:r>
            <a:r>
              <a:rPr lang="en-US" dirty="0"/>
              <a:t> – by fully utilizing the capacity of the servers to consolidate applications across their landscapes, the businesses are able to cut Capital Expenses (CAPEX) and Operating Expenses (OPEX) costs.</a:t>
            </a:r>
          </a:p>
          <a:p>
            <a:endParaRPr lang="en-US" dirty="0"/>
          </a:p>
          <a:p>
            <a:r>
              <a:rPr lang="en-US" b="1" dirty="0"/>
              <a:t>Accommodate more data</a:t>
            </a:r>
            <a:r>
              <a:rPr lang="en-US" dirty="0"/>
              <a:t> – As businesses grow, so will the amount of data in the database. With POWER servers, customers can have access to servers with 24TB RAM compared to 20TB on x86. This means that customers do not have to scale-out their environment, which adds complexity and higher cost to the business.</a:t>
            </a:r>
          </a:p>
          <a:p>
            <a:endParaRPr lang="en-US" dirty="0"/>
          </a:p>
          <a:p>
            <a:r>
              <a:rPr lang="en-US" b="1" dirty="0"/>
              <a:t>Faster processing and reporting </a:t>
            </a:r>
            <a:r>
              <a:rPr lang="en-US" dirty="0"/>
              <a:t>– compared to x86, Power servers have better performance and throughput which leads to faster processing of data and quicker generation of reports.</a:t>
            </a:r>
          </a:p>
          <a:p>
            <a:endParaRPr lang="en-US" dirty="0"/>
          </a:p>
        </p:txBody>
      </p:sp>
      <p:sp>
        <p:nvSpPr>
          <p:cNvPr id="4" name="Slide Number Placeholder 3"/>
          <p:cNvSpPr>
            <a:spLocks noGrp="1"/>
          </p:cNvSpPr>
          <p:nvPr>
            <p:ph type="sldNum" sz="quarter" idx="10"/>
          </p:nvPr>
        </p:nvSpPr>
        <p:spPr/>
        <p:txBody>
          <a:bodyPr/>
          <a:lstStyle/>
          <a:p>
            <a:fld id="{18D02FFD-07D4-5C4F-BD77-921008177348}" type="slidenum">
              <a:rPr lang="en-US" smtClean="0"/>
              <a:t>34</a:t>
            </a:fld>
            <a:endParaRPr lang="en-US" dirty="0"/>
          </a:p>
        </p:txBody>
      </p:sp>
    </p:spTree>
    <p:extLst>
      <p:ext uri="{BB962C8B-B14F-4D97-AF65-F5344CB8AC3E}">
        <p14:creationId xmlns:p14="http://schemas.microsoft.com/office/powerpoint/2010/main" val="11987623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Customers who are on legacy SAP applications on </a:t>
            </a:r>
            <a:r>
              <a:rPr lang="en-US" dirty="0" err="1"/>
              <a:t>AnyDB</a:t>
            </a:r>
            <a:r>
              <a:rPr lang="en-US" dirty="0"/>
              <a:t> or HANA and are upgrading to S/4 will see benefit in these areas:</a:t>
            </a:r>
          </a:p>
          <a:p>
            <a:endParaRPr lang="en-US" dirty="0"/>
          </a:p>
          <a:p>
            <a:r>
              <a:rPr lang="en-US" b="1" dirty="0"/>
              <a:t>Simpler environment to maintain</a:t>
            </a:r>
            <a:r>
              <a:rPr lang="en-US" dirty="0"/>
              <a:t> – customers benefit from the ability to run more production applications on the same server, something that cannot be done on x86. This reduces the number of servers required for the migration project and reduces Capital Expense (CAPEX) cost too. </a:t>
            </a:r>
          </a:p>
          <a:p>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b="1" dirty="0"/>
              <a:t>Fewer headcount to run environment</a:t>
            </a:r>
            <a:r>
              <a:rPr lang="en-US" dirty="0"/>
              <a:t> – with fewer servers and environments to maintain, the savings on administrators will go directly to lowering the Operating Expense (OPEX) costs for the project.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b="1" dirty="0"/>
              <a:t>Faster processing and reporting </a:t>
            </a:r>
            <a:r>
              <a:rPr lang="en-US" dirty="0"/>
              <a:t>– compared to x86, Power servers have better performance and throughput which leads to faster processing of data and quicker generation of reports.</a:t>
            </a:r>
          </a:p>
          <a:p>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b="1" dirty="0"/>
              <a:t>Secure and stable application environment that meets or exceeds SLAs</a:t>
            </a:r>
            <a:r>
              <a:rPr lang="en-US" dirty="0"/>
              <a:t> – with 99.999% availability and the RAS features of Power servers, LOB can expect 24x7 availability to run the business and keep their data secure. </a:t>
            </a:r>
          </a:p>
          <a:p>
            <a:endParaRPr lang="en-US" dirty="0"/>
          </a:p>
          <a:p>
            <a:r>
              <a:rPr lang="en-US" b="1" dirty="0"/>
              <a:t>Reusing existing IT resources</a:t>
            </a:r>
            <a:r>
              <a:rPr lang="en-US" dirty="0"/>
              <a:t> – Customers who have invested in POWER systems for their legacy SAP applications can reuse the same POWER servers to host the migrated or new HANA SAP applications. </a:t>
            </a:r>
          </a:p>
        </p:txBody>
      </p:sp>
      <p:sp>
        <p:nvSpPr>
          <p:cNvPr id="4" name="Slide Number Placeholder 3"/>
          <p:cNvSpPr>
            <a:spLocks noGrp="1"/>
          </p:cNvSpPr>
          <p:nvPr>
            <p:ph type="sldNum" sz="quarter" idx="10"/>
          </p:nvPr>
        </p:nvSpPr>
        <p:spPr/>
        <p:txBody>
          <a:bodyPr/>
          <a:lstStyle/>
          <a:p>
            <a:fld id="{18D02FFD-07D4-5C4F-BD77-921008177348}" type="slidenum">
              <a:rPr lang="en-US" smtClean="0"/>
              <a:t>35</a:t>
            </a:fld>
            <a:endParaRPr lang="en-US" dirty="0"/>
          </a:p>
        </p:txBody>
      </p:sp>
    </p:spTree>
    <p:extLst>
      <p:ext uri="{BB962C8B-B14F-4D97-AF65-F5344CB8AC3E}">
        <p14:creationId xmlns:p14="http://schemas.microsoft.com/office/powerpoint/2010/main" val="31373730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Customers running HANA on POWER have a wide range of POWER systems to select from. This slide shows the POWER8 family of servers with the smallest on a single socket up to the largest enterprise server with 8 sockets. All these servers are certified by SAP to run HANA. </a:t>
            </a:r>
          </a:p>
          <a:p>
            <a:endParaRPr lang="en-US" dirty="0"/>
          </a:p>
          <a:p>
            <a:r>
              <a:rPr lang="en-US" dirty="0"/>
              <a:t>The “L” models are preinstalled Linux-only models while the rest could be installed with AIX or IBM </a:t>
            </a:r>
            <a:r>
              <a:rPr lang="en-US" dirty="0" err="1"/>
              <a:t>i</a:t>
            </a:r>
            <a:r>
              <a:rPr lang="en-US" dirty="0"/>
              <a:t>. </a:t>
            </a:r>
            <a:r>
              <a:rPr lang="en-US" dirty="0" err="1"/>
              <a:t>PowerVM</a:t>
            </a:r>
            <a:r>
              <a:rPr lang="en-US" dirty="0"/>
              <a:t>, the virtualization capability, is included in all the servers. HANA Scale-out can be done on the S824 model for S/4 or BW. Scale-Up can be done with the E850 and E870/E880 Enterprise servers. </a:t>
            </a:r>
          </a:p>
          <a:p>
            <a:endParaRPr lang="en-US" dirty="0"/>
          </a:p>
        </p:txBody>
      </p:sp>
      <p:sp>
        <p:nvSpPr>
          <p:cNvPr id="4" name="Slide Number Placeholder 3"/>
          <p:cNvSpPr>
            <a:spLocks noGrp="1"/>
          </p:cNvSpPr>
          <p:nvPr>
            <p:ph type="sldNum" sz="quarter" idx="5"/>
          </p:nvPr>
        </p:nvSpPr>
        <p:spPr/>
        <p:txBody>
          <a:bodyPr/>
          <a:lstStyle/>
          <a:p>
            <a:fld id="{18D02FFD-07D4-5C4F-BD77-921008177348}" type="slidenum">
              <a:rPr lang="en-US" smtClean="0"/>
              <a:t>36</a:t>
            </a:fld>
            <a:endParaRPr lang="en-US" dirty="0"/>
          </a:p>
        </p:txBody>
      </p:sp>
    </p:spTree>
    <p:extLst>
      <p:ext uri="{BB962C8B-B14F-4D97-AF65-F5344CB8AC3E}">
        <p14:creationId xmlns:p14="http://schemas.microsoft.com/office/powerpoint/2010/main" val="41375043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CA" sz="900" b="0" i="0" kern="1200" dirty="0">
              <a:solidFill>
                <a:schemeClr val="tx1"/>
              </a:solidFill>
              <a:effectLst/>
              <a:latin typeface="+mn-lt"/>
              <a:ea typeface="+mn-ea"/>
              <a:cs typeface="+mn-cs"/>
            </a:endParaRPr>
          </a:p>
          <a:p>
            <a:pPr fontAlgn="base"/>
            <a:r>
              <a:rPr lang="en-CA" sz="900" b="0" i="0" kern="1200" dirty="0">
                <a:solidFill>
                  <a:schemeClr val="tx1"/>
                </a:solidFill>
                <a:effectLst/>
                <a:latin typeface="+mn-lt"/>
                <a:ea typeface="+mn-ea"/>
                <a:cs typeface="+mn-cs"/>
              </a:rPr>
              <a:t>The next generation of POWER Systems servers with POWER9 technology is built with innovations that can help deliver security and reliability for the data-intensive workloads of today's enterprises. POWER9 technology is designed from the ground up for data-intensive workloads like databases and analytics.</a:t>
            </a:r>
          </a:p>
          <a:p>
            <a:pPr fontAlgn="base"/>
            <a:endParaRPr lang="en-CA" sz="900" b="0" i="0" kern="1200" dirty="0">
              <a:solidFill>
                <a:schemeClr val="tx1"/>
              </a:solidFill>
              <a:effectLst/>
              <a:latin typeface="+mn-lt"/>
              <a:ea typeface="+mn-ea"/>
              <a:cs typeface="+mn-cs"/>
            </a:endParaRPr>
          </a:p>
          <a:p>
            <a:pPr fontAlgn="base"/>
            <a:r>
              <a:rPr lang="en-CA" sz="900" b="0" i="0" kern="1200" dirty="0">
                <a:solidFill>
                  <a:schemeClr val="tx1"/>
                </a:solidFill>
                <a:effectLst/>
                <a:latin typeface="+mn-lt"/>
                <a:ea typeface="+mn-ea"/>
                <a:cs typeface="+mn-cs"/>
              </a:rPr>
              <a:t>This new server generation has twice the memory footprint of IBM POWER8 servers, making it an ideal platform for in-memory and data-centric applications. Changes in the memory subsystem and the use of industry standard memory DIMMs take POWER9 technology to the next level by superseding a number of existing price/performance offerings. Designed to run commercial, cognitive, and database workloads POWER9 technology provides a highly competitive server platform, client references indicate POWER servers help provide a robust and secure backbone of their IT infrastructure. More companies are using POWER technology in their IT infrastructure down from the shop level to large data center deployments.</a:t>
            </a:r>
          </a:p>
          <a:p>
            <a:pPr fontAlgn="base"/>
            <a:endParaRPr lang="en-CA" sz="900" b="0" i="0" kern="1200" dirty="0">
              <a:solidFill>
                <a:schemeClr val="tx1"/>
              </a:solidFill>
              <a:effectLst/>
              <a:latin typeface="+mn-lt"/>
              <a:ea typeface="+mn-ea"/>
              <a:cs typeface="+mn-cs"/>
            </a:endParaRPr>
          </a:p>
          <a:p>
            <a:r>
              <a:rPr lang="en-US" dirty="0"/>
              <a:t>The introduction of the H922 and H924 servers marks the first time IBM has announced a dedicated Power server specifically optimized for SAP HANA. These servers are specifically configured to run SAP HANA. (Note that aside from fully running Linux, these servers can have up to a maximum of 25% of their cores dedicated to running AIX or IBM </a:t>
            </a:r>
            <a:r>
              <a:rPr lang="en-US" dirty="0" err="1"/>
              <a:t>i</a:t>
            </a:r>
            <a:r>
              <a:rPr lang="en-US" dirty="0"/>
              <a:t> workloads). These servers are the only 2-socket servers available for SAP HANA with 4TB of memory. SAP HANA is an in-memory database and therefore the more memory available to SAP the better…and nothing beats the H922 and H924 for memory per socket. Both these servers have been certified by SAP for HANA.</a:t>
            </a:r>
          </a:p>
          <a:p>
            <a:endParaRPr lang="en-US" sz="300" dirty="0"/>
          </a:p>
          <a:p>
            <a:r>
              <a:rPr lang="en-US" dirty="0"/>
              <a:t>Customers looking for scale-up options on POWER Servers have a choice of E950 or E980. These servers are currently being certified by SAP and are expected to complete certification testing in October, 2018. These servers, like the H922 and H924 are ideal for hosting multiple production SAP application instances in a virtualized environment with </a:t>
            </a:r>
            <a:r>
              <a:rPr lang="en-US" dirty="0" err="1"/>
              <a:t>PowerVM</a:t>
            </a:r>
            <a:r>
              <a:rPr lang="en-US" dirty="0"/>
              <a:t>. In addition, to mitigate seasonal peaks in the the business cycle workload and/or growth, Capacity on Demand (</a:t>
            </a:r>
            <a:r>
              <a:rPr lang="en-US" dirty="0" err="1"/>
              <a:t>CoD</a:t>
            </a:r>
            <a:r>
              <a:rPr lang="en-US" dirty="0"/>
              <a:t>) and Enterprise Pools are available to prevent disruption to the business. </a:t>
            </a:r>
          </a:p>
        </p:txBody>
      </p:sp>
      <p:sp>
        <p:nvSpPr>
          <p:cNvPr id="4" name="Slide Number Placeholder 3"/>
          <p:cNvSpPr>
            <a:spLocks noGrp="1"/>
          </p:cNvSpPr>
          <p:nvPr>
            <p:ph type="sldNum" sz="quarter" idx="10"/>
          </p:nvPr>
        </p:nvSpPr>
        <p:spPr/>
        <p:txBody>
          <a:bodyPr/>
          <a:lstStyle/>
          <a:p>
            <a:fld id="{18D02FFD-07D4-5C4F-BD77-921008177348}" type="slidenum">
              <a:rPr lang="en-US" smtClean="0"/>
              <a:t>37</a:t>
            </a:fld>
            <a:endParaRPr lang="en-US" dirty="0"/>
          </a:p>
        </p:txBody>
      </p:sp>
    </p:spTree>
    <p:extLst>
      <p:ext uri="{BB962C8B-B14F-4D97-AF65-F5344CB8AC3E}">
        <p14:creationId xmlns:p14="http://schemas.microsoft.com/office/powerpoint/2010/main" val="18472069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D02FFD-07D4-5C4F-BD77-921008177348}" type="slidenum">
              <a:rPr lang="en-US" smtClean="0"/>
              <a:t>38</a:t>
            </a:fld>
            <a:endParaRPr lang="en-US" dirty="0"/>
          </a:p>
        </p:txBody>
      </p:sp>
    </p:spTree>
    <p:extLst>
      <p:ext uri="{BB962C8B-B14F-4D97-AF65-F5344CB8AC3E}">
        <p14:creationId xmlns:p14="http://schemas.microsoft.com/office/powerpoint/2010/main" val="35285656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D02FFD-07D4-5C4F-BD77-921008177348}" type="slidenum">
              <a:rPr lang="en-US" smtClean="0"/>
              <a:t>39</a:t>
            </a:fld>
            <a:endParaRPr lang="en-US" dirty="0"/>
          </a:p>
        </p:txBody>
      </p:sp>
    </p:spTree>
    <p:extLst>
      <p:ext uri="{BB962C8B-B14F-4D97-AF65-F5344CB8AC3E}">
        <p14:creationId xmlns:p14="http://schemas.microsoft.com/office/powerpoint/2010/main" val="4131806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As of July 2018, SAP has acquired 68 companies. The key business application acquisitions are the ones listed on this slide – </a:t>
            </a:r>
            <a:r>
              <a:rPr lang="en-US" sz="900" dirty="0" err="1"/>
              <a:t>Successfactors</a:t>
            </a:r>
            <a:r>
              <a:rPr lang="en-US" sz="900" dirty="0"/>
              <a:t>, Ariba, Hybris and Concur. These key products are all Cloud base products, which is the direction SAP and many other companies are going. Other product acquisitions, such as Sybase, BusinessObjects, </a:t>
            </a:r>
            <a:r>
              <a:rPr lang="en-US" sz="900" dirty="0" err="1"/>
              <a:t>CallidusCloud</a:t>
            </a:r>
            <a:r>
              <a:rPr lang="en-US" sz="900" dirty="0"/>
              <a:t>, are to strengthened SAP’s technology base or to augment the existing business products. </a:t>
            </a:r>
          </a:p>
          <a:p>
            <a:endParaRPr lang="en-US" sz="900" dirty="0"/>
          </a:p>
          <a:p>
            <a:pPr marL="171450" indent="-171450">
              <a:buFont typeface="Arial" panose="020B0604020202020204" pitchFamily="34" charset="0"/>
              <a:buChar char="•"/>
            </a:pPr>
            <a:r>
              <a:rPr lang="en-US" sz="900" dirty="0" err="1"/>
              <a:t>Successfactors</a:t>
            </a:r>
            <a:r>
              <a:rPr lang="en-US" sz="900" dirty="0"/>
              <a:t> is a SaaS HCM and talent management offering</a:t>
            </a:r>
          </a:p>
          <a:p>
            <a:pPr marL="171450" indent="-171450">
              <a:buFont typeface="Arial" panose="020B0604020202020204" pitchFamily="34" charset="0"/>
              <a:buChar char="•"/>
            </a:pPr>
            <a:r>
              <a:rPr lang="en-US" sz="900" dirty="0"/>
              <a:t>Hybris is an </a:t>
            </a:r>
            <a:r>
              <a:rPr lang="en-CA" sz="900" b="0" i="0" kern="1200" dirty="0">
                <a:solidFill>
                  <a:schemeClr val="tx1"/>
                </a:solidFill>
                <a:effectLst/>
                <a:latin typeface="+mn-lt"/>
                <a:ea typeface="+mn-ea"/>
                <a:cs typeface="+mn-cs"/>
              </a:rPr>
              <a:t>enterprise Omnichannel and product content management software </a:t>
            </a:r>
            <a:r>
              <a:rPr lang="en-US" sz="900" b="0" i="0" kern="1200" dirty="0">
                <a:solidFill>
                  <a:schemeClr val="tx1"/>
                </a:solidFill>
                <a:effectLst/>
                <a:latin typeface="+mn-lt"/>
                <a:ea typeface="+mn-ea"/>
                <a:cs typeface="+mn-cs"/>
              </a:rPr>
              <a:t>that is positioned </a:t>
            </a:r>
            <a:r>
              <a:rPr lang="en-US" sz="900" dirty="0"/>
              <a:t>as relating to CRM and Marketing tools and a microservice platform. </a:t>
            </a:r>
          </a:p>
          <a:p>
            <a:pPr marL="171450" indent="-171450">
              <a:buFont typeface="Arial" panose="020B0604020202020204" pitchFamily="34" charset="0"/>
              <a:buChar char="•"/>
            </a:pPr>
            <a:r>
              <a:rPr lang="en-CA" sz="900" b="0" i="0" kern="1200" dirty="0">
                <a:solidFill>
                  <a:schemeClr val="tx1"/>
                </a:solidFill>
                <a:effectLst/>
                <a:latin typeface="+mn-lt"/>
                <a:ea typeface="+mn-ea"/>
                <a:cs typeface="+mn-cs"/>
              </a:rPr>
              <a:t>Ariba is the strategic SAP product for Cloud-based Procurement and Supplier Collaboration, and is the most comprehensive solution for buyers and suppliers digital collaboration. </a:t>
            </a:r>
          </a:p>
          <a:p>
            <a:pPr marL="171450" indent="-171450">
              <a:buFont typeface="Arial" panose="020B0604020202020204" pitchFamily="34" charset="0"/>
              <a:buChar char="•"/>
            </a:pPr>
            <a:r>
              <a:rPr lang="en-CA" sz="900" b="0" i="0" kern="1200" dirty="0">
                <a:solidFill>
                  <a:schemeClr val="tx1"/>
                </a:solidFill>
                <a:effectLst/>
                <a:latin typeface="+mn-lt"/>
                <a:ea typeface="+mn-ea"/>
                <a:cs typeface="+mn-cs"/>
              </a:rPr>
              <a:t>Concur is a </a:t>
            </a:r>
            <a:r>
              <a:rPr lang="en-CA" sz="900" b="0" i="0" u="none" strike="noStrike" kern="1200" dirty="0">
                <a:solidFill>
                  <a:schemeClr val="tx1"/>
                </a:solidFill>
                <a:effectLst/>
                <a:latin typeface="+mn-lt"/>
                <a:ea typeface="+mn-ea"/>
                <a:cs typeface="+mn-cs"/>
                <a:hlinkClick r:id="rId3" tooltip="Software as a service"/>
              </a:rPr>
              <a:t>SaaS</a:t>
            </a:r>
            <a:r>
              <a:rPr lang="en-CA" sz="900" b="0" i="0" kern="1200" dirty="0">
                <a:solidFill>
                  <a:schemeClr val="tx1"/>
                </a:solidFill>
                <a:effectLst/>
                <a:latin typeface="+mn-lt"/>
                <a:ea typeface="+mn-ea"/>
                <a:cs typeface="+mn-cs"/>
              </a:rPr>
              <a:t> product which provides travel and expense management services to businesses (which IBM uses).</a:t>
            </a:r>
            <a:endParaRPr lang="en-US" sz="900" dirty="0"/>
          </a:p>
          <a:p>
            <a:endParaRPr lang="en-US" dirty="0"/>
          </a:p>
        </p:txBody>
      </p:sp>
      <p:sp>
        <p:nvSpPr>
          <p:cNvPr id="4" name="Slide Number Placeholder 3"/>
          <p:cNvSpPr>
            <a:spLocks noGrp="1"/>
          </p:cNvSpPr>
          <p:nvPr>
            <p:ph type="sldNum" sz="quarter" idx="5"/>
          </p:nvPr>
        </p:nvSpPr>
        <p:spPr/>
        <p:txBody>
          <a:bodyPr/>
          <a:lstStyle/>
          <a:p>
            <a:fld id="{18D02FFD-07D4-5C4F-BD77-921008177348}" type="slidenum">
              <a:rPr lang="en-US" smtClean="0"/>
              <a:t>4</a:t>
            </a:fld>
            <a:endParaRPr lang="en-US" dirty="0"/>
          </a:p>
        </p:txBody>
      </p:sp>
    </p:spTree>
    <p:extLst>
      <p:ext uri="{BB962C8B-B14F-4D97-AF65-F5344CB8AC3E}">
        <p14:creationId xmlns:p14="http://schemas.microsoft.com/office/powerpoint/2010/main" val="3233915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sz="800" dirty="0"/>
              <a:t>In the early 1970s, </a:t>
            </a:r>
            <a:r>
              <a:rPr lang="en-CA" sz="800" b="0" i="0" kern="1200" dirty="0">
                <a:solidFill>
                  <a:schemeClr val="tx1"/>
                </a:solidFill>
                <a:effectLst/>
                <a:latin typeface="+mn-lt"/>
                <a:ea typeface="+mn-ea"/>
                <a:cs typeface="+mn-cs"/>
              </a:rPr>
              <a:t>SAP R/1 was born. This was a 1-tier architecture where the Presentation, Application and Database are installed in one system/server. The first module that was developed was a financial accounting system. Toward the end of the 70’s, SAP re-evaluated their 1-tier structure, and R/1 made way for SAP R/2 – a 2-tier structure where Presentation was on one server and Application and Database on the second.</a:t>
            </a:r>
          </a:p>
          <a:p>
            <a:endParaRPr lang="en-US" sz="800" dirty="0"/>
          </a:p>
          <a:p>
            <a:r>
              <a:rPr lang="en-CA" sz="800" b="0" i="0" kern="1200" dirty="0">
                <a:solidFill>
                  <a:schemeClr val="tx1"/>
                </a:solidFill>
                <a:effectLst/>
                <a:latin typeface="+mn-lt"/>
                <a:ea typeface="+mn-ea"/>
                <a:cs typeface="+mn-cs"/>
              </a:rPr>
              <a:t>In the early 90’s, SAP introduced R/3 with its client-server concept, uniform graphical interface, dedicated use of relational databases from various vendors, including IBM, Microsoft, Informix, Software AG and Oracle. R/3 was a 3-tier structure with the Presentation layer on the desktop, one or more Application Servers on another server tier and the Database on the 3</a:t>
            </a:r>
            <a:r>
              <a:rPr lang="en-CA" sz="800" b="0" i="0" kern="1200" baseline="30000" dirty="0">
                <a:solidFill>
                  <a:schemeClr val="tx1"/>
                </a:solidFill>
                <a:effectLst/>
                <a:latin typeface="+mn-lt"/>
                <a:ea typeface="+mn-ea"/>
                <a:cs typeface="+mn-cs"/>
              </a:rPr>
              <a:t>rd</a:t>
            </a:r>
            <a:r>
              <a:rPr lang="en-CA" sz="800" b="0" i="0" kern="1200" dirty="0">
                <a:solidFill>
                  <a:schemeClr val="tx1"/>
                </a:solidFill>
                <a:effectLst/>
                <a:latin typeface="+mn-lt"/>
                <a:ea typeface="+mn-ea"/>
                <a:cs typeface="+mn-cs"/>
              </a:rPr>
              <a:t> server tier. This concept enabled their “ERP” application to scale out horizontally, by adding more application servers, with increased workload. SAP R/3 consisted of various applications on top of SAP Basis, SAP's set of </a:t>
            </a:r>
            <a:r>
              <a:rPr lang="en-CA" sz="800" b="0" i="0" u="none" strike="noStrike" kern="1200" dirty="0">
                <a:solidFill>
                  <a:schemeClr val="tx1"/>
                </a:solidFill>
                <a:effectLst/>
                <a:latin typeface="+mn-lt"/>
                <a:ea typeface="+mn-ea"/>
                <a:cs typeface="+mn-cs"/>
                <a:hlinkClick r:id="rId3" tooltip="Middle ware (page does not exist)"/>
              </a:rPr>
              <a:t>middleware</a:t>
            </a:r>
            <a:r>
              <a:rPr lang="en-CA" sz="800" b="0" i="0" kern="1200" dirty="0">
                <a:solidFill>
                  <a:schemeClr val="tx1"/>
                </a:solidFill>
                <a:effectLst/>
                <a:latin typeface="+mn-lt"/>
                <a:ea typeface="+mn-ea"/>
                <a:cs typeface="+mn-cs"/>
              </a:rPr>
              <a:t> programs and tools. All applications were built on top of the </a:t>
            </a:r>
            <a:r>
              <a:rPr lang="en-CA" sz="800" b="0" i="0" u="none" strike="noStrike" kern="1200" dirty="0">
                <a:solidFill>
                  <a:schemeClr val="tx1"/>
                </a:solidFill>
                <a:effectLst/>
                <a:latin typeface="+mn-lt"/>
                <a:ea typeface="+mn-ea"/>
                <a:cs typeface="+mn-cs"/>
                <a:hlinkClick r:id="rId4" tooltip="SAP Web Application Server"/>
              </a:rPr>
              <a:t>SAP Web Application Server</a:t>
            </a:r>
            <a:r>
              <a:rPr lang="en-CA" sz="800" b="0" i="0" kern="1200" dirty="0">
                <a:solidFill>
                  <a:schemeClr val="tx1"/>
                </a:solidFill>
                <a:effectLst/>
                <a:latin typeface="+mn-lt"/>
                <a:ea typeface="+mn-ea"/>
                <a:cs typeface="+mn-cs"/>
              </a:rPr>
              <a:t>. Extension sets were used to deliver new features and keep the core as stable as possible. The Web Application Server contained all the capabilities of SAP Basis.</a:t>
            </a:r>
          </a:p>
          <a:p>
            <a:endParaRPr lang="en-CA" sz="800" b="0" i="0" kern="1200" dirty="0">
              <a:solidFill>
                <a:schemeClr val="tx1"/>
              </a:solidFill>
              <a:effectLst/>
              <a:latin typeface="+mn-lt"/>
              <a:ea typeface="+mn-ea"/>
              <a:cs typeface="+mn-cs"/>
            </a:endParaRPr>
          </a:p>
          <a:p>
            <a:r>
              <a:rPr lang="en-CA" sz="800" b="0" i="0" kern="1200" dirty="0">
                <a:solidFill>
                  <a:schemeClr val="tx1"/>
                </a:solidFill>
                <a:effectLst/>
                <a:latin typeface="+mn-lt"/>
                <a:ea typeface="+mn-ea"/>
                <a:cs typeface="+mn-cs"/>
              </a:rPr>
              <a:t>A complete architecture change took place with the introduction of </a:t>
            </a:r>
            <a:r>
              <a:rPr lang="en-CA" sz="800" b="0" i="0" kern="1200" dirty="0" err="1">
                <a:solidFill>
                  <a:schemeClr val="tx1"/>
                </a:solidFill>
                <a:effectLst/>
                <a:latin typeface="+mn-lt"/>
                <a:ea typeface="+mn-ea"/>
                <a:cs typeface="+mn-cs"/>
              </a:rPr>
              <a:t>mySAP</a:t>
            </a:r>
            <a:r>
              <a:rPr lang="en-CA" sz="800" b="0" i="0" kern="1200" dirty="0">
                <a:solidFill>
                  <a:schemeClr val="tx1"/>
                </a:solidFill>
                <a:effectLst/>
                <a:latin typeface="+mn-lt"/>
                <a:ea typeface="+mn-ea"/>
                <a:cs typeface="+mn-cs"/>
              </a:rPr>
              <a:t> ERP in 2004. R/3 Enterprise was replaced with the introduction of ERP Central Component (SAP ECC). The SAP Business Warehouse, SAP Strategic Enterprise Management and Internet Transaction Server were also merged into SAP ECC, allowing users to run them under one instance. The SAP Web Application Server was wrapped into SAP </a:t>
            </a:r>
            <a:r>
              <a:rPr lang="en-CA" sz="800" b="0" i="0" u="none" strike="noStrike" kern="1200" dirty="0">
                <a:solidFill>
                  <a:schemeClr val="tx1"/>
                </a:solidFill>
                <a:effectLst/>
                <a:latin typeface="+mn-lt"/>
                <a:ea typeface="+mn-ea"/>
                <a:cs typeface="+mn-cs"/>
                <a:hlinkClick r:id="rId5" tooltip="NetWeaver"/>
              </a:rPr>
              <a:t>NetWeaver</a:t>
            </a:r>
            <a:r>
              <a:rPr lang="en-CA" sz="800" b="0" i="0" kern="1200" dirty="0">
                <a:solidFill>
                  <a:schemeClr val="tx1"/>
                </a:solidFill>
                <a:effectLst/>
                <a:latin typeface="+mn-lt"/>
                <a:ea typeface="+mn-ea"/>
                <a:cs typeface="+mn-cs"/>
              </a:rPr>
              <a:t>, which was introduced in 2003. Architectural changes were also made to support an enterprise service architecture to transition customers to a </a:t>
            </a:r>
            <a:r>
              <a:rPr lang="en-CA" sz="800" b="0" i="0" u="none" strike="noStrike" kern="1200" dirty="0">
                <a:solidFill>
                  <a:schemeClr val="tx1"/>
                </a:solidFill>
                <a:effectLst/>
                <a:latin typeface="+mn-lt"/>
                <a:ea typeface="+mn-ea"/>
                <a:cs typeface="+mn-cs"/>
                <a:hlinkClick r:id="rId6" tooltip="Service-oriented architecture"/>
              </a:rPr>
              <a:t>Service-Oriented Architecture</a:t>
            </a:r>
            <a:r>
              <a:rPr lang="en-CA" sz="800" b="0" i="0" u="none" strike="noStrike" kern="1200" dirty="0">
                <a:solidFill>
                  <a:schemeClr val="tx1"/>
                </a:solidFill>
                <a:effectLst/>
                <a:latin typeface="+mn-lt"/>
                <a:ea typeface="+mn-ea"/>
                <a:cs typeface="+mn-cs"/>
              </a:rPr>
              <a:t> (SOA). </a:t>
            </a:r>
            <a:r>
              <a:rPr lang="en-CA" sz="800" b="0" i="0" kern="1200" dirty="0">
                <a:solidFill>
                  <a:schemeClr val="tx1"/>
                </a:solidFill>
                <a:effectLst/>
                <a:latin typeface="+mn-lt"/>
                <a:ea typeface="+mn-ea"/>
                <a:cs typeface="+mn-cs"/>
              </a:rPr>
              <a:t>The latest version, SAP ERP 6.0, was released in 2006. </a:t>
            </a:r>
          </a:p>
          <a:p>
            <a:endParaRPr lang="en-CA" sz="800" b="0" i="0" kern="1200" dirty="0">
              <a:solidFill>
                <a:schemeClr val="tx1"/>
              </a:solidFill>
              <a:effectLst/>
              <a:latin typeface="+mn-lt"/>
              <a:ea typeface="+mn-ea"/>
              <a:cs typeface="+mn-cs"/>
            </a:endParaRPr>
          </a:p>
          <a:p>
            <a:r>
              <a:rPr lang="en-CA" sz="800" b="0" i="0" kern="1200" dirty="0">
                <a:solidFill>
                  <a:schemeClr val="tx1"/>
                </a:solidFill>
                <a:effectLst/>
                <a:latin typeface="+mn-lt"/>
                <a:ea typeface="+mn-ea"/>
                <a:cs typeface="+mn-cs"/>
              </a:rPr>
              <a:t>In 2011, SAP introduced their own database called HANA. The HANA database was built as an in-memory database that would serve as a core transformation piece for SAP applications to move to a “Simplified” model. Initially, HANA was used by SAP Business Warehouse to improve reporting performance and remove the need to aggregate data. </a:t>
            </a:r>
          </a:p>
          <a:p>
            <a:endParaRPr lang="en-CA" sz="800" b="0" i="0" kern="1200" dirty="0">
              <a:solidFill>
                <a:schemeClr val="tx1"/>
              </a:solidFill>
              <a:effectLst/>
              <a:latin typeface="+mn-lt"/>
              <a:ea typeface="+mn-ea"/>
              <a:cs typeface="+mn-cs"/>
            </a:endParaRPr>
          </a:p>
          <a:p>
            <a:r>
              <a:rPr lang="en-CA" sz="800" b="0" i="0" kern="1200" dirty="0">
                <a:solidFill>
                  <a:schemeClr val="tx1"/>
                </a:solidFill>
                <a:effectLst/>
                <a:latin typeface="+mn-lt"/>
                <a:ea typeface="+mn-ea"/>
                <a:cs typeface="+mn-cs"/>
              </a:rPr>
              <a:t>In 2013, SAP expanded the number of applications, including transactional applications, to run on top of HANA. SAP Business Suite on HANA (</a:t>
            </a:r>
            <a:r>
              <a:rPr lang="en-CA" sz="800" b="0" i="0" kern="1200" dirty="0" err="1">
                <a:solidFill>
                  <a:schemeClr val="tx1"/>
                </a:solidFill>
                <a:effectLst/>
                <a:latin typeface="+mn-lt"/>
                <a:ea typeface="+mn-ea"/>
                <a:cs typeface="+mn-cs"/>
              </a:rPr>
              <a:t>SoH</a:t>
            </a:r>
            <a:r>
              <a:rPr lang="en-CA" sz="800" b="0" i="0" kern="1200" dirty="0">
                <a:solidFill>
                  <a:schemeClr val="tx1"/>
                </a:solidFill>
                <a:effectLst/>
                <a:latin typeface="+mn-lt"/>
                <a:ea typeface="+mn-ea"/>
                <a:cs typeface="+mn-cs"/>
              </a:rPr>
              <a:t>) was introduced to help customers running on legacy 3</a:t>
            </a:r>
            <a:r>
              <a:rPr lang="en-CA" sz="800" b="0" i="0" kern="1200" baseline="30000" dirty="0">
                <a:solidFill>
                  <a:schemeClr val="tx1"/>
                </a:solidFill>
                <a:effectLst/>
                <a:latin typeface="+mn-lt"/>
                <a:ea typeface="+mn-ea"/>
                <a:cs typeface="+mn-cs"/>
              </a:rPr>
              <a:t>rd</a:t>
            </a:r>
            <a:r>
              <a:rPr lang="en-CA" sz="800" b="0" i="0" kern="1200" dirty="0">
                <a:solidFill>
                  <a:schemeClr val="tx1"/>
                </a:solidFill>
                <a:effectLst/>
                <a:latin typeface="+mn-lt"/>
                <a:ea typeface="+mn-ea"/>
                <a:cs typeface="+mn-cs"/>
              </a:rPr>
              <a:t> party databases to migrate over to HANA. </a:t>
            </a:r>
          </a:p>
          <a:p>
            <a:endParaRPr lang="en-CA" sz="800" b="0" i="0" kern="1200" dirty="0">
              <a:solidFill>
                <a:schemeClr val="tx1"/>
              </a:solidFill>
              <a:effectLst/>
              <a:latin typeface="+mn-lt"/>
              <a:ea typeface="+mn-ea"/>
              <a:cs typeface="+mn-cs"/>
            </a:endParaRPr>
          </a:p>
          <a:p>
            <a:r>
              <a:rPr lang="en-CA" sz="800" b="0" i="0" kern="1200" dirty="0">
                <a:solidFill>
                  <a:schemeClr val="tx1"/>
                </a:solidFill>
                <a:effectLst/>
                <a:latin typeface="+mn-lt"/>
                <a:ea typeface="+mn-ea"/>
                <a:cs typeface="+mn-cs"/>
              </a:rPr>
              <a:t>2015 saw the introduction of S/4HANA, a new ERP product which was rewritten to take full advantage of the ability of HANA to do both transactional and reporting workload on the same database. </a:t>
            </a:r>
          </a:p>
          <a:p>
            <a:endParaRPr lang="en-CA" sz="800" b="0" i="0" kern="1200" dirty="0">
              <a:solidFill>
                <a:schemeClr val="tx1"/>
              </a:solidFill>
              <a:effectLst/>
              <a:latin typeface="+mn-lt"/>
              <a:ea typeface="+mn-ea"/>
              <a:cs typeface="+mn-cs"/>
            </a:endParaRPr>
          </a:p>
          <a:p>
            <a:r>
              <a:rPr lang="en-CA" sz="800" b="0" i="0" kern="1200" dirty="0">
                <a:solidFill>
                  <a:schemeClr val="tx1"/>
                </a:solidFill>
                <a:effectLst/>
                <a:latin typeface="+mn-lt"/>
                <a:ea typeface="+mn-ea"/>
                <a:cs typeface="+mn-cs"/>
              </a:rPr>
              <a:t>The simplification of data structures within the application eliminated many thousands of tables that were necessary in the older ECC application. Transactional data that was once aggregated in overnight batch jobs for reporting was no longer required as the in-memory technology of HANA was able to provide reporting directly from the transactional tables. In addition, data was no longer required to be </a:t>
            </a:r>
            <a:r>
              <a:rPr lang="en-CA" sz="800" b="0" i="0" kern="1200" dirty="0" err="1">
                <a:solidFill>
                  <a:schemeClr val="tx1"/>
                </a:solidFill>
                <a:effectLst/>
                <a:latin typeface="+mn-lt"/>
                <a:ea typeface="+mn-ea"/>
                <a:cs typeface="+mn-cs"/>
              </a:rPr>
              <a:t>ETLed</a:t>
            </a:r>
            <a:r>
              <a:rPr lang="en-CA" sz="800" b="0" i="0" kern="1200" dirty="0">
                <a:solidFill>
                  <a:schemeClr val="tx1"/>
                </a:solidFill>
                <a:effectLst/>
                <a:latin typeface="+mn-lt"/>
                <a:ea typeface="+mn-ea"/>
                <a:cs typeface="+mn-cs"/>
              </a:rPr>
              <a:t> (Extracted, Load and Transformed) to the SAP BW application for further analysis (to do trend analysis). </a:t>
            </a:r>
          </a:p>
          <a:p>
            <a:endParaRPr lang="en-CA" sz="800" b="0" i="0" kern="1200" dirty="0">
              <a:solidFill>
                <a:schemeClr val="tx1"/>
              </a:solidFill>
              <a:effectLst/>
              <a:latin typeface="+mn-lt"/>
              <a:ea typeface="+mn-ea"/>
              <a:cs typeface="+mn-cs"/>
            </a:endParaRPr>
          </a:p>
          <a:p>
            <a:r>
              <a:rPr lang="en-CA" sz="800" b="0" i="0" kern="1200" dirty="0">
                <a:solidFill>
                  <a:schemeClr val="tx1"/>
                </a:solidFill>
                <a:effectLst/>
                <a:latin typeface="+mn-lt"/>
                <a:ea typeface="+mn-ea"/>
                <a:cs typeface="+mn-cs"/>
              </a:rPr>
              <a:t>Other capabilities that came along with S/4 were the ability to access other data sources (Hadoop, IoT, graph data) and the ability to run text search and predictive analytics. S/4HANA now opened up a whole new world for companies to modernize and digitized their businesses with what SAP calls the </a:t>
            </a:r>
            <a:r>
              <a:rPr lang="en-CA" sz="800" b="0" i="1" kern="1200" dirty="0">
                <a:solidFill>
                  <a:schemeClr val="tx1"/>
                </a:solidFill>
                <a:effectLst/>
                <a:latin typeface="+mn-lt"/>
                <a:ea typeface="+mn-ea"/>
                <a:cs typeface="+mn-cs"/>
              </a:rPr>
              <a:t>Digital Core</a:t>
            </a:r>
            <a:r>
              <a:rPr lang="en-CA" sz="8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18D02FFD-07D4-5C4F-BD77-921008177348}" type="slidenum">
              <a:rPr lang="en-US" smtClean="0"/>
              <a:t>5</a:t>
            </a:fld>
            <a:endParaRPr lang="en-US" dirty="0"/>
          </a:p>
        </p:txBody>
      </p:sp>
    </p:spTree>
    <p:extLst>
      <p:ext uri="{BB962C8B-B14F-4D97-AF65-F5344CB8AC3E}">
        <p14:creationId xmlns:p14="http://schemas.microsoft.com/office/powerpoint/2010/main" val="2374329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previous slide, we mentioned that S/4 brought about the “Simplification” of the application and business process. To illustrate how this simplification works, we show in the left box the number of tables within the database that is required to support the Finance, Inventory management, Material Ledger and S&amp;D modules within the ERP application. The dark boxes represent the transactional and master data tables (where the transactional data could be a product being purchased at a store, and the master data tables contain a specific part and the characteristics representing a certain </a:t>
            </a:r>
            <a:r>
              <a:rPr lang="en-US" dirty="0" err="1"/>
              <a:t>colour</a:t>
            </a:r>
            <a:r>
              <a:rPr lang="en-US" dirty="0"/>
              <a:t> or size). The blue boxes represent data that has been derived from the transactional tables (dark boxes) that have been aggregated in different forms to help in the performance of different reports. Some of these blue boxes are also indexes that also assist in the reports or transactions. </a:t>
            </a:r>
          </a:p>
          <a:p>
            <a:endParaRPr lang="en-US" dirty="0"/>
          </a:p>
          <a:p>
            <a:r>
              <a:rPr lang="en-US" dirty="0"/>
              <a:t>In S/4HANA, none of the aggregate or index tables are needed as data in stored in columnar format in the HANA database and is stored in-memory for optimal query/report performance. The benefits of using HANA in such an application like S/4 are</a:t>
            </a:r>
          </a:p>
          <a:p>
            <a:pPr marL="228600" indent="-228600">
              <a:buAutoNum type="arabicPeriod"/>
            </a:pPr>
            <a:r>
              <a:rPr lang="en-US" dirty="0"/>
              <a:t>Data is immediately available for query/reports from the transactional tables. </a:t>
            </a:r>
          </a:p>
          <a:p>
            <a:pPr marL="228600" indent="-228600">
              <a:buAutoNum type="arabicPeriod"/>
            </a:pPr>
            <a:r>
              <a:rPr lang="en-US" dirty="0"/>
              <a:t>There is no need to setup aggregation jobs (batch jobs) at night, thereby simplifying the business processes</a:t>
            </a:r>
          </a:p>
          <a:p>
            <a:pPr marL="228600" indent="-228600">
              <a:buAutoNum type="arabicPeriod"/>
            </a:pPr>
            <a:r>
              <a:rPr lang="en-US" dirty="0"/>
              <a:t>The data footprint is much smaller as data is no longer repeated from the transactional tables</a:t>
            </a:r>
          </a:p>
          <a:p>
            <a:endParaRPr lang="en-US" dirty="0"/>
          </a:p>
        </p:txBody>
      </p:sp>
      <p:sp>
        <p:nvSpPr>
          <p:cNvPr id="4" name="Slide Number Placeholder 3"/>
          <p:cNvSpPr>
            <a:spLocks noGrp="1"/>
          </p:cNvSpPr>
          <p:nvPr>
            <p:ph type="sldNum" sz="quarter" idx="5"/>
          </p:nvPr>
        </p:nvSpPr>
        <p:spPr/>
        <p:txBody>
          <a:bodyPr/>
          <a:lstStyle/>
          <a:p>
            <a:fld id="{18D02FFD-07D4-5C4F-BD77-921008177348}" type="slidenum">
              <a:rPr lang="en-US" smtClean="0"/>
              <a:t>6</a:t>
            </a:fld>
            <a:endParaRPr lang="en-US" dirty="0"/>
          </a:p>
        </p:txBody>
      </p:sp>
    </p:spTree>
    <p:extLst>
      <p:ext uri="{BB962C8B-B14F-4D97-AF65-F5344CB8AC3E}">
        <p14:creationId xmlns:p14="http://schemas.microsoft.com/office/powerpoint/2010/main" val="4015311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SAP HANA was born out of the combination of several technologies, some owned by SAP, and others acquired by SAP. The original concept of HANA was conceived by </a:t>
            </a:r>
            <a:r>
              <a:rPr lang="en-US" dirty="0" err="1"/>
              <a:t>Hasso</a:t>
            </a:r>
            <a:r>
              <a:rPr lang="en-US" dirty="0"/>
              <a:t> Plattner at the </a:t>
            </a:r>
            <a:r>
              <a:rPr lang="en-US" dirty="0" err="1"/>
              <a:t>Hasso</a:t>
            </a:r>
            <a:r>
              <a:rPr lang="en-US" dirty="0"/>
              <a:t> Plattner Institute with the prototype in-memory database called </a:t>
            </a:r>
            <a:r>
              <a:rPr lang="en-US" dirty="0" err="1"/>
              <a:t>SanssouciDB</a:t>
            </a:r>
            <a:r>
              <a:rPr lang="en-US" dirty="0"/>
              <a:t>. This was taken over by the then CTO of SAP, Vishal Sikka, to make this into a product. Two in-memory technologies were used: live-cache memory engine from SAP’s own </a:t>
            </a:r>
            <a:r>
              <a:rPr lang="en-US" dirty="0" err="1"/>
              <a:t>MaxDB</a:t>
            </a:r>
            <a:r>
              <a:rPr lang="en-US" dirty="0"/>
              <a:t> database and another, the OLTP in-memory engine, P*TIME, from a Korean company acquisition. The text search capability in HANA was from an long-time existing SAP technology known as TREX engine. </a:t>
            </a:r>
          </a:p>
          <a:p>
            <a:endParaRPr lang="en-US" dirty="0"/>
          </a:p>
          <a:p>
            <a:r>
              <a:rPr lang="en-US" dirty="0"/>
              <a:t>Before HANA, SAP had several of it’s own “legacy” databases that were used by SAP applications. </a:t>
            </a:r>
            <a:r>
              <a:rPr lang="en-US" dirty="0" err="1"/>
              <a:t>MaxDB</a:t>
            </a:r>
            <a:r>
              <a:rPr lang="en-US" dirty="0"/>
              <a:t>, formerly called SAPDB, was a database acquisition from ADABAS. SAP ASE, formerly known as Sybase ASE, came with the Sybase acquisition. Live-cache is a feature of </a:t>
            </a:r>
            <a:r>
              <a:rPr lang="en-US" dirty="0" err="1"/>
              <a:t>MaxDB</a:t>
            </a:r>
            <a:r>
              <a:rPr lang="en-US" dirty="0"/>
              <a:t> that was mainly used in the APO application. </a:t>
            </a:r>
          </a:p>
        </p:txBody>
      </p:sp>
      <p:sp>
        <p:nvSpPr>
          <p:cNvPr id="4" name="Slide Number Placeholder 3"/>
          <p:cNvSpPr>
            <a:spLocks noGrp="1"/>
          </p:cNvSpPr>
          <p:nvPr>
            <p:ph type="sldNum" sz="quarter" idx="10"/>
          </p:nvPr>
        </p:nvSpPr>
        <p:spPr/>
        <p:txBody>
          <a:bodyPr/>
          <a:lstStyle/>
          <a:p>
            <a:fld id="{18D02FFD-07D4-5C4F-BD77-921008177348}" type="slidenum">
              <a:rPr lang="en-US" smtClean="0"/>
              <a:t>7</a:t>
            </a:fld>
            <a:endParaRPr lang="en-US" dirty="0"/>
          </a:p>
        </p:txBody>
      </p:sp>
    </p:spTree>
    <p:extLst>
      <p:ext uri="{BB962C8B-B14F-4D97-AF65-F5344CB8AC3E}">
        <p14:creationId xmlns:p14="http://schemas.microsoft.com/office/powerpoint/2010/main" val="1613275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SAP has had a long relationship with 3</a:t>
            </a:r>
            <a:r>
              <a:rPr lang="en-US" baseline="30000" dirty="0"/>
              <a:t>rd</a:t>
            </a:r>
            <a:r>
              <a:rPr lang="en-US" dirty="0"/>
              <a:t> party database vendors since the introduction of R/3. The supported databases for most of the SAP applications such as ECC, BW, SRM, SCM, Solution Manager, Portal, etc. have been Oracle, SQL Server, </a:t>
            </a:r>
            <a:r>
              <a:rPr lang="en-US" dirty="0" err="1"/>
              <a:t>MaxDB</a:t>
            </a:r>
            <a:r>
              <a:rPr lang="en-US" dirty="0"/>
              <a:t> and Db2 (on all platforms, z/OS, Linux Unix and Windows, and IBM </a:t>
            </a:r>
            <a:r>
              <a:rPr lang="en-US" dirty="0" err="1"/>
              <a:t>i</a:t>
            </a:r>
            <a:r>
              <a:rPr lang="en-US" dirty="0"/>
              <a:t>), and lately, SAP ASE. SAP also used to support Informix but that was discontinued when IBM acquired Informix. </a:t>
            </a:r>
          </a:p>
          <a:p>
            <a:endParaRPr lang="en-US" dirty="0"/>
          </a:p>
          <a:p>
            <a:r>
              <a:rPr lang="en-US" dirty="0"/>
              <a:t>With the introduction of SAP HANA, SAP has publicly stated that by 2025, all SAP applications would have been rearchitected to run on top of HANA and all 3</a:t>
            </a:r>
            <a:r>
              <a:rPr lang="en-US" baseline="30000" dirty="0"/>
              <a:t>rd</a:t>
            </a:r>
            <a:r>
              <a:rPr lang="en-US" dirty="0"/>
              <a:t> party databases (Oracle, SQL Server, </a:t>
            </a:r>
            <a:r>
              <a:rPr lang="en-US" dirty="0" err="1"/>
              <a:t>MaxDB</a:t>
            </a:r>
            <a:r>
              <a:rPr lang="en-US" dirty="0"/>
              <a:t> and Db2) will at least be supported until that time. SAP refers to these databases as as </a:t>
            </a:r>
            <a:r>
              <a:rPr lang="en-US" i="1" dirty="0" err="1"/>
              <a:t>AnyDB</a:t>
            </a:r>
            <a:r>
              <a:rPr lang="en-US" dirty="0"/>
              <a:t>. </a:t>
            </a:r>
          </a:p>
        </p:txBody>
      </p:sp>
      <p:sp>
        <p:nvSpPr>
          <p:cNvPr id="4" name="Slide Number Placeholder 3"/>
          <p:cNvSpPr>
            <a:spLocks noGrp="1"/>
          </p:cNvSpPr>
          <p:nvPr>
            <p:ph type="sldNum" sz="quarter" idx="10"/>
          </p:nvPr>
        </p:nvSpPr>
        <p:spPr/>
        <p:txBody>
          <a:bodyPr/>
          <a:lstStyle/>
          <a:p>
            <a:fld id="{18D02FFD-07D4-5C4F-BD77-921008177348}" type="slidenum">
              <a:rPr lang="en-US" smtClean="0"/>
              <a:t>8</a:t>
            </a:fld>
            <a:endParaRPr lang="en-US" dirty="0"/>
          </a:p>
        </p:txBody>
      </p:sp>
    </p:spTree>
    <p:extLst>
      <p:ext uri="{BB962C8B-B14F-4D97-AF65-F5344CB8AC3E}">
        <p14:creationId xmlns:p14="http://schemas.microsoft.com/office/powerpoint/2010/main" val="3634946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Times New Roman" panose="02020603050405020304" pitchFamily="18" charset="0"/>
              </a:rPr>
              <a:t>HANA was originally an acronym for– </a:t>
            </a:r>
            <a:r>
              <a:rPr lang="en-US" altLang="en-US" b="1" dirty="0">
                <a:latin typeface="Times New Roman" panose="02020603050405020304" pitchFamily="18" charset="0"/>
              </a:rPr>
              <a:t>H</a:t>
            </a:r>
            <a:r>
              <a:rPr lang="en-US" altLang="en-US" dirty="0">
                <a:latin typeface="Times New Roman" panose="02020603050405020304" pitchFamily="18" charset="0"/>
              </a:rPr>
              <a:t>igh-performance </a:t>
            </a:r>
            <a:r>
              <a:rPr lang="en-US" altLang="en-US" b="1" dirty="0" err="1">
                <a:latin typeface="Times New Roman" panose="02020603050405020304" pitchFamily="18" charset="0"/>
              </a:rPr>
              <a:t>AN</a:t>
            </a:r>
            <a:r>
              <a:rPr lang="en-US" altLang="en-US" dirty="0" err="1">
                <a:latin typeface="Times New Roman" panose="02020603050405020304" pitchFamily="18" charset="0"/>
              </a:rPr>
              <a:t>alytical</a:t>
            </a:r>
            <a:r>
              <a:rPr lang="en-US" altLang="en-US" dirty="0">
                <a:latin typeface="Times New Roman" panose="02020603050405020304" pitchFamily="18" charset="0"/>
              </a:rPr>
              <a:t> </a:t>
            </a:r>
            <a:r>
              <a:rPr lang="en-US" altLang="en-US" b="1" dirty="0">
                <a:latin typeface="Times New Roman" panose="02020603050405020304" pitchFamily="18" charset="0"/>
              </a:rPr>
              <a:t>A</a:t>
            </a:r>
            <a:r>
              <a:rPr lang="en-US" altLang="en-US" dirty="0">
                <a:latin typeface="Times New Roman" panose="02020603050405020304" pitchFamily="18" charset="0"/>
              </a:rPr>
              <a:t>ppliance. When first introduced, HANA could only be purchased as a preconfigured appliance. SAP has partnered with hardware vendors to deliver HANA on various Intel platforms. Over the past 2 years, SAP has introduced a new concept, whereby customers can use their certified hardware of servers with existing enterprise storage. This is know as </a:t>
            </a:r>
            <a:r>
              <a:rPr lang="en-US" altLang="en-US" i="1" dirty="0">
                <a:latin typeface="Times New Roman" panose="02020603050405020304" pitchFamily="18" charset="0"/>
              </a:rPr>
              <a:t>TDI – Tailored Datacenter Integration</a:t>
            </a:r>
            <a:r>
              <a:rPr lang="en-US" altLang="en-US" dirty="0">
                <a:latin typeface="Times New Roman" panose="02020603050405020304" pitchFamily="18" charset="0"/>
              </a:rPr>
              <a:t>. </a:t>
            </a:r>
          </a:p>
          <a:p>
            <a:endParaRPr lang="en-US" altLang="en-US" dirty="0">
              <a:latin typeface="Times New Roman" panose="02020603050405020304" pitchFamily="18" charset="0"/>
            </a:endParaRPr>
          </a:p>
          <a:p>
            <a:r>
              <a:rPr lang="en-US" altLang="en-US" dirty="0">
                <a:latin typeface="Times New Roman" panose="02020603050405020304" pitchFamily="18" charset="0"/>
              </a:rPr>
              <a:t>The software part of HANA consists of several pieces. The SAP In-Memory Database (IMDB, or previously known as In-Memory Computing Engine, ICE, IMCE) provides a columnar oriented in-memory database architecture for storing data efficiently with high compression ratios in memory. Specialized engines handle other functions, such as the Predictive engine, Graph Engine and Text Search Engine.. Built into the HANA engine are tools for modeling and managing data for application development. It can also perform advanced analytical processing and comes with tools to integrate external data sources.</a:t>
            </a:r>
          </a:p>
          <a:p>
            <a:endParaRPr lang="en-US" altLang="en-US" dirty="0">
              <a:latin typeface="Times New Roman" panose="02020603050405020304" pitchFamily="18" charset="0"/>
            </a:endParaRPr>
          </a:p>
          <a:p>
            <a:r>
              <a:rPr lang="en-US" dirty="0"/>
              <a:t>The HANA database is considered revolutionary, compared to the existing </a:t>
            </a:r>
            <a:r>
              <a:rPr lang="en-US" dirty="0" err="1"/>
              <a:t>AnyDB</a:t>
            </a:r>
            <a:r>
              <a:rPr lang="en-US" dirty="0"/>
              <a:t> databases. Customers are now able to run real-time analytics on the same database where data is stored from the transactional application workloads. The HANA platform is the basis of all new SAP application development and forms the strategic direction for SAP going into the future. </a:t>
            </a:r>
          </a:p>
          <a:p>
            <a:endParaRPr lang="en-US" dirty="0"/>
          </a:p>
        </p:txBody>
      </p:sp>
      <p:sp>
        <p:nvSpPr>
          <p:cNvPr id="4" name="Slide Number Placeholder 3"/>
          <p:cNvSpPr>
            <a:spLocks noGrp="1"/>
          </p:cNvSpPr>
          <p:nvPr>
            <p:ph type="sldNum" sz="quarter" idx="5"/>
          </p:nvPr>
        </p:nvSpPr>
        <p:spPr/>
        <p:txBody>
          <a:bodyPr/>
          <a:lstStyle/>
          <a:p>
            <a:fld id="{18D02FFD-07D4-5C4F-BD77-921008177348}" type="slidenum">
              <a:rPr lang="en-US" smtClean="0"/>
              <a:t>9</a:t>
            </a:fld>
            <a:endParaRPr lang="en-US" dirty="0"/>
          </a:p>
        </p:txBody>
      </p:sp>
    </p:spTree>
    <p:extLst>
      <p:ext uri="{BB962C8B-B14F-4D97-AF65-F5344CB8AC3E}">
        <p14:creationId xmlns:p14="http://schemas.microsoft.com/office/powerpoint/2010/main" val="40337637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28600" y="4828032"/>
            <a:ext cx="6400800" cy="137160"/>
          </a:xfrm>
        </p:spPr>
        <p:txBody>
          <a:bodyPr/>
          <a:lstStyle>
            <a:lvl1pPr>
              <a:defRPr>
                <a:solidFill>
                  <a:schemeClr val="tx1"/>
                </a:solidFill>
              </a:defRPr>
            </a:lvl1pPr>
          </a:lstStyle>
          <a:p>
            <a:r>
              <a:rPr lang="de-DE" dirty="0"/>
              <a:t>Group Name / DOC ID / Month XX, 2018 / © 2018 IBM Corporation</a:t>
            </a:r>
            <a:endParaRPr lang="en-US" dirty="0"/>
          </a:p>
        </p:txBody>
      </p:sp>
      <p:sp>
        <p:nvSpPr>
          <p:cNvPr id="4" name="Title 3"/>
          <p:cNvSpPr>
            <a:spLocks noGrp="1"/>
          </p:cNvSpPr>
          <p:nvPr>
            <p:ph type="title"/>
          </p:nvPr>
        </p:nvSpPr>
        <p:spPr>
          <a:xfrm>
            <a:off x="228599" y="203781"/>
            <a:ext cx="4114801" cy="4479344"/>
          </a:xfrm>
        </p:spPr>
        <p:txBody>
          <a:bodyPr/>
          <a:lstStyle>
            <a:lvl1pPr>
              <a:lnSpc>
                <a:spcPct val="90000"/>
              </a:lnSpc>
              <a:defRPr sz="2400" b="0">
                <a:solidFill>
                  <a:schemeClr val="tx1"/>
                </a:solidFill>
              </a:defRPr>
            </a:lvl1pPr>
          </a:lstStyle>
          <a:p>
            <a:r>
              <a:rPr lang="en-US"/>
              <a:t>Click to edit Master title style</a:t>
            </a: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93811" y="4705350"/>
            <a:ext cx="521589" cy="211455"/>
          </a:xfrm>
          <a:prstGeom prst="rect">
            <a:avLst/>
          </a:prstGeom>
        </p:spPr>
      </p:pic>
    </p:spTree>
    <p:extLst>
      <p:ext uri="{BB962C8B-B14F-4D97-AF65-F5344CB8AC3E}">
        <p14:creationId xmlns:p14="http://schemas.microsoft.com/office/powerpoint/2010/main" val="227238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Group Name / DOC ID / Month XX, 2018 / © 2018 IBM Corporation</a:t>
            </a:r>
            <a:endParaRPr lang="en-US" dirty="0"/>
          </a:p>
        </p:txBody>
      </p:sp>
      <p:sp>
        <p:nvSpPr>
          <p:cNvPr id="6" name="Text Placeholder 5"/>
          <p:cNvSpPr>
            <a:spLocks noGrp="1"/>
          </p:cNvSpPr>
          <p:nvPr>
            <p:ph type="body" sz="quarter" idx="12"/>
          </p:nvPr>
        </p:nvSpPr>
        <p:spPr>
          <a:xfrm>
            <a:off x="4800600" y="1093470"/>
            <a:ext cx="4114800" cy="3589656"/>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3470"/>
            <a:ext cx="4114800" cy="3589655"/>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98788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5021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Group Name / DOC ID / Month XX, 2018 / © 2018 IBM Corporation</a:t>
            </a:r>
            <a:endParaRPr lang="en-US" dirty="0"/>
          </a:p>
        </p:txBody>
      </p:sp>
      <p:sp>
        <p:nvSpPr>
          <p:cNvPr id="6" name="Content Placeholder 5"/>
          <p:cNvSpPr>
            <a:spLocks noGrp="1"/>
          </p:cNvSpPr>
          <p:nvPr>
            <p:ph sz="quarter" idx="12"/>
          </p:nvPr>
        </p:nvSpPr>
        <p:spPr>
          <a:xfrm>
            <a:off x="228600" y="995518"/>
            <a:ext cx="4114800" cy="3687607"/>
          </a:xfrm>
        </p:spPr>
        <p:txBody>
          <a:bodyPr/>
          <a:lstStyle>
            <a:lvl1pPr>
              <a:defRPr sz="2400"/>
            </a:lvl1pPr>
          </a:lstStyle>
          <a:p>
            <a:pPr lvl="0"/>
            <a:r>
              <a:rPr lang="en-US"/>
              <a:t>Edit Master text styles</a:t>
            </a:r>
          </a:p>
        </p:txBody>
      </p:sp>
      <p:sp>
        <p:nvSpPr>
          <p:cNvPr id="8" name="Content Placeholder 7"/>
          <p:cNvSpPr>
            <a:spLocks noGrp="1"/>
          </p:cNvSpPr>
          <p:nvPr>
            <p:ph sz="quarter" idx="13"/>
          </p:nvPr>
        </p:nvSpPr>
        <p:spPr>
          <a:xfrm>
            <a:off x="4800600" y="1116648"/>
            <a:ext cx="4114800" cy="3566477"/>
          </a:xfrm>
        </p:spPr>
        <p:txBody>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862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Group Name / DOC ID / Month XX, 2018 / © 2018 IBM Corporation</a:t>
            </a:r>
            <a:endParaRPr lang="en-US" dirty="0"/>
          </a:p>
        </p:txBody>
      </p:sp>
      <p:sp>
        <p:nvSpPr>
          <p:cNvPr id="6" name="Text Placeholder 5"/>
          <p:cNvSpPr>
            <a:spLocks noGrp="1"/>
          </p:cNvSpPr>
          <p:nvPr>
            <p:ph type="body" sz="quarter" idx="12"/>
          </p:nvPr>
        </p:nvSpPr>
        <p:spPr>
          <a:xfrm>
            <a:off x="4800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3469"/>
            <a:ext cx="1828800" cy="358965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7086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6975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Group Name / DOC ID / Month XX, 2018 / © 2018 IBM Corporation</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7280"/>
            <a:ext cx="4114800" cy="3585845"/>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5"/>
          </p:nvPr>
        </p:nvSpPr>
        <p:spPr>
          <a:xfrm>
            <a:off x="4572000" y="0"/>
            <a:ext cx="4572000" cy="5143500"/>
          </a:xfrm>
        </p:spPr>
        <p:txBody>
          <a:bodyPr/>
          <a:lstStyle/>
          <a:p>
            <a:r>
              <a:rPr lang="en-US" dirty="0"/>
              <a:t>Click icon to add picture</a:t>
            </a:r>
          </a:p>
        </p:txBody>
      </p:sp>
    </p:spTree>
    <p:extLst>
      <p:ext uri="{BB962C8B-B14F-4D97-AF65-F5344CB8AC3E}">
        <p14:creationId xmlns:p14="http://schemas.microsoft.com/office/powerpoint/2010/main" val="1474976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Group Name / DOC ID / Month XX, 2018 / © 2018 IBM Corporation</a:t>
            </a:r>
            <a:endParaRPr lang="en-US" dirty="0"/>
          </a:p>
        </p:txBody>
      </p:sp>
      <p:sp>
        <p:nvSpPr>
          <p:cNvPr id="7" name="Text Placeholder 6"/>
          <p:cNvSpPr>
            <a:spLocks noGrp="1"/>
          </p:cNvSpPr>
          <p:nvPr>
            <p:ph type="body" sz="quarter" idx="14"/>
          </p:nvPr>
        </p:nvSpPr>
        <p:spPr>
          <a:xfrm>
            <a:off x="228600" y="1097279"/>
            <a:ext cx="1828800" cy="358584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7279"/>
            <a:ext cx="1828800" cy="35858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6"/>
          </p:nvPr>
        </p:nvSpPr>
        <p:spPr>
          <a:xfrm>
            <a:off x="4572000" y="0"/>
            <a:ext cx="4572000" cy="5143500"/>
          </a:xfrm>
        </p:spPr>
        <p:txBody>
          <a:bodyPr/>
          <a:lstStyle/>
          <a:p>
            <a:r>
              <a:rPr lang="en-US" dirty="0"/>
              <a:t>Click icon to add picture</a:t>
            </a:r>
          </a:p>
        </p:txBody>
      </p:sp>
    </p:spTree>
    <p:extLst>
      <p:ext uri="{BB962C8B-B14F-4D97-AF65-F5344CB8AC3E}">
        <p14:creationId xmlns:p14="http://schemas.microsoft.com/office/powerpoint/2010/main" val="1525575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1033272"/>
            <a:ext cx="41148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Group Name / DOC ID / Month XX, 2018 / © 2018 IBM Corporation</a:t>
            </a:r>
            <a:endParaRPr lang="en-US" dirty="0"/>
          </a:p>
        </p:txBody>
      </p:sp>
      <p:sp>
        <p:nvSpPr>
          <p:cNvPr id="6" name="Text Placeholder 5"/>
          <p:cNvSpPr>
            <a:spLocks noGrp="1"/>
          </p:cNvSpPr>
          <p:nvPr>
            <p:ph type="body" sz="quarter" idx="12"/>
          </p:nvPr>
        </p:nvSpPr>
        <p:spPr>
          <a:xfrm>
            <a:off x="4800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10" name="Text Placeholder 9"/>
          <p:cNvSpPr>
            <a:spLocks noGrp="1"/>
          </p:cNvSpPr>
          <p:nvPr>
            <p:ph type="body" sz="quarter" idx="16"/>
          </p:nvPr>
        </p:nvSpPr>
        <p:spPr>
          <a:xfrm>
            <a:off x="7086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9797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dirty="0">
              <a:solidFill>
                <a:srgbClr val="FFFFFF"/>
              </a:solidFill>
              <a:latin typeface="Arial"/>
              <a:cs typeface="Arial"/>
            </a:endParaRPr>
          </a:p>
        </p:txBody>
      </p:sp>
      <p:sp>
        <p:nvSpPr>
          <p:cNvPr id="2" name="Title 1"/>
          <p:cNvSpPr>
            <a:spLocks noGrp="1"/>
          </p:cNvSpPr>
          <p:nvPr>
            <p:ph type="title"/>
          </p:nvPr>
        </p:nvSpPr>
        <p:spPr>
          <a:xfrm>
            <a:off x="228600" y="1033272"/>
            <a:ext cx="41148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Group Name / DOC ID / Month XX, 2018 / © 2018 IBM Corporation</a:t>
            </a:r>
            <a:endParaRPr lang="en-US" dirty="0"/>
          </a:p>
        </p:txBody>
      </p:sp>
      <p:sp>
        <p:nvSpPr>
          <p:cNvPr id="6" name="Text Placeholder 5"/>
          <p:cNvSpPr>
            <a:spLocks noGrp="1"/>
          </p:cNvSpPr>
          <p:nvPr>
            <p:ph type="body" sz="quarter" idx="12"/>
          </p:nvPr>
        </p:nvSpPr>
        <p:spPr>
          <a:xfrm>
            <a:off x="4800600" y="1124712"/>
            <a:ext cx="4114800" cy="3501445"/>
          </a:xfrm>
        </p:spPr>
        <p:txBody>
          <a:bodyPr/>
          <a:lstStyle>
            <a:lvl1pPr>
              <a:defRPr>
                <a:solidFill>
                  <a:schemeClr val="bg2"/>
                </a:solidFill>
              </a:defRPr>
            </a:lvl1pPr>
            <a:lvl2pPr marL="0" indent="0">
              <a:spcBef>
                <a:spcPts val="1100"/>
              </a:spcBef>
              <a:buFontTx/>
              <a:buNone/>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Tree>
    <p:extLst>
      <p:ext uri="{BB962C8B-B14F-4D97-AF65-F5344CB8AC3E}">
        <p14:creationId xmlns:p14="http://schemas.microsoft.com/office/powerpoint/2010/main" val="46328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Group Name / DOC ID / Month XX, 2018 / © 2018 IBM Corporation</a:t>
            </a:r>
            <a:endParaRPr lang="en-US" dirty="0"/>
          </a:p>
        </p:txBody>
      </p:sp>
      <p:sp>
        <p:nvSpPr>
          <p:cNvPr id="8" name="Picture Placeholder 7"/>
          <p:cNvSpPr>
            <a:spLocks noGrp="1"/>
          </p:cNvSpPr>
          <p:nvPr>
            <p:ph type="pic" sz="quarter" idx="15"/>
          </p:nvPr>
        </p:nvSpPr>
        <p:spPr>
          <a:xfrm>
            <a:off x="4572000" y="0"/>
            <a:ext cx="4572000" cy="5143500"/>
          </a:xfrm>
        </p:spPr>
        <p:txBody>
          <a:bodyPr/>
          <a:lstStyle/>
          <a:p>
            <a:r>
              <a:rPr lang="en-US" dirty="0"/>
              <a:t>Click icon to add picture</a:t>
            </a:r>
          </a:p>
        </p:txBody>
      </p:sp>
    </p:spTree>
    <p:extLst>
      <p:ext uri="{BB962C8B-B14F-4D97-AF65-F5344CB8AC3E}">
        <p14:creationId xmlns:p14="http://schemas.microsoft.com/office/powerpoint/2010/main" val="12606412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Group Name / DOC ID / Month XX, 2018 / © 2018 IBM Corporation</a:t>
            </a:r>
            <a:endParaRPr lang="en-US" dirty="0"/>
          </a:p>
        </p:txBody>
      </p:sp>
    </p:spTree>
    <p:extLst>
      <p:ext uri="{BB962C8B-B14F-4D97-AF65-F5344CB8AC3E}">
        <p14:creationId xmlns:p14="http://schemas.microsoft.com/office/powerpoint/2010/main" val="5237266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381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Group Name / DOC ID / Month XX, 2018 / © 2018 IBM Corporation</a:t>
            </a:r>
            <a:endParaRPr lang="en-US" dirty="0"/>
          </a:p>
        </p:txBody>
      </p:sp>
    </p:spTree>
    <p:extLst>
      <p:ext uri="{BB962C8B-B14F-4D97-AF65-F5344CB8AC3E}">
        <p14:creationId xmlns:p14="http://schemas.microsoft.com/office/powerpoint/2010/main" val="188508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tx1"/>
                </a:solidFill>
              </a:defRPr>
            </a:lvl1pPr>
          </a:lstStyle>
          <a:p>
            <a:r>
              <a:rPr lang="de-DE" dirty="0"/>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D0BE6F14-FF48-0F4F-A8AA-2E3F25371E4A}" type="slidenum">
              <a:rPr lang="en-US" smtClean="0"/>
              <a:pPr/>
              <a:t>‹#›</a:t>
            </a:fld>
            <a:endParaRPr lang="en-US" dirty="0"/>
          </a:p>
        </p:txBody>
      </p:sp>
      <p:sp>
        <p:nvSpPr>
          <p:cNvPr id="5" name="Title 4"/>
          <p:cNvSpPr>
            <a:spLocks noGrp="1"/>
          </p:cNvSpPr>
          <p:nvPr>
            <p:ph type="title"/>
          </p:nvPr>
        </p:nvSpPr>
        <p:spPr>
          <a:xfrm>
            <a:off x="228600" y="201168"/>
            <a:ext cx="4114800" cy="4493752"/>
          </a:xfrm>
        </p:spPr>
        <p:txBody>
          <a:bodyPr/>
          <a:lstStyle>
            <a:lvl1pPr>
              <a:lnSpc>
                <a:spcPct val="90000"/>
              </a:lnSpc>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966284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2"/>
          </a:solidFill>
        </p:spPr>
        <p:txBody>
          <a:bodyPr lIns="228600" tIns="192024" rIns="228600" bIns="228600"/>
          <a:lstStyle>
            <a:lvl1pPr>
              <a:defRPr sz="1400">
                <a:solidFill>
                  <a:schemeClr val="bg2"/>
                </a:solidFill>
              </a:defRPr>
            </a:lvl1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Group Name / DOC ID / Month XX, 2018 / © 2018 IBM Corporation</a:t>
            </a:r>
            <a:endParaRPr lang="en-US" dirty="0"/>
          </a:p>
        </p:txBody>
      </p:sp>
      <p:sp>
        <p:nvSpPr>
          <p:cNvPr id="12" name="Text Placeholder 11"/>
          <p:cNvSpPr>
            <a:spLocks noGrp="1"/>
          </p:cNvSpPr>
          <p:nvPr>
            <p:ph type="body" sz="quarter" idx="13"/>
          </p:nvPr>
        </p:nvSpPr>
        <p:spPr>
          <a:xfrm>
            <a:off x="228600" y="192024"/>
            <a:ext cx="4114800" cy="300037"/>
          </a:xfrm>
        </p:spPr>
        <p:txBody>
          <a:bodyPr/>
          <a:lstStyle>
            <a:lvl1pPr>
              <a:defRPr sz="1600"/>
            </a:lvl1pPr>
          </a:lstStyle>
          <a:p>
            <a:pPr lvl="0"/>
            <a:r>
              <a:rPr lang="en-US"/>
              <a:t>Edit Master text styles</a:t>
            </a:r>
          </a:p>
        </p:txBody>
      </p:sp>
      <p:sp>
        <p:nvSpPr>
          <p:cNvPr id="7" name="Text Placeholder 6"/>
          <p:cNvSpPr>
            <a:spLocks noGrp="1"/>
          </p:cNvSpPr>
          <p:nvPr>
            <p:ph type="body" sz="quarter" idx="14"/>
          </p:nvPr>
        </p:nvSpPr>
        <p:spPr>
          <a:xfrm>
            <a:off x="228600" y="1097280"/>
            <a:ext cx="4114800" cy="3488731"/>
          </a:xfrm>
        </p:spPr>
        <p:txBody>
          <a:bodyPr/>
          <a:lstStyle>
            <a:lvl1pPr>
              <a:defRPr sz="16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6858000" y="0"/>
            <a:ext cx="2286000" cy="2571750"/>
          </a:xfrm>
          <a:solidFill>
            <a:schemeClr val="bg1"/>
          </a:solidFill>
        </p:spPr>
        <p:txBody>
          <a:bodyPr lIns="228600" tIns="192024" rIns="228600" bIns="228600"/>
          <a:lstStyle>
            <a:lvl1pPr>
              <a:defRPr sz="1400">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4572000" y="0"/>
            <a:ext cx="2286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Tree>
    <p:extLst>
      <p:ext uri="{BB962C8B-B14F-4D97-AF65-F5344CB8AC3E}">
        <p14:creationId xmlns:p14="http://schemas.microsoft.com/office/powerpoint/2010/main" val="7408120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2571750"/>
            <a:ext cx="4572000" cy="2571750"/>
          </a:xfrm>
          <a:solidFill>
            <a:schemeClr val="tx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dirty="0"/>
              <a:t>Group Name / DOC ID / Month XX, 2018 / © 2018 IBM Corporation</a:t>
            </a:r>
            <a:endParaRPr lang="en-US" dirty="0"/>
          </a:p>
        </p:txBody>
      </p:sp>
      <p:sp>
        <p:nvSpPr>
          <p:cNvPr id="8" name="Content Placeholder 7"/>
          <p:cNvSpPr>
            <a:spLocks noGrp="1"/>
          </p:cNvSpPr>
          <p:nvPr>
            <p:ph sz="quarter" idx="15"/>
          </p:nvPr>
        </p:nvSpPr>
        <p:spPr>
          <a:xfrm>
            <a:off x="6858000" y="0"/>
            <a:ext cx="2286000" cy="2571750"/>
          </a:xfrm>
          <a:solidFill>
            <a:schemeClr val="tx1"/>
          </a:solidFill>
        </p:spPr>
        <p:txBody>
          <a:bodyPr lIns="228600" tIns="192024" rIns="228600" bIns="228600"/>
          <a:lstStyle>
            <a:lvl1pPr>
              <a:defRPr sz="1400">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4572000" y="0"/>
            <a:ext cx="2286000" cy="2571750"/>
          </a:xfrm>
          <a:solidFill>
            <a:schemeClr val="tx2">
              <a:lumMod val="50000"/>
            </a:schemeClr>
          </a:solidFill>
        </p:spPr>
        <p:txBody>
          <a:bodyPr lIns="228600" tIns="192024" rIns="228600" bIns="228600"/>
          <a:lstStyle>
            <a:lvl1pPr>
              <a:defRPr sz="1400">
                <a:solidFill>
                  <a:schemeClr val="bg2"/>
                </a:solidFill>
              </a:defRPr>
            </a:lvl1pPr>
          </a:lstStyle>
          <a:p>
            <a:pPr lvl="0"/>
            <a:r>
              <a:rPr lang="en-US"/>
              <a:t>Edit Master text styles</a:t>
            </a:r>
          </a:p>
        </p:txBody>
      </p:sp>
      <p:sp>
        <p:nvSpPr>
          <p:cNvPr id="6" name="Title 5"/>
          <p:cNvSpPr>
            <a:spLocks noGrp="1"/>
          </p:cNvSpPr>
          <p:nvPr>
            <p:ph type="title"/>
          </p:nvPr>
        </p:nvSpPr>
        <p:spPr>
          <a:xfrm>
            <a:off x="-1" y="-1"/>
            <a:ext cx="4571999" cy="257175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865607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857998" y="2571750"/>
            <a:ext cx="2286000" cy="2571750"/>
          </a:xfrm>
          <a:solidFill>
            <a:schemeClr val="accent1"/>
          </a:solidFill>
        </p:spPr>
        <p:txBody>
          <a:bodyPr lIns="228600" tIns="192024" rIns="228600" bIns="228600"/>
          <a:lstStyle>
            <a:lvl1pPr>
              <a:defRPr sz="1400">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2286000" y="2571750"/>
            <a:ext cx="2286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
        <p:nvSpPr>
          <p:cNvPr id="14" name="Content Placeholder 13"/>
          <p:cNvSpPr>
            <a:spLocks noGrp="1"/>
          </p:cNvSpPr>
          <p:nvPr>
            <p:ph sz="quarter" idx="17"/>
          </p:nvPr>
        </p:nvSpPr>
        <p:spPr>
          <a:xfrm>
            <a:off x="4572001" y="2571750"/>
            <a:ext cx="2285997" cy="2571750"/>
          </a:xfrm>
          <a:solidFill>
            <a:schemeClr val="accent2"/>
          </a:solidFill>
        </p:spPr>
        <p:txBody>
          <a:bodyPr lIns="228600" tIns="192024" rIns="228600" bIns="228600"/>
          <a:lstStyle>
            <a:lvl1pPr>
              <a:defRPr sz="1400">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2571750"/>
            <a:ext cx="2286000" cy="2571750"/>
          </a:xfrm>
          <a:solidFill>
            <a:schemeClr val="bg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dirty="0"/>
              <a:t>Group Name / DOC ID / Month XX, 2018 / © 2018 IBM Corporation</a:t>
            </a:r>
            <a:endParaRPr lang="en-US" dirty="0"/>
          </a:p>
        </p:txBody>
      </p:sp>
      <p:sp>
        <p:nvSpPr>
          <p:cNvPr id="6" name="Title 5"/>
          <p:cNvSpPr>
            <a:spLocks noGrp="1"/>
          </p:cNvSpPr>
          <p:nvPr>
            <p:ph type="title"/>
          </p:nvPr>
        </p:nvSpPr>
        <p:spPr>
          <a:xfrm>
            <a:off x="-1" y="-1"/>
            <a:ext cx="9143999" cy="2571751"/>
          </a:xfrm>
          <a:solidFill>
            <a:schemeClr val="tx1"/>
          </a:solidFill>
        </p:spPr>
        <p:txBody>
          <a:bodyPr lIns="228600" tIns="155448" rIns="228600" bIns="228600"/>
          <a:lstStyle>
            <a:lvl1pPr>
              <a:defRPr sz="48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0051491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Group Name / DOC ID / Month XX, 2018 / © 2018 IBM Corporation</a:t>
            </a:r>
            <a:endParaRPr lang="en-US" dirty="0"/>
          </a:p>
        </p:txBody>
      </p:sp>
      <p:sp>
        <p:nvSpPr>
          <p:cNvPr id="6" name="Title 5"/>
          <p:cNvSpPr>
            <a:spLocks noGrp="1"/>
          </p:cNvSpPr>
          <p:nvPr>
            <p:ph type="title"/>
          </p:nvPr>
        </p:nvSpPr>
        <p:spPr>
          <a:xfrm>
            <a:off x="-1" y="-1"/>
            <a:ext cx="9143999" cy="1290639"/>
          </a:xfrm>
          <a:solidFill>
            <a:schemeClr val="tx1"/>
          </a:solidFill>
        </p:spPr>
        <p:txBody>
          <a:bodyPr lIns="228600" tIns="201168" rIns="228600" bIns="228600"/>
          <a:lstStyle>
            <a:lvl1pPr>
              <a:defRPr sz="2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813286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2286000" cy="2286000"/>
          </a:xfrm>
          <a:solidFill>
            <a:schemeClr val="tx1"/>
          </a:solidFill>
        </p:spPr>
        <p:txBody>
          <a:bodyPr lIns="228600" tIns="155448" rIns="228600" bIns="228600"/>
          <a:lstStyle>
            <a:lvl1pPr>
              <a:defRPr>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dirty="0"/>
              <a:t>Group Name / DOC ID / Month XX, 2018 / © 2018 IBM Corporation</a:t>
            </a:r>
            <a:endParaRPr lang="en-US" dirty="0"/>
          </a:p>
        </p:txBody>
      </p:sp>
    </p:spTree>
    <p:extLst>
      <p:ext uri="{BB962C8B-B14F-4D97-AF65-F5344CB8AC3E}">
        <p14:creationId xmlns:p14="http://schemas.microsoft.com/office/powerpoint/2010/main" val="10912059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2286000" cy="5143500"/>
          </a:xfrm>
          <a:solidFill>
            <a:schemeClr val="tx1"/>
          </a:solidFill>
        </p:spPr>
        <p:txBody>
          <a:bodyPr lIns="228600" tIns="182880" rIns="228600" bIns="228600"/>
          <a:lstStyle>
            <a:lvl1pPr>
              <a:defRPr sz="16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2286000" y="0"/>
            <a:ext cx="2286000" cy="5143500"/>
          </a:xfrm>
          <a:solidFill>
            <a:schemeClr val="accent2"/>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15" name="Content Placeholder 14"/>
          <p:cNvSpPr>
            <a:spLocks noGrp="1"/>
          </p:cNvSpPr>
          <p:nvPr>
            <p:ph sz="quarter" idx="21"/>
          </p:nvPr>
        </p:nvSpPr>
        <p:spPr>
          <a:xfrm>
            <a:off x="4572000" y="0"/>
            <a:ext cx="2286000" cy="5143500"/>
          </a:xfrm>
          <a:solidFill>
            <a:schemeClr val="accent3"/>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17" name="Content Placeholder 16"/>
          <p:cNvSpPr>
            <a:spLocks noGrp="1"/>
          </p:cNvSpPr>
          <p:nvPr>
            <p:ph sz="quarter" idx="22"/>
          </p:nvPr>
        </p:nvSpPr>
        <p:spPr>
          <a:xfrm>
            <a:off x="6858000" y="0"/>
            <a:ext cx="2286000" cy="5143500"/>
          </a:xfrm>
          <a:solidFill>
            <a:schemeClr val="tx2">
              <a:lumMod val="75000"/>
            </a:schemeClr>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dirty="0"/>
              <a:t>Group Name / DOC ID / Month XX, 2018 / © 2018 IBM Corporation</a:t>
            </a:r>
            <a:endParaRPr lang="en-US" dirty="0"/>
          </a:p>
        </p:txBody>
      </p:sp>
    </p:spTree>
    <p:extLst>
      <p:ext uri="{BB962C8B-B14F-4D97-AF65-F5344CB8AC3E}">
        <p14:creationId xmlns:p14="http://schemas.microsoft.com/office/powerpoint/2010/main" val="3878041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Group Name / DOC ID / Month XX, 2018 / © 2018 IBM Corporation</a:t>
            </a:r>
            <a:endParaRPr lang="en-US" dirty="0"/>
          </a:p>
        </p:txBody>
      </p:sp>
      <p:sp>
        <p:nvSpPr>
          <p:cNvPr id="6" name="Text Placeholder 5"/>
          <p:cNvSpPr>
            <a:spLocks noGrp="1"/>
          </p:cNvSpPr>
          <p:nvPr>
            <p:ph type="body" sz="quarter" idx="12"/>
          </p:nvPr>
        </p:nvSpPr>
        <p:spPr>
          <a:xfrm>
            <a:off x="228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17325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Group Name / DOC ID / Month XX, 2018 / © 2018 IBM Corporation</a:t>
            </a:r>
            <a:endParaRPr lang="en-US" dirty="0"/>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2514600" y="666750"/>
            <a:ext cx="6400800" cy="3824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78924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Group Name / DOC ID / Month XX, 2018 / © 2018 IBM Corporation</a:t>
            </a:r>
            <a:endParaRPr lang="en-US" dirty="0"/>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32025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Group Name / DOC ID / Month XX, 2018 / © 2018 IBM Corporation</a:t>
            </a:r>
            <a:endParaRPr lang="en-US" dirty="0"/>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4"/>
          </p:nvPr>
        </p:nvSpPr>
        <p:spPr>
          <a:xfrm>
            <a:off x="4572000" y="0"/>
            <a:ext cx="4572000" cy="5143500"/>
          </a:xfrm>
        </p:spPr>
        <p:txBody>
          <a:bodyPr/>
          <a:lstStyle/>
          <a:p>
            <a:r>
              <a:rPr lang="en-US" dirty="0"/>
              <a:t>Click icon to add picture</a:t>
            </a:r>
          </a:p>
        </p:txBody>
      </p:sp>
    </p:spTree>
    <p:extLst>
      <p:ext uri="{BB962C8B-B14F-4D97-AF65-F5344CB8AC3E}">
        <p14:creationId xmlns:p14="http://schemas.microsoft.com/office/powerpoint/2010/main" val="939981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Group Name / DOC ID / Month XX, 2018 / © 2018 IBM Corporation</a:t>
            </a:r>
            <a:endParaRPr lang="en-US" dirty="0"/>
          </a:p>
        </p:txBody>
      </p:sp>
      <p:sp>
        <p:nvSpPr>
          <p:cNvPr id="6" name="Text Placeholder 5"/>
          <p:cNvSpPr>
            <a:spLocks noGrp="1"/>
          </p:cNvSpPr>
          <p:nvPr>
            <p:ph type="body" sz="quarter" idx="12"/>
          </p:nvPr>
        </p:nvSpPr>
        <p:spPr>
          <a:xfrm>
            <a:off x="228600" y="1123950"/>
            <a:ext cx="4114800" cy="3584448"/>
          </a:xfrm>
        </p:spPr>
        <p:txBody>
          <a:bodyPr/>
          <a:lstStyle>
            <a:lvl1pPr marL="0" indent="0">
              <a:spcBef>
                <a:spcPts val="0"/>
              </a:spcBef>
              <a:tabLst>
                <a:tab pos="3940175" algn="dec"/>
              </a:tabLst>
              <a:defRPr/>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Edit Master text styles</a:t>
            </a:r>
          </a:p>
          <a:p>
            <a:pPr marL="0" marR="0" lvl="1"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Second level</a:t>
            </a:r>
          </a:p>
          <a:p>
            <a:pPr marL="0" marR="0" lvl="2"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Third level</a:t>
            </a:r>
          </a:p>
          <a:p>
            <a:pPr marL="0" marR="0" lvl="3"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Fourth level</a:t>
            </a:r>
          </a:p>
          <a:p>
            <a:pPr marL="0" marR="0" lvl="4"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Fifth level</a:t>
            </a:r>
          </a:p>
        </p:txBody>
      </p:sp>
      <p:sp>
        <p:nvSpPr>
          <p:cNvPr id="7" name="Text Placeholder 6"/>
          <p:cNvSpPr>
            <a:spLocks noGrp="1"/>
          </p:cNvSpPr>
          <p:nvPr>
            <p:ph type="body" sz="quarter" idx="13"/>
          </p:nvPr>
        </p:nvSpPr>
        <p:spPr>
          <a:xfrm>
            <a:off x="4800600" y="1123950"/>
            <a:ext cx="4114800" cy="3584448"/>
          </a:xfrm>
        </p:spPr>
        <p:txBody>
          <a:bodyPr/>
          <a:lstStyle>
            <a:lvl1pPr marL="0" indent="0">
              <a:spcBef>
                <a:spcPts val="0"/>
              </a:spcBef>
              <a:tabLst>
                <a:tab pos="394017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Edit Master text styles</a:t>
            </a:r>
          </a:p>
          <a:p>
            <a:pPr marL="0" marR="0" lvl="1"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Second level</a:t>
            </a:r>
          </a:p>
          <a:p>
            <a:pPr marL="0" marR="0" lvl="2"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Third level</a:t>
            </a:r>
          </a:p>
          <a:p>
            <a:pPr marL="0" marR="0" lvl="3"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Fourth level</a:t>
            </a:r>
          </a:p>
          <a:p>
            <a:pPr marL="0" marR="0" lvl="4"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Fifth level</a:t>
            </a:r>
            <a:endParaRPr lang="en-US" dirty="0"/>
          </a:p>
        </p:txBody>
      </p:sp>
    </p:spTree>
    <p:extLst>
      <p:ext uri="{BB962C8B-B14F-4D97-AF65-F5344CB8AC3E}">
        <p14:creationId xmlns:p14="http://schemas.microsoft.com/office/powerpoint/2010/main" val="1425988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Group Name / DOC ID / Month XX, 2018 / © 2018 IBM Corporation</a:t>
            </a:r>
            <a:endParaRPr lang="en-US" dirty="0"/>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4"/>
          </p:nvPr>
        </p:nvSpPr>
        <p:spPr>
          <a:xfrm>
            <a:off x="4700392" y="1090961"/>
            <a:ext cx="4215008" cy="3456432"/>
          </a:xfrm>
        </p:spPr>
        <p:txBody>
          <a:bodyPr/>
          <a:lstStyle>
            <a:lvl1pPr marL="117475" indent="-117475">
              <a:tabLst/>
              <a:defRPr sz="2400"/>
            </a:lvl1pPr>
            <a:lvl2pPr marL="0" indent="0">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829430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Group Name / DOC ID / Month XX, 2018 / © 2018 IBM Corporation</a:t>
            </a:r>
            <a:endParaRPr lang="en-US" dirty="0"/>
          </a:p>
        </p:txBody>
      </p:sp>
      <p:sp>
        <p:nvSpPr>
          <p:cNvPr id="6" name="Text Placeholder 5"/>
          <p:cNvSpPr>
            <a:spLocks noGrp="1"/>
          </p:cNvSpPr>
          <p:nvPr>
            <p:ph type="body" sz="quarter" idx="12"/>
          </p:nvPr>
        </p:nvSpPr>
        <p:spPr>
          <a:xfrm>
            <a:off x="228600" y="192024"/>
            <a:ext cx="1828800" cy="440899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2514600" y="225425"/>
            <a:ext cx="6400800" cy="4597400"/>
          </a:xfrm>
        </p:spPr>
        <p:txBody>
          <a:bodyPr/>
          <a:lstStyle/>
          <a:p>
            <a:r>
              <a:rPr lang="en-US" dirty="0"/>
              <a:t>Click icon to add table</a:t>
            </a:r>
          </a:p>
        </p:txBody>
      </p:sp>
    </p:spTree>
    <p:extLst>
      <p:ext uri="{BB962C8B-B14F-4D97-AF65-F5344CB8AC3E}">
        <p14:creationId xmlns:p14="http://schemas.microsoft.com/office/powerpoint/2010/main" val="9084811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Group Name / DOC ID / Month XX, 2018 / © 2018 IBM Corporation</a:t>
            </a:r>
            <a:endParaRPr lang="en-US" dirty="0"/>
          </a:p>
        </p:txBody>
      </p:sp>
    </p:spTree>
    <p:extLst>
      <p:ext uri="{BB962C8B-B14F-4D97-AF65-F5344CB8AC3E}">
        <p14:creationId xmlns:p14="http://schemas.microsoft.com/office/powerpoint/2010/main" val="2336553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54279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Group Name / DOC ID / Month XX, 2018 / © 2018 IBM Corporation</a:t>
            </a:r>
            <a:endParaRPr lang="en-US" dirty="0"/>
          </a:p>
        </p:txBody>
      </p:sp>
      <p:sp>
        <p:nvSpPr>
          <p:cNvPr id="6" name="Text Placeholder 5"/>
          <p:cNvSpPr>
            <a:spLocks noGrp="1"/>
          </p:cNvSpPr>
          <p:nvPr>
            <p:ph type="body" sz="quarter" idx="12"/>
          </p:nvPr>
        </p:nvSpPr>
        <p:spPr>
          <a:xfrm>
            <a:off x="228600" y="1143000"/>
            <a:ext cx="4114800" cy="3584448"/>
          </a:xfrm>
        </p:spPr>
        <p:txBody>
          <a:bodyPr/>
          <a:lstStyle>
            <a:lvl1pPr marL="0" indent="0">
              <a:spcBef>
                <a:spcPts val="0"/>
              </a:spcBef>
              <a:tabLst>
                <a:tab pos="3940175" algn="dec"/>
              </a:tabLst>
              <a:defRPr sz="1100"/>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Edit Master text styles</a:t>
            </a:r>
          </a:p>
        </p:txBody>
      </p:sp>
    </p:spTree>
    <p:extLst>
      <p:ext uri="{BB962C8B-B14F-4D97-AF65-F5344CB8AC3E}">
        <p14:creationId xmlns:p14="http://schemas.microsoft.com/office/powerpoint/2010/main" val="5957987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Group Name / DOC ID / Month XX, 2018 / © 2018 IBM Corporation</a:t>
            </a:r>
            <a:endParaRPr lang="en-US" dirty="0"/>
          </a:p>
        </p:txBody>
      </p:sp>
      <p:pic>
        <p:nvPicPr>
          <p:cNvPr id="5" name="Picture 4" descr="ibm_gry.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25953" y="2186150"/>
            <a:ext cx="1297608" cy="526097"/>
          </a:xfrm>
          <a:prstGeom prst="rect">
            <a:avLst/>
          </a:prstGeom>
        </p:spPr>
      </p:pic>
    </p:spTree>
    <p:extLst>
      <p:ext uri="{BB962C8B-B14F-4D97-AF65-F5344CB8AC3E}">
        <p14:creationId xmlns:p14="http://schemas.microsoft.com/office/powerpoint/2010/main" val="896886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p:txBody>
          <a:bodyPr/>
          <a:lstStyle>
            <a:lvl1pPr eaLnBrk="1" hangingPunct="1">
              <a:defRPr/>
            </a:lvl1pPr>
          </a:lstStyle>
          <a:p>
            <a:pPr>
              <a:defRPr/>
            </a:pPr>
            <a:fld id="{F7BEC031-6796-FE4A-9AD7-171B03C9A1A9}" type="slidenum">
              <a:rPr lang="en-US"/>
              <a:pPr>
                <a:defRPr/>
              </a:pPr>
              <a:t>‹#›</a:t>
            </a:fld>
            <a:endParaRPr lang="en-US"/>
          </a:p>
        </p:txBody>
      </p:sp>
    </p:spTree>
    <p:extLst>
      <p:ext uri="{BB962C8B-B14F-4D97-AF65-F5344CB8AC3E}">
        <p14:creationId xmlns:p14="http://schemas.microsoft.com/office/powerpoint/2010/main" val="35784770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7019925" y="4954906"/>
            <a:ext cx="1874838" cy="159544"/>
          </a:xfrm>
          <a:prstGeom prst="rect">
            <a:avLst/>
          </a:prstGeom>
        </p:spPr>
        <p:txBody>
          <a:bodyPr/>
          <a:lstStyle>
            <a:lvl1pPr eaLnBrk="1" hangingPunct="1">
              <a:defRPr/>
            </a:lvl1pPr>
          </a:lstStyle>
          <a:p>
            <a:pPr>
              <a:defRPr/>
            </a:pPr>
            <a:fld id="{D67BF4E0-8561-DD4B-8363-5F8D1CFEEF37}" type="slidenum">
              <a:rPr lang="en-US"/>
              <a:pPr>
                <a:defRPr/>
              </a:pPr>
              <a:t>‹#›</a:t>
            </a:fld>
            <a:endParaRPr lang="en-US"/>
          </a:p>
        </p:txBody>
      </p:sp>
    </p:spTree>
    <p:extLst>
      <p:ext uri="{BB962C8B-B14F-4D97-AF65-F5344CB8AC3E}">
        <p14:creationId xmlns:p14="http://schemas.microsoft.com/office/powerpoint/2010/main" val="28827171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IBM only + ISICC">
    <p:spTree>
      <p:nvGrpSpPr>
        <p:cNvPr id="1" name=""/>
        <p:cNvGrpSpPr/>
        <p:nvPr/>
      </p:nvGrpSpPr>
      <p:grpSpPr>
        <a:xfrm>
          <a:off x="0" y="0"/>
          <a:ext cx="0" cy="0"/>
          <a:chOff x="0" y="0"/>
          <a:chExt cx="0" cy="0"/>
        </a:xfrm>
      </p:grpSpPr>
      <p:pic>
        <p:nvPicPr>
          <p:cNvPr id="4" name="Bild 5">
            <a:extLst>
              <a:ext uri="{FF2B5EF4-FFF2-40B4-BE49-F238E27FC236}">
                <a16:creationId xmlns:a16="http://schemas.microsoft.com/office/drawing/2014/main" id="{780C1209-6393-4EBE-8664-DAD1FA708E5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255588" y="4699000"/>
            <a:ext cx="6731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en-US" noProof="0"/>
              <a:t>Click to edit Master title style</a:t>
            </a:r>
            <a:endParaRPr lang="en-US" noProof="0" dirty="0"/>
          </a:p>
        </p:txBody>
      </p:sp>
      <p:sp>
        <p:nvSpPr>
          <p:cNvPr id="5" name="Rectangle 7"/>
          <p:cNvSpPr>
            <a:spLocks noGrp="1" noChangeArrowheads="1"/>
          </p:cNvSpPr>
          <p:nvPr>
            <p:ph idx="1"/>
          </p:nvPr>
        </p:nvSpPr>
        <p:spPr bwMode="auto">
          <a:xfrm>
            <a:off x="255588" y="842560"/>
            <a:ext cx="8736012" cy="375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Foliennummernplatzhalter 7">
            <a:extLst>
              <a:ext uri="{FF2B5EF4-FFF2-40B4-BE49-F238E27FC236}">
                <a16:creationId xmlns:a16="http://schemas.microsoft.com/office/drawing/2014/main" id="{3A7395DC-B67D-4A04-B04B-C47C67B31622}"/>
              </a:ext>
            </a:extLst>
          </p:cNvPr>
          <p:cNvSpPr>
            <a:spLocks noGrp="1"/>
          </p:cNvSpPr>
          <p:nvPr>
            <p:ph type="sldNum" sz="quarter" idx="11"/>
          </p:nvPr>
        </p:nvSpPr>
        <p:spPr/>
        <p:txBody>
          <a:bodyPr/>
          <a:lstStyle>
            <a:lvl1pPr>
              <a:defRPr smtClean="0"/>
            </a:lvl1pPr>
          </a:lstStyle>
          <a:p>
            <a:pPr>
              <a:defRPr/>
            </a:pPr>
            <a:fld id="{52B5A493-7C9A-4087-A0CB-DF04B8F701C4}" type="slidenum">
              <a:rPr lang="en-US" altLang="en-US"/>
              <a:pPr>
                <a:defRPr/>
              </a:pPr>
              <a:t>‹#›</a:t>
            </a:fld>
            <a:endParaRPr lang="en-US" altLang="en-US"/>
          </a:p>
        </p:txBody>
      </p:sp>
    </p:spTree>
    <p:extLst>
      <p:ext uri="{BB962C8B-B14F-4D97-AF65-F5344CB8AC3E}">
        <p14:creationId xmlns:p14="http://schemas.microsoft.com/office/powerpoint/2010/main" val="1372665673"/>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dirty="0"/>
              <a:t>Group Name / DOC ID / Month XX, 2018 / © 2018 IBM Corporation</a:t>
            </a:r>
            <a:endParaRPr lang="en-US" dirty="0"/>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tx1"/>
                </a:solidFill>
              </a:defRPr>
            </a:lvl1pPr>
          </a:lstStyle>
          <a:p>
            <a:pPr lvl="0"/>
            <a:r>
              <a:rPr lang="en-US" dirty="0"/>
              <a:t>Edit Master text styles</a:t>
            </a:r>
          </a:p>
        </p:txBody>
      </p:sp>
    </p:spTree>
    <p:extLst>
      <p:ext uri="{BB962C8B-B14F-4D97-AF65-F5344CB8AC3E}">
        <p14:creationId xmlns:p14="http://schemas.microsoft.com/office/powerpoint/2010/main" val="1080506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dirty="0"/>
              <a:t>Group Name / DOC ID / Month XX, 2018 / © 2018 IBM Corporation</a:t>
            </a:r>
            <a:endParaRPr lang="en-US" dirty="0"/>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tx1"/>
                </a:solidFill>
              </a:defRPr>
            </a:lvl1pPr>
          </a:lstStyle>
          <a:p>
            <a:pPr lvl="0"/>
            <a:r>
              <a:rPr lang="en-US"/>
              <a:t>Edit Master text styles</a:t>
            </a:r>
          </a:p>
        </p:txBody>
      </p:sp>
      <p:sp>
        <p:nvSpPr>
          <p:cNvPr id="6" name="Picture Placeholder 5"/>
          <p:cNvSpPr>
            <a:spLocks noGrp="1"/>
          </p:cNvSpPr>
          <p:nvPr>
            <p:ph type="pic" sz="quarter" idx="13"/>
          </p:nvPr>
        </p:nvSpPr>
        <p:spPr>
          <a:xfrm>
            <a:off x="4572000" y="0"/>
            <a:ext cx="4572000" cy="5143500"/>
          </a:xfrm>
        </p:spPr>
        <p:txBody>
          <a:bodyPr/>
          <a:lstStyle>
            <a:lvl1pPr>
              <a:defRPr>
                <a:solidFill>
                  <a:schemeClr val="tx1"/>
                </a:solidFill>
              </a:defRPr>
            </a:lvl1pPr>
          </a:lstStyle>
          <a:p>
            <a:r>
              <a:rPr lang="en-US" dirty="0"/>
              <a:t>Click icon to add picture</a:t>
            </a:r>
          </a:p>
        </p:txBody>
      </p:sp>
    </p:spTree>
    <p:extLst>
      <p:ext uri="{BB962C8B-B14F-4D97-AF65-F5344CB8AC3E}">
        <p14:creationId xmlns:p14="http://schemas.microsoft.com/office/powerpoint/2010/main" val="956908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65176"/>
            <a:ext cx="8686800" cy="4473575"/>
          </a:xfrm>
        </p:spPr>
        <p:txBody>
          <a:bodyPr/>
          <a:lstStyle>
            <a:lvl1pPr>
              <a:lnSpc>
                <a:spcPct val="90000"/>
              </a:lnSpc>
              <a:defRPr sz="9600" b="1"/>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Group Name / DOC ID / Month XX, 2018 / © 2018 IBM Corporation</a:t>
            </a:r>
            <a:endParaRPr lang="en-US" dirty="0"/>
          </a:p>
        </p:txBody>
      </p:sp>
    </p:spTree>
    <p:extLst>
      <p:ext uri="{BB962C8B-B14F-4D97-AF65-F5344CB8AC3E}">
        <p14:creationId xmlns:p14="http://schemas.microsoft.com/office/powerpoint/2010/main" val="263152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5187462" cy="4520805"/>
          </a:xfrm>
        </p:spPr>
        <p:txBody>
          <a:bodyPr/>
          <a:lstStyle>
            <a:lvl1pPr marL="117475" indent="-117475">
              <a:tabLst/>
              <a:defRPr>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dirty="0"/>
              <a:t>Group Name / DOC ID / Month XX, 2018 / © 2018 IBM Corporation</a:t>
            </a:r>
            <a:endParaRPr lang="en-US" dirty="0"/>
          </a:p>
        </p:txBody>
      </p:sp>
    </p:spTree>
    <p:extLst>
      <p:ext uri="{BB962C8B-B14F-4D97-AF65-F5344CB8AC3E}">
        <p14:creationId xmlns:p14="http://schemas.microsoft.com/office/powerpoint/2010/main" val="1134280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432805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Group Name / DOC ID / Month XX, 2018 / © 2018 IBM Corporation</a:t>
            </a:r>
            <a:endParaRPr lang="en-US" dirty="0"/>
          </a:p>
        </p:txBody>
      </p:sp>
      <p:sp>
        <p:nvSpPr>
          <p:cNvPr id="6" name="Text Placeholder 5"/>
          <p:cNvSpPr>
            <a:spLocks noGrp="1"/>
          </p:cNvSpPr>
          <p:nvPr>
            <p:ph type="body" sz="quarter" idx="12"/>
          </p:nvPr>
        </p:nvSpPr>
        <p:spPr>
          <a:xfrm>
            <a:off x="4800600" y="493776"/>
            <a:ext cx="4114800" cy="4199730"/>
          </a:xfrm>
        </p:spPr>
        <p:txBody>
          <a:bodyPr/>
          <a:lstStyle>
            <a:lvl1pPr>
              <a:spcBef>
                <a:spcPts val="1100"/>
              </a:spcBef>
              <a:spcAft>
                <a:spcPts val="0"/>
              </a:spcAft>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0563"/>
            <a:ext cx="4114800" cy="300037"/>
          </a:xfrm>
        </p:spPr>
        <p:txBody>
          <a:bodyPr/>
          <a:lstStyle>
            <a:lvl1pPr>
              <a:defRPr sz="1100"/>
            </a:lvl1pPr>
          </a:lstStyle>
          <a:p>
            <a:pPr lvl="0"/>
            <a:r>
              <a:rPr lang="en-US"/>
              <a:t>Edit Master text styles</a:t>
            </a:r>
          </a:p>
        </p:txBody>
      </p:sp>
    </p:spTree>
    <p:extLst>
      <p:ext uri="{BB962C8B-B14F-4D97-AF65-F5344CB8AC3E}">
        <p14:creationId xmlns:p14="http://schemas.microsoft.com/office/powerpoint/2010/main" val="637138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9593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Group Name / DOC ID / Month XX, 2018 / © 2018 IBM Corporation</a:t>
            </a:r>
            <a:endParaRPr lang="en-US" dirty="0"/>
          </a:p>
        </p:txBody>
      </p:sp>
      <p:sp>
        <p:nvSpPr>
          <p:cNvPr id="8" name="Text Placeholder 7"/>
          <p:cNvSpPr>
            <a:spLocks noGrp="1"/>
          </p:cNvSpPr>
          <p:nvPr>
            <p:ph type="body" sz="quarter" idx="12"/>
          </p:nvPr>
        </p:nvSpPr>
        <p:spPr>
          <a:xfrm>
            <a:off x="228600" y="1124712"/>
            <a:ext cx="4114800" cy="3585845"/>
          </a:xfrm>
        </p:spPr>
        <p:txBody>
          <a:bodyPr/>
          <a:lstStyle>
            <a:lvl1pPr>
              <a:spcBef>
                <a:spcPts val="0"/>
              </a:spcBef>
              <a:defRPr sz="1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3"/>
          </p:nvPr>
        </p:nvSpPr>
        <p:spPr>
          <a:xfrm>
            <a:off x="4800600" y="1124712"/>
            <a:ext cx="4114800" cy="3585845"/>
          </a:xfrm>
        </p:spPr>
        <p:txBody>
          <a:bodyPr/>
          <a:lstStyle>
            <a:lvl1pPr>
              <a:spcBef>
                <a:spcPts val="0"/>
              </a:spcBef>
              <a:defRPr sz="1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2955759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01168"/>
            <a:ext cx="4114800" cy="4491101"/>
          </a:xfrm>
          <a:prstGeom prst="rect">
            <a:avLst/>
          </a:prstGeom>
        </p:spPr>
        <p:txBody>
          <a:bodyPr vert="horz" lIns="0" tIns="0" rIns="0" bIns="0" rtlCol="0" anchor="t" anchorCtr="0">
            <a:noAutofit/>
          </a:bodyPr>
          <a:lstStyle/>
          <a:p>
            <a:r>
              <a:rPr lang="en-US" noProof="0" dirty="0"/>
              <a:t>Click to edit Master title style</a:t>
            </a:r>
          </a:p>
        </p:txBody>
      </p:sp>
      <p:sp>
        <p:nvSpPr>
          <p:cNvPr id="3" name="Text Placeholder 2"/>
          <p:cNvSpPr>
            <a:spLocks noGrp="1"/>
          </p:cNvSpPr>
          <p:nvPr>
            <p:ph type="body" idx="1"/>
          </p:nvPr>
        </p:nvSpPr>
        <p:spPr>
          <a:xfrm>
            <a:off x="4800600" y="192024"/>
            <a:ext cx="41148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6858000" y="4826480"/>
            <a:ext cx="2057400" cy="137160"/>
          </a:xfrm>
          <a:prstGeom prst="rect">
            <a:avLst/>
          </a:prstGeom>
        </p:spPr>
        <p:txBody>
          <a:bodyPr vert="horz" lIns="0" tIns="0" rIns="0" bIns="0" rtlCol="0" anchor="ctr"/>
          <a:lstStyle>
            <a:lvl1pPr algn="r">
              <a:defRPr sz="600"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fld id="{D0BE6F14-FF48-0F4F-A8AA-2E3F25371E4A}" type="slidenum">
              <a:rPr lang="en-US" smtClean="0"/>
              <a:pPr/>
              <a:t>‹#›</a:t>
            </a:fld>
            <a:endParaRPr lang="en-US" dirty="0"/>
          </a:p>
        </p:txBody>
      </p:sp>
      <p:sp>
        <p:nvSpPr>
          <p:cNvPr id="9" name="Footer Placeholder 8"/>
          <p:cNvSpPr>
            <a:spLocks noGrp="1"/>
          </p:cNvSpPr>
          <p:nvPr>
            <p:ph type="ftr" sz="quarter" idx="3"/>
          </p:nvPr>
        </p:nvSpPr>
        <p:spPr>
          <a:xfrm>
            <a:off x="228600" y="4826480"/>
            <a:ext cx="6400800" cy="137160"/>
          </a:xfrm>
          <a:prstGeom prst="rect">
            <a:avLst/>
          </a:prstGeom>
        </p:spPr>
        <p:txBody>
          <a:bodyPr vert="horz" lIns="0" tIns="0" rIns="0" bIns="0" rtlCol="0" anchor="ctr"/>
          <a:lstStyle>
            <a:lvl1pPr algn="l">
              <a:defRPr sz="600"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r>
              <a:rPr lang="de-DE"/>
              <a:t>Group Name / DOC ID / Month XX, 2018 / © 2018 IBM Corporation</a:t>
            </a:r>
            <a:endParaRPr lang="en-US" dirty="0"/>
          </a:p>
        </p:txBody>
      </p:sp>
    </p:spTree>
    <p:extLst>
      <p:ext uri="{BB962C8B-B14F-4D97-AF65-F5344CB8AC3E}">
        <p14:creationId xmlns:p14="http://schemas.microsoft.com/office/powerpoint/2010/main" val="136730811"/>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817"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 id="2147483801" r:id="rId20"/>
    <p:sldLayoutId id="2147483802" r:id="rId21"/>
    <p:sldLayoutId id="2147483803" r:id="rId22"/>
    <p:sldLayoutId id="2147483804" r:id="rId23"/>
    <p:sldLayoutId id="2147483805" r:id="rId24"/>
    <p:sldLayoutId id="2147483806" r:id="rId25"/>
    <p:sldLayoutId id="2147483807" r:id="rId26"/>
    <p:sldLayoutId id="2147483808" r:id="rId27"/>
    <p:sldLayoutId id="2147483809" r:id="rId28"/>
    <p:sldLayoutId id="2147483810" r:id="rId29"/>
    <p:sldLayoutId id="2147483811" r:id="rId30"/>
    <p:sldLayoutId id="2147483812" r:id="rId31"/>
    <p:sldLayoutId id="2147483813" r:id="rId32"/>
    <p:sldLayoutId id="2147483814" r:id="rId33"/>
    <p:sldLayoutId id="2147483825" r:id="rId34"/>
    <p:sldLayoutId id="2147483816" r:id="rId35"/>
    <p:sldLayoutId id="2147483827" r:id="rId36"/>
    <p:sldLayoutId id="2147483831" r:id="rId37"/>
    <p:sldLayoutId id="2147483832" r:id="rId38"/>
  </p:sldLayoutIdLst>
  <p:hf hdr="0" ftr="0" dt="0"/>
  <p:txStyles>
    <p:titleStyle>
      <a:lvl1pPr algn="l" defTabSz="457200" rtl="0" eaLnBrk="1" latinLnBrk="0" hangingPunct="1">
        <a:lnSpc>
          <a:spcPct val="90000"/>
        </a:lnSpc>
        <a:spcBef>
          <a:spcPct val="0"/>
        </a:spcBef>
        <a:buNone/>
        <a:defRPr sz="2400" kern="1200">
          <a:solidFill>
            <a:schemeClr val="tx1"/>
          </a:solidFill>
          <a:latin typeface="Arial" panose="020B0604020202020204" pitchFamily="34" charset="0"/>
          <a:ea typeface="Arial" panose="020B0604020202020204" pitchFamily="34" charset="0"/>
          <a:cs typeface="Arial" panose="020B0604020202020204" pitchFamily="34" charset="0"/>
        </a:defRPr>
      </a:lvl1pPr>
    </p:titleStyle>
    <p:bodyStyle>
      <a:lvl1pPr marL="0" indent="0" algn="l" defTabSz="457200" rtl="0" eaLnBrk="1" latinLnBrk="0" hangingPunct="1">
        <a:lnSpc>
          <a:spcPct val="100000"/>
        </a:lnSpc>
        <a:spcBef>
          <a:spcPts val="1100"/>
        </a:spcBef>
        <a:buFont typeface="Arial"/>
        <a:buNone/>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7"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33.xml"/><Relationship Id="rId6" Type="http://schemas.openxmlformats.org/officeDocument/2006/relationships/hyperlink" Target="mailto:yeow@ca.ibm.com" TargetMode="External"/><Relationship Id="rId5" Type="http://schemas.microsoft.com/office/2007/relationships/hdphoto" Target="../media/hdphoto1.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35.png"/><Relationship Id="rId5" Type="http://schemas.microsoft.com/office/2007/relationships/hdphoto" Target="../media/hdphoto3.wdp"/><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13" Type="http://schemas.openxmlformats.org/officeDocument/2006/relationships/image" Target="../media/image49.tiff"/><Relationship Id="rId18" Type="http://schemas.openxmlformats.org/officeDocument/2006/relationships/image" Target="../media/image54.tiff"/><Relationship Id="rId26" Type="http://schemas.openxmlformats.org/officeDocument/2006/relationships/image" Target="../media/image62.tiff"/><Relationship Id="rId3" Type="http://schemas.openxmlformats.org/officeDocument/2006/relationships/image" Target="../media/image39.tiff"/><Relationship Id="rId21" Type="http://schemas.openxmlformats.org/officeDocument/2006/relationships/image" Target="../media/image57.tiff"/><Relationship Id="rId34" Type="http://schemas.openxmlformats.org/officeDocument/2006/relationships/hyperlink" Target="https://www.sap.com/dmc/exp/2014-09-02-hana-hardware/enEN/index.html" TargetMode="External"/><Relationship Id="rId7" Type="http://schemas.openxmlformats.org/officeDocument/2006/relationships/image" Target="../media/image43.tiff"/><Relationship Id="rId12" Type="http://schemas.openxmlformats.org/officeDocument/2006/relationships/image" Target="../media/image48.tiff"/><Relationship Id="rId17" Type="http://schemas.openxmlformats.org/officeDocument/2006/relationships/image" Target="../media/image53.tiff"/><Relationship Id="rId25" Type="http://schemas.openxmlformats.org/officeDocument/2006/relationships/image" Target="../media/image61.tiff"/><Relationship Id="rId33" Type="http://schemas.openxmlformats.org/officeDocument/2006/relationships/image" Target="../media/image69.png"/><Relationship Id="rId2" Type="http://schemas.openxmlformats.org/officeDocument/2006/relationships/notesSlide" Target="../notesSlides/notesSlide15.xml"/><Relationship Id="rId16" Type="http://schemas.openxmlformats.org/officeDocument/2006/relationships/image" Target="../media/image52.tiff"/><Relationship Id="rId20" Type="http://schemas.openxmlformats.org/officeDocument/2006/relationships/image" Target="../media/image56.tiff"/><Relationship Id="rId29" Type="http://schemas.openxmlformats.org/officeDocument/2006/relationships/image" Target="../media/image65.tiff"/><Relationship Id="rId1" Type="http://schemas.openxmlformats.org/officeDocument/2006/relationships/slideLayout" Target="../slideLayouts/slideLayout1.xml"/><Relationship Id="rId6" Type="http://schemas.openxmlformats.org/officeDocument/2006/relationships/image" Target="../media/image42.tiff"/><Relationship Id="rId11" Type="http://schemas.openxmlformats.org/officeDocument/2006/relationships/image" Target="../media/image47.tiff"/><Relationship Id="rId24" Type="http://schemas.openxmlformats.org/officeDocument/2006/relationships/image" Target="../media/image60.tiff"/><Relationship Id="rId32" Type="http://schemas.openxmlformats.org/officeDocument/2006/relationships/image" Target="../media/image68.tiff"/><Relationship Id="rId5" Type="http://schemas.openxmlformats.org/officeDocument/2006/relationships/image" Target="../media/image41.tiff"/><Relationship Id="rId15" Type="http://schemas.openxmlformats.org/officeDocument/2006/relationships/image" Target="../media/image51.tiff"/><Relationship Id="rId23" Type="http://schemas.openxmlformats.org/officeDocument/2006/relationships/image" Target="../media/image59.tiff"/><Relationship Id="rId28" Type="http://schemas.openxmlformats.org/officeDocument/2006/relationships/image" Target="../media/image64.tiff"/><Relationship Id="rId10" Type="http://schemas.openxmlformats.org/officeDocument/2006/relationships/image" Target="../media/image46.tiff"/><Relationship Id="rId19" Type="http://schemas.openxmlformats.org/officeDocument/2006/relationships/image" Target="../media/image55.tiff"/><Relationship Id="rId31" Type="http://schemas.openxmlformats.org/officeDocument/2006/relationships/image" Target="../media/image67.tiff"/><Relationship Id="rId4" Type="http://schemas.openxmlformats.org/officeDocument/2006/relationships/image" Target="../media/image40.tiff"/><Relationship Id="rId9" Type="http://schemas.openxmlformats.org/officeDocument/2006/relationships/image" Target="../media/image45.tiff"/><Relationship Id="rId14" Type="http://schemas.openxmlformats.org/officeDocument/2006/relationships/image" Target="../media/image50.tiff"/><Relationship Id="rId22" Type="http://schemas.openxmlformats.org/officeDocument/2006/relationships/image" Target="../media/image58.tiff"/><Relationship Id="rId27" Type="http://schemas.openxmlformats.org/officeDocument/2006/relationships/image" Target="../media/image63.tiff"/><Relationship Id="rId30" Type="http://schemas.openxmlformats.org/officeDocument/2006/relationships/image" Target="../media/image66.tiff"/><Relationship Id="rId35" Type="http://schemas.openxmlformats.org/officeDocument/2006/relationships/hyperlink" Target="https://www.sap.com/dmc/exp/2014-09-02-hana-hardware/enEN/enterprise-storage.html" TargetMode="External"/><Relationship Id="rId8" Type="http://schemas.openxmlformats.org/officeDocument/2006/relationships/image" Target="../media/image44.tiff"/></Relationships>
</file>

<file path=ppt/slides/_rels/slide16.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slide" Target="slide24.xml"/><Relationship Id="rId5" Type="http://schemas.openxmlformats.org/officeDocument/2006/relationships/image" Target="../media/image72.png"/><Relationship Id="rId10" Type="http://schemas.openxmlformats.org/officeDocument/2006/relationships/slide" Target="slide18.xml"/><Relationship Id="rId4" Type="http://schemas.openxmlformats.org/officeDocument/2006/relationships/image" Target="../media/image71.jpeg"/><Relationship Id="rId9" Type="http://schemas.openxmlformats.org/officeDocument/2006/relationships/image" Target="../media/image75.png"/></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9.xml"/><Relationship Id="rId1" Type="http://schemas.openxmlformats.org/officeDocument/2006/relationships/tags" Target="../tags/tag1.xml"/><Relationship Id="rId6" Type="http://schemas.openxmlformats.org/officeDocument/2006/relationships/image" Target="../media/image79.tiff"/><Relationship Id="rId5" Type="http://schemas.openxmlformats.org/officeDocument/2006/relationships/image" Target="../media/image78.png"/><Relationship Id="rId4" Type="http://schemas.openxmlformats.org/officeDocument/2006/relationships/image" Target="../media/image77.tiff"/></Relationships>
</file>

<file path=ppt/slides/_rels/slide1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9.xml"/><Relationship Id="rId1" Type="http://schemas.openxmlformats.org/officeDocument/2006/relationships/slideLayout" Target="../slideLayouts/slideLayout33.xml"/><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7.tiff"/></Relationships>
</file>

<file path=ppt/slides/_rels/slide2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0.xml"/><Relationship Id="rId1" Type="http://schemas.openxmlformats.org/officeDocument/2006/relationships/slideLayout" Target="../slideLayouts/slideLayout33.xml"/><Relationship Id="rId4" Type="http://schemas.openxmlformats.org/officeDocument/2006/relationships/image" Target="../media/image83.png"/></Relationships>
</file>

<file path=ppt/slides/_rels/slide2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38.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2.xml"/><Relationship Id="rId1" Type="http://schemas.openxmlformats.org/officeDocument/2006/relationships/slideLayout" Target="../slideLayouts/slideLayout22.xml"/><Relationship Id="rId6" Type="http://schemas.openxmlformats.org/officeDocument/2006/relationships/image" Target="../media/image93.tiff"/><Relationship Id="rId5" Type="http://schemas.openxmlformats.org/officeDocument/2006/relationships/image" Target="../media/image92.jpeg"/><Relationship Id="rId4" Type="http://schemas.openxmlformats.org/officeDocument/2006/relationships/image" Target="../media/image91.png"/></Relationships>
</file>

<file path=ppt/slides/_rels/slide2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95.png"/></Relationships>
</file>

<file path=ppt/slides/_rels/slide24.xml.rels><?xml version="1.0" encoding="UTF-8" standalone="yes"?>
<Relationships xmlns="http://schemas.openxmlformats.org/package/2006/relationships"><Relationship Id="rId3" Type="http://schemas.openxmlformats.org/officeDocument/2006/relationships/image" Target="../media/image96.tiff"/><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image" Target="../media/image99.png"/><Relationship Id="rId5" Type="http://schemas.openxmlformats.org/officeDocument/2006/relationships/image" Target="../media/image98.emf"/><Relationship Id="rId4" Type="http://schemas.openxmlformats.org/officeDocument/2006/relationships/image" Target="../media/image97.emf"/></Relationships>
</file>

<file path=ppt/slides/_rels/slide25.xml.rels><?xml version="1.0" encoding="UTF-8" standalone="yes"?>
<Relationships xmlns="http://schemas.openxmlformats.org/package/2006/relationships"><Relationship Id="rId3" Type="http://schemas.openxmlformats.org/officeDocument/2006/relationships/image" Target="../media/image100.tiff"/><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01.tiff"/><Relationship Id="rId2" Type="http://schemas.openxmlformats.org/officeDocument/2006/relationships/notesSlide" Target="../notesSlides/notesSlide26.xml"/><Relationship Id="rId1" Type="http://schemas.openxmlformats.org/officeDocument/2006/relationships/slideLayout" Target="../slideLayouts/slideLayout23.xml"/><Relationship Id="rId5" Type="http://schemas.openxmlformats.org/officeDocument/2006/relationships/comments" Target="../comments/comment2.xml"/><Relationship Id="rId4" Type="http://schemas.openxmlformats.org/officeDocument/2006/relationships/image" Target="../media/image99.png"/></Relationships>
</file>

<file path=ppt/slides/_rels/slide2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openxmlformats.org/officeDocument/2006/relationships/image" Target="../media/image103.jpeg"/></Relationships>
</file>

<file path=ppt/slides/_rels/slide28.xml.rels><?xml version="1.0" encoding="UTF-8" standalone="yes"?>
<Relationships xmlns="http://schemas.openxmlformats.org/package/2006/relationships"><Relationship Id="rId3" Type="http://schemas.openxmlformats.org/officeDocument/2006/relationships/image" Target="../media/image104.tiff"/><Relationship Id="rId7" Type="http://schemas.openxmlformats.org/officeDocument/2006/relationships/image" Target="../media/image108.png"/><Relationship Id="rId2" Type="http://schemas.openxmlformats.org/officeDocument/2006/relationships/notesSlide" Target="../notesSlides/notesSlide28.xml"/><Relationship Id="rId1" Type="http://schemas.openxmlformats.org/officeDocument/2006/relationships/slideLayout" Target="../slideLayouts/slideLayout23.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2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6.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10.tiff"/><Relationship Id="rId2" Type="http://schemas.openxmlformats.org/officeDocument/2006/relationships/notesSlide" Target="../notesSlides/notesSlide30.xml"/><Relationship Id="rId1" Type="http://schemas.openxmlformats.org/officeDocument/2006/relationships/slideLayout" Target="../slideLayouts/slideLayout19.xml"/><Relationship Id="rId4" Type="http://schemas.openxmlformats.org/officeDocument/2006/relationships/image" Target="../media/image111.png"/></Relationships>
</file>

<file path=ppt/slides/_rels/slide31.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14.tiff"/><Relationship Id="rId7" Type="http://schemas.openxmlformats.org/officeDocument/2006/relationships/image" Target="../media/image118.tiff"/><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117.tiff"/><Relationship Id="rId5" Type="http://schemas.openxmlformats.org/officeDocument/2006/relationships/image" Target="../media/image116.tiff"/><Relationship Id="rId4" Type="http://schemas.openxmlformats.org/officeDocument/2006/relationships/image" Target="../media/image115.tiff"/></Relationships>
</file>

<file path=ppt/slides/_rels/slide34.xml.rels><?xml version="1.0" encoding="UTF-8" standalone="yes"?>
<Relationships xmlns="http://schemas.openxmlformats.org/package/2006/relationships"><Relationship Id="rId3" Type="http://schemas.openxmlformats.org/officeDocument/2006/relationships/image" Target="../media/image119.tiff"/><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121.tiff"/><Relationship Id="rId5" Type="http://schemas.openxmlformats.org/officeDocument/2006/relationships/image" Target="../media/image99.png"/><Relationship Id="rId4" Type="http://schemas.openxmlformats.org/officeDocument/2006/relationships/image" Target="../media/image120.jpeg"/></Relationships>
</file>

<file path=ppt/slides/_rels/slide3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99.png"/><Relationship Id="rId4" Type="http://schemas.openxmlformats.org/officeDocument/2006/relationships/image" Target="../media/image123.tiff"/></Relationships>
</file>

<file path=ppt/slides/_rels/slide36.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3.jpeg"/><Relationship Id="rId18" Type="http://schemas.openxmlformats.org/officeDocument/2006/relationships/oleObject" Target="../embeddings/oleObject1.bin"/><Relationship Id="rId3" Type="http://schemas.openxmlformats.org/officeDocument/2006/relationships/notesSlide" Target="../notesSlides/notesSlide36.xml"/><Relationship Id="rId7" Type="http://schemas.openxmlformats.org/officeDocument/2006/relationships/image" Target="../media/image128.jpeg"/><Relationship Id="rId12" Type="http://schemas.openxmlformats.org/officeDocument/2006/relationships/image" Target="../media/image132.jpeg"/><Relationship Id="rId17" Type="http://schemas.openxmlformats.org/officeDocument/2006/relationships/image" Target="../media/image137.jpeg"/><Relationship Id="rId2" Type="http://schemas.openxmlformats.org/officeDocument/2006/relationships/slideLayout" Target="../slideLayouts/slideLayout19.xml"/><Relationship Id="rId16" Type="http://schemas.openxmlformats.org/officeDocument/2006/relationships/image" Target="../media/image136.jpeg"/><Relationship Id="rId1" Type="http://schemas.openxmlformats.org/officeDocument/2006/relationships/vmlDrawing" Target="../drawings/vmlDrawing1.vml"/><Relationship Id="rId6" Type="http://schemas.openxmlformats.org/officeDocument/2006/relationships/image" Target="../media/image127.jpeg"/><Relationship Id="rId11" Type="http://schemas.openxmlformats.org/officeDocument/2006/relationships/image" Target="../media/image131.png"/><Relationship Id="rId5" Type="http://schemas.openxmlformats.org/officeDocument/2006/relationships/image" Target="../media/image126.png"/><Relationship Id="rId15" Type="http://schemas.openxmlformats.org/officeDocument/2006/relationships/image" Target="../media/image135.png"/><Relationship Id="rId10" Type="http://schemas.openxmlformats.org/officeDocument/2006/relationships/image" Target="../media/image130.png"/><Relationship Id="rId19" Type="http://schemas.openxmlformats.org/officeDocument/2006/relationships/image" Target="../media/image124.png"/><Relationship Id="rId4" Type="http://schemas.openxmlformats.org/officeDocument/2006/relationships/image" Target="../media/image125.jpeg"/><Relationship Id="rId9" Type="http://schemas.openxmlformats.org/officeDocument/2006/relationships/hyperlink" Target="http://www.redhat.com/rhel/" TargetMode="External"/><Relationship Id="rId14" Type="http://schemas.openxmlformats.org/officeDocument/2006/relationships/image" Target="../media/image134.png"/></Relationships>
</file>

<file path=ppt/slides/_rels/slide37.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8.png"/><Relationship Id="rId7" Type="http://schemas.openxmlformats.org/officeDocument/2006/relationships/image" Target="../media/image141.png"/><Relationship Id="rId2" Type="http://schemas.openxmlformats.org/officeDocument/2006/relationships/notesSlide" Target="../notesSlides/notesSlide37.xml"/><Relationship Id="rId1" Type="http://schemas.openxmlformats.org/officeDocument/2006/relationships/slideLayout" Target="../slideLayouts/slideLayout22.xml"/><Relationship Id="rId6" Type="http://schemas.microsoft.com/office/2007/relationships/hdphoto" Target="../media/hdphoto4.wdp"/><Relationship Id="rId5" Type="http://schemas.openxmlformats.org/officeDocument/2006/relationships/image" Target="../media/image140.png"/><Relationship Id="rId4" Type="http://schemas.openxmlformats.org/officeDocument/2006/relationships/image" Target="../media/image139.png"/><Relationship Id="rId9" Type="http://schemas.microsoft.com/office/2007/relationships/hdphoto" Target="../media/hdphoto5.wdp"/></Relationships>
</file>

<file path=ppt/slides/_rels/slide38.xml.rels><?xml version="1.0" encoding="UTF-8" standalone="yes"?>
<Relationships xmlns="http://schemas.openxmlformats.org/package/2006/relationships"><Relationship Id="rId3" Type="http://schemas.openxmlformats.org/officeDocument/2006/relationships/hyperlink" Target="http://www.ibm.com/legal/copytrade.shtml" TargetMode="External"/><Relationship Id="rId2" Type="http://schemas.openxmlformats.org/officeDocument/2006/relationships/notesSlide" Target="../notesSlides/notesSlide38.xml"/><Relationship Id="rId1" Type="http://schemas.openxmlformats.org/officeDocument/2006/relationships/slideLayout" Target="../slideLayouts/slideLayout37.xml"/><Relationship Id="rId4" Type="http://schemas.openxmlformats.org/officeDocument/2006/relationships/image" Target="../media/image143.em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tiff"/><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20.png"/><Relationship Id="rId5" Type="http://schemas.openxmlformats.org/officeDocument/2006/relationships/image" Target="../media/image19.tiff"/><Relationship Id="rId10" Type="http://schemas.openxmlformats.org/officeDocument/2006/relationships/image" Target="../media/image23.png"/><Relationship Id="rId4" Type="http://schemas.openxmlformats.org/officeDocument/2006/relationships/image" Target="../media/image18.tiff"/><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27.tiff"/><Relationship Id="rId5" Type="http://schemas.openxmlformats.org/officeDocument/2006/relationships/image" Target="../media/image26.tiff"/><Relationship Id="rId4" Type="http://schemas.openxmlformats.org/officeDocument/2006/relationships/image" Target="../media/image25.tiff"/></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hyperlink" Target="https://www.sap.com/documents/2016/04/ac1e84d4-697c-0010-82c7-eda71af511fa.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B68684-730E-5D44-A6F1-7BB6F8F7DDA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2496457"/>
          </a:xfrm>
          <a:prstGeom prst="rect">
            <a:avLst/>
          </a:prstGeom>
        </p:spPr>
      </p:pic>
      <p:sp>
        <p:nvSpPr>
          <p:cNvPr id="6" name="Rectangle 5">
            <a:extLst>
              <a:ext uri="{FF2B5EF4-FFF2-40B4-BE49-F238E27FC236}">
                <a16:creationId xmlns:a16="http://schemas.microsoft.com/office/drawing/2014/main" id="{A27EC772-C50B-6147-9F39-2E4477CC62D6}"/>
              </a:ext>
            </a:extLst>
          </p:cNvPr>
          <p:cNvSpPr/>
          <p:nvPr/>
        </p:nvSpPr>
        <p:spPr>
          <a:xfrm>
            <a:off x="0" y="2496457"/>
            <a:ext cx="9144000" cy="2647043"/>
          </a:xfrm>
          <a:prstGeom prst="rect">
            <a:avLst/>
          </a:prstGeom>
          <a:solidFill>
            <a:schemeClr val="tx1"/>
          </a:solidFill>
        </p:spPr>
        <p:txBody>
          <a:bodyPr wrap="square" lIns="0" tIns="0" rIns="0" bIns="0" rtlCol="0" anchor="ctr">
            <a:noAutofit/>
          </a:bodyPr>
          <a:lstStyle/>
          <a:p>
            <a:pPr algn="ctr"/>
            <a:r>
              <a:rPr lang="en-US" sz="3200" dirty="0">
                <a:solidFill>
                  <a:srgbClr val="FFFFFF"/>
                </a:solidFill>
                <a:latin typeface="IBM Plex Sans" panose="020B0503050203000203" pitchFamily="34" charset="77"/>
                <a:cs typeface="Arial"/>
              </a:rPr>
              <a:t>SAP HANA on POWER</a:t>
            </a:r>
          </a:p>
          <a:p>
            <a:pPr algn="ctr"/>
            <a:r>
              <a:rPr lang="en-US" sz="2400" dirty="0">
                <a:solidFill>
                  <a:srgbClr val="FFFFFF"/>
                </a:solidFill>
                <a:latin typeface="IBM Plex Sans" panose="020B0503050203000203" pitchFamily="34" charset="77"/>
                <a:cs typeface="Arial"/>
              </a:rPr>
              <a:t>An Introduction</a:t>
            </a:r>
          </a:p>
        </p:txBody>
      </p:sp>
      <p:pic>
        <p:nvPicPr>
          <p:cNvPr id="7" name="Picture 6">
            <a:extLst>
              <a:ext uri="{FF2B5EF4-FFF2-40B4-BE49-F238E27FC236}">
                <a16:creationId xmlns:a16="http://schemas.microsoft.com/office/drawing/2014/main" id="{8569C6B3-B9F2-D047-B687-31CDEF83BBB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83" b="96087" l="3738" r="100000">
                        <a14:foregroundMark x1="39720" y1="26522" x2="39720" y2="26522"/>
                        <a14:foregroundMark x1="21028" y1="39565" x2="21028" y2="39565"/>
                        <a14:foregroundMark x1="33178" y1="76087" x2="33178" y2="76087"/>
                        <a14:foregroundMark x1="72897" y1="66087" x2="72897" y2="66087"/>
                        <a14:foregroundMark x1="51402" y1="70000" x2="51402" y2="70000"/>
                        <a14:foregroundMark x1="65888" y1="51739" x2="65888" y2="51739"/>
                        <a14:foregroundMark x1="51402" y1="35652" x2="51402" y2="35652"/>
                        <a14:foregroundMark x1="40187" y1="46087" x2="40187" y2="46087"/>
                        <a14:foregroundMark x1="78972" y1="30435" x2="78972" y2="30435"/>
                        <a14:foregroundMark x1="55140" y1="15652" x2="55140" y2="15652"/>
                        <a14:foregroundMark x1="18224" y1="24348" x2="18224" y2="24348"/>
                        <a14:backgroundMark x1="11682" y1="81739" x2="11682" y2="81739"/>
                        <a14:backgroundMark x1="87850" y1="13913" x2="87850" y2="13913"/>
                        <a14:backgroundMark x1="14486" y1="11739" x2="14486" y2="11739"/>
                        <a14:backgroundMark x1="45794" y1="57826" x2="45794" y2="57826"/>
                        <a14:backgroundMark x1="63551" y1="30870" x2="63551" y2="30870"/>
                        <a14:backgroundMark x1="89720" y1="85217" x2="89720" y2="85217"/>
                      </a14:backgroundRemoval>
                    </a14:imgEffect>
                  </a14:imgLayer>
                </a14:imgProps>
              </a:ext>
            </a:extLst>
          </a:blip>
          <a:stretch>
            <a:fillRect/>
          </a:stretch>
        </p:blipFill>
        <p:spPr>
          <a:xfrm>
            <a:off x="7153728" y="2845708"/>
            <a:ext cx="1213757" cy="1304505"/>
          </a:xfrm>
          <a:prstGeom prst="rect">
            <a:avLst/>
          </a:prstGeom>
        </p:spPr>
      </p:pic>
      <p:sp>
        <p:nvSpPr>
          <p:cNvPr id="3" name="TextBox 2">
            <a:extLst>
              <a:ext uri="{FF2B5EF4-FFF2-40B4-BE49-F238E27FC236}">
                <a16:creationId xmlns:a16="http://schemas.microsoft.com/office/drawing/2014/main" id="{F756B943-3BBC-B647-965B-3AC80F78D399}"/>
              </a:ext>
            </a:extLst>
          </p:cNvPr>
          <p:cNvSpPr txBox="1"/>
          <p:nvPr/>
        </p:nvSpPr>
        <p:spPr>
          <a:xfrm>
            <a:off x="129600" y="4392000"/>
            <a:ext cx="3772186" cy="646331"/>
          </a:xfrm>
          <a:prstGeom prst="rect">
            <a:avLst/>
          </a:prstGeom>
          <a:noFill/>
        </p:spPr>
        <p:txBody>
          <a:bodyPr wrap="none" rtlCol="0">
            <a:spAutoFit/>
          </a:bodyPr>
          <a:lstStyle/>
          <a:p>
            <a:r>
              <a:rPr lang="en-US" sz="1400" dirty="0">
                <a:solidFill>
                  <a:schemeClr val="bg2"/>
                </a:solidFill>
                <a:latin typeface="Arial" panose="020B0604020202020204" pitchFamily="34" charset="0"/>
                <a:cs typeface="Arial" panose="020B0604020202020204" pitchFamily="34" charset="0"/>
              </a:rPr>
              <a:t>Liwen Yeow </a:t>
            </a:r>
            <a:r>
              <a:rPr lang="en-US" sz="1200" dirty="0">
                <a:solidFill>
                  <a:schemeClr val="bg2"/>
                </a:solidFill>
                <a:latin typeface="Arial" panose="020B0604020202020204" pitchFamily="34" charset="0"/>
                <a:cs typeface="Arial" panose="020B0604020202020204" pitchFamily="34" charset="0"/>
              </a:rPr>
              <a:t>(</a:t>
            </a:r>
            <a:r>
              <a:rPr lang="en-US" sz="1200" dirty="0">
                <a:solidFill>
                  <a:schemeClr val="bg2"/>
                </a:solidFill>
                <a:latin typeface="Arial" panose="020B0604020202020204" pitchFamily="34" charset="0"/>
                <a:cs typeface="Arial" panose="020B0604020202020204" pitchFamily="34" charset="0"/>
                <a:hlinkClick r:id="rId6"/>
              </a:rPr>
              <a:t>yeow@ca.ibm.com</a:t>
            </a:r>
            <a:r>
              <a:rPr lang="en-US" sz="1200" dirty="0">
                <a:solidFill>
                  <a:schemeClr val="bg2"/>
                </a:solidFill>
                <a:latin typeface="Arial" panose="020B0604020202020204" pitchFamily="34" charset="0"/>
                <a:cs typeface="Arial" panose="020B0604020202020204" pitchFamily="34" charset="0"/>
              </a:rPr>
              <a:t>)</a:t>
            </a:r>
          </a:p>
          <a:p>
            <a:r>
              <a:rPr lang="en-CA" sz="1100" dirty="0">
                <a:solidFill>
                  <a:schemeClr val="bg2"/>
                </a:solidFill>
              </a:rPr>
              <a:t>Analytics on Cognitive Systems – </a:t>
            </a:r>
          </a:p>
          <a:p>
            <a:r>
              <a:rPr lang="en-CA" sz="1100" dirty="0">
                <a:solidFill>
                  <a:schemeClr val="bg2"/>
                </a:solidFill>
              </a:rPr>
              <a:t>SAP HANA on POWER Technical Sales and Enablement</a:t>
            </a:r>
            <a:endParaRPr lang="en-US" sz="1100" dirty="0">
              <a:solidFill>
                <a:schemeClr val="bg2"/>
              </a:solidFill>
            </a:endParaRPr>
          </a:p>
        </p:txBody>
      </p:sp>
    </p:spTree>
    <p:extLst>
      <p:ext uri="{BB962C8B-B14F-4D97-AF65-F5344CB8AC3E}">
        <p14:creationId xmlns:p14="http://schemas.microsoft.com/office/powerpoint/2010/main" val="129909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86A15-B3B5-5748-9141-7189FF6B6FCD}"/>
              </a:ext>
            </a:extLst>
          </p:cNvPr>
          <p:cNvSpPr>
            <a:spLocks noGrp="1"/>
          </p:cNvSpPr>
          <p:nvPr>
            <p:ph type="title"/>
          </p:nvPr>
        </p:nvSpPr>
        <p:spPr/>
        <p:txBody>
          <a:bodyPr/>
          <a:lstStyle/>
          <a:p>
            <a:r>
              <a:rPr lang="en-US" dirty="0"/>
              <a:t>Why SAP HANA?</a:t>
            </a:r>
          </a:p>
        </p:txBody>
      </p:sp>
      <p:sp>
        <p:nvSpPr>
          <p:cNvPr id="6" name="TextBox 5">
            <a:extLst>
              <a:ext uri="{FF2B5EF4-FFF2-40B4-BE49-F238E27FC236}">
                <a16:creationId xmlns:a16="http://schemas.microsoft.com/office/drawing/2014/main" id="{2365E4E6-15D7-9148-9221-B570C48D7BD5}"/>
              </a:ext>
            </a:extLst>
          </p:cNvPr>
          <p:cNvSpPr txBox="1"/>
          <p:nvPr/>
        </p:nvSpPr>
        <p:spPr>
          <a:xfrm>
            <a:off x="751114" y="868688"/>
            <a:ext cx="3439886" cy="3539430"/>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SAP </a:t>
            </a:r>
            <a:r>
              <a:rPr lang="en-US" sz="1600" b="1" dirty="0">
                <a:solidFill>
                  <a:schemeClr val="bg1">
                    <a:lumMod val="50000"/>
                    <a:lumOff val="50000"/>
                  </a:schemeClr>
                </a:solidFill>
                <a:latin typeface="Arial" panose="020B0604020202020204" pitchFamily="34" charset="0"/>
                <a:cs typeface="Arial" panose="020B0604020202020204" pitchFamily="34" charset="0"/>
              </a:rPr>
              <a:t>ERP</a:t>
            </a:r>
            <a:r>
              <a:rPr lang="en-US" sz="1600" dirty="0">
                <a:latin typeface="Arial" panose="020B0604020202020204" pitchFamily="34" charset="0"/>
                <a:cs typeface="Arial" panose="020B0604020202020204" pitchFamily="34" charset="0"/>
              </a:rPr>
              <a:t> generally runs a </a:t>
            </a:r>
            <a:r>
              <a:rPr lang="en-US" sz="1600" i="1" dirty="0">
                <a:solidFill>
                  <a:srgbClr val="FF0000"/>
                </a:solidFill>
                <a:latin typeface="Arial" panose="020B0604020202020204" pitchFamily="34" charset="0"/>
                <a:cs typeface="Arial" panose="020B0604020202020204" pitchFamily="34" charset="0"/>
              </a:rPr>
              <a:t>Transactional</a:t>
            </a:r>
            <a:r>
              <a:rPr lang="en-US" sz="1600" dirty="0">
                <a:latin typeface="Arial" panose="020B0604020202020204" pitchFamily="34" charset="0"/>
                <a:cs typeface="Arial" panose="020B0604020202020204" pitchFamily="34" charset="0"/>
              </a:rPr>
              <a:t> workload</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SAP </a:t>
            </a:r>
            <a:r>
              <a:rPr lang="en-US" sz="1600" b="1" dirty="0">
                <a:solidFill>
                  <a:schemeClr val="bg1">
                    <a:lumMod val="50000"/>
                    <a:lumOff val="50000"/>
                  </a:schemeClr>
                </a:solidFill>
                <a:latin typeface="Arial" panose="020B0604020202020204" pitchFamily="34" charset="0"/>
                <a:cs typeface="Arial" panose="020B0604020202020204" pitchFamily="34" charset="0"/>
              </a:rPr>
              <a:t>BW</a:t>
            </a:r>
            <a:r>
              <a:rPr lang="en-US" sz="1600" dirty="0">
                <a:latin typeface="Arial" panose="020B0604020202020204" pitchFamily="34" charset="0"/>
                <a:cs typeface="Arial" panose="020B0604020202020204" pitchFamily="34" charset="0"/>
              </a:rPr>
              <a:t> is an Operational Data Warehouse with </a:t>
            </a:r>
            <a:r>
              <a:rPr lang="en-US" sz="1600" i="1" dirty="0">
                <a:solidFill>
                  <a:srgbClr val="FF0000"/>
                </a:solidFill>
                <a:latin typeface="Arial" panose="020B0604020202020204" pitchFamily="34" charset="0"/>
                <a:cs typeface="Arial" panose="020B0604020202020204" pitchFamily="34" charset="0"/>
              </a:rPr>
              <a:t>Analytical</a:t>
            </a:r>
            <a:r>
              <a:rPr lang="en-US" sz="1600" dirty="0">
                <a:latin typeface="Arial" panose="020B0604020202020204" pitchFamily="34" charset="0"/>
                <a:cs typeface="Arial" panose="020B0604020202020204" pitchFamily="34" charset="0"/>
              </a:rPr>
              <a:t> workload</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Running both workloads well for </a:t>
            </a:r>
            <a:r>
              <a:rPr lang="en-US" sz="1600" b="1" dirty="0">
                <a:solidFill>
                  <a:schemeClr val="bg1">
                    <a:lumMod val="50000"/>
                    <a:lumOff val="50000"/>
                  </a:schemeClr>
                </a:solidFill>
                <a:latin typeface="Arial" panose="020B0604020202020204" pitchFamily="34" charset="0"/>
                <a:cs typeface="Arial" panose="020B0604020202020204" pitchFamily="34" charset="0"/>
              </a:rPr>
              <a:t>S/4</a:t>
            </a:r>
            <a:r>
              <a:rPr lang="en-US" sz="1600" dirty="0">
                <a:latin typeface="Arial" panose="020B0604020202020204" pitchFamily="34" charset="0"/>
                <a:cs typeface="Arial" panose="020B0604020202020204" pitchFamily="34" charset="0"/>
              </a:rPr>
              <a:t> requires </a:t>
            </a:r>
            <a:r>
              <a:rPr lang="en-US" sz="1600" i="1" dirty="0">
                <a:solidFill>
                  <a:srgbClr val="FF0000"/>
                </a:solidFill>
                <a:latin typeface="Arial" panose="020B0604020202020204" pitchFamily="34" charset="0"/>
                <a:cs typeface="Arial" panose="020B0604020202020204" pitchFamily="34" charset="0"/>
              </a:rPr>
              <a:t>HTAP - Hybrid Transactional and Analytical Processing</a:t>
            </a:r>
            <a:r>
              <a:rPr lang="en-US" sz="1600" dirty="0">
                <a:latin typeface="Arial" panose="020B0604020202020204" pitchFamily="34" charset="0"/>
                <a:cs typeface="Arial" panose="020B0604020202020204" pitchFamily="34" charset="0"/>
              </a:rPr>
              <a:t>, capability in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the database….</a:t>
            </a:r>
          </a:p>
          <a:p>
            <a:endParaRPr lang="en-US" sz="1600" dirty="0">
              <a:latin typeface="Arial" panose="020B0604020202020204" pitchFamily="34" charset="0"/>
              <a:cs typeface="Arial" panose="020B0604020202020204" pitchFamily="34" charset="0"/>
            </a:endParaRPr>
          </a:p>
          <a:p>
            <a:r>
              <a:rPr lang="en-US" sz="1600" i="1" dirty="0">
                <a:latin typeface="Arial" panose="020B0604020202020204" pitchFamily="34" charset="0"/>
                <a:cs typeface="Arial" panose="020B0604020202020204" pitchFamily="34" charset="0"/>
              </a:rPr>
              <a:t>and it runs even better on a flexible high performance server</a:t>
            </a:r>
          </a:p>
        </p:txBody>
      </p:sp>
      <p:sp>
        <p:nvSpPr>
          <p:cNvPr id="7" name="TextBox 6">
            <a:extLst>
              <a:ext uri="{FF2B5EF4-FFF2-40B4-BE49-F238E27FC236}">
                <a16:creationId xmlns:a16="http://schemas.microsoft.com/office/drawing/2014/main" id="{7FD4D40B-8831-B243-B1D0-208CD65ACAA9}"/>
              </a:ext>
            </a:extLst>
          </p:cNvPr>
          <p:cNvSpPr txBox="1"/>
          <p:nvPr/>
        </p:nvSpPr>
        <p:spPr>
          <a:xfrm>
            <a:off x="4632959" y="3660409"/>
            <a:ext cx="3967753" cy="707886"/>
          </a:xfrm>
          <a:prstGeom prst="rect">
            <a:avLst/>
          </a:prstGeom>
          <a:noFill/>
        </p:spPr>
        <p:txBody>
          <a:bodyPr wrap="none" rtlCol="0">
            <a:spAutoFit/>
          </a:bodyPr>
          <a:lstStyle/>
          <a:p>
            <a:r>
              <a:rPr lang="en-US" sz="4000" b="1" dirty="0">
                <a:latin typeface="Segoe Print" panose="02000800000000000000" pitchFamily="2" charset="0"/>
                <a:cs typeface="Arial" panose="020B0604020202020204" pitchFamily="34" charset="0"/>
              </a:rPr>
              <a:t>=&gt; </a:t>
            </a:r>
            <a:r>
              <a:rPr lang="en-US" sz="4000" b="1" dirty="0">
                <a:solidFill>
                  <a:schemeClr val="bg1">
                    <a:lumMod val="50000"/>
                    <a:lumOff val="50000"/>
                  </a:schemeClr>
                </a:solidFill>
                <a:latin typeface="Segoe Print" panose="02000800000000000000" pitchFamily="2" charset="0"/>
                <a:cs typeface="Arial" panose="020B0604020202020204" pitchFamily="34" charset="0"/>
              </a:rPr>
              <a:t>HANA</a:t>
            </a:r>
            <a:r>
              <a:rPr lang="en-US" sz="4000" b="1" dirty="0">
                <a:latin typeface="Segoe Print" panose="02000800000000000000" pitchFamily="2" charset="0"/>
                <a:cs typeface="Arial" panose="020B0604020202020204" pitchFamily="34" charset="0"/>
              </a:rPr>
              <a:t> </a:t>
            </a:r>
            <a:r>
              <a:rPr lang="en-US" sz="1600" b="1" dirty="0">
                <a:latin typeface="Segoe Print" panose="02000800000000000000" pitchFamily="2" charset="0"/>
                <a:cs typeface="Arial" panose="020B0604020202020204" pitchFamily="34" charset="0"/>
              </a:rPr>
              <a:t>on POWER</a:t>
            </a:r>
            <a:endParaRPr lang="en-US" sz="4000" b="1" dirty="0">
              <a:latin typeface="Segoe Print" panose="02000800000000000000" pitchFamily="2" charset="0"/>
              <a:cs typeface="Arial" panose="020B0604020202020204" pitchFamily="34" charset="0"/>
            </a:endParaRPr>
          </a:p>
        </p:txBody>
      </p:sp>
      <p:sp>
        <p:nvSpPr>
          <p:cNvPr id="8" name="TextBox 7">
            <a:extLst>
              <a:ext uri="{FF2B5EF4-FFF2-40B4-BE49-F238E27FC236}">
                <a16:creationId xmlns:a16="http://schemas.microsoft.com/office/drawing/2014/main" id="{75C6A48A-5463-554E-8E48-80F62F3D8561}"/>
              </a:ext>
            </a:extLst>
          </p:cNvPr>
          <p:cNvSpPr txBox="1"/>
          <p:nvPr/>
        </p:nvSpPr>
        <p:spPr>
          <a:xfrm>
            <a:off x="4632959" y="880139"/>
            <a:ext cx="2645276" cy="707886"/>
          </a:xfrm>
          <a:prstGeom prst="rect">
            <a:avLst/>
          </a:prstGeom>
          <a:noFill/>
        </p:spPr>
        <p:txBody>
          <a:bodyPr wrap="none" rtlCol="0">
            <a:spAutoFit/>
          </a:bodyPr>
          <a:lstStyle/>
          <a:p>
            <a:r>
              <a:rPr lang="en-US" sz="4000" b="1" dirty="0">
                <a:latin typeface="Segoe Print" panose="02000800000000000000" pitchFamily="2" charset="0"/>
                <a:cs typeface="Arial" panose="020B0604020202020204" pitchFamily="34" charset="0"/>
              </a:rPr>
              <a:t>= OLTP +</a:t>
            </a:r>
          </a:p>
        </p:txBody>
      </p:sp>
      <p:sp>
        <p:nvSpPr>
          <p:cNvPr id="10" name="TextBox 9">
            <a:extLst>
              <a:ext uri="{FF2B5EF4-FFF2-40B4-BE49-F238E27FC236}">
                <a16:creationId xmlns:a16="http://schemas.microsoft.com/office/drawing/2014/main" id="{B89D53FB-930D-2145-8328-26F2C5914E23}"/>
              </a:ext>
            </a:extLst>
          </p:cNvPr>
          <p:cNvSpPr txBox="1"/>
          <p:nvPr/>
        </p:nvSpPr>
        <p:spPr>
          <a:xfrm>
            <a:off x="4632959" y="1661775"/>
            <a:ext cx="2202847" cy="707886"/>
          </a:xfrm>
          <a:prstGeom prst="rect">
            <a:avLst/>
          </a:prstGeom>
          <a:noFill/>
        </p:spPr>
        <p:txBody>
          <a:bodyPr wrap="none" rtlCol="0">
            <a:spAutoFit/>
          </a:bodyPr>
          <a:lstStyle/>
          <a:p>
            <a:r>
              <a:rPr lang="en-US" sz="4000" b="1" dirty="0">
                <a:latin typeface="Segoe Print" panose="02000800000000000000" pitchFamily="2" charset="0"/>
                <a:cs typeface="Arial" panose="020B0604020202020204" pitchFamily="34" charset="0"/>
              </a:rPr>
              <a:t>= OLAP</a:t>
            </a:r>
          </a:p>
        </p:txBody>
      </p:sp>
      <p:sp>
        <p:nvSpPr>
          <p:cNvPr id="11" name="TextBox 10">
            <a:extLst>
              <a:ext uri="{FF2B5EF4-FFF2-40B4-BE49-F238E27FC236}">
                <a16:creationId xmlns:a16="http://schemas.microsoft.com/office/drawing/2014/main" id="{FAE38361-C39B-774D-B35C-384DE0D8AC34}"/>
              </a:ext>
            </a:extLst>
          </p:cNvPr>
          <p:cNvSpPr txBox="1"/>
          <p:nvPr/>
        </p:nvSpPr>
        <p:spPr>
          <a:xfrm>
            <a:off x="4634314" y="2661418"/>
            <a:ext cx="2223686" cy="707886"/>
          </a:xfrm>
          <a:prstGeom prst="rect">
            <a:avLst/>
          </a:prstGeom>
          <a:noFill/>
        </p:spPr>
        <p:txBody>
          <a:bodyPr wrap="none" rtlCol="0">
            <a:spAutoFit/>
          </a:bodyPr>
          <a:lstStyle/>
          <a:p>
            <a:r>
              <a:rPr lang="en-US" sz="4000" b="1" dirty="0">
                <a:latin typeface="Segoe Print" panose="02000800000000000000" pitchFamily="2" charset="0"/>
                <a:cs typeface="Arial" panose="020B0604020202020204" pitchFamily="34" charset="0"/>
              </a:rPr>
              <a:t>= HTAP</a:t>
            </a:r>
          </a:p>
        </p:txBody>
      </p:sp>
      <p:sp>
        <p:nvSpPr>
          <p:cNvPr id="12" name="TextBox 11">
            <a:extLst>
              <a:ext uri="{FF2B5EF4-FFF2-40B4-BE49-F238E27FC236}">
                <a16:creationId xmlns:a16="http://schemas.microsoft.com/office/drawing/2014/main" id="{285D82D7-B46B-E248-BCEA-8A47E6384BA4}"/>
              </a:ext>
            </a:extLst>
          </p:cNvPr>
          <p:cNvSpPr txBox="1"/>
          <p:nvPr/>
        </p:nvSpPr>
        <p:spPr>
          <a:xfrm>
            <a:off x="4632959" y="2088106"/>
            <a:ext cx="2484976" cy="707886"/>
          </a:xfrm>
          <a:prstGeom prst="rect">
            <a:avLst/>
          </a:prstGeom>
          <a:noFill/>
        </p:spPr>
        <p:txBody>
          <a:bodyPr wrap="none" rtlCol="0">
            <a:spAutoFit/>
          </a:bodyPr>
          <a:lstStyle/>
          <a:p>
            <a:r>
              <a:rPr lang="en-US" sz="4000" b="1" dirty="0">
                <a:latin typeface="Segoe Print" panose="02000800000000000000" pitchFamily="2" charset="0"/>
                <a:cs typeface="Arial" panose="020B0604020202020204" pitchFamily="34" charset="0"/>
              </a:rPr>
              <a:t>-------</a:t>
            </a:r>
          </a:p>
        </p:txBody>
      </p:sp>
    </p:spTree>
    <p:extLst>
      <p:ext uri="{BB962C8B-B14F-4D97-AF65-F5344CB8AC3E}">
        <p14:creationId xmlns:p14="http://schemas.microsoft.com/office/powerpoint/2010/main" val="1894037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4B415-4E85-E845-98FA-031E25022DA5}"/>
              </a:ext>
            </a:extLst>
          </p:cNvPr>
          <p:cNvSpPr>
            <a:spLocks noGrp="1"/>
          </p:cNvSpPr>
          <p:nvPr>
            <p:ph type="title"/>
          </p:nvPr>
        </p:nvSpPr>
        <p:spPr/>
        <p:txBody>
          <a:bodyPr/>
          <a:lstStyle/>
          <a:p>
            <a:r>
              <a:rPr lang="en-US" dirty="0"/>
              <a:t>Overview of SAP HANA</a:t>
            </a:r>
          </a:p>
        </p:txBody>
      </p:sp>
      <p:pic>
        <p:nvPicPr>
          <p:cNvPr id="4" name="Content Placeholder 5">
            <a:extLst>
              <a:ext uri="{FF2B5EF4-FFF2-40B4-BE49-F238E27FC236}">
                <a16:creationId xmlns:a16="http://schemas.microsoft.com/office/drawing/2014/main" id="{88E02D48-49C5-794E-A384-0E39D841CB5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601" y="1066221"/>
            <a:ext cx="3293925" cy="2355003"/>
          </a:xfrm>
          <a:prstGeom prst="rect">
            <a:avLst/>
          </a:prstGeom>
        </p:spPr>
      </p:pic>
      <p:pic>
        <p:nvPicPr>
          <p:cNvPr id="5" name="Picture 4">
            <a:extLst>
              <a:ext uri="{FF2B5EF4-FFF2-40B4-BE49-F238E27FC236}">
                <a16:creationId xmlns:a16="http://schemas.microsoft.com/office/drawing/2014/main" id="{69F30E63-60FE-DE46-A04B-646B60EE6C3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13096" y="3293320"/>
            <a:ext cx="7304316" cy="1398949"/>
          </a:xfrm>
          <a:prstGeom prst="rect">
            <a:avLst/>
          </a:prstGeom>
        </p:spPr>
      </p:pic>
      <p:sp>
        <p:nvSpPr>
          <p:cNvPr id="6" name="TextBox 5">
            <a:extLst>
              <a:ext uri="{FF2B5EF4-FFF2-40B4-BE49-F238E27FC236}">
                <a16:creationId xmlns:a16="http://schemas.microsoft.com/office/drawing/2014/main" id="{18413BEE-4165-AF4A-A267-8218C7E7AFE6}"/>
              </a:ext>
            </a:extLst>
          </p:cNvPr>
          <p:cNvSpPr txBox="1"/>
          <p:nvPr/>
        </p:nvSpPr>
        <p:spPr>
          <a:xfrm>
            <a:off x="3834407" y="1777854"/>
            <a:ext cx="4713021" cy="830997"/>
          </a:xfrm>
          <a:prstGeom prst="rect">
            <a:avLst/>
          </a:prstGeom>
          <a:noFill/>
        </p:spPr>
        <p:txBody>
          <a:bodyPr wrap="none" rtlCol="0">
            <a:spAutoFit/>
          </a:bodyPr>
          <a:lstStyle/>
          <a:p>
            <a:pPr algn="ctr"/>
            <a:r>
              <a:rPr lang="en-US" sz="2400" dirty="0">
                <a:latin typeface="Arial" panose="020B0604020202020204" pitchFamily="34" charset="0"/>
                <a:cs typeface="Arial" panose="020B0604020202020204" pitchFamily="34" charset="0"/>
              </a:rPr>
              <a:t>SAP HANA is not just a database</a:t>
            </a:r>
          </a:p>
          <a:p>
            <a:pPr algn="ctr"/>
            <a:r>
              <a:rPr lang="en-US" sz="2400" dirty="0">
                <a:latin typeface="Arial" panose="020B0604020202020204" pitchFamily="34" charset="0"/>
                <a:cs typeface="Arial" panose="020B0604020202020204" pitchFamily="34" charset="0"/>
              </a:rPr>
              <a:t>It is a </a:t>
            </a:r>
            <a:r>
              <a:rPr lang="en-US" sz="2400" b="1" dirty="0">
                <a:latin typeface="Arial" panose="020B0604020202020204" pitchFamily="34" charset="0"/>
                <a:cs typeface="Arial" panose="020B0604020202020204" pitchFamily="34" charset="0"/>
              </a:rPr>
              <a:t>Platform</a:t>
            </a:r>
          </a:p>
        </p:txBody>
      </p:sp>
    </p:spTree>
    <p:extLst>
      <p:ext uri="{BB962C8B-B14F-4D97-AF65-F5344CB8AC3E}">
        <p14:creationId xmlns:p14="http://schemas.microsoft.com/office/powerpoint/2010/main" val="2225014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86991-016B-A84B-B72A-0C770EAF5397}"/>
              </a:ext>
            </a:extLst>
          </p:cNvPr>
          <p:cNvSpPr>
            <a:spLocks noGrp="1"/>
          </p:cNvSpPr>
          <p:nvPr>
            <p:ph type="title"/>
          </p:nvPr>
        </p:nvSpPr>
        <p:spPr/>
        <p:txBody>
          <a:bodyPr/>
          <a:lstStyle/>
          <a:p>
            <a:r>
              <a:rPr lang="en-US" dirty="0"/>
              <a:t>HANA Usage</a:t>
            </a:r>
          </a:p>
        </p:txBody>
      </p:sp>
      <p:pic>
        <p:nvPicPr>
          <p:cNvPr id="4" name="Picture 3">
            <a:extLst>
              <a:ext uri="{FF2B5EF4-FFF2-40B4-BE49-F238E27FC236}">
                <a16:creationId xmlns:a16="http://schemas.microsoft.com/office/drawing/2014/main" id="{97DA1E7F-1034-CA49-905E-88FEF9912B9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38843" y="952432"/>
            <a:ext cx="6666314" cy="2175672"/>
          </a:xfrm>
          <a:prstGeom prst="rect">
            <a:avLst/>
          </a:prstGeom>
        </p:spPr>
      </p:pic>
      <p:pic>
        <p:nvPicPr>
          <p:cNvPr id="5" name="Picture 4">
            <a:extLst>
              <a:ext uri="{FF2B5EF4-FFF2-40B4-BE49-F238E27FC236}">
                <a16:creationId xmlns:a16="http://schemas.microsoft.com/office/drawing/2014/main" id="{227E788C-543A-2A45-9965-3BD5AAF4736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49905" y="3181508"/>
            <a:ext cx="7564582" cy="1767700"/>
          </a:xfrm>
          <a:prstGeom prst="rect">
            <a:avLst/>
          </a:prstGeom>
        </p:spPr>
      </p:pic>
    </p:spTree>
    <p:extLst>
      <p:ext uri="{BB962C8B-B14F-4D97-AF65-F5344CB8AC3E}">
        <p14:creationId xmlns:p14="http://schemas.microsoft.com/office/powerpoint/2010/main" val="2882871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C6D05D-ABF4-B241-A65A-C23C629A6328}"/>
              </a:ext>
            </a:extLst>
          </p:cNvPr>
          <p:cNvPicPr>
            <a:picLocks noChangeAspect="1"/>
          </p:cNvPicPr>
          <p:nvPr/>
        </p:nvPicPr>
        <p:blipFill>
          <a:blip r:embed="rId3">
            <a:alphaModFix amt="20000"/>
          </a:blip>
          <a:stretch>
            <a:fillRect/>
          </a:stretch>
        </p:blipFill>
        <p:spPr>
          <a:xfrm>
            <a:off x="0" y="7829"/>
            <a:ext cx="9144000" cy="5135671"/>
          </a:xfrm>
          <a:prstGeom prst="rect">
            <a:avLst/>
          </a:prstGeom>
        </p:spPr>
      </p:pic>
      <p:sp>
        <p:nvSpPr>
          <p:cNvPr id="2" name="Title 1">
            <a:extLst>
              <a:ext uri="{FF2B5EF4-FFF2-40B4-BE49-F238E27FC236}">
                <a16:creationId xmlns:a16="http://schemas.microsoft.com/office/drawing/2014/main" id="{E1C54EF1-6352-224A-9830-3CFBB3AD8446}"/>
              </a:ext>
            </a:extLst>
          </p:cNvPr>
          <p:cNvSpPr>
            <a:spLocks noGrp="1"/>
          </p:cNvSpPr>
          <p:nvPr>
            <p:ph type="title"/>
          </p:nvPr>
        </p:nvSpPr>
        <p:spPr/>
        <p:txBody>
          <a:bodyPr/>
          <a:lstStyle/>
          <a:p>
            <a:r>
              <a:rPr lang="en-US" dirty="0"/>
              <a:t>HANA in the Cloud</a:t>
            </a:r>
          </a:p>
        </p:txBody>
      </p:sp>
      <p:pic>
        <p:nvPicPr>
          <p:cNvPr id="5" name="Picture 4">
            <a:extLst>
              <a:ext uri="{FF2B5EF4-FFF2-40B4-BE49-F238E27FC236}">
                <a16:creationId xmlns:a16="http://schemas.microsoft.com/office/drawing/2014/main" id="{C87B6FAF-A80A-FE45-90B1-8CDF5F4EF660}"/>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2023" b="100000" l="2288" r="98039">
                        <a14:foregroundMark x1="9804" y1="28902" x2="45752" y2="40462"/>
                        <a14:foregroundMark x1="56209" y1="29191" x2="91503" y2="40173"/>
                        <a14:foregroundMark x1="4902" y1="3468" x2="95752" y2="99711"/>
                        <a14:backgroundMark x1="48366" y1="74855" x2="48366" y2="74855"/>
                        <a14:backgroundMark x1="68627" y1="89306" x2="68627" y2="89306"/>
                        <a14:backgroundMark x1="5229" y1="74566" x2="5229" y2="74566"/>
                        <a14:backgroundMark x1="4902" y1="34682" x2="4902" y2="34682"/>
                        <a14:backgroundMark x1="3922" y1="27457" x2="34967" y2="4046"/>
                        <a14:backgroundMark x1="34641" y1="6069" x2="97712" y2="12139"/>
                        <a14:backgroundMark x1="10784" y1="46532" x2="83333" y2="45376"/>
                      </a14:backgroundRemoval>
                    </a14:imgEffect>
                  </a14:imgLayer>
                </a14:imgProps>
              </a:ext>
            </a:extLst>
          </a:blip>
          <a:stretch>
            <a:fillRect/>
          </a:stretch>
        </p:blipFill>
        <p:spPr>
          <a:xfrm>
            <a:off x="817319" y="721954"/>
            <a:ext cx="2002971" cy="2264797"/>
          </a:xfrm>
          <a:prstGeom prst="rect">
            <a:avLst/>
          </a:prstGeom>
        </p:spPr>
      </p:pic>
      <p:pic>
        <p:nvPicPr>
          <p:cNvPr id="6" name="Picture 5">
            <a:extLst>
              <a:ext uri="{FF2B5EF4-FFF2-40B4-BE49-F238E27FC236}">
                <a16:creationId xmlns:a16="http://schemas.microsoft.com/office/drawing/2014/main" id="{8A3E6A9E-4242-8E46-BA9E-93C7DF2B4B5E}"/>
              </a:ext>
            </a:extLst>
          </p:cNvPr>
          <p:cNvPicPr>
            <a:picLocks noChangeAspect="1"/>
          </p:cNvPicPr>
          <p:nvPr/>
        </p:nvPicPr>
        <p:blipFill>
          <a:blip r:embed="rId6"/>
          <a:stretch>
            <a:fillRect/>
          </a:stretch>
        </p:blipFill>
        <p:spPr>
          <a:xfrm>
            <a:off x="3616747" y="1756227"/>
            <a:ext cx="1910505" cy="2267485"/>
          </a:xfrm>
          <a:prstGeom prst="rect">
            <a:avLst/>
          </a:prstGeom>
        </p:spPr>
      </p:pic>
      <p:pic>
        <p:nvPicPr>
          <p:cNvPr id="7" name="Picture 6">
            <a:extLst>
              <a:ext uri="{FF2B5EF4-FFF2-40B4-BE49-F238E27FC236}">
                <a16:creationId xmlns:a16="http://schemas.microsoft.com/office/drawing/2014/main" id="{DF15D63F-FC89-3B45-AEAA-658992AF6A9F}"/>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542327" y="2757715"/>
            <a:ext cx="1586597" cy="2267485"/>
          </a:xfrm>
          <a:prstGeom prst="rect">
            <a:avLst/>
          </a:prstGeom>
        </p:spPr>
      </p:pic>
      <p:sp>
        <p:nvSpPr>
          <p:cNvPr id="8" name="TextBox 7">
            <a:extLst>
              <a:ext uri="{FF2B5EF4-FFF2-40B4-BE49-F238E27FC236}">
                <a16:creationId xmlns:a16="http://schemas.microsoft.com/office/drawing/2014/main" id="{6B4CD191-9601-EA4B-9939-43D2CECBC9EE}"/>
              </a:ext>
            </a:extLst>
          </p:cNvPr>
          <p:cNvSpPr txBox="1"/>
          <p:nvPr/>
        </p:nvSpPr>
        <p:spPr>
          <a:xfrm>
            <a:off x="2893325" y="1087670"/>
            <a:ext cx="2563522" cy="830997"/>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Roll your own applications</a:t>
            </a:r>
          </a:p>
          <a:p>
            <a:r>
              <a:rPr lang="en-US" sz="1600" dirty="0" err="1">
                <a:latin typeface="Arial" panose="020B0604020202020204" pitchFamily="34" charset="0"/>
                <a:cs typeface="Arial" panose="020B0604020202020204" pitchFamily="34" charset="0"/>
              </a:rPr>
              <a:t>PoCs</a:t>
            </a:r>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ISV</a:t>
            </a:r>
          </a:p>
        </p:txBody>
      </p:sp>
      <p:sp>
        <p:nvSpPr>
          <p:cNvPr id="9" name="TextBox 8">
            <a:extLst>
              <a:ext uri="{FF2B5EF4-FFF2-40B4-BE49-F238E27FC236}">
                <a16:creationId xmlns:a16="http://schemas.microsoft.com/office/drawing/2014/main" id="{BF1D9283-47F0-1042-B1EA-3BA56741F37C}"/>
              </a:ext>
            </a:extLst>
          </p:cNvPr>
          <p:cNvSpPr txBox="1"/>
          <p:nvPr/>
        </p:nvSpPr>
        <p:spPr>
          <a:xfrm>
            <a:off x="1955616" y="3136191"/>
            <a:ext cx="1779654" cy="584775"/>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IaaS Platform</a:t>
            </a:r>
          </a:p>
          <a:p>
            <a:r>
              <a:rPr lang="en-US" sz="1600" dirty="0">
                <a:latin typeface="Arial" panose="020B0604020202020204" pitchFamily="34" charset="0"/>
                <a:cs typeface="Arial" panose="020B0604020202020204" pitchFamily="34" charset="0"/>
              </a:rPr>
              <a:t>Managed by SAP</a:t>
            </a:r>
          </a:p>
        </p:txBody>
      </p:sp>
      <p:sp>
        <p:nvSpPr>
          <p:cNvPr id="10" name="TextBox 9">
            <a:extLst>
              <a:ext uri="{FF2B5EF4-FFF2-40B4-BE49-F238E27FC236}">
                <a16:creationId xmlns:a16="http://schemas.microsoft.com/office/drawing/2014/main" id="{CAC7123F-CF37-E746-A62A-9FCAA57BBA8B}"/>
              </a:ext>
            </a:extLst>
          </p:cNvPr>
          <p:cNvSpPr txBox="1"/>
          <p:nvPr/>
        </p:nvSpPr>
        <p:spPr>
          <a:xfrm>
            <a:off x="3669743" y="3891457"/>
            <a:ext cx="2940228" cy="830997"/>
          </a:xfrm>
          <a:prstGeom prst="rect">
            <a:avLst/>
          </a:prstGeom>
          <a:noFill/>
        </p:spPr>
        <p:txBody>
          <a:bodyPr wrap="none" rtlCol="0">
            <a:spAutoFit/>
          </a:bodyPr>
          <a:lstStyle/>
          <a:p>
            <a:pPr algn="r"/>
            <a:r>
              <a:rPr lang="en-US" sz="1600" dirty="0">
                <a:latin typeface="Arial" panose="020B0604020202020204" pitchFamily="34" charset="0"/>
                <a:cs typeface="Arial" panose="020B0604020202020204" pitchFamily="34" charset="0"/>
              </a:rPr>
              <a:t>PaaS Platform</a:t>
            </a:r>
          </a:p>
          <a:p>
            <a:pPr algn="r"/>
            <a:r>
              <a:rPr lang="en-US" sz="1600" dirty="0">
                <a:latin typeface="Arial" panose="020B0604020202020204" pitchFamily="34" charset="0"/>
                <a:cs typeface="Arial" panose="020B0604020202020204" pitchFamily="34" charset="0"/>
              </a:rPr>
              <a:t>Customers and Partners</a:t>
            </a:r>
          </a:p>
          <a:p>
            <a:pPr algn="r"/>
            <a:r>
              <a:rPr lang="en-US" sz="1600" dirty="0">
                <a:latin typeface="Arial" panose="020B0604020202020204" pitchFamily="34" charset="0"/>
                <a:cs typeface="Arial" panose="020B0604020202020204" pitchFamily="34" charset="0"/>
              </a:rPr>
              <a:t>Build extensions and solutions</a:t>
            </a:r>
          </a:p>
        </p:txBody>
      </p:sp>
    </p:spTree>
    <p:extLst>
      <p:ext uri="{BB962C8B-B14F-4D97-AF65-F5344CB8AC3E}">
        <p14:creationId xmlns:p14="http://schemas.microsoft.com/office/powerpoint/2010/main" val="2768536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10E39-F796-D447-AD8E-B418FF0C23F7}"/>
              </a:ext>
            </a:extLst>
          </p:cNvPr>
          <p:cNvSpPr>
            <a:spLocks noGrp="1"/>
          </p:cNvSpPr>
          <p:nvPr>
            <p:ph type="title"/>
          </p:nvPr>
        </p:nvSpPr>
        <p:spPr/>
        <p:txBody>
          <a:bodyPr/>
          <a:lstStyle/>
          <a:p>
            <a:r>
              <a:rPr lang="en-US" dirty="0"/>
              <a:t>HANA on Premises</a:t>
            </a:r>
          </a:p>
        </p:txBody>
      </p:sp>
      <p:sp>
        <p:nvSpPr>
          <p:cNvPr id="3" name="Slide Number Placeholder 2">
            <a:extLst>
              <a:ext uri="{FF2B5EF4-FFF2-40B4-BE49-F238E27FC236}">
                <a16:creationId xmlns:a16="http://schemas.microsoft.com/office/drawing/2014/main" id="{91502DB8-B5B2-8140-8117-9E8672A1AE50}"/>
              </a:ext>
            </a:extLst>
          </p:cNvPr>
          <p:cNvSpPr>
            <a:spLocks noGrp="1"/>
          </p:cNvSpPr>
          <p:nvPr>
            <p:ph type="sldNum" sz="quarter" idx="10"/>
          </p:nvPr>
        </p:nvSpPr>
        <p:spPr/>
        <p:txBody>
          <a:bodyPr/>
          <a:lstStyle/>
          <a:p>
            <a:fld id="{D0BE6F14-FF48-0F4F-A8AA-2E3F25371E4A}" type="slidenum">
              <a:rPr lang="en-US" smtClean="0"/>
              <a:pPr/>
              <a:t>14</a:t>
            </a:fld>
            <a:endParaRPr lang="en-US" dirty="0"/>
          </a:p>
        </p:txBody>
      </p:sp>
      <p:pic>
        <p:nvPicPr>
          <p:cNvPr id="4" name="Picture 3">
            <a:extLst>
              <a:ext uri="{FF2B5EF4-FFF2-40B4-BE49-F238E27FC236}">
                <a16:creationId xmlns:a16="http://schemas.microsoft.com/office/drawing/2014/main" id="{484D9F17-344B-5D4A-95E1-A185AA9F02F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4"/>
          <a:stretch/>
        </p:blipFill>
        <p:spPr>
          <a:xfrm>
            <a:off x="4800600" y="1484"/>
            <a:ext cx="4343400" cy="5142016"/>
          </a:xfrm>
          <a:prstGeom prst="rect">
            <a:avLst/>
          </a:prstGeom>
        </p:spPr>
      </p:pic>
      <p:pic>
        <p:nvPicPr>
          <p:cNvPr id="5" name="Picture 4">
            <a:extLst>
              <a:ext uri="{FF2B5EF4-FFF2-40B4-BE49-F238E27FC236}">
                <a16:creationId xmlns:a16="http://schemas.microsoft.com/office/drawing/2014/main" id="{83010A09-5692-8E49-9124-B6615996126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5656" y="2331927"/>
            <a:ext cx="4644944" cy="1723972"/>
          </a:xfrm>
          <a:prstGeom prst="rect">
            <a:avLst/>
          </a:prstGeom>
        </p:spPr>
      </p:pic>
      <p:sp>
        <p:nvSpPr>
          <p:cNvPr id="6" name="TextBox 5">
            <a:extLst>
              <a:ext uri="{FF2B5EF4-FFF2-40B4-BE49-F238E27FC236}">
                <a16:creationId xmlns:a16="http://schemas.microsoft.com/office/drawing/2014/main" id="{BD7F805E-C84F-A641-91D4-271C15044164}"/>
              </a:ext>
            </a:extLst>
          </p:cNvPr>
          <p:cNvSpPr txBox="1"/>
          <p:nvPr/>
        </p:nvSpPr>
        <p:spPr>
          <a:xfrm>
            <a:off x="490155" y="1186453"/>
            <a:ext cx="3591689" cy="830997"/>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Two deployment options </a:t>
            </a:r>
          </a:p>
          <a:p>
            <a:pPr algn="ctr"/>
            <a:r>
              <a:rPr lang="en-US" sz="2400" dirty="0">
                <a:latin typeface="Arial" panose="020B0604020202020204" pitchFamily="34" charset="0"/>
                <a:cs typeface="Arial" panose="020B0604020202020204" pitchFamily="34" charset="0"/>
              </a:rPr>
              <a:t>to choose from</a:t>
            </a:r>
          </a:p>
        </p:txBody>
      </p:sp>
    </p:spTree>
    <p:extLst>
      <p:ext uri="{BB962C8B-B14F-4D97-AF65-F5344CB8AC3E}">
        <p14:creationId xmlns:p14="http://schemas.microsoft.com/office/powerpoint/2010/main" val="113044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EB291-8124-8B49-A00B-23027030506C}"/>
              </a:ext>
            </a:extLst>
          </p:cNvPr>
          <p:cNvSpPr>
            <a:spLocks noGrp="1"/>
          </p:cNvSpPr>
          <p:nvPr>
            <p:ph type="title"/>
          </p:nvPr>
        </p:nvSpPr>
        <p:spPr/>
        <p:txBody>
          <a:bodyPr/>
          <a:lstStyle/>
          <a:p>
            <a:r>
              <a:rPr lang="en-US" dirty="0"/>
              <a:t>HANA Vendor Support</a:t>
            </a:r>
          </a:p>
        </p:txBody>
      </p:sp>
      <p:sp>
        <p:nvSpPr>
          <p:cNvPr id="4" name="TextBox 3">
            <a:extLst>
              <a:ext uri="{FF2B5EF4-FFF2-40B4-BE49-F238E27FC236}">
                <a16:creationId xmlns:a16="http://schemas.microsoft.com/office/drawing/2014/main" id="{9FF4B1B0-20A0-ED45-8F50-E47AAD85F398}"/>
              </a:ext>
            </a:extLst>
          </p:cNvPr>
          <p:cNvSpPr txBox="1"/>
          <p:nvPr/>
        </p:nvSpPr>
        <p:spPr>
          <a:xfrm>
            <a:off x="1957993" y="967045"/>
            <a:ext cx="4617483" cy="369332"/>
          </a:xfrm>
          <a:prstGeom prst="rect">
            <a:avLst/>
          </a:prstGeom>
          <a:solidFill>
            <a:schemeClr val="accent2">
              <a:lumMod val="20000"/>
              <a:lumOff val="80000"/>
            </a:schemeClr>
          </a:solidFill>
          <a:effectLst>
            <a:glow rad="139700">
              <a:schemeClr val="accent1">
                <a:satMod val="175000"/>
                <a:alpha val="40000"/>
              </a:schemeClr>
            </a:glow>
          </a:effectLst>
        </p:spPr>
        <p:txBody>
          <a:bodyPr wrap="none" rtlCol="0">
            <a:spAutoFit/>
          </a:bodyPr>
          <a:lstStyle/>
          <a:p>
            <a:r>
              <a:rPr lang="en-US" sz="1800" b="1" dirty="0">
                <a:latin typeface="Arial" panose="020B0604020202020204" pitchFamily="34" charset="0"/>
                <a:cs typeface="Arial" panose="020B0604020202020204" pitchFamily="34" charset="0"/>
              </a:rPr>
              <a:t>Two deployment options to choose from</a:t>
            </a:r>
          </a:p>
        </p:txBody>
      </p:sp>
      <p:sp>
        <p:nvSpPr>
          <p:cNvPr id="5" name="TextBox 4">
            <a:extLst>
              <a:ext uri="{FF2B5EF4-FFF2-40B4-BE49-F238E27FC236}">
                <a16:creationId xmlns:a16="http://schemas.microsoft.com/office/drawing/2014/main" id="{18B6C7CD-CE0E-E740-9275-A14BF94F3C9D}"/>
              </a:ext>
            </a:extLst>
          </p:cNvPr>
          <p:cNvSpPr txBox="1"/>
          <p:nvPr/>
        </p:nvSpPr>
        <p:spPr>
          <a:xfrm>
            <a:off x="1505338" y="1488014"/>
            <a:ext cx="6586116"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Appliance			         Tailored Data Center Integration</a:t>
            </a:r>
          </a:p>
        </p:txBody>
      </p:sp>
      <p:cxnSp>
        <p:nvCxnSpPr>
          <p:cNvPr id="7" name="Straight Connector 6">
            <a:extLst>
              <a:ext uri="{FF2B5EF4-FFF2-40B4-BE49-F238E27FC236}">
                <a16:creationId xmlns:a16="http://schemas.microsoft.com/office/drawing/2014/main" id="{2F479469-7496-6445-BC54-5346364314C5}"/>
              </a:ext>
            </a:extLst>
          </p:cNvPr>
          <p:cNvCxnSpPr/>
          <p:nvPr/>
        </p:nvCxnSpPr>
        <p:spPr>
          <a:xfrm>
            <a:off x="4273420" y="1772816"/>
            <a:ext cx="0" cy="2780523"/>
          </a:xfrm>
          <a:prstGeom prst="line">
            <a:avLst/>
          </a:prstGeom>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99A0CD10-BD63-B948-B638-15413845BCB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7918" y="2068724"/>
            <a:ext cx="717420" cy="383932"/>
          </a:xfrm>
          <a:prstGeom prst="rect">
            <a:avLst/>
          </a:prstGeom>
        </p:spPr>
      </p:pic>
      <p:pic>
        <p:nvPicPr>
          <p:cNvPr id="9" name="Picture 8">
            <a:extLst>
              <a:ext uri="{FF2B5EF4-FFF2-40B4-BE49-F238E27FC236}">
                <a16:creationId xmlns:a16="http://schemas.microsoft.com/office/drawing/2014/main" id="{5816B872-AAC7-9E45-9848-3C0C9CAB677E}"/>
              </a:ext>
            </a:extLst>
          </p:cNvPr>
          <p:cNvPicPr>
            <a:picLocks noChangeAspect="1"/>
          </p:cNvPicPr>
          <p:nvPr/>
        </p:nvPicPr>
        <p:blipFill>
          <a:blip r:embed="rId4"/>
          <a:stretch>
            <a:fillRect/>
          </a:stretch>
        </p:blipFill>
        <p:spPr>
          <a:xfrm>
            <a:off x="1922624" y="1897224"/>
            <a:ext cx="656771" cy="656771"/>
          </a:xfrm>
          <a:prstGeom prst="rect">
            <a:avLst/>
          </a:prstGeom>
        </p:spPr>
      </p:pic>
      <p:pic>
        <p:nvPicPr>
          <p:cNvPr id="10" name="Picture 9">
            <a:extLst>
              <a:ext uri="{FF2B5EF4-FFF2-40B4-BE49-F238E27FC236}">
                <a16:creationId xmlns:a16="http://schemas.microsoft.com/office/drawing/2014/main" id="{5CB9F24F-911C-7245-B648-6E7CF33A2E1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19415" y="1927737"/>
            <a:ext cx="585369" cy="585369"/>
          </a:xfrm>
          <a:prstGeom prst="rect">
            <a:avLst/>
          </a:prstGeom>
        </p:spPr>
      </p:pic>
      <p:pic>
        <p:nvPicPr>
          <p:cNvPr id="11" name="Picture 10">
            <a:extLst>
              <a:ext uri="{FF2B5EF4-FFF2-40B4-BE49-F238E27FC236}">
                <a16:creationId xmlns:a16="http://schemas.microsoft.com/office/drawing/2014/main" id="{CDD7D4FE-0198-4744-867C-96EC017B2A58}"/>
              </a:ext>
            </a:extLst>
          </p:cNvPr>
          <p:cNvPicPr>
            <a:picLocks noChangeAspect="1"/>
          </p:cNvPicPr>
          <p:nvPr/>
        </p:nvPicPr>
        <p:blipFill>
          <a:blip r:embed="rId6"/>
          <a:stretch>
            <a:fillRect/>
          </a:stretch>
        </p:blipFill>
        <p:spPr>
          <a:xfrm>
            <a:off x="787918" y="2631233"/>
            <a:ext cx="717420" cy="332579"/>
          </a:xfrm>
          <a:prstGeom prst="rect">
            <a:avLst/>
          </a:prstGeom>
        </p:spPr>
      </p:pic>
      <p:pic>
        <p:nvPicPr>
          <p:cNvPr id="12" name="Picture 11">
            <a:extLst>
              <a:ext uri="{FF2B5EF4-FFF2-40B4-BE49-F238E27FC236}">
                <a16:creationId xmlns:a16="http://schemas.microsoft.com/office/drawing/2014/main" id="{8D098E09-750C-F94F-AD85-A9AEECA303A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720870" y="2628894"/>
            <a:ext cx="1130256" cy="510074"/>
          </a:xfrm>
          <a:prstGeom prst="rect">
            <a:avLst/>
          </a:prstGeom>
        </p:spPr>
      </p:pic>
      <p:pic>
        <p:nvPicPr>
          <p:cNvPr id="13" name="Picture 12">
            <a:extLst>
              <a:ext uri="{FF2B5EF4-FFF2-40B4-BE49-F238E27FC236}">
                <a16:creationId xmlns:a16="http://schemas.microsoft.com/office/drawing/2014/main" id="{AEE51223-12CF-104D-9661-DE4DA018464C}"/>
              </a:ext>
            </a:extLst>
          </p:cNvPr>
          <p:cNvPicPr>
            <a:picLocks noChangeAspect="1"/>
          </p:cNvPicPr>
          <p:nvPr/>
        </p:nvPicPr>
        <p:blipFill>
          <a:blip r:embed="rId8">
            <a:clrChange>
              <a:clrFrom>
                <a:srgbClr val="F4F4F4"/>
              </a:clrFrom>
              <a:clrTo>
                <a:srgbClr val="F4F4F4">
                  <a:alpha val="0"/>
                </a:srgbClr>
              </a:clrTo>
            </a:clrChange>
          </a:blip>
          <a:stretch>
            <a:fillRect/>
          </a:stretch>
        </p:blipFill>
        <p:spPr>
          <a:xfrm>
            <a:off x="2945165" y="2734672"/>
            <a:ext cx="977900" cy="298517"/>
          </a:xfrm>
          <a:prstGeom prst="rect">
            <a:avLst/>
          </a:prstGeom>
        </p:spPr>
      </p:pic>
      <p:pic>
        <p:nvPicPr>
          <p:cNvPr id="14" name="Picture 13">
            <a:extLst>
              <a:ext uri="{FF2B5EF4-FFF2-40B4-BE49-F238E27FC236}">
                <a16:creationId xmlns:a16="http://schemas.microsoft.com/office/drawing/2014/main" id="{9B5A38E6-3CF9-5340-9852-15A9E9F8D76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63234" y="3189325"/>
            <a:ext cx="566788" cy="566788"/>
          </a:xfrm>
          <a:prstGeom prst="rect">
            <a:avLst/>
          </a:prstGeom>
        </p:spPr>
      </p:pic>
      <p:pic>
        <p:nvPicPr>
          <p:cNvPr id="15" name="Picture 14">
            <a:extLst>
              <a:ext uri="{FF2B5EF4-FFF2-40B4-BE49-F238E27FC236}">
                <a16:creationId xmlns:a16="http://schemas.microsoft.com/office/drawing/2014/main" id="{96C3EED5-019C-754A-B814-4B1F32778D1A}"/>
              </a:ext>
            </a:extLst>
          </p:cNvPr>
          <p:cNvPicPr>
            <a:picLocks noChangeAspect="1"/>
          </p:cNvPicPr>
          <p:nvPr/>
        </p:nvPicPr>
        <p:blipFill>
          <a:blip r:embed="rId10"/>
          <a:stretch>
            <a:fillRect/>
          </a:stretch>
        </p:blipFill>
        <p:spPr>
          <a:xfrm>
            <a:off x="1829767" y="3352762"/>
            <a:ext cx="842485" cy="239913"/>
          </a:xfrm>
          <a:prstGeom prst="rect">
            <a:avLst/>
          </a:prstGeom>
        </p:spPr>
      </p:pic>
      <p:pic>
        <p:nvPicPr>
          <p:cNvPr id="16" name="Picture 15">
            <a:extLst>
              <a:ext uri="{FF2B5EF4-FFF2-40B4-BE49-F238E27FC236}">
                <a16:creationId xmlns:a16="http://schemas.microsoft.com/office/drawing/2014/main" id="{CAC3623D-03F5-2349-B4B4-C1A613E0FFE1}"/>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2999956" y="3300472"/>
            <a:ext cx="824289" cy="344492"/>
          </a:xfrm>
          <a:prstGeom prst="rect">
            <a:avLst/>
          </a:prstGeom>
        </p:spPr>
      </p:pic>
      <p:pic>
        <p:nvPicPr>
          <p:cNvPr id="17" name="Picture 16">
            <a:extLst>
              <a:ext uri="{FF2B5EF4-FFF2-40B4-BE49-F238E27FC236}">
                <a16:creationId xmlns:a16="http://schemas.microsoft.com/office/drawing/2014/main" id="{99241840-9DC9-0840-9C54-E4E927DE7C0B}"/>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42655" y="3985864"/>
            <a:ext cx="407945" cy="331735"/>
          </a:xfrm>
          <a:prstGeom prst="rect">
            <a:avLst/>
          </a:prstGeom>
        </p:spPr>
      </p:pic>
      <p:pic>
        <p:nvPicPr>
          <p:cNvPr id="18" name="Picture 17">
            <a:extLst>
              <a:ext uri="{FF2B5EF4-FFF2-40B4-BE49-F238E27FC236}">
                <a16:creationId xmlns:a16="http://schemas.microsoft.com/office/drawing/2014/main" id="{54337E01-5AB4-9542-A481-A0D347138FFD}"/>
              </a:ext>
            </a:extLst>
          </p:cNvPr>
          <p:cNvPicPr>
            <a:picLocks noChangeAspect="1"/>
          </p:cNvPicPr>
          <p:nvPr/>
        </p:nvPicPr>
        <p:blipFill>
          <a:blip r:embed="rId13"/>
          <a:stretch>
            <a:fillRect/>
          </a:stretch>
        </p:blipFill>
        <p:spPr>
          <a:xfrm>
            <a:off x="1713404" y="3806469"/>
            <a:ext cx="1075211" cy="306186"/>
          </a:xfrm>
          <a:prstGeom prst="rect">
            <a:avLst/>
          </a:prstGeom>
        </p:spPr>
      </p:pic>
      <p:pic>
        <p:nvPicPr>
          <p:cNvPr id="19" name="Picture 18">
            <a:extLst>
              <a:ext uri="{FF2B5EF4-FFF2-40B4-BE49-F238E27FC236}">
                <a16:creationId xmlns:a16="http://schemas.microsoft.com/office/drawing/2014/main" id="{81152033-B53E-A249-A31B-09D96C5D090B}"/>
              </a:ext>
            </a:extLst>
          </p:cNvPr>
          <p:cNvPicPr>
            <a:picLocks noChangeAspect="1"/>
          </p:cNvPicPr>
          <p:nvPr/>
        </p:nvPicPr>
        <p:blipFill>
          <a:blip r:embed="rId14"/>
          <a:stretch>
            <a:fillRect/>
          </a:stretch>
        </p:blipFill>
        <p:spPr>
          <a:xfrm>
            <a:off x="1674361" y="4220456"/>
            <a:ext cx="1223274" cy="194285"/>
          </a:xfrm>
          <a:prstGeom prst="rect">
            <a:avLst/>
          </a:prstGeom>
        </p:spPr>
      </p:pic>
      <p:pic>
        <p:nvPicPr>
          <p:cNvPr id="20" name="Picture 19">
            <a:extLst>
              <a:ext uri="{FF2B5EF4-FFF2-40B4-BE49-F238E27FC236}">
                <a16:creationId xmlns:a16="http://schemas.microsoft.com/office/drawing/2014/main" id="{9075FE36-A5EF-5748-8BEB-508605EA416A}"/>
              </a:ext>
            </a:extLst>
          </p:cNvPr>
          <p:cNvPicPr>
            <a:picLocks noChangeAspect="1"/>
          </p:cNvPicPr>
          <p:nvPr/>
        </p:nvPicPr>
        <p:blipFill>
          <a:blip r:embed="rId15"/>
          <a:stretch>
            <a:fillRect/>
          </a:stretch>
        </p:blipFill>
        <p:spPr>
          <a:xfrm>
            <a:off x="3188930" y="3910734"/>
            <a:ext cx="474955" cy="474955"/>
          </a:xfrm>
          <a:prstGeom prst="rect">
            <a:avLst/>
          </a:prstGeom>
        </p:spPr>
      </p:pic>
      <p:sp>
        <p:nvSpPr>
          <p:cNvPr id="22" name="TextBox 21">
            <a:extLst>
              <a:ext uri="{FF2B5EF4-FFF2-40B4-BE49-F238E27FC236}">
                <a16:creationId xmlns:a16="http://schemas.microsoft.com/office/drawing/2014/main" id="{3E0006BF-5C44-944F-8807-F1528BE0254A}"/>
              </a:ext>
            </a:extLst>
          </p:cNvPr>
          <p:cNvSpPr txBox="1"/>
          <p:nvPr/>
        </p:nvSpPr>
        <p:spPr>
          <a:xfrm>
            <a:off x="4953790" y="2069877"/>
            <a:ext cx="3395481"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Processors                       Operating Systems           </a:t>
            </a:r>
          </a:p>
        </p:txBody>
      </p:sp>
      <p:pic>
        <p:nvPicPr>
          <p:cNvPr id="23" name="Picture 22">
            <a:extLst>
              <a:ext uri="{FF2B5EF4-FFF2-40B4-BE49-F238E27FC236}">
                <a16:creationId xmlns:a16="http://schemas.microsoft.com/office/drawing/2014/main" id="{31231CD2-C3AD-7E41-AB3F-00D498EBE4A0}"/>
              </a:ext>
            </a:extLst>
          </p:cNvPr>
          <p:cNvPicPr>
            <a:picLocks noChangeAspect="1"/>
          </p:cNvPicPr>
          <p:nvPr/>
        </p:nvPicPr>
        <p:blipFill>
          <a:blip r:embed="rId16"/>
          <a:stretch>
            <a:fillRect/>
          </a:stretch>
        </p:blipFill>
        <p:spPr>
          <a:xfrm>
            <a:off x="4434541" y="2418839"/>
            <a:ext cx="875458" cy="347864"/>
          </a:xfrm>
          <a:prstGeom prst="rect">
            <a:avLst/>
          </a:prstGeom>
        </p:spPr>
      </p:pic>
      <p:pic>
        <p:nvPicPr>
          <p:cNvPr id="24" name="Picture 23">
            <a:extLst>
              <a:ext uri="{FF2B5EF4-FFF2-40B4-BE49-F238E27FC236}">
                <a16:creationId xmlns:a16="http://schemas.microsoft.com/office/drawing/2014/main" id="{357A2D80-9FFB-3C4A-98EC-7CE69BD9B619}"/>
              </a:ext>
            </a:extLst>
          </p:cNvPr>
          <p:cNvPicPr>
            <a:picLocks noChangeAspect="1"/>
          </p:cNvPicPr>
          <p:nvPr/>
        </p:nvPicPr>
        <p:blipFill>
          <a:blip r:embed="rId17"/>
          <a:stretch>
            <a:fillRect/>
          </a:stretch>
        </p:blipFill>
        <p:spPr>
          <a:xfrm>
            <a:off x="5430079" y="2331487"/>
            <a:ext cx="712838" cy="472078"/>
          </a:xfrm>
          <a:prstGeom prst="rect">
            <a:avLst/>
          </a:prstGeom>
        </p:spPr>
      </p:pic>
      <p:cxnSp>
        <p:nvCxnSpPr>
          <p:cNvPr id="26" name="Straight Connector 25">
            <a:extLst>
              <a:ext uri="{FF2B5EF4-FFF2-40B4-BE49-F238E27FC236}">
                <a16:creationId xmlns:a16="http://schemas.microsoft.com/office/drawing/2014/main" id="{435EE25B-C8DD-004B-8DBB-9C9BC45EDE5F}"/>
              </a:ext>
            </a:extLst>
          </p:cNvPr>
          <p:cNvCxnSpPr>
            <a:cxnSpLocks/>
          </p:cNvCxnSpPr>
          <p:nvPr/>
        </p:nvCxnSpPr>
        <p:spPr>
          <a:xfrm>
            <a:off x="6262997" y="2115671"/>
            <a:ext cx="0" cy="7948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484CF29C-E555-794B-8BE5-2BE79C58BEFC}"/>
              </a:ext>
            </a:extLst>
          </p:cNvPr>
          <p:cNvCxnSpPr/>
          <p:nvPr/>
        </p:nvCxnSpPr>
        <p:spPr>
          <a:xfrm>
            <a:off x="4434541" y="2910541"/>
            <a:ext cx="3747247" cy="0"/>
          </a:xfrm>
          <a:prstGeom prst="line">
            <a:avLst/>
          </a:prstGeom>
        </p:spPr>
        <p:style>
          <a:lnRef idx="2">
            <a:schemeClr val="accent1"/>
          </a:lnRef>
          <a:fillRef idx="0">
            <a:schemeClr val="accent1"/>
          </a:fillRef>
          <a:effectRef idx="1">
            <a:schemeClr val="accent1"/>
          </a:effectRef>
          <a:fontRef idx="minor">
            <a:schemeClr val="tx1"/>
          </a:fontRef>
        </p:style>
      </p:cxnSp>
      <p:pic>
        <p:nvPicPr>
          <p:cNvPr id="30" name="Picture 29">
            <a:extLst>
              <a:ext uri="{FF2B5EF4-FFF2-40B4-BE49-F238E27FC236}">
                <a16:creationId xmlns:a16="http://schemas.microsoft.com/office/drawing/2014/main" id="{966E9263-7C97-BE4A-B5ED-51053B7041D0}"/>
              </a:ext>
            </a:extLst>
          </p:cNvPr>
          <p:cNvPicPr>
            <a:picLocks noChangeAspect="1"/>
          </p:cNvPicPr>
          <p:nvPr/>
        </p:nvPicPr>
        <p:blipFill>
          <a:blip r:embed="rId18"/>
          <a:stretch>
            <a:fillRect/>
          </a:stretch>
        </p:blipFill>
        <p:spPr>
          <a:xfrm>
            <a:off x="6342748" y="2475325"/>
            <a:ext cx="815862" cy="259347"/>
          </a:xfrm>
          <a:prstGeom prst="rect">
            <a:avLst/>
          </a:prstGeom>
        </p:spPr>
      </p:pic>
      <p:pic>
        <p:nvPicPr>
          <p:cNvPr id="31" name="Picture 30">
            <a:extLst>
              <a:ext uri="{FF2B5EF4-FFF2-40B4-BE49-F238E27FC236}">
                <a16:creationId xmlns:a16="http://schemas.microsoft.com/office/drawing/2014/main" id="{AB3946A7-B1D7-304C-B8E1-ED89C1FB1264}"/>
              </a:ext>
            </a:extLst>
          </p:cNvPr>
          <p:cNvPicPr>
            <a:picLocks noChangeAspect="1"/>
          </p:cNvPicPr>
          <p:nvPr/>
        </p:nvPicPr>
        <p:blipFill>
          <a:blip r:embed="rId19"/>
          <a:stretch>
            <a:fillRect/>
          </a:stretch>
        </p:blipFill>
        <p:spPr>
          <a:xfrm>
            <a:off x="7487570" y="2446576"/>
            <a:ext cx="603884" cy="335491"/>
          </a:xfrm>
          <a:prstGeom prst="rect">
            <a:avLst/>
          </a:prstGeom>
        </p:spPr>
      </p:pic>
      <p:sp>
        <p:nvSpPr>
          <p:cNvPr id="32" name="TextBox 31">
            <a:extLst>
              <a:ext uri="{FF2B5EF4-FFF2-40B4-BE49-F238E27FC236}">
                <a16:creationId xmlns:a16="http://schemas.microsoft.com/office/drawing/2014/main" id="{B137A1AF-AC2F-944A-AC29-939EE175F46F}"/>
              </a:ext>
            </a:extLst>
          </p:cNvPr>
          <p:cNvSpPr txBox="1"/>
          <p:nvPr/>
        </p:nvSpPr>
        <p:spPr>
          <a:xfrm>
            <a:off x="5569047" y="2911465"/>
            <a:ext cx="1313180"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Storage Providers</a:t>
            </a:r>
          </a:p>
        </p:txBody>
      </p:sp>
      <p:pic>
        <p:nvPicPr>
          <p:cNvPr id="34" name="Picture 33">
            <a:extLst>
              <a:ext uri="{FF2B5EF4-FFF2-40B4-BE49-F238E27FC236}">
                <a16:creationId xmlns:a16="http://schemas.microsoft.com/office/drawing/2014/main" id="{7762CD99-9E02-4246-A283-057120A96439}"/>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7703323" y="3481285"/>
            <a:ext cx="466490" cy="466490"/>
          </a:xfrm>
          <a:prstGeom prst="rect">
            <a:avLst/>
          </a:prstGeom>
        </p:spPr>
      </p:pic>
      <p:pic>
        <p:nvPicPr>
          <p:cNvPr id="35" name="Picture 34">
            <a:extLst>
              <a:ext uri="{FF2B5EF4-FFF2-40B4-BE49-F238E27FC236}">
                <a16:creationId xmlns:a16="http://schemas.microsoft.com/office/drawing/2014/main" id="{F49C36D6-EF33-6C41-BA3A-E7A71F5E626E}"/>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5469040" y="3153439"/>
            <a:ext cx="349508" cy="349508"/>
          </a:xfrm>
          <a:prstGeom prst="rect">
            <a:avLst/>
          </a:prstGeom>
        </p:spPr>
      </p:pic>
      <p:pic>
        <p:nvPicPr>
          <p:cNvPr id="36" name="Picture 35">
            <a:extLst>
              <a:ext uri="{FF2B5EF4-FFF2-40B4-BE49-F238E27FC236}">
                <a16:creationId xmlns:a16="http://schemas.microsoft.com/office/drawing/2014/main" id="{8EDE9CA6-DCD6-E74E-9782-A53719CC49AC}"/>
              </a:ext>
            </a:extLst>
          </p:cNvPr>
          <p:cNvPicPr>
            <a:picLocks noChangeAspect="1"/>
          </p:cNvPicPr>
          <p:nvPr/>
        </p:nvPicPr>
        <p:blipFill>
          <a:blip r:embed="rId22"/>
          <a:stretch>
            <a:fillRect/>
          </a:stretch>
        </p:blipFill>
        <p:spPr>
          <a:xfrm>
            <a:off x="5924893" y="3201713"/>
            <a:ext cx="823266" cy="263445"/>
          </a:xfrm>
          <a:prstGeom prst="rect">
            <a:avLst/>
          </a:prstGeom>
        </p:spPr>
      </p:pic>
      <p:pic>
        <p:nvPicPr>
          <p:cNvPr id="37" name="Picture 36">
            <a:extLst>
              <a:ext uri="{FF2B5EF4-FFF2-40B4-BE49-F238E27FC236}">
                <a16:creationId xmlns:a16="http://schemas.microsoft.com/office/drawing/2014/main" id="{0B95F965-F6D9-A24C-83C4-BC7682F48E83}"/>
              </a:ext>
            </a:extLst>
          </p:cNvPr>
          <p:cNvPicPr>
            <a:picLocks noChangeAspect="1"/>
          </p:cNvPicPr>
          <p:nvPr/>
        </p:nvPicPr>
        <p:blipFill>
          <a:blip r:embed="rId23"/>
          <a:stretch>
            <a:fillRect/>
          </a:stretch>
        </p:blipFill>
        <p:spPr>
          <a:xfrm>
            <a:off x="6709405" y="3242526"/>
            <a:ext cx="765664" cy="187613"/>
          </a:xfrm>
          <a:prstGeom prst="rect">
            <a:avLst/>
          </a:prstGeom>
        </p:spPr>
      </p:pic>
      <p:pic>
        <p:nvPicPr>
          <p:cNvPr id="38" name="Picture 37">
            <a:extLst>
              <a:ext uri="{FF2B5EF4-FFF2-40B4-BE49-F238E27FC236}">
                <a16:creationId xmlns:a16="http://schemas.microsoft.com/office/drawing/2014/main" id="{5123B84E-4303-0046-AAC2-DFA6DEB8080E}"/>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7532671" y="3196692"/>
            <a:ext cx="579120" cy="268466"/>
          </a:xfrm>
          <a:prstGeom prst="rect">
            <a:avLst/>
          </a:prstGeom>
        </p:spPr>
      </p:pic>
      <p:pic>
        <p:nvPicPr>
          <p:cNvPr id="39" name="Picture 38">
            <a:extLst>
              <a:ext uri="{FF2B5EF4-FFF2-40B4-BE49-F238E27FC236}">
                <a16:creationId xmlns:a16="http://schemas.microsoft.com/office/drawing/2014/main" id="{DC669EBB-9FBA-1440-8109-743F0DAB85BB}"/>
              </a:ext>
            </a:extLst>
          </p:cNvPr>
          <p:cNvPicPr>
            <a:picLocks noChangeAspect="1"/>
          </p:cNvPicPr>
          <p:nvPr/>
        </p:nvPicPr>
        <p:blipFill rotWithShape="1">
          <a:blip r:embed="rId25" cstate="print">
            <a:extLst>
              <a:ext uri="{28A0092B-C50C-407E-A947-70E740481C1C}">
                <a14:useLocalDpi xmlns:a14="http://schemas.microsoft.com/office/drawing/2010/main"/>
              </a:ext>
            </a:extLst>
          </a:blip>
          <a:srcRect/>
          <a:stretch/>
        </p:blipFill>
        <p:spPr>
          <a:xfrm>
            <a:off x="4489567" y="3591444"/>
            <a:ext cx="772744" cy="258940"/>
          </a:xfrm>
          <a:prstGeom prst="rect">
            <a:avLst/>
          </a:prstGeom>
        </p:spPr>
      </p:pic>
      <p:pic>
        <p:nvPicPr>
          <p:cNvPr id="40" name="Picture 39">
            <a:extLst>
              <a:ext uri="{FF2B5EF4-FFF2-40B4-BE49-F238E27FC236}">
                <a16:creationId xmlns:a16="http://schemas.microsoft.com/office/drawing/2014/main" id="{3646A6F3-CFFA-D944-835A-B741A6B413F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282999" y="3520854"/>
            <a:ext cx="989048" cy="446348"/>
          </a:xfrm>
          <a:prstGeom prst="rect">
            <a:avLst/>
          </a:prstGeom>
        </p:spPr>
      </p:pic>
      <p:pic>
        <p:nvPicPr>
          <p:cNvPr id="41" name="Picture 40">
            <a:extLst>
              <a:ext uri="{FF2B5EF4-FFF2-40B4-BE49-F238E27FC236}">
                <a16:creationId xmlns:a16="http://schemas.microsoft.com/office/drawing/2014/main" id="{7748C461-45D9-0A40-8325-6CBC186A369A}"/>
              </a:ext>
            </a:extLst>
          </p:cNvPr>
          <p:cNvPicPr>
            <a:picLocks noChangeAspect="1"/>
          </p:cNvPicPr>
          <p:nvPr/>
        </p:nvPicPr>
        <p:blipFill>
          <a:blip r:embed="rId26" cstate="print">
            <a:clrChange>
              <a:clrFrom>
                <a:srgbClr val="F4F4F4"/>
              </a:clrFrom>
              <a:clrTo>
                <a:srgbClr val="F4F4F4">
                  <a:alpha val="0"/>
                </a:srgbClr>
              </a:clrTo>
            </a:clrChange>
            <a:extLst>
              <a:ext uri="{28A0092B-C50C-407E-A947-70E740481C1C}">
                <a14:useLocalDpi xmlns:a14="http://schemas.microsoft.com/office/drawing/2010/main"/>
              </a:ext>
            </a:extLst>
          </a:blip>
          <a:stretch>
            <a:fillRect/>
          </a:stretch>
        </p:blipFill>
        <p:spPr>
          <a:xfrm>
            <a:off x="6336526" y="3650379"/>
            <a:ext cx="592620" cy="180905"/>
          </a:xfrm>
          <a:prstGeom prst="rect">
            <a:avLst/>
          </a:prstGeom>
        </p:spPr>
      </p:pic>
      <p:pic>
        <p:nvPicPr>
          <p:cNvPr id="42" name="Picture 41">
            <a:extLst>
              <a:ext uri="{FF2B5EF4-FFF2-40B4-BE49-F238E27FC236}">
                <a16:creationId xmlns:a16="http://schemas.microsoft.com/office/drawing/2014/main" id="{F1005419-5F6A-9441-AFF7-A4399038FD21}"/>
              </a:ext>
            </a:extLst>
          </p:cNvPr>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7111482" y="3548990"/>
            <a:ext cx="343848" cy="343848"/>
          </a:xfrm>
          <a:prstGeom prst="rect">
            <a:avLst/>
          </a:prstGeom>
        </p:spPr>
      </p:pic>
      <p:pic>
        <p:nvPicPr>
          <p:cNvPr id="43" name="Picture 42">
            <a:extLst>
              <a:ext uri="{FF2B5EF4-FFF2-40B4-BE49-F238E27FC236}">
                <a16:creationId xmlns:a16="http://schemas.microsoft.com/office/drawing/2014/main" id="{1AC71D02-A280-D742-BBE6-C85D14E979DA}"/>
              </a:ext>
            </a:extLst>
          </p:cNvPr>
          <p:cNvPicPr>
            <a:picLocks noChangeAspect="1"/>
          </p:cNvPicPr>
          <p:nvPr/>
        </p:nvPicPr>
        <p:blipFill>
          <a:blip r:embed="rId16"/>
          <a:stretch>
            <a:fillRect/>
          </a:stretch>
        </p:blipFill>
        <p:spPr>
          <a:xfrm>
            <a:off x="4460817" y="3167072"/>
            <a:ext cx="822906" cy="326982"/>
          </a:xfrm>
          <a:prstGeom prst="rect">
            <a:avLst/>
          </a:prstGeom>
        </p:spPr>
      </p:pic>
      <p:pic>
        <p:nvPicPr>
          <p:cNvPr id="44" name="Picture 43">
            <a:extLst>
              <a:ext uri="{FF2B5EF4-FFF2-40B4-BE49-F238E27FC236}">
                <a16:creationId xmlns:a16="http://schemas.microsoft.com/office/drawing/2014/main" id="{1B212B7F-8D00-4A47-91C4-4513FCD700D7}"/>
              </a:ext>
            </a:extLst>
          </p:cNvPr>
          <p:cNvPicPr>
            <a:picLocks noChangeAspect="1"/>
          </p:cNvPicPr>
          <p:nvPr/>
        </p:nvPicPr>
        <p:blipFill rotWithShape="1">
          <a:blip r:embed="rId28" cstate="print">
            <a:extLst>
              <a:ext uri="{28A0092B-C50C-407E-A947-70E740481C1C}">
                <a14:useLocalDpi xmlns:a14="http://schemas.microsoft.com/office/drawing/2010/main"/>
              </a:ext>
            </a:extLst>
          </a:blip>
          <a:srcRect/>
          <a:stretch/>
        </p:blipFill>
        <p:spPr>
          <a:xfrm>
            <a:off x="4482229" y="3947775"/>
            <a:ext cx="780082" cy="213448"/>
          </a:xfrm>
          <a:prstGeom prst="rect">
            <a:avLst/>
          </a:prstGeom>
        </p:spPr>
      </p:pic>
      <p:pic>
        <p:nvPicPr>
          <p:cNvPr id="45" name="Picture 44">
            <a:extLst>
              <a:ext uri="{FF2B5EF4-FFF2-40B4-BE49-F238E27FC236}">
                <a16:creationId xmlns:a16="http://schemas.microsoft.com/office/drawing/2014/main" id="{C08FFF93-2D81-C643-B43D-BA7FE5222C02}"/>
              </a:ext>
            </a:extLst>
          </p:cNvPr>
          <p:cNvPicPr>
            <a:picLocks noChangeAspect="1"/>
          </p:cNvPicPr>
          <p:nvPr/>
        </p:nvPicPr>
        <p:blipFill>
          <a:blip r:embed="rId29"/>
          <a:stretch>
            <a:fillRect/>
          </a:stretch>
        </p:blipFill>
        <p:spPr>
          <a:xfrm>
            <a:off x="5335955" y="3985109"/>
            <a:ext cx="719519" cy="176306"/>
          </a:xfrm>
          <a:prstGeom prst="rect">
            <a:avLst/>
          </a:prstGeom>
        </p:spPr>
      </p:pic>
      <p:pic>
        <p:nvPicPr>
          <p:cNvPr id="46" name="Picture 45">
            <a:extLst>
              <a:ext uri="{FF2B5EF4-FFF2-40B4-BE49-F238E27FC236}">
                <a16:creationId xmlns:a16="http://schemas.microsoft.com/office/drawing/2014/main" id="{B51B3B49-BCDE-D84D-9273-59B057FAA4AA}"/>
              </a:ext>
            </a:extLst>
          </p:cNvPr>
          <p:cNvPicPr>
            <a:picLocks noChangeAspect="1"/>
          </p:cNvPicPr>
          <p:nvPr/>
        </p:nvPicPr>
        <p:blipFill>
          <a:blip r:embed="rId10"/>
          <a:stretch>
            <a:fillRect/>
          </a:stretch>
        </p:blipFill>
        <p:spPr>
          <a:xfrm>
            <a:off x="6134074" y="3985109"/>
            <a:ext cx="692585" cy="197226"/>
          </a:xfrm>
          <a:prstGeom prst="rect">
            <a:avLst/>
          </a:prstGeom>
        </p:spPr>
      </p:pic>
      <p:pic>
        <p:nvPicPr>
          <p:cNvPr id="47" name="Picture 46">
            <a:extLst>
              <a:ext uri="{FF2B5EF4-FFF2-40B4-BE49-F238E27FC236}">
                <a16:creationId xmlns:a16="http://schemas.microsoft.com/office/drawing/2014/main" id="{D238AC75-89B8-7D43-B4E7-396F3FDA9782}"/>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6907807" y="3923453"/>
            <a:ext cx="713590" cy="298228"/>
          </a:xfrm>
          <a:prstGeom prst="rect">
            <a:avLst/>
          </a:prstGeom>
        </p:spPr>
      </p:pic>
      <p:pic>
        <p:nvPicPr>
          <p:cNvPr id="48" name="Picture 47">
            <a:extLst>
              <a:ext uri="{FF2B5EF4-FFF2-40B4-BE49-F238E27FC236}">
                <a16:creationId xmlns:a16="http://schemas.microsoft.com/office/drawing/2014/main" id="{587C5BB8-90D9-2B41-9B90-F9521669346D}"/>
              </a:ext>
            </a:extLst>
          </p:cNvPr>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4693755" y="4182335"/>
            <a:ext cx="352337" cy="405954"/>
          </a:xfrm>
          <a:prstGeom prst="rect">
            <a:avLst/>
          </a:prstGeom>
        </p:spPr>
      </p:pic>
      <p:pic>
        <p:nvPicPr>
          <p:cNvPr id="49" name="Picture 48">
            <a:extLst>
              <a:ext uri="{FF2B5EF4-FFF2-40B4-BE49-F238E27FC236}">
                <a16:creationId xmlns:a16="http://schemas.microsoft.com/office/drawing/2014/main" id="{08EF1142-E067-5943-9E53-E73093048309}"/>
              </a:ext>
            </a:extLst>
          </p:cNvPr>
          <p:cNvPicPr>
            <a:picLocks noChangeAspect="1"/>
          </p:cNvPicPr>
          <p:nvPr/>
        </p:nvPicPr>
        <p:blipFill>
          <a:blip r:embed="rId31"/>
          <a:stretch>
            <a:fillRect/>
          </a:stretch>
        </p:blipFill>
        <p:spPr>
          <a:xfrm>
            <a:off x="5152943" y="4250038"/>
            <a:ext cx="928469" cy="270547"/>
          </a:xfrm>
          <a:prstGeom prst="rect">
            <a:avLst/>
          </a:prstGeom>
        </p:spPr>
      </p:pic>
      <p:pic>
        <p:nvPicPr>
          <p:cNvPr id="50" name="Picture 49">
            <a:extLst>
              <a:ext uri="{FF2B5EF4-FFF2-40B4-BE49-F238E27FC236}">
                <a16:creationId xmlns:a16="http://schemas.microsoft.com/office/drawing/2014/main" id="{0D9C303D-87E0-774D-B0C4-08E9F7C5DFAD}"/>
              </a:ext>
            </a:extLst>
          </p:cNvPr>
          <p:cNvPicPr>
            <a:picLocks noChangeAspect="1"/>
          </p:cNvPicPr>
          <p:nvPr/>
        </p:nvPicPr>
        <p:blipFill>
          <a:blip r:embed="rId32"/>
          <a:stretch>
            <a:fillRect/>
          </a:stretch>
        </p:blipFill>
        <p:spPr>
          <a:xfrm>
            <a:off x="6141401" y="4314981"/>
            <a:ext cx="766406" cy="131964"/>
          </a:xfrm>
          <a:prstGeom prst="rect">
            <a:avLst/>
          </a:prstGeom>
        </p:spPr>
      </p:pic>
      <p:pic>
        <p:nvPicPr>
          <p:cNvPr id="51" name="Picture 50">
            <a:extLst>
              <a:ext uri="{FF2B5EF4-FFF2-40B4-BE49-F238E27FC236}">
                <a16:creationId xmlns:a16="http://schemas.microsoft.com/office/drawing/2014/main" id="{139A6260-404F-3E45-ACFE-F819EF3A9757}"/>
              </a:ext>
            </a:extLst>
          </p:cNvPr>
          <p:cNvPicPr>
            <a:picLocks noChangeAspect="1"/>
          </p:cNvPicPr>
          <p:nvPr/>
        </p:nvPicPr>
        <p:blipFill>
          <a:blip r:embed="rId33" cstate="print">
            <a:extLst>
              <a:ext uri="{28A0092B-C50C-407E-A947-70E740481C1C}">
                <a14:useLocalDpi xmlns:a14="http://schemas.microsoft.com/office/drawing/2010/main"/>
              </a:ext>
            </a:extLst>
          </a:blip>
          <a:stretch>
            <a:fillRect/>
          </a:stretch>
        </p:blipFill>
        <p:spPr>
          <a:xfrm>
            <a:off x="7041503" y="4244461"/>
            <a:ext cx="656517" cy="286546"/>
          </a:xfrm>
          <a:prstGeom prst="rect">
            <a:avLst/>
          </a:prstGeom>
        </p:spPr>
      </p:pic>
      <p:sp>
        <p:nvSpPr>
          <p:cNvPr id="52" name="TextBox 51">
            <a:extLst>
              <a:ext uri="{FF2B5EF4-FFF2-40B4-BE49-F238E27FC236}">
                <a16:creationId xmlns:a16="http://schemas.microsoft.com/office/drawing/2014/main" id="{06ADBE4E-4452-A849-9AD7-C54CB72175D7}"/>
              </a:ext>
            </a:extLst>
          </p:cNvPr>
          <p:cNvSpPr txBox="1"/>
          <p:nvPr/>
        </p:nvSpPr>
        <p:spPr>
          <a:xfrm>
            <a:off x="1360983" y="4544085"/>
            <a:ext cx="2105063" cy="253916"/>
          </a:xfrm>
          <a:prstGeom prst="rect">
            <a:avLst/>
          </a:prstGeom>
          <a:noFill/>
        </p:spPr>
        <p:txBody>
          <a:bodyPr wrap="none" rtlCol="0">
            <a:spAutoFit/>
          </a:bodyPr>
          <a:lstStyle/>
          <a:p>
            <a:r>
              <a:rPr lang="en-US" sz="1050" i="1" dirty="0">
                <a:latin typeface="Arial" panose="020B0604020202020204" pitchFamily="34" charset="0"/>
                <a:cs typeface="Arial" panose="020B0604020202020204" pitchFamily="34" charset="0"/>
                <a:hlinkClick r:id="rId34"/>
              </a:rPr>
              <a:t>SAP Certified HANA Appliances</a:t>
            </a:r>
            <a:endParaRPr lang="en-US" sz="1050" i="1" dirty="0">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0E37B4C2-6C4A-9B4E-8361-2F91DB601C49}"/>
              </a:ext>
            </a:extLst>
          </p:cNvPr>
          <p:cNvSpPr txBox="1"/>
          <p:nvPr/>
        </p:nvSpPr>
        <p:spPr>
          <a:xfrm>
            <a:off x="5149993" y="4540245"/>
            <a:ext cx="2097049" cy="253916"/>
          </a:xfrm>
          <a:prstGeom prst="rect">
            <a:avLst/>
          </a:prstGeom>
          <a:noFill/>
        </p:spPr>
        <p:txBody>
          <a:bodyPr wrap="none" rtlCol="0">
            <a:spAutoFit/>
          </a:bodyPr>
          <a:lstStyle/>
          <a:p>
            <a:r>
              <a:rPr lang="en-US" sz="1050" i="1" dirty="0">
                <a:latin typeface="Arial" panose="020B0604020202020204" pitchFamily="34" charset="0"/>
                <a:cs typeface="Arial" panose="020B0604020202020204" pitchFamily="34" charset="0"/>
                <a:hlinkClick r:id="rId35"/>
              </a:rPr>
              <a:t>SAP Certified Storage providers</a:t>
            </a:r>
            <a:endParaRPr lang="en-US" sz="105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8985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3C182-2176-4644-8E6E-B4D3537AC0B4}"/>
              </a:ext>
            </a:extLst>
          </p:cNvPr>
          <p:cNvSpPr>
            <a:spLocks noGrp="1"/>
          </p:cNvSpPr>
          <p:nvPr>
            <p:ph type="title"/>
          </p:nvPr>
        </p:nvSpPr>
        <p:spPr/>
        <p:txBody>
          <a:bodyPr/>
          <a:lstStyle/>
          <a:p>
            <a:pPr algn="ctr"/>
            <a:r>
              <a:rPr lang="en-US" dirty="0"/>
              <a:t>What is the difference between HANA and S/4?</a:t>
            </a:r>
          </a:p>
        </p:txBody>
      </p:sp>
      <p:sp>
        <p:nvSpPr>
          <p:cNvPr id="3" name="Slide Number Placeholder 2">
            <a:extLst>
              <a:ext uri="{FF2B5EF4-FFF2-40B4-BE49-F238E27FC236}">
                <a16:creationId xmlns:a16="http://schemas.microsoft.com/office/drawing/2014/main" id="{FDD5D866-8C70-B245-AD24-A5B39328A2C5}"/>
              </a:ext>
            </a:extLst>
          </p:cNvPr>
          <p:cNvSpPr>
            <a:spLocks noGrp="1"/>
          </p:cNvSpPr>
          <p:nvPr>
            <p:ph type="sldNum" sz="quarter" idx="10"/>
          </p:nvPr>
        </p:nvSpPr>
        <p:spPr/>
        <p:txBody>
          <a:bodyPr/>
          <a:lstStyle/>
          <a:p>
            <a:fld id="{D0BE6F14-FF48-0F4F-A8AA-2E3F25371E4A}" type="slidenum">
              <a:rPr lang="en-US" smtClean="0"/>
              <a:pPr/>
              <a:t>16</a:t>
            </a:fld>
            <a:endParaRPr lang="en-US" dirty="0"/>
          </a:p>
        </p:txBody>
      </p:sp>
      <p:sp>
        <p:nvSpPr>
          <p:cNvPr id="5" name="Text Placeholder 4">
            <a:extLst>
              <a:ext uri="{FF2B5EF4-FFF2-40B4-BE49-F238E27FC236}">
                <a16:creationId xmlns:a16="http://schemas.microsoft.com/office/drawing/2014/main" id="{20570B22-F612-F641-BB8B-13CAB7C60DE3}"/>
              </a:ext>
            </a:extLst>
          </p:cNvPr>
          <p:cNvSpPr>
            <a:spLocks noGrp="1"/>
          </p:cNvSpPr>
          <p:nvPr>
            <p:ph type="body" sz="quarter" idx="14"/>
          </p:nvPr>
        </p:nvSpPr>
        <p:spPr>
          <a:xfrm>
            <a:off x="228600" y="1211943"/>
            <a:ext cx="4114800" cy="3471292"/>
          </a:xfrm>
        </p:spPr>
        <p:txBody>
          <a:bodyPr/>
          <a:lstStyle/>
          <a:p>
            <a:endParaRPr lang="en-US" dirty="0"/>
          </a:p>
          <a:p>
            <a:r>
              <a:rPr lang="en-US" dirty="0"/>
              <a:t>S/4 is the application (like Finance)</a:t>
            </a:r>
          </a:p>
          <a:p>
            <a:r>
              <a:rPr lang="en-US" dirty="0"/>
              <a:t>SAP HANA is the database </a:t>
            </a:r>
            <a:br>
              <a:rPr lang="en-US" dirty="0"/>
            </a:br>
            <a:r>
              <a:rPr lang="en-US" dirty="0"/>
              <a:t>       (data repository)</a:t>
            </a:r>
          </a:p>
        </p:txBody>
      </p:sp>
      <p:pic>
        <p:nvPicPr>
          <p:cNvPr id="12" name="Picture 11">
            <a:extLst>
              <a:ext uri="{FF2B5EF4-FFF2-40B4-BE49-F238E27FC236}">
                <a16:creationId xmlns:a16="http://schemas.microsoft.com/office/drawing/2014/main" id="{1036FC53-E3A0-7944-98A3-D14752B024D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26754" y="41835"/>
            <a:ext cx="4663458" cy="2462494"/>
          </a:xfrm>
          <a:prstGeom prst="rect">
            <a:avLst/>
          </a:prstGeom>
          <a:ln w="53975">
            <a:solidFill>
              <a:srgbClr val="FFC000"/>
            </a:solidFill>
          </a:ln>
          <a:effectLst/>
        </p:spPr>
      </p:pic>
      <p:pic>
        <p:nvPicPr>
          <p:cNvPr id="14" name="Picture 13">
            <a:extLst>
              <a:ext uri="{FF2B5EF4-FFF2-40B4-BE49-F238E27FC236}">
                <a16:creationId xmlns:a16="http://schemas.microsoft.com/office/drawing/2014/main" id="{3674F88D-A99B-E649-830A-DD7EA6231E5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26756" y="2605741"/>
            <a:ext cx="4663458" cy="2492188"/>
          </a:xfrm>
          <a:prstGeom prst="rect">
            <a:avLst/>
          </a:prstGeom>
          <a:ln w="50800">
            <a:solidFill>
              <a:schemeClr val="accent2"/>
            </a:solidFill>
          </a:ln>
        </p:spPr>
      </p:pic>
      <p:grpSp>
        <p:nvGrpSpPr>
          <p:cNvPr id="38" name="Group 37">
            <a:extLst>
              <a:ext uri="{FF2B5EF4-FFF2-40B4-BE49-F238E27FC236}">
                <a16:creationId xmlns:a16="http://schemas.microsoft.com/office/drawing/2014/main" id="{8265BD3C-6697-8741-A437-24A0BD0B6A2E}"/>
              </a:ext>
            </a:extLst>
          </p:cNvPr>
          <p:cNvGrpSpPr/>
          <p:nvPr/>
        </p:nvGrpSpPr>
        <p:grpSpPr>
          <a:xfrm>
            <a:off x="616352" y="2681623"/>
            <a:ext cx="2759456" cy="1859574"/>
            <a:chOff x="826809" y="2251983"/>
            <a:chExt cx="2759456" cy="1859574"/>
          </a:xfrm>
        </p:grpSpPr>
        <p:sp>
          <p:nvSpPr>
            <p:cNvPr id="15" name="AutoShape 3">
              <a:extLst>
                <a:ext uri="{FF2B5EF4-FFF2-40B4-BE49-F238E27FC236}">
                  <a16:creationId xmlns:a16="http://schemas.microsoft.com/office/drawing/2014/main" id="{7E56A537-59FF-8B4A-8646-35C29D5E73E4}"/>
                </a:ext>
              </a:extLst>
            </p:cNvPr>
            <p:cNvSpPr>
              <a:spLocks noChangeArrowheads="1"/>
            </p:cNvSpPr>
            <p:nvPr/>
          </p:nvSpPr>
          <p:spPr bwMode="auto">
            <a:xfrm>
              <a:off x="1523734" y="2797811"/>
              <a:ext cx="2062531" cy="344884"/>
            </a:xfrm>
            <a:prstGeom prst="roundRect">
              <a:avLst>
                <a:gd name="adj" fmla="val 16667"/>
              </a:avLst>
            </a:prstGeom>
            <a:solidFill>
              <a:schemeClr val="bg1">
                <a:lumMod val="50000"/>
                <a:lumOff val="50000"/>
              </a:schemeClr>
            </a:solidFill>
            <a:ln w="21600">
              <a:solidFill>
                <a:srgbClr val="666666"/>
              </a:solidFill>
              <a:round/>
              <a:headEnd/>
              <a:tailEnd/>
            </a:ln>
            <a:effectLst/>
            <a:extLst/>
          </p:spPr>
          <p:txBody>
            <a:bodyPr lIns="83572" tIns="10029" rIns="83572" bIns="41787"/>
            <a:lstStyle>
              <a:lvl1pPr defTabSz="385763" eaLnBrk="0" hangingPunct="0">
                <a:tabLst>
                  <a:tab pos="609600" algn="l"/>
                  <a:tab pos="1219200" algn="l"/>
                  <a:tab pos="1828800" algn="l"/>
                  <a:tab pos="2438400" algn="l"/>
                </a:tabLst>
                <a:defRPr sz="2400" b="1">
                  <a:solidFill>
                    <a:schemeClr val="tx1"/>
                  </a:solidFill>
                  <a:latin typeface="Arial" pitchFamily="34" charset="0"/>
                  <a:cs typeface="Arial" pitchFamily="34" charset="0"/>
                </a:defRPr>
              </a:lvl1pPr>
              <a:lvl2pPr marL="742950" indent="-285750" defTabSz="385763" eaLnBrk="0" hangingPunct="0">
                <a:tabLst>
                  <a:tab pos="609600" algn="l"/>
                  <a:tab pos="1219200" algn="l"/>
                  <a:tab pos="1828800" algn="l"/>
                  <a:tab pos="2438400" algn="l"/>
                </a:tabLst>
                <a:defRPr sz="2400" b="1">
                  <a:solidFill>
                    <a:schemeClr val="tx1"/>
                  </a:solidFill>
                  <a:latin typeface="Arial" pitchFamily="34" charset="0"/>
                  <a:cs typeface="Arial" pitchFamily="34" charset="0"/>
                </a:defRPr>
              </a:lvl2pPr>
              <a:lvl3pPr marL="1143000" indent="-228600" defTabSz="385763" eaLnBrk="0" hangingPunct="0">
                <a:tabLst>
                  <a:tab pos="609600" algn="l"/>
                  <a:tab pos="1219200" algn="l"/>
                  <a:tab pos="1828800" algn="l"/>
                  <a:tab pos="2438400" algn="l"/>
                </a:tabLst>
                <a:defRPr sz="2400" b="1">
                  <a:solidFill>
                    <a:schemeClr val="tx1"/>
                  </a:solidFill>
                  <a:latin typeface="Arial" pitchFamily="34" charset="0"/>
                  <a:cs typeface="Arial" pitchFamily="34" charset="0"/>
                </a:defRPr>
              </a:lvl3pPr>
              <a:lvl4pPr marL="1600200" indent="-228600" defTabSz="385763" eaLnBrk="0" hangingPunct="0">
                <a:tabLst>
                  <a:tab pos="609600" algn="l"/>
                  <a:tab pos="1219200" algn="l"/>
                  <a:tab pos="1828800" algn="l"/>
                  <a:tab pos="2438400" algn="l"/>
                </a:tabLst>
                <a:defRPr sz="2400" b="1">
                  <a:solidFill>
                    <a:schemeClr val="tx1"/>
                  </a:solidFill>
                  <a:latin typeface="Arial" pitchFamily="34" charset="0"/>
                  <a:cs typeface="Arial" pitchFamily="34" charset="0"/>
                </a:defRPr>
              </a:lvl4pPr>
              <a:lvl5pPr marL="2057400" indent="-228600" defTabSz="385763" eaLnBrk="0" hangingPunct="0">
                <a:tabLst>
                  <a:tab pos="609600" algn="l"/>
                  <a:tab pos="1219200" algn="l"/>
                  <a:tab pos="1828800" algn="l"/>
                  <a:tab pos="2438400" algn="l"/>
                </a:tabLst>
                <a:defRPr sz="2400" b="1">
                  <a:solidFill>
                    <a:schemeClr val="tx1"/>
                  </a:solidFill>
                  <a:latin typeface="Arial" pitchFamily="34" charset="0"/>
                  <a:cs typeface="Arial" pitchFamily="34" charset="0"/>
                </a:defRPr>
              </a:lvl5pPr>
              <a:lvl6pPr marL="2514600" indent="-228600" defTabSz="385763" eaLnBrk="0" fontAlgn="base" hangingPunct="0">
                <a:spcBef>
                  <a:spcPct val="0"/>
                </a:spcBef>
                <a:spcAft>
                  <a:spcPct val="0"/>
                </a:spcAft>
                <a:tabLst>
                  <a:tab pos="609600" algn="l"/>
                  <a:tab pos="1219200" algn="l"/>
                  <a:tab pos="1828800" algn="l"/>
                  <a:tab pos="2438400" algn="l"/>
                </a:tabLst>
                <a:defRPr sz="2400" b="1">
                  <a:solidFill>
                    <a:schemeClr val="tx1"/>
                  </a:solidFill>
                  <a:latin typeface="Arial" pitchFamily="34" charset="0"/>
                  <a:cs typeface="Arial" pitchFamily="34" charset="0"/>
                </a:defRPr>
              </a:lvl6pPr>
              <a:lvl7pPr marL="2971800" indent="-228600" defTabSz="385763" eaLnBrk="0" fontAlgn="base" hangingPunct="0">
                <a:spcBef>
                  <a:spcPct val="0"/>
                </a:spcBef>
                <a:spcAft>
                  <a:spcPct val="0"/>
                </a:spcAft>
                <a:tabLst>
                  <a:tab pos="609600" algn="l"/>
                  <a:tab pos="1219200" algn="l"/>
                  <a:tab pos="1828800" algn="l"/>
                  <a:tab pos="2438400" algn="l"/>
                </a:tabLst>
                <a:defRPr sz="2400" b="1">
                  <a:solidFill>
                    <a:schemeClr val="tx1"/>
                  </a:solidFill>
                  <a:latin typeface="Arial" pitchFamily="34" charset="0"/>
                  <a:cs typeface="Arial" pitchFamily="34" charset="0"/>
                </a:defRPr>
              </a:lvl7pPr>
              <a:lvl8pPr marL="3429000" indent="-228600" defTabSz="385763" eaLnBrk="0" fontAlgn="base" hangingPunct="0">
                <a:spcBef>
                  <a:spcPct val="0"/>
                </a:spcBef>
                <a:spcAft>
                  <a:spcPct val="0"/>
                </a:spcAft>
                <a:tabLst>
                  <a:tab pos="609600" algn="l"/>
                  <a:tab pos="1219200" algn="l"/>
                  <a:tab pos="1828800" algn="l"/>
                  <a:tab pos="2438400" algn="l"/>
                </a:tabLst>
                <a:defRPr sz="2400" b="1">
                  <a:solidFill>
                    <a:schemeClr val="tx1"/>
                  </a:solidFill>
                  <a:latin typeface="Arial" pitchFamily="34" charset="0"/>
                  <a:cs typeface="Arial" pitchFamily="34" charset="0"/>
                </a:defRPr>
              </a:lvl8pPr>
              <a:lvl9pPr marL="3886200" indent="-228600" defTabSz="385763" eaLnBrk="0" fontAlgn="base" hangingPunct="0">
                <a:spcBef>
                  <a:spcPct val="0"/>
                </a:spcBef>
                <a:spcAft>
                  <a:spcPct val="0"/>
                </a:spcAft>
                <a:tabLst>
                  <a:tab pos="609600" algn="l"/>
                  <a:tab pos="1219200" algn="l"/>
                  <a:tab pos="1828800" algn="l"/>
                  <a:tab pos="2438400" algn="l"/>
                </a:tabLst>
                <a:defRPr sz="2400" b="1">
                  <a:solidFill>
                    <a:schemeClr val="tx1"/>
                  </a:solidFill>
                  <a:latin typeface="Arial" pitchFamily="34" charset="0"/>
                  <a:cs typeface="Arial" pitchFamily="34" charset="0"/>
                </a:defRPr>
              </a:lvl9pPr>
            </a:lstStyle>
            <a:p>
              <a:pPr algn="ctr" eaLnBrk="1" hangingPunct="1">
                <a:buSzPct val="100000"/>
              </a:pPr>
              <a:r>
                <a:rPr lang="en-US" altLang="en-US" sz="1654" b="0" dirty="0">
                  <a:solidFill>
                    <a:schemeClr val="bg2"/>
                  </a:solidFill>
                  <a:ea typeface="MS Gothic" pitchFamily="49" charset="-128"/>
                </a:rPr>
                <a:t>SAP HANA</a:t>
              </a:r>
              <a:r>
                <a:rPr lang="en-US" altLang="en-US" sz="1654" b="0" baseline="33000" dirty="0">
                  <a:solidFill>
                    <a:schemeClr val="bg2"/>
                  </a:solidFill>
                  <a:ea typeface="MS Gothic" pitchFamily="49" charset="-128"/>
                </a:rPr>
                <a:t>®</a:t>
              </a:r>
            </a:p>
          </p:txBody>
        </p:sp>
        <p:grpSp>
          <p:nvGrpSpPr>
            <p:cNvPr id="16" name="Group 4">
              <a:extLst>
                <a:ext uri="{FF2B5EF4-FFF2-40B4-BE49-F238E27FC236}">
                  <a16:creationId xmlns:a16="http://schemas.microsoft.com/office/drawing/2014/main" id="{164658E4-39F9-4D4C-A6FB-9A22A1827E6F}"/>
                </a:ext>
              </a:extLst>
            </p:cNvPr>
            <p:cNvGrpSpPr>
              <a:grpSpLocks/>
            </p:cNvGrpSpPr>
            <p:nvPr/>
          </p:nvGrpSpPr>
          <p:grpSpPr bwMode="auto">
            <a:xfrm>
              <a:off x="1512608" y="3209205"/>
              <a:ext cx="2073657" cy="261990"/>
              <a:chOff x="1137" y="2991"/>
              <a:chExt cx="2235" cy="165"/>
            </a:xfrm>
          </p:grpSpPr>
          <p:sp>
            <p:nvSpPr>
              <p:cNvPr id="17" name="AutoShape 5">
                <a:extLst>
                  <a:ext uri="{FF2B5EF4-FFF2-40B4-BE49-F238E27FC236}">
                    <a16:creationId xmlns:a16="http://schemas.microsoft.com/office/drawing/2014/main" id="{DC81029F-3E3B-7C44-877C-7B83EC634319}"/>
                  </a:ext>
                </a:extLst>
              </p:cNvPr>
              <p:cNvSpPr>
                <a:spLocks noChangeArrowheads="1"/>
              </p:cNvSpPr>
              <p:nvPr/>
            </p:nvSpPr>
            <p:spPr bwMode="auto">
              <a:xfrm>
                <a:off x="1137" y="2991"/>
                <a:ext cx="2235" cy="165"/>
              </a:xfrm>
              <a:prstGeom prst="roundRect">
                <a:avLst>
                  <a:gd name="adj" fmla="val 16667"/>
                </a:avLst>
              </a:prstGeom>
              <a:solidFill>
                <a:srgbClr val="CCCCCC"/>
              </a:solidFill>
              <a:ln w="21600">
                <a:solidFill>
                  <a:srgbClr val="66666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3572" tIns="-23399" rIns="83572" bIns="41787"/>
              <a:lstStyle>
                <a:lvl1pPr defTabSz="385763" eaLnBrk="0" hangingPunct="0">
                  <a:tabLst>
                    <a:tab pos="609600" algn="l"/>
                    <a:tab pos="1219200" algn="l"/>
                    <a:tab pos="1828800" algn="l"/>
                    <a:tab pos="2438400" algn="l"/>
                  </a:tabLst>
                  <a:defRPr sz="2400" b="1">
                    <a:solidFill>
                      <a:schemeClr val="tx1"/>
                    </a:solidFill>
                    <a:latin typeface="Arial" pitchFamily="34" charset="0"/>
                    <a:cs typeface="Arial" pitchFamily="34" charset="0"/>
                  </a:defRPr>
                </a:lvl1pPr>
                <a:lvl2pPr marL="742950" indent="-285750" defTabSz="385763" eaLnBrk="0" hangingPunct="0">
                  <a:tabLst>
                    <a:tab pos="609600" algn="l"/>
                    <a:tab pos="1219200" algn="l"/>
                    <a:tab pos="1828800" algn="l"/>
                    <a:tab pos="2438400" algn="l"/>
                  </a:tabLst>
                  <a:defRPr sz="2400" b="1">
                    <a:solidFill>
                      <a:schemeClr val="tx1"/>
                    </a:solidFill>
                    <a:latin typeface="Arial" pitchFamily="34" charset="0"/>
                    <a:cs typeface="Arial" pitchFamily="34" charset="0"/>
                  </a:defRPr>
                </a:lvl2pPr>
                <a:lvl3pPr marL="1143000" indent="-228600" defTabSz="385763" eaLnBrk="0" hangingPunct="0">
                  <a:tabLst>
                    <a:tab pos="609600" algn="l"/>
                    <a:tab pos="1219200" algn="l"/>
                    <a:tab pos="1828800" algn="l"/>
                    <a:tab pos="2438400" algn="l"/>
                  </a:tabLst>
                  <a:defRPr sz="2400" b="1">
                    <a:solidFill>
                      <a:schemeClr val="tx1"/>
                    </a:solidFill>
                    <a:latin typeface="Arial" pitchFamily="34" charset="0"/>
                    <a:cs typeface="Arial" pitchFamily="34" charset="0"/>
                  </a:defRPr>
                </a:lvl3pPr>
                <a:lvl4pPr marL="1600200" indent="-228600" defTabSz="385763" eaLnBrk="0" hangingPunct="0">
                  <a:tabLst>
                    <a:tab pos="609600" algn="l"/>
                    <a:tab pos="1219200" algn="l"/>
                    <a:tab pos="1828800" algn="l"/>
                    <a:tab pos="2438400" algn="l"/>
                  </a:tabLst>
                  <a:defRPr sz="2400" b="1">
                    <a:solidFill>
                      <a:schemeClr val="tx1"/>
                    </a:solidFill>
                    <a:latin typeface="Arial" pitchFamily="34" charset="0"/>
                    <a:cs typeface="Arial" pitchFamily="34" charset="0"/>
                  </a:defRPr>
                </a:lvl4pPr>
                <a:lvl5pPr marL="2057400" indent="-228600" defTabSz="385763" eaLnBrk="0" hangingPunct="0">
                  <a:tabLst>
                    <a:tab pos="609600" algn="l"/>
                    <a:tab pos="1219200" algn="l"/>
                    <a:tab pos="1828800" algn="l"/>
                    <a:tab pos="2438400" algn="l"/>
                  </a:tabLst>
                  <a:defRPr sz="2400" b="1">
                    <a:solidFill>
                      <a:schemeClr val="tx1"/>
                    </a:solidFill>
                    <a:latin typeface="Arial" pitchFamily="34" charset="0"/>
                    <a:cs typeface="Arial" pitchFamily="34" charset="0"/>
                  </a:defRPr>
                </a:lvl5pPr>
                <a:lvl6pPr marL="2514600" indent="-228600" defTabSz="385763" eaLnBrk="0" fontAlgn="base" hangingPunct="0">
                  <a:spcBef>
                    <a:spcPct val="0"/>
                  </a:spcBef>
                  <a:spcAft>
                    <a:spcPct val="0"/>
                  </a:spcAft>
                  <a:tabLst>
                    <a:tab pos="609600" algn="l"/>
                    <a:tab pos="1219200" algn="l"/>
                    <a:tab pos="1828800" algn="l"/>
                    <a:tab pos="2438400" algn="l"/>
                  </a:tabLst>
                  <a:defRPr sz="2400" b="1">
                    <a:solidFill>
                      <a:schemeClr val="tx1"/>
                    </a:solidFill>
                    <a:latin typeface="Arial" pitchFamily="34" charset="0"/>
                    <a:cs typeface="Arial" pitchFamily="34" charset="0"/>
                  </a:defRPr>
                </a:lvl6pPr>
                <a:lvl7pPr marL="2971800" indent="-228600" defTabSz="385763" eaLnBrk="0" fontAlgn="base" hangingPunct="0">
                  <a:spcBef>
                    <a:spcPct val="0"/>
                  </a:spcBef>
                  <a:spcAft>
                    <a:spcPct val="0"/>
                  </a:spcAft>
                  <a:tabLst>
                    <a:tab pos="609600" algn="l"/>
                    <a:tab pos="1219200" algn="l"/>
                    <a:tab pos="1828800" algn="l"/>
                    <a:tab pos="2438400" algn="l"/>
                  </a:tabLst>
                  <a:defRPr sz="2400" b="1">
                    <a:solidFill>
                      <a:schemeClr val="tx1"/>
                    </a:solidFill>
                    <a:latin typeface="Arial" pitchFamily="34" charset="0"/>
                    <a:cs typeface="Arial" pitchFamily="34" charset="0"/>
                  </a:defRPr>
                </a:lvl7pPr>
                <a:lvl8pPr marL="3429000" indent="-228600" defTabSz="385763" eaLnBrk="0" fontAlgn="base" hangingPunct="0">
                  <a:spcBef>
                    <a:spcPct val="0"/>
                  </a:spcBef>
                  <a:spcAft>
                    <a:spcPct val="0"/>
                  </a:spcAft>
                  <a:tabLst>
                    <a:tab pos="609600" algn="l"/>
                    <a:tab pos="1219200" algn="l"/>
                    <a:tab pos="1828800" algn="l"/>
                    <a:tab pos="2438400" algn="l"/>
                  </a:tabLst>
                  <a:defRPr sz="2400" b="1">
                    <a:solidFill>
                      <a:schemeClr val="tx1"/>
                    </a:solidFill>
                    <a:latin typeface="Arial" pitchFamily="34" charset="0"/>
                    <a:cs typeface="Arial" pitchFamily="34" charset="0"/>
                  </a:defRPr>
                </a:lvl8pPr>
                <a:lvl9pPr marL="3886200" indent="-228600" defTabSz="385763" eaLnBrk="0" fontAlgn="base" hangingPunct="0">
                  <a:spcBef>
                    <a:spcPct val="0"/>
                  </a:spcBef>
                  <a:spcAft>
                    <a:spcPct val="0"/>
                  </a:spcAft>
                  <a:tabLst>
                    <a:tab pos="609600" algn="l"/>
                    <a:tab pos="1219200" algn="l"/>
                    <a:tab pos="1828800" algn="l"/>
                    <a:tab pos="2438400" algn="l"/>
                  </a:tabLst>
                  <a:defRPr sz="2400" b="1">
                    <a:solidFill>
                      <a:schemeClr val="tx1"/>
                    </a:solidFill>
                    <a:latin typeface="Arial" pitchFamily="34" charset="0"/>
                    <a:cs typeface="Arial" pitchFamily="34" charset="0"/>
                  </a:defRPr>
                </a:lvl9pPr>
              </a:lstStyle>
              <a:p>
                <a:pPr algn="ctr" eaLnBrk="1" hangingPunct="1">
                  <a:buSzPct val="100000"/>
                </a:pPr>
                <a:r>
                  <a:rPr lang="en-US" altLang="en-US" sz="1654" b="0" dirty="0">
                    <a:solidFill>
                      <a:srgbClr val="000000"/>
                    </a:solidFill>
                    <a:ea typeface="MS Gothic" pitchFamily="49" charset="-128"/>
                  </a:rPr>
                  <a:t>OS</a:t>
                </a:r>
              </a:p>
            </p:txBody>
          </p:sp>
          <p:pic>
            <p:nvPicPr>
              <p:cNvPr id="19" name="Picture 7">
                <a:extLst>
                  <a:ext uri="{FF2B5EF4-FFF2-40B4-BE49-F238E27FC236}">
                    <a16:creationId xmlns:a16="http://schemas.microsoft.com/office/drawing/2014/main" id="{5014B105-2C55-D74E-B505-D47CC657D66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932" y="3009"/>
                <a:ext cx="122" cy="1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6" name="AutoShape 15">
              <a:hlinkClick r:id="rId6" action="ppaction://hlinksldjump"/>
              <a:extLst>
                <a:ext uri="{FF2B5EF4-FFF2-40B4-BE49-F238E27FC236}">
                  <a16:creationId xmlns:a16="http://schemas.microsoft.com/office/drawing/2014/main" id="{EF0ECEBB-4663-D244-8B62-EC629CAD2EEC}"/>
                </a:ext>
              </a:extLst>
            </p:cNvPr>
            <p:cNvSpPr>
              <a:spLocks noChangeArrowheads="1"/>
            </p:cNvSpPr>
            <p:nvPr/>
          </p:nvSpPr>
          <p:spPr bwMode="auto">
            <a:xfrm>
              <a:off x="1513232" y="3534367"/>
              <a:ext cx="2073033" cy="280088"/>
            </a:xfrm>
            <a:prstGeom prst="roundRect">
              <a:avLst>
                <a:gd name="adj" fmla="val 16667"/>
              </a:avLst>
            </a:prstGeom>
            <a:solidFill>
              <a:srgbClr val="CCCCCC"/>
            </a:solidFill>
            <a:ln w="21600">
              <a:solidFill>
                <a:srgbClr val="66666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3572" tIns="-23399" rIns="83572" bIns="41787"/>
            <a:lstStyle>
              <a:lvl1pPr defTabSz="385763" eaLnBrk="0" hangingPunct="0">
                <a:tabLst>
                  <a:tab pos="609600" algn="l"/>
                  <a:tab pos="1219200" algn="l"/>
                  <a:tab pos="1828800" algn="l"/>
                  <a:tab pos="2438400" algn="l"/>
                </a:tabLst>
                <a:defRPr sz="2400" b="1">
                  <a:solidFill>
                    <a:schemeClr val="tx1"/>
                  </a:solidFill>
                  <a:latin typeface="Arial" pitchFamily="34" charset="0"/>
                  <a:cs typeface="Arial" pitchFamily="34" charset="0"/>
                </a:defRPr>
              </a:lvl1pPr>
              <a:lvl2pPr marL="742950" indent="-285750" defTabSz="385763" eaLnBrk="0" hangingPunct="0">
                <a:tabLst>
                  <a:tab pos="609600" algn="l"/>
                  <a:tab pos="1219200" algn="l"/>
                  <a:tab pos="1828800" algn="l"/>
                  <a:tab pos="2438400" algn="l"/>
                </a:tabLst>
                <a:defRPr sz="2400" b="1">
                  <a:solidFill>
                    <a:schemeClr val="tx1"/>
                  </a:solidFill>
                  <a:latin typeface="Arial" pitchFamily="34" charset="0"/>
                  <a:cs typeface="Arial" pitchFamily="34" charset="0"/>
                </a:defRPr>
              </a:lvl2pPr>
              <a:lvl3pPr marL="1143000" indent="-228600" defTabSz="385763" eaLnBrk="0" hangingPunct="0">
                <a:tabLst>
                  <a:tab pos="609600" algn="l"/>
                  <a:tab pos="1219200" algn="l"/>
                  <a:tab pos="1828800" algn="l"/>
                  <a:tab pos="2438400" algn="l"/>
                </a:tabLst>
                <a:defRPr sz="2400" b="1">
                  <a:solidFill>
                    <a:schemeClr val="tx1"/>
                  </a:solidFill>
                  <a:latin typeface="Arial" pitchFamily="34" charset="0"/>
                  <a:cs typeface="Arial" pitchFamily="34" charset="0"/>
                </a:defRPr>
              </a:lvl3pPr>
              <a:lvl4pPr marL="1600200" indent="-228600" defTabSz="385763" eaLnBrk="0" hangingPunct="0">
                <a:tabLst>
                  <a:tab pos="609600" algn="l"/>
                  <a:tab pos="1219200" algn="l"/>
                  <a:tab pos="1828800" algn="l"/>
                  <a:tab pos="2438400" algn="l"/>
                </a:tabLst>
                <a:defRPr sz="2400" b="1">
                  <a:solidFill>
                    <a:schemeClr val="tx1"/>
                  </a:solidFill>
                  <a:latin typeface="Arial" pitchFamily="34" charset="0"/>
                  <a:cs typeface="Arial" pitchFamily="34" charset="0"/>
                </a:defRPr>
              </a:lvl4pPr>
              <a:lvl5pPr marL="2057400" indent="-228600" defTabSz="385763" eaLnBrk="0" hangingPunct="0">
                <a:tabLst>
                  <a:tab pos="609600" algn="l"/>
                  <a:tab pos="1219200" algn="l"/>
                  <a:tab pos="1828800" algn="l"/>
                  <a:tab pos="2438400" algn="l"/>
                </a:tabLst>
                <a:defRPr sz="2400" b="1">
                  <a:solidFill>
                    <a:schemeClr val="tx1"/>
                  </a:solidFill>
                  <a:latin typeface="Arial" pitchFamily="34" charset="0"/>
                  <a:cs typeface="Arial" pitchFamily="34" charset="0"/>
                </a:defRPr>
              </a:lvl5pPr>
              <a:lvl6pPr marL="2514600" indent="-228600" defTabSz="385763" eaLnBrk="0" fontAlgn="base" hangingPunct="0">
                <a:spcBef>
                  <a:spcPct val="0"/>
                </a:spcBef>
                <a:spcAft>
                  <a:spcPct val="0"/>
                </a:spcAft>
                <a:tabLst>
                  <a:tab pos="609600" algn="l"/>
                  <a:tab pos="1219200" algn="l"/>
                  <a:tab pos="1828800" algn="l"/>
                  <a:tab pos="2438400" algn="l"/>
                </a:tabLst>
                <a:defRPr sz="2400" b="1">
                  <a:solidFill>
                    <a:schemeClr val="tx1"/>
                  </a:solidFill>
                  <a:latin typeface="Arial" pitchFamily="34" charset="0"/>
                  <a:cs typeface="Arial" pitchFamily="34" charset="0"/>
                </a:defRPr>
              </a:lvl6pPr>
              <a:lvl7pPr marL="2971800" indent="-228600" defTabSz="385763" eaLnBrk="0" fontAlgn="base" hangingPunct="0">
                <a:spcBef>
                  <a:spcPct val="0"/>
                </a:spcBef>
                <a:spcAft>
                  <a:spcPct val="0"/>
                </a:spcAft>
                <a:tabLst>
                  <a:tab pos="609600" algn="l"/>
                  <a:tab pos="1219200" algn="l"/>
                  <a:tab pos="1828800" algn="l"/>
                  <a:tab pos="2438400" algn="l"/>
                </a:tabLst>
                <a:defRPr sz="2400" b="1">
                  <a:solidFill>
                    <a:schemeClr val="tx1"/>
                  </a:solidFill>
                  <a:latin typeface="Arial" pitchFamily="34" charset="0"/>
                  <a:cs typeface="Arial" pitchFamily="34" charset="0"/>
                </a:defRPr>
              </a:lvl7pPr>
              <a:lvl8pPr marL="3429000" indent="-228600" defTabSz="385763" eaLnBrk="0" fontAlgn="base" hangingPunct="0">
                <a:spcBef>
                  <a:spcPct val="0"/>
                </a:spcBef>
                <a:spcAft>
                  <a:spcPct val="0"/>
                </a:spcAft>
                <a:tabLst>
                  <a:tab pos="609600" algn="l"/>
                  <a:tab pos="1219200" algn="l"/>
                  <a:tab pos="1828800" algn="l"/>
                  <a:tab pos="2438400" algn="l"/>
                </a:tabLst>
                <a:defRPr sz="2400" b="1">
                  <a:solidFill>
                    <a:schemeClr val="tx1"/>
                  </a:solidFill>
                  <a:latin typeface="Arial" pitchFamily="34" charset="0"/>
                  <a:cs typeface="Arial" pitchFamily="34" charset="0"/>
                </a:defRPr>
              </a:lvl8pPr>
              <a:lvl9pPr marL="3886200" indent="-228600" defTabSz="385763" eaLnBrk="0" fontAlgn="base" hangingPunct="0">
                <a:spcBef>
                  <a:spcPct val="0"/>
                </a:spcBef>
                <a:spcAft>
                  <a:spcPct val="0"/>
                </a:spcAft>
                <a:tabLst>
                  <a:tab pos="609600" algn="l"/>
                  <a:tab pos="1219200" algn="l"/>
                  <a:tab pos="1828800" algn="l"/>
                  <a:tab pos="2438400" algn="l"/>
                </a:tabLst>
                <a:defRPr sz="2400" b="1">
                  <a:solidFill>
                    <a:schemeClr val="tx1"/>
                  </a:solidFill>
                  <a:latin typeface="Arial" pitchFamily="34" charset="0"/>
                  <a:cs typeface="Arial" pitchFamily="34" charset="0"/>
                </a:defRPr>
              </a:lvl9pPr>
            </a:lstStyle>
            <a:p>
              <a:pPr algn="ctr" eaLnBrk="1" hangingPunct="1">
                <a:buSzPct val="100000"/>
              </a:pPr>
              <a:r>
                <a:rPr lang="en-US" altLang="en-US" sz="1654" b="0" dirty="0">
                  <a:solidFill>
                    <a:srgbClr val="000000"/>
                  </a:solidFill>
                  <a:ea typeface="MS Gothic" pitchFamily="49" charset="-128"/>
                </a:rPr>
                <a:t>Server Hardware</a:t>
              </a:r>
            </a:p>
          </p:txBody>
        </p:sp>
        <p:pic>
          <p:nvPicPr>
            <p:cNvPr id="28" name="Picture 18">
              <a:extLst>
                <a:ext uri="{FF2B5EF4-FFF2-40B4-BE49-F238E27FC236}">
                  <a16:creationId xmlns:a16="http://schemas.microsoft.com/office/drawing/2014/main" id="{594149FE-25EA-4B46-9DFC-750574F71A9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26809" y="2578608"/>
              <a:ext cx="628354" cy="3150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 name="Picture 19">
              <a:extLst>
                <a:ext uri="{FF2B5EF4-FFF2-40B4-BE49-F238E27FC236}">
                  <a16:creationId xmlns:a16="http://schemas.microsoft.com/office/drawing/2014/main" id="{1642CBD8-F6E4-3946-895D-DC4790A5C5C9}"/>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826809" y="3565857"/>
              <a:ext cx="628354" cy="2485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 name="AutoShape 24">
              <a:extLst>
                <a:ext uri="{FF2B5EF4-FFF2-40B4-BE49-F238E27FC236}">
                  <a16:creationId xmlns:a16="http://schemas.microsoft.com/office/drawing/2014/main" id="{AF432EF8-DF96-5E43-B67F-8E3E4100678D}"/>
                </a:ext>
              </a:extLst>
            </p:cNvPr>
            <p:cNvSpPr>
              <a:spLocks noChangeArrowheads="1"/>
            </p:cNvSpPr>
            <p:nvPr/>
          </p:nvSpPr>
          <p:spPr bwMode="auto">
            <a:xfrm>
              <a:off x="1523735" y="2251983"/>
              <a:ext cx="2062530" cy="479318"/>
            </a:xfrm>
            <a:prstGeom prst="roundRect">
              <a:avLst>
                <a:gd name="adj" fmla="val 16667"/>
              </a:avLst>
            </a:prstGeom>
            <a:solidFill>
              <a:srgbClr val="FFC000"/>
            </a:solidFill>
            <a:ln w="21600" cap="rnd" cmpd="sng">
              <a:solidFill>
                <a:schemeClr val="tx2">
                  <a:lumMod val="50000"/>
                </a:schemeClr>
              </a:solidFill>
              <a:prstDash val="solid"/>
              <a:round/>
              <a:headEnd/>
              <a:tailEnd/>
            </a:ln>
            <a:effectLst/>
            <a:extLst/>
          </p:spPr>
          <p:txBody>
            <a:bodyPr lIns="83572" tIns="10029" rIns="83572" bIns="41787" anchor="ctr"/>
            <a:lstStyle>
              <a:lvl1pPr defTabSz="385763" eaLnBrk="0" hangingPunct="0">
                <a:tabLst>
                  <a:tab pos="609600" algn="l"/>
                  <a:tab pos="1219200" algn="l"/>
                  <a:tab pos="1828800" algn="l"/>
                  <a:tab pos="2438400" algn="l"/>
                </a:tabLst>
                <a:defRPr sz="2400" b="1">
                  <a:solidFill>
                    <a:schemeClr val="tx1"/>
                  </a:solidFill>
                  <a:latin typeface="Arial" pitchFamily="34" charset="0"/>
                  <a:cs typeface="Arial" pitchFamily="34" charset="0"/>
                </a:defRPr>
              </a:lvl1pPr>
              <a:lvl2pPr marL="742950" indent="-285750" defTabSz="385763" eaLnBrk="0" hangingPunct="0">
                <a:tabLst>
                  <a:tab pos="609600" algn="l"/>
                  <a:tab pos="1219200" algn="l"/>
                  <a:tab pos="1828800" algn="l"/>
                  <a:tab pos="2438400" algn="l"/>
                </a:tabLst>
                <a:defRPr sz="2400" b="1">
                  <a:solidFill>
                    <a:schemeClr val="tx1"/>
                  </a:solidFill>
                  <a:latin typeface="Arial" pitchFamily="34" charset="0"/>
                  <a:cs typeface="Arial" pitchFamily="34" charset="0"/>
                </a:defRPr>
              </a:lvl2pPr>
              <a:lvl3pPr marL="1143000" indent="-228600" defTabSz="385763" eaLnBrk="0" hangingPunct="0">
                <a:tabLst>
                  <a:tab pos="609600" algn="l"/>
                  <a:tab pos="1219200" algn="l"/>
                  <a:tab pos="1828800" algn="l"/>
                  <a:tab pos="2438400" algn="l"/>
                </a:tabLst>
                <a:defRPr sz="2400" b="1">
                  <a:solidFill>
                    <a:schemeClr val="tx1"/>
                  </a:solidFill>
                  <a:latin typeface="Arial" pitchFamily="34" charset="0"/>
                  <a:cs typeface="Arial" pitchFamily="34" charset="0"/>
                </a:defRPr>
              </a:lvl3pPr>
              <a:lvl4pPr marL="1600200" indent="-228600" defTabSz="385763" eaLnBrk="0" hangingPunct="0">
                <a:tabLst>
                  <a:tab pos="609600" algn="l"/>
                  <a:tab pos="1219200" algn="l"/>
                  <a:tab pos="1828800" algn="l"/>
                  <a:tab pos="2438400" algn="l"/>
                </a:tabLst>
                <a:defRPr sz="2400" b="1">
                  <a:solidFill>
                    <a:schemeClr val="tx1"/>
                  </a:solidFill>
                  <a:latin typeface="Arial" pitchFamily="34" charset="0"/>
                  <a:cs typeface="Arial" pitchFamily="34" charset="0"/>
                </a:defRPr>
              </a:lvl4pPr>
              <a:lvl5pPr marL="2057400" indent="-228600" defTabSz="385763" eaLnBrk="0" hangingPunct="0">
                <a:tabLst>
                  <a:tab pos="609600" algn="l"/>
                  <a:tab pos="1219200" algn="l"/>
                  <a:tab pos="1828800" algn="l"/>
                  <a:tab pos="2438400" algn="l"/>
                </a:tabLst>
                <a:defRPr sz="2400" b="1">
                  <a:solidFill>
                    <a:schemeClr val="tx1"/>
                  </a:solidFill>
                  <a:latin typeface="Arial" pitchFamily="34" charset="0"/>
                  <a:cs typeface="Arial" pitchFamily="34" charset="0"/>
                </a:defRPr>
              </a:lvl5pPr>
              <a:lvl6pPr marL="2514600" indent="-228600" defTabSz="385763" eaLnBrk="0" fontAlgn="base" hangingPunct="0">
                <a:spcBef>
                  <a:spcPct val="0"/>
                </a:spcBef>
                <a:spcAft>
                  <a:spcPct val="0"/>
                </a:spcAft>
                <a:tabLst>
                  <a:tab pos="609600" algn="l"/>
                  <a:tab pos="1219200" algn="l"/>
                  <a:tab pos="1828800" algn="l"/>
                  <a:tab pos="2438400" algn="l"/>
                </a:tabLst>
                <a:defRPr sz="2400" b="1">
                  <a:solidFill>
                    <a:schemeClr val="tx1"/>
                  </a:solidFill>
                  <a:latin typeface="Arial" pitchFamily="34" charset="0"/>
                  <a:cs typeface="Arial" pitchFamily="34" charset="0"/>
                </a:defRPr>
              </a:lvl6pPr>
              <a:lvl7pPr marL="2971800" indent="-228600" defTabSz="385763" eaLnBrk="0" fontAlgn="base" hangingPunct="0">
                <a:spcBef>
                  <a:spcPct val="0"/>
                </a:spcBef>
                <a:spcAft>
                  <a:spcPct val="0"/>
                </a:spcAft>
                <a:tabLst>
                  <a:tab pos="609600" algn="l"/>
                  <a:tab pos="1219200" algn="l"/>
                  <a:tab pos="1828800" algn="l"/>
                  <a:tab pos="2438400" algn="l"/>
                </a:tabLst>
                <a:defRPr sz="2400" b="1">
                  <a:solidFill>
                    <a:schemeClr val="tx1"/>
                  </a:solidFill>
                  <a:latin typeface="Arial" pitchFamily="34" charset="0"/>
                  <a:cs typeface="Arial" pitchFamily="34" charset="0"/>
                </a:defRPr>
              </a:lvl7pPr>
              <a:lvl8pPr marL="3429000" indent="-228600" defTabSz="385763" eaLnBrk="0" fontAlgn="base" hangingPunct="0">
                <a:spcBef>
                  <a:spcPct val="0"/>
                </a:spcBef>
                <a:spcAft>
                  <a:spcPct val="0"/>
                </a:spcAft>
                <a:tabLst>
                  <a:tab pos="609600" algn="l"/>
                  <a:tab pos="1219200" algn="l"/>
                  <a:tab pos="1828800" algn="l"/>
                  <a:tab pos="2438400" algn="l"/>
                </a:tabLst>
                <a:defRPr sz="2400" b="1">
                  <a:solidFill>
                    <a:schemeClr val="tx1"/>
                  </a:solidFill>
                  <a:latin typeface="Arial" pitchFamily="34" charset="0"/>
                  <a:cs typeface="Arial" pitchFamily="34" charset="0"/>
                </a:defRPr>
              </a:lvl8pPr>
              <a:lvl9pPr marL="3886200" indent="-228600" defTabSz="385763" eaLnBrk="0" fontAlgn="base" hangingPunct="0">
                <a:spcBef>
                  <a:spcPct val="0"/>
                </a:spcBef>
                <a:spcAft>
                  <a:spcPct val="0"/>
                </a:spcAft>
                <a:tabLst>
                  <a:tab pos="609600" algn="l"/>
                  <a:tab pos="1219200" algn="l"/>
                  <a:tab pos="1828800" algn="l"/>
                  <a:tab pos="2438400" algn="l"/>
                </a:tabLst>
                <a:defRPr sz="2400" b="1">
                  <a:solidFill>
                    <a:schemeClr val="tx1"/>
                  </a:solidFill>
                  <a:latin typeface="Arial" pitchFamily="34" charset="0"/>
                  <a:cs typeface="Arial" pitchFamily="34" charset="0"/>
                </a:defRPr>
              </a:lvl9pPr>
            </a:lstStyle>
            <a:p>
              <a:pPr algn="ctr" eaLnBrk="1" hangingPunct="1">
                <a:buSzPct val="100000"/>
              </a:pPr>
              <a:r>
                <a:rPr lang="en-US" altLang="en-US" sz="1654" b="0" dirty="0">
                  <a:ea typeface="MS Gothic" pitchFamily="49" charset="-128"/>
                </a:rPr>
                <a:t>S/4</a:t>
              </a:r>
            </a:p>
          </p:txBody>
        </p:sp>
        <p:pic>
          <p:nvPicPr>
            <p:cNvPr id="33" name="Picture 2" descr="Red Hat Logo">
              <a:extLst>
                <a:ext uri="{FF2B5EF4-FFF2-40B4-BE49-F238E27FC236}">
                  <a16:creationId xmlns:a16="http://schemas.microsoft.com/office/drawing/2014/main" id="{79DB2CEB-231C-7740-8AEB-2CC7989E3C80}"/>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1635884" y="3237786"/>
              <a:ext cx="182517" cy="183726"/>
            </a:xfrm>
            <a:prstGeom prst="rect">
              <a:avLst/>
            </a:prstGeom>
            <a:noFill/>
            <a:extLst>
              <a:ext uri="{909E8E84-426E-40DD-AFC4-6F175D3DCCD1}">
                <a14:hiddenFill xmlns:a14="http://schemas.microsoft.com/office/drawing/2010/main">
                  <a:solidFill>
                    <a:srgbClr val="FFFFFF"/>
                  </a:solidFill>
                </a14:hiddenFill>
              </a:ext>
            </a:extLst>
          </p:spPr>
        </p:pic>
        <p:sp>
          <p:nvSpPr>
            <p:cNvPr id="34" name="AutoShape 15">
              <a:hlinkClick r:id="rId10" action="ppaction://hlinksldjump"/>
              <a:extLst>
                <a:ext uri="{FF2B5EF4-FFF2-40B4-BE49-F238E27FC236}">
                  <a16:creationId xmlns:a16="http://schemas.microsoft.com/office/drawing/2014/main" id="{7644954E-F8F4-CA41-8BD0-009CFC6369B6}"/>
                </a:ext>
              </a:extLst>
            </p:cNvPr>
            <p:cNvSpPr>
              <a:spLocks noChangeArrowheads="1"/>
            </p:cNvSpPr>
            <p:nvPr/>
          </p:nvSpPr>
          <p:spPr bwMode="auto">
            <a:xfrm>
              <a:off x="1523734" y="3880965"/>
              <a:ext cx="2062531" cy="230592"/>
            </a:xfrm>
            <a:prstGeom prst="roundRect">
              <a:avLst>
                <a:gd name="adj" fmla="val 16667"/>
              </a:avLst>
            </a:prstGeom>
            <a:solidFill>
              <a:srgbClr val="CCCCCC"/>
            </a:solidFill>
            <a:ln w="21600">
              <a:solidFill>
                <a:srgbClr val="66666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3572" tIns="-23399" rIns="83572" bIns="41787"/>
            <a:lstStyle>
              <a:lvl1pPr defTabSz="385763" eaLnBrk="0" hangingPunct="0">
                <a:tabLst>
                  <a:tab pos="609600" algn="l"/>
                  <a:tab pos="1219200" algn="l"/>
                  <a:tab pos="1828800" algn="l"/>
                  <a:tab pos="2438400" algn="l"/>
                </a:tabLst>
                <a:defRPr sz="2400" b="1">
                  <a:solidFill>
                    <a:schemeClr val="tx1"/>
                  </a:solidFill>
                  <a:latin typeface="Arial" pitchFamily="34" charset="0"/>
                  <a:cs typeface="Arial" pitchFamily="34" charset="0"/>
                </a:defRPr>
              </a:lvl1pPr>
              <a:lvl2pPr marL="742950" indent="-285750" defTabSz="385763" eaLnBrk="0" hangingPunct="0">
                <a:tabLst>
                  <a:tab pos="609600" algn="l"/>
                  <a:tab pos="1219200" algn="l"/>
                  <a:tab pos="1828800" algn="l"/>
                  <a:tab pos="2438400" algn="l"/>
                </a:tabLst>
                <a:defRPr sz="2400" b="1">
                  <a:solidFill>
                    <a:schemeClr val="tx1"/>
                  </a:solidFill>
                  <a:latin typeface="Arial" pitchFamily="34" charset="0"/>
                  <a:cs typeface="Arial" pitchFamily="34" charset="0"/>
                </a:defRPr>
              </a:lvl2pPr>
              <a:lvl3pPr marL="1143000" indent="-228600" defTabSz="385763" eaLnBrk="0" hangingPunct="0">
                <a:tabLst>
                  <a:tab pos="609600" algn="l"/>
                  <a:tab pos="1219200" algn="l"/>
                  <a:tab pos="1828800" algn="l"/>
                  <a:tab pos="2438400" algn="l"/>
                </a:tabLst>
                <a:defRPr sz="2400" b="1">
                  <a:solidFill>
                    <a:schemeClr val="tx1"/>
                  </a:solidFill>
                  <a:latin typeface="Arial" pitchFamily="34" charset="0"/>
                  <a:cs typeface="Arial" pitchFamily="34" charset="0"/>
                </a:defRPr>
              </a:lvl3pPr>
              <a:lvl4pPr marL="1600200" indent="-228600" defTabSz="385763" eaLnBrk="0" hangingPunct="0">
                <a:tabLst>
                  <a:tab pos="609600" algn="l"/>
                  <a:tab pos="1219200" algn="l"/>
                  <a:tab pos="1828800" algn="l"/>
                  <a:tab pos="2438400" algn="l"/>
                </a:tabLst>
                <a:defRPr sz="2400" b="1">
                  <a:solidFill>
                    <a:schemeClr val="tx1"/>
                  </a:solidFill>
                  <a:latin typeface="Arial" pitchFamily="34" charset="0"/>
                  <a:cs typeface="Arial" pitchFamily="34" charset="0"/>
                </a:defRPr>
              </a:lvl4pPr>
              <a:lvl5pPr marL="2057400" indent="-228600" defTabSz="385763" eaLnBrk="0" hangingPunct="0">
                <a:tabLst>
                  <a:tab pos="609600" algn="l"/>
                  <a:tab pos="1219200" algn="l"/>
                  <a:tab pos="1828800" algn="l"/>
                  <a:tab pos="2438400" algn="l"/>
                </a:tabLst>
                <a:defRPr sz="2400" b="1">
                  <a:solidFill>
                    <a:schemeClr val="tx1"/>
                  </a:solidFill>
                  <a:latin typeface="Arial" pitchFamily="34" charset="0"/>
                  <a:cs typeface="Arial" pitchFamily="34" charset="0"/>
                </a:defRPr>
              </a:lvl5pPr>
              <a:lvl6pPr marL="2514600" indent="-228600" defTabSz="385763" eaLnBrk="0" fontAlgn="base" hangingPunct="0">
                <a:spcBef>
                  <a:spcPct val="0"/>
                </a:spcBef>
                <a:spcAft>
                  <a:spcPct val="0"/>
                </a:spcAft>
                <a:tabLst>
                  <a:tab pos="609600" algn="l"/>
                  <a:tab pos="1219200" algn="l"/>
                  <a:tab pos="1828800" algn="l"/>
                  <a:tab pos="2438400" algn="l"/>
                </a:tabLst>
                <a:defRPr sz="2400" b="1">
                  <a:solidFill>
                    <a:schemeClr val="tx1"/>
                  </a:solidFill>
                  <a:latin typeface="Arial" pitchFamily="34" charset="0"/>
                  <a:cs typeface="Arial" pitchFamily="34" charset="0"/>
                </a:defRPr>
              </a:lvl6pPr>
              <a:lvl7pPr marL="2971800" indent="-228600" defTabSz="385763" eaLnBrk="0" fontAlgn="base" hangingPunct="0">
                <a:spcBef>
                  <a:spcPct val="0"/>
                </a:spcBef>
                <a:spcAft>
                  <a:spcPct val="0"/>
                </a:spcAft>
                <a:tabLst>
                  <a:tab pos="609600" algn="l"/>
                  <a:tab pos="1219200" algn="l"/>
                  <a:tab pos="1828800" algn="l"/>
                  <a:tab pos="2438400" algn="l"/>
                </a:tabLst>
                <a:defRPr sz="2400" b="1">
                  <a:solidFill>
                    <a:schemeClr val="tx1"/>
                  </a:solidFill>
                  <a:latin typeface="Arial" pitchFamily="34" charset="0"/>
                  <a:cs typeface="Arial" pitchFamily="34" charset="0"/>
                </a:defRPr>
              </a:lvl7pPr>
              <a:lvl8pPr marL="3429000" indent="-228600" defTabSz="385763" eaLnBrk="0" fontAlgn="base" hangingPunct="0">
                <a:spcBef>
                  <a:spcPct val="0"/>
                </a:spcBef>
                <a:spcAft>
                  <a:spcPct val="0"/>
                </a:spcAft>
                <a:tabLst>
                  <a:tab pos="609600" algn="l"/>
                  <a:tab pos="1219200" algn="l"/>
                  <a:tab pos="1828800" algn="l"/>
                  <a:tab pos="2438400" algn="l"/>
                </a:tabLst>
                <a:defRPr sz="2400" b="1">
                  <a:solidFill>
                    <a:schemeClr val="tx1"/>
                  </a:solidFill>
                  <a:latin typeface="Arial" pitchFamily="34" charset="0"/>
                  <a:cs typeface="Arial" pitchFamily="34" charset="0"/>
                </a:defRPr>
              </a:lvl8pPr>
              <a:lvl9pPr marL="3886200" indent="-228600" defTabSz="385763" eaLnBrk="0" fontAlgn="base" hangingPunct="0">
                <a:spcBef>
                  <a:spcPct val="0"/>
                </a:spcBef>
                <a:spcAft>
                  <a:spcPct val="0"/>
                </a:spcAft>
                <a:tabLst>
                  <a:tab pos="609600" algn="l"/>
                  <a:tab pos="1219200" algn="l"/>
                  <a:tab pos="1828800" algn="l"/>
                  <a:tab pos="2438400" algn="l"/>
                </a:tabLst>
                <a:defRPr sz="2400" b="1">
                  <a:solidFill>
                    <a:schemeClr val="tx1"/>
                  </a:solidFill>
                  <a:latin typeface="Arial" pitchFamily="34" charset="0"/>
                  <a:cs typeface="Arial" pitchFamily="34" charset="0"/>
                </a:defRPr>
              </a:lvl9pPr>
            </a:lstStyle>
            <a:p>
              <a:pPr algn="ctr" eaLnBrk="1" hangingPunct="1">
                <a:buSzPct val="100000"/>
              </a:pPr>
              <a:r>
                <a:rPr lang="en-US" altLang="en-US" sz="1654" b="0" dirty="0">
                  <a:solidFill>
                    <a:srgbClr val="000000"/>
                  </a:solidFill>
                  <a:ea typeface="MS Gothic" pitchFamily="49" charset="-128"/>
                </a:rPr>
                <a:t>Storage Hardware</a:t>
              </a:r>
            </a:p>
            <a:p>
              <a:pPr algn="ctr" eaLnBrk="1" hangingPunct="1">
                <a:buSzPct val="100000"/>
              </a:pPr>
              <a:endParaRPr lang="en-US" altLang="en-US" sz="1654" b="0" dirty="0">
                <a:solidFill>
                  <a:srgbClr val="000000"/>
                </a:solidFill>
                <a:ea typeface="MS Gothic" pitchFamily="49" charset="-128"/>
              </a:endParaRPr>
            </a:p>
            <a:p>
              <a:pPr algn="ctr" eaLnBrk="1" hangingPunct="1">
                <a:buSzPct val="100000"/>
              </a:pPr>
              <a:endParaRPr lang="en-US" altLang="en-US" sz="1323" b="0" dirty="0">
                <a:solidFill>
                  <a:srgbClr val="000000"/>
                </a:solidFill>
                <a:ea typeface="MS Gothic" pitchFamily="49" charset="-128"/>
              </a:endParaRPr>
            </a:p>
          </p:txBody>
        </p:sp>
      </p:grpSp>
    </p:spTree>
    <p:extLst>
      <p:ext uri="{BB962C8B-B14F-4D97-AF65-F5344CB8AC3E}">
        <p14:creationId xmlns:p14="http://schemas.microsoft.com/office/powerpoint/2010/main" val="4091055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91E9F-FA3C-624B-ADB5-BF08DB188047}"/>
              </a:ext>
            </a:extLst>
          </p:cNvPr>
          <p:cNvSpPr>
            <a:spLocks noGrp="1"/>
          </p:cNvSpPr>
          <p:nvPr>
            <p:ph type="title"/>
          </p:nvPr>
        </p:nvSpPr>
        <p:spPr/>
        <p:txBody>
          <a:bodyPr/>
          <a:lstStyle/>
          <a:p>
            <a:r>
              <a:rPr lang="en-US" dirty="0"/>
              <a:t>S/4HANA </a:t>
            </a:r>
            <a:r>
              <a:rPr lang="mr-IN" dirty="0"/>
              <a:t>–</a:t>
            </a:r>
            <a:r>
              <a:rPr lang="en-US" dirty="0"/>
              <a:t> Digital Core</a:t>
            </a:r>
          </a:p>
        </p:txBody>
      </p:sp>
      <p:pic>
        <p:nvPicPr>
          <p:cNvPr id="4" name="Picture 3">
            <a:extLst>
              <a:ext uri="{FF2B5EF4-FFF2-40B4-BE49-F238E27FC236}">
                <a16:creationId xmlns:a16="http://schemas.microsoft.com/office/drawing/2014/main" id="{2778B0F4-F5FA-6043-945E-C5D303D9E258}"/>
              </a:ext>
            </a:extLst>
          </p:cNvPr>
          <p:cNvPicPr>
            <a:picLocks noChangeAspect="1"/>
          </p:cNvPicPr>
          <p:nvPr/>
        </p:nvPicPr>
        <p:blipFill>
          <a:blip r:embed="rId3"/>
          <a:stretch>
            <a:fillRect/>
          </a:stretch>
        </p:blipFill>
        <p:spPr>
          <a:xfrm>
            <a:off x="3282680" y="1354761"/>
            <a:ext cx="5604559" cy="2823711"/>
          </a:xfrm>
          <a:prstGeom prst="rect">
            <a:avLst/>
          </a:prstGeom>
        </p:spPr>
      </p:pic>
      <p:sp>
        <p:nvSpPr>
          <p:cNvPr id="5" name="TextBox 4">
            <a:extLst>
              <a:ext uri="{FF2B5EF4-FFF2-40B4-BE49-F238E27FC236}">
                <a16:creationId xmlns:a16="http://schemas.microsoft.com/office/drawing/2014/main" id="{32D57D43-F160-BD41-BB01-969B04020DCF}"/>
              </a:ext>
            </a:extLst>
          </p:cNvPr>
          <p:cNvSpPr txBox="1"/>
          <p:nvPr/>
        </p:nvSpPr>
        <p:spPr>
          <a:xfrm>
            <a:off x="240946" y="1073272"/>
            <a:ext cx="3067675" cy="3754874"/>
          </a:xfrm>
          <a:prstGeom prst="rect">
            <a:avLst/>
          </a:prstGeom>
          <a:noFill/>
        </p:spPr>
        <p:txBody>
          <a:bodyPr wrap="square" rtlCol="0">
            <a:spAutoFit/>
          </a:bodyPr>
          <a:lstStyle/>
          <a:p>
            <a:pPr marL="285493" indent="-285493">
              <a:buFont typeface="Arial" panose="020B0604020202020204" pitchFamily="34" charset="0"/>
              <a:buChar char="•"/>
            </a:pPr>
            <a:r>
              <a:rPr lang="en-US" sz="1400" dirty="0"/>
              <a:t>Only 1% of business’s data is analyzed today</a:t>
            </a:r>
          </a:p>
          <a:p>
            <a:pPr marL="285493" indent="-285493">
              <a:buFont typeface="Arial" panose="020B0604020202020204" pitchFamily="34" charset="0"/>
              <a:buChar char="•"/>
            </a:pPr>
            <a:r>
              <a:rPr lang="en-US" sz="1400" dirty="0"/>
              <a:t>Transform companies to give customers a digital experience</a:t>
            </a:r>
          </a:p>
          <a:p>
            <a:pPr marL="285493" indent="-285493">
              <a:buFont typeface="Arial" panose="020B0604020202020204" pitchFamily="34" charset="0"/>
              <a:buChar char="•"/>
            </a:pPr>
            <a:r>
              <a:rPr lang="en-US" sz="1400" dirty="0"/>
              <a:t>Real-time insights</a:t>
            </a:r>
          </a:p>
          <a:p>
            <a:pPr marL="285493" indent="-285493">
              <a:buFont typeface="Arial" panose="020B0604020202020204" pitchFamily="34" charset="0"/>
              <a:buChar char="•"/>
            </a:pPr>
            <a:r>
              <a:rPr lang="en-US" sz="1400" dirty="0"/>
              <a:t>Visibility into mission critical processes, suppliers, workforce, Big Data and </a:t>
            </a:r>
            <a:r>
              <a:rPr lang="en-US" sz="1400" dirty="0" err="1"/>
              <a:t>IoT</a:t>
            </a:r>
            <a:endParaRPr lang="en-US" sz="1400" dirty="0"/>
          </a:p>
          <a:p>
            <a:pPr marL="285493" indent="-285493">
              <a:buFont typeface="Arial" panose="020B0604020202020204" pitchFamily="34" charset="0"/>
              <a:buChar char="•"/>
            </a:pPr>
            <a:r>
              <a:rPr lang="en-US" sz="1400" dirty="0"/>
              <a:t>Built on Innovative in-memory database </a:t>
            </a:r>
          </a:p>
          <a:p>
            <a:pPr marL="742281" lvl="1" indent="-285493">
              <a:buFont typeface="Arial" panose="020B0604020202020204" pitchFamily="34" charset="0"/>
              <a:buChar char="•"/>
            </a:pPr>
            <a:r>
              <a:rPr lang="en-US" sz="1400" dirty="0"/>
              <a:t>New architecture and data models </a:t>
            </a:r>
          </a:p>
          <a:p>
            <a:pPr marL="742281" lvl="1" indent="-285493">
              <a:buFont typeface="Arial" panose="020B0604020202020204" pitchFamily="34" charset="0"/>
              <a:buChar char="•"/>
            </a:pPr>
            <a:r>
              <a:rPr lang="en-US" sz="1400" dirty="0"/>
              <a:t>Renewed applications </a:t>
            </a:r>
          </a:p>
          <a:p>
            <a:pPr marL="742281" lvl="1" indent="-285493">
              <a:buFont typeface="Arial" panose="020B0604020202020204" pitchFamily="34" charset="0"/>
              <a:buChar char="•"/>
            </a:pPr>
            <a:r>
              <a:rPr lang="en-US" sz="1400" dirty="0"/>
              <a:t>New UI technology </a:t>
            </a:r>
          </a:p>
          <a:p>
            <a:pPr marL="742281" lvl="1" indent="-285493">
              <a:buFont typeface="Arial" panose="020B0604020202020204" pitchFamily="34" charset="0"/>
              <a:buChar char="•"/>
            </a:pPr>
            <a:r>
              <a:rPr lang="en-US" sz="1400" dirty="0"/>
              <a:t>Cloud &amp; </a:t>
            </a:r>
            <a:r>
              <a:rPr lang="en-US" sz="1400" dirty="0" err="1"/>
              <a:t>on-premise</a:t>
            </a:r>
            <a:r>
              <a:rPr lang="en-US" sz="1400" dirty="0"/>
              <a:t> deployment models </a:t>
            </a:r>
          </a:p>
          <a:p>
            <a:pPr marL="742281" lvl="1" indent="-285493">
              <a:buFont typeface="Arial" panose="020B0604020202020204" pitchFamily="34" charset="0"/>
              <a:buChar char="•"/>
            </a:pPr>
            <a:r>
              <a:rPr lang="en-US" sz="1400" dirty="0"/>
              <a:t>Natively integrated</a:t>
            </a:r>
            <a:endParaRPr lang="en-US" sz="1199" dirty="0"/>
          </a:p>
        </p:txBody>
      </p:sp>
    </p:spTree>
    <p:extLst>
      <p:ext uri="{BB962C8B-B14F-4D97-AF65-F5344CB8AC3E}">
        <p14:creationId xmlns:p14="http://schemas.microsoft.com/office/powerpoint/2010/main" val="1294069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A3C003-26AA-4443-964B-BE049580FB0E}"/>
              </a:ext>
            </a:extLst>
          </p:cNvPr>
          <p:cNvPicPr>
            <a:picLocks noChangeAspect="1"/>
          </p:cNvPicPr>
          <p:nvPr/>
        </p:nvPicPr>
        <p:blipFill>
          <a:blip r:embed="rId4">
            <a:alphaModFix amt="20000"/>
          </a:blip>
          <a:stretch>
            <a:fillRect/>
          </a:stretch>
        </p:blipFill>
        <p:spPr>
          <a:xfrm>
            <a:off x="0" y="12112"/>
            <a:ext cx="9132753" cy="5143500"/>
          </a:xfrm>
          <a:prstGeom prst="rect">
            <a:avLst/>
          </a:prstGeom>
        </p:spPr>
      </p:pic>
      <p:sp>
        <p:nvSpPr>
          <p:cNvPr id="4" name="Title 3">
            <a:extLst>
              <a:ext uri="{FF2B5EF4-FFF2-40B4-BE49-F238E27FC236}">
                <a16:creationId xmlns:a16="http://schemas.microsoft.com/office/drawing/2014/main" id="{2B28A1E1-621A-A146-8F8A-6729594B01C3}"/>
              </a:ext>
            </a:extLst>
          </p:cNvPr>
          <p:cNvSpPr>
            <a:spLocks noGrp="1"/>
          </p:cNvSpPr>
          <p:nvPr>
            <p:ph type="title"/>
          </p:nvPr>
        </p:nvSpPr>
        <p:spPr/>
        <p:txBody>
          <a:bodyPr/>
          <a:lstStyle/>
          <a:p>
            <a:r>
              <a:rPr lang="en-US" dirty="0"/>
              <a:t>The S/4 Product Family</a:t>
            </a:r>
            <a:br>
              <a:rPr lang="en-US" dirty="0"/>
            </a:br>
            <a:endParaRPr lang="en-US" dirty="0"/>
          </a:p>
        </p:txBody>
      </p:sp>
      <p:sp>
        <p:nvSpPr>
          <p:cNvPr id="2" name="Content Placeholder 1"/>
          <p:cNvSpPr>
            <a:spLocks noGrp="1"/>
          </p:cNvSpPr>
          <p:nvPr>
            <p:ph idx="4294967295"/>
          </p:nvPr>
        </p:nvSpPr>
        <p:spPr>
          <a:xfrm>
            <a:off x="533400" y="1177636"/>
            <a:ext cx="3860951" cy="3810000"/>
          </a:xfrm>
        </p:spPr>
        <p:txBody>
          <a:bodyPr/>
          <a:lstStyle/>
          <a:p>
            <a:r>
              <a:rPr lang="en-US" b="1" dirty="0">
                <a:ea typeface="ＭＳ Ｐゴシック" charset="0"/>
                <a:cs typeface="Arial" charset="0"/>
              </a:rPr>
              <a:t>S/4HANA Public Cloud</a:t>
            </a:r>
            <a:r>
              <a:rPr lang="en-US" dirty="0">
                <a:ea typeface="ＭＳ Ｐゴシック" charset="0"/>
                <a:cs typeface="Arial" charset="0"/>
              </a:rPr>
              <a:t> – Simplified, HANA-based end-to-end solutions for lines of businesses (LOB) operated in the SAP public cloud with full SaaS qualities </a:t>
            </a:r>
          </a:p>
          <a:p>
            <a:pPr>
              <a:spcBef>
                <a:spcPts val="0"/>
              </a:spcBef>
            </a:pPr>
            <a:endParaRPr lang="en-US" dirty="0">
              <a:ea typeface="ＭＳ Ｐゴシック" charset="0"/>
              <a:cs typeface="Arial" charset="0"/>
            </a:endParaRPr>
          </a:p>
          <a:p>
            <a:pPr>
              <a:spcBef>
                <a:spcPts val="0"/>
              </a:spcBef>
            </a:pPr>
            <a:r>
              <a:rPr lang="en-US" b="1" dirty="0">
                <a:ea typeface="ＭＳ Ｐゴシック" charset="0"/>
                <a:cs typeface="Arial" charset="0"/>
              </a:rPr>
              <a:t>S/4HANA Private Managed Cloud</a:t>
            </a:r>
            <a:r>
              <a:rPr lang="en-US" dirty="0">
                <a:ea typeface="ＭＳ Ｐゴシック" charset="0"/>
                <a:cs typeface="Arial" charset="0"/>
              </a:rPr>
              <a:t> </a:t>
            </a:r>
          </a:p>
          <a:p>
            <a:pPr lvl="1">
              <a:spcBef>
                <a:spcPts val="0"/>
              </a:spcBef>
              <a:buFont typeface="Arial" panose="020B0604020202020204" pitchFamily="34" charset="0"/>
              <a:buChar char="–"/>
            </a:pPr>
            <a:r>
              <a:rPr lang="en-US" dirty="0"/>
              <a:t>A full ERP-only version, partly simplified, fully HANA-based</a:t>
            </a:r>
          </a:p>
          <a:p>
            <a:pPr lvl="1">
              <a:spcBef>
                <a:spcPts val="0"/>
              </a:spcBef>
              <a:buFont typeface="Arial" panose="020B0604020202020204" pitchFamily="34" charset="0"/>
              <a:buChar char="–"/>
            </a:pPr>
            <a:r>
              <a:rPr lang="en-US" dirty="0"/>
              <a:t>30% Fiori-based UI (rest classical SAP GUI)</a:t>
            </a:r>
          </a:p>
          <a:p>
            <a:pPr lvl="1">
              <a:spcBef>
                <a:spcPts val="0"/>
              </a:spcBef>
            </a:pPr>
            <a:r>
              <a:rPr lang="en-US" dirty="0"/>
              <a:t>It is operated and managed in the new Innovation-HEC along SaaS operation practices</a:t>
            </a:r>
          </a:p>
          <a:p>
            <a:r>
              <a:rPr lang="en-US" dirty="0">
                <a:ea typeface="ＭＳ Ｐゴシック" charset="0"/>
                <a:cs typeface="Arial" charset="0"/>
              </a:rPr>
              <a:t> </a:t>
            </a:r>
            <a:r>
              <a:rPr lang="en-US" b="1" dirty="0">
                <a:ea typeface="ＭＳ Ｐゴシック" charset="0"/>
                <a:cs typeface="Arial" charset="0"/>
              </a:rPr>
              <a:t>S/4HANA on-Premise</a:t>
            </a:r>
            <a:r>
              <a:rPr lang="en-US" dirty="0">
                <a:ea typeface="ＭＳ Ｐゴシック" charset="0"/>
                <a:cs typeface="Arial" charset="0"/>
              </a:rPr>
              <a:t> – Full on-premises ERP version (equal to Suite on HANA) with Simplification Exchange Innovation add-ons for finance</a:t>
            </a:r>
            <a:endParaRPr lang="en-US" dirty="0"/>
          </a:p>
        </p:txBody>
      </p:sp>
      <p:pic>
        <p:nvPicPr>
          <p:cNvPr id="8194"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394351" y="2133790"/>
            <a:ext cx="4698699" cy="2715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498CAD34-7A45-BA4B-AE6C-DC80D42365F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83613" y="1476048"/>
            <a:ext cx="1970385" cy="363583"/>
          </a:xfrm>
          <a:prstGeom prst="rect">
            <a:avLst/>
          </a:prstGeom>
        </p:spPr>
      </p:pic>
      <p:pic>
        <p:nvPicPr>
          <p:cNvPr id="7" name="Picture 6">
            <a:extLst>
              <a:ext uri="{FF2B5EF4-FFF2-40B4-BE49-F238E27FC236}">
                <a16:creationId xmlns:a16="http://schemas.microsoft.com/office/drawing/2014/main" id="{E336C966-4BE4-5844-AE74-9270E893818A}"/>
              </a:ext>
            </a:extLst>
          </p:cNvPr>
          <p:cNvPicPr>
            <a:picLocks noChangeAspect="1"/>
          </p:cNvPicPr>
          <p:nvPr/>
        </p:nvPicPr>
        <p:blipFill>
          <a:blip r:embed="rId4">
            <a:alphaModFix amt="20000"/>
          </a:blip>
          <a:stretch>
            <a:fillRect/>
          </a:stretch>
        </p:blipFill>
        <p:spPr>
          <a:xfrm>
            <a:off x="7093819" y="-2796761"/>
            <a:ext cx="9132753" cy="5143500"/>
          </a:xfrm>
          <a:prstGeom prst="rect">
            <a:avLst/>
          </a:prstGeom>
        </p:spPr>
      </p:pic>
      <p:pic>
        <p:nvPicPr>
          <p:cNvPr id="9" name="Picture 8">
            <a:extLst>
              <a:ext uri="{FF2B5EF4-FFF2-40B4-BE49-F238E27FC236}">
                <a16:creationId xmlns:a16="http://schemas.microsoft.com/office/drawing/2014/main" id="{9B92AF9C-05C3-BF48-8642-488093CFB29F}"/>
              </a:ext>
            </a:extLst>
          </p:cNvPr>
          <p:cNvPicPr>
            <a:picLocks noChangeAspect="1"/>
          </p:cNvPicPr>
          <p:nvPr/>
        </p:nvPicPr>
        <p:blipFill>
          <a:blip r:embed="rId4">
            <a:alphaModFix amt="20000"/>
          </a:blip>
          <a:stretch>
            <a:fillRect/>
          </a:stretch>
        </p:blipFill>
        <p:spPr>
          <a:xfrm>
            <a:off x="7238198" y="-2286622"/>
            <a:ext cx="9132753" cy="5143500"/>
          </a:xfrm>
          <a:prstGeom prst="rect">
            <a:avLst/>
          </a:prstGeom>
        </p:spPr>
      </p:pic>
      <p:pic>
        <p:nvPicPr>
          <p:cNvPr id="10" name="Picture 9">
            <a:extLst>
              <a:ext uri="{FF2B5EF4-FFF2-40B4-BE49-F238E27FC236}">
                <a16:creationId xmlns:a16="http://schemas.microsoft.com/office/drawing/2014/main" id="{49DFFE1A-22BB-F948-86E8-7E69E930D067}"/>
              </a:ext>
            </a:extLst>
          </p:cNvPr>
          <p:cNvPicPr>
            <a:picLocks noChangeAspect="1"/>
          </p:cNvPicPr>
          <p:nvPr/>
        </p:nvPicPr>
        <p:blipFill>
          <a:blip r:embed="rId4">
            <a:alphaModFix amt="20000"/>
          </a:blip>
          <a:stretch>
            <a:fillRect/>
          </a:stretch>
        </p:blipFill>
        <p:spPr>
          <a:xfrm>
            <a:off x="7226141" y="-2370582"/>
            <a:ext cx="9132753" cy="5143500"/>
          </a:xfrm>
          <a:prstGeom prst="rect">
            <a:avLst/>
          </a:prstGeom>
        </p:spPr>
      </p:pic>
      <p:pic>
        <p:nvPicPr>
          <p:cNvPr id="11" name="Picture 10">
            <a:extLst>
              <a:ext uri="{FF2B5EF4-FFF2-40B4-BE49-F238E27FC236}">
                <a16:creationId xmlns:a16="http://schemas.microsoft.com/office/drawing/2014/main" id="{3C5542B6-73E0-6C45-BB70-F2CC22467B40}"/>
              </a:ext>
            </a:extLst>
          </p:cNvPr>
          <p:cNvPicPr>
            <a:picLocks noChangeAspect="1"/>
          </p:cNvPicPr>
          <p:nvPr/>
        </p:nvPicPr>
        <p:blipFill>
          <a:blip r:embed="rId4">
            <a:alphaModFix amt="20000"/>
          </a:blip>
          <a:stretch>
            <a:fillRect/>
          </a:stretch>
        </p:blipFill>
        <p:spPr>
          <a:xfrm>
            <a:off x="8843185" y="-294159"/>
            <a:ext cx="9132753" cy="5143500"/>
          </a:xfrm>
          <a:prstGeom prst="rect">
            <a:avLst/>
          </a:prstGeom>
        </p:spPr>
      </p:pic>
    </p:spTree>
    <p:custDataLst>
      <p:tags r:id="rId1"/>
    </p:custDataLst>
    <p:extLst>
      <p:ext uri="{BB962C8B-B14F-4D97-AF65-F5344CB8AC3E}">
        <p14:creationId xmlns:p14="http://schemas.microsoft.com/office/powerpoint/2010/main" val="4065049941"/>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0C2826-9D55-6945-8441-7559F4E2CE2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4206240" cy="5143500"/>
          </a:xfrm>
          <a:prstGeom prst="rect">
            <a:avLst/>
          </a:prstGeom>
        </p:spPr>
      </p:pic>
      <p:pic>
        <p:nvPicPr>
          <p:cNvPr id="6" name="Picture 5">
            <a:extLst>
              <a:ext uri="{FF2B5EF4-FFF2-40B4-BE49-F238E27FC236}">
                <a16:creationId xmlns:a16="http://schemas.microsoft.com/office/drawing/2014/main" id="{31F7D5C2-8B8F-A44D-856D-48498CEEBF8B}"/>
              </a:ext>
            </a:extLst>
          </p:cNvPr>
          <p:cNvPicPr>
            <a:picLocks noChangeAspect="1"/>
          </p:cNvPicPr>
          <p:nvPr/>
        </p:nvPicPr>
        <p:blipFill>
          <a:blip r:embed="rId4"/>
          <a:stretch>
            <a:fillRect/>
          </a:stretch>
        </p:blipFill>
        <p:spPr>
          <a:xfrm>
            <a:off x="4572000" y="3116483"/>
            <a:ext cx="4335081" cy="1475871"/>
          </a:xfrm>
          <a:prstGeom prst="rect">
            <a:avLst/>
          </a:prstGeom>
        </p:spPr>
      </p:pic>
      <p:sp>
        <p:nvSpPr>
          <p:cNvPr id="7" name="TextBox 6">
            <a:extLst>
              <a:ext uri="{FF2B5EF4-FFF2-40B4-BE49-F238E27FC236}">
                <a16:creationId xmlns:a16="http://schemas.microsoft.com/office/drawing/2014/main" id="{0C1ACCE1-D35E-DB41-B220-F9BB33AF20D3}"/>
              </a:ext>
            </a:extLst>
          </p:cNvPr>
          <p:cNvSpPr txBox="1"/>
          <p:nvPr/>
        </p:nvSpPr>
        <p:spPr>
          <a:xfrm>
            <a:off x="5758108" y="271708"/>
            <a:ext cx="1963999"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Complexity</a:t>
            </a:r>
          </a:p>
        </p:txBody>
      </p:sp>
      <p:sp>
        <p:nvSpPr>
          <p:cNvPr id="8" name="TextBox 7">
            <a:extLst>
              <a:ext uri="{FF2B5EF4-FFF2-40B4-BE49-F238E27FC236}">
                <a16:creationId xmlns:a16="http://schemas.microsoft.com/office/drawing/2014/main" id="{FC15BD5A-8759-644C-A9FA-A57DB5075817}"/>
              </a:ext>
            </a:extLst>
          </p:cNvPr>
          <p:cNvSpPr txBox="1"/>
          <p:nvPr/>
        </p:nvSpPr>
        <p:spPr>
          <a:xfrm>
            <a:off x="4979561" y="956203"/>
            <a:ext cx="3997234" cy="2062103"/>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Each SAP application maintains its own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Database</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Application stack</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Technology stack</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Customization</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Data is transferred from one application to another or from external sources</a:t>
            </a:r>
          </a:p>
        </p:txBody>
      </p:sp>
    </p:spTree>
    <p:extLst>
      <p:ext uri="{BB962C8B-B14F-4D97-AF65-F5344CB8AC3E}">
        <p14:creationId xmlns:p14="http://schemas.microsoft.com/office/powerpoint/2010/main" val="2209672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45953"/>
            <a:ext cx="4114800" cy="1003807"/>
          </a:xfrm>
        </p:spPr>
        <p:txBody>
          <a:bodyPr/>
          <a:lstStyle/>
          <a:p>
            <a:r>
              <a:rPr lang="en-CA" sz="1400" dirty="0"/>
              <a:t>In 1972, five entrepreneurs in Germany had a vision for the business potential of technology. Starting with one customer and a handful of employees, SAP set out on a path that would not only transform the world of information technology, but also forever alter the way companies do business. Now 46 years and approximately 378,000 customers stronger, more than ever, SAP is fueled by the pioneering spirit that inspired its founders to continually transform the IT industry</a:t>
            </a:r>
            <a:endParaRPr lang="en-US" sz="1400"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2</a:t>
            </a:fld>
            <a:endParaRPr lang="en-US" dirty="0"/>
          </a:p>
        </p:txBody>
      </p:sp>
      <p:pic>
        <p:nvPicPr>
          <p:cNvPr id="9" name="Picture 8">
            <a:extLst>
              <a:ext uri="{FF2B5EF4-FFF2-40B4-BE49-F238E27FC236}">
                <a16:creationId xmlns:a16="http://schemas.microsoft.com/office/drawing/2014/main" id="{59A35508-C92D-9945-AC49-2DE55C007512}"/>
              </a:ext>
            </a:extLst>
          </p:cNvPr>
          <p:cNvPicPr>
            <a:picLocks noChangeAspect="1"/>
          </p:cNvPicPr>
          <p:nvPr/>
        </p:nvPicPr>
        <p:blipFill>
          <a:blip r:embed="rId3"/>
          <a:stretch>
            <a:fillRect/>
          </a:stretch>
        </p:blipFill>
        <p:spPr>
          <a:xfrm>
            <a:off x="10826" y="2645923"/>
            <a:ext cx="9133174" cy="2468425"/>
          </a:xfrm>
          <a:prstGeom prst="rect">
            <a:avLst/>
          </a:prstGeom>
        </p:spPr>
      </p:pic>
      <p:pic>
        <p:nvPicPr>
          <p:cNvPr id="10" name="Picture 9">
            <a:extLst>
              <a:ext uri="{FF2B5EF4-FFF2-40B4-BE49-F238E27FC236}">
                <a16:creationId xmlns:a16="http://schemas.microsoft.com/office/drawing/2014/main" id="{1CB1A481-ACE3-AB40-9670-DD9363B36D0F}"/>
              </a:ext>
            </a:extLst>
          </p:cNvPr>
          <p:cNvPicPr>
            <a:picLocks noChangeAspect="1"/>
          </p:cNvPicPr>
          <p:nvPr/>
        </p:nvPicPr>
        <p:blipFill>
          <a:blip r:embed="rId4"/>
          <a:stretch>
            <a:fillRect/>
          </a:stretch>
        </p:blipFill>
        <p:spPr>
          <a:xfrm>
            <a:off x="4716890" y="345953"/>
            <a:ext cx="4198510" cy="2079477"/>
          </a:xfrm>
          <a:prstGeom prst="rect">
            <a:avLst/>
          </a:prstGeom>
        </p:spPr>
      </p:pic>
    </p:spTree>
    <p:extLst>
      <p:ext uri="{BB962C8B-B14F-4D97-AF65-F5344CB8AC3E}">
        <p14:creationId xmlns:p14="http://schemas.microsoft.com/office/powerpoint/2010/main" val="3909048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6706CE-C225-9342-A257-89BD8CCDF5B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78"/>
          <a:stretch/>
        </p:blipFill>
        <p:spPr>
          <a:xfrm>
            <a:off x="5010912" y="0"/>
            <a:ext cx="4133088" cy="5143500"/>
          </a:xfrm>
          <a:prstGeom prst="rect">
            <a:avLst/>
          </a:prstGeom>
        </p:spPr>
      </p:pic>
      <p:pic>
        <p:nvPicPr>
          <p:cNvPr id="4" name="Picture 3">
            <a:extLst>
              <a:ext uri="{FF2B5EF4-FFF2-40B4-BE49-F238E27FC236}">
                <a16:creationId xmlns:a16="http://schemas.microsoft.com/office/drawing/2014/main" id="{3056997C-5817-EB44-9CA1-01D4A2816673}"/>
              </a:ext>
            </a:extLst>
          </p:cNvPr>
          <p:cNvPicPr>
            <a:picLocks noChangeAspect="1"/>
          </p:cNvPicPr>
          <p:nvPr/>
        </p:nvPicPr>
        <p:blipFill>
          <a:blip r:embed="rId4"/>
          <a:stretch>
            <a:fillRect/>
          </a:stretch>
        </p:blipFill>
        <p:spPr>
          <a:xfrm>
            <a:off x="627146" y="3049503"/>
            <a:ext cx="4049227" cy="879509"/>
          </a:xfrm>
          <a:prstGeom prst="rect">
            <a:avLst/>
          </a:prstGeom>
        </p:spPr>
      </p:pic>
      <p:sp>
        <p:nvSpPr>
          <p:cNvPr id="5" name="TextBox 4">
            <a:extLst>
              <a:ext uri="{FF2B5EF4-FFF2-40B4-BE49-F238E27FC236}">
                <a16:creationId xmlns:a16="http://schemas.microsoft.com/office/drawing/2014/main" id="{0CFFB176-CEBD-C444-9327-1A27B855BB28}"/>
              </a:ext>
            </a:extLst>
          </p:cNvPr>
          <p:cNvSpPr txBox="1"/>
          <p:nvPr/>
        </p:nvSpPr>
        <p:spPr>
          <a:xfrm>
            <a:off x="566928" y="569540"/>
            <a:ext cx="4169664" cy="2092881"/>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With S/4HANA, Simplify by</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Consolidating onto one platform</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One database</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Smaller data footprint</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Simplified data model with significantly fewer tables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Transacting, reporting and running analytics in one SAP application</a:t>
            </a:r>
          </a:p>
        </p:txBody>
      </p:sp>
    </p:spTree>
    <p:extLst>
      <p:ext uri="{BB962C8B-B14F-4D97-AF65-F5344CB8AC3E}">
        <p14:creationId xmlns:p14="http://schemas.microsoft.com/office/powerpoint/2010/main" val="651766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AB3B9-A77E-488D-8A02-FBEEF30A73A5}"/>
              </a:ext>
            </a:extLst>
          </p:cNvPr>
          <p:cNvSpPr>
            <a:spLocks noGrp="1"/>
          </p:cNvSpPr>
          <p:nvPr>
            <p:ph type="title"/>
          </p:nvPr>
        </p:nvSpPr>
        <p:spPr>
          <a:xfrm>
            <a:off x="255588" y="512763"/>
            <a:ext cx="8737600" cy="659322"/>
          </a:xfrm>
        </p:spPr>
        <p:txBody>
          <a:bodyPr/>
          <a:lstStyle/>
          <a:p>
            <a:r>
              <a:rPr lang="en" b="1" dirty="0"/>
              <a:t>Rapid </a:t>
            </a:r>
            <a:r>
              <a:rPr lang="en-US" b="1" dirty="0"/>
              <a:t>a</a:t>
            </a:r>
            <a:r>
              <a:rPr lang="en" b="1" dirty="0"/>
              <a:t>doption of SAP HANA on </a:t>
            </a:r>
            <a:r>
              <a:rPr lang="en-CA" b="1" dirty="0"/>
              <a:t>POWER</a:t>
            </a:r>
            <a:r>
              <a:rPr lang="en" b="1" dirty="0"/>
              <a:t> Systems</a:t>
            </a:r>
            <a:br>
              <a:rPr lang="en" dirty="0">
                <a:solidFill>
                  <a:srgbClr val="15A88E"/>
                </a:solidFill>
              </a:rPr>
            </a:br>
            <a:endParaRPr lang="en-US" dirty="0"/>
          </a:p>
        </p:txBody>
      </p:sp>
      <p:sp>
        <p:nvSpPr>
          <p:cNvPr id="5" name="TextBox 4">
            <a:extLst>
              <a:ext uri="{FF2B5EF4-FFF2-40B4-BE49-F238E27FC236}">
                <a16:creationId xmlns:a16="http://schemas.microsoft.com/office/drawing/2014/main" id="{91C60BF6-371C-4D20-94A6-D6A74792B7B2}"/>
              </a:ext>
            </a:extLst>
          </p:cNvPr>
          <p:cNvSpPr txBox="1"/>
          <p:nvPr/>
        </p:nvSpPr>
        <p:spPr>
          <a:xfrm>
            <a:off x="1473200" y="2355959"/>
            <a:ext cx="2682240" cy="646331"/>
          </a:xfrm>
          <a:prstGeom prst="rect">
            <a:avLst/>
          </a:prstGeom>
          <a:noFill/>
        </p:spPr>
        <p:txBody>
          <a:bodyPr wrap="square" rtlCol="0">
            <a:spAutoFit/>
          </a:bodyPr>
          <a:lstStyle/>
          <a:p>
            <a:r>
              <a:rPr lang="en-US" sz="1800" b="1" dirty="0">
                <a:solidFill>
                  <a:srgbClr val="4A97F9"/>
                </a:solidFill>
              </a:rPr>
              <a:t>4 out of the top 10 </a:t>
            </a:r>
            <a:r>
              <a:rPr lang="en-US" sz="1800" dirty="0"/>
              <a:t>Fortune 500 Global</a:t>
            </a:r>
          </a:p>
        </p:txBody>
      </p:sp>
      <p:sp>
        <p:nvSpPr>
          <p:cNvPr id="6" name="TextBox 5">
            <a:extLst>
              <a:ext uri="{FF2B5EF4-FFF2-40B4-BE49-F238E27FC236}">
                <a16:creationId xmlns:a16="http://schemas.microsoft.com/office/drawing/2014/main" id="{9F67E9D4-D42C-4D4E-ADAF-5CE3D569414B}"/>
              </a:ext>
            </a:extLst>
          </p:cNvPr>
          <p:cNvSpPr txBox="1"/>
          <p:nvPr/>
        </p:nvSpPr>
        <p:spPr>
          <a:xfrm>
            <a:off x="1473200" y="3336684"/>
            <a:ext cx="2682240" cy="646331"/>
          </a:xfrm>
          <a:prstGeom prst="rect">
            <a:avLst/>
          </a:prstGeom>
          <a:noFill/>
        </p:spPr>
        <p:txBody>
          <a:bodyPr wrap="square" rtlCol="0">
            <a:spAutoFit/>
          </a:bodyPr>
          <a:lstStyle/>
          <a:p>
            <a:r>
              <a:rPr lang="en-US" sz="1800" b="1" dirty="0">
                <a:solidFill>
                  <a:srgbClr val="4A97F9"/>
                </a:solidFill>
              </a:rPr>
              <a:t>17 out of the top 135 </a:t>
            </a:r>
            <a:r>
              <a:rPr lang="en-US" sz="1800" dirty="0"/>
              <a:t>European Companies</a:t>
            </a:r>
          </a:p>
        </p:txBody>
      </p:sp>
      <p:sp>
        <p:nvSpPr>
          <p:cNvPr id="7" name="TextBox 6">
            <a:extLst>
              <a:ext uri="{FF2B5EF4-FFF2-40B4-BE49-F238E27FC236}">
                <a16:creationId xmlns:a16="http://schemas.microsoft.com/office/drawing/2014/main" id="{BEF3A513-5279-4BE3-8709-8C31A19BA814}"/>
              </a:ext>
            </a:extLst>
          </p:cNvPr>
          <p:cNvSpPr txBox="1"/>
          <p:nvPr/>
        </p:nvSpPr>
        <p:spPr>
          <a:xfrm>
            <a:off x="5447802" y="1390759"/>
            <a:ext cx="3289798" cy="923330"/>
          </a:xfrm>
          <a:prstGeom prst="rect">
            <a:avLst/>
          </a:prstGeom>
          <a:noFill/>
        </p:spPr>
        <p:txBody>
          <a:bodyPr wrap="square" rtlCol="0">
            <a:spAutoFit/>
          </a:bodyPr>
          <a:lstStyle/>
          <a:p>
            <a:r>
              <a:rPr lang="en-US" sz="1800" b="1" dirty="0">
                <a:solidFill>
                  <a:srgbClr val="4A97F9"/>
                </a:solidFill>
              </a:rPr>
              <a:t>50+ CSP/MSP </a:t>
            </a:r>
            <a:r>
              <a:rPr lang="en-US" sz="1800" dirty="0"/>
              <a:t>using IBM POWER for </a:t>
            </a:r>
            <a:r>
              <a:rPr lang="en-US" sz="1800" b="1" dirty="0">
                <a:solidFill>
                  <a:srgbClr val="4A97F9"/>
                </a:solidFill>
              </a:rPr>
              <a:t>SAP HANA Clouds</a:t>
            </a:r>
          </a:p>
        </p:txBody>
      </p:sp>
      <p:sp>
        <p:nvSpPr>
          <p:cNvPr id="8" name="TextBox 7">
            <a:extLst>
              <a:ext uri="{FF2B5EF4-FFF2-40B4-BE49-F238E27FC236}">
                <a16:creationId xmlns:a16="http://schemas.microsoft.com/office/drawing/2014/main" id="{9BD9D552-EE5E-4545-852D-BFA70E6E5940}"/>
              </a:ext>
            </a:extLst>
          </p:cNvPr>
          <p:cNvSpPr txBox="1"/>
          <p:nvPr/>
        </p:nvSpPr>
        <p:spPr>
          <a:xfrm>
            <a:off x="5447802" y="2355959"/>
            <a:ext cx="3216994" cy="923330"/>
          </a:xfrm>
          <a:prstGeom prst="rect">
            <a:avLst/>
          </a:prstGeom>
          <a:noFill/>
        </p:spPr>
        <p:txBody>
          <a:bodyPr wrap="square" rtlCol="0">
            <a:spAutoFit/>
          </a:bodyPr>
          <a:lstStyle/>
          <a:p>
            <a:r>
              <a:rPr lang="en-US" sz="1800" b="1" dirty="0">
                <a:solidFill>
                  <a:srgbClr val="4A97F9"/>
                </a:solidFill>
              </a:rPr>
              <a:t>60% faster</a:t>
            </a:r>
            <a:r>
              <a:rPr lang="en-US" sz="1800" dirty="0"/>
              <a:t> from procurement to go-live (e.g. 2.5 months instead of 6)</a:t>
            </a:r>
          </a:p>
        </p:txBody>
      </p:sp>
      <p:sp>
        <p:nvSpPr>
          <p:cNvPr id="9" name="TextBox 8">
            <a:extLst>
              <a:ext uri="{FF2B5EF4-FFF2-40B4-BE49-F238E27FC236}">
                <a16:creationId xmlns:a16="http://schemas.microsoft.com/office/drawing/2014/main" id="{B783EA1E-ACC0-41C0-8812-7D1F6E1A184D}"/>
              </a:ext>
            </a:extLst>
          </p:cNvPr>
          <p:cNvSpPr txBox="1"/>
          <p:nvPr/>
        </p:nvSpPr>
        <p:spPr>
          <a:xfrm>
            <a:off x="1473200" y="1390759"/>
            <a:ext cx="2682240" cy="646331"/>
          </a:xfrm>
          <a:prstGeom prst="rect">
            <a:avLst/>
          </a:prstGeom>
          <a:noFill/>
        </p:spPr>
        <p:txBody>
          <a:bodyPr wrap="square" rtlCol="0">
            <a:spAutoFit/>
          </a:bodyPr>
          <a:lstStyle/>
          <a:p>
            <a:r>
              <a:rPr lang="en-US" sz="1800" dirty="0"/>
              <a:t>Acceleration: </a:t>
            </a:r>
            <a:r>
              <a:rPr lang="en-US" sz="1800" b="1" dirty="0">
                <a:solidFill>
                  <a:srgbClr val="4A97F9"/>
                </a:solidFill>
              </a:rPr>
              <a:t>0 to </a:t>
            </a:r>
            <a:r>
              <a:rPr lang="en-US" sz="1800" b="1" dirty="0">
                <a:solidFill>
                  <a:srgbClr val="FF0000"/>
                </a:solidFill>
              </a:rPr>
              <a:t>&gt;1300 </a:t>
            </a:r>
            <a:r>
              <a:rPr lang="en-US" sz="1800" dirty="0"/>
              <a:t>clients</a:t>
            </a:r>
            <a:r>
              <a:rPr lang="en-US" sz="1800" b="1" dirty="0"/>
              <a:t> </a:t>
            </a:r>
            <a:r>
              <a:rPr lang="en-US" sz="1800" dirty="0"/>
              <a:t>in </a:t>
            </a:r>
            <a:r>
              <a:rPr lang="en-US" sz="1800" b="1" dirty="0">
                <a:solidFill>
                  <a:srgbClr val="4A97F9"/>
                </a:solidFill>
              </a:rPr>
              <a:t>36 months</a:t>
            </a:r>
          </a:p>
        </p:txBody>
      </p:sp>
      <p:pic>
        <p:nvPicPr>
          <p:cNvPr id="10" name="Picture 9" descr="icons-01.png">
            <a:extLst>
              <a:ext uri="{FF2B5EF4-FFF2-40B4-BE49-F238E27FC236}">
                <a16:creationId xmlns:a16="http://schemas.microsoft.com/office/drawing/2014/main" id="{09DC9052-ED60-4D5B-B3B8-381D244AF43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9478" y="1436479"/>
            <a:ext cx="560832" cy="5608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icons-02.png">
            <a:extLst>
              <a:ext uri="{FF2B5EF4-FFF2-40B4-BE49-F238E27FC236}">
                <a16:creationId xmlns:a16="http://schemas.microsoft.com/office/drawing/2014/main" id="{73063B1F-33E2-4C1A-A3FF-7EB95226900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3537" y="2395738"/>
            <a:ext cx="560832" cy="5608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icons-03.png">
            <a:extLst>
              <a:ext uri="{FF2B5EF4-FFF2-40B4-BE49-F238E27FC236}">
                <a16:creationId xmlns:a16="http://schemas.microsoft.com/office/drawing/2014/main" id="{536BB45F-AA6E-47B9-8CAB-E54344A593B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29478" y="3376463"/>
            <a:ext cx="566928" cy="5608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icons-04.png">
            <a:extLst>
              <a:ext uri="{FF2B5EF4-FFF2-40B4-BE49-F238E27FC236}">
                <a16:creationId xmlns:a16="http://schemas.microsoft.com/office/drawing/2014/main" id="{5632E8FB-2AB8-49A5-B306-A36FA78AC34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712198" y="1430538"/>
            <a:ext cx="566928" cy="5608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icons-05.png">
            <a:extLst>
              <a:ext uri="{FF2B5EF4-FFF2-40B4-BE49-F238E27FC236}">
                <a16:creationId xmlns:a16="http://schemas.microsoft.com/office/drawing/2014/main" id="{E787F7BB-4967-4BB3-8A4E-164952D6DCD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712198" y="2401679"/>
            <a:ext cx="566928" cy="5608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7">
            <a:extLst>
              <a:ext uri="{FF2B5EF4-FFF2-40B4-BE49-F238E27FC236}">
                <a16:creationId xmlns:a16="http://schemas.microsoft.com/office/drawing/2014/main" id="{2D5DA9D3-9F58-4D49-A99E-95511F856F7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12198" y="3279289"/>
            <a:ext cx="625401" cy="904988"/>
          </a:xfrm>
          <a:prstGeom prst="rect">
            <a:avLst/>
          </a:prstGeom>
        </p:spPr>
      </p:pic>
      <p:sp>
        <p:nvSpPr>
          <p:cNvPr id="18" name="Rectangle 17">
            <a:extLst>
              <a:ext uri="{FF2B5EF4-FFF2-40B4-BE49-F238E27FC236}">
                <a16:creationId xmlns:a16="http://schemas.microsoft.com/office/drawing/2014/main" id="{F2E1ED75-85F1-254A-ABAC-A79C3DEF6A5A}"/>
              </a:ext>
            </a:extLst>
          </p:cNvPr>
          <p:cNvSpPr/>
          <p:nvPr/>
        </p:nvSpPr>
        <p:spPr>
          <a:xfrm>
            <a:off x="5451327" y="3392921"/>
            <a:ext cx="2917201" cy="1061829"/>
          </a:xfrm>
          <a:prstGeom prst="rect">
            <a:avLst/>
          </a:prstGeom>
        </p:spPr>
        <p:txBody>
          <a:bodyPr wrap="square">
            <a:spAutoFit/>
          </a:bodyPr>
          <a:lstStyle/>
          <a:p>
            <a:r>
              <a:rPr lang="en-US" sz="1260" b="1" dirty="0">
                <a:solidFill>
                  <a:srgbClr val="4A97F9"/>
                </a:solidFill>
              </a:rPr>
              <a:t>2018 SAP Pinnacle awards Winner</a:t>
            </a:r>
          </a:p>
          <a:p>
            <a:pPr marL="231458" indent="-231458">
              <a:buFont typeface="Arial" panose="020B0604020202020204" pitchFamily="34" charset="0"/>
              <a:buChar char="•"/>
            </a:pPr>
            <a:r>
              <a:rPr lang="en-US" sz="1260" b="1" dirty="0">
                <a:solidFill>
                  <a:schemeClr val="bg1"/>
                </a:solidFill>
              </a:rPr>
              <a:t>IBM POWER Systems - Global Partner of Year – Infrastructure</a:t>
            </a:r>
          </a:p>
          <a:p>
            <a:pPr marL="231458" indent="-231458">
              <a:buFont typeface="Arial" panose="020B0604020202020204" pitchFamily="34" charset="0"/>
              <a:buChar char="•"/>
            </a:pPr>
            <a:r>
              <a:rPr lang="en-US" sz="1260" b="1" dirty="0" err="1">
                <a:solidFill>
                  <a:schemeClr val="bg1"/>
                </a:solidFill>
              </a:rPr>
              <a:t>Seidor</a:t>
            </a:r>
            <a:r>
              <a:rPr lang="en-US" sz="1260" b="1" dirty="0">
                <a:solidFill>
                  <a:schemeClr val="bg1"/>
                </a:solidFill>
              </a:rPr>
              <a:t> - running on POWER, Cloud Partner of the Year</a:t>
            </a:r>
          </a:p>
        </p:txBody>
      </p:sp>
    </p:spTree>
    <p:extLst>
      <p:ext uri="{BB962C8B-B14F-4D97-AF65-F5344CB8AC3E}">
        <p14:creationId xmlns:p14="http://schemas.microsoft.com/office/powerpoint/2010/main" val="3829973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B612F14-FDA5-8C41-AE61-566284865D23}"/>
              </a:ext>
            </a:extLst>
          </p:cNvPr>
          <p:cNvSpPr>
            <a:spLocks noGrp="1"/>
          </p:cNvSpPr>
          <p:nvPr>
            <p:ph type="sldNum" sz="quarter" idx="10"/>
          </p:nvPr>
        </p:nvSpPr>
        <p:spPr/>
        <p:txBody>
          <a:bodyPr/>
          <a:lstStyle/>
          <a:p>
            <a:fld id="{D0BE6F14-FF48-0F4F-A8AA-2E3F25371E4A}" type="slidenum">
              <a:rPr lang="en-US" smtClean="0"/>
              <a:pPr/>
              <a:t>22</a:t>
            </a:fld>
            <a:endParaRPr lang="en-US" dirty="0"/>
          </a:p>
        </p:txBody>
      </p:sp>
      <p:sp>
        <p:nvSpPr>
          <p:cNvPr id="7" name="Title 6">
            <a:extLst>
              <a:ext uri="{FF2B5EF4-FFF2-40B4-BE49-F238E27FC236}">
                <a16:creationId xmlns:a16="http://schemas.microsoft.com/office/drawing/2014/main" id="{CA98633D-4AB0-444A-A9FC-ED84193060EC}"/>
              </a:ext>
            </a:extLst>
          </p:cNvPr>
          <p:cNvSpPr>
            <a:spLocks noGrp="1"/>
          </p:cNvSpPr>
          <p:nvPr>
            <p:ph type="title"/>
          </p:nvPr>
        </p:nvSpPr>
        <p:spPr/>
        <p:txBody>
          <a:bodyPr/>
          <a:lstStyle/>
          <a:p>
            <a:pPr algn="ctr"/>
            <a:r>
              <a:rPr lang="en-US" altLang="en-US" sz="2800" b="1" dirty="0"/>
              <a:t>What makes IBM POWER Systems the best platform for clients’ mission critical SAP HANA deployments?</a:t>
            </a:r>
            <a:endParaRPr lang="en-US" sz="2800" dirty="0"/>
          </a:p>
        </p:txBody>
      </p:sp>
      <p:sp>
        <p:nvSpPr>
          <p:cNvPr id="5" name="Content Placeholder 4">
            <a:extLst>
              <a:ext uri="{FF2B5EF4-FFF2-40B4-BE49-F238E27FC236}">
                <a16:creationId xmlns:a16="http://schemas.microsoft.com/office/drawing/2014/main" id="{11D92AF9-B5C9-2E4D-A348-B213B03D3A40}"/>
              </a:ext>
            </a:extLst>
          </p:cNvPr>
          <p:cNvSpPr>
            <a:spLocks noGrp="1"/>
          </p:cNvSpPr>
          <p:nvPr>
            <p:ph sz="quarter" idx="18"/>
          </p:nvPr>
        </p:nvSpPr>
        <p:spPr>
          <a:xfrm>
            <a:off x="0" y="1550020"/>
            <a:ext cx="2286000" cy="3593480"/>
          </a:xfrm>
        </p:spPr>
        <p:txBody>
          <a:bodyPr/>
          <a:lstStyle/>
          <a:p>
            <a:pPr algn="ctr"/>
            <a:r>
              <a:rPr lang="en-US" sz="1800" b="1" dirty="0"/>
              <a:t>Flexibility</a:t>
            </a:r>
            <a:r>
              <a:rPr lang="en-US" dirty="0"/>
              <a:t>	</a:t>
            </a:r>
          </a:p>
          <a:p>
            <a:r>
              <a:rPr lang="en-US" altLang="en-US" b="1" dirty="0">
                <a:solidFill>
                  <a:schemeClr val="tx2"/>
                </a:solidFill>
                <a:latin typeface="Arial" charset="0"/>
                <a:ea typeface="MS PGothic" charset="-128"/>
              </a:rPr>
              <a:t>Superior virtualization and management features to afford flexibility and maximum utilization</a:t>
            </a:r>
            <a:endParaRPr lang="en-US" b="1" dirty="0"/>
          </a:p>
        </p:txBody>
      </p:sp>
      <p:sp>
        <p:nvSpPr>
          <p:cNvPr id="3" name="Content Placeholder 2">
            <a:extLst>
              <a:ext uri="{FF2B5EF4-FFF2-40B4-BE49-F238E27FC236}">
                <a16:creationId xmlns:a16="http://schemas.microsoft.com/office/drawing/2014/main" id="{C336F2CE-B74F-8D4A-BA3D-A683F5C6C423}"/>
              </a:ext>
            </a:extLst>
          </p:cNvPr>
          <p:cNvSpPr>
            <a:spLocks noGrp="1"/>
          </p:cNvSpPr>
          <p:nvPr>
            <p:ph sz="quarter" idx="16"/>
          </p:nvPr>
        </p:nvSpPr>
        <p:spPr>
          <a:xfrm>
            <a:off x="2286000" y="1550020"/>
            <a:ext cx="2286000" cy="3593480"/>
          </a:xfrm>
        </p:spPr>
        <p:txBody>
          <a:bodyPr/>
          <a:lstStyle/>
          <a:p>
            <a:pPr algn="ctr"/>
            <a:r>
              <a:rPr lang="en-US" sz="1800" b="1" dirty="0"/>
              <a:t>Resiliency</a:t>
            </a:r>
          </a:p>
          <a:p>
            <a:r>
              <a:rPr lang="en-US" altLang="en-US" b="1" dirty="0">
                <a:solidFill>
                  <a:schemeClr val="tx2"/>
                </a:solidFill>
                <a:latin typeface="Arial" charset="0"/>
                <a:ea typeface="MS PGothic" charset="-128"/>
              </a:rPr>
              <a:t>Unsurpassed RAS characteristics</a:t>
            </a:r>
            <a:r>
              <a:rPr lang="en-US" altLang="en-US" dirty="0">
                <a:solidFill>
                  <a:schemeClr val="tx2"/>
                </a:solidFill>
                <a:latin typeface="Arial" charset="0"/>
                <a:ea typeface="MS PGothic" charset="-128"/>
              </a:rPr>
              <a:t> </a:t>
            </a:r>
            <a:r>
              <a:rPr lang="en-US" altLang="en-US" b="1" dirty="0">
                <a:solidFill>
                  <a:schemeClr val="tx2"/>
                </a:solidFill>
                <a:latin typeface="Arial" charset="0"/>
                <a:ea typeface="MS PGothic" charset="-128"/>
              </a:rPr>
              <a:t>to support mission critical SAP applications</a:t>
            </a:r>
            <a:br>
              <a:rPr lang="en-US" altLang="en-US" sz="1200" dirty="0">
                <a:solidFill>
                  <a:schemeClr val="tx2"/>
                </a:solidFill>
                <a:latin typeface="Arial" charset="0"/>
                <a:ea typeface="MS PGothic" charset="-128"/>
              </a:rPr>
            </a:br>
            <a:br>
              <a:rPr lang="en-US" altLang="en-US" sz="1200" b="1" dirty="0">
                <a:latin typeface="Arial" charset="0"/>
                <a:ea typeface="MS PGothic" charset="-128"/>
              </a:rPr>
            </a:br>
            <a:endParaRPr lang="en-US" dirty="0"/>
          </a:p>
        </p:txBody>
      </p:sp>
      <p:sp>
        <p:nvSpPr>
          <p:cNvPr id="4" name="Content Placeholder 3">
            <a:extLst>
              <a:ext uri="{FF2B5EF4-FFF2-40B4-BE49-F238E27FC236}">
                <a16:creationId xmlns:a16="http://schemas.microsoft.com/office/drawing/2014/main" id="{A237301C-6E49-3E4D-9A19-CD4933EE501D}"/>
              </a:ext>
            </a:extLst>
          </p:cNvPr>
          <p:cNvSpPr>
            <a:spLocks noGrp="1"/>
          </p:cNvSpPr>
          <p:nvPr>
            <p:ph sz="quarter" idx="17"/>
          </p:nvPr>
        </p:nvSpPr>
        <p:spPr>
          <a:xfrm>
            <a:off x="4572001" y="1550020"/>
            <a:ext cx="2285997" cy="3593480"/>
          </a:xfrm>
        </p:spPr>
        <p:txBody>
          <a:bodyPr/>
          <a:lstStyle/>
          <a:p>
            <a:pPr algn="ctr"/>
            <a:r>
              <a:rPr lang="en-US" sz="1800" b="1" dirty="0"/>
              <a:t>Performance</a:t>
            </a:r>
          </a:p>
          <a:p>
            <a:r>
              <a:rPr lang="en-US" altLang="en-US" b="1" dirty="0">
                <a:solidFill>
                  <a:schemeClr val="tx2"/>
                </a:solidFill>
                <a:latin typeface="Arial" charset="0"/>
                <a:ea typeface="MS PGothic" charset="-128"/>
              </a:rPr>
              <a:t>Highest throughput per core and core/memory bandwidth to deliver faster business results, up to 2x Intel-based alternatives</a:t>
            </a:r>
            <a:endParaRPr lang="en-US" b="1" dirty="0"/>
          </a:p>
        </p:txBody>
      </p:sp>
      <p:sp>
        <p:nvSpPr>
          <p:cNvPr id="2" name="Content Placeholder 1">
            <a:extLst>
              <a:ext uri="{FF2B5EF4-FFF2-40B4-BE49-F238E27FC236}">
                <a16:creationId xmlns:a16="http://schemas.microsoft.com/office/drawing/2014/main" id="{C28DE294-57FA-D64A-BA86-6459EAF1F9D8}"/>
              </a:ext>
            </a:extLst>
          </p:cNvPr>
          <p:cNvSpPr>
            <a:spLocks noGrp="1"/>
          </p:cNvSpPr>
          <p:nvPr>
            <p:ph sz="quarter" idx="15"/>
          </p:nvPr>
        </p:nvSpPr>
        <p:spPr>
          <a:xfrm>
            <a:off x="6857998" y="1550020"/>
            <a:ext cx="2286000" cy="3593480"/>
          </a:xfrm>
        </p:spPr>
        <p:txBody>
          <a:bodyPr/>
          <a:lstStyle/>
          <a:p>
            <a:pPr algn="ctr"/>
            <a:r>
              <a:rPr lang="en-US" sz="1800" b="1" dirty="0"/>
              <a:t>Competitive Cost</a:t>
            </a:r>
          </a:p>
          <a:p>
            <a:r>
              <a:rPr lang="en-US" b="1" dirty="0"/>
              <a:t>TCA competitive to x86 </a:t>
            </a:r>
            <a:r>
              <a:rPr lang="en-US" dirty="0"/>
              <a:t>and</a:t>
            </a:r>
            <a:r>
              <a:rPr lang="en-US" b="1" dirty="0"/>
              <a:t> </a:t>
            </a:r>
            <a:br>
              <a:rPr lang="en-US" b="1" dirty="0"/>
            </a:br>
            <a:r>
              <a:rPr lang="en-US" b="1" dirty="0"/>
              <a:t>TCO better than x86</a:t>
            </a:r>
          </a:p>
        </p:txBody>
      </p:sp>
      <p:pic>
        <p:nvPicPr>
          <p:cNvPr id="8" name="Picture 7">
            <a:extLst>
              <a:ext uri="{FF2B5EF4-FFF2-40B4-BE49-F238E27FC236}">
                <a16:creationId xmlns:a16="http://schemas.microsoft.com/office/drawing/2014/main" id="{E58EDE8E-09DB-144A-90EB-9BAFD2B1469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97454" y="3986871"/>
            <a:ext cx="1091092" cy="10910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2">
            <a:extLst>
              <a:ext uri="{FF2B5EF4-FFF2-40B4-BE49-F238E27FC236}">
                <a16:creationId xmlns:a16="http://schemas.microsoft.com/office/drawing/2014/main" id="{AACF3845-1799-D048-83F7-B7282D6283F7}"/>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857994" y="3921337"/>
            <a:ext cx="2285989" cy="12221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A179D109-4AEA-9745-A9C0-13C7D801497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571994" y="3921337"/>
            <a:ext cx="2285986" cy="1222163"/>
          </a:xfrm>
          <a:prstGeom prst="rect">
            <a:avLst/>
          </a:prstGeom>
        </p:spPr>
      </p:pic>
      <p:pic>
        <p:nvPicPr>
          <p:cNvPr id="14" name="Picture 13">
            <a:extLst>
              <a:ext uri="{FF2B5EF4-FFF2-40B4-BE49-F238E27FC236}">
                <a16:creationId xmlns:a16="http://schemas.microsoft.com/office/drawing/2014/main" id="{62C9F3AE-9025-E64A-B83E-A4CF9B1A444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286955" y="3921336"/>
            <a:ext cx="2285023" cy="1222163"/>
          </a:xfrm>
          <a:prstGeom prst="rect">
            <a:avLst/>
          </a:prstGeom>
        </p:spPr>
      </p:pic>
    </p:spTree>
    <p:extLst>
      <p:ext uri="{BB962C8B-B14F-4D97-AF65-F5344CB8AC3E}">
        <p14:creationId xmlns:p14="http://schemas.microsoft.com/office/powerpoint/2010/main" val="1128079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836AEF-68E7-6C4A-831D-8AB6E505FE40}"/>
              </a:ext>
            </a:extLst>
          </p:cNvPr>
          <p:cNvSpPr/>
          <p:nvPr/>
        </p:nvSpPr>
        <p:spPr>
          <a:xfrm>
            <a:off x="4351342" y="1051560"/>
            <a:ext cx="4785101" cy="4091940"/>
          </a:xfrm>
          <a:prstGeom prst="rect">
            <a:avLst/>
          </a:prstGeom>
          <a:solidFill>
            <a:schemeClr val="accent2">
              <a:lumMod val="20000"/>
              <a:lumOff val="80000"/>
            </a:schemeClr>
          </a:solidFill>
        </p:spPr>
        <p:txBody>
          <a:bodyPr wrap="square" lIns="0" tIns="0" rIns="0" bIns="0" rtlCol="0" anchor="ctr">
            <a:noAutofit/>
          </a:bodyPr>
          <a:lstStyle/>
          <a:p>
            <a:pPr algn="ctr"/>
            <a:endParaRPr lang="en-US" sz="1200" dirty="0" err="1">
              <a:solidFill>
                <a:srgbClr val="FFFFFF"/>
              </a:solidFill>
              <a:latin typeface="Arial"/>
              <a:cs typeface="Arial"/>
            </a:endParaRPr>
          </a:p>
        </p:txBody>
      </p:sp>
      <p:sp>
        <p:nvSpPr>
          <p:cNvPr id="5" name="Rectangle 4">
            <a:extLst>
              <a:ext uri="{FF2B5EF4-FFF2-40B4-BE49-F238E27FC236}">
                <a16:creationId xmlns:a16="http://schemas.microsoft.com/office/drawing/2014/main" id="{937CAFB4-541B-AA49-914B-28B0321695E6}"/>
              </a:ext>
            </a:extLst>
          </p:cNvPr>
          <p:cNvSpPr/>
          <p:nvPr/>
        </p:nvSpPr>
        <p:spPr>
          <a:xfrm>
            <a:off x="0" y="1051560"/>
            <a:ext cx="4343400" cy="4091940"/>
          </a:xfrm>
          <a:prstGeom prst="rect">
            <a:avLst/>
          </a:prstGeom>
          <a:solidFill>
            <a:schemeClr val="accent2"/>
          </a:solidFill>
        </p:spPr>
        <p:txBody>
          <a:bodyPr wrap="square" lIns="0" tIns="0" rIns="0" bIns="0" rtlCol="0" anchor="ctr">
            <a:noAutofit/>
          </a:bodyPr>
          <a:lstStyle/>
          <a:p>
            <a:pPr algn="ctr"/>
            <a:endParaRPr lang="en-US" sz="1200" dirty="0" err="1">
              <a:solidFill>
                <a:srgbClr val="FFFFFF"/>
              </a:solidFill>
              <a:latin typeface="Arial"/>
              <a:cs typeface="Arial"/>
            </a:endParaRPr>
          </a:p>
        </p:txBody>
      </p:sp>
      <p:sp>
        <p:nvSpPr>
          <p:cNvPr id="2" name="Title 1">
            <a:extLst>
              <a:ext uri="{FF2B5EF4-FFF2-40B4-BE49-F238E27FC236}">
                <a16:creationId xmlns:a16="http://schemas.microsoft.com/office/drawing/2014/main" id="{22F2BAA6-0297-4F4F-A41B-4F9F93F0E00F}"/>
              </a:ext>
            </a:extLst>
          </p:cNvPr>
          <p:cNvSpPr>
            <a:spLocks noGrp="1"/>
          </p:cNvSpPr>
          <p:nvPr>
            <p:ph type="title"/>
          </p:nvPr>
        </p:nvSpPr>
        <p:spPr>
          <a:xfrm>
            <a:off x="0" y="0"/>
            <a:ext cx="9144000" cy="1051560"/>
          </a:xfrm>
          <a:solidFill>
            <a:schemeClr val="tx1"/>
          </a:solidFill>
        </p:spPr>
        <p:txBody>
          <a:bodyPr anchor="ctr"/>
          <a:lstStyle/>
          <a:p>
            <a:pPr algn="ctr"/>
            <a:r>
              <a:rPr lang="en-US" spc="-17" dirty="0">
                <a:solidFill>
                  <a:schemeClr val="bg2"/>
                </a:solidFill>
              </a:rPr>
              <a:t>The POWER Portfolio has the flexibility to Scale-Up and Scale-Out</a:t>
            </a:r>
            <a:endParaRPr lang="en-US" dirty="0">
              <a:solidFill>
                <a:schemeClr val="bg2"/>
              </a:solidFill>
            </a:endParaRPr>
          </a:p>
        </p:txBody>
      </p:sp>
      <p:sp>
        <p:nvSpPr>
          <p:cNvPr id="4" name="Text Placeholder 3">
            <a:extLst>
              <a:ext uri="{FF2B5EF4-FFF2-40B4-BE49-F238E27FC236}">
                <a16:creationId xmlns:a16="http://schemas.microsoft.com/office/drawing/2014/main" id="{78F4195B-E23B-464C-BA73-B8FA55872A48}"/>
              </a:ext>
            </a:extLst>
          </p:cNvPr>
          <p:cNvSpPr>
            <a:spLocks noGrp="1"/>
          </p:cNvSpPr>
          <p:nvPr>
            <p:ph type="body" sz="quarter" idx="12"/>
          </p:nvPr>
        </p:nvSpPr>
        <p:spPr>
          <a:xfrm>
            <a:off x="4466202" y="1209125"/>
            <a:ext cx="4345289" cy="3934376"/>
          </a:xfrm>
          <a:noFill/>
        </p:spPr>
        <p:txBody>
          <a:bodyPr/>
          <a:lstStyle/>
          <a:p>
            <a:pPr algn="ctr">
              <a:lnSpc>
                <a:spcPct val="150000"/>
              </a:lnSpc>
            </a:pPr>
            <a:r>
              <a:rPr lang="en-US" b="1" dirty="0"/>
              <a:t>SAP HANA Scale-Out</a:t>
            </a:r>
          </a:p>
          <a:p>
            <a:pPr marL="508000" indent="-285750">
              <a:buFont typeface="Arial" panose="020B0604020202020204" pitchFamily="34" charset="0"/>
              <a:buChar char="•"/>
            </a:pPr>
            <a:r>
              <a:rPr lang="en-US" dirty="0"/>
              <a:t>Provides more HW flexibility and requires less initial investment</a:t>
            </a:r>
          </a:p>
          <a:p>
            <a:pPr marL="508000" indent="-285750">
              <a:buFont typeface="Arial" panose="020B0604020202020204" pitchFamily="34" charset="0"/>
              <a:buChar char="•"/>
            </a:pPr>
            <a:r>
              <a:rPr lang="en-US" dirty="0"/>
              <a:t>Need more space and power in data center</a:t>
            </a:r>
          </a:p>
          <a:p>
            <a:pPr marL="508000" indent="-285750">
              <a:buFont typeface="Arial" panose="020B0604020202020204" pitchFamily="34" charset="0"/>
              <a:buChar char="•"/>
            </a:pPr>
            <a:r>
              <a:rPr lang="en-US" dirty="0"/>
              <a:t>Operational and management costs will be much higher</a:t>
            </a:r>
          </a:p>
          <a:p>
            <a:pPr marL="508000" indent="-285750">
              <a:buFont typeface="Arial" panose="020B0604020202020204" pitchFamily="34" charset="0"/>
              <a:buChar char="•"/>
            </a:pPr>
            <a:r>
              <a:rPr lang="en-US" dirty="0"/>
              <a:t>Requires more upfront knowledge about data, applications, and hardware</a:t>
            </a:r>
          </a:p>
          <a:p>
            <a:endParaRPr lang="en-US" dirty="0"/>
          </a:p>
        </p:txBody>
      </p:sp>
      <p:sp>
        <p:nvSpPr>
          <p:cNvPr id="6" name="Text Placeholder 5">
            <a:extLst>
              <a:ext uri="{FF2B5EF4-FFF2-40B4-BE49-F238E27FC236}">
                <a16:creationId xmlns:a16="http://schemas.microsoft.com/office/drawing/2014/main" id="{DEC6F7DD-A1AF-5E44-A4C6-0E50C45E6A51}"/>
              </a:ext>
            </a:extLst>
          </p:cNvPr>
          <p:cNvSpPr>
            <a:spLocks noGrp="1"/>
          </p:cNvSpPr>
          <p:nvPr>
            <p:ph type="body" sz="quarter" idx="14"/>
          </p:nvPr>
        </p:nvSpPr>
        <p:spPr>
          <a:xfrm>
            <a:off x="-15498" y="1209124"/>
            <a:ext cx="4374397" cy="3934376"/>
          </a:xfrm>
          <a:noFill/>
        </p:spPr>
        <p:txBody>
          <a:bodyPr/>
          <a:lstStyle/>
          <a:p>
            <a:pPr algn="ctr">
              <a:lnSpc>
                <a:spcPct val="150000"/>
              </a:lnSpc>
              <a:spcBef>
                <a:spcPts val="1200"/>
              </a:spcBef>
            </a:pPr>
            <a:r>
              <a:rPr lang="en-US" b="1" dirty="0">
                <a:solidFill>
                  <a:schemeClr val="bg2"/>
                </a:solidFill>
              </a:rPr>
              <a:t>SAP HANA Scale-Up</a:t>
            </a:r>
          </a:p>
          <a:p>
            <a:pPr marL="450850" indent="-228600">
              <a:buFont typeface="Arial" panose="020B0604020202020204" pitchFamily="34" charset="0"/>
              <a:buChar char="•"/>
            </a:pPr>
            <a:r>
              <a:rPr lang="en-US" dirty="0">
                <a:solidFill>
                  <a:schemeClr val="bg2"/>
                </a:solidFill>
              </a:rPr>
              <a:t>Minimal data center footprint</a:t>
            </a:r>
          </a:p>
          <a:p>
            <a:pPr marL="450850" indent="-228600">
              <a:buFont typeface="Arial" panose="020B0604020202020204" pitchFamily="34" charset="0"/>
              <a:buChar char="•"/>
            </a:pPr>
            <a:r>
              <a:rPr lang="en-US" dirty="0">
                <a:solidFill>
                  <a:schemeClr val="bg2"/>
                </a:solidFill>
              </a:rPr>
              <a:t>One server, one operating system to </a:t>
            </a:r>
            <a:br>
              <a:rPr lang="en-US" dirty="0">
                <a:solidFill>
                  <a:schemeClr val="bg2"/>
                </a:solidFill>
              </a:rPr>
            </a:br>
            <a:r>
              <a:rPr lang="en-US" dirty="0">
                <a:solidFill>
                  <a:schemeClr val="bg2"/>
                </a:solidFill>
              </a:rPr>
              <a:t>update, patch, upgrade</a:t>
            </a:r>
          </a:p>
          <a:p>
            <a:pPr marL="450850" indent="-228600">
              <a:buFont typeface="Arial" panose="020B0604020202020204" pitchFamily="34" charset="0"/>
              <a:buChar char="•"/>
            </a:pPr>
            <a:r>
              <a:rPr lang="en-US" dirty="0">
                <a:solidFill>
                  <a:schemeClr val="bg2"/>
                </a:solidFill>
              </a:rPr>
              <a:t>One host to operate, manage, and </a:t>
            </a:r>
            <a:br>
              <a:rPr lang="en-US" dirty="0">
                <a:solidFill>
                  <a:schemeClr val="bg2"/>
                </a:solidFill>
              </a:rPr>
            </a:br>
            <a:r>
              <a:rPr lang="en-US" dirty="0">
                <a:solidFill>
                  <a:schemeClr val="bg2"/>
                </a:solidFill>
              </a:rPr>
              <a:t>provide power supply</a:t>
            </a:r>
          </a:p>
        </p:txBody>
      </p:sp>
      <p:grpSp>
        <p:nvGrpSpPr>
          <p:cNvPr id="9" name="Group 8">
            <a:extLst>
              <a:ext uri="{FF2B5EF4-FFF2-40B4-BE49-F238E27FC236}">
                <a16:creationId xmlns:a16="http://schemas.microsoft.com/office/drawing/2014/main" id="{D4EC85D0-D10C-7345-BB0A-954FE119438F}"/>
              </a:ext>
            </a:extLst>
          </p:cNvPr>
          <p:cNvGrpSpPr/>
          <p:nvPr/>
        </p:nvGrpSpPr>
        <p:grpSpPr>
          <a:xfrm>
            <a:off x="4812941" y="4070698"/>
            <a:ext cx="3544507" cy="755782"/>
            <a:chOff x="4768239" y="3815939"/>
            <a:chExt cx="3544507" cy="755782"/>
          </a:xfrm>
        </p:grpSpPr>
        <p:pic>
          <p:nvPicPr>
            <p:cNvPr id="17" name="Picture 10" descr="7R4 Left medium">
              <a:hlinkClick r:id="" action="ppaction://noaction"/>
              <a:extLst>
                <a:ext uri="{FF2B5EF4-FFF2-40B4-BE49-F238E27FC236}">
                  <a16:creationId xmlns:a16="http://schemas.microsoft.com/office/drawing/2014/main" id="{9272E18B-E97B-6D40-8842-448BCFA97AA6}"/>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68239" y="4316963"/>
              <a:ext cx="852093" cy="24626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7R4 Left medium">
              <a:hlinkClick r:id="" action="ppaction://noaction"/>
              <a:extLst>
                <a:ext uri="{FF2B5EF4-FFF2-40B4-BE49-F238E27FC236}">
                  <a16:creationId xmlns:a16="http://schemas.microsoft.com/office/drawing/2014/main" id="{B1933A7B-0EF9-DE47-8ED5-40C9B1B73A48}"/>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14174" y="4070699"/>
              <a:ext cx="852093" cy="24626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7R4 Left medium">
              <a:hlinkClick r:id="" action="ppaction://noaction"/>
              <a:extLst>
                <a:ext uri="{FF2B5EF4-FFF2-40B4-BE49-F238E27FC236}">
                  <a16:creationId xmlns:a16="http://schemas.microsoft.com/office/drawing/2014/main" id="{74718CCA-13A1-0447-812C-349B1FF50B0F}"/>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14174" y="4325457"/>
              <a:ext cx="852093" cy="24626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7R4 Left medium">
              <a:hlinkClick r:id="" action="ppaction://noaction"/>
              <a:extLst>
                <a:ext uri="{FF2B5EF4-FFF2-40B4-BE49-F238E27FC236}">
                  <a16:creationId xmlns:a16="http://schemas.microsoft.com/office/drawing/2014/main" id="{4F1858CC-5D06-AF44-8C58-244E9C50FC9B}"/>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460653" y="4325457"/>
              <a:ext cx="852093" cy="24626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7R4 Left medium">
              <a:hlinkClick r:id="" action="ppaction://noaction"/>
              <a:extLst>
                <a:ext uri="{FF2B5EF4-FFF2-40B4-BE49-F238E27FC236}">
                  <a16:creationId xmlns:a16="http://schemas.microsoft.com/office/drawing/2014/main" id="{4AE9452E-72AF-F64B-B3DB-8E94E7B91914}"/>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460652" y="4070698"/>
              <a:ext cx="852093" cy="24626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7R4 Left medium">
              <a:hlinkClick r:id="" action="ppaction://noaction"/>
              <a:extLst>
                <a:ext uri="{FF2B5EF4-FFF2-40B4-BE49-F238E27FC236}">
                  <a16:creationId xmlns:a16="http://schemas.microsoft.com/office/drawing/2014/main" id="{45DBAE64-E49C-6F43-A94B-CA03E8A85F53}"/>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460651" y="3815939"/>
              <a:ext cx="852093" cy="246264"/>
            </a:xfrm>
            <a:prstGeom prst="rect">
              <a:avLst/>
            </a:prstGeom>
            <a:noFill/>
            <a:extLst>
              <a:ext uri="{909E8E84-426E-40DD-AFC4-6F175D3DCCD1}">
                <a14:hiddenFill xmlns:a14="http://schemas.microsoft.com/office/drawing/2010/main">
                  <a:solidFill>
                    <a:srgbClr val="FFFFFF"/>
                  </a:solidFill>
                </a14:hiddenFill>
              </a:ext>
            </a:extLst>
          </p:spPr>
        </p:pic>
        <p:sp>
          <p:nvSpPr>
            <p:cNvPr id="23" name="Right Arrow 22">
              <a:extLst>
                <a:ext uri="{FF2B5EF4-FFF2-40B4-BE49-F238E27FC236}">
                  <a16:creationId xmlns:a16="http://schemas.microsoft.com/office/drawing/2014/main" id="{43CC6885-A4E5-FB46-8569-36A2B8FCE8B3}"/>
                </a:ext>
              </a:extLst>
            </p:cNvPr>
            <p:cNvSpPr/>
            <p:nvPr/>
          </p:nvSpPr>
          <p:spPr>
            <a:xfrm>
              <a:off x="5665325" y="4325457"/>
              <a:ext cx="313937" cy="160357"/>
            </a:xfrm>
            <a:prstGeom prst="rightArrow">
              <a:avLst/>
            </a:prstGeom>
            <a:solidFill>
              <a:schemeClr val="tx1"/>
            </a:solidFill>
          </p:spPr>
          <p:txBody>
            <a:bodyPr wrap="square" lIns="0" tIns="0" rIns="0" bIns="0" rtlCol="0" anchor="ctr">
              <a:noAutofit/>
            </a:bodyPr>
            <a:lstStyle/>
            <a:p>
              <a:pPr algn="ctr"/>
              <a:endParaRPr lang="en-US" sz="1200" dirty="0" err="1">
                <a:solidFill>
                  <a:srgbClr val="FFFFFF"/>
                </a:solidFill>
                <a:latin typeface="Arial"/>
                <a:cs typeface="Arial"/>
              </a:endParaRPr>
            </a:p>
          </p:txBody>
        </p:sp>
        <p:sp>
          <p:nvSpPr>
            <p:cNvPr id="24" name="Right Arrow 23">
              <a:extLst>
                <a:ext uri="{FF2B5EF4-FFF2-40B4-BE49-F238E27FC236}">
                  <a16:creationId xmlns:a16="http://schemas.microsoft.com/office/drawing/2014/main" id="{DAD5CA9D-8379-4144-A778-65DE36545F52}"/>
                </a:ext>
              </a:extLst>
            </p:cNvPr>
            <p:cNvSpPr/>
            <p:nvPr/>
          </p:nvSpPr>
          <p:spPr>
            <a:xfrm>
              <a:off x="7006491" y="4316962"/>
              <a:ext cx="313937" cy="160357"/>
            </a:xfrm>
            <a:prstGeom prst="rightArrow">
              <a:avLst/>
            </a:prstGeom>
            <a:solidFill>
              <a:schemeClr val="tx1"/>
            </a:solidFill>
          </p:spPr>
          <p:txBody>
            <a:bodyPr wrap="square" lIns="0" tIns="0" rIns="0" bIns="0" rtlCol="0" anchor="ctr">
              <a:noAutofit/>
            </a:bodyPr>
            <a:lstStyle/>
            <a:p>
              <a:pPr algn="ctr"/>
              <a:endParaRPr lang="en-US" sz="1200" dirty="0" err="1">
                <a:solidFill>
                  <a:srgbClr val="FFFFFF"/>
                </a:solidFill>
                <a:latin typeface="Arial"/>
                <a:cs typeface="Arial"/>
              </a:endParaRPr>
            </a:p>
          </p:txBody>
        </p:sp>
      </p:grpSp>
      <p:pic>
        <p:nvPicPr>
          <p:cNvPr id="7" name="Picture 6">
            <a:extLst>
              <a:ext uri="{FF2B5EF4-FFF2-40B4-BE49-F238E27FC236}">
                <a16:creationId xmlns:a16="http://schemas.microsoft.com/office/drawing/2014/main" id="{D326C2BC-F158-5F48-85DB-5CC44B4A0BA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57144" y="3497478"/>
            <a:ext cx="1354867" cy="1418915"/>
          </a:xfrm>
          <a:prstGeom prst="rect">
            <a:avLst/>
          </a:prstGeom>
        </p:spPr>
      </p:pic>
    </p:spTree>
    <p:extLst>
      <p:ext uri="{BB962C8B-B14F-4D97-AF65-F5344CB8AC3E}">
        <p14:creationId xmlns:p14="http://schemas.microsoft.com/office/powerpoint/2010/main" val="16402803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1CD1C9-38C8-3C47-BEC7-D8E040CCF282}"/>
              </a:ext>
            </a:extLst>
          </p:cNvPr>
          <p:cNvPicPr>
            <a:picLocks noChangeAspect="1"/>
          </p:cNvPicPr>
          <p:nvPr/>
        </p:nvPicPr>
        <p:blipFill rotWithShape="1">
          <a:blip r:embed="rId3" cstate="print">
            <a:alphaModFix amt="20000"/>
            <a:extLst>
              <a:ext uri="{28A0092B-C50C-407E-A947-70E740481C1C}">
                <a14:useLocalDpi xmlns:a14="http://schemas.microsoft.com/office/drawing/2010/main"/>
              </a:ext>
            </a:extLst>
          </a:blip>
          <a:srcRect/>
          <a:stretch/>
        </p:blipFill>
        <p:spPr>
          <a:xfrm>
            <a:off x="1" y="1293261"/>
            <a:ext cx="9143999" cy="3852863"/>
          </a:xfrm>
          <a:prstGeom prst="rect">
            <a:avLst/>
          </a:prstGeom>
        </p:spPr>
      </p:pic>
      <p:sp>
        <p:nvSpPr>
          <p:cNvPr id="3" name="Title 2">
            <a:extLst>
              <a:ext uri="{FF2B5EF4-FFF2-40B4-BE49-F238E27FC236}">
                <a16:creationId xmlns:a16="http://schemas.microsoft.com/office/drawing/2014/main" id="{F7E249FC-740C-D843-9C1F-047E45FB29FE}"/>
              </a:ext>
            </a:extLst>
          </p:cNvPr>
          <p:cNvSpPr>
            <a:spLocks noGrp="1"/>
          </p:cNvSpPr>
          <p:nvPr>
            <p:ph type="title"/>
          </p:nvPr>
        </p:nvSpPr>
        <p:spPr/>
        <p:txBody>
          <a:bodyPr anchor="ctr"/>
          <a:lstStyle/>
          <a:p>
            <a:pPr algn="ctr"/>
            <a:r>
              <a:rPr lang="en-US" dirty="0"/>
              <a:t>Tailored Datacenter Integration (TDI)</a:t>
            </a:r>
            <a:br>
              <a:rPr lang="en-US" dirty="0"/>
            </a:br>
            <a:r>
              <a:rPr lang="en-US" sz="1800" dirty="0"/>
              <a:t>with IBM POWER</a:t>
            </a:r>
            <a:br>
              <a:rPr lang="en-US" sz="1800" dirty="0"/>
            </a:br>
            <a:r>
              <a:rPr lang="en-US" sz="1400" dirty="0"/>
              <a:t>Provide more flexibility, easier to manage &amp; scale, lower TCO, Utilize existing investment</a:t>
            </a:r>
            <a:br>
              <a:rPr lang="en-US" sz="1800" dirty="0"/>
            </a:br>
            <a:r>
              <a:rPr lang="en-US" dirty="0"/>
              <a:t>	</a:t>
            </a:r>
          </a:p>
        </p:txBody>
      </p:sp>
      <p:sp>
        <p:nvSpPr>
          <p:cNvPr id="5" name="TextBox 4">
            <a:extLst>
              <a:ext uri="{FF2B5EF4-FFF2-40B4-BE49-F238E27FC236}">
                <a16:creationId xmlns:a16="http://schemas.microsoft.com/office/drawing/2014/main" id="{2726E155-C7EC-7040-90D7-0CB2289318AB}"/>
              </a:ext>
            </a:extLst>
          </p:cNvPr>
          <p:cNvSpPr txBox="1"/>
          <p:nvPr/>
        </p:nvSpPr>
        <p:spPr>
          <a:xfrm>
            <a:off x="551235" y="1289211"/>
            <a:ext cx="7211718" cy="2277547"/>
          </a:xfrm>
          <a:prstGeom prst="rect">
            <a:avLst/>
          </a:prstGeom>
          <a:noFill/>
        </p:spPr>
        <p:txBody>
          <a:bodyPr wrap="none" rtlCol="0">
            <a:spAutoFit/>
          </a:bodyPr>
          <a:lstStyle/>
          <a:p>
            <a:r>
              <a:rPr lang="en-US" altLang="en-US" sz="1400" b="1" dirty="0">
                <a:ea typeface="MS PGothic" panose="020B0600070205080204" pitchFamily="34" charset="-128"/>
              </a:rPr>
              <a:t>	</a:t>
            </a:r>
            <a:r>
              <a:rPr lang="en-US" altLang="en-US" sz="3200" b="1" dirty="0">
                <a:ea typeface="MS PGothic" panose="020B0600070205080204" pitchFamily="34" charset="-128"/>
              </a:rPr>
              <a:t>H</a:t>
            </a:r>
            <a:r>
              <a:rPr lang="en-US" altLang="en-US" sz="1400" b="1" dirty="0">
                <a:ea typeface="MS PGothic" panose="020B0600070205080204" pitchFamily="34" charset="-128"/>
              </a:rPr>
              <a:t>igher Density Virtualized Memory Configurations (Scale-Up)</a:t>
            </a:r>
          </a:p>
          <a:p>
            <a:r>
              <a:rPr lang="en-US" altLang="en-US" sz="1400" b="1" dirty="0">
                <a:ea typeface="MS PGothic" panose="020B0600070205080204" pitchFamily="34" charset="-128"/>
              </a:rPr>
              <a:t>		</a:t>
            </a:r>
            <a:r>
              <a:rPr lang="en-US" altLang="en-US" sz="3200" b="1" dirty="0">
                <a:ea typeface="MS PGothic" panose="020B0600070205080204" pitchFamily="34" charset="-128"/>
              </a:rPr>
              <a:t>S</a:t>
            </a:r>
            <a:r>
              <a:rPr lang="en-US" altLang="en-US" sz="1400" b="1" dirty="0">
                <a:ea typeface="MS PGothic" panose="020B0600070205080204" pitchFamily="34" charset="-128"/>
              </a:rPr>
              <a:t>maller Datacenter Footprint (Reduce Sprawl/Complexity)</a:t>
            </a:r>
          </a:p>
          <a:p>
            <a:r>
              <a:rPr lang="en-US" altLang="en-US" sz="3200" b="1" dirty="0">
                <a:ea typeface="MS PGothic" panose="020B0600070205080204" pitchFamily="34" charset="-128"/>
              </a:rPr>
              <a:t>			L</a:t>
            </a:r>
            <a:r>
              <a:rPr lang="en-US" altLang="en-US" sz="1400" b="1" dirty="0">
                <a:ea typeface="MS PGothic" panose="020B0600070205080204" pitchFamily="34" charset="-128"/>
              </a:rPr>
              <a:t>ower OPEX Over Time (Easier to Manage)</a:t>
            </a:r>
          </a:p>
          <a:p>
            <a:r>
              <a:rPr lang="en-US" altLang="en-US" sz="3200" b="1" dirty="0">
                <a:ea typeface="MS PGothic" panose="020B0600070205080204" pitchFamily="34" charset="-128"/>
              </a:rPr>
              <a:t>				S</a:t>
            </a:r>
            <a:r>
              <a:rPr lang="en-US" altLang="en-US" sz="1400" b="1" dirty="0">
                <a:ea typeface="MS PGothic" panose="020B0600070205080204" pitchFamily="34" charset="-128"/>
              </a:rPr>
              <a:t>uperior Reliability and Availability (Lower Risk)</a:t>
            </a:r>
          </a:p>
          <a:p>
            <a:endParaRPr lang="en-US" sz="1400" dirty="0" err="1">
              <a:latin typeface="Arial" panose="020B0604020202020204" pitchFamily="34" charset="0"/>
              <a:cs typeface="Arial" panose="020B0604020202020204" pitchFamily="34" charset="0"/>
            </a:endParaRPr>
          </a:p>
        </p:txBody>
      </p:sp>
      <p:grpSp>
        <p:nvGrpSpPr>
          <p:cNvPr id="6" name="Group 15">
            <a:extLst>
              <a:ext uri="{FF2B5EF4-FFF2-40B4-BE49-F238E27FC236}">
                <a16:creationId xmlns:a16="http://schemas.microsoft.com/office/drawing/2014/main" id="{A810DB27-CCC7-4C4D-BF2B-46FFAEAAAE8B}"/>
              </a:ext>
            </a:extLst>
          </p:cNvPr>
          <p:cNvGrpSpPr>
            <a:grpSpLocks/>
          </p:cNvGrpSpPr>
          <p:nvPr/>
        </p:nvGrpSpPr>
        <p:grpSpPr bwMode="auto">
          <a:xfrm>
            <a:off x="1982718" y="3589536"/>
            <a:ext cx="2246008" cy="1280014"/>
            <a:chOff x="6807195" y="1310122"/>
            <a:chExt cx="4684969" cy="2637840"/>
          </a:xfrm>
        </p:grpSpPr>
        <p:sp>
          <p:nvSpPr>
            <p:cNvPr id="7" name="Rectangle 6">
              <a:extLst>
                <a:ext uri="{FF2B5EF4-FFF2-40B4-BE49-F238E27FC236}">
                  <a16:creationId xmlns:a16="http://schemas.microsoft.com/office/drawing/2014/main" id="{B065F695-2A07-FC48-8051-A6653D96F731}"/>
                </a:ext>
              </a:extLst>
            </p:cNvPr>
            <p:cNvSpPr/>
            <p:nvPr/>
          </p:nvSpPr>
          <p:spPr>
            <a:xfrm>
              <a:off x="6807195" y="1310122"/>
              <a:ext cx="4560812" cy="2637840"/>
            </a:xfrm>
            <a:prstGeom prst="rect">
              <a:avLst/>
            </a:prstGeom>
            <a:ln w="19050">
              <a:solidFill>
                <a:srgbClr val="3366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145">
                <a:defRPr/>
              </a:pPr>
              <a:endParaRPr lang="en-US" sz="1088" dirty="0"/>
            </a:p>
          </p:txBody>
        </p:sp>
        <p:pic>
          <p:nvPicPr>
            <p:cNvPr id="8" name="Picture 8">
              <a:extLst>
                <a:ext uri="{FF2B5EF4-FFF2-40B4-BE49-F238E27FC236}">
                  <a16:creationId xmlns:a16="http://schemas.microsoft.com/office/drawing/2014/main" id="{9444B2CD-EFB4-5A4A-9D75-771DB97A9B6A}"/>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807195" y="1310122"/>
              <a:ext cx="4560840" cy="2637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98793FCD-79C9-6546-8DCC-FCA92FFCBEA1}"/>
                </a:ext>
              </a:extLst>
            </p:cNvPr>
            <p:cNvSpPr>
              <a:spLocks noChangeArrowheads="1"/>
            </p:cNvSpPr>
            <p:nvPr/>
          </p:nvSpPr>
          <p:spPr bwMode="auto">
            <a:xfrm>
              <a:off x="9086632" y="1422114"/>
              <a:ext cx="2405532" cy="345655"/>
            </a:xfrm>
            <a:prstGeom prst="rect">
              <a:avLst/>
            </a:prstGeom>
            <a:noFill/>
            <a:ln>
              <a:noFill/>
            </a:ln>
            <a:extLst/>
          </p:spPr>
          <p:txBody>
            <a:bodyPr>
              <a:spAutoFit/>
            </a:bodyPr>
            <a:lstStyle>
              <a:lvl1pPr marL="285750" indent="-285750">
                <a:spcBef>
                  <a:spcPct val="20000"/>
                </a:spcBef>
                <a:buChar char="•"/>
                <a:defRPr sz="16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16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indent="0" algn="ctr" defTabSz="816145">
                <a:spcBef>
                  <a:spcPct val="0"/>
                </a:spcBef>
                <a:buNone/>
                <a:defRPr/>
              </a:pPr>
              <a:r>
                <a:rPr lang="en-US" altLang="en-US" sz="952" dirty="0"/>
                <a:t>HANA TCO Evolution</a:t>
              </a:r>
            </a:p>
          </p:txBody>
        </p:sp>
      </p:grpSp>
      <p:grpSp>
        <p:nvGrpSpPr>
          <p:cNvPr id="10" name="Group 17">
            <a:extLst>
              <a:ext uri="{FF2B5EF4-FFF2-40B4-BE49-F238E27FC236}">
                <a16:creationId xmlns:a16="http://schemas.microsoft.com/office/drawing/2014/main" id="{1D706333-49C5-264D-BD2C-32E172617C82}"/>
              </a:ext>
            </a:extLst>
          </p:cNvPr>
          <p:cNvGrpSpPr>
            <a:grpSpLocks/>
          </p:cNvGrpSpPr>
          <p:nvPr/>
        </p:nvGrpSpPr>
        <p:grpSpPr bwMode="auto">
          <a:xfrm>
            <a:off x="4635578" y="3589535"/>
            <a:ext cx="2312422" cy="1280015"/>
            <a:chOff x="7683826" y="4018724"/>
            <a:chExt cx="3046335" cy="2448494"/>
          </a:xfrm>
        </p:grpSpPr>
        <p:sp>
          <p:nvSpPr>
            <p:cNvPr id="11" name="Rectangle 10">
              <a:extLst>
                <a:ext uri="{FF2B5EF4-FFF2-40B4-BE49-F238E27FC236}">
                  <a16:creationId xmlns:a16="http://schemas.microsoft.com/office/drawing/2014/main" id="{317ACBE0-29CF-AA47-811D-936598585BD2}"/>
                </a:ext>
              </a:extLst>
            </p:cNvPr>
            <p:cNvSpPr/>
            <p:nvPr/>
          </p:nvSpPr>
          <p:spPr>
            <a:xfrm>
              <a:off x="7683826" y="4018724"/>
              <a:ext cx="3046335" cy="2448494"/>
            </a:xfrm>
            <a:prstGeom prst="rect">
              <a:avLst/>
            </a:prstGeom>
            <a:ln w="19050">
              <a:solidFill>
                <a:srgbClr val="3366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145">
                <a:defRPr/>
              </a:pPr>
              <a:endParaRPr lang="en-US" sz="1088" dirty="0"/>
            </a:p>
          </p:txBody>
        </p:sp>
        <p:pic>
          <p:nvPicPr>
            <p:cNvPr id="12" name="Picture 3">
              <a:extLst>
                <a:ext uri="{FF2B5EF4-FFF2-40B4-BE49-F238E27FC236}">
                  <a16:creationId xmlns:a16="http://schemas.microsoft.com/office/drawing/2014/main" id="{3597703F-9D42-C640-9E29-D014C6BC51E8}"/>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683827" y="4018725"/>
              <a:ext cx="3046334" cy="2448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5F30AD8A-0D6A-9749-95BA-833736BE300E}"/>
                </a:ext>
              </a:extLst>
            </p:cNvPr>
            <p:cNvSpPr>
              <a:spLocks noChangeArrowheads="1"/>
            </p:cNvSpPr>
            <p:nvPr/>
          </p:nvSpPr>
          <p:spPr bwMode="auto">
            <a:xfrm>
              <a:off x="7813356" y="4086781"/>
              <a:ext cx="2405085" cy="512301"/>
            </a:xfrm>
            <a:prstGeom prst="rect">
              <a:avLst/>
            </a:prstGeom>
            <a:noFill/>
            <a:ln>
              <a:noFill/>
            </a:ln>
            <a:extLst/>
          </p:spPr>
          <p:txBody>
            <a:bodyPr>
              <a:spAutoFit/>
            </a:bodyPr>
            <a:lstStyle>
              <a:lvl1pPr marL="285750" indent="-285750">
                <a:spcBef>
                  <a:spcPct val="20000"/>
                </a:spcBef>
                <a:buChar char="•"/>
                <a:defRPr sz="16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16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indent="0" algn="ctr" defTabSz="816145">
                <a:spcBef>
                  <a:spcPct val="0"/>
                </a:spcBef>
                <a:buNone/>
                <a:defRPr/>
              </a:pPr>
              <a:r>
                <a:rPr lang="en-US" altLang="en-US" sz="952" dirty="0"/>
                <a:t>OPEX Over Time with Scale Out Appliance</a:t>
              </a:r>
            </a:p>
          </p:txBody>
        </p:sp>
      </p:grpSp>
      <p:pic>
        <p:nvPicPr>
          <p:cNvPr id="14" name="Picture 13">
            <a:extLst>
              <a:ext uri="{FF2B5EF4-FFF2-40B4-BE49-F238E27FC236}">
                <a16:creationId xmlns:a16="http://schemas.microsoft.com/office/drawing/2014/main" id="{DED55C99-EAD2-884F-B25D-E35280D97878}"/>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7455255" y="4332725"/>
            <a:ext cx="1049337" cy="539325"/>
          </a:xfrm>
          <a:prstGeom prst="rect">
            <a:avLst/>
          </a:prstGeom>
          <a:solidFill>
            <a:schemeClr val="bg2"/>
          </a:solidFill>
          <a:ln>
            <a:noFill/>
          </a:ln>
          <a:extLst/>
        </p:spPr>
      </p:pic>
    </p:spTree>
    <p:extLst>
      <p:ext uri="{BB962C8B-B14F-4D97-AF65-F5344CB8AC3E}">
        <p14:creationId xmlns:p14="http://schemas.microsoft.com/office/powerpoint/2010/main" val="305195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56304-DB48-554A-8083-3F3CC6D424B8}"/>
              </a:ext>
            </a:extLst>
          </p:cNvPr>
          <p:cNvSpPr>
            <a:spLocks noGrp="1"/>
          </p:cNvSpPr>
          <p:nvPr>
            <p:ph type="title"/>
          </p:nvPr>
        </p:nvSpPr>
        <p:spPr>
          <a:xfrm>
            <a:off x="-1" y="11346"/>
            <a:ext cx="4871855" cy="1202774"/>
          </a:xfrm>
          <a:solidFill>
            <a:schemeClr val="tx1"/>
          </a:solidFill>
        </p:spPr>
        <p:txBody>
          <a:bodyPr vert="horz" lIns="228600" tIns="201168" rIns="228600" bIns="228600" rtlCol="0" anchor="ctr" anchorCtr="0">
            <a:noAutofit/>
          </a:bodyPr>
          <a:lstStyle/>
          <a:p>
            <a:pPr algn="ctr"/>
            <a:r>
              <a:rPr lang="en-US" sz="2400" dirty="0">
                <a:solidFill>
                  <a:schemeClr val="bg2"/>
                </a:solidFill>
              </a:rPr>
              <a:t>Resiliency</a:t>
            </a:r>
          </a:p>
        </p:txBody>
      </p:sp>
      <p:sp>
        <p:nvSpPr>
          <p:cNvPr id="3" name="Slide Number Placeholder 2">
            <a:extLst>
              <a:ext uri="{FF2B5EF4-FFF2-40B4-BE49-F238E27FC236}">
                <a16:creationId xmlns:a16="http://schemas.microsoft.com/office/drawing/2014/main" id="{3432B680-06B1-6A43-A20A-1B4973773E9F}"/>
              </a:ext>
            </a:extLst>
          </p:cNvPr>
          <p:cNvSpPr>
            <a:spLocks noGrp="1"/>
          </p:cNvSpPr>
          <p:nvPr>
            <p:ph type="sldNum" sz="quarter" idx="10"/>
          </p:nvPr>
        </p:nvSpPr>
        <p:spPr/>
        <p:txBody>
          <a:bodyPr/>
          <a:lstStyle/>
          <a:p>
            <a:fld id="{D0BE6F14-FF48-0F4F-A8AA-2E3F25371E4A}" type="slidenum">
              <a:rPr lang="en-US" smtClean="0"/>
              <a:pPr/>
              <a:t>25</a:t>
            </a:fld>
            <a:endParaRPr lang="en-US" dirty="0"/>
          </a:p>
        </p:txBody>
      </p:sp>
      <p:sp>
        <p:nvSpPr>
          <p:cNvPr id="4" name="Text Placeholder 3">
            <a:extLst>
              <a:ext uri="{FF2B5EF4-FFF2-40B4-BE49-F238E27FC236}">
                <a16:creationId xmlns:a16="http://schemas.microsoft.com/office/drawing/2014/main" id="{6D23AF32-DB61-0249-B0A8-30700D6433C2}"/>
              </a:ext>
            </a:extLst>
          </p:cNvPr>
          <p:cNvSpPr>
            <a:spLocks noGrp="1"/>
          </p:cNvSpPr>
          <p:nvPr>
            <p:ph type="body" sz="quarter" idx="12"/>
          </p:nvPr>
        </p:nvSpPr>
        <p:spPr>
          <a:xfrm>
            <a:off x="228599" y="1389412"/>
            <a:ext cx="4545281" cy="3681351"/>
          </a:xfrm>
        </p:spPr>
        <p:txBody>
          <a:bodyPr/>
          <a:lstStyle/>
          <a:p>
            <a:r>
              <a:rPr lang="en-US" altLang="en-US" sz="1400" dirty="0"/>
              <a:t>IBM POWER Systems delivers</a:t>
            </a:r>
          </a:p>
          <a:p>
            <a:pPr marL="285750" indent="-285750">
              <a:lnSpc>
                <a:spcPct val="100000"/>
              </a:lnSpc>
              <a:spcAft>
                <a:spcPts val="600"/>
              </a:spcAft>
              <a:buFont typeface="Arial" panose="020B0604020202020204" pitchFamily="34" charset="0"/>
              <a:buChar char="•"/>
            </a:pPr>
            <a:endParaRPr lang="en-US" altLang="en-US" sz="1400" b="0" dirty="0"/>
          </a:p>
          <a:p>
            <a:pPr marL="285750" indent="-285750">
              <a:lnSpc>
                <a:spcPct val="100000"/>
              </a:lnSpc>
              <a:spcAft>
                <a:spcPts val="600"/>
              </a:spcAft>
              <a:buFont typeface="Arial" panose="020B0604020202020204" pitchFamily="34" charset="0"/>
              <a:buChar char="•"/>
            </a:pPr>
            <a:r>
              <a:rPr lang="en-US" altLang="en-US" sz="1400" b="0" dirty="0"/>
              <a:t>Reliability required by mission critical environments</a:t>
            </a:r>
          </a:p>
          <a:p>
            <a:pPr marL="285750" indent="-285750">
              <a:lnSpc>
                <a:spcPct val="100000"/>
              </a:lnSpc>
              <a:spcAft>
                <a:spcPts val="600"/>
              </a:spcAft>
              <a:buFont typeface="Arial" panose="020B0604020202020204" pitchFamily="34" charset="0"/>
              <a:buChar char="•"/>
            </a:pPr>
            <a:r>
              <a:rPr lang="en-US" altLang="en-US" sz="1400" b="0" dirty="0"/>
              <a:t>Highly resilient and secure system with </a:t>
            </a:r>
            <a:br>
              <a:rPr lang="en-US" altLang="en-US" sz="1400" b="0" dirty="0"/>
            </a:br>
            <a:r>
              <a:rPr lang="en-US" altLang="en-US" sz="1400" b="0" dirty="0"/>
              <a:t>99.999% uptime</a:t>
            </a:r>
          </a:p>
          <a:p>
            <a:pPr marL="285750" indent="-285750">
              <a:lnSpc>
                <a:spcPct val="100000"/>
              </a:lnSpc>
              <a:spcAft>
                <a:spcPts val="600"/>
              </a:spcAft>
              <a:buFont typeface="Arial" panose="020B0604020202020204" pitchFamily="34" charset="0"/>
              <a:buChar char="•"/>
            </a:pPr>
            <a:r>
              <a:rPr lang="en-US" altLang="en-US" sz="1400" b="0" dirty="0" err="1"/>
              <a:t>PowerVM</a:t>
            </a:r>
            <a:r>
              <a:rPr lang="en-US" altLang="en-US" sz="1400" b="0" dirty="0"/>
              <a:t> has full resource isolation</a:t>
            </a:r>
            <a:endParaRPr lang="en-US" sz="1400" b="0" dirty="0"/>
          </a:p>
          <a:p>
            <a:pPr marL="285750" indent="-285750">
              <a:lnSpc>
                <a:spcPct val="100000"/>
              </a:lnSpc>
              <a:spcAft>
                <a:spcPts val="600"/>
              </a:spcAft>
              <a:buFont typeface="Arial" panose="020B0604020202020204" pitchFamily="34" charset="0"/>
              <a:buChar char="•"/>
            </a:pPr>
            <a:r>
              <a:rPr lang="en-US" altLang="en-US" sz="1400" b="0" dirty="0"/>
              <a:t>Designed with built in memory failure prevention</a:t>
            </a:r>
          </a:p>
          <a:p>
            <a:pPr marL="285750" indent="-285750">
              <a:lnSpc>
                <a:spcPct val="100000"/>
              </a:lnSpc>
              <a:spcAft>
                <a:spcPts val="600"/>
              </a:spcAft>
              <a:buFont typeface="Arial" panose="020B0604020202020204" pitchFamily="34" charset="0"/>
              <a:buChar char="•"/>
            </a:pPr>
            <a:r>
              <a:rPr lang="en-US" altLang="en-US" sz="1400" b="0" dirty="0"/>
              <a:t>Dynamic component de-allocation, on the fly </a:t>
            </a:r>
            <a:br>
              <a:rPr lang="en-US" altLang="en-US" sz="1400" b="0" dirty="0"/>
            </a:br>
            <a:r>
              <a:rPr lang="en-US" altLang="en-US" sz="1400" b="0" dirty="0"/>
              <a:t>repair and fault isolation</a:t>
            </a:r>
            <a:endParaRPr lang="en-US" sz="1400" b="0" dirty="0"/>
          </a:p>
          <a:p>
            <a:pPr marL="285750" indent="-285750">
              <a:lnSpc>
                <a:spcPct val="100000"/>
              </a:lnSpc>
              <a:spcAft>
                <a:spcPts val="600"/>
              </a:spcAft>
              <a:buFont typeface="Arial" panose="020B0604020202020204" pitchFamily="34" charset="0"/>
              <a:buChar char="•"/>
            </a:pPr>
            <a:r>
              <a:rPr lang="en-US" altLang="en-US" sz="1400" b="0" dirty="0"/>
              <a:t>Zero documented security risk for the past 3 years</a:t>
            </a:r>
            <a:endParaRPr lang="en-US" altLang="en-US" sz="1400" b="0" baseline="30000" dirty="0"/>
          </a:p>
          <a:p>
            <a:pPr marL="285750" indent="-285750">
              <a:lnSpc>
                <a:spcPct val="100000"/>
              </a:lnSpc>
              <a:spcAft>
                <a:spcPts val="600"/>
              </a:spcAft>
              <a:buFont typeface="Arial" panose="020B0604020202020204" pitchFamily="34" charset="0"/>
              <a:buChar char="•"/>
            </a:pPr>
            <a:r>
              <a:rPr lang="en-US" altLang="en-US" sz="1400" b="0" dirty="0"/>
              <a:t>Enterprise Resource Pools for workload relocation and balancing beyond server boundaries</a:t>
            </a:r>
            <a:endParaRPr lang="en-US" sz="1400" b="0" dirty="0"/>
          </a:p>
        </p:txBody>
      </p:sp>
      <p:pic>
        <p:nvPicPr>
          <p:cNvPr id="5" name="Picture 4">
            <a:extLst>
              <a:ext uri="{FF2B5EF4-FFF2-40B4-BE49-F238E27FC236}">
                <a16:creationId xmlns:a16="http://schemas.microsoft.com/office/drawing/2014/main" id="{1BD31DF1-18F2-4B4B-A006-147E063B573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71855" y="11345"/>
            <a:ext cx="4260273" cy="5132155"/>
          </a:xfrm>
          <a:prstGeom prst="rect">
            <a:avLst/>
          </a:prstGeom>
        </p:spPr>
      </p:pic>
    </p:spTree>
    <p:extLst>
      <p:ext uri="{BB962C8B-B14F-4D97-AF65-F5344CB8AC3E}">
        <p14:creationId xmlns:p14="http://schemas.microsoft.com/office/powerpoint/2010/main" val="1724592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655278-BC95-524D-A602-67460BEF0C7C}"/>
              </a:ext>
            </a:extLst>
          </p:cNvPr>
          <p:cNvPicPr>
            <a:picLocks noChangeAspect="1"/>
          </p:cNvPicPr>
          <p:nvPr/>
        </p:nvPicPr>
        <p:blipFill rotWithShape="1">
          <a:blip r:embed="rId3" cstate="print">
            <a:alphaModFix amt="20000"/>
            <a:extLst>
              <a:ext uri="{28A0092B-C50C-407E-A947-70E740481C1C}">
                <a14:useLocalDpi xmlns:a14="http://schemas.microsoft.com/office/drawing/2010/main"/>
              </a:ext>
            </a:extLst>
          </a:blip>
          <a:srcRect/>
          <a:stretch/>
        </p:blipFill>
        <p:spPr>
          <a:xfrm>
            <a:off x="-2" y="5735"/>
            <a:ext cx="9144000" cy="5143500"/>
          </a:xfrm>
          <a:prstGeom prst="rect">
            <a:avLst/>
          </a:prstGeom>
          <a:solidFill>
            <a:schemeClr val="bg2"/>
          </a:solidFill>
        </p:spPr>
      </p:pic>
      <p:sp>
        <p:nvSpPr>
          <p:cNvPr id="2" name="Title 1"/>
          <p:cNvSpPr>
            <a:spLocks noGrp="1"/>
          </p:cNvSpPr>
          <p:nvPr>
            <p:ph type="title"/>
          </p:nvPr>
        </p:nvSpPr>
        <p:spPr/>
        <p:txBody>
          <a:bodyPr anchor="ctr"/>
          <a:lstStyle/>
          <a:p>
            <a:pPr algn="ctr"/>
            <a:r>
              <a:rPr lang="en-GB" dirty="0"/>
              <a:t>	Systems Architecture</a:t>
            </a:r>
          </a:p>
        </p:txBody>
      </p:sp>
      <p:sp>
        <p:nvSpPr>
          <p:cNvPr id="4" name="Content Placeholder 3"/>
          <p:cNvSpPr>
            <a:spLocks noGrp="1"/>
          </p:cNvSpPr>
          <p:nvPr>
            <p:ph idx="4294967295"/>
          </p:nvPr>
        </p:nvSpPr>
        <p:spPr>
          <a:xfrm>
            <a:off x="166915" y="1339623"/>
            <a:ext cx="6654820" cy="3679825"/>
          </a:xfrm>
        </p:spPr>
        <p:txBody>
          <a:bodyPr/>
          <a:lstStyle/>
          <a:p>
            <a:pPr>
              <a:spcBef>
                <a:spcPts val="0"/>
              </a:spcBef>
            </a:pPr>
            <a:r>
              <a:rPr lang="en-GB" dirty="0"/>
              <a:t>SMT enables higher throughput and reduces core count. Particularly suited to support HANA features such as the HANA indexing server, which is know to </a:t>
            </a:r>
            <a:br>
              <a:rPr lang="en-GB" dirty="0"/>
            </a:br>
            <a:r>
              <a:rPr lang="en-GB" dirty="0"/>
              <a:t>spawn many hundred threads. SMT technologies have been built to handle </a:t>
            </a:r>
            <a:br>
              <a:rPr lang="en-GB" dirty="0"/>
            </a:br>
            <a:r>
              <a:rPr lang="en-GB" dirty="0"/>
              <a:t>this type of behaviour</a:t>
            </a:r>
          </a:p>
          <a:p>
            <a:pPr>
              <a:spcBef>
                <a:spcPts val="0"/>
              </a:spcBef>
            </a:pPr>
            <a:endParaRPr lang="en-GB" dirty="0"/>
          </a:p>
          <a:p>
            <a:pPr>
              <a:spcBef>
                <a:spcPts val="0"/>
              </a:spcBef>
            </a:pPr>
            <a:endParaRPr lang="en-GB" dirty="0"/>
          </a:p>
          <a:p>
            <a:pPr>
              <a:spcBef>
                <a:spcPts val="0"/>
              </a:spcBef>
            </a:pPr>
            <a:r>
              <a:rPr lang="en-GB" dirty="0"/>
              <a:t>Large memory footprints enable larger single node HANA in-memory database systems and provide more flexibility to consolidate workloads</a:t>
            </a:r>
          </a:p>
          <a:p>
            <a:pPr>
              <a:spcBef>
                <a:spcPts val="0"/>
              </a:spcBef>
            </a:pPr>
            <a:endParaRPr lang="en-GB" dirty="0"/>
          </a:p>
          <a:p>
            <a:pPr>
              <a:spcBef>
                <a:spcPts val="0"/>
              </a:spcBef>
            </a:pPr>
            <a:endParaRPr lang="en-GB" dirty="0"/>
          </a:p>
          <a:p>
            <a:pPr>
              <a:spcBef>
                <a:spcPts val="0"/>
              </a:spcBef>
            </a:pPr>
            <a:r>
              <a:rPr lang="en-GB" dirty="0"/>
              <a:t>POWER systems feature superior CPU and Memory bandwidth to handle </a:t>
            </a:r>
            <a:br>
              <a:rPr lang="en-GB" dirty="0"/>
            </a:br>
            <a:r>
              <a:rPr lang="en-GB" dirty="0"/>
              <a:t>HANA in-memory data operations faster</a:t>
            </a:r>
          </a:p>
          <a:p>
            <a:pPr>
              <a:spcBef>
                <a:spcPts val="0"/>
              </a:spcBef>
            </a:pPr>
            <a:endParaRPr lang="en-GB" dirty="0"/>
          </a:p>
          <a:p>
            <a:pPr>
              <a:spcBef>
                <a:spcPts val="0"/>
              </a:spcBef>
            </a:pPr>
            <a:endParaRPr lang="en-GB" dirty="0"/>
          </a:p>
          <a:p>
            <a:pPr>
              <a:spcBef>
                <a:spcPts val="0"/>
              </a:spcBef>
            </a:pPr>
            <a:r>
              <a:rPr lang="en-GB" dirty="0"/>
              <a:t>Higher CPU clock speeds and overall processing capabilities leading to HANA record benchmarks</a:t>
            </a:r>
          </a:p>
        </p:txBody>
      </p:sp>
      <p:sp>
        <p:nvSpPr>
          <p:cNvPr id="5" name="Rectangle 4"/>
          <p:cNvSpPr/>
          <p:nvPr/>
        </p:nvSpPr>
        <p:spPr>
          <a:xfrm>
            <a:off x="6719135" y="1343575"/>
            <a:ext cx="2160000" cy="668619"/>
          </a:xfrm>
          <a:prstGeom prst="rect">
            <a:avLst/>
          </a:prstGeom>
        </p:spPr>
        <p:txBody>
          <a:bodyPr wrap="square" lIns="81635" tIns="40818" rIns="81635" bIns="40818">
            <a:spAutoFit/>
          </a:bodyPr>
          <a:lstStyle/>
          <a:p>
            <a:pPr algn="ctr">
              <a:defRPr/>
            </a:pPr>
            <a:r>
              <a:rPr lang="en-US" sz="2857" b="1" dirty="0">
                <a:solidFill>
                  <a:srgbClr val="0070C0"/>
                </a:solidFill>
                <a:ea typeface="MS PGothic" pitchFamily="34" charset="-128"/>
              </a:rPr>
              <a:t>4x</a:t>
            </a:r>
            <a:endParaRPr lang="en-US" sz="3945" dirty="0">
              <a:solidFill>
                <a:srgbClr val="007B78"/>
              </a:solidFill>
              <a:ea typeface="MS PGothic" pitchFamily="34" charset="-128"/>
            </a:endParaRPr>
          </a:p>
          <a:p>
            <a:pPr algn="ctr">
              <a:defRPr/>
            </a:pPr>
            <a:r>
              <a:rPr lang="en-US" sz="952" b="1" dirty="0">
                <a:ea typeface="MS PGothic" pitchFamily="34" charset="-128"/>
              </a:rPr>
              <a:t>threads per core vs. Intel</a:t>
            </a:r>
          </a:p>
        </p:txBody>
      </p:sp>
      <p:sp>
        <p:nvSpPr>
          <p:cNvPr id="10" name="Rectangle 12"/>
          <p:cNvSpPr>
            <a:spLocks noChangeArrowheads="1"/>
          </p:cNvSpPr>
          <p:nvPr/>
        </p:nvSpPr>
        <p:spPr bwMode="auto">
          <a:xfrm>
            <a:off x="6721157" y="3321076"/>
            <a:ext cx="2160000" cy="836037"/>
          </a:xfrm>
          <a:prstGeom prst="rect">
            <a:avLst/>
          </a:prstGeom>
          <a:noFill/>
          <a:ln w="9525">
            <a:noFill/>
            <a:miter lim="800000"/>
            <a:headEnd/>
            <a:tailEnd/>
          </a:ln>
        </p:spPr>
        <p:txBody>
          <a:bodyPr wrap="square" lIns="81635" tIns="40818" rIns="81635" bIns="40818">
            <a:spAutoFit/>
          </a:bodyPr>
          <a:lstStyle/>
          <a:p>
            <a:pPr algn="ctr">
              <a:defRPr/>
            </a:pPr>
            <a:r>
              <a:rPr lang="en-US" sz="2857" b="1" dirty="0">
                <a:solidFill>
                  <a:srgbClr val="0070C0"/>
                </a:solidFill>
                <a:ea typeface="MS PGothic" pitchFamily="34" charset="-128"/>
              </a:rPr>
              <a:t>1.8x</a:t>
            </a:r>
            <a:r>
              <a:rPr lang="en-US" sz="3945" b="1" dirty="0">
                <a:solidFill>
                  <a:srgbClr val="0070C0"/>
                </a:solidFill>
                <a:ea typeface="MS PGothic" pitchFamily="34" charset="-128"/>
              </a:rPr>
              <a:t> </a:t>
            </a:r>
          </a:p>
          <a:p>
            <a:pPr algn="ctr">
              <a:defRPr/>
            </a:pPr>
            <a:r>
              <a:rPr lang="en-US" sz="952" b="1" dirty="0">
                <a:ea typeface="MS PGothic" pitchFamily="34" charset="-128"/>
              </a:rPr>
              <a:t>system bandwidth vs. Intel </a:t>
            </a:r>
          </a:p>
        </p:txBody>
      </p:sp>
      <p:sp>
        <p:nvSpPr>
          <p:cNvPr id="15" name="Rectangle 12"/>
          <p:cNvSpPr>
            <a:spLocks noChangeArrowheads="1"/>
          </p:cNvSpPr>
          <p:nvPr/>
        </p:nvSpPr>
        <p:spPr bwMode="auto">
          <a:xfrm>
            <a:off x="6719135" y="2577485"/>
            <a:ext cx="2160000" cy="668619"/>
          </a:xfrm>
          <a:prstGeom prst="rect">
            <a:avLst/>
          </a:prstGeom>
          <a:noFill/>
          <a:ln w="9525">
            <a:noFill/>
            <a:miter lim="800000"/>
            <a:headEnd/>
            <a:tailEnd/>
          </a:ln>
        </p:spPr>
        <p:txBody>
          <a:bodyPr wrap="square" lIns="81635" tIns="40818" rIns="81635" bIns="40818">
            <a:spAutoFit/>
          </a:bodyPr>
          <a:lstStyle/>
          <a:p>
            <a:pPr algn="ctr">
              <a:defRPr/>
            </a:pPr>
            <a:r>
              <a:rPr lang="en-US" sz="2857" b="1" dirty="0">
                <a:solidFill>
                  <a:srgbClr val="0070C0"/>
                </a:solidFill>
                <a:ea typeface="MS PGothic" pitchFamily="34" charset="-128"/>
              </a:rPr>
              <a:t>24TB*</a:t>
            </a:r>
            <a:endParaRPr lang="en-US" sz="3945" b="1" dirty="0">
              <a:solidFill>
                <a:srgbClr val="0070C0"/>
              </a:solidFill>
              <a:ea typeface="MS PGothic" pitchFamily="34" charset="-128"/>
            </a:endParaRPr>
          </a:p>
          <a:p>
            <a:pPr algn="ctr">
              <a:defRPr/>
            </a:pPr>
            <a:r>
              <a:rPr lang="en-US" sz="952" b="1" dirty="0">
                <a:ea typeface="MS PGothic" pitchFamily="34" charset="-128"/>
              </a:rPr>
              <a:t>larger memory space vs. Intel </a:t>
            </a:r>
          </a:p>
        </p:txBody>
      </p:sp>
      <p:sp>
        <p:nvSpPr>
          <p:cNvPr id="16" name="Rectangle 12"/>
          <p:cNvSpPr>
            <a:spLocks noChangeArrowheads="1"/>
          </p:cNvSpPr>
          <p:nvPr/>
        </p:nvSpPr>
        <p:spPr bwMode="auto">
          <a:xfrm>
            <a:off x="6716204" y="4297384"/>
            <a:ext cx="2160000" cy="668619"/>
          </a:xfrm>
          <a:prstGeom prst="rect">
            <a:avLst/>
          </a:prstGeom>
          <a:noFill/>
          <a:ln w="9525">
            <a:noFill/>
            <a:miter lim="800000"/>
            <a:headEnd/>
            <a:tailEnd/>
          </a:ln>
        </p:spPr>
        <p:txBody>
          <a:bodyPr wrap="square" lIns="81635" tIns="40818" rIns="81635" bIns="40818">
            <a:spAutoFit/>
          </a:bodyPr>
          <a:lstStyle/>
          <a:p>
            <a:pPr algn="ctr">
              <a:defRPr/>
            </a:pPr>
            <a:r>
              <a:rPr lang="en-US" sz="2857" b="1" dirty="0">
                <a:solidFill>
                  <a:srgbClr val="0070C0"/>
                </a:solidFill>
                <a:ea typeface="MS PGothic" pitchFamily="34" charset="-128"/>
              </a:rPr>
              <a:t>2x</a:t>
            </a:r>
            <a:endParaRPr lang="en-US" sz="3945" b="1" dirty="0">
              <a:solidFill>
                <a:srgbClr val="0070C0"/>
              </a:solidFill>
              <a:ea typeface="MS PGothic" pitchFamily="34" charset="-128"/>
            </a:endParaRPr>
          </a:p>
          <a:p>
            <a:pPr algn="ctr">
              <a:defRPr/>
            </a:pPr>
            <a:r>
              <a:rPr lang="en-US" sz="952" b="1" dirty="0">
                <a:ea typeface="MS PGothic" pitchFamily="34" charset="-128"/>
              </a:rPr>
              <a:t>core performance vs. Intel </a:t>
            </a:r>
          </a:p>
        </p:txBody>
      </p:sp>
      <p:pic>
        <p:nvPicPr>
          <p:cNvPr id="12" name="Picture 11">
            <a:extLst>
              <a:ext uri="{FF2B5EF4-FFF2-40B4-BE49-F238E27FC236}">
                <a16:creationId xmlns:a16="http://schemas.microsoft.com/office/drawing/2014/main" id="{EFDAF9FC-0175-3545-BF1A-49C14634FD0A}"/>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762953" y="350337"/>
            <a:ext cx="1049337" cy="539325"/>
          </a:xfrm>
          <a:prstGeom prst="rect">
            <a:avLst/>
          </a:prstGeom>
          <a:solidFill>
            <a:schemeClr val="bg2"/>
          </a:solidFill>
          <a:ln>
            <a:noFill/>
          </a:ln>
          <a:extLst/>
        </p:spPr>
      </p:pic>
      <p:sp>
        <p:nvSpPr>
          <p:cNvPr id="6" name="Rectangular Callout 5">
            <a:extLst>
              <a:ext uri="{FF2B5EF4-FFF2-40B4-BE49-F238E27FC236}">
                <a16:creationId xmlns:a16="http://schemas.microsoft.com/office/drawing/2014/main" id="{D625DE96-6621-5A44-B436-1B5A459155CC}"/>
              </a:ext>
            </a:extLst>
          </p:cNvPr>
          <p:cNvSpPr/>
          <p:nvPr/>
        </p:nvSpPr>
        <p:spPr>
          <a:xfrm>
            <a:off x="8122722" y="2301039"/>
            <a:ext cx="792678" cy="317470"/>
          </a:xfrm>
          <a:prstGeom prst="wedgeRectCallout">
            <a:avLst/>
          </a:prstGeom>
        </p:spPr>
        <p:txBody>
          <a:bodyPr wrap="square" lIns="0" tIns="0" rIns="0" bIns="0" rtlCol="0" anchor="ctr">
            <a:noAutofit/>
          </a:bodyPr>
          <a:lstStyle/>
          <a:p>
            <a:pPr algn="ctr"/>
            <a:endParaRPr lang="en-US" sz="1200" dirty="0" err="1">
              <a:solidFill>
                <a:srgbClr val="FFFFFF"/>
              </a:solidFill>
              <a:latin typeface="Arial"/>
              <a:cs typeface="Arial"/>
            </a:endParaRPr>
          </a:p>
        </p:txBody>
      </p:sp>
      <p:sp>
        <p:nvSpPr>
          <p:cNvPr id="9" name="TextBox 8">
            <a:extLst>
              <a:ext uri="{FF2B5EF4-FFF2-40B4-BE49-F238E27FC236}">
                <a16:creationId xmlns:a16="http://schemas.microsoft.com/office/drawing/2014/main" id="{A45A5194-BCDA-2C43-9B77-16D769011E42}"/>
              </a:ext>
            </a:extLst>
          </p:cNvPr>
          <p:cNvSpPr txBox="1"/>
          <p:nvPr/>
        </p:nvSpPr>
        <p:spPr>
          <a:xfrm>
            <a:off x="1583473" y="4895060"/>
            <a:ext cx="3451586"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 Scale-up for S/4 and </a:t>
            </a:r>
            <a:r>
              <a:rPr lang="en-US" sz="800" dirty="0" err="1">
                <a:latin typeface="Arial" panose="020B0604020202020204" pitchFamily="34" charset="0"/>
                <a:cs typeface="Arial" panose="020B0604020202020204" pitchFamily="34" charset="0"/>
              </a:rPr>
              <a:t>SoH</a:t>
            </a:r>
            <a:r>
              <a:rPr lang="en-US" sz="800" dirty="0">
                <a:latin typeface="Arial" panose="020B0604020202020204" pitchFamily="34" charset="0"/>
                <a:cs typeface="Arial" panose="020B0604020202020204" pitchFamily="34" charset="0"/>
              </a:rPr>
              <a:t>. For BW/4HANA or </a:t>
            </a:r>
            <a:r>
              <a:rPr lang="en-US" sz="800" dirty="0" err="1">
                <a:latin typeface="Arial" panose="020B0604020202020204" pitchFamily="34" charset="0"/>
                <a:cs typeface="Arial" panose="020B0604020202020204" pitchFamily="34" charset="0"/>
              </a:rPr>
              <a:t>BWoH</a:t>
            </a:r>
            <a:r>
              <a:rPr lang="en-US" sz="800" dirty="0">
                <a:latin typeface="Arial" panose="020B0604020202020204" pitchFamily="34" charset="0"/>
                <a:cs typeface="Arial" panose="020B0604020202020204" pitchFamily="34" charset="0"/>
              </a:rPr>
              <a:t>, the max is 16TB</a:t>
            </a:r>
          </a:p>
        </p:txBody>
      </p:sp>
    </p:spTree>
    <p:extLst>
      <p:ext uri="{BB962C8B-B14F-4D97-AF65-F5344CB8AC3E}">
        <p14:creationId xmlns:p14="http://schemas.microsoft.com/office/powerpoint/2010/main" val="372065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13">
            <a:extLst>
              <a:ext uri="{FF2B5EF4-FFF2-40B4-BE49-F238E27FC236}">
                <a16:creationId xmlns:a16="http://schemas.microsoft.com/office/drawing/2014/main" id="{5937A25C-129D-2743-AF80-63D3DE2C523B}"/>
              </a:ext>
            </a:extLst>
          </p:cNvPr>
          <p:cNvGrpSpPr>
            <a:grpSpLocks/>
          </p:cNvGrpSpPr>
          <p:nvPr/>
        </p:nvGrpSpPr>
        <p:grpSpPr bwMode="auto">
          <a:xfrm>
            <a:off x="1625813" y="3331405"/>
            <a:ext cx="1561890" cy="186929"/>
            <a:chOff x="1495425" y="2676525"/>
            <a:chExt cx="1629148" cy="238125"/>
          </a:xfrm>
        </p:grpSpPr>
        <p:sp>
          <p:nvSpPr>
            <p:cNvPr id="49" name="Rectangle 48">
              <a:extLst>
                <a:ext uri="{FF2B5EF4-FFF2-40B4-BE49-F238E27FC236}">
                  <a16:creationId xmlns:a16="http://schemas.microsoft.com/office/drawing/2014/main" id="{7EE853AB-029C-7C4C-8A8E-840D4436A7DF}"/>
                </a:ext>
              </a:extLst>
            </p:cNvPr>
            <p:cNvSpPr/>
            <p:nvPr/>
          </p:nvSpPr>
          <p:spPr>
            <a:xfrm>
              <a:off x="1495427" y="2676525"/>
              <a:ext cx="1629146" cy="238125"/>
            </a:xfrm>
            <a:prstGeom prst="rect">
              <a:avLst/>
            </a:prstGeom>
            <a:solidFill>
              <a:srgbClr val="007B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Rectangle 49">
              <a:extLst>
                <a:ext uri="{FF2B5EF4-FFF2-40B4-BE49-F238E27FC236}">
                  <a16:creationId xmlns:a16="http://schemas.microsoft.com/office/drawing/2014/main" id="{BC5A4567-1BC3-5341-9D49-FDC67E37BAF6}"/>
                </a:ext>
              </a:extLst>
            </p:cNvPr>
            <p:cNvSpPr/>
            <p:nvPr/>
          </p:nvSpPr>
          <p:spPr>
            <a:xfrm>
              <a:off x="1495425" y="2676525"/>
              <a:ext cx="1421371" cy="238125"/>
            </a:xfrm>
            <a:prstGeom prst="rect">
              <a:avLst/>
            </a:prstGeom>
            <a:solidFill>
              <a:srgbClr val="32A7B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grpSp>
        <p:nvGrpSpPr>
          <p:cNvPr id="43" name="Group 60">
            <a:extLst>
              <a:ext uri="{FF2B5EF4-FFF2-40B4-BE49-F238E27FC236}">
                <a16:creationId xmlns:a16="http://schemas.microsoft.com/office/drawing/2014/main" id="{E381C3A2-3E63-094E-9DF3-B22E0231D5D7}"/>
              </a:ext>
            </a:extLst>
          </p:cNvPr>
          <p:cNvGrpSpPr/>
          <p:nvPr/>
        </p:nvGrpSpPr>
        <p:grpSpPr>
          <a:xfrm>
            <a:off x="1617664" y="3737143"/>
            <a:ext cx="1281327" cy="183609"/>
            <a:chOff x="1604180" y="2708977"/>
            <a:chExt cx="1392029" cy="152125"/>
          </a:xfrm>
        </p:grpSpPr>
        <p:sp>
          <p:nvSpPr>
            <p:cNvPr id="44" name="Rectangle 43">
              <a:extLst>
                <a:ext uri="{FF2B5EF4-FFF2-40B4-BE49-F238E27FC236}">
                  <a16:creationId xmlns:a16="http://schemas.microsoft.com/office/drawing/2014/main" id="{C8125F60-0895-3F49-A019-5553EBDCF85F}"/>
                </a:ext>
              </a:extLst>
            </p:cNvPr>
            <p:cNvSpPr/>
            <p:nvPr/>
          </p:nvSpPr>
          <p:spPr bwMode="auto">
            <a:xfrm>
              <a:off x="2480984" y="2708984"/>
              <a:ext cx="515225" cy="152118"/>
            </a:xfrm>
            <a:prstGeom prst="rect">
              <a:avLst/>
            </a:prstGeom>
            <a:solidFill>
              <a:srgbClr val="007B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5" name="Rectangle 44">
              <a:extLst>
                <a:ext uri="{FF2B5EF4-FFF2-40B4-BE49-F238E27FC236}">
                  <a16:creationId xmlns:a16="http://schemas.microsoft.com/office/drawing/2014/main" id="{8354B3F9-01BF-464B-9E45-2E3A21C22924}"/>
                </a:ext>
              </a:extLst>
            </p:cNvPr>
            <p:cNvSpPr/>
            <p:nvPr/>
          </p:nvSpPr>
          <p:spPr bwMode="auto">
            <a:xfrm>
              <a:off x="1604180" y="2708977"/>
              <a:ext cx="1146481" cy="152118"/>
            </a:xfrm>
            <a:prstGeom prst="rect">
              <a:avLst/>
            </a:prstGeom>
            <a:solidFill>
              <a:srgbClr val="32A7B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2" name="Title 1">
            <a:extLst>
              <a:ext uri="{FF2B5EF4-FFF2-40B4-BE49-F238E27FC236}">
                <a16:creationId xmlns:a16="http://schemas.microsoft.com/office/drawing/2014/main" id="{4125025A-C242-0D4A-B669-FEE877FDE320}"/>
              </a:ext>
            </a:extLst>
          </p:cNvPr>
          <p:cNvSpPr>
            <a:spLocks noGrp="1"/>
          </p:cNvSpPr>
          <p:nvPr>
            <p:ph type="title"/>
          </p:nvPr>
        </p:nvSpPr>
        <p:spPr>
          <a:xfrm>
            <a:off x="228600" y="201168"/>
            <a:ext cx="7986600" cy="727632"/>
          </a:xfrm>
        </p:spPr>
        <p:txBody>
          <a:bodyPr/>
          <a:lstStyle/>
          <a:p>
            <a:r>
              <a:rPr lang="en-US" dirty="0"/>
              <a:t>POWER faster memory bandwidth is ideal </a:t>
            </a:r>
            <a:br>
              <a:rPr lang="en-US" dirty="0"/>
            </a:br>
            <a:r>
              <a:rPr lang="en-US" dirty="0"/>
              <a:t>for in-memory applications like SAP HANA</a:t>
            </a:r>
          </a:p>
        </p:txBody>
      </p:sp>
      <p:grpSp>
        <p:nvGrpSpPr>
          <p:cNvPr id="4" name="Group 12">
            <a:extLst>
              <a:ext uri="{FF2B5EF4-FFF2-40B4-BE49-F238E27FC236}">
                <a16:creationId xmlns:a16="http://schemas.microsoft.com/office/drawing/2014/main" id="{06DEF46E-3E10-8247-A57D-C4F62BDF253D}"/>
              </a:ext>
            </a:extLst>
          </p:cNvPr>
          <p:cNvGrpSpPr>
            <a:grpSpLocks/>
          </p:cNvGrpSpPr>
          <p:nvPr/>
        </p:nvGrpSpPr>
        <p:grpSpPr bwMode="auto">
          <a:xfrm>
            <a:off x="1631250" y="1693214"/>
            <a:ext cx="4483100" cy="188119"/>
            <a:chOff x="1493768" y="2105025"/>
            <a:chExt cx="4676775" cy="238125"/>
          </a:xfrm>
        </p:grpSpPr>
        <p:sp>
          <p:nvSpPr>
            <p:cNvPr id="5" name="Rectangle 4">
              <a:extLst>
                <a:ext uri="{FF2B5EF4-FFF2-40B4-BE49-F238E27FC236}">
                  <a16:creationId xmlns:a16="http://schemas.microsoft.com/office/drawing/2014/main" id="{C97E7387-A325-9C4C-9AA5-EF56B2A13FC9}"/>
                </a:ext>
              </a:extLst>
            </p:cNvPr>
            <p:cNvSpPr/>
            <p:nvPr/>
          </p:nvSpPr>
          <p:spPr>
            <a:xfrm>
              <a:off x="1493768" y="2105025"/>
              <a:ext cx="4676775" cy="238125"/>
            </a:xfrm>
            <a:prstGeom prst="rect">
              <a:avLst/>
            </a:prstGeom>
            <a:solidFill>
              <a:srgbClr val="007B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6DEBC2D3-FBF5-7F41-8D7E-F1AA21DF72B2}"/>
                </a:ext>
              </a:extLst>
            </p:cNvPr>
            <p:cNvSpPr/>
            <p:nvPr/>
          </p:nvSpPr>
          <p:spPr>
            <a:xfrm>
              <a:off x="1495425" y="2105025"/>
              <a:ext cx="2638138" cy="238125"/>
            </a:xfrm>
            <a:prstGeom prst="rect">
              <a:avLst/>
            </a:prstGeom>
            <a:solidFill>
              <a:srgbClr val="32A7B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7" name="TextBox 6">
            <a:extLst>
              <a:ext uri="{FF2B5EF4-FFF2-40B4-BE49-F238E27FC236}">
                <a16:creationId xmlns:a16="http://schemas.microsoft.com/office/drawing/2014/main" id="{477332B0-8409-8A49-850B-B3BCABBF7AEF}"/>
              </a:ext>
            </a:extLst>
          </p:cNvPr>
          <p:cNvSpPr txBox="1">
            <a:spLocks noChangeArrowheads="1"/>
          </p:cNvSpPr>
          <p:nvPr/>
        </p:nvSpPr>
        <p:spPr bwMode="auto">
          <a:xfrm>
            <a:off x="255588" y="4394619"/>
            <a:ext cx="980994" cy="204041"/>
          </a:xfrm>
          <a:prstGeom prst="rect">
            <a:avLst/>
          </a:prstGeom>
          <a:noFill/>
          <a:ln w="9525">
            <a:noFill/>
            <a:miter lim="800000"/>
            <a:headEnd/>
            <a:tailEnd/>
          </a:ln>
        </p:spPr>
        <p:txBody>
          <a:bodyPr wrap="none" lIns="80147" tIns="40074" rIns="80147" bIns="40074">
            <a:spAutoFit/>
          </a:bodyPr>
          <a:lstStyle/>
          <a:p>
            <a:r>
              <a:rPr lang="en-US" sz="800" dirty="0"/>
              <a:t>Source: IBM CPO</a:t>
            </a:r>
          </a:p>
        </p:txBody>
      </p:sp>
      <p:grpSp>
        <p:nvGrpSpPr>
          <p:cNvPr id="8" name="Group 12">
            <a:extLst>
              <a:ext uri="{FF2B5EF4-FFF2-40B4-BE49-F238E27FC236}">
                <a16:creationId xmlns:a16="http://schemas.microsoft.com/office/drawing/2014/main" id="{ACFB4795-0FD6-254B-9E65-87D4E6E1C4FA}"/>
              </a:ext>
            </a:extLst>
          </p:cNvPr>
          <p:cNvGrpSpPr>
            <a:grpSpLocks/>
          </p:cNvGrpSpPr>
          <p:nvPr/>
        </p:nvGrpSpPr>
        <p:grpSpPr bwMode="auto">
          <a:xfrm>
            <a:off x="1616075" y="2021645"/>
            <a:ext cx="4483100" cy="188119"/>
            <a:chOff x="1493768" y="2105025"/>
            <a:chExt cx="4676775" cy="238125"/>
          </a:xfrm>
        </p:grpSpPr>
        <p:sp>
          <p:nvSpPr>
            <p:cNvPr id="9" name="Rectangle 8">
              <a:extLst>
                <a:ext uri="{FF2B5EF4-FFF2-40B4-BE49-F238E27FC236}">
                  <a16:creationId xmlns:a16="http://schemas.microsoft.com/office/drawing/2014/main" id="{5B981772-53F4-F547-ACC3-C1BC8C51F9F6}"/>
                </a:ext>
              </a:extLst>
            </p:cNvPr>
            <p:cNvSpPr/>
            <p:nvPr/>
          </p:nvSpPr>
          <p:spPr>
            <a:xfrm>
              <a:off x="1493768" y="2105025"/>
              <a:ext cx="4676775" cy="238125"/>
            </a:xfrm>
            <a:prstGeom prst="rect">
              <a:avLst/>
            </a:prstGeom>
            <a:solidFill>
              <a:srgbClr val="007B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Rectangle 9">
              <a:extLst>
                <a:ext uri="{FF2B5EF4-FFF2-40B4-BE49-F238E27FC236}">
                  <a16:creationId xmlns:a16="http://schemas.microsoft.com/office/drawing/2014/main" id="{94FD95CC-DA91-6649-BA0B-E327FC31560A}"/>
                </a:ext>
              </a:extLst>
            </p:cNvPr>
            <p:cNvSpPr/>
            <p:nvPr/>
          </p:nvSpPr>
          <p:spPr>
            <a:xfrm>
              <a:off x="1495425" y="2105025"/>
              <a:ext cx="2638138" cy="238125"/>
            </a:xfrm>
            <a:prstGeom prst="rect">
              <a:avLst/>
            </a:prstGeom>
            <a:solidFill>
              <a:srgbClr val="32A7B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11" name="TextBox 10">
            <a:extLst>
              <a:ext uri="{FF2B5EF4-FFF2-40B4-BE49-F238E27FC236}">
                <a16:creationId xmlns:a16="http://schemas.microsoft.com/office/drawing/2014/main" id="{FF8C09B6-8001-7347-AA6B-3AE2A7C68B1A}"/>
              </a:ext>
            </a:extLst>
          </p:cNvPr>
          <p:cNvSpPr txBox="1">
            <a:spLocks noChangeArrowheads="1"/>
          </p:cNvSpPr>
          <p:nvPr/>
        </p:nvSpPr>
        <p:spPr bwMode="auto">
          <a:xfrm>
            <a:off x="494451" y="1961816"/>
            <a:ext cx="963725" cy="307777"/>
          </a:xfrm>
          <a:prstGeom prst="rect">
            <a:avLst/>
          </a:prstGeom>
          <a:noFill/>
          <a:ln w="9525">
            <a:noFill/>
            <a:miter lim="800000"/>
            <a:headEnd/>
            <a:tailEnd/>
          </a:ln>
        </p:spPr>
        <p:txBody>
          <a:bodyPr wrap="none">
            <a:spAutoFit/>
          </a:bodyPr>
          <a:lstStyle/>
          <a:p>
            <a:pPr algn="ctr"/>
            <a:r>
              <a:rPr lang="en-US" sz="1400" dirty="0"/>
              <a:t>POWER8</a:t>
            </a:r>
          </a:p>
        </p:txBody>
      </p:sp>
      <p:grpSp>
        <p:nvGrpSpPr>
          <p:cNvPr id="12" name="Group 13">
            <a:extLst>
              <a:ext uri="{FF2B5EF4-FFF2-40B4-BE49-F238E27FC236}">
                <a16:creationId xmlns:a16="http://schemas.microsoft.com/office/drawing/2014/main" id="{BF15E172-2084-D343-9636-99B0F9FD660C}"/>
              </a:ext>
            </a:extLst>
          </p:cNvPr>
          <p:cNvGrpSpPr>
            <a:grpSpLocks/>
          </p:cNvGrpSpPr>
          <p:nvPr/>
        </p:nvGrpSpPr>
        <p:grpSpPr bwMode="auto">
          <a:xfrm>
            <a:off x="1617666" y="2346178"/>
            <a:ext cx="1990725" cy="186929"/>
            <a:chOff x="1495426" y="2676525"/>
            <a:chExt cx="2076450" cy="238125"/>
          </a:xfrm>
        </p:grpSpPr>
        <p:sp>
          <p:nvSpPr>
            <p:cNvPr id="13" name="Rectangle 12">
              <a:extLst>
                <a:ext uri="{FF2B5EF4-FFF2-40B4-BE49-F238E27FC236}">
                  <a16:creationId xmlns:a16="http://schemas.microsoft.com/office/drawing/2014/main" id="{8017BE80-7783-0D47-B520-4D6CA2141EE1}"/>
                </a:ext>
              </a:extLst>
            </p:cNvPr>
            <p:cNvSpPr/>
            <p:nvPr/>
          </p:nvSpPr>
          <p:spPr>
            <a:xfrm>
              <a:off x="1495426" y="2676525"/>
              <a:ext cx="2076450" cy="238125"/>
            </a:xfrm>
            <a:prstGeom prst="rect">
              <a:avLst/>
            </a:prstGeom>
            <a:solidFill>
              <a:srgbClr val="007B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Rectangle 13">
              <a:extLst>
                <a:ext uri="{FF2B5EF4-FFF2-40B4-BE49-F238E27FC236}">
                  <a16:creationId xmlns:a16="http://schemas.microsoft.com/office/drawing/2014/main" id="{53544D9D-13F8-F04D-ADC7-D3B6EBCB6D9B}"/>
                </a:ext>
              </a:extLst>
            </p:cNvPr>
            <p:cNvSpPr/>
            <p:nvPr/>
          </p:nvSpPr>
          <p:spPr>
            <a:xfrm>
              <a:off x="1495426" y="2676525"/>
              <a:ext cx="1162415" cy="238125"/>
            </a:xfrm>
            <a:prstGeom prst="rect">
              <a:avLst/>
            </a:prstGeom>
            <a:solidFill>
              <a:srgbClr val="32A7B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15" name="TextBox 14">
            <a:extLst>
              <a:ext uri="{FF2B5EF4-FFF2-40B4-BE49-F238E27FC236}">
                <a16:creationId xmlns:a16="http://schemas.microsoft.com/office/drawing/2014/main" id="{B55D2033-1B28-3343-9BD6-0BCAFE21F957}"/>
              </a:ext>
            </a:extLst>
          </p:cNvPr>
          <p:cNvSpPr txBox="1">
            <a:spLocks noChangeArrowheads="1"/>
          </p:cNvSpPr>
          <p:nvPr/>
        </p:nvSpPr>
        <p:spPr bwMode="auto">
          <a:xfrm>
            <a:off x="392347" y="2285754"/>
            <a:ext cx="1067920" cy="307777"/>
          </a:xfrm>
          <a:prstGeom prst="rect">
            <a:avLst/>
          </a:prstGeom>
          <a:noFill/>
          <a:ln w="9525">
            <a:noFill/>
            <a:miter lim="800000"/>
            <a:headEnd/>
            <a:tailEnd/>
          </a:ln>
        </p:spPr>
        <p:txBody>
          <a:bodyPr wrap="none">
            <a:spAutoFit/>
          </a:bodyPr>
          <a:lstStyle/>
          <a:p>
            <a:pPr algn="ctr"/>
            <a:r>
              <a:rPr lang="en-US" sz="1400" dirty="0"/>
              <a:t>POWER7+</a:t>
            </a:r>
          </a:p>
        </p:txBody>
      </p:sp>
      <p:grpSp>
        <p:nvGrpSpPr>
          <p:cNvPr id="16" name="Group 52">
            <a:extLst>
              <a:ext uri="{FF2B5EF4-FFF2-40B4-BE49-F238E27FC236}">
                <a16:creationId xmlns:a16="http://schemas.microsoft.com/office/drawing/2014/main" id="{8C6CB006-DFE3-4B49-B9F6-8DE3BEACD75E}"/>
              </a:ext>
            </a:extLst>
          </p:cNvPr>
          <p:cNvGrpSpPr>
            <a:grpSpLocks/>
          </p:cNvGrpSpPr>
          <p:nvPr/>
        </p:nvGrpSpPr>
        <p:grpSpPr bwMode="auto">
          <a:xfrm>
            <a:off x="1479550" y="1270626"/>
            <a:ext cx="4783068" cy="3284529"/>
            <a:chOff x="1838659" y="2493818"/>
            <a:chExt cx="4988499" cy="4175000"/>
          </a:xfrm>
        </p:grpSpPr>
        <p:sp>
          <p:nvSpPr>
            <p:cNvPr id="17" name="TextBox 37">
              <a:extLst>
                <a:ext uri="{FF2B5EF4-FFF2-40B4-BE49-F238E27FC236}">
                  <a16:creationId xmlns:a16="http://schemas.microsoft.com/office/drawing/2014/main" id="{92C193A4-65B9-034E-AE0E-34287666028F}"/>
                </a:ext>
              </a:extLst>
            </p:cNvPr>
            <p:cNvSpPr txBox="1">
              <a:spLocks noChangeArrowheads="1"/>
            </p:cNvSpPr>
            <p:nvPr/>
          </p:nvSpPr>
          <p:spPr bwMode="auto">
            <a:xfrm>
              <a:off x="2909419" y="5958945"/>
              <a:ext cx="503561" cy="391219"/>
            </a:xfrm>
            <a:prstGeom prst="rect">
              <a:avLst/>
            </a:prstGeom>
            <a:noFill/>
            <a:ln w="9525">
              <a:noFill/>
              <a:miter lim="800000"/>
              <a:headEnd/>
              <a:tailEnd/>
            </a:ln>
          </p:spPr>
          <p:txBody>
            <a:bodyPr wrap="none">
              <a:spAutoFit/>
            </a:bodyPr>
            <a:lstStyle/>
            <a:p>
              <a:r>
                <a:rPr lang="en-US" sz="1400" dirty="0"/>
                <a:t>100</a:t>
              </a:r>
            </a:p>
          </p:txBody>
        </p:sp>
        <p:sp>
          <p:nvSpPr>
            <p:cNvPr id="18" name="TextBox 39">
              <a:extLst>
                <a:ext uri="{FF2B5EF4-FFF2-40B4-BE49-F238E27FC236}">
                  <a16:creationId xmlns:a16="http://schemas.microsoft.com/office/drawing/2014/main" id="{6FF37691-B089-0D43-A2AE-D7759A3D24F1}"/>
                </a:ext>
              </a:extLst>
            </p:cNvPr>
            <p:cNvSpPr txBox="1">
              <a:spLocks noChangeArrowheads="1"/>
            </p:cNvSpPr>
            <p:nvPr/>
          </p:nvSpPr>
          <p:spPr bwMode="auto">
            <a:xfrm>
              <a:off x="4047492" y="5958945"/>
              <a:ext cx="503561" cy="391219"/>
            </a:xfrm>
            <a:prstGeom prst="rect">
              <a:avLst/>
            </a:prstGeom>
            <a:noFill/>
            <a:ln w="9525">
              <a:noFill/>
              <a:miter lim="800000"/>
              <a:headEnd/>
              <a:tailEnd/>
            </a:ln>
          </p:spPr>
          <p:txBody>
            <a:bodyPr wrap="none">
              <a:spAutoFit/>
            </a:bodyPr>
            <a:lstStyle/>
            <a:p>
              <a:r>
                <a:rPr lang="en-US" sz="1400" dirty="0"/>
                <a:t>200</a:t>
              </a:r>
            </a:p>
          </p:txBody>
        </p:sp>
        <p:sp>
          <p:nvSpPr>
            <p:cNvPr id="19" name="TextBox 40">
              <a:extLst>
                <a:ext uri="{FF2B5EF4-FFF2-40B4-BE49-F238E27FC236}">
                  <a16:creationId xmlns:a16="http://schemas.microsoft.com/office/drawing/2014/main" id="{F81292D2-E973-D24B-AE9D-164E5427EB62}"/>
                </a:ext>
              </a:extLst>
            </p:cNvPr>
            <p:cNvSpPr txBox="1">
              <a:spLocks noChangeArrowheads="1"/>
            </p:cNvSpPr>
            <p:nvPr/>
          </p:nvSpPr>
          <p:spPr bwMode="auto">
            <a:xfrm>
              <a:off x="5197420" y="5958945"/>
              <a:ext cx="503561" cy="391219"/>
            </a:xfrm>
            <a:prstGeom prst="rect">
              <a:avLst/>
            </a:prstGeom>
            <a:noFill/>
            <a:ln w="9525">
              <a:noFill/>
              <a:miter lim="800000"/>
              <a:headEnd/>
              <a:tailEnd/>
            </a:ln>
          </p:spPr>
          <p:txBody>
            <a:bodyPr wrap="none">
              <a:spAutoFit/>
            </a:bodyPr>
            <a:lstStyle/>
            <a:p>
              <a:r>
                <a:rPr lang="en-US" sz="1400" dirty="0"/>
                <a:t>300</a:t>
              </a:r>
            </a:p>
          </p:txBody>
        </p:sp>
        <p:sp>
          <p:nvSpPr>
            <p:cNvPr id="20" name="TextBox 41">
              <a:extLst>
                <a:ext uri="{FF2B5EF4-FFF2-40B4-BE49-F238E27FC236}">
                  <a16:creationId xmlns:a16="http://schemas.microsoft.com/office/drawing/2014/main" id="{CED985E9-852D-DE4C-B023-5EABA4F565E1}"/>
                </a:ext>
              </a:extLst>
            </p:cNvPr>
            <p:cNvSpPr txBox="1">
              <a:spLocks noChangeArrowheads="1"/>
            </p:cNvSpPr>
            <p:nvPr/>
          </p:nvSpPr>
          <p:spPr bwMode="auto">
            <a:xfrm>
              <a:off x="6323597" y="5958945"/>
              <a:ext cx="503561" cy="391219"/>
            </a:xfrm>
            <a:prstGeom prst="rect">
              <a:avLst/>
            </a:prstGeom>
            <a:noFill/>
            <a:ln w="9525">
              <a:noFill/>
              <a:miter lim="800000"/>
              <a:headEnd/>
              <a:tailEnd/>
            </a:ln>
          </p:spPr>
          <p:txBody>
            <a:bodyPr wrap="none">
              <a:spAutoFit/>
            </a:bodyPr>
            <a:lstStyle/>
            <a:p>
              <a:r>
                <a:rPr lang="en-US" sz="1400" dirty="0"/>
                <a:t>400</a:t>
              </a:r>
            </a:p>
          </p:txBody>
        </p:sp>
        <p:grpSp>
          <p:nvGrpSpPr>
            <p:cNvPr id="21" name="Group 51">
              <a:extLst>
                <a:ext uri="{FF2B5EF4-FFF2-40B4-BE49-F238E27FC236}">
                  <a16:creationId xmlns:a16="http://schemas.microsoft.com/office/drawing/2014/main" id="{A8C0F4FF-D883-6C41-8918-77C517EB890C}"/>
                </a:ext>
              </a:extLst>
            </p:cNvPr>
            <p:cNvGrpSpPr>
              <a:grpSpLocks/>
            </p:cNvGrpSpPr>
            <p:nvPr/>
          </p:nvGrpSpPr>
          <p:grpSpPr bwMode="auto">
            <a:xfrm>
              <a:off x="1981048" y="2493818"/>
              <a:ext cx="4577963" cy="3420322"/>
              <a:chOff x="1981048" y="1941525"/>
              <a:chExt cx="4577963" cy="3972727"/>
            </a:xfrm>
          </p:grpSpPr>
          <p:cxnSp>
            <p:nvCxnSpPr>
              <p:cNvPr id="25" name="Straight Connector 24">
                <a:extLst>
                  <a:ext uri="{FF2B5EF4-FFF2-40B4-BE49-F238E27FC236}">
                    <a16:creationId xmlns:a16="http://schemas.microsoft.com/office/drawing/2014/main" id="{1764D663-05CD-CF4E-B406-BF05C4DAACE2}"/>
                  </a:ext>
                </a:extLst>
              </p:cNvPr>
              <p:cNvCxnSpPr/>
              <p:nvPr/>
            </p:nvCxnSpPr>
            <p:spPr>
              <a:xfrm>
                <a:off x="3149960" y="1941525"/>
                <a:ext cx="0" cy="397272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3CBF364-2F93-B446-8185-893392D18D49}"/>
                  </a:ext>
                </a:extLst>
              </p:cNvPr>
              <p:cNvCxnSpPr/>
              <p:nvPr/>
            </p:nvCxnSpPr>
            <p:spPr>
              <a:xfrm>
                <a:off x="3717860" y="1941525"/>
                <a:ext cx="0" cy="397272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5AD287A-D9C1-3D49-B7D4-4B36D7FF6743}"/>
                  </a:ext>
                </a:extLst>
              </p:cNvPr>
              <p:cNvCxnSpPr/>
              <p:nvPr/>
            </p:nvCxnSpPr>
            <p:spPr>
              <a:xfrm>
                <a:off x="4285758" y="1941525"/>
                <a:ext cx="0" cy="397272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B0560EE-85CB-454C-AF51-BEC5F1F324D7}"/>
                  </a:ext>
                </a:extLst>
              </p:cNvPr>
              <p:cNvCxnSpPr/>
              <p:nvPr/>
            </p:nvCxnSpPr>
            <p:spPr>
              <a:xfrm>
                <a:off x="4855313" y="1941525"/>
                <a:ext cx="0" cy="397272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34F8B75-FC49-7A43-BA5E-5E4D9B39F34C}"/>
                  </a:ext>
                </a:extLst>
              </p:cNvPr>
              <p:cNvCxnSpPr/>
              <p:nvPr/>
            </p:nvCxnSpPr>
            <p:spPr>
              <a:xfrm>
                <a:off x="5423213" y="1941525"/>
                <a:ext cx="0" cy="397272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7B11B71-484E-D148-83CE-2A6C07B0EC64}"/>
                  </a:ext>
                </a:extLst>
              </p:cNvPr>
              <p:cNvCxnSpPr/>
              <p:nvPr/>
            </p:nvCxnSpPr>
            <p:spPr>
              <a:xfrm>
                <a:off x="5991111" y="1941525"/>
                <a:ext cx="0" cy="397272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3E40F90-30BA-534A-992C-1DFC70338008}"/>
                  </a:ext>
                </a:extLst>
              </p:cNvPr>
              <p:cNvCxnSpPr>
                <a:cxnSpLocks/>
              </p:cNvCxnSpPr>
              <p:nvPr/>
            </p:nvCxnSpPr>
            <p:spPr>
              <a:xfrm>
                <a:off x="6559011" y="1941525"/>
                <a:ext cx="0" cy="397272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F0D3488-931E-8542-95F6-D9792BE31E1B}"/>
                  </a:ext>
                </a:extLst>
              </p:cNvPr>
              <p:cNvCxnSpPr/>
              <p:nvPr/>
            </p:nvCxnSpPr>
            <p:spPr>
              <a:xfrm>
                <a:off x="1981048" y="1941525"/>
                <a:ext cx="0" cy="397272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7633A61-B254-3B45-B885-DA5C01D7256F}"/>
                  </a:ext>
                </a:extLst>
              </p:cNvPr>
              <p:cNvCxnSpPr/>
              <p:nvPr/>
            </p:nvCxnSpPr>
            <p:spPr>
              <a:xfrm>
                <a:off x="2582061" y="1941525"/>
                <a:ext cx="0" cy="397272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2" name="TextBox 43">
              <a:extLst>
                <a:ext uri="{FF2B5EF4-FFF2-40B4-BE49-F238E27FC236}">
                  <a16:creationId xmlns:a16="http://schemas.microsoft.com/office/drawing/2014/main" id="{9EF7AA3A-772E-C341-91C7-3208E01ABB82}"/>
                </a:ext>
              </a:extLst>
            </p:cNvPr>
            <p:cNvSpPr txBox="1">
              <a:spLocks noChangeArrowheads="1"/>
            </p:cNvSpPr>
            <p:nvPr/>
          </p:nvSpPr>
          <p:spPr bwMode="auto">
            <a:xfrm>
              <a:off x="1838659" y="5958945"/>
              <a:ext cx="296252" cy="391219"/>
            </a:xfrm>
            <a:prstGeom prst="rect">
              <a:avLst/>
            </a:prstGeom>
            <a:noFill/>
            <a:ln w="9525">
              <a:noFill/>
              <a:miter lim="800000"/>
              <a:headEnd/>
              <a:tailEnd/>
            </a:ln>
          </p:spPr>
          <p:txBody>
            <a:bodyPr wrap="none">
              <a:spAutoFit/>
            </a:bodyPr>
            <a:lstStyle/>
            <a:p>
              <a:r>
                <a:rPr lang="en-US" sz="1400" dirty="0"/>
                <a:t>0</a:t>
              </a:r>
            </a:p>
          </p:txBody>
        </p:sp>
        <p:sp>
          <p:nvSpPr>
            <p:cNvPr id="23" name="TextBox 49">
              <a:extLst>
                <a:ext uri="{FF2B5EF4-FFF2-40B4-BE49-F238E27FC236}">
                  <a16:creationId xmlns:a16="http://schemas.microsoft.com/office/drawing/2014/main" id="{18E217AB-D0C7-6248-A3F5-E1F37FA13CB7}"/>
                </a:ext>
              </a:extLst>
            </p:cNvPr>
            <p:cNvSpPr txBox="1">
              <a:spLocks noChangeArrowheads="1"/>
            </p:cNvSpPr>
            <p:nvPr/>
          </p:nvSpPr>
          <p:spPr bwMode="auto">
            <a:xfrm>
              <a:off x="3285492" y="6277599"/>
              <a:ext cx="2259006" cy="391219"/>
            </a:xfrm>
            <a:prstGeom prst="rect">
              <a:avLst/>
            </a:prstGeom>
            <a:noFill/>
            <a:ln w="9525">
              <a:noFill/>
              <a:miter lim="800000"/>
              <a:headEnd/>
              <a:tailEnd/>
            </a:ln>
          </p:spPr>
          <p:txBody>
            <a:bodyPr wrap="none">
              <a:spAutoFit/>
            </a:bodyPr>
            <a:lstStyle/>
            <a:p>
              <a:r>
                <a:rPr lang="en-US" sz="1400" dirty="0"/>
                <a:t>Memory Bandwidth GB/s</a:t>
              </a:r>
            </a:p>
          </p:txBody>
        </p:sp>
      </p:grpSp>
      <p:grpSp>
        <p:nvGrpSpPr>
          <p:cNvPr id="33" name="Group 58">
            <a:extLst>
              <a:ext uri="{FF2B5EF4-FFF2-40B4-BE49-F238E27FC236}">
                <a16:creationId xmlns:a16="http://schemas.microsoft.com/office/drawing/2014/main" id="{89C7CA9A-5DB6-A94A-A1C2-2A5B726BA1C3}"/>
              </a:ext>
            </a:extLst>
          </p:cNvPr>
          <p:cNvGrpSpPr>
            <a:grpSpLocks/>
          </p:cNvGrpSpPr>
          <p:nvPr/>
        </p:nvGrpSpPr>
        <p:grpSpPr bwMode="auto">
          <a:xfrm>
            <a:off x="4662627" y="3603060"/>
            <a:ext cx="1554025" cy="307777"/>
            <a:chOff x="957886" y="5107940"/>
            <a:chExt cx="1619058" cy="390652"/>
          </a:xfrm>
        </p:grpSpPr>
        <p:grpSp>
          <p:nvGrpSpPr>
            <p:cNvPr id="34" name="Group 18">
              <a:extLst>
                <a:ext uri="{FF2B5EF4-FFF2-40B4-BE49-F238E27FC236}">
                  <a16:creationId xmlns:a16="http://schemas.microsoft.com/office/drawing/2014/main" id="{C932647F-57D3-C345-8002-10562A8E5D16}"/>
                </a:ext>
              </a:extLst>
            </p:cNvPr>
            <p:cNvGrpSpPr>
              <a:grpSpLocks/>
            </p:cNvGrpSpPr>
            <p:nvPr/>
          </p:nvGrpSpPr>
          <p:grpSpPr bwMode="auto">
            <a:xfrm>
              <a:off x="1982299" y="5128354"/>
              <a:ext cx="594645" cy="243707"/>
              <a:chOff x="1524000" y="3457575"/>
              <a:chExt cx="594645" cy="243707"/>
            </a:xfrm>
          </p:grpSpPr>
          <p:sp>
            <p:nvSpPr>
              <p:cNvPr id="36" name="Rectangle 35">
                <a:extLst>
                  <a:ext uri="{FF2B5EF4-FFF2-40B4-BE49-F238E27FC236}">
                    <a16:creationId xmlns:a16="http://schemas.microsoft.com/office/drawing/2014/main" id="{C7D55E89-9903-3C44-978B-DC4394E9CD4F}"/>
                  </a:ext>
                </a:extLst>
              </p:cNvPr>
              <p:cNvSpPr/>
              <p:nvPr/>
            </p:nvSpPr>
            <p:spPr>
              <a:xfrm>
                <a:off x="1523229" y="3458318"/>
                <a:ext cx="595416" cy="243306"/>
              </a:xfrm>
              <a:prstGeom prst="rect">
                <a:avLst/>
              </a:prstGeom>
              <a:solidFill>
                <a:srgbClr val="007B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 name="Rectangle 36">
                <a:extLst>
                  <a:ext uri="{FF2B5EF4-FFF2-40B4-BE49-F238E27FC236}">
                    <a16:creationId xmlns:a16="http://schemas.microsoft.com/office/drawing/2014/main" id="{6D4C99A0-1B7F-954F-B4C3-27E3F94D1872}"/>
                  </a:ext>
                </a:extLst>
              </p:cNvPr>
              <p:cNvSpPr/>
              <p:nvPr/>
            </p:nvSpPr>
            <p:spPr>
              <a:xfrm>
                <a:off x="1523229" y="3458318"/>
                <a:ext cx="334095" cy="237261"/>
              </a:xfrm>
              <a:prstGeom prst="rect">
                <a:avLst/>
              </a:prstGeom>
              <a:solidFill>
                <a:srgbClr val="32A7B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35" name="TextBox 60">
              <a:extLst>
                <a:ext uri="{FF2B5EF4-FFF2-40B4-BE49-F238E27FC236}">
                  <a16:creationId xmlns:a16="http://schemas.microsoft.com/office/drawing/2014/main" id="{DF80F1AF-612B-3241-AD28-02B9169A819F}"/>
                </a:ext>
              </a:extLst>
            </p:cNvPr>
            <p:cNvSpPr txBox="1">
              <a:spLocks noChangeArrowheads="1"/>
            </p:cNvSpPr>
            <p:nvPr/>
          </p:nvSpPr>
          <p:spPr bwMode="auto">
            <a:xfrm>
              <a:off x="957886" y="5107940"/>
              <a:ext cx="1000715" cy="390652"/>
            </a:xfrm>
            <a:prstGeom prst="rect">
              <a:avLst/>
            </a:prstGeom>
            <a:noFill/>
            <a:ln w="9525">
              <a:noFill/>
              <a:miter lim="800000"/>
              <a:headEnd/>
              <a:tailEnd/>
            </a:ln>
          </p:spPr>
          <p:txBody>
            <a:bodyPr wrap="none">
              <a:spAutoFit/>
            </a:bodyPr>
            <a:lstStyle/>
            <a:p>
              <a:pPr algn="ctr"/>
              <a:r>
                <a:rPr lang="en-US" sz="1400" dirty="0"/>
                <a:t>Min / Max</a:t>
              </a:r>
            </a:p>
          </p:txBody>
        </p:sp>
      </p:grpSp>
      <p:sp>
        <p:nvSpPr>
          <p:cNvPr id="38" name="Rounded Rectangle 37">
            <a:extLst>
              <a:ext uri="{FF2B5EF4-FFF2-40B4-BE49-F238E27FC236}">
                <a16:creationId xmlns:a16="http://schemas.microsoft.com/office/drawing/2014/main" id="{8660938E-9FB0-564B-80BC-858AA263564F}"/>
              </a:ext>
            </a:extLst>
          </p:cNvPr>
          <p:cNvSpPr/>
          <p:nvPr/>
        </p:nvSpPr>
        <p:spPr bwMode="auto">
          <a:xfrm>
            <a:off x="6288918" y="2888014"/>
            <a:ext cx="2743188" cy="1239024"/>
          </a:xfrm>
          <a:prstGeom prst="roundRect">
            <a:avLst/>
          </a:prstGeom>
          <a:solidFill>
            <a:srgbClr val="007B78"/>
          </a:solidFill>
          <a:ln>
            <a:solidFill>
              <a:srgbClr val="336699">
                <a:alpha val="50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p>
        </p:txBody>
      </p:sp>
      <p:sp>
        <p:nvSpPr>
          <p:cNvPr id="39" name="Rectangle 6">
            <a:extLst>
              <a:ext uri="{FF2B5EF4-FFF2-40B4-BE49-F238E27FC236}">
                <a16:creationId xmlns:a16="http://schemas.microsoft.com/office/drawing/2014/main" id="{7AD17660-F438-3C40-9B67-A73536A7F406}"/>
              </a:ext>
            </a:extLst>
          </p:cNvPr>
          <p:cNvSpPr>
            <a:spLocks noChangeArrowheads="1"/>
          </p:cNvSpPr>
          <p:nvPr/>
        </p:nvSpPr>
        <p:spPr bwMode="auto">
          <a:xfrm>
            <a:off x="6377999" y="3050845"/>
            <a:ext cx="2666999" cy="861774"/>
          </a:xfrm>
          <a:prstGeom prst="rect">
            <a:avLst/>
          </a:prstGeom>
          <a:noFill/>
          <a:ln w="9525">
            <a:noFill/>
            <a:miter lim="800000"/>
            <a:headEnd/>
            <a:tailEnd/>
          </a:ln>
        </p:spPr>
        <p:txBody>
          <a:bodyPr>
            <a:spAutoFit/>
          </a:bodyPr>
          <a:lstStyle/>
          <a:p>
            <a:pPr algn="ctr"/>
            <a:r>
              <a:rPr lang="en-US" altLang="en-US" b="1" dirty="0">
                <a:solidFill>
                  <a:schemeClr val="bg1"/>
                </a:solidFill>
                <a:ea typeface="MS PGothic" pitchFamily="34" charset="-128"/>
              </a:rPr>
              <a:t>Memory</a:t>
            </a:r>
            <a:r>
              <a:rPr lang="en-US" altLang="en-US" dirty="0">
                <a:solidFill>
                  <a:schemeClr val="bg1"/>
                </a:solidFill>
                <a:ea typeface="MS PGothic" pitchFamily="34" charset="-128"/>
              </a:rPr>
              <a:t> </a:t>
            </a:r>
          </a:p>
          <a:p>
            <a:pPr algn="ctr"/>
            <a:r>
              <a:rPr lang="en-US" altLang="en-US" sz="1600" dirty="0">
                <a:solidFill>
                  <a:schemeClr val="bg1"/>
                </a:solidFill>
                <a:ea typeface="MS PGothic" pitchFamily="34" charset="-128"/>
              </a:rPr>
              <a:t>large, fast </a:t>
            </a:r>
            <a:r>
              <a:rPr lang="en-US" altLang="ja-JP" sz="1600" dirty="0">
                <a:solidFill>
                  <a:schemeClr val="bg1"/>
                </a:solidFill>
                <a:ea typeface="MS PGothic" pitchFamily="34" charset="-128"/>
              </a:rPr>
              <a:t>workspace to maximize business insight</a:t>
            </a:r>
            <a:endParaRPr lang="en-US" altLang="en-US" sz="1600" dirty="0">
              <a:solidFill>
                <a:schemeClr val="bg1"/>
              </a:solidFill>
              <a:ea typeface="MS PGothic" pitchFamily="34" charset="-128"/>
            </a:endParaRPr>
          </a:p>
        </p:txBody>
      </p:sp>
      <p:sp>
        <p:nvSpPr>
          <p:cNvPr id="40" name="Rectangle 12">
            <a:extLst>
              <a:ext uri="{FF2B5EF4-FFF2-40B4-BE49-F238E27FC236}">
                <a16:creationId xmlns:a16="http://schemas.microsoft.com/office/drawing/2014/main" id="{C7AB3548-6579-AE4B-8E56-2F8DDCDAC9AF}"/>
              </a:ext>
            </a:extLst>
          </p:cNvPr>
          <p:cNvSpPr>
            <a:spLocks noChangeArrowheads="1"/>
          </p:cNvSpPr>
          <p:nvPr/>
        </p:nvSpPr>
        <p:spPr bwMode="auto">
          <a:xfrm>
            <a:off x="6246562" y="1402425"/>
            <a:ext cx="2925762" cy="2277547"/>
          </a:xfrm>
          <a:prstGeom prst="rect">
            <a:avLst/>
          </a:prstGeom>
          <a:noFill/>
          <a:ln w="9525">
            <a:noFill/>
            <a:miter lim="800000"/>
            <a:headEnd/>
            <a:tailEnd/>
          </a:ln>
        </p:spPr>
        <p:txBody>
          <a:bodyPr>
            <a:spAutoFit/>
          </a:bodyPr>
          <a:lstStyle/>
          <a:p>
            <a:pPr algn="ctr"/>
            <a:r>
              <a:rPr lang="en-US" sz="4400" b="1" dirty="0">
                <a:solidFill>
                  <a:srgbClr val="007B78"/>
                </a:solidFill>
                <a:ea typeface="MS PGothic" pitchFamily="34" charset="-128"/>
              </a:rPr>
              <a:t>1.8x</a:t>
            </a:r>
          </a:p>
          <a:p>
            <a:pPr algn="ctr"/>
            <a:r>
              <a:rPr lang="en-US" sz="1400" dirty="0">
                <a:ea typeface="MS PGothic" pitchFamily="34" charset="-128"/>
              </a:rPr>
              <a:t>memory bandwidth vs Intel</a:t>
            </a:r>
          </a:p>
          <a:p>
            <a:pPr algn="ctr"/>
            <a:r>
              <a:rPr lang="en-US" sz="1400" dirty="0">
                <a:ea typeface="MS PGothic" pitchFamily="34" charset="-128"/>
              </a:rPr>
              <a:t>(up to 32TB of memory E880C and 64TB of memory on E980)</a:t>
            </a:r>
          </a:p>
          <a:p>
            <a:pPr algn="ctr"/>
            <a:r>
              <a:rPr lang="en-US" sz="1400" dirty="0">
                <a:ea typeface="MS PGothic" pitchFamily="34" charset="-128"/>
              </a:rPr>
              <a:t> </a:t>
            </a:r>
          </a:p>
          <a:p>
            <a:pPr algn="ctr"/>
            <a:r>
              <a:rPr lang="en-US" sz="1400" dirty="0">
                <a:ea typeface="MS PGothic" pitchFamily="34" charset="-128"/>
              </a:rPr>
              <a:t> </a:t>
            </a:r>
          </a:p>
          <a:p>
            <a:pPr algn="ctr"/>
            <a:r>
              <a:rPr lang="en-US" sz="1400" dirty="0">
                <a:ea typeface="MS PGothic" pitchFamily="34" charset="-128"/>
              </a:rPr>
              <a:t> </a:t>
            </a:r>
          </a:p>
          <a:p>
            <a:pPr algn="ctr"/>
            <a:endParaRPr lang="en-US" sz="1400" dirty="0">
              <a:ea typeface="MS PGothic" pitchFamily="34" charset="-128"/>
            </a:endParaRPr>
          </a:p>
        </p:txBody>
      </p:sp>
      <p:pic>
        <p:nvPicPr>
          <p:cNvPr id="41" name="Picture 40">
            <a:extLst>
              <a:ext uri="{FF2B5EF4-FFF2-40B4-BE49-F238E27FC236}">
                <a16:creationId xmlns:a16="http://schemas.microsoft.com/office/drawing/2014/main" id="{7FF06B6C-CCE4-C043-A70D-2A36EDE0EB6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4257" y="1118559"/>
            <a:ext cx="651557" cy="447194"/>
          </a:xfrm>
          <a:prstGeom prst="rect">
            <a:avLst/>
          </a:prstGeom>
        </p:spPr>
      </p:pic>
      <p:pic>
        <p:nvPicPr>
          <p:cNvPr id="42" name="Picture 2" descr="http://larrydownes.com/wp-content/uploads/2009/11/intel_logo.jpg">
            <a:extLst>
              <a:ext uri="{FF2B5EF4-FFF2-40B4-BE49-F238E27FC236}">
                <a16:creationId xmlns:a16="http://schemas.microsoft.com/office/drawing/2014/main" id="{77646D25-EDC7-954D-AEF8-554365BEA4F7}"/>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54257" y="2765340"/>
            <a:ext cx="538637" cy="363403"/>
          </a:xfrm>
          <a:prstGeom prst="rect">
            <a:avLst/>
          </a:prstGeom>
          <a:noFill/>
          <a:ln w="9525">
            <a:noFill/>
            <a:miter lim="800000"/>
            <a:headEnd/>
            <a:tailEnd/>
          </a:ln>
        </p:spPr>
      </p:pic>
      <p:sp>
        <p:nvSpPr>
          <p:cNvPr id="46" name="TextBox 45">
            <a:extLst>
              <a:ext uri="{FF2B5EF4-FFF2-40B4-BE49-F238E27FC236}">
                <a16:creationId xmlns:a16="http://schemas.microsoft.com/office/drawing/2014/main" id="{710BA085-6283-594D-8888-E93D881D696D}"/>
              </a:ext>
            </a:extLst>
          </p:cNvPr>
          <p:cNvSpPr txBox="1">
            <a:spLocks noChangeArrowheads="1"/>
          </p:cNvSpPr>
          <p:nvPr/>
        </p:nvSpPr>
        <p:spPr bwMode="auto">
          <a:xfrm>
            <a:off x="244194" y="3675053"/>
            <a:ext cx="1309975" cy="307777"/>
          </a:xfrm>
          <a:prstGeom prst="rect">
            <a:avLst/>
          </a:prstGeom>
          <a:noFill/>
          <a:ln w="9525">
            <a:noFill/>
            <a:miter lim="800000"/>
            <a:headEnd/>
            <a:tailEnd/>
          </a:ln>
        </p:spPr>
        <p:txBody>
          <a:bodyPr wrap="none">
            <a:spAutoFit/>
          </a:bodyPr>
          <a:lstStyle/>
          <a:p>
            <a:pPr algn="ctr"/>
            <a:r>
              <a:rPr lang="en-US" sz="1400" dirty="0"/>
              <a:t>Broadwell E7</a:t>
            </a:r>
          </a:p>
        </p:txBody>
      </p:sp>
      <p:sp>
        <p:nvSpPr>
          <p:cNvPr id="47" name="TextBox 46">
            <a:extLst>
              <a:ext uri="{FF2B5EF4-FFF2-40B4-BE49-F238E27FC236}">
                <a16:creationId xmlns:a16="http://schemas.microsoft.com/office/drawing/2014/main" id="{BC5E0AEC-D14A-1347-A3A8-8887797B1CDF}"/>
              </a:ext>
            </a:extLst>
          </p:cNvPr>
          <p:cNvSpPr txBox="1">
            <a:spLocks noChangeArrowheads="1"/>
          </p:cNvSpPr>
          <p:nvPr/>
        </p:nvSpPr>
        <p:spPr bwMode="auto">
          <a:xfrm>
            <a:off x="334198" y="3270980"/>
            <a:ext cx="1141659" cy="307777"/>
          </a:xfrm>
          <a:prstGeom prst="rect">
            <a:avLst/>
          </a:prstGeom>
          <a:noFill/>
          <a:ln w="9525">
            <a:noFill/>
            <a:miter lim="800000"/>
            <a:headEnd/>
            <a:tailEnd/>
          </a:ln>
        </p:spPr>
        <p:txBody>
          <a:bodyPr wrap="none">
            <a:spAutoFit/>
          </a:bodyPr>
          <a:lstStyle/>
          <a:p>
            <a:pPr algn="ctr"/>
            <a:r>
              <a:rPr lang="en-US" sz="1400" dirty="0"/>
              <a:t>Skylake SP</a:t>
            </a:r>
          </a:p>
        </p:txBody>
      </p:sp>
      <p:sp>
        <p:nvSpPr>
          <p:cNvPr id="51" name="TextBox 50">
            <a:extLst>
              <a:ext uri="{FF2B5EF4-FFF2-40B4-BE49-F238E27FC236}">
                <a16:creationId xmlns:a16="http://schemas.microsoft.com/office/drawing/2014/main" id="{10280D34-32AD-634C-9A96-58322260F31E}"/>
              </a:ext>
            </a:extLst>
          </p:cNvPr>
          <p:cNvSpPr txBox="1">
            <a:spLocks noChangeArrowheads="1"/>
          </p:cNvSpPr>
          <p:nvPr/>
        </p:nvSpPr>
        <p:spPr bwMode="auto">
          <a:xfrm>
            <a:off x="500693" y="1662168"/>
            <a:ext cx="963725" cy="307777"/>
          </a:xfrm>
          <a:prstGeom prst="rect">
            <a:avLst/>
          </a:prstGeom>
          <a:noFill/>
          <a:ln w="9525">
            <a:noFill/>
            <a:miter lim="800000"/>
            <a:headEnd/>
            <a:tailEnd/>
          </a:ln>
        </p:spPr>
        <p:txBody>
          <a:bodyPr wrap="none">
            <a:spAutoFit/>
          </a:bodyPr>
          <a:lstStyle/>
          <a:p>
            <a:pPr algn="ctr"/>
            <a:r>
              <a:rPr lang="en-US" sz="1400" dirty="0"/>
              <a:t>POWER9</a:t>
            </a:r>
          </a:p>
        </p:txBody>
      </p:sp>
    </p:spTree>
    <p:extLst>
      <p:ext uri="{BB962C8B-B14F-4D97-AF65-F5344CB8AC3E}">
        <p14:creationId xmlns:p14="http://schemas.microsoft.com/office/powerpoint/2010/main" val="23816859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4C7EB9-10BB-C64E-A096-22ECF8C603B7}"/>
              </a:ext>
            </a:extLst>
          </p:cNvPr>
          <p:cNvPicPr>
            <a:picLocks noChangeAspect="1"/>
          </p:cNvPicPr>
          <p:nvPr/>
        </p:nvPicPr>
        <p:blipFill>
          <a:blip r:embed="rId3">
            <a:alphaModFix amt="20000"/>
          </a:blip>
          <a:stretch>
            <a:fillRect/>
          </a:stretch>
        </p:blipFill>
        <p:spPr>
          <a:xfrm>
            <a:off x="0" y="1290638"/>
            <a:ext cx="9144000" cy="3852862"/>
          </a:xfrm>
          <a:prstGeom prst="rect">
            <a:avLst/>
          </a:prstGeom>
        </p:spPr>
      </p:pic>
      <p:sp>
        <p:nvSpPr>
          <p:cNvPr id="12" name="Title 11">
            <a:extLst>
              <a:ext uri="{FF2B5EF4-FFF2-40B4-BE49-F238E27FC236}">
                <a16:creationId xmlns:a16="http://schemas.microsoft.com/office/drawing/2014/main" id="{31FD405E-5332-2540-8022-9949FC96AAAD}"/>
              </a:ext>
            </a:extLst>
          </p:cNvPr>
          <p:cNvSpPr>
            <a:spLocks noGrp="1"/>
          </p:cNvSpPr>
          <p:nvPr>
            <p:ph type="title"/>
          </p:nvPr>
        </p:nvSpPr>
        <p:spPr/>
        <p:txBody>
          <a:bodyPr anchor="ctr"/>
          <a:lstStyle/>
          <a:p>
            <a:pPr algn="ctr"/>
            <a:r>
              <a:rPr lang="en-GB" dirty="0"/>
              <a:t>Enterprise Level Virtualization</a:t>
            </a:r>
            <a:endParaRPr lang="en-US" dirty="0"/>
          </a:p>
        </p:txBody>
      </p:sp>
      <p:sp>
        <p:nvSpPr>
          <p:cNvPr id="5" name="Content Placeholder 3"/>
          <p:cNvSpPr txBox="1">
            <a:spLocks/>
          </p:cNvSpPr>
          <p:nvPr/>
        </p:nvSpPr>
        <p:spPr bwMode="auto">
          <a:xfrm>
            <a:off x="186262" y="1377421"/>
            <a:ext cx="6780596" cy="367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1635" tIns="40818" rIns="81635" bIns="40818" numCol="1" anchor="t" anchorCtr="0" compatLnSpc="1">
            <a:prstTxWarp prst="textNoShape">
              <a:avLst/>
            </a:prstTxWarp>
          </a:bodyPr>
          <a:lstStyle>
            <a:lvl1pPr marL="173038" indent="-173038" algn="l" rtl="0" eaLnBrk="0" fontAlgn="base" hangingPunct="0">
              <a:spcBef>
                <a:spcPct val="50000"/>
              </a:spcBef>
              <a:spcAft>
                <a:spcPct val="0"/>
              </a:spcAft>
              <a:buClr>
                <a:schemeClr val="tx1"/>
              </a:buClr>
              <a:buFont typeface="Wingdings" pitchFamily="2" charset="2"/>
              <a:buChar char="§"/>
              <a:defRPr sz="1600">
                <a:solidFill>
                  <a:schemeClr val="tx1"/>
                </a:solidFill>
                <a:latin typeface="+mn-lt"/>
                <a:ea typeface="+mn-ea"/>
                <a:cs typeface="+mn-cs"/>
              </a:defRPr>
            </a:lvl1pPr>
            <a:lvl2pPr marL="509588" indent="-163513" algn="l" rtl="0" eaLnBrk="0" fontAlgn="base" hangingPunct="0">
              <a:spcBef>
                <a:spcPct val="0"/>
              </a:spcBef>
              <a:spcAft>
                <a:spcPct val="0"/>
              </a:spcAft>
              <a:buClr>
                <a:schemeClr val="tx1"/>
              </a:buClr>
              <a:buFont typeface="Arial" charset="0"/>
              <a:buChar char="–"/>
              <a:defRPr sz="1600">
                <a:solidFill>
                  <a:schemeClr val="tx1"/>
                </a:solidFill>
                <a:latin typeface="+mn-lt"/>
              </a:defRPr>
            </a:lvl2pPr>
            <a:lvl3pPr marL="855663" indent="-173038" algn="l" rtl="0" eaLnBrk="0" fontAlgn="base" hangingPunct="0">
              <a:spcBef>
                <a:spcPct val="0"/>
              </a:spcBef>
              <a:spcAft>
                <a:spcPct val="0"/>
              </a:spcAft>
              <a:buClr>
                <a:schemeClr val="tx1"/>
              </a:buClr>
              <a:buChar char="•"/>
              <a:defRPr sz="1600">
                <a:solidFill>
                  <a:schemeClr val="tx1"/>
                </a:solidFill>
                <a:latin typeface="+mn-lt"/>
              </a:defRPr>
            </a:lvl3pPr>
            <a:lvl4pPr marL="1203325" indent="-173038" algn="l" rtl="0" eaLnBrk="0" fontAlgn="base" hangingPunct="0">
              <a:spcBef>
                <a:spcPct val="20000"/>
              </a:spcBef>
              <a:spcAft>
                <a:spcPct val="0"/>
              </a:spcAft>
              <a:buClr>
                <a:schemeClr val="bg1"/>
              </a:buClr>
              <a:defRPr sz="1600">
                <a:solidFill>
                  <a:schemeClr val="bg1"/>
                </a:solidFill>
                <a:latin typeface="+mn-lt"/>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defRPr>
            </a:lvl5pPr>
            <a:lvl6pPr marL="1997075" indent="-163513" algn="l" rtl="0" fontAlgn="base">
              <a:spcBef>
                <a:spcPct val="20000"/>
              </a:spcBef>
              <a:spcAft>
                <a:spcPct val="0"/>
              </a:spcAft>
              <a:buClr>
                <a:schemeClr val="bg1"/>
              </a:buClr>
              <a:buChar char="»"/>
              <a:defRPr sz="1600">
                <a:solidFill>
                  <a:schemeClr val="bg1"/>
                </a:solidFill>
                <a:latin typeface="+mn-lt"/>
              </a:defRPr>
            </a:lvl6pPr>
            <a:lvl7pPr marL="2454275" indent="-163513" algn="l" rtl="0" fontAlgn="base">
              <a:spcBef>
                <a:spcPct val="20000"/>
              </a:spcBef>
              <a:spcAft>
                <a:spcPct val="0"/>
              </a:spcAft>
              <a:buClr>
                <a:schemeClr val="bg1"/>
              </a:buClr>
              <a:buChar char="»"/>
              <a:defRPr sz="1600">
                <a:solidFill>
                  <a:schemeClr val="bg1"/>
                </a:solidFill>
                <a:latin typeface="+mn-lt"/>
              </a:defRPr>
            </a:lvl7pPr>
            <a:lvl8pPr marL="2911475" indent="-163513" algn="l" rtl="0" fontAlgn="base">
              <a:spcBef>
                <a:spcPct val="20000"/>
              </a:spcBef>
              <a:spcAft>
                <a:spcPct val="0"/>
              </a:spcAft>
              <a:buClr>
                <a:schemeClr val="bg1"/>
              </a:buClr>
              <a:buChar char="»"/>
              <a:defRPr sz="1600">
                <a:solidFill>
                  <a:schemeClr val="bg1"/>
                </a:solidFill>
                <a:latin typeface="+mn-lt"/>
              </a:defRPr>
            </a:lvl8pPr>
            <a:lvl9pPr marL="3368675" indent="-163513" algn="l" rtl="0" fontAlgn="base">
              <a:spcBef>
                <a:spcPct val="20000"/>
              </a:spcBef>
              <a:spcAft>
                <a:spcPct val="0"/>
              </a:spcAft>
              <a:buClr>
                <a:schemeClr val="bg1"/>
              </a:buClr>
              <a:buChar char="»"/>
              <a:defRPr sz="1600">
                <a:solidFill>
                  <a:schemeClr val="bg1"/>
                </a:solidFill>
                <a:latin typeface="+mn-lt"/>
              </a:defRPr>
            </a:lvl9pPr>
          </a:lstStyle>
          <a:p>
            <a:pPr>
              <a:lnSpc>
                <a:spcPct val="100000"/>
              </a:lnSpc>
              <a:spcBef>
                <a:spcPts val="360"/>
              </a:spcBef>
            </a:pPr>
            <a:r>
              <a:rPr lang="en-GB" kern="0" dirty="0"/>
              <a:t>Consolidate multiple HANA workloads onto fewer systems, increasing server utilization. </a:t>
            </a:r>
          </a:p>
          <a:p>
            <a:pPr>
              <a:lnSpc>
                <a:spcPct val="100000"/>
              </a:lnSpc>
              <a:spcBef>
                <a:spcPts val="360"/>
              </a:spcBef>
            </a:pPr>
            <a:endParaRPr lang="en-GB" kern="0" dirty="0"/>
          </a:p>
          <a:p>
            <a:pPr>
              <a:lnSpc>
                <a:spcPct val="100000"/>
              </a:lnSpc>
              <a:spcBef>
                <a:spcPts val="360"/>
              </a:spcBef>
            </a:pPr>
            <a:r>
              <a:rPr lang="en-GB" kern="0" dirty="0"/>
              <a:t>Live Partition Mobility (LPM) avoids service impact due to systems maintenance</a:t>
            </a:r>
          </a:p>
          <a:p>
            <a:pPr>
              <a:lnSpc>
                <a:spcPct val="100000"/>
              </a:lnSpc>
              <a:spcBef>
                <a:spcPts val="360"/>
              </a:spcBef>
            </a:pPr>
            <a:endParaRPr lang="en-GB" kern="0" dirty="0"/>
          </a:p>
          <a:p>
            <a:pPr>
              <a:lnSpc>
                <a:spcPct val="100000"/>
              </a:lnSpc>
              <a:spcBef>
                <a:spcPts val="360"/>
              </a:spcBef>
            </a:pPr>
            <a:r>
              <a:rPr lang="en-GB" kern="0" dirty="0"/>
              <a:t>HANA benefits from Enterprise Resource Pool (EP) and Cores on Demand (COD) by accessing capacity and resources in unexpected situations.</a:t>
            </a:r>
          </a:p>
          <a:p>
            <a:pPr>
              <a:lnSpc>
                <a:spcPct val="100000"/>
              </a:lnSpc>
              <a:spcBef>
                <a:spcPts val="360"/>
              </a:spcBef>
            </a:pPr>
            <a:endParaRPr lang="en-GB" kern="0" dirty="0"/>
          </a:p>
          <a:p>
            <a:pPr>
              <a:lnSpc>
                <a:spcPct val="100000"/>
              </a:lnSpc>
              <a:spcBef>
                <a:spcPts val="360"/>
              </a:spcBef>
            </a:pPr>
            <a:r>
              <a:rPr lang="en-GB" kern="0" dirty="0" err="1"/>
              <a:t>PowerVC</a:t>
            </a:r>
            <a:r>
              <a:rPr lang="en-GB" kern="0" dirty="0"/>
              <a:t> improve administrator productivity and simplifies the management of HANA VMs and LPARs on POWER Systems servers.</a:t>
            </a:r>
          </a:p>
        </p:txBody>
      </p:sp>
      <p:pic>
        <p:nvPicPr>
          <p:cNvPr id="10" name="Picture 9">
            <a:extLst>
              <a:ext uri="{FF2B5EF4-FFF2-40B4-BE49-F238E27FC236}">
                <a16:creationId xmlns:a16="http://schemas.microsoft.com/office/drawing/2014/main" id="{7D46AAE5-1262-FA45-ADC3-A2C189EF9E94}"/>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545879" y="1947032"/>
            <a:ext cx="1099702" cy="21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7">
            <a:extLst>
              <a:ext uri="{FF2B5EF4-FFF2-40B4-BE49-F238E27FC236}">
                <a16:creationId xmlns:a16="http://schemas.microsoft.com/office/drawing/2014/main" id="{466B669D-4803-AA49-A1A9-247B78A26AFA}"/>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521860" y="2620315"/>
            <a:ext cx="1178270" cy="196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a:extLst>
              <a:ext uri="{FF2B5EF4-FFF2-40B4-BE49-F238E27FC236}">
                <a16:creationId xmlns:a16="http://schemas.microsoft.com/office/drawing/2014/main" id="{0CECF6D8-750A-2043-8B39-88938B5BCBD3}"/>
              </a:ext>
            </a:extLst>
          </p:cNvPr>
          <p:cNvGrpSpPr/>
          <p:nvPr/>
        </p:nvGrpSpPr>
        <p:grpSpPr>
          <a:xfrm>
            <a:off x="7473470" y="3097838"/>
            <a:ext cx="1275049" cy="559762"/>
            <a:chOff x="1639236" y="5224464"/>
            <a:chExt cx="1394830" cy="650875"/>
          </a:xfrm>
        </p:grpSpPr>
        <p:pic>
          <p:nvPicPr>
            <p:cNvPr id="14" name="Picture 7" descr="AIX_pres_trans_white-bckgrn.gif">
              <a:extLst>
                <a:ext uri="{FF2B5EF4-FFF2-40B4-BE49-F238E27FC236}">
                  <a16:creationId xmlns:a16="http://schemas.microsoft.com/office/drawing/2014/main" id="{8A4574FA-2C35-D540-9499-BAE707F9735D}"/>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2384778" y="5224464"/>
              <a:ext cx="649288"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5">
              <a:extLst>
                <a:ext uri="{FF2B5EF4-FFF2-40B4-BE49-F238E27FC236}">
                  <a16:creationId xmlns:a16="http://schemas.microsoft.com/office/drawing/2014/main" id="{A2112277-5AF3-DB49-8E75-D92857F281E4}"/>
                </a:ext>
              </a:extLst>
            </p:cNvPr>
            <p:cNvPicPr>
              <a:picLocks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639236" y="5224464"/>
              <a:ext cx="671513"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855405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CA9A59F6-561B-0B4E-8F2E-D079B470085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937760" y="3572"/>
            <a:ext cx="4206240" cy="5139928"/>
          </a:xfrm>
          <a:prstGeom prst="rect">
            <a:avLst/>
          </a:prstGeom>
        </p:spPr>
      </p:pic>
      <p:sp>
        <p:nvSpPr>
          <p:cNvPr id="4" name="Title 3">
            <a:extLst>
              <a:ext uri="{FF2B5EF4-FFF2-40B4-BE49-F238E27FC236}">
                <a16:creationId xmlns:a16="http://schemas.microsoft.com/office/drawing/2014/main" id="{606B785B-7609-6B4C-AAFB-7F88D48C7605}"/>
              </a:ext>
            </a:extLst>
          </p:cNvPr>
          <p:cNvSpPr>
            <a:spLocks noGrp="1"/>
          </p:cNvSpPr>
          <p:nvPr>
            <p:ph type="title"/>
          </p:nvPr>
        </p:nvSpPr>
        <p:spPr>
          <a:xfrm>
            <a:off x="0" y="0"/>
            <a:ext cx="4937760" cy="1209822"/>
          </a:xfrm>
          <a:solidFill>
            <a:schemeClr val="tx1"/>
          </a:solidFill>
        </p:spPr>
        <p:txBody>
          <a:bodyPr vert="horz" lIns="228600" tIns="201168" rIns="228600" bIns="228600" rtlCol="0" anchor="ctr" anchorCtr="0">
            <a:noAutofit/>
          </a:bodyPr>
          <a:lstStyle/>
          <a:p>
            <a:pPr algn="ctr"/>
            <a:r>
              <a:rPr lang="en-US" dirty="0">
                <a:solidFill>
                  <a:schemeClr val="bg2"/>
                </a:solidFill>
              </a:rPr>
              <a:t>Better Total Cost of Ownership</a:t>
            </a:r>
          </a:p>
        </p:txBody>
      </p:sp>
      <p:sp>
        <p:nvSpPr>
          <p:cNvPr id="3" name="Slide Number Placeholder 2">
            <a:extLst>
              <a:ext uri="{FF2B5EF4-FFF2-40B4-BE49-F238E27FC236}">
                <a16:creationId xmlns:a16="http://schemas.microsoft.com/office/drawing/2014/main" id="{25AEA296-19E1-674C-9B9F-659934A0F3FC}"/>
              </a:ext>
            </a:extLst>
          </p:cNvPr>
          <p:cNvSpPr>
            <a:spLocks noGrp="1"/>
          </p:cNvSpPr>
          <p:nvPr>
            <p:ph type="sldNum" sz="quarter" idx="10"/>
          </p:nvPr>
        </p:nvSpPr>
        <p:spPr/>
        <p:txBody>
          <a:bodyPr/>
          <a:lstStyle/>
          <a:p>
            <a:fld id="{D0BE6F14-FF48-0F4F-A8AA-2E3F25371E4A}" type="slidenum">
              <a:rPr lang="en-US" smtClean="0"/>
              <a:pPr/>
              <a:t>29</a:t>
            </a:fld>
            <a:endParaRPr lang="en-US" dirty="0"/>
          </a:p>
        </p:txBody>
      </p:sp>
      <p:sp>
        <p:nvSpPr>
          <p:cNvPr id="26" name="TextBox 25">
            <a:extLst>
              <a:ext uri="{FF2B5EF4-FFF2-40B4-BE49-F238E27FC236}">
                <a16:creationId xmlns:a16="http://schemas.microsoft.com/office/drawing/2014/main" id="{D8BF967D-7102-A943-A92A-D4E520B32E78}"/>
              </a:ext>
            </a:extLst>
          </p:cNvPr>
          <p:cNvSpPr txBox="1"/>
          <p:nvPr/>
        </p:nvSpPr>
        <p:spPr>
          <a:xfrm>
            <a:off x="309489" y="1378634"/>
            <a:ext cx="4438858" cy="830997"/>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As business grows, the HANA database size increases, and larger server memory is required</a:t>
            </a:r>
          </a:p>
        </p:txBody>
      </p:sp>
      <p:sp>
        <p:nvSpPr>
          <p:cNvPr id="31" name="TextBox 30">
            <a:extLst>
              <a:ext uri="{FF2B5EF4-FFF2-40B4-BE49-F238E27FC236}">
                <a16:creationId xmlns:a16="http://schemas.microsoft.com/office/drawing/2014/main" id="{A1D53C65-54FF-D64A-A47A-A340FD711A78}"/>
              </a:ext>
            </a:extLst>
          </p:cNvPr>
          <p:cNvSpPr txBox="1"/>
          <p:nvPr/>
        </p:nvSpPr>
        <p:spPr>
          <a:xfrm>
            <a:off x="309489" y="2432847"/>
            <a:ext cx="4227342" cy="2462213"/>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In the SAP 2-socket server certification,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POWER9 systems can support 33% larger HANA databases than x86 servers (4TB vs. 3TB) </a:t>
            </a:r>
          </a:p>
          <a:p>
            <a:r>
              <a:rPr lang="en-US" sz="1400" dirty="0">
                <a:latin typeface="Arial" panose="020B0604020202020204" pitchFamily="34" charset="0"/>
                <a:cs typeface="Arial" panose="020B0604020202020204" pitchFamily="34" charset="0"/>
              </a:rPr>
              <a:t>                     AND</a:t>
            </a:r>
          </a:p>
          <a:p>
            <a:r>
              <a:rPr lang="en-US" sz="1400" dirty="0">
                <a:latin typeface="Arial" panose="020B0604020202020204" pitchFamily="34" charset="0"/>
                <a:cs typeface="Arial" panose="020B0604020202020204" pitchFamily="34" charset="0"/>
              </a:rPr>
              <a:t>With less than half the cores</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Which results in </a:t>
            </a:r>
          </a:p>
          <a:p>
            <a:pPr marL="285750" indent="-285750">
              <a:buFont typeface="Wingdings" pitchFamily="2" charset="2"/>
              <a:buChar char="ü"/>
            </a:pPr>
            <a:r>
              <a:rPr lang="en-US" sz="1400" dirty="0">
                <a:latin typeface="Arial" panose="020B0604020202020204" pitchFamily="34" charset="0"/>
                <a:cs typeface="Arial" panose="020B0604020202020204" pitchFamily="34" charset="0"/>
              </a:rPr>
              <a:t>Lower purchase and maintenance cost for smaller servers</a:t>
            </a:r>
          </a:p>
          <a:p>
            <a:pPr marL="285750" indent="-285750">
              <a:buFont typeface="Wingdings" pitchFamily="2" charset="2"/>
              <a:buChar char="ü"/>
            </a:pPr>
            <a:r>
              <a:rPr lang="en-US" sz="1400" dirty="0">
                <a:latin typeface="Arial" panose="020B0604020202020204" pitchFamily="34" charset="0"/>
                <a:cs typeface="Arial" panose="020B0604020202020204" pitchFamily="34" charset="0"/>
              </a:rPr>
              <a:t>Lower power consumption</a:t>
            </a:r>
          </a:p>
          <a:p>
            <a:pPr marL="285750" indent="-285750">
              <a:buFont typeface="Wingdings" pitchFamily="2" charset="2"/>
              <a:buChar char="ü"/>
            </a:pPr>
            <a:r>
              <a:rPr lang="en-US" sz="1400" dirty="0">
                <a:latin typeface="Arial" panose="020B0604020202020204" pitchFamily="34" charset="0"/>
                <a:cs typeface="Arial" panose="020B0604020202020204" pitchFamily="34" charset="0"/>
              </a:rPr>
              <a:t>Lower complexity</a:t>
            </a:r>
          </a:p>
        </p:txBody>
      </p:sp>
      <p:sp>
        <p:nvSpPr>
          <p:cNvPr id="33" name="Rectangle 32">
            <a:extLst>
              <a:ext uri="{FF2B5EF4-FFF2-40B4-BE49-F238E27FC236}">
                <a16:creationId xmlns:a16="http://schemas.microsoft.com/office/drawing/2014/main" id="{545B77FF-0ED3-8B41-815F-18CE11C54742}"/>
              </a:ext>
            </a:extLst>
          </p:cNvPr>
          <p:cNvSpPr/>
          <p:nvPr/>
        </p:nvSpPr>
        <p:spPr>
          <a:xfrm>
            <a:off x="4937760" y="4614203"/>
            <a:ext cx="4206240" cy="529297"/>
          </a:xfrm>
          <a:prstGeom prst="rect">
            <a:avLst/>
          </a:prstGeom>
        </p:spPr>
        <p:txBody>
          <a:bodyPr wrap="square" lIns="0" tIns="0" rIns="0" bIns="0" rtlCol="0" anchor="ctr">
            <a:noAutofit/>
          </a:bodyPr>
          <a:lstStyle/>
          <a:p>
            <a:pPr algn="ctr"/>
            <a:endParaRPr lang="en-US" sz="1200" dirty="0" err="1">
              <a:solidFill>
                <a:srgbClr val="FFFFFF"/>
              </a:solidFill>
              <a:latin typeface="Arial"/>
              <a:cs typeface="Arial"/>
            </a:endParaRPr>
          </a:p>
        </p:txBody>
      </p:sp>
      <p:sp>
        <p:nvSpPr>
          <p:cNvPr id="34" name="Rectangle 33">
            <a:extLst>
              <a:ext uri="{FF2B5EF4-FFF2-40B4-BE49-F238E27FC236}">
                <a16:creationId xmlns:a16="http://schemas.microsoft.com/office/drawing/2014/main" id="{0234465B-496A-9945-AEC3-00F25FD01EB9}"/>
              </a:ext>
            </a:extLst>
          </p:cNvPr>
          <p:cNvSpPr/>
          <p:nvPr/>
        </p:nvSpPr>
        <p:spPr>
          <a:xfrm>
            <a:off x="4937760" y="4513940"/>
            <a:ext cx="4206240" cy="625079"/>
          </a:xfrm>
          <a:prstGeom prst="rect">
            <a:avLst/>
          </a:prstGeom>
          <a:solidFill>
            <a:schemeClr val="tx1"/>
          </a:solidFill>
        </p:spPr>
        <p:txBody>
          <a:bodyPr wrap="square" lIns="0" tIns="0" rIns="0" bIns="0" rtlCol="0" anchor="ctr">
            <a:noAutofit/>
          </a:bodyPr>
          <a:lstStyle/>
          <a:p>
            <a:pPr algn="ctr"/>
            <a:r>
              <a:rPr lang="en-US" sz="1400" b="1" dirty="0">
                <a:solidFill>
                  <a:schemeClr val="bg2"/>
                </a:solidFill>
                <a:latin typeface="Arial Rounded MT Bold" panose="020F0704030504030204" pitchFamily="34" charset="77"/>
                <a:cs typeface="Arial" panose="020B0604020202020204" pitchFamily="34" charset="0"/>
              </a:rPr>
              <a:t>Don’t get trapped by hardware restrictions</a:t>
            </a:r>
            <a:endParaRPr lang="en-US" sz="1400" dirty="0">
              <a:solidFill>
                <a:schemeClr val="bg2"/>
              </a:solidFill>
              <a:latin typeface="Arial Rounded MT Bold" panose="020F0704030504030204" pitchFamily="34" charset="77"/>
              <a:cs typeface="Arial"/>
            </a:endParaRPr>
          </a:p>
        </p:txBody>
      </p:sp>
    </p:spTree>
    <p:extLst>
      <p:ext uri="{BB962C8B-B14F-4D97-AF65-F5344CB8AC3E}">
        <p14:creationId xmlns:p14="http://schemas.microsoft.com/office/powerpoint/2010/main" val="2261584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06877" y="697995"/>
            <a:ext cx="4030603" cy="2471096"/>
          </a:xfrm>
          <a:prstGeom prst="rect">
            <a:avLst/>
          </a:prstGeom>
          <a:noFill/>
          <a:ln w="9525">
            <a:solidFill>
              <a:schemeClr val="tx1"/>
            </a:solidFill>
            <a:miter lim="800000"/>
            <a:headEnd/>
            <a:tailEnd/>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Title 2"/>
          <p:cNvSpPr>
            <a:spLocks noGrp="1"/>
          </p:cNvSpPr>
          <p:nvPr>
            <p:ph type="title"/>
          </p:nvPr>
        </p:nvSpPr>
        <p:spPr>
          <a:xfrm>
            <a:off x="1290141" y="342901"/>
            <a:ext cx="6398950" cy="29774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r>
              <a:rPr lang="en-US" dirty="0"/>
              <a:t>SAP Business Solution Portfolio</a:t>
            </a:r>
          </a:p>
        </p:txBody>
      </p:sp>
      <p:pic>
        <p:nvPicPr>
          <p:cNvPr id="120835"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481778" y="3368726"/>
            <a:ext cx="4592312" cy="1255820"/>
          </a:xfrm>
          <a:prstGeom prst="rect">
            <a:avLst/>
          </a:prstGeom>
          <a:noFill/>
          <a:ln w="9525">
            <a:solidFill>
              <a:schemeClr val="tx1"/>
            </a:solidFill>
            <a:miter lim="800000"/>
            <a:headEnd/>
            <a:tailEnd/>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5544488" y="1480682"/>
            <a:ext cx="2647790" cy="711822"/>
          </a:xfrm>
          <a:prstGeom prst="rect">
            <a:avLst/>
          </a:prstGeom>
        </p:spPr>
        <p:txBody>
          <a:bodyPr wrap="square" lIns="63335" tIns="31667" rIns="63335" bIns="31667">
            <a:spAutoFit/>
          </a:bodyPr>
          <a:lstStyle/>
          <a:p>
            <a:pPr eaLnBrk="1" hangingPunct="1">
              <a:lnSpc>
                <a:spcPct val="90000"/>
              </a:lnSpc>
              <a:spcBef>
                <a:spcPct val="5000"/>
              </a:spcBef>
              <a:buClr>
                <a:srgbClr val="5A87C6"/>
              </a:buClr>
            </a:pPr>
            <a:r>
              <a:rPr lang="de-DE" altLang="en-US" sz="1800" b="1" dirty="0">
                <a:solidFill>
                  <a:srgbClr val="000000"/>
                </a:solidFill>
                <a:cs typeface="Arial" pitchFamily="34" charset="0"/>
              </a:rPr>
              <a:t>25 Industry Solutions</a:t>
            </a:r>
          </a:p>
          <a:p>
            <a:pPr eaLnBrk="1" hangingPunct="1">
              <a:lnSpc>
                <a:spcPct val="90000"/>
              </a:lnSpc>
              <a:spcBef>
                <a:spcPct val="5000"/>
              </a:spcBef>
              <a:buClr>
                <a:srgbClr val="5A87C6"/>
              </a:buClr>
            </a:pPr>
            <a:r>
              <a:rPr lang="de-DE" altLang="en-US" sz="1400" dirty="0">
                <a:solidFill>
                  <a:srgbClr val="000000"/>
                </a:solidFill>
                <a:cs typeface="Arial" pitchFamily="34" charset="0"/>
              </a:rPr>
              <a:t>Support business processes horizontally within an enterprise </a:t>
            </a:r>
          </a:p>
        </p:txBody>
      </p:sp>
      <p:sp>
        <p:nvSpPr>
          <p:cNvPr id="7" name="Rectangle 6"/>
          <p:cNvSpPr/>
          <p:nvPr/>
        </p:nvSpPr>
        <p:spPr>
          <a:xfrm>
            <a:off x="829275" y="3640725"/>
            <a:ext cx="2591950" cy="711822"/>
          </a:xfrm>
          <a:prstGeom prst="rect">
            <a:avLst/>
          </a:prstGeom>
        </p:spPr>
        <p:txBody>
          <a:bodyPr wrap="square" lIns="63335" tIns="31667" rIns="63335" bIns="31667">
            <a:spAutoFit/>
          </a:bodyPr>
          <a:lstStyle/>
          <a:p>
            <a:pPr eaLnBrk="1" hangingPunct="1">
              <a:lnSpc>
                <a:spcPct val="90000"/>
              </a:lnSpc>
              <a:spcBef>
                <a:spcPct val="5000"/>
              </a:spcBef>
              <a:buClr>
                <a:srgbClr val="5A87C6"/>
              </a:buClr>
            </a:pPr>
            <a:r>
              <a:rPr lang="de-DE" altLang="en-US" sz="1800" b="1" dirty="0">
                <a:solidFill>
                  <a:srgbClr val="000000"/>
                </a:solidFill>
                <a:cs typeface="Arial" pitchFamily="34" charset="0"/>
              </a:rPr>
              <a:t>11 LoB Solutions</a:t>
            </a:r>
          </a:p>
          <a:p>
            <a:pPr eaLnBrk="1" hangingPunct="1">
              <a:lnSpc>
                <a:spcPct val="90000"/>
              </a:lnSpc>
              <a:spcBef>
                <a:spcPct val="5000"/>
              </a:spcBef>
              <a:buClr>
                <a:srgbClr val="5A87C6"/>
              </a:buClr>
            </a:pPr>
            <a:r>
              <a:rPr lang="de-DE" altLang="en-US" sz="1400" dirty="0">
                <a:solidFill>
                  <a:srgbClr val="000000"/>
                </a:solidFill>
                <a:cs typeface="Arial" pitchFamily="34" charset="0"/>
              </a:rPr>
              <a:t>Support business processes vertically within an organization</a:t>
            </a:r>
          </a:p>
        </p:txBody>
      </p:sp>
    </p:spTree>
    <p:extLst>
      <p:ext uri="{BB962C8B-B14F-4D97-AF65-F5344CB8AC3E}">
        <p14:creationId xmlns:p14="http://schemas.microsoft.com/office/powerpoint/2010/main" val="328245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0835"/>
                                        </p:tgtEl>
                                        <p:attrNameLst>
                                          <p:attrName>style.visibility</p:attrName>
                                        </p:attrNameLst>
                                      </p:cBhvr>
                                      <p:to>
                                        <p:strVal val="visible"/>
                                      </p:to>
                                    </p:set>
                                    <p:anim calcmode="lin" valueType="num">
                                      <p:cBhvr additive="base">
                                        <p:cTn id="7" dur="500" fill="hold"/>
                                        <p:tgtEl>
                                          <p:spTgt spid="120835"/>
                                        </p:tgtEl>
                                        <p:attrNameLst>
                                          <p:attrName>ppt_x</p:attrName>
                                        </p:attrNameLst>
                                      </p:cBhvr>
                                      <p:tavLst>
                                        <p:tav tm="0">
                                          <p:val>
                                            <p:strVal val="#ppt_x"/>
                                          </p:val>
                                        </p:tav>
                                        <p:tav tm="100000">
                                          <p:val>
                                            <p:strVal val="#ppt_x"/>
                                          </p:val>
                                        </p:tav>
                                      </p:tavLst>
                                    </p:anim>
                                    <p:anim calcmode="lin" valueType="num">
                                      <p:cBhvr additive="base">
                                        <p:cTn id="8" dur="500" fill="hold"/>
                                        <p:tgtEl>
                                          <p:spTgt spid="12083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42C908-F350-0641-B277-2E8CA900EA9D}"/>
              </a:ext>
            </a:extLst>
          </p:cNvPr>
          <p:cNvPicPr>
            <a:picLocks noChangeAspect="1"/>
          </p:cNvPicPr>
          <p:nvPr/>
        </p:nvPicPr>
        <p:blipFill>
          <a:blip r:embed="rId3">
            <a:alphaModFix amt="35000"/>
          </a:blip>
          <a:stretch>
            <a:fillRect/>
          </a:stretch>
        </p:blipFill>
        <p:spPr>
          <a:xfrm>
            <a:off x="0" y="19555"/>
            <a:ext cx="9144000" cy="5123945"/>
          </a:xfrm>
          <a:prstGeom prst="rect">
            <a:avLst/>
          </a:prstGeom>
        </p:spPr>
      </p:pic>
      <p:sp>
        <p:nvSpPr>
          <p:cNvPr id="2" name="Title 1">
            <a:extLst>
              <a:ext uri="{FF2B5EF4-FFF2-40B4-BE49-F238E27FC236}">
                <a16:creationId xmlns:a16="http://schemas.microsoft.com/office/drawing/2014/main" id="{B24ED092-2DC0-284A-8ED3-3AD40D2B678A}"/>
              </a:ext>
            </a:extLst>
          </p:cNvPr>
          <p:cNvSpPr>
            <a:spLocks noGrp="1"/>
          </p:cNvSpPr>
          <p:nvPr>
            <p:ph type="title"/>
          </p:nvPr>
        </p:nvSpPr>
        <p:spPr>
          <a:xfrm>
            <a:off x="228600" y="201168"/>
            <a:ext cx="6510600" cy="1058832"/>
          </a:xfrm>
        </p:spPr>
        <p:txBody>
          <a:bodyPr/>
          <a:lstStyle/>
          <a:p>
            <a:r>
              <a:rPr lang="en-US" b="1" dirty="0"/>
              <a:t>Total Cost of Ownership (TCO) is much </a:t>
            </a:r>
            <a:br>
              <a:rPr lang="en-US" b="1" dirty="0"/>
            </a:br>
            <a:r>
              <a:rPr lang="en-US" b="1" dirty="0"/>
              <a:t>more than Total Cost of Acquisition (TCA)!</a:t>
            </a:r>
            <a:br>
              <a:rPr lang="en-US" b="1" dirty="0"/>
            </a:br>
            <a:endParaRPr lang="en-US" dirty="0"/>
          </a:p>
        </p:txBody>
      </p:sp>
      <p:sp>
        <p:nvSpPr>
          <p:cNvPr id="5" name="Rounded Rectangle 4">
            <a:extLst>
              <a:ext uri="{FF2B5EF4-FFF2-40B4-BE49-F238E27FC236}">
                <a16:creationId xmlns:a16="http://schemas.microsoft.com/office/drawing/2014/main" id="{AB8C796F-8C42-9A41-B68F-F129CE5986F8}"/>
              </a:ext>
            </a:extLst>
          </p:cNvPr>
          <p:cNvSpPr/>
          <p:nvPr/>
        </p:nvSpPr>
        <p:spPr bwMode="auto">
          <a:xfrm>
            <a:off x="3866789" y="2510257"/>
            <a:ext cx="2363267" cy="1451148"/>
          </a:xfrm>
          <a:prstGeom prst="roundRect">
            <a:avLst>
              <a:gd name="adj" fmla="val 7576"/>
            </a:avLst>
          </a:prstGeom>
          <a:gradFill rotWithShape="1">
            <a:gsLst>
              <a:gs pos="0">
                <a:srgbClr val="FDB813">
                  <a:tint val="50000"/>
                  <a:satMod val="300000"/>
                </a:srgbClr>
              </a:gs>
              <a:gs pos="35000">
                <a:srgbClr val="FDB813">
                  <a:tint val="37000"/>
                  <a:satMod val="300000"/>
                </a:srgbClr>
              </a:gs>
              <a:gs pos="100000">
                <a:srgbClr val="FDB813">
                  <a:tint val="15000"/>
                  <a:satMod val="350000"/>
                </a:srgbClr>
              </a:gs>
            </a:gsLst>
            <a:lin ang="16200000" scaled="1"/>
          </a:gradFill>
          <a:ln w="9525" cap="flat" cmpd="sng" algn="ctr">
            <a:solidFill>
              <a:srgbClr val="FDB813">
                <a:shade val="95000"/>
                <a:satMod val="105000"/>
              </a:srgbClr>
            </a:solidFill>
            <a:prstDash val="solid"/>
            <a:headEnd type="none" w="med" len="med"/>
            <a:tailEnd type="none" w="med" len="med"/>
          </a:ln>
          <a:effectLst>
            <a:outerShdw blurRad="40000" dist="20000" dir="5400000" rotWithShape="0">
              <a:srgbClr val="000000">
                <a:alpha val="38000"/>
              </a:srgbClr>
            </a:outerShdw>
          </a:effectLst>
          <a:extLst/>
        </p:spPr>
        <p:txBody>
          <a:bodyPr vert="horz" wrap="square" lIns="56843" tIns="28421" rIns="56843" bIns="28421" numCol="1" rtlCol="0" anchor="t" anchorCtr="0" compatLnSpc="1">
            <a:prstTxWarp prst="textNoShape">
              <a:avLst/>
            </a:prstTxWarp>
          </a:bodyPr>
          <a:lstStyle/>
          <a:p>
            <a:pPr defTabSz="568341">
              <a:lnSpc>
                <a:spcPct val="90000"/>
              </a:lnSpc>
              <a:defRPr/>
            </a:pPr>
            <a:endParaRPr lang="en-US" sz="1368">
              <a:solidFill>
                <a:srgbClr val="2585C9"/>
              </a:solidFill>
              <a:latin typeface="IBM Plex Sans" charset="0"/>
              <a:ea typeface="IBM Plex Sans" charset="0"/>
              <a:cs typeface="IBM Plex Sans" charset="0"/>
            </a:endParaRPr>
          </a:p>
        </p:txBody>
      </p:sp>
      <p:sp>
        <p:nvSpPr>
          <p:cNvPr id="6" name="Rounded Rectangle 5">
            <a:extLst>
              <a:ext uri="{FF2B5EF4-FFF2-40B4-BE49-F238E27FC236}">
                <a16:creationId xmlns:a16="http://schemas.microsoft.com/office/drawing/2014/main" id="{B3305355-3C46-C649-A58D-04C7E48BF06F}"/>
              </a:ext>
            </a:extLst>
          </p:cNvPr>
          <p:cNvSpPr/>
          <p:nvPr/>
        </p:nvSpPr>
        <p:spPr bwMode="auto">
          <a:xfrm>
            <a:off x="3872294" y="2508670"/>
            <a:ext cx="904995" cy="468113"/>
          </a:xfrm>
          <a:prstGeom prst="roundRect">
            <a:avLst>
              <a:gd name="adj" fmla="val 7576"/>
            </a:avLst>
          </a:prstGeom>
          <a:gradFill rotWithShape="1">
            <a:gsLst>
              <a:gs pos="0">
                <a:srgbClr val="AB1A86">
                  <a:tint val="50000"/>
                  <a:satMod val="300000"/>
                </a:srgbClr>
              </a:gs>
              <a:gs pos="35000">
                <a:srgbClr val="AB1A86">
                  <a:tint val="37000"/>
                  <a:satMod val="300000"/>
                </a:srgbClr>
              </a:gs>
              <a:gs pos="100000">
                <a:srgbClr val="AB1A86">
                  <a:tint val="15000"/>
                  <a:satMod val="350000"/>
                </a:srgbClr>
              </a:gs>
            </a:gsLst>
            <a:lin ang="16200000" scaled="1"/>
          </a:gradFill>
          <a:ln w="9525" cap="flat" cmpd="sng" algn="ctr">
            <a:solidFill>
              <a:srgbClr val="AB1A86">
                <a:shade val="95000"/>
                <a:satMod val="105000"/>
              </a:srgbClr>
            </a:solidFill>
            <a:prstDash val="solid"/>
            <a:headEnd type="none" w="med" len="med"/>
            <a:tailEnd type="none" w="med" len="med"/>
          </a:ln>
          <a:effectLst>
            <a:outerShdw blurRad="40000" dist="20000" dir="5400000" rotWithShape="0">
              <a:srgbClr val="000000">
                <a:alpha val="38000"/>
              </a:srgbClr>
            </a:outerShdw>
          </a:effectLst>
          <a:extLst/>
        </p:spPr>
        <p:txBody>
          <a:bodyPr vert="horz" wrap="square" lIns="56843" tIns="28421" rIns="56843" bIns="28421" numCol="1" rtlCol="0" anchor="t" anchorCtr="0" compatLnSpc="1">
            <a:prstTxWarp prst="textNoShape">
              <a:avLst/>
            </a:prstTxWarp>
          </a:bodyPr>
          <a:lstStyle/>
          <a:p>
            <a:pPr defTabSz="568341">
              <a:lnSpc>
                <a:spcPct val="90000"/>
              </a:lnSpc>
              <a:defRPr/>
            </a:pPr>
            <a:endParaRPr lang="en-US" sz="1368">
              <a:solidFill>
                <a:srgbClr val="2585C9"/>
              </a:solidFill>
              <a:latin typeface="IBM Plex Sans" charset="0"/>
              <a:ea typeface="IBM Plex Sans" charset="0"/>
              <a:cs typeface="IBM Plex Sans" charset="0"/>
            </a:endParaRPr>
          </a:p>
        </p:txBody>
      </p:sp>
      <p:sp>
        <p:nvSpPr>
          <p:cNvPr id="7" name="TextBox 6">
            <a:extLst>
              <a:ext uri="{FF2B5EF4-FFF2-40B4-BE49-F238E27FC236}">
                <a16:creationId xmlns:a16="http://schemas.microsoft.com/office/drawing/2014/main" id="{43197A83-C68D-AE4C-AB7C-59EEADD170E1}"/>
              </a:ext>
            </a:extLst>
          </p:cNvPr>
          <p:cNvSpPr txBox="1"/>
          <p:nvPr/>
        </p:nvSpPr>
        <p:spPr>
          <a:xfrm rot="16200000">
            <a:off x="2017542" y="2322960"/>
            <a:ext cx="628698" cy="341632"/>
          </a:xfrm>
          <a:prstGeom prst="rect">
            <a:avLst/>
          </a:prstGeom>
          <a:noFill/>
        </p:spPr>
        <p:txBody>
          <a:bodyPr wrap="none" rtlCol="0">
            <a:spAutoFit/>
          </a:bodyPr>
          <a:lstStyle/>
          <a:p>
            <a:pPr defTabSz="781856">
              <a:lnSpc>
                <a:spcPct val="90000"/>
              </a:lnSpc>
            </a:pPr>
            <a:r>
              <a:rPr lang="de-DE" sz="1800" b="1" dirty="0">
                <a:solidFill>
                  <a:srgbClr val="2585C9">
                    <a:lumMod val="75000"/>
                  </a:srgbClr>
                </a:solidFill>
                <a:latin typeface="IBM Plex Sans" charset="0"/>
                <a:ea typeface="IBM Plex Sans" charset="0"/>
                <a:cs typeface="IBM Plex Sans" charset="0"/>
              </a:rPr>
              <a:t>TCA</a:t>
            </a:r>
            <a:endParaRPr lang="en-US" sz="1800" b="1" dirty="0">
              <a:solidFill>
                <a:srgbClr val="2585C9">
                  <a:lumMod val="75000"/>
                </a:srgbClr>
              </a:solidFill>
              <a:latin typeface="IBM Plex Sans" charset="0"/>
              <a:ea typeface="IBM Plex Sans" charset="0"/>
              <a:cs typeface="IBM Plex Sans" charset="0"/>
            </a:endParaRPr>
          </a:p>
        </p:txBody>
      </p:sp>
      <p:sp>
        <p:nvSpPr>
          <p:cNvPr id="8" name="TextBox 7">
            <a:extLst>
              <a:ext uri="{FF2B5EF4-FFF2-40B4-BE49-F238E27FC236}">
                <a16:creationId xmlns:a16="http://schemas.microsoft.com/office/drawing/2014/main" id="{12D0072B-E144-A542-B292-5FC74518689E}"/>
              </a:ext>
            </a:extLst>
          </p:cNvPr>
          <p:cNvSpPr txBox="1"/>
          <p:nvPr/>
        </p:nvSpPr>
        <p:spPr>
          <a:xfrm rot="16200000">
            <a:off x="1642875" y="3091775"/>
            <a:ext cx="635110" cy="341632"/>
          </a:xfrm>
          <a:prstGeom prst="rect">
            <a:avLst/>
          </a:prstGeom>
          <a:noFill/>
        </p:spPr>
        <p:txBody>
          <a:bodyPr wrap="none" rtlCol="0">
            <a:spAutoFit/>
          </a:bodyPr>
          <a:lstStyle/>
          <a:p>
            <a:pPr defTabSz="781856">
              <a:lnSpc>
                <a:spcPct val="90000"/>
              </a:lnSpc>
            </a:pPr>
            <a:r>
              <a:rPr lang="de-DE" sz="1800" b="1" dirty="0">
                <a:solidFill>
                  <a:srgbClr val="2585C9">
                    <a:lumMod val="75000"/>
                  </a:srgbClr>
                </a:solidFill>
                <a:latin typeface="IBM Plex Sans" charset="0"/>
                <a:ea typeface="IBM Plex Sans" charset="0"/>
                <a:cs typeface="IBM Plex Sans" charset="0"/>
              </a:rPr>
              <a:t>TCO</a:t>
            </a:r>
            <a:endParaRPr lang="en-US" sz="1800" b="1" dirty="0">
              <a:solidFill>
                <a:srgbClr val="2585C9">
                  <a:lumMod val="75000"/>
                </a:srgbClr>
              </a:solidFill>
              <a:latin typeface="IBM Plex Sans" charset="0"/>
              <a:ea typeface="IBM Plex Sans" charset="0"/>
              <a:cs typeface="IBM Plex Sans" charset="0"/>
            </a:endParaRPr>
          </a:p>
        </p:txBody>
      </p:sp>
      <p:graphicFrame>
        <p:nvGraphicFramePr>
          <p:cNvPr id="9" name="Table 8">
            <a:extLst>
              <a:ext uri="{FF2B5EF4-FFF2-40B4-BE49-F238E27FC236}">
                <a16:creationId xmlns:a16="http://schemas.microsoft.com/office/drawing/2014/main" id="{4B34E521-7DB8-5A41-981C-BAD857A7ED49}"/>
              </a:ext>
            </a:extLst>
          </p:cNvPr>
          <p:cNvGraphicFramePr>
            <a:graphicFrameLocks noGrp="1"/>
          </p:cNvGraphicFramePr>
          <p:nvPr>
            <p:extLst>
              <p:ext uri="{D42A27DB-BD31-4B8C-83A1-F6EECF244321}">
                <p14:modId xmlns:p14="http://schemas.microsoft.com/office/powerpoint/2010/main" val="3997383382"/>
              </p:ext>
            </p:extLst>
          </p:nvPr>
        </p:nvGraphicFramePr>
        <p:xfrm>
          <a:off x="2435905" y="1962198"/>
          <a:ext cx="5225034" cy="2392963"/>
        </p:xfrm>
        <a:graphic>
          <a:graphicData uri="http://schemas.openxmlformats.org/drawingml/2006/table">
            <a:tbl>
              <a:tblPr firstRow="1" bandRow="1"/>
              <a:tblGrid>
                <a:gridCol w="1421057">
                  <a:extLst>
                    <a:ext uri="{9D8B030D-6E8A-4147-A177-3AD203B41FA5}">
                      <a16:colId xmlns:a16="http://schemas.microsoft.com/office/drawing/2014/main" val="20000"/>
                    </a:ext>
                  </a:extLst>
                </a:gridCol>
                <a:gridCol w="476584">
                  <a:extLst>
                    <a:ext uri="{9D8B030D-6E8A-4147-A177-3AD203B41FA5}">
                      <a16:colId xmlns:a16="http://schemas.microsoft.com/office/drawing/2014/main" val="20001"/>
                    </a:ext>
                  </a:extLst>
                </a:gridCol>
                <a:gridCol w="476584">
                  <a:extLst>
                    <a:ext uri="{9D8B030D-6E8A-4147-A177-3AD203B41FA5}">
                      <a16:colId xmlns:a16="http://schemas.microsoft.com/office/drawing/2014/main" val="20002"/>
                    </a:ext>
                  </a:extLst>
                </a:gridCol>
                <a:gridCol w="476584">
                  <a:extLst>
                    <a:ext uri="{9D8B030D-6E8A-4147-A177-3AD203B41FA5}">
                      <a16:colId xmlns:a16="http://schemas.microsoft.com/office/drawing/2014/main" val="20003"/>
                    </a:ext>
                  </a:extLst>
                </a:gridCol>
                <a:gridCol w="476584">
                  <a:extLst>
                    <a:ext uri="{9D8B030D-6E8A-4147-A177-3AD203B41FA5}">
                      <a16:colId xmlns:a16="http://schemas.microsoft.com/office/drawing/2014/main" val="20004"/>
                    </a:ext>
                  </a:extLst>
                </a:gridCol>
                <a:gridCol w="476584">
                  <a:extLst>
                    <a:ext uri="{9D8B030D-6E8A-4147-A177-3AD203B41FA5}">
                      <a16:colId xmlns:a16="http://schemas.microsoft.com/office/drawing/2014/main" val="20005"/>
                    </a:ext>
                  </a:extLst>
                </a:gridCol>
                <a:gridCol w="1421057">
                  <a:extLst>
                    <a:ext uri="{9D8B030D-6E8A-4147-A177-3AD203B41FA5}">
                      <a16:colId xmlns:a16="http://schemas.microsoft.com/office/drawing/2014/main" val="20006"/>
                    </a:ext>
                  </a:extLst>
                </a:gridCol>
              </a:tblGrid>
              <a:tr h="296873">
                <a:tc rowSpan="2">
                  <a:txBody>
                    <a:bodyPr/>
                    <a:lstStyle>
                      <a:lvl1pPr marL="0" algn="l" defTabSz="1043056" rtl="0" eaLnBrk="1" latinLnBrk="0" hangingPunct="1">
                        <a:defRPr sz="2100" b="1" kern="1200">
                          <a:solidFill>
                            <a:schemeClr val="tx1"/>
                          </a:solidFill>
                          <a:latin typeface="Calibri Light"/>
                        </a:defRPr>
                      </a:lvl1pPr>
                      <a:lvl2pPr marL="521528" algn="l" defTabSz="1043056" rtl="0" eaLnBrk="1" latinLnBrk="0" hangingPunct="1">
                        <a:defRPr sz="2100" b="1" kern="1200">
                          <a:solidFill>
                            <a:schemeClr val="tx1"/>
                          </a:solidFill>
                          <a:latin typeface="Calibri Light"/>
                        </a:defRPr>
                      </a:lvl2pPr>
                      <a:lvl3pPr marL="1043056" algn="l" defTabSz="1043056" rtl="0" eaLnBrk="1" latinLnBrk="0" hangingPunct="1">
                        <a:defRPr sz="2100" b="1" kern="1200">
                          <a:solidFill>
                            <a:schemeClr val="tx1"/>
                          </a:solidFill>
                          <a:latin typeface="Calibri Light"/>
                        </a:defRPr>
                      </a:lvl3pPr>
                      <a:lvl4pPr marL="1564584" algn="l" defTabSz="1043056" rtl="0" eaLnBrk="1" latinLnBrk="0" hangingPunct="1">
                        <a:defRPr sz="2100" b="1" kern="1200">
                          <a:solidFill>
                            <a:schemeClr val="tx1"/>
                          </a:solidFill>
                          <a:latin typeface="Calibri Light"/>
                        </a:defRPr>
                      </a:lvl4pPr>
                      <a:lvl5pPr marL="2086112" algn="l" defTabSz="1043056" rtl="0" eaLnBrk="1" latinLnBrk="0" hangingPunct="1">
                        <a:defRPr sz="2100" b="1" kern="1200">
                          <a:solidFill>
                            <a:schemeClr val="tx1"/>
                          </a:solidFill>
                          <a:latin typeface="Calibri Light"/>
                        </a:defRPr>
                      </a:lvl5pPr>
                      <a:lvl6pPr marL="2607640" algn="l" defTabSz="1043056" rtl="0" eaLnBrk="1" latinLnBrk="0" hangingPunct="1">
                        <a:defRPr sz="2100" b="1" kern="1200">
                          <a:solidFill>
                            <a:schemeClr val="tx1"/>
                          </a:solidFill>
                          <a:latin typeface="Calibri Light"/>
                        </a:defRPr>
                      </a:lvl6pPr>
                      <a:lvl7pPr marL="3129168" algn="l" defTabSz="1043056" rtl="0" eaLnBrk="1" latinLnBrk="0" hangingPunct="1">
                        <a:defRPr sz="2100" b="1" kern="1200">
                          <a:solidFill>
                            <a:schemeClr val="tx1"/>
                          </a:solidFill>
                          <a:latin typeface="Calibri Light"/>
                        </a:defRPr>
                      </a:lvl7pPr>
                      <a:lvl8pPr marL="3650696" algn="l" defTabSz="1043056" rtl="0" eaLnBrk="1" latinLnBrk="0" hangingPunct="1">
                        <a:defRPr sz="2100" b="1" kern="1200">
                          <a:solidFill>
                            <a:schemeClr val="tx1"/>
                          </a:solidFill>
                          <a:latin typeface="Calibri Light"/>
                        </a:defRPr>
                      </a:lvl8pPr>
                      <a:lvl9pPr marL="4172224" algn="l" defTabSz="1043056" rtl="0" eaLnBrk="1" latinLnBrk="0" hangingPunct="1">
                        <a:defRPr sz="2100" b="1" kern="1200">
                          <a:solidFill>
                            <a:schemeClr val="tx1"/>
                          </a:solidFill>
                          <a:latin typeface="Calibri Light"/>
                        </a:defRPr>
                      </a:lvl9pPr>
                    </a:lstStyle>
                    <a:p>
                      <a:pPr algn="ctr"/>
                      <a:r>
                        <a:rPr lang="en-US" sz="1600" b="0" cap="none" spc="0" dirty="0">
                          <a:ln w="0"/>
                          <a:solidFill>
                            <a:srgbClr val="00B050"/>
                          </a:solidFill>
                          <a:effectLst>
                            <a:reflection blurRad="6350" stA="53000" endA="300" endPos="35500" dir="5400000" sy="-90000" algn="bl" rotWithShape="0"/>
                          </a:effectLst>
                          <a:latin typeface="Calibri" panose="020F0502020204030204" pitchFamily="34" charset="0"/>
                        </a:rPr>
                        <a:t>Components</a:t>
                      </a:r>
                    </a:p>
                  </a:txBody>
                  <a:tcPr marL="56843" marR="56843" marT="28421" marB="28421" anchor="ctr">
                    <a:lnL w="12700" cmpd="sng">
                      <a:solidFill>
                        <a:srgbClr val="F04E37"/>
                      </a:solidFill>
                    </a:lnL>
                    <a:lnR w="12700" cmpd="sng">
                      <a:solidFill>
                        <a:srgbClr val="F04E37"/>
                      </a:solidFill>
                    </a:lnR>
                    <a:lnT w="12700" cmpd="sng">
                      <a:solidFill>
                        <a:srgbClr val="F04E37"/>
                      </a:solidFill>
                    </a:lnT>
                    <a:lnB w="25400" cmpd="sng">
                      <a:solidFill>
                        <a:srgbClr val="F04E37"/>
                      </a:solidFill>
                    </a:lnB>
                    <a:lnTlToBr w="12700" cmpd="sng">
                      <a:noFill/>
                      <a:prstDash val="solid"/>
                    </a:lnTlToBr>
                    <a:lnBlToTr w="12700" cmpd="sng">
                      <a:noFill/>
                      <a:prstDash val="solid"/>
                    </a:lnBlToTr>
                    <a:noFill/>
                  </a:tcPr>
                </a:tc>
                <a:tc gridSpan="5">
                  <a:txBody>
                    <a:bodyPr/>
                    <a:lstStyle>
                      <a:lvl1pPr marL="0" algn="l" defTabSz="1043056" rtl="0" eaLnBrk="1" latinLnBrk="0" hangingPunct="1">
                        <a:defRPr sz="2100" b="1" kern="1200">
                          <a:solidFill>
                            <a:schemeClr val="tx1"/>
                          </a:solidFill>
                          <a:latin typeface="Calibri Light"/>
                        </a:defRPr>
                      </a:lvl1pPr>
                      <a:lvl2pPr marL="521528" algn="l" defTabSz="1043056" rtl="0" eaLnBrk="1" latinLnBrk="0" hangingPunct="1">
                        <a:defRPr sz="2100" b="1" kern="1200">
                          <a:solidFill>
                            <a:schemeClr val="tx1"/>
                          </a:solidFill>
                          <a:latin typeface="Calibri Light"/>
                        </a:defRPr>
                      </a:lvl2pPr>
                      <a:lvl3pPr marL="1043056" algn="l" defTabSz="1043056" rtl="0" eaLnBrk="1" latinLnBrk="0" hangingPunct="1">
                        <a:defRPr sz="2100" b="1" kern="1200">
                          <a:solidFill>
                            <a:schemeClr val="tx1"/>
                          </a:solidFill>
                          <a:latin typeface="Calibri Light"/>
                        </a:defRPr>
                      </a:lvl3pPr>
                      <a:lvl4pPr marL="1564584" algn="l" defTabSz="1043056" rtl="0" eaLnBrk="1" latinLnBrk="0" hangingPunct="1">
                        <a:defRPr sz="2100" b="1" kern="1200">
                          <a:solidFill>
                            <a:schemeClr val="tx1"/>
                          </a:solidFill>
                          <a:latin typeface="Calibri Light"/>
                        </a:defRPr>
                      </a:lvl4pPr>
                      <a:lvl5pPr marL="2086112" algn="l" defTabSz="1043056" rtl="0" eaLnBrk="1" latinLnBrk="0" hangingPunct="1">
                        <a:defRPr sz="2100" b="1" kern="1200">
                          <a:solidFill>
                            <a:schemeClr val="tx1"/>
                          </a:solidFill>
                          <a:latin typeface="Calibri Light"/>
                        </a:defRPr>
                      </a:lvl5pPr>
                      <a:lvl6pPr marL="2607640" algn="l" defTabSz="1043056" rtl="0" eaLnBrk="1" latinLnBrk="0" hangingPunct="1">
                        <a:defRPr sz="2100" b="1" kern="1200">
                          <a:solidFill>
                            <a:schemeClr val="tx1"/>
                          </a:solidFill>
                          <a:latin typeface="Calibri Light"/>
                        </a:defRPr>
                      </a:lvl6pPr>
                      <a:lvl7pPr marL="3129168" algn="l" defTabSz="1043056" rtl="0" eaLnBrk="1" latinLnBrk="0" hangingPunct="1">
                        <a:defRPr sz="2100" b="1" kern="1200">
                          <a:solidFill>
                            <a:schemeClr val="tx1"/>
                          </a:solidFill>
                          <a:latin typeface="Calibri Light"/>
                        </a:defRPr>
                      </a:lvl7pPr>
                      <a:lvl8pPr marL="3650696" algn="l" defTabSz="1043056" rtl="0" eaLnBrk="1" latinLnBrk="0" hangingPunct="1">
                        <a:defRPr sz="2100" b="1" kern="1200">
                          <a:solidFill>
                            <a:schemeClr val="tx1"/>
                          </a:solidFill>
                          <a:latin typeface="Calibri Light"/>
                        </a:defRPr>
                      </a:lvl8pPr>
                      <a:lvl9pPr marL="4172224" algn="l" defTabSz="1043056" rtl="0" eaLnBrk="1" latinLnBrk="0" hangingPunct="1">
                        <a:defRPr sz="2100" b="1" kern="1200">
                          <a:solidFill>
                            <a:schemeClr val="tx1"/>
                          </a:solidFill>
                          <a:latin typeface="Calibri Light"/>
                        </a:defRPr>
                      </a:lvl9pPr>
                    </a:lstStyle>
                    <a:p>
                      <a:pPr algn="ctr"/>
                      <a:r>
                        <a:rPr lang="en-US" sz="1600" b="0" cap="none" spc="0" dirty="0">
                          <a:ln w="0"/>
                          <a:solidFill>
                            <a:srgbClr val="00B050"/>
                          </a:solidFill>
                          <a:effectLst>
                            <a:reflection blurRad="6350" stA="53000" endA="300" endPos="35500" dir="5400000" sy="-90000" algn="bl" rotWithShape="0"/>
                          </a:effectLst>
                          <a:latin typeface="Calibri" panose="020F0502020204030204" pitchFamily="34" charset="0"/>
                        </a:rPr>
                        <a:t>Environments</a:t>
                      </a:r>
                    </a:p>
                  </a:txBody>
                  <a:tcPr marL="56843" marR="56843" marT="28421" marB="28421">
                    <a:lnL w="12700" cmpd="sng">
                      <a:solidFill>
                        <a:srgbClr val="F04E37"/>
                      </a:solidFill>
                    </a:lnL>
                    <a:lnR w="12700" cmpd="sng">
                      <a:solidFill>
                        <a:srgbClr val="F04E37"/>
                      </a:solidFill>
                    </a:lnR>
                    <a:lnT w="12700" cmpd="sng">
                      <a:solidFill>
                        <a:srgbClr val="F04E37"/>
                      </a:solidFill>
                    </a:lnT>
                    <a:lnB w="25400" cmpd="sng">
                      <a:solidFill>
                        <a:srgbClr val="F04E37"/>
                      </a:solid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lvl1pPr marL="0" algn="l" defTabSz="1043056" rtl="0" eaLnBrk="1" latinLnBrk="0" hangingPunct="1">
                        <a:defRPr sz="2100" b="1" kern="1200">
                          <a:solidFill>
                            <a:schemeClr val="tx1"/>
                          </a:solidFill>
                          <a:latin typeface="Calibri Light"/>
                        </a:defRPr>
                      </a:lvl1pPr>
                      <a:lvl2pPr marL="521528" algn="l" defTabSz="1043056" rtl="0" eaLnBrk="1" latinLnBrk="0" hangingPunct="1">
                        <a:defRPr sz="2100" b="1" kern="1200">
                          <a:solidFill>
                            <a:schemeClr val="tx1"/>
                          </a:solidFill>
                          <a:latin typeface="Calibri Light"/>
                        </a:defRPr>
                      </a:lvl2pPr>
                      <a:lvl3pPr marL="1043056" algn="l" defTabSz="1043056" rtl="0" eaLnBrk="1" latinLnBrk="0" hangingPunct="1">
                        <a:defRPr sz="2100" b="1" kern="1200">
                          <a:solidFill>
                            <a:schemeClr val="tx1"/>
                          </a:solidFill>
                          <a:latin typeface="Calibri Light"/>
                        </a:defRPr>
                      </a:lvl3pPr>
                      <a:lvl4pPr marL="1564584" algn="l" defTabSz="1043056" rtl="0" eaLnBrk="1" latinLnBrk="0" hangingPunct="1">
                        <a:defRPr sz="2100" b="1" kern="1200">
                          <a:solidFill>
                            <a:schemeClr val="tx1"/>
                          </a:solidFill>
                          <a:latin typeface="Calibri Light"/>
                        </a:defRPr>
                      </a:lvl4pPr>
                      <a:lvl5pPr marL="2086112" algn="l" defTabSz="1043056" rtl="0" eaLnBrk="1" latinLnBrk="0" hangingPunct="1">
                        <a:defRPr sz="2100" b="1" kern="1200">
                          <a:solidFill>
                            <a:schemeClr val="tx1"/>
                          </a:solidFill>
                          <a:latin typeface="Calibri Light"/>
                        </a:defRPr>
                      </a:lvl5pPr>
                      <a:lvl6pPr marL="2607640" algn="l" defTabSz="1043056" rtl="0" eaLnBrk="1" latinLnBrk="0" hangingPunct="1">
                        <a:defRPr sz="2100" b="1" kern="1200">
                          <a:solidFill>
                            <a:schemeClr val="tx1"/>
                          </a:solidFill>
                          <a:latin typeface="Calibri Light"/>
                        </a:defRPr>
                      </a:lvl6pPr>
                      <a:lvl7pPr marL="3129168" algn="l" defTabSz="1043056" rtl="0" eaLnBrk="1" latinLnBrk="0" hangingPunct="1">
                        <a:defRPr sz="2100" b="1" kern="1200">
                          <a:solidFill>
                            <a:schemeClr val="tx1"/>
                          </a:solidFill>
                          <a:latin typeface="Calibri Light"/>
                        </a:defRPr>
                      </a:lvl7pPr>
                      <a:lvl8pPr marL="3650696" algn="l" defTabSz="1043056" rtl="0" eaLnBrk="1" latinLnBrk="0" hangingPunct="1">
                        <a:defRPr sz="2100" b="1" kern="1200">
                          <a:solidFill>
                            <a:schemeClr val="tx1"/>
                          </a:solidFill>
                          <a:latin typeface="Calibri Light"/>
                        </a:defRPr>
                      </a:lvl8pPr>
                      <a:lvl9pPr marL="4172224" algn="l" defTabSz="1043056" rtl="0" eaLnBrk="1" latinLnBrk="0" hangingPunct="1">
                        <a:defRPr sz="2100" b="1" kern="1200">
                          <a:solidFill>
                            <a:schemeClr val="tx1"/>
                          </a:solidFill>
                          <a:latin typeface="Calibri Light"/>
                        </a:defRPr>
                      </a:lvl9pPr>
                    </a:lstStyle>
                    <a:p>
                      <a:pPr algn="ctr"/>
                      <a:r>
                        <a:rPr lang="en-US" sz="1600" b="0" cap="none" spc="0" dirty="0">
                          <a:ln w="0"/>
                          <a:solidFill>
                            <a:srgbClr val="00B050"/>
                          </a:solidFill>
                          <a:effectLst>
                            <a:reflection blurRad="6350" stA="53000" endA="300" endPos="35500" dir="5400000" sy="-90000" algn="bl" rotWithShape="0"/>
                          </a:effectLst>
                          <a:latin typeface="Arial" panose="020B0604020202020204" pitchFamily="34" charset="0"/>
                          <a:cs typeface="Arial" panose="020B0604020202020204" pitchFamily="34" charset="0"/>
                        </a:rPr>
                        <a:t>Time</a:t>
                      </a:r>
                    </a:p>
                  </a:txBody>
                  <a:tcPr marL="56843" marR="56843" marT="28421" marB="28421" anchor="ctr">
                    <a:lnL w="12700" cmpd="sng">
                      <a:solidFill>
                        <a:srgbClr val="F04E37"/>
                      </a:solidFill>
                    </a:lnL>
                    <a:lnR w="12700" cmpd="sng">
                      <a:solidFill>
                        <a:srgbClr val="F04E37"/>
                      </a:solidFill>
                    </a:lnR>
                    <a:lnT w="12700" cmpd="sng">
                      <a:solidFill>
                        <a:srgbClr val="F04E37"/>
                      </a:solidFill>
                    </a:lnT>
                    <a:lnB w="25400" cmpd="sng">
                      <a:solidFill>
                        <a:srgbClr val="F04E37"/>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46317">
                <a:tc vMerge="1">
                  <a:txBody>
                    <a:bodyPr/>
                    <a:lstStyle/>
                    <a:p>
                      <a:endParaRPr lang="en-US" dirty="0">
                        <a:latin typeface="Calibri" panose="020F0502020204030204" pitchFamily="34" charset="0"/>
                      </a:endParaRPr>
                    </a:p>
                  </a:txBody>
                  <a:tcPr/>
                </a:tc>
                <a:tc>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algn="ctr"/>
                      <a:r>
                        <a:rPr lang="en-US" sz="1200" b="0" cap="none" spc="0" dirty="0">
                          <a:ln w="0"/>
                          <a:solidFill>
                            <a:schemeClr val="tx1"/>
                          </a:solidFill>
                          <a:effectLst/>
                          <a:latin typeface="Calibri" panose="020F0502020204030204" pitchFamily="34" charset="0"/>
                        </a:rPr>
                        <a:t>Prod</a:t>
                      </a:r>
                    </a:p>
                  </a:txBody>
                  <a:tcPr marL="56843" marR="56843" marT="28421" marB="28421">
                    <a:lnL w="25400" cmpd="sng">
                      <a:solidFill>
                        <a:srgbClr val="F04E37"/>
                      </a:solidFill>
                    </a:lnL>
                    <a:lnR w="12700" cmpd="sng">
                      <a:solidFill>
                        <a:srgbClr val="F04E37"/>
                      </a:solidFill>
                    </a:lnR>
                    <a:lnT w="25400" cmpd="sng">
                      <a:solidFill>
                        <a:srgbClr val="F04E37"/>
                      </a:solidFill>
                    </a:lnT>
                    <a:lnB w="12700" cmpd="sng">
                      <a:solidFill>
                        <a:srgbClr val="F04E37"/>
                      </a:solidFill>
                    </a:lnB>
                    <a:lnTlToBr w="12700" cmpd="sng">
                      <a:noFill/>
                      <a:prstDash val="solid"/>
                    </a:lnTlToBr>
                    <a:lnBlToTr w="12700" cmpd="sng">
                      <a:noFill/>
                      <a:prstDash val="solid"/>
                    </a:lnBlToTr>
                    <a:solidFill>
                      <a:srgbClr val="F04E37">
                        <a:alpha val="20000"/>
                      </a:srgbClr>
                    </a:solidFill>
                  </a:tcPr>
                </a:tc>
                <a:tc>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algn="ctr"/>
                      <a:r>
                        <a:rPr lang="en-US" sz="1200" b="0" cap="none" spc="0" dirty="0">
                          <a:ln w="0"/>
                          <a:solidFill>
                            <a:schemeClr val="tx1"/>
                          </a:solidFill>
                          <a:effectLst/>
                          <a:latin typeface="Calibri" panose="020F0502020204030204" pitchFamily="34" charset="0"/>
                        </a:rPr>
                        <a:t>Dev</a:t>
                      </a:r>
                    </a:p>
                  </a:txBody>
                  <a:tcPr marL="56843" marR="56843" marT="28421" marB="28421">
                    <a:lnL w="12700" cmpd="sng">
                      <a:solidFill>
                        <a:srgbClr val="F04E37"/>
                      </a:solidFill>
                    </a:lnL>
                    <a:lnR w="12700" cmpd="sng">
                      <a:solidFill>
                        <a:srgbClr val="F04E37"/>
                      </a:solidFill>
                    </a:lnR>
                    <a:lnT w="25400" cmpd="sng">
                      <a:solidFill>
                        <a:srgbClr val="F04E37"/>
                      </a:solidFill>
                    </a:lnT>
                    <a:lnB w="12700" cmpd="sng">
                      <a:solidFill>
                        <a:srgbClr val="F04E37"/>
                      </a:solidFill>
                    </a:lnB>
                    <a:lnTlToBr w="12700" cmpd="sng">
                      <a:noFill/>
                      <a:prstDash val="solid"/>
                    </a:lnTlToBr>
                    <a:lnBlToTr w="12700" cmpd="sng">
                      <a:noFill/>
                      <a:prstDash val="solid"/>
                    </a:lnBlToTr>
                    <a:solidFill>
                      <a:srgbClr val="F04E37">
                        <a:alpha val="20000"/>
                      </a:srgbClr>
                    </a:solidFill>
                  </a:tcPr>
                </a:tc>
                <a:tc>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algn="ctr"/>
                      <a:r>
                        <a:rPr lang="en-US" sz="1200" b="0" cap="none" spc="0" dirty="0">
                          <a:ln w="0"/>
                          <a:solidFill>
                            <a:schemeClr val="tx1"/>
                          </a:solidFill>
                          <a:effectLst/>
                          <a:latin typeface="Calibri" panose="020F0502020204030204" pitchFamily="34" charset="0"/>
                        </a:rPr>
                        <a:t>Test</a:t>
                      </a:r>
                    </a:p>
                  </a:txBody>
                  <a:tcPr marL="56843" marR="56843" marT="28421" marB="28421">
                    <a:lnL w="12700" cmpd="sng">
                      <a:solidFill>
                        <a:srgbClr val="F04E37"/>
                      </a:solidFill>
                    </a:lnL>
                    <a:lnR w="12700" cmpd="sng">
                      <a:solidFill>
                        <a:srgbClr val="F04E37"/>
                      </a:solidFill>
                    </a:lnR>
                    <a:lnT w="25400" cmpd="sng">
                      <a:solidFill>
                        <a:srgbClr val="F04E37"/>
                      </a:solidFill>
                    </a:lnT>
                    <a:lnB w="12700" cmpd="sng">
                      <a:solidFill>
                        <a:srgbClr val="F04E37"/>
                      </a:solidFill>
                    </a:lnB>
                    <a:lnTlToBr w="12700" cmpd="sng">
                      <a:noFill/>
                      <a:prstDash val="solid"/>
                    </a:lnTlToBr>
                    <a:lnBlToTr w="12700" cmpd="sng">
                      <a:noFill/>
                      <a:prstDash val="solid"/>
                    </a:lnBlToTr>
                    <a:solidFill>
                      <a:srgbClr val="F04E37">
                        <a:alpha val="20000"/>
                      </a:srgbClr>
                    </a:solidFill>
                  </a:tcPr>
                </a:tc>
                <a:tc>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algn="ctr"/>
                      <a:r>
                        <a:rPr lang="en-US" sz="1200" b="0" cap="none" spc="0" dirty="0">
                          <a:ln w="0"/>
                          <a:solidFill>
                            <a:schemeClr val="tx1"/>
                          </a:solidFill>
                          <a:effectLst/>
                          <a:latin typeface="Calibri" panose="020F0502020204030204" pitchFamily="34" charset="0"/>
                        </a:rPr>
                        <a:t>QA</a:t>
                      </a:r>
                    </a:p>
                  </a:txBody>
                  <a:tcPr marL="56843" marR="56843" marT="28421" marB="28421">
                    <a:lnL w="12700" cmpd="sng">
                      <a:solidFill>
                        <a:srgbClr val="F04E37"/>
                      </a:solidFill>
                    </a:lnL>
                    <a:lnR w="12700" cmpd="sng">
                      <a:solidFill>
                        <a:srgbClr val="F04E37"/>
                      </a:solidFill>
                    </a:lnR>
                    <a:lnT w="25400" cmpd="sng">
                      <a:solidFill>
                        <a:srgbClr val="F04E37"/>
                      </a:solidFill>
                    </a:lnT>
                    <a:lnB w="12700" cmpd="sng">
                      <a:solidFill>
                        <a:srgbClr val="F04E37"/>
                      </a:solidFill>
                    </a:lnB>
                    <a:lnTlToBr w="12700" cmpd="sng">
                      <a:noFill/>
                      <a:prstDash val="solid"/>
                    </a:lnTlToBr>
                    <a:lnBlToTr w="12700" cmpd="sng">
                      <a:noFill/>
                      <a:prstDash val="solid"/>
                    </a:lnBlToTr>
                    <a:solidFill>
                      <a:srgbClr val="F04E37">
                        <a:alpha val="20000"/>
                      </a:srgbClr>
                    </a:solidFill>
                  </a:tcPr>
                </a:tc>
                <a:tc>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algn="ctr"/>
                      <a:r>
                        <a:rPr lang="en-US" sz="1200" b="0" cap="none" spc="0" dirty="0">
                          <a:ln w="0"/>
                          <a:solidFill>
                            <a:schemeClr val="tx1"/>
                          </a:solidFill>
                          <a:effectLst/>
                          <a:latin typeface="Calibri" panose="020F0502020204030204" pitchFamily="34" charset="0"/>
                        </a:rPr>
                        <a:t>DR</a:t>
                      </a:r>
                    </a:p>
                  </a:txBody>
                  <a:tcPr marL="56843" marR="56843" marT="28421" marB="28421">
                    <a:lnL w="12700" cmpd="sng">
                      <a:solidFill>
                        <a:srgbClr val="F04E37"/>
                      </a:solidFill>
                    </a:lnL>
                    <a:lnR w="25400" cmpd="sng">
                      <a:solidFill>
                        <a:srgbClr val="F04E37"/>
                      </a:solidFill>
                    </a:lnR>
                    <a:lnT w="25400" cmpd="sng">
                      <a:solidFill>
                        <a:srgbClr val="F04E37"/>
                      </a:solidFill>
                    </a:lnT>
                    <a:lnB w="12700" cmpd="sng">
                      <a:solidFill>
                        <a:srgbClr val="F04E37"/>
                      </a:solidFill>
                    </a:lnB>
                    <a:lnTlToBr w="12700" cmpd="sng">
                      <a:noFill/>
                      <a:prstDash val="solid"/>
                    </a:lnTlToBr>
                    <a:lnBlToTr w="12700" cmpd="sng">
                      <a:noFill/>
                      <a:prstDash val="solid"/>
                    </a:lnBlToTr>
                    <a:solidFill>
                      <a:srgbClr val="F04E37">
                        <a:alpha val="20000"/>
                      </a:srgbClr>
                    </a:solidFill>
                  </a:tcPr>
                </a:tc>
                <a:tc vMerge="1">
                  <a:txBody>
                    <a:bodyPr/>
                    <a:lstStyle/>
                    <a:p>
                      <a:endParaRPr lang="en-US" dirty="0">
                        <a:latin typeface="Calibri" panose="020F0502020204030204" pitchFamily="34" charset="0"/>
                      </a:endParaRPr>
                    </a:p>
                  </a:txBody>
                  <a:tcPr/>
                </a:tc>
                <a:extLst>
                  <a:ext uri="{0D108BD9-81ED-4DB2-BD59-A6C34878D82A}">
                    <a16:rowId xmlns:a16="http://schemas.microsoft.com/office/drawing/2014/main" val="10001"/>
                  </a:ext>
                </a:extLst>
              </a:tr>
              <a:tr h="246317">
                <a:tc>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algn="r"/>
                      <a:r>
                        <a:rPr lang="en-US" sz="1200" b="0"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rPr>
                        <a:t>Hardware</a:t>
                      </a:r>
                    </a:p>
                  </a:txBody>
                  <a:tcPr marL="56843" marR="56843" marT="28421" marB="28421">
                    <a:lnL w="12700" cmpd="sng">
                      <a:solidFill>
                        <a:srgbClr val="F04E37"/>
                      </a:solidFill>
                    </a:lnL>
                    <a:lnR w="12700" cmpd="sng">
                      <a:solidFill>
                        <a:srgbClr val="F04E37"/>
                      </a:solidFill>
                    </a:lnR>
                    <a:lnT w="25400" cmpd="sng">
                      <a:solidFill>
                        <a:srgbClr val="F04E37"/>
                      </a:solidFill>
                    </a:lnT>
                    <a:lnB w="12700" cmpd="sng">
                      <a:solidFill>
                        <a:srgbClr val="F04E37"/>
                      </a:solidFill>
                    </a:lnB>
                    <a:lnTlToBr w="12700" cmpd="sng">
                      <a:noFill/>
                      <a:prstDash val="solid"/>
                    </a:lnTlToBr>
                    <a:lnBlToTr w="12700" cmpd="sng">
                      <a:noFill/>
                      <a:prstDash val="solid"/>
                    </a:lnBlToTr>
                    <a:noFill/>
                  </a:tcPr>
                </a:tc>
                <a:tc>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algn="ctr"/>
                      <a:r>
                        <a:rPr lang="en-US" sz="1200" b="1" cap="none" spc="0" dirty="0">
                          <a:ln/>
                          <a:solidFill>
                            <a:schemeClr val="bg1"/>
                          </a:solidFill>
                          <a:effectLst/>
                          <a:latin typeface="Copperplate Gothic Light" panose="020E0507020206020404" pitchFamily="34" charset="0"/>
                        </a:rPr>
                        <a:t>$</a:t>
                      </a:r>
                    </a:p>
                  </a:txBody>
                  <a:tcPr marL="56843" marR="56843" marT="28421" marB="28421">
                    <a:lnL w="12700" cmpd="sng">
                      <a:solidFill>
                        <a:srgbClr val="F04E37"/>
                      </a:solidFill>
                    </a:lnL>
                    <a:lnR w="12700" cmpd="sng">
                      <a:solidFill>
                        <a:srgbClr val="F04E37"/>
                      </a:solidFill>
                    </a:lnR>
                    <a:lnT w="12700" cmpd="sng">
                      <a:solidFill>
                        <a:srgbClr val="F04E37"/>
                      </a:solidFill>
                    </a:lnT>
                    <a:lnB w="12700" cmpd="sng">
                      <a:solidFill>
                        <a:srgbClr val="F04E37"/>
                      </a:solidFill>
                    </a:lnB>
                    <a:lnTlToBr w="12700" cmpd="sng">
                      <a:noFill/>
                      <a:prstDash val="solid"/>
                    </a:lnTlToBr>
                    <a:lnBlToTr w="12700" cmpd="sng">
                      <a:noFill/>
                      <a:prstDash val="solid"/>
                    </a:lnBlToTr>
                    <a:solidFill>
                      <a:srgbClr val="0070C0"/>
                    </a:solidFill>
                  </a:tcPr>
                </a:tc>
                <a:tc>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algn="ctr"/>
                      <a:r>
                        <a:rPr lang="en-US" sz="1200" b="1" cap="none" spc="0" dirty="0">
                          <a:ln/>
                          <a:solidFill>
                            <a:schemeClr val="bg1"/>
                          </a:solidFill>
                          <a:effectLst/>
                          <a:latin typeface="Copperplate Gothic Light" panose="020E0507020206020404" pitchFamily="34" charset="0"/>
                        </a:rPr>
                        <a:t>$</a:t>
                      </a:r>
                    </a:p>
                  </a:txBody>
                  <a:tcPr marL="56843" marR="56843" marT="28421" marB="28421">
                    <a:lnL w="12700" cmpd="sng">
                      <a:solidFill>
                        <a:srgbClr val="F04E37"/>
                      </a:solidFill>
                    </a:lnL>
                    <a:lnR w="12700" cmpd="sng">
                      <a:solidFill>
                        <a:srgbClr val="F04E37"/>
                      </a:solidFill>
                    </a:lnR>
                    <a:lnT w="12700" cmpd="sng">
                      <a:solidFill>
                        <a:srgbClr val="F04E37"/>
                      </a:solidFill>
                    </a:lnT>
                    <a:lnB w="12700" cmpd="sng">
                      <a:solidFill>
                        <a:srgbClr val="F04E37"/>
                      </a:solidFill>
                    </a:lnB>
                    <a:lnTlToBr w="12700" cmpd="sng">
                      <a:noFill/>
                      <a:prstDash val="solid"/>
                    </a:lnTlToBr>
                    <a:lnBlToTr w="12700" cmpd="sng">
                      <a:noFill/>
                      <a:prstDash val="solid"/>
                    </a:lnBlToTr>
                    <a:solidFill>
                      <a:srgbClr val="0070C0"/>
                    </a:solidFill>
                  </a:tcPr>
                </a:tc>
                <a:tc>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algn="ctr"/>
                      <a:r>
                        <a:rPr lang="en-US" sz="1200" b="1" cap="none" spc="0" dirty="0">
                          <a:ln/>
                          <a:solidFill>
                            <a:srgbClr val="0070C0"/>
                          </a:solidFill>
                          <a:effectLst/>
                          <a:latin typeface="Copperplate Gothic Light" panose="020E0507020206020404" pitchFamily="34" charset="0"/>
                        </a:rPr>
                        <a:t>$</a:t>
                      </a:r>
                    </a:p>
                  </a:txBody>
                  <a:tcPr marL="56843" marR="56843" marT="28421" marB="28421">
                    <a:lnL w="12700" cmpd="sng">
                      <a:solidFill>
                        <a:srgbClr val="F04E37"/>
                      </a:solidFill>
                    </a:lnL>
                    <a:lnR w="12700" cmpd="sng">
                      <a:solidFill>
                        <a:srgbClr val="F04E37"/>
                      </a:solidFill>
                    </a:lnR>
                    <a:lnT w="12700" cmpd="sng">
                      <a:solidFill>
                        <a:srgbClr val="F04E37"/>
                      </a:solidFill>
                    </a:lnT>
                    <a:lnB w="12700" cmpd="sng">
                      <a:solidFill>
                        <a:srgbClr val="F04E37"/>
                      </a:solidFill>
                    </a:lnB>
                    <a:lnTlToBr w="12700" cmpd="sng">
                      <a:noFill/>
                      <a:prstDash val="solid"/>
                    </a:lnTlToBr>
                    <a:lnBlToTr w="12700" cmpd="sng">
                      <a:noFill/>
                      <a:prstDash val="solid"/>
                    </a:lnBlToTr>
                    <a:solidFill>
                      <a:srgbClr val="FFFFCC"/>
                    </a:solidFill>
                  </a:tcPr>
                </a:tc>
                <a:tc>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algn="ctr"/>
                      <a:r>
                        <a:rPr lang="en-US" sz="1200" b="1" cap="none" spc="0" dirty="0">
                          <a:ln/>
                          <a:solidFill>
                            <a:srgbClr val="0070C0"/>
                          </a:solidFill>
                          <a:effectLst/>
                          <a:latin typeface="Copperplate Gothic Light" panose="020E0507020206020404" pitchFamily="34" charset="0"/>
                        </a:rPr>
                        <a:t>$</a:t>
                      </a:r>
                    </a:p>
                  </a:txBody>
                  <a:tcPr marL="56843" marR="56843" marT="28421" marB="28421">
                    <a:lnL w="12700" cmpd="sng">
                      <a:solidFill>
                        <a:srgbClr val="F04E37"/>
                      </a:solidFill>
                    </a:lnL>
                    <a:lnR w="12700" cmpd="sng">
                      <a:solidFill>
                        <a:srgbClr val="F04E37"/>
                      </a:solidFill>
                    </a:lnR>
                    <a:lnT w="12700" cmpd="sng">
                      <a:solidFill>
                        <a:srgbClr val="F04E37"/>
                      </a:solidFill>
                    </a:lnT>
                    <a:lnB w="12700" cmpd="sng">
                      <a:solidFill>
                        <a:srgbClr val="F04E37"/>
                      </a:solidFill>
                    </a:lnB>
                    <a:lnTlToBr w="12700" cmpd="sng">
                      <a:noFill/>
                      <a:prstDash val="solid"/>
                    </a:lnTlToBr>
                    <a:lnBlToTr w="12700" cmpd="sng">
                      <a:noFill/>
                      <a:prstDash val="solid"/>
                    </a:lnBlToTr>
                    <a:solidFill>
                      <a:srgbClr val="FFFFCC"/>
                    </a:solidFill>
                  </a:tcPr>
                </a:tc>
                <a:tc>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algn="ctr"/>
                      <a:r>
                        <a:rPr lang="en-US" sz="1200" b="1" cap="none" spc="0" dirty="0">
                          <a:ln/>
                          <a:solidFill>
                            <a:srgbClr val="0070C0"/>
                          </a:solidFill>
                          <a:effectLst/>
                          <a:latin typeface="Copperplate Gothic Light" panose="020E0507020206020404" pitchFamily="34" charset="0"/>
                        </a:rPr>
                        <a:t>$</a:t>
                      </a:r>
                    </a:p>
                  </a:txBody>
                  <a:tcPr marL="56843" marR="56843" marT="28421" marB="28421">
                    <a:lnL w="12700" cmpd="sng">
                      <a:solidFill>
                        <a:srgbClr val="F04E37"/>
                      </a:solidFill>
                    </a:lnL>
                    <a:lnR w="12700" cmpd="sng">
                      <a:solidFill>
                        <a:srgbClr val="F04E37"/>
                      </a:solidFill>
                    </a:lnR>
                    <a:lnT w="12700" cmpd="sng">
                      <a:solidFill>
                        <a:srgbClr val="F04E37"/>
                      </a:solidFill>
                    </a:lnT>
                    <a:lnB w="12700" cmpd="sng">
                      <a:solidFill>
                        <a:srgbClr val="F04E37"/>
                      </a:solidFill>
                    </a:lnB>
                    <a:lnTlToBr w="12700" cmpd="sng">
                      <a:noFill/>
                      <a:prstDash val="solid"/>
                    </a:lnTlToBr>
                    <a:lnBlToTr w="12700" cmpd="sng">
                      <a:noFill/>
                      <a:prstDash val="solid"/>
                    </a:lnBlToTr>
                    <a:solidFill>
                      <a:srgbClr val="FFFFCC"/>
                    </a:solidFill>
                  </a:tcPr>
                </a:tc>
                <a:tc>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0"/>
                          <a:solidFill>
                            <a:schemeClr val="accent1">
                              <a:lumMod val="75000"/>
                            </a:schemeClr>
                          </a:solidFill>
                          <a:effectLst>
                            <a:outerShdw blurRad="38100" dist="19050" dir="2700000" algn="tl" rotWithShape="0">
                              <a:prstClr val="black">
                                <a:alpha val="40000"/>
                              </a:prstClr>
                            </a:outerShdw>
                          </a:effectLst>
                          <a:uLnTx/>
                          <a:uFillTx/>
                          <a:latin typeface="Calibri" panose="020F0502020204030204" pitchFamily="34" charset="0"/>
                          <a:ea typeface="+mn-ea"/>
                          <a:cs typeface="+mn-cs"/>
                        </a:rPr>
                        <a:t>Planning</a:t>
                      </a:r>
                    </a:p>
                  </a:txBody>
                  <a:tcPr marL="56843" marR="56843" marT="28421" marB="28421">
                    <a:lnL w="12700" cmpd="sng">
                      <a:solidFill>
                        <a:srgbClr val="F04E37"/>
                      </a:solidFill>
                    </a:lnL>
                    <a:lnR w="12700" cmpd="sng">
                      <a:solidFill>
                        <a:srgbClr val="F04E37"/>
                      </a:solidFill>
                    </a:lnR>
                    <a:lnT w="25400" cmpd="sng">
                      <a:solidFill>
                        <a:srgbClr val="F04E37"/>
                      </a:solidFill>
                    </a:lnT>
                    <a:lnB w="12700" cmpd="sng">
                      <a:solidFill>
                        <a:srgbClr val="F04E37"/>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46317">
                <a:tc>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algn="r"/>
                      <a:r>
                        <a:rPr lang="en-US" sz="1200" b="0"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rPr>
                        <a:t>Software</a:t>
                      </a:r>
                    </a:p>
                  </a:txBody>
                  <a:tcPr marL="56843" marR="56843" marT="28421" marB="28421">
                    <a:lnL w="12700" cmpd="sng">
                      <a:solidFill>
                        <a:srgbClr val="F04E37"/>
                      </a:solidFill>
                    </a:lnL>
                    <a:lnR w="12700" cmpd="sng">
                      <a:solidFill>
                        <a:srgbClr val="F04E37"/>
                      </a:solidFill>
                    </a:lnR>
                    <a:lnT w="12700" cmpd="sng">
                      <a:solidFill>
                        <a:srgbClr val="F04E37"/>
                      </a:solidFill>
                    </a:lnT>
                    <a:lnB w="12700" cmpd="sng">
                      <a:solidFill>
                        <a:srgbClr val="F04E37"/>
                      </a:solidFill>
                    </a:lnB>
                    <a:lnTlToBr w="12700" cmpd="sng">
                      <a:noFill/>
                      <a:prstDash val="solid"/>
                    </a:lnTlToBr>
                    <a:lnBlToTr w="12700" cmpd="sng">
                      <a:noFill/>
                      <a:prstDash val="solid"/>
                    </a:lnBlToTr>
                    <a:noFill/>
                  </a:tcPr>
                </a:tc>
                <a:tc>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algn="ctr"/>
                      <a:r>
                        <a:rPr lang="en-US" sz="1200" b="1" cap="none" spc="0" dirty="0">
                          <a:ln/>
                          <a:solidFill>
                            <a:schemeClr val="bg1"/>
                          </a:solidFill>
                          <a:effectLst/>
                          <a:latin typeface="Copperplate Gothic Light" panose="020E0507020206020404" pitchFamily="34" charset="0"/>
                        </a:rPr>
                        <a:t>$</a:t>
                      </a:r>
                    </a:p>
                  </a:txBody>
                  <a:tcPr marL="56843" marR="56843" marT="28421" marB="28421">
                    <a:lnL w="12700" cmpd="sng">
                      <a:solidFill>
                        <a:srgbClr val="F04E37"/>
                      </a:solidFill>
                    </a:lnL>
                    <a:lnR w="12700" cmpd="sng">
                      <a:solidFill>
                        <a:srgbClr val="F04E37"/>
                      </a:solidFill>
                    </a:lnR>
                    <a:lnT w="12700" cmpd="sng">
                      <a:solidFill>
                        <a:srgbClr val="F04E37"/>
                      </a:solidFill>
                    </a:lnT>
                    <a:lnB w="12700" cmpd="sng">
                      <a:solidFill>
                        <a:srgbClr val="F04E37"/>
                      </a:solidFill>
                    </a:lnB>
                    <a:lnTlToBr w="12700" cmpd="sng">
                      <a:noFill/>
                      <a:prstDash val="solid"/>
                    </a:lnTlToBr>
                    <a:lnBlToTr w="12700" cmpd="sng">
                      <a:noFill/>
                      <a:prstDash val="solid"/>
                    </a:lnBlToTr>
                    <a:solidFill>
                      <a:srgbClr val="0070C0"/>
                    </a:solidFill>
                  </a:tcPr>
                </a:tc>
                <a:tc>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algn="ctr"/>
                      <a:r>
                        <a:rPr lang="en-US" sz="1200" b="1" cap="none" spc="0" dirty="0">
                          <a:ln/>
                          <a:solidFill>
                            <a:schemeClr val="bg1"/>
                          </a:solidFill>
                          <a:effectLst/>
                          <a:latin typeface="Copperplate Gothic Light" panose="020E0507020206020404" pitchFamily="34" charset="0"/>
                        </a:rPr>
                        <a:t>$</a:t>
                      </a:r>
                    </a:p>
                  </a:txBody>
                  <a:tcPr marL="56843" marR="56843" marT="28421" marB="28421">
                    <a:lnL w="12700" cmpd="sng">
                      <a:solidFill>
                        <a:srgbClr val="F04E37"/>
                      </a:solidFill>
                    </a:lnL>
                    <a:lnR w="12700" cmpd="sng">
                      <a:solidFill>
                        <a:srgbClr val="F04E37"/>
                      </a:solidFill>
                    </a:lnR>
                    <a:lnT w="12700" cmpd="sng">
                      <a:solidFill>
                        <a:srgbClr val="F04E37"/>
                      </a:solidFill>
                    </a:lnT>
                    <a:lnB w="12700" cmpd="sng">
                      <a:solidFill>
                        <a:srgbClr val="F04E37"/>
                      </a:solidFill>
                    </a:lnB>
                    <a:lnTlToBr w="12700" cmpd="sng">
                      <a:noFill/>
                      <a:prstDash val="solid"/>
                    </a:lnTlToBr>
                    <a:lnBlToTr w="12700" cmpd="sng">
                      <a:noFill/>
                      <a:prstDash val="solid"/>
                    </a:lnBlToTr>
                    <a:solidFill>
                      <a:srgbClr val="0070C0"/>
                    </a:solidFill>
                  </a:tcPr>
                </a:tc>
                <a:tc>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algn="ctr"/>
                      <a:r>
                        <a:rPr lang="en-US" sz="1200" b="1" cap="none" spc="0" dirty="0">
                          <a:ln/>
                          <a:solidFill>
                            <a:srgbClr val="0070C0"/>
                          </a:solidFill>
                          <a:effectLst/>
                          <a:latin typeface="Copperplate Gothic Light" panose="020E0507020206020404" pitchFamily="34" charset="0"/>
                        </a:rPr>
                        <a:t>$</a:t>
                      </a:r>
                    </a:p>
                  </a:txBody>
                  <a:tcPr marL="56843" marR="56843" marT="28421" marB="28421">
                    <a:lnL w="12700" cmpd="sng">
                      <a:solidFill>
                        <a:srgbClr val="F04E37"/>
                      </a:solidFill>
                    </a:lnL>
                    <a:lnR w="12700" cmpd="sng">
                      <a:solidFill>
                        <a:srgbClr val="F04E37"/>
                      </a:solidFill>
                    </a:lnR>
                    <a:lnT w="12700" cmpd="sng">
                      <a:solidFill>
                        <a:srgbClr val="F04E37"/>
                      </a:solidFill>
                    </a:lnT>
                    <a:lnB w="12700" cmpd="sng">
                      <a:solidFill>
                        <a:srgbClr val="F04E37"/>
                      </a:solidFill>
                    </a:lnB>
                    <a:lnTlToBr w="12700" cmpd="sng">
                      <a:noFill/>
                      <a:prstDash val="solid"/>
                    </a:lnTlToBr>
                    <a:lnBlToTr w="12700" cmpd="sng">
                      <a:noFill/>
                      <a:prstDash val="solid"/>
                    </a:lnBlToTr>
                    <a:solidFill>
                      <a:srgbClr val="FFFFCC"/>
                    </a:solidFill>
                  </a:tcPr>
                </a:tc>
                <a:tc>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algn="ctr"/>
                      <a:r>
                        <a:rPr lang="en-US" sz="1200" b="1" cap="none" spc="0" dirty="0">
                          <a:ln/>
                          <a:solidFill>
                            <a:srgbClr val="0070C0"/>
                          </a:solidFill>
                          <a:effectLst/>
                          <a:latin typeface="Copperplate Gothic Light" panose="020E0507020206020404" pitchFamily="34" charset="0"/>
                        </a:rPr>
                        <a:t>$</a:t>
                      </a:r>
                    </a:p>
                  </a:txBody>
                  <a:tcPr marL="56843" marR="56843" marT="28421" marB="28421">
                    <a:lnL w="12700" cmpd="sng">
                      <a:solidFill>
                        <a:srgbClr val="F04E37"/>
                      </a:solidFill>
                    </a:lnL>
                    <a:lnR w="12700" cmpd="sng">
                      <a:solidFill>
                        <a:srgbClr val="F04E37"/>
                      </a:solidFill>
                    </a:lnR>
                    <a:lnT w="12700" cmpd="sng">
                      <a:solidFill>
                        <a:srgbClr val="F04E37"/>
                      </a:solidFill>
                    </a:lnT>
                    <a:lnB w="12700" cmpd="sng">
                      <a:solidFill>
                        <a:srgbClr val="F04E37"/>
                      </a:solidFill>
                    </a:lnB>
                    <a:lnTlToBr w="12700" cmpd="sng">
                      <a:noFill/>
                      <a:prstDash val="solid"/>
                    </a:lnTlToBr>
                    <a:lnBlToTr w="12700" cmpd="sng">
                      <a:noFill/>
                      <a:prstDash val="solid"/>
                    </a:lnBlToTr>
                    <a:solidFill>
                      <a:srgbClr val="FFFFCC"/>
                    </a:solidFill>
                  </a:tcPr>
                </a:tc>
                <a:tc>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algn="ctr"/>
                      <a:r>
                        <a:rPr lang="en-US" sz="1200" b="1" cap="none" spc="0" dirty="0">
                          <a:ln/>
                          <a:solidFill>
                            <a:srgbClr val="0070C0"/>
                          </a:solidFill>
                          <a:effectLst/>
                          <a:latin typeface="Copperplate Gothic Light" panose="020E0507020206020404" pitchFamily="34" charset="0"/>
                        </a:rPr>
                        <a:t>$</a:t>
                      </a:r>
                    </a:p>
                  </a:txBody>
                  <a:tcPr marL="56843" marR="56843" marT="28421" marB="28421">
                    <a:lnL w="12700" cmpd="sng">
                      <a:solidFill>
                        <a:srgbClr val="F04E37"/>
                      </a:solidFill>
                    </a:lnL>
                    <a:lnR w="12700" cmpd="sng">
                      <a:solidFill>
                        <a:srgbClr val="F04E37"/>
                      </a:solidFill>
                    </a:lnR>
                    <a:lnT w="12700" cmpd="sng">
                      <a:solidFill>
                        <a:srgbClr val="F04E37"/>
                      </a:solidFill>
                    </a:lnT>
                    <a:lnB w="12700" cmpd="sng">
                      <a:solidFill>
                        <a:srgbClr val="F04E37"/>
                      </a:solidFill>
                    </a:lnB>
                    <a:lnTlToBr w="12700" cmpd="sng">
                      <a:noFill/>
                      <a:prstDash val="solid"/>
                    </a:lnTlToBr>
                    <a:lnBlToTr w="12700" cmpd="sng">
                      <a:noFill/>
                      <a:prstDash val="solid"/>
                    </a:lnBlToTr>
                    <a:solidFill>
                      <a:srgbClr val="FFFFCC"/>
                    </a:solidFill>
                  </a:tcPr>
                </a:tc>
                <a:tc>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algn="l"/>
                      <a:r>
                        <a:rPr lang="en-US" sz="1200" b="0" cap="none" spc="0" dirty="0">
                          <a:ln w="0"/>
                          <a:solidFill>
                            <a:schemeClr val="accent1">
                              <a:lumMod val="75000"/>
                            </a:schemeClr>
                          </a:solidFill>
                          <a:effectLst>
                            <a:outerShdw blurRad="38100" dist="19050" dir="2700000" algn="tl" rotWithShape="0">
                              <a:schemeClr val="dk1">
                                <a:alpha val="40000"/>
                              </a:schemeClr>
                            </a:outerShdw>
                          </a:effectLst>
                          <a:latin typeface="Calibri" panose="020F0502020204030204" pitchFamily="34" charset="0"/>
                        </a:rPr>
                        <a:t>Upgrades</a:t>
                      </a:r>
                    </a:p>
                  </a:txBody>
                  <a:tcPr marL="56843" marR="56843" marT="28421" marB="28421">
                    <a:lnL w="12700" cmpd="sng">
                      <a:solidFill>
                        <a:srgbClr val="F04E37"/>
                      </a:solidFill>
                    </a:lnL>
                    <a:lnR w="12700" cmpd="sng">
                      <a:solidFill>
                        <a:srgbClr val="F04E37"/>
                      </a:solidFill>
                    </a:lnR>
                    <a:lnT w="12700" cmpd="sng">
                      <a:solidFill>
                        <a:srgbClr val="F04E37"/>
                      </a:solidFill>
                    </a:lnT>
                    <a:lnB w="12700" cmpd="sng">
                      <a:solidFill>
                        <a:srgbClr val="F04E37"/>
                      </a:solid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46317">
                <a:tc>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algn="r"/>
                      <a:r>
                        <a:rPr lang="en-US" sz="1200" b="0"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rPr>
                        <a:t>People</a:t>
                      </a:r>
                    </a:p>
                  </a:txBody>
                  <a:tcPr marL="56843" marR="56843" marT="28421" marB="28421">
                    <a:lnL w="12700" cmpd="sng">
                      <a:solidFill>
                        <a:srgbClr val="F04E37"/>
                      </a:solidFill>
                    </a:lnL>
                    <a:lnR w="12700" cmpd="sng">
                      <a:solidFill>
                        <a:srgbClr val="F04E37"/>
                      </a:solidFill>
                    </a:lnR>
                    <a:lnT w="12700" cmpd="sng">
                      <a:solidFill>
                        <a:srgbClr val="F04E37"/>
                      </a:solidFill>
                    </a:lnT>
                    <a:lnB w="12700" cmpd="sng">
                      <a:solidFill>
                        <a:srgbClr val="F04E37"/>
                      </a:solidFill>
                    </a:lnB>
                    <a:lnTlToBr w="12700" cmpd="sng">
                      <a:noFill/>
                      <a:prstDash val="solid"/>
                    </a:lnTlToBr>
                    <a:lnBlToTr w="12700" cmpd="sng">
                      <a:noFill/>
                      <a:prstDash val="solid"/>
                    </a:lnBlToTr>
                    <a:noFill/>
                  </a:tcPr>
                </a:tc>
                <a:tc>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algn="ctr"/>
                      <a:r>
                        <a:rPr lang="en-US" sz="1200" b="1" cap="none" spc="0" dirty="0">
                          <a:ln/>
                          <a:solidFill>
                            <a:srgbClr val="0070C0"/>
                          </a:solidFill>
                          <a:effectLst/>
                          <a:latin typeface="Copperplate Gothic Light" panose="020E0507020206020404" pitchFamily="34" charset="0"/>
                        </a:rPr>
                        <a:t>$</a:t>
                      </a:r>
                    </a:p>
                  </a:txBody>
                  <a:tcPr marL="56843" marR="56843" marT="28421" marB="28421">
                    <a:lnL w="12700" cmpd="sng">
                      <a:solidFill>
                        <a:srgbClr val="F04E37"/>
                      </a:solidFill>
                    </a:lnL>
                    <a:lnR w="12700" cmpd="sng">
                      <a:solidFill>
                        <a:srgbClr val="F04E37"/>
                      </a:solidFill>
                    </a:lnR>
                    <a:lnT w="12700" cmpd="sng">
                      <a:solidFill>
                        <a:srgbClr val="F04E37"/>
                      </a:solidFill>
                    </a:lnT>
                    <a:lnB w="12700" cmpd="sng">
                      <a:solidFill>
                        <a:srgbClr val="F04E37"/>
                      </a:solidFill>
                    </a:lnB>
                    <a:lnTlToBr w="12700" cmpd="sng">
                      <a:noFill/>
                      <a:prstDash val="solid"/>
                    </a:lnTlToBr>
                    <a:lnBlToTr w="12700" cmpd="sng">
                      <a:noFill/>
                      <a:prstDash val="solid"/>
                    </a:lnBlToTr>
                    <a:solidFill>
                      <a:srgbClr val="FFFFCC"/>
                    </a:solidFill>
                  </a:tcPr>
                </a:tc>
                <a:tc>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algn="ctr"/>
                      <a:r>
                        <a:rPr lang="en-US" sz="1200" b="1" cap="none" spc="0" dirty="0">
                          <a:ln/>
                          <a:solidFill>
                            <a:srgbClr val="0070C0"/>
                          </a:solidFill>
                          <a:effectLst/>
                          <a:latin typeface="Copperplate Gothic Light" panose="020E0507020206020404" pitchFamily="34" charset="0"/>
                        </a:rPr>
                        <a:t>$</a:t>
                      </a:r>
                    </a:p>
                  </a:txBody>
                  <a:tcPr marL="56843" marR="56843" marT="28421" marB="28421">
                    <a:lnL w="12700" cmpd="sng">
                      <a:solidFill>
                        <a:srgbClr val="F04E37"/>
                      </a:solidFill>
                    </a:lnL>
                    <a:lnR w="12700" cmpd="sng">
                      <a:solidFill>
                        <a:srgbClr val="F04E37"/>
                      </a:solidFill>
                    </a:lnR>
                    <a:lnT w="12700" cmpd="sng">
                      <a:solidFill>
                        <a:srgbClr val="F04E37"/>
                      </a:solidFill>
                    </a:lnT>
                    <a:lnB w="12700" cmpd="sng">
                      <a:solidFill>
                        <a:srgbClr val="F04E37"/>
                      </a:solidFill>
                    </a:lnB>
                    <a:lnTlToBr w="12700" cmpd="sng">
                      <a:noFill/>
                      <a:prstDash val="solid"/>
                    </a:lnTlToBr>
                    <a:lnBlToTr w="12700" cmpd="sng">
                      <a:noFill/>
                      <a:prstDash val="solid"/>
                    </a:lnBlToTr>
                    <a:solidFill>
                      <a:srgbClr val="FFFFCC"/>
                    </a:solidFill>
                  </a:tcPr>
                </a:tc>
                <a:tc>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algn="ctr"/>
                      <a:r>
                        <a:rPr lang="en-US" sz="1200" b="1" cap="none" spc="0" dirty="0">
                          <a:ln/>
                          <a:solidFill>
                            <a:srgbClr val="0070C0"/>
                          </a:solidFill>
                          <a:effectLst/>
                          <a:latin typeface="Copperplate Gothic Light" panose="020E0507020206020404" pitchFamily="34" charset="0"/>
                        </a:rPr>
                        <a:t>$</a:t>
                      </a:r>
                    </a:p>
                  </a:txBody>
                  <a:tcPr marL="56843" marR="56843" marT="28421" marB="28421">
                    <a:lnL w="12700" cmpd="sng">
                      <a:solidFill>
                        <a:srgbClr val="F04E37"/>
                      </a:solidFill>
                    </a:lnL>
                    <a:lnR w="12700" cmpd="sng">
                      <a:solidFill>
                        <a:srgbClr val="F04E37"/>
                      </a:solidFill>
                    </a:lnR>
                    <a:lnT w="12700" cmpd="sng">
                      <a:solidFill>
                        <a:srgbClr val="F04E37"/>
                      </a:solidFill>
                    </a:lnT>
                    <a:lnB w="12700" cmpd="sng">
                      <a:solidFill>
                        <a:srgbClr val="F04E37"/>
                      </a:solidFill>
                    </a:lnB>
                    <a:lnTlToBr w="12700" cmpd="sng">
                      <a:noFill/>
                      <a:prstDash val="solid"/>
                    </a:lnTlToBr>
                    <a:lnBlToTr w="12700" cmpd="sng">
                      <a:noFill/>
                      <a:prstDash val="solid"/>
                    </a:lnBlToTr>
                    <a:solidFill>
                      <a:srgbClr val="FFFFCC"/>
                    </a:solidFill>
                  </a:tcPr>
                </a:tc>
                <a:tc>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algn="ctr"/>
                      <a:r>
                        <a:rPr lang="en-US" sz="1200" b="1" cap="none" spc="0" dirty="0">
                          <a:ln/>
                          <a:solidFill>
                            <a:srgbClr val="0070C0"/>
                          </a:solidFill>
                          <a:effectLst/>
                          <a:latin typeface="Copperplate Gothic Light" panose="020E0507020206020404" pitchFamily="34" charset="0"/>
                        </a:rPr>
                        <a:t>$</a:t>
                      </a:r>
                    </a:p>
                  </a:txBody>
                  <a:tcPr marL="56843" marR="56843" marT="28421" marB="28421">
                    <a:lnL w="12700" cmpd="sng">
                      <a:solidFill>
                        <a:srgbClr val="F04E37"/>
                      </a:solidFill>
                    </a:lnL>
                    <a:lnR w="12700" cmpd="sng">
                      <a:solidFill>
                        <a:srgbClr val="F04E37"/>
                      </a:solidFill>
                    </a:lnR>
                    <a:lnT w="12700" cmpd="sng">
                      <a:solidFill>
                        <a:srgbClr val="F04E37"/>
                      </a:solidFill>
                    </a:lnT>
                    <a:lnB w="12700" cmpd="sng">
                      <a:solidFill>
                        <a:srgbClr val="F04E37"/>
                      </a:solidFill>
                    </a:lnB>
                    <a:lnTlToBr w="12700" cmpd="sng">
                      <a:noFill/>
                      <a:prstDash val="solid"/>
                    </a:lnTlToBr>
                    <a:lnBlToTr w="12700" cmpd="sng">
                      <a:noFill/>
                      <a:prstDash val="solid"/>
                    </a:lnBlToTr>
                    <a:solidFill>
                      <a:srgbClr val="FFFFCC"/>
                    </a:solidFill>
                  </a:tcPr>
                </a:tc>
                <a:tc>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algn="ctr"/>
                      <a:r>
                        <a:rPr lang="en-US" sz="1200" b="1" cap="none" spc="0" dirty="0">
                          <a:ln/>
                          <a:solidFill>
                            <a:srgbClr val="0070C0"/>
                          </a:solidFill>
                          <a:effectLst/>
                          <a:latin typeface="Copperplate Gothic Light" panose="020E0507020206020404" pitchFamily="34" charset="0"/>
                        </a:rPr>
                        <a:t>$</a:t>
                      </a:r>
                    </a:p>
                  </a:txBody>
                  <a:tcPr marL="56843" marR="56843" marT="28421" marB="28421">
                    <a:lnL w="12700" cmpd="sng">
                      <a:solidFill>
                        <a:srgbClr val="F04E37"/>
                      </a:solidFill>
                    </a:lnL>
                    <a:lnR w="12700" cmpd="sng">
                      <a:solidFill>
                        <a:srgbClr val="F04E37"/>
                      </a:solidFill>
                    </a:lnR>
                    <a:lnT w="12700" cmpd="sng">
                      <a:solidFill>
                        <a:srgbClr val="F04E37"/>
                      </a:solidFill>
                    </a:lnT>
                    <a:lnB w="12700" cmpd="sng">
                      <a:solidFill>
                        <a:srgbClr val="F04E37"/>
                      </a:solidFill>
                    </a:lnB>
                    <a:lnTlToBr w="12700" cmpd="sng">
                      <a:noFill/>
                      <a:prstDash val="solid"/>
                    </a:lnTlToBr>
                    <a:lnBlToTr w="12700" cmpd="sng">
                      <a:noFill/>
                      <a:prstDash val="solid"/>
                    </a:lnBlToTr>
                    <a:solidFill>
                      <a:srgbClr val="FFFFCC"/>
                    </a:solidFill>
                  </a:tcPr>
                </a:tc>
                <a:tc>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algn="l"/>
                      <a:r>
                        <a:rPr lang="en-US" sz="1200" b="0" cap="none" spc="0" dirty="0">
                          <a:ln w="0"/>
                          <a:solidFill>
                            <a:schemeClr val="accent1">
                              <a:lumMod val="75000"/>
                            </a:schemeClr>
                          </a:solidFill>
                          <a:effectLst>
                            <a:outerShdw blurRad="38100" dist="19050" dir="2700000" algn="tl" rotWithShape="0">
                              <a:schemeClr val="dk1">
                                <a:alpha val="40000"/>
                              </a:schemeClr>
                            </a:outerShdw>
                          </a:effectLst>
                          <a:latin typeface="Calibri" panose="020F0502020204030204" pitchFamily="34" charset="0"/>
                        </a:rPr>
                        <a:t>Migration</a:t>
                      </a:r>
                    </a:p>
                  </a:txBody>
                  <a:tcPr marL="56843" marR="56843" marT="28421" marB="28421">
                    <a:lnL w="12700" cmpd="sng">
                      <a:solidFill>
                        <a:srgbClr val="F04E37"/>
                      </a:solidFill>
                    </a:lnL>
                    <a:lnR w="12700" cmpd="sng">
                      <a:solidFill>
                        <a:srgbClr val="F04E37"/>
                      </a:solidFill>
                    </a:lnR>
                    <a:lnT w="12700" cmpd="sng">
                      <a:solidFill>
                        <a:srgbClr val="F04E37"/>
                      </a:solidFill>
                    </a:lnT>
                    <a:lnB w="12700" cmpd="sng">
                      <a:solidFill>
                        <a:srgbClr val="F04E37"/>
                      </a:solid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46317">
                <a:tc>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algn="r"/>
                      <a:r>
                        <a:rPr lang="en-US" sz="1200" b="0"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rPr>
                        <a:t>Network</a:t>
                      </a:r>
                    </a:p>
                  </a:txBody>
                  <a:tcPr marL="56843" marR="56843" marT="28421" marB="28421">
                    <a:lnL w="12700" cmpd="sng">
                      <a:solidFill>
                        <a:srgbClr val="F04E37"/>
                      </a:solidFill>
                    </a:lnL>
                    <a:lnR w="12700" cmpd="sng">
                      <a:solidFill>
                        <a:srgbClr val="F04E37"/>
                      </a:solidFill>
                    </a:lnR>
                    <a:lnT w="12700" cmpd="sng">
                      <a:solidFill>
                        <a:srgbClr val="F04E37"/>
                      </a:solidFill>
                    </a:lnT>
                    <a:lnB w="12700" cmpd="sng">
                      <a:solidFill>
                        <a:srgbClr val="F04E37"/>
                      </a:solidFill>
                    </a:lnB>
                    <a:lnTlToBr w="12700" cmpd="sng">
                      <a:noFill/>
                      <a:prstDash val="solid"/>
                    </a:lnTlToBr>
                    <a:lnBlToTr w="12700" cmpd="sng">
                      <a:noFill/>
                      <a:prstDash val="solid"/>
                    </a:lnBlToTr>
                    <a:noFill/>
                  </a:tcPr>
                </a:tc>
                <a:tc>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algn="ctr"/>
                      <a:r>
                        <a:rPr lang="en-US" sz="1200" b="1" cap="none" spc="0" dirty="0">
                          <a:ln/>
                          <a:solidFill>
                            <a:srgbClr val="0070C0"/>
                          </a:solidFill>
                          <a:effectLst/>
                          <a:latin typeface="Copperplate Gothic Light" panose="020E0507020206020404" pitchFamily="34" charset="0"/>
                        </a:rPr>
                        <a:t>$</a:t>
                      </a:r>
                    </a:p>
                  </a:txBody>
                  <a:tcPr marL="56843" marR="56843" marT="28421" marB="28421">
                    <a:lnL w="12700" cmpd="sng">
                      <a:solidFill>
                        <a:srgbClr val="F04E37"/>
                      </a:solidFill>
                    </a:lnL>
                    <a:lnR w="12700" cmpd="sng">
                      <a:solidFill>
                        <a:srgbClr val="F04E37"/>
                      </a:solidFill>
                    </a:lnR>
                    <a:lnT w="12700" cmpd="sng">
                      <a:solidFill>
                        <a:srgbClr val="F04E37"/>
                      </a:solidFill>
                    </a:lnT>
                    <a:lnB w="12700" cmpd="sng">
                      <a:solidFill>
                        <a:srgbClr val="F04E37"/>
                      </a:solidFill>
                    </a:lnB>
                    <a:lnTlToBr w="12700" cmpd="sng">
                      <a:noFill/>
                      <a:prstDash val="solid"/>
                    </a:lnTlToBr>
                    <a:lnBlToTr w="12700" cmpd="sng">
                      <a:noFill/>
                      <a:prstDash val="solid"/>
                    </a:lnBlToTr>
                    <a:solidFill>
                      <a:srgbClr val="FFFFCC"/>
                    </a:solidFill>
                  </a:tcPr>
                </a:tc>
                <a:tc>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algn="ctr"/>
                      <a:r>
                        <a:rPr lang="en-US" sz="1200" b="1" cap="none" spc="0" dirty="0">
                          <a:ln/>
                          <a:solidFill>
                            <a:srgbClr val="0070C0"/>
                          </a:solidFill>
                          <a:effectLst/>
                          <a:latin typeface="Copperplate Gothic Light" panose="020E0507020206020404" pitchFamily="34" charset="0"/>
                        </a:rPr>
                        <a:t>$</a:t>
                      </a:r>
                    </a:p>
                  </a:txBody>
                  <a:tcPr marL="56843" marR="56843" marT="28421" marB="28421">
                    <a:lnL w="12700" cmpd="sng">
                      <a:solidFill>
                        <a:srgbClr val="F04E37"/>
                      </a:solidFill>
                    </a:lnL>
                    <a:lnR w="12700" cmpd="sng">
                      <a:solidFill>
                        <a:srgbClr val="F04E37"/>
                      </a:solidFill>
                    </a:lnR>
                    <a:lnT w="12700" cmpd="sng">
                      <a:solidFill>
                        <a:srgbClr val="F04E37"/>
                      </a:solidFill>
                    </a:lnT>
                    <a:lnB w="12700" cmpd="sng">
                      <a:solidFill>
                        <a:srgbClr val="F04E37"/>
                      </a:solidFill>
                    </a:lnB>
                    <a:lnTlToBr w="12700" cmpd="sng">
                      <a:noFill/>
                      <a:prstDash val="solid"/>
                    </a:lnTlToBr>
                    <a:lnBlToTr w="12700" cmpd="sng">
                      <a:noFill/>
                      <a:prstDash val="solid"/>
                    </a:lnBlToTr>
                    <a:solidFill>
                      <a:srgbClr val="FFFFCC"/>
                    </a:solidFill>
                  </a:tcPr>
                </a:tc>
                <a:tc>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algn="ctr"/>
                      <a:r>
                        <a:rPr lang="en-US" sz="1200" b="1" cap="none" spc="0" dirty="0">
                          <a:ln/>
                          <a:solidFill>
                            <a:srgbClr val="0070C0"/>
                          </a:solidFill>
                          <a:effectLst/>
                          <a:latin typeface="Copperplate Gothic Light" panose="020E0507020206020404" pitchFamily="34" charset="0"/>
                        </a:rPr>
                        <a:t>$</a:t>
                      </a:r>
                    </a:p>
                  </a:txBody>
                  <a:tcPr marL="56843" marR="56843" marT="28421" marB="28421">
                    <a:lnL w="12700" cmpd="sng">
                      <a:solidFill>
                        <a:srgbClr val="F04E37"/>
                      </a:solidFill>
                    </a:lnL>
                    <a:lnR w="12700" cmpd="sng">
                      <a:solidFill>
                        <a:srgbClr val="F04E37"/>
                      </a:solidFill>
                    </a:lnR>
                    <a:lnT w="12700" cmpd="sng">
                      <a:solidFill>
                        <a:srgbClr val="F04E37"/>
                      </a:solidFill>
                    </a:lnT>
                    <a:lnB w="12700" cmpd="sng">
                      <a:solidFill>
                        <a:srgbClr val="F04E37"/>
                      </a:solidFill>
                    </a:lnB>
                    <a:lnTlToBr w="12700" cmpd="sng">
                      <a:noFill/>
                      <a:prstDash val="solid"/>
                    </a:lnTlToBr>
                    <a:lnBlToTr w="12700" cmpd="sng">
                      <a:noFill/>
                      <a:prstDash val="solid"/>
                    </a:lnBlToTr>
                    <a:solidFill>
                      <a:srgbClr val="FFFFCC"/>
                    </a:solidFill>
                  </a:tcPr>
                </a:tc>
                <a:tc>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algn="ctr"/>
                      <a:r>
                        <a:rPr lang="en-US" sz="1200" b="1" cap="none" spc="0" dirty="0">
                          <a:ln/>
                          <a:solidFill>
                            <a:srgbClr val="0070C0"/>
                          </a:solidFill>
                          <a:effectLst/>
                          <a:latin typeface="Copperplate Gothic Light" panose="020E0507020206020404" pitchFamily="34" charset="0"/>
                        </a:rPr>
                        <a:t>$</a:t>
                      </a:r>
                    </a:p>
                  </a:txBody>
                  <a:tcPr marL="56843" marR="56843" marT="28421" marB="28421">
                    <a:lnL w="12700" cmpd="sng">
                      <a:solidFill>
                        <a:srgbClr val="F04E37"/>
                      </a:solidFill>
                    </a:lnL>
                    <a:lnR w="12700" cmpd="sng">
                      <a:solidFill>
                        <a:srgbClr val="F04E37"/>
                      </a:solidFill>
                    </a:lnR>
                    <a:lnT w="12700" cmpd="sng">
                      <a:solidFill>
                        <a:srgbClr val="F04E37"/>
                      </a:solidFill>
                    </a:lnT>
                    <a:lnB w="12700" cmpd="sng">
                      <a:solidFill>
                        <a:srgbClr val="F04E37"/>
                      </a:solidFill>
                    </a:lnB>
                    <a:lnTlToBr w="12700" cmpd="sng">
                      <a:noFill/>
                      <a:prstDash val="solid"/>
                    </a:lnTlToBr>
                    <a:lnBlToTr w="12700" cmpd="sng">
                      <a:noFill/>
                      <a:prstDash val="solid"/>
                    </a:lnBlToTr>
                    <a:solidFill>
                      <a:srgbClr val="FFFFCC"/>
                    </a:solidFill>
                  </a:tcPr>
                </a:tc>
                <a:tc>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algn="ctr"/>
                      <a:r>
                        <a:rPr lang="en-US" sz="1200" b="1" cap="none" spc="0" dirty="0">
                          <a:ln/>
                          <a:solidFill>
                            <a:srgbClr val="0070C0"/>
                          </a:solidFill>
                          <a:effectLst/>
                          <a:latin typeface="Copperplate Gothic Light" panose="020E0507020206020404" pitchFamily="34" charset="0"/>
                        </a:rPr>
                        <a:t>$</a:t>
                      </a:r>
                    </a:p>
                  </a:txBody>
                  <a:tcPr marL="56843" marR="56843" marT="28421" marB="28421">
                    <a:lnL w="12700" cmpd="sng">
                      <a:solidFill>
                        <a:srgbClr val="F04E37"/>
                      </a:solidFill>
                    </a:lnL>
                    <a:lnR w="12700" cmpd="sng">
                      <a:solidFill>
                        <a:srgbClr val="F04E37"/>
                      </a:solidFill>
                    </a:lnR>
                    <a:lnT w="12700" cmpd="sng">
                      <a:solidFill>
                        <a:srgbClr val="F04E37"/>
                      </a:solidFill>
                    </a:lnT>
                    <a:lnB w="12700" cmpd="sng">
                      <a:solidFill>
                        <a:srgbClr val="F04E37"/>
                      </a:solidFill>
                    </a:lnB>
                    <a:lnTlToBr w="12700" cmpd="sng">
                      <a:noFill/>
                      <a:prstDash val="solid"/>
                    </a:lnTlToBr>
                    <a:lnBlToTr w="12700" cmpd="sng">
                      <a:noFill/>
                      <a:prstDash val="solid"/>
                    </a:lnBlToTr>
                    <a:solidFill>
                      <a:srgbClr val="FFFFCC"/>
                    </a:solidFill>
                  </a:tcPr>
                </a:tc>
                <a:tc>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algn="l"/>
                      <a:r>
                        <a:rPr lang="en-US" sz="1200" b="0" cap="none" spc="0" dirty="0">
                          <a:ln w="0"/>
                          <a:solidFill>
                            <a:schemeClr val="accent1">
                              <a:lumMod val="75000"/>
                            </a:schemeClr>
                          </a:solidFill>
                          <a:effectLst>
                            <a:outerShdw blurRad="38100" dist="19050" dir="2700000" algn="tl" rotWithShape="0">
                              <a:schemeClr val="dk1">
                                <a:alpha val="40000"/>
                              </a:schemeClr>
                            </a:outerShdw>
                          </a:effectLst>
                          <a:latin typeface="Calibri" panose="020F0502020204030204" pitchFamily="34" charset="0"/>
                        </a:rPr>
                        <a:t>Growth</a:t>
                      </a:r>
                    </a:p>
                  </a:txBody>
                  <a:tcPr marL="56843" marR="56843" marT="28421" marB="28421">
                    <a:lnL w="12700" cmpd="sng">
                      <a:solidFill>
                        <a:srgbClr val="F04E37"/>
                      </a:solidFill>
                    </a:lnL>
                    <a:lnR w="12700" cmpd="sng">
                      <a:solidFill>
                        <a:srgbClr val="F04E37"/>
                      </a:solidFill>
                    </a:lnR>
                    <a:lnT w="12700" cmpd="sng">
                      <a:solidFill>
                        <a:srgbClr val="F04E37"/>
                      </a:solidFill>
                    </a:lnT>
                    <a:lnB w="12700" cmpd="sng">
                      <a:solidFill>
                        <a:srgbClr val="F04E37"/>
                      </a:solid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46317">
                <a:tc>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algn="r"/>
                      <a:r>
                        <a:rPr lang="en-US" sz="1200" b="0"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rPr>
                        <a:t>Storage</a:t>
                      </a:r>
                    </a:p>
                  </a:txBody>
                  <a:tcPr marL="56843" marR="56843" marT="28421" marB="28421">
                    <a:lnL w="12700" cmpd="sng">
                      <a:solidFill>
                        <a:srgbClr val="F04E37"/>
                      </a:solidFill>
                    </a:lnL>
                    <a:lnR w="12700" cmpd="sng">
                      <a:solidFill>
                        <a:srgbClr val="F04E37"/>
                      </a:solidFill>
                    </a:lnR>
                    <a:lnT w="12700" cmpd="sng">
                      <a:solidFill>
                        <a:srgbClr val="F04E37"/>
                      </a:solidFill>
                    </a:lnT>
                    <a:lnB w="12700" cmpd="sng">
                      <a:solidFill>
                        <a:srgbClr val="F04E37"/>
                      </a:solidFill>
                    </a:lnB>
                    <a:lnTlToBr w="12700" cmpd="sng">
                      <a:noFill/>
                      <a:prstDash val="solid"/>
                    </a:lnTlToBr>
                    <a:lnBlToTr w="12700" cmpd="sng">
                      <a:noFill/>
                      <a:prstDash val="solid"/>
                    </a:lnBlToTr>
                    <a:noFill/>
                  </a:tcPr>
                </a:tc>
                <a:tc>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algn="ctr"/>
                      <a:r>
                        <a:rPr lang="en-US" sz="1200" b="1" cap="none" spc="0" dirty="0">
                          <a:ln/>
                          <a:solidFill>
                            <a:srgbClr val="0070C0"/>
                          </a:solidFill>
                          <a:effectLst/>
                          <a:latin typeface="Copperplate Gothic Light" panose="020E0507020206020404" pitchFamily="34" charset="0"/>
                        </a:rPr>
                        <a:t>$</a:t>
                      </a:r>
                    </a:p>
                  </a:txBody>
                  <a:tcPr marL="56843" marR="56843" marT="28421" marB="28421">
                    <a:lnL w="12700" cmpd="sng">
                      <a:solidFill>
                        <a:srgbClr val="F04E37"/>
                      </a:solidFill>
                    </a:lnL>
                    <a:lnR w="12700" cmpd="sng">
                      <a:solidFill>
                        <a:srgbClr val="F04E37"/>
                      </a:solidFill>
                    </a:lnR>
                    <a:lnT w="12700" cmpd="sng">
                      <a:solidFill>
                        <a:srgbClr val="F04E37"/>
                      </a:solidFill>
                    </a:lnT>
                    <a:lnB w="12700" cmpd="sng">
                      <a:solidFill>
                        <a:srgbClr val="F04E37"/>
                      </a:solidFill>
                    </a:lnB>
                    <a:lnTlToBr w="12700" cmpd="sng">
                      <a:noFill/>
                      <a:prstDash val="solid"/>
                    </a:lnTlToBr>
                    <a:lnBlToTr w="12700" cmpd="sng">
                      <a:noFill/>
                      <a:prstDash val="solid"/>
                    </a:lnBlToTr>
                    <a:solidFill>
                      <a:srgbClr val="FFFFCC"/>
                    </a:solidFill>
                  </a:tcPr>
                </a:tc>
                <a:tc>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algn="ctr"/>
                      <a:r>
                        <a:rPr lang="en-US" sz="1200" b="1" cap="none" spc="0" dirty="0">
                          <a:ln/>
                          <a:solidFill>
                            <a:srgbClr val="0070C0"/>
                          </a:solidFill>
                          <a:effectLst/>
                          <a:latin typeface="Copperplate Gothic Light" panose="020E0507020206020404" pitchFamily="34" charset="0"/>
                        </a:rPr>
                        <a:t>$</a:t>
                      </a:r>
                    </a:p>
                  </a:txBody>
                  <a:tcPr marL="56843" marR="56843" marT="28421" marB="28421">
                    <a:lnL w="12700" cmpd="sng">
                      <a:solidFill>
                        <a:srgbClr val="F04E37"/>
                      </a:solidFill>
                    </a:lnL>
                    <a:lnR w="12700" cmpd="sng">
                      <a:solidFill>
                        <a:srgbClr val="F04E37"/>
                      </a:solidFill>
                    </a:lnR>
                    <a:lnT w="12700" cmpd="sng">
                      <a:solidFill>
                        <a:srgbClr val="F04E37"/>
                      </a:solidFill>
                    </a:lnT>
                    <a:lnB w="12700" cmpd="sng">
                      <a:solidFill>
                        <a:srgbClr val="F04E37"/>
                      </a:solidFill>
                    </a:lnB>
                    <a:lnTlToBr w="12700" cmpd="sng">
                      <a:noFill/>
                      <a:prstDash val="solid"/>
                    </a:lnTlToBr>
                    <a:lnBlToTr w="12700" cmpd="sng">
                      <a:noFill/>
                      <a:prstDash val="solid"/>
                    </a:lnBlToTr>
                    <a:solidFill>
                      <a:srgbClr val="FFFFCC"/>
                    </a:solidFill>
                  </a:tcPr>
                </a:tc>
                <a:tc>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algn="ctr"/>
                      <a:r>
                        <a:rPr lang="en-US" sz="1200" b="1" cap="none" spc="0" dirty="0">
                          <a:ln/>
                          <a:solidFill>
                            <a:srgbClr val="0070C0"/>
                          </a:solidFill>
                          <a:effectLst/>
                          <a:latin typeface="Copperplate Gothic Light" panose="020E0507020206020404" pitchFamily="34" charset="0"/>
                        </a:rPr>
                        <a:t>$</a:t>
                      </a:r>
                    </a:p>
                  </a:txBody>
                  <a:tcPr marL="56843" marR="56843" marT="28421" marB="28421">
                    <a:lnL w="12700" cmpd="sng">
                      <a:solidFill>
                        <a:srgbClr val="F04E37"/>
                      </a:solidFill>
                    </a:lnL>
                    <a:lnR w="12700" cmpd="sng">
                      <a:solidFill>
                        <a:srgbClr val="F04E37"/>
                      </a:solidFill>
                    </a:lnR>
                    <a:lnT w="12700" cmpd="sng">
                      <a:solidFill>
                        <a:srgbClr val="F04E37"/>
                      </a:solidFill>
                    </a:lnT>
                    <a:lnB w="12700" cmpd="sng">
                      <a:solidFill>
                        <a:srgbClr val="F04E37"/>
                      </a:solidFill>
                    </a:lnB>
                    <a:lnTlToBr w="12700" cmpd="sng">
                      <a:noFill/>
                      <a:prstDash val="solid"/>
                    </a:lnTlToBr>
                    <a:lnBlToTr w="12700" cmpd="sng">
                      <a:noFill/>
                      <a:prstDash val="solid"/>
                    </a:lnBlToTr>
                    <a:solidFill>
                      <a:srgbClr val="FFFFCC"/>
                    </a:solidFill>
                  </a:tcPr>
                </a:tc>
                <a:tc>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algn="ctr"/>
                      <a:r>
                        <a:rPr lang="en-US" sz="1200" b="1" cap="none" spc="0" dirty="0">
                          <a:ln/>
                          <a:solidFill>
                            <a:srgbClr val="0070C0"/>
                          </a:solidFill>
                          <a:effectLst/>
                          <a:latin typeface="Copperplate Gothic Light" panose="020E0507020206020404" pitchFamily="34" charset="0"/>
                        </a:rPr>
                        <a:t>$</a:t>
                      </a:r>
                    </a:p>
                  </a:txBody>
                  <a:tcPr marL="56843" marR="56843" marT="28421" marB="28421">
                    <a:lnL w="12700" cmpd="sng">
                      <a:solidFill>
                        <a:srgbClr val="F04E37"/>
                      </a:solidFill>
                    </a:lnL>
                    <a:lnR w="12700" cmpd="sng">
                      <a:solidFill>
                        <a:srgbClr val="F04E37"/>
                      </a:solidFill>
                    </a:lnR>
                    <a:lnT w="12700" cmpd="sng">
                      <a:solidFill>
                        <a:srgbClr val="F04E37"/>
                      </a:solidFill>
                    </a:lnT>
                    <a:lnB w="12700" cmpd="sng">
                      <a:solidFill>
                        <a:srgbClr val="F04E37"/>
                      </a:solidFill>
                    </a:lnB>
                    <a:lnTlToBr w="12700" cmpd="sng">
                      <a:noFill/>
                      <a:prstDash val="solid"/>
                    </a:lnTlToBr>
                    <a:lnBlToTr w="12700" cmpd="sng">
                      <a:noFill/>
                      <a:prstDash val="solid"/>
                    </a:lnBlToTr>
                    <a:solidFill>
                      <a:srgbClr val="FFFFCC"/>
                    </a:solidFill>
                  </a:tcPr>
                </a:tc>
                <a:tc>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algn="ctr"/>
                      <a:r>
                        <a:rPr lang="en-US" sz="1200" b="1" cap="none" spc="0" dirty="0">
                          <a:ln/>
                          <a:solidFill>
                            <a:srgbClr val="0070C0"/>
                          </a:solidFill>
                          <a:effectLst/>
                          <a:latin typeface="Copperplate Gothic Light" panose="020E0507020206020404" pitchFamily="34" charset="0"/>
                        </a:rPr>
                        <a:t>$</a:t>
                      </a:r>
                    </a:p>
                  </a:txBody>
                  <a:tcPr marL="56843" marR="56843" marT="28421" marB="28421">
                    <a:lnL w="12700" cmpd="sng">
                      <a:solidFill>
                        <a:srgbClr val="F04E37"/>
                      </a:solidFill>
                    </a:lnL>
                    <a:lnR w="12700" cmpd="sng">
                      <a:solidFill>
                        <a:srgbClr val="F04E37"/>
                      </a:solidFill>
                    </a:lnR>
                    <a:lnT w="12700" cmpd="sng">
                      <a:solidFill>
                        <a:srgbClr val="F04E37"/>
                      </a:solidFill>
                    </a:lnT>
                    <a:lnB w="12700" cmpd="sng">
                      <a:solidFill>
                        <a:srgbClr val="F04E37"/>
                      </a:solidFill>
                    </a:lnB>
                    <a:lnTlToBr w="12700" cmpd="sng">
                      <a:noFill/>
                      <a:prstDash val="solid"/>
                    </a:lnTlToBr>
                    <a:lnBlToTr w="12700" cmpd="sng">
                      <a:noFill/>
                      <a:prstDash val="solid"/>
                    </a:lnBlToTr>
                    <a:solidFill>
                      <a:srgbClr val="FFFFCC"/>
                    </a:solidFill>
                  </a:tcPr>
                </a:tc>
                <a:tc>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algn="l"/>
                      <a:r>
                        <a:rPr lang="en-US" sz="1200" b="0" cap="none" spc="0" dirty="0">
                          <a:ln w="0"/>
                          <a:solidFill>
                            <a:schemeClr val="accent1">
                              <a:lumMod val="75000"/>
                            </a:schemeClr>
                          </a:solidFill>
                          <a:effectLst>
                            <a:outerShdw blurRad="38100" dist="19050" dir="2700000" algn="tl" rotWithShape="0">
                              <a:schemeClr val="dk1">
                                <a:alpha val="40000"/>
                              </a:schemeClr>
                            </a:outerShdw>
                          </a:effectLst>
                          <a:latin typeface="Calibri" panose="020F0502020204030204" pitchFamily="34" charset="0"/>
                        </a:rPr>
                        <a:t>Parallel</a:t>
                      </a:r>
                      <a:r>
                        <a:rPr lang="en-US" sz="1200" b="0" cap="none" spc="0" baseline="0" dirty="0">
                          <a:ln w="0"/>
                          <a:solidFill>
                            <a:schemeClr val="accent1">
                              <a:lumMod val="75000"/>
                            </a:schemeClr>
                          </a:solidFill>
                          <a:effectLst>
                            <a:outerShdw blurRad="38100" dist="19050" dir="2700000" algn="tl" rotWithShape="0">
                              <a:schemeClr val="dk1">
                                <a:alpha val="40000"/>
                              </a:schemeClr>
                            </a:outerShdw>
                          </a:effectLst>
                          <a:latin typeface="Calibri" panose="020F0502020204030204" pitchFamily="34" charset="0"/>
                        </a:rPr>
                        <a:t> Costs</a:t>
                      </a:r>
                      <a:endParaRPr lang="en-US" sz="1200" b="0" cap="none" spc="0" dirty="0">
                        <a:ln w="0"/>
                        <a:solidFill>
                          <a:schemeClr val="accent1">
                            <a:lumMod val="75000"/>
                          </a:schemeClr>
                        </a:solidFill>
                        <a:effectLst>
                          <a:outerShdw blurRad="38100" dist="19050" dir="2700000" algn="tl" rotWithShape="0">
                            <a:schemeClr val="dk1">
                              <a:alpha val="40000"/>
                            </a:schemeClr>
                          </a:outerShdw>
                        </a:effectLst>
                        <a:latin typeface="Calibri" panose="020F0502020204030204" pitchFamily="34" charset="0"/>
                      </a:endParaRPr>
                    </a:p>
                  </a:txBody>
                  <a:tcPr marL="56843" marR="56843" marT="28421" marB="28421">
                    <a:lnL w="12700" cmpd="sng">
                      <a:solidFill>
                        <a:srgbClr val="F04E37"/>
                      </a:solidFill>
                    </a:lnL>
                    <a:lnR w="12700" cmpd="sng">
                      <a:solidFill>
                        <a:srgbClr val="F04E37"/>
                      </a:solidFill>
                    </a:lnR>
                    <a:lnT w="12700" cmpd="sng">
                      <a:solidFill>
                        <a:srgbClr val="F04E37"/>
                      </a:solidFill>
                    </a:lnT>
                    <a:lnB w="12700" cmpd="sng">
                      <a:solidFill>
                        <a:srgbClr val="F04E37"/>
                      </a:solid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46317">
                <a:tc>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algn="r"/>
                      <a:r>
                        <a:rPr lang="en-US" sz="1200" b="0"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rPr>
                        <a:t>Facilities</a:t>
                      </a:r>
                    </a:p>
                  </a:txBody>
                  <a:tcPr marL="56843" marR="56843" marT="28421" marB="28421">
                    <a:lnL w="12700" cmpd="sng">
                      <a:solidFill>
                        <a:srgbClr val="F04E37"/>
                      </a:solidFill>
                    </a:lnL>
                    <a:lnR w="12700" cmpd="sng">
                      <a:solidFill>
                        <a:srgbClr val="F04E37"/>
                      </a:solidFill>
                    </a:lnR>
                    <a:lnT w="12700" cmpd="sng">
                      <a:solidFill>
                        <a:srgbClr val="F04E37"/>
                      </a:solidFill>
                    </a:lnT>
                    <a:lnB w="12700" cmpd="sng">
                      <a:solidFill>
                        <a:srgbClr val="F04E37"/>
                      </a:solidFill>
                    </a:lnB>
                    <a:lnTlToBr w="12700" cmpd="sng">
                      <a:noFill/>
                      <a:prstDash val="solid"/>
                    </a:lnTlToBr>
                    <a:lnBlToTr w="12700" cmpd="sng">
                      <a:noFill/>
                      <a:prstDash val="solid"/>
                    </a:lnBlToTr>
                    <a:noFill/>
                  </a:tcPr>
                </a:tc>
                <a:tc>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algn="ctr"/>
                      <a:r>
                        <a:rPr lang="en-US" sz="1200" b="1" cap="none" spc="0" dirty="0">
                          <a:ln/>
                          <a:solidFill>
                            <a:srgbClr val="0070C0"/>
                          </a:solidFill>
                          <a:effectLst/>
                          <a:latin typeface="Copperplate Gothic Light" panose="020E0507020206020404" pitchFamily="34" charset="0"/>
                        </a:rPr>
                        <a:t>$</a:t>
                      </a:r>
                    </a:p>
                  </a:txBody>
                  <a:tcPr marL="56843" marR="56843" marT="28421" marB="28421">
                    <a:lnL w="12700" cmpd="sng">
                      <a:solidFill>
                        <a:srgbClr val="F04E37"/>
                      </a:solidFill>
                    </a:lnL>
                    <a:lnR w="12700" cmpd="sng">
                      <a:solidFill>
                        <a:srgbClr val="F04E37"/>
                      </a:solidFill>
                    </a:lnR>
                    <a:lnT w="12700" cmpd="sng">
                      <a:solidFill>
                        <a:srgbClr val="F04E37"/>
                      </a:solidFill>
                    </a:lnT>
                    <a:lnB w="12700" cmpd="sng">
                      <a:solidFill>
                        <a:srgbClr val="F04E37"/>
                      </a:solidFill>
                    </a:lnB>
                    <a:lnTlToBr w="12700" cmpd="sng">
                      <a:noFill/>
                      <a:prstDash val="solid"/>
                    </a:lnTlToBr>
                    <a:lnBlToTr w="12700" cmpd="sng">
                      <a:noFill/>
                      <a:prstDash val="solid"/>
                    </a:lnBlToTr>
                    <a:solidFill>
                      <a:srgbClr val="FFFFCC"/>
                    </a:solidFill>
                  </a:tcPr>
                </a:tc>
                <a:tc>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algn="ctr"/>
                      <a:r>
                        <a:rPr lang="en-US" sz="1200" b="1" cap="none" spc="0" dirty="0">
                          <a:ln/>
                          <a:solidFill>
                            <a:srgbClr val="0070C0"/>
                          </a:solidFill>
                          <a:effectLst/>
                          <a:latin typeface="Copperplate Gothic Light" panose="020E0507020206020404" pitchFamily="34" charset="0"/>
                        </a:rPr>
                        <a:t>$</a:t>
                      </a:r>
                    </a:p>
                  </a:txBody>
                  <a:tcPr marL="56843" marR="56843" marT="28421" marB="28421">
                    <a:lnL w="12700" cmpd="sng">
                      <a:solidFill>
                        <a:srgbClr val="F04E37"/>
                      </a:solidFill>
                    </a:lnL>
                    <a:lnR w="12700" cmpd="sng">
                      <a:solidFill>
                        <a:srgbClr val="F04E37"/>
                      </a:solidFill>
                    </a:lnR>
                    <a:lnT w="12700" cmpd="sng">
                      <a:solidFill>
                        <a:srgbClr val="F04E37"/>
                      </a:solidFill>
                    </a:lnT>
                    <a:lnB w="12700" cmpd="sng">
                      <a:solidFill>
                        <a:srgbClr val="F04E37"/>
                      </a:solidFill>
                    </a:lnB>
                    <a:lnTlToBr w="12700" cmpd="sng">
                      <a:noFill/>
                      <a:prstDash val="solid"/>
                    </a:lnTlToBr>
                    <a:lnBlToTr w="12700" cmpd="sng">
                      <a:noFill/>
                      <a:prstDash val="solid"/>
                    </a:lnBlToTr>
                    <a:solidFill>
                      <a:srgbClr val="FFFFCC"/>
                    </a:solidFill>
                  </a:tcPr>
                </a:tc>
                <a:tc>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algn="ctr"/>
                      <a:r>
                        <a:rPr lang="en-US" sz="1200" b="1" cap="none" spc="0" dirty="0">
                          <a:ln/>
                          <a:solidFill>
                            <a:srgbClr val="0070C0"/>
                          </a:solidFill>
                          <a:effectLst/>
                          <a:latin typeface="Copperplate Gothic Light" panose="020E0507020206020404" pitchFamily="34" charset="0"/>
                        </a:rPr>
                        <a:t>$</a:t>
                      </a:r>
                    </a:p>
                  </a:txBody>
                  <a:tcPr marL="56843" marR="56843" marT="28421" marB="28421">
                    <a:lnL w="12700" cmpd="sng">
                      <a:solidFill>
                        <a:srgbClr val="F04E37"/>
                      </a:solidFill>
                    </a:lnL>
                    <a:lnR w="12700" cmpd="sng">
                      <a:solidFill>
                        <a:srgbClr val="F04E37"/>
                      </a:solidFill>
                    </a:lnR>
                    <a:lnT w="12700" cmpd="sng">
                      <a:solidFill>
                        <a:srgbClr val="F04E37"/>
                      </a:solidFill>
                    </a:lnT>
                    <a:lnB w="12700" cmpd="sng">
                      <a:solidFill>
                        <a:srgbClr val="F04E37"/>
                      </a:solidFill>
                    </a:lnB>
                    <a:lnTlToBr w="12700" cmpd="sng">
                      <a:noFill/>
                      <a:prstDash val="solid"/>
                    </a:lnTlToBr>
                    <a:lnBlToTr w="12700" cmpd="sng">
                      <a:noFill/>
                      <a:prstDash val="solid"/>
                    </a:lnBlToTr>
                    <a:solidFill>
                      <a:srgbClr val="FFFFCC"/>
                    </a:solidFill>
                  </a:tcPr>
                </a:tc>
                <a:tc>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algn="ctr"/>
                      <a:r>
                        <a:rPr lang="en-US" sz="1200" b="1" cap="none" spc="0" dirty="0">
                          <a:ln/>
                          <a:solidFill>
                            <a:srgbClr val="0070C0"/>
                          </a:solidFill>
                          <a:effectLst/>
                          <a:latin typeface="Copperplate Gothic Light" panose="020E0507020206020404" pitchFamily="34" charset="0"/>
                        </a:rPr>
                        <a:t>$</a:t>
                      </a:r>
                    </a:p>
                  </a:txBody>
                  <a:tcPr marL="56843" marR="56843" marT="28421" marB="28421">
                    <a:lnL w="12700" cmpd="sng">
                      <a:solidFill>
                        <a:srgbClr val="F04E37"/>
                      </a:solidFill>
                    </a:lnL>
                    <a:lnR w="12700" cmpd="sng">
                      <a:solidFill>
                        <a:srgbClr val="F04E37"/>
                      </a:solidFill>
                    </a:lnR>
                    <a:lnT w="12700" cmpd="sng">
                      <a:solidFill>
                        <a:srgbClr val="F04E37"/>
                      </a:solidFill>
                    </a:lnT>
                    <a:lnB w="12700" cmpd="sng">
                      <a:solidFill>
                        <a:srgbClr val="F04E37"/>
                      </a:solidFill>
                    </a:lnB>
                    <a:lnTlToBr w="12700" cmpd="sng">
                      <a:noFill/>
                      <a:prstDash val="solid"/>
                    </a:lnTlToBr>
                    <a:lnBlToTr w="12700" cmpd="sng">
                      <a:noFill/>
                      <a:prstDash val="solid"/>
                    </a:lnBlToTr>
                    <a:solidFill>
                      <a:srgbClr val="FFFFCC"/>
                    </a:solidFill>
                  </a:tcPr>
                </a:tc>
                <a:tc>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algn="ctr"/>
                      <a:r>
                        <a:rPr lang="en-US" sz="1200" b="1" cap="none" spc="0" dirty="0">
                          <a:ln/>
                          <a:solidFill>
                            <a:srgbClr val="0070C0"/>
                          </a:solidFill>
                          <a:effectLst/>
                          <a:latin typeface="Copperplate Gothic Light" panose="020E0507020206020404" pitchFamily="34" charset="0"/>
                        </a:rPr>
                        <a:t>$</a:t>
                      </a:r>
                    </a:p>
                  </a:txBody>
                  <a:tcPr marL="56843" marR="56843" marT="28421" marB="28421">
                    <a:lnL w="12700" cmpd="sng">
                      <a:solidFill>
                        <a:srgbClr val="F04E37"/>
                      </a:solidFill>
                    </a:lnL>
                    <a:lnR w="12700" cmpd="sng">
                      <a:solidFill>
                        <a:srgbClr val="F04E37"/>
                      </a:solidFill>
                    </a:lnR>
                    <a:lnT w="12700" cmpd="sng">
                      <a:solidFill>
                        <a:srgbClr val="F04E37"/>
                      </a:solidFill>
                    </a:lnT>
                    <a:lnB w="12700" cmpd="sng">
                      <a:solidFill>
                        <a:srgbClr val="F04E37"/>
                      </a:solidFill>
                    </a:lnB>
                    <a:lnTlToBr w="12700" cmpd="sng">
                      <a:noFill/>
                      <a:prstDash val="solid"/>
                    </a:lnTlToBr>
                    <a:lnBlToTr w="12700" cmpd="sng">
                      <a:noFill/>
                      <a:prstDash val="solid"/>
                    </a:lnBlToTr>
                    <a:solidFill>
                      <a:srgbClr val="FFFFCC"/>
                    </a:solidFill>
                  </a:tcPr>
                </a:tc>
                <a:tc>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algn="l"/>
                      <a:r>
                        <a:rPr lang="en-US" sz="1200" b="0" cap="none" spc="0" dirty="0">
                          <a:ln w="0"/>
                          <a:solidFill>
                            <a:schemeClr val="accent1">
                              <a:lumMod val="75000"/>
                            </a:schemeClr>
                          </a:solidFill>
                          <a:effectLst>
                            <a:outerShdw blurRad="38100" dist="19050" dir="2700000" algn="tl" rotWithShape="0">
                              <a:schemeClr val="dk1">
                                <a:alpha val="40000"/>
                              </a:schemeClr>
                            </a:outerShdw>
                          </a:effectLst>
                          <a:latin typeface="Calibri" panose="020F0502020204030204" pitchFamily="34" charset="0"/>
                        </a:rPr>
                        <a:t>Net Present Value</a:t>
                      </a:r>
                    </a:p>
                  </a:txBody>
                  <a:tcPr marL="56843" marR="56843" marT="28421" marB="28421">
                    <a:lnL w="12700" cmpd="sng">
                      <a:solidFill>
                        <a:srgbClr val="F04E37"/>
                      </a:solidFill>
                    </a:lnL>
                    <a:lnR w="12700" cmpd="sng">
                      <a:solidFill>
                        <a:srgbClr val="F04E37"/>
                      </a:solidFill>
                    </a:lnR>
                    <a:lnT w="12700" cmpd="sng">
                      <a:solidFill>
                        <a:srgbClr val="F04E37"/>
                      </a:solidFill>
                    </a:lnT>
                    <a:lnB w="12700" cmpd="sng">
                      <a:solidFill>
                        <a:srgbClr val="F04E37"/>
                      </a:solid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68062">
                <a:tc gridSpan="7">
                  <a:txBody>
                    <a:bodyPr/>
                    <a:lstStyle>
                      <a:lvl1pPr marL="0" algn="l" defTabSz="1043056" rtl="0" eaLnBrk="1" latinLnBrk="0" hangingPunct="1">
                        <a:defRPr sz="2100" kern="1200">
                          <a:solidFill>
                            <a:schemeClr val="tx1"/>
                          </a:solidFill>
                          <a:latin typeface="Calibri Light"/>
                        </a:defRPr>
                      </a:lvl1pPr>
                      <a:lvl2pPr marL="521528" algn="l" defTabSz="1043056" rtl="0" eaLnBrk="1" latinLnBrk="0" hangingPunct="1">
                        <a:defRPr sz="2100" kern="1200">
                          <a:solidFill>
                            <a:schemeClr val="tx1"/>
                          </a:solidFill>
                          <a:latin typeface="Calibri Light"/>
                        </a:defRPr>
                      </a:lvl2pPr>
                      <a:lvl3pPr marL="1043056" algn="l" defTabSz="1043056" rtl="0" eaLnBrk="1" latinLnBrk="0" hangingPunct="1">
                        <a:defRPr sz="2100" kern="1200">
                          <a:solidFill>
                            <a:schemeClr val="tx1"/>
                          </a:solidFill>
                          <a:latin typeface="Calibri Light"/>
                        </a:defRPr>
                      </a:lvl3pPr>
                      <a:lvl4pPr marL="1564584" algn="l" defTabSz="1043056" rtl="0" eaLnBrk="1" latinLnBrk="0" hangingPunct="1">
                        <a:defRPr sz="2100" kern="1200">
                          <a:solidFill>
                            <a:schemeClr val="tx1"/>
                          </a:solidFill>
                          <a:latin typeface="Calibri Light"/>
                        </a:defRPr>
                      </a:lvl4pPr>
                      <a:lvl5pPr marL="2086112" algn="l" defTabSz="1043056" rtl="0" eaLnBrk="1" latinLnBrk="0" hangingPunct="1">
                        <a:defRPr sz="2100" kern="1200">
                          <a:solidFill>
                            <a:schemeClr val="tx1"/>
                          </a:solidFill>
                          <a:latin typeface="Calibri Light"/>
                        </a:defRPr>
                      </a:lvl5pPr>
                      <a:lvl6pPr marL="2607640" algn="l" defTabSz="1043056" rtl="0" eaLnBrk="1" latinLnBrk="0" hangingPunct="1">
                        <a:defRPr sz="2100" kern="1200">
                          <a:solidFill>
                            <a:schemeClr val="tx1"/>
                          </a:solidFill>
                          <a:latin typeface="Calibri Light"/>
                        </a:defRPr>
                      </a:lvl6pPr>
                      <a:lvl7pPr marL="3129168" algn="l" defTabSz="1043056" rtl="0" eaLnBrk="1" latinLnBrk="0" hangingPunct="1">
                        <a:defRPr sz="2100" kern="1200">
                          <a:solidFill>
                            <a:schemeClr val="tx1"/>
                          </a:solidFill>
                          <a:latin typeface="Calibri Light"/>
                        </a:defRPr>
                      </a:lvl7pPr>
                      <a:lvl8pPr marL="3650696" algn="l" defTabSz="1043056" rtl="0" eaLnBrk="1" latinLnBrk="0" hangingPunct="1">
                        <a:defRPr sz="2100" kern="1200">
                          <a:solidFill>
                            <a:schemeClr val="tx1"/>
                          </a:solidFill>
                          <a:latin typeface="Calibri Light"/>
                        </a:defRPr>
                      </a:lvl8pPr>
                      <a:lvl9pPr marL="4172224" algn="l" defTabSz="1043056" rtl="0" eaLnBrk="1" latinLnBrk="0" hangingPunct="1">
                        <a:defRPr sz="2100" kern="1200">
                          <a:solidFill>
                            <a:schemeClr val="tx1"/>
                          </a:solidFill>
                          <a:latin typeface="Calibri Light"/>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1600" b="0" u="none" cap="none" spc="0" dirty="0" err="1">
                          <a:ln w="0"/>
                          <a:solidFill>
                            <a:schemeClr val="accent1">
                              <a:lumMod val="75000"/>
                            </a:schemeClr>
                          </a:solidFill>
                          <a:effectLst>
                            <a:reflection blurRad="6350" stA="53000" endA="300" endPos="35500" dir="5400000" sy="-90000" algn="bl" rotWithShape="0"/>
                          </a:effectLst>
                          <a:latin typeface="Calibri" panose="020F0502020204030204" pitchFamily="34" charset="0"/>
                        </a:rPr>
                        <a:t>QoS</a:t>
                      </a:r>
                      <a:r>
                        <a:rPr lang="en-US" altLang="en-US" sz="1600" b="0" cap="none" spc="0" dirty="0">
                          <a:ln w="0"/>
                          <a:solidFill>
                            <a:schemeClr val="accent1">
                              <a:lumMod val="75000"/>
                            </a:schemeClr>
                          </a:solidFill>
                          <a:effectLst>
                            <a:reflection blurRad="6350" stA="53000" endA="300" endPos="35500" dir="5400000" sy="-90000" algn="bl" rotWithShape="0"/>
                          </a:effectLst>
                          <a:latin typeface="Calibri" panose="020F0502020204030204" pitchFamily="34" charset="0"/>
                        </a:rPr>
                        <a:t> </a:t>
                      </a:r>
                      <a:r>
                        <a:rPr lang="en-US" altLang="en-US" sz="1600" b="0" cap="none" spc="0" baseline="0" dirty="0">
                          <a:ln w="0"/>
                          <a:solidFill>
                            <a:schemeClr val="accent1">
                              <a:lumMod val="75000"/>
                            </a:schemeClr>
                          </a:solidFill>
                          <a:effectLst>
                            <a:reflection blurRad="6350" stA="53000" endA="300" endPos="35500" dir="5400000" sy="-90000" algn="bl" rotWithShape="0"/>
                          </a:effectLst>
                          <a:latin typeface="Calibri" panose="020F0502020204030204" pitchFamily="34" charset="0"/>
                        </a:rPr>
                        <a:t>– A</a:t>
                      </a:r>
                      <a:r>
                        <a:rPr lang="en-US" altLang="en-US" sz="1600" b="0" cap="none" spc="0" dirty="0">
                          <a:ln w="0"/>
                          <a:solidFill>
                            <a:schemeClr val="accent1">
                              <a:lumMod val="75000"/>
                            </a:schemeClr>
                          </a:solidFill>
                          <a:effectLst>
                            <a:reflection blurRad="6350" stA="53000" endA="300" endPos="35500" dir="5400000" sy="-90000" algn="bl" rotWithShape="0"/>
                          </a:effectLst>
                          <a:latin typeface="Calibri" panose="020F0502020204030204" pitchFamily="34" charset="0"/>
                        </a:rPr>
                        <a:t>vailability, Reliability, Security and Scalability</a:t>
                      </a:r>
                    </a:p>
                  </a:txBody>
                  <a:tcPr marL="56843" marR="56843" marT="28421" marB="28421" anchor="ctr">
                    <a:lnL w="12700" cmpd="sng">
                      <a:solidFill>
                        <a:srgbClr val="F04E37"/>
                      </a:solidFill>
                    </a:lnL>
                    <a:lnR w="12700" cmpd="sng">
                      <a:solidFill>
                        <a:srgbClr val="F04E37"/>
                      </a:solidFill>
                    </a:lnR>
                    <a:lnT w="12700" cmpd="sng">
                      <a:solidFill>
                        <a:srgbClr val="F04E37"/>
                      </a:solidFill>
                    </a:lnT>
                    <a:lnB w="12700" cmpd="sng">
                      <a:solidFill>
                        <a:srgbClr val="F04E37"/>
                      </a:solidFill>
                    </a:lnB>
                    <a:lnTlToBr w="12700" cmpd="sng">
                      <a:noFill/>
                      <a:prstDash val="solid"/>
                    </a:lnTlToBr>
                    <a:lnBlToTr w="12700" cmpd="sng">
                      <a:noFill/>
                      <a:prstDash val="solid"/>
                    </a:lnBlToTr>
                    <a:no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8"/>
                  </a:ext>
                </a:extLst>
              </a:tr>
            </a:tbl>
          </a:graphicData>
        </a:graphic>
      </p:graphicFrame>
      <p:sp>
        <p:nvSpPr>
          <p:cNvPr id="10" name="Rectangle 9">
            <a:extLst>
              <a:ext uri="{FF2B5EF4-FFF2-40B4-BE49-F238E27FC236}">
                <a16:creationId xmlns:a16="http://schemas.microsoft.com/office/drawing/2014/main" id="{80EC1E9B-B14B-D940-8909-5AEDC9E26DD1}"/>
              </a:ext>
            </a:extLst>
          </p:cNvPr>
          <p:cNvSpPr/>
          <p:nvPr/>
        </p:nvSpPr>
        <p:spPr bwMode="auto">
          <a:xfrm>
            <a:off x="2093679" y="1844472"/>
            <a:ext cx="5649747" cy="2628414"/>
          </a:xfrm>
          <a:prstGeom prst="rect">
            <a:avLst/>
          </a:prstGeom>
          <a:noFill/>
          <a:ln w="38100" cap="flat" cmpd="sng" algn="ctr">
            <a:solidFill>
              <a:srgbClr val="0070C0"/>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0" tIns="0" rIns="0" bIns="0" numCol="1" rtlCol="0" anchor="ctr" anchorCtr="1" compatLnSpc="1">
            <a:prstTxWarp prst="textNoShape">
              <a:avLst/>
            </a:prstTxWarp>
            <a:normAutofit/>
          </a:bodyPr>
          <a:lstStyle/>
          <a:p>
            <a:pPr algn="ctr" defTabSz="857227">
              <a:lnSpc>
                <a:spcPct val="90000"/>
              </a:lnSpc>
            </a:pPr>
            <a:endParaRPr lang="en-US" sz="1875" dirty="0">
              <a:solidFill>
                <a:srgbClr val="191919"/>
              </a:solidFill>
              <a:latin typeface="IBM Plex Sans" charset="0"/>
              <a:ea typeface="IBM Plex Sans" charset="0"/>
              <a:cs typeface="IBM Plex Sans" charset="0"/>
            </a:endParaRPr>
          </a:p>
        </p:txBody>
      </p:sp>
      <p:grpSp>
        <p:nvGrpSpPr>
          <p:cNvPr id="11" name="Gruppierung 26">
            <a:extLst>
              <a:ext uri="{FF2B5EF4-FFF2-40B4-BE49-F238E27FC236}">
                <a16:creationId xmlns:a16="http://schemas.microsoft.com/office/drawing/2014/main" id="{C4A67877-F99F-2649-B180-B2EA73335874}"/>
              </a:ext>
            </a:extLst>
          </p:cNvPr>
          <p:cNvGrpSpPr/>
          <p:nvPr/>
        </p:nvGrpSpPr>
        <p:grpSpPr>
          <a:xfrm>
            <a:off x="2205651" y="4642503"/>
            <a:ext cx="5199720" cy="380667"/>
            <a:chOff x="2699679" y="4696294"/>
            <a:chExt cx="5199720" cy="380667"/>
          </a:xfrm>
        </p:grpSpPr>
        <p:pic>
          <p:nvPicPr>
            <p:cNvPr id="12" name="Picture 2" descr="C:\2014 CPO\Collateral\New Eagle Brand\Eagle team eagle right.png">
              <a:extLst>
                <a:ext uri="{FF2B5EF4-FFF2-40B4-BE49-F238E27FC236}">
                  <a16:creationId xmlns:a16="http://schemas.microsoft.com/office/drawing/2014/main" id="{9C9F00E5-986C-1549-97D2-A4D8E9FA703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500446" y="4696294"/>
              <a:ext cx="2398953" cy="380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28">
              <a:extLst>
                <a:ext uri="{FF2B5EF4-FFF2-40B4-BE49-F238E27FC236}">
                  <a16:creationId xmlns:a16="http://schemas.microsoft.com/office/drawing/2014/main" id="{0EAEBA04-1B37-BC46-966A-18134FA10EDA}"/>
                </a:ext>
              </a:extLst>
            </p:cNvPr>
            <p:cNvSpPr txBox="1"/>
            <p:nvPr/>
          </p:nvSpPr>
          <p:spPr>
            <a:xfrm>
              <a:off x="2699679" y="4787372"/>
              <a:ext cx="2661306" cy="215444"/>
            </a:xfrm>
            <a:prstGeom prst="rect">
              <a:avLst/>
            </a:prstGeom>
            <a:noFill/>
          </p:spPr>
          <p:txBody>
            <a:bodyPr wrap="none" rtlCol="0">
              <a:spAutoFit/>
            </a:bodyPr>
            <a:lstStyle/>
            <a:p>
              <a:r>
                <a:rPr lang="de-DE" sz="800" b="1" dirty="0">
                  <a:latin typeface="IBM Plex Sans" charset="0"/>
                  <a:ea typeface="IBM Plex Sans" charset="0"/>
                  <a:cs typeface="IBM Plex Sans" charset="0"/>
                </a:rPr>
                <a:t>TCO </a:t>
              </a:r>
              <a:r>
                <a:rPr lang="de-DE" sz="800" b="1" dirty="0" err="1">
                  <a:latin typeface="IBM Plex Sans" charset="0"/>
                  <a:ea typeface="IBM Plex Sans" charset="0"/>
                  <a:cs typeface="IBM Plex Sans" charset="0"/>
                </a:rPr>
                <a:t>study</a:t>
              </a:r>
              <a:r>
                <a:rPr lang="de-DE" sz="800" b="1" dirty="0">
                  <a:latin typeface="IBM Plex Sans" charset="0"/>
                  <a:ea typeface="IBM Plex Sans" charset="0"/>
                  <a:cs typeface="IBM Plex Sans" charset="0"/>
                </a:rPr>
                <a:t> </a:t>
              </a:r>
              <a:r>
                <a:rPr lang="de-DE" sz="800" b="1" dirty="0" err="1">
                  <a:latin typeface="IBM Plex Sans" charset="0"/>
                  <a:ea typeface="IBM Plex Sans" charset="0"/>
                  <a:cs typeface="IBM Plex Sans" charset="0"/>
                </a:rPr>
                <a:t>by</a:t>
              </a:r>
              <a:r>
                <a:rPr lang="de-DE" sz="800" b="1" dirty="0">
                  <a:latin typeface="IBM Plex Sans" charset="0"/>
                  <a:ea typeface="IBM Plex Sans" charset="0"/>
                  <a:cs typeface="IBM Plex Sans" charset="0"/>
                </a:rPr>
                <a:t>: CTO Systems DACH &amp; SOLAR Team &amp;</a:t>
              </a:r>
            </a:p>
          </p:txBody>
        </p:sp>
      </p:grpSp>
      <p:sp>
        <p:nvSpPr>
          <p:cNvPr id="14" name="Rectangle 13">
            <a:extLst>
              <a:ext uri="{FF2B5EF4-FFF2-40B4-BE49-F238E27FC236}">
                <a16:creationId xmlns:a16="http://schemas.microsoft.com/office/drawing/2014/main" id="{04F7F6B2-339F-CC4D-B876-D14F2245D13D}"/>
              </a:ext>
            </a:extLst>
          </p:cNvPr>
          <p:cNvSpPr/>
          <p:nvPr/>
        </p:nvSpPr>
        <p:spPr bwMode="auto">
          <a:xfrm>
            <a:off x="2429931" y="1975692"/>
            <a:ext cx="2411564" cy="1040774"/>
          </a:xfrm>
          <a:prstGeom prst="rect">
            <a:avLst/>
          </a:prstGeom>
          <a:noFill/>
          <a:ln w="38100" cap="flat" cmpd="sng" algn="ctr">
            <a:solidFill>
              <a:srgbClr val="0070C0"/>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0" tIns="0" rIns="0" bIns="0" numCol="1" rtlCol="0" anchor="ctr" anchorCtr="1" compatLnSpc="1">
            <a:prstTxWarp prst="textNoShape">
              <a:avLst/>
            </a:prstTxWarp>
            <a:normAutofit/>
          </a:bodyPr>
          <a:lstStyle/>
          <a:p>
            <a:pPr algn="ctr" defTabSz="857227">
              <a:lnSpc>
                <a:spcPct val="90000"/>
              </a:lnSpc>
            </a:pPr>
            <a:endParaRPr lang="en-US" sz="1875" dirty="0">
              <a:solidFill>
                <a:srgbClr val="191919"/>
              </a:solidFill>
              <a:latin typeface="IBM Plex Sans" charset="0"/>
              <a:ea typeface="IBM Plex Sans" charset="0"/>
              <a:cs typeface="IBM Plex Sans" charset="0"/>
            </a:endParaRPr>
          </a:p>
        </p:txBody>
      </p:sp>
    </p:spTree>
    <p:extLst>
      <p:ext uri="{BB962C8B-B14F-4D97-AF65-F5344CB8AC3E}">
        <p14:creationId xmlns:p14="http://schemas.microsoft.com/office/powerpoint/2010/main" val="38933509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0EFC87-CCA0-4485-9C8B-E7E087177EA5}"/>
              </a:ext>
            </a:extLst>
          </p:cNvPr>
          <p:cNvSpPr>
            <a:spLocks noGrp="1"/>
          </p:cNvSpPr>
          <p:nvPr>
            <p:ph sz="quarter" idx="15"/>
          </p:nvPr>
        </p:nvSpPr>
        <p:spPr>
          <a:xfrm>
            <a:off x="6584400" y="2571750"/>
            <a:ext cx="2559598" cy="2571750"/>
          </a:xfrm>
        </p:spPr>
        <p:txBody>
          <a:bodyPr/>
          <a:lstStyle/>
          <a:p>
            <a:r>
              <a:rPr lang="en-US" dirty="0"/>
              <a:t>Upgrade to S/4, BW/4, C/4</a:t>
            </a:r>
          </a:p>
          <a:p>
            <a:r>
              <a:rPr lang="en-US" sz="1200" dirty="0"/>
              <a:t>Existing SAP customers who are on SAP ”legacy” applications on HANA (example: </a:t>
            </a:r>
            <a:r>
              <a:rPr lang="en-US" sz="1200" dirty="0" err="1"/>
              <a:t>SoH</a:t>
            </a:r>
            <a:r>
              <a:rPr lang="en-US" sz="1200" dirty="0"/>
              <a:t>, BW), and are implementing the new ”/4” applications</a:t>
            </a:r>
          </a:p>
        </p:txBody>
      </p:sp>
      <p:sp>
        <p:nvSpPr>
          <p:cNvPr id="3" name="Content Placeholder 2">
            <a:extLst>
              <a:ext uri="{FF2B5EF4-FFF2-40B4-BE49-F238E27FC236}">
                <a16:creationId xmlns:a16="http://schemas.microsoft.com/office/drawing/2014/main" id="{4F7CD3DB-01F9-45BF-BC6D-05386348996B}"/>
              </a:ext>
            </a:extLst>
          </p:cNvPr>
          <p:cNvSpPr>
            <a:spLocks noGrp="1"/>
          </p:cNvSpPr>
          <p:nvPr>
            <p:ph sz="quarter" idx="16"/>
          </p:nvPr>
        </p:nvSpPr>
        <p:spPr>
          <a:xfrm>
            <a:off x="2149200" y="2571750"/>
            <a:ext cx="2286000" cy="2571750"/>
          </a:xfrm>
        </p:spPr>
        <p:txBody>
          <a:bodyPr/>
          <a:lstStyle/>
          <a:p>
            <a:r>
              <a:rPr lang="en-US" dirty="0"/>
              <a:t>Migration from </a:t>
            </a:r>
            <a:r>
              <a:rPr lang="en-US" dirty="0" err="1"/>
              <a:t>AnyDB</a:t>
            </a:r>
            <a:endParaRPr lang="en-US" dirty="0"/>
          </a:p>
          <a:p>
            <a:r>
              <a:rPr lang="en-US" sz="1200" dirty="0"/>
              <a:t>Customers who run existing SAP applications on </a:t>
            </a:r>
            <a:r>
              <a:rPr lang="en-US" sz="1200" dirty="0" err="1"/>
              <a:t>AnyDB</a:t>
            </a:r>
            <a:r>
              <a:rPr lang="en-US" sz="1200" dirty="0"/>
              <a:t> and migrating to HANA (example: Business Suite on HANA or BW on HANA)</a:t>
            </a:r>
          </a:p>
        </p:txBody>
      </p:sp>
      <p:sp>
        <p:nvSpPr>
          <p:cNvPr id="4" name="Content Placeholder 3">
            <a:extLst>
              <a:ext uri="{FF2B5EF4-FFF2-40B4-BE49-F238E27FC236}">
                <a16:creationId xmlns:a16="http://schemas.microsoft.com/office/drawing/2014/main" id="{5EFD22C2-9E73-4019-B2AE-4B91930351CC}"/>
              </a:ext>
            </a:extLst>
          </p:cNvPr>
          <p:cNvSpPr>
            <a:spLocks noGrp="1"/>
          </p:cNvSpPr>
          <p:nvPr>
            <p:ph sz="quarter" idx="17"/>
          </p:nvPr>
        </p:nvSpPr>
        <p:spPr>
          <a:xfrm>
            <a:off x="4435202" y="2571750"/>
            <a:ext cx="2206798" cy="2571750"/>
          </a:xfrm>
        </p:spPr>
        <p:txBody>
          <a:bodyPr/>
          <a:lstStyle/>
          <a:p>
            <a:r>
              <a:rPr lang="en-US" dirty="0"/>
              <a:t>Migration from x86</a:t>
            </a:r>
          </a:p>
          <a:p>
            <a:r>
              <a:rPr lang="en-US" sz="1200" dirty="0"/>
              <a:t>Existing customers who are already running SAP applications on HANA on x86 appliances</a:t>
            </a:r>
          </a:p>
        </p:txBody>
      </p:sp>
      <p:sp>
        <p:nvSpPr>
          <p:cNvPr id="5" name="Content Placeholder 4">
            <a:extLst>
              <a:ext uri="{FF2B5EF4-FFF2-40B4-BE49-F238E27FC236}">
                <a16:creationId xmlns:a16="http://schemas.microsoft.com/office/drawing/2014/main" id="{83FF55C6-AD0F-464E-9507-0E3FB052C63C}"/>
              </a:ext>
            </a:extLst>
          </p:cNvPr>
          <p:cNvSpPr>
            <a:spLocks noGrp="1"/>
          </p:cNvSpPr>
          <p:nvPr>
            <p:ph sz="quarter" idx="18"/>
          </p:nvPr>
        </p:nvSpPr>
        <p:spPr>
          <a:xfrm>
            <a:off x="0" y="2571750"/>
            <a:ext cx="2152800" cy="2571750"/>
          </a:xfrm>
        </p:spPr>
        <p:txBody>
          <a:bodyPr/>
          <a:lstStyle/>
          <a:p>
            <a:r>
              <a:rPr lang="en-US" dirty="0"/>
              <a:t>Greenfield</a:t>
            </a:r>
          </a:p>
          <a:p>
            <a:r>
              <a:rPr lang="en-US" sz="1200" dirty="0"/>
              <a:t>New SAP customers, brand new S/4, BW/4, C/4 implementation, home grown HANA analytical application, ISV HANA application</a:t>
            </a:r>
          </a:p>
        </p:txBody>
      </p:sp>
      <p:sp>
        <p:nvSpPr>
          <p:cNvPr id="11" name="Title 10">
            <a:extLst>
              <a:ext uri="{FF2B5EF4-FFF2-40B4-BE49-F238E27FC236}">
                <a16:creationId xmlns:a16="http://schemas.microsoft.com/office/drawing/2014/main" id="{70C64CD6-914B-CC40-A30B-8EAE80330691}"/>
              </a:ext>
            </a:extLst>
          </p:cNvPr>
          <p:cNvSpPr>
            <a:spLocks noGrp="1"/>
          </p:cNvSpPr>
          <p:nvPr>
            <p:ph type="title"/>
          </p:nvPr>
        </p:nvSpPr>
        <p:spPr>
          <a:xfrm>
            <a:off x="-1" y="-1"/>
            <a:ext cx="9143999" cy="2571751"/>
          </a:xfrm>
          <a:blipFill>
            <a:blip r:embed="rId3"/>
            <a:stretch>
              <a:fillRect/>
            </a:stretch>
          </a:blipFill>
        </p:spPr>
        <p:txBody>
          <a:bodyPr/>
          <a:lstStyle/>
          <a:p>
            <a:pPr algn="r"/>
            <a:br>
              <a:rPr lang="en-US" dirty="0"/>
            </a:br>
            <a:r>
              <a:rPr lang="en-US" sz="4400" dirty="0">
                <a:solidFill>
                  <a:schemeClr val="tx1"/>
                </a:solidFill>
              </a:rPr>
              <a:t>Opportunities</a:t>
            </a:r>
            <a:endParaRPr lang="en-US" dirty="0">
              <a:solidFill>
                <a:schemeClr val="tx1"/>
              </a:solidFill>
            </a:endParaRPr>
          </a:p>
        </p:txBody>
      </p:sp>
    </p:spTree>
    <p:extLst>
      <p:ext uri="{BB962C8B-B14F-4D97-AF65-F5344CB8AC3E}">
        <p14:creationId xmlns:p14="http://schemas.microsoft.com/office/powerpoint/2010/main" val="17499482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CF9D2-116A-D346-BBA2-84D99CD26961}"/>
              </a:ext>
            </a:extLst>
          </p:cNvPr>
          <p:cNvSpPr>
            <a:spLocks noGrp="1"/>
          </p:cNvSpPr>
          <p:nvPr>
            <p:ph type="title"/>
          </p:nvPr>
        </p:nvSpPr>
        <p:spPr>
          <a:xfrm>
            <a:off x="0" y="0"/>
            <a:ext cx="4572000" cy="1051560"/>
          </a:xfrm>
          <a:solidFill>
            <a:schemeClr val="tx1"/>
          </a:solidFill>
        </p:spPr>
        <p:txBody>
          <a:bodyPr anchor="ctr"/>
          <a:lstStyle/>
          <a:p>
            <a:pPr algn="ctr"/>
            <a:r>
              <a:rPr lang="en-US" dirty="0">
                <a:solidFill>
                  <a:schemeClr val="bg2"/>
                </a:solidFill>
              </a:rPr>
              <a:t>Greenfield</a:t>
            </a:r>
          </a:p>
        </p:txBody>
      </p:sp>
      <p:sp>
        <p:nvSpPr>
          <p:cNvPr id="3" name="Slide Number Placeholder 2">
            <a:extLst>
              <a:ext uri="{FF2B5EF4-FFF2-40B4-BE49-F238E27FC236}">
                <a16:creationId xmlns:a16="http://schemas.microsoft.com/office/drawing/2014/main" id="{D7AF655B-3F3D-2A4D-96B2-5DE6E4D2982F}"/>
              </a:ext>
            </a:extLst>
          </p:cNvPr>
          <p:cNvSpPr>
            <a:spLocks noGrp="1"/>
          </p:cNvSpPr>
          <p:nvPr>
            <p:ph type="sldNum" sz="quarter" idx="10"/>
          </p:nvPr>
        </p:nvSpPr>
        <p:spPr/>
        <p:txBody>
          <a:bodyPr/>
          <a:lstStyle/>
          <a:p>
            <a:fld id="{D0BE6F14-FF48-0F4F-A8AA-2E3F25371E4A}" type="slidenum">
              <a:rPr lang="en-US" smtClean="0"/>
              <a:pPr/>
              <a:t>32</a:t>
            </a:fld>
            <a:endParaRPr lang="en-US" dirty="0"/>
          </a:p>
        </p:txBody>
      </p:sp>
      <p:sp>
        <p:nvSpPr>
          <p:cNvPr id="5" name="Text Placeholder 4">
            <a:extLst>
              <a:ext uri="{FF2B5EF4-FFF2-40B4-BE49-F238E27FC236}">
                <a16:creationId xmlns:a16="http://schemas.microsoft.com/office/drawing/2014/main" id="{868E9155-E2B9-DE42-8899-2485D3F3751E}"/>
              </a:ext>
            </a:extLst>
          </p:cNvPr>
          <p:cNvSpPr>
            <a:spLocks noGrp="1"/>
          </p:cNvSpPr>
          <p:nvPr>
            <p:ph type="body" sz="quarter" idx="14"/>
          </p:nvPr>
        </p:nvSpPr>
        <p:spPr>
          <a:xfrm>
            <a:off x="228600" y="1188000"/>
            <a:ext cx="4114800" cy="3495125"/>
          </a:xfrm>
        </p:spPr>
        <p:txBody>
          <a:bodyPr/>
          <a:lstStyle/>
          <a:p>
            <a:r>
              <a:rPr lang="en-US" dirty="0"/>
              <a:t>Customer Benefits</a:t>
            </a:r>
          </a:p>
          <a:p>
            <a:pPr marL="285750" indent="-285750">
              <a:buFont typeface="Arial" panose="020B0604020202020204" pitchFamily="34" charset="0"/>
              <a:buChar char="•"/>
            </a:pPr>
            <a:r>
              <a:rPr lang="en-US" dirty="0"/>
              <a:t>Easy and faster deployment</a:t>
            </a:r>
          </a:p>
          <a:p>
            <a:pPr marL="285750" indent="-285750">
              <a:buFont typeface="Arial" panose="020B0604020202020204" pitchFamily="34" charset="0"/>
              <a:buChar char="•"/>
            </a:pPr>
            <a:r>
              <a:rPr lang="en-US" dirty="0"/>
              <a:t>Fewer headcount to run environment</a:t>
            </a:r>
          </a:p>
          <a:p>
            <a:pPr marL="285750" indent="-285750">
              <a:buFont typeface="Arial" panose="020B0604020202020204" pitchFamily="34" charset="0"/>
              <a:buChar char="•"/>
            </a:pPr>
            <a:r>
              <a:rPr lang="en-US" dirty="0"/>
              <a:t>Secure and stable application environment that meets or exceeds Service Level Agreement</a:t>
            </a:r>
          </a:p>
          <a:p>
            <a:pPr marL="285750" indent="-285750">
              <a:buFont typeface="Arial" panose="020B0604020202020204" pitchFamily="34" charset="0"/>
              <a:buChar char="•"/>
            </a:pPr>
            <a:r>
              <a:rPr lang="en-US" dirty="0"/>
              <a:t>Lower TCO</a:t>
            </a:r>
          </a:p>
        </p:txBody>
      </p:sp>
      <p:pic>
        <p:nvPicPr>
          <p:cNvPr id="8" name="Picture Placeholder 7">
            <a:extLst>
              <a:ext uri="{FF2B5EF4-FFF2-40B4-BE49-F238E27FC236}">
                <a16:creationId xmlns:a16="http://schemas.microsoft.com/office/drawing/2014/main" id="{5C0801BD-1478-4445-87C9-DD077EDCF805}"/>
              </a:ext>
            </a:extLst>
          </p:cNvPr>
          <p:cNvPicPr>
            <a:picLocks noGrp="1" noChangeAspect="1"/>
          </p:cNvPicPr>
          <p:nvPr>
            <p:ph type="pic" sz="quarter" idx="15"/>
          </p:nvPr>
        </p:nvPicPr>
        <p:blipFill>
          <a:blip r:embed="rId3" cstate="print">
            <a:extLst>
              <a:ext uri="{28A0092B-C50C-407E-A947-70E740481C1C}">
                <a14:useLocalDpi xmlns:a14="http://schemas.microsoft.com/office/drawing/2010/main"/>
              </a:ext>
            </a:extLst>
          </a:blip>
          <a:srcRect/>
          <a:stretch>
            <a:fillRect/>
          </a:stretch>
        </p:blipFill>
        <p:spPr>
          <a:xfrm>
            <a:off x="4572000" y="0"/>
            <a:ext cx="4572000" cy="5143500"/>
          </a:xfrm>
        </p:spPr>
      </p:pic>
    </p:spTree>
    <p:extLst>
      <p:ext uri="{BB962C8B-B14F-4D97-AF65-F5344CB8AC3E}">
        <p14:creationId xmlns:p14="http://schemas.microsoft.com/office/powerpoint/2010/main" val="27002121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3B08D-67EE-3D49-B9D7-E059699B7345}"/>
              </a:ext>
            </a:extLst>
          </p:cNvPr>
          <p:cNvSpPr>
            <a:spLocks noGrp="1"/>
          </p:cNvSpPr>
          <p:nvPr>
            <p:ph type="title"/>
          </p:nvPr>
        </p:nvSpPr>
        <p:spPr>
          <a:xfrm>
            <a:off x="0" y="0"/>
            <a:ext cx="4565374" cy="1051560"/>
          </a:xfrm>
          <a:solidFill>
            <a:schemeClr val="tx1"/>
          </a:solidFill>
        </p:spPr>
        <p:txBody>
          <a:bodyPr vert="horz" lIns="0" tIns="0" rIns="0" bIns="0" rtlCol="0" anchor="ctr" anchorCtr="0">
            <a:noAutofit/>
          </a:bodyPr>
          <a:lstStyle/>
          <a:p>
            <a:pPr algn="ctr"/>
            <a:r>
              <a:rPr lang="en-US">
                <a:solidFill>
                  <a:schemeClr val="bg2"/>
                </a:solidFill>
              </a:rPr>
              <a:t>Migration from AnyDB</a:t>
            </a:r>
            <a:endParaRPr lang="en-US" dirty="0">
              <a:solidFill>
                <a:schemeClr val="bg2"/>
              </a:solidFill>
            </a:endParaRPr>
          </a:p>
        </p:txBody>
      </p:sp>
      <p:sp>
        <p:nvSpPr>
          <p:cNvPr id="5" name="Text Placeholder 4">
            <a:extLst>
              <a:ext uri="{FF2B5EF4-FFF2-40B4-BE49-F238E27FC236}">
                <a16:creationId xmlns:a16="http://schemas.microsoft.com/office/drawing/2014/main" id="{E9ED61EE-2FEB-F54E-A7D4-4405D3C7DC4F}"/>
              </a:ext>
            </a:extLst>
          </p:cNvPr>
          <p:cNvSpPr>
            <a:spLocks noGrp="1"/>
          </p:cNvSpPr>
          <p:nvPr>
            <p:ph type="body" sz="quarter" idx="14"/>
          </p:nvPr>
        </p:nvSpPr>
        <p:spPr>
          <a:xfrm>
            <a:off x="228600" y="1202400"/>
            <a:ext cx="4114800" cy="3480725"/>
          </a:xfrm>
        </p:spPr>
        <p:txBody>
          <a:bodyPr/>
          <a:lstStyle/>
          <a:p>
            <a:r>
              <a:rPr lang="en-US" dirty="0"/>
              <a:t>Customer Benefits</a:t>
            </a:r>
          </a:p>
          <a:p>
            <a:pPr marL="285750" indent="-285750">
              <a:buFont typeface="Arial" panose="020B0604020202020204" pitchFamily="34" charset="0"/>
              <a:buChar char="•"/>
            </a:pPr>
            <a:r>
              <a:rPr lang="en-US" dirty="0"/>
              <a:t>Quicker and simpler migrations</a:t>
            </a:r>
          </a:p>
          <a:p>
            <a:pPr marL="285750" indent="-285750">
              <a:buFont typeface="Arial" panose="020B0604020202020204" pitchFamily="34" charset="0"/>
              <a:buChar char="•"/>
            </a:pPr>
            <a:r>
              <a:rPr lang="en-US" dirty="0"/>
              <a:t>Secure and stable application environment that meets or exceed Service Level Agreement (SLA)</a:t>
            </a:r>
          </a:p>
          <a:p>
            <a:pPr marL="285750" indent="-285750">
              <a:buFont typeface="Arial" panose="020B0604020202020204" pitchFamily="34" charset="0"/>
              <a:buChar char="•"/>
            </a:pPr>
            <a:r>
              <a:rPr lang="en-US" dirty="0"/>
              <a:t>Consolidation of environments</a:t>
            </a:r>
          </a:p>
          <a:p>
            <a:pPr marL="285750" indent="-285750">
              <a:buFont typeface="Arial" panose="020B0604020202020204" pitchFamily="34" charset="0"/>
              <a:buChar char="•"/>
            </a:pPr>
            <a:r>
              <a:rPr lang="en-US" dirty="0"/>
              <a:t>Fewer h/c to run environment</a:t>
            </a:r>
          </a:p>
          <a:p>
            <a:pPr marL="285750" indent="-285750">
              <a:buFont typeface="Arial" panose="020B0604020202020204" pitchFamily="34" charset="0"/>
              <a:buChar char="•"/>
            </a:pPr>
            <a:r>
              <a:rPr lang="en-US" dirty="0"/>
              <a:t>Real-time reporting capabilities</a:t>
            </a:r>
          </a:p>
          <a:p>
            <a:pPr marL="285750" indent="-285750">
              <a:buFont typeface="Arial" panose="020B0604020202020204" pitchFamily="34" charset="0"/>
              <a:buChar char="•"/>
            </a:pPr>
            <a:r>
              <a:rPr lang="en-US" dirty="0"/>
              <a:t>Reusing existing IT resources</a:t>
            </a:r>
          </a:p>
          <a:p>
            <a:pPr marL="285750" indent="-285750">
              <a:buFont typeface="Arial" panose="020B0604020202020204" pitchFamily="34" charset="0"/>
              <a:buChar char="•"/>
            </a:pPr>
            <a:endParaRPr lang="en-US" dirty="0"/>
          </a:p>
        </p:txBody>
      </p:sp>
      <p:pic>
        <p:nvPicPr>
          <p:cNvPr id="11" name="Picture 10">
            <a:extLst>
              <a:ext uri="{FF2B5EF4-FFF2-40B4-BE49-F238E27FC236}">
                <a16:creationId xmlns:a16="http://schemas.microsoft.com/office/drawing/2014/main" id="{A7F3C7D4-106C-DF42-B2E1-BC34B6E303E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73600" y="201168"/>
            <a:ext cx="4470400" cy="3132998"/>
          </a:xfrm>
          <a:prstGeom prst="rect">
            <a:avLst/>
          </a:prstGeom>
        </p:spPr>
      </p:pic>
      <p:sp>
        <p:nvSpPr>
          <p:cNvPr id="12" name="TextBox 11">
            <a:extLst>
              <a:ext uri="{FF2B5EF4-FFF2-40B4-BE49-F238E27FC236}">
                <a16:creationId xmlns:a16="http://schemas.microsoft.com/office/drawing/2014/main" id="{CFC9D4B1-FDCF-1846-8416-4599C7543409}"/>
              </a:ext>
            </a:extLst>
          </p:cNvPr>
          <p:cNvSpPr txBox="1"/>
          <p:nvPr/>
        </p:nvSpPr>
        <p:spPr>
          <a:xfrm>
            <a:off x="5196650" y="626598"/>
            <a:ext cx="779637" cy="338554"/>
          </a:xfrm>
          <a:prstGeom prst="rect">
            <a:avLst/>
          </a:prstGeom>
          <a:noFill/>
        </p:spPr>
        <p:txBody>
          <a:bodyPr wrap="none" rtlCol="0">
            <a:spAutoFit/>
          </a:bodyPr>
          <a:lstStyle/>
          <a:p>
            <a:r>
              <a:rPr lang="en-US" sz="1600" dirty="0" err="1">
                <a:latin typeface="Chalkboard SE" panose="03050602040202020205" pitchFamily="66" charset="77"/>
                <a:cs typeface="Arial" panose="020B0604020202020204" pitchFamily="34" charset="0"/>
              </a:rPr>
              <a:t>AnyDB</a:t>
            </a:r>
            <a:endParaRPr lang="en-US" sz="1600" dirty="0">
              <a:latin typeface="Chalkboard SE" panose="03050602040202020205" pitchFamily="66" charset="77"/>
              <a:cs typeface="Arial" panose="020B0604020202020204" pitchFamily="34" charset="0"/>
            </a:endParaRPr>
          </a:p>
        </p:txBody>
      </p:sp>
      <p:pic>
        <p:nvPicPr>
          <p:cNvPr id="14" name="Picture 13">
            <a:extLst>
              <a:ext uri="{FF2B5EF4-FFF2-40B4-BE49-F238E27FC236}">
                <a16:creationId xmlns:a16="http://schemas.microsoft.com/office/drawing/2014/main" id="{8B546C61-6378-6146-BFA8-BEAB47BFFF5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00105" y="2918191"/>
            <a:ext cx="680032" cy="680032"/>
          </a:xfrm>
          <a:prstGeom prst="rect">
            <a:avLst/>
          </a:prstGeom>
        </p:spPr>
      </p:pic>
      <p:pic>
        <p:nvPicPr>
          <p:cNvPr id="16" name="Picture 15">
            <a:extLst>
              <a:ext uri="{FF2B5EF4-FFF2-40B4-BE49-F238E27FC236}">
                <a16:creationId xmlns:a16="http://schemas.microsoft.com/office/drawing/2014/main" id="{090FA48E-A5D3-B44C-A58D-A2B62F8F7F1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06642" y="2981080"/>
            <a:ext cx="788571" cy="617143"/>
          </a:xfrm>
          <a:prstGeom prst="rect">
            <a:avLst/>
          </a:prstGeom>
        </p:spPr>
      </p:pic>
      <p:pic>
        <p:nvPicPr>
          <p:cNvPr id="17" name="Picture 16">
            <a:extLst>
              <a:ext uri="{FF2B5EF4-FFF2-40B4-BE49-F238E27FC236}">
                <a16:creationId xmlns:a16="http://schemas.microsoft.com/office/drawing/2014/main" id="{B9D02CF2-440E-FC43-BA73-3312F7C5F0E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753101" y="3566473"/>
            <a:ext cx="774040" cy="622328"/>
          </a:xfrm>
          <a:prstGeom prst="rect">
            <a:avLst/>
          </a:prstGeom>
        </p:spPr>
      </p:pic>
      <p:pic>
        <p:nvPicPr>
          <p:cNvPr id="18" name="Picture 17">
            <a:extLst>
              <a:ext uri="{FF2B5EF4-FFF2-40B4-BE49-F238E27FC236}">
                <a16:creationId xmlns:a16="http://schemas.microsoft.com/office/drawing/2014/main" id="{4644D2BD-C1D6-C148-A1DE-3E84F29944B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92245" y="3116539"/>
            <a:ext cx="1010005" cy="275456"/>
          </a:xfrm>
          <a:prstGeom prst="rect">
            <a:avLst/>
          </a:prstGeom>
        </p:spPr>
      </p:pic>
    </p:spTree>
    <p:extLst>
      <p:ext uri="{BB962C8B-B14F-4D97-AF65-F5344CB8AC3E}">
        <p14:creationId xmlns:p14="http://schemas.microsoft.com/office/powerpoint/2010/main" val="8927749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34D7A-2080-E841-8665-2169C3DEBD3D}"/>
              </a:ext>
            </a:extLst>
          </p:cNvPr>
          <p:cNvSpPr>
            <a:spLocks noGrp="1"/>
          </p:cNvSpPr>
          <p:nvPr>
            <p:ph type="title"/>
          </p:nvPr>
        </p:nvSpPr>
        <p:spPr>
          <a:xfrm>
            <a:off x="0" y="0"/>
            <a:ext cx="4578626" cy="1051560"/>
          </a:xfrm>
          <a:solidFill>
            <a:schemeClr val="tx1"/>
          </a:solidFill>
        </p:spPr>
        <p:txBody>
          <a:bodyPr vert="horz" lIns="0" tIns="0" rIns="0" bIns="0" rtlCol="0" anchor="ctr" anchorCtr="0">
            <a:noAutofit/>
          </a:bodyPr>
          <a:lstStyle/>
          <a:p>
            <a:pPr algn="ctr"/>
            <a:r>
              <a:rPr lang="en-US" dirty="0">
                <a:solidFill>
                  <a:schemeClr val="bg2"/>
                </a:solidFill>
              </a:rPr>
              <a:t>Migration from x86</a:t>
            </a:r>
          </a:p>
        </p:txBody>
      </p:sp>
      <p:sp>
        <p:nvSpPr>
          <p:cNvPr id="5" name="Text Placeholder 4">
            <a:extLst>
              <a:ext uri="{FF2B5EF4-FFF2-40B4-BE49-F238E27FC236}">
                <a16:creationId xmlns:a16="http://schemas.microsoft.com/office/drawing/2014/main" id="{C7C8CB5F-961A-9343-82CE-9090E9426B7F}"/>
              </a:ext>
            </a:extLst>
          </p:cNvPr>
          <p:cNvSpPr>
            <a:spLocks noGrp="1"/>
          </p:cNvSpPr>
          <p:nvPr>
            <p:ph type="body" sz="quarter" idx="14"/>
          </p:nvPr>
        </p:nvSpPr>
        <p:spPr>
          <a:xfrm>
            <a:off x="228600" y="1224000"/>
            <a:ext cx="4114800" cy="3459125"/>
          </a:xfrm>
        </p:spPr>
        <p:txBody>
          <a:bodyPr/>
          <a:lstStyle/>
          <a:p>
            <a:r>
              <a:rPr lang="en-US" dirty="0"/>
              <a:t>Customer Benefits</a:t>
            </a:r>
          </a:p>
          <a:p>
            <a:pPr marL="285750" indent="-285750">
              <a:buFont typeface="Arial" panose="020B0604020202020204" pitchFamily="34" charset="0"/>
              <a:buChar char="•"/>
            </a:pPr>
            <a:r>
              <a:rPr lang="en-US" dirty="0"/>
              <a:t>Simpler environment to maintain</a:t>
            </a:r>
          </a:p>
          <a:p>
            <a:pPr marL="285750" indent="-285750">
              <a:buFont typeface="Arial" panose="020B0604020202020204" pitchFamily="34" charset="0"/>
              <a:buChar char="•"/>
            </a:pPr>
            <a:r>
              <a:rPr lang="en-US" dirty="0"/>
              <a:t>Secure and stable application environment that meets or exceed Service Level Agreement (SLA)</a:t>
            </a:r>
          </a:p>
          <a:p>
            <a:pPr marL="285750" indent="-285750">
              <a:buFont typeface="Arial" panose="020B0604020202020204" pitchFamily="34" charset="0"/>
              <a:buChar char="•"/>
            </a:pPr>
            <a:r>
              <a:rPr lang="en-US" dirty="0"/>
              <a:t>Lower TCO</a:t>
            </a:r>
          </a:p>
          <a:p>
            <a:pPr marL="285750" indent="-285750">
              <a:buFont typeface="Arial" panose="020B0604020202020204" pitchFamily="34" charset="0"/>
              <a:buChar char="•"/>
            </a:pPr>
            <a:r>
              <a:rPr lang="en-US" dirty="0"/>
              <a:t>Accommodate more data</a:t>
            </a:r>
          </a:p>
          <a:p>
            <a:pPr marL="285750" indent="-285750">
              <a:buFont typeface="Arial" panose="020B0604020202020204" pitchFamily="34" charset="0"/>
              <a:buChar char="•"/>
            </a:pPr>
            <a:r>
              <a:rPr lang="en-US" dirty="0"/>
              <a:t>Faster processing and reporting</a:t>
            </a:r>
          </a:p>
        </p:txBody>
      </p:sp>
      <p:pic>
        <p:nvPicPr>
          <p:cNvPr id="7" name="Picture 6">
            <a:extLst>
              <a:ext uri="{FF2B5EF4-FFF2-40B4-BE49-F238E27FC236}">
                <a16:creationId xmlns:a16="http://schemas.microsoft.com/office/drawing/2014/main" id="{6591D222-7621-534D-BAFB-48C58068B255}"/>
              </a:ext>
            </a:extLst>
          </p:cNvPr>
          <p:cNvPicPr>
            <a:picLocks noChangeAspect="1"/>
          </p:cNvPicPr>
          <p:nvPr/>
        </p:nvPicPr>
        <p:blipFill>
          <a:blip r:embed="rId3"/>
          <a:stretch>
            <a:fillRect/>
          </a:stretch>
        </p:blipFill>
        <p:spPr>
          <a:xfrm>
            <a:off x="5257470" y="593780"/>
            <a:ext cx="2704935" cy="1007000"/>
          </a:xfrm>
          <a:prstGeom prst="rect">
            <a:avLst/>
          </a:prstGeom>
        </p:spPr>
      </p:pic>
      <p:pic>
        <p:nvPicPr>
          <p:cNvPr id="9" name="Picture 32" descr="Power S824 oblique medium">
            <a:hlinkClick r:id="" action="ppaction://noaction"/>
            <a:extLst>
              <a:ext uri="{FF2B5EF4-FFF2-40B4-BE49-F238E27FC236}">
                <a16:creationId xmlns:a16="http://schemas.microsoft.com/office/drawing/2014/main" id="{322B5443-CF70-5745-9769-A5BBA825E537}"/>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27956" y="2878779"/>
            <a:ext cx="2599098" cy="74913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9A2B0B22-9F85-4742-B4AC-5B4EEF8B1138}"/>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5358409" y="3374631"/>
            <a:ext cx="797895" cy="50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B735A63A-A8EE-8E43-A9F4-8DBD4BF7D3A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5400000">
            <a:off x="5989574" y="1657733"/>
            <a:ext cx="1240724" cy="694805"/>
          </a:xfrm>
          <a:prstGeom prst="rect">
            <a:avLst/>
          </a:prstGeom>
        </p:spPr>
      </p:pic>
      <p:sp>
        <p:nvSpPr>
          <p:cNvPr id="12" name="Rectangle 11">
            <a:extLst>
              <a:ext uri="{FF2B5EF4-FFF2-40B4-BE49-F238E27FC236}">
                <a16:creationId xmlns:a16="http://schemas.microsoft.com/office/drawing/2014/main" id="{1B394D21-E4CB-8141-9348-8CEB024DCAF4}"/>
              </a:ext>
            </a:extLst>
          </p:cNvPr>
          <p:cNvSpPr/>
          <p:nvPr/>
        </p:nvSpPr>
        <p:spPr>
          <a:xfrm>
            <a:off x="4643252" y="0"/>
            <a:ext cx="4500748" cy="5143500"/>
          </a:xfrm>
          <a:prstGeom prst="rect">
            <a:avLst/>
          </a:prstGeom>
        </p:spPr>
        <p:txBody>
          <a:bodyPr wrap="square" lIns="0" tIns="0" rIns="0" bIns="0" rtlCol="0" anchor="ctr">
            <a:noAutofit/>
          </a:bodyPr>
          <a:lstStyle/>
          <a:p>
            <a:pPr algn="ctr"/>
            <a:endParaRPr lang="en-US" sz="1200" dirty="0" err="1">
              <a:solidFill>
                <a:srgbClr val="FFFFFF"/>
              </a:solidFill>
              <a:latin typeface="Arial"/>
              <a:cs typeface="Arial"/>
            </a:endParaRPr>
          </a:p>
        </p:txBody>
      </p:sp>
      <p:sp>
        <p:nvSpPr>
          <p:cNvPr id="14" name="Rectangle 13">
            <a:extLst>
              <a:ext uri="{FF2B5EF4-FFF2-40B4-BE49-F238E27FC236}">
                <a16:creationId xmlns:a16="http://schemas.microsoft.com/office/drawing/2014/main" id="{1C1E0C97-95B6-544D-84AF-7D5AE8532187}"/>
              </a:ext>
            </a:extLst>
          </p:cNvPr>
          <p:cNvSpPr/>
          <p:nvPr/>
        </p:nvSpPr>
        <p:spPr>
          <a:xfrm>
            <a:off x="4524499" y="0"/>
            <a:ext cx="3616036" cy="1876301"/>
          </a:xfrm>
          <a:prstGeom prst="rect">
            <a:avLst/>
          </a:prstGeom>
        </p:spPr>
        <p:txBody>
          <a:bodyPr wrap="square" lIns="0" tIns="0" rIns="0" bIns="0" rtlCol="0" anchor="ctr">
            <a:noAutofit/>
          </a:bodyPr>
          <a:lstStyle/>
          <a:p>
            <a:pPr algn="ctr"/>
            <a:endParaRPr lang="en-US" sz="1200" dirty="0" err="1">
              <a:solidFill>
                <a:srgbClr val="FFFFFF"/>
              </a:solidFill>
              <a:latin typeface="Arial"/>
              <a:cs typeface="Arial"/>
            </a:endParaRPr>
          </a:p>
        </p:txBody>
      </p:sp>
    </p:spTree>
    <p:extLst>
      <p:ext uri="{BB962C8B-B14F-4D97-AF65-F5344CB8AC3E}">
        <p14:creationId xmlns:p14="http://schemas.microsoft.com/office/powerpoint/2010/main" val="5173430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8BEE2-5278-9D4A-B554-9E5BCB71F843}"/>
              </a:ext>
            </a:extLst>
          </p:cNvPr>
          <p:cNvSpPr>
            <a:spLocks noGrp="1"/>
          </p:cNvSpPr>
          <p:nvPr>
            <p:ph type="title"/>
          </p:nvPr>
        </p:nvSpPr>
        <p:spPr>
          <a:xfrm>
            <a:off x="0" y="0"/>
            <a:ext cx="4572000" cy="1051560"/>
          </a:xfrm>
          <a:solidFill>
            <a:schemeClr val="tx1"/>
          </a:solidFill>
        </p:spPr>
        <p:txBody>
          <a:bodyPr vert="horz" lIns="0" tIns="0" rIns="0" bIns="0" rtlCol="0" anchor="ctr" anchorCtr="0">
            <a:noAutofit/>
          </a:bodyPr>
          <a:lstStyle/>
          <a:p>
            <a:pPr algn="ctr"/>
            <a:r>
              <a:rPr lang="en-US" dirty="0">
                <a:solidFill>
                  <a:schemeClr val="bg2"/>
                </a:solidFill>
              </a:rPr>
              <a:t>Upgrade to S/4HANA</a:t>
            </a:r>
          </a:p>
        </p:txBody>
      </p:sp>
      <p:sp>
        <p:nvSpPr>
          <p:cNvPr id="5" name="Text Placeholder 4">
            <a:extLst>
              <a:ext uri="{FF2B5EF4-FFF2-40B4-BE49-F238E27FC236}">
                <a16:creationId xmlns:a16="http://schemas.microsoft.com/office/drawing/2014/main" id="{EF7BA60D-DC4C-9344-8346-5D7A3D0C8DF0}"/>
              </a:ext>
            </a:extLst>
          </p:cNvPr>
          <p:cNvSpPr>
            <a:spLocks noGrp="1"/>
          </p:cNvSpPr>
          <p:nvPr>
            <p:ph type="body" sz="quarter" idx="14"/>
          </p:nvPr>
        </p:nvSpPr>
        <p:spPr>
          <a:xfrm>
            <a:off x="228600" y="1254739"/>
            <a:ext cx="4114800" cy="3428386"/>
          </a:xfrm>
        </p:spPr>
        <p:txBody>
          <a:bodyPr/>
          <a:lstStyle/>
          <a:p>
            <a:r>
              <a:rPr lang="en-US" dirty="0"/>
              <a:t>Customer Benefits</a:t>
            </a:r>
          </a:p>
          <a:p>
            <a:pPr marL="285750" indent="-285750">
              <a:buFont typeface="Arial" panose="020B0604020202020204" pitchFamily="34" charset="0"/>
              <a:buChar char="•"/>
            </a:pPr>
            <a:r>
              <a:rPr lang="en-US" dirty="0"/>
              <a:t>Simpler environment to maintain</a:t>
            </a:r>
          </a:p>
          <a:p>
            <a:pPr marL="285750" indent="-285750">
              <a:buFont typeface="Arial" panose="020B0604020202020204" pitchFamily="34" charset="0"/>
              <a:buChar char="•"/>
            </a:pPr>
            <a:r>
              <a:rPr lang="en-US" dirty="0"/>
              <a:t>Fewer headcount</a:t>
            </a:r>
          </a:p>
          <a:p>
            <a:pPr marL="285750" indent="-285750">
              <a:buFont typeface="Arial" panose="020B0604020202020204" pitchFamily="34" charset="0"/>
              <a:buChar char="•"/>
            </a:pPr>
            <a:r>
              <a:rPr lang="en-US" dirty="0"/>
              <a:t>Faster processing and reporting</a:t>
            </a:r>
          </a:p>
          <a:p>
            <a:pPr marL="285750" indent="-285750">
              <a:buFont typeface="Arial" panose="020B0604020202020204" pitchFamily="34" charset="0"/>
              <a:buChar char="•"/>
            </a:pPr>
            <a:r>
              <a:rPr lang="en-US" dirty="0"/>
              <a:t>Secure and stable application environment that meets or exceeds Service Level Agreement</a:t>
            </a:r>
          </a:p>
          <a:p>
            <a:pPr marL="285750" indent="-285750">
              <a:buFont typeface="Arial" panose="020B0604020202020204" pitchFamily="34" charset="0"/>
              <a:buChar char="•"/>
            </a:pPr>
            <a:r>
              <a:rPr lang="en-US" dirty="0"/>
              <a:t>Reusing existing IT resources</a:t>
            </a:r>
          </a:p>
          <a:p>
            <a:pPr marL="285750" indent="-285750">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2D2363CF-EF0A-304B-B516-566FA9CDCEE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72000" y="1051560"/>
            <a:ext cx="2170913" cy="2679569"/>
          </a:xfrm>
          <a:prstGeom prst="rect">
            <a:avLst/>
          </a:prstGeom>
        </p:spPr>
      </p:pic>
      <p:pic>
        <p:nvPicPr>
          <p:cNvPr id="8" name="Picture 7">
            <a:extLst>
              <a:ext uri="{FF2B5EF4-FFF2-40B4-BE49-F238E27FC236}">
                <a16:creationId xmlns:a16="http://schemas.microsoft.com/office/drawing/2014/main" id="{D5CE5DC7-3101-3142-8A8B-D4F63DCA152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82116" y="1808480"/>
            <a:ext cx="989445" cy="989445"/>
          </a:xfrm>
          <a:prstGeom prst="rect">
            <a:avLst/>
          </a:prstGeom>
        </p:spPr>
      </p:pic>
      <p:sp>
        <p:nvSpPr>
          <p:cNvPr id="9" name="TextBox 8">
            <a:extLst>
              <a:ext uri="{FF2B5EF4-FFF2-40B4-BE49-F238E27FC236}">
                <a16:creationId xmlns:a16="http://schemas.microsoft.com/office/drawing/2014/main" id="{5B074106-E8AD-984B-8020-57AE09D65C23}"/>
              </a:ext>
            </a:extLst>
          </p:cNvPr>
          <p:cNvSpPr txBox="1"/>
          <p:nvPr/>
        </p:nvSpPr>
        <p:spPr>
          <a:xfrm>
            <a:off x="4964926" y="731520"/>
            <a:ext cx="1777987"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SAP Business Suite</a:t>
            </a:r>
          </a:p>
        </p:txBody>
      </p:sp>
      <p:sp>
        <p:nvSpPr>
          <p:cNvPr id="10" name="TextBox 9">
            <a:extLst>
              <a:ext uri="{FF2B5EF4-FFF2-40B4-BE49-F238E27FC236}">
                <a16:creationId xmlns:a16="http://schemas.microsoft.com/office/drawing/2014/main" id="{878F291E-258C-5B46-A0ED-6D6E18D40F7F}"/>
              </a:ext>
            </a:extLst>
          </p:cNvPr>
          <p:cNvSpPr txBox="1"/>
          <p:nvPr/>
        </p:nvSpPr>
        <p:spPr>
          <a:xfrm>
            <a:off x="7054463" y="731519"/>
            <a:ext cx="1361206" cy="523220"/>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SAP S/4HANA</a:t>
            </a:r>
          </a:p>
          <a:p>
            <a:pPr algn="ctr"/>
            <a:r>
              <a:rPr lang="en-US" sz="1400" dirty="0">
                <a:latin typeface="Arial" panose="020B0604020202020204" pitchFamily="34" charset="0"/>
                <a:cs typeface="Arial" panose="020B0604020202020204" pitchFamily="34" charset="0"/>
              </a:rPr>
              <a:t>On Premises</a:t>
            </a:r>
          </a:p>
        </p:txBody>
      </p:sp>
      <p:pic>
        <p:nvPicPr>
          <p:cNvPr id="11" name="Picture 6">
            <a:extLst>
              <a:ext uri="{FF2B5EF4-FFF2-40B4-BE49-F238E27FC236}">
                <a16:creationId xmlns:a16="http://schemas.microsoft.com/office/drawing/2014/main" id="{2FED754B-E796-8140-8BAA-FEA73C97BF95}"/>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973666" y="2845104"/>
            <a:ext cx="797895" cy="50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ight Brace 11">
            <a:extLst>
              <a:ext uri="{FF2B5EF4-FFF2-40B4-BE49-F238E27FC236}">
                <a16:creationId xmlns:a16="http://schemas.microsoft.com/office/drawing/2014/main" id="{9068FFEC-840A-C24A-B9AC-357F87434F45}"/>
              </a:ext>
            </a:extLst>
          </p:cNvPr>
          <p:cNvSpPr/>
          <p:nvPr/>
        </p:nvSpPr>
        <p:spPr>
          <a:xfrm>
            <a:off x="6693647" y="1201271"/>
            <a:ext cx="256988" cy="247425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944959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80B32-3F8B-FF40-884E-C561060963AD}"/>
              </a:ext>
            </a:extLst>
          </p:cNvPr>
          <p:cNvSpPr>
            <a:spLocks noGrp="1"/>
          </p:cNvSpPr>
          <p:nvPr>
            <p:ph type="title"/>
          </p:nvPr>
        </p:nvSpPr>
        <p:spPr>
          <a:xfrm>
            <a:off x="228600" y="201168"/>
            <a:ext cx="4566600" cy="381000"/>
          </a:xfrm>
        </p:spPr>
        <p:txBody>
          <a:bodyPr/>
          <a:lstStyle/>
          <a:p>
            <a:r>
              <a:rPr lang="en-US" altLang="en-US" dirty="0"/>
              <a:t>POWER8 Systems Server Family </a:t>
            </a:r>
            <a:endParaRPr lang="en-US" dirty="0"/>
          </a:p>
        </p:txBody>
      </p:sp>
      <p:pic>
        <p:nvPicPr>
          <p:cNvPr id="4" name="Picture 2">
            <a:extLst>
              <a:ext uri="{FF2B5EF4-FFF2-40B4-BE49-F238E27FC236}">
                <a16:creationId xmlns:a16="http://schemas.microsoft.com/office/drawing/2014/main" id="{25F567D8-3396-5549-B074-E0A90177D04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90704" y="2018809"/>
            <a:ext cx="1094423" cy="4672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image">
            <a:extLst>
              <a:ext uri="{FF2B5EF4-FFF2-40B4-BE49-F238E27FC236}">
                <a16:creationId xmlns:a16="http://schemas.microsoft.com/office/drawing/2014/main" id="{4EDA62A2-C436-D946-8E51-0A5939DC444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22682" y="2520936"/>
            <a:ext cx="1028700" cy="3353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12" descr="image">
            <a:extLst>
              <a:ext uri="{FF2B5EF4-FFF2-40B4-BE49-F238E27FC236}">
                <a16:creationId xmlns:a16="http://schemas.microsoft.com/office/drawing/2014/main" id="{E9A48AD8-65B7-1E44-99A5-D5829EFEA0C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6589" y="2764719"/>
            <a:ext cx="1028700" cy="3353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14" descr="image">
            <a:extLst>
              <a:ext uri="{FF2B5EF4-FFF2-40B4-BE49-F238E27FC236}">
                <a16:creationId xmlns:a16="http://schemas.microsoft.com/office/drawing/2014/main" id="{FF8D2F3D-A6CD-284E-909B-2B9F8354405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25985" y="2128995"/>
            <a:ext cx="1028700" cy="3353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21">
            <a:extLst>
              <a:ext uri="{FF2B5EF4-FFF2-40B4-BE49-F238E27FC236}">
                <a16:creationId xmlns:a16="http://schemas.microsoft.com/office/drawing/2014/main" id="{503BE52D-BB84-3843-9196-98CF36329F1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85126" y="1481630"/>
            <a:ext cx="1094423" cy="4672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4" descr="D:\IBM Userdata\Marketing 2014\Audience, Naming, Messaging, Identity\Photos\Enterprise servers\lo res PPT\E880 4 node rack angle no door.jpg">
            <a:extLst>
              <a:ext uri="{FF2B5EF4-FFF2-40B4-BE49-F238E27FC236}">
                <a16:creationId xmlns:a16="http://schemas.microsoft.com/office/drawing/2014/main" id="{A5EDC928-54BF-3444-B3F8-47087FF81AE6}"/>
              </a:ext>
            </a:extLst>
          </p:cNvPr>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7613882" y="362387"/>
            <a:ext cx="973503" cy="1809193"/>
          </a:xfrm>
          <a:prstGeom prst="rect">
            <a:avLst/>
          </a:prstGeom>
          <a:noFill/>
        </p:spPr>
      </p:pic>
      <p:pic>
        <p:nvPicPr>
          <p:cNvPr id="10" name="Picture 21">
            <a:extLst>
              <a:ext uri="{FF2B5EF4-FFF2-40B4-BE49-F238E27FC236}">
                <a16:creationId xmlns:a16="http://schemas.microsoft.com/office/drawing/2014/main" id="{EF89D21D-7780-FE4D-A317-6F998BC7A2B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94054" y="1054053"/>
            <a:ext cx="1094423" cy="4672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32">
            <a:extLst>
              <a:ext uri="{FF2B5EF4-FFF2-40B4-BE49-F238E27FC236}">
                <a16:creationId xmlns:a16="http://schemas.microsoft.com/office/drawing/2014/main" id="{E45EC4C1-7CB0-C94C-8EC9-75CE481D798B}"/>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588416" y="4279665"/>
            <a:ext cx="685274" cy="2132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AutoShape 5">
            <a:extLst>
              <a:ext uri="{FF2B5EF4-FFF2-40B4-BE49-F238E27FC236}">
                <a16:creationId xmlns:a16="http://schemas.microsoft.com/office/drawing/2014/main" id="{87F67AC7-EFC4-2944-A02C-CF1FE45D7EA8}"/>
              </a:ext>
            </a:extLst>
          </p:cNvPr>
          <p:cNvSpPr>
            <a:spLocks noChangeArrowheads="1"/>
          </p:cNvSpPr>
          <p:nvPr/>
        </p:nvSpPr>
        <p:spPr bwMode="auto">
          <a:xfrm>
            <a:off x="431039" y="3072156"/>
            <a:ext cx="1508760" cy="325755"/>
          </a:xfrm>
          <a:custGeom>
            <a:avLst/>
            <a:gdLst>
              <a:gd name="T0" fmla="*/ 2147483647 w 21600"/>
              <a:gd name="T1" fmla="*/ 120454904 h 21600"/>
              <a:gd name="T2" fmla="*/ 2147483647 w 21600"/>
              <a:gd name="T3" fmla="*/ 120454904 h 21600"/>
              <a:gd name="T4" fmla="*/ 2147483647 w 21600"/>
              <a:gd name="T5" fmla="*/ 120454904 h 21600"/>
              <a:gd name="T6" fmla="*/ 2147483647 w 21600"/>
              <a:gd name="T7" fmla="*/ 120454904 h 21600"/>
              <a:gd name="T8" fmla="*/ 0 w 21600"/>
              <a:gd name="T9" fmla="*/ 0 h 21600"/>
              <a:gd name="T10" fmla="*/ 21600 w 21600"/>
              <a:gd name="T11" fmla="*/ 21600 h 21600"/>
            </a:gdLst>
            <a:ahLst/>
            <a:cxnLst>
              <a:cxn ang="0">
                <a:pos x="T0" y="T1"/>
              </a:cxn>
              <a:cxn ang="0">
                <a:pos x="T2" y="T3"/>
              </a:cxn>
              <a:cxn ang="0">
                <a:pos x="T4" y="T5"/>
              </a:cxn>
              <a:cxn ang="0">
                <a:pos x="T6" y="T7"/>
              </a:cxn>
            </a:cxnLst>
            <a:rect l="T8" t="T9" r="T10" b="T11"/>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lgn="l"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1pPr>
            <a:lvl2pPr marL="742950" indent="-285750" algn="l"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2pPr>
            <a:lvl3pPr marL="1143000" indent="-228600" algn="l"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3pPr>
            <a:lvl4pPr marL="1600200" indent="-228600" algn="l"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4pPr>
            <a:lvl5pPr marL="2057400" indent="-228600" algn="l"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5pPr>
            <a:lvl6pPr marL="2514600" indent="-228600" defTabSz="457200" eaLnBrk="0" fontAlgn="base" hangingPunct="0">
              <a:lnSpc>
                <a:spcPct val="90000"/>
              </a:lnSpc>
              <a:spcBef>
                <a:spcPct val="50000"/>
              </a:spcBef>
              <a:spcAft>
                <a:spcPct val="0"/>
              </a:spcAft>
              <a:buClr>
                <a:schemeClr val="tx1"/>
              </a:buClr>
              <a:buFont typeface="Wingdings" pitchFamily="2"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6pPr>
            <a:lvl7pPr marL="2971800" indent="-228600" defTabSz="457200" eaLnBrk="0" fontAlgn="base" hangingPunct="0">
              <a:lnSpc>
                <a:spcPct val="90000"/>
              </a:lnSpc>
              <a:spcBef>
                <a:spcPct val="50000"/>
              </a:spcBef>
              <a:spcAft>
                <a:spcPct val="0"/>
              </a:spcAft>
              <a:buClr>
                <a:schemeClr val="tx1"/>
              </a:buClr>
              <a:buFont typeface="Wingdings" pitchFamily="2"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7pPr>
            <a:lvl8pPr marL="3429000" indent="-228600" defTabSz="457200" eaLnBrk="0" fontAlgn="base" hangingPunct="0">
              <a:lnSpc>
                <a:spcPct val="90000"/>
              </a:lnSpc>
              <a:spcBef>
                <a:spcPct val="50000"/>
              </a:spcBef>
              <a:spcAft>
                <a:spcPct val="0"/>
              </a:spcAft>
              <a:buClr>
                <a:schemeClr val="tx1"/>
              </a:buClr>
              <a:buFont typeface="Wingdings" pitchFamily="2"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8pPr>
            <a:lvl9pPr marL="3886200" indent="-228600" defTabSz="457200" eaLnBrk="0" fontAlgn="base" hangingPunct="0">
              <a:lnSpc>
                <a:spcPct val="90000"/>
              </a:lnSpc>
              <a:spcBef>
                <a:spcPct val="50000"/>
              </a:spcBef>
              <a:spcAft>
                <a:spcPct val="0"/>
              </a:spcAft>
              <a:buClr>
                <a:schemeClr val="tx1"/>
              </a:buClr>
              <a:buFont typeface="Wingdings" pitchFamily="2"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9pPr>
          </a:lstStyle>
          <a:p>
            <a:pPr algn="ctr">
              <a:spcBef>
                <a:spcPct val="0"/>
              </a:spcBef>
              <a:buSzPct val="100000"/>
            </a:pPr>
            <a:r>
              <a:rPr lang="en-US" altLang="zh-TW" sz="1260" dirty="0">
                <a:solidFill>
                  <a:srgbClr val="0070C0"/>
                </a:solidFill>
                <a:ea typeface="PMingLiU" pitchFamily="18" charset="-120"/>
              </a:rPr>
              <a:t>POWER Systems S812L</a:t>
            </a:r>
          </a:p>
        </p:txBody>
      </p:sp>
      <p:sp>
        <p:nvSpPr>
          <p:cNvPr id="13" name="AutoShape 6">
            <a:extLst>
              <a:ext uri="{FF2B5EF4-FFF2-40B4-BE49-F238E27FC236}">
                <a16:creationId xmlns:a16="http://schemas.microsoft.com/office/drawing/2014/main" id="{6353BBE0-1689-BD4C-838A-2D46D2642903}"/>
              </a:ext>
            </a:extLst>
          </p:cNvPr>
          <p:cNvSpPr>
            <a:spLocks noChangeArrowheads="1"/>
          </p:cNvSpPr>
          <p:nvPr/>
        </p:nvSpPr>
        <p:spPr bwMode="auto">
          <a:xfrm>
            <a:off x="710711" y="3374440"/>
            <a:ext cx="1144553" cy="1059913"/>
          </a:xfrm>
          <a:custGeom>
            <a:avLst/>
            <a:gdLst>
              <a:gd name="T0" fmla="*/ 2147483647 w 21600"/>
              <a:gd name="T1" fmla="*/ 326814481 h 21600"/>
              <a:gd name="T2" fmla="*/ 2147483647 w 21600"/>
              <a:gd name="T3" fmla="*/ 326814481 h 21600"/>
              <a:gd name="T4" fmla="*/ 2147483647 w 21600"/>
              <a:gd name="T5" fmla="*/ 326814481 h 21600"/>
              <a:gd name="T6" fmla="*/ 2147483647 w 21600"/>
              <a:gd name="T7" fmla="*/ 326814481 h 21600"/>
              <a:gd name="T8" fmla="*/ 0 w 21600"/>
              <a:gd name="T9" fmla="*/ 0 h 21600"/>
              <a:gd name="T10" fmla="*/ 21600 w 21600"/>
              <a:gd name="T11" fmla="*/ 21600 h 21600"/>
            </a:gdLst>
            <a:ahLst/>
            <a:cxnLst>
              <a:cxn ang="0">
                <a:pos x="T0" y="T1"/>
              </a:cxn>
              <a:cxn ang="0">
                <a:pos x="T2" y="T3"/>
              </a:cxn>
              <a:cxn ang="0">
                <a:pos x="T4" y="T5"/>
              </a:cxn>
              <a:cxn ang="0">
                <a:pos x="T6" y="T7"/>
              </a:cxn>
            </a:cxnLst>
            <a:rect l="T8" t="T9" r="T10" b="T11"/>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676" tIns="45676" rIns="45676" bIns="45676"/>
          <a:lstStyle>
            <a:lvl1pPr marL="47625" indent="-47625" algn="l" defTabSz="457200">
              <a:tabLst>
                <a:tab pos="47625" algn="l"/>
                <a:tab pos="504825" algn="l"/>
                <a:tab pos="962025" algn="l"/>
                <a:tab pos="1419225" algn="l"/>
                <a:tab pos="1876425" algn="l"/>
                <a:tab pos="2333625" algn="l"/>
                <a:tab pos="2790825" algn="l"/>
                <a:tab pos="3248025" algn="l"/>
                <a:tab pos="3705225" algn="l"/>
                <a:tab pos="4162425" algn="l"/>
                <a:tab pos="4619625" algn="l"/>
                <a:tab pos="5076825" algn="l"/>
                <a:tab pos="5534025" algn="l"/>
                <a:tab pos="5991225" algn="l"/>
                <a:tab pos="6448425" algn="l"/>
                <a:tab pos="6905625" algn="l"/>
                <a:tab pos="7362825" algn="l"/>
                <a:tab pos="7820025" algn="l"/>
                <a:tab pos="8277225" algn="l"/>
                <a:tab pos="8734425" algn="l"/>
                <a:tab pos="9191625" algn="l"/>
              </a:tabLst>
              <a:defRPr sz="1600">
                <a:solidFill>
                  <a:schemeClr val="tx1"/>
                </a:solidFill>
                <a:latin typeface="Arial" pitchFamily="34" charset="0"/>
                <a:ea typeface="MS PGothic" pitchFamily="34" charset="-128"/>
              </a:defRPr>
            </a:lvl1pPr>
            <a:lvl2pPr marL="742950" indent="-285750" algn="l" defTabSz="457200">
              <a:tabLst>
                <a:tab pos="47625" algn="l"/>
                <a:tab pos="504825" algn="l"/>
                <a:tab pos="962025" algn="l"/>
                <a:tab pos="1419225" algn="l"/>
                <a:tab pos="1876425" algn="l"/>
                <a:tab pos="2333625" algn="l"/>
                <a:tab pos="2790825" algn="l"/>
                <a:tab pos="3248025" algn="l"/>
                <a:tab pos="3705225" algn="l"/>
                <a:tab pos="4162425" algn="l"/>
                <a:tab pos="4619625" algn="l"/>
                <a:tab pos="5076825" algn="l"/>
                <a:tab pos="5534025" algn="l"/>
                <a:tab pos="5991225" algn="l"/>
                <a:tab pos="6448425" algn="l"/>
                <a:tab pos="6905625" algn="l"/>
                <a:tab pos="7362825" algn="l"/>
                <a:tab pos="7820025" algn="l"/>
                <a:tab pos="8277225" algn="l"/>
                <a:tab pos="8734425" algn="l"/>
                <a:tab pos="9191625" algn="l"/>
              </a:tabLst>
              <a:defRPr sz="1600">
                <a:solidFill>
                  <a:schemeClr val="tx1"/>
                </a:solidFill>
                <a:latin typeface="Arial" pitchFamily="34" charset="0"/>
                <a:ea typeface="MS PGothic" pitchFamily="34" charset="-128"/>
              </a:defRPr>
            </a:lvl2pPr>
            <a:lvl3pPr marL="1143000" indent="-228600" algn="l" defTabSz="457200">
              <a:tabLst>
                <a:tab pos="47625" algn="l"/>
                <a:tab pos="504825" algn="l"/>
                <a:tab pos="962025" algn="l"/>
                <a:tab pos="1419225" algn="l"/>
                <a:tab pos="1876425" algn="l"/>
                <a:tab pos="2333625" algn="l"/>
                <a:tab pos="2790825" algn="l"/>
                <a:tab pos="3248025" algn="l"/>
                <a:tab pos="3705225" algn="l"/>
                <a:tab pos="4162425" algn="l"/>
                <a:tab pos="4619625" algn="l"/>
                <a:tab pos="5076825" algn="l"/>
                <a:tab pos="5534025" algn="l"/>
                <a:tab pos="5991225" algn="l"/>
                <a:tab pos="6448425" algn="l"/>
                <a:tab pos="6905625" algn="l"/>
                <a:tab pos="7362825" algn="l"/>
                <a:tab pos="7820025" algn="l"/>
                <a:tab pos="8277225" algn="l"/>
                <a:tab pos="8734425" algn="l"/>
                <a:tab pos="9191625" algn="l"/>
              </a:tabLst>
              <a:defRPr sz="1600">
                <a:solidFill>
                  <a:schemeClr val="tx1"/>
                </a:solidFill>
                <a:latin typeface="Arial" pitchFamily="34" charset="0"/>
                <a:ea typeface="MS PGothic" pitchFamily="34" charset="-128"/>
              </a:defRPr>
            </a:lvl3pPr>
            <a:lvl4pPr marL="1600200" indent="-228600" algn="l" defTabSz="457200">
              <a:tabLst>
                <a:tab pos="47625" algn="l"/>
                <a:tab pos="504825" algn="l"/>
                <a:tab pos="962025" algn="l"/>
                <a:tab pos="1419225" algn="l"/>
                <a:tab pos="1876425" algn="l"/>
                <a:tab pos="2333625" algn="l"/>
                <a:tab pos="2790825" algn="l"/>
                <a:tab pos="3248025" algn="l"/>
                <a:tab pos="3705225" algn="l"/>
                <a:tab pos="4162425" algn="l"/>
                <a:tab pos="4619625" algn="l"/>
                <a:tab pos="5076825" algn="l"/>
                <a:tab pos="5534025" algn="l"/>
                <a:tab pos="5991225" algn="l"/>
                <a:tab pos="6448425" algn="l"/>
                <a:tab pos="6905625" algn="l"/>
                <a:tab pos="7362825" algn="l"/>
                <a:tab pos="7820025" algn="l"/>
                <a:tab pos="8277225" algn="l"/>
                <a:tab pos="8734425" algn="l"/>
                <a:tab pos="9191625" algn="l"/>
              </a:tabLst>
              <a:defRPr sz="1600">
                <a:solidFill>
                  <a:schemeClr val="tx1"/>
                </a:solidFill>
                <a:latin typeface="Arial" pitchFamily="34" charset="0"/>
                <a:ea typeface="MS PGothic" pitchFamily="34" charset="-128"/>
              </a:defRPr>
            </a:lvl4pPr>
            <a:lvl5pPr marL="2057400" indent="-228600" algn="l" defTabSz="457200">
              <a:tabLst>
                <a:tab pos="47625" algn="l"/>
                <a:tab pos="504825" algn="l"/>
                <a:tab pos="962025" algn="l"/>
                <a:tab pos="1419225" algn="l"/>
                <a:tab pos="1876425" algn="l"/>
                <a:tab pos="2333625" algn="l"/>
                <a:tab pos="2790825" algn="l"/>
                <a:tab pos="3248025" algn="l"/>
                <a:tab pos="3705225" algn="l"/>
                <a:tab pos="4162425" algn="l"/>
                <a:tab pos="4619625" algn="l"/>
                <a:tab pos="5076825" algn="l"/>
                <a:tab pos="5534025" algn="l"/>
                <a:tab pos="5991225" algn="l"/>
                <a:tab pos="6448425" algn="l"/>
                <a:tab pos="6905625" algn="l"/>
                <a:tab pos="7362825" algn="l"/>
                <a:tab pos="7820025" algn="l"/>
                <a:tab pos="8277225" algn="l"/>
                <a:tab pos="8734425" algn="l"/>
                <a:tab pos="9191625" algn="l"/>
              </a:tabLst>
              <a:defRPr sz="1600">
                <a:solidFill>
                  <a:schemeClr val="tx1"/>
                </a:solidFill>
                <a:latin typeface="Arial" pitchFamily="34" charset="0"/>
                <a:ea typeface="MS PGothic" pitchFamily="34" charset="-128"/>
              </a:defRPr>
            </a:lvl5pPr>
            <a:lvl6pPr marL="2514600" indent="-228600" defTabSz="457200" eaLnBrk="0" fontAlgn="base" hangingPunct="0">
              <a:lnSpc>
                <a:spcPct val="90000"/>
              </a:lnSpc>
              <a:spcBef>
                <a:spcPct val="50000"/>
              </a:spcBef>
              <a:spcAft>
                <a:spcPct val="0"/>
              </a:spcAft>
              <a:buClr>
                <a:schemeClr val="tx1"/>
              </a:buClr>
              <a:buFont typeface="Wingdings" pitchFamily="2" charset="2"/>
              <a:tabLst>
                <a:tab pos="47625" algn="l"/>
                <a:tab pos="504825" algn="l"/>
                <a:tab pos="962025" algn="l"/>
                <a:tab pos="1419225" algn="l"/>
                <a:tab pos="1876425" algn="l"/>
                <a:tab pos="2333625" algn="l"/>
                <a:tab pos="2790825" algn="l"/>
                <a:tab pos="3248025" algn="l"/>
                <a:tab pos="3705225" algn="l"/>
                <a:tab pos="4162425" algn="l"/>
                <a:tab pos="4619625" algn="l"/>
                <a:tab pos="5076825" algn="l"/>
                <a:tab pos="5534025" algn="l"/>
                <a:tab pos="5991225" algn="l"/>
                <a:tab pos="6448425" algn="l"/>
                <a:tab pos="6905625" algn="l"/>
                <a:tab pos="7362825" algn="l"/>
                <a:tab pos="7820025" algn="l"/>
                <a:tab pos="8277225" algn="l"/>
                <a:tab pos="8734425" algn="l"/>
                <a:tab pos="9191625" algn="l"/>
              </a:tabLst>
              <a:defRPr sz="1600">
                <a:solidFill>
                  <a:schemeClr val="tx1"/>
                </a:solidFill>
                <a:latin typeface="Arial" pitchFamily="34" charset="0"/>
                <a:ea typeface="MS PGothic" pitchFamily="34" charset="-128"/>
              </a:defRPr>
            </a:lvl6pPr>
            <a:lvl7pPr marL="2971800" indent="-228600" defTabSz="457200" eaLnBrk="0" fontAlgn="base" hangingPunct="0">
              <a:lnSpc>
                <a:spcPct val="90000"/>
              </a:lnSpc>
              <a:spcBef>
                <a:spcPct val="50000"/>
              </a:spcBef>
              <a:spcAft>
                <a:spcPct val="0"/>
              </a:spcAft>
              <a:buClr>
                <a:schemeClr val="tx1"/>
              </a:buClr>
              <a:buFont typeface="Wingdings" pitchFamily="2" charset="2"/>
              <a:tabLst>
                <a:tab pos="47625" algn="l"/>
                <a:tab pos="504825" algn="l"/>
                <a:tab pos="962025" algn="l"/>
                <a:tab pos="1419225" algn="l"/>
                <a:tab pos="1876425" algn="l"/>
                <a:tab pos="2333625" algn="l"/>
                <a:tab pos="2790825" algn="l"/>
                <a:tab pos="3248025" algn="l"/>
                <a:tab pos="3705225" algn="l"/>
                <a:tab pos="4162425" algn="l"/>
                <a:tab pos="4619625" algn="l"/>
                <a:tab pos="5076825" algn="l"/>
                <a:tab pos="5534025" algn="l"/>
                <a:tab pos="5991225" algn="l"/>
                <a:tab pos="6448425" algn="l"/>
                <a:tab pos="6905625" algn="l"/>
                <a:tab pos="7362825" algn="l"/>
                <a:tab pos="7820025" algn="l"/>
                <a:tab pos="8277225" algn="l"/>
                <a:tab pos="8734425" algn="l"/>
                <a:tab pos="9191625" algn="l"/>
              </a:tabLst>
              <a:defRPr sz="1600">
                <a:solidFill>
                  <a:schemeClr val="tx1"/>
                </a:solidFill>
                <a:latin typeface="Arial" pitchFamily="34" charset="0"/>
                <a:ea typeface="MS PGothic" pitchFamily="34" charset="-128"/>
              </a:defRPr>
            </a:lvl7pPr>
            <a:lvl8pPr marL="3429000" indent="-228600" defTabSz="457200" eaLnBrk="0" fontAlgn="base" hangingPunct="0">
              <a:lnSpc>
                <a:spcPct val="90000"/>
              </a:lnSpc>
              <a:spcBef>
                <a:spcPct val="50000"/>
              </a:spcBef>
              <a:spcAft>
                <a:spcPct val="0"/>
              </a:spcAft>
              <a:buClr>
                <a:schemeClr val="tx1"/>
              </a:buClr>
              <a:buFont typeface="Wingdings" pitchFamily="2" charset="2"/>
              <a:tabLst>
                <a:tab pos="47625" algn="l"/>
                <a:tab pos="504825" algn="l"/>
                <a:tab pos="962025" algn="l"/>
                <a:tab pos="1419225" algn="l"/>
                <a:tab pos="1876425" algn="l"/>
                <a:tab pos="2333625" algn="l"/>
                <a:tab pos="2790825" algn="l"/>
                <a:tab pos="3248025" algn="l"/>
                <a:tab pos="3705225" algn="l"/>
                <a:tab pos="4162425" algn="l"/>
                <a:tab pos="4619625" algn="l"/>
                <a:tab pos="5076825" algn="l"/>
                <a:tab pos="5534025" algn="l"/>
                <a:tab pos="5991225" algn="l"/>
                <a:tab pos="6448425" algn="l"/>
                <a:tab pos="6905625" algn="l"/>
                <a:tab pos="7362825" algn="l"/>
                <a:tab pos="7820025" algn="l"/>
                <a:tab pos="8277225" algn="l"/>
                <a:tab pos="8734425" algn="l"/>
                <a:tab pos="9191625" algn="l"/>
              </a:tabLst>
              <a:defRPr sz="1600">
                <a:solidFill>
                  <a:schemeClr val="tx1"/>
                </a:solidFill>
                <a:latin typeface="Arial" pitchFamily="34" charset="0"/>
                <a:ea typeface="MS PGothic" pitchFamily="34" charset="-128"/>
              </a:defRPr>
            </a:lvl8pPr>
            <a:lvl9pPr marL="3886200" indent="-228600" defTabSz="457200" eaLnBrk="0" fontAlgn="base" hangingPunct="0">
              <a:lnSpc>
                <a:spcPct val="90000"/>
              </a:lnSpc>
              <a:spcBef>
                <a:spcPct val="50000"/>
              </a:spcBef>
              <a:spcAft>
                <a:spcPct val="0"/>
              </a:spcAft>
              <a:buClr>
                <a:schemeClr val="tx1"/>
              </a:buClr>
              <a:buFont typeface="Wingdings" pitchFamily="2" charset="2"/>
              <a:tabLst>
                <a:tab pos="47625" algn="l"/>
                <a:tab pos="504825" algn="l"/>
                <a:tab pos="962025" algn="l"/>
                <a:tab pos="1419225" algn="l"/>
                <a:tab pos="1876425" algn="l"/>
                <a:tab pos="2333625" algn="l"/>
                <a:tab pos="2790825" algn="l"/>
                <a:tab pos="3248025" algn="l"/>
                <a:tab pos="3705225" algn="l"/>
                <a:tab pos="4162425" algn="l"/>
                <a:tab pos="4619625" algn="l"/>
                <a:tab pos="5076825" algn="l"/>
                <a:tab pos="5534025" algn="l"/>
                <a:tab pos="5991225" algn="l"/>
                <a:tab pos="6448425" algn="l"/>
                <a:tab pos="6905625" algn="l"/>
                <a:tab pos="7362825" algn="l"/>
                <a:tab pos="7820025" algn="l"/>
                <a:tab pos="8277225" algn="l"/>
                <a:tab pos="8734425" algn="l"/>
                <a:tab pos="9191625" algn="l"/>
              </a:tabLst>
              <a:defRPr sz="1600">
                <a:solidFill>
                  <a:schemeClr val="tx1"/>
                </a:solidFill>
                <a:latin typeface="Arial" pitchFamily="34" charset="0"/>
                <a:ea typeface="MS PGothic" pitchFamily="34" charset="-128"/>
              </a:defRPr>
            </a:lvl9pPr>
          </a:lstStyle>
          <a:p>
            <a:pPr marL="85719" indent="-85719">
              <a:lnSpc>
                <a:spcPct val="85000"/>
              </a:lnSpc>
              <a:buClr>
                <a:srgbClr val="333399"/>
              </a:buClr>
              <a:buSzPct val="100000"/>
              <a:buFont typeface="ArialMT" pitchFamily="32" charset="0"/>
              <a:buChar char="•"/>
              <a:tabLst>
                <a:tab pos="117149" algn="l"/>
                <a:tab pos="454307" algn="l"/>
                <a:tab pos="865756" algn="l"/>
                <a:tab pos="1277204" algn="l"/>
                <a:tab pos="1688653" algn="l"/>
                <a:tab pos="2100101" algn="l"/>
                <a:tab pos="2511550" algn="l"/>
                <a:tab pos="2922998" algn="l"/>
                <a:tab pos="3334447" algn="l"/>
                <a:tab pos="3745895" algn="l"/>
                <a:tab pos="4157344" algn="l"/>
                <a:tab pos="4568792" algn="l"/>
                <a:tab pos="4980240" algn="l"/>
                <a:tab pos="5391689" algn="l"/>
                <a:tab pos="5803137" algn="l"/>
                <a:tab pos="6214586" algn="l"/>
                <a:tab pos="6626034" algn="l"/>
                <a:tab pos="7037483" algn="l"/>
                <a:tab pos="7448931" algn="l"/>
                <a:tab pos="7860380" algn="l"/>
                <a:tab pos="8271828" algn="l"/>
              </a:tabLst>
            </a:pPr>
            <a:r>
              <a:rPr lang="en-US" altLang="zh-TW" sz="900" dirty="0">
                <a:solidFill>
                  <a:srgbClr val="000000"/>
                </a:solidFill>
                <a:ea typeface="PMingLiU" pitchFamily="18" charset="-120"/>
              </a:rPr>
              <a:t>1-socket, 2U</a:t>
            </a:r>
          </a:p>
          <a:p>
            <a:pPr marL="85719" indent="-85719">
              <a:lnSpc>
                <a:spcPct val="85000"/>
              </a:lnSpc>
              <a:buClr>
                <a:srgbClr val="333399"/>
              </a:buClr>
              <a:buSzPct val="100000"/>
              <a:buFont typeface="ArialMT" pitchFamily="32" charset="0"/>
              <a:buChar char="•"/>
              <a:tabLst>
                <a:tab pos="117149" algn="l"/>
                <a:tab pos="454307" algn="l"/>
                <a:tab pos="865756" algn="l"/>
                <a:tab pos="1277204" algn="l"/>
                <a:tab pos="1688653" algn="l"/>
                <a:tab pos="2100101" algn="l"/>
                <a:tab pos="2511550" algn="l"/>
                <a:tab pos="2922998" algn="l"/>
                <a:tab pos="3334447" algn="l"/>
                <a:tab pos="3745895" algn="l"/>
                <a:tab pos="4157344" algn="l"/>
                <a:tab pos="4568792" algn="l"/>
                <a:tab pos="4980240" algn="l"/>
                <a:tab pos="5391689" algn="l"/>
                <a:tab pos="5803137" algn="l"/>
                <a:tab pos="6214586" algn="l"/>
                <a:tab pos="6626034" algn="l"/>
                <a:tab pos="7037483" algn="l"/>
                <a:tab pos="7448931" algn="l"/>
                <a:tab pos="7860380" algn="l"/>
                <a:tab pos="8271828" algn="l"/>
              </a:tabLst>
            </a:pPr>
            <a:r>
              <a:rPr lang="en-US" altLang="zh-TW" sz="900" dirty="0">
                <a:solidFill>
                  <a:srgbClr val="000000"/>
                </a:solidFill>
                <a:ea typeface="PMingLiU" pitchFamily="18" charset="-120"/>
              </a:rPr>
              <a:t>Up to 12 cores POWER 8</a:t>
            </a:r>
          </a:p>
          <a:p>
            <a:pPr marL="85719" indent="-85719">
              <a:lnSpc>
                <a:spcPct val="85000"/>
              </a:lnSpc>
              <a:buClr>
                <a:srgbClr val="333399"/>
              </a:buClr>
              <a:buSzPct val="100000"/>
              <a:buFont typeface="ArialMT" pitchFamily="32" charset="0"/>
              <a:buChar char="•"/>
              <a:tabLst>
                <a:tab pos="117149" algn="l"/>
                <a:tab pos="454307" algn="l"/>
                <a:tab pos="865756" algn="l"/>
                <a:tab pos="1277204" algn="l"/>
                <a:tab pos="1688653" algn="l"/>
                <a:tab pos="2100101" algn="l"/>
                <a:tab pos="2511550" algn="l"/>
                <a:tab pos="2922998" algn="l"/>
                <a:tab pos="3334447" algn="l"/>
                <a:tab pos="3745895" algn="l"/>
                <a:tab pos="4157344" algn="l"/>
                <a:tab pos="4568792" algn="l"/>
                <a:tab pos="4980240" algn="l"/>
                <a:tab pos="5391689" algn="l"/>
                <a:tab pos="5803137" algn="l"/>
                <a:tab pos="6214586" algn="l"/>
                <a:tab pos="6626034" algn="l"/>
                <a:tab pos="7037483" algn="l"/>
                <a:tab pos="7448931" algn="l"/>
                <a:tab pos="7860380" algn="l"/>
                <a:tab pos="8271828" algn="l"/>
              </a:tabLst>
            </a:pPr>
            <a:r>
              <a:rPr lang="en-US" altLang="zh-TW" sz="900" dirty="0">
                <a:solidFill>
                  <a:srgbClr val="000000"/>
                </a:solidFill>
                <a:ea typeface="PMingLiU" pitchFamily="18" charset="-120"/>
              </a:rPr>
              <a:t>512 GB memory</a:t>
            </a:r>
          </a:p>
          <a:p>
            <a:pPr marL="85719" indent="-85719">
              <a:lnSpc>
                <a:spcPct val="85000"/>
              </a:lnSpc>
              <a:buClr>
                <a:srgbClr val="333399"/>
              </a:buClr>
              <a:buSzPct val="100000"/>
              <a:buFont typeface="ArialMT" pitchFamily="32" charset="0"/>
              <a:buChar char="•"/>
              <a:tabLst>
                <a:tab pos="117149" algn="l"/>
                <a:tab pos="454307" algn="l"/>
                <a:tab pos="865756" algn="l"/>
                <a:tab pos="1277204" algn="l"/>
                <a:tab pos="1688653" algn="l"/>
                <a:tab pos="2100101" algn="l"/>
                <a:tab pos="2511550" algn="l"/>
                <a:tab pos="2922998" algn="l"/>
                <a:tab pos="3334447" algn="l"/>
                <a:tab pos="3745895" algn="l"/>
                <a:tab pos="4157344" algn="l"/>
                <a:tab pos="4568792" algn="l"/>
                <a:tab pos="4980240" algn="l"/>
                <a:tab pos="5391689" algn="l"/>
                <a:tab pos="5803137" algn="l"/>
                <a:tab pos="6214586" algn="l"/>
                <a:tab pos="6626034" algn="l"/>
                <a:tab pos="7037483" algn="l"/>
                <a:tab pos="7448931" algn="l"/>
                <a:tab pos="7860380" algn="l"/>
                <a:tab pos="8271828" algn="l"/>
              </a:tabLst>
            </a:pPr>
            <a:r>
              <a:rPr lang="en-US" altLang="zh-TW" sz="900" dirty="0">
                <a:solidFill>
                  <a:srgbClr val="000000"/>
                </a:solidFill>
                <a:ea typeface="PMingLiU" pitchFamily="18" charset="-120"/>
              </a:rPr>
              <a:t>6 PCI Gen3</a:t>
            </a:r>
          </a:p>
          <a:p>
            <a:pPr marL="85719" indent="-85719">
              <a:lnSpc>
                <a:spcPct val="85000"/>
              </a:lnSpc>
              <a:buClr>
                <a:srgbClr val="333399"/>
              </a:buClr>
              <a:buSzPct val="100000"/>
              <a:buFont typeface="ArialMT" pitchFamily="32" charset="0"/>
              <a:buChar char="•"/>
              <a:tabLst>
                <a:tab pos="117149" algn="l"/>
                <a:tab pos="454307" algn="l"/>
                <a:tab pos="865756" algn="l"/>
                <a:tab pos="1277204" algn="l"/>
                <a:tab pos="1688653" algn="l"/>
                <a:tab pos="2100101" algn="l"/>
                <a:tab pos="2511550" algn="l"/>
                <a:tab pos="2922998" algn="l"/>
                <a:tab pos="3334447" algn="l"/>
                <a:tab pos="3745895" algn="l"/>
                <a:tab pos="4157344" algn="l"/>
                <a:tab pos="4568792" algn="l"/>
                <a:tab pos="4980240" algn="l"/>
                <a:tab pos="5391689" algn="l"/>
                <a:tab pos="5803137" algn="l"/>
                <a:tab pos="6214586" algn="l"/>
                <a:tab pos="6626034" algn="l"/>
                <a:tab pos="7037483" algn="l"/>
                <a:tab pos="7448931" algn="l"/>
                <a:tab pos="7860380" algn="l"/>
                <a:tab pos="8271828" algn="l"/>
              </a:tabLst>
            </a:pPr>
            <a:r>
              <a:rPr lang="en-US" altLang="zh-TW" sz="900" dirty="0">
                <a:solidFill>
                  <a:srgbClr val="000000"/>
                </a:solidFill>
                <a:ea typeface="PMingLiU" pitchFamily="18" charset="-120"/>
              </a:rPr>
              <a:t>Linux only</a:t>
            </a:r>
          </a:p>
          <a:p>
            <a:pPr marL="85719" indent="-85719">
              <a:lnSpc>
                <a:spcPct val="85000"/>
              </a:lnSpc>
              <a:buClr>
                <a:srgbClr val="333399"/>
              </a:buClr>
              <a:buSzPct val="100000"/>
              <a:buFont typeface="ArialMT" pitchFamily="32" charset="0"/>
              <a:buChar char="•"/>
              <a:tabLst>
                <a:tab pos="117149" algn="l"/>
                <a:tab pos="454307" algn="l"/>
                <a:tab pos="865756" algn="l"/>
                <a:tab pos="1277204" algn="l"/>
                <a:tab pos="1688653" algn="l"/>
                <a:tab pos="2100101" algn="l"/>
                <a:tab pos="2511550" algn="l"/>
                <a:tab pos="2922998" algn="l"/>
                <a:tab pos="3334447" algn="l"/>
                <a:tab pos="3745895" algn="l"/>
                <a:tab pos="4157344" algn="l"/>
                <a:tab pos="4568792" algn="l"/>
                <a:tab pos="4980240" algn="l"/>
                <a:tab pos="5391689" algn="l"/>
                <a:tab pos="5803137" algn="l"/>
                <a:tab pos="6214586" algn="l"/>
                <a:tab pos="6626034" algn="l"/>
                <a:tab pos="7037483" algn="l"/>
                <a:tab pos="7448931" algn="l"/>
                <a:tab pos="7860380" algn="l"/>
                <a:tab pos="8271828" algn="l"/>
              </a:tabLst>
            </a:pPr>
            <a:r>
              <a:rPr lang="en-US" altLang="zh-TW" sz="900" dirty="0">
                <a:solidFill>
                  <a:srgbClr val="000000"/>
                </a:solidFill>
                <a:ea typeface="PMingLiU" pitchFamily="18" charset="-120"/>
              </a:rPr>
              <a:t>PowerVM or </a:t>
            </a:r>
            <a:r>
              <a:rPr lang="en-US" altLang="zh-TW" sz="900" dirty="0" err="1">
                <a:solidFill>
                  <a:srgbClr val="000000"/>
                </a:solidFill>
                <a:ea typeface="PMingLiU" pitchFamily="18" charset="-120"/>
              </a:rPr>
              <a:t>PowerKVM</a:t>
            </a:r>
            <a:endParaRPr lang="en-US" altLang="zh-TW" sz="900" dirty="0">
              <a:solidFill>
                <a:srgbClr val="000000"/>
              </a:solidFill>
              <a:ea typeface="PMingLiU" pitchFamily="18" charset="-120"/>
            </a:endParaRPr>
          </a:p>
        </p:txBody>
      </p:sp>
      <p:sp>
        <p:nvSpPr>
          <p:cNvPr id="14" name="AutoShape 7">
            <a:extLst>
              <a:ext uri="{FF2B5EF4-FFF2-40B4-BE49-F238E27FC236}">
                <a16:creationId xmlns:a16="http://schemas.microsoft.com/office/drawing/2014/main" id="{4D5C2703-109D-FA4D-A18A-D3874CF874B8}"/>
              </a:ext>
            </a:extLst>
          </p:cNvPr>
          <p:cNvSpPr>
            <a:spLocks noChangeArrowheads="1"/>
          </p:cNvSpPr>
          <p:nvPr/>
        </p:nvSpPr>
        <p:spPr bwMode="auto">
          <a:xfrm>
            <a:off x="1879833" y="3170741"/>
            <a:ext cx="907257" cy="893148"/>
          </a:xfrm>
          <a:custGeom>
            <a:avLst/>
            <a:gdLst>
              <a:gd name="T0" fmla="*/ 2147483647 w 21600"/>
              <a:gd name="T1" fmla="*/ 326814481 h 21600"/>
              <a:gd name="T2" fmla="*/ 2147483647 w 21600"/>
              <a:gd name="T3" fmla="*/ 326814481 h 21600"/>
              <a:gd name="T4" fmla="*/ 2147483647 w 21600"/>
              <a:gd name="T5" fmla="*/ 326814481 h 21600"/>
              <a:gd name="T6" fmla="*/ 2147483647 w 21600"/>
              <a:gd name="T7" fmla="*/ 326814481 h 21600"/>
              <a:gd name="T8" fmla="*/ 0 w 21600"/>
              <a:gd name="T9" fmla="*/ 0 h 21600"/>
              <a:gd name="T10" fmla="*/ 21600 w 21600"/>
              <a:gd name="T11" fmla="*/ 21600 h 21600"/>
            </a:gdLst>
            <a:ahLst/>
            <a:cxnLst>
              <a:cxn ang="0">
                <a:pos x="T0" y="T1"/>
              </a:cxn>
              <a:cxn ang="0">
                <a:pos x="T2" y="T3"/>
              </a:cxn>
              <a:cxn ang="0">
                <a:pos x="T4" y="T5"/>
              </a:cxn>
              <a:cxn ang="0">
                <a:pos x="T6" y="T7"/>
              </a:cxn>
            </a:cxnLst>
            <a:rect l="T8" t="T9" r="T10" b="T11"/>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676" tIns="45676" rIns="45676" bIns="45676"/>
          <a:lstStyle>
            <a:lvl1pPr marL="47625" indent="-47625" algn="l" defTabSz="457200">
              <a:tabLst>
                <a:tab pos="47625" algn="l"/>
                <a:tab pos="504825" algn="l"/>
                <a:tab pos="962025" algn="l"/>
                <a:tab pos="1419225" algn="l"/>
                <a:tab pos="1876425" algn="l"/>
                <a:tab pos="2333625" algn="l"/>
                <a:tab pos="2790825" algn="l"/>
                <a:tab pos="3248025" algn="l"/>
                <a:tab pos="3705225" algn="l"/>
                <a:tab pos="4162425" algn="l"/>
                <a:tab pos="4619625" algn="l"/>
                <a:tab pos="5076825" algn="l"/>
                <a:tab pos="5534025" algn="l"/>
                <a:tab pos="5991225" algn="l"/>
                <a:tab pos="6448425" algn="l"/>
                <a:tab pos="6905625" algn="l"/>
                <a:tab pos="7362825" algn="l"/>
                <a:tab pos="7820025" algn="l"/>
                <a:tab pos="8277225" algn="l"/>
                <a:tab pos="8734425" algn="l"/>
                <a:tab pos="9191625" algn="l"/>
              </a:tabLst>
              <a:defRPr sz="1600">
                <a:solidFill>
                  <a:schemeClr val="tx1"/>
                </a:solidFill>
                <a:latin typeface="Arial" pitchFamily="34" charset="0"/>
                <a:ea typeface="MS PGothic" pitchFamily="34" charset="-128"/>
              </a:defRPr>
            </a:lvl1pPr>
            <a:lvl2pPr marL="742950" indent="-285750" algn="l" defTabSz="457200">
              <a:tabLst>
                <a:tab pos="47625" algn="l"/>
                <a:tab pos="504825" algn="l"/>
                <a:tab pos="962025" algn="l"/>
                <a:tab pos="1419225" algn="l"/>
                <a:tab pos="1876425" algn="l"/>
                <a:tab pos="2333625" algn="l"/>
                <a:tab pos="2790825" algn="l"/>
                <a:tab pos="3248025" algn="l"/>
                <a:tab pos="3705225" algn="l"/>
                <a:tab pos="4162425" algn="l"/>
                <a:tab pos="4619625" algn="l"/>
                <a:tab pos="5076825" algn="l"/>
                <a:tab pos="5534025" algn="l"/>
                <a:tab pos="5991225" algn="l"/>
                <a:tab pos="6448425" algn="l"/>
                <a:tab pos="6905625" algn="l"/>
                <a:tab pos="7362825" algn="l"/>
                <a:tab pos="7820025" algn="l"/>
                <a:tab pos="8277225" algn="l"/>
                <a:tab pos="8734425" algn="l"/>
                <a:tab pos="9191625" algn="l"/>
              </a:tabLst>
              <a:defRPr sz="1600">
                <a:solidFill>
                  <a:schemeClr val="tx1"/>
                </a:solidFill>
                <a:latin typeface="Arial" pitchFamily="34" charset="0"/>
                <a:ea typeface="MS PGothic" pitchFamily="34" charset="-128"/>
              </a:defRPr>
            </a:lvl2pPr>
            <a:lvl3pPr marL="1143000" indent="-228600" algn="l" defTabSz="457200">
              <a:tabLst>
                <a:tab pos="47625" algn="l"/>
                <a:tab pos="504825" algn="l"/>
                <a:tab pos="962025" algn="l"/>
                <a:tab pos="1419225" algn="l"/>
                <a:tab pos="1876425" algn="l"/>
                <a:tab pos="2333625" algn="l"/>
                <a:tab pos="2790825" algn="l"/>
                <a:tab pos="3248025" algn="l"/>
                <a:tab pos="3705225" algn="l"/>
                <a:tab pos="4162425" algn="l"/>
                <a:tab pos="4619625" algn="l"/>
                <a:tab pos="5076825" algn="l"/>
                <a:tab pos="5534025" algn="l"/>
                <a:tab pos="5991225" algn="l"/>
                <a:tab pos="6448425" algn="l"/>
                <a:tab pos="6905625" algn="l"/>
                <a:tab pos="7362825" algn="l"/>
                <a:tab pos="7820025" algn="l"/>
                <a:tab pos="8277225" algn="l"/>
                <a:tab pos="8734425" algn="l"/>
                <a:tab pos="9191625" algn="l"/>
              </a:tabLst>
              <a:defRPr sz="1600">
                <a:solidFill>
                  <a:schemeClr val="tx1"/>
                </a:solidFill>
                <a:latin typeface="Arial" pitchFamily="34" charset="0"/>
                <a:ea typeface="MS PGothic" pitchFamily="34" charset="-128"/>
              </a:defRPr>
            </a:lvl3pPr>
            <a:lvl4pPr marL="1600200" indent="-228600" algn="l" defTabSz="457200">
              <a:tabLst>
                <a:tab pos="47625" algn="l"/>
                <a:tab pos="504825" algn="l"/>
                <a:tab pos="962025" algn="l"/>
                <a:tab pos="1419225" algn="l"/>
                <a:tab pos="1876425" algn="l"/>
                <a:tab pos="2333625" algn="l"/>
                <a:tab pos="2790825" algn="l"/>
                <a:tab pos="3248025" algn="l"/>
                <a:tab pos="3705225" algn="l"/>
                <a:tab pos="4162425" algn="l"/>
                <a:tab pos="4619625" algn="l"/>
                <a:tab pos="5076825" algn="l"/>
                <a:tab pos="5534025" algn="l"/>
                <a:tab pos="5991225" algn="l"/>
                <a:tab pos="6448425" algn="l"/>
                <a:tab pos="6905625" algn="l"/>
                <a:tab pos="7362825" algn="l"/>
                <a:tab pos="7820025" algn="l"/>
                <a:tab pos="8277225" algn="l"/>
                <a:tab pos="8734425" algn="l"/>
                <a:tab pos="9191625" algn="l"/>
              </a:tabLst>
              <a:defRPr sz="1600">
                <a:solidFill>
                  <a:schemeClr val="tx1"/>
                </a:solidFill>
                <a:latin typeface="Arial" pitchFamily="34" charset="0"/>
                <a:ea typeface="MS PGothic" pitchFamily="34" charset="-128"/>
              </a:defRPr>
            </a:lvl4pPr>
            <a:lvl5pPr marL="2057400" indent="-228600" algn="l" defTabSz="457200">
              <a:tabLst>
                <a:tab pos="47625" algn="l"/>
                <a:tab pos="504825" algn="l"/>
                <a:tab pos="962025" algn="l"/>
                <a:tab pos="1419225" algn="l"/>
                <a:tab pos="1876425" algn="l"/>
                <a:tab pos="2333625" algn="l"/>
                <a:tab pos="2790825" algn="l"/>
                <a:tab pos="3248025" algn="l"/>
                <a:tab pos="3705225" algn="l"/>
                <a:tab pos="4162425" algn="l"/>
                <a:tab pos="4619625" algn="l"/>
                <a:tab pos="5076825" algn="l"/>
                <a:tab pos="5534025" algn="l"/>
                <a:tab pos="5991225" algn="l"/>
                <a:tab pos="6448425" algn="l"/>
                <a:tab pos="6905625" algn="l"/>
                <a:tab pos="7362825" algn="l"/>
                <a:tab pos="7820025" algn="l"/>
                <a:tab pos="8277225" algn="l"/>
                <a:tab pos="8734425" algn="l"/>
                <a:tab pos="9191625" algn="l"/>
              </a:tabLst>
              <a:defRPr sz="1600">
                <a:solidFill>
                  <a:schemeClr val="tx1"/>
                </a:solidFill>
                <a:latin typeface="Arial" pitchFamily="34" charset="0"/>
                <a:ea typeface="MS PGothic" pitchFamily="34" charset="-128"/>
              </a:defRPr>
            </a:lvl5pPr>
            <a:lvl6pPr marL="2514600" indent="-228600" defTabSz="457200" eaLnBrk="0" fontAlgn="base" hangingPunct="0">
              <a:lnSpc>
                <a:spcPct val="90000"/>
              </a:lnSpc>
              <a:spcBef>
                <a:spcPct val="50000"/>
              </a:spcBef>
              <a:spcAft>
                <a:spcPct val="0"/>
              </a:spcAft>
              <a:buClr>
                <a:schemeClr val="tx1"/>
              </a:buClr>
              <a:buFont typeface="Wingdings" pitchFamily="2" charset="2"/>
              <a:tabLst>
                <a:tab pos="47625" algn="l"/>
                <a:tab pos="504825" algn="l"/>
                <a:tab pos="962025" algn="l"/>
                <a:tab pos="1419225" algn="l"/>
                <a:tab pos="1876425" algn="l"/>
                <a:tab pos="2333625" algn="l"/>
                <a:tab pos="2790825" algn="l"/>
                <a:tab pos="3248025" algn="l"/>
                <a:tab pos="3705225" algn="l"/>
                <a:tab pos="4162425" algn="l"/>
                <a:tab pos="4619625" algn="l"/>
                <a:tab pos="5076825" algn="l"/>
                <a:tab pos="5534025" algn="l"/>
                <a:tab pos="5991225" algn="l"/>
                <a:tab pos="6448425" algn="l"/>
                <a:tab pos="6905625" algn="l"/>
                <a:tab pos="7362825" algn="l"/>
                <a:tab pos="7820025" algn="l"/>
                <a:tab pos="8277225" algn="l"/>
                <a:tab pos="8734425" algn="l"/>
                <a:tab pos="9191625" algn="l"/>
              </a:tabLst>
              <a:defRPr sz="1600">
                <a:solidFill>
                  <a:schemeClr val="tx1"/>
                </a:solidFill>
                <a:latin typeface="Arial" pitchFamily="34" charset="0"/>
                <a:ea typeface="MS PGothic" pitchFamily="34" charset="-128"/>
              </a:defRPr>
            </a:lvl6pPr>
            <a:lvl7pPr marL="2971800" indent="-228600" defTabSz="457200" eaLnBrk="0" fontAlgn="base" hangingPunct="0">
              <a:lnSpc>
                <a:spcPct val="90000"/>
              </a:lnSpc>
              <a:spcBef>
                <a:spcPct val="50000"/>
              </a:spcBef>
              <a:spcAft>
                <a:spcPct val="0"/>
              </a:spcAft>
              <a:buClr>
                <a:schemeClr val="tx1"/>
              </a:buClr>
              <a:buFont typeface="Wingdings" pitchFamily="2" charset="2"/>
              <a:tabLst>
                <a:tab pos="47625" algn="l"/>
                <a:tab pos="504825" algn="l"/>
                <a:tab pos="962025" algn="l"/>
                <a:tab pos="1419225" algn="l"/>
                <a:tab pos="1876425" algn="l"/>
                <a:tab pos="2333625" algn="l"/>
                <a:tab pos="2790825" algn="l"/>
                <a:tab pos="3248025" algn="l"/>
                <a:tab pos="3705225" algn="l"/>
                <a:tab pos="4162425" algn="l"/>
                <a:tab pos="4619625" algn="l"/>
                <a:tab pos="5076825" algn="l"/>
                <a:tab pos="5534025" algn="l"/>
                <a:tab pos="5991225" algn="l"/>
                <a:tab pos="6448425" algn="l"/>
                <a:tab pos="6905625" algn="l"/>
                <a:tab pos="7362825" algn="l"/>
                <a:tab pos="7820025" algn="l"/>
                <a:tab pos="8277225" algn="l"/>
                <a:tab pos="8734425" algn="l"/>
                <a:tab pos="9191625" algn="l"/>
              </a:tabLst>
              <a:defRPr sz="1600">
                <a:solidFill>
                  <a:schemeClr val="tx1"/>
                </a:solidFill>
                <a:latin typeface="Arial" pitchFamily="34" charset="0"/>
                <a:ea typeface="MS PGothic" pitchFamily="34" charset="-128"/>
              </a:defRPr>
            </a:lvl7pPr>
            <a:lvl8pPr marL="3429000" indent="-228600" defTabSz="457200" eaLnBrk="0" fontAlgn="base" hangingPunct="0">
              <a:lnSpc>
                <a:spcPct val="90000"/>
              </a:lnSpc>
              <a:spcBef>
                <a:spcPct val="50000"/>
              </a:spcBef>
              <a:spcAft>
                <a:spcPct val="0"/>
              </a:spcAft>
              <a:buClr>
                <a:schemeClr val="tx1"/>
              </a:buClr>
              <a:buFont typeface="Wingdings" pitchFamily="2" charset="2"/>
              <a:tabLst>
                <a:tab pos="47625" algn="l"/>
                <a:tab pos="504825" algn="l"/>
                <a:tab pos="962025" algn="l"/>
                <a:tab pos="1419225" algn="l"/>
                <a:tab pos="1876425" algn="l"/>
                <a:tab pos="2333625" algn="l"/>
                <a:tab pos="2790825" algn="l"/>
                <a:tab pos="3248025" algn="l"/>
                <a:tab pos="3705225" algn="l"/>
                <a:tab pos="4162425" algn="l"/>
                <a:tab pos="4619625" algn="l"/>
                <a:tab pos="5076825" algn="l"/>
                <a:tab pos="5534025" algn="l"/>
                <a:tab pos="5991225" algn="l"/>
                <a:tab pos="6448425" algn="l"/>
                <a:tab pos="6905625" algn="l"/>
                <a:tab pos="7362825" algn="l"/>
                <a:tab pos="7820025" algn="l"/>
                <a:tab pos="8277225" algn="l"/>
                <a:tab pos="8734425" algn="l"/>
                <a:tab pos="9191625" algn="l"/>
              </a:tabLst>
              <a:defRPr sz="1600">
                <a:solidFill>
                  <a:schemeClr val="tx1"/>
                </a:solidFill>
                <a:latin typeface="Arial" pitchFamily="34" charset="0"/>
                <a:ea typeface="MS PGothic" pitchFamily="34" charset="-128"/>
              </a:defRPr>
            </a:lvl8pPr>
            <a:lvl9pPr marL="3886200" indent="-228600" defTabSz="457200" eaLnBrk="0" fontAlgn="base" hangingPunct="0">
              <a:lnSpc>
                <a:spcPct val="90000"/>
              </a:lnSpc>
              <a:spcBef>
                <a:spcPct val="50000"/>
              </a:spcBef>
              <a:spcAft>
                <a:spcPct val="0"/>
              </a:spcAft>
              <a:buClr>
                <a:schemeClr val="tx1"/>
              </a:buClr>
              <a:buFont typeface="Wingdings" pitchFamily="2" charset="2"/>
              <a:tabLst>
                <a:tab pos="47625" algn="l"/>
                <a:tab pos="504825" algn="l"/>
                <a:tab pos="962025" algn="l"/>
                <a:tab pos="1419225" algn="l"/>
                <a:tab pos="1876425" algn="l"/>
                <a:tab pos="2333625" algn="l"/>
                <a:tab pos="2790825" algn="l"/>
                <a:tab pos="3248025" algn="l"/>
                <a:tab pos="3705225" algn="l"/>
                <a:tab pos="4162425" algn="l"/>
                <a:tab pos="4619625" algn="l"/>
                <a:tab pos="5076825" algn="l"/>
                <a:tab pos="5534025" algn="l"/>
                <a:tab pos="5991225" algn="l"/>
                <a:tab pos="6448425" algn="l"/>
                <a:tab pos="6905625" algn="l"/>
                <a:tab pos="7362825" algn="l"/>
                <a:tab pos="7820025" algn="l"/>
                <a:tab pos="8277225" algn="l"/>
                <a:tab pos="8734425" algn="l"/>
                <a:tab pos="9191625" algn="l"/>
              </a:tabLst>
              <a:defRPr sz="1600">
                <a:solidFill>
                  <a:schemeClr val="tx1"/>
                </a:solidFill>
                <a:latin typeface="Arial" pitchFamily="34" charset="0"/>
                <a:ea typeface="MS PGothic" pitchFamily="34" charset="-128"/>
              </a:defRPr>
            </a:lvl9pPr>
          </a:lstStyle>
          <a:p>
            <a:pPr marL="85719" indent="-85719">
              <a:lnSpc>
                <a:spcPct val="85000"/>
              </a:lnSpc>
              <a:buClr>
                <a:srgbClr val="333399"/>
              </a:buClr>
              <a:buSzPct val="100000"/>
              <a:buFont typeface="ArialMT" pitchFamily="32" charset="0"/>
              <a:buChar char="•"/>
            </a:pPr>
            <a:r>
              <a:rPr lang="en-US" altLang="zh-TW" sz="900" dirty="0">
                <a:solidFill>
                  <a:srgbClr val="000000"/>
                </a:solidFill>
                <a:latin typeface="Calibri" pitchFamily="34" charset="0"/>
                <a:ea typeface="PMingLiU" pitchFamily="18" charset="-120"/>
              </a:rPr>
              <a:t>2-socket, 2U</a:t>
            </a:r>
          </a:p>
          <a:p>
            <a:pPr marL="85719" indent="-85719">
              <a:lnSpc>
                <a:spcPct val="85000"/>
              </a:lnSpc>
              <a:buClr>
                <a:srgbClr val="333399"/>
              </a:buClr>
              <a:buSzPct val="100000"/>
              <a:buFont typeface="ArialMT" pitchFamily="32" charset="0"/>
              <a:buChar char="•"/>
            </a:pPr>
            <a:r>
              <a:rPr lang="en-US" altLang="zh-TW" sz="900" dirty="0">
                <a:solidFill>
                  <a:srgbClr val="000000"/>
                </a:solidFill>
                <a:latin typeface="Calibri" pitchFamily="34" charset="0"/>
                <a:ea typeface="PMingLiU" pitchFamily="18" charset="-120"/>
              </a:rPr>
              <a:t>Up to 24 cores </a:t>
            </a:r>
          </a:p>
          <a:p>
            <a:pPr marL="85719" indent="-85719">
              <a:lnSpc>
                <a:spcPct val="85000"/>
              </a:lnSpc>
              <a:buClr>
                <a:srgbClr val="333399"/>
              </a:buClr>
              <a:buSzPct val="100000"/>
              <a:buFont typeface="ArialMT" pitchFamily="32" charset="0"/>
              <a:buChar char="•"/>
            </a:pPr>
            <a:r>
              <a:rPr lang="en-US" altLang="zh-TW" sz="900" dirty="0">
                <a:solidFill>
                  <a:srgbClr val="000000"/>
                </a:solidFill>
                <a:latin typeface="Calibri" pitchFamily="34" charset="0"/>
                <a:ea typeface="PMingLiU" pitchFamily="18" charset="-120"/>
              </a:rPr>
              <a:t>1 TB memory</a:t>
            </a:r>
          </a:p>
          <a:p>
            <a:pPr marL="85719" indent="-85719">
              <a:lnSpc>
                <a:spcPct val="85000"/>
              </a:lnSpc>
              <a:buClr>
                <a:srgbClr val="333399"/>
              </a:buClr>
              <a:buSzPct val="100000"/>
              <a:buFont typeface="ArialMT" pitchFamily="32" charset="0"/>
              <a:buChar char="•"/>
            </a:pPr>
            <a:r>
              <a:rPr lang="en-US" altLang="zh-TW" sz="900" dirty="0">
                <a:solidFill>
                  <a:srgbClr val="000000"/>
                </a:solidFill>
                <a:latin typeface="Calibri" pitchFamily="34" charset="0"/>
                <a:ea typeface="PMingLiU" pitchFamily="18" charset="-120"/>
              </a:rPr>
              <a:t>9 PCI Gen3</a:t>
            </a:r>
          </a:p>
          <a:p>
            <a:pPr marL="85719" indent="-85719">
              <a:lnSpc>
                <a:spcPct val="85000"/>
              </a:lnSpc>
              <a:buClr>
                <a:srgbClr val="333399"/>
              </a:buClr>
              <a:buSzPct val="100000"/>
              <a:buFont typeface="ArialMT" pitchFamily="32" charset="0"/>
              <a:buChar char="•"/>
            </a:pPr>
            <a:r>
              <a:rPr lang="en-US" altLang="zh-TW" sz="900" dirty="0">
                <a:solidFill>
                  <a:srgbClr val="000000"/>
                </a:solidFill>
                <a:latin typeface="Calibri" pitchFamily="34" charset="0"/>
                <a:ea typeface="PMingLiU" pitchFamily="18" charset="-120"/>
              </a:rPr>
              <a:t>Linux only</a:t>
            </a:r>
          </a:p>
          <a:p>
            <a:pPr marL="85719" indent="-85719">
              <a:lnSpc>
                <a:spcPct val="85000"/>
              </a:lnSpc>
              <a:buClr>
                <a:srgbClr val="333399"/>
              </a:buClr>
              <a:buSzPct val="100000"/>
              <a:buFont typeface="ArialMT" pitchFamily="32" charset="0"/>
              <a:buChar char="•"/>
            </a:pPr>
            <a:r>
              <a:rPr lang="en-US" altLang="zh-TW" sz="900" dirty="0">
                <a:solidFill>
                  <a:srgbClr val="000000"/>
                </a:solidFill>
                <a:latin typeface="Calibri" pitchFamily="34" charset="0"/>
                <a:ea typeface="PMingLiU" pitchFamily="18" charset="-120"/>
              </a:rPr>
              <a:t>PowerVM or  </a:t>
            </a:r>
            <a:r>
              <a:rPr lang="en-US" altLang="zh-TW" sz="900" dirty="0" err="1">
                <a:solidFill>
                  <a:srgbClr val="000000"/>
                </a:solidFill>
                <a:latin typeface="Calibri" pitchFamily="34" charset="0"/>
                <a:ea typeface="PMingLiU" pitchFamily="18" charset="-120"/>
              </a:rPr>
              <a:t>PowerKVM</a:t>
            </a:r>
            <a:endParaRPr lang="en-US" altLang="zh-TW" sz="900" dirty="0">
              <a:solidFill>
                <a:srgbClr val="000000"/>
              </a:solidFill>
              <a:latin typeface="Calibri" pitchFamily="34" charset="0"/>
              <a:ea typeface="PMingLiU" pitchFamily="18" charset="-120"/>
            </a:endParaRPr>
          </a:p>
        </p:txBody>
      </p:sp>
      <p:sp>
        <p:nvSpPr>
          <p:cNvPr id="15" name="AutoShape 8">
            <a:extLst>
              <a:ext uri="{FF2B5EF4-FFF2-40B4-BE49-F238E27FC236}">
                <a16:creationId xmlns:a16="http://schemas.microsoft.com/office/drawing/2014/main" id="{BFBA26E9-8F05-E24F-BCF0-3406EC920ADB}"/>
              </a:ext>
            </a:extLst>
          </p:cNvPr>
          <p:cNvSpPr>
            <a:spLocks noChangeArrowheads="1"/>
          </p:cNvSpPr>
          <p:nvPr/>
        </p:nvSpPr>
        <p:spPr bwMode="auto">
          <a:xfrm>
            <a:off x="2909635" y="2922561"/>
            <a:ext cx="1026599" cy="531495"/>
          </a:xfrm>
          <a:custGeom>
            <a:avLst/>
            <a:gdLst>
              <a:gd name="T0" fmla="*/ 2147483647 w 21600"/>
              <a:gd name="T1" fmla="*/ 523177103 h 21600"/>
              <a:gd name="T2" fmla="*/ 2147483647 w 21600"/>
              <a:gd name="T3" fmla="*/ 523177103 h 21600"/>
              <a:gd name="T4" fmla="*/ 2147483647 w 21600"/>
              <a:gd name="T5" fmla="*/ 523177103 h 21600"/>
              <a:gd name="T6" fmla="*/ 2147483647 w 21600"/>
              <a:gd name="T7" fmla="*/ 523177103 h 21600"/>
              <a:gd name="T8" fmla="*/ 0 w 21600"/>
              <a:gd name="T9" fmla="*/ 0 h 21600"/>
              <a:gd name="T10" fmla="*/ 21600 w 21600"/>
              <a:gd name="T11" fmla="*/ 21600 h 21600"/>
            </a:gdLst>
            <a:ahLst/>
            <a:cxnLst>
              <a:cxn ang="0">
                <a:pos x="T0" y="T1"/>
              </a:cxn>
              <a:cxn ang="0">
                <a:pos x="T2" y="T3"/>
              </a:cxn>
              <a:cxn ang="0">
                <a:pos x="T4" y="T5"/>
              </a:cxn>
              <a:cxn ang="0">
                <a:pos x="T6" y="T7"/>
              </a:cxn>
            </a:cxnLst>
            <a:rect l="T8" t="T9" r="T10" b="T11"/>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676" tIns="45676" rIns="45676" bIns="45676"/>
          <a:lstStyle>
            <a:lvl1pPr marL="20638" indent="-20638" algn="l" defTabSz="457200">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defRPr sz="1600">
                <a:solidFill>
                  <a:schemeClr val="tx1"/>
                </a:solidFill>
                <a:latin typeface="Arial" pitchFamily="34" charset="0"/>
                <a:ea typeface="MS PGothic" pitchFamily="34" charset="-128"/>
              </a:defRPr>
            </a:lvl1pPr>
            <a:lvl2pPr marL="742950" indent="-285750" algn="l" defTabSz="457200">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defRPr sz="1600">
                <a:solidFill>
                  <a:schemeClr val="tx1"/>
                </a:solidFill>
                <a:latin typeface="Arial" pitchFamily="34" charset="0"/>
                <a:ea typeface="MS PGothic" pitchFamily="34" charset="-128"/>
              </a:defRPr>
            </a:lvl2pPr>
            <a:lvl3pPr marL="1143000" indent="-228600" algn="l" defTabSz="457200">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defRPr sz="1600">
                <a:solidFill>
                  <a:schemeClr val="tx1"/>
                </a:solidFill>
                <a:latin typeface="Arial" pitchFamily="34" charset="0"/>
                <a:ea typeface="MS PGothic" pitchFamily="34" charset="-128"/>
              </a:defRPr>
            </a:lvl3pPr>
            <a:lvl4pPr marL="1600200" indent="-228600" algn="l" defTabSz="457200">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defRPr sz="1600">
                <a:solidFill>
                  <a:schemeClr val="tx1"/>
                </a:solidFill>
                <a:latin typeface="Arial" pitchFamily="34" charset="0"/>
                <a:ea typeface="MS PGothic" pitchFamily="34" charset="-128"/>
              </a:defRPr>
            </a:lvl4pPr>
            <a:lvl5pPr marL="2057400" indent="-228600" algn="l" defTabSz="457200">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defRPr sz="1600">
                <a:solidFill>
                  <a:schemeClr val="tx1"/>
                </a:solidFill>
                <a:latin typeface="Arial" pitchFamily="34" charset="0"/>
                <a:ea typeface="MS PGothic" pitchFamily="34" charset="-128"/>
              </a:defRPr>
            </a:lvl5pPr>
            <a:lvl6pPr marL="2514600" indent="-228600" defTabSz="457200" eaLnBrk="0" fontAlgn="base" hangingPunct="0">
              <a:lnSpc>
                <a:spcPct val="90000"/>
              </a:lnSpc>
              <a:spcBef>
                <a:spcPct val="50000"/>
              </a:spcBef>
              <a:spcAft>
                <a:spcPct val="0"/>
              </a:spcAft>
              <a:buClr>
                <a:schemeClr val="tx1"/>
              </a:buClr>
              <a:buFont typeface="Wingdings" pitchFamily="2" charset="2"/>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defRPr sz="1600">
                <a:solidFill>
                  <a:schemeClr val="tx1"/>
                </a:solidFill>
                <a:latin typeface="Arial" pitchFamily="34" charset="0"/>
                <a:ea typeface="MS PGothic" pitchFamily="34" charset="-128"/>
              </a:defRPr>
            </a:lvl6pPr>
            <a:lvl7pPr marL="2971800" indent="-228600" defTabSz="457200" eaLnBrk="0" fontAlgn="base" hangingPunct="0">
              <a:lnSpc>
                <a:spcPct val="90000"/>
              </a:lnSpc>
              <a:spcBef>
                <a:spcPct val="50000"/>
              </a:spcBef>
              <a:spcAft>
                <a:spcPct val="0"/>
              </a:spcAft>
              <a:buClr>
                <a:schemeClr val="tx1"/>
              </a:buClr>
              <a:buFont typeface="Wingdings" pitchFamily="2" charset="2"/>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defRPr sz="1600">
                <a:solidFill>
                  <a:schemeClr val="tx1"/>
                </a:solidFill>
                <a:latin typeface="Arial" pitchFamily="34" charset="0"/>
                <a:ea typeface="MS PGothic" pitchFamily="34" charset="-128"/>
              </a:defRPr>
            </a:lvl7pPr>
            <a:lvl8pPr marL="3429000" indent="-228600" defTabSz="457200" eaLnBrk="0" fontAlgn="base" hangingPunct="0">
              <a:lnSpc>
                <a:spcPct val="90000"/>
              </a:lnSpc>
              <a:spcBef>
                <a:spcPct val="50000"/>
              </a:spcBef>
              <a:spcAft>
                <a:spcPct val="0"/>
              </a:spcAft>
              <a:buClr>
                <a:schemeClr val="tx1"/>
              </a:buClr>
              <a:buFont typeface="Wingdings" pitchFamily="2" charset="2"/>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defRPr sz="1600">
                <a:solidFill>
                  <a:schemeClr val="tx1"/>
                </a:solidFill>
                <a:latin typeface="Arial" pitchFamily="34" charset="0"/>
                <a:ea typeface="MS PGothic" pitchFamily="34" charset="-128"/>
              </a:defRPr>
            </a:lvl8pPr>
            <a:lvl9pPr marL="3886200" indent="-228600" defTabSz="457200" eaLnBrk="0" fontAlgn="base" hangingPunct="0">
              <a:lnSpc>
                <a:spcPct val="90000"/>
              </a:lnSpc>
              <a:spcBef>
                <a:spcPct val="50000"/>
              </a:spcBef>
              <a:spcAft>
                <a:spcPct val="0"/>
              </a:spcAft>
              <a:buClr>
                <a:schemeClr val="tx1"/>
              </a:buClr>
              <a:buFont typeface="Wingdings" pitchFamily="2" charset="2"/>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defRPr sz="1600">
                <a:solidFill>
                  <a:schemeClr val="tx1"/>
                </a:solidFill>
                <a:latin typeface="Arial" pitchFamily="34" charset="0"/>
                <a:ea typeface="MS PGothic" pitchFamily="34" charset="-128"/>
              </a:defRPr>
            </a:lvl9pPr>
          </a:lstStyle>
          <a:p>
            <a:pPr marL="85719" indent="-85719">
              <a:lnSpc>
                <a:spcPct val="85000"/>
              </a:lnSpc>
              <a:buClr>
                <a:srgbClr val="333399"/>
              </a:buClr>
              <a:buSzPct val="100000"/>
              <a:buFont typeface="ArialMT" pitchFamily="32" charset="0"/>
              <a:buChar char="•"/>
            </a:pPr>
            <a:r>
              <a:rPr lang="en-US" altLang="zh-TW" sz="900" dirty="0">
                <a:solidFill>
                  <a:srgbClr val="000000"/>
                </a:solidFill>
                <a:latin typeface="Calibri" pitchFamily="34" charset="0"/>
                <a:ea typeface="PMingLiU" pitchFamily="18" charset="-120"/>
              </a:rPr>
              <a:t>2-socket, 2U</a:t>
            </a:r>
          </a:p>
          <a:p>
            <a:pPr marL="85719" indent="-85719">
              <a:lnSpc>
                <a:spcPct val="85000"/>
              </a:lnSpc>
              <a:buClr>
                <a:srgbClr val="333399"/>
              </a:buClr>
              <a:buSzPct val="100000"/>
              <a:buFont typeface="ArialMT" pitchFamily="32" charset="0"/>
              <a:buChar char="•"/>
            </a:pPr>
            <a:r>
              <a:rPr lang="en-US" altLang="zh-TW" sz="900" dirty="0">
                <a:solidFill>
                  <a:srgbClr val="000000"/>
                </a:solidFill>
                <a:latin typeface="Calibri" pitchFamily="34" charset="0"/>
                <a:ea typeface="PMingLiU" pitchFamily="18" charset="-120"/>
              </a:rPr>
              <a:t>Up to  20 cores </a:t>
            </a:r>
          </a:p>
          <a:p>
            <a:pPr marL="85719" indent="-85719">
              <a:lnSpc>
                <a:spcPct val="85000"/>
              </a:lnSpc>
              <a:buClr>
                <a:srgbClr val="333399"/>
              </a:buClr>
              <a:buSzPct val="100000"/>
              <a:buFont typeface="ArialMT" pitchFamily="32" charset="0"/>
              <a:buChar char="•"/>
            </a:pPr>
            <a:r>
              <a:rPr lang="en-US" altLang="zh-TW" sz="900" dirty="0">
                <a:solidFill>
                  <a:srgbClr val="000000"/>
                </a:solidFill>
                <a:latin typeface="Calibri" pitchFamily="34" charset="0"/>
                <a:ea typeface="PMingLiU" pitchFamily="18" charset="-120"/>
              </a:rPr>
              <a:t>9 </a:t>
            </a:r>
            <a:r>
              <a:rPr lang="en-US" altLang="zh-TW" sz="900" dirty="0" err="1">
                <a:solidFill>
                  <a:srgbClr val="000000"/>
                </a:solidFill>
                <a:latin typeface="Calibri" pitchFamily="34" charset="0"/>
                <a:ea typeface="PMingLiU" pitchFamily="18" charset="-120"/>
              </a:rPr>
              <a:t>PCIe</a:t>
            </a:r>
            <a:r>
              <a:rPr lang="en-US" altLang="zh-TW" sz="900" dirty="0">
                <a:solidFill>
                  <a:srgbClr val="000000"/>
                </a:solidFill>
                <a:latin typeface="Calibri" pitchFamily="34" charset="0"/>
                <a:ea typeface="PMingLiU" pitchFamily="18" charset="-120"/>
              </a:rPr>
              <a:t> Gen 3</a:t>
            </a:r>
          </a:p>
          <a:p>
            <a:pPr marL="85719" indent="-85719">
              <a:lnSpc>
                <a:spcPct val="85000"/>
              </a:lnSpc>
              <a:buClr>
                <a:srgbClr val="333399"/>
              </a:buClr>
              <a:buSzPct val="100000"/>
              <a:buFont typeface="ArialMT" pitchFamily="32" charset="0"/>
              <a:buChar char="•"/>
            </a:pPr>
            <a:r>
              <a:rPr lang="en-US" altLang="zh-TW" sz="900" dirty="0">
                <a:solidFill>
                  <a:srgbClr val="000000"/>
                </a:solidFill>
                <a:latin typeface="Calibri" pitchFamily="34" charset="0"/>
                <a:ea typeface="PMingLiU" pitchFamily="18" charset="-120"/>
              </a:rPr>
              <a:t>AIX &amp; Linux</a:t>
            </a:r>
          </a:p>
          <a:p>
            <a:pPr marL="85719" indent="-85719">
              <a:lnSpc>
                <a:spcPct val="85000"/>
              </a:lnSpc>
              <a:buClr>
                <a:srgbClr val="333399"/>
              </a:buClr>
              <a:buSzPct val="100000"/>
              <a:buFont typeface="ArialMT" pitchFamily="32" charset="0"/>
              <a:buChar char="•"/>
            </a:pPr>
            <a:r>
              <a:rPr lang="en-US" altLang="zh-TW" sz="900" dirty="0">
                <a:solidFill>
                  <a:srgbClr val="000000"/>
                </a:solidFill>
                <a:latin typeface="Calibri" pitchFamily="34" charset="0"/>
                <a:ea typeface="PMingLiU" pitchFamily="18" charset="-120"/>
              </a:rPr>
              <a:t>PowerVM</a:t>
            </a:r>
          </a:p>
        </p:txBody>
      </p:sp>
      <p:sp>
        <p:nvSpPr>
          <p:cNvPr id="16" name="AutoShape 9">
            <a:extLst>
              <a:ext uri="{FF2B5EF4-FFF2-40B4-BE49-F238E27FC236}">
                <a16:creationId xmlns:a16="http://schemas.microsoft.com/office/drawing/2014/main" id="{0C89D9B0-7E39-DE45-B87E-D63253B59288}"/>
              </a:ext>
            </a:extLst>
          </p:cNvPr>
          <p:cNvSpPr>
            <a:spLocks noChangeArrowheads="1"/>
          </p:cNvSpPr>
          <p:nvPr/>
        </p:nvSpPr>
        <p:spPr bwMode="auto">
          <a:xfrm>
            <a:off x="2633215" y="2568371"/>
            <a:ext cx="1440180" cy="325755"/>
          </a:xfrm>
          <a:custGeom>
            <a:avLst/>
            <a:gdLst>
              <a:gd name="T0" fmla="*/ 2147483647 w 21600"/>
              <a:gd name="T1" fmla="*/ 120454904 h 21600"/>
              <a:gd name="T2" fmla="*/ 2147483647 w 21600"/>
              <a:gd name="T3" fmla="*/ 120454904 h 21600"/>
              <a:gd name="T4" fmla="*/ 2147483647 w 21600"/>
              <a:gd name="T5" fmla="*/ 120454904 h 21600"/>
              <a:gd name="T6" fmla="*/ 2147483647 w 21600"/>
              <a:gd name="T7" fmla="*/ 120454904 h 21600"/>
              <a:gd name="T8" fmla="*/ 0 w 21600"/>
              <a:gd name="T9" fmla="*/ 0 h 21600"/>
              <a:gd name="T10" fmla="*/ 21600 w 21600"/>
              <a:gd name="T11" fmla="*/ 21600 h 21600"/>
            </a:gdLst>
            <a:ahLst/>
            <a:cxnLst>
              <a:cxn ang="0">
                <a:pos x="T0" y="T1"/>
              </a:cxn>
              <a:cxn ang="0">
                <a:pos x="T2" y="T3"/>
              </a:cxn>
              <a:cxn ang="0">
                <a:pos x="T4" y="T5"/>
              </a:cxn>
              <a:cxn ang="0">
                <a:pos x="T6" y="T7"/>
              </a:cxn>
            </a:cxnLst>
            <a:rect l="T8" t="T9" r="T10" b="T11"/>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lgn="l"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1pPr>
            <a:lvl2pPr marL="742950" indent="-285750" algn="l"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2pPr>
            <a:lvl3pPr marL="1143000" indent="-228600" algn="l"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3pPr>
            <a:lvl4pPr marL="1600200" indent="-228600" algn="l"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4pPr>
            <a:lvl5pPr marL="2057400" indent="-228600" algn="l"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5pPr>
            <a:lvl6pPr marL="2514600" indent="-228600" defTabSz="457200" eaLnBrk="0" fontAlgn="base" hangingPunct="0">
              <a:lnSpc>
                <a:spcPct val="90000"/>
              </a:lnSpc>
              <a:spcBef>
                <a:spcPct val="50000"/>
              </a:spcBef>
              <a:spcAft>
                <a:spcPct val="0"/>
              </a:spcAft>
              <a:buClr>
                <a:schemeClr val="tx1"/>
              </a:buClr>
              <a:buFont typeface="Wingdings" pitchFamily="2"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6pPr>
            <a:lvl7pPr marL="2971800" indent="-228600" defTabSz="457200" eaLnBrk="0" fontAlgn="base" hangingPunct="0">
              <a:lnSpc>
                <a:spcPct val="90000"/>
              </a:lnSpc>
              <a:spcBef>
                <a:spcPct val="50000"/>
              </a:spcBef>
              <a:spcAft>
                <a:spcPct val="0"/>
              </a:spcAft>
              <a:buClr>
                <a:schemeClr val="tx1"/>
              </a:buClr>
              <a:buFont typeface="Wingdings" pitchFamily="2"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7pPr>
            <a:lvl8pPr marL="3429000" indent="-228600" defTabSz="457200" eaLnBrk="0" fontAlgn="base" hangingPunct="0">
              <a:lnSpc>
                <a:spcPct val="90000"/>
              </a:lnSpc>
              <a:spcBef>
                <a:spcPct val="50000"/>
              </a:spcBef>
              <a:spcAft>
                <a:spcPct val="0"/>
              </a:spcAft>
              <a:buClr>
                <a:schemeClr val="tx1"/>
              </a:buClr>
              <a:buFont typeface="Wingdings" pitchFamily="2"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8pPr>
            <a:lvl9pPr marL="3886200" indent="-228600" defTabSz="457200" eaLnBrk="0" fontAlgn="base" hangingPunct="0">
              <a:lnSpc>
                <a:spcPct val="90000"/>
              </a:lnSpc>
              <a:spcBef>
                <a:spcPct val="50000"/>
              </a:spcBef>
              <a:spcAft>
                <a:spcPct val="0"/>
              </a:spcAft>
              <a:buClr>
                <a:schemeClr val="tx1"/>
              </a:buClr>
              <a:buFont typeface="Wingdings" pitchFamily="2"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9pPr>
          </a:lstStyle>
          <a:p>
            <a:pPr algn="ctr">
              <a:spcBef>
                <a:spcPct val="0"/>
              </a:spcBef>
              <a:buSzPct val="100000"/>
            </a:pPr>
            <a:r>
              <a:rPr lang="en-US" altLang="zh-TW" sz="1260" dirty="0">
                <a:solidFill>
                  <a:srgbClr val="0070C0"/>
                </a:solidFill>
                <a:ea typeface="PMingLiU" pitchFamily="18" charset="-120"/>
              </a:rPr>
              <a:t>POWER Systems S822</a:t>
            </a:r>
          </a:p>
        </p:txBody>
      </p:sp>
      <p:pic>
        <p:nvPicPr>
          <p:cNvPr id="17" name="Picture 13">
            <a:extLst>
              <a:ext uri="{FF2B5EF4-FFF2-40B4-BE49-F238E27FC236}">
                <a16:creationId xmlns:a16="http://schemas.microsoft.com/office/drawing/2014/main" id="{A28103D2-7B35-E34B-8E58-5C8E07F24B08}"/>
              </a:ext>
            </a:extLst>
          </p:cNvPr>
          <p:cNvPicPr preferRelativeResize="0">
            <a:picLocks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739663" y="2127179"/>
            <a:ext cx="486000" cy="48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 name="AutoShape 15">
            <a:extLst>
              <a:ext uri="{FF2B5EF4-FFF2-40B4-BE49-F238E27FC236}">
                <a16:creationId xmlns:a16="http://schemas.microsoft.com/office/drawing/2014/main" id="{A0F4074D-012A-6840-A4C5-E3B5165669C3}"/>
              </a:ext>
            </a:extLst>
          </p:cNvPr>
          <p:cNvSpPr>
            <a:spLocks noChangeArrowheads="1"/>
          </p:cNvSpPr>
          <p:nvPr/>
        </p:nvSpPr>
        <p:spPr bwMode="auto">
          <a:xfrm>
            <a:off x="3951406" y="2509925"/>
            <a:ext cx="1440180" cy="325755"/>
          </a:xfrm>
          <a:custGeom>
            <a:avLst/>
            <a:gdLst>
              <a:gd name="T0" fmla="*/ 2147483647 w 21600"/>
              <a:gd name="T1" fmla="*/ 120454904 h 21600"/>
              <a:gd name="T2" fmla="*/ 2147483647 w 21600"/>
              <a:gd name="T3" fmla="*/ 120454904 h 21600"/>
              <a:gd name="T4" fmla="*/ 2147483647 w 21600"/>
              <a:gd name="T5" fmla="*/ 120454904 h 21600"/>
              <a:gd name="T6" fmla="*/ 2147483647 w 21600"/>
              <a:gd name="T7" fmla="*/ 120454904 h 21600"/>
              <a:gd name="T8" fmla="*/ 0 w 21600"/>
              <a:gd name="T9" fmla="*/ 0 h 21600"/>
              <a:gd name="T10" fmla="*/ 21600 w 21600"/>
              <a:gd name="T11" fmla="*/ 21600 h 21600"/>
            </a:gdLst>
            <a:ahLst/>
            <a:cxnLst>
              <a:cxn ang="0">
                <a:pos x="T0" y="T1"/>
              </a:cxn>
              <a:cxn ang="0">
                <a:pos x="T2" y="T3"/>
              </a:cxn>
              <a:cxn ang="0">
                <a:pos x="T4" y="T5"/>
              </a:cxn>
              <a:cxn ang="0">
                <a:pos x="T6" y="T7"/>
              </a:cxn>
            </a:cxnLst>
            <a:rect l="T8" t="T9" r="T10" b="T11"/>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lgn="l"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1pPr>
            <a:lvl2pPr marL="742950" indent="-285750" algn="l"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2pPr>
            <a:lvl3pPr marL="1143000" indent="-228600" algn="l"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3pPr>
            <a:lvl4pPr marL="1600200" indent="-228600" algn="l"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4pPr>
            <a:lvl5pPr marL="2057400" indent="-228600" algn="l"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5pPr>
            <a:lvl6pPr marL="2514600" indent="-228600" defTabSz="457200" eaLnBrk="0" fontAlgn="base" hangingPunct="0">
              <a:lnSpc>
                <a:spcPct val="90000"/>
              </a:lnSpc>
              <a:spcBef>
                <a:spcPct val="50000"/>
              </a:spcBef>
              <a:spcAft>
                <a:spcPct val="0"/>
              </a:spcAft>
              <a:buClr>
                <a:schemeClr val="tx1"/>
              </a:buClr>
              <a:buFont typeface="Wingdings" pitchFamily="2"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6pPr>
            <a:lvl7pPr marL="2971800" indent="-228600" defTabSz="457200" eaLnBrk="0" fontAlgn="base" hangingPunct="0">
              <a:lnSpc>
                <a:spcPct val="90000"/>
              </a:lnSpc>
              <a:spcBef>
                <a:spcPct val="50000"/>
              </a:spcBef>
              <a:spcAft>
                <a:spcPct val="0"/>
              </a:spcAft>
              <a:buClr>
                <a:schemeClr val="tx1"/>
              </a:buClr>
              <a:buFont typeface="Wingdings" pitchFamily="2"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7pPr>
            <a:lvl8pPr marL="3429000" indent="-228600" defTabSz="457200" eaLnBrk="0" fontAlgn="base" hangingPunct="0">
              <a:lnSpc>
                <a:spcPct val="90000"/>
              </a:lnSpc>
              <a:spcBef>
                <a:spcPct val="50000"/>
              </a:spcBef>
              <a:spcAft>
                <a:spcPct val="0"/>
              </a:spcAft>
              <a:buClr>
                <a:schemeClr val="tx1"/>
              </a:buClr>
              <a:buFont typeface="Wingdings" pitchFamily="2"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8pPr>
            <a:lvl9pPr marL="3886200" indent="-228600" defTabSz="457200" eaLnBrk="0" fontAlgn="base" hangingPunct="0">
              <a:lnSpc>
                <a:spcPct val="90000"/>
              </a:lnSpc>
              <a:spcBef>
                <a:spcPct val="50000"/>
              </a:spcBef>
              <a:spcAft>
                <a:spcPct val="0"/>
              </a:spcAft>
              <a:buClr>
                <a:schemeClr val="tx1"/>
              </a:buClr>
              <a:buFont typeface="Wingdings" pitchFamily="2"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9pPr>
          </a:lstStyle>
          <a:p>
            <a:pPr algn="ctr">
              <a:spcBef>
                <a:spcPct val="0"/>
              </a:spcBef>
              <a:buSzPct val="100000"/>
            </a:pPr>
            <a:r>
              <a:rPr lang="en-US" altLang="zh-TW" sz="1260" dirty="0">
                <a:solidFill>
                  <a:srgbClr val="0070C0"/>
                </a:solidFill>
                <a:ea typeface="PMingLiU" pitchFamily="18" charset="-120"/>
              </a:rPr>
              <a:t>POWER Systems S814</a:t>
            </a:r>
          </a:p>
        </p:txBody>
      </p:sp>
      <p:sp>
        <p:nvSpPr>
          <p:cNvPr id="19" name="AutoShape 16">
            <a:extLst>
              <a:ext uri="{FF2B5EF4-FFF2-40B4-BE49-F238E27FC236}">
                <a16:creationId xmlns:a16="http://schemas.microsoft.com/office/drawing/2014/main" id="{17E33498-C78B-8D4A-90D0-43848CC159B2}"/>
              </a:ext>
            </a:extLst>
          </p:cNvPr>
          <p:cNvSpPr>
            <a:spLocks noChangeArrowheads="1"/>
          </p:cNvSpPr>
          <p:nvPr/>
        </p:nvSpPr>
        <p:spPr bwMode="auto">
          <a:xfrm>
            <a:off x="4088755" y="2834369"/>
            <a:ext cx="1253759" cy="531495"/>
          </a:xfrm>
          <a:custGeom>
            <a:avLst/>
            <a:gdLst>
              <a:gd name="T0" fmla="*/ 2147483647 w 21600"/>
              <a:gd name="T1" fmla="*/ 523177103 h 21600"/>
              <a:gd name="T2" fmla="*/ 2147483647 w 21600"/>
              <a:gd name="T3" fmla="*/ 523177103 h 21600"/>
              <a:gd name="T4" fmla="*/ 2147483647 w 21600"/>
              <a:gd name="T5" fmla="*/ 523177103 h 21600"/>
              <a:gd name="T6" fmla="*/ 2147483647 w 21600"/>
              <a:gd name="T7" fmla="*/ 523177103 h 21600"/>
              <a:gd name="T8" fmla="*/ 0 w 21600"/>
              <a:gd name="T9" fmla="*/ 0 h 21600"/>
              <a:gd name="T10" fmla="*/ 21600 w 21600"/>
              <a:gd name="T11" fmla="*/ 21600 h 21600"/>
            </a:gdLst>
            <a:ahLst/>
            <a:cxnLst>
              <a:cxn ang="0">
                <a:pos x="T0" y="T1"/>
              </a:cxn>
              <a:cxn ang="0">
                <a:pos x="T2" y="T3"/>
              </a:cxn>
              <a:cxn ang="0">
                <a:pos x="T4" y="T5"/>
              </a:cxn>
              <a:cxn ang="0">
                <a:pos x="T6" y="T7"/>
              </a:cxn>
            </a:cxnLst>
            <a:rect l="T8" t="T9" r="T10" b="T11"/>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676" tIns="45676" rIns="45676" bIns="45676"/>
          <a:lstStyle>
            <a:lvl1pPr marL="20638" indent="-20638" algn="l" defTabSz="457200">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defRPr sz="1600">
                <a:solidFill>
                  <a:schemeClr val="tx1"/>
                </a:solidFill>
                <a:latin typeface="Arial" pitchFamily="34" charset="0"/>
                <a:ea typeface="MS PGothic" pitchFamily="34" charset="-128"/>
              </a:defRPr>
            </a:lvl1pPr>
            <a:lvl2pPr marL="742950" indent="-285750" algn="l" defTabSz="457200">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defRPr sz="1600">
                <a:solidFill>
                  <a:schemeClr val="tx1"/>
                </a:solidFill>
                <a:latin typeface="Arial" pitchFamily="34" charset="0"/>
                <a:ea typeface="MS PGothic" pitchFamily="34" charset="-128"/>
              </a:defRPr>
            </a:lvl2pPr>
            <a:lvl3pPr marL="1143000" indent="-228600" algn="l" defTabSz="457200">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defRPr sz="1600">
                <a:solidFill>
                  <a:schemeClr val="tx1"/>
                </a:solidFill>
                <a:latin typeface="Arial" pitchFamily="34" charset="0"/>
                <a:ea typeface="MS PGothic" pitchFamily="34" charset="-128"/>
              </a:defRPr>
            </a:lvl3pPr>
            <a:lvl4pPr marL="1600200" indent="-228600" algn="l" defTabSz="457200">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defRPr sz="1600">
                <a:solidFill>
                  <a:schemeClr val="tx1"/>
                </a:solidFill>
                <a:latin typeface="Arial" pitchFamily="34" charset="0"/>
                <a:ea typeface="MS PGothic" pitchFamily="34" charset="-128"/>
              </a:defRPr>
            </a:lvl4pPr>
            <a:lvl5pPr marL="2057400" indent="-228600" algn="l" defTabSz="457200">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defRPr sz="1600">
                <a:solidFill>
                  <a:schemeClr val="tx1"/>
                </a:solidFill>
                <a:latin typeface="Arial" pitchFamily="34" charset="0"/>
                <a:ea typeface="MS PGothic" pitchFamily="34" charset="-128"/>
              </a:defRPr>
            </a:lvl5pPr>
            <a:lvl6pPr marL="2514600" indent="-228600" defTabSz="457200" eaLnBrk="0" fontAlgn="base" hangingPunct="0">
              <a:lnSpc>
                <a:spcPct val="90000"/>
              </a:lnSpc>
              <a:spcBef>
                <a:spcPct val="50000"/>
              </a:spcBef>
              <a:spcAft>
                <a:spcPct val="0"/>
              </a:spcAft>
              <a:buClr>
                <a:schemeClr val="tx1"/>
              </a:buClr>
              <a:buFont typeface="Wingdings" pitchFamily="2" charset="2"/>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defRPr sz="1600">
                <a:solidFill>
                  <a:schemeClr val="tx1"/>
                </a:solidFill>
                <a:latin typeface="Arial" pitchFamily="34" charset="0"/>
                <a:ea typeface="MS PGothic" pitchFamily="34" charset="-128"/>
              </a:defRPr>
            </a:lvl6pPr>
            <a:lvl7pPr marL="2971800" indent="-228600" defTabSz="457200" eaLnBrk="0" fontAlgn="base" hangingPunct="0">
              <a:lnSpc>
                <a:spcPct val="90000"/>
              </a:lnSpc>
              <a:spcBef>
                <a:spcPct val="50000"/>
              </a:spcBef>
              <a:spcAft>
                <a:spcPct val="0"/>
              </a:spcAft>
              <a:buClr>
                <a:schemeClr val="tx1"/>
              </a:buClr>
              <a:buFont typeface="Wingdings" pitchFamily="2" charset="2"/>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defRPr sz="1600">
                <a:solidFill>
                  <a:schemeClr val="tx1"/>
                </a:solidFill>
                <a:latin typeface="Arial" pitchFamily="34" charset="0"/>
                <a:ea typeface="MS PGothic" pitchFamily="34" charset="-128"/>
              </a:defRPr>
            </a:lvl7pPr>
            <a:lvl8pPr marL="3429000" indent="-228600" defTabSz="457200" eaLnBrk="0" fontAlgn="base" hangingPunct="0">
              <a:lnSpc>
                <a:spcPct val="90000"/>
              </a:lnSpc>
              <a:spcBef>
                <a:spcPct val="50000"/>
              </a:spcBef>
              <a:spcAft>
                <a:spcPct val="0"/>
              </a:spcAft>
              <a:buClr>
                <a:schemeClr val="tx1"/>
              </a:buClr>
              <a:buFont typeface="Wingdings" pitchFamily="2" charset="2"/>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defRPr sz="1600">
                <a:solidFill>
                  <a:schemeClr val="tx1"/>
                </a:solidFill>
                <a:latin typeface="Arial" pitchFamily="34" charset="0"/>
                <a:ea typeface="MS PGothic" pitchFamily="34" charset="-128"/>
              </a:defRPr>
            </a:lvl8pPr>
            <a:lvl9pPr marL="3886200" indent="-228600" defTabSz="457200" eaLnBrk="0" fontAlgn="base" hangingPunct="0">
              <a:lnSpc>
                <a:spcPct val="90000"/>
              </a:lnSpc>
              <a:spcBef>
                <a:spcPct val="50000"/>
              </a:spcBef>
              <a:spcAft>
                <a:spcPct val="0"/>
              </a:spcAft>
              <a:buClr>
                <a:schemeClr val="tx1"/>
              </a:buClr>
              <a:buFont typeface="Wingdings" pitchFamily="2" charset="2"/>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defRPr sz="1600">
                <a:solidFill>
                  <a:schemeClr val="tx1"/>
                </a:solidFill>
                <a:latin typeface="Arial" pitchFamily="34" charset="0"/>
                <a:ea typeface="MS PGothic" pitchFamily="34" charset="-128"/>
              </a:defRPr>
            </a:lvl9pPr>
          </a:lstStyle>
          <a:p>
            <a:pPr marL="85719" indent="-85719">
              <a:lnSpc>
                <a:spcPct val="85000"/>
              </a:lnSpc>
              <a:buClr>
                <a:srgbClr val="333399"/>
              </a:buClr>
              <a:buSzPct val="100000"/>
              <a:buFont typeface="ArialMT" pitchFamily="32" charset="0"/>
              <a:buChar char="•"/>
            </a:pPr>
            <a:r>
              <a:rPr lang="en-US" altLang="zh-TW" sz="900" dirty="0">
                <a:solidFill>
                  <a:srgbClr val="000000"/>
                </a:solidFill>
                <a:latin typeface="Calibri" pitchFamily="34" charset="0"/>
                <a:ea typeface="PMingLiU" pitchFamily="18" charset="-120"/>
              </a:rPr>
              <a:t>1-socket, 4U</a:t>
            </a:r>
          </a:p>
          <a:p>
            <a:pPr marL="85719" indent="-85719">
              <a:lnSpc>
                <a:spcPct val="85000"/>
              </a:lnSpc>
              <a:buClr>
                <a:srgbClr val="333399"/>
              </a:buClr>
              <a:buSzPct val="100000"/>
              <a:buFont typeface="ArialMT" pitchFamily="32" charset="0"/>
              <a:buChar char="•"/>
            </a:pPr>
            <a:r>
              <a:rPr lang="en-US" altLang="zh-TW" sz="900" dirty="0">
                <a:solidFill>
                  <a:srgbClr val="000000"/>
                </a:solidFill>
                <a:latin typeface="Calibri" pitchFamily="34" charset="0"/>
                <a:ea typeface="PMingLiU" pitchFamily="18" charset="-120"/>
              </a:rPr>
              <a:t>Up to 8 cores </a:t>
            </a:r>
          </a:p>
          <a:p>
            <a:pPr marL="85719" indent="-85719">
              <a:lnSpc>
                <a:spcPct val="85000"/>
              </a:lnSpc>
              <a:buClr>
                <a:srgbClr val="333399"/>
              </a:buClr>
              <a:buSzPct val="100000"/>
              <a:buFont typeface="ArialMT" pitchFamily="32" charset="0"/>
              <a:buChar char="•"/>
            </a:pPr>
            <a:r>
              <a:rPr lang="en-US" altLang="zh-TW" sz="900" dirty="0">
                <a:solidFill>
                  <a:srgbClr val="000000"/>
                </a:solidFill>
                <a:latin typeface="Calibri" pitchFamily="34" charset="0"/>
                <a:ea typeface="PMingLiU" pitchFamily="18" charset="-120"/>
              </a:rPr>
              <a:t>512 GB memory</a:t>
            </a:r>
          </a:p>
          <a:p>
            <a:pPr marL="85719" indent="-85719">
              <a:lnSpc>
                <a:spcPct val="85000"/>
              </a:lnSpc>
              <a:buClr>
                <a:srgbClr val="333399"/>
              </a:buClr>
              <a:buSzPct val="100000"/>
              <a:buFont typeface="ArialMT" pitchFamily="32" charset="0"/>
              <a:buChar char="•"/>
            </a:pPr>
            <a:r>
              <a:rPr lang="en-US" altLang="zh-TW" sz="900" dirty="0">
                <a:solidFill>
                  <a:srgbClr val="000000"/>
                </a:solidFill>
                <a:latin typeface="Calibri" pitchFamily="34" charset="0"/>
                <a:ea typeface="PMingLiU" pitchFamily="18" charset="-120"/>
              </a:rPr>
              <a:t>7 </a:t>
            </a:r>
            <a:r>
              <a:rPr lang="en-US" altLang="zh-TW" sz="900" dirty="0" err="1">
                <a:solidFill>
                  <a:srgbClr val="000000"/>
                </a:solidFill>
                <a:latin typeface="Calibri" pitchFamily="34" charset="0"/>
                <a:ea typeface="PMingLiU" pitchFamily="18" charset="-120"/>
              </a:rPr>
              <a:t>PCIe</a:t>
            </a:r>
            <a:r>
              <a:rPr lang="en-US" altLang="zh-TW" sz="900" dirty="0">
                <a:solidFill>
                  <a:srgbClr val="000000"/>
                </a:solidFill>
                <a:latin typeface="Calibri" pitchFamily="34" charset="0"/>
                <a:ea typeface="PMingLiU" pitchFamily="18" charset="-120"/>
              </a:rPr>
              <a:t> Gen 3</a:t>
            </a:r>
          </a:p>
          <a:p>
            <a:pPr marL="85719" indent="-85719">
              <a:lnSpc>
                <a:spcPct val="85000"/>
              </a:lnSpc>
              <a:buClr>
                <a:srgbClr val="333399"/>
              </a:buClr>
              <a:buSzPct val="100000"/>
              <a:buFont typeface="ArialMT" pitchFamily="32" charset="0"/>
              <a:buChar char="•"/>
            </a:pPr>
            <a:r>
              <a:rPr lang="en-US" altLang="zh-TW" sz="900" dirty="0">
                <a:solidFill>
                  <a:srgbClr val="000000"/>
                </a:solidFill>
                <a:latin typeface="Calibri" pitchFamily="34" charset="0"/>
                <a:ea typeface="PMingLiU" pitchFamily="18" charset="-120"/>
              </a:rPr>
              <a:t>AIX, IBM </a:t>
            </a:r>
            <a:r>
              <a:rPr lang="en-US" altLang="zh-TW" sz="900" dirty="0" err="1">
                <a:solidFill>
                  <a:srgbClr val="000000"/>
                </a:solidFill>
                <a:latin typeface="Calibri" pitchFamily="34" charset="0"/>
                <a:ea typeface="PMingLiU" pitchFamily="18" charset="-120"/>
              </a:rPr>
              <a:t>i</a:t>
            </a:r>
            <a:r>
              <a:rPr lang="en-US" altLang="zh-TW" sz="900" dirty="0">
                <a:solidFill>
                  <a:srgbClr val="000000"/>
                </a:solidFill>
                <a:latin typeface="Calibri" pitchFamily="34" charset="0"/>
                <a:ea typeface="PMingLiU" pitchFamily="18" charset="-120"/>
              </a:rPr>
              <a:t>, Linux</a:t>
            </a:r>
          </a:p>
          <a:p>
            <a:pPr marL="85719" indent="-85719">
              <a:lnSpc>
                <a:spcPct val="85000"/>
              </a:lnSpc>
              <a:buClr>
                <a:srgbClr val="333399"/>
              </a:buClr>
              <a:buSzPct val="100000"/>
              <a:buFont typeface="ArialMT" pitchFamily="32" charset="0"/>
              <a:buChar char="•"/>
            </a:pPr>
            <a:r>
              <a:rPr lang="en-US" altLang="zh-TW" sz="900" dirty="0">
                <a:solidFill>
                  <a:srgbClr val="000000"/>
                </a:solidFill>
                <a:latin typeface="Calibri" pitchFamily="34" charset="0"/>
                <a:ea typeface="PMingLiU" pitchFamily="18" charset="-120"/>
              </a:rPr>
              <a:t>PowerVM</a:t>
            </a:r>
          </a:p>
        </p:txBody>
      </p:sp>
      <p:sp>
        <p:nvSpPr>
          <p:cNvPr id="20" name="AutoShape 17">
            <a:extLst>
              <a:ext uri="{FF2B5EF4-FFF2-40B4-BE49-F238E27FC236}">
                <a16:creationId xmlns:a16="http://schemas.microsoft.com/office/drawing/2014/main" id="{FBD8B162-E287-034A-8A81-D8CA314DD387}"/>
              </a:ext>
            </a:extLst>
          </p:cNvPr>
          <p:cNvSpPr>
            <a:spLocks noChangeArrowheads="1"/>
          </p:cNvSpPr>
          <p:nvPr/>
        </p:nvSpPr>
        <p:spPr bwMode="auto">
          <a:xfrm>
            <a:off x="5108890" y="2017265"/>
            <a:ext cx="1440180" cy="325755"/>
          </a:xfrm>
          <a:custGeom>
            <a:avLst/>
            <a:gdLst>
              <a:gd name="T0" fmla="*/ 2147483647 w 21600"/>
              <a:gd name="T1" fmla="*/ 120454904 h 21600"/>
              <a:gd name="T2" fmla="*/ 2147483647 w 21600"/>
              <a:gd name="T3" fmla="*/ 120454904 h 21600"/>
              <a:gd name="T4" fmla="*/ 2147483647 w 21600"/>
              <a:gd name="T5" fmla="*/ 120454904 h 21600"/>
              <a:gd name="T6" fmla="*/ 2147483647 w 21600"/>
              <a:gd name="T7" fmla="*/ 120454904 h 21600"/>
              <a:gd name="T8" fmla="*/ 0 w 21600"/>
              <a:gd name="T9" fmla="*/ 0 h 21600"/>
              <a:gd name="T10" fmla="*/ 21600 w 21600"/>
              <a:gd name="T11" fmla="*/ 21600 h 21600"/>
            </a:gdLst>
            <a:ahLst/>
            <a:cxnLst>
              <a:cxn ang="0">
                <a:pos x="T0" y="T1"/>
              </a:cxn>
              <a:cxn ang="0">
                <a:pos x="T2" y="T3"/>
              </a:cxn>
              <a:cxn ang="0">
                <a:pos x="T4" y="T5"/>
              </a:cxn>
              <a:cxn ang="0">
                <a:pos x="T6" y="T7"/>
              </a:cxn>
            </a:cxnLst>
            <a:rect l="T8" t="T9" r="T10" b="T11"/>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lgn="l"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1pPr>
            <a:lvl2pPr marL="742950" indent="-285750" algn="l"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2pPr>
            <a:lvl3pPr marL="1143000" indent="-228600" algn="l"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3pPr>
            <a:lvl4pPr marL="1600200" indent="-228600" algn="l"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4pPr>
            <a:lvl5pPr marL="2057400" indent="-228600" algn="l"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5pPr>
            <a:lvl6pPr marL="2514600" indent="-228600" defTabSz="457200" eaLnBrk="0" fontAlgn="base" hangingPunct="0">
              <a:lnSpc>
                <a:spcPct val="90000"/>
              </a:lnSpc>
              <a:spcBef>
                <a:spcPct val="50000"/>
              </a:spcBef>
              <a:spcAft>
                <a:spcPct val="0"/>
              </a:spcAft>
              <a:buClr>
                <a:schemeClr val="tx1"/>
              </a:buClr>
              <a:buFont typeface="Wingdings" pitchFamily="2"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6pPr>
            <a:lvl7pPr marL="2971800" indent="-228600" defTabSz="457200" eaLnBrk="0" fontAlgn="base" hangingPunct="0">
              <a:lnSpc>
                <a:spcPct val="90000"/>
              </a:lnSpc>
              <a:spcBef>
                <a:spcPct val="50000"/>
              </a:spcBef>
              <a:spcAft>
                <a:spcPct val="0"/>
              </a:spcAft>
              <a:buClr>
                <a:schemeClr val="tx1"/>
              </a:buClr>
              <a:buFont typeface="Wingdings" pitchFamily="2"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7pPr>
            <a:lvl8pPr marL="3429000" indent="-228600" defTabSz="457200" eaLnBrk="0" fontAlgn="base" hangingPunct="0">
              <a:lnSpc>
                <a:spcPct val="90000"/>
              </a:lnSpc>
              <a:spcBef>
                <a:spcPct val="50000"/>
              </a:spcBef>
              <a:spcAft>
                <a:spcPct val="0"/>
              </a:spcAft>
              <a:buClr>
                <a:schemeClr val="tx1"/>
              </a:buClr>
              <a:buFont typeface="Wingdings" pitchFamily="2"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8pPr>
            <a:lvl9pPr marL="3886200" indent="-228600" defTabSz="457200" eaLnBrk="0" fontAlgn="base" hangingPunct="0">
              <a:lnSpc>
                <a:spcPct val="90000"/>
              </a:lnSpc>
              <a:spcBef>
                <a:spcPct val="50000"/>
              </a:spcBef>
              <a:spcAft>
                <a:spcPct val="0"/>
              </a:spcAft>
              <a:buClr>
                <a:schemeClr val="tx1"/>
              </a:buClr>
              <a:buFont typeface="Wingdings" pitchFamily="2"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9pPr>
          </a:lstStyle>
          <a:p>
            <a:pPr algn="ctr">
              <a:spcBef>
                <a:spcPct val="0"/>
              </a:spcBef>
              <a:buSzPct val="100000"/>
            </a:pPr>
            <a:r>
              <a:rPr lang="en-US" altLang="zh-TW" sz="1260" dirty="0">
                <a:solidFill>
                  <a:srgbClr val="0070C0"/>
                </a:solidFill>
                <a:ea typeface="PMingLiU" pitchFamily="18" charset="-120"/>
              </a:rPr>
              <a:t>POWER Systems S824</a:t>
            </a:r>
          </a:p>
        </p:txBody>
      </p:sp>
      <p:pic>
        <p:nvPicPr>
          <p:cNvPr id="21" name="Picture 19">
            <a:extLst>
              <a:ext uri="{FF2B5EF4-FFF2-40B4-BE49-F238E27FC236}">
                <a16:creationId xmlns:a16="http://schemas.microsoft.com/office/drawing/2014/main" id="{A491E358-F40C-384E-92A5-15FACF13C928}"/>
              </a:ext>
            </a:extLst>
          </p:cNvPr>
          <p:cNvPicPr preferRelativeResize="0">
            <a:picLocks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86771" y="2384354"/>
            <a:ext cx="486000" cy="48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 name="AutoShape 20">
            <a:extLst>
              <a:ext uri="{FF2B5EF4-FFF2-40B4-BE49-F238E27FC236}">
                <a16:creationId xmlns:a16="http://schemas.microsoft.com/office/drawing/2014/main" id="{4312A9BA-340F-6141-9FC1-CB2EA2A6B31D}"/>
              </a:ext>
            </a:extLst>
          </p:cNvPr>
          <p:cNvSpPr>
            <a:spLocks noChangeArrowheads="1"/>
          </p:cNvSpPr>
          <p:nvPr/>
        </p:nvSpPr>
        <p:spPr bwMode="auto">
          <a:xfrm>
            <a:off x="5406333" y="2324840"/>
            <a:ext cx="1116510" cy="531495"/>
          </a:xfrm>
          <a:custGeom>
            <a:avLst/>
            <a:gdLst>
              <a:gd name="T0" fmla="*/ 2147483647 w 21600"/>
              <a:gd name="T1" fmla="*/ 523177103 h 21600"/>
              <a:gd name="T2" fmla="*/ 2147483647 w 21600"/>
              <a:gd name="T3" fmla="*/ 523177103 h 21600"/>
              <a:gd name="T4" fmla="*/ 2147483647 w 21600"/>
              <a:gd name="T5" fmla="*/ 523177103 h 21600"/>
              <a:gd name="T6" fmla="*/ 2147483647 w 21600"/>
              <a:gd name="T7" fmla="*/ 523177103 h 21600"/>
              <a:gd name="T8" fmla="*/ 0 w 21600"/>
              <a:gd name="T9" fmla="*/ 0 h 21600"/>
              <a:gd name="T10" fmla="*/ 21600 w 21600"/>
              <a:gd name="T11" fmla="*/ 21600 h 21600"/>
            </a:gdLst>
            <a:ahLst/>
            <a:cxnLst>
              <a:cxn ang="0">
                <a:pos x="T0" y="T1"/>
              </a:cxn>
              <a:cxn ang="0">
                <a:pos x="T2" y="T3"/>
              </a:cxn>
              <a:cxn ang="0">
                <a:pos x="T4" y="T5"/>
              </a:cxn>
              <a:cxn ang="0">
                <a:pos x="T6" y="T7"/>
              </a:cxn>
            </a:cxnLst>
            <a:rect l="T8" t="T9" r="T10" b="T11"/>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676" tIns="45676" rIns="45676" bIns="45676"/>
          <a:lstStyle>
            <a:lvl1pPr marL="20638" indent="-20638" algn="l" defTabSz="457200">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defRPr sz="1600">
                <a:solidFill>
                  <a:schemeClr val="tx1"/>
                </a:solidFill>
                <a:latin typeface="Arial" pitchFamily="34" charset="0"/>
                <a:ea typeface="MS PGothic" pitchFamily="34" charset="-128"/>
              </a:defRPr>
            </a:lvl1pPr>
            <a:lvl2pPr marL="742950" indent="-285750" algn="l" defTabSz="457200">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defRPr sz="1600">
                <a:solidFill>
                  <a:schemeClr val="tx1"/>
                </a:solidFill>
                <a:latin typeface="Arial" pitchFamily="34" charset="0"/>
                <a:ea typeface="MS PGothic" pitchFamily="34" charset="-128"/>
              </a:defRPr>
            </a:lvl2pPr>
            <a:lvl3pPr marL="1143000" indent="-228600" algn="l" defTabSz="457200">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defRPr sz="1600">
                <a:solidFill>
                  <a:schemeClr val="tx1"/>
                </a:solidFill>
                <a:latin typeface="Arial" pitchFamily="34" charset="0"/>
                <a:ea typeface="MS PGothic" pitchFamily="34" charset="-128"/>
              </a:defRPr>
            </a:lvl3pPr>
            <a:lvl4pPr marL="1600200" indent="-228600" algn="l" defTabSz="457200">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defRPr sz="1600">
                <a:solidFill>
                  <a:schemeClr val="tx1"/>
                </a:solidFill>
                <a:latin typeface="Arial" pitchFamily="34" charset="0"/>
                <a:ea typeface="MS PGothic" pitchFamily="34" charset="-128"/>
              </a:defRPr>
            </a:lvl4pPr>
            <a:lvl5pPr marL="2057400" indent="-228600" algn="l" defTabSz="457200">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defRPr sz="1600">
                <a:solidFill>
                  <a:schemeClr val="tx1"/>
                </a:solidFill>
                <a:latin typeface="Arial" pitchFamily="34" charset="0"/>
                <a:ea typeface="MS PGothic" pitchFamily="34" charset="-128"/>
              </a:defRPr>
            </a:lvl5pPr>
            <a:lvl6pPr marL="2514600" indent="-228600" defTabSz="457200" eaLnBrk="0" fontAlgn="base" hangingPunct="0">
              <a:lnSpc>
                <a:spcPct val="90000"/>
              </a:lnSpc>
              <a:spcBef>
                <a:spcPct val="50000"/>
              </a:spcBef>
              <a:spcAft>
                <a:spcPct val="0"/>
              </a:spcAft>
              <a:buClr>
                <a:schemeClr val="tx1"/>
              </a:buClr>
              <a:buFont typeface="Wingdings" pitchFamily="2" charset="2"/>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defRPr sz="1600">
                <a:solidFill>
                  <a:schemeClr val="tx1"/>
                </a:solidFill>
                <a:latin typeface="Arial" pitchFamily="34" charset="0"/>
                <a:ea typeface="MS PGothic" pitchFamily="34" charset="-128"/>
              </a:defRPr>
            </a:lvl6pPr>
            <a:lvl7pPr marL="2971800" indent="-228600" defTabSz="457200" eaLnBrk="0" fontAlgn="base" hangingPunct="0">
              <a:lnSpc>
                <a:spcPct val="90000"/>
              </a:lnSpc>
              <a:spcBef>
                <a:spcPct val="50000"/>
              </a:spcBef>
              <a:spcAft>
                <a:spcPct val="0"/>
              </a:spcAft>
              <a:buClr>
                <a:schemeClr val="tx1"/>
              </a:buClr>
              <a:buFont typeface="Wingdings" pitchFamily="2" charset="2"/>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defRPr sz="1600">
                <a:solidFill>
                  <a:schemeClr val="tx1"/>
                </a:solidFill>
                <a:latin typeface="Arial" pitchFamily="34" charset="0"/>
                <a:ea typeface="MS PGothic" pitchFamily="34" charset="-128"/>
              </a:defRPr>
            </a:lvl7pPr>
            <a:lvl8pPr marL="3429000" indent="-228600" defTabSz="457200" eaLnBrk="0" fontAlgn="base" hangingPunct="0">
              <a:lnSpc>
                <a:spcPct val="90000"/>
              </a:lnSpc>
              <a:spcBef>
                <a:spcPct val="50000"/>
              </a:spcBef>
              <a:spcAft>
                <a:spcPct val="0"/>
              </a:spcAft>
              <a:buClr>
                <a:schemeClr val="tx1"/>
              </a:buClr>
              <a:buFont typeface="Wingdings" pitchFamily="2" charset="2"/>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defRPr sz="1600">
                <a:solidFill>
                  <a:schemeClr val="tx1"/>
                </a:solidFill>
                <a:latin typeface="Arial" pitchFamily="34" charset="0"/>
                <a:ea typeface="MS PGothic" pitchFamily="34" charset="-128"/>
              </a:defRPr>
            </a:lvl8pPr>
            <a:lvl9pPr marL="3886200" indent="-228600" defTabSz="457200" eaLnBrk="0" fontAlgn="base" hangingPunct="0">
              <a:lnSpc>
                <a:spcPct val="90000"/>
              </a:lnSpc>
              <a:spcBef>
                <a:spcPct val="50000"/>
              </a:spcBef>
              <a:spcAft>
                <a:spcPct val="0"/>
              </a:spcAft>
              <a:buClr>
                <a:schemeClr val="tx1"/>
              </a:buClr>
              <a:buFont typeface="Wingdings" pitchFamily="2" charset="2"/>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defRPr sz="1600">
                <a:solidFill>
                  <a:schemeClr val="tx1"/>
                </a:solidFill>
                <a:latin typeface="Arial" pitchFamily="34" charset="0"/>
                <a:ea typeface="MS PGothic" pitchFamily="34" charset="-128"/>
              </a:defRPr>
            </a:lvl9pPr>
          </a:lstStyle>
          <a:p>
            <a:pPr marL="85719" indent="-85719">
              <a:lnSpc>
                <a:spcPct val="85000"/>
              </a:lnSpc>
              <a:buClr>
                <a:srgbClr val="333399"/>
              </a:buClr>
              <a:buSzPct val="100000"/>
              <a:buFont typeface="ArialMT" pitchFamily="32" charset="0"/>
              <a:buChar char="•"/>
            </a:pPr>
            <a:r>
              <a:rPr lang="en-US" altLang="zh-TW" sz="900" dirty="0">
                <a:solidFill>
                  <a:srgbClr val="000000"/>
                </a:solidFill>
                <a:latin typeface="Calibri" pitchFamily="34" charset="0"/>
                <a:ea typeface="PMingLiU" pitchFamily="18" charset="-120"/>
              </a:rPr>
              <a:t>2-socket, 4U</a:t>
            </a:r>
          </a:p>
          <a:p>
            <a:pPr marL="85719" indent="-85719">
              <a:lnSpc>
                <a:spcPct val="85000"/>
              </a:lnSpc>
              <a:buClr>
                <a:srgbClr val="333399"/>
              </a:buClr>
              <a:buSzPct val="100000"/>
              <a:buFont typeface="ArialMT" pitchFamily="32" charset="0"/>
              <a:buChar char="•"/>
            </a:pPr>
            <a:r>
              <a:rPr lang="en-US" altLang="zh-TW" sz="900" dirty="0">
                <a:solidFill>
                  <a:srgbClr val="000000"/>
                </a:solidFill>
                <a:latin typeface="Calibri" pitchFamily="34" charset="0"/>
                <a:ea typeface="PMingLiU" pitchFamily="18" charset="-120"/>
              </a:rPr>
              <a:t>Up to 24 cores </a:t>
            </a:r>
          </a:p>
          <a:p>
            <a:pPr marL="85719" indent="-85719">
              <a:lnSpc>
                <a:spcPct val="85000"/>
              </a:lnSpc>
              <a:buClr>
                <a:srgbClr val="333399"/>
              </a:buClr>
              <a:buSzPct val="100000"/>
              <a:buFont typeface="ArialMT" pitchFamily="32" charset="0"/>
              <a:buChar char="•"/>
            </a:pPr>
            <a:r>
              <a:rPr lang="en-US" altLang="zh-TW" sz="900" dirty="0">
                <a:solidFill>
                  <a:srgbClr val="000000"/>
                </a:solidFill>
                <a:latin typeface="Calibri" pitchFamily="34" charset="0"/>
                <a:ea typeface="PMingLiU" pitchFamily="18" charset="-120"/>
              </a:rPr>
              <a:t>2 TB memory</a:t>
            </a:r>
          </a:p>
          <a:p>
            <a:pPr marL="85719" indent="-85719">
              <a:lnSpc>
                <a:spcPct val="85000"/>
              </a:lnSpc>
              <a:buClr>
                <a:srgbClr val="333399"/>
              </a:buClr>
              <a:buSzPct val="100000"/>
              <a:buFont typeface="ArialMT" pitchFamily="32" charset="0"/>
              <a:buChar char="•"/>
            </a:pPr>
            <a:r>
              <a:rPr lang="en-US" altLang="zh-TW" sz="900" dirty="0">
                <a:solidFill>
                  <a:srgbClr val="000000"/>
                </a:solidFill>
                <a:latin typeface="Calibri" pitchFamily="34" charset="0"/>
                <a:ea typeface="PMingLiU" pitchFamily="18" charset="-120"/>
              </a:rPr>
              <a:t>11 </a:t>
            </a:r>
            <a:r>
              <a:rPr lang="en-US" altLang="zh-TW" sz="900" dirty="0" err="1">
                <a:solidFill>
                  <a:srgbClr val="000000"/>
                </a:solidFill>
                <a:latin typeface="Calibri" pitchFamily="34" charset="0"/>
                <a:ea typeface="PMingLiU" pitchFamily="18" charset="-120"/>
              </a:rPr>
              <a:t>PCIe</a:t>
            </a:r>
            <a:r>
              <a:rPr lang="en-US" altLang="zh-TW" sz="900" dirty="0">
                <a:solidFill>
                  <a:srgbClr val="000000"/>
                </a:solidFill>
                <a:latin typeface="Calibri" pitchFamily="34" charset="0"/>
                <a:ea typeface="PMingLiU" pitchFamily="18" charset="-120"/>
              </a:rPr>
              <a:t> Gen 3</a:t>
            </a:r>
          </a:p>
          <a:p>
            <a:pPr marL="85719" indent="-85719">
              <a:lnSpc>
                <a:spcPct val="85000"/>
              </a:lnSpc>
              <a:buClr>
                <a:srgbClr val="333399"/>
              </a:buClr>
              <a:buSzPct val="100000"/>
              <a:buFont typeface="ArialMT" pitchFamily="32" charset="0"/>
              <a:buChar char="•"/>
            </a:pPr>
            <a:r>
              <a:rPr lang="en-US" altLang="zh-TW" sz="900" dirty="0">
                <a:solidFill>
                  <a:srgbClr val="000000"/>
                </a:solidFill>
                <a:latin typeface="Calibri" pitchFamily="34" charset="0"/>
                <a:ea typeface="PMingLiU" pitchFamily="18" charset="-120"/>
              </a:rPr>
              <a:t>AIX, IBM </a:t>
            </a:r>
            <a:r>
              <a:rPr lang="en-US" altLang="zh-TW" sz="900" dirty="0" err="1">
                <a:solidFill>
                  <a:srgbClr val="000000"/>
                </a:solidFill>
                <a:latin typeface="Calibri" pitchFamily="34" charset="0"/>
                <a:ea typeface="PMingLiU" pitchFamily="18" charset="-120"/>
              </a:rPr>
              <a:t>i</a:t>
            </a:r>
            <a:r>
              <a:rPr lang="en-US" altLang="zh-TW" sz="900" dirty="0">
                <a:solidFill>
                  <a:srgbClr val="000000"/>
                </a:solidFill>
                <a:latin typeface="Calibri" pitchFamily="34" charset="0"/>
                <a:ea typeface="PMingLiU" pitchFamily="18" charset="-120"/>
              </a:rPr>
              <a:t>, Linux</a:t>
            </a:r>
          </a:p>
          <a:p>
            <a:pPr marL="85719" indent="-85719">
              <a:lnSpc>
                <a:spcPct val="85000"/>
              </a:lnSpc>
              <a:buClr>
                <a:srgbClr val="333399"/>
              </a:buClr>
              <a:buSzPct val="100000"/>
              <a:buFont typeface="ArialMT" pitchFamily="32" charset="0"/>
              <a:buChar char="•"/>
            </a:pPr>
            <a:r>
              <a:rPr lang="en-US" altLang="zh-TW" sz="900" dirty="0">
                <a:solidFill>
                  <a:srgbClr val="000000"/>
                </a:solidFill>
                <a:latin typeface="Calibri" pitchFamily="34" charset="0"/>
                <a:ea typeface="PMingLiU" pitchFamily="18" charset="-120"/>
              </a:rPr>
              <a:t>PowerVM</a:t>
            </a:r>
          </a:p>
        </p:txBody>
      </p:sp>
      <p:pic>
        <p:nvPicPr>
          <p:cNvPr id="23" name="Picture 76">
            <a:hlinkClick r:id="rId9"/>
            <a:extLst>
              <a:ext uri="{FF2B5EF4-FFF2-40B4-BE49-F238E27FC236}">
                <a16:creationId xmlns:a16="http://schemas.microsoft.com/office/drawing/2014/main" id="{CC440120-98B1-D648-9C01-238142819623}"/>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337109" y="4261449"/>
            <a:ext cx="622364" cy="231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4" name="Picture 77">
            <a:extLst>
              <a:ext uri="{FF2B5EF4-FFF2-40B4-BE49-F238E27FC236}">
                <a16:creationId xmlns:a16="http://schemas.microsoft.com/office/drawing/2014/main" id="{9812E239-C30F-FB49-8C1B-B294F7CC654F}"/>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4059864" y="4258789"/>
            <a:ext cx="480786" cy="22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5" name="Picture 29">
            <a:extLst>
              <a:ext uri="{FF2B5EF4-FFF2-40B4-BE49-F238E27FC236}">
                <a16:creationId xmlns:a16="http://schemas.microsoft.com/office/drawing/2014/main" id="{94BE300D-DA55-1F4B-AB4B-165836C11865}"/>
              </a:ext>
            </a:extLst>
          </p:cNvPr>
          <p:cNvPicPr preferRelativeResize="0">
            <a:picLocks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5326250" y="3529510"/>
            <a:ext cx="486000" cy="486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6" name="Picture 31">
            <a:extLst>
              <a:ext uri="{FF2B5EF4-FFF2-40B4-BE49-F238E27FC236}">
                <a16:creationId xmlns:a16="http://schemas.microsoft.com/office/drawing/2014/main" id="{451E4C2D-26BA-F346-9F5A-EA30A3989E55}"/>
              </a:ext>
            </a:extLst>
          </p:cNvPr>
          <p:cNvPicPr preferRelativeResize="0">
            <a:picLocks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6352495" y="3529510"/>
            <a:ext cx="486000" cy="486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27" name="Group 18">
            <a:extLst>
              <a:ext uri="{FF2B5EF4-FFF2-40B4-BE49-F238E27FC236}">
                <a16:creationId xmlns:a16="http://schemas.microsoft.com/office/drawing/2014/main" id="{C2C28E28-0A54-534C-9EDE-EDFE9C7F95AD}"/>
              </a:ext>
            </a:extLst>
          </p:cNvPr>
          <p:cNvGrpSpPr>
            <a:grpSpLocks/>
          </p:cNvGrpSpPr>
          <p:nvPr/>
        </p:nvGrpSpPr>
        <p:grpSpPr bwMode="auto">
          <a:xfrm>
            <a:off x="5254611" y="4087401"/>
            <a:ext cx="484347" cy="510064"/>
            <a:chOff x="261747" y="1967790"/>
            <a:chExt cx="923316" cy="1170432"/>
          </a:xfrm>
        </p:grpSpPr>
        <p:sp>
          <p:nvSpPr>
            <p:cNvPr id="28" name="Rounded Rectangle 27">
              <a:extLst>
                <a:ext uri="{FF2B5EF4-FFF2-40B4-BE49-F238E27FC236}">
                  <a16:creationId xmlns:a16="http://schemas.microsoft.com/office/drawing/2014/main" id="{F44E1B0A-E838-494E-B2FF-344E361D2B09}"/>
                </a:ext>
              </a:extLst>
            </p:cNvPr>
            <p:cNvSpPr/>
            <p:nvPr/>
          </p:nvSpPr>
          <p:spPr>
            <a:xfrm>
              <a:off x="321667" y="2771848"/>
              <a:ext cx="806198" cy="22867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0"/>
                </a:spcBef>
                <a:buFont typeface="Wingdings" charset="0"/>
                <a:buNone/>
                <a:defRPr/>
              </a:pPr>
              <a:endParaRPr lang="en-US" sz="990">
                <a:solidFill>
                  <a:srgbClr val="FFFFFF"/>
                </a:solidFill>
              </a:endParaRPr>
            </a:p>
          </p:txBody>
        </p:sp>
        <p:pic>
          <p:nvPicPr>
            <p:cNvPr id="29" name="Picture 20">
              <a:extLst>
                <a:ext uri="{FF2B5EF4-FFF2-40B4-BE49-F238E27FC236}">
                  <a16:creationId xmlns:a16="http://schemas.microsoft.com/office/drawing/2014/main" id="{F2F272E2-C464-084D-AB61-F29CE7E8C165}"/>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1747" y="1967790"/>
              <a:ext cx="923316" cy="1170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Picture 31">
            <a:extLst>
              <a:ext uri="{FF2B5EF4-FFF2-40B4-BE49-F238E27FC236}">
                <a16:creationId xmlns:a16="http://schemas.microsoft.com/office/drawing/2014/main" id="{100A8E93-5833-C44B-8A3A-E5F501ED3C95}"/>
              </a:ext>
            </a:extLst>
          </p:cNvPr>
          <p:cNvPicPr>
            <a:picLocks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4705969" y="4035967"/>
            <a:ext cx="547537" cy="608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2">
            <a:extLst>
              <a:ext uri="{FF2B5EF4-FFF2-40B4-BE49-F238E27FC236}">
                <a16:creationId xmlns:a16="http://schemas.microsoft.com/office/drawing/2014/main" id="{638A0899-B2A0-DB42-AC3D-BBA6F4062E26}"/>
              </a:ext>
            </a:extLst>
          </p:cNvPr>
          <p:cNvPicPr>
            <a:picLocks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6279550" y="4063889"/>
            <a:ext cx="575222" cy="593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
            <a:extLst>
              <a:ext uri="{FF2B5EF4-FFF2-40B4-BE49-F238E27FC236}">
                <a16:creationId xmlns:a16="http://schemas.microsoft.com/office/drawing/2014/main" id="{46D64966-B4C0-C846-BDC2-B416BF62B0B3}"/>
              </a:ext>
            </a:extLst>
          </p:cNvPr>
          <p:cNvPicPr>
            <a:picLocks noChangeAspect="1"/>
          </p:cNvPicPr>
          <p:nvPr/>
        </p:nvPicPr>
        <p:blipFill>
          <a:blip r:embed="rId17">
            <a:extLst>
              <a:ext uri="{28A0092B-C50C-407E-A947-70E740481C1C}">
                <a14:useLocalDpi xmlns:a14="http://schemas.microsoft.com/office/drawing/2010/main"/>
              </a:ext>
            </a:extLst>
          </a:blip>
          <a:srcRect/>
          <a:stretch>
            <a:fillRect/>
          </a:stretch>
        </p:blipFill>
        <p:spPr bwMode="auto">
          <a:xfrm>
            <a:off x="5779510" y="4080471"/>
            <a:ext cx="513700" cy="526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3" name="Object 6">
            <a:extLst>
              <a:ext uri="{FF2B5EF4-FFF2-40B4-BE49-F238E27FC236}">
                <a16:creationId xmlns:a16="http://schemas.microsoft.com/office/drawing/2014/main" id="{7EF10854-FDE8-7D46-A561-D42100A9A28F}"/>
              </a:ext>
            </a:extLst>
          </p:cNvPr>
          <p:cNvGraphicFramePr>
            <a:graphicFrameLocks/>
          </p:cNvGraphicFramePr>
          <p:nvPr>
            <p:extLst/>
          </p:nvPr>
        </p:nvGraphicFramePr>
        <p:xfrm>
          <a:off x="5838890" y="3529510"/>
          <a:ext cx="486000" cy="486000"/>
        </p:xfrm>
        <a:graphic>
          <a:graphicData uri="http://schemas.openxmlformats.org/presentationml/2006/ole">
            <mc:AlternateContent xmlns:mc="http://schemas.openxmlformats.org/markup-compatibility/2006">
              <mc:Choice xmlns:v="urn:schemas-microsoft-com:vml" Requires="v">
                <p:oleObj spid="_x0000_s2092" r:id="rId18" imgW="4409524" imgH="4409524" progId="">
                  <p:embed/>
                </p:oleObj>
              </mc:Choice>
              <mc:Fallback>
                <p:oleObj r:id="rId18" imgW="4409524" imgH="4409524" progId="">
                  <p:embed/>
                  <p:pic>
                    <p:nvPicPr>
                      <p:cNvPr id="38" name="Object 6"/>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38890" y="3529510"/>
                        <a:ext cx="486000" cy="486000"/>
                      </a:xfrm>
                      <a:prstGeom prst="rect">
                        <a:avLst/>
                      </a:prstGeom>
                      <a:noFill/>
                      <a:ln>
                        <a:noFill/>
                      </a:ln>
                      <a:effectLst/>
                      <a:extLst/>
                    </p:spPr>
                  </p:pic>
                </p:oleObj>
              </mc:Fallback>
            </mc:AlternateContent>
          </a:graphicData>
        </a:graphic>
      </p:graphicFrame>
      <p:sp>
        <p:nvSpPr>
          <p:cNvPr id="34" name="Rectangle 41">
            <a:extLst>
              <a:ext uri="{FF2B5EF4-FFF2-40B4-BE49-F238E27FC236}">
                <a16:creationId xmlns:a16="http://schemas.microsoft.com/office/drawing/2014/main" id="{F09088FB-299F-EF43-BF00-8BBA083A758A}"/>
              </a:ext>
            </a:extLst>
          </p:cNvPr>
          <p:cNvSpPr txBox="1">
            <a:spLocks noChangeArrowheads="1"/>
          </p:cNvSpPr>
          <p:nvPr/>
        </p:nvSpPr>
        <p:spPr bwMode="auto">
          <a:xfrm>
            <a:off x="765830" y="1208811"/>
            <a:ext cx="4310864" cy="396868"/>
          </a:xfrm>
          <a:prstGeom prst="rect">
            <a:avLst/>
          </a:prstGeom>
          <a:solidFill>
            <a:srgbClr val="FFC000"/>
          </a:solidFill>
          <a:ln w="9525">
            <a:noFill/>
            <a:miter lim="800000"/>
            <a:headEnd/>
            <a:tailEnd/>
          </a:ln>
        </p:spPr>
        <p:txBody>
          <a:bodyPr vert="horz" wrap="square" lIns="82267" tIns="41134" rIns="82267" bIns="41134" numCol="1" anchor="t" anchorCtr="0" compatLnSpc="1">
            <a:prstTxWarp prst="textNoShape">
              <a:avLst/>
            </a:prstTxWarp>
          </a:bodyPr>
          <a:lstStyle>
            <a:lvl1pPr marL="193729" indent="-193729" algn="l" rtl="0" eaLnBrk="1" fontAlgn="base" hangingPunct="1">
              <a:spcBef>
                <a:spcPct val="0"/>
              </a:spcBef>
              <a:spcAft>
                <a:spcPct val="0"/>
              </a:spcAft>
              <a:buClr>
                <a:schemeClr val="tx1"/>
              </a:buClr>
              <a:buChar char="•"/>
              <a:defRPr sz="2800">
                <a:solidFill>
                  <a:schemeClr val="tx1"/>
                </a:solidFill>
                <a:latin typeface="Arial" pitchFamily="34" charset="0"/>
                <a:ea typeface="+mn-ea"/>
                <a:cs typeface="Arial" pitchFamily="34" charset="0"/>
              </a:defRPr>
            </a:lvl1pPr>
            <a:lvl2pPr marL="782154" indent="-124928" algn="l" rtl="0" eaLnBrk="1" fontAlgn="base" hangingPunct="1">
              <a:spcBef>
                <a:spcPct val="25000"/>
              </a:spcBef>
              <a:spcAft>
                <a:spcPct val="15000"/>
              </a:spcAft>
              <a:buClr>
                <a:schemeClr val="tx1"/>
              </a:buClr>
              <a:buFont typeface="Lucida Grande"/>
              <a:buChar char="–"/>
              <a:defRPr sz="2400">
                <a:solidFill>
                  <a:schemeClr val="tx1"/>
                </a:solidFill>
                <a:latin typeface="Arial" pitchFamily="34" charset="0"/>
                <a:ea typeface="+mn-ea"/>
                <a:cs typeface="Arial" pitchFamily="34" charset="0"/>
              </a:defRPr>
            </a:lvl2pPr>
            <a:lvl3pPr marL="1303590" indent="-124928" algn="l" rtl="0" eaLnBrk="1" fontAlgn="base" hangingPunct="1">
              <a:spcBef>
                <a:spcPct val="20000"/>
              </a:spcBef>
              <a:spcAft>
                <a:spcPct val="0"/>
              </a:spcAft>
              <a:buClr>
                <a:schemeClr val="tx1"/>
              </a:buClr>
              <a:buFont typeface="Times" pitchFamily="18" charset="0"/>
              <a:buChar char="•"/>
              <a:defRPr sz="2000">
                <a:solidFill>
                  <a:schemeClr val="tx1"/>
                </a:solidFill>
                <a:latin typeface="Arial" pitchFamily="34" charset="0"/>
                <a:ea typeface="+mn-ea"/>
                <a:cs typeface="Arial" pitchFamily="34" charset="0"/>
              </a:defRPr>
            </a:lvl3pPr>
            <a:lvl4pPr marL="1825026" indent="-124928" algn="l" rtl="0" eaLnBrk="1" fontAlgn="base" hangingPunct="1">
              <a:spcBef>
                <a:spcPct val="20000"/>
              </a:spcBef>
              <a:spcAft>
                <a:spcPct val="0"/>
              </a:spcAft>
              <a:buClr>
                <a:schemeClr val="tx1"/>
              </a:buClr>
              <a:buFont typeface="Lucida Grande"/>
              <a:buChar char="–"/>
              <a:defRPr sz="1800">
                <a:solidFill>
                  <a:schemeClr val="tx1"/>
                </a:solidFill>
                <a:latin typeface="Arial" pitchFamily="34" charset="0"/>
                <a:ea typeface="+mn-ea"/>
                <a:cs typeface="Arial" pitchFamily="34" charset="0"/>
              </a:defRPr>
            </a:lvl4pPr>
            <a:lvl5pPr marL="2346462" indent="-124928" algn="l" rtl="0" eaLnBrk="1" fontAlgn="base" hangingPunct="1">
              <a:spcBef>
                <a:spcPct val="20000"/>
              </a:spcBef>
              <a:spcAft>
                <a:spcPct val="0"/>
              </a:spcAft>
              <a:buClr>
                <a:schemeClr val="tx1"/>
              </a:buClr>
              <a:buFont typeface="Times" pitchFamily="18" charset="0"/>
              <a:buChar char="•"/>
              <a:defRPr sz="1800">
                <a:solidFill>
                  <a:schemeClr val="tx1"/>
                </a:solidFill>
                <a:latin typeface="Arial" pitchFamily="34" charset="0"/>
                <a:ea typeface="+mn-ea"/>
                <a:cs typeface="Arial" pitchFamily="34" charset="0"/>
              </a:defRPr>
            </a:lvl5pPr>
            <a:lvl6pPr marL="2867898" indent="-124928" algn="l" rtl="0" eaLnBrk="1" fontAlgn="base" hangingPunct="1">
              <a:spcBef>
                <a:spcPct val="20000"/>
              </a:spcBef>
              <a:spcAft>
                <a:spcPct val="0"/>
              </a:spcAft>
              <a:buClr>
                <a:schemeClr val="bg1"/>
              </a:buClr>
              <a:buFont typeface="Times" pitchFamily="48" charset="0"/>
              <a:buChar char="•"/>
              <a:defRPr sz="1800">
                <a:solidFill>
                  <a:schemeClr val="bg1"/>
                </a:solidFill>
                <a:latin typeface="+mn-lt"/>
                <a:cs typeface="+mn-cs"/>
              </a:defRPr>
            </a:lvl6pPr>
            <a:lvl7pPr marL="3389333" indent="-124928" algn="l" rtl="0" eaLnBrk="1" fontAlgn="base" hangingPunct="1">
              <a:spcBef>
                <a:spcPct val="20000"/>
              </a:spcBef>
              <a:spcAft>
                <a:spcPct val="0"/>
              </a:spcAft>
              <a:buClr>
                <a:schemeClr val="bg1"/>
              </a:buClr>
              <a:buFont typeface="Times" pitchFamily="48" charset="0"/>
              <a:buChar char="•"/>
              <a:defRPr sz="1800">
                <a:solidFill>
                  <a:schemeClr val="bg1"/>
                </a:solidFill>
                <a:latin typeface="+mn-lt"/>
                <a:cs typeface="+mn-cs"/>
              </a:defRPr>
            </a:lvl7pPr>
            <a:lvl8pPr marL="3910770" indent="-124928" algn="l" rtl="0" eaLnBrk="1" fontAlgn="base" hangingPunct="1">
              <a:spcBef>
                <a:spcPct val="20000"/>
              </a:spcBef>
              <a:spcAft>
                <a:spcPct val="0"/>
              </a:spcAft>
              <a:buClr>
                <a:schemeClr val="bg1"/>
              </a:buClr>
              <a:buFont typeface="Times" pitchFamily="48" charset="0"/>
              <a:buChar char="•"/>
              <a:defRPr sz="1800">
                <a:solidFill>
                  <a:schemeClr val="bg1"/>
                </a:solidFill>
                <a:latin typeface="+mn-lt"/>
                <a:cs typeface="+mn-cs"/>
              </a:defRPr>
            </a:lvl8pPr>
            <a:lvl9pPr marL="4432206" indent="-124928" algn="l" rtl="0" eaLnBrk="1" fontAlgn="base" hangingPunct="1">
              <a:spcBef>
                <a:spcPct val="20000"/>
              </a:spcBef>
              <a:spcAft>
                <a:spcPct val="0"/>
              </a:spcAft>
              <a:buClr>
                <a:schemeClr val="bg1"/>
              </a:buClr>
              <a:buFont typeface="Times" pitchFamily="48" charset="0"/>
              <a:buChar char="•"/>
              <a:defRPr sz="1800">
                <a:solidFill>
                  <a:schemeClr val="bg1"/>
                </a:solidFill>
                <a:latin typeface="+mn-lt"/>
                <a:cs typeface="+mn-cs"/>
              </a:defRPr>
            </a:lvl9pPr>
          </a:lstStyle>
          <a:p>
            <a:pPr marL="0" indent="0" defTabSz="821324">
              <a:lnSpc>
                <a:spcPct val="90000"/>
              </a:lnSpc>
              <a:buClr>
                <a:prstClr val="black"/>
              </a:buClr>
              <a:buNone/>
            </a:pPr>
            <a:r>
              <a:rPr lang="en-US" altLang="zh-TW" sz="1260" kern="0" dirty="0">
                <a:solidFill>
                  <a:srgbClr val="0000FF"/>
                </a:solidFill>
                <a:ea typeface="PMingLiU" pitchFamily="18" charset="-120"/>
              </a:rPr>
              <a:t>ALL systems are certified for use with SAP Business Suite</a:t>
            </a:r>
          </a:p>
          <a:p>
            <a:pPr marL="0" indent="0" defTabSz="821324">
              <a:lnSpc>
                <a:spcPct val="90000"/>
              </a:lnSpc>
              <a:buClr>
                <a:prstClr val="black"/>
              </a:buClr>
              <a:buNone/>
            </a:pPr>
            <a:r>
              <a:rPr lang="en-US" altLang="zh-TW" sz="1260" kern="0" dirty="0">
                <a:solidFill>
                  <a:srgbClr val="0000FF"/>
                </a:solidFill>
                <a:ea typeface="PMingLiU" pitchFamily="18" charset="-120"/>
              </a:rPr>
              <a:t>ALL systems are supporting SAP HANA</a:t>
            </a:r>
            <a:endParaRPr lang="en-US" altLang="zh-TW" sz="1260" kern="0" dirty="0">
              <a:solidFill>
                <a:prstClr val="black"/>
              </a:solidFill>
              <a:ea typeface="PMingLiU" pitchFamily="18" charset="-120"/>
            </a:endParaRPr>
          </a:p>
        </p:txBody>
      </p:sp>
      <p:sp>
        <p:nvSpPr>
          <p:cNvPr id="35" name="AutoShape 4">
            <a:extLst>
              <a:ext uri="{FF2B5EF4-FFF2-40B4-BE49-F238E27FC236}">
                <a16:creationId xmlns:a16="http://schemas.microsoft.com/office/drawing/2014/main" id="{ED354BC7-4D38-3D4F-BF44-58963DE5207B}"/>
              </a:ext>
            </a:extLst>
          </p:cNvPr>
          <p:cNvSpPr>
            <a:spLocks noChangeArrowheads="1"/>
          </p:cNvSpPr>
          <p:nvPr/>
        </p:nvSpPr>
        <p:spPr bwMode="auto">
          <a:xfrm>
            <a:off x="1515351" y="2840699"/>
            <a:ext cx="1440180" cy="325755"/>
          </a:xfrm>
          <a:custGeom>
            <a:avLst/>
            <a:gdLst>
              <a:gd name="T0" fmla="*/ 2147483647 w 21600"/>
              <a:gd name="T1" fmla="*/ 120454904 h 21600"/>
              <a:gd name="T2" fmla="*/ 2147483647 w 21600"/>
              <a:gd name="T3" fmla="*/ 120454904 h 21600"/>
              <a:gd name="T4" fmla="*/ 2147483647 w 21600"/>
              <a:gd name="T5" fmla="*/ 120454904 h 21600"/>
              <a:gd name="T6" fmla="*/ 2147483647 w 21600"/>
              <a:gd name="T7" fmla="*/ 120454904 h 21600"/>
              <a:gd name="T8" fmla="*/ 0 w 21600"/>
              <a:gd name="T9" fmla="*/ 0 h 21600"/>
              <a:gd name="T10" fmla="*/ 21600 w 21600"/>
              <a:gd name="T11" fmla="*/ 21600 h 21600"/>
            </a:gdLst>
            <a:ahLst/>
            <a:cxnLst>
              <a:cxn ang="0">
                <a:pos x="T0" y="T1"/>
              </a:cxn>
              <a:cxn ang="0">
                <a:pos x="T2" y="T3"/>
              </a:cxn>
              <a:cxn ang="0">
                <a:pos x="T4" y="T5"/>
              </a:cxn>
              <a:cxn ang="0">
                <a:pos x="T6" y="T7"/>
              </a:cxn>
            </a:cxnLst>
            <a:rect l="T8" t="T9" r="T10" b="T11"/>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lgn="l"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1pPr>
            <a:lvl2pPr marL="742950" indent="-285750" algn="l"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2pPr>
            <a:lvl3pPr marL="1143000" indent="-228600" algn="l"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3pPr>
            <a:lvl4pPr marL="1600200" indent="-228600" algn="l"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4pPr>
            <a:lvl5pPr marL="2057400" indent="-228600" algn="l"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5pPr>
            <a:lvl6pPr marL="2514600" indent="-228600" defTabSz="457200" eaLnBrk="0" fontAlgn="base" hangingPunct="0">
              <a:lnSpc>
                <a:spcPct val="90000"/>
              </a:lnSpc>
              <a:spcBef>
                <a:spcPct val="50000"/>
              </a:spcBef>
              <a:spcAft>
                <a:spcPct val="0"/>
              </a:spcAft>
              <a:buClr>
                <a:schemeClr val="tx1"/>
              </a:buClr>
              <a:buFont typeface="Wingdings" pitchFamily="2"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6pPr>
            <a:lvl7pPr marL="2971800" indent="-228600" defTabSz="457200" eaLnBrk="0" fontAlgn="base" hangingPunct="0">
              <a:lnSpc>
                <a:spcPct val="90000"/>
              </a:lnSpc>
              <a:spcBef>
                <a:spcPct val="50000"/>
              </a:spcBef>
              <a:spcAft>
                <a:spcPct val="0"/>
              </a:spcAft>
              <a:buClr>
                <a:schemeClr val="tx1"/>
              </a:buClr>
              <a:buFont typeface="Wingdings" pitchFamily="2"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7pPr>
            <a:lvl8pPr marL="3429000" indent="-228600" defTabSz="457200" eaLnBrk="0" fontAlgn="base" hangingPunct="0">
              <a:lnSpc>
                <a:spcPct val="90000"/>
              </a:lnSpc>
              <a:spcBef>
                <a:spcPct val="50000"/>
              </a:spcBef>
              <a:spcAft>
                <a:spcPct val="0"/>
              </a:spcAft>
              <a:buClr>
                <a:schemeClr val="tx1"/>
              </a:buClr>
              <a:buFont typeface="Wingdings" pitchFamily="2"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8pPr>
            <a:lvl9pPr marL="3886200" indent="-228600" defTabSz="457200" eaLnBrk="0" fontAlgn="base" hangingPunct="0">
              <a:lnSpc>
                <a:spcPct val="90000"/>
              </a:lnSpc>
              <a:spcBef>
                <a:spcPct val="50000"/>
              </a:spcBef>
              <a:spcAft>
                <a:spcPct val="0"/>
              </a:spcAft>
              <a:buClr>
                <a:schemeClr val="tx1"/>
              </a:buClr>
              <a:buFont typeface="Wingdings" pitchFamily="2"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9pPr>
          </a:lstStyle>
          <a:p>
            <a:pPr algn="ctr">
              <a:spcBef>
                <a:spcPct val="0"/>
              </a:spcBef>
              <a:buSzPct val="100000"/>
            </a:pPr>
            <a:r>
              <a:rPr lang="en-US" altLang="zh-TW" sz="1260" dirty="0">
                <a:solidFill>
                  <a:srgbClr val="0070C0"/>
                </a:solidFill>
                <a:ea typeface="PMingLiU" pitchFamily="18" charset="-120"/>
              </a:rPr>
              <a:t>POWER Systems S822L</a:t>
            </a:r>
          </a:p>
        </p:txBody>
      </p:sp>
      <p:sp>
        <p:nvSpPr>
          <p:cNvPr id="36" name="AutoShape 17">
            <a:extLst>
              <a:ext uri="{FF2B5EF4-FFF2-40B4-BE49-F238E27FC236}">
                <a16:creationId xmlns:a16="http://schemas.microsoft.com/office/drawing/2014/main" id="{E2E2504E-3F05-2440-9710-521F589B025A}"/>
              </a:ext>
            </a:extLst>
          </p:cNvPr>
          <p:cNvSpPr>
            <a:spLocks noChangeArrowheads="1"/>
          </p:cNvSpPr>
          <p:nvPr/>
        </p:nvSpPr>
        <p:spPr bwMode="auto">
          <a:xfrm>
            <a:off x="7240532" y="2171579"/>
            <a:ext cx="1440180" cy="325755"/>
          </a:xfrm>
          <a:custGeom>
            <a:avLst/>
            <a:gdLst>
              <a:gd name="T0" fmla="*/ 2147483647 w 21600"/>
              <a:gd name="T1" fmla="*/ 120454904 h 21600"/>
              <a:gd name="T2" fmla="*/ 2147483647 w 21600"/>
              <a:gd name="T3" fmla="*/ 120454904 h 21600"/>
              <a:gd name="T4" fmla="*/ 2147483647 w 21600"/>
              <a:gd name="T5" fmla="*/ 120454904 h 21600"/>
              <a:gd name="T6" fmla="*/ 2147483647 w 21600"/>
              <a:gd name="T7" fmla="*/ 120454904 h 21600"/>
              <a:gd name="T8" fmla="*/ 0 w 21600"/>
              <a:gd name="T9" fmla="*/ 0 h 21600"/>
              <a:gd name="T10" fmla="*/ 21600 w 21600"/>
              <a:gd name="T11" fmla="*/ 21600 h 21600"/>
            </a:gdLst>
            <a:ahLst/>
            <a:cxnLst>
              <a:cxn ang="0">
                <a:pos x="T0" y="T1"/>
              </a:cxn>
              <a:cxn ang="0">
                <a:pos x="T2" y="T3"/>
              </a:cxn>
              <a:cxn ang="0">
                <a:pos x="T4" y="T5"/>
              </a:cxn>
              <a:cxn ang="0">
                <a:pos x="T6" y="T7"/>
              </a:cxn>
            </a:cxnLst>
            <a:rect l="T8" t="T9" r="T10" b="T11"/>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lgn="l"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1pPr>
            <a:lvl2pPr marL="742950" indent="-285750" algn="l"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2pPr>
            <a:lvl3pPr marL="1143000" indent="-228600" algn="l"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3pPr>
            <a:lvl4pPr marL="1600200" indent="-228600" algn="l"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4pPr>
            <a:lvl5pPr marL="2057400" indent="-228600" algn="l"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5pPr>
            <a:lvl6pPr marL="2514600" indent="-228600" defTabSz="457200" eaLnBrk="0" fontAlgn="base" hangingPunct="0">
              <a:lnSpc>
                <a:spcPct val="90000"/>
              </a:lnSpc>
              <a:spcBef>
                <a:spcPct val="50000"/>
              </a:spcBef>
              <a:spcAft>
                <a:spcPct val="0"/>
              </a:spcAft>
              <a:buClr>
                <a:schemeClr val="tx1"/>
              </a:buClr>
              <a:buFont typeface="Wingdings" pitchFamily="2"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6pPr>
            <a:lvl7pPr marL="2971800" indent="-228600" defTabSz="457200" eaLnBrk="0" fontAlgn="base" hangingPunct="0">
              <a:lnSpc>
                <a:spcPct val="90000"/>
              </a:lnSpc>
              <a:spcBef>
                <a:spcPct val="50000"/>
              </a:spcBef>
              <a:spcAft>
                <a:spcPct val="0"/>
              </a:spcAft>
              <a:buClr>
                <a:schemeClr val="tx1"/>
              </a:buClr>
              <a:buFont typeface="Wingdings" pitchFamily="2"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7pPr>
            <a:lvl8pPr marL="3429000" indent="-228600" defTabSz="457200" eaLnBrk="0" fontAlgn="base" hangingPunct="0">
              <a:lnSpc>
                <a:spcPct val="90000"/>
              </a:lnSpc>
              <a:spcBef>
                <a:spcPct val="50000"/>
              </a:spcBef>
              <a:spcAft>
                <a:spcPct val="0"/>
              </a:spcAft>
              <a:buClr>
                <a:schemeClr val="tx1"/>
              </a:buClr>
              <a:buFont typeface="Wingdings" pitchFamily="2"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8pPr>
            <a:lvl9pPr marL="3886200" indent="-228600" defTabSz="457200" eaLnBrk="0" fontAlgn="base" hangingPunct="0">
              <a:lnSpc>
                <a:spcPct val="90000"/>
              </a:lnSpc>
              <a:spcBef>
                <a:spcPct val="50000"/>
              </a:spcBef>
              <a:spcAft>
                <a:spcPct val="0"/>
              </a:spcAft>
              <a:buClr>
                <a:schemeClr val="tx1"/>
              </a:buClr>
              <a:buFont typeface="Wingdings" pitchFamily="2"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9pPr>
          </a:lstStyle>
          <a:p>
            <a:pPr algn="ctr">
              <a:spcBef>
                <a:spcPct val="0"/>
              </a:spcBef>
              <a:buSzPct val="100000"/>
            </a:pPr>
            <a:r>
              <a:rPr lang="en-US" altLang="zh-TW" sz="1260" dirty="0">
                <a:solidFill>
                  <a:srgbClr val="0070C0"/>
                </a:solidFill>
                <a:ea typeface="PMingLiU" pitchFamily="18" charset="-120"/>
              </a:rPr>
              <a:t>Power Systems E870/E880</a:t>
            </a:r>
          </a:p>
        </p:txBody>
      </p:sp>
      <p:sp>
        <p:nvSpPr>
          <p:cNvPr id="37" name="AutoShape 20">
            <a:extLst>
              <a:ext uri="{FF2B5EF4-FFF2-40B4-BE49-F238E27FC236}">
                <a16:creationId xmlns:a16="http://schemas.microsoft.com/office/drawing/2014/main" id="{96DABFDF-D84B-574C-8EE0-569996183F57}"/>
              </a:ext>
            </a:extLst>
          </p:cNvPr>
          <p:cNvSpPr>
            <a:spLocks noChangeArrowheads="1"/>
          </p:cNvSpPr>
          <p:nvPr/>
        </p:nvSpPr>
        <p:spPr bwMode="auto">
          <a:xfrm>
            <a:off x="7329341" y="2501460"/>
            <a:ext cx="1351373" cy="1241075"/>
          </a:xfrm>
          <a:custGeom>
            <a:avLst/>
            <a:gdLst>
              <a:gd name="T0" fmla="*/ 2147483647 w 21600"/>
              <a:gd name="T1" fmla="*/ 523177103 h 21600"/>
              <a:gd name="T2" fmla="*/ 2147483647 w 21600"/>
              <a:gd name="T3" fmla="*/ 523177103 h 21600"/>
              <a:gd name="T4" fmla="*/ 2147483647 w 21600"/>
              <a:gd name="T5" fmla="*/ 523177103 h 21600"/>
              <a:gd name="T6" fmla="*/ 2147483647 w 21600"/>
              <a:gd name="T7" fmla="*/ 523177103 h 21600"/>
              <a:gd name="T8" fmla="*/ 0 w 21600"/>
              <a:gd name="T9" fmla="*/ 0 h 21600"/>
              <a:gd name="T10" fmla="*/ 21600 w 21600"/>
              <a:gd name="T11" fmla="*/ 21600 h 21600"/>
            </a:gdLst>
            <a:ahLst/>
            <a:cxnLst>
              <a:cxn ang="0">
                <a:pos x="T0" y="T1"/>
              </a:cxn>
              <a:cxn ang="0">
                <a:pos x="T2" y="T3"/>
              </a:cxn>
              <a:cxn ang="0">
                <a:pos x="T4" y="T5"/>
              </a:cxn>
              <a:cxn ang="0">
                <a:pos x="T6" y="T7"/>
              </a:cxn>
            </a:cxnLst>
            <a:rect l="T8" t="T9" r="T10" b="T11"/>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676" tIns="45676" rIns="45676" bIns="45676"/>
          <a:lstStyle>
            <a:lvl1pPr marL="20638" indent="-20638" algn="l" defTabSz="457200">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defRPr sz="1600">
                <a:solidFill>
                  <a:schemeClr val="tx1"/>
                </a:solidFill>
                <a:latin typeface="Arial" pitchFamily="34" charset="0"/>
                <a:ea typeface="MS PGothic" pitchFamily="34" charset="-128"/>
              </a:defRPr>
            </a:lvl1pPr>
            <a:lvl2pPr marL="742950" indent="-285750" algn="l" defTabSz="457200">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defRPr sz="1600">
                <a:solidFill>
                  <a:schemeClr val="tx1"/>
                </a:solidFill>
                <a:latin typeface="Arial" pitchFamily="34" charset="0"/>
                <a:ea typeface="MS PGothic" pitchFamily="34" charset="-128"/>
              </a:defRPr>
            </a:lvl2pPr>
            <a:lvl3pPr marL="1143000" indent="-228600" algn="l" defTabSz="457200">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defRPr sz="1600">
                <a:solidFill>
                  <a:schemeClr val="tx1"/>
                </a:solidFill>
                <a:latin typeface="Arial" pitchFamily="34" charset="0"/>
                <a:ea typeface="MS PGothic" pitchFamily="34" charset="-128"/>
              </a:defRPr>
            </a:lvl3pPr>
            <a:lvl4pPr marL="1600200" indent="-228600" algn="l" defTabSz="457200">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defRPr sz="1600">
                <a:solidFill>
                  <a:schemeClr val="tx1"/>
                </a:solidFill>
                <a:latin typeface="Arial" pitchFamily="34" charset="0"/>
                <a:ea typeface="MS PGothic" pitchFamily="34" charset="-128"/>
              </a:defRPr>
            </a:lvl4pPr>
            <a:lvl5pPr marL="2057400" indent="-228600" algn="l" defTabSz="457200">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defRPr sz="1600">
                <a:solidFill>
                  <a:schemeClr val="tx1"/>
                </a:solidFill>
                <a:latin typeface="Arial" pitchFamily="34" charset="0"/>
                <a:ea typeface="MS PGothic" pitchFamily="34" charset="-128"/>
              </a:defRPr>
            </a:lvl5pPr>
            <a:lvl6pPr marL="2514600" indent="-228600" defTabSz="457200" eaLnBrk="0" fontAlgn="base" hangingPunct="0">
              <a:lnSpc>
                <a:spcPct val="90000"/>
              </a:lnSpc>
              <a:spcBef>
                <a:spcPct val="50000"/>
              </a:spcBef>
              <a:spcAft>
                <a:spcPct val="0"/>
              </a:spcAft>
              <a:buClr>
                <a:schemeClr val="tx1"/>
              </a:buClr>
              <a:buFont typeface="Wingdings" pitchFamily="2" charset="2"/>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defRPr sz="1600">
                <a:solidFill>
                  <a:schemeClr val="tx1"/>
                </a:solidFill>
                <a:latin typeface="Arial" pitchFamily="34" charset="0"/>
                <a:ea typeface="MS PGothic" pitchFamily="34" charset="-128"/>
              </a:defRPr>
            </a:lvl6pPr>
            <a:lvl7pPr marL="2971800" indent="-228600" defTabSz="457200" eaLnBrk="0" fontAlgn="base" hangingPunct="0">
              <a:lnSpc>
                <a:spcPct val="90000"/>
              </a:lnSpc>
              <a:spcBef>
                <a:spcPct val="50000"/>
              </a:spcBef>
              <a:spcAft>
                <a:spcPct val="0"/>
              </a:spcAft>
              <a:buClr>
                <a:schemeClr val="tx1"/>
              </a:buClr>
              <a:buFont typeface="Wingdings" pitchFamily="2" charset="2"/>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defRPr sz="1600">
                <a:solidFill>
                  <a:schemeClr val="tx1"/>
                </a:solidFill>
                <a:latin typeface="Arial" pitchFamily="34" charset="0"/>
                <a:ea typeface="MS PGothic" pitchFamily="34" charset="-128"/>
              </a:defRPr>
            </a:lvl7pPr>
            <a:lvl8pPr marL="3429000" indent="-228600" defTabSz="457200" eaLnBrk="0" fontAlgn="base" hangingPunct="0">
              <a:lnSpc>
                <a:spcPct val="90000"/>
              </a:lnSpc>
              <a:spcBef>
                <a:spcPct val="50000"/>
              </a:spcBef>
              <a:spcAft>
                <a:spcPct val="0"/>
              </a:spcAft>
              <a:buClr>
                <a:schemeClr val="tx1"/>
              </a:buClr>
              <a:buFont typeface="Wingdings" pitchFamily="2" charset="2"/>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defRPr sz="1600">
                <a:solidFill>
                  <a:schemeClr val="tx1"/>
                </a:solidFill>
                <a:latin typeface="Arial" pitchFamily="34" charset="0"/>
                <a:ea typeface="MS PGothic" pitchFamily="34" charset="-128"/>
              </a:defRPr>
            </a:lvl8pPr>
            <a:lvl9pPr marL="3886200" indent="-228600" defTabSz="457200" eaLnBrk="0" fontAlgn="base" hangingPunct="0">
              <a:lnSpc>
                <a:spcPct val="90000"/>
              </a:lnSpc>
              <a:spcBef>
                <a:spcPct val="50000"/>
              </a:spcBef>
              <a:spcAft>
                <a:spcPct val="0"/>
              </a:spcAft>
              <a:buClr>
                <a:schemeClr val="tx1"/>
              </a:buClr>
              <a:buFont typeface="Wingdings" pitchFamily="2" charset="2"/>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defRPr sz="1600">
                <a:solidFill>
                  <a:schemeClr val="tx1"/>
                </a:solidFill>
                <a:latin typeface="Arial" pitchFamily="34" charset="0"/>
                <a:ea typeface="MS PGothic" pitchFamily="34" charset="-128"/>
              </a:defRPr>
            </a:lvl9pPr>
          </a:lstStyle>
          <a:p>
            <a:pPr marL="85719" indent="-85719">
              <a:lnSpc>
                <a:spcPct val="85000"/>
              </a:lnSpc>
              <a:buClr>
                <a:srgbClr val="333399"/>
              </a:buClr>
              <a:buSzPct val="100000"/>
              <a:buFont typeface="ArialMT" pitchFamily="32" charset="0"/>
              <a:buChar char="•"/>
            </a:pPr>
            <a:r>
              <a:rPr lang="en-US" altLang="zh-TW" sz="900" dirty="0">
                <a:solidFill>
                  <a:srgbClr val="000000"/>
                </a:solidFill>
                <a:latin typeface="Calibri" pitchFamily="34" charset="0"/>
                <a:ea typeface="PMingLiU" pitchFamily="18" charset="-120"/>
              </a:rPr>
              <a:t>4-sockets per Drawer</a:t>
            </a:r>
          </a:p>
          <a:p>
            <a:pPr marL="85719" indent="-85719">
              <a:lnSpc>
                <a:spcPct val="85000"/>
              </a:lnSpc>
              <a:buClr>
                <a:srgbClr val="333399"/>
              </a:buClr>
              <a:buSzPct val="100000"/>
              <a:buFont typeface="ArialMT" pitchFamily="32" charset="0"/>
              <a:buChar char="•"/>
            </a:pPr>
            <a:r>
              <a:rPr lang="en-US" altLang="zh-TW" sz="900" dirty="0">
                <a:solidFill>
                  <a:srgbClr val="000000"/>
                </a:solidFill>
                <a:latin typeface="Calibri" pitchFamily="34" charset="0"/>
                <a:ea typeface="PMingLiU" pitchFamily="18" charset="-120"/>
              </a:rPr>
              <a:t>Up to 64 / 192 cores </a:t>
            </a:r>
          </a:p>
          <a:p>
            <a:pPr marL="85719" indent="-85719">
              <a:lnSpc>
                <a:spcPct val="85000"/>
              </a:lnSpc>
              <a:buClr>
                <a:srgbClr val="333399"/>
              </a:buClr>
              <a:buSzPct val="100000"/>
              <a:buFont typeface="ArialMT" pitchFamily="32" charset="0"/>
              <a:buChar char="•"/>
            </a:pPr>
            <a:r>
              <a:rPr lang="en-US" altLang="zh-TW" sz="900" dirty="0">
                <a:solidFill>
                  <a:srgbClr val="000000"/>
                </a:solidFill>
                <a:latin typeface="Calibri" pitchFamily="34" charset="0"/>
                <a:ea typeface="PMingLiU" pitchFamily="18" charset="-120"/>
              </a:rPr>
              <a:t>Max. of 8 / 32 TB memory</a:t>
            </a:r>
          </a:p>
          <a:p>
            <a:pPr marL="85719" indent="-85719">
              <a:lnSpc>
                <a:spcPct val="85000"/>
              </a:lnSpc>
              <a:buClr>
                <a:srgbClr val="333399"/>
              </a:buClr>
              <a:buSzPct val="100000"/>
              <a:buFont typeface="ArialMT" pitchFamily="32" charset="0"/>
              <a:buChar char="•"/>
            </a:pPr>
            <a:r>
              <a:rPr lang="en-US" altLang="en-US" sz="900" dirty="0">
                <a:solidFill>
                  <a:srgbClr val="000000"/>
                </a:solidFill>
                <a:latin typeface="Calibri" pitchFamily="34" charset="0"/>
                <a:ea typeface="PMingLiU" pitchFamily="18" charset="-120"/>
              </a:rPr>
              <a:t>AIX 7.1 TL03+SP, 6.1 TL09+SP</a:t>
            </a:r>
          </a:p>
          <a:p>
            <a:pPr marL="85719" indent="-85719">
              <a:lnSpc>
                <a:spcPct val="85000"/>
              </a:lnSpc>
              <a:buClr>
                <a:srgbClr val="333399"/>
              </a:buClr>
              <a:buSzPct val="100000"/>
              <a:buFont typeface="ArialMT" pitchFamily="32" charset="0"/>
              <a:buChar char="•"/>
            </a:pPr>
            <a:r>
              <a:rPr lang="en-US" altLang="en-US" sz="900" dirty="0">
                <a:solidFill>
                  <a:srgbClr val="000000"/>
                </a:solidFill>
                <a:latin typeface="Calibri" pitchFamily="34" charset="0"/>
                <a:ea typeface="PMingLiU" pitchFamily="18" charset="-120"/>
              </a:rPr>
              <a:t> i5OS 7.2 TR1, 7.1 TR9</a:t>
            </a:r>
          </a:p>
          <a:p>
            <a:pPr marL="85719" indent="-85719">
              <a:lnSpc>
                <a:spcPct val="85000"/>
              </a:lnSpc>
              <a:buClr>
                <a:srgbClr val="333399"/>
              </a:buClr>
              <a:buSzPct val="100000"/>
              <a:buFont typeface="ArialMT" pitchFamily="32" charset="0"/>
              <a:buChar char="•"/>
            </a:pPr>
            <a:r>
              <a:rPr lang="en-US" altLang="en-US" sz="900" dirty="0">
                <a:solidFill>
                  <a:srgbClr val="000000"/>
                </a:solidFill>
                <a:latin typeface="Calibri" pitchFamily="34" charset="0"/>
                <a:ea typeface="PMingLiU" pitchFamily="18" charset="-120"/>
              </a:rPr>
              <a:t> RHEL 7, 6.6</a:t>
            </a:r>
          </a:p>
          <a:p>
            <a:pPr marL="85719" indent="-85719">
              <a:lnSpc>
                <a:spcPct val="85000"/>
              </a:lnSpc>
              <a:buClr>
                <a:srgbClr val="333399"/>
              </a:buClr>
              <a:buSzPct val="100000"/>
              <a:buFont typeface="ArialMT" pitchFamily="32" charset="0"/>
              <a:buChar char="•"/>
            </a:pPr>
            <a:r>
              <a:rPr lang="en-US" altLang="en-US" sz="900" dirty="0">
                <a:solidFill>
                  <a:srgbClr val="000000"/>
                </a:solidFill>
                <a:latin typeface="Calibri" pitchFamily="34" charset="0"/>
                <a:ea typeface="PMingLiU" pitchFamily="18" charset="-120"/>
              </a:rPr>
              <a:t> SLES 12, 11SP3</a:t>
            </a:r>
          </a:p>
          <a:p>
            <a:pPr marL="85719" indent="-85719">
              <a:lnSpc>
                <a:spcPct val="85000"/>
              </a:lnSpc>
              <a:buClr>
                <a:srgbClr val="333399"/>
              </a:buClr>
              <a:buSzPct val="100000"/>
              <a:buFont typeface="ArialMT" pitchFamily="32" charset="0"/>
              <a:buChar char="•"/>
            </a:pPr>
            <a:r>
              <a:rPr lang="en-US" altLang="zh-TW" sz="900" dirty="0">
                <a:solidFill>
                  <a:prstClr val="black"/>
                </a:solidFill>
                <a:latin typeface="Calibri" pitchFamily="34" charset="0"/>
                <a:ea typeface="PMingLiU" pitchFamily="18" charset="-120"/>
              </a:rPr>
              <a:t>AIX, Linux</a:t>
            </a:r>
          </a:p>
          <a:p>
            <a:pPr marL="85719" indent="-85719">
              <a:lnSpc>
                <a:spcPct val="85000"/>
              </a:lnSpc>
              <a:buClr>
                <a:srgbClr val="333399"/>
              </a:buClr>
              <a:buSzPct val="100000"/>
              <a:buFont typeface="ArialMT" pitchFamily="32" charset="0"/>
              <a:buChar char="•"/>
            </a:pPr>
            <a:r>
              <a:rPr lang="en-US" altLang="zh-TW" sz="900" dirty="0">
                <a:solidFill>
                  <a:prstClr val="black"/>
                </a:solidFill>
                <a:latin typeface="Calibri" pitchFamily="34" charset="0"/>
                <a:ea typeface="PMingLiU" pitchFamily="18" charset="-120"/>
              </a:rPr>
              <a:t>PowerVM</a:t>
            </a:r>
          </a:p>
          <a:p>
            <a:pPr marL="85719" indent="-85719">
              <a:lnSpc>
                <a:spcPct val="85000"/>
              </a:lnSpc>
              <a:buClr>
                <a:srgbClr val="333399"/>
              </a:buClr>
              <a:buSzPct val="100000"/>
              <a:buFont typeface="ArialMT" pitchFamily="32" charset="0"/>
              <a:buChar char="•"/>
            </a:pPr>
            <a:endParaRPr lang="en-US" altLang="en-US" sz="900" dirty="0">
              <a:solidFill>
                <a:srgbClr val="000000"/>
              </a:solidFill>
              <a:latin typeface="Calibri" pitchFamily="34" charset="0"/>
              <a:ea typeface="PMingLiU" pitchFamily="18" charset="-120"/>
            </a:endParaRPr>
          </a:p>
        </p:txBody>
      </p:sp>
      <p:sp>
        <p:nvSpPr>
          <p:cNvPr id="38" name="AutoShape 17">
            <a:extLst>
              <a:ext uri="{FF2B5EF4-FFF2-40B4-BE49-F238E27FC236}">
                <a16:creationId xmlns:a16="http://schemas.microsoft.com/office/drawing/2014/main" id="{E4595E18-DBA3-1248-8A73-AD3BCDDDF396}"/>
              </a:ext>
            </a:extLst>
          </p:cNvPr>
          <p:cNvSpPr>
            <a:spLocks noChangeArrowheads="1"/>
          </p:cNvSpPr>
          <p:nvPr/>
        </p:nvSpPr>
        <p:spPr bwMode="auto">
          <a:xfrm>
            <a:off x="6168446" y="1564235"/>
            <a:ext cx="1440180" cy="325755"/>
          </a:xfrm>
          <a:custGeom>
            <a:avLst/>
            <a:gdLst>
              <a:gd name="T0" fmla="*/ 2147483647 w 21600"/>
              <a:gd name="T1" fmla="*/ 120454904 h 21600"/>
              <a:gd name="T2" fmla="*/ 2147483647 w 21600"/>
              <a:gd name="T3" fmla="*/ 120454904 h 21600"/>
              <a:gd name="T4" fmla="*/ 2147483647 w 21600"/>
              <a:gd name="T5" fmla="*/ 120454904 h 21600"/>
              <a:gd name="T6" fmla="*/ 2147483647 w 21600"/>
              <a:gd name="T7" fmla="*/ 120454904 h 21600"/>
              <a:gd name="T8" fmla="*/ 0 w 21600"/>
              <a:gd name="T9" fmla="*/ 0 h 21600"/>
              <a:gd name="T10" fmla="*/ 21600 w 21600"/>
              <a:gd name="T11" fmla="*/ 21600 h 21600"/>
            </a:gdLst>
            <a:ahLst/>
            <a:cxnLst>
              <a:cxn ang="0">
                <a:pos x="T0" y="T1"/>
              </a:cxn>
              <a:cxn ang="0">
                <a:pos x="T2" y="T3"/>
              </a:cxn>
              <a:cxn ang="0">
                <a:pos x="T4" y="T5"/>
              </a:cxn>
              <a:cxn ang="0">
                <a:pos x="T6" y="T7"/>
              </a:cxn>
            </a:cxnLst>
            <a:rect l="T8" t="T9" r="T10" b="T11"/>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lgn="l"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1pPr>
            <a:lvl2pPr marL="742950" indent="-285750" algn="l"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2pPr>
            <a:lvl3pPr marL="1143000" indent="-228600" algn="l"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3pPr>
            <a:lvl4pPr marL="1600200" indent="-228600" algn="l"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4pPr>
            <a:lvl5pPr marL="2057400" indent="-228600" algn="l"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5pPr>
            <a:lvl6pPr marL="2514600" indent="-228600" defTabSz="457200" eaLnBrk="0" fontAlgn="base" hangingPunct="0">
              <a:lnSpc>
                <a:spcPct val="90000"/>
              </a:lnSpc>
              <a:spcBef>
                <a:spcPct val="50000"/>
              </a:spcBef>
              <a:spcAft>
                <a:spcPct val="0"/>
              </a:spcAft>
              <a:buClr>
                <a:schemeClr val="tx1"/>
              </a:buClr>
              <a:buFont typeface="Wingdings" pitchFamily="2"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6pPr>
            <a:lvl7pPr marL="2971800" indent="-228600" defTabSz="457200" eaLnBrk="0" fontAlgn="base" hangingPunct="0">
              <a:lnSpc>
                <a:spcPct val="90000"/>
              </a:lnSpc>
              <a:spcBef>
                <a:spcPct val="50000"/>
              </a:spcBef>
              <a:spcAft>
                <a:spcPct val="0"/>
              </a:spcAft>
              <a:buClr>
                <a:schemeClr val="tx1"/>
              </a:buClr>
              <a:buFont typeface="Wingdings" pitchFamily="2"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7pPr>
            <a:lvl8pPr marL="3429000" indent="-228600" defTabSz="457200" eaLnBrk="0" fontAlgn="base" hangingPunct="0">
              <a:lnSpc>
                <a:spcPct val="90000"/>
              </a:lnSpc>
              <a:spcBef>
                <a:spcPct val="50000"/>
              </a:spcBef>
              <a:spcAft>
                <a:spcPct val="0"/>
              </a:spcAft>
              <a:buClr>
                <a:schemeClr val="tx1"/>
              </a:buClr>
              <a:buFont typeface="Wingdings" pitchFamily="2"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8pPr>
            <a:lvl9pPr marL="3886200" indent="-228600" defTabSz="457200" eaLnBrk="0" fontAlgn="base" hangingPunct="0">
              <a:lnSpc>
                <a:spcPct val="90000"/>
              </a:lnSpc>
              <a:spcBef>
                <a:spcPct val="50000"/>
              </a:spcBef>
              <a:spcAft>
                <a:spcPct val="0"/>
              </a:spcAft>
              <a:buClr>
                <a:schemeClr val="tx1"/>
              </a:buClr>
              <a:buFont typeface="Wingdings" pitchFamily="2"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pitchFamily="34" charset="0"/>
                <a:ea typeface="MS PGothic" pitchFamily="34" charset="-128"/>
              </a:defRPr>
            </a:lvl9pPr>
          </a:lstStyle>
          <a:p>
            <a:pPr algn="ctr">
              <a:spcBef>
                <a:spcPct val="0"/>
              </a:spcBef>
              <a:buSzPct val="100000"/>
            </a:pPr>
            <a:r>
              <a:rPr lang="en-US" altLang="zh-TW" sz="1260" dirty="0">
                <a:solidFill>
                  <a:srgbClr val="0070C0"/>
                </a:solidFill>
                <a:ea typeface="PMingLiU" pitchFamily="18" charset="-120"/>
              </a:rPr>
              <a:t>Power Systems E850</a:t>
            </a:r>
          </a:p>
        </p:txBody>
      </p:sp>
      <p:sp>
        <p:nvSpPr>
          <p:cNvPr id="39" name="AutoShape 20">
            <a:extLst>
              <a:ext uri="{FF2B5EF4-FFF2-40B4-BE49-F238E27FC236}">
                <a16:creationId xmlns:a16="http://schemas.microsoft.com/office/drawing/2014/main" id="{FB168F7D-045D-8044-8DAC-29D06144C915}"/>
              </a:ext>
            </a:extLst>
          </p:cNvPr>
          <p:cNvSpPr>
            <a:spLocks noChangeArrowheads="1"/>
          </p:cNvSpPr>
          <p:nvPr/>
        </p:nvSpPr>
        <p:spPr bwMode="auto">
          <a:xfrm>
            <a:off x="6481072" y="1960914"/>
            <a:ext cx="881710" cy="782900"/>
          </a:xfrm>
          <a:custGeom>
            <a:avLst/>
            <a:gdLst>
              <a:gd name="T0" fmla="*/ 2147483647 w 21600"/>
              <a:gd name="T1" fmla="*/ 523177103 h 21600"/>
              <a:gd name="T2" fmla="*/ 2147483647 w 21600"/>
              <a:gd name="T3" fmla="*/ 523177103 h 21600"/>
              <a:gd name="T4" fmla="*/ 2147483647 w 21600"/>
              <a:gd name="T5" fmla="*/ 523177103 h 21600"/>
              <a:gd name="T6" fmla="*/ 2147483647 w 21600"/>
              <a:gd name="T7" fmla="*/ 523177103 h 21600"/>
              <a:gd name="T8" fmla="*/ 0 w 21600"/>
              <a:gd name="T9" fmla="*/ 0 h 21600"/>
              <a:gd name="T10" fmla="*/ 21600 w 21600"/>
              <a:gd name="T11" fmla="*/ 21600 h 21600"/>
            </a:gdLst>
            <a:ahLst/>
            <a:cxnLst>
              <a:cxn ang="0">
                <a:pos x="T0" y="T1"/>
              </a:cxn>
              <a:cxn ang="0">
                <a:pos x="T2" y="T3"/>
              </a:cxn>
              <a:cxn ang="0">
                <a:pos x="T4" y="T5"/>
              </a:cxn>
              <a:cxn ang="0">
                <a:pos x="T6" y="T7"/>
              </a:cxn>
            </a:cxnLst>
            <a:rect l="T8" t="T9" r="T10" b="T11"/>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676" tIns="45676" rIns="45676" bIns="45676"/>
          <a:lstStyle>
            <a:lvl1pPr marL="20638" indent="-20638" algn="l" defTabSz="457200">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defRPr sz="1600">
                <a:solidFill>
                  <a:schemeClr val="tx1"/>
                </a:solidFill>
                <a:latin typeface="Arial" pitchFamily="34" charset="0"/>
                <a:ea typeface="MS PGothic" pitchFamily="34" charset="-128"/>
              </a:defRPr>
            </a:lvl1pPr>
            <a:lvl2pPr marL="742950" indent="-285750" algn="l" defTabSz="457200">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defRPr sz="1600">
                <a:solidFill>
                  <a:schemeClr val="tx1"/>
                </a:solidFill>
                <a:latin typeface="Arial" pitchFamily="34" charset="0"/>
                <a:ea typeface="MS PGothic" pitchFamily="34" charset="-128"/>
              </a:defRPr>
            </a:lvl2pPr>
            <a:lvl3pPr marL="1143000" indent="-228600" algn="l" defTabSz="457200">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defRPr sz="1600">
                <a:solidFill>
                  <a:schemeClr val="tx1"/>
                </a:solidFill>
                <a:latin typeface="Arial" pitchFamily="34" charset="0"/>
                <a:ea typeface="MS PGothic" pitchFamily="34" charset="-128"/>
              </a:defRPr>
            </a:lvl3pPr>
            <a:lvl4pPr marL="1600200" indent="-228600" algn="l" defTabSz="457200">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defRPr sz="1600">
                <a:solidFill>
                  <a:schemeClr val="tx1"/>
                </a:solidFill>
                <a:latin typeface="Arial" pitchFamily="34" charset="0"/>
                <a:ea typeface="MS PGothic" pitchFamily="34" charset="-128"/>
              </a:defRPr>
            </a:lvl4pPr>
            <a:lvl5pPr marL="2057400" indent="-228600" algn="l" defTabSz="457200">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defRPr sz="1600">
                <a:solidFill>
                  <a:schemeClr val="tx1"/>
                </a:solidFill>
                <a:latin typeface="Arial" pitchFamily="34" charset="0"/>
                <a:ea typeface="MS PGothic" pitchFamily="34" charset="-128"/>
              </a:defRPr>
            </a:lvl5pPr>
            <a:lvl6pPr marL="2514600" indent="-228600" defTabSz="457200" eaLnBrk="0" fontAlgn="base" hangingPunct="0">
              <a:lnSpc>
                <a:spcPct val="90000"/>
              </a:lnSpc>
              <a:spcBef>
                <a:spcPct val="50000"/>
              </a:spcBef>
              <a:spcAft>
                <a:spcPct val="0"/>
              </a:spcAft>
              <a:buClr>
                <a:schemeClr val="tx1"/>
              </a:buClr>
              <a:buFont typeface="Wingdings" pitchFamily="2" charset="2"/>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defRPr sz="1600">
                <a:solidFill>
                  <a:schemeClr val="tx1"/>
                </a:solidFill>
                <a:latin typeface="Arial" pitchFamily="34" charset="0"/>
                <a:ea typeface="MS PGothic" pitchFamily="34" charset="-128"/>
              </a:defRPr>
            </a:lvl6pPr>
            <a:lvl7pPr marL="2971800" indent="-228600" defTabSz="457200" eaLnBrk="0" fontAlgn="base" hangingPunct="0">
              <a:lnSpc>
                <a:spcPct val="90000"/>
              </a:lnSpc>
              <a:spcBef>
                <a:spcPct val="50000"/>
              </a:spcBef>
              <a:spcAft>
                <a:spcPct val="0"/>
              </a:spcAft>
              <a:buClr>
                <a:schemeClr val="tx1"/>
              </a:buClr>
              <a:buFont typeface="Wingdings" pitchFamily="2" charset="2"/>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defRPr sz="1600">
                <a:solidFill>
                  <a:schemeClr val="tx1"/>
                </a:solidFill>
                <a:latin typeface="Arial" pitchFamily="34" charset="0"/>
                <a:ea typeface="MS PGothic" pitchFamily="34" charset="-128"/>
              </a:defRPr>
            </a:lvl7pPr>
            <a:lvl8pPr marL="3429000" indent="-228600" defTabSz="457200" eaLnBrk="0" fontAlgn="base" hangingPunct="0">
              <a:lnSpc>
                <a:spcPct val="90000"/>
              </a:lnSpc>
              <a:spcBef>
                <a:spcPct val="50000"/>
              </a:spcBef>
              <a:spcAft>
                <a:spcPct val="0"/>
              </a:spcAft>
              <a:buClr>
                <a:schemeClr val="tx1"/>
              </a:buClr>
              <a:buFont typeface="Wingdings" pitchFamily="2" charset="2"/>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defRPr sz="1600">
                <a:solidFill>
                  <a:schemeClr val="tx1"/>
                </a:solidFill>
                <a:latin typeface="Arial" pitchFamily="34" charset="0"/>
                <a:ea typeface="MS PGothic" pitchFamily="34" charset="-128"/>
              </a:defRPr>
            </a:lvl8pPr>
            <a:lvl9pPr marL="3886200" indent="-228600" defTabSz="457200" eaLnBrk="0" fontAlgn="base" hangingPunct="0">
              <a:lnSpc>
                <a:spcPct val="90000"/>
              </a:lnSpc>
              <a:spcBef>
                <a:spcPct val="50000"/>
              </a:spcBef>
              <a:spcAft>
                <a:spcPct val="0"/>
              </a:spcAft>
              <a:buClr>
                <a:schemeClr val="tx1"/>
              </a:buClr>
              <a:buFont typeface="Wingdings" pitchFamily="2" charset="2"/>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defRPr sz="1600">
                <a:solidFill>
                  <a:schemeClr val="tx1"/>
                </a:solidFill>
                <a:latin typeface="Arial" pitchFamily="34" charset="0"/>
                <a:ea typeface="MS PGothic" pitchFamily="34" charset="-128"/>
              </a:defRPr>
            </a:lvl9pPr>
          </a:lstStyle>
          <a:p>
            <a:pPr marL="85719" indent="-85719">
              <a:lnSpc>
                <a:spcPct val="85000"/>
              </a:lnSpc>
              <a:buClr>
                <a:srgbClr val="333399"/>
              </a:buClr>
              <a:buSzPct val="100000"/>
              <a:buFont typeface="ArialMT" pitchFamily="32" charset="0"/>
              <a:buChar char="•"/>
            </a:pPr>
            <a:r>
              <a:rPr lang="en-US" altLang="zh-TW" sz="900" dirty="0">
                <a:solidFill>
                  <a:prstClr val="black"/>
                </a:solidFill>
                <a:latin typeface="Calibri" pitchFamily="34" charset="0"/>
                <a:ea typeface="PMingLiU" pitchFamily="18" charset="-120"/>
              </a:rPr>
              <a:t>4-socket, 4U</a:t>
            </a:r>
          </a:p>
          <a:p>
            <a:pPr marL="85719" indent="-85719">
              <a:lnSpc>
                <a:spcPct val="85000"/>
              </a:lnSpc>
              <a:buClr>
                <a:srgbClr val="333399"/>
              </a:buClr>
              <a:buSzPct val="100000"/>
              <a:buFont typeface="ArialMT" pitchFamily="32" charset="0"/>
              <a:buChar char="•"/>
            </a:pPr>
            <a:r>
              <a:rPr lang="en-US" altLang="zh-TW" sz="900" dirty="0">
                <a:solidFill>
                  <a:prstClr val="black"/>
                </a:solidFill>
                <a:latin typeface="Calibri" pitchFamily="34" charset="0"/>
                <a:ea typeface="PMingLiU" pitchFamily="18" charset="-120"/>
              </a:rPr>
              <a:t>Up to 48 cores </a:t>
            </a:r>
          </a:p>
          <a:p>
            <a:pPr marL="85719" indent="-85719">
              <a:lnSpc>
                <a:spcPct val="85000"/>
              </a:lnSpc>
              <a:buClr>
                <a:srgbClr val="333399"/>
              </a:buClr>
              <a:buSzPct val="100000"/>
              <a:buFont typeface="ArialMT" pitchFamily="32" charset="0"/>
              <a:buChar char="•"/>
            </a:pPr>
            <a:r>
              <a:rPr lang="en-US" altLang="zh-TW" sz="900" dirty="0">
                <a:solidFill>
                  <a:prstClr val="black"/>
                </a:solidFill>
                <a:latin typeface="Calibri" pitchFamily="34" charset="0"/>
                <a:ea typeface="PMingLiU" pitchFamily="18" charset="-120"/>
              </a:rPr>
              <a:t>4 TB memory*</a:t>
            </a:r>
          </a:p>
          <a:p>
            <a:pPr marL="85719" indent="-85719">
              <a:lnSpc>
                <a:spcPct val="85000"/>
              </a:lnSpc>
              <a:buClr>
                <a:srgbClr val="333399"/>
              </a:buClr>
              <a:buSzPct val="100000"/>
              <a:buFont typeface="ArialMT" pitchFamily="32" charset="0"/>
              <a:buChar char="•"/>
            </a:pPr>
            <a:r>
              <a:rPr lang="en-US" altLang="zh-TW" sz="900" dirty="0">
                <a:solidFill>
                  <a:prstClr val="black"/>
                </a:solidFill>
                <a:latin typeface="Calibri" pitchFamily="34" charset="0"/>
                <a:ea typeface="PMingLiU" pitchFamily="18" charset="-120"/>
              </a:rPr>
              <a:t>11 PCIe Gen 3</a:t>
            </a:r>
          </a:p>
          <a:p>
            <a:pPr marL="85719" indent="-85719">
              <a:lnSpc>
                <a:spcPct val="85000"/>
              </a:lnSpc>
              <a:buClr>
                <a:srgbClr val="333399"/>
              </a:buClr>
              <a:buSzPct val="100000"/>
              <a:buFont typeface="ArialMT" pitchFamily="32" charset="0"/>
              <a:buChar char="•"/>
            </a:pPr>
            <a:r>
              <a:rPr lang="en-US" altLang="zh-TW" sz="900" dirty="0">
                <a:solidFill>
                  <a:prstClr val="black"/>
                </a:solidFill>
                <a:latin typeface="Calibri" pitchFamily="34" charset="0"/>
                <a:ea typeface="PMingLiU" pitchFamily="18" charset="-120"/>
              </a:rPr>
              <a:t>AIX, Linux</a:t>
            </a:r>
          </a:p>
          <a:p>
            <a:pPr marL="85719" indent="-85719">
              <a:lnSpc>
                <a:spcPct val="85000"/>
              </a:lnSpc>
              <a:buClr>
                <a:srgbClr val="333399"/>
              </a:buClr>
              <a:buSzPct val="100000"/>
              <a:buFont typeface="ArialMT" pitchFamily="32" charset="0"/>
              <a:buChar char="•"/>
            </a:pPr>
            <a:r>
              <a:rPr lang="en-US" altLang="zh-TW" sz="900" dirty="0">
                <a:solidFill>
                  <a:prstClr val="black"/>
                </a:solidFill>
                <a:latin typeface="Calibri" pitchFamily="34" charset="0"/>
                <a:ea typeface="PMingLiU" pitchFamily="18" charset="-120"/>
              </a:rPr>
              <a:t>PowerVM</a:t>
            </a:r>
          </a:p>
        </p:txBody>
      </p:sp>
    </p:spTree>
    <p:extLst>
      <p:ext uri="{BB962C8B-B14F-4D97-AF65-F5344CB8AC3E}">
        <p14:creationId xmlns:p14="http://schemas.microsoft.com/office/powerpoint/2010/main" val="33107617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EEB057-AEB6-744B-8A19-FBAE10FD9794}"/>
              </a:ext>
            </a:extLst>
          </p:cNvPr>
          <p:cNvSpPr>
            <a:spLocks noGrp="1"/>
          </p:cNvSpPr>
          <p:nvPr>
            <p:ph sz="quarter" idx="15"/>
          </p:nvPr>
        </p:nvSpPr>
        <p:spPr>
          <a:xfrm>
            <a:off x="6858000" y="2664000"/>
            <a:ext cx="2286000" cy="2479500"/>
          </a:xfrm>
        </p:spPr>
        <p:txBody>
          <a:bodyPr/>
          <a:lstStyle/>
          <a:p>
            <a:pPr algn="ctr"/>
            <a:r>
              <a:rPr lang="en-US" sz="1800" b="1" dirty="0"/>
              <a:t>E980</a:t>
            </a:r>
            <a:endParaRPr lang="en-US" sz="1800" dirty="0"/>
          </a:p>
          <a:p>
            <a:pPr marL="119063" lvl="0" indent="-119063" fontAlgn="base" hangingPunct="0">
              <a:spcBef>
                <a:spcPct val="0"/>
              </a:spcBef>
              <a:spcAft>
                <a:spcPct val="0"/>
              </a:spcAft>
              <a:buFontTx/>
              <a:buChar char="•"/>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endParaRPr lang="en-US" dirty="0">
              <a:ea typeface="MS PGothic" charset="0"/>
              <a:cs typeface="MS PGothic" charset="0"/>
            </a:endParaRPr>
          </a:p>
          <a:p>
            <a:pPr marL="119063" indent="-119063" fontAlgn="base" hangingPunct="0">
              <a:spcBef>
                <a:spcPct val="0"/>
              </a:spcBef>
              <a:spcAft>
                <a:spcPct val="0"/>
              </a:spcAft>
              <a:buFontTx/>
              <a:buChar char="•"/>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r>
              <a:rPr lang="en-US" dirty="0">
                <a:ea typeface="MS PGothic" charset="0"/>
                <a:cs typeface="MS PGothic" charset="0"/>
              </a:rPr>
              <a:t>5U CEC + 2U Control Unit</a:t>
            </a:r>
          </a:p>
          <a:p>
            <a:pPr marL="119063" indent="-119063" fontAlgn="base" hangingPunct="0">
              <a:spcBef>
                <a:spcPct val="0"/>
              </a:spcBef>
              <a:spcAft>
                <a:spcPct val="0"/>
              </a:spcAft>
              <a:buFontTx/>
              <a:buChar char="•"/>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r>
              <a:rPr lang="en-US" dirty="0">
                <a:ea typeface="MS PGothic" charset="0"/>
              </a:rPr>
              <a:t>Max of 192 SMT8 processor cores </a:t>
            </a:r>
          </a:p>
          <a:p>
            <a:pPr marL="119063" lvl="0" indent="-119063" fontAlgn="base" hangingPunct="0">
              <a:spcBef>
                <a:spcPct val="0"/>
              </a:spcBef>
              <a:spcAft>
                <a:spcPct val="0"/>
              </a:spcAft>
              <a:buFontTx/>
              <a:buChar char="•"/>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r>
              <a:rPr lang="en-US" dirty="0">
                <a:ea typeface="MS PGothic" charset="0"/>
                <a:cs typeface="MS PGothic" charset="0"/>
              </a:rPr>
              <a:t>8, 10, 11, and 12 cores per socket</a:t>
            </a:r>
          </a:p>
          <a:p>
            <a:pPr marL="119063" lvl="0" indent="-119063" fontAlgn="base" hangingPunct="0">
              <a:spcBef>
                <a:spcPct val="0"/>
              </a:spcBef>
              <a:spcAft>
                <a:spcPct val="0"/>
              </a:spcAft>
              <a:buFontTx/>
              <a:buChar char="•"/>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r>
              <a:rPr lang="en-US" dirty="0">
                <a:ea typeface="MS PGothic" charset="0"/>
                <a:cs typeface="MS PGothic" charset="0"/>
              </a:rPr>
              <a:t>64TB memory</a:t>
            </a:r>
            <a:endParaRPr lang="en-US" dirty="0"/>
          </a:p>
        </p:txBody>
      </p:sp>
      <p:sp>
        <p:nvSpPr>
          <p:cNvPr id="3" name="Content Placeholder 2">
            <a:extLst>
              <a:ext uri="{FF2B5EF4-FFF2-40B4-BE49-F238E27FC236}">
                <a16:creationId xmlns:a16="http://schemas.microsoft.com/office/drawing/2014/main" id="{8506C8DD-21EC-074B-A4C3-ACB234084A7F}"/>
              </a:ext>
            </a:extLst>
          </p:cNvPr>
          <p:cNvSpPr>
            <a:spLocks noGrp="1"/>
          </p:cNvSpPr>
          <p:nvPr>
            <p:ph sz="quarter" idx="16"/>
          </p:nvPr>
        </p:nvSpPr>
        <p:spPr>
          <a:xfrm>
            <a:off x="2286000" y="2664000"/>
            <a:ext cx="2286000" cy="2479500"/>
          </a:xfrm>
        </p:spPr>
        <p:txBody>
          <a:bodyPr/>
          <a:lstStyle/>
          <a:p>
            <a:pPr algn="ctr"/>
            <a:r>
              <a:rPr lang="en-US" sz="1800" b="1" dirty="0"/>
              <a:t>H924</a:t>
            </a:r>
          </a:p>
          <a:p>
            <a:pPr marL="119063" lvl="0" indent="-119063" fontAlgn="base" hangingPunct="0">
              <a:spcBef>
                <a:spcPct val="0"/>
              </a:spcBef>
              <a:spcAft>
                <a:spcPct val="0"/>
              </a:spcAft>
              <a:buFontTx/>
              <a:buChar char="•"/>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endParaRPr lang="en-US" dirty="0">
              <a:solidFill>
                <a:srgbClr val="FFFFFF"/>
              </a:solidFill>
              <a:latin typeface="Arial"/>
              <a:ea typeface="MS PGothic" charset="0"/>
              <a:cs typeface="MS PGothic" charset="0"/>
            </a:endParaRPr>
          </a:p>
          <a:p>
            <a:pPr marL="119063" lvl="0" indent="-119063" fontAlgn="base" hangingPunct="0">
              <a:spcBef>
                <a:spcPct val="0"/>
              </a:spcBef>
              <a:spcAft>
                <a:spcPct val="0"/>
              </a:spcAft>
              <a:buFontTx/>
              <a:buChar char="•"/>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r>
              <a:rPr lang="en-US" dirty="0">
                <a:solidFill>
                  <a:srgbClr val="FFFFFF"/>
                </a:solidFill>
                <a:latin typeface="Arial"/>
                <a:ea typeface="MS PGothic" charset="0"/>
                <a:cs typeface="MS PGothic" charset="0"/>
              </a:rPr>
              <a:t>2-socket, 4U</a:t>
            </a:r>
          </a:p>
          <a:p>
            <a:pPr marL="119063" lvl="0" indent="-119063" fontAlgn="base" hangingPunct="0">
              <a:spcBef>
                <a:spcPct val="0"/>
              </a:spcBef>
              <a:spcAft>
                <a:spcPct val="0"/>
              </a:spcAft>
              <a:buFontTx/>
              <a:buChar char="•"/>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r>
              <a:rPr lang="en-US" dirty="0">
                <a:solidFill>
                  <a:srgbClr val="FFFFFF"/>
                </a:solidFill>
                <a:latin typeface="Arial"/>
                <a:ea typeface="MS PGothic" charset="0"/>
                <a:cs typeface="MS PGothic" charset="0"/>
              </a:rPr>
              <a:t>8, 10, and 12 cores per socket</a:t>
            </a:r>
          </a:p>
          <a:p>
            <a:pPr marL="119063" lvl="0" indent="-119063" fontAlgn="base" hangingPunct="0">
              <a:spcBef>
                <a:spcPct val="0"/>
              </a:spcBef>
              <a:spcAft>
                <a:spcPct val="0"/>
              </a:spcAft>
              <a:buFontTx/>
              <a:buChar char="•"/>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r>
              <a:rPr lang="en-US" dirty="0">
                <a:solidFill>
                  <a:srgbClr val="FFFFFF"/>
                </a:solidFill>
                <a:latin typeface="Arial"/>
                <a:ea typeface="MS PGothic" charset="0"/>
                <a:cs typeface="MS PGothic" charset="0"/>
              </a:rPr>
              <a:t>4TB memory</a:t>
            </a:r>
            <a:endParaRPr lang="en-US" sz="1800" dirty="0"/>
          </a:p>
        </p:txBody>
      </p:sp>
      <p:sp>
        <p:nvSpPr>
          <p:cNvPr id="4" name="Content Placeholder 3">
            <a:extLst>
              <a:ext uri="{FF2B5EF4-FFF2-40B4-BE49-F238E27FC236}">
                <a16:creationId xmlns:a16="http://schemas.microsoft.com/office/drawing/2014/main" id="{962A9824-DADD-E44B-9C22-897DD644CB8A}"/>
              </a:ext>
            </a:extLst>
          </p:cNvPr>
          <p:cNvSpPr>
            <a:spLocks noGrp="1"/>
          </p:cNvSpPr>
          <p:nvPr>
            <p:ph sz="quarter" idx="17"/>
          </p:nvPr>
        </p:nvSpPr>
        <p:spPr>
          <a:xfrm>
            <a:off x="4572001" y="2664000"/>
            <a:ext cx="2285997" cy="2479500"/>
          </a:xfrm>
        </p:spPr>
        <p:txBody>
          <a:bodyPr/>
          <a:lstStyle/>
          <a:p>
            <a:pPr algn="ctr"/>
            <a:r>
              <a:rPr lang="en-US" sz="1800" b="1" dirty="0"/>
              <a:t>E950</a:t>
            </a:r>
            <a:endParaRPr lang="en-US" sz="1800" dirty="0"/>
          </a:p>
          <a:p>
            <a:pPr marL="119063" lvl="0" indent="-119063" fontAlgn="base" hangingPunct="0">
              <a:spcBef>
                <a:spcPct val="0"/>
              </a:spcBef>
              <a:spcAft>
                <a:spcPct val="0"/>
              </a:spcAft>
              <a:buFontTx/>
              <a:buChar char="•"/>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endParaRPr lang="en-US" dirty="0">
              <a:ea typeface="MS PGothic" charset="0"/>
              <a:cs typeface="MS PGothic" charset="0"/>
            </a:endParaRPr>
          </a:p>
          <a:p>
            <a:pPr marL="119063" lvl="0" indent="-119063" fontAlgn="base" hangingPunct="0">
              <a:spcBef>
                <a:spcPct val="0"/>
              </a:spcBef>
              <a:spcAft>
                <a:spcPct val="0"/>
              </a:spcAft>
              <a:buFontTx/>
              <a:buChar char="•"/>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r>
              <a:rPr lang="en-US" dirty="0">
                <a:ea typeface="MS PGothic" charset="0"/>
                <a:cs typeface="MS PGothic" charset="0"/>
              </a:rPr>
              <a:t>2,4-socket, 4U</a:t>
            </a:r>
          </a:p>
          <a:p>
            <a:pPr marL="119063" lvl="0" indent="-119063" fontAlgn="base" hangingPunct="0">
              <a:spcBef>
                <a:spcPct val="0"/>
              </a:spcBef>
              <a:spcAft>
                <a:spcPct val="0"/>
              </a:spcAft>
              <a:buFontTx/>
              <a:buChar char="•"/>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r>
              <a:rPr lang="en-US" dirty="0">
                <a:ea typeface="MS PGothic" charset="0"/>
                <a:cs typeface="MS PGothic" charset="0"/>
              </a:rPr>
              <a:t>8, 10, 11, and 12 cores per socket</a:t>
            </a:r>
          </a:p>
          <a:p>
            <a:pPr marL="119063" lvl="0" indent="-119063" fontAlgn="base" hangingPunct="0">
              <a:spcBef>
                <a:spcPct val="0"/>
              </a:spcBef>
              <a:spcAft>
                <a:spcPct val="0"/>
              </a:spcAft>
              <a:buFontTx/>
              <a:buChar char="•"/>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r>
              <a:rPr lang="en-US" dirty="0">
                <a:ea typeface="MS PGothic" charset="0"/>
                <a:cs typeface="MS PGothic" charset="0"/>
              </a:rPr>
              <a:t>16TB memory</a:t>
            </a:r>
            <a:endParaRPr lang="en-US" dirty="0"/>
          </a:p>
        </p:txBody>
      </p:sp>
      <p:sp>
        <p:nvSpPr>
          <p:cNvPr id="5" name="Content Placeholder 4">
            <a:extLst>
              <a:ext uri="{FF2B5EF4-FFF2-40B4-BE49-F238E27FC236}">
                <a16:creationId xmlns:a16="http://schemas.microsoft.com/office/drawing/2014/main" id="{0ECF2999-FC5D-0245-87F3-DB7DBA8418BC}"/>
              </a:ext>
            </a:extLst>
          </p:cNvPr>
          <p:cNvSpPr>
            <a:spLocks noGrp="1"/>
          </p:cNvSpPr>
          <p:nvPr>
            <p:ph sz="quarter" idx="18"/>
          </p:nvPr>
        </p:nvSpPr>
        <p:spPr>
          <a:xfrm>
            <a:off x="0" y="2664000"/>
            <a:ext cx="2286000" cy="2479500"/>
          </a:xfrm>
        </p:spPr>
        <p:txBody>
          <a:bodyPr/>
          <a:lstStyle/>
          <a:p>
            <a:pPr algn="ctr"/>
            <a:r>
              <a:rPr lang="en-US" sz="1800" b="1" dirty="0"/>
              <a:t>H922</a:t>
            </a:r>
            <a:endParaRPr lang="en-US" sz="1800" dirty="0"/>
          </a:p>
          <a:p>
            <a:pPr marL="119063" lvl="0" indent="-119063" fontAlgn="base" hangingPunct="0">
              <a:spcBef>
                <a:spcPct val="0"/>
              </a:spcBef>
              <a:spcAft>
                <a:spcPct val="0"/>
              </a:spcAft>
              <a:buFontTx/>
              <a:buChar char="•"/>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endParaRPr lang="en-US" dirty="0">
              <a:ea typeface="MS PGothic" charset="0"/>
              <a:cs typeface="MS PGothic" charset="0"/>
            </a:endParaRPr>
          </a:p>
          <a:p>
            <a:pPr marL="119063" lvl="0" indent="-119063" fontAlgn="base" hangingPunct="0">
              <a:spcBef>
                <a:spcPct val="0"/>
              </a:spcBef>
              <a:spcAft>
                <a:spcPct val="0"/>
              </a:spcAft>
              <a:buFontTx/>
              <a:buChar char="•"/>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r>
              <a:rPr lang="en-US" dirty="0">
                <a:ea typeface="MS PGothic" charset="0"/>
                <a:cs typeface="MS PGothic" charset="0"/>
              </a:rPr>
              <a:t>1,2-socket, 2U</a:t>
            </a:r>
          </a:p>
          <a:p>
            <a:pPr marL="119063" lvl="0" indent="-119063" fontAlgn="base" hangingPunct="0">
              <a:spcBef>
                <a:spcPct val="0"/>
              </a:spcBef>
              <a:spcAft>
                <a:spcPct val="0"/>
              </a:spcAft>
              <a:buFontTx/>
              <a:buChar char="•"/>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r>
              <a:rPr lang="en-US" dirty="0">
                <a:ea typeface="MS PGothic" charset="0"/>
                <a:cs typeface="MS PGothic" charset="0"/>
              </a:rPr>
              <a:t>4, 8, and 10 cores per socket</a:t>
            </a:r>
          </a:p>
          <a:p>
            <a:pPr marL="119063" lvl="0" indent="-119063" fontAlgn="base" hangingPunct="0">
              <a:spcBef>
                <a:spcPct val="0"/>
              </a:spcBef>
              <a:spcAft>
                <a:spcPct val="0"/>
              </a:spcAft>
              <a:buFontTx/>
              <a:buChar char="•"/>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r>
              <a:rPr lang="en-US" dirty="0">
                <a:ea typeface="MS PGothic" charset="0"/>
                <a:cs typeface="MS PGothic" charset="0"/>
              </a:rPr>
              <a:t>4TB memory</a:t>
            </a:r>
            <a:br>
              <a:rPr lang="en-US" dirty="0">
                <a:ea typeface="MS PGothic" charset="0"/>
                <a:cs typeface="MS PGothic" charset="0"/>
              </a:rPr>
            </a:br>
            <a:endParaRPr lang="en-US" dirty="0">
              <a:ea typeface="MS PGothic" charset="0"/>
              <a:cs typeface="MS PGothic" charset="0"/>
            </a:endParaRPr>
          </a:p>
          <a:p>
            <a:endParaRPr lang="en-US" dirty="0"/>
          </a:p>
        </p:txBody>
      </p:sp>
      <p:sp>
        <p:nvSpPr>
          <p:cNvPr id="7" name="Title 6">
            <a:extLst>
              <a:ext uri="{FF2B5EF4-FFF2-40B4-BE49-F238E27FC236}">
                <a16:creationId xmlns:a16="http://schemas.microsoft.com/office/drawing/2014/main" id="{331F2300-409A-DF4F-8108-00AC562C6FD4}"/>
              </a:ext>
            </a:extLst>
          </p:cNvPr>
          <p:cNvSpPr>
            <a:spLocks noGrp="1"/>
          </p:cNvSpPr>
          <p:nvPr>
            <p:ph type="title"/>
          </p:nvPr>
        </p:nvSpPr>
        <p:spPr>
          <a:xfrm>
            <a:off x="1" y="-7327"/>
            <a:ext cx="9143999" cy="1099791"/>
          </a:xfrm>
        </p:spPr>
        <p:txBody>
          <a:bodyPr anchor="ctr"/>
          <a:lstStyle/>
          <a:p>
            <a:r>
              <a:rPr lang="en-US" sz="2400" dirty="0"/>
              <a:t>Next Generation HANA on POWER</a:t>
            </a:r>
            <a:br>
              <a:rPr lang="en-US" sz="2400" dirty="0"/>
            </a:br>
            <a:r>
              <a:rPr lang="en-US" sz="2000" dirty="0"/>
              <a:t>IBM POWER9 Family</a:t>
            </a:r>
            <a:endParaRPr lang="en-US" sz="2400" dirty="0"/>
          </a:p>
        </p:txBody>
      </p:sp>
      <p:sp>
        <p:nvSpPr>
          <p:cNvPr id="8" name="Rectangle 7">
            <a:extLst>
              <a:ext uri="{FF2B5EF4-FFF2-40B4-BE49-F238E27FC236}">
                <a16:creationId xmlns:a16="http://schemas.microsoft.com/office/drawing/2014/main" id="{D25B223C-409F-1D43-B24E-10B5A5AA6D9C}"/>
              </a:ext>
            </a:extLst>
          </p:cNvPr>
          <p:cNvSpPr/>
          <p:nvPr/>
        </p:nvSpPr>
        <p:spPr>
          <a:xfrm>
            <a:off x="0" y="1092465"/>
            <a:ext cx="9144000" cy="1571536"/>
          </a:xfrm>
          <a:prstGeom prst="rect">
            <a:avLst/>
          </a:prstGeom>
          <a:solidFill>
            <a:schemeClr val="accent4">
              <a:lumMod val="20000"/>
              <a:lumOff val="80000"/>
            </a:schemeClr>
          </a:solidFill>
        </p:spPr>
        <p:txBody>
          <a:bodyPr wrap="square" lIns="0" tIns="0" rIns="0" bIns="0" rtlCol="0" anchor="t">
            <a:noAutofit/>
          </a:bodyPr>
          <a:lstStyle/>
          <a:p>
            <a:pPr algn="ctr"/>
            <a:endParaRPr lang="en-US" sz="1600" dirty="0">
              <a:cs typeface="Arial" panose="020B0604020202020204" pitchFamily="34" charset="0"/>
            </a:endParaRPr>
          </a:p>
          <a:p>
            <a:pPr algn="ctr"/>
            <a:r>
              <a:rPr lang="en-US" sz="1600" dirty="0">
                <a:cs typeface="Arial" panose="020B0604020202020204" pitchFamily="34" charset="0"/>
              </a:rPr>
              <a:t>Optimized for SAP HANA in-memory database workloads</a:t>
            </a:r>
          </a:p>
          <a:p>
            <a:pPr algn="ctr"/>
            <a:endParaRPr lang="en-US" sz="1200" dirty="0" err="1">
              <a:solidFill>
                <a:srgbClr val="FFFFFF"/>
              </a:solidFill>
              <a:latin typeface="Arial"/>
              <a:cs typeface="Arial"/>
            </a:endParaRPr>
          </a:p>
        </p:txBody>
      </p:sp>
      <p:pic>
        <p:nvPicPr>
          <p:cNvPr id="11" name="Picture 10">
            <a:extLst>
              <a:ext uri="{FF2B5EF4-FFF2-40B4-BE49-F238E27FC236}">
                <a16:creationId xmlns:a16="http://schemas.microsoft.com/office/drawing/2014/main" id="{BCAA4C1B-3825-EC4B-A018-F27EDEEE193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1879" y="1979797"/>
            <a:ext cx="1903506" cy="47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8">
            <a:extLst>
              <a:ext uri="{FF2B5EF4-FFF2-40B4-BE49-F238E27FC236}">
                <a16:creationId xmlns:a16="http://schemas.microsoft.com/office/drawing/2014/main" id="{03EB3A8C-4109-1448-8B5B-88CBD774CEE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17703" y="1826044"/>
            <a:ext cx="1630298" cy="62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0128DA90-EDA2-D748-9EB7-0BD3FBCEDF84}"/>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00000" l="0" r="100000">
                        <a14:backgroundMark x1="64375" y1="85062" x2="84773" y2="65664"/>
                        <a14:backgroundMark x1="82670" y1="66286" x2="82670" y2="66286"/>
                        <a14:backgroundMark x1="78125" y1="70954" x2="78125" y2="70954"/>
                      </a14:backgroundRemoval>
                    </a14:imgEffect>
                  </a14:imgLayer>
                </a14:imgProps>
              </a:ext>
              <a:ext uri="{28A0092B-C50C-407E-A947-70E740481C1C}">
                <a14:useLocalDpi xmlns:a14="http://schemas.microsoft.com/office/drawing/2010/main"/>
              </a:ext>
            </a:extLst>
          </a:blip>
          <a:srcRect/>
          <a:stretch/>
        </p:blipFill>
        <p:spPr>
          <a:xfrm>
            <a:off x="7040970" y="1489671"/>
            <a:ext cx="1920060" cy="1051341"/>
          </a:xfrm>
          <a:prstGeom prst="rect">
            <a:avLst/>
          </a:prstGeom>
        </p:spPr>
      </p:pic>
      <p:sp>
        <p:nvSpPr>
          <p:cNvPr id="15" name="Rectangle 14">
            <a:extLst>
              <a:ext uri="{FF2B5EF4-FFF2-40B4-BE49-F238E27FC236}">
                <a16:creationId xmlns:a16="http://schemas.microsoft.com/office/drawing/2014/main" id="{A2A3D719-4544-244D-954E-7AC4C4AA5C95}"/>
              </a:ext>
            </a:extLst>
          </p:cNvPr>
          <p:cNvSpPr/>
          <p:nvPr/>
        </p:nvSpPr>
        <p:spPr>
          <a:xfrm>
            <a:off x="691200" y="4881600"/>
            <a:ext cx="2930400" cy="261900"/>
          </a:xfrm>
          <a:prstGeom prst="rect">
            <a:avLst/>
          </a:prstGeom>
          <a:solidFill>
            <a:srgbClr val="FFC000"/>
          </a:solidFill>
        </p:spPr>
        <p:txBody>
          <a:bodyPr wrap="square" lIns="0" tIns="0" rIns="0" bIns="0" rtlCol="0" anchor="ctr">
            <a:noAutofit/>
          </a:bodyPr>
          <a:lstStyle/>
          <a:p>
            <a:pPr algn="ctr"/>
            <a:r>
              <a:rPr lang="en-US" sz="1200" dirty="0">
                <a:latin typeface="Arial"/>
                <a:cs typeface="Arial"/>
              </a:rPr>
              <a:t>Ideal for Scale-Out configurations</a:t>
            </a:r>
          </a:p>
        </p:txBody>
      </p:sp>
      <p:sp>
        <p:nvSpPr>
          <p:cNvPr id="16" name="Rectangle 15">
            <a:extLst>
              <a:ext uri="{FF2B5EF4-FFF2-40B4-BE49-F238E27FC236}">
                <a16:creationId xmlns:a16="http://schemas.microsoft.com/office/drawing/2014/main" id="{5450DB2A-B8B3-4A4A-9F80-92C64A8659BE}"/>
              </a:ext>
            </a:extLst>
          </p:cNvPr>
          <p:cNvSpPr/>
          <p:nvPr/>
        </p:nvSpPr>
        <p:spPr>
          <a:xfrm>
            <a:off x="5261399" y="4881600"/>
            <a:ext cx="2930400" cy="261900"/>
          </a:xfrm>
          <a:prstGeom prst="rect">
            <a:avLst/>
          </a:prstGeom>
          <a:solidFill>
            <a:srgbClr val="FFC000"/>
          </a:solidFill>
        </p:spPr>
        <p:txBody>
          <a:bodyPr wrap="square" lIns="0" tIns="0" rIns="0" bIns="0" rtlCol="0" anchor="ctr">
            <a:noAutofit/>
          </a:bodyPr>
          <a:lstStyle/>
          <a:p>
            <a:pPr algn="ctr"/>
            <a:r>
              <a:rPr lang="en-US" sz="1200" dirty="0">
                <a:latin typeface="Arial"/>
                <a:cs typeface="Arial"/>
              </a:rPr>
              <a:t>Ideal for Scale-Up configurations</a:t>
            </a:r>
          </a:p>
        </p:txBody>
      </p:sp>
      <p:pic>
        <p:nvPicPr>
          <p:cNvPr id="17" name="Picture 16">
            <a:extLst>
              <a:ext uri="{FF2B5EF4-FFF2-40B4-BE49-F238E27FC236}">
                <a16:creationId xmlns:a16="http://schemas.microsoft.com/office/drawing/2014/main" id="{EA87ED5F-7B8C-F944-9E69-F2CAAA98B88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487406" y="243718"/>
            <a:ext cx="632049" cy="597699"/>
          </a:xfrm>
          <a:prstGeom prst="rect">
            <a:avLst/>
          </a:prstGeom>
        </p:spPr>
      </p:pic>
      <p:pic>
        <p:nvPicPr>
          <p:cNvPr id="18" name="Picture 17">
            <a:extLst>
              <a:ext uri="{FF2B5EF4-FFF2-40B4-BE49-F238E27FC236}">
                <a16:creationId xmlns:a16="http://schemas.microsoft.com/office/drawing/2014/main" id="{8866CBC7-B315-BC4B-BC60-5C0E6C7BDCA5}"/>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10000" b="90000" l="10000" r="90000">
                        <a14:backgroundMark x1="52680" y1="75733" x2="61400" y2="72053"/>
                        <a14:backgroundMark x1="61320" y1="71253" x2="61320" y2="71253"/>
                        <a14:backgroundMark x1="78800" y1="63413" x2="83840" y2="61333"/>
                      </a14:backgroundRemoval>
                    </a14:imgEffect>
                  </a14:imgLayer>
                </a14:imgProps>
              </a:ext>
              <a:ext uri="{28A0092B-C50C-407E-A947-70E740481C1C}">
                <a14:useLocalDpi xmlns:a14="http://schemas.microsoft.com/office/drawing/2010/main"/>
              </a:ext>
            </a:extLst>
          </a:blip>
          <a:srcRect l="10478" t="31851" r="11834" b="16442"/>
          <a:stretch/>
        </p:blipFill>
        <p:spPr>
          <a:xfrm>
            <a:off x="4703398" y="1599913"/>
            <a:ext cx="2023201" cy="1009940"/>
          </a:xfrm>
          <a:prstGeom prst="rect">
            <a:avLst/>
          </a:prstGeom>
        </p:spPr>
      </p:pic>
    </p:spTree>
    <p:extLst>
      <p:ext uri="{BB962C8B-B14F-4D97-AF65-F5344CB8AC3E}">
        <p14:creationId xmlns:p14="http://schemas.microsoft.com/office/powerpoint/2010/main" val="17587277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CD2C84-172B-374A-B35D-19408C76588D}"/>
              </a:ext>
            </a:extLst>
          </p:cNvPr>
          <p:cNvSpPr/>
          <p:nvPr/>
        </p:nvSpPr>
        <p:spPr>
          <a:xfrm>
            <a:off x="359685" y="955397"/>
            <a:ext cx="8228708" cy="3901709"/>
          </a:xfrm>
          <a:prstGeom prst="rect">
            <a:avLst/>
          </a:prstGeom>
        </p:spPr>
        <p:txBody>
          <a:bodyPr wrap="square">
            <a:spAutoFit/>
          </a:bodyPr>
          <a:lstStyle/>
          <a:p>
            <a:r>
              <a:rPr lang="en-US" sz="952" dirty="0"/>
              <a:t>Information in these presentations (including information relating to products that have not yet been announced by IBM) has been reviewed for accuracy as of the date of initial publication and could include unintentional technical or typographical errors. IBM shall have no responsibility to update this information. This document is distributed “as is” without any warranty, either express or implied. In no event shall IBM be liable for any damage arising from the use of this information, including but not limited to, loss of data, business interruption, loss of profit or loss of opportunity. IBM products and services are warranted according to the terms and conditions of the agreements under which they are provided.</a:t>
            </a:r>
          </a:p>
          <a:p>
            <a:endParaRPr lang="en-US" sz="952" dirty="0"/>
          </a:p>
          <a:p>
            <a:r>
              <a:rPr lang="en-US" sz="952" dirty="0"/>
              <a:t>IBM products are manufactured from new parts or new and used parts. In some cases, a product may not be new and may have been previously installed. Regardless, our warranty terms apply.”</a:t>
            </a:r>
          </a:p>
          <a:p>
            <a:endParaRPr lang="en-US" sz="952" dirty="0"/>
          </a:p>
          <a:p>
            <a:r>
              <a:rPr lang="en-US" sz="952" dirty="0"/>
              <a:t>Any statements regarding IBM's future direction, intent or product plans are subject to change or withdrawal without notice.</a:t>
            </a:r>
          </a:p>
          <a:p>
            <a:endParaRPr lang="en-US" sz="952" dirty="0"/>
          </a:p>
          <a:p>
            <a:r>
              <a:rPr lang="en-US" sz="952" dirty="0"/>
              <a:t>The provision of the information contained herein is not intended to, and does not, grant any right or license under any IBM patents, copyrights, trademarks or other intellectual property right.</a:t>
            </a:r>
            <a:br>
              <a:rPr lang="en-US" sz="952" dirty="0"/>
            </a:br>
            <a:endParaRPr lang="en-US" sz="952" dirty="0"/>
          </a:p>
          <a:p>
            <a:r>
              <a:rPr lang="en-US" sz="952" dirty="0"/>
              <a:t>IBM, the IBM logo, </a:t>
            </a:r>
            <a:r>
              <a:rPr lang="en-US" sz="952" dirty="0" err="1"/>
              <a:t>ibm.com</a:t>
            </a:r>
            <a:r>
              <a:rPr lang="en-US" sz="952" dirty="0"/>
              <a:t>, AIX, </a:t>
            </a:r>
            <a:r>
              <a:rPr lang="en-US" sz="952" dirty="0" err="1"/>
              <a:t>BigInsights</a:t>
            </a:r>
            <a:r>
              <a:rPr lang="en-US" sz="952" dirty="0"/>
              <a:t>, </a:t>
            </a:r>
            <a:r>
              <a:rPr lang="en-US" sz="952" dirty="0" err="1"/>
              <a:t>Bluemix</a:t>
            </a:r>
            <a:r>
              <a:rPr lang="en-US" sz="952" dirty="0"/>
              <a:t>, CICS, Easy Tier, </a:t>
            </a:r>
            <a:r>
              <a:rPr lang="en-US" sz="952" dirty="0" err="1"/>
              <a:t>FlashCopy</a:t>
            </a:r>
            <a:r>
              <a:rPr lang="en-US" sz="952" dirty="0"/>
              <a:t>, </a:t>
            </a:r>
            <a:r>
              <a:rPr lang="en-US" sz="952" dirty="0" err="1"/>
              <a:t>FlashSystem</a:t>
            </a:r>
            <a:r>
              <a:rPr lang="en-US" sz="952" dirty="0"/>
              <a:t>, GDPS, GPFS, </a:t>
            </a:r>
            <a:r>
              <a:rPr lang="en-US" sz="952" dirty="0" err="1"/>
              <a:t>Guardium</a:t>
            </a:r>
            <a:r>
              <a:rPr lang="en-US" sz="952" dirty="0"/>
              <a:t>, </a:t>
            </a:r>
            <a:r>
              <a:rPr lang="en-US" sz="952" dirty="0" err="1"/>
              <a:t>HyperSwap</a:t>
            </a:r>
            <a:r>
              <a:rPr lang="en-US" sz="952" dirty="0"/>
              <a:t>, IBM Cloud Managed Services, IBM Elastic Storage, IBM </a:t>
            </a:r>
            <a:r>
              <a:rPr lang="en-US" sz="952" dirty="0" err="1"/>
              <a:t>FlashCore</a:t>
            </a:r>
            <a:r>
              <a:rPr lang="en-US" sz="952" dirty="0"/>
              <a:t>, IBM </a:t>
            </a:r>
            <a:r>
              <a:rPr lang="en-US" sz="952" dirty="0" err="1"/>
              <a:t>FlashSystem</a:t>
            </a:r>
            <a:r>
              <a:rPr lang="en-US" sz="952" dirty="0"/>
              <a:t>, IBM MobileFirst, IBM Power Systems, IBM </a:t>
            </a:r>
            <a:r>
              <a:rPr lang="en-US" sz="952" dirty="0" err="1"/>
              <a:t>PureSystems</a:t>
            </a:r>
            <a:r>
              <a:rPr lang="en-US" sz="952" dirty="0"/>
              <a:t>, IBM Spectrum, IBM Spectrum Accelerate, IBM Spectrum Archive, IBM Spectrum Control, IBM Spectrum Protect, IBM Spectrum Scale, IBM Spectrum Storage, IBM Spectrum Virtualize, IBM Watson, IBM Z, IBM z Systems, IBM z13, IMS, </a:t>
            </a:r>
            <a:r>
              <a:rPr lang="en-US" sz="952" dirty="0" err="1"/>
              <a:t>InfoSphere</a:t>
            </a:r>
            <a:r>
              <a:rPr lang="en-US" sz="952" dirty="0"/>
              <a:t>, Linear Tape File System, OMEGAMON, </a:t>
            </a:r>
            <a:r>
              <a:rPr lang="en-US" sz="952" dirty="0" err="1"/>
              <a:t>OpenPower</a:t>
            </a:r>
            <a:r>
              <a:rPr lang="en-US" sz="952" dirty="0"/>
              <a:t>, Parallel </a:t>
            </a:r>
            <a:r>
              <a:rPr lang="en-US" sz="952" dirty="0" err="1"/>
              <a:t>Sysplex</a:t>
            </a:r>
            <a:r>
              <a:rPr lang="en-US" sz="952" dirty="0"/>
              <a:t>, Power, POWER, POWER4, POWER7, POWER8, Power Series, Power Systems, Power Systems Software, PowerHA, </a:t>
            </a:r>
            <a:r>
              <a:rPr lang="en-US" sz="952" dirty="0" err="1"/>
              <a:t>PowerLinux</a:t>
            </a:r>
            <a:r>
              <a:rPr lang="en-US" sz="952" dirty="0"/>
              <a:t>, </a:t>
            </a:r>
            <a:r>
              <a:rPr lang="en-US" sz="952" dirty="0" err="1"/>
              <a:t>PowerVM</a:t>
            </a:r>
            <a:r>
              <a:rPr lang="en-US" sz="952" dirty="0"/>
              <a:t>, </a:t>
            </a:r>
            <a:r>
              <a:rPr lang="en-US" sz="952" dirty="0" err="1"/>
              <a:t>PureApplica</a:t>
            </a:r>
            <a:r>
              <a:rPr lang="en-US" sz="952" dirty="0"/>
              <a:t>- </a:t>
            </a:r>
            <a:r>
              <a:rPr lang="en-US" sz="952" dirty="0" err="1"/>
              <a:t>tion</a:t>
            </a:r>
            <a:r>
              <a:rPr lang="en-US" sz="952" dirty="0"/>
              <a:t>, RACF, Real-time Compression, Redbooks, RMF, SPSS, Storwize, Symphony, </a:t>
            </a:r>
            <a:r>
              <a:rPr lang="en-US" sz="952" dirty="0" err="1"/>
              <a:t>SystemMirror</a:t>
            </a:r>
            <a:r>
              <a:rPr lang="en-US" sz="952" dirty="0"/>
              <a:t>, System Storage, Tivoli, WebSphere, XIV, z Systems, z/OS, z/VM, z/VSE, </a:t>
            </a:r>
            <a:r>
              <a:rPr lang="en-US" sz="952" dirty="0" err="1"/>
              <a:t>zEnterprise</a:t>
            </a:r>
            <a:r>
              <a:rPr lang="en-US" sz="952" dirty="0"/>
              <a:t> and </a:t>
            </a:r>
            <a:r>
              <a:rPr lang="en-US" sz="952" dirty="0" err="1"/>
              <a:t>zSecure</a:t>
            </a:r>
            <a:r>
              <a:rPr lang="en-US" sz="952" dirty="0"/>
              <a:t> are trademarks of International Business Machines Corporation, registered in many jurisdictions worldwide. Other product and service names might be trademarks of IBM or other companies. A current list of IBM trademarks is available on the Web at "Copyright and trademark information" at</a:t>
            </a:r>
            <a:r>
              <a:rPr lang="en-US" sz="952" dirty="0">
                <a:hlinkClick r:id="rId3"/>
              </a:rPr>
              <a:t>: www.ibm.com/legal/copytrade.shtml</a:t>
            </a:r>
            <a:r>
              <a:rPr lang="en-US" sz="952" dirty="0"/>
              <a:t>.</a:t>
            </a:r>
          </a:p>
          <a:p>
            <a:endParaRPr lang="en-US" altLang="en-US" sz="952" dirty="0"/>
          </a:p>
          <a:p>
            <a:r>
              <a:rPr lang="en-US" sz="952" dirty="0"/>
              <a:t>Linux is a registered trademark of Linus Torvalds in the United States, other countries, or both. Java and all Java-based trademarks and logos are trademarks or registered trademarks of Oracle and/or its affiliates.</a:t>
            </a:r>
          </a:p>
        </p:txBody>
      </p:sp>
      <p:sp>
        <p:nvSpPr>
          <p:cNvPr id="3" name="Title 1">
            <a:extLst>
              <a:ext uri="{FF2B5EF4-FFF2-40B4-BE49-F238E27FC236}">
                <a16:creationId xmlns:a16="http://schemas.microsoft.com/office/drawing/2014/main" id="{E28315BD-6F15-AE45-B594-E47E622F8667}"/>
              </a:ext>
            </a:extLst>
          </p:cNvPr>
          <p:cNvSpPr txBox="1">
            <a:spLocks/>
          </p:cNvSpPr>
          <p:nvPr/>
        </p:nvSpPr>
        <p:spPr>
          <a:xfrm>
            <a:off x="359685" y="435352"/>
            <a:ext cx="8043863" cy="534562"/>
          </a:xfrm>
          <a:prstGeom prst="rect">
            <a:avLst/>
          </a:prstGeom>
        </p:spPr>
        <p:txBody>
          <a:bodyPr/>
          <a:lstStyle>
            <a:lvl1pPr algn="l" rtl="0" eaLnBrk="0" fontAlgn="base" hangingPunct="0">
              <a:spcBef>
                <a:spcPct val="0"/>
              </a:spcBef>
              <a:spcAft>
                <a:spcPct val="0"/>
              </a:spcAft>
              <a:defRPr sz="3143">
                <a:solidFill>
                  <a:schemeClr val="tx2"/>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3143">
                <a:solidFill>
                  <a:schemeClr val="tx2"/>
                </a:solidFill>
                <a:latin typeface="Arial" pitchFamily="34" charset="0"/>
                <a:ea typeface="MS PGothic" panose="020B0600070205080204" pitchFamily="34" charset="-128"/>
                <a:cs typeface="MS PGothic" charset="0"/>
              </a:defRPr>
            </a:lvl2pPr>
            <a:lvl3pPr algn="l" rtl="0" eaLnBrk="0" fontAlgn="base" hangingPunct="0">
              <a:spcBef>
                <a:spcPct val="0"/>
              </a:spcBef>
              <a:spcAft>
                <a:spcPct val="0"/>
              </a:spcAft>
              <a:defRPr sz="3143">
                <a:solidFill>
                  <a:schemeClr val="tx2"/>
                </a:solidFill>
                <a:latin typeface="Arial" pitchFamily="34" charset="0"/>
                <a:ea typeface="MS PGothic" panose="020B0600070205080204" pitchFamily="34" charset="-128"/>
                <a:cs typeface="MS PGothic" charset="0"/>
              </a:defRPr>
            </a:lvl3pPr>
            <a:lvl4pPr algn="l" rtl="0" eaLnBrk="0" fontAlgn="base" hangingPunct="0">
              <a:spcBef>
                <a:spcPct val="0"/>
              </a:spcBef>
              <a:spcAft>
                <a:spcPct val="0"/>
              </a:spcAft>
              <a:defRPr sz="3143">
                <a:solidFill>
                  <a:schemeClr val="tx2"/>
                </a:solidFill>
                <a:latin typeface="Arial" pitchFamily="34" charset="0"/>
                <a:ea typeface="MS PGothic" panose="020B0600070205080204" pitchFamily="34" charset="-128"/>
                <a:cs typeface="MS PGothic" charset="0"/>
              </a:defRPr>
            </a:lvl4pPr>
            <a:lvl5pPr algn="l" rtl="0" eaLnBrk="0" fontAlgn="base" hangingPunct="0">
              <a:spcBef>
                <a:spcPct val="0"/>
              </a:spcBef>
              <a:spcAft>
                <a:spcPct val="0"/>
              </a:spcAft>
              <a:defRPr sz="3143">
                <a:solidFill>
                  <a:schemeClr val="tx2"/>
                </a:solidFill>
                <a:latin typeface="Arial" pitchFamily="34" charset="0"/>
                <a:ea typeface="MS PGothic" panose="020B0600070205080204" pitchFamily="34" charset="-128"/>
                <a:cs typeface="MS PGothic" charset="0"/>
              </a:defRPr>
            </a:lvl5pPr>
            <a:lvl6pPr marL="655613" algn="l" rtl="0" eaLnBrk="1" fontAlgn="base" hangingPunct="1">
              <a:spcBef>
                <a:spcPct val="0"/>
              </a:spcBef>
              <a:spcAft>
                <a:spcPct val="0"/>
              </a:spcAft>
              <a:defRPr sz="3143">
                <a:solidFill>
                  <a:schemeClr val="tx2"/>
                </a:solidFill>
                <a:latin typeface="Arial" pitchFamily="34" charset="0"/>
              </a:defRPr>
            </a:lvl6pPr>
            <a:lvl7pPr marL="1311226" algn="l" rtl="0" eaLnBrk="1" fontAlgn="base" hangingPunct="1">
              <a:spcBef>
                <a:spcPct val="0"/>
              </a:spcBef>
              <a:spcAft>
                <a:spcPct val="0"/>
              </a:spcAft>
              <a:defRPr sz="3143">
                <a:solidFill>
                  <a:schemeClr val="tx2"/>
                </a:solidFill>
                <a:latin typeface="Arial" pitchFamily="34" charset="0"/>
              </a:defRPr>
            </a:lvl7pPr>
            <a:lvl8pPr marL="1966839" algn="l" rtl="0" eaLnBrk="1" fontAlgn="base" hangingPunct="1">
              <a:spcBef>
                <a:spcPct val="0"/>
              </a:spcBef>
              <a:spcAft>
                <a:spcPct val="0"/>
              </a:spcAft>
              <a:defRPr sz="3143">
                <a:solidFill>
                  <a:schemeClr val="tx2"/>
                </a:solidFill>
                <a:latin typeface="Arial" pitchFamily="34" charset="0"/>
              </a:defRPr>
            </a:lvl8pPr>
            <a:lvl9pPr marL="2622451" algn="l" rtl="0" eaLnBrk="1" fontAlgn="base" hangingPunct="1">
              <a:spcBef>
                <a:spcPct val="0"/>
              </a:spcBef>
              <a:spcAft>
                <a:spcPct val="0"/>
              </a:spcAft>
              <a:defRPr sz="3143">
                <a:solidFill>
                  <a:schemeClr val="tx2"/>
                </a:solidFill>
                <a:latin typeface="Arial" pitchFamily="34" charset="0"/>
              </a:defRPr>
            </a:lvl9pPr>
          </a:lstStyle>
          <a:p>
            <a:pPr defTabSz="621975"/>
            <a:r>
              <a:rPr lang="en-US" sz="2138" kern="0"/>
              <a:t>Notice and disclaimers</a:t>
            </a:r>
            <a:endParaRPr lang="en-US" sz="2138" kern="0" dirty="0"/>
          </a:p>
        </p:txBody>
      </p:sp>
      <p:pic>
        <p:nvPicPr>
          <p:cNvPr id="4" name="Picture 3">
            <a:extLst>
              <a:ext uri="{FF2B5EF4-FFF2-40B4-BE49-F238E27FC236}">
                <a16:creationId xmlns:a16="http://schemas.microsoft.com/office/drawing/2014/main" id="{6898C2B5-15EA-AF4B-8FF7-76FC7E5BA133}"/>
              </a:ext>
            </a:extLst>
          </p:cNvPr>
          <p:cNvPicPr>
            <a:picLocks noChangeAspect="1"/>
          </p:cNvPicPr>
          <p:nvPr/>
        </p:nvPicPr>
        <p:blipFill>
          <a:blip r:embed="rId4"/>
          <a:stretch>
            <a:fillRect/>
          </a:stretch>
        </p:blipFill>
        <p:spPr>
          <a:xfrm>
            <a:off x="0" y="2968"/>
            <a:ext cx="9144000" cy="5137564"/>
          </a:xfrm>
          <a:prstGeom prst="rect">
            <a:avLst/>
          </a:prstGeom>
        </p:spPr>
      </p:pic>
    </p:spTree>
    <p:extLst>
      <p:ext uri="{BB962C8B-B14F-4D97-AF65-F5344CB8AC3E}">
        <p14:creationId xmlns:p14="http://schemas.microsoft.com/office/powerpoint/2010/main" val="38422426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0630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E3F288-545F-5246-B9D6-56F13D8897DB}"/>
              </a:ext>
            </a:extLst>
          </p:cNvPr>
          <p:cNvPicPr>
            <a:picLocks noChangeAspect="1"/>
          </p:cNvPicPr>
          <p:nvPr/>
        </p:nvPicPr>
        <p:blipFill>
          <a:blip r:embed="rId3">
            <a:alphaModFix amt="20000"/>
          </a:blip>
          <a:stretch>
            <a:fillRect/>
          </a:stretch>
        </p:blipFill>
        <p:spPr>
          <a:xfrm>
            <a:off x="0" y="-871"/>
            <a:ext cx="9144000" cy="5143500"/>
          </a:xfrm>
          <a:prstGeom prst="rect">
            <a:avLst/>
          </a:prstGeom>
        </p:spPr>
      </p:pic>
      <p:sp>
        <p:nvSpPr>
          <p:cNvPr id="3" name="TextBox 2">
            <a:extLst>
              <a:ext uri="{FF2B5EF4-FFF2-40B4-BE49-F238E27FC236}">
                <a16:creationId xmlns:a16="http://schemas.microsoft.com/office/drawing/2014/main" id="{280D402F-D176-064C-9880-D41BEA032CB2}"/>
              </a:ext>
            </a:extLst>
          </p:cNvPr>
          <p:cNvSpPr txBox="1"/>
          <p:nvPr/>
        </p:nvSpPr>
        <p:spPr>
          <a:xfrm>
            <a:off x="771332" y="997039"/>
            <a:ext cx="3857272" cy="717966"/>
          </a:xfrm>
          <a:prstGeom prst="rect">
            <a:avLst/>
          </a:prstGeom>
          <a:noFill/>
        </p:spPr>
        <p:txBody>
          <a:bodyPr wrap="square" lIns="70941" tIns="35471" rIns="70941" bIns="35471" rtlCol="0">
            <a:spAutoFit/>
          </a:bodyPr>
          <a:lstStyle/>
          <a:p>
            <a:pPr marL="221676" indent="-221676">
              <a:buFont typeface="Arial" panose="020B0604020202020204" pitchFamily="34" charset="0"/>
              <a:buChar char="•"/>
            </a:pPr>
            <a:r>
              <a:rPr lang="en-US" sz="1400" dirty="0"/>
              <a:t>SAP acquisition in 2011 for Billion $3.4</a:t>
            </a:r>
          </a:p>
          <a:p>
            <a:pPr marL="221676" indent="-221676">
              <a:buFont typeface="Arial" panose="020B0604020202020204" pitchFamily="34" charset="0"/>
              <a:buChar char="•"/>
            </a:pPr>
            <a:r>
              <a:rPr lang="en-US" sz="1400" dirty="0"/>
              <a:t>SAP SaaS offering for Human Capital Management) </a:t>
            </a:r>
            <a:r>
              <a:rPr lang="en-US" sz="1400" dirty="0">
                <a:solidFill>
                  <a:srgbClr val="000000"/>
                </a:solidFill>
              </a:rPr>
              <a:t>(exclusively, not on-premise) </a:t>
            </a:r>
            <a:endParaRPr lang="en-US" sz="1400" dirty="0"/>
          </a:p>
        </p:txBody>
      </p:sp>
      <p:pic>
        <p:nvPicPr>
          <p:cNvPr id="4" name="Picture 8" descr="https://www.successfactors.com/content/campaigns/successfactors/rightrailtargetedcontent/default-experience.img.png">
            <a:extLst>
              <a:ext uri="{FF2B5EF4-FFF2-40B4-BE49-F238E27FC236}">
                <a16:creationId xmlns:a16="http://schemas.microsoft.com/office/drawing/2014/main" id="{35088A21-B9AB-9444-B6CB-7A32DC8C8DA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80859" y="109982"/>
            <a:ext cx="1838217" cy="79489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4091C9D-43D3-8244-98C2-5615E570C178}"/>
              </a:ext>
            </a:extLst>
          </p:cNvPr>
          <p:cNvSpPr/>
          <p:nvPr/>
        </p:nvSpPr>
        <p:spPr>
          <a:xfrm>
            <a:off x="4628603" y="911027"/>
            <a:ext cx="3666104" cy="1148853"/>
          </a:xfrm>
          <a:prstGeom prst="rect">
            <a:avLst/>
          </a:prstGeom>
        </p:spPr>
        <p:txBody>
          <a:bodyPr wrap="square" lIns="70941" tIns="35471" rIns="70941" bIns="35471">
            <a:spAutoFit/>
          </a:bodyPr>
          <a:lstStyle/>
          <a:p>
            <a:pPr marL="221676" indent="-221676">
              <a:buFont typeface="Arial" panose="020B0604020202020204" pitchFamily="34" charset="0"/>
              <a:buChar char="•"/>
            </a:pPr>
            <a:r>
              <a:rPr lang="en-US" sz="1400" dirty="0"/>
              <a:t>SAP acquisition in 2012 for Billion $ 4,5</a:t>
            </a:r>
            <a:endParaRPr lang="en-US" sz="1000" dirty="0"/>
          </a:p>
          <a:p>
            <a:pPr marL="221676" indent="-221676">
              <a:buFont typeface="Arial" panose="020B0604020202020204" pitchFamily="34" charset="0"/>
              <a:buChar char="•"/>
            </a:pPr>
            <a:r>
              <a:rPr lang="en-US" sz="1400" dirty="0"/>
              <a:t>Combination of cloud-based and on premise applications</a:t>
            </a:r>
          </a:p>
          <a:p>
            <a:pPr marL="221676" indent="-221676">
              <a:buFont typeface="Arial" panose="020B0604020202020204" pitchFamily="34" charset="0"/>
              <a:buChar char="•"/>
            </a:pPr>
            <a:r>
              <a:rPr lang="en-US" sz="1400" dirty="0"/>
              <a:t>Established global B2B customer network (Ariba Network)</a:t>
            </a:r>
          </a:p>
        </p:txBody>
      </p:sp>
      <p:pic>
        <p:nvPicPr>
          <p:cNvPr id="6" name="Picture 4" descr="http://www.bwlimited.com/wp-content/uploads/2012/03/ARIBA-logo-featured-420x215.jpg">
            <a:extLst>
              <a:ext uri="{FF2B5EF4-FFF2-40B4-BE49-F238E27FC236}">
                <a16:creationId xmlns:a16="http://schemas.microsoft.com/office/drawing/2014/main" id="{A0F4407A-F615-FA40-9A30-F37B6C7980AC}"/>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740534" y="180414"/>
            <a:ext cx="1048194" cy="67450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4A6148C-A89B-7245-AD89-75601D822E2B}"/>
              </a:ext>
            </a:extLst>
          </p:cNvPr>
          <p:cNvSpPr/>
          <p:nvPr/>
        </p:nvSpPr>
        <p:spPr>
          <a:xfrm>
            <a:off x="771331" y="3012597"/>
            <a:ext cx="3886594" cy="1641295"/>
          </a:xfrm>
          <a:prstGeom prst="rect">
            <a:avLst/>
          </a:prstGeom>
        </p:spPr>
        <p:txBody>
          <a:bodyPr wrap="square" lIns="70941" tIns="35471" rIns="70941" bIns="35471">
            <a:spAutoFit/>
          </a:bodyPr>
          <a:lstStyle/>
          <a:p>
            <a:pPr marL="221676" indent="-221676">
              <a:buFont typeface="Arial" panose="020B0604020202020204" pitchFamily="34" charset="0"/>
              <a:buChar char="•"/>
            </a:pPr>
            <a:r>
              <a:rPr lang="en-US" sz="1400" b="1" dirty="0"/>
              <a:t>Hybris </a:t>
            </a:r>
            <a:r>
              <a:rPr lang="en-US" sz="1400" dirty="0"/>
              <a:t>was founded in 1997</a:t>
            </a:r>
            <a:r>
              <a:rPr lang="en-US" sz="1400" b="1" dirty="0"/>
              <a:t>,</a:t>
            </a:r>
            <a:r>
              <a:rPr lang="en-US" sz="1400" dirty="0"/>
              <a:t> headquartered in Zug, Switzerland</a:t>
            </a:r>
            <a:endParaRPr lang="en-US" sz="800" dirty="0"/>
          </a:p>
          <a:p>
            <a:pPr marL="221676" indent="-221676">
              <a:buFont typeface="Arial" panose="020B0604020202020204" pitchFamily="34" charset="0"/>
              <a:buChar char="•"/>
            </a:pPr>
            <a:r>
              <a:rPr lang="en-US" sz="1400" dirty="0"/>
              <a:t>SAP acquisition in 2013</a:t>
            </a:r>
          </a:p>
          <a:p>
            <a:pPr marL="221676" indent="-221676">
              <a:buFont typeface="Arial" panose="020B0604020202020204" pitchFamily="34" charset="0"/>
              <a:buChar char="•"/>
            </a:pPr>
            <a:r>
              <a:rPr lang="de-DE" sz="1400" dirty="0"/>
              <a:t>Products for Commerce</a:t>
            </a:r>
            <a:endParaRPr lang="en-US" sz="1400" dirty="0"/>
          </a:p>
          <a:p>
            <a:pPr marL="576357" lvl="1" indent="-221676">
              <a:buFont typeface="Arial" panose="020B0604020202020204" pitchFamily="34" charset="0"/>
              <a:buChar char="•"/>
            </a:pPr>
            <a:r>
              <a:rPr lang="de-DE" sz="1100" dirty="0"/>
              <a:t>B2B, B2C</a:t>
            </a:r>
            <a:endParaRPr lang="en-US" sz="1100" dirty="0"/>
          </a:p>
          <a:p>
            <a:pPr marL="221676" indent="-221676">
              <a:buFont typeface="Arial" panose="020B0604020202020204" pitchFamily="34" charset="0"/>
              <a:buChar char="•"/>
            </a:pPr>
            <a:r>
              <a:rPr lang="de-DE" sz="1400" dirty="0"/>
              <a:t>Products for Marketing</a:t>
            </a:r>
          </a:p>
          <a:p>
            <a:pPr marL="576419" lvl="1" indent="-221676">
              <a:buFont typeface="Arial" panose="020B0604020202020204" pitchFamily="34" charset="0"/>
              <a:buChar char="•"/>
            </a:pPr>
            <a:r>
              <a:rPr lang="en-US" sz="1100" dirty="0"/>
              <a:t>Real-Time Customer Insights</a:t>
            </a:r>
          </a:p>
          <a:p>
            <a:pPr marL="576419" lvl="1" indent="-221676">
              <a:buFont typeface="Arial" panose="020B0604020202020204" pitchFamily="34" charset="0"/>
              <a:buChar char="•"/>
            </a:pPr>
            <a:r>
              <a:rPr lang="en-US" sz="1100" dirty="0"/>
              <a:t>Unique Customer Experiences</a:t>
            </a:r>
            <a:endParaRPr lang="en-US" sz="714" dirty="0"/>
          </a:p>
        </p:txBody>
      </p:sp>
      <p:pic>
        <p:nvPicPr>
          <p:cNvPr id="8" name="Picture 7">
            <a:extLst>
              <a:ext uri="{FF2B5EF4-FFF2-40B4-BE49-F238E27FC236}">
                <a16:creationId xmlns:a16="http://schemas.microsoft.com/office/drawing/2014/main" id="{8D08DB38-C5B2-3A44-9E54-5787F517AE8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429995" y="2437832"/>
            <a:ext cx="581706" cy="553038"/>
          </a:xfrm>
          <a:prstGeom prst="rect">
            <a:avLst/>
          </a:prstGeom>
        </p:spPr>
      </p:pic>
      <p:sp>
        <p:nvSpPr>
          <p:cNvPr id="9" name="Rectangle 8">
            <a:extLst>
              <a:ext uri="{FF2B5EF4-FFF2-40B4-BE49-F238E27FC236}">
                <a16:creationId xmlns:a16="http://schemas.microsoft.com/office/drawing/2014/main" id="{DD013D70-A2E7-1B4E-8780-8AFD2B395F6E}"/>
              </a:ext>
            </a:extLst>
          </p:cNvPr>
          <p:cNvSpPr/>
          <p:nvPr/>
        </p:nvSpPr>
        <p:spPr>
          <a:xfrm>
            <a:off x="4628603" y="3056919"/>
            <a:ext cx="3666104" cy="1364296"/>
          </a:xfrm>
          <a:prstGeom prst="rect">
            <a:avLst/>
          </a:prstGeom>
        </p:spPr>
        <p:txBody>
          <a:bodyPr wrap="square" lIns="70941" tIns="35471" rIns="70941" bIns="35471">
            <a:spAutoFit/>
          </a:bodyPr>
          <a:lstStyle/>
          <a:p>
            <a:pPr marL="221676" indent="-221676">
              <a:buFont typeface="Arial" panose="020B0604020202020204" pitchFamily="34" charset="0"/>
              <a:buChar char="•"/>
            </a:pPr>
            <a:r>
              <a:rPr lang="en-US" sz="1400" b="1" dirty="0"/>
              <a:t>Concur </a:t>
            </a:r>
            <a:r>
              <a:rPr lang="en-US" sz="1400" dirty="0"/>
              <a:t>was founded in 1993</a:t>
            </a:r>
            <a:r>
              <a:rPr lang="en-US" sz="1400" b="1" dirty="0"/>
              <a:t>,</a:t>
            </a:r>
            <a:r>
              <a:rPr lang="en-US" sz="1400" dirty="0"/>
              <a:t> headquartered in Bellevue, WA, United States of America</a:t>
            </a:r>
            <a:endParaRPr lang="en-US" sz="800" dirty="0"/>
          </a:p>
          <a:p>
            <a:pPr marL="221676" indent="-221676">
              <a:buFont typeface="Arial" panose="020B0604020202020204" pitchFamily="34" charset="0"/>
              <a:buChar char="•"/>
            </a:pPr>
            <a:r>
              <a:rPr lang="en-US" sz="1400" dirty="0"/>
              <a:t>SAP acquisition in 2014 for $8.3 billion</a:t>
            </a:r>
          </a:p>
          <a:p>
            <a:pPr marL="221676" indent="-221676">
              <a:buFont typeface="Arial" panose="020B0604020202020204" pitchFamily="34" charset="0"/>
              <a:buChar char="•"/>
            </a:pPr>
            <a:r>
              <a:rPr lang="en-US" sz="1400" dirty="0"/>
              <a:t>Concur Travel &amp; Expense, cloud-based travel and expense management </a:t>
            </a:r>
          </a:p>
        </p:txBody>
      </p:sp>
      <p:pic>
        <p:nvPicPr>
          <p:cNvPr id="10" name="Picture 23">
            <a:extLst>
              <a:ext uri="{FF2B5EF4-FFF2-40B4-BE49-F238E27FC236}">
                <a16:creationId xmlns:a16="http://schemas.microsoft.com/office/drawing/2014/main" id="{8F2474B4-A6D1-9449-A8D6-FA4FE9997DBE}"/>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5441695" y="2516200"/>
            <a:ext cx="1645871" cy="474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3197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0EFC87-CCA0-4485-9C8B-E7E087177EA5}"/>
              </a:ext>
            </a:extLst>
          </p:cNvPr>
          <p:cNvSpPr>
            <a:spLocks noGrp="1"/>
          </p:cNvSpPr>
          <p:nvPr>
            <p:ph sz="quarter" idx="15"/>
          </p:nvPr>
        </p:nvSpPr>
        <p:spPr>
          <a:xfrm>
            <a:off x="4646098" y="2571750"/>
            <a:ext cx="1525614" cy="2571750"/>
          </a:xfrm>
        </p:spPr>
        <p:txBody>
          <a:bodyPr/>
          <a:lstStyle/>
          <a:p>
            <a:r>
              <a:rPr lang="en-US" sz="1200" dirty="0"/>
              <a:t>SAP introduces its own </a:t>
            </a:r>
            <a:br>
              <a:rPr lang="en-US" sz="1200" dirty="0"/>
            </a:br>
            <a:r>
              <a:rPr lang="en-US" sz="1200" dirty="0"/>
              <a:t>in-memory database. HANA will enable applications to run both transactional and analytical workloads on a single copy of the data</a:t>
            </a:r>
          </a:p>
        </p:txBody>
      </p:sp>
      <p:sp>
        <p:nvSpPr>
          <p:cNvPr id="3" name="Content Placeholder 2">
            <a:extLst>
              <a:ext uri="{FF2B5EF4-FFF2-40B4-BE49-F238E27FC236}">
                <a16:creationId xmlns:a16="http://schemas.microsoft.com/office/drawing/2014/main" id="{4F7CD3DB-01F9-45BF-BC6D-05386348996B}"/>
              </a:ext>
            </a:extLst>
          </p:cNvPr>
          <p:cNvSpPr>
            <a:spLocks noGrp="1"/>
          </p:cNvSpPr>
          <p:nvPr>
            <p:ph sz="quarter" idx="16"/>
          </p:nvPr>
        </p:nvSpPr>
        <p:spPr>
          <a:xfrm>
            <a:off x="1588851" y="2571750"/>
            <a:ext cx="1535356" cy="2571750"/>
          </a:xfrm>
        </p:spPr>
        <p:txBody>
          <a:bodyPr/>
          <a:lstStyle/>
          <a:p>
            <a:r>
              <a:rPr lang="en-US" sz="1200" dirty="0"/>
              <a:t>By this time, distributed Unix and Windows systems were available and SAP ported their ERP application to these platforms as R/3</a:t>
            </a:r>
          </a:p>
        </p:txBody>
      </p:sp>
      <p:sp>
        <p:nvSpPr>
          <p:cNvPr id="4" name="Content Placeholder 3">
            <a:extLst>
              <a:ext uri="{FF2B5EF4-FFF2-40B4-BE49-F238E27FC236}">
                <a16:creationId xmlns:a16="http://schemas.microsoft.com/office/drawing/2014/main" id="{5EFD22C2-9E73-4019-B2AE-4B91930351CC}"/>
              </a:ext>
            </a:extLst>
          </p:cNvPr>
          <p:cNvSpPr>
            <a:spLocks noGrp="1"/>
          </p:cNvSpPr>
          <p:nvPr>
            <p:ph sz="quarter" idx="17"/>
          </p:nvPr>
        </p:nvSpPr>
        <p:spPr>
          <a:xfrm>
            <a:off x="3124207" y="2571750"/>
            <a:ext cx="1519129" cy="2571750"/>
          </a:xfrm>
        </p:spPr>
        <p:txBody>
          <a:bodyPr/>
          <a:lstStyle/>
          <a:p>
            <a:r>
              <a:rPr lang="en-US" sz="1200" dirty="0"/>
              <a:t>Multiple components were merged into SAP ERP such as BW, SEM and ITS. The business logic and technical (Basis) layer were separated for ease of implementation</a:t>
            </a:r>
          </a:p>
        </p:txBody>
      </p:sp>
      <p:sp>
        <p:nvSpPr>
          <p:cNvPr id="5" name="Content Placeholder 4">
            <a:extLst>
              <a:ext uri="{FF2B5EF4-FFF2-40B4-BE49-F238E27FC236}">
                <a16:creationId xmlns:a16="http://schemas.microsoft.com/office/drawing/2014/main" id="{83FF55C6-AD0F-464E-9507-0E3FB052C63C}"/>
              </a:ext>
            </a:extLst>
          </p:cNvPr>
          <p:cNvSpPr>
            <a:spLocks noGrp="1"/>
          </p:cNvSpPr>
          <p:nvPr>
            <p:ph sz="quarter" idx="18"/>
          </p:nvPr>
        </p:nvSpPr>
        <p:spPr>
          <a:xfrm>
            <a:off x="0" y="2571750"/>
            <a:ext cx="1588851" cy="2571750"/>
          </a:xfrm>
        </p:spPr>
        <p:txBody>
          <a:bodyPr/>
          <a:lstStyle/>
          <a:p>
            <a:r>
              <a:rPr lang="en-US" sz="1200" dirty="0"/>
              <a:t>SAP started out with R/1 and R/2 as a real-time system offering on the mainframe. Initially it was a 1-tier system, which then became 2-tier with R/2</a:t>
            </a:r>
          </a:p>
        </p:txBody>
      </p:sp>
      <p:sp>
        <p:nvSpPr>
          <p:cNvPr id="6" name="Slide Number Placeholder 5">
            <a:extLst>
              <a:ext uri="{FF2B5EF4-FFF2-40B4-BE49-F238E27FC236}">
                <a16:creationId xmlns:a16="http://schemas.microsoft.com/office/drawing/2014/main" id="{E2694663-DE55-46AF-A46E-DC962D215E0E}"/>
              </a:ext>
            </a:extLst>
          </p:cNvPr>
          <p:cNvSpPr>
            <a:spLocks noGrp="1"/>
          </p:cNvSpPr>
          <p:nvPr>
            <p:ph type="sldNum" sz="quarter" idx="10"/>
          </p:nvPr>
        </p:nvSpPr>
        <p:spPr/>
        <p:txBody>
          <a:bodyPr/>
          <a:lstStyle/>
          <a:p>
            <a:fld id="{D0BE6F14-FF48-0F4F-A8AA-2E3F25371E4A}" type="slidenum">
              <a:rPr lang="en-US" smtClean="0"/>
              <a:pPr/>
              <a:t>5</a:t>
            </a:fld>
            <a:endParaRPr lang="en-US" dirty="0"/>
          </a:p>
        </p:txBody>
      </p:sp>
      <p:sp>
        <p:nvSpPr>
          <p:cNvPr id="8" name="Title 7">
            <a:extLst>
              <a:ext uri="{FF2B5EF4-FFF2-40B4-BE49-F238E27FC236}">
                <a16:creationId xmlns:a16="http://schemas.microsoft.com/office/drawing/2014/main" id="{AD166160-4306-4E2F-8A96-93FD1DEDCC98}"/>
              </a:ext>
            </a:extLst>
          </p:cNvPr>
          <p:cNvSpPr>
            <a:spLocks noGrp="1"/>
          </p:cNvSpPr>
          <p:nvPr>
            <p:ph type="title"/>
          </p:nvPr>
        </p:nvSpPr>
        <p:spPr>
          <a:xfrm>
            <a:off x="1" y="0"/>
            <a:ext cx="9143999" cy="2571751"/>
          </a:xfrm>
        </p:spPr>
        <p:txBody>
          <a:bodyPr/>
          <a:lstStyle/>
          <a:p>
            <a:pPr algn="ctr"/>
            <a:r>
              <a:rPr lang="en-US" sz="4000" dirty="0">
                <a:latin typeface="IBM Plex Sans" panose="020B0503050203000203" pitchFamily="34" charset="77"/>
              </a:rPr>
              <a:t>Evolution of SAP S/4HANA</a:t>
            </a:r>
          </a:p>
        </p:txBody>
      </p:sp>
      <p:pic>
        <p:nvPicPr>
          <p:cNvPr id="9" name="Picture 8">
            <a:extLst>
              <a:ext uri="{FF2B5EF4-FFF2-40B4-BE49-F238E27FC236}">
                <a16:creationId xmlns:a16="http://schemas.microsoft.com/office/drawing/2014/main" id="{E7C22115-4305-8E4D-B6BC-1BC91A16197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709246"/>
            <a:ext cx="9143998" cy="1862503"/>
          </a:xfrm>
          <a:prstGeom prst="rect">
            <a:avLst/>
          </a:prstGeom>
        </p:spPr>
      </p:pic>
      <p:sp>
        <p:nvSpPr>
          <p:cNvPr id="10" name="Content Placeholder 1">
            <a:extLst>
              <a:ext uri="{FF2B5EF4-FFF2-40B4-BE49-F238E27FC236}">
                <a16:creationId xmlns:a16="http://schemas.microsoft.com/office/drawing/2014/main" id="{F54795C8-77D3-7040-A454-8B0821D688EA}"/>
              </a:ext>
            </a:extLst>
          </p:cNvPr>
          <p:cNvSpPr txBox="1">
            <a:spLocks/>
          </p:cNvSpPr>
          <p:nvPr/>
        </p:nvSpPr>
        <p:spPr>
          <a:xfrm>
            <a:off x="6173012" y="2571750"/>
            <a:ext cx="1442921" cy="2571750"/>
          </a:xfrm>
          <a:prstGeom prst="rect">
            <a:avLst/>
          </a:prstGeom>
          <a:solidFill>
            <a:schemeClr val="accent1">
              <a:lumMod val="40000"/>
              <a:lumOff val="60000"/>
            </a:schemeClr>
          </a:solidFill>
        </p:spPr>
        <p:txBody>
          <a:bodyPr vert="horz" lIns="228600" tIns="192024" rIns="228600" bIns="228600" rtlCol="0">
            <a:noAutofit/>
          </a:bodyPr>
          <a:lstStyle>
            <a:lvl1pPr marL="0" indent="0" algn="l" defTabSz="457200" rtl="0" eaLnBrk="1" latinLnBrk="0" hangingPunct="1">
              <a:lnSpc>
                <a:spcPct val="100000"/>
              </a:lnSpc>
              <a:spcBef>
                <a:spcPts val="1100"/>
              </a:spcBef>
              <a:buFont typeface="Arial"/>
              <a:buNone/>
              <a:defRPr sz="1400" kern="1200">
                <a:solidFill>
                  <a:schemeClr val="bg2"/>
                </a:solidFill>
                <a:latin typeface="Arial" panose="020B0604020202020204" pitchFamily="34" charset="0"/>
                <a:ea typeface="Arial" panose="020B0604020202020204" pitchFamily="34" charset="0"/>
                <a:cs typeface="Arial" panose="020B0604020202020204" pitchFamily="34"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solidFill>
                  <a:schemeClr val="tx1"/>
                </a:solidFill>
              </a:rPr>
              <a:t>SAP ports its Business Suite applications to run on HANA</a:t>
            </a:r>
          </a:p>
        </p:txBody>
      </p:sp>
      <p:sp>
        <p:nvSpPr>
          <p:cNvPr id="11" name="Content Placeholder 1">
            <a:extLst>
              <a:ext uri="{FF2B5EF4-FFF2-40B4-BE49-F238E27FC236}">
                <a16:creationId xmlns:a16="http://schemas.microsoft.com/office/drawing/2014/main" id="{665C147F-9F13-E548-A8C5-D86E5D59764D}"/>
              </a:ext>
            </a:extLst>
          </p:cNvPr>
          <p:cNvSpPr txBox="1">
            <a:spLocks/>
          </p:cNvSpPr>
          <p:nvPr/>
        </p:nvSpPr>
        <p:spPr>
          <a:xfrm>
            <a:off x="7584346" y="2571750"/>
            <a:ext cx="1559651" cy="2571750"/>
          </a:xfrm>
          <a:prstGeom prst="rect">
            <a:avLst/>
          </a:prstGeom>
          <a:solidFill>
            <a:schemeClr val="accent1">
              <a:lumMod val="20000"/>
              <a:lumOff val="80000"/>
            </a:schemeClr>
          </a:solidFill>
        </p:spPr>
        <p:txBody>
          <a:bodyPr vert="horz" lIns="228600" tIns="192024" rIns="228600" bIns="228600" rtlCol="0">
            <a:noAutofit/>
          </a:bodyPr>
          <a:lstStyle>
            <a:lvl1pPr marL="0" indent="0" algn="l" defTabSz="457200" rtl="0" eaLnBrk="1" latinLnBrk="0" hangingPunct="1">
              <a:lnSpc>
                <a:spcPct val="100000"/>
              </a:lnSpc>
              <a:spcBef>
                <a:spcPts val="1100"/>
              </a:spcBef>
              <a:buFont typeface="Arial"/>
              <a:buNone/>
              <a:defRPr sz="1400" kern="1200">
                <a:solidFill>
                  <a:schemeClr val="bg2"/>
                </a:solidFill>
                <a:latin typeface="Arial" panose="020B0604020202020204" pitchFamily="34" charset="0"/>
                <a:ea typeface="Arial" panose="020B0604020202020204" pitchFamily="34" charset="0"/>
                <a:cs typeface="Arial" panose="020B0604020202020204" pitchFamily="34"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solidFill>
                  <a:schemeClr val="tx1"/>
                </a:solidFill>
              </a:rPr>
              <a:t>SAP introduces S/4HANA, an ERP replacement, that will form the Digital Core of SAP’s modernization of the enterprise business processes</a:t>
            </a:r>
          </a:p>
        </p:txBody>
      </p:sp>
    </p:spTree>
    <p:extLst>
      <p:ext uri="{BB962C8B-B14F-4D97-AF65-F5344CB8AC3E}">
        <p14:creationId xmlns:p14="http://schemas.microsoft.com/office/powerpoint/2010/main" val="4211768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031CCEA-0B94-6D4A-87A5-938327833A3C}"/>
              </a:ext>
            </a:extLst>
          </p:cNvPr>
          <p:cNvSpPr>
            <a:spLocks noGrp="1"/>
          </p:cNvSpPr>
          <p:nvPr>
            <p:ph type="title"/>
          </p:nvPr>
        </p:nvSpPr>
        <p:spPr>
          <a:xfrm>
            <a:off x="228600" y="201168"/>
            <a:ext cx="4679462" cy="4491101"/>
          </a:xfrm>
        </p:spPr>
        <p:txBody>
          <a:bodyPr/>
          <a:lstStyle/>
          <a:p>
            <a:r>
              <a:rPr lang="en-US" dirty="0"/>
              <a:t>Differences between ERP and S/4</a:t>
            </a:r>
          </a:p>
        </p:txBody>
      </p:sp>
      <p:pic>
        <p:nvPicPr>
          <p:cNvPr id="6" name="Picture 5">
            <a:extLst>
              <a:ext uri="{FF2B5EF4-FFF2-40B4-BE49-F238E27FC236}">
                <a16:creationId xmlns:a16="http://schemas.microsoft.com/office/drawing/2014/main" id="{009699E0-C531-FC44-A356-2002CF5067C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56577" y="940429"/>
            <a:ext cx="4969104" cy="4153937"/>
          </a:xfrm>
          <a:prstGeom prst="rect">
            <a:avLst/>
          </a:prstGeom>
        </p:spPr>
      </p:pic>
    </p:spTree>
    <p:extLst>
      <p:ext uri="{BB962C8B-B14F-4D97-AF65-F5344CB8AC3E}">
        <p14:creationId xmlns:p14="http://schemas.microsoft.com/office/powerpoint/2010/main" val="3961849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quarter" idx="17"/>
          </p:nvPr>
        </p:nvSpPr>
        <p:spPr/>
        <p:txBody>
          <a:bodyPr/>
          <a:lstStyle/>
          <a:p>
            <a:r>
              <a:rPr lang="en-US" dirty="0"/>
              <a:t> </a:t>
            </a:r>
          </a:p>
        </p:txBody>
      </p:sp>
      <p:sp>
        <p:nvSpPr>
          <p:cNvPr id="5" name="Text Placeholder 4"/>
          <p:cNvSpPr>
            <a:spLocks noGrp="1"/>
          </p:cNvSpPr>
          <p:nvPr>
            <p:ph type="body" sz="quarter" idx="13"/>
          </p:nvPr>
        </p:nvSpPr>
        <p:spPr/>
        <p:txBody>
          <a:bodyPr/>
          <a:lstStyle/>
          <a:p>
            <a:r>
              <a:rPr lang="en-US" sz="2000" dirty="0"/>
              <a:t>Where did SAP HANA come from?</a:t>
            </a:r>
          </a:p>
        </p:txBody>
      </p:sp>
      <p:sp>
        <p:nvSpPr>
          <p:cNvPr id="6" name="Text Placeholder 5"/>
          <p:cNvSpPr>
            <a:spLocks noGrp="1"/>
          </p:cNvSpPr>
          <p:nvPr>
            <p:ph type="body" sz="quarter" idx="14"/>
          </p:nvPr>
        </p:nvSpPr>
        <p:spPr/>
        <p:txBody>
          <a:bodyPr/>
          <a:lstStyle/>
          <a:p>
            <a:r>
              <a:rPr lang="en-US" dirty="0"/>
              <a:t>SAP HANA is the brainchild of SAP Chairman </a:t>
            </a:r>
            <a:r>
              <a:rPr lang="en-US" dirty="0" err="1"/>
              <a:t>Hasso</a:t>
            </a:r>
            <a:r>
              <a:rPr lang="en-US" dirty="0"/>
              <a:t> Plattner and developed by, then CTO of SAP, Vishal Sikka. HANA is the result of a combination of several technologies of:</a:t>
            </a:r>
          </a:p>
          <a:p>
            <a:pPr marL="285750" indent="-285750">
              <a:buFont typeface="Arial" panose="020B0604020202020204" pitchFamily="34" charset="0"/>
              <a:buChar char="•"/>
            </a:pPr>
            <a:r>
              <a:rPr lang="en-US" dirty="0" err="1"/>
              <a:t>MaxDB</a:t>
            </a:r>
            <a:r>
              <a:rPr lang="en-US" dirty="0"/>
              <a:t> live-cache memory engine</a:t>
            </a:r>
          </a:p>
          <a:p>
            <a:pPr marL="285750" indent="-285750">
              <a:buFont typeface="Arial" panose="020B0604020202020204" pitchFamily="34" charset="0"/>
              <a:buChar char="•"/>
            </a:pPr>
            <a:r>
              <a:rPr lang="en-US" dirty="0"/>
              <a:t>P*TIME in-memory OLTP engine</a:t>
            </a:r>
          </a:p>
          <a:p>
            <a:pPr marL="285750" indent="-285750">
              <a:buFont typeface="Arial" panose="020B0604020202020204" pitchFamily="34" charset="0"/>
              <a:buChar char="•"/>
            </a:pPr>
            <a:r>
              <a:rPr lang="en-US" dirty="0"/>
              <a:t>SAP’s own TREX text search engine </a:t>
            </a:r>
          </a:p>
          <a:p>
            <a:pPr marL="285750" indent="-285750">
              <a:buFont typeface="Arial" panose="020B0604020202020204" pitchFamily="34" charset="0"/>
              <a:buChar char="•"/>
            </a:pPr>
            <a:endParaRPr lang="en-US" dirty="0"/>
          </a:p>
          <a:p>
            <a:r>
              <a:rPr lang="en-US" sz="2000" b="1" dirty="0">
                <a:latin typeface="Chalkboard SE" panose="03050602040202020205" pitchFamily="66" charset="77"/>
              </a:rPr>
              <a:t>              </a:t>
            </a:r>
            <a:r>
              <a:rPr lang="en-US" sz="2800" b="1" dirty="0">
                <a:latin typeface="Chalkboard SE" panose="03050602040202020205" pitchFamily="66" charset="77"/>
              </a:rPr>
              <a:t>+       +      =</a:t>
            </a:r>
            <a:endParaRPr lang="en-US" sz="2000" b="1" dirty="0">
              <a:latin typeface="Chalkboard SE" panose="03050602040202020205" pitchFamily="66" charset="77"/>
            </a:endParaRPr>
          </a:p>
        </p:txBody>
      </p:sp>
      <p:sp>
        <p:nvSpPr>
          <p:cNvPr id="8" name="Content Placeholder 7"/>
          <p:cNvSpPr>
            <a:spLocks noGrp="1"/>
          </p:cNvSpPr>
          <p:nvPr>
            <p:ph sz="quarter" idx="16"/>
          </p:nvPr>
        </p:nvSpPr>
        <p:spPr/>
        <p:txBody>
          <a:bodyPr/>
          <a:lstStyle/>
          <a:p>
            <a:r>
              <a:rPr lang="en-US" dirty="0"/>
              <a:t> </a:t>
            </a:r>
          </a:p>
        </p:txBody>
      </p:sp>
      <p:pic>
        <p:nvPicPr>
          <p:cNvPr id="3" name="Picture 2">
            <a:extLst>
              <a:ext uri="{FF2B5EF4-FFF2-40B4-BE49-F238E27FC236}">
                <a16:creationId xmlns:a16="http://schemas.microsoft.com/office/drawing/2014/main" id="{D53AEAE5-3E60-CC46-950F-09646CE3CD50}"/>
              </a:ext>
            </a:extLst>
          </p:cNvPr>
          <p:cNvPicPr>
            <a:picLocks noChangeAspect="1"/>
          </p:cNvPicPr>
          <p:nvPr/>
        </p:nvPicPr>
        <p:blipFill>
          <a:blip r:embed="rId3"/>
          <a:stretch>
            <a:fillRect/>
          </a:stretch>
        </p:blipFill>
        <p:spPr>
          <a:xfrm>
            <a:off x="4747826" y="315725"/>
            <a:ext cx="1934348" cy="1940300"/>
          </a:xfrm>
          <a:prstGeom prst="rect">
            <a:avLst/>
          </a:prstGeom>
        </p:spPr>
      </p:pic>
      <p:pic>
        <p:nvPicPr>
          <p:cNvPr id="4" name="Picture 3">
            <a:extLst>
              <a:ext uri="{FF2B5EF4-FFF2-40B4-BE49-F238E27FC236}">
                <a16:creationId xmlns:a16="http://schemas.microsoft.com/office/drawing/2014/main" id="{3A80C3FA-94D4-6A42-A188-EF47A28985A9}"/>
              </a:ext>
            </a:extLst>
          </p:cNvPr>
          <p:cNvPicPr>
            <a:picLocks noChangeAspect="1"/>
          </p:cNvPicPr>
          <p:nvPr/>
        </p:nvPicPr>
        <p:blipFill>
          <a:blip r:embed="rId4"/>
          <a:stretch>
            <a:fillRect/>
          </a:stretch>
        </p:blipFill>
        <p:spPr>
          <a:xfrm>
            <a:off x="4716727" y="3245318"/>
            <a:ext cx="4198673" cy="1224613"/>
          </a:xfrm>
          <a:prstGeom prst="rect">
            <a:avLst/>
          </a:prstGeom>
        </p:spPr>
      </p:pic>
      <p:pic>
        <p:nvPicPr>
          <p:cNvPr id="10" name="Picture 9">
            <a:extLst>
              <a:ext uri="{FF2B5EF4-FFF2-40B4-BE49-F238E27FC236}">
                <a16:creationId xmlns:a16="http://schemas.microsoft.com/office/drawing/2014/main" id="{55644719-99CF-554F-944A-15DD67D84AF3}"/>
              </a:ext>
            </a:extLst>
          </p:cNvPr>
          <p:cNvPicPr>
            <a:picLocks noChangeAspect="1"/>
          </p:cNvPicPr>
          <p:nvPr/>
        </p:nvPicPr>
        <p:blipFill>
          <a:blip r:embed="rId5"/>
          <a:stretch>
            <a:fillRect/>
          </a:stretch>
        </p:blipFill>
        <p:spPr>
          <a:xfrm>
            <a:off x="844437" y="4136963"/>
            <a:ext cx="689517" cy="689517"/>
          </a:xfrm>
          <a:prstGeom prst="rect">
            <a:avLst/>
          </a:prstGeom>
        </p:spPr>
      </p:pic>
      <p:pic>
        <p:nvPicPr>
          <p:cNvPr id="11" name="Picture 10">
            <a:extLst>
              <a:ext uri="{FF2B5EF4-FFF2-40B4-BE49-F238E27FC236}">
                <a16:creationId xmlns:a16="http://schemas.microsoft.com/office/drawing/2014/main" id="{3F5A9A8A-01DB-3544-90CB-9A5043BF5327}"/>
              </a:ext>
            </a:extLst>
          </p:cNvPr>
          <p:cNvPicPr>
            <a:picLocks noChangeAspect="1"/>
          </p:cNvPicPr>
          <p:nvPr/>
        </p:nvPicPr>
        <p:blipFill>
          <a:blip r:embed="rId6"/>
          <a:stretch>
            <a:fillRect/>
          </a:stretch>
        </p:blipFill>
        <p:spPr>
          <a:xfrm>
            <a:off x="2060269" y="4176540"/>
            <a:ext cx="717765" cy="572503"/>
          </a:xfrm>
          <a:prstGeom prst="rect">
            <a:avLst/>
          </a:prstGeom>
        </p:spPr>
      </p:pic>
      <p:pic>
        <p:nvPicPr>
          <p:cNvPr id="13" name="Picture 12">
            <a:extLst>
              <a:ext uri="{FF2B5EF4-FFF2-40B4-BE49-F238E27FC236}">
                <a16:creationId xmlns:a16="http://schemas.microsoft.com/office/drawing/2014/main" id="{1A1453E5-13A0-F547-B39B-9FFE96C096F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304349" y="4050461"/>
            <a:ext cx="512736" cy="698582"/>
          </a:xfrm>
          <a:prstGeom prst="rect">
            <a:avLst/>
          </a:prstGeom>
          <a:effectLst>
            <a:softEdge rad="50800"/>
          </a:effectLst>
        </p:spPr>
      </p:pic>
      <p:sp>
        <p:nvSpPr>
          <p:cNvPr id="7" name="Content Placeholder 6"/>
          <p:cNvSpPr>
            <a:spLocks noGrp="1"/>
          </p:cNvSpPr>
          <p:nvPr>
            <p:ph sz="quarter" idx="15"/>
          </p:nvPr>
        </p:nvSpPr>
        <p:spPr>
          <a:xfrm>
            <a:off x="6835044" y="-1"/>
            <a:ext cx="2286000" cy="2571750"/>
          </a:xfrm>
        </p:spPr>
        <p:txBody>
          <a:bodyPr/>
          <a:lstStyle/>
          <a:p>
            <a:r>
              <a:rPr lang="en-US" dirty="0"/>
              <a:t> </a:t>
            </a:r>
          </a:p>
        </p:txBody>
      </p:sp>
      <p:pic>
        <p:nvPicPr>
          <p:cNvPr id="14" name="Picture 13">
            <a:extLst>
              <a:ext uri="{FF2B5EF4-FFF2-40B4-BE49-F238E27FC236}">
                <a16:creationId xmlns:a16="http://schemas.microsoft.com/office/drawing/2014/main" id="{9160AEF1-3E9E-8E4D-AB97-182D3A6EA63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290" b="97268" l="2545" r="96364">
                        <a14:foregroundMark x1="86545" y1="48634" x2="60000" y2="91803"/>
                        <a14:foregroundMark x1="8364" y1="65027" x2="24000" y2="80874"/>
                      </a14:backgroundRemoval>
                    </a14:imgEffect>
                  </a14:imgLayer>
                </a14:imgProps>
              </a:ext>
            </a:extLst>
          </a:blip>
          <a:stretch>
            <a:fillRect/>
          </a:stretch>
        </p:blipFill>
        <p:spPr>
          <a:xfrm>
            <a:off x="6789891" y="41902"/>
            <a:ext cx="2376305" cy="1581324"/>
          </a:xfrm>
          <a:prstGeom prst="rect">
            <a:avLst/>
          </a:prstGeom>
          <a:effectLst/>
        </p:spPr>
      </p:pic>
      <p:pic>
        <p:nvPicPr>
          <p:cNvPr id="15" name="Picture 14">
            <a:extLst>
              <a:ext uri="{FF2B5EF4-FFF2-40B4-BE49-F238E27FC236}">
                <a16:creationId xmlns:a16="http://schemas.microsoft.com/office/drawing/2014/main" id="{1D05B11C-AC36-964A-B55C-86EB47240479}"/>
              </a:ext>
            </a:extLst>
          </p:cNvPr>
          <p:cNvPicPr>
            <a:picLocks noChangeAspect="1"/>
          </p:cNvPicPr>
          <p:nvPr/>
        </p:nvPicPr>
        <p:blipFill>
          <a:blip r:embed="rId10">
            <a:extLst>
              <a:ext uri="{BEBA8EAE-BF5A-486C-A8C5-ECC9F3942E4B}">
                <a14:imgProps xmlns:a14="http://schemas.microsoft.com/office/drawing/2010/main">
                  <a14:imgLayer>
                    <a14:imgEffect>
                      <a14:backgroundRemoval t="11340" b="97423" l="1931" r="99228">
                        <a14:foregroundMark x1="45560" y1="78351" x2="40541" y2="92268"/>
                        <a14:foregroundMark x1="77992" y1="77320" x2="82625" y2="95361"/>
                        <a14:foregroundMark x1="80695" y1="74742" x2="80695" y2="82474"/>
                        <a14:foregroundMark x1="81853" y1="72680" x2="81853" y2="72680"/>
                        <a14:foregroundMark x1="82625" y1="72165" x2="84170" y2="85052"/>
                      </a14:backgroundRemoval>
                    </a14:imgEffect>
                  </a14:imgLayer>
                </a14:imgProps>
              </a:ext>
            </a:extLst>
          </a:blip>
          <a:stretch>
            <a:fillRect/>
          </a:stretch>
        </p:blipFill>
        <p:spPr>
          <a:xfrm>
            <a:off x="7086600" y="863623"/>
            <a:ext cx="1916334" cy="1435400"/>
          </a:xfrm>
          <a:prstGeom prst="rect">
            <a:avLst/>
          </a:prstGeom>
        </p:spPr>
      </p:pic>
    </p:spTree>
    <p:extLst>
      <p:ext uri="{BB962C8B-B14F-4D97-AF65-F5344CB8AC3E}">
        <p14:creationId xmlns:p14="http://schemas.microsoft.com/office/powerpoint/2010/main" val="1523077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7542B4-A633-DB4F-9A01-CDCE760CCB5B}"/>
              </a:ext>
            </a:extLst>
          </p:cNvPr>
          <p:cNvSpPr>
            <a:spLocks noGrp="1"/>
          </p:cNvSpPr>
          <p:nvPr>
            <p:ph sz="quarter" idx="17"/>
          </p:nvPr>
        </p:nvSpPr>
        <p:spPr/>
        <p:txBody>
          <a:bodyPr/>
          <a:lstStyle/>
          <a:p>
            <a:r>
              <a:rPr lang="en-US" dirty="0"/>
              <a:t> </a:t>
            </a:r>
          </a:p>
        </p:txBody>
      </p:sp>
      <p:sp>
        <p:nvSpPr>
          <p:cNvPr id="3" name="Slide Number Placeholder 2">
            <a:extLst>
              <a:ext uri="{FF2B5EF4-FFF2-40B4-BE49-F238E27FC236}">
                <a16:creationId xmlns:a16="http://schemas.microsoft.com/office/drawing/2014/main" id="{FA728531-CA92-5344-99D0-9A8E136014C3}"/>
              </a:ext>
            </a:extLst>
          </p:cNvPr>
          <p:cNvSpPr>
            <a:spLocks noGrp="1"/>
          </p:cNvSpPr>
          <p:nvPr>
            <p:ph type="sldNum" sz="quarter" idx="10"/>
          </p:nvPr>
        </p:nvSpPr>
        <p:spPr/>
        <p:txBody>
          <a:bodyPr/>
          <a:lstStyle/>
          <a:p>
            <a:fld id="{D0BE6F14-FF48-0F4F-A8AA-2E3F25371E4A}" type="slidenum">
              <a:rPr lang="en-US" smtClean="0"/>
              <a:pPr/>
              <a:t>8</a:t>
            </a:fld>
            <a:endParaRPr lang="en-US" dirty="0"/>
          </a:p>
        </p:txBody>
      </p:sp>
      <p:sp>
        <p:nvSpPr>
          <p:cNvPr id="4" name="Text Placeholder 3">
            <a:extLst>
              <a:ext uri="{FF2B5EF4-FFF2-40B4-BE49-F238E27FC236}">
                <a16:creationId xmlns:a16="http://schemas.microsoft.com/office/drawing/2014/main" id="{BDDA215C-619B-3849-BE50-00175E31D87B}"/>
              </a:ext>
            </a:extLst>
          </p:cNvPr>
          <p:cNvSpPr>
            <a:spLocks noGrp="1"/>
          </p:cNvSpPr>
          <p:nvPr>
            <p:ph type="body" sz="quarter" idx="13"/>
          </p:nvPr>
        </p:nvSpPr>
        <p:spPr>
          <a:xfrm>
            <a:off x="228600" y="192024"/>
            <a:ext cx="4114800" cy="493776"/>
          </a:xfrm>
        </p:spPr>
        <p:txBody>
          <a:bodyPr/>
          <a:lstStyle/>
          <a:p>
            <a:r>
              <a:rPr lang="en-US" sz="2400" dirty="0" err="1"/>
              <a:t>AnyDB</a:t>
            </a:r>
            <a:endParaRPr lang="en-US" sz="2400" dirty="0"/>
          </a:p>
        </p:txBody>
      </p:sp>
      <p:sp>
        <p:nvSpPr>
          <p:cNvPr id="5" name="Text Placeholder 4">
            <a:extLst>
              <a:ext uri="{FF2B5EF4-FFF2-40B4-BE49-F238E27FC236}">
                <a16:creationId xmlns:a16="http://schemas.microsoft.com/office/drawing/2014/main" id="{0575EF18-32FE-7F42-AF7D-78D3E2E324EC}"/>
              </a:ext>
            </a:extLst>
          </p:cNvPr>
          <p:cNvSpPr>
            <a:spLocks noGrp="1"/>
          </p:cNvSpPr>
          <p:nvPr>
            <p:ph type="body" sz="quarter" idx="14"/>
          </p:nvPr>
        </p:nvSpPr>
        <p:spPr/>
        <p:txBody>
          <a:bodyPr/>
          <a:lstStyle/>
          <a:p>
            <a:r>
              <a:rPr lang="en-US" dirty="0"/>
              <a:t>Prior to SAP HANA, SAP applications all ran on top of 3</a:t>
            </a:r>
            <a:r>
              <a:rPr lang="en-US" baseline="30000" dirty="0"/>
              <a:t>rd</a:t>
            </a:r>
            <a:r>
              <a:rPr lang="en-US" dirty="0"/>
              <a:t> party vendor databases such as Oracle, IBM Db2, Microsoft SQL Server and SAP </a:t>
            </a:r>
            <a:r>
              <a:rPr lang="en-US" dirty="0" err="1"/>
              <a:t>MaxDB</a:t>
            </a:r>
            <a:r>
              <a:rPr lang="en-US" dirty="0"/>
              <a:t>, collectively known as </a:t>
            </a:r>
            <a:r>
              <a:rPr lang="en-US" dirty="0" err="1"/>
              <a:t>AnyDB</a:t>
            </a:r>
            <a:r>
              <a:rPr lang="en-US" dirty="0"/>
              <a:t>.</a:t>
            </a:r>
          </a:p>
          <a:p>
            <a:r>
              <a:rPr lang="en-US" dirty="0"/>
              <a:t>These databases are still supported today but it is SAP’s stated intention that by 2025, all 3</a:t>
            </a:r>
            <a:r>
              <a:rPr lang="en-US" baseline="30000" dirty="0"/>
              <a:t>rd</a:t>
            </a:r>
            <a:r>
              <a:rPr lang="en-US" dirty="0"/>
              <a:t> party databases, will no longer be supported.</a:t>
            </a:r>
          </a:p>
          <a:p>
            <a:endParaRPr lang="en-US" dirty="0"/>
          </a:p>
          <a:p>
            <a:r>
              <a:rPr lang="en-US" dirty="0"/>
              <a:t>All new SAP application development is now built on top of SAP HANA database</a:t>
            </a:r>
          </a:p>
        </p:txBody>
      </p:sp>
      <p:sp>
        <p:nvSpPr>
          <p:cNvPr id="7" name="Content Placeholder 6">
            <a:extLst>
              <a:ext uri="{FF2B5EF4-FFF2-40B4-BE49-F238E27FC236}">
                <a16:creationId xmlns:a16="http://schemas.microsoft.com/office/drawing/2014/main" id="{ED6383A6-803E-9B44-972A-7DF60F0720F5}"/>
              </a:ext>
            </a:extLst>
          </p:cNvPr>
          <p:cNvSpPr>
            <a:spLocks noGrp="1"/>
          </p:cNvSpPr>
          <p:nvPr>
            <p:ph sz="quarter" idx="16"/>
          </p:nvPr>
        </p:nvSpPr>
        <p:spPr>
          <a:xfrm>
            <a:off x="4571999" y="0"/>
            <a:ext cx="4554191" cy="2571750"/>
          </a:xfrm>
        </p:spPr>
        <p:txBody>
          <a:bodyPr/>
          <a:lstStyle/>
          <a:p>
            <a:r>
              <a:rPr lang="en-US" dirty="0"/>
              <a:t> </a:t>
            </a:r>
          </a:p>
        </p:txBody>
      </p:sp>
      <p:pic>
        <p:nvPicPr>
          <p:cNvPr id="9" name="Picture 8">
            <a:extLst>
              <a:ext uri="{FF2B5EF4-FFF2-40B4-BE49-F238E27FC236}">
                <a16:creationId xmlns:a16="http://schemas.microsoft.com/office/drawing/2014/main" id="{C57D00B2-AABE-5B4E-9AB3-07BD8A36351A}"/>
              </a:ext>
            </a:extLst>
          </p:cNvPr>
          <p:cNvPicPr>
            <a:picLocks noChangeAspect="1"/>
          </p:cNvPicPr>
          <p:nvPr/>
        </p:nvPicPr>
        <p:blipFill>
          <a:blip r:embed="rId3"/>
          <a:stretch>
            <a:fillRect/>
          </a:stretch>
        </p:blipFill>
        <p:spPr>
          <a:xfrm>
            <a:off x="4571999" y="3577719"/>
            <a:ext cx="4582557" cy="1385921"/>
          </a:xfrm>
          <a:prstGeom prst="rect">
            <a:avLst/>
          </a:prstGeom>
        </p:spPr>
      </p:pic>
      <p:pic>
        <p:nvPicPr>
          <p:cNvPr id="10" name="Picture 9">
            <a:extLst>
              <a:ext uri="{FF2B5EF4-FFF2-40B4-BE49-F238E27FC236}">
                <a16:creationId xmlns:a16="http://schemas.microsoft.com/office/drawing/2014/main" id="{510D21E7-DB52-6140-B9B5-866C62A2FB46}"/>
              </a:ext>
            </a:extLst>
          </p:cNvPr>
          <p:cNvPicPr>
            <a:picLocks noChangeAspect="1"/>
          </p:cNvPicPr>
          <p:nvPr/>
        </p:nvPicPr>
        <p:blipFill>
          <a:blip r:embed="rId4"/>
          <a:stretch>
            <a:fillRect/>
          </a:stretch>
        </p:blipFill>
        <p:spPr>
          <a:xfrm>
            <a:off x="6449023" y="1565846"/>
            <a:ext cx="2554518" cy="1572782"/>
          </a:xfrm>
          <a:prstGeom prst="rect">
            <a:avLst/>
          </a:prstGeom>
        </p:spPr>
      </p:pic>
      <p:pic>
        <p:nvPicPr>
          <p:cNvPr id="11" name="Picture 10">
            <a:extLst>
              <a:ext uri="{FF2B5EF4-FFF2-40B4-BE49-F238E27FC236}">
                <a16:creationId xmlns:a16="http://schemas.microsoft.com/office/drawing/2014/main" id="{E30BCF6D-D419-F642-808E-9F02CF6FCFA9}"/>
              </a:ext>
            </a:extLst>
          </p:cNvPr>
          <p:cNvPicPr>
            <a:picLocks noChangeAspect="1"/>
          </p:cNvPicPr>
          <p:nvPr/>
        </p:nvPicPr>
        <p:blipFill>
          <a:blip r:embed="rId5"/>
          <a:stretch>
            <a:fillRect/>
          </a:stretch>
        </p:blipFill>
        <p:spPr>
          <a:xfrm>
            <a:off x="4772064" y="1554601"/>
            <a:ext cx="1595084" cy="1595084"/>
          </a:xfrm>
          <a:prstGeom prst="rect">
            <a:avLst/>
          </a:prstGeom>
        </p:spPr>
      </p:pic>
      <p:pic>
        <p:nvPicPr>
          <p:cNvPr id="12" name="Picture 11">
            <a:extLst>
              <a:ext uri="{FF2B5EF4-FFF2-40B4-BE49-F238E27FC236}">
                <a16:creationId xmlns:a16="http://schemas.microsoft.com/office/drawing/2014/main" id="{CA966741-D05A-D041-BFE0-C69E4418A78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82550" y="138067"/>
            <a:ext cx="4536384" cy="1164732"/>
          </a:xfrm>
          <a:prstGeom prst="rect">
            <a:avLst/>
          </a:prstGeom>
        </p:spPr>
      </p:pic>
    </p:spTree>
    <p:extLst>
      <p:ext uri="{BB962C8B-B14F-4D97-AF65-F5344CB8AC3E}">
        <p14:creationId xmlns:p14="http://schemas.microsoft.com/office/powerpoint/2010/main" val="4148696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1AB91-CC72-BF44-B507-0A6A596FBC4D}"/>
              </a:ext>
            </a:extLst>
          </p:cNvPr>
          <p:cNvSpPr>
            <a:spLocks noGrp="1"/>
          </p:cNvSpPr>
          <p:nvPr>
            <p:ph type="title"/>
          </p:nvPr>
        </p:nvSpPr>
        <p:spPr/>
        <p:txBody>
          <a:bodyPr/>
          <a:lstStyle/>
          <a:p>
            <a:r>
              <a:rPr lang="en-US" dirty="0"/>
              <a:t>What is SAP HANA?</a:t>
            </a:r>
          </a:p>
        </p:txBody>
      </p:sp>
      <p:pic>
        <p:nvPicPr>
          <p:cNvPr id="4" name="Picture 3">
            <a:extLst>
              <a:ext uri="{FF2B5EF4-FFF2-40B4-BE49-F238E27FC236}">
                <a16:creationId xmlns:a16="http://schemas.microsoft.com/office/drawing/2014/main" id="{45A2E675-15E5-434E-B290-FA795D576848}"/>
              </a:ext>
            </a:extLst>
          </p:cNvPr>
          <p:cNvPicPr>
            <a:picLocks noChangeAspect="1"/>
          </p:cNvPicPr>
          <p:nvPr/>
        </p:nvPicPr>
        <p:blipFill>
          <a:blip r:embed="rId3"/>
          <a:stretch>
            <a:fillRect/>
          </a:stretch>
        </p:blipFill>
        <p:spPr>
          <a:xfrm>
            <a:off x="2955647" y="1592142"/>
            <a:ext cx="5914034" cy="2871210"/>
          </a:xfrm>
          <a:prstGeom prst="rect">
            <a:avLst/>
          </a:prstGeom>
        </p:spPr>
      </p:pic>
      <p:sp>
        <p:nvSpPr>
          <p:cNvPr id="5" name="TextBox 4">
            <a:extLst>
              <a:ext uri="{FF2B5EF4-FFF2-40B4-BE49-F238E27FC236}">
                <a16:creationId xmlns:a16="http://schemas.microsoft.com/office/drawing/2014/main" id="{43A2D220-0BE2-6B43-A6D3-640B6AB2B1B5}"/>
              </a:ext>
            </a:extLst>
          </p:cNvPr>
          <p:cNvSpPr txBox="1"/>
          <p:nvPr/>
        </p:nvSpPr>
        <p:spPr>
          <a:xfrm>
            <a:off x="595745" y="857436"/>
            <a:ext cx="7791166" cy="934358"/>
          </a:xfrm>
          <a:prstGeom prst="rect">
            <a:avLst/>
          </a:prstGeom>
          <a:noFill/>
        </p:spPr>
        <p:txBody>
          <a:bodyPr wrap="square" rtlCol="0">
            <a:spAutoFit/>
          </a:bodyPr>
          <a:lstStyle/>
          <a:p>
            <a:r>
              <a:rPr lang="en-US" sz="1368" dirty="0">
                <a:solidFill>
                  <a:schemeClr val="bg1">
                    <a:lumMod val="50000"/>
                  </a:schemeClr>
                </a:solidFill>
              </a:rPr>
              <a:t>SAP HANA is an </a:t>
            </a:r>
            <a:r>
              <a:rPr lang="en-US" sz="1368" dirty="0">
                <a:solidFill>
                  <a:srgbClr val="C00000"/>
                </a:solidFill>
              </a:rPr>
              <a:t>in-memory data platform </a:t>
            </a:r>
            <a:r>
              <a:rPr lang="en-US" sz="1368" dirty="0">
                <a:solidFill>
                  <a:schemeClr val="bg1">
                    <a:lumMod val="50000"/>
                  </a:schemeClr>
                </a:solidFill>
              </a:rPr>
              <a:t>that is deployable as an on-premises service, or in the cloud. It is a revolutionary platform that’s best suited for performing real-time analytics, and developing and deploying real-time applications. At the core of this real-time data platform is the SAP HANA database.</a:t>
            </a:r>
          </a:p>
        </p:txBody>
      </p:sp>
      <p:sp>
        <p:nvSpPr>
          <p:cNvPr id="6" name="Text Placeholder 4">
            <a:extLst>
              <a:ext uri="{FF2B5EF4-FFF2-40B4-BE49-F238E27FC236}">
                <a16:creationId xmlns:a16="http://schemas.microsoft.com/office/drawing/2014/main" id="{5E0F0A08-9BC8-3C4A-85E0-40D713AB84B0}"/>
              </a:ext>
            </a:extLst>
          </p:cNvPr>
          <p:cNvSpPr txBox="1">
            <a:spLocks/>
          </p:cNvSpPr>
          <p:nvPr/>
        </p:nvSpPr>
        <p:spPr>
          <a:xfrm>
            <a:off x="2794" y="1948464"/>
            <a:ext cx="2690433" cy="2514888"/>
          </a:xfrm>
          <a:prstGeom prst="rect">
            <a:avLst/>
          </a:prstGeom>
        </p:spPr>
        <p:txBody>
          <a:bodyPr/>
          <a:lstStyle>
            <a:lvl1pPr marL="327806" indent="-327806" algn="l" rtl="0" eaLnBrk="0" fontAlgn="base" hangingPunct="0">
              <a:spcBef>
                <a:spcPct val="20000"/>
              </a:spcBef>
              <a:spcAft>
                <a:spcPct val="0"/>
              </a:spcAft>
              <a:buChar char="•"/>
              <a:defRPr sz="2263">
                <a:solidFill>
                  <a:schemeClr val="tx1"/>
                </a:solidFill>
                <a:latin typeface="+mn-lt"/>
                <a:ea typeface="MS PGothic" panose="020B0600070205080204" pitchFamily="34" charset="-128"/>
                <a:cs typeface="MS PGothic" charset="0"/>
              </a:defRPr>
            </a:lvl1pPr>
            <a:lvl2pPr marL="983419" indent="-409758" algn="l" rtl="0" eaLnBrk="0" fontAlgn="base" hangingPunct="0">
              <a:spcBef>
                <a:spcPct val="20000"/>
              </a:spcBef>
              <a:spcAft>
                <a:spcPct val="0"/>
              </a:spcAft>
              <a:buChar char="–"/>
              <a:defRPr sz="2263">
                <a:solidFill>
                  <a:schemeClr val="tx1"/>
                </a:solidFill>
                <a:latin typeface="+mn-lt"/>
                <a:ea typeface="MS PGothic" panose="020B0600070205080204" pitchFamily="34" charset="-128"/>
                <a:cs typeface="MS PGothic" charset="0"/>
              </a:defRPr>
            </a:lvl2pPr>
            <a:lvl3pPr marL="1639032" indent="-327806" algn="l" rtl="0" eaLnBrk="0" fontAlgn="base" hangingPunct="0">
              <a:spcBef>
                <a:spcPct val="20000"/>
              </a:spcBef>
              <a:spcAft>
                <a:spcPct val="0"/>
              </a:spcAft>
              <a:defRPr sz="3394">
                <a:solidFill>
                  <a:schemeClr val="tx1"/>
                </a:solidFill>
                <a:latin typeface="+mn-lt"/>
                <a:ea typeface="MS PGothic" panose="020B0600070205080204" pitchFamily="34" charset="-128"/>
                <a:cs typeface="MS PGothic" charset="0"/>
              </a:defRPr>
            </a:lvl3pPr>
            <a:lvl4pPr marL="2294645" indent="-327806" algn="l" rtl="0" eaLnBrk="0" fontAlgn="base" hangingPunct="0">
              <a:spcBef>
                <a:spcPct val="20000"/>
              </a:spcBef>
              <a:spcAft>
                <a:spcPct val="0"/>
              </a:spcAft>
              <a:buChar char="–"/>
              <a:defRPr sz="2891">
                <a:solidFill>
                  <a:schemeClr val="tx1"/>
                </a:solidFill>
                <a:latin typeface="+mn-lt"/>
                <a:ea typeface="MS PGothic" panose="020B0600070205080204" pitchFamily="34" charset="-128"/>
                <a:cs typeface="MS PGothic" charset="0"/>
              </a:defRPr>
            </a:lvl4pPr>
            <a:lvl5pPr marL="2950258" indent="-327806" algn="l" rtl="0" eaLnBrk="0" fontAlgn="base" hangingPunct="0">
              <a:spcBef>
                <a:spcPct val="20000"/>
              </a:spcBef>
              <a:spcAft>
                <a:spcPct val="0"/>
              </a:spcAft>
              <a:buChar char="»"/>
              <a:defRPr sz="2891">
                <a:solidFill>
                  <a:schemeClr val="tx1"/>
                </a:solidFill>
                <a:latin typeface="+mn-lt"/>
                <a:ea typeface="MS PGothic" panose="020B0600070205080204" pitchFamily="34" charset="-128"/>
                <a:cs typeface="MS PGothic" charset="0"/>
              </a:defRPr>
            </a:lvl5pPr>
            <a:lvl6pPr marL="3605871" indent="-327806" algn="l" rtl="0" eaLnBrk="1" fontAlgn="base" hangingPunct="1">
              <a:spcBef>
                <a:spcPct val="20000"/>
              </a:spcBef>
              <a:spcAft>
                <a:spcPct val="0"/>
              </a:spcAft>
              <a:buChar char="»"/>
              <a:defRPr sz="2891">
                <a:solidFill>
                  <a:schemeClr val="tx1"/>
                </a:solidFill>
                <a:latin typeface="+mn-lt"/>
              </a:defRPr>
            </a:lvl6pPr>
            <a:lvl7pPr marL="4261484" indent="-327806" algn="l" rtl="0" eaLnBrk="1" fontAlgn="base" hangingPunct="1">
              <a:spcBef>
                <a:spcPct val="20000"/>
              </a:spcBef>
              <a:spcAft>
                <a:spcPct val="0"/>
              </a:spcAft>
              <a:buChar char="»"/>
              <a:defRPr sz="2891">
                <a:solidFill>
                  <a:schemeClr val="tx1"/>
                </a:solidFill>
                <a:latin typeface="+mn-lt"/>
              </a:defRPr>
            </a:lvl7pPr>
            <a:lvl8pPr marL="4917096" indent="-327806" algn="l" rtl="0" eaLnBrk="1" fontAlgn="base" hangingPunct="1">
              <a:spcBef>
                <a:spcPct val="20000"/>
              </a:spcBef>
              <a:spcAft>
                <a:spcPct val="0"/>
              </a:spcAft>
              <a:buChar char="»"/>
              <a:defRPr sz="2891">
                <a:solidFill>
                  <a:schemeClr val="tx1"/>
                </a:solidFill>
                <a:latin typeface="+mn-lt"/>
              </a:defRPr>
            </a:lvl8pPr>
            <a:lvl9pPr marL="5572709" indent="-327806" algn="l" rtl="0" eaLnBrk="1" fontAlgn="base" hangingPunct="1">
              <a:spcBef>
                <a:spcPct val="20000"/>
              </a:spcBef>
              <a:spcAft>
                <a:spcPct val="0"/>
              </a:spcAft>
              <a:buChar char="»"/>
              <a:defRPr sz="2891">
                <a:solidFill>
                  <a:schemeClr val="tx1"/>
                </a:solidFill>
                <a:latin typeface="+mn-lt"/>
              </a:defRPr>
            </a:lvl9pPr>
          </a:lstStyle>
          <a:p>
            <a:pPr lvl="1" defTabSz="621975">
              <a:buFont typeface="Wingdings" pitchFamily="2" charset="2"/>
              <a:buChar char="v"/>
            </a:pPr>
            <a:r>
              <a:rPr lang="en-US" sz="1224" kern="0" dirty="0"/>
              <a:t>Core of </a:t>
            </a:r>
            <a:r>
              <a:rPr lang="en-US" sz="1224" b="1" u="sng" kern="0" dirty="0"/>
              <a:t>every</a:t>
            </a:r>
            <a:r>
              <a:rPr lang="en-US" sz="1224" kern="0" dirty="0"/>
              <a:t> strategic initiative at SAP</a:t>
            </a:r>
          </a:p>
          <a:p>
            <a:pPr lvl="1" defTabSz="621975">
              <a:buFont typeface="Wingdings" pitchFamily="2" charset="2"/>
              <a:buChar char="v"/>
            </a:pPr>
            <a:r>
              <a:rPr lang="en-US" sz="1224" kern="0" dirty="0"/>
              <a:t>In Memory, columnar, massively parallel database processing</a:t>
            </a:r>
          </a:p>
          <a:p>
            <a:pPr lvl="1" defTabSz="621975">
              <a:buFont typeface="Wingdings" pitchFamily="2" charset="2"/>
              <a:buChar char="v"/>
            </a:pPr>
            <a:r>
              <a:rPr lang="en-US" sz="1224" kern="0" dirty="0"/>
              <a:t>Converges online transaction processing (OLTP) and online analytical processing (OLAP) operations on a single data copy in one in-memory, column-based data store</a:t>
            </a:r>
          </a:p>
        </p:txBody>
      </p:sp>
      <p:sp>
        <p:nvSpPr>
          <p:cNvPr id="7" name="TextBox 6">
            <a:extLst>
              <a:ext uri="{FF2B5EF4-FFF2-40B4-BE49-F238E27FC236}">
                <a16:creationId xmlns:a16="http://schemas.microsoft.com/office/drawing/2014/main" id="{B38F7C0F-6334-C94A-9288-2E2411F1FCB1}"/>
              </a:ext>
            </a:extLst>
          </p:cNvPr>
          <p:cNvSpPr txBox="1"/>
          <p:nvPr/>
        </p:nvSpPr>
        <p:spPr>
          <a:xfrm>
            <a:off x="2955647" y="4530966"/>
            <a:ext cx="5767093" cy="427168"/>
          </a:xfrm>
          <a:prstGeom prst="rect">
            <a:avLst/>
          </a:prstGeom>
          <a:noFill/>
        </p:spPr>
        <p:txBody>
          <a:bodyPr wrap="square" rtlCol="0">
            <a:spAutoFit/>
          </a:bodyPr>
          <a:lstStyle/>
          <a:p>
            <a:r>
              <a:rPr lang="en-US" sz="1088" dirty="0"/>
              <a:t>For full details access the SAP Paper “</a:t>
            </a:r>
            <a:r>
              <a:rPr lang="en-US" sz="1088" dirty="0">
                <a:hlinkClick r:id="rId4"/>
              </a:rPr>
              <a:t>Rethink the Possible with the SAP HANA Platform</a:t>
            </a:r>
            <a:r>
              <a:rPr lang="en-US" sz="1088" dirty="0"/>
              <a:t>”</a:t>
            </a:r>
          </a:p>
          <a:p>
            <a:endParaRPr lang="en-US" sz="1088" dirty="0"/>
          </a:p>
        </p:txBody>
      </p:sp>
    </p:spTree>
    <p:extLst>
      <p:ext uri="{BB962C8B-B14F-4D97-AF65-F5344CB8AC3E}">
        <p14:creationId xmlns:p14="http://schemas.microsoft.com/office/powerpoint/2010/main" val="17477592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wht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Client and Seller presentation template_2017-Oct-19" id="{2A839EB4-25B4-4F11-A235-A0523D294E2A}" vid="{D883021D-71AA-4395-8BD6-9BFC5CE77A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Client and Seller presentation template_2017-Oct-19</Template>
  <TotalTime>69542</TotalTime>
  <Words>9914</Words>
  <Application>Microsoft Macintosh PowerPoint</Application>
  <PresentationFormat>On-screen Show (16:9)</PresentationFormat>
  <Paragraphs>737</Paragraphs>
  <Slides>39</Slides>
  <Notes>39</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0</vt:i4>
      </vt:variant>
      <vt:variant>
        <vt:lpstr>Slide Titles</vt:lpstr>
      </vt:variant>
      <vt:variant>
        <vt:i4>39</vt:i4>
      </vt:variant>
    </vt:vector>
  </HeadingPairs>
  <TitlesOfParts>
    <vt:vector size="55" baseType="lpstr">
      <vt:lpstr>MS Gothic</vt:lpstr>
      <vt:lpstr>MS PGothic</vt:lpstr>
      <vt:lpstr>MS PGothic</vt:lpstr>
      <vt:lpstr>PMingLiU</vt:lpstr>
      <vt:lpstr>ヒラギノ角ゴ Pro W3</vt:lpstr>
      <vt:lpstr>Arial</vt:lpstr>
      <vt:lpstr>Arial Rounded MT Bold</vt:lpstr>
      <vt:lpstr>ArialMT</vt:lpstr>
      <vt:lpstr>Calibri</vt:lpstr>
      <vt:lpstr>Chalkboard SE</vt:lpstr>
      <vt:lpstr>Copperplate Gothic Light</vt:lpstr>
      <vt:lpstr>IBM Plex Sans</vt:lpstr>
      <vt:lpstr>Segoe Print</vt:lpstr>
      <vt:lpstr>Times New Roman</vt:lpstr>
      <vt:lpstr>Wingdings</vt:lpstr>
      <vt:lpstr>wht_background_2017</vt:lpstr>
      <vt:lpstr>PowerPoint Presentation</vt:lpstr>
      <vt:lpstr>In 1972, five entrepreneurs in Germany had a vision for the business potential of technology. Starting with one customer and a handful of employees, SAP set out on a path that would not only transform the world of information technology, but also forever alter the way companies do business. Now 46 years and approximately 378,000 customers stronger, more than ever, SAP is fueled by the pioneering spirit that inspired its founders to continually transform the IT industry</vt:lpstr>
      <vt:lpstr>SAP Business Solution Portfolio</vt:lpstr>
      <vt:lpstr>PowerPoint Presentation</vt:lpstr>
      <vt:lpstr>Evolution of SAP S/4HANA</vt:lpstr>
      <vt:lpstr>Differences between ERP and S/4</vt:lpstr>
      <vt:lpstr>PowerPoint Presentation</vt:lpstr>
      <vt:lpstr>PowerPoint Presentation</vt:lpstr>
      <vt:lpstr>What is SAP HANA?</vt:lpstr>
      <vt:lpstr>Why SAP HANA?</vt:lpstr>
      <vt:lpstr>Overview of SAP HANA</vt:lpstr>
      <vt:lpstr>HANA Usage</vt:lpstr>
      <vt:lpstr>HANA in the Cloud</vt:lpstr>
      <vt:lpstr>HANA on Premises</vt:lpstr>
      <vt:lpstr>HANA Vendor Support</vt:lpstr>
      <vt:lpstr>What is the difference between HANA and S/4?</vt:lpstr>
      <vt:lpstr>S/4HANA – Digital Core</vt:lpstr>
      <vt:lpstr>The S/4 Product Family </vt:lpstr>
      <vt:lpstr>PowerPoint Presentation</vt:lpstr>
      <vt:lpstr>PowerPoint Presentation</vt:lpstr>
      <vt:lpstr>Rapid adoption of SAP HANA on POWER Systems </vt:lpstr>
      <vt:lpstr>What makes IBM POWER Systems the best platform for clients’ mission critical SAP HANA deployments?</vt:lpstr>
      <vt:lpstr>The POWER Portfolio has the flexibility to Scale-Up and Scale-Out</vt:lpstr>
      <vt:lpstr>Tailored Datacenter Integration (TDI) with IBM POWER Provide more flexibility, easier to manage &amp; scale, lower TCO, Utilize existing investment  </vt:lpstr>
      <vt:lpstr>Resiliency</vt:lpstr>
      <vt:lpstr> Systems Architecture</vt:lpstr>
      <vt:lpstr>POWER faster memory bandwidth is ideal  for in-memory applications like SAP HANA</vt:lpstr>
      <vt:lpstr>Enterprise Level Virtualization</vt:lpstr>
      <vt:lpstr>Better Total Cost of Ownership</vt:lpstr>
      <vt:lpstr>Total Cost of Ownership (TCO) is much  more than Total Cost of Acquisition (TCA)! </vt:lpstr>
      <vt:lpstr> Opportunities</vt:lpstr>
      <vt:lpstr>Greenfield</vt:lpstr>
      <vt:lpstr>Migration from AnyDB</vt:lpstr>
      <vt:lpstr>Migration from x86</vt:lpstr>
      <vt:lpstr>Upgrade to S/4HANA</vt:lpstr>
      <vt:lpstr>POWER8 Systems Server Family </vt:lpstr>
      <vt:lpstr>Next Generation HANA on POWER IBM POWER9 Family</vt:lpstr>
      <vt:lpstr>PowerPoint Presentation</vt:lpstr>
      <vt:lpstr>PowerPoint Presentation</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Seller and client presentation template and guidelines</dc:title>
  <dc:subject/>
  <dc:creator>Patricia Donohue</dc:creator>
  <cp:keywords/>
  <dc:description/>
  <cp:lastModifiedBy>Liwen Yeow</cp:lastModifiedBy>
  <cp:revision>403</cp:revision>
  <cp:lastPrinted>2018-09-07T19:12:43Z</cp:lastPrinted>
  <dcterms:created xsi:type="dcterms:W3CDTF">2017-10-19T21:12:46Z</dcterms:created>
  <dcterms:modified xsi:type="dcterms:W3CDTF">2019-01-21T21:39:45Z</dcterms:modified>
  <cp:category/>
</cp:coreProperties>
</file>