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58" r:id="rId2"/>
    <p:sldMasterId id="2147483891" r:id="rId3"/>
    <p:sldMasterId id="2147483924" r:id="rId4"/>
  </p:sldMasterIdLst>
  <p:notesMasterIdLst>
    <p:notesMasterId r:id="rId35"/>
  </p:notesMasterIdLst>
  <p:handoutMasterIdLst>
    <p:handoutMasterId r:id="rId36"/>
  </p:handout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4" r:id="rId31"/>
    <p:sldId id="285" r:id="rId32"/>
    <p:sldId id="286" r:id="rId33"/>
    <p:sldId id="287" r:id="rId34"/>
  </p:sldIdLst>
  <p:sldSz cx="9144000" cy="5143500" type="screen16x9"/>
  <p:notesSz cx="6858000" cy="2447925"/>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p:restoredTop sz="60940" autoAdjust="0"/>
  </p:normalViewPr>
  <p:slideViewPr>
    <p:cSldViewPr snapToGrid="0" snapToObjects="1">
      <p:cViewPr varScale="1">
        <p:scale>
          <a:sx n="60" d="100"/>
          <a:sy n="60" d="100"/>
        </p:scale>
        <p:origin x="1445" y="48"/>
      </p:cViewPr>
      <p:guideLst/>
    </p:cSldViewPr>
  </p:slideViewPr>
  <p:notesTextViewPr>
    <p:cViewPr>
      <p:scale>
        <a:sx n="1" d="1"/>
        <a:sy n="1" d="1"/>
      </p:scale>
      <p:origin x="0" y="-677"/>
    </p:cViewPr>
  </p:notesTextViewPr>
  <p:sorterViewPr>
    <p:cViewPr>
      <p:scale>
        <a:sx n="66" d="100"/>
        <a:sy n="66" d="100"/>
      </p:scale>
      <p:origin x="0" y="0"/>
    </p:cViewPr>
  </p:sorterViewPr>
  <p:notesViewPr>
    <p:cSldViewPr snapToGrid="0" snapToObjects="1">
      <p:cViewPr varScale="1">
        <p:scale>
          <a:sx n="60" d="100"/>
          <a:sy n="60" d="100"/>
        </p:scale>
        <p:origin x="181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E4265A6-BC9E-471B-8BEE-C50A9F8FEE53}"/>
    <pc:docChg chg="modSld">
      <pc:chgData name="" userId="" providerId="" clId="Web-{4E4265A6-BC9E-471B-8BEE-C50A9F8FEE53}" dt="2018-08-13T17:26:56.744" v="117" actId="1076"/>
      <pc:docMkLst>
        <pc:docMk/>
      </pc:docMkLst>
      <pc:sldChg chg="modSp modNotes">
        <pc:chgData name="" userId="" providerId="" clId="Web-{4E4265A6-BC9E-471B-8BEE-C50A9F8FEE53}" dt="2018-08-13T17:24:08.757" v="52" actId="1076"/>
        <pc:sldMkLst>
          <pc:docMk/>
          <pc:sldMk cId="722432184" sldId="263"/>
        </pc:sldMkLst>
        <pc:spChg chg="mod">
          <ac:chgData name="" userId="" providerId="" clId="Web-{4E4265A6-BC9E-471B-8BEE-C50A9F8FEE53}" dt="2018-08-13T17:23:31.225" v="46" actId="20577"/>
          <ac:spMkLst>
            <pc:docMk/>
            <pc:sldMk cId="722432184" sldId="263"/>
            <ac:spMk id="6" creationId="{00000000-0000-0000-0000-000000000000}"/>
          </ac:spMkLst>
        </pc:spChg>
        <pc:graphicFrameChg chg="mod modGraphic">
          <ac:chgData name="" userId="" providerId="" clId="Web-{4E4265A6-BC9E-471B-8BEE-C50A9F8FEE53}" dt="2018-08-13T17:22:17.488" v="42" actId="1076"/>
          <ac:graphicFrameMkLst>
            <pc:docMk/>
            <pc:sldMk cId="722432184" sldId="263"/>
            <ac:graphicFrameMk id="2" creationId="{F2737381-32E7-46A1-8DED-897375182A92}"/>
          </ac:graphicFrameMkLst>
        </pc:graphicFrameChg>
      </pc:sldChg>
      <pc:sldChg chg="modSp">
        <pc:chgData name="" userId="" providerId="" clId="Web-{4E4265A6-BC9E-471B-8BEE-C50A9F8FEE53}" dt="2018-08-13T17:26:56.744" v="117" actId="1076"/>
        <pc:sldMkLst>
          <pc:docMk/>
          <pc:sldMk cId="2321268848" sldId="270"/>
        </pc:sldMkLst>
        <pc:spChg chg="mod">
          <ac:chgData name="" userId="" providerId="" clId="Web-{4E4265A6-BC9E-471B-8BEE-C50A9F8FEE53}" dt="2018-08-13T17:26:35.025" v="90" actId="20577"/>
          <ac:spMkLst>
            <pc:docMk/>
            <pc:sldMk cId="2321268848" sldId="270"/>
            <ac:spMk id="6" creationId="{00000000-0000-0000-0000-000000000000}"/>
          </ac:spMkLst>
        </pc:spChg>
        <pc:graphicFrameChg chg="mod modGraphic">
          <ac:chgData name="" userId="" providerId="" clId="Web-{4E4265A6-BC9E-471B-8BEE-C50A9F8FEE53}" dt="2018-08-13T17:26:56.744" v="117" actId="1076"/>
          <ac:graphicFrameMkLst>
            <pc:docMk/>
            <pc:sldMk cId="2321268848" sldId="270"/>
            <ac:graphicFrameMk id="2" creationId="{F2737381-32E7-46A1-8DED-897375182A92}"/>
          </ac:graphicFrameMkLst>
        </pc:graphicFrameChg>
      </pc:sldChg>
      <pc:sldChg chg="modSp">
        <pc:chgData name="" userId="" providerId="" clId="Web-{4E4265A6-BC9E-471B-8BEE-C50A9F8FEE53}" dt="2018-08-13T17:25:58.165" v="86" actId="1076"/>
        <pc:sldMkLst>
          <pc:docMk/>
          <pc:sldMk cId="4283161071" sldId="278"/>
        </pc:sldMkLst>
        <pc:spChg chg="mod">
          <ac:chgData name="" userId="" providerId="" clId="Web-{4E4265A6-BC9E-471B-8BEE-C50A9F8FEE53}" dt="2018-08-13T17:25:40.149" v="56" actId="20577"/>
          <ac:spMkLst>
            <pc:docMk/>
            <pc:sldMk cId="4283161071" sldId="278"/>
            <ac:spMk id="6" creationId="{00000000-0000-0000-0000-000000000000}"/>
          </ac:spMkLst>
        </pc:spChg>
        <pc:graphicFrameChg chg="mod modGraphic">
          <ac:chgData name="" userId="" providerId="" clId="Web-{4E4265A6-BC9E-471B-8BEE-C50A9F8FEE53}" dt="2018-08-13T17:25:58.165" v="86" actId="1076"/>
          <ac:graphicFrameMkLst>
            <pc:docMk/>
            <pc:sldMk cId="4283161071" sldId="278"/>
            <ac:graphicFrameMk id="2" creationId="{F2737381-32E7-46A1-8DED-897375182A92}"/>
          </ac:graphicFrameMkLst>
        </pc:graphicFrameChg>
      </pc:sldChg>
    </pc:docChg>
  </pc:docChgLst>
  <pc:docChgLst>
    <pc:chgData clId="Web-{D964C678-E6C7-437F-89BF-AC9090B9D78A}"/>
    <pc:docChg chg="modSld">
      <pc:chgData name="" userId="" providerId="" clId="Web-{D964C678-E6C7-437F-89BF-AC9090B9D78A}" dt="2018-08-13T17:49:02.752" v="24"/>
      <pc:docMkLst>
        <pc:docMk/>
      </pc:docMkLst>
      <pc:sldChg chg="modNotes">
        <pc:chgData name="" userId="" providerId="" clId="Web-{D964C678-E6C7-437F-89BF-AC9090B9D78A}" dt="2018-08-13T17:49:02.752" v="24"/>
        <pc:sldMkLst>
          <pc:docMk/>
          <pc:sldMk cId="722432184" sldId="2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a typeface="Arial Regular" charset="0"/>
              <a:cs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D41EB-D3D3-6044-A7B2-6CD4A3F63263}" type="datetimeFigureOut">
              <a:rPr lang="en-US" smtClean="0">
                <a:latin typeface="Arial Regular" charset="0"/>
                <a:ea typeface="Arial Regular" charset="0"/>
                <a:cs typeface="Arial Regular" charset="0"/>
              </a:rPr>
              <a:t>11/13/2018</a:t>
            </a:fld>
            <a:endParaRPr lang="en-US" dirty="0">
              <a:latin typeface="Arial Regular" charset="0"/>
              <a:ea typeface="Arial Regular" charset="0"/>
              <a:cs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4B4878-71CB-8F40-B9DD-F26F1F6CA014}" type="slidenum">
              <a:rPr lang="en-US" smtClean="0">
                <a:latin typeface="Arial Regular" charset="0"/>
                <a:ea typeface="Arial Regular" charset="0"/>
                <a:cs typeface="Arial Regular" charset="0"/>
              </a:rPr>
              <a:t>‹#›</a:t>
            </a:fld>
            <a:endParaRPr lang="en-US" dirty="0">
              <a:latin typeface="Arial Regular" charset="0"/>
              <a:ea typeface="Arial Regular" charset="0"/>
              <a:cs typeface="Arial Regular"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ea typeface="Arial Regular" charset="0"/>
                <a:cs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ea typeface="Arial Regular" charset="0"/>
                <a:cs typeface="Arial Regular" charset="0"/>
              </a:defRPr>
            </a:lvl1pPr>
          </a:lstStyle>
          <a:p>
            <a:fld id="{D96A0541-C2EF-9848-827E-46BECFB549F3}" type="datetimeFigureOut">
              <a:rPr lang="en-US" smtClean="0"/>
              <a:pPr/>
              <a:t>11/13/2018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ea typeface="Arial Regular" charset="0"/>
                <a:cs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ea typeface="Arial Regular" charset="0"/>
                <a:cs typeface="Arial Regular" charset="0"/>
              </a:defRPr>
            </a:lvl1pPr>
          </a:lstStyle>
          <a:p>
            <a:fld id="{6E2E38B8-B0B4-AD41-AC6E-B781F46A9FD3}" type="slidenum">
              <a:rPr lang="en-US" smtClean="0"/>
              <a:pPr/>
              <a:t>‹#›</a:t>
            </a:fld>
            <a:endParaRPr lang="en-US" dirty="0"/>
          </a:p>
        </p:txBody>
      </p:sp>
    </p:spTree>
    <p:extLst>
      <p:ext uri="{BB962C8B-B14F-4D97-AF65-F5344CB8AC3E}">
        <p14:creationId xmlns:p14="http://schemas.microsoft.com/office/powerpoint/2010/main" val="791598581"/>
      </p:ext>
    </p:extLst>
  </p:cSld>
  <p:clrMap bg1="dk1" tx1="lt1" bg2="dk2" tx2="lt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will be going through some of the technical details of the POWER9 Scale out Servers. We have a family of scale out servers as you can see on this page. There are some nice groupings for these; we will be going through them individually but a lot of them are very similar so we will be grouping them together and going through two or three at a time. The groupings all have a similar design point and architecture.</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dirty="0"/>
          </a:p>
        </p:txBody>
      </p:sp>
    </p:spTree>
    <p:extLst>
      <p:ext uri="{BB962C8B-B14F-4D97-AF65-F5344CB8AC3E}">
        <p14:creationId xmlns:p14="http://schemas.microsoft.com/office/powerpoint/2010/main" val="394518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take a look at the PCIe slots in the S924 and H924.</a:t>
            </a:r>
          </a:p>
          <a:p>
            <a:endParaRPr lang="en-US" dirty="0"/>
          </a:p>
          <a:p>
            <a:r>
              <a:rPr lang="en-US" dirty="0"/>
              <a:t>In the upper right you can see the back of the server which has the slots numbered from left to right. C1 is the server processor card while C2 to C12 are the PCI slots. The table on the left shows you the capabilities of each slot showing if it is a Gen4 or Gen3 slot and the type of connectors (x8 or x16). Also shown in green are the I/O expansion adaptor slots (C3, C4 and C9) if you want to add adapter cards that connect to the expansion drawers.</a:t>
            </a:r>
          </a:p>
          <a:p>
            <a:endParaRPr lang="en-US" dirty="0"/>
          </a:p>
          <a:p>
            <a:r>
              <a:rPr lang="en-US" dirty="0"/>
              <a:t>Note that all slots are concurrently maintainable and they are all full height, half length PCIe form factors as well. </a:t>
            </a:r>
          </a:p>
          <a:p>
            <a:endParaRPr lang="en-US" dirty="0"/>
          </a:p>
          <a:p>
            <a:r>
              <a:rPr lang="en-US" dirty="0"/>
              <a:t>From an I/O expansion stand point, if you have only 1 socket populated then you will have 1 I/O Expansion drawer and up to one fanout module in that drawer. So with only one socket populated you can have 8 PCIe slots (as shown in the table using C5 to C12) plus the 5 with one expansion drawer. If however you have 2 sockets populated then you can have 2 expansion drawers with 3 fanout modules thus giving you the 11 PCIe slots plus an additional 15 in the expansion for a total of 26 slots.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10</a:t>
            </a:fld>
            <a:endParaRPr lang="en-US" dirty="0"/>
          </a:p>
        </p:txBody>
      </p:sp>
    </p:spTree>
    <p:extLst>
      <p:ext uri="{BB962C8B-B14F-4D97-AF65-F5344CB8AC3E}">
        <p14:creationId xmlns:p14="http://schemas.microsoft.com/office/powerpoint/2010/main" val="44606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For the S914 this is a 1 socket version of the 4U model we just went through. Therefore the I/O and storage are the same but the processor offerings do change. The first thing you notice is there is an 8-core, 6-core and 4-core.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Given you only have one socket populated and with some other limitations we will go through, the maximum memory available to put on this system is 1TB. Same memory DIMMs as with the S924 which we already covered.</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 PCIe slots are the same as the S924 with only 1 socket populated so there are 8 available PCIe slots.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Everything else is essentially the same from a feature standpoint for this server.</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11</a:t>
            </a:fld>
            <a:endParaRPr lang="en-US" altLang="en-US"/>
          </a:p>
        </p:txBody>
      </p:sp>
    </p:spTree>
    <p:extLst>
      <p:ext uri="{BB962C8B-B14F-4D97-AF65-F5344CB8AC3E}">
        <p14:creationId xmlns:p14="http://schemas.microsoft.com/office/powerpoint/2010/main" val="164038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You can see that the overview here is very similar to the S924 but the right side of the server is not populated. There are no PCIe slots on the far right side, no DIMM slots on the right side of the server and therefore some cost efficiencies with this configuration.</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As you can see on the upper left there is a tower model as well as a rack model. And since there is only 1 socket populated there are only 4 blowers in the front instead of the 6 used in the 924.</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12</a:t>
            </a:fld>
            <a:endParaRPr lang="en-US" altLang="en-US"/>
          </a:p>
        </p:txBody>
      </p:sp>
    </p:spTree>
    <p:extLst>
      <p:ext uri="{BB962C8B-B14F-4D97-AF65-F5344CB8AC3E}">
        <p14:creationId xmlns:p14="http://schemas.microsoft.com/office/powerpoint/2010/main" val="212686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From a processor standpoint, as mentioned this is one of the key differences between the S914 and the S924 is the number of cores in the processor. The S914 comes in 8-core, 6-core and 4-core processors.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Just like the S924 however, the more cores in the processor the more throughput you are going to be able to achieve. One of the primary purposes of the S914 is to provide a lower entry price point offering and therefore the 4-core processor will get you to that lower entry price point.</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You can also see the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software tier price groups (with the 4-core being at the lowest tier).</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And unlike the other servers in the family, the S914 is shipped by default with the Dynamic Performance Mode set. One of the reasons for this is that in the Tower configuration it is assumed that this server may not be in a machine room and setting to maximum performance mode may have undesirable acoustics for an office setting. All of the performance modes are still available so they can be changed if the administrator needs to.</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13</a:t>
            </a:fld>
            <a:endParaRPr lang="en-US" altLang="en-US"/>
          </a:p>
        </p:txBody>
      </p:sp>
    </p:spTree>
    <p:extLst>
      <p:ext uri="{BB962C8B-B14F-4D97-AF65-F5344CB8AC3E}">
        <p14:creationId xmlns:p14="http://schemas.microsoft.com/office/powerpoint/2010/main" val="479089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The memory is the same architecture as the S924. The only difference is that we do not support the 128GB DIMMs on this system so with only 1 socket and 64GB DIMMs as the maximum size, the maximum total memory is 1TB.</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Everything else is the same as what was discussed in the S924 slide previously.</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14</a:t>
            </a:fld>
            <a:endParaRPr lang="en-US" altLang="en-US"/>
          </a:p>
        </p:txBody>
      </p:sp>
    </p:spTree>
    <p:extLst>
      <p:ext uri="{BB962C8B-B14F-4D97-AF65-F5344CB8AC3E}">
        <p14:creationId xmlns:p14="http://schemas.microsoft.com/office/powerpoint/2010/main" val="353060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This slide is exactly the same as the S924 with the new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cards supported as well as the 12 bay and 18 bay configurations.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an offering perspective however, the 4-core configuration is limited to no I/O expansion and no external storage expansion.</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15</a:t>
            </a:fld>
            <a:endParaRPr lang="en-US" altLang="en-US"/>
          </a:p>
        </p:txBody>
      </p:sp>
    </p:spTree>
    <p:extLst>
      <p:ext uri="{BB962C8B-B14F-4D97-AF65-F5344CB8AC3E}">
        <p14:creationId xmlns:p14="http://schemas.microsoft.com/office/powerpoint/2010/main" val="250564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As mentioned on the previous slide, for the 4-core configuration this expansion information is not available. However on the 6 and 8-core configuration the expansion drawers supported are the same as those supported with the S924.</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16</a:t>
            </a:fld>
            <a:endParaRPr lang="en-US" altLang="en-US"/>
          </a:p>
        </p:txBody>
      </p:sp>
    </p:spTree>
    <p:extLst>
      <p:ext uri="{BB962C8B-B14F-4D97-AF65-F5344CB8AC3E}">
        <p14:creationId xmlns:p14="http://schemas.microsoft.com/office/powerpoint/2010/main" val="1692019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PCIe slots are the same as with the S924 when only one socket is populated. That is, we populate slots C1 (the service processor card) and C5 to C12 are the same as with the S924.</a:t>
            </a:r>
          </a:p>
          <a:p>
            <a:endParaRPr lang="en-US" dirty="0"/>
          </a:p>
          <a:p>
            <a:r>
              <a:rPr lang="en-US" dirty="0"/>
              <a:t>Also note that the PCIe expansion is the same as the S924 with one socket populated which gives you the additional 5 slots for a total of 13 available slots.</a:t>
            </a:r>
          </a:p>
          <a:p>
            <a:endParaRPr lang="en-US" dirty="0"/>
          </a:p>
          <a:p>
            <a:r>
              <a:rPr lang="en-US" dirty="0"/>
              <a:t>Again, all of the slots are concurrently maintainable and they fit the full height, half length PCIe form factor.</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17</a:t>
            </a:fld>
            <a:endParaRPr lang="en-US" dirty="0"/>
          </a:p>
        </p:txBody>
      </p:sp>
    </p:spTree>
    <p:extLst>
      <p:ext uri="{BB962C8B-B14F-4D97-AF65-F5344CB8AC3E}">
        <p14:creationId xmlns:p14="http://schemas.microsoft.com/office/powerpoint/2010/main" val="254340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Now let’s look that the 2U models. The design is very similar for all 3 2U offerings so let’s look first at the overall summary of the S922, H922 (same as S922 but specific to SAP HANA) and L922 (same but specific to Linux).</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All are 2U 19 inch servers with 12-core, 10-core, 8-core and 4-core offerings with 4TB of memory. Unlike POWER8 there is no reduction in memory capacity between the 4U and 2U offerings here so we can put the full 4TB of memory in these 2U configurations.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In the 2U servers we have 9 PCIe slots available (unlike the 11 available in the 4U configuration and we will discuss the configuration in an upcoming slide. As well there will be 4 ports for </a:t>
            </a:r>
            <a:r>
              <a:rPr lang="en-US" altLang="en-US" dirty="0" err="1">
                <a:latin typeface="Arial" panose="020B0604020202020204" pitchFamily="34" charset="0"/>
                <a:ea typeface="ヒラギノ角ゴ Pro W3" pitchFamily="124" charset="-128"/>
              </a:rPr>
              <a:t>OpenCAPI</a:t>
            </a:r>
            <a:r>
              <a:rPr lang="en-US" altLang="en-US" dirty="0">
                <a:latin typeface="Arial" panose="020B0604020202020204" pitchFamily="34" charset="0"/>
                <a:ea typeface="ヒラギノ角ゴ Pro W3" pitchFamily="124" charset="-128"/>
              </a:rPr>
              <a:t> acceleration.</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Only one storage bay option is available for the 2U servers with 8 small form factor SAS bays. There will be both single and split backplane support as well as the 2 internal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flash boot adapters (as with the 924). There will not be any support for the dual RAID write cache capability that was available in POWER8 (it is only available in the 4U configuration). The I/O expansion drawers are supported and the configurations will be shown in a future slide.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an OS perspective, the S922 and H922 both support AIX,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and Linux but note that the H922 will be limited to supported AIX and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for up to 25% of the cores only. The L922 supports Linux only and will only support PowerVM as the hypervisor. There will be support in the future for bare metal or KVM as a hypervisor.</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18</a:t>
            </a:fld>
            <a:endParaRPr lang="en-US" altLang="en-US"/>
          </a:p>
        </p:txBody>
      </p:sp>
    </p:spTree>
    <p:extLst>
      <p:ext uri="{BB962C8B-B14F-4D97-AF65-F5344CB8AC3E}">
        <p14:creationId xmlns:p14="http://schemas.microsoft.com/office/powerpoint/2010/main" val="330557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The high level diagram above looks very similar to the 924 configuration but of course the heat sinks are only 2U tall not 4U tall. The rest is mostly the same with 8 DIMMs on each side of the processor. And the low profile form factor PCIe slots at the back.</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There will be 6 storage bays at the front with 2 others that are sitting behind the front 6 but have a few more steps to get to those (although still simple to get to). 6 are front accessible and the other 2 are in cyan blue shown above. </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Instead of the 6 blowers with the S924 there are only 4 blowers in the S922.</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19</a:t>
            </a:fld>
            <a:endParaRPr lang="en-US" altLang="en-US"/>
          </a:p>
        </p:txBody>
      </p:sp>
    </p:spTree>
    <p:extLst>
      <p:ext uri="{BB962C8B-B14F-4D97-AF65-F5344CB8AC3E}">
        <p14:creationId xmlns:p14="http://schemas.microsoft.com/office/powerpoint/2010/main" val="233003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entry level set of POWER9 servers. These are the 2 socket servers and we have several form factors, similar to what we did with POWER8, with both 2U and 4U servers in 1 and 2 socket configurations.</a:t>
            </a:r>
          </a:p>
          <a:p>
            <a:endParaRPr lang="en-US" dirty="0"/>
          </a:p>
          <a:p>
            <a:r>
              <a:rPr lang="en-US" dirty="0"/>
              <a:t>I’ve listed out 4 groups here to consolidate. The first row is the S924 and the H924. The H version is for SAP HANA and is the same architecture and design as the S model. This is the flagship server for the family in a 4U package and has the highest performance of the family of servers and will have up to 4TB of memory available.</a:t>
            </a:r>
          </a:p>
          <a:p>
            <a:endParaRPr lang="en-US" dirty="0"/>
          </a:p>
          <a:p>
            <a:r>
              <a:rPr lang="en-US" dirty="0"/>
              <a:t>The next row (S914) is the following to the S814. It is a 1 socket 4U (or Tower model). The purpose of this model is to provide a very attractive server for AIX and IBM </a:t>
            </a:r>
            <a:r>
              <a:rPr lang="en-US" dirty="0" err="1"/>
              <a:t>i</a:t>
            </a:r>
            <a:r>
              <a:rPr lang="en-US" dirty="0"/>
              <a:t> from an entry price point perspective.</a:t>
            </a:r>
          </a:p>
          <a:p>
            <a:endParaRPr lang="en-US" dirty="0"/>
          </a:p>
          <a:p>
            <a:r>
              <a:rPr lang="en-US" dirty="0"/>
              <a:t>The bottom two groupings (S922/H922 and the L922) – again the H version is the same as the S version with only a few minor aspects that we will discuss later in this deck. These two bottom rows are the high density version with 2U and 2 socket systems. They have half the height at 2U but have the same number of sockets and the same amount of memory available compared to the 4U systems (at 4TB). The L922 is architecturally the same as the S922/H922 but is for Linux only.</a:t>
            </a:r>
          </a:p>
          <a:p>
            <a:endParaRPr lang="en-US" dirty="0"/>
          </a:p>
          <a:p>
            <a:r>
              <a:rPr lang="en-US" dirty="0"/>
              <a:t>Note that the only model that is available in a tower version is the S914. All the other servers are rack mount only options.</a:t>
            </a:r>
          </a:p>
          <a:p>
            <a:endParaRPr lang="en-US" dirty="0"/>
          </a:p>
        </p:txBody>
      </p:sp>
      <p:sp>
        <p:nvSpPr>
          <p:cNvPr id="4" name="Slide Number Placeholder 3"/>
          <p:cNvSpPr>
            <a:spLocks noGrp="1"/>
          </p:cNvSpPr>
          <p:nvPr>
            <p:ph type="sldNum" sz="quarter" idx="10"/>
          </p:nvPr>
        </p:nvSpPr>
        <p:spPr/>
        <p:txBody>
          <a:bodyPr/>
          <a:lstStyle/>
          <a:p>
            <a:fld id="{18D02FFD-07D4-5C4F-BD77-921008177348}" type="slidenum">
              <a:rPr lang="en-US" smtClean="0"/>
              <a:t>2</a:t>
            </a:fld>
            <a:endParaRPr lang="en-US" dirty="0"/>
          </a:p>
        </p:txBody>
      </p:sp>
    </p:spTree>
    <p:extLst>
      <p:ext uri="{BB962C8B-B14F-4D97-AF65-F5344CB8AC3E}">
        <p14:creationId xmlns:p14="http://schemas.microsoft.com/office/powerpoint/2010/main" val="412991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For the processor offering in the S922 and H922 it is the same single chip module with the option of a 10-core for maximum throughput workloads, an 8-core processor for workloads that need the highest single core or single thread performance. And for the lowest cost model there is 4-core processor offering.</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You have the option to populate one or two sockets for the 10-core and 8-core offering but if you choose the 4-core processor then the only option is to populate a single socket (there is no 2 socket 4-core offering available with the S922 or H922). And much like the S914, the 4-core offering does not support external I/O or external disk expansion.</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Similar to the other slides, you can see the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processor group tier for software pricing purposes. </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20</a:t>
            </a:fld>
            <a:endParaRPr lang="en-US" altLang="en-US"/>
          </a:p>
        </p:txBody>
      </p:sp>
    </p:spTree>
    <p:extLst>
      <p:ext uri="{BB962C8B-B14F-4D97-AF65-F5344CB8AC3E}">
        <p14:creationId xmlns:p14="http://schemas.microsoft.com/office/powerpoint/2010/main" val="2106618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For the L922 the 4-core option is removed and there is a 12-core option added for maximum throughput but note that the 12-core configuration is only available with both sockets populated.</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21</a:t>
            </a:fld>
            <a:endParaRPr lang="en-US" altLang="en-US"/>
          </a:p>
        </p:txBody>
      </p:sp>
    </p:spTree>
    <p:extLst>
      <p:ext uri="{BB962C8B-B14F-4D97-AF65-F5344CB8AC3E}">
        <p14:creationId xmlns:p14="http://schemas.microsoft.com/office/powerpoint/2010/main" val="2335338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From a memory standpoint all three offerings are the same and in fact they are the same as the 4U offerings in all cases.</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22</a:t>
            </a:fld>
            <a:endParaRPr lang="en-US" altLang="en-US"/>
          </a:p>
        </p:txBody>
      </p:sp>
    </p:spTree>
    <p:extLst>
      <p:ext uri="{BB962C8B-B14F-4D97-AF65-F5344CB8AC3E}">
        <p14:creationId xmlns:p14="http://schemas.microsoft.com/office/powerpoint/2010/main" val="2538830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This is a bit different than the 4U. We will of course still have the ability to support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cards. This is a very inexpensive way to store your boot image or your VIOS server, then this will be the lowest price option for that. If you want that configuration you can order just the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cards and no DASD backplane or storage controller cards that need to be ordered. This would be a very attractive pricing for clients that just need local storage for boot devices. </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For clients that need spinning devices or SSDs we do offer the storage controller cards with the single domain for the 8 drives or split into 2 domains for people that want split backplane for redundancy. No dual RAID high performance write cache options.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For external storage options we will support the new disk expansion drawers (12 and 24 bay). Note that the feature codes are different for the S922/H922 and the L922 so they have been listed here for your convenience.</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23</a:t>
            </a:fld>
            <a:endParaRPr lang="en-US" altLang="en-US"/>
          </a:p>
        </p:txBody>
      </p:sp>
    </p:spTree>
    <p:extLst>
      <p:ext uri="{BB962C8B-B14F-4D97-AF65-F5344CB8AC3E}">
        <p14:creationId xmlns:p14="http://schemas.microsoft.com/office/powerpoint/2010/main" val="3946398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PCIe slot standpoint, this is the slots we will be supporting from the 2U. Very similar to the 4U. These slots are concurrently maintainable and for the 2U these will be low profile form factor just like the POWER8. </a:t>
            </a:r>
          </a:p>
          <a:p>
            <a:endParaRPr lang="en-US" dirty="0"/>
          </a:p>
          <a:p>
            <a:r>
              <a:rPr lang="en-US" dirty="0"/>
              <a:t>From an I/O expansion stand point it’s very similar to the 4U. For 1 socket populated you will now be able to get up to 11 PCIe slots and when both sockets are populated you can get 2 expansion drawers with 2 fanout expansion models delivering up to 19 PCIe slots.</a:t>
            </a:r>
          </a:p>
          <a:p>
            <a:r>
              <a:rPr lang="en-US" dirty="0"/>
              <a:t>Note that for the L922 the number of slots are the same but the feature codes are different.</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24</a:t>
            </a:fld>
            <a:endParaRPr lang="en-US" dirty="0"/>
          </a:p>
        </p:txBody>
      </p:sp>
    </p:spTree>
    <p:extLst>
      <p:ext uri="{BB962C8B-B14F-4D97-AF65-F5344CB8AC3E}">
        <p14:creationId xmlns:p14="http://schemas.microsoft.com/office/powerpoint/2010/main" val="1552844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382588" y="684213"/>
            <a:ext cx="6094412" cy="3429000"/>
          </a:xfrm>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sp>
      <p:sp>
        <p:nvSpPr>
          <p:cNvPr id="35842" name="Rectangle 3"/>
          <p:cNvSpPr>
            <a:spLocks noGrp="1" noChangeArrowheads="1"/>
          </p:cNvSpPr>
          <p:nvPr>
            <p:ph type="body" idx="1"/>
          </p:nvPr>
        </p:nvSpPr>
        <p:spPr>
          <a:xfrm>
            <a:off x="686098" y="4343703"/>
            <a:ext cx="5485805" cy="41154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7"/>
                    </a:schemeClr>
                  </a:outerShdw>
                </a:effectLst>
              </a14:hiddenEffects>
            </a:ext>
          </a:extLst>
        </p:spPr>
        <p:txBody>
          <a:bodyPr lIns="91415" tIns="45708" rIns="91415" bIns="45708"/>
          <a:lstStyle/>
          <a:p>
            <a:pPr marL="0" indent="0" defTabSz="430964">
              <a:lnSpc>
                <a:spcPct val="90000"/>
              </a:lnSpc>
              <a:buFontTx/>
              <a:buNone/>
            </a:pPr>
            <a:r>
              <a:rPr lang="en-US" sz="900" dirty="0"/>
              <a:t>This slide is self explanatory showing the operating systems and firmware levels that are supported on all of the POWER9 servers (of course as noted in the server configuration slides, some of the servers only support Linux and the H servers have limited cores that can run AIX and IBM </a:t>
            </a:r>
            <a:r>
              <a:rPr lang="en-US" sz="900" dirty="0" err="1"/>
              <a:t>i</a:t>
            </a:r>
            <a:r>
              <a:rPr lang="en-US" sz="900" dirty="0"/>
              <a:t> but the versions are listed above).</a:t>
            </a:r>
          </a:p>
        </p:txBody>
      </p:sp>
    </p:spTree>
    <p:extLst>
      <p:ext uri="{BB962C8B-B14F-4D97-AF65-F5344CB8AC3E}">
        <p14:creationId xmlns:p14="http://schemas.microsoft.com/office/powerpoint/2010/main" val="3141155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2E38B8-B0B4-AD41-AC6E-B781F46A9FD3}" type="slidenum">
              <a:rPr lang="en-US" smtClean="0"/>
              <a:pPr/>
              <a:t>26</a:t>
            </a:fld>
            <a:endParaRPr lang="en-US" dirty="0"/>
          </a:p>
        </p:txBody>
      </p:sp>
    </p:spTree>
    <p:extLst>
      <p:ext uri="{BB962C8B-B14F-4D97-AF65-F5344CB8AC3E}">
        <p14:creationId xmlns:p14="http://schemas.microsoft.com/office/powerpoint/2010/main" val="3580937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2E38B8-B0B4-AD41-AC6E-B781F46A9FD3}" type="slidenum">
              <a:rPr lang="en-US" smtClean="0"/>
              <a:pPr/>
              <a:t>27</a:t>
            </a:fld>
            <a:endParaRPr lang="en-US" dirty="0"/>
          </a:p>
        </p:txBody>
      </p:sp>
    </p:spTree>
    <p:extLst>
      <p:ext uri="{BB962C8B-B14F-4D97-AF65-F5344CB8AC3E}">
        <p14:creationId xmlns:p14="http://schemas.microsoft.com/office/powerpoint/2010/main" val="3521068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124" charset="-128"/>
            </a:endParaRP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28</a:t>
            </a:fld>
            <a:endParaRPr lang="en-US" altLang="en-US"/>
          </a:p>
        </p:txBody>
      </p:sp>
    </p:spTree>
    <p:extLst>
      <p:ext uri="{BB962C8B-B14F-4D97-AF65-F5344CB8AC3E}">
        <p14:creationId xmlns:p14="http://schemas.microsoft.com/office/powerpoint/2010/main" val="2248289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124" charset="-128"/>
            </a:endParaRP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29</a:t>
            </a:fld>
            <a:endParaRPr lang="en-US" altLang="en-US"/>
          </a:p>
        </p:txBody>
      </p:sp>
    </p:spTree>
    <p:extLst>
      <p:ext uri="{BB962C8B-B14F-4D97-AF65-F5344CB8AC3E}">
        <p14:creationId xmlns:p14="http://schemas.microsoft.com/office/powerpoint/2010/main" val="36941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Starting with the S924 and H924:</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 server is 4U with the scale-out SMT8 cores available in 12-core, 10-core and 8-core but we will discuss the core options more in an upcoming slide. The server has a maximum memory capacity of 4TB and now we are using industry standard DDR4 RDIMMS running at speeds up to 2666 </a:t>
            </a:r>
            <a:r>
              <a:rPr lang="en-US" altLang="en-US" dirty="0" err="1">
                <a:latin typeface="Arial" panose="020B0604020202020204" pitchFamily="34" charset="0"/>
                <a:ea typeface="ヒラギノ角ゴ Pro W3" pitchFamily="124" charset="-128"/>
              </a:rPr>
              <a:t>Mhz</a:t>
            </a:r>
            <a:r>
              <a:rPr lang="en-US" altLang="en-US" dirty="0">
                <a:latin typeface="Arial" panose="020B0604020202020204" pitchFamily="34" charset="0"/>
                <a:ea typeface="ヒラギノ角ゴ Pro W3" pitchFamily="124" charset="-128"/>
              </a:rPr>
              <a:t> depending on your configuration (more details on the memory again in an upcoming slide).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Like POWER8, these servers still have 11 PCIe slots but the difference is the new PCIe Gen4. The server has a combination of PCIe Gen3 and Gen4 slots and we will walk through the details of the slot options on an upcoming slide. POWER9 has introduced </a:t>
            </a:r>
            <a:r>
              <a:rPr lang="en-US" altLang="en-US" dirty="0" err="1">
                <a:latin typeface="Arial" panose="020B0604020202020204" pitchFamily="34" charset="0"/>
                <a:ea typeface="ヒラギノ角ゴ Pro W3" pitchFamily="124" charset="-128"/>
              </a:rPr>
              <a:t>OpenCAPI</a:t>
            </a:r>
            <a:r>
              <a:rPr lang="en-US" altLang="en-US" dirty="0">
                <a:latin typeface="Arial" panose="020B0604020202020204" pitchFamily="34" charset="0"/>
                <a:ea typeface="ヒラギノ角ゴ Pro W3" pitchFamily="124" charset="-128"/>
              </a:rPr>
              <a:t> acceleration and we have 4 high speed 25Gb/s ports that will be utilized later this year and into next year as </a:t>
            </a:r>
            <a:r>
              <a:rPr lang="en-US" altLang="en-US" dirty="0" err="1">
                <a:latin typeface="Arial" panose="020B0604020202020204" pitchFamily="34" charset="0"/>
                <a:ea typeface="ヒラギノ角ゴ Pro W3" pitchFamily="124" charset="-128"/>
              </a:rPr>
              <a:t>OpenCAPI</a:t>
            </a:r>
            <a:r>
              <a:rPr lang="en-US" altLang="en-US" dirty="0">
                <a:latin typeface="Arial" panose="020B0604020202020204" pitchFamily="34" charset="0"/>
                <a:ea typeface="ヒラギノ角ゴ Pro W3" pitchFamily="124" charset="-128"/>
              </a:rPr>
              <a:t> offerings become available.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a storage perspective we have very similar configurations to what we had on POWER8. These servers will have both a 12 bay configuration as well as an 18 bay configuration using small form factor (SFF) fast bays with faster interfaces for those bays. We will cover the storage controllers more in future slides but suffice it to say for this slide that there will be similar configurations to POWER8 with the addition of 2 internal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Flash boot adapters if you are just looking to load your boot images or VOS images for local storage and all the rest of your storage is out on a SAN. Another thing from a media standpoint is that for the 4U servers there will be an RDX media bay option but note that there will be no DVD. If you want to attach a DVD, you would do so with an external DVD drive connected through USB. Of course I/O expansion drawers are also supported.</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an operating system perspective, the S924 supports AIX,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and Linux (specific Linux distributions are detailed at the end of this deck). Note that for the H925 which is targeted at SAP HANA (which runs only on Linux) we support Linux but we also will allow clients to run 25% of their cores with AIX or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for other workloads related to that SAP HANA implementation. This is pretty much the only difference from a hardware standpoint between the S924 and the H924.</a:t>
            </a:r>
          </a:p>
          <a:p>
            <a:endParaRPr lang="en-US" altLang="en-US" dirty="0">
              <a:latin typeface="Arial" panose="020B0604020202020204" pitchFamily="34" charset="0"/>
              <a:ea typeface="ヒラギノ角ゴ Pro W3" pitchFamily="124" charset="-128"/>
            </a:endParaRP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3</a:t>
            </a:fld>
            <a:endParaRPr lang="en-US" altLang="en-US"/>
          </a:p>
        </p:txBody>
      </p:sp>
    </p:spTree>
    <p:extLst>
      <p:ext uri="{BB962C8B-B14F-4D97-AF65-F5344CB8AC3E}">
        <p14:creationId xmlns:p14="http://schemas.microsoft.com/office/powerpoint/2010/main" val="2758674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ヒラギノ角ゴ Pro W3" pitchFamily="124" charset="-128"/>
            </a:endParaRP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30</a:t>
            </a:fld>
            <a:endParaRPr lang="en-US" altLang="en-US"/>
          </a:p>
        </p:txBody>
      </p:sp>
    </p:spTree>
    <p:extLst>
      <p:ext uri="{BB962C8B-B14F-4D97-AF65-F5344CB8AC3E}">
        <p14:creationId xmlns:p14="http://schemas.microsoft.com/office/powerpoint/2010/main" val="4291740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Here is a diagram that shows you the high level specifics of the S924/H924 configuration. Along the back is the 11 PCIe slots and in the middle of the slots are the power supplies (very similar to the S8924). You will see the processors (the gray towers which are the heat sinks) and the internal storage controller slots are sitting in between the two processor modules. This is different from POWER8 and gives us better air flow. </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Memory is down on the planar which are hard to see in this diagram but they are on each side of the processors (another diagram later in the deck will provide a better view of the memory slots).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On the front side you can see on the server itself we are showing the 12 bay option with the RDX bay on the right side. In the lower left of the slide you can see what the 18 bay option looks like (no RDX bay replaced by 6 more SSF bays). </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the air flow perspective we have moved to 6 blowers which sit in the front side at the bottom front as shown above.</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4</a:t>
            </a:fld>
            <a:endParaRPr lang="en-US" altLang="en-US"/>
          </a:p>
        </p:txBody>
      </p:sp>
    </p:spTree>
    <p:extLst>
      <p:ext uri="{BB962C8B-B14F-4D97-AF65-F5344CB8AC3E}">
        <p14:creationId xmlns:p14="http://schemas.microsoft.com/office/powerpoint/2010/main" val="197320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Let’s take a deeper look at the processor design. POWER9 is a single chip module which is a little different than POWER8 where the entry plans were dual chip modules (where we had 2 six core dies in one socket). In POWER9 there are no dual chip modules, there are only single chip modules. As previously mentioned we will have 3 offerings with an 8-core and 10-core and a 12-core processor.</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Some guidance here (similar to POWER8), if you are looking for maximum throughput then use the 12-core processor. However, if one of your priorities is the fastest execution of a single thread or core, then go down to the lower core counts with the 8-core having the fastest speed available. The 8-core will running typically between 3.8 and 4.0 GHz while the 12-core will be running between 3.4 and 3.9GHz. And shown above the IBM </a:t>
            </a:r>
            <a:r>
              <a:rPr lang="en-US" altLang="en-US" dirty="0" err="1">
                <a:latin typeface="Arial" panose="020B0604020202020204" pitchFamily="34" charset="0"/>
                <a:ea typeface="ヒラギノ角ゴ Pro W3" pitchFamily="124" charset="-128"/>
              </a:rPr>
              <a:t>i</a:t>
            </a:r>
            <a:r>
              <a:rPr lang="en-US" altLang="en-US" dirty="0">
                <a:latin typeface="Arial" panose="020B0604020202020204" pitchFamily="34" charset="0"/>
                <a:ea typeface="ヒラギノ角ゴ Pro W3" pitchFamily="124" charset="-128"/>
              </a:rPr>
              <a:t> P Group will be P20 for all three offerings.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You can buy the 8-core or 10-core offering then you have the option to populate just one socket. However, if you purchase the 12-core configuration then you have to populate both sockets. There is no single socket 12-core offering.</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Power frequencies will be dynamic by default. This is different than we have done in the past where we have fixed the frequency. In the next slide we will discuss the various performance and power modes. But for the S924 and H924 the default setting will be maximum performance mode (described more on the next chart).</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Note the new interconnect fabric between the two sockets are running at significantly higher speeds at 16GB/s for maximum scalability from 1 socket to 2 sockets and more tolerant of any memory affinity issues.</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5</a:t>
            </a:fld>
            <a:endParaRPr lang="en-US" altLang="en-US"/>
          </a:p>
        </p:txBody>
      </p:sp>
    </p:spTree>
    <p:extLst>
      <p:ext uri="{BB962C8B-B14F-4D97-AF65-F5344CB8AC3E}">
        <p14:creationId xmlns:p14="http://schemas.microsoft.com/office/powerpoint/2010/main" val="93012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Let’s walk through the power management modes (which will be the same for all systems). In the past we have had static power save mode which runs the systems at even lower than nominal mode. This allows a client to set the systems at the lowest possible power mode for times when they are not using the system (weekends, holidays, etc.). </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Static nominal mode which is how we ran things in the past on prior systems where systems run at the nominal frequency and remains static regardless of the workload, data center temperature and we just run at the same frequency.</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For POWER9 there is a new capability that allows the system to run at an optimum frequency. We have micro processors that are measuring temperature, monitoring power and also monitoring the workload and so we will be able to adjust the processor to move the frequency based on what the workload is doing. Most customers are running at a nominal environment and are rarely running the processor at 100% utilization. If they are sitting at the 30 to 50% utilization then we have the ability to adjust the frequency to optimize it and go as high as we can.</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Maximum performance mode will run the processors at the highest possible frequency range. This will draw more power but you will get a higher set of frequencies that we can dynamically adjust within.</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Most systems will default to maximum performance mode.</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D1C7D469-A094-4D0B-85AF-A98EA02DB3DB}" type="slidenum">
              <a:rPr lang="en-US" altLang="en-US" smtClean="0"/>
              <a:pPr/>
              <a:t>6</a:t>
            </a:fld>
            <a:endParaRPr lang="en-US" altLang="en-US"/>
          </a:p>
        </p:txBody>
      </p:sp>
    </p:spTree>
    <p:extLst>
      <p:ext uri="{BB962C8B-B14F-4D97-AF65-F5344CB8AC3E}">
        <p14:creationId xmlns:p14="http://schemas.microsoft.com/office/powerpoint/2010/main" val="3959981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For the memory, we are using the direct attach memory architecture (no buffer chips like we have had in previous scale out systems). They will run at up to 170GB/s peak memory bandwidth per socket. And as mentioned earlier we will be using industry standard DDR4 RDIMMS with 16 DIMMs per socket and 32 DIMS total in the server.</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This gives us a max memory configuration of 4TB. The minimum memory is 2 8GB DIMMs per socket. If you only have 1 socket populated then the minimum is 2 DIMMs for a total of 16GB of memory minimum or if you have both sockets populated then you will need 4 DIMMS for a total </a:t>
            </a:r>
            <a:r>
              <a:rPr lang="en-US" altLang="en-US">
                <a:latin typeface="Arial" panose="020B0604020202020204" pitchFamily="34" charset="0"/>
                <a:ea typeface="ヒラギノ角ゴ Pro W3" pitchFamily="124" charset="-128"/>
              </a:rPr>
              <a:t>of 32GB </a:t>
            </a:r>
            <a:r>
              <a:rPr lang="en-US" altLang="en-US" dirty="0">
                <a:latin typeface="Arial" panose="020B0604020202020204" pitchFamily="34" charset="0"/>
                <a:ea typeface="ヒラギノ角ゴ Pro W3" pitchFamily="124" charset="-128"/>
              </a:rPr>
              <a:t>of memory minimum.</a:t>
            </a:r>
            <a:endParaRPr lang="en-US" altLang="en-US" dirty="0">
              <a:latin typeface="Arial" panose="020B0604020202020204" pitchFamily="34" charset="0"/>
              <a:ea typeface="ヒラギノ角ゴ Pro W3" pitchFamily="124" charset="-128"/>
              <a:cs typeface="Arial"/>
            </a:endParaRP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 DIMM sizes are listed in the table above and you can see the frequency of the DIMMs listed. If someone needs the maximum frequency due to a specific workload then they can run up to 8 DIMMs at 2666 MHz (one DIMM per channel). If they need more than one DIMM per channel then they need to run at 2133 </a:t>
            </a:r>
            <a:r>
              <a:rPr lang="en-US" altLang="en-US" dirty="0" err="1">
                <a:latin typeface="Arial" panose="020B0604020202020204" pitchFamily="34" charset="0"/>
                <a:ea typeface="ヒラギノ角ゴ Pro W3" pitchFamily="124" charset="-128"/>
              </a:rPr>
              <a:t>MHz.</a:t>
            </a:r>
            <a:r>
              <a:rPr lang="en-US" altLang="en-US" dirty="0">
                <a:latin typeface="Arial" panose="020B0604020202020204" pitchFamily="34" charset="0"/>
                <a:ea typeface="ヒラギノ角ゴ Pro W3" pitchFamily="124" charset="-128"/>
              </a:rPr>
              <a:t> If you want to go with larger DIMM size and have only 1 DIMM per channel then you can run at 2400 </a:t>
            </a:r>
            <a:r>
              <a:rPr lang="en-US" altLang="en-US" dirty="0" err="1">
                <a:latin typeface="Arial" panose="020B0604020202020204" pitchFamily="34" charset="0"/>
                <a:ea typeface="ヒラギノ角ゴ Pro W3" pitchFamily="124" charset="-128"/>
              </a:rPr>
              <a:t>MHz.</a:t>
            </a:r>
            <a:endParaRPr lang="en-US" altLang="en-US" dirty="0">
              <a:latin typeface="Arial" panose="020B0604020202020204" pitchFamily="34" charset="0"/>
              <a:ea typeface="ヒラギノ角ゴ Pro W3" pitchFamily="124" charset="-128"/>
            </a:endParaRPr>
          </a:p>
          <a:p>
            <a:endParaRPr lang="en-US" altLang="en-US" dirty="0">
              <a:latin typeface="Arial" panose="020B0604020202020204" pitchFamily="34" charset="0"/>
              <a:ea typeface="ヒラギノ角ゴ Pro W3" pitchFamily="124" charset="-128"/>
              <a:cs typeface="Arial"/>
            </a:endParaRPr>
          </a:p>
          <a:p>
            <a:r>
              <a:rPr lang="en-US" altLang="en-US" dirty="0">
                <a:latin typeface="Arial" panose="020B0604020202020204" pitchFamily="34" charset="0"/>
                <a:ea typeface="ヒラギノ角ゴ Pro W3" pitchFamily="124" charset="-128"/>
                <a:cs typeface="Arial"/>
              </a:rPr>
              <a:t>Note that the feature codes for the H924 and H922 are different than the S924 and S922. For the HANA models they are: </a:t>
            </a:r>
            <a:r>
              <a:rPr lang="en-US" dirty="0"/>
              <a:t>8 GB (EM6G), 16 GB (#EM6J), 32 GB (#EM6K), 64 GB (#EM6L), or 128 GB (#EM6M).</a:t>
            </a:r>
            <a:endParaRPr lang="en-US" altLang="en-US" dirty="0">
              <a:latin typeface="Arial" panose="020B0604020202020204" pitchFamily="34" charset="0"/>
              <a:ea typeface="ヒラギノ角ゴ Pro W3" pitchFamily="124" charset="-128"/>
              <a:cs typeface="Arial"/>
            </a:endParaRP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From a plug rule perspective you must have 2 DIMMs installed at a time up until you get to 8 DIMMs per socket. So you can go with 2, 4, 6, 8 DIMMS which are the allowable configurations. Above 8 then you have to install them in quads so you then can have 12 or 16 DIMMs after that (per socket). The only other configuration to keep in mind is that when you install 2 DIMMS in a quad, if you want to then add 2 more DIMMS into the same quad, the DIMMs have to be the same. Every quad must have the same DIMM sizes within the quad.</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7</a:t>
            </a:fld>
            <a:endParaRPr lang="en-US" altLang="en-US"/>
          </a:p>
        </p:txBody>
      </p:sp>
    </p:spTree>
    <p:extLst>
      <p:ext uri="{BB962C8B-B14F-4D97-AF65-F5344CB8AC3E}">
        <p14:creationId xmlns:p14="http://schemas.microsoft.com/office/powerpoint/2010/main" val="76108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Now let’s talk about storage on the next 2 slides. For those familiar with POWER8 a lot of this will be the same.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Let’s start on the upper left and focus on the internal storage configuration options. Most is the same with the addition now in POWER9 of the new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card option. If you are familiar with </a:t>
            </a:r>
            <a:r>
              <a:rPr lang="en-US" altLang="en-US" dirty="0" err="1">
                <a:latin typeface="Arial" panose="020B0604020202020204" pitchFamily="34" charset="0"/>
                <a:ea typeface="ヒラギノ角ゴ Pro W3" pitchFamily="124" charset="-128"/>
              </a:rPr>
              <a:t>NVMe</a:t>
            </a:r>
            <a:r>
              <a:rPr lang="en-US" altLang="en-US" dirty="0">
                <a:latin typeface="Arial" panose="020B0604020202020204" pitchFamily="34" charset="0"/>
                <a:ea typeface="ヒラギノ角ゴ Pro W3" pitchFamily="124" charset="-128"/>
              </a:rPr>
              <a:t> flash its basically a flash modules that is connected directly via PCIe (as shown in the bottom right). We are basically routing the PCIe directly up into the flash modules. These are M.2 form factor flash modules and you can see we have two connectors (these are separate FRUs) which are x4 PCIe lanes. We have 8 lanes coming into the card so we take 4 for each module. This is one option to install into the internal controller slots.</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 remainder of the slots are similar to what we had with POWER8. In fact most are exactly the same 6GB fast controller technology from POWER8. You have a few options. You can populate the 12 SSF bays on one domain (often called JBOD even though there is some non-write cache options). EJ1E allows you to take the 12 bay backplane and split it into 2 domains for redundancy which also supports RDX.</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Then we have two RAID configurations: the dual full write cache for both the 12 bay backplane (EJ1M) and the 18 bay backplane (EJ1D).</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And for the 12bay backplane you can order the RDX docking station (EU00) – not available with the 18 by backplane. You can see the front panel configuration in the bottom left of this slide.</a:t>
            </a:r>
          </a:p>
          <a:p>
            <a:endParaRPr lang="en-US" altLang="en-US" dirty="0">
              <a:latin typeface="Arial" panose="020B0604020202020204" pitchFamily="34" charset="0"/>
              <a:ea typeface="ヒラギノ角ゴ Pro W3" pitchFamily="124" charset="-128"/>
            </a:endParaRPr>
          </a:p>
          <a:p>
            <a:r>
              <a:rPr lang="en-US" altLang="en-US" dirty="0">
                <a:latin typeface="Arial" panose="020B0604020202020204" pitchFamily="34" charset="0"/>
                <a:ea typeface="ヒラギノ角ゴ Pro W3" pitchFamily="124" charset="-128"/>
              </a:rPr>
              <a:t>In the top right you can see the high level overview of the configurations that are supported in terms of SSDs and drive sizes. </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8</a:t>
            </a:fld>
            <a:endParaRPr lang="en-US" altLang="en-US"/>
          </a:p>
        </p:txBody>
      </p:sp>
    </p:spTree>
    <p:extLst>
      <p:ext uri="{BB962C8B-B14F-4D97-AF65-F5344CB8AC3E}">
        <p14:creationId xmlns:p14="http://schemas.microsoft.com/office/powerpoint/2010/main" val="26544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ヒラギノ角ゴ Pro W3" pitchFamily="124" charset="-128"/>
              </a:rPr>
              <a:t>We will support external storage as well with a 19 inch 12 bay large form factor (LFF) expansion drawer as well as the 24 bay small form factor version of that as well. And we will also support the migration of the older EXP24S expansion drawers but only from a migration standpoint.</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ea typeface="ヒラギノ角ゴ Pro W3" pitchFamily="124" charset="-128"/>
              </a:defRPr>
            </a:lvl1pPr>
            <a:lvl2pPr marL="742950" indent="-285750" defTabSz="966788">
              <a:defRPr>
                <a:solidFill>
                  <a:schemeClr val="tx1"/>
                </a:solidFill>
                <a:latin typeface="Arial" panose="020B0604020202020204" pitchFamily="34" charset="0"/>
                <a:ea typeface="ヒラギノ角ゴ Pro W3" pitchFamily="124" charset="-128"/>
              </a:defRPr>
            </a:lvl2pPr>
            <a:lvl3pPr marL="1143000" indent="-228600" defTabSz="966788">
              <a:defRPr>
                <a:solidFill>
                  <a:schemeClr val="tx1"/>
                </a:solidFill>
                <a:latin typeface="Arial" panose="020B0604020202020204" pitchFamily="34" charset="0"/>
                <a:ea typeface="ヒラギノ角ゴ Pro W3" pitchFamily="124" charset="-128"/>
              </a:defRPr>
            </a:lvl3pPr>
            <a:lvl4pPr marL="1600200" indent="-228600" defTabSz="966788">
              <a:defRPr>
                <a:solidFill>
                  <a:schemeClr val="tx1"/>
                </a:solidFill>
                <a:latin typeface="Arial" panose="020B0604020202020204" pitchFamily="34" charset="0"/>
                <a:ea typeface="ヒラギノ角ゴ Pro W3" pitchFamily="124" charset="-128"/>
              </a:defRPr>
            </a:lvl4pPr>
            <a:lvl5pPr marL="2057400" indent="-228600" defTabSz="966788">
              <a:defRPr>
                <a:solidFill>
                  <a:schemeClr val="tx1"/>
                </a:solidFill>
                <a:latin typeface="Arial" panose="020B0604020202020204" pitchFamily="34" charset="0"/>
                <a:ea typeface="ヒラギノ角ゴ Pro W3" pitchFamily="12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ヒラギノ角ゴ Pro W3" pitchFamily="124" charset="-128"/>
              </a:defRPr>
            </a:lvl9pPr>
          </a:lstStyle>
          <a:p>
            <a:fld id="{A7D9F3B1-5406-4F39-8727-E3D8D3DFDD70}" type="slidenum">
              <a:rPr lang="en-US" altLang="en-US" smtClean="0"/>
              <a:pPr/>
              <a:t>9</a:t>
            </a:fld>
            <a:endParaRPr lang="en-US" altLang="en-US"/>
          </a:p>
        </p:txBody>
      </p:sp>
    </p:spTree>
    <p:extLst>
      <p:ext uri="{BB962C8B-B14F-4D97-AF65-F5344CB8AC3E}">
        <p14:creationId xmlns:p14="http://schemas.microsoft.com/office/powerpoint/2010/main" val="2423824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212046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53502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902426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860512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9868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24565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4618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155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123357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608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651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588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125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2706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18831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53488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09425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500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981781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bg1"/>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0754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873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314597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648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99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661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626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27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5771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073526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84836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6239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9775826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863216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en-US"/>
              <a:t>HPC Hardware / DOC v1.0 / Nov 10, 2017 / © 2017 IBM Corporation</a:t>
            </a:r>
            <a:endParaRPr lang="en-US" dirty="0"/>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146766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397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7759" y="1366838"/>
            <a:ext cx="8175303" cy="3394472"/>
          </a:xfrm>
          <a:prstGeom prst="rect">
            <a:avLst/>
          </a:prstGeom>
        </p:spPr>
        <p:txBody>
          <a:bodyPr/>
          <a:lstStyle>
            <a:lvl1pPr>
              <a:lnSpc>
                <a:spcPct val="90000"/>
              </a:lnSpc>
              <a:spcBef>
                <a:spcPts val="400"/>
              </a:spcBef>
              <a:spcAft>
                <a:spcPts val="100"/>
              </a:spcAft>
              <a:defRPr sz="2000">
                <a:solidFill>
                  <a:srgbClr val="606060"/>
                </a:solidFill>
              </a:defRPr>
            </a:lvl1pPr>
            <a:lvl2pPr>
              <a:lnSpc>
                <a:spcPct val="90000"/>
              </a:lnSpc>
              <a:spcBef>
                <a:spcPts val="400"/>
              </a:spcBef>
              <a:spcAft>
                <a:spcPts val="100"/>
              </a:spcAft>
              <a:defRPr sz="1800">
                <a:solidFill>
                  <a:srgbClr val="606060"/>
                </a:solidFill>
              </a:defRPr>
            </a:lvl2pPr>
            <a:lvl3pPr marL="858838" indent="-228600">
              <a:lnSpc>
                <a:spcPct val="90000"/>
              </a:lnSpc>
              <a:spcBef>
                <a:spcPts val="400"/>
              </a:spcBef>
              <a:spcAft>
                <a:spcPts val="100"/>
              </a:spcAft>
              <a:buFont typeface="Courier New" panose="02070309020205020404" pitchFamily="49" charset="0"/>
              <a:buChar char="o"/>
              <a:defRPr sz="1600">
                <a:solidFill>
                  <a:srgbClr val="606060"/>
                </a:solidFill>
              </a:defRPr>
            </a:lvl3pPr>
            <a:lvl4pPr marL="1198563" indent="-228600">
              <a:lnSpc>
                <a:spcPct val="90000"/>
              </a:lnSpc>
              <a:spcBef>
                <a:spcPts val="400"/>
              </a:spcBef>
              <a:spcAft>
                <a:spcPts val="100"/>
              </a:spcAft>
              <a:defRPr sz="1400">
                <a:solidFill>
                  <a:srgbClr val="606060"/>
                </a:solidFill>
              </a:defRPr>
            </a:lvl4pPr>
            <a:lvl5pPr marL="1544638" indent="-228600">
              <a:lnSpc>
                <a:spcPct val="90000"/>
              </a:lnSpc>
              <a:spcBef>
                <a:spcPts val="400"/>
              </a:spcBef>
              <a:spcAft>
                <a:spcPts val="100"/>
              </a:spcAft>
              <a:defRPr sz="1400">
                <a:solidFill>
                  <a:srgbClr val="606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p:txBody>
          <a:bodyPr/>
          <a:lstStyle>
            <a:lvl1pPr eaLnBrk="1" hangingPunct="1">
              <a:defRPr>
                <a:solidFill>
                  <a:schemeClr val="tx1"/>
                </a:solidFill>
              </a:defRPr>
            </a:lvl1pPr>
          </a:lstStyle>
          <a:p>
            <a:pPr>
              <a:defRPr/>
            </a:pPr>
            <a:fld id="{B89E1209-71E5-43BB-9FE4-4EF8A0F67E34}" type="slidenum">
              <a:rPr lang="en-US" altLang="en-US"/>
              <a:pPr>
                <a:defRPr/>
              </a:pPr>
              <a:t>‹#›</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0845692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HPC Hardware / DOC v1.0 / Nov 10, 2017 / © 2017 IBM Corporation</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Click icon to add picture</a:t>
            </a:r>
          </a:p>
        </p:txBody>
      </p:sp>
    </p:spTree>
    <p:extLst>
      <p:ext uri="{BB962C8B-B14F-4D97-AF65-F5344CB8AC3E}">
        <p14:creationId xmlns:p14="http://schemas.microsoft.com/office/powerpoint/2010/main" val="172085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87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56030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5712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0521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0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73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536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9144000" cy="2569463"/>
          </a:xfrm>
          <a:solidFill>
            <a:schemeClr val="tx1"/>
          </a:solidFill>
        </p:spPr>
        <p:txBody>
          <a:bodyPr lIns="182880" tIns="164592" rIns="228600" bIns="228600"/>
          <a:lstStyle>
            <a:lvl1pPr>
              <a:defRPr sz="4800"/>
            </a:lvl1pPr>
          </a:lstStyle>
          <a:p>
            <a:r>
              <a:rPr lang="en-US" dirty="0"/>
              <a:t>Click to edit Master title style</a:t>
            </a:r>
          </a:p>
        </p:txBody>
      </p:sp>
      <p:sp>
        <p:nvSpPr>
          <p:cNvPr id="11"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298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541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8328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556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49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924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653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95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40627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416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023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56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06851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157739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328652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9686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49922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005175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217046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93469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419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06575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380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948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54201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03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487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22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654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46630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5838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013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768128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4572000" y="0"/>
            <a:ext cx="2286000" cy="257175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40064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839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rgbClr val="418C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9144000" cy="2569463"/>
          </a:xfrm>
          <a:solidFill>
            <a:schemeClr val="accent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7195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8224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2571750"/>
            <a:ext cx="2569464" cy="257175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3100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8422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038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859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53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0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1123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632275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30899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61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1581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831889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585390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572605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513154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7631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130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752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1385785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68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574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87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41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4599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2808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2773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38155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6426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059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988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717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52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467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110720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4821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121893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218610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7771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6676519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theme" Target="../theme/theme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 id="2147483840" r:id="rId15"/>
    <p:sldLayoutId id="2147483841" r:id="rId16"/>
    <p:sldLayoutId id="2147483842" r:id="rId17"/>
    <p:sldLayoutId id="2147483843" r:id="rId18"/>
    <p:sldLayoutId id="2147483959"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Lst>
  <p:hf hdr="0" dt="0"/>
  <p:txStyles>
    <p:titleStyle>
      <a:lvl1pPr algn="l" rtl="0" eaLnBrk="1" fontAlgn="base" hangingPunct="1">
        <a:lnSpc>
          <a:spcPct val="90000"/>
        </a:lnSpc>
        <a:spcBef>
          <a:spcPct val="0"/>
        </a:spcBef>
        <a:spcAft>
          <a:spcPct val="0"/>
        </a:spcAft>
        <a:defRPr sz="24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userDrawn="1">
          <p15:clr>
            <a:srgbClr val="F26B43"/>
          </p15:clr>
        </p15:guide>
        <p15:guide id="2" pos="144">
          <p15:clr>
            <a:srgbClr val="F26B43"/>
          </p15:clr>
        </p15:guide>
        <p15:guide id="3" pos="5616">
          <p15:clr>
            <a:srgbClr val="F26B43"/>
          </p15:clr>
        </p15:guide>
        <p15:guide id="4" orient="horz" pos="2832" userDrawn="1">
          <p15:clr>
            <a:srgbClr val="F26B43"/>
          </p15:clr>
        </p15:guide>
        <p15:guide id="5" orient="horz" pos="3088" userDrawn="1">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userDrawn="1">
          <p15:clr>
            <a:srgbClr val="F26B43"/>
          </p15:clr>
        </p15:guide>
        <p15:guide id="17" orient="horz" pos="812" userDrawn="1">
          <p15:clr>
            <a:srgbClr val="F26B43"/>
          </p15:clr>
        </p15:guide>
        <p15:guide id="18" orient="horz" pos="1620">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09978834"/>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958"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hf hdr="0" dt="0"/>
  <p:txStyles>
    <p:titleStyle>
      <a:lvl1pPr algn="l" rtl="0" eaLnBrk="1" fontAlgn="base" hangingPunct="1">
        <a:lnSpc>
          <a:spcPct val="90000"/>
        </a:lnSpc>
        <a:spcBef>
          <a:spcPct val="0"/>
        </a:spcBef>
        <a:spcAft>
          <a:spcPct val="0"/>
        </a:spcAft>
        <a:defRPr sz="24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Lst>
  <p:hf hdr="0" dt="0"/>
  <p:txStyles>
    <p:titleStyle>
      <a:lvl1pPr algn="l" rtl="0" eaLnBrk="1" fontAlgn="base" hangingPunct="1">
        <a:lnSpc>
          <a:spcPct val="90000"/>
        </a:lnSpc>
        <a:spcBef>
          <a:spcPct val="0"/>
        </a:spcBef>
        <a:spcAft>
          <a:spcPct val="0"/>
        </a:spcAft>
        <a:defRPr sz="24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latin typeface="+mn-lt"/>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7197573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57"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60" r:id="rId33"/>
    <p:sldLayoutId id="2147483961" r:id="rId34"/>
    <p:sldLayoutId id="2147483963" r:id="rId35"/>
  </p:sldLayoutIdLst>
  <p:hf hdr="0" dt="0"/>
  <p:txStyles>
    <p:titleStyle>
      <a:lvl1pPr algn="l" rtl="0" eaLnBrk="1" fontAlgn="base" hangingPunct="1">
        <a:lnSpc>
          <a:spcPct val="90000"/>
        </a:lnSpc>
        <a:spcBef>
          <a:spcPct val="0"/>
        </a:spcBef>
        <a:spcAft>
          <a:spcPct val="0"/>
        </a:spcAft>
        <a:defRPr sz="24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0.xml"/><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130.xml"/><Relationship Id="rId5" Type="http://schemas.openxmlformats.org/officeDocument/2006/relationships/image" Target="../media/image20.tif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0.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0.xml"/><Relationship Id="rId5" Type="http://schemas.openxmlformats.org/officeDocument/2006/relationships/image" Target="../media/image16.png"/><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0.xml"/><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0.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0.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0.xml"/><Relationship Id="rId5" Type="http://schemas.openxmlformats.org/officeDocument/2006/relationships/image" Target="../media/image16.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04088"/>
            <a:ext cx="4031975" cy="1797297"/>
          </a:xfrm>
        </p:spPr>
        <p:txBody>
          <a:bodyPr/>
          <a:lstStyle/>
          <a:p>
            <a:r>
              <a:rPr lang="en-US" b="1" dirty="0">
                <a:solidFill>
                  <a:schemeClr val="tx1"/>
                </a:solidFill>
              </a:rPr>
              <a:t>POWER9 Scale Out Servers</a:t>
            </a:r>
            <a:br>
              <a:rPr lang="en-US" dirty="0">
                <a:solidFill>
                  <a:schemeClr val="tx1"/>
                </a:solidFill>
              </a:rPr>
            </a:br>
            <a:br>
              <a:rPr lang="en-US" dirty="0">
                <a:solidFill>
                  <a:schemeClr val="tx1"/>
                </a:solidFill>
              </a:rPr>
            </a:br>
            <a:r>
              <a:rPr lang="en-US" sz="2000" dirty="0">
                <a:solidFill>
                  <a:schemeClr val="tx1"/>
                </a:solidFill>
              </a:rPr>
              <a:t>MTM 9009-42A		(S924)</a:t>
            </a:r>
            <a:br>
              <a:rPr lang="en-US" sz="2000" dirty="0">
                <a:solidFill>
                  <a:schemeClr val="tx1"/>
                </a:solidFill>
              </a:rPr>
            </a:br>
            <a:r>
              <a:rPr lang="en-US" sz="2000" dirty="0">
                <a:solidFill>
                  <a:schemeClr val="tx1"/>
                </a:solidFill>
              </a:rPr>
              <a:t>MTM 9009-41A		(S914)</a:t>
            </a:r>
            <a:br>
              <a:rPr lang="en-US" sz="2000" dirty="0">
                <a:solidFill>
                  <a:schemeClr val="tx1"/>
                </a:solidFill>
              </a:rPr>
            </a:br>
            <a:r>
              <a:rPr lang="en-US" sz="2000" dirty="0">
                <a:solidFill>
                  <a:schemeClr val="tx1"/>
                </a:solidFill>
              </a:rPr>
              <a:t>MTM 9009-22A		(S922)</a:t>
            </a:r>
            <a:br>
              <a:rPr lang="en-US" sz="2000" dirty="0">
                <a:solidFill>
                  <a:schemeClr val="tx1"/>
                </a:solidFill>
              </a:rPr>
            </a:br>
            <a:r>
              <a:rPr lang="en-US" sz="2000" dirty="0">
                <a:solidFill>
                  <a:schemeClr val="tx1"/>
                </a:solidFill>
              </a:rPr>
              <a:t>MTM 9008-22L		(L922)</a:t>
            </a:r>
            <a:br>
              <a:rPr lang="en-US" sz="2000" dirty="0">
                <a:solidFill>
                  <a:schemeClr val="tx1"/>
                </a:solidFill>
              </a:rPr>
            </a:br>
            <a:r>
              <a:rPr lang="en-US" sz="2000" dirty="0">
                <a:solidFill>
                  <a:schemeClr val="tx1"/>
                </a:solidFill>
              </a:rPr>
              <a:t>MTM 9223-42H		(H924)</a:t>
            </a:r>
            <a:br>
              <a:rPr lang="en-US" sz="2000" dirty="0">
                <a:solidFill>
                  <a:schemeClr val="tx1"/>
                </a:solidFill>
              </a:rPr>
            </a:br>
            <a:r>
              <a:rPr lang="en-US" sz="2000" dirty="0">
                <a:solidFill>
                  <a:schemeClr val="tx1"/>
                </a:solidFill>
              </a:rPr>
              <a:t>MTM 9223-22H		(H922)</a:t>
            </a:r>
            <a:br>
              <a:rPr lang="en-US" sz="2000" dirty="0">
                <a:solidFill>
                  <a:schemeClr val="tx1"/>
                </a:solidFill>
              </a:rPr>
            </a:br>
            <a:endParaRPr lang="en-US" b="0" dirty="0">
              <a:solidFill>
                <a:schemeClr val="tx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
        <p:nvSpPr>
          <p:cNvPr id="9" name="Rectangle 8"/>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pic>
        <p:nvPicPr>
          <p:cNvPr id="10" name="Picture 9">
            <a:extLst>
              <a:ext uri="{FF2B5EF4-FFF2-40B4-BE49-F238E27FC236}">
                <a16:creationId xmlns:a16="http://schemas.microsoft.com/office/drawing/2014/main" id="{674CB0DC-D743-43DD-8F67-EC60134780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82272" y="-270974"/>
            <a:ext cx="4142459" cy="3106844"/>
          </a:xfrm>
          <a:prstGeom prst="rect">
            <a:avLst/>
          </a:prstGeom>
        </p:spPr>
      </p:pic>
      <p:sp>
        <p:nvSpPr>
          <p:cNvPr id="11" name="TextBox 10">
            <a:extLst>
              <a:ext uri="{FF2B5EF4-FFF2-40B4-BE49-F238E27FC236}">
                <a16:creationId xmlns:a16="http://schemas.microsoft.com/office/drawing/2014/main" id="{BC12D91A-3B37-427C-8F28-935BD781D93E}"/>
              </a:ext>
            </a:extLst>
          </p:cNvPr>
          <p:cNvSpPr txBox="1"/>
          <p:nvPr/>
        </p:nvSpPr>
        <p:spPr>
          <a:xfrm>
            <a:off x="80042" y="3476451"/>
            <a:ext cx="4017446" cy="1592744"/>
          </a:xfrm>
          <a:prstGeom prst="rect">
            <a:avLst/>
          </a:prstGeom>
          <a:noFill/>
        </p:spPr>
        <p:txBody>
          <a:bodyPr wrap="none" rtlCol="0">
            <a:spAutoFit/>
          </a:bodyPr>
          <a:lstStyle/>
          <a:p>
            <a:r>
              <a:rPr lang="en-US" sz="2800" dirty="0"/>
              <a:t>Technical Details</a:t>
            </a:r>
          </a:p>
          <a:p>
            <a:endParaRPr lang="en-US" dirty="0"/>
          </a:p>
          <a:p>
            <a:r>
              <a:rPr lang="en-US" sz="1400" dirty="0"/>
              <a:t>Ron Arroyo</a:t>
            </a:r>
          </a:p>
          <a:p>
            <a:r>
              <a:rPr lang="en-US" sz="1400" dirty="0"/>
              <a:t>Distinguished Engineer – Systems Development</a:t>
            </a:r>
          </a:p>
          <a:p>
            <a:r>
              <a:rPr lang="en-US" sz="1400" dirty="0"/>
              <a:t>arroyor@us.ibm.com</a:t>
            </a:r>
          </a:p>
          <a:p>
            <a:endParaRPr lang="en-US" sz="1400" dirty="0"/>
          </a:p>
        </p:txBody>
      </p:sp>
      <p:pic>
        <p:nvPicPr>
          <p:cNvPr id="4" name="Picture 3">
            <a:extLst>
              <a:ext uri="{FF2B5EF4-FFF2-40B4-BE49-F238E27FC236}">
                <a16:creationId xmlns:a16="http://schemas.microsoft.com/office/drawing/2014/main" id="{2BFFB043-7E39-489C-A27B-B58252E9B80A}"/>
              </a:ext>
            </a:extLst>
          </p:cNvPr>
          <p:cNvPicPr>
            <a:picLocks noChangeAspect="1"/>
          </p:cNvPicPr>
          <p:nvPr/>
        </p:nvPicPr>
        <p:blipFill>
          <a:blip r:embed="rId5"/>
          <a:stretch>
            <a:fillRect/>
          </a:stretch>
        </p:blipFill>
        <p:spPr>
          <a:xfrm>
            <a:off x="4681331" y="1958112"/>
            <a:ext cx="4343400" cy="1291568"/>
          </a:xfrm>
          <a:prstGeom prst="rect">
            <a:avLst/>
          </a:prstGeom>
        </p:spPr>
      </p:pic>
      <p:pic>
        <p:nvPicPr>
          <p:cNvPr id="12" name="Picture 11">
            <a:extLst>
              <a:ext uri="{FF2B5EF4-FFF2-40B4-BE49-F238E27FC236}">
                <a16:creationId xmlns:a16="http://schemas.microsoft.com/office/drawing/2014/main" id="{DCAB15ED-CAC8-4CD1-9C87-C24EADE7C027}"/>
              </a:ext>
            </a:extLst>
          </p:cNvPr>
          <p:cNvPicPr>
            <a:picLocks noChangeAspect="1"/>
          </p:cNvPicPr>
          <p:nvPr/>
        </p:nvPicPr>
        <p:blipFill>
          <a:blip r:embed="rId6"/>
          <a:stretch>
            <a:fillRect/>
          </a:stretch>
        </p:blipFill>
        <p:spPr>
          <a:xfrm>
            <a:off x="6088918" y="3364960"/>
            <a:ext cx="1366512" cy="1347792"/>
          </a:xfrm>
          <a:prstGeom prst="rect">
            <a:avLst/>
          </a:prstGeom>
        </p:spPr>
      </p:pic>
    </p:spTree>
    <p:extLst>
      <p:ext uri="{BB962C8B-B14F-4D97-AF65-F5344CB8AC3E}">
        <p14:creationId xmlns:p14="http://schemas.microsoft.com/office/powerpoint/2010/main" val="2133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93D15-3D1E-6843-88A3-E6406FB273D9}"/>
              </a:ext>
            </a:extLst>
          </p:cNvPr>
          <p:cNvSpPr>
            <a:spLocks noGrp="1"/>
          </p:cNvSpPr>
          <p:nvPr>
            <p:ph type="sldNum" sz="quarter" idx="10"/>
          </p:nvPr>
        </p:nvSpPr>
        <p:spPr>
          <a:xfrm>
            <a:off x="7151139" y="4905375"/>
            <a:ext cx="1874838" cy="160338"/>
          </a:xfrm>
        </p:spPr>
        <p:txBody>
          <a:bodyPr/>
          <a:lstStyle/>
          <a:p>
            <a:pPr>
              <a:defRPr/>
            </a:pPr>
            <a:fld id="{B89E1209-71E5-43BB-9FE4-4EF8A0F67E34}" type="slidenum">
              <a:rPr lang="en-US" altLang="en-US" smtClean="0"/>
              <a:pPr>
                <a:defRPr/>
              </a:pPr>
              <a:t>10</a:t>
            </a:fld>
            <a:endParaRPr lang="en-US" altLang="en-US" dirty="0"/>
          </a:p>
        </p:txBody>
      </p:sp>
      <p:graphicFrame>
        <p:nvGraphicFramePr>
          <p:cNvPr id="3" name="Table 2">
            <a:extLst>
              <a:ext uri="{FF2B5EF4-FFF2-40B4-BE49-F238E27FC236}">
                <a16:creationId xmlns:a16="http://schemas.microsoft.com/office/drawing/2014/main" id="{A6D4618F-2857-3043-B98C-B05E7431610A}"/>
              </a:ext>
            </a:extLst>
          </p:cNvPr>
          <p:cNvGraphicFramePr>
            <a:graphicFrameLocks noGrp="1"/>
          </p:cNvGraphicFramePr>
          <p:nvPr>
            <p:extLst>
              <p:ext uri="{D42A27DB-BD31-4B8C-83A1-F6EECF244321}">
                <p14:modId xmlns:p14="http://schemas.microsoft.com/office/powerpoint/2010/main" val="3367662389"/>
              </p:ext>
            </p:extLst>
          </p:nvPr>
        </p:nvGraphicFramePr>
        <p:xfrm>
          <a:off x="203239" y="937260"/>
          <a:ext cx="3407983" cy="3268980"/>
        </p:xfrm>
        <a:graphic>
          <a:graphicData uri="http://schemas.openxmlformats.org/drawingml/2006/table">
            <a:tbl>
              <a:tblPr firstRow="1" bandRow="1">
                <a:tableStyleId>{5C22544A-7EE6-4342-B048-85BDC9FD1C3A}</a:tableStyleId>
              </a:tblPr>
              <a:tblGrid>
                <a:gridCol w="528984">
                  <a:extLst>
                    <a:ext uri="{9D8B030D-6E8A-4147-A177-3AD203B41FA5}">
                      <a16:colId xmlns:a16="http://schemas.microsoft.com/office/drawing/2014/main" val="1034235051"/>
                    </a:ext>
                  </a:extLst>
                </a:gridCol>
                <a:gridCol w="2072674">
                  <a:extLst>
                    <a:ext uri="{9D8B030D-6E8A-4147-A177-3AD203B41FA5}">
                      <a16:colId xmlns:a16="http://schemas.microsoft.com/office/drawing/2014/main" val="1473916253"/>
                    </a:ext>
                  </a:extLst>
                </a:gridCol>
                <a:gridCol w="806325">
                  <a:extLst>
                    <a:ext uri="{9D8B030D-6E8A-4147-A177-3AD203B41FA5}">
                      <a16:colId xmlns:a16="http://schemas.microsoft.com/office/drawing/2014/main" val="3007837479"/>
                    </a:ext>
                  </a:extLst>
                </a:gridCol>
              </a:tblGrid>
              <a:tr h="210312">
                <a:tc>
                  <a:txBody>
                    <a:bodyPr/>
                    <a:lstStyle/>
                    <a:p>
                      <a:r>
                        <a:rPr lang="en-US" sz="1050" dirty="0">
                          <a:solidFill>
                            <a:schemeClr val="tx1"/>
                          </a:solidFill>
                        </a:rPr>
                        <a:t>Slot</a:t>
                      </a:r>
                    </a:p>
                  </a:txBody>
                  <a:tcPr anchor="ctr"/>
                </a:tc>
                <a:tc>
                  <a:txBody>
                    <a:bodyPr/>
                    <a:lstStyle/>
                    <a:p>
                      <a:r>
                        <a:rPr lang="en-US" sz="1050" dirty="0">
                          <a:solidFill>
                            <a:schemeClr val="tx1"/>
                          </a:solidFill>
                        </a:rPr>
                        <a:t>Attributes</a:t>
                      </a:r>
                    </a:p>
                  </a:txBody>
                  <a:tcPr anchor="ctr"/>
                </a:tc>
                <a:tc>
                  <a:txBody>
                    <a:bodyPr/>
                    <a:lstStyle/>
                    <a:p>
                      <a:r>
                        <a:rPr lang="en-US" sz="1050" dirty="0">
                          <a:solidFill>
                            <a:schemeClr val="tx1"/>
                          </a:solidFill>
                        </a:rPr>
                        <a:t>Note</a:t>
                      </a:r>
                    </a:p>
                  </a:txBody>
                  <a:tcPr anchor="ctr"/>
                </a:tc>
                <a:extLst>
                  <a:ext uri="{0D108BD9-81ED-4DB2-BD59-A6C34878D82A}">
                    <a16:rowId xmlns:a16="http://schemas.microsoft.com/office/drawing/2014/main" val="178490708"/>
                  </a:ext>
                </a:extLst>
              </a:tr>
              <a:tr h="210312">
                <a:tc>
                  <a:txBody>
                    <a:bodyPr/>
                    <a:lstStyle/>
                    <a:p>
                      <a:r>
                        <a:rPr lang="en-US" sz="1050" dirty="0"/>
                        <a:t>C1</a:t>
                      </a:r>
                    </a:p>
                  </a:txBody>
                  <a:tcPr anchor="ctr">
                    <a:solidFill>
                      <a:schemeClr val="bg2">
                        <a:lumMod val="65000"/>
                      </a:schemeClr>
                    </a:solidFill>
                  </a:tcPr>
                </a:tc>
                <a:tc>
                  <a:txBody>
                    <a:bodyPr/>
                    <a:lstStyle/>
                    <a:p>
                      <a:r>
                        <a:rPr lang="en-US" sz="1050" dirty="0"/>
                        <a:t>Service Processor Card</a:t>
                      </a:r>
                    </a:p>
                  </a:txBody>
                  <a:tcPr anchor="ctr">
                    <a:solidFill>
                      <a:schemeClr val="bg2">
                        <a:lumMod val="65000"/>
                      </a:schemeClr>
                    </a:solidFill>
                  </a:tcPr>
                </a:tc>
                <a:tc>
                  <a:txBody>
                    <a:bodyPr/>
                    <a:lstStyle/>
                    <a:p>
                      <a:endParaRPr lang="en-US" sz="900" dirty="0"/>
                    </a:p>
                  </a:txBody>
                  <a:tcPr anchor="ctr">
                    <a:solidFill>
                      <a:schemeClr val="bg2">
                        <a:lumMod val="65000"/>
                      </a:schemeClr>
                    </a:solidFill>
                  </a:tcPr>
                </a:tc>
                <a:extLst>
                  <a:ext uri="{0D108BD9-81ED-4DB2-BD59-A6C34878D82A}">
                    <a16:rowId xmlns:a16="http://schemas.microsoft.com/office/drawing/2014/main" val="2821782877"/>
                  </a:ext>
                </a:extLst>
              </a:tr>
              <a:tr h="210312">
                <a:tc>
                  <a:txBody>
                    <a:bodyPr/>
                    <a:lstStyle/>
                    <a:p>
                      <a:r>
                        <a:rPr lang="en-US" sz="1050" dirty="0">
                          <a:solidFill>
                            <a:schemeClr val="tx1"/>
                          </a:solidFill>
                        </a:rPr>
                        <a:t>C2</a:t>
                      </a:r>
                    </a:p>
                  </a:txBody>
                  <a:tcPr anchor="ctr"/>
                </a:tc>
                <a:tc>
                  <a:txBody>
                    <a:bodyPr/>
                    <a:lstStyle/>
                    <a:p>
                      <a:r>
                        <a:rPr lang="en-US" sz="1050" dirty="0">
                          <a:solidFill>
                            <a:schemeClr val="tx1"/>
                          </a:solidFill>
                        </a:rPr>
                        <a:t>PCIe Gen4 x8 </a:t>
                      </a:r>
                      <a:r>
                        <a:rPr lang="en-US" sz="800" dirty="0">
                          <a:solidFill>
                            <a:schemeClr val="tx1"/>
                          </a:solidFill>
                        </a:rPr>
                        <a:t>(x16 Conn)</a:t>
                      </a:r>
                      <a:endParaRPr lang="en-US" sz="1050" dirty="0">
                        <a:solidFill>
                          <a:schemeClr val="tx1"/>
                        </a:solidFill>
                      </a:endParaRPr>
                    </a:p>
                  </a:txBody>
                  <a:tcPr anchor="ctr">
                    <a:solidFill>
                      <a:srgbClr val="F3F9FA"/>
                    </a:solidFill>
                  </a:tcPr>
                </a:tc>
                <a:tc rowSpan="3">
                  <a:txBody>
                    <a:bodyPr/>
                    <a:lstStyle/>
                    <a:p>
                      <a:r>
                        <a:rPr lang="en-US" sz="900" dirty="0">
                          <a:solidFill>
                            <a:schemeClr val="tx1"/>
                          </a:solidFill>
                        </a:rPr>
                        <a:t>2</a:t>
                      </a:r>
                      <a:r>
                        <a:rPr lang="en-US" sz="900" baseline="30000" dirty="0">
                          <a:solidFill>
                            <a:schemeClr val="tx1"/>
                          </a:solidFill>
                        </a:rPr>
                        <a:t>nd</a:t>
                      </a:r>
                      <a:r>
                        <a:rPr lang="en-US" sz="900" dirty="0">
                          <a:solidFill>
                            <a:schemeClr val="tx1"/>
                          </a:solidFill>
                        </a:rPr>
                        <a:t> POWER9 socket</a:t>
                      </a:r>
                    </a:p>
                  </a:txBody>
                  <a:tcPr anchor="ctr"/>
                </a:tc>
                <a:extLst>
                  <a:ext uri="{0D108BD9-81ED-4DB2-BD59-A6C34878D82A}">
                    <a16:rowId xmlns:a16="http://schemas.microsoft.com/office/drawing/2014/main" val="2572394663"/>
                  </a:ext>
                </a:extLst>
              </a:tr>
              <a:tr h="210312">
                <a:tc>
                  <a:txBody>
                    <a:bodyPr/>
                    <a:lstStyle/>
                    <a:p>
                      <a:r>
                        <a:rPr lang="en-US" sz="1050" dirty="0">
                          <a:solidFill>
                            <a:schemeClr val="tx1"/>
                          </a:solidFill>
                        </a:rPr>
                        <a:t>C3</a:t>
                      </a:r>
                    </a:p>
                  </a:txBody>
                  <a:tcPr anchor="ctr"/>
                </a:tc>
                <a:tc>
                  <a:txBody>
                    <a:bodyPr/>
                    <a:lstStyle/>
                    <a:p>
                      <a:r>
                        <a:rPr lang="en-US" sz="1050" dirty="0">
                          <a:solidFill>
                            <a:schemeClr val="tx1"/>
                          </a:solidFill>
                        </a:rPr>
                        <a:t>PCIe Gen4 x16 (EJ08 slot)</a:t>
                      </a:r>
                    </a:p>
                  </a:txBody>
                  <a:tcPr anchor="ctr">
                    <a:solidFill>
                      <a:srgbClr val="00FCD6"/>
                    </a:solidFill>
                  </a:tcPr>
                </a:tc>
                <a:tc vMerge="1">
                  <a:txBody>
                    <a:bodyPr/>
                    <a:lstStyle/>
                    <a:p>
                      <a:endParaRPr lang="en-US" sz="1000" dirty="0"/>
                    </a:p>
                  </a:txBody>
                  <a:tcPr/>
                </a:tc>
                <a:extLst>
                  <a:ext uri="{0D108BD9-81ED-4DB2-BD59-A6C34878D82A}">
                    <a16:rowId xmlns:a16="http://schemas.microsoft.com/office/drawing/2014/main" val="3594703495"/>
                  </a:ext>
                </a:extLst>
              </a:tr>
              <a:tr h="210312">
                <a:tc>
                  <a:txBody>
                    <a:bodyPr/>
                    <a:lstStyle/>
                    <a:p>
                      <a:r>
                        <a:rPr lang="en-US" sz="1050" dirty="0">
                          <a:solidFill>
                            <a:schemeClr val="tx1"/>
                          </a:solidFill>
                        </a:rPr>
                        <a:t>C4</a:t>
                      </a:r>
                    </a:p>
                  </a:txBody>
                  <a:tcPr anchor="ctr"/>
                </a:tc>
                <a:tc>
                  <a:txBody>
                    <a:bodyPr/>
                    <a:lstStyle/>
                    <a:p>
                      <a:r>
                        <a:rPr lang="en-US" sz="1050" dirty="0">
                          <a:solidFill>
                            <a:schemeClr val="tx1"/>
                          </a:solidFill>
                        </a:rPr>
                        <a:t>PCIe Gen4 x16 (EJ08 slot)</a:t>
                      </a:r>
                    </a:p>
                  </a:txBody>
                  <a:tcPr anchor="ctr">
                    <a:solidFill>
                      <a:srgbClr val="00FCD6"/>
                    </a:solidFill>
                  </a:tcPr>
                </a:tc>
                <a:tc vMerge="1">
                  <a:txBody>
                    <a:bodyPr/>
                    <a:lstStyle/>
                    <a:p>
                      <a:endParaRPr lang="en-US" sz="1000" dirty="0"/>
                    </a:p>
                  </a:txBody>
                  <a:tcPr/>
                </a:tc>
                <a:extLst>
                  <a:ext uri="{0D108BD9-81ED-4DB2-BD59-A6C34878D82A}">
                    <a16:rowId xmlns:a16="http://schemas.microsoft.com/office/drawing/2014/main" val="3066817053"/>
                  </a:ext>
                </a:extLst>
              </a:tr>
              <a:tr h="210312">
                <a:tc>
                  <a:txBody>
                    <a:bodyPr/>
                    <a:lstStyle/>
                    <a:p>
                      <a:r>
                        <a:rPr lang="en-US" sz="1050" dirty="0">
                          <a:solidFill>
                            <a:schemeClr val="tx1"/>
                          </a:solidFill>
                        </a:rPr>
                        <a:t>C5</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rowSpan="8">
                  <a:txBody>
                    <a:bodyPr/>
                    <a:lstStyle/>
                    <a:p>
                      <a:r>
                        <a:rPr lang="en-US" sz="900" dirty="0">
                          <a:solidFill>
                            <a:schemeClr val="tx1"/>
                          </a:solidFill>
                        </a:rPr>
                        <a:t>1st POWER9 socket</a:t>
                      </a:r>
                    </a:p>
                    <a:p>
                      <a:endParaRPr lang="en-US" sz="900" dirty="0">
                        <a:solidFill>
                          <a:schemeClr val="tx1"/>
                        </a:solidFill>
                      </a:endParaRPr>
                    </a:p>
                  </a:txBody>
                  <a:tcPr anchor="ctr"/>
                </a:tc>
                <a:extLst>
                  <a:ext uri="{0D108BD9-81ED-4DB2-BD59-A6C34878D82A}">
                    <a16:rowId xmlns:a16="http://schemas.microsoft.com/office/drawing/2014/main" val="559958337"/>
                  </a:ext>
                </a:extLst>
              </a:tr>
              <a:tr h="210312">
                <a:tc>
                  <a:txBody>
                    <a:bodyPr/>
                    <a:lstStyle/>
                    <a:p>
                      <a:r>
                        <a:rPr lang="en-US" sz="1050" dirty="0">
                          <a:solidFill>
                            <a:schemeClr val="tx1"/>
                          </a:solidFill>
                        </a:rPr>
                        <a:t>C6</a:t>
                      </a:r>
                    </a:p>
                  </a:txBody>
                  <a:tcPr anchor="ctr"/>
                </a:tc>
                <a:tc>
                  <a:txBody>
                    <a:bodyPr/>
                    <a:lstStyle/>
                    <a:p>
                      <a:r>
                        <a:rPr lang="en-US" sz="1050" dirty="0">
                          <a:solidFill>
                            <a:schemeClr val="tx1"/>
                          </a:solidFill>
                        </a:rPr>
                        <a:t>PCIe Gen3 x8 </a:t>
                      </a:r>
                      <a:r>
                        <a:rPr lang="en-US" sz="800" dirty="0">
                          <a:solidFill>
                            <a:schemeClr val="tx1"/>
                          </a:solidFill>
                        </a:rPr>
                        <a:t>(x16 Conn)</a:t>
                      </a:r>
                      <a:endParaRPr lang="en-US" sz="1050" dirty="0">
                        <a:solidFill>
                          <a:schemeClr val="tx1"/>
                        </a:solidFill>
                      </a:endParaRPr>
                    </a:p>
                  </a:txBody>
                  <a:tcPr anchor="ctr"/>
                </a:tc>
                <a:tc vMerge="1">
                  <a:txBody>
                    <a:bodyPr/>
                    <a:lstStyle/>
                    <a:p>
                      <a:endParaRPr lang="en-US" sz="1000" dirty="0"/>
                    </a:p>
                  </a:txBody>
                  <a:tcPr/>
                </a:tc>
                <a:extLst>
                  <a:ext uri="{0D108BD9-81ED-4DB2-BD59-A6C34878D82A}">
                    <a16:rowId xmlns:a16="http://schemas.microsoft.com/office/drawing/2014/main" val="1392355476"/>
                  </a:ext>
                </a:extLst>
              </a:tr>
              <a:tr h="210312">
                <a:tc>
                  <a:txBody>
                    <a:bodyPr/>
                    <a:lstStyle/>
                    <a:p>
                      <a:r>
                        <a:rPr lang="en-US" sz="1050" dirty="0">
                          <a:solidFill>
                            <a:schemeClr val="tx1"/>
                          </a:solidFill>
                        </a:rPr>
                        <a:t>C7</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2125202291"/>
                  </a:ext>
                </a:extLst>
              </a:tr>
              <a:tr h="210312">
                <a:tc>
                  <a:txBody>
                    <a:bodyPr/>
                    <a:lstStyle/>
                    <a:p>
                      <a:r>
                        <a:rPr lang="en-US" sz="1050" dirty="0">
                          <a:solidFill>
                            <a:schemeClr val="tx1"/>
                          </a:solidFill>
                        </a:rPr>
                        <a:t>C8</a:t>
                      </a:r>
                    </a:p>
                  </a:txBody>
                  <a:tcPr anchor="ctr"/>
                </a:tc>
                <a:tc>
                  <a:txBody>
                    <a:bodyPr/>
                    <a:lstStyle/>
                    <a:p>
                      <a:r>
                        <a:rPr lang="en-US" sz="1050" dirty="0">
                          <a:solidFill>
                            <a:schemeClr val="tx1"/>
                          </a:solidFill>
                        </a:rPr>
                        <a:t>PCIe Gen4 x8 </a:t>
                      </a:r>
                      <a:r>
                        <a:rPr lang="en-US" sz="800" dirty="0">
                          <a:solidFill>
                            <a:schemeClr val="tx1"/>
                          </a:solidFill>
                        </a:rPr>
                        <a:t>(x16 Conn)</a:t>
                      </a:r>
                      <a:endParaRPr lang="en-US" sz="1050" dirty="0">
                        <a:solidFill>
                          <a:schemeClr val="tx1"/>
                        </a:solidFill>
                      </a:endParaRPr>
                    </a:p>
                  </a:txBody>
                  <a:tcPr anchor="ctr">
                    <a:solidFill>
                      <a:srgbClr val="F3F9FA"/>
                    </a:solidFill>
                  </a:tcPr>
                </a:tc>
                <a:tc vMerge="1">
                  <a:txBody>
                    <a:bodyPr/>
                    <a:lstStyle/>
                    <a:p>
                      <a:endParaRPr lang="en-US" sz="1000" dirty="0"/>
                    </a:p>
                  </a:txBody>
                  <a:tcPr/>
                </a:tc>
                <a:extLst>
                  <a:ext uri="{0D108BD9-81ED-4DB2-BD59-A6C34878D82A}">
                    <a16:rowId xmlns:a16="http://schemas.microsoft.com/office/drawing/2014/main" val="2370724880"/>
                  </a:ext>
                </a:extLst>
              </a:tr>
              <a:tr h="210312">
                <a:tc>
                  <a:txBody>
                    <a:bodyPr/>
                    <a:lstStyle/>
                    <a:p>
                      <a:r>
                        <a:rPr lang="en-US" sz="1050" dirty="0">
                          <a:solidFill>
                            <a:schemeClr val="tx1"/>
                          </a:solidFill>
                        </a:rPr>
                        <a:t>C9</a:t>
                      </a:r>
                    </a:p>
                  </a:txBody>
                  <a:tcPr anchor="ctr"/>
                </a:tc>
                <a:tc>
                  <a:txBody>
                    <a:bodyPr/>
                    <a:lstStyle/>
                    <a:p>
                      <a:r>
                        <a:rPr lang="en-US" sz="1050" dirty="0">
                          <a:solidFill>
                            <a:schemeClr val="tx1"/>
                          </a:solidFill>
                        </a:rPr>
                        <a:t>PCIe Gen4 x16 (EJ08 slot)</a:t>
                      </a:r>
                    </a:p>
                  </a:txBody>
                  <a:tcPr anchor="ctr">
                    <a:solidFill>
                      <a:srgbClr val="00FCD6"/>
                    </a:solidFill>
                  </a:tcPr>
                </a:tc>
                <a:tc vMerge="1">
                  <a:txBody>
                    <a:bodyPr/>
                    <a:lstStyle/>
                    <a:p>
                      <a:endParaRPr lang="en-US" sz="1000" dirty="0"/>
                    </a:p>
                  </a:txBody>
                  <a:tcPr/>
                </a:tc>
                <a:extLst>
                  <a:ext uri="{0D108BD9-81ED-4DB2-BD59-A6C34878D82A}">
                    <a16:rowId xmlns:a16="http://schemas.microsoft.com/office/drawing/2014/main" val="1436871146"/>
                  </a:ext>
                </a:extLst>
              </a:tr>
              <a:tr h="210312">
                <a:tc>
                  <a:txBody>
                    <a:bodyPr/>
                    <a:lstStyle/>
                    <a:p>
                      <a:r>
                        <a:rPr lang="en-US" sz="1050" dirty="0">
                          <a:solidFill>
                            <a:schemeClr val="tx1"/>
                          </a:solidFill>
                        </a:rPr>
                        <a:t>C10</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1843910543"/>
                  </a:ext>
                </a:extLst>
              </a:tr>
              <a:tr h="210312">
                <a:tc>
                  <a:txBody>
                    <a:bodyPr/>
                    <a:lstStyle/>
                    <a:p>
                      <a:r>
                        <a:rPr lang="en-US" sz="1050" dirty="0">
                          <a:solidFill>
                            <a:schemeClr val="tx1"/>
                          </a:solidFill>
                        </a:rPr>
                        <a:t>C11</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2547624735"/>
                  </a:ext>
                </a:extLst>
              </a:tr>
              <a:tr h="210312">
                <a:tc>
                  <a:txBody>
                    <a:bodyPr/>
                    <a:lstStyle/>
                    <a:p>
                      <a:r>
                        <a:rPr lang="en-US" sz="1050" dirty="0">
                          <a:solidFill>
                            <a:schemeClr val="tx1"/>
                          </a:solidFill>
                        </a:rPr>
                        <a:t>C12</a:t>
                      </a:r>
                    </a:p>
                  </a:txBody>
                  <a:tcPr anchor="ctr"/>
                </a:tc>
                <a:tc>
                  <a:txBody>
                    <a:bodyPr/>
                    <a:lstStyle/>
                    <a:p>
                      <a:r>
                        <a:rPr lang="en-US" sz="1050" dirty="0">
                          <a:solidFill>
                            <a:schemeClr val="tx1"/>
                          </a:solidFill>
                        </a:rPr>
                        <a:t>PCIe Gen3 x8 </a:t>
                      </a:r>
                      <a:r>
                        <a:rPr lang="en-US" sz="800" dirty="0">
                          <a:solidFill>
                            <a:schemeClr val="tx1"/>
                          </a:solidFill>
                        </a:rPr>
                        <a:t>(x16 Conn)</a:t>
                      </a:r>
                      <a:endParaRPr lang="en-US" sz="1050" dirty="0">
                        <a:solidFill>
                          <a:schemeClr val="tx1"/>
                        </a:solidFill>
                      </a:endParaRPr>
                    </a:p>
                  </a:txBody>
                  <a:tcPr anchor="ctr"/>
                </a:tc>
                <a:tc vMerge="1">
                  <a:txBody>
                    <a:bodyPr/>
                    <a:lstStyle/>
                    <a:p>
                      <a:endParaRPr lang="en-US" sz="1000" dirty="0"/>
                    </a:p>
                  </a:txBody>
                  <a:tcPr/>
                </a:tc>
                <a:extLst>
                  <a:ext uri="{0D108BD9-81ED-4DB2-BD59-A6C34878D82A}">
                    <a16:rowId xmlns:a16="http://schemas.microsoft.com/office/drawing/2014/main" val="1112315268"/>
                  </a:ext>
                </a:extLst>
              </a:tr>
            </a:tbl>
          </a:graphicData>
        </a:graphic>
      </p:graphicFrame>
      <p:sp>
        <p:nvSpPr>
          <p:cNvPr id="39" name="TextBox 38">
            <a:extLst>
              <a:ext uri="{FF2B5EF4-FFF2-40B4-BE49-F238E27FC236}">
                <a16:creationId xmlns:a16="http://schemas.microsoft.com/office/drawing/2014/main" id="{C6F144EC-BD58-6C4B-A52A-0E8815523996}"/>
              </a:ext>
            </a:extLst>
          </p:cNvPr>
          <p:cNvSpPr txBox="1"/>
          <p:nvPr/>
        </p:nvSpPr>
        <p:spPr>
          <a:xfrm>
            <a:off x="3762817" y="1766956"/>
            <a:ext cx="750217" cy="367242"/>
          </a:xfrm>
          <a:prstGeom prst="rect">
            <a:avLst/>
          </a:prstGeom>
          <a:noFill/>
        </p:spPr>
        <p:txBody>
          <a:bodyPr wrap="square" rtlCol="0" anchor="ctr">
            <a:spAutoFit/>
          </a:bodyPr>
          <a:lstStyle/>
          <a:p>
            <a:pPr algn="r"/>
            <a:r>
              <a:rPr lang="en-US" sz="1000" dirty="0">
                <a:solidFill>
                  <a:schemeClr val="tx1"/>
                </a:solidFill>
              </a:rPr>
              <a:t>USB 2.0</a:t>
            </a:r>
          </a:p>
          <a:p>
            <a:pPr algn="r"/>
            <a:r>
              <a:rPr lang="en-US" sz="1000" dirty="0">
                <a:solidFill>
                  <a:schemeClr val="tx1"/>
                </a:solidFill>
              </a:rPr>
              <a:t>Ports</a:t>
            </a:r>
          </a:p>
        </p:txBody>
      </p:sp>
      <p:grpSp>
        <p:nvGrpSpPr>
          <p:cNvPr id="51" name="Group 50">
            <a:extLst>
              <a:ext uri="{FF2B5EF4-FFF2-40B4-BE49-F238E27FC236}">
                <a16:creationId xmlns:a16="http://schemas.microsoft.com/office/drawing/2014/main" id="{74C170EF-BA60-E249-9B86-83DC18D0A21E}"/>
              </a:ext>
            </a:extLst>
          </p:cNvPr>
          <p:cNvGrpSpPr/>
          <p:nvPr/>
        </p:nvGrpSpPr>
        <p:grpSpPr>
          <a:xfrm>
            <a:off x="3843829" y="802187"/>
            <a:ext cx="699585" cy="1674748"/>
            <a:chOff x="3365834" y="1526680"/>
            <a:chExt cx="752037" cy="1824640"/>
          </a:xfrm>
        </p:grpSpPr>
        <p:sp>
          <p:nvSpPr>
            <p:cNvPr id="38" name="TextBox 37">
              <a:extLst>
                <a:ext uri="{FF2B5EF4-FFF2-40B4-BE49-F238E27FC236}">
                  <a16:creationId xmlns:a16="http://schemas.microsoft.com/office/drawing/2014/main" id="{AB876384-E5A3-774B-8F1A-635242D7679A}"/>
                </a:ext>
              </a:extLst>
            </p:cNvPr>
            <p:cNvSpPr txBox="1"/>
            <p:nvPr/>
          </p:nvSpPr>
          <p:spPr>
            <a:xfrm>
              <a:off x="3440678" y="2951210"/>
              <a:ext cx="644281" cy="400110"/>
            </a:xfrm>
            <a:prstGeom prst="rect">
              <a:avLst/>
            </a:prstGeom>
            <a:noFill/>
          </p:spPr>
          <p:txBody>
            <a:bodyPr wrap="square" rtlCol="0">
              <a:spAutoFit/>
            </a:bodyPr>
            <a:lstStyle/>
            <a:p>
              <a:pPr algn="r"/>
              <a:r>
                <a:rPr lang="en-US" sz="1000" dirty="0">
                  <a:solidFill>
                    <a:schemeClr val="tx1"/>
                  </a:solidFill>
                </a:rPr>
                <a:t>Serial Port</a:t>
              </a:r>
            </a:p>
          </p:txBody>
        </p:sp>
        <p:sp>
          <p:nvSpPr>
            <p:cNvPr id="40" name="TextBox 39">
              <a:extLst>
                <a:ext uri="{FF2B5EF4-FFF2-40B4-BE49-F238E27FC236}">
                  <a16:creationId xmlns:a16="http://schemas.microsoft.com/office/drawing/2014/main" id="{6A26BCC7-937A-884E-B87F-E7A4A885DDE5}"/>
                </a:ext>
              </a:extLst>
            </p:cNvPr>
            <p:cNvSpPr txBox="1"/>
            <p:nvPr/>
          </p:nvSpPr>
          <p:spPr>
            <a:xfrm>
              <a:off x="3436843" y="2158580"/>
              <a:ext cx="678524" cy="400110"/>
            </a:xfrm>
            <a:prstGeom prst="rect">
              <a:avLst/>
            </a:prstGeom>
            <a:noFill/>
          </p:spPr>
          <p:txBody>
            <a:bodyPr wrap="square" rtlCol="0">
              <a:spAutoFit/>
            </a:bodyPr>
            <a:lstStyle/>
            <a:p>
              <a:pPr algn="r"/>
              <a:r>
                <a:rPr lang="en-US" sz="1000" dirty="0">
                  <a:solidFill>
                    <a:schemeClr val="tx1"/>
                  </a:solidFill>
                </a:rPr>
                <a:t>HMC Ports</a:t>
              </a:r>
            </a:p>
          </p:txBody>
        </p:sp>
        <p:sp>
          <p:nvSpPr>
            <p:cNvPr id="43" name="TextBox 42">
              <a:extLst>
                <a:ext uri="{FF2B5EF4-FFF2-40B4-BE49-F238E27FC236}">
                  <a16:creationId xmlns:a16="http://schemas.microsoft.com/office/drawing/2014/main" id="{670FD62C-DD65-594C-8D5C-D81B93270792}"/>
                </a:ext>
              </a:extLst>
            </p:cNvPr>
            <p:cNvSpPr txBox="1"/>
            <p:nvPr/>
          </p:nvSpPr>
          <p:spPr>
            <a:xfrm>
              <a:off x="3365834" y="1526680"/>
              <a:ext cx="752037" cy="400110"/>
            </a:xfrm>
            <a:prstGeom prst="rect">
              <a:avLst/>
            </a:prstGeom>
            <a:noFill/>
          </p:spPr>
          <p:txBody>
            <a:bodyPr wrap="square" rtlCol="0">
              <a:spAutoFit/>
            </a:bodyPr>
            <a:lstStyle/>
            <a:p>
              <a:pPr algn="r"/>
              <a:r>
                <a:rPr lang="en-US" sz="1000" dirty="0">
                  <a:solidFill>
                    <a:schemeClr val="tx1"/>
                  </a:solidFill>
                </a:rPr>
                <a:t>USB 3.0 Ports</a:t>
              </a:r>
            </a:p>
          </p:txBody>
        </p:sp>
      </p:grpSp>
      <p:grpSp>
        <p:nvGrpSpPr>
          <p:cNvPr id="77" name="Group 76">
            <a:extLst>
              <a:ext uri="{FF2B5EF4-FFF2-40B4-BE49-F238E27FC236}">
                <a16:creationId xmlns:a16="http://schemas.microsoft.com/office/drawing/2014/main" id="{AD36C130-4235-D54B-93A9-9EBCCB7D0424}"/>
              </a:ext>
            </a:extLst>
          </p:cNvPr>
          <p:cNvGrpSpPr/>
          <p:nvPr/>
        </p:nvGrpSpPr>
        <p:grpSpPr>
          <a:xfrm>
            <a:off x="4512797" y="720139"/>
            <a:ext cx="4372875" cy="2023061"/>
            <a:chOff x="4084959" y="1437289"/>
            <a:chExt cx="4700737" cy="2204127"/>
          </a:xfrm>
        </p:grpSpPr>
        <p:pic>
          <p:nvPicPr>
            <p:cNvPr id="37" name="Picture 36">
              <a:extLst>
                <a:ext uri="{FF2B5EF4-FFF2-40B4-BE49-F238E27FC236}">
                  <a16:creationId xmlns:a16="http://schemas.microsoft.com/office/drawing/2014/main" id="{6CC5EAE9-4BEA-EC4A-A26A-9D12FBECCC3F}"/>
                </a:ext>
              </a:extLst>
            </p:cNvPr>
            <p:cNvPicPr>
              <a:picLocks noChangeAspect="1"/>
            </p:cNvPicPr>
            <p:nvPr/>
          </p:nvPicPr>
          <p:blipFill>
            <a:blip r:embed="rId3"/>
            <a:stretch>
              <a:fillRect/>
            </a:stretch>
          </p:blipFill>
          <p:spPr>
            <a:xfrm>
              <a:off x="4131731" y="1437289"/>
              <a:ext cx="4653965" cy="1737360"/>
            </a:xfrm>
            <a:prstGeom prst="rect">
              <a:avLst/>
            </a:prstGeom>
          </p:spPr>
        </p:pic>
        <p:cxnSp>
          <p:nvCxnSpPr>
            <p:cNvPr id="41" name="Straight Arrow Connector 40">
              <a:extLst>
                <a:ext uri="{FF2B5EF4-FFF2-40B4-BE49-F238E27FC236}">
                  <a16:creationId xmlns:a16="http://schemas.microsoft.com/office/drawing/2014/main" id="{E1BF0B8D-2525-B24E-A38E-899825A90600}"/>
                </a:ext>
              </a:extLst>
            </p:cNvPr>
            <p:cNvCxnSpPr>
              <a:cxnSpLocks/>
            </p:cNvCxnSpPr>
            <p:nvPr/>
          </p:nvCxnSpPr>
          <p:spPr bwMode="auto">
            <a:xfrm>
              <a:off x="4085214" y="1875570"/>
              <a:ext cx="341129" cy="187899"/>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A16D528A-2584-3D42-AC4D-F73EA9DE3AC0}"/>
                </a:ext>
              </a:extLst>
            </p:cNvPr>
            <p:cNvCxnSpPr>
              <a:cxnSpLocks/>
            </p:cNvCxnSpPr>
            <p:nvPr/>
          </p:nvCxnSpPr>
          <p:spPr bwMode="auto">
            <a:xfrm>
              <a:off x="4087831" y="2447240"/>
              <a:ext cx="458067"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FAF53DB5-6FAF-AD44-AAC0-57978E5E40BC}"/>
                </a:ext>
              </a:extLst>
            </p:cNvPr>
            <p:cNvCxnSpPr>
              <a:cxnSpLocks/>
            </p:cNvCxnSpPr>
            <p:nvPr/>
          </p:nvCxnSpPr>
          <p:spPr bwMode="auto">
            <a:xfrm>
              <a:off x="4094575" y="2745296"/>
              <a:ext cx="458067"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1C9ADA06-112F-3643-B5B3-DBB57B2E0644}"/>
                </a:ext>
              </a:extLst>
            </p:cNvPr>
            <p:cNvCxnSpPr>
              <a:cxnSpLocks/>
              <a:stCxn id="38" idx="3"/>
            </p:cNvCxnSpPr>
            <p:nvPr/>
          </p:nvCxnSpPr>
          <p:spPr bwMode="auto">
            <a:xfrm flipV="1">
              <a:off x="4084959" y="2514963"/>
              <a:ext cx="467683" cy="21176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5" name="Picture 64">
              <a:extLst>
                <a:ext uri="{FF2B5EF4-FFF2-40B4-BE49-F238E27FC236}">
                  <a16:creationId xmlns:a16="http://schemas.microsoft.com/office/drawing/2014/main" id="{2ADB50FA-78D7-2644-9826-160A7DF47859}"/>
                </a:ext>
              </a:extLst>
            </p:cNvPr>
            <p:cNvPicPr>
              <a:picLocks noChangeAspect="1"/>
            </p:cNvPicPr>
            <p:nvPr/>
          </p:nvPicPr>
          <p:blipFill>
            <a:blip r:embed="rId4"/>
            <a:stretch>
              <a:fillRect/>
            </a:stretch>
          </p:blipFill>
          <p:spPr>
            <a:xfrm>
              <a:off x="4515356" y="2993094"/>
              <a:ext cx="3957005" cy="648322"/>
            </a:xfrm>
            <a:prstGeom prst="rect">
              <a:avLst/>
            </a:prstGeom>
          </p:spPr>
        </p:pic>
        <p:sp>
          <p:nvSpPr>
            <p:cNvPr id="73" name="TextBox 72">
              <a:extLst>
                <a:ext uri="{FF2B5EF4-FFF2-40B4-BE49-F238E27FC236}">
                  <a16:creationId xmlns:a16="http://schemas.microsoft.com/office/drawing/2014/main" id="{53CB51F7-1E80-564B-BF8F-64258D7710FA}"/>
                </a:ext>
              </a:extLst>
            </p:cNvPr>
            <p:cNvSpPr txBox="1"/>
            <p:nvPr/>
          </p:nvSpPr>
          <p:spPr>
            <a:xfrm>
              <a:off x="5834357" y="1507045"/>
              <a:ext cx="655455" cy="402388"/>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4" name="TextBox 73">
              <a:extLst>
                <a:ext uri="{FF2B5EF4-FFF2-40B4-BE49-F238E27FC236}">
                  <a16:creationId xmlns:a16="http://schemas.microsoft.com/office/drawing/2014/main" id="{8CDA766A-7D08-F141-B3C6-C52A612612EB}"/>
                </a:ext>
              </a:extLst>
            </p:cNvPr>
            <p:cNvSpPr txBox="1"/>
            <p:nvPr/>
          </p:nvSpPr>
          <p:spPr>
            <a:xfrm>
              <a:off x="5833009" y="1902205"/>
              <a:ext cx="655455" cy="402388"/>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5" name="TextBox 74">
              <a:extLst>
                <a:ext uri="{FF2B5EF4-FFF2-40B4-BE49-F238E27FC236}">
                  <a16:creationId xmlns:a16="http://schemas.microsoft.com/office/drawing/2014/main" id="{528E2512-CBF0-7A48-970A-F9EA3730542B}"/>
                </a:ext>
              </a:extLst>
            </p:cNvPr>
            <p:cNvSpPr txBox="1"/>
            <p:nvPr/>
          </p:nvSpPr>
          <p:spPr>
            <a:xfrm>
              <a:off x="5833009" y="2298713"/>
              <a:ext cx="655455" cy="402388"/>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6" name="TextBox 75">
              <a:extLst>
                <a:ext uri="{FF2B5EF4-FFF2-40B4-BE49-F238E27FC236}">
                  <a16:creationId xmlns:a16="http://schemas.microsoft.com/office/drawing/2014/main" id="{4D8DE359-611F-8A4D-B43C-C1A4B5C86C7B}"/>
                </a:ext>
              </a:extLst>
            </p:cNvPr>
            <p:cNvSpPr txBox="1"/>
            <p:nvPr/>
          </p:nvSpPr>
          <p:spPr>
            <a:xfrm>
              <a:off x="5833009" y="2703313"/>
              <a:ext cx="655455" cy="402388"/>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grpSp>
      <p:sp>
        <p:nvSpPr>
          <p:cNvPr id="23" name="Text Box 97">
            <a:extLst>
              <a:ext uri="{FF2B5EF4-FFF2-40B4-BE49-F238E27FC236}">
                <a16:creationId xmlns:a16="http://schemas.microsoft.com/office/drawing/2014/main" id="{945139C6-8B7E-40FA-86E2-22413A2B673B}"/>
              </a:ext>
            </a:extLst>
          </p:cNvPr>
          <p:cNvSpPr txBox="1">
            <a:spLocks noChangeArrowheads="1"/>
          </p:cNvSpPr>
          <p:nvPr/>
        </p:nvSpPr>
        <p:spPr bwMode="auto">
          <a:xfrm>
            <a:off x="220331" y="578050"/>
            <a:ext cx="26930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PCIe Slot Summary</a:t>
            </a:r>
          </a:p>
        </p:txBody>
      </p:sp>
      <p:graphicFrame>
        <p:nvGraphicFramePr>
          <p:cNvPr id="25" name="Table 24">
            <a:extLst>
              <a:ext uri="{FF2B5EF4-FFF2-40B4-BE49-F238E27FC236}">
                <a16:creationId xmlns:a16="http://schemas.microsoft.com/office/drawing/2014/main" id="{EAA5D3B5-E87B-4C7A-9504-9A9E5431421B}"/>
              </a:ext>
            </a:extLst>
          </p:cNvPr>
          <p:cNvGraphicFramePr>
            <a:graphicFrameLocks noGrp="1"/>
          </p:cNvGraphicFramePr>
          <p:nvPr>
            <p:extLst>
              <p:ext uri="{D42A27DB-BD31-4B8C-83A1-F6EECF244321}">
                <p14:modId xmlns:p14="http://schemas.microsoft.com/office/powerpoint/2010/main" val="2006698470"/>
              </p:ext>
            </p:extLst>
          </p:nvPr>
        </p:nvGraphicFramePr>
        <p:xfrm>
          <a:off x="4161033" y="3468928"/>
          <a:ext cx="4724639" cy="914400"/>
        </p:xfrm>
        <a:graphic>
          <a:graphicData uri="http://schemas.openxmlformats.org/drawingml/2006/table">
            <a:tbl>
              <a:tblPr firstRow="1" bandRow="1">
                <a:tableStyleId>{21E4AEA4-8DFA-4A89-87EB-49C32662AFE0}</a:tableStyleId>
              </a:tblPr>
              <a:tblGrid>
                <a:gridCol w="687628">
                  <a:extLst>
                    <a:ext uri="{9D8B030D-6E8A-4147-A177-3AD203B41FA5}">
                      <a16:colId xmlns:a16="http://schemas.microsoft.com/office/drawing/2014/main" val="1454937157"/>
                    </a:ext>
                  </a:extLst>
                </a:gridCol>
                <a:gridCol w="1426785">
                  <a:extLst>
                    <a:ext uri="{9D8B030D-6E8A-4147-A177-3AD203B41FA5}">
                      <a16:colId xmlns:a16="http://schemas.microsoft.com/office/drawing/2014/main" val="2870583068"/>
                    </a:ext>
                  </a:extLst>
                </a:gridCol>
                <a:gridCol w="1726387">
                  <a:extLst>
                    <a:ext uri="{9D8B030D-6E8A-4147-A177-3AD203B41FA5}">
                      <a16:colId xmlns:a16="http://schemas.microsoft.com/office/drawing/2014/main" val="3591400065"/>
                    </a:ext>
                  </a:extLst>
                </a:gridCol>
                <a:gridCol w="883839">
                  <a:extLst>
                    <a:ext uri="{9D8B030D-6E8A-4147-A177-3AD203B41FA5}">
                      <a16:colId xmlns:a16="http://schemas.microsoft.com/office/drawing/2014/main" val="3762195239"/>
                    </a:ext>
                  </a:extLst>
                </a:gridCol>
              </a:tblGrid>
              <a:tr h="368935">
                <a:tc>
                  <a:txBody>
                    <a:bodyPr/>
                    <a:lstStyle/>
                    <a:p>
                      <a:pPr algn="ctr"/>
                      <a:r>
                        <a:rPr lang="en-US" sz="1050" b="1" dirty="0" err="1"/>
                        <a:t>Num</a:t>
                      </a:r>
                      <a:r>
                        <a:rPr lang="en-US" sz="1050" b="1" dirty="0"/>
                        <a:t> of CPUs</a:t>
                      </a:r>
                    </a:p>
                  </a:txBody>
                  <a:tcPr/>
                </a:tc>
                <a:tc>
                  <a:txBody>
                    <a:bodyPr/>
                    <a:lstStyle/>
                    <a:p>
                      <a:pPr algn="ctr"/>
                      <a:r>
                        <a:rPr lang="en-US" sz="1050" dirty="0"/>
                        <a:t>Max </a:t>
                      </a:r>
                      <a:r>
                        <a:rPr lang="en-US" sz="1050" dirty="0" err="1"/>
                        <a:t>num</a:t>
                      </a:r>
                      <a:r>
                        <a:rPr lang="en-US" sz="1050" dirty="0"/>
                        <a:t> of I/O </a:t>
                      </a:r>
                      <a:r>
                        <a:rPr lang="en-US" sz="1050" dirty="0" err="1"/>
                        <a:t>Exp</a:t>
                      </a:r>
                      <a:r>
                        <a:rPr lang="en-US" sz="1050" dirty="0"/>
                        <a:t> Drawers  (EMX0)</a:t>
                      </a:r>
                      <a:endParaRPr lang="en-US" sz="105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Max </a:t>
                      </a:r>
                      <a:r>
                        <a:rPr lang="en-US" sz="1050" dirty="0" err="1"/>
                        <a:t>num</a:t>
                      </a:r>
                      <a:r>
                        <a:rPr lang="en-US" sz="1050" dirty="0"/>
                        <a:t> of I/O Fanout Modules (EMXF)</a:t>
                      </a:r>
                      <a:endParaRPr lang="en-US" sz="1050" b="1" dirty="0"/>
                    </a:p>
                  </a:txBody>
                  <a:tcPr/>
                </a:tc>
                <a:tc>
                  <a:txBody>
                    <a:bodyPr/>
                    <a:lstStyle/>
                    <a:p>
                      <a:pPr algn="ctr"/>
                      <a:r>
                        <a:rPr lang="en-US" sz="1050" b="1" dirty="0"/>
                        <a:t>Total PCIe Slots</a:t>
                      </a:r>
                    </a:p>
                  </a:txBody>
                  <a:tcPr/>
                </a:tc>
                <a:extLst>
                  <a:ext uri="{0D108BD9-81ED-4DB2-BD59-A6C34878D82A}">
                    <a16:rowId xmlns:a16="http://schemas.microsoft.com/office/drawing/2014/main" val="2064537634"/>
                  </a:ext>
                </a:extLst>
              </a:tr>
              <a:tr h="221361">
                <a:tc>
                  <a:txBody>
                    <a:bodyPr/>
                    <a:lstStyle/>
                    <a:p>
                      <a:pPr algn="ctr"/>
                      <a:r>
                        <a:rPr lang="en-US" sz="1050" b="1" dirty="0">
                          <a:solidFill>
                            <a:schemeClr val="tx1"/>
                          </a:solidFill>
                        </a:rPr>
                        <a:t>1</a:t>
                      </a:r>
                    </a:p>
                  </a:txBody>
                  <a:tcPr/>
                </a:tc>
                <a:tc>
                  <a:txBody>
                    <a:bodyPr/>
                    <a:lstStyle/>
                    <a:p>
                      <a:pPr algn="ctr"/>
                      <a:r>
                        <a:rPr lang="en-US" sz="1050" dirty="0">
                          <a:solidFill>
                            <a:schemeClr val="tx1"/>
                          </a:solidFill>
                        </a:rPr>
                        <a:t>1</a:t>
                      </a:r>
                      <a:endParaRPr lang="en-US" sz="1050" b="0" dirty="0">
                        <a:solidFill>
                          <a:schemeClr val="tx1"/>
                        </a:solidFill>
                      </a:endParaRPr>
                    </a:p>
                  </a:txBody>
                  <a:tcPr/>
                </a:tc>
                <a:tc>
                  <a:txBody>
                    <a:bodyPr/>
                    <a:lstStyle/>
                    <a:p>
                      <a:pPr algn="ctr"/>
                      <a:r>
                        <a:rPr lang="en-US" sz="1050" b="0" dirty="0">
                          <a:solidFill>
                            <a:schemeClr val="tx1"/>
                          </a:solidFill>
                        </a:rPr>
                        <a:t>1</a:t>
                      </a:r>
                    </a:p>
                  </a:txBody>
                  <a:tcPr/>
                </a:tc>
                <a:tc>
                  <a:txBody>
                    <a:bodyPr/>
                    <a:lstStyle/>
                    <a:p>
                      <a:pPr algn="ctr"/>
                      <a:r>
                        <a:rPr lang="en-US" sz="1050" b="0" dirty="0">
                          <a:solidFill>
                            <a:schemeClr val="tx1"/>
                          </a:solidFill>
                        </a:rPr>
                        <a:t>13</a:t>
                      </a:r>
                    </a:p>
                  </a:txBody>
                  <a:tcPr/>
                </a:tc>
                <a:extLst>
                  <a:ext uri="{0D108BD9-81ED-4DB2-BD59-A6C34878D82A}">
                    <a16:rowId xmlns:a16="http://schemas.microsoft.com/office/drawing/2014/main" val="1435365179"/>
                  </a:ext>
                </a:extLst>
              </a:tr>
              <a:tr h="221361">
                <a:tc>
                  <a:txBody>
                    <a:bodyPr/>
                    <a:lstStyle/>
                    <a:p>
                      <a:pPr algn="ctr"/>
                      <a:r>
                        <a:rPr lang="en-US" sz="1050" b="1" dirty="0">
                          <a:solidFill>
                            <a:schemeClr val="tx1"/>
                          </a:solidFill>
                        </a:rPr>
                        <a:t>2</a:t>
                      </a:r>
                    </a:p>
                  </a:txBody>
                  <a:tcPr/>
                </a:tc>
                <a:tc>
                  <a:txBody>
                    <a:bodyPr/>
                    <a:lstStyle/>
                    <a:p>
                      <a:pPr algn="ctr"/>
                      <a:r>
                        <a:rPr lang="en-US" sz="1050" dirty="0">
                          <a:solidFill>
                            <a:schemeClr val="tx1"/>
                          </a:solidFill>
                        </a:rPr>
                        <a:t>2</a:t>
                      </a:r>
                      <a:endParaRPr lang="en-US" sz="1050" b="0" dirty="0">
                        <a:solidFill>
                          <a:schemeClr val="tx1"/>
                        </a:solidFill>
                      </a:endParaRPr>
                    </a:p>
                  </a:txBody>
                  <a:tcPr/>
                </a:tc>
                <a:tc>
                  <a:txBody>
                    <a:bodyPr/>
                    <a:lstStyle/>
                    <a:p>
                      <a:pPr algn="ctr"/>
                      <a:r>
                        <a:rPr lang="en-US" sz="1050" b="0" dirty="0">
                          <a:solidFill>
                            <a:schemeClr val="tx1"/>
                          </a:solidFill>
                        </a:rPr>
                        <a:t>3</a:t>
                      </a:r>
                    </a:p>
                  </a:txBody>
                  <a:tcPr/>
                </a:tc>
                <a:tc>
                  <a:txBody>
                    <a:bodyPr/>
                    <a:lstStyle/>
                    <a:p>
                      <a:pPr algn="ctr"/>
                      <a:r>
                        <a:rPr lang="en-US" sz="1050" b="0" dirty="0">
                          <a:solidFill>
                            <a:schemeClr val="tx1"/>
                          </a:solidFill>
                        </a:rPr>
                        <a:t>26</a:t>
                      </a:r>
                    </a:p>
                  </a:txBody>
                  <a:tcPr/>
                </a:tc>
                <a:extLst>
                  <a:ext uri="{0D108BD9-81ED-4DB2-BD59-A6C34878D82A}">
                    <a16:rowId xmlns:a16="http://schemas.microsoft.com/office/drawing/2014/main" val="1920167625"/>
                  </a:ext>
                </a:extLst>
              </a:tr>
            </a:tbl>
          </a:graphicData>
        </a:graphic>
      </p:graphicFrame>
      <p:sp>
        <p:nvSpPr>
          <p:cNvPr id="26" name="Text Box 97">
            <a:extLst>
              <a:ext uri="{FF2B5EF4-FFF2-40B4-BE49-F238E27FC236}">
                <a16:creationId xmlns:a16="http://schemas.microsoft.com/office/drawing/2014/main" id="{B4D98380-DD1E-492E-87E4-D716946077E5}"/>
              </a:ext>
            </a:extLst>
          </p:cNvPr>
          <p:cNvSpPr txBox="1">
            <a:spLocks noChangeArrowheads="1"/>
          </p:cNvSpPr>
          <p:nvPr/>
        </p:nvSpPr>
        <p:spPr bwMode="auto">
          <a:xfrm>
            <a:off x="4161033" y="3165238"/>
            <a:ext cx="34079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External PCIe Expansion Summary</a:t>
            </a:r>
          </a:p>
        </p:txBody>
      </p:sp>
      <p:sp>
        <p:nvSpPr>
          <p:cNvPr id="5" name="Rectangle 4">
            <a:extLst>
              <a:ext uri="{FF2B5EF4-FFF2-40B4-BE49-F238E27FC236}">
                <a16:creationId xmlns:a16="http://schemas.microsoft.com/office/drawing/2014/main" id="{A1F372FF-7E97-4290-A441-342A46B9356A}"/>
              </a:ext>
            </a:extLst>
          </p:cNvPr>
          <p:cNvSpPr/>
          <p:nvPr/>
        </p:nvSpPr>
        <p:spPr>
          <a:xfrm>
            <a:off x="1407267" y="4173052"/>
            <a:ext cx="2182008" cy="261610"/>
          </a:xfrm>
          <a:prstGeom prst="rect">
            <a:avLst/>
          </a:prstGeom>
        </p:spPr>
        <p:txBody>
          <a:bodyPr wrap="none">
            <a:spAutoFit/>
          </a:bodyPr>
          <a:lstStyle/>
          <a:p>
            <a:r>
              <a:rPr lang="en-US" sz="1100" b="1" dirty="0"/>
              <a:t>EJ08 – I/O Expansion Adapter</a:t>
            </a:r>
          </a:p>
        </p:txBody>
      </p:sp>
      <p:sp>
        <p:nvSpPr>
          <p:cNvPr id="27" name="Rectangle 13">
            <a:extLst>
              <a:ext uri="{FF2B5EF4-FFF2-40B4-BE49-F238E27FC236}">
                <a16:creationId xmlns:a16="http://schemas.microsoft.com/office/drawing/2014/main" id="{DD8E2181-8B58-4E94-8A39-5F078770C6CA}"/>
              </a:ext>
            </a:extLst>
          </p:cNvPr>
          <p:cNvSpPr>
            <a:spLocks noChangeArrowheads="1"/>
          </p:cNvSpPr>
          <p:nvPr/>
        </p:nvSpPr>
        <p:spPr bwMode="auto">
          <a:xfrm>
            <a:off x="105639" y="4418907"/>
            <a:ext cx="3505583" cy="5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PCIe Slots are Concurrently Maintainable</a:t>
            </a:r>
          </a:p>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Full Height, Half Length PCIe form factor</a:t>
            </a:r>
          </a:p>
        </p:txBody>
      </p:sp>
      <p:sp>
        <p:nvSpPr>
          <p:cNvPr id="11" name="Title 10">
            <a:extLst>
              <a:ext uri="{FF2B5EF4-FFF2-40B4-BE49-F238E27FC236}">
                <a16:creationId xmlns:a16="http://schemas.microsoft.com/office/drawing/2014/main" id="{784C4B73-D5C0-4A9D-AAE7-E5B04CE940D9}"/>
              </a:ext>
            </a:extLst>
          </p:cNvPr>
          <p:cNvSpPr>
            <a:spLocks noGrp="1"/>
          </p:cNvSpPr>
          <p:nvPr>
            <p:ph type="title"/>
          </p:nvPr>
        </p:nvSpPr>
        <p:spPr>
          <a:xfrm>
            <a:off x="210312" y="201168"/>
            <a:ext cx="4411382" cy="4294632"/>
          </a:xfrm>
        </p:spPr>
        <p:txBody>
          <a:bodyPr/>
          <a:lstStyle/>
          <a:p>
            <a:r>
              <a:rPr lang="en-US" dirty="0"/>
              <a:t>S924 / H924 PCIe Slots</a:t>
            </a:r>
          </a:p>
        </p:txBody>
      </p:sp>
    </p:spTree>
    <p:extLst>
      <p:ext uri="{BB962C8B-B14F-4D97-AF65-F5344CB8AC3E}">
        <p14:creationId xmlns:p14="http://schemas.microsoft.com/office/powerpoint/2010/main" val="416788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S914 Scale Out Server</a:t>
            </a:r>
          </a:p>
        </p:txBody>
      </p:sp>
      <p:sp>
        <p:nvSpPr>
          <p:cNvPr id="2" name="Content Placeholder 1">
            <a:extLst>
              <a:ext uri="{FF2B5EF4-FFF2-40B4-BE49-F238E27FC236}">
                <a16:creationId xmlns:a16="http://schemas.microsoft.com/office/drawing/2014/main" id="{DA2551DC-F977-44A5-BF8C-236BBE788EC8}"/>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11</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1333802" y="653998"/>
            <a:ext cx="7098099" cy="43088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4U server - 19” Rack enclosure or Tower</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POWER9 Scale-Out SMT8 processor (8-core, 6-core, 4-core)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Up to 1TB Memory Capacity</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Industry Standard DDR4 RDIMMs @ up to 2666 </a:t>
            </a:r>
            <a:r>
              <a:rPr lang="en-US" sz="1400" dirty="0" err="1">
                <a:solidFill>
                  <a:srgbClr val="000000"/>
                </a:solidFill>
                <a:ea typeface="ヒラギノ角ゴ Pro W3"/>
                <a:sym typeface="Arial" panose="020B0604020202020204" pitchFamily="34" charset="0"/>
              </a:rPr>
              <a:t>Mhz</a:t>
            </a:r>
            <a:r>
              <a:rPr lang="en-US" sz="1400" dirty="0">
                <a:solidFill>
                  <a:srgbClr val="000000"/>
                </a:solidFill>
                <a:ea typeface="ヒラギノ角ゴ Pro W3"/>
                <a:sym typeface="Arial" panose="020B0604020202020204" pitchFamily="34" charset="0"/>
              </a:rPr>
              <a:t> operation</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8 PCIe Gen3/Gen4 slots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Two </a:t>
            </a:r>
            <a:r>
              <a:rPr lang="en-US" sz="1400" dirty="0" err="1">
                <a:solidFill>
                  <a:srgbClr val="000000"/>
                </a:solidFill>
                <a:ea typeface="ヒラギノ角ゴ Pro W3"/>
                <a:sym typeface="Arial" panose="020B0604020202020204" pitchFamily="34" charset="0"/>
              </a:rPr>
              <a:t>PCIe</a:t>
            </a:r>
            <a:r>
              <a:rPr lang="en-US" sz="1400" dirty="0">
                <a:solidFill>
                  <a:srgbClr val="000000"/>
                </a:solidFill>
                <a:ea typeface="ヒラギノ角ゴ Pro W3"/>
                <a:sym typeface="Arial" panose="020B0604020202020204" pitchFamily="34" charset="0"/>
              </a:rPr>
              <a:t> Gen4 slots (2 CAPI enabled)</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Six </a:t>
            </a:r>
            <a:r>
              <a:rPr lang="en-US" sz="1400" dirty="0" err="1">
                <a:solidFill>
                  <a:srgbClr val="000000"/>
                </a:solidFill>
                <a:ea typeface="ヒラギノ角ゴ Pro W3"/>
                <a:sym typeface="Arial" panose="020B0604020202020204" pitchFamily="34" charset="0"/>
              </a:rPr>
              <a:t>PCIe</a:t>
            </a:r>
            <a:r>
              <a:rPr lang="en-US" sz="1400" dirty="0">
                <a:solidFill>
                  <a:srgbClr val="000000"/>
                </a:solidFill>
                <a:ea typeface="ヒラギノ角ゴ Pro W3"/>
                <a:sym typeface="Arial" panose="020B0604020202020204" pitchFamily="34" charset="0"/>
              </a:rPr>
              <a:t> Gen3 slots (1 reserved for Ethernet adapter)</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2 High Speed 25Gb/s ports for future </a:t>
            </a:r>
            <a:r>
              <a:rPr lang="en-US" altLang="ja-JP" sz="1400" dirty="0" err="1">
                <a:solidFill>
                  <a:srgbClr val="000000"/>
                </a:solidFill>
                <a:ea typeface="ヒラギノ角ゴ Pro W3"/>
                <a:sym typeface="Arial" panose="020B0604020202020204" pitchFamily="34" charset="0"/>
              </a:rPr>
              <a:t>OpenCAPI</a:t>
            </a:r>
            <a:r>
              <a:rPr lang="en-US" altLang="ja-JP" sz="1400" dirty="0">
                <a:solidFill>
                  <a:srgbClr val="000000"/>
                </a:solidFill>
                <a:ea typeface="ヒラギノ角ゴ Pro W3"/>
                <a:sym typeface="Arial" panose="020B0604020202020204" pitchFamily="34" charset="0"/>
              </a:rPr>
              <a:t> Acceleration</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12 or 18 SFF (2.5”) SAS bay options</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Two internal storage controller slots </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Single or Split backplane or Dual RAID Write Cache support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2 Internal </a:t>
            </a:r>
            <a:r>
              <a:rPr lang="en-US" sz="1400" dirty="0" err="1">
                <a:solidFill>
                  <a:srgbClr val="000000"/>
                </a:solidFill>
                <a:ea typeface="ヒラギノ角ゴ Pro W3"/>
                <a:sym typeface="Arial" panose="020B0604020202020204" pitchFamily="34" charset="0"/>
              </a:rPr>
              <a:t>NVMe</a:t>
            </a:r>
            <a:r>
              <a:rPr lang="en-US" sz="1400" dirty="0">
                <a:solidFill>
                  <a:srgbClr val="000000"/>
                </a:solidFill>
                <a:ea typeface="ヒラギノ角ゴ Pro W3"/>
                <a:sym typeface="Arial" panose="020B0604020202020204" pitchFamily="34" charset="0"/>
              </a:rPr>
              <a:t> Flash boot adapters (two M.2 devices per card)</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Internal RDX Media Bay (DVD External)</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I/O Expansion Drawer support for 8-core and 6-core feature only</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110 VAC support</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Supports AIX, IBM </a:t>
            </a:r>
            <a:r>
              <a:rPr lang="en-US" altLang="ja-JP" sz="1400" dirty="0" err="1">
                <a:solidFill>
                  <a:srgbClr val="000000"/>
                </a:solidFill>
                <a:ea typeface="ヒラギノ角ゴ Pro W3"/>
                <a:sym typeface="Arial" panose="020B0604020202020204" pitchFamily="34" charset="0"/>
              </a:rPr>
              <a:t>i</a:t>
            </a:r>
            <a:r>
              <a:rPr lang="en-US" altLang="ja-JP" sz="1400" dirty="0">
                <a:solidFill>
                  <a:srgbClr val="000000"/>
                </a:solidFill>
                <a:ea typeface="ヒラギノ角ゴ Pro W3"/>
                <a:sym typeface="Arial" panose="020B0604020202020204" pitchFamily="34" charset="0"/>
              </a:rPr>
              <a:t> and Linux</a:t>
            </a:r>
          </a:p>
        </p:txBody>
      </p:sp>
    </p:spTree>
    <p:extLst>
      <p:ext uri="{BB962C8B-B14F-4D97-AF65-F5344CB8AC3E}">
        <p14:creationId xmlns:p14="http://schemas.microsoft.com/office/powerpoint/2010/main" val="2184289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70F6E6-B930-494C-BE73-B10ABCAD03DD}"/>
              </a:ext>
            </a:extLst>
          </p:cNvPr>
          <p:cNvGrpSpPr/>
          <p:nvPr/>
        </p:nvGrpSpPr>
        <p:grpSpPr>
          <a:xfrm>
            <a:off x="177261" y="529037"/>
            <a:ext cx="8437334" cy="4254453"/>
            <a:chOff x="177261" y="529037"/>
            <a:chExt cx="8437334" cy="4254453"/>
          </a:xfrm>
        </p:grpSpPr>
        <p:pic>
          <p:nvPicPr>
            <p:cNvPr id="33" name="Picture 32">
              <a:extLst>
                <a:ext uri="{FF2B5EF4-FFF2-40B4-BE49-F238E27FC236}">
                  <a16:creationId xmlns:a16="http://schemas.microsoft.com/office/drawing/2014/main" id="{084558DD-46FC-FC4D-8441-C3A164831932}"/>
                </a:ext>
              </a:extLst>
            </p:cNvPr>
            <p:cNvPicPr>
              <a:picLocks noChangeAspect="1"/>
            </p:cNvPicPr>
            <p:nvPr/>
          </p:nvPicPr>
          <p:blipFill>
            <a:blip r:embed="rId3"/>
            <a:stretch>
              <a:fillRect/>
            </a:stretch>
          </p:blipFill>
          <p:spPr>
            <a:xfrm>
              <a:off x="3462419" y="1189524"/>
              <a:ext cx="5152176" cy="3474720"/>
            </a:xfrm>
            <a:prstGeom prst="rect">
              <a:avLst/>
            </a:prstGeom>
          </p:spPr>
        </p:pic>
        <p:sp>
          <p:nvSpPr>
            <p:cNvPr id="3" name="TextBox 2">
              <a:extLst>
                <a:ext uri="{FF2B5EF4-FFF2-40B4-BE49-F238E27FC236}">
                  <a16:creationId xmlns:a16="http://schemas.microsoft.com/office/drawing/2014/main" id="{32DCF2B8-826E-6D4F-B853-9F73EA1795BC}"/>
                </a:ext>
              </a:extLst>
            </p:cNvPr>
            <p:cNvSpPr txBox="1"/>
            <p:nvPr/>
          </p:nvSpPr>
          <p:spPr>
            <a:xfrm>
              <a:off x="7336504" y="644982"/>
              <a:ext cx="1120820" cy="369332"/>
            </a:xfrm>
            <a:prstGeom prst="rect">
              <a:avLst/>
            </a:prstGeom>
            <a:noFill/>
            <a:ln>
              <a:solidFill>
                <a:schemeClr val="tx1"/>
              </a:solidFill>
            </a:ln>
          </p:spPr>
          <p:txBody>
            <a:bodyPr wrap="none" rtlCol="0">
              <a:spAutoFit/>
            </a:bodyPr>
            <a:lstStyle/>
            <a:p>
              <a:r>
                <a:rPr lang="en-US" sz="900" dirty="0"/>
                <a:t>2 </a:t>
              </a:r>
              <a:r>
                <a:rPr lang="en-US" sz="900" dirty="0" err="1"/>
                <a:t>PCIe</a:t>
              </a:r>
              <a:r>
                <a:rPr lang="en-US" sz="900" dirty="0"/>
                <a:t> Gen4 slots</a:t>
              </a:r>
            </a:p>
            <a:p>
              <a:r>
                <a:rPr lang="en-US" sz="900" dirty="0"/>
                <a:t>6 </a:t>
              </a:r>
              <a:r>
                <a:rPr lang="en-US" sz="900" dirty="0" err="1"/>
                <a:t>PCIe</a:t>
              </a:r>
              <a:r>
                <a:rPr lang="en-US" sz="900" dirty="0"/>
                <a:t> Gen3 slots</a:t>
              </a:r>
            </a:p>
          </p:txBody>
        </p:sp>
        <p:sp>
          <p:nvSpPr>
            <p:cNvPr id="9" name="TextBox 8">
              <a:extLst>
                <a:ext uri="{FF2B5EF4-FFF2-40B4-BE49-F238E27FC236}">
                  <a16:creationId xmlns:a16="http://schemas.microsoft.com/office/drawing/2014/main" id="{55D06C42-4430-3F4F-9799-E9EAA9B0D2C6}"/>
                </a:ext>
              </a:extLst>
            </p:cNvPr>
            <p:cNvSpPr txBox="1"/>
            <p:nvPr/>
          </p:nvSpPr>
          <p:spPr>
            <a:xfrm>
              <a:off x="2717357" y="2004756"/>
              <a:ext cx="1374316" cy="230832"/>
            </a:xfrm>
            <a:prstGeom prst="rect">
              <a:avLst/>
            </a:prstGeom>
            <a:noFill/>
            <a:ln w="9525">
              <a:solidFill>
                <a:schemeClr val="tx1"/>
              </a:solidFill>
            </a:ln>
          </p:spPr>
          <p:txBody>
            <a:bodyPr wrap="square" rtlCol="0">
              <a:spAutoFit/>
            </a:bodyPr>
            <a:lstStyle/>
            <a:p>
              <a:r>
                <a:rPr lang="en-US" sz="900" dirty="0"/>
                <a:t>16 DDR4 RDIMM’s</a:t>
              </a:r>
            </a:p>
          </p:txBody>
        </p:sp>
        <p:cxnSp>
          <p:nvCxnSpPr>
            <p:cNvPr id="5" name="Straight Arrow Connector 4">
              <a:extLst>
                <a:ext uri="{FF2B5EF4-FFF2-40B4-BE49-F238E27FC236}">
                  <a16:creationId xmlns:a16="http://schemas.microsoft.com/office/drawing/2014/main" id="{104B3A19-6B80-D249-AE45-EF2C9B408CDA}"/>
                </a:ext>
              </a:extLst>
            </p:cNvPr>
            <p:cNvCxnSpPr>
              <a:cxnSpLocks/>
            </p:cNvCxnSpPr>
            <p:nvPr/>
          </p:nvCxnSpPr>
          <p:spPr>
            <a:xfrm flipH="1">
              <a:off x="7145266" y="1022406"/>
              <a:ext cx="442091" cy="4422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82DDEF-BD5F-D447-A5BA-144D7E4190F4}"/>
                </a:ext>
              </a:extLst>
            </p:cNvPr>
            <p:cNvCxnSpPr>
              <a:cxnSpLocks/>
            </p:cNvCxnSpPr>
            <p:nvPr/>
          </p:nvCxnSpPr>
          <p:spPr>
            <a:xfrm flipH="1">
              <a:off x="8062123" y="1119510"/>
              <a:ext cx="65314" cy="765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A30A43-6057-D442-BEC3-F3EFEB29C43A}"/>
                </a:ext>
              </a:extLst>
            </p:cNvPr>
            <p:cNvSpPr txBox="1"/>
            <p:nvPr/>
          </p:nvSpPr>
          <p:spPr>
            <a:xfrm>
              <a:off x="3916084" y="1324970"/>
              <a:ext cx="832279" cy="369332"/>
            </a:xfrm>
            <a:prstGeom prst="rect">
              <a:avLst/>
            </a:prstGeom>
            <a:noFill/>
            <a:ln w="9525">
              <a:solidFill>
                <a:schemeClr val="tx1"/>
              </a:solidFill>
            </a:ln>
          </p:spPr>
          <p:txBody>
            <a:bodyPr wrap="none" rtlCol="0">
              <a:spAutoFit/>
            </a:bodyPr>
            <a:lstStyle/>
            <a:p>
              <a:r>
                <a:rPr lang="en-US" sz="900" dirty="0"/>
                <a:t>1 Processor </a:t>
              </a:r>
            </a:p>
            <a:p>
              <a:r>
                <a:rPr lang="en-US" sz="900" dirty="0"/>
                <a:t>module</a:t>
              </a:r>
            </a:p>
          </p:txBody>
        </p:sp>
        <p:cxnSp>
          <p:nvCxnSpPr>
            <p:cNvPr id="18" name="Straight Arrow Connector 17">
              <a:extLst>
                <a:ext uri="{FF2B5EF4-FFF2-40B4-BE49-F238E27FC236}">
                  <a16:creationId xmlns:a16="http://schemas.microsoft.com/office/drawing/2014/main" id="{108644BA-5D4A-8C4E-B2EE-ACE446B18BD3}"/>
                </a:ext>
              </a:extLst>
            </p:cNvPr>
            <p:cNvCxnSpPr>
              <a:cxnSpLocks/>
            </p:cNvCxnSpPr>
            <p:nvPr/>
          </p:nvCxnSpPr>
          <p:spPr>
            <a:xfrm>
              <a:off x="4087433" y="2138262"/>
              <a:ext cx="790575" cy="588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420215-A16D-8247-8AE3-8A689166B7E7}"/>
                </a:ext>
              </a:extLst>
            </p:cNvPr>
            <p:cNvCxnSpPr>
              <a:cxnSpLocks/>
            </p:cNvCxnSpPr>
            <p:nvPr/>
          </p:nvCxnSpPr>
          <p:spPr>
            <a:xfrm>
              <a:off x="4095525" y="2138262"/>
              <a:ext cx="1479886" cy="952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F2CB5D-94F1-C846-8F48-0755DE03116F}"/>
                </a:ext>
              </a:extLst>
            </p:cNvPr>
            <p:cNvCxnSpPr>
              <a:cxnSpLocks/>
            </p:cNvCxnSpPr>
            <p:nvPr/>
          </p:nvCxnSpPr>
          <p:spPr>
            <a:xfrm>
              <a:off x="4489419" y="1673276"/>
              <a:ext cx="959306" cy="6282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991F5C-4727-EF46-BB0E-29F3F8648AA6}"/>
                </a:ext>
              </a:extLst>
            </p:cNvPr>
            <p:cNvSpPr txBox="1"/>
            <p:nvPr/>
          </p:nvSpPr>
          <p:spPr>
            <a:xfrm>
              <a:off x="4830004" y="669550"/>
              <a:ext cx="1143002" cy="369332"/>
            </a:xfrm>
            <a:prstGeom prst="rect">
              <a:avLst/>
            </a:prstGeom>
            <a:noFill/>
            <a:ln w="9525">
              <a:solidFill>
                <a:schemeClr val="tx1"/>
              </a:solidFill>
            </a:ln>
          </p:spPr>
          <p:txBody>
            <a:bodyPr wrap="square" rtlCol="0">
              <a:spAutoFit/>
            </a:bodyPr>
            <a:lstStyle/>
            <a:p>
              <a:r>
                <a:rPr lang="en-US" sz="900" dirty="0"/>
                <a:t>2 Internal Storage  slots</a:t>
              </a:r>
            </a:p>
          </p:txBody>
        </p:sp>
        <p:cxnSp>
          <p:nvCxnSpPr>
            <p:cNvPr id="31" name="Straight Arrow Connector 30">
              <a:extLst>
                <a:ext uri="{FF2B5EF4-FFF2-40B4-BE49-F238E27FC236}">
                  <a16:creationId xmlns:a16="http://schemas.microsoft.com/office/drawing/2014/main" id="{C810B53D-CA15-E049-A1DB-61F490E4F7D4}"/>
                </a:ext>
              </a:extLst>
            </p:cNvPr>
            <p:cNvCxnSpPr>
              <a:cxnSpLocks/>
              <a:stCxn id="30" idx="2"/>
            </p:cNvCxnSpPr>
            <p:nvPr/>
          </p:nvCxnSpPr>
          <p:spPr>
            <a:xfrm>
              <a:off x="5401505" y="1038882"/>
              <a:ext cx="489495" cy="2150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D41CF1-D303-3840-8562-73FFD2025CA6}"/>
                </a:ext>
              </a:extLst>
            </p:cNvPr>
            <p:cNvCxnSpPr>
              <a:cxnSpLocks/>
              <a:stCxn id="30" idx="2"/>
            </p:cNvCxnSpPr>
            <p:nvPr/>
          </p:nvCxnSpPr>
          <p:spPr>
            <a:xfrm>
              <a:off x="5401505" y="1038882"/>
              <a:ext cx="683704" cy="22152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E220025-574C-5C43-9DA9-6997AC4C519B}"/>
                </a:ext>
              </a:extLst>
            </p:cNvPr>
            <p:cNvSpPr txBox="1"/>
            <p:nvPr/>
          </p:nvSpPr>
          <p:spPr>
            <a:xfrm>
              <a:off x="1183362" y="2892884"/>
              <a:ext cx="1621971" cy="369332"/>
            </a:xfrm>
            <a:prstGeom prst="rect">
              <a:avLst/>
            </a:prstGeom>
            <a:noFill/>
            <a:ln w="9525">
              <a:solidFill>
                <a:schemeClr val="tx1"/>
              </a:solidFill>
            </a:ln>
          </p:spPr>
          <p:txBody>
            <a:bodyPr wrap="square" rtlCol="0">
              <a:spAutoFit/>
            </a:bodyPr>
            <a:lstStyle/>
            <a:p>
              <a:r>
                <a:rPr lang="en-US" sz="900" dirty="0"/>
                <a:t>12 SFF bays &amp; 1 RDX bay, or  18 SFF bays</a:t>
              </a:r>
            </a:p>
          </p:txBody>
        </p:sp>
        <p:sp>
          <p:nvSpPr>
            <p:cNvPr id="80" name="TextBox 79">
              <a:extLst>
                <a:ext uri="{FF2B5EF4-FFF2-40B4-BE49-F238E27FC236}">
                  <a16:creationId xmlns:a16="http://schemas.microsoft.com/office/drawing/2014/main" id="{F9BCE558-1F50-2F4D-B2ED-24E903A771E2}"/>
                </a:ext>
              </a:extLst>
            </p:cNvPr>
            <p:cNvSpPr txBox="1"/>
            <p:nvPr/>
          </p:nvSpPr>
          <p:spPr>
            <a:xfrm>
              <a:off x="3564613" y="4408716"/>
              <a:ext cx="721177" cy="230832"/>
            </a:xfrm>
            <a:prstGeom prst="rect">
              <a:avLst/>
            </a:prstGeom>
            <a:noFill/>
            <a:ln w="9525">
              <a:solidFill>
                <a:schemeClr val="tx1"/>
              </a:solidFill>
            </a:ln>
          </p:spPr>
          <p:txBody>
            <a:bodyPr wrap="square" rtlCol="0">
              <a:spAutoFit/>
            </a:bodyPr>
            <a:lstStyle/>
            <a:p>
              <a:r>
                <a:rPr lang="en-US" sz="900" dirty="0"/>
                <a:t>4 Blowers </a:t>
              </a:r>
            </a:p>
          </p:txBody>
        </p:sp>
        <p:cxnSp>
          <p:nvCxnSpPr>
            <p:cNvPr id="81" name="Straight Arrow Connector 80">
              <a:extLst>
                <a:ext uri="{FF2B5EF4-FFF2-40B4-BE49-F238E27FC236}">
                  <a16:creationId xmlns:a16="http://schemas.microsoft.com/office/drawing/2014/main" id="{3E4F4A3B-1D8F-AD4F-9AC3-AB1A49516BEC}"/>
                </a:ext>
              </a:extLst>
            </p:cNvPr>
            <p:cNvCxnSpPr>
              <a:cxnSpLocks/>
            </p:cNvCxnSpPr>
            <p:nvPr/>
          </p:nvCxnSpPr>
          <p:spPr>
            <a:xfrm>
              <a:off x="2796689" y="3108262"/>
              <a:ext cx="131493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85D6C3-B0F5-2D44-AF08-6ED269202477}"/>
                </a:ext>
              </a:extLst>
            </p:cNvPr>
            <p:cNvCxnSpPr>
              <a:cxnSpLocks/>
            </p:cNvCxnSpPr>
            <p:nvPr/>
          </p:nvCxnSpPr>
          <p:spPr>
            <a:xfrm flipV="1">
              <a:off x="4168769" y="3918858"/>
              <a:ext cx="400051" cy="4898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F729F580-2FE7-C643-B065-16E9E7DA778A}"/>
                </a:ext>
              </a:extLst>
            </p:cNvPr>
            <p:cNvPicPr>
              <a:picLocks noChangeAspect="1"/>
            </p:cNvPicPr>
            <p:nvPr/>
          </p:nvPicPr>
          <p:blipFill>
            <a:blip r:embed="rId4"/>
            <a:stretch>
              <a:fillRect/>
            </a:stretch>
          </p:blipFill>
          <p:spPr>
            <a:xfrm>
              <a:off x="1130744" y="3452592"/>
              <a:ext cx="2324684" cy="868680"/>
            </a:xfrm>
            <a:prstGeom prst="rect">
              <a:avLst/>
            </a:prstGeom>
          </p:spPr>
        </p:pic>
        <p:cxnSp>
          <p:nvCxnSpPr>
            <p:cNvPr id="88" name="Straight Arrow Connector 87">
              <a:extLst>
                <a:ext uri="{FF2B5EF4-FFF2-40B4-BE49-F238E27FC236}">
                  <a16:creationId xmlns:a16="http://schemas.microsoft.com/office/drawing/2014/main" id="{CA1FEDE8-8DE5-3A49-AE67-6C2BDAF0E118}"/>
                </a:ext>
              </a:extLst>
            </p:cNvPr>
            <p:cNvCxnSpPr>
              <a:cxnSpLocks/>
            </p:cNvCxnSpPr>
            <p:nvPr/>
          </p:nvCxnSpPr>
          <p:spPr>
            <a:xfrm flipH="1" flipV="1">
              <a:off x="2919634" y="4147457"/>
              <a:ext cx="634091" cy="2830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B151230-8C69-7944-AD43-340654381944}"/>
                </a:ext>
              </a:extLst>
            </p:cNvPr>
            <p:cNvCxnSpPr>
              <a:cxnSpLocks/>
            </p:cNvCxnSpPr>
            <p:nvPr/>
          </p:nvCxnSpPr>
          <p:spPr>
            <a:xfrm flipH="1">
              <a:off x="2489650" y="3292932"/>
              <a:ext cx="1" cy="1828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6B9C09-4016-FC46-B2F1-4596158EED91}"/>
                </a:ext>
              </a:extLst>
            </p:cNvPr>
            <p:cNvSpPr txBox="1"/>
            <p:nvPr/>
          </p:nvSpPr>
          <p:spPr>
            <a:xfrm>
              <a:off x="4459965" y="4414158"/>
              <a:ext cx="819147" cy="369332"/>
            </a:xfrm>
            <a:prstGeom prst="rect">
              <a:avLst/>
            </a:prstGeom>
            <a:noFill/>
            <a:ln w="9525">
              <a:solidFill>
                <a:schemeClr val="tx1"/>
              </a:solidFill>
            </a:ln>
          </p:spPr>
          <p:txBody>
            <a:bodyPr wrap="square" rtlCol="0">
              <a:spAutoFit/>
            </a:bodyPr>
            <a:lstStyle/>
            <a:p>
              <a:r>
                <a:rPr lang="en-US" sz="900" dirty="0"/>
                <a:t>LCD Display</a:t>
              </a:r>
            </a:p>
            <a:p>
              <a:r>
                <a:rPr lang="en-US" sz="900" dirty="0"/>
                <a:t>USB 3.0</a:t>
              </a:r>
            </a:p>
          </p:txBody>
        </p:sp>
        <p:cxnSp>
          <p:nvCxnSpPr>
            <p:cNvPr id="94" name="Straight Arrow Connector 93">
              <a:extLst>
                <a:ext uri="{FF2B5EF4-FFF2-40B4-BE49-F238E27FC236}">
                  <a16:creationId xmlns:a16="http://schemas.microsoft.com/office/drawing/2014/main" id="{B9482493-02CF-B640-AD13-EC686014E2AD}"/>
                </a:ext>
              </a:extLst>
            </p:cNvPr>
            <p:cNvCxnSpPr>
              <a:cxnSpLocks/>
            </p:cNvCxnSpPr>
            <p:nvPr/>
          </p:nvCxnSpPr>
          <p:spPr>
            <a:xfrm flipH="1" flipV="1">
              <a:off x="4748363" y="3617140"/>
              <a:ext cx="162010" cy="7970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EF9AE2B-BD63-274B-8237-C530F1101E15}"/>
                </a:ext>
              </a:extLst>
            </p:cNvPr>
            <p:cNvPicPr>
              <a:picLocks noChangeAspect="1"/>
            </p:cNvPicPr>
            <p:nvPr/>
          </p:nvPicPr>
          <p:blipFill>
            <a:blip r:embed="rId5"/>
            <a:stretch>
              <a:fillRect/>
            </a:stretch>
          </p:blipFill>
          <p:spPr>
            <a:xfrm>
              <a:off x="177261" y="529037"/>
              <a:ext cx="2472743" cy="2194560"/>
            </a:xfrm>
            <a:prstGeom prst="rect">
              <a:avLst/>
            </a:prstGeom>
          </p:spPr>
        </p:pic>
      </p:grpSp>
      <p:sp>
        <p:nvSpPr>
          <p:cNvPr id="20482" name="Title 1"/>
          <p:cNvSpPr>
            <a:spLocks noGrp="1"/>
          </p:cNvSpPr>
          <p:nvPr>
            <p:ph type="title"/>
          </p:nvPr>
        </p:nvSpPr>
        <p:spPr/>
        <p:txBody>
          <a:bodyPr/>
          <a:lstStyle/>
          <a:p>
            <a:pPr>
              <a:defRPr/>
            </a:pPr>
            <a:r>
              <a:rPr lang="en-US" altLang="en-US" sz="2400" dirty="0">
                <a:solidFill>
                  <a:schemeClr val="tx1"/>
                </a:solidFill>
              </a:rPr>
              <a:t>S914 Scale Out Server</a:t>
            </a:r>
          </a:p>
        </p:txBody>
      </p:sp>
      <p:sp>
        <p:nvSpPr>
          <p:cNvPr id="4" name="Content Placeholder 3">
            <a:extLst>
              <a:ext uri="{FF2B5EF4-FFF2-40B4-BE49-F238E27FC236}">
                <a16:creationId xmlns:a16="http://schemas.microsoft.com/office/drawing/2014/main" id="{24DB748C-E88D-4AA7-B9C9-DE6E0F102850}"/>
              </a:ext>
            </a:extLst>
          </p:cNvPr>
          <p:cNvSpPr>
            <a:spLocks noGrp="1"/>
          </p:cNvSpPr>
          <p:nvPr>
            <p:ph idx="1"/>
          </p:nvPr>
        </p:nvSpPr>
        <p:spPr/>
        <p:txBody>
          <a:bodyPr/>
          <a:lstStyle/>
          <a:p>
            <a:r>
              <a:rPr lang="en-US" dirty="0"/>
              <a:t> </a:t>
            </a:r>
          </a:p>
        </p:txBody>
      </p:sp>
    </p:spTree>
    <p:extLst>
      <p:ext uri="{BB962C8B-B14F-4D97-AF65-F5344CB8AC3E}">
        <p14:creationId xmlns:p14="http://schemas.microsoft.com/office/powerpoint/2010/main" val="3365299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S914 Processor Highlights</a:t>
            </a:r>
          </a:p>
        </p:txBody>
      </p:sp>
      <p:sp>
        <p:nvSpPr>
          <p:cNvPr id="3" name="Content Placeholder 2">
            <a:extLst>
              <a:ext uri="{FF2B5EF4-FFF2-40B4-BE49-F238E27FC236}">
                <a16:creationId xmlns:a16="http://schemas.microsoft.com/office/drawing/2014/main" id="{6D88B250-9D60-459D-9ED4-8DB6368EC29C}"/>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13</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1283763" y="1089121"/>
            <a:ext cx="6797831" cy="32993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SCM Design – Single Chip Module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Three processor offerings available (SMT8 cores)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8-core processor (maximum throughput)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6-core processor</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4-core processor (minimum entry price)</a:t>
            </a: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Processor frequencies dynamic by default: Set to Dynamic Performance Mode</a:t>
            </a: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p:txBody>
      </p:sp>
      <p:graphicFrame>
        <p:nvGraphicFramePr>
          <p:cNvPr id="2" name="Table 1">
            <a:extLst>
              <a:ext uri="{FF2B5EF4-FFF2-40B4-BE49-F238E27FC236}">
                <a16:creationId xmlns:a16="http://schemas.microsoft.com/office/drawing/2014/main" id="{81D6D8E4-6BBD-ED41-860B-3730519A182C}"/>
              </a:ext>
            </a:extLst>
          </p:cNvPr>
          <p:cNvGraphicFramePr>
            <a:graphicFrameLocks noGrp="1"/>
          </p:cNvGraphicFramePr>
          <p:nvPr>
            <p:extLst>
              <p:ext uri="{D42A27DB-BD31-4B8C-83A1-F6EECF244321}">
                <p14:modId xmlns:p14="http://schemas.microsoft.com/office/powerpoint/2010/main" val="1129527949"/>
              </p:ext>
            </p:extLst>
          </p:nvPr>
        </p:nvGraphicFramePr>
        <p:xfrm>
          <a:off x="1845835" y="2425900"/>
          <a:ext cx="4884149" cy="1280160"/>
        </p:xfrm>
        <a:graphic>
          <a:graphicData uri="http://schemas.openxmlformats.org/drawingml/2006/table">
            <a:tbl>
              <a:tblPr firstRow="1" bandRow="1">
                <a:tableStyleId>{21E4AEA4-8DFA-4A89-87EB-49C32662AFE0}</a:tableStyleId>
              </a:tblPr>
              <a:tblGrid>
                <a:gridCol w="926501">
                  <a:extLst>
                    <a:ext uri="{9D8B030D-6E8A-4147-A177-3AD203B41FA5}">
                      <a16:colId xmlns:a16="http://schemas.microsoft.com/office/drawing/2014/main" val="1454937157"/>
                    </a:ext>
                  </a:extLst>
                </a:gridCol>
                <a:gridCol w="1210756">
                  <a:extLst>
                    <a:ext uri="{9D8B030D-6E8A-4147-A177-3AD203B41FA5}">
                      <a16:colId xmlns:a16="http://schemas.microsoft.com/office/drawing/2014/main" val="2870583068"/>
                    </a:ext>
                  </a:extLst>
                </a:gridCol>
                <a:gridCol w="1781285">
                  <a:extLst>
                    <a:ext uri="{9D8B030D-6E8A-4147-A177-3AD203B41FA5}">
                      <a16:colId xmlns:a16="http://schemas.microsoft.com/office/drawing/2014/main" val="3591400065"/>
                    </a:ext>
                  </a:extLst>
                </a:gridCol>
                <a:gridCol w="965607">
                  <a:extLst>
                    <a:ext uri="{9D8B030D-6E8A-4147-A177-3AD203B41FA5}">
                      <a16:colId xmlns:a16="http://schemas.microsoft.com/office/drawing/2014/main" val="326213188"/>
                    </a:ext>
                  </a:extLst>
                </a:gridCol>
              </a:tblGrid>
              <a:tr h="368935">
                <a:tc>
                  <a:txBody>
                    <a:bodyPr/>
                    <a:lstStyle/>
                    <a:p>
                      <a:pPr algn="ctr"/>
                      <a:r>
                        <a:rPr lang="en-US" sz="1200" dirty="0"/>
                        <a:t>Feature</a:t>
                      </a:r>
                    </a:p>
                    <a:p>
                      <a:pPr algn="ctr"/>
                      <a:r>
                        <a:rPr lang="en-US" sz="1200" dirty="0"/>
                        <a:t>Code</a:t>
                      </a:r>
                      <a:endParaRPr lang="en-US" sz="1200" b="1" dirty="0"/>
                    </a:p>
                  </a:txBody>
                  <a:tcPr/>
                </a:tc>
                <a:tc>
                  <a:txBody>
                    <a:bodyPr/>
                    <a:lstStyle/>
                    <a:p>
                      <a:pPr algn="ctr"/>
                      <a:r>
                        <a:rPr lang="en-US" sz="1200" dirty="0"/>
                        <a:t>Processor </a:t>
                      </a:r>
                    </a:p>
                    <a:p>
                      <a:pPr algn="ctr"/>
                      <a:r>
                        <a:rPr lang="en-US" sz="1200" dirty="0"/>
                        <a:t>SMT8 Cores</a:t>
                      </a:r>
                      <a:endParaRPr lang="en-US" sz="1200" b="1" dirty="0"/>
                    </a:p>
                  </a:txBody>
                  <a:tcPr/>
                </a:tc>
                <a:tc>
                  <a:txBody>
                    <a:bodyPr/>
                    <a:lstStyle/>
                    <a:p>
                      <a:pPr algn="ctr"/>
                      <a:r>
                        <a:rPr lang="en-US" sz="1200" dirty="0"/>
                        <a:t>Typical</a:t>
                      </a:r>
                    </a:p>
                    <a:p>
                      <a:pPr algn="ctr"/>
                      <a:r>
                        <a:rPr lang="en-US" sz="1200" dirty="0"/>
                        <a:t>Frequency Range</a:t>
                      </a:r>
                      <a:endParaRPr lang="en-US" sz="1200" b="1" dirty="0"/>
                    </a:p>
                  </a:txBody>
                  <a:tcPr/>
                </a:tc>
                <a:tc>
                  <a:txBody>
                    <a:bodyPr/>
                    <a:lstStyle/>
                    <a:p>
                      <a:pPr algn="ctr"/>
                      <a:r>
                        <a:rPr lang="en-US" sz="1200" dirty="0"/>
                        <a:t>IBM </a:t>
                      </a:r>
                      <a:r>
                        <a:rPr lang="en-US" sz="1200" dirty="0" err="1"/>
                        <a:t>i</a:t>
                      </a:r>
                      <a:r>
                        <a:rPr lang="en-US" sz="1200" dirty="0"/>
                        <a:t> </a:t>
                      </a:r>
                    </a:p>
                    <a:p>
                      <a:pPr algn="ctr"/>
                      <a:r>
                        <a:rPr lang="en-US" sz="1200" dirty="0"/>
                        <a:t>P Group</a:t>
                      </a:r>
                      <a:endParaRPr lang="en-US" sz="1200" b="1" dirty="0"/>
                    </a:p>
                  </a:txBody>
                  <a:tcPr/>
                </a:tc>
                <a:extLst>
                  <a:ext uri="{0D108BD9-81ED-4DB2-BD59-A6C34878D82A}">
                    <a16:rowId xmlns:a16="http://schemas.microsoft.com/office/drawing/2014/main" val="2064537634"/>
                  </a:ext>
                </a:extLst>
              </a:tr>
              <a:tr h="221361">
                <a:tc>
                  <a:txBody>
                    <a:bodyPr/>
                    <a:lstStyle/>
                    <a:p>
                      <a:pPr algn="ctr"/>
                      <a:r>
                        <a:rPr lang="en-US" sz="1200" dirty="0">
                          <a:solidFill>
                            <a:schemeClr val="tx1"/>
                          </a:solidFill>
                        </a:rPr>
                        <a:t>EP12</a:t>
                      </a:r>
                      <a:endParaRPr lang="en-US" sz="1200" b="0" dirty="0">
                        <a:solidFill>
                          <a:schemeClr val="tx1"/>
                        </a:solidFill>
                      </a:endParaRPr>
                    </a:p>
                  </a:txBody>
                  <a:tcPr/>
                </a:tc>
                <a:tc>
                  <a:txBody>
                    <a:bodyPr/>
                    <a:lstStyle/>
                    <a:p>
                      <a:pPr algn="ctr"/>
                      <a:r>
                        <a:rPr lang="en-US" sz="1200" dirty="0">
                          <a:solidFill>
                            <a:schemeClr val="tx1"/>
                          </a:solidFill>
                        </a:rPr>
                        <a:t>8 cores</a:t>
                      </a:r>
                      <a:endParaRPr lang="en-US" sz="1200" b="0" dirty="0">
                        <a:solidFill>
                          <a:schemeClr val="tx1"/>
                        </a:solidFill>
                      </a:endParaRPr>
                    </a:p>
                  </a:txBody>
                  <a:tcPr/>
                </a:tc>
                <a:tc>
                  <a:txBody>
                    <a:bodyPr/>
                    <a:lstStyle/>
                    <a:p>
                      <a:pPr algn="ctr"/>
                      <a:r>
                        <a:rPr lang="en-US" sz="1200" dirty="0">
                          <a:solidFill>
                            <a:schemeClr val="tx1"/>
                          </a:solidFill>
                        </a:rPr>
                        <a:t>2.8 to 3.8 GHz (max)</a:t>
                      </a:r>
                      <a:endParaRPr lang="en-US" sz="1200" b="0" dirty="0">
                        <a:solidFill>
                          <a:schemeClr val="tx1"/>
                        </a:solidFill>
                      </a:endParaRPr>
                    </a:p>
                  </a:txBody>
                  <a:tcPr/>
                </a:tc>
                <a:tc>
                  <a:txBody>
                    <a:bodyPr/>
                    <a:lstStyle/>
                    <a:p>
                      <a:pPr algn="ctr"/>
                      <a:r>
                        <a:rPr lang="en-US" sz="1200" dirty="0">
                          <a:solidFill>
                            <a:schemeClr val="tx1"/>
                          </a:solidFill>
                        </a:rPr>
                        <a:t>P10</a:t>
                      </a:r>
                      <a:endParaRPr lang="en-US" sz="1200" b="0" dirty="0">
                        <a:solidFill>
                          <a:schemeClr val="tx1"/>
                        </a:solidFill>
                      </a:endParaRPr>
                    </a:p>
                  </a:txBody>
                  <a:tcPr/>
                </a:tc>
                <a:extLst>
                  <a:ext uri="{0D108BD9-81ED-4DB2-BD59-A6C34878D82A}">
                    <a16:rowId xmlns:a16="http://schemas.microsoft.com/office/drawing/2014/main" val="1435365179"/>
                  </a:ext>
                </a:extLst>
              </a:tr>
              <a:tr h="221361">
                <a:tc>
                  <a:txBody>
                    <a:bodyPr/>
                    <a:lstStyle/>
                    <a:p>
                      <a:pPr algn="ctr"/>
                      <a:r>
                        <a:rPr lang="en-US" sz="1200" dirty="0">
                          <a:solidFill>
                            <a:schemeClr val="tx1"/>
                          </a:solidFill>
                        </a:rPr>
                        <a:t>EP11</a:t>
                      </a:r>
                      <a:endParaRPr lang="en-US" sz="1200" b="0" dirty="0">
                        <a:solidFill>
                          <a:schemeClr val="tx1"/>
                        </a:solidFill>
                      </a:endParaRPr>
                    </a:p>
                  </a:txBody>
                  <a:tcPr/>
                </a:tc>
                <a:tc>
                  <a:txBody>
                    <a:bodyPr/>
                    <a:lstStyle/>
                    <a:p>
                      <a:pPr algn="ctr"/>
                      <a:r>
                        <a:rPr lang="en-US" sz="1200" dirty="0">
                          <a:solidFill>
                            <a:schemeClr val="tx1"/>
                          </a:solidFill>
                        </a:rPr>
                        <a:t>6 cores</a:t>
                      </a:r>
                      <a:endParaRPr lang="en-US" sz="1200" b="0" dirty="0">
                        <a:solidFill>
                          <a:schemeClr val="tx1"/>
                        </a:solidFill>
                      </a:endParaRPr>
                    </a:p>
                  </a:txBody>
                  <a:tcPr/>
                </a:tc>
                <a:tc>
                  <a:txBody>
                    <a:bodyPr/>
                    <a:lstStyle/>
                    <a:p>
                      <a:pPr algn="ctr"/>
                      <a:r>
                        <a:rPr lang="en-US" sz="1200" dirty="0">
                          <a:solidFill>
                            <a:schemeClr val="tx1"/>
                          </a:solidFill>
                        </a:rPr>
                        <a:t>2.3 to 3.8 GHz (max)</a:t>
                      </a:r>
                      <a:endParaRPr lang="en-US" sz="1200" b="0" dirty="0">
                        <a:solidFill>
                          <a:schemeClr val="tx1"/>
                        </a:solidFill>
                      </a:endParaRPr>
                    </a:p>
                  </a:txBody>
                  <a:tcPr/>
                </a:tc>
                <a:tc>
                  <a:txBody>
                    <a:bodyPr/>
                    <a:lstStyle/>
                    <a:p>
                      <a:pPr algn="ctr"/>
                      <a:r>
                        <a:rPr lang="en-US" sz="1200" dirty="0">
                          <a:solidFill>
                            <a:schemeClr val="tx1"/>
                          </a:solidFill>
                        </a:rPr>
                        <a:t>P10</a:t>
                      </a:r>
                      <a:endParaRPr lang="en-US" sz="1200" b="0" dirty="0">
                        <a:solidFill>
                          <a:schemeClr val="tx1"/>
                        </a:solidFill>
                      </a:endParaRPr>
                    </a:p>
                  </a:txBody>
                  <a:tcPr/>
                </a:tc>
                <a:extLst>
                  <a:ext uri="{0D108BD9-81ED-4DB2-BD59-A6C34878D82A}">
                    <a16:rowId xmlns:a16="http://schemas.microsoft.com/office/drawing/2014/main" val="1920167625"/>
                  </a:ext>
                </a:extLst>
              </a:tr>
              <a:tr h="221361">
                <a:tc>
                  <a:txBody>
                    <a:bodyPr/>
                    <a:lstStyle/>
                    <a:p>
                      <a:pPr algn="ctr"/>
                      <a:r>
                        <a:rPr lang="en-US" sz="1200" dirty="0">
                          <a:solidFill>
                            <a:schemeClr val="tx1"/>
                          </a:solidFill>
                        </a:rPr>
                        <a:t>EP10</a:t>
                      </a:r>
                      <a:endParaRPr lang="en-US" sz="1200" b="0" dirty="0">
                        <a:solidFill>
                          <a:schemeClr val="tx1"/>
                        </a:solidFill>
                      </a:endParaRPr>
                    </a:p>
                  </a:txBody>
                  <a:tcPr/>
                </a:tc>
                <a:tc>
                  <a:txBody>
                    <a:bodyPr/>
                    <a:lstStyle/>
                    <a:p>
                      <a:pPr algn="ctr"/>
                      <a:r>
                        <a:rPr lang="en-US" sz="1200" dirty="0">
                          <a:solidFill>
                            <a:schemeClr val="tx1"/>
                          </a:solidFill>
                        </a:rPr>
                        <a:t>4 cores</a:t>
                      </a:r>
                      <a:endParaRPr lang="en-US" sz="1200" b="0" dirty="0">
                        <a:solidFill>
                          <a:schemeClr val="tx1"/>
                        </a:solidFill>
                      </a:endParaRPr>
                    </a:p>
                  </a:txBody>
                  <a:tcPr/>
                </a:tc>
                <a:tc>
                  <a:txBody>
                    <a:bodyPr/>
                    <a:lstStyle/>
                    <a:p>
                      <a:pPr algn="ctr"/>
                      <a:r>
                        <a:rPr lang="en-US" sz="1200" dirty="0">
                          <a:solidFill>
                            <a:schemeClr val="tx1"/>
                          </a:solidFill>
                        </a:rPr>
                        <a:t>2.3 to 3.8 GHz (max)</a:t>
                      </a:r>
                      <a:endParaRPr lang="en-US" sz="1200" b="0" dirty="0">
                        <a:solidFill>
                          <a:schemeClr val="tx1"/>
                        </a:solidFill>
                      </a:endParaRPr>
                    </a:p>
                  </a:txBody>
                  <a:tcPr/>
                </a:tc>
                <a:tc>
                  <a:txBody>
                    <a:bodyPr/>
                    <a:lstStyle/>
                    <a:p>
                      <a:pPr algn="ctr"/>
                      <a:r>
                        <a:rPr lang="en-US" sz="1200" dirty="0">
                          <a:solidFill>
                            <a:schemeClr val="tx1"/>
                          </a:solidFill>
                        </a:rPr>
                        <a:t>P05</a:t>
                      </a:r>
                      <a:endParaRPr lang="en-US" sz="1200" b="0" dirty="0">
                        <a:solidFill>
                          <a:schemeClr val="tx1"/>
                        </a:solidFill>
                      </a:endParaRPr>
                    </a:p>
                  </a:txBody>
                  <a:tcPr/>
                </a:tc>
                <a:extLst>
                  <a:ext uri="{0D108BD9-81ED-4DB2-BD59-A6C34878D82A}">
                    <a16:rowId xmlns:a16="http://schemas.microsoft.com/office/drawing/2014/main" val="264914655"/>
                  </a:ext>
                </a:extLst>
              </a:tr>
            </a:tbl>
          </a:graphicData>
        </a:graphic>
      </p:graphicFrame>
    </p:spTree>
    <p:extLst>
      <p:ext uri="{BB962C8B-B14F-4D97-AF65-F5344CB8AC3E}">
        <p14:creationId xmlns:p14="http://schemas.microsoft.com/office/powerpoint/2010/main" val="404202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S914 Memory Subsystem</a:t>
            </a:r>
          </a:p>
        </p:txBody>
      </p:sp>
      <p:sp>
        <p:nvSpPr>
          <p:cNvPr id="3" name="Content Placeholder 2">
            <a:extLst>
              <a:ext uri="{FF2B5EF4-FFF2-40B4-BE49-F238E27FC236}">
                <a16:creationId xmlns:a16="http://schemas.microsoft.com/office/drawing/2014/main" id="{2D6E74D2-EBE6-4556-B73B-C7CC0011C3DE}"/>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14</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359889" y="629755"/>
            <a:ext cx="5763735" cy="28807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Low latency direct attach memory architecture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Up to 170 GB/s peak memory bandwidth per socket</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Industry Standard DDR4 RDIMMs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16 DIMM slots total </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Maximum memory capacity 1TB (4-Core feature limited to 64GB)</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Minimum config is 2x 8GB DIMM’s</a:t>
            </a:r>
            <a:endParaRPr lang="en-US" sz="1400" dirty="0">
              <a:solidFill>
                <a:srgbClr val="000000"/>
              </a:solidFill>
              <a:ea typeface="ヒラギノ角ゴ Pro W3"/>
              <a:cs typeface="Arial"/>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Supported DIMM sizes and frequencies shown in table below</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DIMM plug rules per socket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installed: 2, 4, 6, 8, 12, 16</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 the same Quad as shown must be the same size</a:t>
            </a:r>
          </a:p>
        </p:txBody>
      </p:sp>
      <p:graphicFrame>
        <p:nvGraphicFramePr>
          <p:cNvPr id="2" name="Table 1">
            <a:extLst>
              <a:ext uri="{FF2B5EF4-FFF2-40B4-BE49-F238E27FC236}">
                <a16:creationId xmlns:a16="http://schemas.microsoft.com/office/drawing/2014/main" id="{F2737381-32E7-46A1-8DED-897375182A92}"/>
              </a:ext>
            </a:extLst>
          </p:cNvPr>
          <p:cNvGraphicFramePr>
            <a:graphicFrameLocks noGrp="1"/>
          </p:cNvGraphicFramePr>
          <p:nvPr>
            <p:extLst>
              <p:ext uri="{D42A27DB-BD31-4B8C-83A1-F6EECF244321}">
                <p14:modId xmlns:p14="http://schemas.microsoft.com/office/powerpoint/2010/main" val="231590701"/>
              </p:ext>
            </p:extLst>
          </p:nvPr>
        </p:nvGraphicFramePr>
        <p:xfrm>
          <a:off x="981409" y="3116070"/>
          <a:ext cx="6632448" cy="1920240"/>
        </p:xfrm>
        <a:graphic>
          <a:graphicData uri="http://schemas.openxmlformats.org/drawingml/2006/table">
            <a:tbl>
              <a:tblPr firstRow="1" bandRow="1">
                <a:tableStyleId>{21E4AEA4-8DFA-4A89-87EB-49C32662AFE0}</a:tableStyleId>
              </a:tblPr>
              <a:tblGrid>
                <a:gridCol w="1658112">
                  <a:extLst>
                    <a:ext uri="{9D8B030D-6E8A-4147-A177-3AD203B41FA5}">
                      <a16:colId xmlns:a16="http://schemas.microsoft.com/office/drawing/2014/main" val="2701317016"/>
                    </a:ext>
                  </a:extLst>
                </a:gridCol>
                <a:gridCol w="1658112">
                  <a:extLst>
                    <a:ext uri="{9D8B030D-6E8A-4147-A177-3AD203B41FA5}">
                      <a16:colId xmlns:a16="http://schemas.microsoft.com/office/drawing/2014/main" val="510147874"/>
                    </a:ext>
                  </a:extLst>
                </a:gridCol>
                <a:gridCol w="1658112">
                  <a:extLst>
                    <a:ext uri="{9D8B030D-6E8A-4147-A177-3AD203B41FA5}">
                      <a16:colId xmlns:a16="http://schemas.microsoft.com/office/drawing/2014/main" val="1339626708"/>
                    </a:ext>
                  </a:extLst>
                </a:gridCol>
                <a:gridCol w="1658112">
                  <a:extLst>
                    <a:ext uri="{9D8B030D-6E8A-4147-A177-3AD203B41FA5}">
                      <a16:colId xmlns:a16="http://schemas.microsoft.com/office/drawing/2014/main" val="1592704996"/>
                    </a:ext>
                  </a:extLst>
                </a:gridCol>
              </a:tblGrid>
              <a:tr h="365760">
                <a:tc>
                  <a:txBody>
                    <a:bodyPr/>
                    <a:lstStyle/>
                    <a:p>
                      <a:pPr algn="ctr"/>
                      <a:r>
                        <a:rPr lang="en-US" sz="1200" dirty="0"/>
                        <a:t>Feature Code</a:t>
                      </a:r>
                    </a:p>
                  </a:txBody>
                  <a:tcPr anchor="ctr"/>
                </a:tc>
                <a:tc>
                  <a:txBody>
                    <a:bodyPr/>
                    <a:lstStyle/>
                    <a:p>
                      <a:pPr algn="ctr"/>
                      <a:r>
                        <a:rPr lang="en-US" sz="1200" dirty="0"/>
                        <a:t>DIMM Size</a:t>
                      </a:r>
                    </a:p>
                  </a:txBody>
                  <a:tcPr anchor="ctr"/>
                </a:tc>
                <a:tc>
                  <a:txBody>
                    <a:bodyPr/>
                    <a:lstStyle/>
                    <a:p>
                      <a:pPr algn="ctr"/>
                      <a:r>
                        <a:rPr lang="en-US" sz="1200" dirty="0"/>
                        <a:t>2-8 DIMMs per socket</a:t>
                      </a:r>
                    </a:p>
                  </a:txBody>
                  <a:tcPr anchor="ctr"/>
                </a:tc>
                <a:tc>
                  <a:txBody>
                    <a:bodyPr/>
                    <a:lstStyle/>
                    <a:p>
                      <a:pPr algn="ctr"/>
                      <a:r>
                        <a:rPr lang="en-US" sz="1200" dirty="0"/>
                        <a:t>10-16 DIMMs per socket</a:t>
                      </a:r>
                    </a:p>
                  </a:txBody>
                  <a:tcPr anchor="ctr"/>
                </a:tc>
                <a:extLst>
                  <a:ext uri="{0D108BD9-81ED-4DB2-BD59-A6C34878D82A}">
                    <a16:rowId xmlns:a16="http://schemas.microsoft.com/office/drawing/2014/main" val="2888381358"/>
                  </a:ext>
                </a:extLst>
              </a:tr>
              <a:tr h="365760">
                <a:tc>
                  <a:txBody>
                    <a:bodyPr/>
                    <a:lstStyle/>
                    <a:p>
                      <a:pPr lvl="0" algn="ctr">
                        <a:buNone/>
                      </a:pPr>
                      <a:r>
                        <a:rPr lang="en-US" sz="1400" dirty="0">
                          <a:solidFill>
                            <a:srgbClr val="000000"/>
                          </a:solidFill>
                        </a:rPr>
                        <a:t>EM60</a:t>
                      </a:r>
                    </a:p>
                  </a:txBody>
                  <a:tcPr anchor="ctr"/>
                </a:tc>
                <a:tc>
                  <a:txBody>
                    <a:bodyPr/>
                    <a:lstStyle/>
                    <a:p>
                      <a:pPr lvl="0" algn="ctr">
                        <a:buNone/>
                      </a:pPr>
                      <a:r>
                        <a:rPr lang="en-US" sz="1400" dirty="0">
                          <a:solidFill>
                            <a:srgbClr val="000000"/>
                          </a:solidFill>
                        </a:rPr>
                        <a:t>8GB DIMM</a:t>
                      </a:r>
                    </a:p>
                  </a:txBody>
                  <a:tcPr anchor="ctr"/>
                </a:tc>
                <a:tc>
                  <a:txBody>
                    <a:bodyPr/>
                    <a:lstStyle/>
                    <a:p>
                      <a:pPr lvl="0" algn="ctr">
                        <a:buNone/>
                      </a:pPr>
                      <a:r>
                        <a:rPr lang="en-US" sz="1400" dirty="0">
                          <a:solidFill>
                            <a:srgbClr val="000000"/>
                          </a:solidFill>
                        </a:rPr>
                        <a:t>2666 MHz</a:t>
                      </a:r>
                      <a:endParaRPr lang="en-US" dirty="0"/>
                    </a:p>
                  </a:txBody>
                  <a:tcPr anchor="ctr"/>
                </a:tc>
                <a:tc>
                  <a:txBody>
                    <a:bodyPr/>
                    <a:lstStyle/>
                    <a:p>
                      <a:pPr lvl="0" algn="ctr">
                        <a:buNone/>
                      </a:pPr>
                      <a:r>
                        <a:rPr lang="en-US" sz="1400" dirty="0">
                          <a:solidFill>
                            <a:srgbClr val="000000"/>
                          </a:solidFill>
                        </a:rPr>
                        <a:t>2133 MHz</a:t>
                      </a:r>
                      <a:endParaRPr lang="en-US" dirty="0"/>
                    </a:p>
                  </a:txBody>
                  <a:tcPr anchor="ctr"/>
                </a:tc>
                <a:extLst>
                  <a:ext uri="{0D108BD9-81ED-4DB2-BD59-A6C34878D82A}">
                    <a16:rowId xmlns:a16="http://schemas.microsoft.com/office/drawing/2014/main" val="1734735682"/>
                  </a:ext>
                </a:extLst>
              </a:tr>
              <a:tr h="365760">
                <a:tc>
                  <a:txBody>
                    <a:bodyPr/>
                    <a:lstStyle/>
                    <a:p>
                      <a:pPr algn="ctr"/>
                      <a:r>
                        <a:rPr lang="en-US" sz="1400" dirty="0">
                          <a:solidFill>
                            <a:schemeClr val="tx1"/>
                          </a:solidFill>
                        </a:rPr>
                        <a:t>EM62</a:t>
                      </a:r>
                    </a:p>
                  </a:txBody>
                  <a:tcPr anchor="ctr"/>
                </a:tc>
                <a:tc>
                  <a:txBody>
                    <a:bodyPr/>
                    <a:lstStyle/>
                    <a:p>
                      <a:pPr algn="ctr"/>
                      <a:r>
                        <a:rPr lang="en-US" sz="1400" dirty="0">
                          <a:solidFill>
                            <a:schemeClr val="tx1"/>
                          </a:solidFill>
                        </a:rPr>
                        <a:t>16GB DIMM</a:t>
                      </a:r>
                    </a:p>
                  </a:txBody>
                  <a:tcPr anchor="ctr"/>
                </a:tc>
                <a:tc>
                  <a:txBody>
                    <a:bodyPr/>
                    <a:lstStyle/>
                    <a:p>
                      <a:pPr algn="ctr"/>
                      <a:r>
                        <a:rPr lang="en-US" sz="1400" dirty="0">
                          <a:solidFill>
                            <a:schemeClr val="tx1"/>
                          </a:solidFill>
                        </a:rPr>
                        <a:t>2666 MHz</a:t>
                      </a:r>
                    </a:p>
                  </a:txBody>
                  <a:tcPr anchor="ctr"/>
                </a:tc>
                <a:tc>
                  <a:txBody>
                    <a:bodyPr/>
                    <a:lstStyle/>
                    <a:p>
                      <a:pPr algn="ctr"/>
                      <a:r>
                        <a:rPr lang="en-US" sz="1400" dirty="0">
                          <a:solidFill>
                            <a:schemeClr val="tx1"/>
                          </a:solidFill>
                        </a:rPr>
                        <a:t>2133 MHz</a:t>
                      </a:r>
                    </a:p>
                  </a:txBody>
                  <a:tcPr anchor="ctr"/>
                </a:tc>
                <a:extLst>
                  <a:ext uri="{0D108BD9-81ED-4DB2-BD59-A6C34878D82A}">
                    <a16:rowId xmlns:a16="http://schemas.microsoft.com/office/drawing/2014/main" val="2569146304"/>
                  </a:ext>
                </a:extLst>
              </a:tr>
              <a:tr h="365760">
                <a:tc>
                  <a:txBody>
                    <a:bodyPr/>
                    <a:lstStyle/>
                    <a:p>
                      <a:pPr algn="ctr"/>
                      <a:r>
                        <a:rPr lang="en-US" sz="1400" dirty="0">
                          <a:solidFill>
                            <a:schemeClr val="tx1"/>
                          </a:solidFill>
                        </a:rPr>
                        <a:t>EM63</a:t>
                      </a:r>
                    </a:p>
                  </a:txBody>
                  <a:tcPr anchor="ctr"/>
                </a:tc>
                <a:tc>
                  <a:txBody>
                    <a:bodyPr/>
                    <a:lstStyle/>
                    <a:p>
                      <a:pPr algn="ctr"/>
                      <a:r>
                        <a:rPr lang="en-US" sz="1400" dirty="0">
                          <a:solidFill>
                            <a:schemeClr val="tx1"/>
                          </a:solidFill>
                        </a:rPr>
                        <a:t>32GB DIMM</a:t>
                      </a:r>
                    </a:p>
                  </a:txBody>
                  <a:tcPr anchor="ctr"/>
                </a:tc>
                <a:tc>
                  <a:txBody>
                    <a:bodyPr/>
                    <a:lstStyle/>
                    <a:p>
                      <a:pPr algn="ctr"/>
                      <a:r>
                        <a:rPr lang="en-US" sz="1400" dirty="0">
                          <a:solidFill>
                            <a:schemeClr val="tx1"/>
                          </a:solidFill>
                        </a:rPr>
                        <a:t>2400 MHz</a:t>
                      </a:r>
                    </a:p>
                  </a:txBody>
                  <a:tcPr anchor="ctr"/>
                </a:tc>
                <a:tc>
                  <a:txBody>
                    <a:bodyPr/>
                    <a:lstStyle/>
                    <a:p>
                      <a:pPr algn="ctr"/>
                      <a:r>
                        <a:rPr lang="en-US" sz="1400" dirty="0">
                          <a:solidFill>
                            <a:schemeClr val="tx1"/>
                          </a:solidFill>
                        </a:rPr>
                        <a:t>2133 MHz</a:t>
                      </a:r>
                    </a:p>
                  </a:txBody>
                  <a:tcPr anchor="ctr"/>
                </a:tc>
                <a:extLst>
                  <a:ext uri="{0D108BD9-81ED-4DB2-BD59-A6C34878D82A}">
                    <a16:rowId xmlns:a16="http://schemas.microsoft.com/office/drawing/2014/main" val="1611952716"/>
                  </a:ext>
                </a:extLst>
              </a:tr>
              <a:tr h="365760">
                <a:tc>
                  <a:txBody>
                    <a:bodyPr/>
                    <a:lstStyle/>
                    <a:p>
                      <a:pPr algn="ctr"/>
                      <a:r>
                        <a:rPr lang="en-US" sz="1400" dirty="0">
                          <a:solidFill>
                            <a:schemeClr val="tx1"/>
                          </a:solidFill>
                        </a:rPr>
                        <a:t>EM64</a:t>
                      </a:r>
                    </a:p>
                  </a:txBody>
                  <a:tcPr anchor="ctr"/>
                </a:tc>
                <a:tc>
                  <a:txBody>
                    <a:bodyPr/>
                    <a:lstStyle/>
                    <a:p>
                      <a:pPr algn="ctr"/>
                      <a:r>
                        <a:rPr lang="en-US" sz="1400" dirty="0">
                          <a:solidFill>
                            <a:schemeClr val="tx1"/>
                          </a:solidFill>
                        </a:rPr>
                        <a:t>64GB DIMM</a:t>
                      </a:r>
                    </a:p>
                  </a:txBody>
                  <a:tcPr anchor="ctr"/>
                </a:tc>
                <a:tc>
                  <a:txBody>
                    <a:bodyPr/>
                    <a:lstStyle/>
                    <a:p>
                      <a:pPr algn="ctr"/>
                      <a:r>
                        <a:rPr lang="en-US" sz="1400" dirty="0">
                          <a:solidFill>
                            <a:schemeClr val="tx1"/>
                          </a:solidFill>
                        </a:rPr>
                        <a:t>2400 MHz</a:t>
                      </a:r>
                    </a:p>
                  </a:txBody>
                  <a:tcPr anchor="ctr"/>
                </a:tc>
                <a:tc>
                  <a:txBody>
                    <a:bodyPr/>
                    <a:lstStyle/>
                    <a:p>
                      <a:pPr algn="ctr"/>
                      <a:r>
                        <a:rPr lang="en-US" sz="1400" dirty="0">
                          <a:solidFill>
                            <a:schemeClr val="tx1"/>
                          </a:solidFill>
                        </a:rPr>
                        <a:t>2133 MHz</a:t>
                      </a:r>
                    </a:p>
                  </a:txBody>
                  <a:tcPr anchor="ctr"/>
                </a:tc>
                <a:extLst>
                  <a:ext uri="{0D108BD9-81ED-4DB2-BD59-A6C34878D82A}">
                    <a16:rowId xmlns:a16="http://schemas.microsoft.com/office/drawing/2014/main" val="706027223"/>
                  </a:ext>
                </a:extLst>
              </a:tr>
            </a:tbl>
          </a:graphicData>
        </a:graphic>
      </p:graphicFrame>
      <p:pic>
        <p:nvPicPr>
          <p:cNvPr id="35" name="Picture 34">
            <a:extLst>
              <a:ext uri="{FF2B5EF4-FFF2-40B4-BE49-F238E27FC236}">
                <a16:creationId xmlns:a16="http://schemas.microsoft.com/office/drawing/2014/main" id="{F206049D-60C0-2741-B973-8C7E2387A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085" y="996494"/>
            <a:ext cx="1486279" cy="1430411"/>
          </a:xfrm>
          <a:prstGeom prst="rect">
            <a:avLst/>
          </a:prstGeom>
          <a:ln w="12700">
            <a:solidFill>
              <a:schemeClr val="tx1"/>
            </a:solidFill>
          </a:ln>
        </p:spPr>
      </p:pic>
      <p:pic>
        <p:nvPicPr>
          <p:cNvPr id="36" name="Picture 35">
            <a:extLst>
              <a:ext uri="{FF2B5EF4-FFF2-40B4-BE49-F238E27FC236}">
                <a16:creationId xmlns:a16="http://schemas.microsoft.com/office/drawing/2014/main" id="{32B545C2-1D29-1B4D-848C-008BD6A6C9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615046" y="1826871"/>
            <a:ext cx="165233" cy="580525"/>
          </a:xfrm>
          <a:prstGeom prst="rect">
            <a:avLst/>
          </a:prstGeom>
        </p:spPr>
      </p:pic>
      <p:pic>
        <p:nvPicPr>
          <p:cNvPr id="37" name="Picture 36">
            <a:extLst>
              <a:ext uri="{FF2B5EF4-FFF2-40B4-BE49-F238E27FC236}">
                <a16:creationId xmlns:a16="http://schemas.microsoft.com/office/drawing/2014/main" id="{0A6E72D8-3C66-B44C-A993-7CD0A98DAD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615046" y="1002395"/>
            <a:ext cx="165233" cy="580525"/>
          </a:xfrm>
          <a:prstGeom prst="rect">
            <a:avLst/>
          </a:prstGeom>
        </p:spPr>
      </p:pic>
      <p:pic>
        <p:nvPicPr>
          <p:cNvPr id="39" name="Picture 38">
            <a:extLst>
              <a:ext uri="{FF2B5EF4-FFF2-40B4-BE49-F238E27FC236}">
                <a16:creationId xmlns:a16="http://schemas.microsoft.com/office/drawing/2014/main" id="{799343EF-385B-F749-8DF5-E27D5F4FDE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352031" y="999962"/>
            <a:ext cx="165233" cy="580525"/>
          </a:xfrm>
          <a:prstGeom prst="rect">
            <a:avLst/>
          </a:prstGeom>
        </p:spPr>
      </p:pic>
      <p:pic>
        <p:nvPicPr>
          <p:cNvPr id="40" name="Picture 39">
            <a:extLst>
              <a:ext uri="{FF2B5EF4-FFF2-40B4-BE49-F238E27FC236}">
                <a16:creationId xmlns:a16="http://schemas.microsoft.com/office/drawing/2014/main" id="{07FAE454-9866-C24D-BCE9-05441112D0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352031" y="1822002"/>
            <a:ext cx="165233" cy="580525"/>
          </a:xfrm>
          <a:prstGeom prst="rect">
            <a:avLst/>
          </a:prstGeom>
        </p:spPr>
      </p:pic>
      <p:pic>
        <p:nvPicPr>
          <p:cNvPr id="41" name="Picture 40">
            <a:extLst>
              <a:ext uri="{FF2B5EF4-FFF2-40B4-BE49-F238E27FC236}">
                <a16:creationId xmlns:a16="http://schemas.microsoft.com/office/drawing/2014/main" id="{5CB3B35B-0483-B545-B46C-FD374EA5D7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921409" y="1022230"/>
            <a:ext cx="165233" cy="580525"/>
          </a:xfrm>
          <a:prstGeom prst="rect">
            <a:avLst/>
          </a:prstGeom>
        </p:spPr>
      </p:pic>
      <p:pic>
        <p:nvPicPr>
          <p:cNvPr id="42" name="Picture 41">
            <a:extLst>
              <a:ext uri="{FF2B5EF4-FFF2-40B4-BE49-F238E27FC236}">
                <a16:creationId xmlns:a16="http://schemas.microsoft.com/office/drawing/2014/main" id="{C8C83768-EDCF-7045-BDA7-9092E62012B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912318" y="1781542"/>
            <a:ext cx="165233" cy="580525"/>
          </a:xfrm>
          <a:prstGeom prst="rect">
            <a:avLst/>
          </a:prstGeom>
        </p:spPr>
      </p:pic>
      <p:pic>
        <p:nvPicPr>
          <p:cNvPr id="43" name="Picture 42">
            <a:extLst>
              <a:ext uri="{FF2B5EF4-FFF2-40B4-BE49-F238E27FC236}">
                <a16:creationId xmlns:a16="http://schemas.microsoft.com/office/drawing/2014/main" id="{1C02E489-9436-D144-A61A-740D4D17EB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211312" y="1022230"/>
            <a:ext cx="165233" cy="580525"/>
          </a:xfrm>
          <a:prstGeom prst="rect">
            <a:avLst/>
          </a:prstGeom>
        </p:spPr>
      </p:pic>
      <p:pic>
        <p:nvPicPr>
          <p:cNvPr id="44" name="Picture 43">
            <a:extLst>
              <a:ext uri="{FF2B5EF4-FFF2-40B4-BE49-F238E27FC236}">
                <a16:creationId xmlns:a16="http://schemas.microsoft.com/office/drawing/2014/main" id="{AD33FA26-8DA6-2549-853D-7500B5D25B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202221" y="1781542"/>
            <a:ext cx="165233" cy="580525"/>
          </a:xfrm>
          <a:prstGeom prst="rect">
            <a:avLst/>
          </a:prstGeom>
        </p:spPr>
      </p:pic>
      <p:pic>
        <p:nvPicPr>
          <p:cNvPr id="45" name="Picture 44">
            <a:extLst>
              <a:ext uri="{FF2B5EF4-FFF2-40B4-BE49-F238E27FC236}">
                <a16:creationId xmlns:a16="http://schemas.microsoft.com/office/drawing/2014/main" id="{43500CDD-9E86-8147-AA54-A308CB14AF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668068" y="1038050"/>
            <a:ext cx="165233" cy="580525"/>
          </a:xfrm>
          <a:prstGeom prst="rect">
            <a:avLst/>
          </a:prstGeom>
        </p:spPr>
      </p:pic>
      <p:pic>
        <p:nvPicPr>
          <p:cNvPr id="46" name="Picture 45">
            <a:extLst>
              <a:ext uri="{FF2B5EF4-FFF2-40B4-BE49-F238E27FC236}">
                <a16:creationId xmlns:a16="http://schemas.microsoft.com/office/drawing/2014/main" id="{CD6DFE61-B2B9-7F43-AC68-C2FF489727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396230" y="1038050"/>
            <a:ext cx="165233" cy="580525"/>
          </a:xfrm>
          <a:prstGeom prst="rect">
            <a:avLst/>
          </a:prstGeom>
        </p:spPr>
      </p:pic>
      <p:pic>
        <p:nvPicPr>
          <p:cNvPr id="47" name="Picture 46">
            <a:extLst>
              <a:ext uri="{FF2B5EF4-FFF2-40B4-BE49-F238E27FC236}">
                <a16:creationId xmlns:a16="http://schemas.microsoft.com/office/drawing/2014/main" id="{66C71EA4-F4A1-094E-9854-5649D97D0F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668068" y="1854960"/>
            <a:ext cx="165233" cy="580525"/>
          </a:xfrm>
          <a:prstGeom prst="rect">
            <a:avLst/>
          </a:prstGeom>
        </p:spPr>
      </p:pic>
      <p:pic>
        <p:nvPicPr>
          <p:cNvPr id="48" name="Picture 47">
            <a:extLst>
              <a:ext uri="{FF2B5EF4-FFF2-40B4-BE49-F238E27FC236}">
                <a16:creationId xmlns:a16="http://schemas.microsoft.com/office/drawing/2014/main" id="{3719D8D6-21C8-8E4C-8C72-EBD51063226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396230" y="1854960"/>
            <a:ext cx="165233" cy="580525"/>
          </a:xfrm>
          <a:prstGeom prst="rect">
            <a:avLst/>
          </a:prstGeom>
        </p:spPr>
      </p:pic>
      <p:pic>
        <p:nvPicPr>
          <p:cNvPr id="49" name="Picture 48">
            <a:extLst>
              <a:ext uri="{FF2B5EF4-FFF2-40B4-BE49-F238E27FC236}">
                <a16:creationId xmlns:a16="http://schemas.microsoft.com/office/drawing/2014/main" id="{E8D69B50-569C-FE48-BE10-FBBBC581CE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862287" y="1833095"/>
            <a:ext cx="165233" cy="580525"/>
          </a:xfrm>
          <a:prstGeom prst="rect">
            <a:avLst/>
          </a:prstGeom>
        </p:spPr>
      </p:pic>
      <p:pic>
        <p:nvPicPr>
          <p:cNvPr id="50" name="Picture 49">
            <a:extLst>
              <a:ext uri="{FF2B5EF4-FFF2-40B4-BE49-F238E27FC236}">
                <a16:creationId xmlns:a16="http://schemas.microsoft.com/office/drawing/2014/main" id="{1333178C-97B3-D14C-A475-06A69DF740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146031" y="1833095"/>
            <a:ext cx="165233" cy="580525"/>
          </a:xfrm>
          <a:prstGeom prst="rect">
            <a:avLst/>
          </a:prstGeom>
        </p:spPr>
      </p:pic>
      <p:pic>
        <p:nvPicPr>
          <p:cNvPr id="51" name="Picture 50">
            <a:extLst>
              <a:ext uri="{FF2B5EF4-FFF2-40B4-BE49-F238E27FC236}">
                <a16:creationId xmlns:a16="http://schemas.microsoft.com/office/drawing/2014/main" id="{689A91C7-ADD4-4041-B378-2A26A2C51B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862287" y="1056645"/>
            <a:ext cx="165233" cy="580525"/>
          </a:xfrm>
          <a:prstGeom prst="rect">
            <a:avLst/>
          </a:prstGeom>
        </p:spPr>
      </p:pic>
      <p:pic>
        <p:nvPicPr>
          <p:cNvPr id="52" name="Picture 51">
            <a:extLst>
              <a:ext uri="{FF2B5EF4-FFF2-40B4-BE49-F238E27FC236}">
                <a16:creationId xmlns:a16="http://schemas.microsoft.com/office/drawing/2014/main" id="{A2A2D910-A4C7-9040-BEA6-292C27AA5C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146031" y="1056645"/>
            <a:ext cx="165233" cy="580525"/>
          </a:xfrm>
          <a:prstGeom prst="rect">
            <a:avLst/>
          </a:prstGeom>
        </p:spPr>
      </p:pic>
      <p:cxnSp>
        <p:nvCxnSpPr>
          <p:cNvPr id="53" name="Straight Arrow Connector 52">
            <a:extLst>
              <a:ext uri="{FF2B5EF4-FFF2-40B4-BE49-F238E27FC236}">
                <a16:creationId xmlns:a16="http://schemas.microsoft.com/office/drawing/2014/main" id="{47639C4D-80DA-5840-B6FE-9D2392FCBA83}"/>
              </a:ext>
            </a:extLst>
          </p:cNvPr>
          <p:cNvCxnSpPr/>
          <p:nvPr/>
        </p:nvCxnSpPr>
        <p:spPr bwMode="auto">
          <a:xfrm flipH="1">
            <a:off x="8093436" y="1170067"/>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4" name="Straight Arrow Connector 53">
            <a:extLst>
              <a:ext uri="{FF2B5EF4-FFF2-40B4-BE49-F238E27FC236}">
                <a16:creationId xmlns:a16="http://schemas.microsoft.com/office/drawing/2014/main" id="{31D34273-7E02-E249-BA5B-DECA5FA01ABE}"/>
              </a:ext>
            </a:extLst>
          </p:cNvPr>
          <p:cNvCxnSpPr>
            <a:cxnSpLocks/>
          </p:cNvCxnSpPr>
          <p:nvPr/>
        </p:nvCxnSpPr>
        <p:spPr bwMode="auto">
          <a:xfrm flipH="1">
            <a:off x="8103048" y="1380448"/>
            <a:ext cx="538164"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5" name="Straight Arrow Connector 54">
            <a:extLst>
              <a:ext uri="{FF2B5EF4-FFF2-40B4-BE49-F238E27FC236}">
                <a16:creationId xmlns:a16="http://schemas.microsoft.com/office/drawing/2014/main" id="{C3B422B7-0AD1-AC48-9FED-1AE95830FE9F}"/>
              </a:ext>
            </a:extLst>
          </p:cNvPr>
          <p:cNvCxnSpPr/>
          <p:nvPr/>
        </p:nvCxnSpPr>
        <p:spPr bwMode="auto">
          <a:xfrm flipH="1">
            <a:off x="8093436" y="202849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6" name="Straight Arrow Connector 55">
            <a:extLst>
              <a:ext uri="{FF2B5EF4-FFF2-40B4-BE49-F238E27FC236}">
                <a16:creationId xmlns:a16="http://schemas.microsoft.com/office/drawing/2014/main" id="{D92AFAC2-1F43-134F-B580-063A439E9853}"/>
              </a:ext>
            </a:extLst>
          </p:cNvPr>
          <p:cNvCxnSpPr>
            <a:cxnSpLocks/>
          </p:cNvCxnSpPr>
          <p:nvPr/>
        </p:nvCxnSpPr>
        <p:spPr bwMode="auto">
          <a:xfrm flipH="1">
            <a:off x="8110192" y="2238872"/>
            <a:ext cx="579042"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7" name="Straight Arrow Connector 56">
            <a:extLst>
              <a:ext uri="{FF2B5EF4-FFF2-40B4-BE49-F238E27FC236}">
                <a16:creationId xmlns:a16="http://schemas.microsoft.com/office/drawing/2014/main" id="{DF45430F-299E-9C48-AE7D-5A662E98B076}"/>
              </a:ext>
            </a:extLst>
          </p:cNvPr>
          <p:cNvCxnSpPr/>
          <p:nvPr/>
        </p:nvCxnSpPr>
        <p:spPr bwMode="auto">
          <a:xfrm flipH="1">
            <a:off x="6343326" y="198803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8" name="Straight Arrow Connector 57">
            <a:extLst>
              <a:ext uri="{FF2B5EF4-FFF2-40B4-BE49-F238E27FC236}">
                <a16:creationId xmlns:a16="http://schemas.microsoft.com/office/drawing/2014/main" id="{EB08F274-1440-EA45-A4CF-9DE0CA5078D5}"/>
              </a:ext>
            </a:extLst>
          </p:cNvPr>
          <p:cNvCxnSpPr>
            <a:cxnSpLocks/>
          </p:cNvCxnSpPr>
          <p:nvPr/>
        </p:nvCxnSpPr>
        <p:spPr bwMode="auto">
          <a:xfrm flipH="1">
            <a:off x="6039451" y="2198412"/>
            <a:ext cx="565790"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59" name="Straight Arrow Connector 58">
            <a:extLst>
              <a:ext uri="{FF2B5EF4-FFF2-40B4-BE49-F238E27FC236}">
                <a16:creationId xmlns:a16="http://schemas.microsoft.com/office/drawing/2014/main" id="{55D74CDD-2CF8-DD47-83B3-C58F5C337489}"/>
              </a:ext>
            </a:extLst>
          </p:cNvPr>
          <p:cNvCxnSpPr/>
          <p:nvPr/>
        </p:nvCxnSpPr>
        <p:spPr bwMode="auto">
          <a:xfrm flipH="1">
            <a:off x="6343326" y="1258245"/>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60" name="Straight Arrow Connector 59">
            <a:extLst>
              <a:ext uri="{FF2B5EF4-FFF2-40B4-BE49-F238E27FC236}">
                <a16:creationId xmlns:a16="http://schemas.microsoft.com/office/drawing/2014/main" id="{FB4AF49D-2D41-8945-8294-AE834409E80C}"/>
              </a:ext>
            </a:extLst>
          </p:cNvPr>
          <p:cNvCxnSpPr>
            <a:cxnSpLocks/>
          </p:cNvCxnSpPr>
          <p:nvPr/>
        </p:nvCxnSpPr>
        <p:spPr bwMode="auto">
          <a:xfrm flipH="1">
            <a:off x="6063263" y="1468625"/>
            <a:ext cx="530071"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sp>
        <p:nvSpPr>
          <p:cNvPr id="61" name="TextBox 60">
            <a:extLst>
              <a:ext uri="{FF2B5EF4-FFF2-40B4-BE49-F238E27FC236}">
                <a16:creationId xmlns:a16="http://schemas.microsoft.com/office/drawing/2014/main" id="{55688BA4-8EC4-D749-AB8E-15F4FB290718}"/>
              </a:ext>
            </a:extLst>
          </p:cNvPr>
          <p:cNvSpPr txBox="1"/>
          <p:nvPr/>
        </p:nvSpPr>
        <p:spPr>
          <a:xfrm>
            <a:off x="6806257" y="638643"/>
            <a:ext cx="1072731" cy="338554"/>
          </a:xfrm>
          <a:prstGeom prst="rect">
            <a:avLst/>
          </a:prstGeom>
          <a:noFill/>
        </p:spPr>
        <p:txBody>
          <a:bodyPr wrap="none">
            <a:spAutoFit/>
          </a:bodyPr>
          <a:lstStyle/>
          <a:p>
            <a:pPr algn="ctr" eaLnBrk="1" fontAlgn="auto" hangingPunct="1">
              <a:spcBef>
                <a:spcPts val="0"/>
              </a:spcBef>
              <a:spcAft>
                <a:spcPts val="0"/>
              </a:spcAft>
              <a:defRPr/>
            </a:pPr>
            <a:r>
              <a:rPr lang="en-US" sz="1600" b="1" dirty="0">
                <a:latin typeface="+mn-lt"/>
              </a:rPr>
              <a:t>POWER9</a:t>
            </a:r>
            <a:endParaRPr lang="en-US" b="1" dirty="0">
              <a:latin typeface="+mn-lt"/>
            </a:endParaRPr>
          </a:p>
        </p:txBody>
      </p:sp>
      <p:sp>
        <p:nvSpPr>
          <p:cNvPr id="62" name="Rectangle 61">
            <a:extLst>
              <a:ext uri="{FF2B5EF4-FFF2-40B4-BE49-F238E27FC236}">
                <a16:creationId xmlns:a16="http://schemas.microsoft.com/office/drawing/2014/main" id="{8E9507C8-9A79-8149-9824-20E97F1631F1}"/>
              </a:ext>
            </a:extLst>
          </p:cNvPr>
          <p:cNvSpPr/>
          <p:nvPr/>
        </p:nvSpPr>
        <p:spPr bwMode="auto">
          <a:xfrm>
            <a:off x="5806000" y="95488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63" name="Rectangle 62">
            <a:extLst>
              <a:ext uri="{FF2B5EF4-FFF2-40B4-BE49-F238E27FC236}">
                <a16:creationId xmlns:a16="http://schemas.microsoft.com/office/drawing/2014/main" id="{084D5FFB-AB7B-D743-989D-33CA879E7859}"/>
              </a:ext>
            </a:extLst>
          </p:cNvPr>
          <p:cNvSpPr/>
          <p:nvPr/>
        </p:nvSpPr>
        <p:spPr bwMode="auto">
          <a:xfrm>
            <a:off x="5804652" y="173037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64" name="Rectangle 63">
            <a:extLst>
              <a:ext uri="{FF2B5EF4-FFF2-40B4-BE49-F238E27FC236}">
                <a16:creationId xmlns:a16="http://schemas.microsoft.com/office/drawing/2014/main" id="{18F7F8BA-A86E-CB4A-9F10-F4445DFD282E}"/>
              </a:ext>
            </a:extLst>
          </p:cNvPr>
          <p:cNvSpPr/>
          <p:nvPr/>
        </p:nvSpPr>
        <p:spPr bwMode="auto">
          <a:xfrm>
            <a:off x="8305080" y="94544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65" name="Rectangle 64">
            <a:extLst>
              <a:ext uri="{FF2B5EF4-FFF2-40B4-BE49-F238E27FC236}">
                <a16:creationId xmlns:a16="http://schemas.microsoft.com/office/drawing/2014/main" id="{9CFBEAEE-37EE-AC4E-B554-B64016274481}"/>
              </a:ext>
            </a:extLst>
          </p:cNvPr>
          <p:cNvSpPr/>
          <p:nvPr/>
        </p:nvSpPr>
        <p:spPr bwMode="auto">
          <a:xfrm>
            <a:off x="8295640" y="176139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8" name="TextBox 37">
            <a:extLst>
              <a:ext uri="{FF2B5EF4-FFF2-40B4-BE49-F238E27FC236}">
                <a16:creationId xmlns:a16="http://schemas.microsoft.com/office/drawing/2014/main" id="{0C5B3412-874B-48D6-A679-86C7E0C0299F}"/>
              </a:ext>
            </a:extLst>
          </p:cNvPr>
          <p:cNvSpPr txBox="1"/>
          <p:nvPr/>
        </p:nvSpPr>
        <p:spPr>
          <a:xfrm>
            <a:off x="5851600" y="2418849"/>
            <a:ext cx="559769" cy="276999"/>
          </a:xfrm>
          <a:prstGeom prst="rect">
            <a:avLst/>
          </a:prstGeom>
          <a:noFill/>
        </p:spPr>
        <p:txBody>
          <a:bodyPr wrap="none" rtlCol="0">
            <a:spAutoFit/>
          </a:bodyPr>
          <a:lstStyle/>
          <a:p>
            <a:r>
              <a:rPr lang="en-US" sz="1200" dirty="0"/>
              <a:t>Quad</a:t>
            </a:r>
            <a:endParaRPr lang="en-US" dirty="0"/>
          </a:p>
        </p:txBody>
      </p:sp>
      <p:sp>
        <p:nvSpPr>
          <p:cNvPr id="66" name="TextBox 65">
            <a:extLst>
              <a:ext uri="{FF2B5EF4-FFF2-40B4-BE49-F238E27FC236}">
                <a16:creationId xmlns:a16="http://schemas.microsoft.com/office/drawing/2014/main" id="{067AAF49-60E1-43A4-B2CB-835027DAC6CA}"/>
              </a:ext>
            </a:extLst>
          </p:cNvPr>
          <p:cNvSpPr txBox="1"/>
          <p:nvPr/>
        </p:nvSpPr>
        <p:spPr>
          <a:xfrm>
            <a:off x="8321516" y="2452683"/>
            <a:ext cx="559769" cy="276999"/>
          </a:xfrm>
          <a:prstGeom prst="rect">
            <a:avLst/>
          </a:prstGeom>
          <a:noFill/>
        </p:spPr>
        <p:txBody>
          <a:bodyPr wrap="none" rtlCol="0">
            <a:spAutoFit/>
          </a:bodyPr>
          <a:lstStyle/>
          <a:p>
            <a:r>
              <a:rPr lang="en-US" sz="1200" dirty="0"/>
              <a:t>Quad</a:t>
            </a:r>
            <a:endParaRPr lang="en-US" dirty="0"/>
          </a:p>
        </p:txBody>
      </p:sp>
      <p:sp>
        <p:nvSpPr>
          <p:cNvPr id="67" name="TextBox 66">
            <a:extLst>
              <a:ext uri="{FF2B5EF4-FFF2-40B4-BE49-F238E27FC236}">
                <a16:creationId xmlns:a16="http://schemas.microsoft.com/office/drawing/2014/main" id="{CD2C456A-C574-43DE-82E9-989B69B19432}"/>
              </a:ext>
            </a:extLst>
          </p:cNvPr>
          <p:cNvSpPr txBox="1"/>
          <p:nvPr/>
        </p:nvSpPr>
        <p:spPr>
          <a:xfrm>
            <a:off x="8295640" y="692613"/>
            <a:ext cx="559769" cy="276999"/>
          </a:xfrm>
          <a:prstGeom prst="rect">
            <a:avLst/>
          </a:prstGeom>
          <a:noFill/>
        </p:spPr>
        <p:txBody>
          <a:bodyPr wrap="none" rtlCol="0">
            <a:spAutoFit/>
          </a:bodyPr>
          <a:lstStyle/>
          <a:p>
            <a:r>
              <a:rPr lang="en-US" sz="1200" dirty="0"/>
              <a:t>Quad</a:t>
            </a:r>
            <a:endParaRPr lang="en-US" dirty="0"/>
          </a:p>
        </p:txBody>
      </p:sp>
      <p:sp>
        <p:nvSpPr>
          <p:cNvPr id="68" name="TextBox 67">
            <a:extLst>
              <a:ext uri="{FF2B5EF4-FFF2-40B4-BE49-F238E27FC236}">
                <a16:creationId xmlns:a16="http://schemas.microsoft.com/office/drawing/2014/main" id="{EFE572F8-A698-4F6C-A7FE-9E8C4E18B2EA}"/>
              </a:ext>
            </a:extLst>
          </p:cNvPr>
          <p:cNvSpPr txBox="1"/>
          <p:nvPr/>
        </p:nvSpPr>
        <p:spPr>
          <a:xfrm>
            <a:off x="5864746" y="718454"/>
            <a:ext cx="559769" cy="276999"/>
          </a:xfrm>
          <a:prstGeom prst="rect">
            <a:avLst/>
          </a:prstGeom>
          <a:noFill/>
        </p:spPr>
        <p:txBody>
          <a:bodyPr wrap="none" rtlCol="0">
            <a:spAutoFit/>
          </a:bodyPr>
          <a:lstStyle/>
          <a:p>
            <a:r>
              <a:rPr lang="en-US" sz="1200" dirty="0"/>
              <a:t>Quad</a:t>
            </a:r>
            <a:endParaRPr lang="en-US" dirty="0"/>
          </a:p>
        </p:txBody>
      </p:sp>
    </p:spTree>
    <p:extLst>
      <p:ext uri="{BB962C8B-B14F-4D97-AF65-F5344CB8AC3E}">
        <p14:creationId xmlns:p14="http://schemas.microsoft.com/office/powerpoint/2010/main" val="232126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chor="t"/>
          <a:lstStyle/>
          <a:p>
            <a:pPr>
              <a:defRPr/>
            </a:pPr>
            <a:r>
              <a:rPr lang="en-US" altLang="en-US" sz="2400" dirty="0">
                <a:solidFill>
                  <a:schemeClr val="tx1"/>
                </a:solidFill>
              </a:rPr>
              <a:t>S914 Internal Storage Options</a:t>
            </a:r>
          </a:p>
        </p:txBody>
      </p:sp>
      <p:sp>
        <p:nvSpPr>
          <p:cNvPr id="2" name="Content Placeholder 1">
            <a:extLst>
              <a:ext uri="{FF2B5EF4-FFF2-40B4-BE49-F238E27FC236}">
                <a16:creationId xmlns:a16="http://schemas.microsoft.com/office/drawing/2014/main" id="{53DA57B9-0438-4C36-92C4-EDD9EADE64E8}"/>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15</a:t>
            </a:fld>
            <a:endParaRPr lang="en-US" altLang="en-US" sz="700">
              <a:solidFill>
                <a:schemeClr val="tx1"/>
              </a:solidFill>
              <a:ea typeface="ヒラギノ角ゴ Pro W3" pitchFamily="124" charset="-128"/>
            </a:endParaRPr>
          </a:p>
        </p:txBody>
      </p:sp>
      <p:sp>
        <p:nvSpPr>
          <p:cNvPr id="91" name="TextBox 90">
            <a:extLst>
              <a:ext uri="{FF2B5EF4-FFF2-40B4-BE49-F238E27FC236}">
                <a16:creationId xmlns:a16="http://schemas.microsoft.com/office/drawing/2014/main" id="{42CBF9A5-717B-41CB-AFBB-9DE10066287A}"/>
              </a:ext>
            </a:extLst>
          </p:cNvPr>
          <p:cNvSpPr txBox="1"/>
          <p:nvPr/>
        </p:nvSpPr>
        <p:spPr>
          <a:xfrm>
            <a:off x="6154050" y="857456"/>
            <a:ext cx="2719449" cy="2154436"/>
          </a:xfrm>
          <a:prstGeom prst="rect">
            <a:avLst/>
          </a:prstGeom>
          <a:noFill/>
          <a:ln w="9525">
            <a:solidFill>
              <a:schemeClr val="tx1"/>
            </a:solidFill>
          </a:ln>
        </p:spPr>
        <p:txBody>
          <a:bodyPr wrap="square" rtlCol="0">
            <a:spAutoFit/>
          </a:bodyPr>
          <a:lstStyle/>
          <a:p>
            <a:r>
              <a:rPr lang="en-US" sz="1400" b="1" dirty="0"/>
              <a:t>Supported Media Overview</a:t>
            </a:r>
            <a:endParaRPr lang="en-US" sz="1400" dirty="0"/>
          </a:p>
          <a:p>
            <a:pPr marL="171450" indent="-171450">
              <a:buFont typeface="Courier New" panose="02070309020205020404" pitchFamily="49" charset="0"/>
              <a:buChar char="o"/>
            </a:pPr>
            <a:endParaRPr lang="en-US" sz="1000" b="1" dirty="0"/>
          </a:p>
          <a:p>
            <a:pPr marL="171450" indent="-171450">
              <a:buFont typeface="Courier New" panose="02070309020205020404" pitchFamily="49" charset="0"/>
              <a:buChar char="o"/>
            </a:pPr>
            <a:r>
              <a:rPr lang="en-US" sz="1000" b="1" dirty="0" err="1"/>
              <a:t>NVMe</a:t>
            </a:r>
            <a:r>
              <a:rPr lang="en-US" sz="1000" b="1" dirty="0"/>
              <a:t> M.2 Flash devices</a:t>
            </a:r>
            <a:endParaRPr lang="en-US" sz="1000" dirty="0"/>
          </a:p>
          <a:p>
            <a:pPr marL="117475"/>
            <a:r>
              <a:rPr lang="en-US" sz="1000" dirty="0"/>
              <a:t>     400GB 1.5 DWPD (ES14)</a:t>
            </a:r>
          </a:p>
          <a:p>
            <a:pPr marL="171450" indent="-171450">
              <a:buFont typeface="Courier New" panose="02070309020205020404" pitchFamily="49" charset="0"/>
              <a:buChar char="o"/>
            </a:pPr>
            <a:r>
              <a:rPr lang="en-US" sz="1000" b="1" dirty="0"/>
              <a:t>SFF HDDs</a:t>
            </a:r>
          </a:p>
          <a:p>
            <a:pPr marL="117475"/>
            <a:r>
              <a:rPr lang="en-US" sz="1000" dirty="0"/>
              <a:t>     600GB, 1200GB, 1800GB - 10K RPM</a:t>
            </a:r>
          </a:p>
          <a:p>
            <a:pPr marL="117475"/>
            <a:r>
              <a:rPr lang="en-US" sz="1000" dirty="0"/>
              <a:t>     300GB, 600GB – 15K RPM </a:t>
            </a:r>
          </a:p>
          <a:p>
            <a:pPr marL="171450" indent="-171450">
              <a:buFont typeface="Courier New" panose="02070309020205020404" pitchFamily="49" charset="0"/>
              <a:buChar char="o"/>
            </a:pPr>
            <a:r>
              <a:rPr lang="en-US" sz="1000" b="1" dirty="0"/>
              <a:t>SFF SSDs</a:t>
            </a:r>
          </a:p>
          <a:p>
            <a:pPr marL="117475"/>
            <a:r>
              <a:rPr lang="en-US" sz="1000" dirty="0"/>
              <a:t>     387GB, 775GB, 1551GB – 10 DWPD</a:t>
            </a:r>
          </a:p>
          <a:p>
            <a:pPr marL="117475"/>
            <a:r>
              <a:rPr lang="en-US" sz="1000" dirty="0"/>
              <a:t>     931GB, 1860GB, 3720GB – 1 DWPD</a:t>
            </a:r>
          </a:p>
          <a:p>
            <a:pPr marL="171450" indent="-171450">
              <a:buFont typeface="Courier New" panose="02070309020205020404" pitchFamily="49" charset="0"/>
              <a:buChar char="o"/>
            </a:pPr>
            <a:r>
              <a:rPr lang="en-US" sz="1000" b="1" dirty="0"/>
              <a:t>RDX Disk Cartridge</a:t>
            </a:r>
          </a:p>
          <a:p>
            <a:pPr marL="117475"/>
            <a:r>
              <a:rPr lang="en-US" sz="1000" dirty="0"/>
              <a:t>    1TB Disk Cartridge (EU01)</a:t>
            </a:r>
          </a:p>
          <a:p>
            <a:pPr marL="117475"/>
            <a:r>
              <a:rPr lang="en-US" sz="1000" dirty="0"/>
              <a:t>    2TB Disk Cartridge (EU2T)</a:t>
            </a:r>
            <a:endParaRPr lang="en-US" sz="900" dirty="0"/>
          </a:p>
        </p:txBody>
      </p:sp>
      <p:graphicFrame>
        <p:nvGraphicFramePr>
          <p:cNvPr id="6" name="Table 5">
            <a:extLst>
              <a:ext uri="{FF2B5EF4-FFF2-40B4-BE49-F238E27FC236}">
                <a16:creationId xmlns:a16="http://schemas.microsoft.com/office/drawing/2014/main" id="{3594FD34-0AE5-734C-B7E0-0E957A4CD1C4}"/>
              </a:ext>
            </a:extLst>
          </p:cNvPr>
          <p:cNvGraphicFramePr>
            <a:graphicFrameLocks noGrp="1"/>
          </p:cNvGraphicFramePr>
          <p:nvPr>
            <p:extLst>
              <p:ext uri="{D42A27DB-BD31-4B8C-83A1-F6EECF244321}">
                <p14:modId xmlns:p14="http://schemas.microsoft.com/office/powerpoint/2010/main" val="3169288629"/>
              </p:ext>
            </p:extLst>
          </p:nvPr>
        </p:nvGraphicFramePr>
        <p:xfrm>
          <a:off x="509844" y="857456"/>
          <a:ext cx="4527098" cy="2516138"/>
        </p:xfrm>
        <a:graphic>
          <a:graphicData uri="http://schemas.openxmlformats.org/drawingml/2006/table">
            <a:tbl>
              <a:tblPr firstRow="1" bandRow="1">
                <a:tableStyleId>{21E4AEA4-8DFA-4A89-87EB-49C32662AFE0}</a:tableStyleId>
              </a:tblPr>
              <a:tblGrid>
                <a:gridCol w="1042938">
                  <a:extLst>
                    <a:ext uri="{9D8B030D-6E8A-4147-A177-3AD203B41FA5}">
                      <a16:colId xmlns:a16="http://schemas.microsoft.com/office/drawing/2014/main" val="3211036536"/>
                    </a:ext>
                  </a:extLst>
                </a:gridCol>
                <a:gridCol w="3484160">
                  <a:extLst>
                    <a:ext uri="{9D8B030D-6E8A-4147-A177-3AD203B41FA5}">
                      <a16:colId xmlns:a16="http://schemas.microsoft.com/office/drawing/2014/main" val="1948371287"/>
                    </a:ext>
                  </a:extLst>
                </a:gridCol>
              </a:tblGrid>
              <a:tr h="275089">
                <a:tc>
                  <a:txBody>
                    <a:bodyPr/>
                    <a:lstStyle/>
                    <a:p>
                      <a:r>
                        <a:rPr lang="en-US" sz="1100" dirty="0"/>
                        <a:t>FC</a:t>
                      </a:r>
                    </a:p>
                  </a:txBody>
                  <a:tcPr anchor="ctr"/>
                </a:tc>
                <a:tc>
                  <a:txBody>
                    <a:bodyPr/>
                    <a:lstStyle/>
                    <a:p>
                      <a:r>
                        <a:rPr lang="en-US" sz="1100" dirty="0"/>
                        <a:t>Description</a:t>
                      </a:r>
                    </a:p>
                  </a:txBody>
                  <a:tcPr anchor="ctr"/>
                </a:tc>
                <a:extLst>
                  <a:ext uri="{0D108BD9-81ED-4DB2-BD59-A6C34878D82A}">
                    <a16:rowId xmlns:a16="http://schemas.microsoft.com/office/drawing/2014/main" val="824265850"/>
                  </a:ext>
                </a:extLst>
              </a:tr>
              <a:tr h="192143">
                <a:tc>
                  <a:txBody>
                    <a:bodyPr/>
                    <a:lstStyle/>
                    <a:p>
                      <a:r>
                        <a:rPr lang="en-US" sz="1100" b="1" dirty="0">
                          <a:solidFill>
                            <a:schemeClr val="tx1"/>
                          </a:solidFill>
                        </a:rPr>
                        <a:t>EC59</a:t>
                      </a:r>
                    </a:p>
                  </a:txBody>
                  <a:tcPr anchor="ctr"/>
                </a:tc>
                <a:tc>
                  <a:txBody>
                    <a:bodyPr/>
                    <a:lstStyle/>
                    <a:p>
                      <a:r>
                        <a:rPr lang="en-US" sz="1100" dirty="0" err="1">
                          <a:solidFill>
                            <a:schemeClr val="tx1"/>
                          </a:solidFill>
                        </a:rPr>
                        <a:t>NVMe</a:t>
                      </a:r>
                      <a:r>
                        <a:rPr lang="en-US" sz="1100" dirty="0">
                          <a:solidFill>
                            <a:schemeClr val="tx1"/>
                          </a:solidFill>
                        </a:rPr>
                        <a:t> Card with two M.2 connectors</a:t>
                      </a:r>
                    </a:p>
                  </a:txBody>
                  <a:tcPr anchor="ctr"/>
                </a:tc>
                <a:extLst>
                  <a:ext uri="{0D108BD9-81ED-4DB2-BD59-A6C34878D82A}">
                    <a16:rowId xmlns:a16="http://schemas.microsoft.com/office/drawing/2014/main" val="1879600225"/>
                  </a:ext>
                </a:extLst>
              </a:tr>
              <a:tr h="275089">
                <a:tc>
                  <a:txBody>
                    <a:bodyPr/>
                    <a:lstStyle/>
                    <a:p>
                      <a:r>
                        <a:rPr lang="en-US" sz="1100" b="1" dirty="0">
                          <a:solidFill>
                            <a:schemeClr val="tx1"/>
                          </a:solidFill>
                        </a:rPr>
                        <a:t>EJ1C</a:t>
                      </a:r>
                    </a:p>
                  </a:txBody>
                  <a:tcPr anchor="ctr"/>
                </a:tc>
                <a:tc>
                  <a:txBody>
                    <a:bodyPr/>
                    <a:lstStyle/>
                    <a:p>
                      <a:r>
                        <a:rPr lang="en-US" sz="1100" dirty="0">
                          <a:solidFill>
                            <a:schemeClr val="tx1"/>
                          </a:solidFill>
                        </a:rPr>
                        <a:t>Single RAID 0,10,5,6 </a:t>
                      </a:r>
                    </a:p>
                    <a:p>
                      <a:r>
                        <a:rPr lang="en-US" sz="1100" dirty="0">
                          <a:solidFill>
                            <a:schemeClr val="tx1"/>
                          </a:solidFill>
                        </a:rPr>
                        <a:t>12 SFF bays (Gen3-Carrier), 1 RDX bay</a:t>
                      </a:r>
                    </a:p>
                  </a:txBody>
                  <a:tcPr anchor="ctr"/>
                </a:tc>
                <a:extLst>
                  <a:ext uri="{0D108BD9-81ED-4DB2-BD59-A6C34878D82A}">
                    <a16:rowId xmlns:a16="http://schemas.microsoft.com/office/drawing/2014/main" val="1124646059"/>
                  </a:ext>
                </a:extLst>
              </a:tr>
              <a:tr h="275089">
                <a:tc>
                  <a:txBody>
                    <a:bodyPr/>
                    <a:lstStyle/>
                    <a:p>
                      <a:r>
                        <a:rPr lang="en-US" sz="1100" b="1" dirty="0">
                          <a:solidFill>
                            <a:schemeClr val="tx1"/>
                          </a:solidFill>
                        </a:rPr>
                        <a:t>EJ1E</a:t>
                      </a:r>
                    </a:p>
                  </a:txBody>
                  <a:tcPr anchor="ctr"/>
                </a:tc>
                <a:tc>
                  <a:txBody>
                    <a:bodyPr/>
                    <a:lstStyle/>
                    <a:p>
                      <a:r>
                        <a:rPr lang="en-US" sz="1100" dirty="0">
                          <a:solidFill>
                            <a:schemeClr val="tx1"/>
                          </a:solidFill>
                        </a:rPr>
                        <a:t>Split Backplane RAID 0,10,5,6 </a:t>
                      </a:r>
                    </a:p>
                    <a:p>
                      <a:r>
                        <a:rPr lang="en-US" sz="1100" dirty="0">
                          <a:solidFill>
                            <a:schemeClr val="tx1"/>
                          </a:solidFill>
                        </a:rPr>
                        <a:t>6+6 SFF bays (Gen3-Carrier),  1 RDX bay</a:t>
                      </a:r>
                    </a:p>
                  </a:txBody>
                  <a:tcPr anchor="ctr"/>
                </a:tc>
                <a:extLst>
                  <a:ext uri="{0D108BD9-81ED-4DB2-BD59-A6C34878D82A}">
                    <a16:rowId xmlns:a16="http://schemas.microsoft.com/office/drawing/2014/main" val="2967531074"/>
                  </a:ext>
                </a:extLst>
              </a:tr>
              <a:tr h="275089">
                <a:tc>
                  <a:txBody>
                    <a:bodyPr/>
                    <a:lstStyle/>
                    <a:p>
                      <a:r>
                        <a:rPr lang="en-US" sz="1100" b="1" dirty="0">
                          <a:solidFill>
                            <a:schemeClr val="tx1"/>
                          </a:solidFill>
                        </a:rPr>
                        <a:t>EJ1M</a:t>
                      </a:r>
                    </a:p>
                  </a:txBody>
                  <a:tcPr anchor="ctr"/>
                </a:tc>
                <a:tc>
                  <a:txBody>
                    <a:bodyPr/>
                    <a:lstStyle/>
                    <a:p>
                      <a:r>
                        <a:rPr lang="en-US" sz="1100" dirty="0">
                          <a:solidFill>
                            <a:schemeClr val="tx1"/>
                          </a:solidFill>
                        </a:rPr>
                        <a:t>Dual Write Cache RAID 0,10,5,6,5T2,6T2 </a:t>
                      </a:r>
                    </a:p>
                    <a:p>
                      <a:r>
                        <a:rPr lang="en-US" sz="1100" dirty="0">
                          <a:solidFill>
                            <a:schemeClr val="tx1"/>
                          </a:solidFill>
                        </a:rPr>
                        <a:t>12 SFF bays (Gen3-Carrier),  1 RDX bay</a:t>
                      </a:r>
                    </a:p>
                  </a:txBody>
                  <a:tcPr anchor="ctr"/>
                </a:tc>
                <a:extLst>
                  <a:ext uri="{0D108BD9-81ED-4DB2-BD59-A6C34878D82A}">
                    <a16:rowId xmlns:a16="http://schemas.microsoft.com/office/drawing/2014/main" val="122392199"/>
                  </a:ext>
                </a:extLst>
              </a:tr>
              <a:tr h="275089">
                <a:tc>
                  <a:txBody>
                    <a:bodyPr/>
                    <a:lstStyle/>
                    <a:p>
                      <a:r>
                        <a:rPr lang="en-US" sz="1100" b="1" dirty="0">
                          <a:solidFill>
                            <a:schemeClr val="tx1"/>
                          </a:solidFill>
                        </a:rPr>
                        <a:t>EJ1D</a:t>
                      </a:r>
                    </a:p>
                  </a:txBody>
                  <a:tcPr anchor="ctr"/>
                </a:tc>
                <a:tc>
                  <a:txBody>
                    <a:bodyPr/>
                    <a:lstStyle/>
                    <a:p>
                      <a:r>
                        <a:rPr lang="en-US" sz="1100" dirty="0">
                          <a:solidFill>
                            <a:schemeClr val="tx1"/>
                          </a:solidFill>
                        </a:rPr>
                        <a:t>Dual Write Cache RAID 0,10,5,6,5T2,6T2 </a:t>
                      </a:r>
                    </a:p>
                    <a:p>
                      <a:r>
                        <a:rPr lang="en-US" sz="1100" dirty="0">
                          <a:solidFill>
                            <a:schemeClr val="tx1"/>
                          </a:solidFill>
                        </a:rPr>
                        <a:t>18 SFF bays (Gen3-Carrier)</a:t>
                      </a:r>
                    </a:p>
                  </a:txBody>
                  <a:tcPr anchor="ctr"/>
                </a:tc>
                <a:extLst>
                  <a:ext uri="{0D108BD9-81ED-4DB2-BD59-A6C34878D82A}">
                    <a16:rowId xmlns:a16="http://schemas.microsoft.com/office/drawing/2014/main" val="1608112519"/>
                  </a:ext>
                </a:extLst>
              </a:tr>
              <a:tr h="275089">
                <a:tc>
                  <a:txBody>
                    <a:bodyPr/>
                    <a:lstStyle/>
                    <a:p>
                      <a:r>
                        <a:rPr lang="en-US" sz="1100" b="1" dirty="0">
                          <a:solidFill>
                            <a:schemeClr val="tx1"/>
                          </a:solidFill>
                        </a:rPr>
                        <a:t>EU00</a:t>
                      </a:r>
                    </a:p>
                  </a:txBody>
                  <a:tcPr anchor="ctr"/>
                </a:tc>
                <a:tc>
                  <a:txBody>
                    <a:bodyPr/>
                    <a:lstStyle/>
                    <a:p>
                      <a:r>
                        <a:rPr lang="en-US" sz="1100" dirty="0">
                          <a:solidFill>
                            <a:schemeClr val="tx1"/>
                          </a:solidFill>
                        </a:rPr>
                        <a:t>RDX Docking Station</a:t>
                      </a:r>
                    </a:p>
                  </a:txBody>
                  <a:tcPr anchor="ctr"/>
                </a:tc>
                <a:extLst>
                  <a:ext uri="{0D108BD9-81ED-4DB2-BD59-A6C34878D82A}">
                    <a16:rowId xmlns:a16="http://schemas.microsoft.com/office/drawing/2014/main" val="528446904"/>
                  </a:ext>
                </a:extLst>
              </a:tr>
            </a:tbl>
          </a:graphicData>
        </a:graphic>
      </p:graphicFrame>
      <p:sp>
        <p:nvSpPr>
          <p:cNvPr id="88" name="TextBox 87">
            <a:extLst>
              <a:ext uri="{FF2B5EF4-FFF2-40B4-BE49-F238E27FC236}">
                <a16:creationId xmlns:a16="http://schemas.microsoft.com/office/drawing/2014/main" id="{F9AB1262-572F-4DD1-B116-D0D5E49AF1D8}"/>
              </a:ext>
            </a:extLst>
          </p:cNvPr>
          <p:cNvSpPr txBox="1"/>
          <p:nvPr/>
        </p:nvSpPr>
        <p:spPr>
          <a:xfrm>
            <a:off x="747553" y="4552990"/>
            <a:ext cx="1061509" cy="430887"/>
          </a:xfrm>
          <a:prstGeom prst="rect">
            <a:avLst/>
          </a:prstGeom>
          <a:noFill/>
        </p:spPr>
        <p:txBody>
          <a:bodyPr wrap="none">
            <a:spAutoFit/>
          </a:bodyPr>
          <a:lstStyle/>
          <a:p>
            <a:pPr eaLnBrk="1" fontAlgn="auto" hangingPunct="1">
              <a:spcBef>
                <a:spcPts val="0"/>
              </a:spcBef>
              <a:spcAft>
                <a:spcPts val="0"/>
              </a:spcAft>
              <a:defRPr/>
            </a:pPr>
            <a:r>
              <a:rPr lang="en-US" sz="1100" dirty="0">
                <a:latin typeface="+mn-lt"/>
              </a:rPr>
              <a:t>12 SFF bays, </a:t>
            </a:r>
          </a:p>
          <a:p>
            <a:pPr eaLnBrk="1" fontAlgn="auto" hangingPunct="1">
              <a:spcBef>
                <a:spcPts val="0"/>
              </a:spcBef>
              <a:spcAft>
                <a:spcPts val="0"/>
              </a:spcAft>
              <a:defRPr/>
            </a:pPr>
            <a:r>
              <a:rPr lang="en-US" sz="1100" dirty="0">
                <a:latin typeface="+mn-lt"/>
              </a:rPr>
              <a:t>1 RDX bay</a:t>
            </a:r>
          </a:p>
        </p:txBody>
      </p:sp>
      <p:sp>
        <p:nvSpPr>
          <p:cNvPr id="90" name="TextBox 89">
            <a:extLst>
              <a:ext uri="{FF2B5EF4-FFF2-40B4-BE49-F238E27FC236}">
                <a16:creationId xmlns:a16="http://schemas.microsoft.com/office/drawing/2014/main" id="{4C83FFD2-2985-40B3-BA75-FDB9C3F67812}"/>
              </a:ext>
            </a:extLst>
          </p:cNvPr>
          <p:cNvSpPr txBox="1"/>
          <p:nvPr/>
        </p:nvSpPr>
        <p:spPr>
          <a:xfrm>
            <a:off x="3993012" y="4633450"/>
            <a:ext cx="984565" cy="261610"/>
          </a:xfrm>
          <a:prstGeom prst="rect">
            <a:avLst/>
          </a:prstGeom>
          <a:noFill/>
        </p:spPr>
        <p:txBody>
          <a:bodyPr wrap="none">
            <a:spAutoFit/>
          </a:bodyPr>
          <a:lstStyle/>
          <a:p>
            <a:pPr eaLnBrk="1" fontAlgn="auto" hangingPunct="1">
              <a:spcBef>
                <a:spcPts val="0"/>
              </a:spcBef>
              <a:spcAft>
                <a:spcPts val="0"/>
              </a:spcAft>
              <a:defRPr/>
            </a:pPr>
            <a:r>
              <a:rPr lang="en-US" sz="1100" dirty="0">
                <a:latin typeface="+mn-lt"/>
              </a:rPr>
              <a:t>18 SFF bays</a:t>
            </a:r>
          </a:p>
        </p:txBody>
      </p:sp>
      <p:pic>
        <p:nvPicPr>
          <p:cNvPr id="13" name="Picture 3">
            <a:extLst>
              <a:ext uri="{FF2B5EF4-FFF2-40B4-BE49-F238E27FC236}">
                <a16:creationId xmlns:a16="http://schemas.microsoft.com/office/drawing/2014/main" id="{ACE96240-C6BC-E143-8368-3D54A8EB0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862" y="3645406"/>
            <a:ext cx="2326888" cy="868680"/>
          </a:xfrm>
          <a:prstGeom prst="rect">
            <a:avLst/>
          </a:prstGeom>
          <a:solidFill>
            <a:schemeClr val="accent2"/>
          </a:solidFill>
          <a:ln w="31750">
            <a:noFill/>
            <a:miter lim="800000"/>
            <a:headEnd/>
            <a:tailEnd/>
          </a:ln>
        </p:spPr>
      </p:pic>
      <p:pic>
        <p:nvPicPr>
          <p:cNvPr id="15" name="Picture 14">
            <a:extLst>
              <a:ext uri="{FF2B5EF4-FFF2-40B4-BE49-F238E27FC236}">
                <a16:creationId xmlns:a16="http://schemas.microsoft.com/office/drawing/2014/main" id="{FF78A7D9-A1FD-0C4D-BBC6-3F98A2F10389}"/>
              </a:ext>
            </a:extLst>
          </p:cNvPr>
          <p:cNvPicPr>
            <a:picLocks noChangeAspect="1"/>
          </p:cNvPicPr>
          <p:nvPr/>
        </p:nvPicPr>
        <p:blipFill>
          <a:blip r:embed="rId4"/>
          <a:stretch>
            <a:fillRect/>
          </a:stretch>
        </p:blipFill>
        <p:spPr>
          <a:xfrm>
            <a:off x="3409658" y="3645406"/>
            <a:ext cx="2324684" cy="868680"/>
          </a:xfrm>
          <a:prstGeom prst="rect">
            <a:avLst/>
          </a:prstGeom>
        </p:spPr>
      </p:pic>
      <p:sp>
        <p:nvSpPr>
          <p:cNvPr id="17" name="Text Box 97">
            <a:extLst>
              <a:ext uri="{FF2B5EF4-FFF2-40B4-BE49-F238E27FC236}">
                <a16:creationId xmlns:a16="http://schemas.microsoft.com/office/drawing/2014/main" id="{0B442504-B9B2-4E39-8E8A-16C85F712D99}"/>
              </a:ext>
            </a:extLst>
          </p:cNvPr>
          <p:cNvSpPr txBox="1">
            <a:spLocks noChangeArrowheads="1"/>
          </p:cNvSpPr>
          <p:nvPr/>
        </p:nvSpPr>
        <p:spPr bwMode="auto">
          <a:xfrm>
            <a:off x="509844" y="577474"/>
            <a:ext cx="23964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Storage Options</a:t>
            </a:r>
          </a:p>
        </p:txBody>
      </p:sp>
      <p:pic>
        <p:nvPicPr>
          <p:cNvPr id="19" name="Picture 18">
            <a:extLst>
              <a:ext uri="{FF2B5EF4-FFF2-40B4-BE49-F238E27FC236}">
                <a16:creationId xmlns:a16="http://schemas.microsoft.com/office/drawing/2014/main" id="{87DC9C0B-91D0-4A98-880A-97100D1D9B8C}"/>
              </a:ext>
            </a:extLst>
          </p:cNvPr>
          <p:cNvPicPr>
            <a:picLocks noChangeAspect="1"/>
          </p:cNvPicPr>
          <p:nvPr/>
        </p:nvPicPr>
        <p:blipFill>
          <a:blip r:embed="rId5"/>
          <a:stretch>
            <a:fillRect/>
          </a:stretch>
        </p:blipFill>
        <p:spPr>
          <a:xfrm>
            <a:off x="6585538" y="3804073"/>
            <a:ext cx="2152730" cy="829377"/>
          </a:xfrm>
          <a:prstGeom prst="rect">
            <a:avLst/>
          </a:prstGeom>
        </p:spPr>
      </p:pic>
      <p:grpSp>
        <p:nvGrpSpPr>
          <p:cNvPr id="20" name="Group 19">
            <a:extLst>
              <a:ext uri="{FF2B5EF4-FFF2-40B4-BE49-F238E27FC236}">
                <a16:creationId xmlns:a16="http://schemas.microsoft.com/office/drawing/2014/main" id="{16B94DE8-F8D9-4411-8CFD-EE4B6AA385E3}"/>
              </a:ext>
            </a:extLst>
          </p:cNvPr>
          <p:cNvGrpSpPr/>
          <p:nvPr/>
        </p:nvGrpSpPr>
        <p:grpSpPr>
          <a:xfrm>
            <a:off x="7994652" y="3158040"/>
            <a:ext cx="447479" cy="369954"/>
            <a:chOff x="7256867" y="3810883"/>
            <a:chExt cx="914400" cy="612648"/>
          </a:xfrm>
        </p:grpSpPr>
        <p:sp>
          <p:nvSpPr>
            <p:cNvPr id="21" name="Rounded Rectangular Callout 21">
              <a:extLst>
                <a:ext uri="{FF2B5EF4-FFF2-40B4-BE49-F238E27FC236}">
                  <a16:creationId xmlns:a16="http://schemas.microsoft.com/office/drawing/2014/main" id="{8AEDCFEC-C3C4-4D9B-A61E-FD8EF93ECC82}"/>
                </a:ext>
              </a:extLst>
            </p:cNvPr>
            <p:cNvSpPr/>
            <p:nvPr/>
          </p:nvSpPr>
          <p:spPr bwMode="auto">
            <a:xfrm>
              <a:off x="7256867" y="3810883"/>
              <a:ext cx="914400" cy="612648"/>
            </a:xfrm>
            <a:prstGeom prst="wedgeRoundRectCallout">
              <a:avLst>
                <a:gd name="adj1" fmla="val -67052"/>
                <a:gd name="adj2" fmla="val 265686"/>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endParaRPr lang="en-US" sz="788" dirty="0"/>
            </a:p>
          </p:txBody>
        </p:sp>
        <p:sp>
          <p:nvSpPr>
            <p:cNvPr id="22" name="Rounded Rectangular Callout 22">
              <a:extLst>
                <a:ext uri="{FF2B5EF4-FFF2-40B4-BE49-F238E27FC236}">
                  <a16:creationId xmlns:a16="http://schemas.microsoft.com/office/drawing/2014/main" id="{A4AF29D1-EED8-45B2-B27A-082DEF5CA6D6}"/>
                </a:ext>
              </a:extLst>
            </p:cNvPr>
            <p:cNvSpPr/>
            <p:nvPr/>
          </p:nvSpPr>
          <p:spPr bwMode="auto">
            <a:xfrm>
              <a:off x="7256867" y="3810883"/>
              <a:ext cx="914400" cy="612648"/>
            </a:xfrm>
            <a:prstGeom prst="wedgeRoundRectCallout">
              <a:avLst>
                <a:gd name="adj1" fmla="val -87220"/>
                <a:gd name="adj2" fmla="val 164093"/>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600" dirty="0">
                  <a:solidFill>
                    <a:schemeClr val="bg1"/>
                  </a:solidFill>
                </a:rPr>
                <a:t>M.2 NVMe Device</a:t>
              </a:r>
            </a:p>
          </p:txBody>
        </p:sp>
      </p:grpSp>
      <p:sp>
        <p:nvSpPr>
          <p:cNvPr id="23" name="Rectangle 22">
            <a:extLst>
              <a:ext uri="{FF2B5EF4-FFF2-40B4-BE49-F238E27FC236}">
                <a16:creationId xmlns:a16="http://schemas.microsoft.com/office/drawing/2014/main" id="{C1B9CE2A-2447-4D43-938C-2CFC3E250380}"/>
              </a:ext>
            </a:extLst>
          </p:cNvPr>
          <p:cNvSpPr/>
          <p:nvPr/>
        </p:nvSpPr>
        <p:spPr bwMode="auto">
          <a:xfrm>
            <a:off x="6958189" y="4499139"/>
            <a:ext cx="555586" cy="107448"/>
          </a:xfrm>
          <a:prstGeom prst="rect">
            <a:avLst/>
          </a:prstGeom>
          <a:solidFill>
            <a:schemeClr val="bg2">
              <a:lumMod val="9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500" dirty="0">
                <a:solidFill>
                  <a:schemeClr val="bg1"/>
                </a:solidFill>
                <a:latin typeface="Arial" panose="020B0604020202020204" pitchFamily="34" charset="0"/>
                <a:cs typeface="Arial" panose="020B0604020202020204" pitchFamily="34" charset="0"/>
              </a:rPr>
              <a:t>PCIe Gen3 x8</a:t>
            </a:r>
          </a:p>
        </p:txBody>
      </p:sp>
      <p:sp>
        <p:nvSpPr>
          <p:cNvPr id="24" name="TextBox 23">
            <a:extLst>
              <a:ext uri="{FF2B5EF4-FFF2-40B4-BE49-F238E27FC236}">
                <a16:creationId xmlns:a16="http://schemas.microsoft.com/office/drawing/2014/main" id="{6E8E53F1-BB1D-4B0C-85B6-77F9CBF55447}"/>
              </a:ext>
            </a:extLst>
          </p:cNvPr>
          <p:cNvSpPr txBox="1"/>
          <p:nvPr/>
        </p:nvSpPr>
        <p:spPr>
          <a:xfrm>
            <a:off x="6578250" y="3280853"/>
            <a:ext cx="1329210" cy="523220"/>
          </a:xfrm>
          <a:prstGeom prst="rect">
            <a:avLst/>
          </a:prstGeom>
          <a:noFill/>
        </p:spPr>
        <p:txBody>
          <a:bodyPr wrap="none" rtlCol="0">
            <a:spAutoFit/>
          </a:bodyPr>
          <a:lstStyle/>
          <a:p>
            <a:r>
              <a:rPr lang="en-US" sz="1400" dirty="0"/>
              <a:t>Internal </a:t>
            </a:r>
            <a:r>
              <a:rPr lang="en-US" sz="1400" dirty="0" err="1"/>
              <a:t>NVMe</a:t>
            </a:r>
            <a:endParaRPr lang="en-US" sz="1400" dirty="0"/>
          </a:p>
          <a:p>
            <a:r>
              <a:rPr lang="en-US" sz="1400" dirty="0"/>
              <a:t>Card</a:t>
            </a:r>
          </a:p>
        </p:txBody>
      </p:sp>
    </p:spTree>
    <p:extLst>
      <p:ext uri="{BB962C8B-B14F-4D97-AF65-F5344CB8AC3E}">
        <p14:creationId xmlns:p14="http://schemas.microsoft.com/office/powerpoint/2010/main" val="679366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16</a:t>
            </a:fld>
            <a:endParaRPr lang="en-US" altLang="en-US" sz="700">
              <a:solidFill>
                <a:schemeClr val="tx1"/>
              </a:solidFill>
              <a:ea typeface="ヒラギノ角ゴ Pro W3" pitchFamily="124" charset="-128"/>
            </a:endParaRPr>
          </a:p>
        </p:txBody>
      </p:sp>
      <p:graphicFrame>
        <p:nvGraphicFramePr>
          <p:cNvPr id="16" name="Table 15">
            <a:extLst>
              <a:ext uri="{FF2B5EF4-FFF2-40B4-BE49-F238E27FC236}">
                <a16:creationId xmlns:a16="http://schemas.microsoft.com/office/drawing/2014/main" id="{738CC36A-36D9-4A50-BB2E-02433A5952B1}"/>
              </a:ext>
            </a:extLst>
          </p:cNvPr>
          <p:cNvGraphicFramePr>
            <a:graphicFrameLocks noGrp="1"/>
          </p:cNvGraphicFramePr>
          <p:nvPr>
            <p:extLst>
              <p:ext uri="{D42A27DB-BD31-4B8C-83A1-F6EECF244321}">
                <p14:modId xmlns:p14="http://schemas.microsoft.com/office/powerpoint/2010/main" val="2938930214"/>
              </p:ext>
            </p:extLst>
          </p:nvPr>
        </p:nvGraphicFramePr>
        <p:xfrm>
          <a:off x="314554" y="1365614"/>
          <a:ext cx="8214969" cy="1634525"/>
        </p:xfrm>
        <a:graphic>
          <a:graphicData uri="http://schemas.openxmlformats.org/drawingml/2006/table">
            <a:tbl>
              <a:tblPr firstRow="1" bandRow="1">
                <a:tableStyleId>{21E4AEA4-8DFA-4A89-87EB-49C32662AFE0}</a:tableStyleId>
              </a:tblPr>
              <a:tblGrid>
                <a:gridCol w="940417">
                  <a:extLst>
                    <a:ext uri="{9D8B030D-6E8A-4147-A177-3AD203B41FA5}">
                      <a16:colId xmlns:a16="http://schemas.microsoft.com/office/drawing/2014/main" val="3211036536"/>
                    </a:ext>
                  </a:extLst>
                </a:gridCol>
                <a:gridCol w="4823960">
                  <a:extLst>
                    <a:ext uri="{9D8B030D-6E8A-4147-A177-3AD203B41FA5}">
                      <a16:colId xmlns:a16="http://schemas.microsoft.com/office/drawing/2014/main" val="364490227"/>
                    </a:ext>
                  </a:extLst>
                </a:gridCol>
                <a:gridCol w="2450592">
                  <a:extLst>
                    <a:ext uri="{9D8B030D-6E8A-4147-A177-3AD203B41FA5}">
                      <a16:colId xmlns:a16="http://schemas.microsoft.com/office/drawing/2014/main" val="8173363"/>
                    </a:ext>
                  </a:extLst>
                </a:gridCol>
              </a:tblGrid>
              <a:tr h="275089">
                <a:tc>
                  <a:txBody>
                    <a:bodyPr/>
                    <a:lstStyle/>
                    <a:p>
                      <a:r>
                        <a:rPr lang="en-US" sz="1100" dirty="0"/>
                        <a:t>FC / MTM</a:t>
                      </a:r>
                    </a:p>
                  </a:txBody>
                  <a:tcPr anchor="ctr"/>
                </a:tc>
                <a:tc>
                  <a:txBody>
                    <a:bodyPr/>
                    <a:lstStyle/>
                    <a:p>
                      <a:r>
                        <a:rPr lang="en-US" sz="1100" dirty="0"/>
                        <a:t>Description</a:t>
                      </a:r>
                    </a:p>
                  </a:txBody>
                  <a:tcPr anchor="ctr"/>
                </a:tc>
                <a:tc>
                  <a:txBody>
                    <a:bodyPr/>
                    <a:lstStyle/>
                    <a:p>
                      <a:endParaRPr lang="en-US" sz="1100" dirty="0"/>
                    </a:p>
                  </a:txBody>
                  <a:tcPr anchor="ctr"/>
                </a:tc>
                <a:extLst>
                  <a:ext uri="{0D108BD9-81ED-4DB2-BD59-A6C34878D82A}">
                    <a16:rowId xmlns:a16="http://schemas.microsoft.com/office/drawing/2014/main" val="824265850"/>
                  </a:ext>
                </a:extLst>
              </a:tr>
              <a:tr h="192143">
                <a:tc>
                  <a:txBody>
                    <a:bodyPr/>
                    <a:lstStyle/>
                    <a:p>
                      <a:r>
                        <a:rPr lang="en-US" sz="1100" b="1" dirty="0">
                          <a:solidFill>
                            <a:schemeClr val="tx1"/>
                          </a:solidFill>
                        </a:rPr>
                        <a:t>ESLL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12 LFF Gen2-Carrier Bays (Slider12)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Not available with 4-core Feature</a:t>
                      </a:r>
                    </a:p>
                  </a:txBody>
                  <a:tcPr anchor="ctr"/>
                </a:tc>
                <a:extLst>
                  <a:ext uri="{0D108BD9-81ED-4DB2-BD59-A6C34878D82A}">
                    <a16:rowId xmlns:a16="http://schemas.microsoft.com/office/drawing/2014/main" val="1879600225"/>
                  </a:ext>
                </a:extLst>
              </a:tr>
              <a:tr h="275089">
                <a:tc>
                  <a:txBody>
                    <a:bodyPr/>
                    <a:lstStyle/>
                    <a:p>
                      <a:r>
                        <a:rPr lang="en-US" sz="1100" b="1" dirty="0">
                          <a:solidFill>
                            <a:schemeClr val="tx1"/>
                          </a:solidFill>
                        </a:rPr>
                        <a:t>ESLS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24 SFF Gen2-Carrier Bays (Slider24)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Not available with 4-core Feature</a:t>
                      </a:r>
                    </a:p>
                  </a:txBody>
                  <a:tcPr anchor="ctr"/>
                </a:tc>
                <a:extLst>
                  <a:ext uri="{0D108BD9-81ED-4DB2-BD59-A6C34878D82A}">
                    <a16:rowId xmlns:a16="http://schemas.microsoft.com/office/drawing/2014/main" val="1124646059"/>
                  </a:ext>
                </a:extLst>
              </a:tr>
              <a:tr h="275089">
                <a:tc>
                  <a:txBody>
                    <a:bodyPr/>
                    <a:lstStyle/>
                    <a:p>
                      <a:r>
                        <a:rPr lang="en-US" sz="1100" b="1" dirty="0">
                          <a:solidFill>
                            <a:schemeClr val="tx1"/>
                          </a:solidFill>
                        </a:rPr>
                        <a:t>5887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Disk Expansion Drawer 24 SFF Gen2-Carrier Bays (EXP24S) Migrate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Not available with 4-core Feature</a:t>
                      </a:r>
                    </a:p>
                  </a:txBody>
                  <a:tcPr anchor="ctr"/>
                </a:tc>
                <a:extLst>
                  <a:ext uri="{0D108BD9-81ED-4DB2-BD59-A6C34878D82A}">
                    <a16:rowId xmlns:a16="http://schemas.microsoft.com/office/drawing/2014/main" val="1053545054"/>
                  </a:ext>
                </a:extLst>
              </a:tr>
              <a:tr h="275089">
                <a:tc>
                  <a:txBody>
                    <a:bodyPr/>
                    <a:lstStyle/>
                    <a:p>
                      <a:r>
                        <a:rPr lang="en-US" sz="1100" b="1" dirty="0">
                          <a:solidFill>
                            <a:schemeClr val="tx1"/>
                          </a:solidFill>
                        </a:rPr>
                        <a:t>EUA5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USB DVD w/ Cable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Arial"/>
                        <a:ea typeface="+mn-ea"/>
                        <a:cs typeface="+mn-cs"/>
                      </a:endParaRPr>
                    </a:p>
                  </a:txBody>
                  <a:tcPr anchor="ctr"/>
                </a:tc>
                <a:extLst>
                  <a:ext uri="{0D108BD9-81ED-4DB2-BD59-A6C34878D82A}">
                    <a16:rowId xmlns:a16="http://schemas.microsoft.com/office/drawing/2014/main" val="4261268641"/>
                  </a:ext>
                </a:extLst>
              </a:tr>
              <a:tr h="275089">
                <a:tc>
                  <a:txBody>
                    <a:bodyPr/>
                    <a:lstStyle/>
                    <a:p>
                      <a:r>
                        <a:rPr lang="en-US" sz="1100" b="1" dirty="0">
                          <a:solidFill>
                            <a:schemeClr val="tx1"/>
                          </a:solidFill>
                        </a:rPr>
                        <a:t>7226-1U3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Media Drawer with 2 bays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Arial"/>
                        <a:ea typeface="+mn-ea"/>
                        <a:cs typeface="+mn-cs"/>
                      </a:endParaRPr>
                    </a:p>
                  </a:txBody>
                  <a:tcPr anchor="ctr"/>
                </a:tc>
                <a:extLst>
                  <a:ext uri="{0D108BD9-81ED-4DB2-BD59-A6C34878D82A}">
                    <a16:rowId xmlns:a16="http://schemas.microsoft.com/office/drawing/2014/main" val="2383453783"/>
                  </a:ext>
                </a:extLst>
              </a:tr>
            </a:tbl>
          </a:graphicData>
        </a:graphic>
      </p:graphicFrame>
      <p:sp>
        <p:nvSpPr>
          <p:cNvPr id="4" name="Title 3">
            <a:extLst>
              <a:ext uri="{FF2B5EF4-FFF2-40B4-BE49-F238E27FC236}">
                <a16:creationId xmlns:a16="http://schemas.microsoft.com/office/drawing/2014/main" id="{2195172F-E73F-40EA-8635-D81D06E29ABD}"/>
              </a:ext>
            </a:extLst>
          </p:cNvPr>
          <p:cNvSpPr>
            <a:spLocks noGrp="1"/>
          </p:cNvSpPr>
          <p:nvPr>
            <p:ph type="title"/>
          </p:nvPr>
        </p:nvSpPr>
        <p:spPr>
          <a:xfrm>
            <a:off x="210312" y="201168"/>
            <a:ext cx="4613148" cy="4294632"/>
          </a:xfrm>
        </p:spPr>
        <p:txBody>
          <a:bodyPr/>
          <a:lstStyle/>
          <a:p>
            <a:r>
              <a:rPr lang="en-US" altLang="en-US" dirty="0"/>
              <a:t>S914 External Storage Options</a:t>
            </a:r>
            <a:endParaRPr lang="en-US" dirty="0"/>
          </a:p>
        </p:txBody>
      </p:sp>
    </p:spTree>
    <p:extLst>
      <p:ext uri="{BB962C8B-B14F-4D97-AF65-F5344CB8AC3E}">
        <p14:creationId xmlns:p14="http://schemas.microsoft.com/office/powerpoint/2010/main" val="249360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8F01584-8386-45A9-822D-C55E65541178}"/>
              </a:ext>
            </a:extLst>
          </p:cNvPr>
          <p:cNvSpPr>
            <a:spLocks noGrp="1"/>
          </p:cNvSpPr>
          <p:nvPr>
            <p:ph type="title"/>
          </p:nvPr>
        </p:nvSpPr>
        <p:spPr/>
        <p:txBody>
          <a:bodyPr/>
          <a:lstStyle/>
          <a:p>
            <a:r>
              <a:rPr lang="en-US" dirty="0"/>
              <a:t>S914 PCIe Slots</a:t>
            </a:r>
          </a:p>
        </p:txBody>
      </p:sp>
      <p:sp>
        <p:nvSpPr>
          <p:cNvPr id="9" name="Content Placeholder 8">
            <a:extLst>
              <a:ext uri="{FF2B5EF4-FFF2-40B4-BE49-F238E27FC236}">
                <a16:creationId xmlns:a16="http://schemas.microsoft.com/office/drawing/2014/main" id="{400B6EC8-239D-4A25-B78A-E24FBB476A93}"/>
              </a:ext>
            </a:extLst>
          </p:cNvPr>
          <p:cNvSpPr>
            <a:spLocks noGrp="1"/>
          </p:cNvSpPr>
          <p:nvPr>
            <p:ph idx="1"/>
          </p:nvPr>
        </p:nvSpPr>
        <p:spPr/>
        <p:txBody>
          <a:bodyPr/>
          <a:lstStyle/>
          <a:p>
            <a:r>
              <a:rPr lang="en-US" dirty="0"/>
              <a:t> </a:t>
            </a:r>
          </a:p>
        </p:txBody>
      </p:sp>
      <p:sp>
        <p:nvSpPr>
          <p:cNvPr id="4" name="Slide Number Placeholder 3">
            <a:extLst>
              <a:ext uri="{FF2B5EF4-FFF2-40B4-BE49-F238E27FC236}">
                <a16:creationId xmlns:a16="http://schemas.microsoft.com/office/drawing/2014/main" id="{72A93D15-3D1E-6843-88A3-E6406FB273D9}"/>
              </a:ext>
            </a:extLst>
          </p:cNvPr>
          <p:cNvSpPr>
            <a:spLocks noGrp="1"/>
          </p:cNvSpPr>
          <p:nvPr>
            <p:ph type="sldNum" sz="quarter" idx="10"/>
          </p:nvPr>
        </p:nvSpPr>
        <p:spPr/>
        <p:txBody>
          <a:bodyPr/>
          <a:lstStyle/>
          <a:p>
            <a:pPr>
              <a:defRPr/>
            </a:pPr>
            <a:fld id="{B89E1209-71E5-43BB-9FE4-4EF8A0F67E34}" type="slidenum">
              <a:rPr lang="en-US" altLang="en-US" smtClean="0"/>
              <a:pPr>
                <a:defRPr/>
              </a:pPr>
              <a:t>17</a:t>
            </a:fld>
            <a:endParaRPr lang="en-US" altLang="en-US" dirty="0"/>
          </a:p>
        </p:txBody>
      </p:sp>
      <p:graphicFrame>
        <p:nvGraphicFramePr>
          <p:cNvPr id="3" name="Table 2">
            <a:extLst>
              <a:ext uri="{FF2B5EF4-FFF2-40B4-BE49-F238E27FC236}">
                <a16:creationId xmlns:a16="http://schemas.microsoft.com/office/drawing/2014/main" id="{A6D4618F-2857-3043-B98C-B05E7431610A}"/>
              </a:ext>
            </a:extLst>
          </p:cNvPr>
          <p:cNvGraphicFramePr>
            <a:graphicFrameLocks noGrp="1"/>
          </p:cNvGraphicFramePr>
          <p:nvPr>
            <p:extLst>
              <p:ext uri="{D42A27DB-BD31-4B8C-83A1-F6EECF244321}">
                <p14:modId xmlns:p14="http://schemas.microsoft.com/office/powerpoint/2010/main" val="2848599579"/>
              </p:ext>
            </p:extLst>
          </p:nvPr>
        </p:nvGraphicFramePr>
        <p:xfrm>
          <a:off x="119419" y="937260"/>
          <a:ext cx="3407983" cy="2514600"/>
        </p:xfrm>
        <a:graphic>
          <a:graphicData uri="http://schemas.openxmlformats.org/drawingml/2006/table">
            <a:tbl>
              <a:tblPr firstRow="1" bandRow="1">
                <a:tableStyleId>{5C22544A-7EE6-4342-B048-85BDC9FD1C3A}</a:tableStyleId>
              </a:tblPr>
              <a:tblGrid>
                <a:gridCol w="528984">
                  <a:extLst>
                    <a:ext uri="{9D8B030D-6E8A-4147-A177-3AD203B41FA5}">
                      <a16:colId xmlns:a16="http://schemas.microsoft.com/office/drawing/2014/main" val="1034235051"/>
                    </a:ext>
                  </a:extLst>
                </a:gridCol>
                <a:gridCol w="2072674">
                  <a:extLst>
                    <a:ext uri="{9D8B030D-6E8A-4147-A177-3AD203B41FA5}">
                      <a16:colId xmlns:a16="http://schemas.microsoft.com/office/drawing/2014/main" val="1473916253"/>
                    </a:ext>
                  </a:extLst>
                </a:gridCol>
                <a:gridCol w="806325">
                  <a:extLst>
                    <a:ext uri="{9D8B030D-6E8A-4147-A177-3AD203B41FA5}">
                      <a16:colId xmlns:a16="http://schemas.microsoft.com/office/drawing/2014/main" val="3007837479"/>
                    </a:ext>
                  </a:extLst>
                </a:gridCol>
              </a:tblGrid>
              <a:tr h="210312">
                <a:tc>
                  <a:txBody>
                    <a:bodyPr/>
                    <a:lstStyle/>
                    <a:p>
                      <a:r>
                        <a:rPr lang="en-US" sz="1050" dirty="0">
                          <a:solidFill>
                            <a:schemeClr val="tx1"/>
                          </a:solidFill>
                        </a:rPr>
                        <a:t>Slot</a:t>
                      </a:r>
                    </a:p>
                  </a:txBody>
                  <a:tcPr anchor="ctr"/>
                </a:tc>
                <a:tc>
                  <a:txBody>
                    <a:bodyPr/>
                    <a:lstStyle/>
                    <a:p>
                      <a:r>
                        <a:rPr lang="en-US" sz="1050" dirty="0">
                          <a:solidFill>
                            <a:schemeClr val="tx1"/>
                          </a:solidFill>
                        </a:rPr>
                        <a:t>Attributes</a:t>
                      </a:r>
                    </a:p>
                  </a:txBody>
                  <a:tcPr anchor="ctr"/>
                </a:tc>
                <a:tc>
                  <a:txBody>
                    <a:bodyPr/>
                    <a:lstStyle/>
                    <a:p>
                      <a:r>
                        <a:rPr lang="en-US" sz="1050" dirty="0">
                          <a:solidFill>
                            <a:schemeClr val="tx1"/>
                          </a:solidFill>
                        </a:rPr>
                        <a:t>Note</a:t>
                      </a:r>
                    </a:p>
                  </a:txBody>
                  <a:tcPr anchor="ctr"/>
                </a:tc>
                <a:extLst>
                  <a:ext uri="{0D108BD9-81ED-4DB2-BD59-A6C34878D82A}">
                    <a16:rowId xmlns:a16="http://schemas.microsoft.com/office/drawing/2014/main" val="178490708"/>
                  </a:ext>
                </a:extLst>
              </a:tr>
              <a:tr h="210312">
                <a:tc>
                  <a:txBody>
                    <a:bodyPr/>
                    <a:lstStyle/>
                    <a:p>
                      <a:r>
                        <a:rPr lang="en-US" sz="1050" dirty="0"/>
                        <a:t>C1</a:t>
                      </a:r>
                    </a:p>
                  </a:txBody>
                  <a:tcPr anchor="ctr">
                    <a:solidFill>
                      <a:schemeClr val="bg2">
                        <a:lumMod val="65000"/>
                      </a:schemeClr>
                    </a:solidFill>
                  </a:tcPr>
                </a:tc>
                <a:tc>
                  <a:txBody>
                    <a:bodyPr/>
                    <a:lstStyle/>
                    <a:p>
                      <a:r>
                        <a:rPr lang="en-US" sz="1050" dirty="0"/>
                        <a:t>Service Processor Card</a:t>
                      </a:r>
                    </a:p>
                  </a:txBody>
                  <a:tcPr anchor="ctr">
                    <a:solidFill>
                      <a:schemeClr val="bg2">
                        <a:lumMod val="65000"/>
                      </a:schemeClr>
                    </a:solidFill>
                  </a:tcPr>
                </a:tc>
                <a:tc>
                  <a:txBody>
                    <a:bodyPr/>
                    <a:lstStyle/>
                    <a:p>
                      <a:endParaRPr lang="en-US" sz="900" dirty="0"/>
                    </a:p>
                  </a:txBody>
                  <a:tcPr anchor="ctr">
                    <a:solidFill>
                      <a:schemeClr val="bg2">
                        <a:lumMod val="65000"/>
                      </a:schemeClr>
                    </a:solidFill>
                  </a:tcPr>
                </a:tc>
                <a:extLst>
                  <a:ext uri="{0D108BD9-81ED-4DB2-BD59-A6C34878D82A}">
                    <a16:rowId xmlns:a16="http://schemas.microsoft.com/office/drawing/2014/main" val="2821782877"/>
                  </a:ext>
                </a:extLst>
              </a:tr>
              <a:tr h="210312">
                <a:tc>
                  <a:txBody>
                    <a:bodyPr/>
                    <a:lstStyle/>
                    <a:p>
                      <a:r>
                        <a:rPr lang="en-US" sz="1050" dirty="0">
                          <a:solidFill>
                            <a:schemeClr val="tx1"/>
                          </a:solidFill>
                        </a:rPr>
                        <a:t>C5</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rowSpan="8">
                  <a:txBody>
                    <a:bodyPr/>
                    <a:lstStyle/>
                    <a:p>
                      <a:r>
                        <a:rPr lang="en-US" sz="900" dirty="0">
                          <a:solidFill>
                            <a:schemeClr val="tx1"/>
                          </a:solidFill>
                        </a:rPr>
                        <a:t>1st POWER9 socket</a:t>
                      </a:r>
                    </a:p>
                    <a:p>
                      <a:endParaRPr lang="en-US" sz="900" dirty="0">
                        <a:solidFill>
                          <a:schemeClr val="tx1"/>
                        </a:solidFill>
                      </a:endParaRPr>
                    </a:p>
                  </a:txBody>
                  <a:tcPr anchor="ctr"/>
                </a:tc>
                <a:extLst>
                  <a:ext uri="{0D108BD9-81ED-4DB2-BD59-A6C34878D82A}">
                    <a16:rowId xmlns:a16="http://schemas.microsoft.com/office/drawing/2014/main" val="559958337"/>
                  </a:ext>
                </a:extLst>
              </a:tr>
              <a:tr h="210312">
                <a:tc>
                  <a:txBody>
                    <a:bodyPr/>
                    <a:lstStyle/>
                    <a:p>
                      <a:r>
                        <a:rPr lang="en-US" sz="1050" dirty="0">
                          <a:solidFill>
                            <a:schemeClr val="tx1"/>
                          </a:solidFill>
                        </a:rPr>
                        <a:t>C6</a:t>
                      </a:r>
                    </a:p>
                  </a:txBody>
                  <a:tcPr anchor="ctr"/>
                </a:tc>
                <a:tc>
                  <a:txBody>
                    <a:bodyPr/>
                    <a:lstStyle/>
                    <a:p>
                      <a:r>
                        <a:rPr lang="en-US" sz="1050" dirty="0">
                          <a:solidFill>
                            <a:schemeClr val="tx1"/>
                          </a:solidFill>
                        </a:rPr>
                        <a:t>PCIe Gen3 x8 </a:t>
                      </a:r>
                      <a:r>
                        <a:rPr lang="en-US" sz="800" dirty="0">
                          <a:solidFill>
                            <a:schemeClr val="tx1"/>
                          </a:solidFill>
                        </a:rPr>
                        <a:t>(x16 Conn)</a:t>
                      </a:r>
                      <a:endParaRPr lang="en-US" sz="1050" dirty="0">
                        <a:solidFill>
                          <a:schemeClr val="tx1"/>
                        </a:solidFill>
                      </a:endParaRPr>
                    </a:p>
                  </a:txBody>
                  <a:tcPr anchor="ctr"/>
                </a:tc>
                <a:tc vMerge="1">
                  <a:txBody>
                    <a:bodyPr/>
                    <a:lstStyle/>
                    <a:p>
                      <a:endParaRPr lang="en-US" sz="1000" dirty="0"/>
                    </a:p>
                  </a:txBody>
                  <a:tcPr/>
                </a:tc>
                <a:extLst>
                  <a:ext uri="{0D108BD9-81ED-4DB2-BD59-A6C34878D82A}">
                    <a16:rowId xmlns:a16="http://schemas.microsoft.com/office/drawing/2014/main" val="1392355476"/>
                  </a:ext>
                </a:extLst>
              </a:tr>
              <a:tr h="210312">
                <a:tc>
                  <a:txBody>
                    <a:bodyPr/>
                    <a:lstStyle/>
                    <a:p>
                      <a:r>
                        <a:rPr lang="en-US" sz="1050" dirty="0">
                          <a:solidFill>
                            <a:schemeClr val="tx1"/>
                          </a:solidFill>
                        </a:rPr>
                        <a:t>C7</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2125202291"/>
                  </a:ext>
                </a:extLst>
              </a:tr>
              <a:tr h="210312">
                <a:tc>
                  <a:txBody>
                    <a:bodyPr/>
                    <a:lstStyle/>
                    <a:p>
                      <a:r>
                        <a:rPr lang="en-US" sz="1050" dirty="0">
                          <a:solidFill>
                            <a:schemeClr val="tx1"/>
                          </a:solidFill>
                        </a:rPr>
                        <a:t>C8</a:t>
                      </a:r>
                    </a:p>
                  </a:txBody>
                  <a:tcPr anchor="ctr"/>
                </a:tc>
                <a:tc>
                  <a:txBody>
                    <a:bodyPr/>
                    <a:lstStyle/>
                    <a:p>
                      <a:r>
                        <a:rPr lang="en-US" sz="1050" dirty="0">
                          <a:solidFill>
                            <a:schemeClr val="tx1"/>
                          </a:solidFill>
                        </a:rPr>
                        <a:t>PCIe Gen4 x8 </a:t>
                      </a:r>
                      <a:r>
                        <a:rPr lang="en-US" sz="800" dirty="0">
                          <a:solidFill>
                            <a:schemeClr val="tx1"/>
                          </a:solidFill>
                        </a:rPr>
                        <a:t>(x16 Conn)</a:t>
                      </a:r>
                      <a:endParaRPr lang="en-US" sz="1050" dirty="0">
                        <a:solidFill>
                          <a:schemeClr val="tx1"/>
                        </a:solidFill>
                      </a:endParaRPr>
                    </a:p>
                  </a:txBody>
                  <a:tcPr anchor="ctr">
                    <a:solidFill>
                      <a:srgbClr val="F3F9FA"/>
                    </a:solidFill>
                  </a:tcPr>
                </a:tc>
                <a:tc vMerge="1">
                  <a:txBody>
                    <a:bodyPr/>
                    <a:lstStyle/>
                    <a:p>
                      <a:endParaRPr lang="en-US" sz="1000" dirty="0"/>
                    </a:p>
                  </a:txBody>
                  <a:tcPr/>
                </a:tc>
                <a:extLst>
                  <a:ext uri="{0D108BD9-81ED-4DB2-BD59-A6C34878D82A}">
                    <a16:rowId xmlns:a16="http://schemas.microsoft.com/office/drawing/2014/main" val="2370724880"/>
                  </a:ext>
                </a:extLst>
              </a:tr>
              <a:tr h="210312">
                <a:tc>
                  <a:txBody>
                    <a:bodyPr/>
                    <a:lstStyle/>
                    <a:p>
                      <a:r>
                        <a:rPr lang="en-US" sz="1050" dirty="0">
                          <a:solidFill>
                            <a:schemeClr val="tx1"/>
                          </a:solidFill>
                        </a:rPr>
                        <a:t>C9</a:t>
                      </a:r>
                    </a:p>
                  </a:txBody>
                  <a:tcPr anchor="ctr"/>
                </a:tc>
                <a:tc>
                  <a:txBody>
                    <a:bodyPr/>
                    <a:lstStyle/>
                    <a:p>
                      <a:r>
                        <a:rPr lang="en-US" sz="1050" dirty="0">
                          <a:solidFill>
                            <a:schemeClr val="tx1"/>
                          </a:solidFill>
                        </a:rPr>
                        <a:t>PCIe Gen4 x16 (EJ08 slot)</a:t>
                      </a:r>
                    </a:p>
                  </a:txBody>
                  <a:tcPr anchor="ctr">
                    <a:solidFill>
                      <a:srgbClr val="00FCD6"/>
                    </a:solidFill>
                  </a:tcPr>
                </a:tc>
                <a:tc vMerge="1">
                  <a:txBody>
                    <a:bodyPr/>
                    <a:lstStyle/>
                    <a:p>
                      <a:endParaRPr lang="en-US" sz="1000" dirty="0"/>
                    </a:p>
                  </a:txBody>
                  <a:tcPr/>
                </a:tc>
                <a:extLst>
                  <a:ext uri="{0D108BD9-81ED-4DB2-BD59-A6C34878D82A}">
                    <a16:rowId xmlns:a16="http://schemas.microsoft.com/office/drawing/2014/main" val="1436871146"/>
                  </a:ext>
                </a:extLst>
              </a:tr>
              <a:tr h="210312">
                <a:tc>
                  <a:txBody>
                    <a:bodyPr/>
                    <a:lstStyle/>
                    <a:p>
                      <a:r>
                        <a:rPr lang="en-US" sz="1050" dirty="0">
                          <a:solidFill>
                            <a:schemeClr val="tx1"/>
                          </a:solidFill>
                        </a:rPr>
                        <a:t>C10</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1843910543"/>
                  </a:ext>
                </a:extLst>
              </a:tr>
              <a:tr h="210312">
                <a:tc>
                  <a:txBody>
                    <a:bodyPr/>
                    <a:lstStyle/>
                    <a:p>
                      <a:r>
                        <a:rPr lang="en-US" sz="1050" dirty="0">
                          <a:solidFill>
                            <a:schemeClr val="tx1"/>
                          </a:solidFill>
                        </a:rPr>
                        <a:t>C11</a:t>
                      </a:r>
                    </a:p>
                  </a:txBody>
                  <a:tcPr anchor="ctr"/>
                </a:tc>
                <a:tc>
                  <a:txBody>
                    <a:bodyPr/>
                    <a:lstStyle/>
                    <a:p>
                      <a:r>
                        <a:rPr lang="en-US" sz="1050" dirty="0" err="1">
                          <a:solidFill>
                            <a:schemeClr val="tx1"/>
                          </a:solidFill>
                        </a:rPr>
                        <a:t>PCIe</a:t>
                      </a:r>
                      <a:r>
                        <a:rPr lang="en-US" sz="1050" dirty="0">
                          <a:solidFill>
                            <a:schemeClr val="tx1"/>
                          </a:solidFill>
                        </a:rPr>
                        <a:t> Gen3 x8</a:t>
                      </a:r>
                    </a:p>
                  </a:txBody>
                  <a:tcPr anchor="ctr"/>
                </a:tc>
                <a:tc vMerge="1">
                  <a:txBody>
                    <a:bodyPr/>
                    <a:lstStyle/>
                    <a:p>
                      <a:endParaRPr lang="en-US" sz="1000" dirty="0"/>
                    </a:p>
                  </a:txBody>
                  <a:tcPr/>
                </a:tc>
                <a:extLst>
                  <a:ext uri="{0D108BD9-81ED-4DB2-BD59-A6C34878D82A}">
                    <a16:rowId xmlns:a16="http://schemas.microsoft.com/office/drawing/2014/main" val="2547624735"/>
                  </a:ext>
                </a:extLst>
              </a:tr>
              <a:tr h="210312">
                <a:tc>
                  <a:txBody>
                    <a:bodyPr/>
                    <a:lstStyle/>
                    <a:p>
                      <a:r>
                        <a:rPr lang="en-US" sz="1050" dirty="0">
                          <a:solidFill>
                            <a:schemeClr val="tx1"/>
                          </a:solidFill>
                        </a:rPr>
                        <a:t>C12</a:t>
                      </a:r>
                    </a:p>
                  </a:txBody>
                  <a:tcPr anchor="ctr"/>
                </a:tc>
                <a:tc>
                  <a:txBody>
                    <a:bodyPr/>
                    <a:lstStyle/>
                    <a:p>
                      <a:r>
                        <a:rPr lang="en-US" sz="1050" dirty="0">
                          <a:solidFill>
                            <a:schemeClr val="tx1"/>
                          </a:solidFill>
                        </a:rPr>
                        <a:t>PCIe Gen3 x8 </a:t>
                      </a:r>
                      <a:r>
                        <a:rPr lang="en-US" sz="800" dirty="0">
                          <a:solidFill>
                            <a:schemeClr val="tx1"/>
                          </a:solidFill>
                        </a:rPr>
                        <a:t>(x16 Conn)</a:t>
                      </a:r>
                      <a:endParaRPr lang="en-US" sz="1050" dirty="0">
                        <a:solidFill>
                          <a:schemeClr val="tx1"/>
                        </a:solidFill>
                      </a:endParaRPr>
                    </a:p>
                  </a:txBody>
                  <a:tcPr anchor="ctr"/>
                </a:tc>
                <a:tc vMerge="1">
                  <a:txBody>
                    <a:bodyPr/>
                    <a:lstStyle/>
                    <a:p>
                      <a:endParaRPr lang="en-US" sz="1000" dirty="0"/>
                    </a:p>
                  </a:txBody>
                  <a:tcPr/>
                </a:tc>
                <a:extLst>
                  <a:ext uri="{0D108BD9-81ED-4DB2-BD59-A6C34878D82A}">
                    <a16:rowId xmlns:a16="http://schemas.microsoft.com/office/drawing/2014/main" val="1112315268"/>
                  </a:ext>
                </a:extLst>
              </a:tr>
            </a:tbl>
          </a:graphicData>
        </a:graphic>
      </p:graphicFrame>
      <p:sp>
        <p:nvSpPr>
          <p:cNvPr id="39" name="TextBox 38">
            <a:extLst>
              <a:ext uri="{FF2B5EF4-FFF2-40B4-BE49-F238E27FC236}">
                <a16:creationId xmlns:a16="http://schemas.microsoft.com/office/drawing/2014/main" id="{C6F144EC-BD58-6C4B-A52A-0E8815523996}"/>
              </a:ext>
            </a:extLst>
          </p:cNvPr>
          <p:cNvSpPr txBox="1"/>
          <p:nvPr/>
        </p:nvSpPr>
        <p:spPr>
          <a:xfrm>
            <a:off x="3762817" y="1766956"/>
            <a:ext cx="750217" cy="367242"/>
          </a:xfrm>
          <a:prstGeom prst="rect">
            <a:avLst/>
          </a:prstGeom>
          <a:noFill/>
        </p:spPr>
        <p:txBody>
          <a:bodyPr wrap="square" rtlCol="0" anchor="ctr">
            <a:spAutoFit/>
          </a:bodyPr>
          <a:lstStyle/>
          <a:p>
            <a:pPr algn="r"/>
            <a:r>
              <a:rPr lang="en-US" sz="1000" dirty="0">
                <a:solidFill>
                  <a:schemeClr val="tx1"/>
                </a:solidFill>
              </a:rPr>
              <a:t>USB 2.0</a:t>
            </a:r>
          </a:p>
          <a:p>
            <a:pPr algn="r"/>
            <a:r>
              <a:rPr lang="en-US" sz="1000" dirty="0">
                <a:solidFill>
                  <a:schemeClr val="tx1"/>
                </a:solidFill>
              </a:rPr>
              <a:t>Ports</a:t>
            </a:r>
          </a:p>
        </p:txBody>
      </p:sp>
      <p:grpSp>
        <p:nvGrpSpPr>
          <p:cNvPr id="51" name="Group 50">
            <a:extLst>
              <a:ext uri="{FF2B5EF4-FFF2-40B4-BE49-F238E27FC236}">
                <a16:creationId xmlns:a16="http://schemas.microsoft.com/office/drawing/2014/main" id="{74C170EF-BA60-E249-9B86-83DC18D0A21E}"/>
              </a:ext>
            </a:extLst>
          </p:cNvPr>
          <p:cNvGrpSpPr/>
          <p:nvPr/>
        </p:nvGrpSpPr>
        <p:grpSpPr>
          <a:xfrm>
            <a:off x="3843829" y="802187"/>
            <a:ext cx="699585" cy="1674748"/>
            <a:chOff x="3365834" y="1526680"/>
            <a:chExt cx="752037" cy="1824640"/>
          </a:xfrm>
        </p:grpSpPr>
        <p:sp>
          <p:nvSpPr>
            <p:cNvPr id="38" name="TextBox 37">
              <a:extLst>
                <a:ext uri="{FF2B5EF4-FFF2-40B4-BE49-F238E27FC236}">
                  <a16:creationId xmlns:a16="http://schemas.microsoft.com/office/drawing/2014/main" id="{AB876384-E5A3-774B-8F1A-635242D7679A}"/>
                </a:ext>
              </a:extLst>
            </p:cNvPr>
            <p:cNvSpPr txBox="1"/>
            <p:nvPr/>
          </p:nvSpPr>
          <p:spPr>
            <a:xfrm>
              <a:off x="3440678" y="2951210"/>
              <a:ext cx="644281" cy="400110"/>
            </a:xfrm>
            <a:prstGeom prst="rect">
              <a:avLst/>
            </a:prstGeom>
            <a:noFill/>
          </p:spPr>
          <p:txBody>
            <a:bodyPr wrap="square" rtlCol="0">
              <a:spAutoFit/>
            </a:bodyPr>
            <a:lstStyle/>
            <a:p>
              <a:pPr algn="r"/>
              <a:r>
                <a:rPr lang="en-US" sz="1000" dirty="0">
                  <a:solidFill>
                    <a:schemeClr val="tx1"/>
                  </a:solidFill>
                </a:rPr>
                <a:t>Serial Port</a:t>
              </a:r>
            </a:p>
          </p:txBody>
        </p:sp>
        <p:sp>
          <p:nvSpPr>
            <p:cNvPr id="40" name="TextBox 39">
              <a:extLst>
                <a:ext uri="{FF2B5EF4-FFF2-40B4-BE49-F238E27FC236}">
                  <a16:creationId xmlns:a16="http://schemas.microsoft.com/office/drawing/2014/main" id="{6A26BCC7-937A-884E-B87F-E7A4A885DDE5}"/>
                </a:ext>
              </a:extLst>
            </p:cNvPr>
            <p:cNvSpPr txBox="1"/>
            <p:nvPr/>
          </p:nvSpPr>
          <p:spPr>
            <a:xfrm>
              <a:off x="3436843" y="2158580"/>
              <a:ext cx="678524" cy="400110"/>
            </a:xfrm>
            <a:prstGeom prst="rect">
              <a:avLst/>
            </a:prstGeom>
            <a:noFill/>
          </p:spPr>
          <p:txBody>
            <a:bodyPr wrap="square" rtlCol="0">
              <a:spAutoFit/>
            </a:bodyPr>
            <a:lstStyle/>
            <a:p>
              <a:pPr algn="r"/>
              <a:r>
                <a:rPr lang="en-US" sz="1000" dirty="0">
                  <a:solidFill>
                    <a:schemeClr val="tx1"/>
                  </a:solidFill>
                </a:rPr>
                <a:t>HMC Ports</a:t>
              </a:r>
            </a:p>
          </p:txBody>
        </p:sp>
        <p:sp>
          <p:nvSpPr>
            <p:cNvPr id="43" name="TextBox 42">
              <a:extLst>
                <a:ext uri="{FF2B5EF4-FFF2-40B4-BE49-F238E27FC236}">
                  <a16:creationId xmlns:a16="http://schemas.microsoft.com/office/drawing/2014/main" id="{670FD62C-DD65-594C-8D5C-D81B93270792}"/>
                </a:ext>
              </a:extLst>
            </p:cNvPr>
            <p:cNvSpPr txBox="1"/>
            <p:nvPr/>
          </p:nvSpPr>
          <p:spPr>
            <a:xfrm>
              <a:off x="3365834" y="1526680"/>
              <a:ext cx="752037" cy="400110"/>
            </a:xfrm>
            <a:prstGeom prst="rect">
              <a:avLst/>
            </a:prstGeom>
            <a:noFill/>
          </p:spPr>
          <p:txBody>
            <a:bodyPr wrap="square" rtlCol="0">
              <a:spAutoFit/>
            </a:bodyPr>
            <a:lstStyle/>
            <a:p>
              <a:pPr algn="r"/>
              <a:r>
                <a:rPr lang="en-US" sz="1000" dirty="0">
                  <a:solidFill>
                    <a:schemeClr val="tx1"/>
                  </a:solidFill>
                </a:rPr>
                <a:t>USB 3.0 Ports</a:t>
              </a:r>
            </a:p>
          </p:txBody>
        </p:sp>
      </p:grpSp>
      <p:pic>
        <p:nvPicPr>
          <p:cNvPr id="37" name="Picture 36">
            <a:extLst>
              <a:ext uri="{FF2B5EF4-FFF2-40B4-BE49-F238E27FC236}">
                <a16:creationId xmlns:a16="http://schemas.microsoft.com/office/drawing/2014/main" id="{6CC5EAE9-4BEA-EC4A-A26A-9D12FBECCC3F}"/>
              </a:ext>
            </a:extLst>
          </p:cNvPr>
          <p:cNvPicPr>
            <a:picLocks noChangeAspect="1"/>
          </p:cNvPicPr>
          <p:nvPr/>
        </p:nvPicPr>
        <p:blipFill>
          <a:blip r:embed="rId3"/>
          <a:stretch>
            <a:fillRect/>
          </a:stretch>
        </p:blipFill>
        <p:spPr>
          <a:xfrm>
            <a:off x="4556307" y="720139"/>
            <a:ext cx="4329365" cy="1594638"/>
          </a:xfrm>
          <a:prstGeom prst="rect">
            <a:avLst/>
          </a:prstGeom>
        </p:spPr>
      </p:pic>
      <p:cxnSp>
        <p:nvCxnSpPr>
          <p:cNvPr id="41" name="Straight Arrow Connector 40">
            <a:extLst>
              <a:ext uri="{FF2B5EF4-FFF2-40B4-BE49-F238E27FC236}">
                <a16:creationId xmlns:a16="http://schemas.microsoft.com/office/drawing/2014/main" id="{E1BF0B8D-2525-B24E-A38E-899825A90600}"/>
              </a:ext>
            </a:extLst>
          </p:cNvPr>
          <p:cNvCxnSpPr>
            <a:cxnSpLocks/>
          </p:cNvCxnSpPr>
          <p:nvPr/>
        </p:nvCxnSpPr>
        <p:spPr bwMode="auto">
          <a:xfrm>
            <a:off x="4513034" y="1122416"/>
            <a:ext cx="317336" cy="172463"/>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a:extLst>
              <a:ext uri="{FF2B5EF4-FFF2-40B4-BE49-F238E27FC236}">
                <a16:creationId xmlns:a16="http://schemas.microsoft.com/office/drawing/2014/main" id="{A16D528A-2584-3D42-AC4D-F73EA9DE3AC0}"/>
              </a:ext>
            </a:extLst>
          </p:cNvPr>
          <p:cNvCxnSpPr>
            <a:cxnSpLocks/>
          </p:cNvCxnSpPr>
          <p:nvPr/>
        </p:nvCxnSpPr>
        <p:spPr bwMode="auto">
          <a:xfrm>
            <a:off x="4515469" y="1647124"/>
            <a:ext cx="426118"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Arrow Connector 47">
            <a:extLst>
              <a:ext uri="{FF2B5EF4-FFF2-40B4-BE49-F238E27FC236}">
                <a16:creationId xmlns:a16="http://schemas.microsoft.com/office/drawing/2014/main" id="{FAF53DB5-6FAF-AD44-AAC0-57978E5E40BC}"/>
              </a:ext>
            </a:extLst>
          </p:cNvPr>
          <p:cNvCxnSpPr>
            <a:cxnSpLocks/>
          </p:cNvCxnSpPr>
          <p:nvPr/>
        </p:nvCxnSpPr>
        <p:spPr bwMode="auto">
          <a:xfrm>
            <a:off x="4521742" y="1920695"/>
            <a:ext cx="426118"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a:extLst>
              <a:ext uri="{FF2B5EF4-FFF2-40B4-BE49-F238E27FC236}">
                <a16:creationId xmlns:a16="http://schemas.microsoft.com/office/drawing/2014/main" id="{1C9ADA06-112F-3643-B5B3-DBB57B2E0644}"/>
              </a:ext>
            </a:extLst>
          </p:cNvPr>
          <p:cNvCxnSpPr>
            <a:cxnSpLocks/>
            <a:stCxn id="38" idx="3"/>
          </p:cNvCxnSpPr>
          <p:nvPr/>
        </p:nvCxnSpPr>
        <p:spPr bwMode="auto">
          <a:xfrm flipV="1">
            <a:off x="4512797" y="1709284"/>
            <a:ext cx="435064" cy="194364"/>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5" name="Picture 64">
            <a:extLst>
              <a:ext uri="{FF2B5EF4-FFF2-40B4-BE49-F238E27FC236}">
                <a16:creationId xmlns:a16="http://schemas.microsoft.com/office/drawing/2014/main" id="{2ADB50FA-78D7-2644-9826-160A7DF47859}"/>
              </a:ext>
            </a:extLst>
          </p:cNvPr>
          <p:cNvPicPr>
            <a:picLocks noChangeAspect="1"/>
          </p:cNvPicPr>
          <p:nvPr/>
        </p:nvPicPr>
        <p:blipFill>
          <a:blip r:embed="rId4"/>
          <a:stretch>
            <a:fillRect/>
          </a:stretch>
        </p:blipFill>
        <p:spPr>
          <a:xfrm>
            <a:off x="4913175" y="2148137"/>
            <a:ext cx="3681016" cy="595063"/>
          </a:xfrm>
          <a:prstGeom prst="rect">
            <a:avLst/>
          </a:prstGeom>
        </p:spPr>
      </p:pic>
      <p:sp>
        <p:nvSpPr>
          <p:cNvPr id="73" name="TextBox 72">
            <a:extLst>
              <a:ext uri="{FF2B5EF4-FFF2-40B4-BE49-F238E27FC236}">
                <a16:creationId xmlns:a16="http://schemas.microsoft.com/office/drawing/2014/main" id="{53CB51F7-1E80-564B-BF8F-64258D7710FA}"/>
              </a:ext>
            </a:extLst>
          </p:cNvPr>
          <p:cNvSpPr txBox="1"/>
          <p:nvPr/>
        </p:nvSpPr>
        <p:spPr>
          <a:xfrm>
            <a:off x="6140180" y="784165"/>
            <a:ext cx="609739" cy="369332"/>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4" name="TextBox 73">
            <a:extLst>
              <a:ext uri="{FF2B5EF4-FFF2-40B4-BE49-F238E27FC236}">
                <a16:creationId xmlns:a16="http://schemas.microsoft.com/office/drawing/2014/main" id="{8CDA766A-7D08-F141-B3C6-C52A612612EB}"/>
              </a:ext>
            </a:extLst>
          </p:cNvPr>
          <p:cNvSpPr txBox="1"/>
          <p:nvPr/>
        </p:nvSpPr>
        <p:spPr>
          <a:xfrm>
            <a:off x="6138926" y="1146863"/>
            <a:ext cx="609739" cy="369332"/>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5" name="TextBox 74">
            <a:extLst>
              <a:ext uri="{FF2B5EF4-FFF2-40B4-BE49-F238E27FC236}">
                <a16:creationId xmlns:a16="http://schemas.microsoft.com/office/drawing/2014/main" id="{528E2512-CBF0-7A48-970A-F9EA3730542B}"/>
              </a:ext>
            </a:extLst>
          </p:cNvPr>
          <p:cNvSpPr txBox="1"/>
          <p:nvPr/>
        </p:nvSpPr>
        <p:spPr>
          <a:xfrm>
            <a:off x="6138926" y="1510798"/>
            <a:ext cx="609739" cy="369332"/>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76" name="TextBox 75">
            <a:extLst>
              <a:ext uri="{FF2B5EF4-FFF2-40B4-BE49-F238E27FC236}">
                <a16:creationId xmlns:a16="http://schemas.microsoft.com/office/drawing/2014/main" id="{4D8DE359-611F-8A4D-B43C-C1A4B5C86C7B}"/>
              </a:ext>
            </a:extLst>
          </p:cNvPr>
          <p:cNvSpPr txBox="1"/>
          <p:nvPr/>
        </p:nvSpPr>
        <p:spPr>
          <a:xfrm>
            <a:off x="6138926" y="1882161"/>
            <a:ext cx="609739" cy="369332"/>
          </a:xfrm>
          <a:prstGeom prst="rect">
            <a:avLst/>
          </a:prstGeom>
          <a:noFill/>
        </p:spPr>
        <p:txBody>
          <a:bodyPr wrap="square" rtlCol="0">
            <a:spAutoFit/>
          </a:bodyPr>
          <a:lstStyle/>
          <a:p>
            <a:pPr algn="ctr"/>
            <a:r>
              <a:rPr lang="en-US" sz="900" b="1" dirty="0">
                <a:solidFill>
                  <a:schemeClr val="bg2"/>
                </a:solidFill>
              </a:rPr>
              <a:t>Power </a:t>
            </a:r>
          </a:p>
          <a:p>
            <a:pPr algn="ctr"/>
            <a:r>
              <a:rPr lang="en-US" sz="900" b="1" dirty="0">
                <a:solidFill>
                  <a:schemeClr val="bg2"/>
                </a:solidFill>
              </a:rPr>
              <a:t>Supply</a:t>
            </a:r>
          </a:p>
        </p:txBody>
      </p:sp>
      <p:sp>
        <p:nvSpPr>
          <p:cNvPr id="23" name="Text Box 97">
            <a:extLst>
              <a:ext uri="{FF2B5EF4-FFF2-40B4-BE49-F238E27FC236}">
                <a16:creationId xmlns:a16="http://schemas.microsoft.com/office/drawing/2014/main" id="{945139C6-8B7E-40FA-86E2-22413A2B673B}"/>
              </a:ext>
            </a:extLst>
          </p:cNvPr>
          <p:cNvSpPr txBox="1">
            <a:spLocks noChangeArrowheads="1"/>
          </p:cNvSpPr>
          <p:nvPr/>
        </p:nvSpPr>
        <p:spPr bwMode="auto">
          <a:xfrm>
            <a:off x="136511" y="578050"/>
            <a:ext cx="26930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PCIe Slot Summary</a:t>
            </a:r>
          </a:p>
        </p:txBody>
      </p:sp>
      <p:graphicFrame>
        <p:nvGraphicFramePr>
          <p:cNvPr id="25" name="Table 24">
            <a:extLst>
              <a:ext uri="{FF2B5EF4-FFF2-40B4-BE49-F238E27FC236}">
                <a16:creationId xmlns:a16="http://schemas.microsoft.com/office/drawing/2014/main" id="{EAA5D3B5-E87B-4C7A-9504-9A9E5431421B}"/>
              </a:ext>
            </a:extLst>
          </p:cNvPr>
          <p:cNvGraphicFramePr>
            <a:graphicFrameLocks noGrp="1"/>
          </p:cNvGraphicFramePr>
          <p:nvPr>
            <p:extLst>
              <p:ext uri="{D42A27DB-BD31-4B8C-83A1-F6EECF244321}">
                <p14:modId xmlns:p14="http://schemas.microsoft.com/office/powerpoint/2010/main" val="959632240"/>
              </p:ext>
            </p:extLst>
          </p:nvPr>
        </p:nvGraphicFramePr>
        <p:xfrm>
          <a:off x="4161033" y="3468928"/>
          <a:ext cx="4724639" cy="662940"/>
        </p:xfrm>
        <a:graphic>
          <a:graphicData uri="http://schemas.openxmlformats.org/drawingml/2006/table">
            <a:tbl>
              <a:tblPr firstRow="1" bandRow="1">
                <a:tableStyleId>{21E4AEA4-8DFA-4A89-87EB-49C32662AFE0}</a:tableStyleId>
              </a:tblPr>
              <a:tblGrid>
                <a:gridCol w="687628">
                  <a:extLst>
                    <a:ext uri="{9D8B030D-6E8A-4147-A177-3AD203B41FA5}">
                      <a16:colId xmlns:a16="http://schemas.microsoft.com/office/drawing/2014/main" val="1454937157"/>
                    </a:ext>
                  </a:extLst>
                </a:gridCol>
                <a:gridCol w="1426785">
                  <a:extLst>
                    <a:ext uri="{9D8B030D-6E8A-4147-A177-3AD203B41FA5}">
                      <a16:colId xmlns:a16="http://schemas.microsoft.com/office/drawing/2014/main" val="2870583068"/>
                    </a:ext>
                  </a:extLst>
                </a:gridCol>
                <a:gridCol w="1726387">
                  <a:extLst>
                    <a:ext uri="{9D8B030D-6E8A-4147-A177-3AD203B41FA5}">
                      <a16:colId xmlns:a16="http://schemas.microsoft.com/office/drawing/2014/main" val="3591400065"/>
                    </a:ext>
                  </a:extLst>
                </a:gridCol>
                <a:gridCol w="883839">
                  <a:extLst>
                    <a:ext uri="{9D8B030D-6E8A-4147-A177-3AD203B41FA5}">
                      <a16:colId xmlns:a16="http://schemas.microsoft.com/office/drawing/2014/main" val="3762195239"/>
                    </a:ext>
                  </a:extLst>
                </a:gridCol>
              </a:tblGrid>
              <a:tr h="368935">
                <a:tc>
                  <a:txBody>
                    <a:bodyPr/>
                    <a:lstStyle/>
                    <a:p>
                      <a:pPr algn="ctr"/>
                      <a:r>
                        <a:rPr lang="en-US" sz="1050" b="1" dirty="0" err="1"/>
                        <a:t>Num</a:t>
                      </a:r>
                      <a:r>
                        <a:rPr lang="en-US" sz="1050" b="1" dirty="0"/>
                        <a:t> of CPUs</a:t>
                      </a:r>
                    </a:p>
                  </a:txBody>
                  <a:tcPr/>
                </a:tc>
                <a:tc>
                  <a:txBody>
                    <a:bodyPr/>
                    <a:lstStyle/>
                    <a:p>
                      <a:pPr algn="ctr"/>
                      <a:r>
                        <a:rPr lang="en-US" sz="1050" dirty="0"/>
                        <a:t>Max </a:t>
                      </a:r>
                      <a:r>
                        <a:rPr lang="en-US" sz="1050" dirty="0" err="1"/>
                        <a:t>num</a:t>
                      </a:r>
                      <a:r>
                        <a:rPr lang="en-US" sz="1050" dirty="0"/>
                        <a:t> of I/O </a:t>
                      </a:r>
                      <a:r>
                        <a:rPr lang="en-US" sz="1050" dirty="0" err="1"/>
                        <a:t>Exp</a:t>
                      </a:r>
                      <a:r>
                        <a:rPr lang="en-US" sz="1050" dirty="0"/>
                        <a:t> Drawers  (EMX0)</a:t>
                      </a:r>
                      <a:endParaRPr lang="en-US" sz="105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Max </a:t>
                      </a:r>
                      <a:r>
                        <a:rPr lang="en-US" sz="1050" dirty="0" err="1"/>
                        <a:t>num</a:t>
                      </a:r>
                      <a:r>
                        <a:rPr lang="en-US" sz="1050" dirty="0"/>
                        <a:t> of I/O Fanout Modules (EMXF)</a:t>
                      </a:r>
                      <a:endParaRPr lang="en-US" sz="1050" b="1" dirty="0"/>
                    </a:p>
                  </a:txBody>
                  <a:tcPr/>
                </a:tc>
                <a:tc>
                  <a:txBody>
                    <a:bodyPr/>
                    <a:lstStyle/>
                    <a:p>
                      <a:pPr algn="ctr"/>
                      <a:r>
                        <a:rPr lang="en-US" sz="1050" b="1" dirty="0"/>
                        <a:t>Total PCIe Slots</a:t>
                      </a:r>
                    </a:p>
                  </a:txBody>
                  <a:tcPr/>
                </a:tc>
                <a:extLst>
                  <a:ext uri="{0D108BD9-81ED-4DB2-BD59-A6C34878D82A}">
                    <a16:rowId xmlns:a16="http://schemas.microsoft.com/office/drawing/2014/main" val="2064537634"/>
                  </a:ext>
                </a:extLst>
              </a:tr>
              <a:tr h="221361">
                <a:tc>
                  <a:txBody>
                    <a:bodyPr/>
                    <a:lstStyle/>
                    <a:p>
                      <a:pPr algn="ctr"/>
                      <a:r>
                        <a:rPr lang="en-US" sz="1050" b="1" dirty="0">
                          <a:solidFill>
                            <a:schemeClr val="tx1"/>
                          </a:solidFill>
                        </a:rPr>
                        <a:t>1</a:t>
                      </a:r>
                    </a:p>
                  </a:txBody>
                  <a:tcPr/>
                </a:tc>
                <a:tc>
                  <a:txBody>
                    <a:bodyPr/>
                    <a:lstStyle/>
                    <a:p>
                      <a:pPr algn="ctr"/>
                      <a:r>
                        <a:rPr lang="en-US" sz="1050" dirty="0">
                          <a:solidFill>
                            <a:schemeClr val="tx1"/>
                          </a:solidFill>
                        </a:rPr>
                        <a:t>1</a:t>
                      </a:r>
                      <a:endParaRPr lang="en-US" sz="1050" b="0" dirty="0">
                        <a:solidFill>
                          <a:schemeClr val="tx1"/>
                        </a:solidFill>
                      </a:endParaRPr>
                    </a:p>
                  </a:txBody>
                  <a:tcPr/>
                </a:tc>
                <a:tc>
                  <a:txBody>
                    <a:bodyPr/>
                    <a:lstStyle/>
                    <a:p>
                      <a:pPr algn="ctr"/>
                      <a:r>
                        <a:rPr lang="en-US" sz="1050" b="0" dirty="0">
                          <a:solidFill>
                            <a:schemeClr val="tx1"/>
                          </a:solidFill>
                        </a:rPr>
                        <a:t>1</a:t>
                      </a:r>
                    </a:p>
                  </a:txBody>
                  <a:tcPr/>
                </a:tc>
                <a:tc>
                  <a:txBody>
                    <a:bodyPr/>
                    <a:lstStyle/>
                    <a:p>
                      <a:pPr algn="ctr"/>
                      <a:r>
                        <a:rPr lang="en-US" sz="1050" b="0" dirty="0">
                          <a:solidFill>
                            <a:schemeClr val="tx1"/>
                          </a:solidFill>
                        </a:rPr>
                        <a:t>13</a:t>
                      </a:r>
                    </a:p>
                  </a:txBody>
                  <a:tcPr/>
                </a:tc>
                <a:extLst>
                  <a:ext uri="{0D108BD9-81ED-4DB2-BD59-A6C34878D82A}">
                    <a16:rowId xmlns:a16="http://schemas.microsoft.com/office/drawing/2014/main" val="1435365179"/>
                  </a:ext>
                </a:extLst>
              </a:tr>
            </a:tbl>
          </a:graphicData>
        </a:graphic>
      </p:graphicFrame>
      <p:sp>
        <p:nvSpPr>
          <p:cNvPr id="26" name="Text Box 97">
            <a:extLst>
              <a:ext uri="{FF2B5EF4-FFF2-40B4-BE49-F238E27FC236}">
                <a16:creationId xmlns:a16="http://schemas.microsoft.com/office/drawing/2014/main" id="{B4D98380-DD1E-492E-87E4-D716946077E5}"/>
              </a:ext>
            </a:extLst>
          </p:cNvPr>
          <p:cNvSpPr txBox="1">
            <a:spLocks noChangeArrowheads="1"/>
          </p:cNvSpPr>
          <p:nvPr/>
        </p:nvSpPr>
        <p:spPr bwMode="auto">
          <a:xfrm>
            <a:off x="4161033" y="3165238"/>
            <a:ext cx="34079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External PCIe Expansion Summary</a:t>
            </a:r>
          </a:p>
        </p:txBody>
      </p:sp>
      <p:sp>
        <p:nvSpPr>
          <p:cNvPr id="5" name="Rectangle 4">
            <a:extLst>
              <a:ext uri="{FF2B5EF4-FFF2-40B4-BE49-F238E27FC236}">
                <a16:creationId xmlns:a16="http://schemas.microsoft.com/office/drawing/2014/main" id="{A1F372FF-7E97-4290-A441-342A46B9356A}"/>
              </a:ext>
            </a:extLst>
          </p:cNvPr>
          <p:cNvSpPr/>
          <p:nvPr/>
        </p:nvSpPr>
        <p:spPr>
          <a:xfrm>
            <a:off x="1463102" y="3434044"/>
            <a:ext cx="2182008" cy="261610"/>
          </a:xfrm>
          <a:prstGeom prst="rect">
            <a:avLst/>
          </a:prstGeom>
        </p:spPr>
        <p:txBody>
          <a:bodyPr wrap="none">
            <a:spAutoFit/>
          </a:bodyPr>
          <a:lstStyle/>
          <a:p>
            <a:r>
              <a:rPr lang="en-US" sz="1100" b="1" dirty="0"/>
              <a:t>EJ08 – I/O Expansion Adapter</a:t>
            </a:r>
          </a:p>
        </p:txBody>
      </p:sp>
      <p:sp>
        <p:nvSpPr>
          <p:cNvPr id="27" name="Rectangle 13">
            <a:extLst>
              <a:ext uri="{FF2B5EF4-FFF2-40B4-BE49-F238E27FC236}">
                <a16:creationId xmlns:a16="http://schemas.microsoft.com/office/drawing/2014/main" id="{DD8E2181-8B58-4E94-8A39-5F078770C6CA}"/>
              </a:ext>
            </a:extLst>
          </p:cNvPr>
          <p:cNvSpPr>
            <a:spLocks noChangeArrowheads="1"/>
          </p:cNvSpPr>
          <p:nvPr/>
        </p:nvSpPr>
        <p:spPr bwMode="auto">
          <a:xfrm>
            <a:off x="23590" y="3862992"/>
            <a:ext cx="3505583" cy="5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PCIe Slots are Concurrently Maintainable</a:t>
            </a:r>
          </a:p>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Full Height, Half Length PCIe form factor</a:t>
            </a:r>
          </a:p>
        </p:txBody>
      </p:sp>
      <p:sp>
        <p:nvSpPr>
          <p:cNvPr id="7" name="Rectangle 6">
            <a:extLst>
              <a:ext uri="{FF2B5EF4-FFF2-40B4-BE49-F238E27FC236}">
                <a16:creationId xmlns:a16="http://schemas.microsoft.com/office/drawing/2014/main" id="{026729FE-683A-4366-9AA8-4A5C35CDC607}"/>
              </a:ext>
            </a:extLst>
          </p:cNvPr>
          <p:cNvSpPr/>
          <p:nvPr/>
        </p:nvSpPr>
        <p:spPr bwMode="auto">
          <a:xfrm>
            <a:off x="5181600" y="2314777"/>
            <a:ext cx="638175" cy="256973"/>
          </a:xfrm>
          <a:prstGeom prst="rect">
            <a:avLst/>
          </a:prstGeom>
          <a:solidFill>
            <a:schemeClr val="bg2"/>
          </a:solidFill>
          <a:ln w="31750">
            <a:noFill/>
            <a:miter lim="800000"/>
            <a:headEnd/>
            <a:tailEnd/>
          </a:ln>
          <a:effectLst/>
        </p:spPr>
        <p:txBody>
          <a:bodyPr rtlCol="0" anchor="ctr"/>
          <a:lstStyle/>
          <a:p>
            <a:pPr algn="ctr"/>
            <a:endParaRPr lang="en-US"/>
          </a:p>
        </p:txBody>
      </p:sp>
      <p:sp>
        <p:nvSpPr>
          <p:cNvPr id="28" name="Rectangle 27">
            <a:extLst>
              <a:ext uri="{FF2B5EF4-FFF2-40B4-BE49-F238E27FC236}">
                <a16:creationId xmlns:a16="http://schemas.microsoft.com/office/drawing/2014/main" id="{66D2E345-CE5C-4C06-8E47-A33D28977A37}"/>
              </a:ext>
            </a:extLst>
          </p:cNvPr>
          <p:cNvSpPr/>
          <p:nvPr/>
        </p:nvSpPr>
        <p:spPr>
          <a:xfrm>
            <a:off x="4085905" y="4146362"/>
            <a:ext cx="4106042" cy="276999"/>
          </a:xfrm>
          <a:prstGeom prst="rect">
            <a:avLst/>
          </a:prstGeom>
        </p:spPr>
        <p:txBody>
          <a:bodyPr wrap="square">
            <a:spAutoFit/>
          </a:bodyPr>
          <a:lstStyle/>
          <a:p>
            <a:r>
              <a:rPr lang="en-US" sz="1200" dirty="0"/>
              <a:t>(not available with 4-core feature)</a:t>
            </a:r>
          </a:p>
        </p:txBody>
      </p:sp>
    </p:spTree>
    <p:extLst>
      <p:ext uri="{BB962C8B-B14F-4D97-AF65-F5344CB8AC3E}">
        <p14:creationId xmlns:p14="http://schemas.microsoft.com/office/powerpoint/2010/main" val="4088076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2" y="201168"/>
            <a:ext cx="5558028" cy="4294632"/>
          </a:xfrm>
        </p:spPr>
        <p:txBody>
          <a:bodyPr/>
          <a:lstStyle/>
          <a:p>
            <a:pPr>
              <a:defRPr/>
            </a:pPr>
            <a:r>
              <a:rPr lang="en-US" altLang="en-US" sz="2400" dirty="0">
                <a:solidFill>
                  <a:schemeClr val="tx1"/>
                </a:solidFill>
              </a:rPr>
              <a:t>S922 / H922 / L922 Scale Out Server </a:t>
            </a:r>
          </a:p>
        </p:txBody>
      </p:sp>
      <p:sp>
        <p:nvSpPr>
          <p:cNvPr id="2" name="Content Placeholder 1">
            <a:extLst>
              <a:ext uri="{FF2B5EF4-FFF2-40B4-BE49-F238E27FC236}">
                <a16:creationId xmlns:a16="http://schemas.microsoft.com/office/drawing/2014/main" id="{41C49D14-79E6-4192-9E13-941493AF5130}"/>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18</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774390" y="585487"/>
            <a:ext cx="7957380" cy="45756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2U server - 19” Rack enclosure </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POWER9 Scale-Out SMT8 processor (12-core, 10-core, 8-core, 4-core offerings)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Up to 4TB Memory Capacity</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Industry Standard DDR4 RDIMMs @ up to 2666 </a:t>
            </a:r>
            <a:r>
              <a:rPr lang="en-US" sz="1400" dirty="0" err="1">
                <a:solidFill>
                  <a:srgbClr val="000000"/>
                </a:solidFill>
                <a:ea typeface="ヒラギノ角ゴ Pro W3"/>
                <a:sym typeface="Arial" panose="020B0604020202020204" pitchFamily="34" charset="0"/>
              </a:rPr>
              <a:t>Mhz</a:t>
            </a:r>
            <a:r>
              <a:rPr lang="en-US" sz="1400" dirty="0">
                <a:solidFill>
                  <a:srgbClr val="000000"/>
                </a:solidFill>
                <a:ea typeface="ヒラギノ角ゴ Pro W3"/>
                <a:sym typeface="Arial" panose="020B0604020202020204" pitchFamily="34" charset="0"/>
              </a:rPr>
              <a:t> operation</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9 PCIe Gen3/Gen4 slots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Five </a:t>
            </a:r>
            <a:r>
              <a:rPr lang="en-US" sz="1400" dirty="0" err="1">
                <a:solidFill>
                  <a:srgbClr val="000000"/>
                </a:solidFill>
                <a:ea typeface="ヒラギノ角ゴ Pro W3"/>
                <a:sym typeface="Arial" panose="020B0604020202020204" pitchFamily="34" charset="0"/>
              </a:rPr>
              <a:t>PCIe</a:t>
            </a:r>
            <a:r>
              <a:rPr lang="en-US" sz="1400" dirty="0">
                <a:solidFill>
                  <a:srgbClr val="000000"/>
                </a:solidFill>
                <a:ea typeface="ヒラギノ角ゴ Pro W3"/>
                <a:sym typeface="Arial" panose="020B0604020202020204" pitchFamily="34" charset="0"/>
              </a:rPr>
              <a:t> Gen4 slots (4 CAPI enabled)</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Four </a:t>
            </a:r>
            <a:r>
              <a:rPr lang="en-US" sz="1400" dirty="0" err="1">
                <a:solidFill>
                  <a:srgbClr val="000000"/>
                </a:solidFill>
                <a:ea typeface="ヒラギノ角ゴ Pro W3"/>
                <a:sym typeface="Arial" panose="020B0604020202020204" pitchFamily="34" charset="0"/>
              </a:rPr>
              <a:t>PCIe</a:t>
            </a:r>
            <a:r>
              <a:rPr lang="en-US" sz="1400" dirty="0">
                <a:solidFill>
                  <a:srgbClr val="000000"/>
                </a:solidFill>
                <a:ea typeface="ヒラギノ角ゴ Pro W3"/>
                <a:sym typeface="Arial" panose="020B0604020202020204" pitchFamily="34" charset="0"/>
              </a:rPr>
              <a:t> Gen3 slots (1 reserved for Ethernet adapter)</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4 High Speed 25Gb/s ports for future </a:t>
            </a:r>
            <a:r>
              <a:rPr lang="en-US" altLang="ja-JP" sz="1400" dirty="0" err="1">
                <a:solidFill>
                  <a:srgbClr val="000000"/>
                </a:solidFill>
                <a:ea typeface="ヒラギノ角ゴ Pro W3"/>
                <a:sym typeface="Arial" panose="020B0604020202020204" pitchFamily="34" charset="0"/>
              </a:rPr>
              <a:t>OpenCAPI</a:t>
            </a:r>
            <a:r>
              <a:rPr lang="en-US" altLang="ja-JP" sz="1400" dirty="0">
                <a:solidFill>
                  <a:srgbClr val="000000"/>
                </a:solidFill>
                <a:ea typeface="ヒラギノ角ゴ Pro W3"/>
                <a:sym typeface="Arial" panose="020B0604020202020204" pitchFamily="34" charset="0"/>
              </a:rPr>
              <a:t> Acceleration</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8 SFF (2.5”) SAS bay option</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2 internal storage controller slots </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Single or Split backplane support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2 Internal </a:t>
            </a:r>
            <a:r>
              <a:rPr lang="en-US" sz="1400" dirty="0" err="1">
                <a:solidFill>
                  <a:srgbClr val="000000"/>
                </a:solidFill>
                <a:ea typeface="ヒラギノ角ゴ Pro W3"/>
                <a:sym typeface="Arial" panose="020B0604020202020204" pitchFamily="34" charset="0"/>
              </a:rPr>
              <a:t>NVMe</a:t>
            </a:r>
            <a:r>
              <a:rPr lang="en-US" sz="1400" dirty="0">
                <a:solidFill>
                  <a:srgbClr val="000000"/>
                </a:solidFill>
                <a:ea typeface="ヒラギノ角ゴ Pro W3"/>
                <a:sym typeface="Arial" panose="020B0604020202020204" pitchFamily="34" charset="0"/>
              </a:rPr>
              <a:t> Flash boot adapters (two M.2 devices per card)</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I/O Expansion Drawer support</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S922 / H922 supports AIX, IBM </a:t>
            </a:r>
            <a:r>
              <a:rPr lang="en-US" altLang="ja-JP" sz="1400" dirty="0" err="1">
                <a:solidFill>
                  <a:srgbClr val="000000"/>
                </a:solidFill>
                <a:ea typeface="ヒラギノ角ゴ Pro W3"/>
                <a:sym typeface="Arial" panose="020B0604020202020204" pitchFamily="34" charset="0"/>
              </a:rPr>
              <a:t>i</a:t>
            </a:r>
            <a:r>
              <a:rPr lang="en-US" altLang="ja-JP" sz="1400" dirty="0">
                <a:solidFill>
                  <a:srgbClr val="000000"/>
                </a:solidFill>
                <a:ea typeface="ヒラギノ角ゴ Pro W3"/>
                <a:sym typeface="Arial" panose="020B0604020202020204" pitchFamily="34" charset="0"/>
              </a:rPr>
              <a:t> and Linux</a:t>
            </a:r>
          </a:p>
          <a:p>
            <a:pPr lvl="1" fontAlgn="base">
              <a:lnSpc>
                <a:spcPct val="90000"/>
              </a:lnSpc>
              <a:spcBef>
                <a:spcPts val="400"/>
              </a:spcBef>
              <a:buSzPct val="125000"/>
              <a:buFont typeface=".AppleSystemUIFont" charset="-120"/>
              <a:buChar char="–"/>
            </a:pPr>
            <a:r>
              <a:rPr lang="en-US" altLang="ja-JP" sz="1400" dirty="0">
                <a:solidFill>
                  <a:srgbClr val="000000"/>
                </a:solidFill>
                <a:ea typeface="ヒラギノ角ゴ Pro W3"/>
                <a:sym typeface="Arial" panose="020B0604020202020204" pitchFamily="34" charset="0"/>
              </a:rPr>
              <a:t>H922 limits AIX and IBM </a:t>
            </a:r>
            <a:r>
              <a:rPr lang="en-US" altLang="ja-JP" sz="1400" dirty="0" err="1">
                <a:solidFill>
                  <a:srgbClr val="000000"/>
                </a:solidFill>
                <a:ea typeface="ヒラギノ角ゴ Pro W3"/>
                <a:sym typeface="Arial" panose="020B0604020202020204" pitchFamily="34" charset="0"/>
              </a:rPr>
              <a:t>i</a:t>
            </a:r>
            <a:r>
              <a:rPr lang="en-US" altLang="ja-JP" sz="1400" dirty="0">
                <a:solidFill>
                  <a:srgbClr val="000000"/>
                </a:solidFill>
                <a:ea typeface="ヒラギノ角ゴ Pro W3"/>
                <a:sym typeface="Arial" panose="020B0604020202020204" pitchFamily="34" charset="0"/>
              </a:rPr>
              <a:t> to 25% core activations</a:t>
            </a:r>
          </a:p>
          <a:p>
            <a:pPr lvl="1" fontAlgn="base">
              <a:lnSpc>
                <a:spcPct val="90000"/>
              </a:lnSpc>
              <a:spcBef>
                <a:spcPts val="400"/>
              </a:spcBef>
              <a:buSzPct val="125000"/>
              <a:buFont typeface=".AppleSystemUIFont" charset="-120"/>
              <a:buChar char="–"/>
            </a:pPr>
            <a:r>
              <a:rPr lang="en-US" altLang="ja-JP" sz="1400" dirty="0">
                <a:solidFill>
                  <a:srgbClr val="000000"/>
                </a:solidFill>
                <a:ea typeface="ヒラギノ角ゴ Pro W3"/>
                <a:sym typeface="Arial" panose="020B0604020202020204" pitchFamily="34" charset="0"/>
              </a:rPr>
              <a:t>IBM </a:t>
            </a:r>
            <a:r>
              <a:rPr lang="en-US" altLang="ja-JP" sz="1400" dirty="0" err="1">
                <a:solidFill>
                  <a:srgbClr val="000000"/>
                </a:solidFill>
                <a:ea typeface="ヒラギノ角ゴ Pro W3"/>
                <a:sym typeface="Arial" panose="020B0604020202020204" pitchFamily="34" charset="0"/>
              </a:rPr>
              <a:t>i</a:t>
            </a:r>
            <a:r>
              <a:rPr lang="en-US" altLang="ja-JP" sz="1400" dirty="0">
                <a:solidFill>
                  <a:srgbClr val="000000"/>
                </a:solidFill>
                <a:ea typeface="ヒラギノ角ゴ Pro W3"/>
                <a:sym typeface="Arial" panose="020B0604020202020204" pitchFamily="34" charset="0"/>
              </a:rPr>
              <a:t> partitions require VIOS</a:t>
            </a:r>
          </a:p>
          <a:p>
            <a:pPr fontAlgn="base">
              <a:lnSpc>
                <a:spcPct val="90000"/>
              </a:lnSpc>
              <a:spcBef>
                <a:spcPts val="400"/>
              </a:spcBef>
              <a:buSzPct val="125000"/>
              <a:buFont typeface="Arial" panose="020B0604020202020204" pitchFamily="34" charset="0"/>
              <a:buChar char="•"/>
            </a:pPr>
            <a:r>
              <a:rPr lang="en-US" altLang="ja-JP" sz="1400" dirty="0">
                <a:solidFill>
                  <a:srgbClr val="000000"/>
                </a:solidFill>
                <a:ea typeface="ヒラギノ角ゴ Pro W3"/>
                <a:sym typeface="Arial" panose="020B0604020202020204" pitchFamily="34" charset="0"/>
              </a:rPr>
              <a:t>L922 supports Linux only (First GA is </a:t>
            </a:r>
            <a:r>
              <a:rPr lang="en-US" altLang="ja-JP" sz="1400" dirty="0" err="1">
                <a:solidFill>
                  <a:srgbClr val="000000"/>
                </a:solidFill>
                <a:ea typeface="ヒラギノ角ゴ Pro W3"/>
                <a:sym typeface="Arial" panose="020B0604020202020204" pitchFamily="34" charset="0"/>
              </a:rPr>
              <a:t>PowerVM</a:t>
            </a:r>
            <a:r>
              <a:rPr lang="en-US" altLang="ja-JP" sz="1400" dirty="0">
                <a:solidFill>
                  <a:srgbClr val="000000"/>
                </a:solidFill>
                <a:ea typeface="ヒラギノ角ゴ Pro W3"/>
                <a:sym typeface="Arial" panose="020B0604020202020204" pitchFamily="34" charset="0"/>
              </a:rPr>
              <a:t> only, future support for bare metal and KVM)</a:t>
            </a:r>
          </a:p>
        </p:txBody>
      </p:sp>
    </p:spTree>
    <p:extLst>
      <p:ext uri="{BB962C8B-B14F-4D97-AF65-F5344CB8AC3E}">
        <p14:creationId xmlns:p14="http://schemas.microsoft.com/office/powerpoint/2010/main" val="238914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F50B5EA-FEAF-B84C-A780-A4492F570AAE}"/>
              </a:ext>
            </a:extLst>
          </p:cNvPr>
          <p:cNvPicPr>
            <a:picLocks noChangeAspect="1"/>
          </p:cNvPicPr>
          <p:nvPr/>
        </p:nvPicPr>
        <p:blipFill>
          <a:blip r:embed="rId3"/>
          <a:stretch>
            <a:fillRect/>
          </a:stretch>
        </p:blipFill>
        <p:spPr>
          <a:xfrm>
            <a:off x="3042375" y="1079106"/>
            <a:ext cx="5441034" cy="3474720"/>
          </a:xfrm>
          <a:prstGeom prst="rect">
            <a:avLst/>
          </a:prstGeom>
        </p:spPr>
      </p:pic>
      <p:sp>
        <p:nvSpPr>
          <p:cNvPr id="20482" name="Title 1"/>
          <p:cNvSpPr>
            <a:spLocks noGrp="1"/>
          </p:cNvSpPr>
          <p:nvPr>
            <p:ph type="title"/>
          </p:nvPr>
        </p:nvSpPr>
        <p:spPr>
          <a:xfrm>
            <a:off x="210311" y="201168"/>
            <a:ext cx="5441033" cy="4294632"/>
          </a:xfrm>
        </p:spPr>
        <p:txBody>
          <a:bodyPr/>
          <a:lstStyle/>
          <a:p>
            <a:pPr>
              <a:defRPr/>
            </a:pPr>
            <a:r>
              <a:rPr lang="en-US" altLang="en-US" sz="2400" dirty="0">
                <a:solidFill>
                  <a:schemeClr val="tx1"/>
                </a:solidFill>
              </a:rPr>
              <a:t>S922 / H922 / L922 Scale Out Server</a:t>
            </a:r>
          </a:p>
        </p:txBody>
      </p:sp>
      <p:sp>
        <p:nvSpPr>
          <p:cNvPr id="2" name="Content Placeholder 1">
            <a:extLst>
              <a:ext uri="{FF2B5EF4-FFF2-40B4-BE49-F238E27FC236}">
                <a16:creationId xmlns:a16="http://schemas.microsoft.com/office/drawing/2014/main" id="{2F291BF8-A469-40AD-83CA-4FF700A6F0DF}"/>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19</a:t>
            </a:fld>
            <a:endParaRPr lang="en-US" altLang="en-US" sz="700">
              <a:solidFill>
                <a:schemeClr val="tx1"/>
              </a:solidFill>
              <a:ea typeface="ヒラギノ角ゴ Pro W3" pitchFamily="124" charset="-128"/>
            </a:endParaRPr>
          </a:p>
        </p:txBody>
      </p:sp>
      <p:sp>
        <p:nvSpPr>
          <p:cNvPr id="3" name="TextBox 2">
            <a:extLst>
              <a:ext uri="{FF2B5EF4-FFF2-40B4-BE49-F238E27FC236}">
                <a16:creationId xmlns:a16="http://schemas.microsoft.com/office/drawing/2014/main" id="{32DCF2B8-826E-6D4F-B853-9F73EA1795BC}"/>
              </a:ext>
            </a:extLst>
          </p:cNvPr>
          <p:cNvSpPr txBox="1"/>
          <p:nvPr/>
        </p:nvSpPr>
        <p:spPr>
          <a:xfrm>
            <a:off x="6980456" y="644982"/>
            <a:ext cx="1120820" cy="369332"/>
          </a:xfrm>
          <a:prstGeom prst="rect">
            <a:avLst/>
          </a:prstGeom>
          <a:noFill/>
          <a:ln>
            <a:solidFill>
              <a:schemeClr val="tx1"/>
            </a:solidFill>
          </a:ln>
        </p:spPr>
        <p:txBody>
          <a:bodyPr wrap="none" rtlCol="0">
            <a:spAutoFit/>
          </a:bodyPr>
          <a:lstStyle/>
          <a:p>
            <a:r>
              <a:rPr lang="en-US" sz="900" dirty="0"/>
              <a:t>5 </a:t>
            </a:r>
            <a:r>
              <a:rPr lang="en-US" sz="900" dirty="0" err="1"/>
              <a:t>PCIe</a:t>
            </a:r>
            <a:r>
              <a:rPr lang="en-US" sz="900" dirty="0"/>
              <a:t> Gen4 slots</a:t>
            </a:r>
          </a:p>
          <a:p>
            <a:r>
              <a:rPr lang="en-US" sz="900" dirty="0"/>
              <a:t>4 </a:t>
            </a:r>
            <a:r>
              <a:rPr lang="en-US" sz="900" dirty="0" err="1"/>
              <a:t>PCIe</a:t>
            </a:r>
            <a:r>
              <a:rPr lang="en-US" sz="900" dirty="0"/>
              <a:t> Gen3 slots</a:t>
            </a:r>
          </a:p>
        </p:txBody>
      </p:sp>
      <p:sp>
        <p:nvSpPr>
          <p:cNvPr id="9" name="TextBox 8">
            <a:extLst>
              <a:ext uri="{FF2B5EF4-FFF2-40B4-BE49-F238E27FC236}">
                <a16:creationId xmlns:a16="http://schemas.microsoft.com/office/drawing/2014/main" id="{55D06C42-4430-3F4F-9799-E9EAA9B0D2C6}"/>
              </a:ext>
            </a:extLst>
          </p:cNvPr>
          <p:cNvSpPr txBox="1"/>
          <p:nvPr/>
        </p:nvSpPr>
        <p:spPr>
          <a:xfrm>
            <a:off x="1956708" y="1899560"/>
            <a:ext cx="1960793" cy="369332"/>
          </a:xfrm>
          <a:prstGeom prst="rect">
            <a:avLst/>
          </a:prstGeom>
          <a:noFill/>
          <a:ln w="9525">
            <a:solidFill>
              <a:schemeClr val="tx1"/>
            </a:solidFill>
          </a:ln>
        </p:spPr>
        <p:txBody>
          <a:bodyPr wrap="square" rtlCol="0">
            <a:spAutoFit/>
          </a:bodyPr>
          <a:lstStyle/>
          <a:p>
            <a:r>
              <a:rPr lang="en-US" sz="900" dirty="0"/>
              <a:t>16 DDR4 RDIMM’s per processor</a:t>
            </a:r>
          </a:p>
          <a:p>
            <a:r>
              <a:rPr lang="en-US" sz="900" dirty="0"/>
              <a:t>32 DDR4 RDIMM’s total</a:t>
            </a:r>
          </a:p>
        </p:txBody>
      </p:sp>
      <p:cxnSp>
        <p:nvCxnSpPr>
          <p:cNvPr id="5" name="Straight Arrow Connector 4">
            <a:extLst>
              <a:ext uri="{FF2B5EF4-FFF2-40B4-BE49-F238E27FC236}">
                <a16:creationId xmlns:a16="http://schemas.microsoft.com/office/drawing/2014/main" id="{104B3A19-6B80-D249-AE45-EF2C9B408CDA}"/>
              </a:ext>
            </a:extLst>
          </p:cNvPr>
          <p:cNvCxnSpPr>
            <a:cxnSpLocks/>
          </p:cNvCxnSpPr>
          <p:nvPr/>
        </p:nvCxnSpPr>
        <p:spPr>
          <a:xfrm flipH="1">
            <a:off x="6368145" y="1014314"/>
            <a:ext cx="612311" cy="3572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82DDEF-BD5F-D447-A5BA-144D7E4190F4}"/>
              </a:ext>
            </a:extLst>
          </p:cNvPr>
          <p:cNvCxnSpPr>
            <a:cxnSpLocks/>
          </p:cNvCxnSpPr>
          <p:nvPr/>
        </p:nvCxnSpPr>
        <p:spPr>
          <a:xfrm flipH="1">
            <a:off x="7592787" y="1014314"/>
            <a:ext cx="65314" cy="765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A30A43-6057-D442-BEC3-F3EFEB29C43A}"/>
              </a:ext>
            </a:extLst>
          </p:cNvPr>
          <p:cNvSpPr txBox="1"/>
          <p:nvPr/>
        </p:nvSpPr>
        <p:spPr>
          <a:xfrm>
            <a:off x="3301092" y="1284510"/>
            <a:ext cx="832279" cy="369332"/>
          </a:xfrm>
          <a:prstGeom prst="rect">
            <a:avLst/>
          </a:prstGeom>
          <a:noFill/>
          <a:ln w="9525">
            <a:solidFill>
              <a:schemeClr val="tx1"/>
            </a:solidFill>
          </a:ln>
        </p:spPr>
        <p:txBody>
          <a:bodyPr wrap="none" rtlCol="0">
            <a:spAutoFit/>
          </a:bodyPr>
          <a:lstStyle/>
          <a:p>
            <a:r>
              <a:rPr lang="en-US" sz="900" dirty="0"/>
              <a:t>2 Processor </a:t>
            </a:r>
          </a:p>
          <a:p>
            <a:r>
              <a:rPr lang="en-US" sz="900" dirty="0"/>
              <a:t>modules</a:t>
            </a:r>
          </a:p>
        </p:txBody>
      </p:sp>
      <p:cxnSp>
        <p:nvCxnSpPr>
          <p:cNvPr id="18" name="Straight Arrow Connector 17">
            <a:extLst>
              <a:ext uri="{FF2B5EF4-FFF2-40B4-BE49-F238E27FC236}">
                <a16:creationId xmlns:a16="http://schemas.microsoft.com/office/drawing/2014/main" id="{108644BA-5D4A-8C4E-B2EE-ACE446B18BD3}"/>
              </a:ext>
            </a:extLst>
          </p:cNvPr>
          <p:cNvCxnSpPr>
            <a:cxnSpLocks/>
          </p:cNvCxnSpPr>
          <p:nvPr/>
        </p:nvCxnSpPr>
        <p:spPr>
          <a:xfrm>
            <a:off x="3917501" y="2138262"/>
            <a:ext cx="628890" cy="432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420215-A16D-8247-8AE3-8A689166B7E7}"/>
              </a:ext>
            </a:extLst>
          </p:cNvPr>
          <p:cNvCxnSpPr>
            <a:cxnSpLocks/>
          </p:cNvCxnSpPr>
          <p:nvPr/>
        </p:nvCxnSpPr>
        <p:spPr>
          <a:xfrm>
            <a:off x="3917501" y="2138262"/>
            <a:ext cx="1803568" cy="9854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F2CB5D-94F1-C846-8F48-0755DE03116F}"/>
              </a:ext>
            </a:extLst>
          </p:cNvPr>
          <p:cNvCxnSpPr>
            <a:cxnSpLocks/>
          </p:cNvCxnSpPr>
          <p:nvPr/>
        </p:nvCxnSpPr>
        <p:spPr>
          <a:xfrm>
            <a:off x="4133371" y="1579340"/>
            <a:ext cx="959306" cy="722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F168A3-8D82-1B46-A54E-FEC7D3F38D3B}"/>
              </a:ext>
            </a:extLst>
          </p:cNvPr>
          <p:cNvCxnSpPr>
            <a:cxnSpLocks/>
          </p:cNvCxnSpPr>
          <p:nvPr/>
        </p:nvCxnSpPr>
        <p:spPr>
          <a:xfrm>
            <a:off x="4133371" y="1429236"/>
            <a:ext cx="2126463" cy="151714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991F5C-4727-EF46-BB0E-29F3F8648AA6}"/>
              </a:ext>
            </a:extLst>
          </p:cNvPr>
          <p:cNvSpPr txBox="1"/>
          <p:nvPr/>
        </p:nvSpPr>
        <p:spPr>
          <a:xfrm>
            <a:off x="4465864" y="677642"/>
            <a:ext cx="1143002" cy="369332"/>
          </a:xfrm>
          <a:prstGeom prst="rect">
            <a:avLst/>
          </a:prstGeom>
          <a:noFill/>
          <a:ln w="9525">
            <a:solidFill>
              <a:schemeClr val="tx1"/>
            </a:solidFill>
          </a:ln>
        </p:spPr>
        <p:txBody>
          <a:bodyPr wrap="square" rtlCol="0">
            <a:spAutoFit/>
          </a:bodyPr>
          <a:lstStyle/>
          <a:p>
            <a:r>
              <a:rPr lang="en-US" sz="900" dirty="0"/>
              <a:t>2 Internal Storage  Controller slots</a:t>
            </a:r>
          </a:p>
        </p:txBody>
      </p:sp>
      <p:cxnSp>
        <p:nvCxnSpPr>
          <p:cNvPr id="31" name="Straight Arrow Connector 30">
            <a:extLst>
              <a:ext uri="{FF2B5EF4-FFF2-40B4-BE49-F238E27FC236}">
                <a16:creationId xmlns:a16="http://schemas.microsoft.com/office/drawing/2014/main" id="{C810B53D-CA15-E049-A1DB-61F490E4F7D4}"/>
              </a:ext>
            </a:extLst>
          </p:cNvPr>
          <p:cNvCxnSpPr>
            <a:cxnSpLocks/>
          </p:cNvCxnSpPr>
          <p:nvPr/>
        </p:nvCxnSpPr>
        <p:spPr>
          <a:xfrm>
            <a:off x="5239665" y="1046974"/>
            <a:ext cx="555169" cy="14268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D41CF1-D303-3840-8562-73FFD2025CA6}"/>
              </a:ext>
            </a:extLst>
          </p:cNvPr>
          <p:cNvCxnSpPr>
            <a:cxnSpLocks/>
          </p:cNvCxnSpPr>
          <p:nvPr/>
        </p:nvCxnSpPr>
        <p:spPr>
          <a:xfrm>
            <a:off x="5248281" y="1046974"/>
            <a:ext cx="824281" cy="14597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E220025-574C-5C43-9DA9-6997AC4C519B}"/>
              </a:ext>
            </a:extLst>
          </p:cNvPr>
          <p:cNvSpPr txBox="1"/>
          <p:nvPr/>
        </p:nvSpPr>
        <p:spPr>
          <a:xfrm>
            <a:off x="1327093" y="2472100"/>
            <a:ext cx="1227388" cy="369332"/>
          </a:xfrm>
          <a:prstGeom prst="rect">
            <a:avLst/>
          </a:prstGeom>
          <a:noFill/>
          <a:ln w="9525">
            <a:solidFill>
              <a:schemeClr val="tx1"/>
            </a:solidFill>
          </a:ln>
        </p:spPr>
        <p:txBody>
          <a:bodyPr wrap="square" rtlCol="0">
            <a:spAutoFit/>
          </a:bodyPr>
          <a:lstStyle/>
          <a:p>
            <a:r>
              <a:rPr lang="en-US" sz="900" dirty="0"/>
              <a:t>6 Front  SFF bays</a:t>
            </a:r>
          </a:p>
          <a:p>
            <a:r>
              <a:rPr lang="en-US" sz="900" dirty="0"/>
              <a:t>2 Internal SFF bays</a:t>
            </a:r>
          </a:p>
        </p:txBody>
      </p:sp>
      <p:sp>
        <p:nvSpPr>
          <p:cNvPr id="80" name="TextBox 79">
            <a:extLst>
              <a:ext uri="{FF2B5EF4-FFF2-40B4-BE49-F238E27FC236}">
                <a16:creationId xmlns:a16="http://schemas.microsoft.com/office/drawing/2014/main" id="{F9BCE558-1F50-2F4D-B2ED-24E903A771E2}"/>
              </a:ext>
            </a:extLst>
          </p:cNvPr>
          <p:cNvSpPr txBox="1"/>
          <p:nvPr/>
        </p:nvSpPr>
        <p:spPr>
          <a:xfrm>
            <a:off x="3079093" y="4174048"/>
            <a:ext cx="721177" cy="230832"/>
          </a:xfrm>
          <a:prstGeom prst="rect">
            <a:avLst/>
          </a:prstGeom>
          <a:noFill/>
          <a:ln w="9525">
            <a:solidFill>
              <a:schemeClr val="tx1"/>
            </a:solidFill>
          </a:ln>
        </p:spPr>
        <p:txBody>
          <a:bodyPr wrap="square" rtlCol="0">
            <a:spAutoFit/>
          </a:bodyPr>
          <a:lstStyle/>
          <a:p>
            <a:r>
              <a:rPr lang="en-US" sz="900" dirty="0"/>
              <a:t>4 Blowers </a:t>
            </a:r>
          </a:p>
        </p:txBody>
      </p:sp>
      <p:cxnSp>
        <p:nvCxnSpPr>
          <p:cNvPr id="81" name="Straight Arrow Connector 80">
            <a:extLst>
              <a:ext uri="{FF2B5EF4-FFF2-40B4-BE49-F238E27FC236}">
                <a16:creationId xmlns:a16="http://schemas.microsoft.com/office/drawing/2014/main" id="{3E4F4A3B-1D8F-AD4F-9AC3-AB1A49516BEC}"/>
              </a:ext>
            </a:extLst>
          </p:cNvPr>
          <p:cNvCxnSpPr>
            <a:cxnSpLocks/>
            <a:stCxn id="79" idx="3"/>
          </p:cNvCxnSpPr>
          <p:nvPr/>
        </p:nvCxnSpPr>
        <p:spPr>
          <a:xfrm>
            <a:off x="2554481" y="2656766"/>
            <a:ext cx="1911383" cy="184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85D6C3-B0F5-2D44-AF08-6ED269202477}"/>
              </a:ext>
            </a:extLst>
          </p:cNvPr>
          <p:cNvCxnSpPr>
            <a:cxnSpLocks/>
          </p:cNvCxnSpPr>
          <p:nvPr/>
        </p:nvCxnSpPr>
        <p:spPr>
          <a:xfrm flipV="1">
            <a:off x="3800270" y="3918858"/>
            <a:ext cx="412502" cy="2551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6B9C09-4016-FC46-B2F1-4596158EED91}"/>
              </a:ext>
            </a:extLst>
          </p:cNvPr>
          <p:cNvSpPr txBox="1"/>
          <p:nvPr/>
        </p:nvSpPr>
        <p:spPr>
          <a:xfrm>
            <a:off x="4103917" y="4414158"/>
            <a:ext cx="819147" cy="369332"/>
          </a:xfrm>
          <a:prstGeom prst="rect">
            <a:avLst/>
          </a:prstGeom>
          <a:noFill/>
          <a:ln w="9525">
            <a:solidFill>
              <a:schemeClr val="tx1"/>
            </a:solidFill>
          </a:ln>
        </p:spPr>
        <p:txBody>
          <a:bodyPr wrap="square" rtlCol="0">
            <a:spAutoFit/>
          </a:bodyPr>
          <a:lstStyle/>
          <a:p>
            <a:r>
              <a:rPr lang="en-US" sz="900" dirty="0"/>
              <a:t>LCD Display</a:t>
            </a:r>
          </a:p>
          <a:p>
            <a:r>
              <a:rPr lang="en-US" sz="900" dirty="0"/>
              <a:t>USB 3.0</a:t>
            </a:r>
          </a:p>
        </p:txBody>
      </p:sp>
      <p:cxnSp>
        <p:nvCxnSpPr>
          <p:cNvPr id="94" name="Straight Arrow Connector 93">
            <a:extLst>
              <a:ext uri="{FF2B5EF4-FFF2-40B4-BE49-F238E27FC236}">
                <a16:creationId xmlns:a16="http://schemas.microsoft.com/office/drawing/2014/main" id="{B9482493-02CF-B640-AD13-EC686014E2AD}"/>
              </a:ext>
            </a:extLst>
          </p:cNvPr>
          <p:cNvCxnSpPr>
            <a:cxnSpLocks/>
          </p:cNvCxnSpPr>
          <p:nvPr/>
        </p:nvCxnSpPr>
        <p:spPr>
          <a:xfrm flipV="1">
            <a:off x="4708073" y="4062202"/>
            <a:ext cx="214991" cy="351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13DEDF5-B0E1-1B4A-ADA7-CE5F3C34A16F}"/>
              </a:ext>
            </a:extLst>
          </p:cNvPr>
          <p:cNvCxnSpPr>
            <a:cxnSpLocks/>
          </p:cNvCxnSpPr>
          <p:nvPr/>
        </p:nvCxnSpPr>
        <p:spPr>
          <a:xfrm>
            <a:off x="2561225" y="2687786"/>
            <a:ext cx="616430" cy="2638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069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014FBB06-543D-46F5-A28C-7DBC4DF71C47}"/>
              </a:ext>
            </a:extLst>
          </p:cNvPr>
          <p:cNvSpPr>
            <a:spLocks noGrp="1"/>
          </p:cNvSpPr>
          <p:nvPr>
            <p:ph type="sldNum" sz="quarter" idx="10"/>
          </p:nvPr>
        </p:nvSpPr>
        <p:spPr/>
        <p:txBody>
          <a:bodyPr/>
          <a:lstStyle/>
          <a:p>
            <a:fld id="{D0BE6F14-FF48-0F4F-A8AA-2E3F25371E4A}" type="slidenum">
              <a:rPr lang="en-US" smtClean="0"/>
              <a:pPr/>
              <a:t>2</a:t>
            </a:fld>
            <a:endParaRPr lang="en-US" dirty="0"/>
          </a:p>
        </p:txBody>
      </p:sp>
      <p:sp>
        <p:nvSpPr>
          <p:cNvPr id="3" name="Title 2">
            <a:extLst>
              <a:ext uri="{FF2B5EF4-FFF2-40B4-BE49-F238E27FC236}">
                <a16:creationId xmlns:a16="http://schemas.microsoft.com/office/drawing/2014/main" id="{E69824FD-70DB-4290-8BE7-D154E13F6AE9}"/>
              </a:ext>
            </a:extLst>
          </p:cNvPr>
          <p:cNvSpPr>
            <a:spLocks noGrp="1"/>
          </p:cNvSpPr>
          <p:nvPr>
            <p:ph type="title"/>
          </p:nvPr>
        </p:nvSpPr>
        <p:spPr>
          <a:xfrm>
            <a:off x="228600" y="201168"/>
            <a:ext cx="8783726" cy="959358"/>
          </a:xfrm>
        </p:spPr>
        <p:txBody>
          <a:bodyPr/>
          <a:lstStyle/>
          <a:p>
            <a:r>
              <a:rPr lang="en-US" dirty="0"/>
              <a:t>POWER9 Scale-out Servers - </a:t>
            </a:r>
            <a:r>
              <a:rPr lang="en-US" dirty="0">
                <a:latin typeface="Arial"/>
                <a:cs typeface="Arial"/>
              </a:rPr>
              <a:t>the most reliable and resilient </a:t>
            </a:r>
            <a:r>
              <a:rPr lang="en-US" b="1" dirty="0">
                <a:latin typeface="Arial"/>
                <a:cs typeface="Arial"/>
              </a:rPr>
              <a:t>entry level</a:t>
            </a:r>
            <a:r>
              <a:rPr lang="en-US" dirty="0">
                <a:latin typeface="Arial"/>
                <a:cs typeface="Arial"/>
              </a:rPr>
              <a:t> cloud-enabled servers</a:t>
            </a:r>
            <a:br>
              <a:rPr lang="en-US" dirty="0"/>
            </a:br>
            <a:endParaRPr lang="en-US" dirty="0"/>
          </a:p>
        </p:txBody>
      </p:sp>
      <p:pic>
        <p:nvPicPr>
          <p:cNvPr id="44" name="Picture 43">
            <a:extLst>
              <a:ext uri="{FF2B5EF4-FFF2-40B4-BE49-F238E27FC236}">
                <a16:creationId xmlns:a16="http://schemas.microsoft.com/office/drawing/2014/main" id="{1F8DABE9-F501-40A4-8D2A-47F1C7C105F8}"/>
              </a:ext>
            </a:extLst>
          </p:cNvPr>
          <p:cNvPicPr>
            <a:picLocks noChangeAspect="1"/>
          </p:cNvPicPr>
          <p:nvPr/>
        </p:nvPicPr>
        <p:blipFill>
          <a:blip r:embed="rId3"/>
          <a:stretch>
            <a:fillRect/>
          </a:stretch>
        </p:blipFill>
        <p:spPr>
          <a:xfrm>
            <a:off x="8055453" y="1403491"/>
            <a:ext cx="1091522" cy="1737360"/>
          </a:xfrm>
          <a:prstGeom prst="rect">
            <a:avLst/>
          </a:prstGeom>
        </p:spPr>
      </p:pic>
      <p:pic>
        <p:nvPicPr>
          <p:cNvPr id="46" name="Picture 45">
            <a:extLst>
              <a:ext uri="{FF2B5EF4-FFF2-40B4-BE49-F238E27FC236}">
                <a16:creationId xmlns:a16="http://schemas.microsoft.com/office/drawing/2014/main" id="{135C8DC7-83F5-49F5-B168-F2C731133A18}"/>
              </a:ext>
            </a:extLst>
          </p:cNvPr>
          <p:cNvPicPr>
            <a:picLocks noChangeAspect="1"/>
          </p:cNvPicPr>
          <p:nvPr/>
        </p:nvPicPr>
        <p:blipFill>
          <a:blip r:embed="rId4"/>
          <a:stretch>
            <a:fillRect/>
          </a:stretch>
        </p:blipFill>
        <p:spPr>
          <a:xfrm>
            <a:off x="173153" y="1037442"/>
            <a:ext cx="2019237" cy="731520"/>
          </a:xfrm>
          <a:prstGeom prst="rect">
            <a:avLst/>
          </a:prstGeom>
        </p:spPr>
      </p:pic>
      <p:pic>
        <p:nvPicPr>
          <p:cNvPr id="47" name="Picture 3">
            <a:extLst>
              <a:ext uri="{FF2B5EF4-FFF2-40B4-BE49-F238E27FC236}">
                <a16:creationId xmlns:a16="http://schemas.microsoft.com/office/drawing/2014/main" id="{E5128A37-1B16-4FAB-BC4C-CD90C55A5F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91" y="2091020"/>
            <a:ext cx="1959484" cy="731520"/>
          </a:xfrm>
          <a:prstGeom prst="rect">
            <a:avLst/>
          </a:prstGeom>
          <a:solidFill>
            <a:schemeClr val="accent2"/>
          </a:solidFill>
          <a:ln w="31750">
            <a:noFill/>
            <a:miter lim="800000"/>
            <a:headEnd/>
            <a:tailEnd/>
          </a:ln>
        </p:spPr>
      </p:pic>
      <p:pic>
        <p:nvPicPr>
          <p:cNvPr id="48" name="Picture 5">
            <a:extLst>
              <a:ext uri="{FF2B5EF4-FFF2-40B4-BE49-F238E27FC236}">
                <a16:creationId xmlns:a16="http://schemas.microsoft.com/office/drawing/2014/main" id="{018B9458-8065-4B07-B5AD-C631F56FC9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3915" y="3146321"/>
            <a:ext cx="1997712" cy="37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a:extLst>
              <a:ext uri="{FF2B5EF4-FFF2-40B4-BE49-F238E27FC236}">
                <a16:creationId xmlns:a16="http://schemas.microsoft.com/office/drawing/2014/main" id="{4A729713-2689-44D1-A618-AF139CFDDE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3153" y="4106058"/>
            <a:ext cx="1997712" cy="37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C18D403E-29B7-46BB-9336-599F39B319AE}"/>
              </a:ext>
            </a:extLst>
          </p:cNvPr>
          <p:cNvSpPr/>
          <p:nvPr/>
        </p:nvSpPr>
        <p:spPr>
          <a:xfrm>
            <a:off x="2192946" y="1057162"/>
            <a:ext cx="5948872" cy="3693319"/>
          </a:xfrm>
          <a:prstGeom prst="rect">
            <a:avLst/>
          </a:prstGeom>
        </p:spPr>
        <p:txBody>
          <a:bodyPr wrap="square">
            <a:spAutoFit/>
          </a:bodyPr>
          <a:lstStyle/>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sz="1300" dirty="0">
                <a:ea typeface="MS PGothic" charset="0"/>
                <a:cs typeface="MS PGothic" charset="0"/>
              </a:rPr>
              <a:t>S924/H924 2-socket 4U server, is designed to meet highest performance and security with a memory footprint of up to 4TB, an industry leader in the 2 socket market</a:t>
            </a: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sz="1300" dirty="0">
                <a:ea typeface="MS PGothic" charset="0"/>
                <a:cs typeface="MS PGothic" charset="0"/>
              </a:rPr>
              <a:t>S914 1-socket 4U server is the price attractive entry offering into the POWER9 family of servers. Industry leading integrated security and reliability as well cloud enabled out of the box with integrated </a:t>
            </a:r>
            <a:r>
              <a:rPr lang="en-US" sz="1300" dirty="0" err="1">
                <a:ea typeface="MS PGothic" charset="0"/>
                <a:cs typeface="MS PGothic" charset="0"/>
              </a:rPr>
              <a:t>PowerVM</a:t>
            </a:r>
            <a:r>
              <a:rPr lang="en-US" sz="1300" dirty="0">
                <a:ea typeface="MS PGothic" charset="0"/>
                <a:cs typeface="MS PGothic" charset="0"/>
              </a:rPr>
              <a:t> technology</a:t>
            </a: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sz="1300" dirty="0">
                <a:ea typeface="MS PGothic" charset="0"/>
                <a:cs typeface="MS PGothic" charset="0"/>
              </a:rPr>
              <a:t>S922/H922 2-socket 2U server is designed to meet highest performance and security in a dense form factor with a memory footprint of up to 4TB, an industry leader in the 2 socket market</a:t>
            </a: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endParaRPr lang="en-US" sz="1300" dirty="0">
              <a:ea typeface="MS PGothic" charset="0"/>
              <a:cs typeface="MS PGothic" charset="0"/>
            </a:endParaRPr>
          </a:p>
          <a:p>
            <a:pPr lvl="0" defTabSz="457200" eaLnBrk="1">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sz="1300" dirty="0">
                <a:ea typeface="MS PGothic" charset="0"/>
                <a:cs typeface="MS PGothic" charset="0"/>
              </a:rPr>
              <a:t>L922 2-socket 2U server is designed to meet highest performance and security for Linux workloads in a dense form factor with a memory footprint of up to 4TB, an industry leader in the 2 socket market</a:t>
            </a:r>
          </a:p>
        </p:txBody>
      </p:sp>
    </p:spTree>
    <p:extLst>
      <p:ext uri="{BB962C8B-B14F-4D97-AF65-F5344CB8AC3E}">
        <p14:creationId xmlns:p14="http://schemas.microsoft.com/office/powerpoint/2010/main" val="304228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2" y="201168"/>
            <a:ext cx="5222748" cy="4294632"/>
          </a:xfrm>
        </p:spPr>
        <p:txBody>
          <a:bodyPr/>
          <a:lstStyle/>
          <a:p>
            <a:pPr>
              <a:defRPr/>
            </a:pPr>
            <a:r>
              <a:rPr lang="en-US" altLang="en-US" sz="2400" dirty="0">
                <a:solidFill>
                  <a:schemeClr val="tx1"/>
                </a:solidFill>
              </a:rPr>
              <a:t>S922 / H922 Processor Offering</a:t>
            </a:r>
          </a:p>
        </p:txBody>
      </p:sp>
      <p:sp>
        <p:nvSpPr>
          <p:cNvPr id="3" name="Content Placeholder 2">
            <a:extLst>
              <a:ext uri="{FF2B5EF4-FFF2-40B4-BE49-F238E27FC236}">
                <a16:creationId xmlns:a16="http://schemas.microsoft.com/office/drawing/2014/main" id="{B9A441C0-24B8-42BE-A0A0-317DB913E324}"/>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20</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1310749" y="426014"/>
            <a:ext cx="7604651" cy="45920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SCM Design – Single Chip Module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Three processor offerings available (SMT8 cores)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10-core processor (maximum throughput)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8-core processor (maximum core performance)</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4-core processor (minimum entry price)</a:t>
            </a: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Single processor configs supported</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EP16 4-Core feature limited to single socket config only</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Processor frequencies dynamic by default, set to Maximum Performance Mode</a:t>
            </a: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 P10 group limits IBM </a:t>
            </a:r>
            <a:r>
              <a:rPr lang="en-US" sz="1400" dirty="0" err="1">
                <a:solidFill>
                  <a:srgbClr val="000000"/>
                </a:solidFill>
                <a:ea typeface="ヒラギノ角ゴ Pro W3"/>
                <a:sym typeface="Arial" panose="020B0604020202020204" pitchFamily="34" charset="0"/>
              </a:rPr>
              <a:t>i</a:t>
            </a:r>
            <a:r>
              <a:rPr lang="en-US" sz="1400" dirty="0">
                <a:solidFill>
                  <a:srgbClr val="000000"/>
                </a:solidFill>
                <a:ea typeface="ヒラギノ角ゴ Pro W3"/>
                <a:sym typeface="Arial" panose="020B0604020202020204" pitchFamily="34" charset="0"/>
              </a:rPr>
              <a:t> partitions to a max of 4 cores</a:t>
            </a: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p:txBody>
      </p:sp>
      <p:graphicFrame>
        <p:nvGraphicFramePr>
          <p:cNvPr id="2" name="Table 1">
            <a:extLst>
              <a:ext uri="{FF2B5EF4-FFF2-40B4-BE49-F238E27FC236}">
                <a16:creationId xmlns:a16="http://schemas.microsoft.com/office/drawing/2014/main" id="{81D6D8E4-6BBD-ED41-860B-3730519A182C}"/>
              </a:ext>
            </a:extLst>
          </p:cNvPr>
          <p:cNvGraphicFramePr>
            <a:graphicFrameLocks noGrp="1"/>
          </p:cNvGraphicFramePr>
          <p:nvPr>
            <p:extLst>
              <p:ext uri="{D42A27DB-BD31-4B8C-83A1-F6EECF244321}">
                <p14:modId xmlns:p14="http://schemas.microsoft.com/office/powerpoint/2010/main" val="1917035453"/>
              </p:ext>
            </p:extLst>
          </p:nvPr>
        </p:nvGraphicFramePr>
        <p:xfrm>
          <a:off x="1830923" y="1986167"/>
          <a:ext cx="5027077" cy="1280160"/>
        </p:xfrm>
        <a:graphic>
          <a:graphicData uri="http://schemas.openxmlformats.org/drawingml/2006/table">
            <a:tbl>
              <a:tblPr firstRow="1" bandRow="1">
                <a:tableStyleId>{21E4AEA4-8DFA-4A89-87EB-49C32662AFE0}</a:tableStyleId>
              </a:tblPr>
              <a:tblGrid>
                <a:gridCol w="827245">
                  <a:extLst>
                    <a:ext uri="{9D8B030D-6E8A-4147-A177-3AD203B41FA5}">
                      <a16:colId xmlns:a16="http://schemas.microsoft.com/office/drawing/2014/main" val="1454937157"/>
                    </a:ext>
                  </a:extLst>
                </a:gridCol>
                <a:gridCol w="1081047">
                  <a:extLst>
                    <a:ext uri="{9D8B030D-6E8A-4147-A177-3AD203B41FA5}">
                      <a16:colId xmlns:a16="http://schemas.microsoft.com/office/drawing/2014/main" val="2870583068"/>
                    </a:ext>
                  </a:extLst>
                </a:gridCol>
                <a:gridCol w="1908292">
                  <a:extLst>
                    <a:ext uri="{9D8B030D-6E8A-4147-A177-3AD203B41FA5}">
                      <a16:colId xmlns:a16="http://schemas.microsoft.com/office/drawing/2014/main" val="3591400065"/>
                    </a:ext>
                  </a:extLst>
                </a:gridCol>
                <a:gridCol w="1210493">
                  <a:extLst>
                    <a:ext uri="{9D8B030D-6E8A-4147-A177-3AD203B41FA5}">
                      <a16:colId xmlns:a16="http://schemas.microsoft.com/office/drawing/2014/main" val="2076241802"/>
                    </a:ext>
                  </a:extLst>
                </a:gridCol>
              </a:tblGrid>
              <a:tr h="368935">
                <a:tc>
                  <a:txBody>
                    <a:bodyPr/>
                    <a:lstStyle/>
                    <a:p>
                      <a:pPr algn="ctr"/>
                      <a:r>
                        <a:rPr lang="en-US" sz="1200" dirty="0"/>
                        <a:t>Feature</a:t>
                      </a:r>
                    </a:p>
                    <a:p>
                      <a:pPr algn="ctr"/>
                      <a:r>
                        <a:rPr lang="en-US" sz="1200" dirty="0"/>
                        <a:t>Code</a:t>
                      </a:r>
                      <a:endParaRPr lang="en-US" sz="1200" b="1" dirty="0"/>
                    </a:p>
                  </a:txBody>
                  <a:tcPr/>
                </a:tc>
                <a:tc>
                  <a:txBody>
                    <a:bodyPr/>
                    <a:lstStyle/>
                    <a:p>
                      <a:pPr algn="ctr"/>
                      <a:r>
                        <a:rPr lang="en-US" sz="1200" dirty="0"/>
                        <a:t>Processor </a:t>
                      </a:r>
                    </a:p>
                    <a:p>
                      <a:pPr algn="ctr"/>
                      <a:r>
                        <a:rPr lang="en-US" sz="1200" dirty="0"/>
                        <a:t>SMT8 Cores</a:t>
                      </a:r>
                      <a:endParaRPr lang="en-US" sz="1200" b="1" dirty="0"/>
                    </a:p>
                  </a:txBody>
                  <a:tcPr/>
                </a:tc>
                <a:tc>
                  <a:txBody>
                    <a:bodyPr/>
                    <a:lstStyle/>
                    <a:p>
                      <a:pPr algn="ctr"/>
                      <a:r>
                        <a:rPr lang="en-US" sz="1200" dirty="0"/>
                        <a:t>Typical</a:t>
                      </a:r>
                    </a:p>
                    <a:p>
                      <a:pPr algn="ctr"/>
                      <a:r>
                        <a:rPr lang="en-US" sz="1200" dirty="0"/>
                        <a:t>Frequency Range</a:t>
                      </a:r>
                      <a:endParaRPr lang="en-US" sz="1200" b="1" dirty="0"/>
                    </a:p>
                  </a:txBody>
                  <a:tcPr/>
                </a:tc>
                <a:tc>
                  <a:txBody>
                    <a:bodyPr/>
                    <a:lstStyle/>
                    <a:p>
                      <a:pPr algn="ctr"/>
                      <a:r>
                        <a:rPr lang="en-US" sz="1200" dirty="0"/>
                        <a:t>IBM </a:t>
                      </a:r>
                      <a:r>
                        <a:rPr lang="en-US" sz="1200" dirty="0" err="1"/>
                        <a:t>i</a:t>
                      </a:r>
                      <a:endParaRPr lang="en-US" sz="1200" dirty="0"/>
                    </a:p>
                    <a:p>
                      <a:pPr algn="ctr"/>
                      <a:r>
                        <a:rPr lang="en-US" sz="1200" dirty="0"/>
                        <a:t>P Group</a:t>
                      </a:r>
                      <a:endParaRPr lang="en-US" sz="1200" b="1" dirty="0"/>
                    </a:p>
                  </a:txBody>
                  <a:tcPr/>
                </a:tc>
                <a:extLst>
                  <a:ext uri="{0D108BD9-81ED-4DB2-BD59-A6C34878D82A}">
                    <a16:rowId xmlns:a16="http://schemas.microsoft.com/office/drawing/2014/main" val="2064537634"/>
                  </a:ext>
                </a:extLst>
              </a:tr>
              <a:tr h="221361">
                <a:tc>
                  <a:txBody>
                    <a:bodyPr/>
                    <a:lstStyle/>
                    <a:p>
                      <a:pPr algn="ctr"/>
                      <a:r>
                        <a:rPr lang="en-US" sz="1200" dirty="0">
                          <a:solidFill>
                            <a:schemeClr val="tx1"/>
                          </a:solidFill>
                        </a:rPr>
                        <a:t>EP19</a:t>
                      </a:r>
                      <a:endParaRPr lang="en-US" sz="1200" b="0" dirty="0">
                        <a:solidFill>
                          <a:schemeClr val="tx1"/>
                        </a:solidFill>
                      </a:endParaRPr>
                    </a:p>
                  </a:txBody>
                  <a:tcPr/>
                </a:tc>
                <a:tc>
                  <a:txBody>
                    <a:bodyPr/>
                    <a:lstStyle/>
                    <a:p>
                      <a:pPr algn="ctr"/>
                      <a:r>
                        <a:rPr lang="en-US" sz="1200" dirty="0">
                          <a:solidFill>
                            <a:schemeClr val="tx1"/>
                          </a:solidFill>
                        </a:rPr>
                        <a:t>10 cores</a:t>
                      </a:r>
                      <a:endParaRPr lang="en-US" sz="1200" b="0" dirty="0">
                        <a:solidFill>
                          <a:schemeClr val="tx1"/>
                        </a:solidFill>
                      </a:endParaRPr>
                    </a:p>
                  </a:txBody>
                  <a:tcPr/>
                </a:tc>
                <a:tc>
                  <a:txBody>
                    <a:bodyPr/>
                    <a:lstStyle/>
                    <a:p>
                      <a:pPr algn="ctr"/>
                      <a:r>
                        <a:rPr lang="en-US" sz="1200" dirty="0">
                          <a:solidFill>
                            <a:schemeClr val="tx1"/>
                          </a:solidFill>
                        </a:rPr>
                        <a:t>2.9 to 3.8 GHz (max)</a:t>
                      </a:r>
                      <a:endParaRPr lang="en-US" sz="1200" b="0" dirty="0">
                        <a:solidFill>
                          <a:schemeClr val="tx1"/>
                        </a:solidFill>
                      </a:endParaRPr>
                    </a:p>
                  </a:txBody>
                  <a:tcPr/>
                </a:tc>
                <a:tc>
                  <a:txBody>
                    <a:bodyPr/>
                    <a:lstStyle/>
                    <a:p>
                      <a:pPr algn="ctr"/>
                      <a:r>
                        <a:rPr lang="en-US" sz="1200" dirty="0">
                          <a:solidFill>
                            <a:schemeClr val="tx1"/>
                          </a:solidFill>
                        </a:rPr>
                        <a:t>P10 **</a:t>
                      </a:r>
                      <a:endParaRPr lang="en-US" sz="1200" b="0" dirty="0">
                        <a:solidFill>
                          <a:schemeClr val="tx1"/>
                        </a:solidFill>
                      </a:endParaRPr>
                    </a:p>
                  </a:txBody>
                  <a:tcPr/>
                </a:tc>
                <a:extLst>
                  <a:ext uri="{0D108BD9-81ED-4DB2-BD59-A6C34878D82A}">
                    <a16:rowId xmlns:a16="http://schemas.microsoft.com/office/drawing/2014/main" val="1435365179"/>
                  </a:ext>
                </a:extLst>
              </a:tr>
              <a:tr h="221361">
                <a:tc>
                  <a:txBody>
                    <a:bodyPr/>
                    <a:lstStyle/>
                    <a:p>
                      <a:pPr algn="ctr"/>
                      <a:r>
                        <a:rPr lang="en-US" sz="1200" dirty="0">
                          <a:solidFill>
                            <a:schemeClr val="tx1"/>
                          </a:solidFill>
                        </a:rPr>
                        <a:t>EP18</a:t>
                      </a:r>
                      <a:endParaRPr lang="en-US" sz="1200" b="0" dirty="0">
                        <a:solidFill>
                          <a:schemeClr val="tx1"/>
                        </a:solidFill>
                      </a:endParaRPr>
                    </a:p>
                  </a:txBody>
                  <a:tcPr/>
                </a:tc>
                <a:tc>
                  <a:txBody>
                    <a:bodyPr/>
                    <a:lstStyle/>
                    <a:p>
                      <a:pPr algn="ctr"/>
                      <a:r>
                        <a:rPr lang="en-US" sz="1200" dirty="0">
                          <a:solidFill>
                            <a:schemeClr val="tx1"/>
                          </a:solidFill>
                        </a:rPr>
                        <a:t>8 cores</a:t>
                      </a:r>
                      <a:endParaRPr lang="en-US" sz="1200" b="0" dirty="0">
                        <a:solidFill>
                          <a:schemeClr val="tx1"/>
                        </a:solidFill>
                      </a:endParaRPr>
                    </a:p>
                  </a:txBody>
                  <a:tcPr/>
                </a:tc>
                <a:tc>
                  <a:txBody>
                    <a:bodyPr/>
                    <a:lstStyle/>
                    <a:p>
                      <a:pPr algn="ctr"/>
                      <a:r>
                        <a:rPr lang="en-US" sz="1200" dirty="0">
                          <a:solidFill>
                            <a:schemeClr val="tx1"/>
                          </a:solidFill>
                        </a:rPr>
                        <a:t>3.4 to 3.9 GHz (max)</a:t>
                      </a:r>
                      <a:endParaRPr lang="en-US" sz="1200" b="0" dirty="0">
                        <a:solidFill>
                          <a:schemeClr val="tx1"/>
                        </a:solidFill>
                      </a:endParaRPr>
                    </a:p>
                  </a:txBody>
                  <a:tcPr/>
                </a:tc>
                <a:tc>
                  <a:txBody>
                    <a:bodyPr/>
                    <a:lstStyle/>
                    <a:p>
                      <a:pPr algn="ctr"/>
                      <a:r>
                        <a:rPr lang="en-US" sz="1200" dirty="0">
                          <a:solidFill>
                            <a:schemeClr val="tx1"/>
                          </a:solidFill>
                        </a:rPr>
                        <a:t>P10 **</a:t>
                      </a:r>
                      <a:endParaRPr lang="en-US" sz="1200" b="0" dirty="0">
                        <a:solidFill>
                          <a:schemeClr val="tx1"/>
                        </a:solidFill>
                      </a:endParaRPr>
                    </a:p>
                  </a:txBody>
                  <a:tcPr/>
                </a:tc>
                <a:extLst>
                  <a:ext uri="{0D108BD9-81ED-4DB2-BD59-A6C34878D82A}">
                    <a16:rowId xmlns:a16="http://schemas.microsoft.com/office/drawing/2014/main" val="1920167625"/>
                  </a:ext>
                </a:extLst>
              </a:tr>
              <a:tr h="221361">
                <a:tc>
                  <a:txBody>
                    <a:bodyPr/>
                    <a:lstStyle/>
                    <a:p>
                      <a:pPr algn="ctr"/>
                      <a:r>
                        <a:rPr lang="en-US" sz="1200" dirty="0">
                          <a:solidFill>
                            <a:schemeClr val="tx1"/>
                          </a:solidFill>
                        </a:rPr>
                        <a:t>EP16</a:t>
                      </a:r>
                      <a:endParaRPr lang="en-US" sz="1200" b="0" dirty="0">
                        <a:solidFill>
                          <a:schemeClr val="tx1"/>
                        </a:solidFill>
                      </a:endParaRPr>
                    </a:p>
                  </a:txBody>
                  <a:tcPr/>
                </a:tc>
                <a:tc>
                  <a:txBody>
                    <a:bodyPr/>
                    <a:lstStyle/>
                    <a:p>
                      <a:pPr algn="ctr"/>
                      <a:r>
                        <a:rPr lang="en-US" sz="1200" dirty="0">
                          <a:solidFill>
                            <a:schemeClr val="tx1"/>
                          </a:solidFill>
                        </a:rPr>
                        <a:t>4 cores</a:t>
                      </a:r>
                      <a:endParaRPr lang="en-US" sz="1200" b="0" dirty="0">
                        <a:solidFill>
                          <a:schemeClr val="tx1"/>
                        </a:solidFill>
                      </a:endParaRPr>
                    </a:p>
                  </a:txBody>
                  <a:tcPr/>
                </a:tc>
                <a:tc>
                  <a:txBody>
                    <a:bodyPr/>
                    <a:lstStyle/>
                    <a:p>
                      <a:pPr algn="ctr"/>
                      <a:r>
                        <a:rPr lang="en-US" sz="1200" dirty="0">
                          <a:solidFill>
                            <a:schemeClr val="tx1"/>
                          </a:solidFill>
                        </a:rPr>
                        <a:t>2.8 to 3.8 GHz (max)</a:t>
                      </a:r>
                      <a:endParaRPr lang="en-US" sz="1200" b="0" dirty="0">
                        <a:solidFill>
                          <a:schemeClr val="tx1"/>
                        </a:solidFill>
                      </a:endParaRPr>
                    </a:p>
                  </a:txBody>
                  <a:tcPr/>
                </a:tc>
                <a:tc>
                  <a:txBody>
                    <a:bodyPr/>
                    <a:lstStyle/>
                    <a:p>
                      <a:pPr algn="ctr"/>
                      <a:r>
                        <a:rPr lang="en-US" sz="1200" dirty="0">
                          <a:solidFill>
                            <a:schemeClr val="tx1"/>
                          </a:solidFill>
                        </a:rPr>
                        <a:t>Not Supported</a:t>
                      </a:r>
                      <a:endParaRPr lang="en-US" sz="1200" b="0" dirty="0">
                        <a:solidFill>
                          <a:schemeClr val="tx1"/>
                        </a:solidFill>
                      </a:endParaRPr>
                    </a:p>
                  </a:txBody>
                  <a:tcPr/>
                </a:tc>
                <a:extLst>
                  <a:ext uri="{0D108BD9-81ED-4DB2-BD59-A6C34878D82A}">
                    <a16:rowId xmlns:a16="http://schemas.microsoft.com/office/drawing/2014/main" val="264914655"/>
                  </a:ext>
                </a:extLst>
              </a:tr>
            </a:tbl>
          </a:graphicData>
        </a:graphic>
      </p:graphicFrame>
    </p:spTree>
    <p:extLst>
      <p:ext uri="{BB962C8B-B14F-4D97-AF65-F5344CB8AC3E}">
        <p14:creationId xmlns:p14="http://schemas.microsoft.com/office/powerpoint/2010/main" val="1514463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L922 Processor Offering</a:t>
            </a:r>
          </a:p>
        </p:txBody>
      </p:sp>
      <p:sp>
        <p:nvSpPr>
          <p:cNvPr id="3" name="Content Placeholder 2">
            <a:extLst>
              <a:ext uri="{FF2B5EF4-FFF2-40B4-BE49-F238E27FC236}">
                <a16:creationId xmlns:a16="http://schemas.microsoft.com/office/drawing/2014/main" id="{371C38F8-3B2D-42B2-B5BA-E44EB5685424}"/>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21</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1283763" y="706791"/>
            <a:ext cx="6797831" cy="35578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SCM Design – Single Chip Module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Three processor offerings available (SMT8 cores)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12-core processor (maximum throughput)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10-core processor </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8-core processor (maximum core performance)</a:t>
            </a:r>
          </a:p>
          <a:p>
            <a:pPr fontAlgn="base">
              <a:lnSpc>
                <a:spcPct val="90000"/>
              </a:lnSpc>
              <a:spcBef>
                <a:spcPts val="400"/>
              </a:spcBef>
              <a:buSzPct val="125000"/>
              <a:buFont typeface="Arial" panose="020B0604020202020204" pitchFamily="34" charset="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Single processor config supported for 8 and 10-core processor offerings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Processor frequencies dynamic by default, set to Maximum Performance Mode</a:t>
            </a:r>
          </a:p>
        </p:txBody>
      </p:sp>
      <p:graphicFrame>
        <p:nvGraphicFramePr>
          <p:cNvPr id="2" name="Table 1">
            <a:extLst>
              <a:ext uri="{FF2B5EF4-FFF2-40B4-BE49-F238E27FC236}">
                <a16:creationId xmlns:a16="http://schemas.microsoft.com/office/drawing/2014/main" id="{81D6D8E4-6BBD-ED41-860B-3730519A182C}"/>
              </a:ext>
            </a:extLst>
          </p:cNvPr>
          <p:cNvGraphicFramePr>
            <a:graphicFrameLocks noGrp="1"/>
          </p:cNvGraphicFramePr>
          <p:nvPr>
            <p:extLst>
              <p:ext uri="{D42A27DB-BD31-4B8C-83A1-F6EECF244321}">
                <p14:modId xmlns:p14="http://schemas.microsoft.com/office/powerpoint/2010/main" val="3969709636"/>
              </p:ext>
            </p:extLst>
          </p:nvPr>
        </p:nvGraphicFramePr>
        <p:xfrm>
          <a:off x="1849526" y="2267871"/>
          <a:ext cx="4274515" cy="1280160"/>
        </p:xfrm>
        <a:graphic>
          <a:graphicData uri="http://schemas.openxmlformats.org/drawingml/2006/table">
            <a:tbl>
              <a:tblPr firstRow="1" bandRow="1">
                <a:tableStyleId>{21E4AEA4-8DFA-4A89-87EB-49C32662AFE0}</a:tableStyleId>
              </a:tblPr>
              <a:tblGrid>
                <a:gridCol w="926501">
                  <a:extLst>
                    <a:ext uri="{9D8B030D-6E8A-4147-A177-3AD203B41FA5}">
                      <a16:colId xmlns:a16="http://schemas.microsoft.com/office/drawing/2014/main" val="1454937157"/>
                    </a:ext>
                  </a:extLst>
                </a:gridCol>
                <a:gridCol w="1210756">
                  <a:extLst>
                    <a:ext uri="{9D8B030D-6E8A-4147-A177-3AD203B41FA5}">
                      <a16:colId xmlns:a16="http://schemas.microsoft.com/office/drawing/2014/main" val="2870583068"/>
                    </a:ext>
                  </a:extLst>
                </a:gridCol>
                <a:gridCol w="2137258">
                  <a:extLst>
                    <a:ext uri="{9D8B030D-6E8A-4147-A177-3AD203B41FA5}">
                      <a16:colId xmlns:a16="http://schemas.microsoft.com/office/drawing/2014/main" val="3591400065"/>
                    </a:ext>
                  </a:extLst>
                </a:gridCol>
              </a:tblGrid>
              <a:tr h="368935">
                <a:tc>
                  <a:txBody>
                    <a:bodyPr/>
                    <a:lstStyle/>
                    <a:p>
                      <a:pPr algn="ctr"/>
                      <a:r>
                        <a:rPr lang="en-US" sz="1200" dirty="0"/>
                        <a:t>Feature</a:t>
                      </a:r>
                    </a:p>
                    <a:p>
                      <a:pPr algn="ctr"/>
                      <a:r>
                        <a:rPr lang="en-US" sz="1200" dirty="0"/>
                        <a:t>Code</a:t>
                      </a:r>
                      <a:endParaRPr lang="en-US" sz="1200" b="1" dirty="0"/>
                    </a:p>
                  </a:txBody>
                  <a:tcPr/>
                </a:tc>
                <a:tc>
                  <a:txBody>
                    <a:bodyPr/>
                    <a:lstStyle/>
                    <a:p>
                      <a:pPr algn="ctr"/>
                      <a:r>
                        <a:rPr lang="en-US" sz="1200" dirty="0"/>
                        <a:t>Processor </a:t>
                      </a:r>
                    </a:p>
                    <a:p>
                      <a:pPr algn="ctr"/>
                      <a:r>
                        <a:rPr lang="en-US" sz="1200" dirty="0"/>
                        <a:t>SMT8 Cores</a:t>
                      </a:r>
                      <a:endParaRPr lang="en-US" sz="1200" b="1" dirty="0"/>
                    </a:p>
                  </a:txBody>
                  <a:tcPr/>
                </a:tc>
                <a:tc>
                  <a:txBody>
                    <a:bodyPr/>
                    <a:lstStyle/>
                    <a:p>
                      <a:pPr algn="ctr"/>
                      <a:r>
                        <a:rPr lang="en-US" sz="1200" dirty="0"/>
                        <a:t>Typical</a:t>
                      </a:r>
                    </a:p>
                    <a:p>
                      <a:pPr algn="ctr"/>
                      <a:r>
                        <a:rPr lang="en-US" sz="1200" dirty="0"/>
                        <a:t>Frequency Range</a:t>
                      </a:r>
                      <a:endParaRPr lang="en-US" sz="1200" b="1" dirty="0"/>
                    </a:p>
                  </a:txBody>
                  <a:tcPr/>
                </a:tc>
                <a:extLst>
                  <a:ext uri="{0D108BD9-81ED-4DB2-BD59-A6C34878D82A}">
                    <a16:rowId xmlns:a16="http://schemas.microsoft.com/office/drawing/2014/main" val="2064537634"/>
                  </a:ext>
                </a:extLst>
              </a:tr>
              <a:tr h="221361">
                <a:tc>
                  <a:txBody>
                    <a:bodyPr/>
                    <a:lstStyle/>
                    <a:p>
                      <a:pPr algn="ctr"/>
                      <a:r>
                        <a:rPr lang="en-US" sz="1200" dirty="0">
                          <a:solidFill>
                            <a:schemeClr val="tx1"/>
                          </a:solidFill>
                        </a:rPr>
                        <a:t>ELPX</a:t>
                      </a:r>
                      <a:endParaRPr lang="en-US" sz="1200" b="0" dirty="0">
                        <a:solidFill>
                          <a:schemeClr val="tx1"/>
                        </a:solidFill>
                      </a:endParaRPr>
                    </a:p>
                  </a:txBody>
                  <a:tcPr/>
                </a:tc>
                <a:tc>
                  <a:txBody>
                    <a:bodyPr/>
                    <a:lstStyle/>
                    <a:p>
                      <a:pPr algn="ctr"/>
                      <a:r>
                        <a:rPr lang="en-US" sz="1200" dirty="0">
                          <a:solidFill>
                            <a:schemeClr val="tx1"/>
                          </a:solidFill>
                        </a:rPr>
                        <a:t>12 cores</a:t>
                      </a:r>
                      <a:endParaRPr lang="en-US" sz="1200" b="0" dirty="0">
                        <a:solidFill>
                          <a:schemeClr val="tx1"/>
                        </a:solidFill>
                      </a:endParaRPr>
                    </a:p>
                  </a:txBody>
                  <a:tcPr/>
                </a:tc>
                <a:tc>
                  <a:txBody>
                    <a:bodyPr/>
                    <a:lstStyle/>
                    <a:p>
                      <a:pPr algn="ctr"/>
                      <a:r>
                        <a:rPr lang="en-US" sz="1200" dirty="0">
                          <a:solidFill>
                            <a:schemeClr val="tx1"/>
                          </a:solidFill>
                        </a:rPr>
                        <a:t>2.7 to 3.8 GHz (max)</a:t>
                      </a:r>
                      <a:endParaRPr lang="en-US" sz="1200" b="0" dirty="0">
                        <a:solidFill>
                          <a:schemeClr val="tx1"/>
                        </a:solidFill>
                      </a:endParaRPr>
                    </a:p>
                  </a:txBody>
                  <a:tcPr/>
                </a:tc>
                <a:extLst>
                  <a:ext uri="{0D108BD9-81ED-4DB2-BD59-A6C34878D82A}">
                    <a16:rowId xmlns:a16="http://schemas.microsoft.com/office/drawing/2014/main" val="1435365179"/>
                  </a:ext>
                </a:extLst>
              </a:tr>
              <a:tr h="221361">
                <a:tc>
                  <a:txBody>
                    <a:bodyPr/>
                    <a:lstStyle/>
                    <a:p>
                      <a:pPr algn="ctr"/>
                      <a:r>
                        <a:rPr lang="en-US" sz="1200" dirty="0">
                          <a:solidFill>
                            <a:schemeClr val="tx1"/>
                          </a:solidFill>
                        </a:rPr>
                        <a:t>EPPW</a:t>
                      </a:r>
                      <a:endParaRPr lang="en-US" sz="1200" b="0" dirty="0">
                        <a:solidFill>
                          <a:schemeClr val="tx1"/>
                        </a:solidFill>
                      </a:endParaRPr>
                    </a:p>
                  </a:txBody>
                  <a:tcPr/>
                </a:tc>
                <a:tc>
                  <a:txBody>
                    <a:bodyPr/>
                    <a:lstStyle/>
                    <a:p>
                      <a:pPr algn="ctr"/>
                      <a:r>
                        <a:rPr lang="en-US" sz="1200" dirty="0">
                          <a:solidFill>
                            <a:schemeClr val="tx1"/>
                          </a:solidFill>
                        </a:rPr>
                        <a:t>10 cores</a:t>
                      </a:r>
                      <a:endParaRPr lang="en-US" sz="1200" b="0" dirty="0">
                        <a:solidFill>
                          <a:schemeClr val="tx1"/>
                        </a:solidFill>
                      </a:endParaRPr>
                    </a:p>
                  </a:txBody>
                  <a:tcPr/>
                </a:tc>
                <a:tc>
                  <a:txBody>
                    <a:bodyPr/>
                    <a:lstStyle/>
                    <a:p>
                      <a:pPr algn="ctr"/>
                      <a:r>
                        <a:rPr lang="en-US" sz="1200" dirty="0">
                          <a:solidFill>
                            <a:schemeClr val="tx1"/>
                          </a:solidFill>
                        </a:rPr>
                        <a:t>2.9 to 3.8 GHz (max)</a:t>
                      </a:r>
                      <a:endParaRPr lang="en-US" sz="1200" b="0" dirty="0">
                        <a:solidFill>
                          <a:schemeClr val="tx1"/>
                        </a:solidFill>
                      </a:endParaRPr>
                    </a:p>
                  </a:txBody>
                  <a:tcPr/>
                </a:tc>
                <a:extLst>
                  <a:ext uri="{0D108BD9-81ED-4DB2-BD59-A6C34878D82A}">
                    <a16:rowId xmlns:a16="http://schemas.microsoft.com/office/drawing/2014/main" val="1920167625"/>
                  </a:ext>
                </a:extLst>
              </a:tr>
              <a:tr h="221361">
                <a:tc>
                  <a:txBody>
                    <a:bodyPr/>
                    <a:lstStyle/>
                    <a:p>
                      <a:pPr algn="ctr"/>
                      <a:r>
                        <a:rPr lang="en-US" sz="1200" dirty="0">
                          <a:solidFill>
                            <a:schemeClr val="tx1"/>
                          </a:solidFill>
                        </a:rPr>
                        <a:t>ELPV</a:t>
                      </a:r>
                      <a:endParaRPr lang="en-US" sz="1200" b="0" dirty="0">
                        <a:solidFill>
                          <a:schemeClr val="tx1"/>
                        </a:solidFill>
                      </a:endParaRPr>
                    </a:p>
                  </a:txBody>
                  <a:tcPr/>
                </a:tc>
                <a:tc>
                  <a:txBody>
                    <a:bodyPr/>
                    <a:lstStyle/>
                    <a:p>
                      <a:pPr algn="ctr"/>
                      <a:r>
                        <a:rPr lang="en-US" sz="1200" dirty="0">
                          <a:solidFill>
                            <a:schemeClr val="tx1"/>
                          </a:solidFill>
                        </a:rPr>
                        <a:t>8 cores</a:t>
                      </a:r>
                      <a:endParaRPr lang="en-US" sz="1200" b="0" dirty="0">
                        <a:solidFill>
                          <a:schemeClr val="tx1"/>
                        </a:solidFill>
                      </a:endParaRPr>
                    </a:p>
                  </a:txBody>
                  <a:tcPr/>
                </a:tc>
                <a:tc>
                  <a:txBody>
                    <a:bodyPr/>
                    <a:lstStyle/>
                    <a:p>
                      <a:pPr algn="ctr"/>
                      <a:r>
                        <a:rPr lang="en-US" sz="1200" dirty="0">
                          <a:solidFill>
                            <a:schemeClr val="tx1"/>
                          </a:solidFill>
                        </a:rPr>
                        <a:t>3.4 to 3.9 GHz (max)</a:t>
                      </a:r>
                      <a:endParaRPr lang="en-US" sz="1200" b="0" dirty="0">
                        <a:solidFill>
                          <a:schemeClr val="tx1"/>
                        </a:solidFill>
                      </a:endParaRPr>
                    </a:p>
                  </a:txBody>
                  <a:tcPr/>
                </a:tc>
                <a:extLst>
                  <a:ext uri="{0D108BD9-81ED-4DB2-BD59-A6C34878D82A}">
                    <a16:rowId xmlns:a16="http://schemas.microsoft.com/office/drawing/2014/main" val="264914655"/>
                  </a:ext>
                </a:extLst>
              </a:tr>
            </a:tbl>
          </a:graphicData>
        </a:graphic>
      </p:graphicFrame>
    </p:spTree>
    <p:extLst>
      <p:ext uri="{BB962C8B-B14F-4D97-AF65-F5344CB8AC3E}">
        <p14:creationId xmlns:p14="http://schemas.microsoft.com/office/powerpoint/2010/main" val="1757519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S922 / H922 / L922 Memory</a:t>
            </a:r>
          </a:p>
        </p:txBody>
      </p:sp>
      <p:sp>
        <p:nvSpPr>
          <p:cNvPr id="3" name="Content Placeholder 2">
            <a:extLst>
              <a:ext uri="{FF2B5EF4-FFF2-40B4-BE49-F238E27FC236}">
                <a16:creationId xmlns:a16="http://schemas.microsoft.com/office/drawing/2014/main" id="{6DF2EE40-7A12-4C9A-A2F6-6CEE8BBFD8E1}"/>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22</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299405" y="589295"/>
            <a:ext cx="5830955" cy="26868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Low latency direct attach memory architecture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Up to 170 GB/s peak memory bandwidth per socket</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Industry standard DDR4 memory RDIMMs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16 DIMM slots per socket, 32 DIMM slots total </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Maximum memory capacity 4TB</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Minimum config is 2x 8GB DIMM’s per processor socket</a:t>
            </a:r>
            <a:endParaRPr lang="en-US" sz="1400" dirty="0">
              <a:solidFill>
                <a:srgbClr val="000000"/>
              </a:solidFill>
              <a:ea typeface="ヒラギノ角ゴ Pro W3"/>
              <a:cs typeface="Arial"/>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Supported DIMM sizes and frequencies shown in table below</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DIMM plug rules per socket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installed: 2, 4, 6, 8, 12, 16</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 the same Quad as shown must be the same size</a:t>
            </a:r>
          </a:p>
        </p:txBody>
      </p:sp>
      <p:graphicFrame>
        <p:nvGraphicFramePr>
          <p:cNvPr id="2" name="Table 1">
            <a:extLst>
              <a:ext uri="{FF2B5EF4-FFF2-40B4-BE49-F238E27FC236}">
                <a16:creationId xmlns:a16="http://schemas.microsoft.com/office/drawing/2014/main" id="{F2737381-32E7-46A1-8DED-897375182A92}"/>
              </a:ext>
            </a:extLst>
          </p:cNvPr>
          <p:cNvGraphicFramePr>
            <a:graphicFrameLocks noGrp="1"/>
          </p:cNvGraphicFramePr>
          <p:nvPr>
            <p:extLst>
              <p:ext uri="{D42A27DB-BD31-4B8C-83A1-F6EECF244321}">
                <p14:modId xmlns:p14="http://schemas.microsoft.com/office/powerpoint/2010/main" val="2527876898"/>
              </p:ext>
            </p:extLst>
          </p:nvPr>
        </p:nvGraphicFramePr>
        <p:xfrm>
          <a:off x="971043" y="3215254"/>
          <a:ext cx="6427208" cy="1828800"/>
        </p:xfrm>
        <a:graphic>
          <a:graphicData uri="http://schemas.openxmlformats.org/drawingml/2006/table">
            <a:tbl>
              <a:tblPr firstRow="1" bandRow="1">
                <a:tableStyleId>{21E4AEA4-8DFA-4A89-87EB-49C32662AFE0}</a:tableStyleId>
              </a:tblPr>
              <a:tblGrid>
                <a:gridCol w="1606802">
                  <a:extLst>
                    <a:ext uri="{9D8B030D-6E8A-4147-A177-3AD203B41FA5}">
                      <a16:colId xmlns:a16="http://schemas.microsoft.com/office/drawing/2014/main" val="2701317016"/>
                    </a:ext>
                  </a:extLst>
                </a:gridCol>
                <a:gridCol w="1606802">
                  <a:extLst>
                    <a:ext uri="{9D8B030D-6E8A-4147-A177-3AD203B41FA5}">
                      <a16:colId xmlns:a16="http://schemas.microsoft.com/office/drawing/2014/main" val="510147874"/>
                    </a:ext>
                  </a:extLst>
                </a:gridCol>
                <a:gridCol w="1606802">
                  <a:extLst>
                    <a:ext uri="{9D8B030D-6E8A-4147-A177-3AD203B41FA5}">
                      <a16:colId xmlns:a16="http://schemas.microsoft.com/office/drawing/2014/main" val="1339626708"/>
                    </a:ext>
                  </a:extLst>
                </a:gridCol>
                <a:gridCol w="1606802">
                  <a:extLst>
                    <a:ext uri="{9D8B030D-6E8A-4147-A177-3AD203B41FA5}">
                      <a16:colId xmlns:a16="http://schemas.microsoft.com/office/drawing/2014/main" val="1592704996"/>
                    </a:ext>
                  </a:extLst>
                </a:gridCol>
              </a:tblGrid>
              <a:tr h="414657">
                <a:tc>
                  <a:txBody>
                    <a:bodyPr/>
                    <a:lstStyle/>
                    <a:p>
                      <a:pPr algn="ctr"/>
                      <a:r>
                        <a:rPr lang="en-US" sz="1200" dirty="0"/>
                        <a:t>Feature Code</a:t>
                      </a:r>
                    </a:p>
                  </a:txBody>
                  <a:tcPr anchor="ctr"/>
                </a:tc>
                <a:tc>
                  <a:txBody>
                    <a:bodyPr/>
                    <a:lstStyle/>
                    <a:p>
                      <a:pPr algn="ctr"/>
                      <a:r>
                        <a:rPr lang="en-US" sz="1200" dirty="0"/>
                        <a:t>DIMM Size</a:t>
                      </a:r>
                    </a:p>
                  </a:txBody>
                  <a:tcPr anchor="ctr"/>
                </a:tc>
                <a:tc>
                  <a:txBody>
                    <a:bodyPr/>
                    <a:lstStyle/>
                    <a:p>
                      <a:pPr algn="ctr"/>
                      <a:r>
                        <a:rPr lang="en-US" sz="1200" dirty="0"/>
                        <a:t>2-8 DIMMs per socket</a:t>
                      </a:r>
                    </a:p>
                  </a:txBody>
                  <a:tcPr anchor="ctr"/>
                </a:tc>
                <a:tc>
                  <a:txBody>
                    <a:bodyPr/>
                    <a:lstStyle/>
                    <a:p>
                      <a:pPr algn="ctr"/>
                      <a:r>
                        <a:rPr lang="en-US" sz="1200" dirty="0"/>
                        <a:t>10-16 DIMMs per socket</a:t>
                      </a:r>
                    </a:p>
                  </a:txBody>
                  <a:tcPr anchor="ctr"/>
                </a:tc>
                <a:extLst>
                  <a:ext uri="{0D108BD9-81ED-4DB2-BD59-A6C34878D82A}">
                    <a16:rowId xmlns:a16="http://schemas.microsoft.com/office/drawing/2014/main" val="2888381358"/>
                  </a:ext>
                </a:extLst>
              </a:tr>
              <a:tr h="261742">
                <a:tc>
                  <a:txBody>
                    <a:bodyPr/>
                    <a:lstStyle/>
                    <a:p>
                      <a:pPr lvl="0" algn="ctr">
                        <a:buNone/>
                      </a:pPr>
                      <a:r>
                        <a:rPr lang="en-US" sz="1200" dirty="0">
                          <a:solidFill>
                            <a:srgbClr val="000000"/>
                          </a:solidFill>
                        </a:rPr>
                        <a:t>EM60</a:t>
                      </a:r>
                    </a:p>
                  </a:txBody>
                  <a:tcPr anchor="ctr"/>
                </a:tc>
                <a:tc>
                  <a:txBody>
                    <a:bodyPr/>
                    <a:lstStyle/>
                    <a:p>
                      <a:pPr lvl="0" algn="ctr">
                        <a:buNone/>
                      </a:pPr>
                      <a:r>
                        <a:rPr lang="en-US" sz="1200" dirty="0">
                          <a:solidFill>
                            <a:srgbClr val="000000"/>
                          </a:solidFill>
                        </a:rPr>
                        <a:t>8GB DIMM</a:t>
                      </a:r>
                    </a:p>
                  </a:txBody>
                  <a:tcPr anchor="ctr"/>
                </a:tc>
                <a:tc>
                  <a:txBody>
                    <a:bodyPr/>
                    <a:lstStyle/>
                    <a:p>
                      <a:pPr lvl="0" algn="ctr">
                        <a:buNone/>
                      </a:pPr>
                      <a:r>
                        <a:rPr lang="en-US" sz="1200" dirty="0">
                          <a:solidFill>
                            <a:srgbClr val="000000"/>
                          </a:solidFill>
                        </a:rPr>
                        <a:t>2666 MHz</a:t>
                      </a:r>
                      <a:endParaRPr lang="en-US" dirty="0"/>
                    </a:p>
                  </a:txBody>
                  <a:tcPr anchor="ctr"/>
                </a:tc>
                <a:tc>
                  <a:txBody>
                    <a:bodyPr/>
                    <a:lstStyle/>
                    <a:p>
                      <a:pPr lvl="0" algn="ctr">
                        <a:buNone/>
                      </a:pPr>
                      <a:r>
                        <a:rPr lang="en-US" sz="1200" dirty="0">
                          <a:solidFill>
                            <a:srgbClr val="000000"/>
                          </a:solidFill>
                        </a:rPr>
                        <a:t>2133 MHz</a:t>
                      </a:r>
                      <a:endParaRPr lang="en-US" dirty="0"/>
                    </a:p>
                  </a:txBody>
                  <a:tcPr anchor="ctr"/>
                </a:tc>
                <a:extLst>
                  <a:ext uri="{0D108BD9-81ED-4DB2-BD59-A6C34878D82A}">
                    <a16:rowId xmlns:a16="http://schemas.microsoft.com/office/drawing/2014/main" val="4155920201"/>
                  </a:ext>
                </a:extLst>
              </a:tr>
              <a:tr h="261743">
                <a:tc>
                  <a:txBody>
                    <a:bodyPr/>
                    <a:lstStyle/>
                    <a:p>
                      <a:pPr algn="ctr"/>
                      <a:r>
                        <a:rPr lang="en-US" sz="1200" dirty="0">
                          <a:solidFill>
                            <a:schemeClr val="tx1"/>
                          </a:solidFill>
                        </a:rPr>
                        <a:t>EM62</a:t>
                      </a:r>
                    </a:p>
                  </a:txBody>
                  <a:tcPr anchor="ctr"/>
                </a:tc>
                <a:tc>
                  <a:txBody>
                    <a:bodyPr/>
                    <a:lstStyle/>
                    <a:p>
                      <a:pPr algn="ctr"/>
                      <a:r>
                        <a:rPr lang="en-US" sz="1200" dirty="0">
                          <a:solidFill>
                            <a:schemeClr val="tx1"/>
                          </a:solidFill>
                        </a:rPr>
                        <a:t>16GB DIMM</a:t>
                      </a:r>
                    </a:p>
                  </a:txBody>
                  <a:tcPr anchor="ctr"/>
                </a:tc>
                <a:tc>
                  <a:txBody>
                    <a:bodyPr/>
                    <a:lstStyle/>
                    <a:p>
                      <a:pPr algn="ctr"/>
                      <a:r>
                        <a:rPr lang="en-US" sz="1200" dirty="0">
                          <a:solidFill>
                            <a:schemeClr val="tx1"/>
                          </a:solidFill>
                        </a:rPr>
                        <a:t>2666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2569146304"/>
                  </a:ext>
                </a:extLst>
              </a:tr>
              <a:tr h="261743">
                <a:tc>
                  <a:txBody>
                    <a:bodyPr/>
                    <a:lstStyle/>
                    <a:p>
                      <a:pPr algn="ctr"/>
                      <a:r>
                        <a:rPr lang="en-US" sz="1200" dirty="0">
                          <a:solidFill>
                            <a:schemeClr val="tx1"/>
                          </a:solidFill>
                        </a:rPr>
                        <a:t>EM63</a:t>
                      </a:r>
                    </a:p>
                  </a:txBody>
                  <a:tcPr anchor="ctr"/>
                </a:tc>
                <a:tc>
                  <a:txBody>
                    <a:bodyPr/>
                    <a:lstStyle/>
                    <a:p>
                      <a:pPr algn="ctr"/>
                      <a:r>
                        <a:rPr lang="en-US" sz="1200" dirty="0">
                          <a:solidFill>
                            <a:schemeClr val="tx1"/>
                          </a:solidFill>
                        </a:rPr>
                        <a:t>32GB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1611952716"/>
                  </a:ext>
                </a:extLst>
              </a:tr>
              <a:tr h="261743">
                <a:tc>
                  <a:txBody>
                    <a:bodyPr/>
                    <a:lstStyle/>
                    <a:p>
                      <a:pPr algn="ctr"/>
                      <a:r>
                        <a:rPr lang="en-US" sz="1200" dirty="0">
                          <a:solidFill>
                            <a:schemeClr val="tx1"/>
                          </a:solidFill>
                        </a:rPr>
                        <a:t>EM64</a:t>
                      </a:r>
                    </a:p>
                  </a:txBody>
                  <a:tcPr anchor="ctr"/>
                </a:tc>
                <a:tc>
                  <a:txBody>
                    <a:bodyPr/>
                    <a:lstStyle/>
                    <a:p>
                      <a:pPr algn="ctr"/>
                      <a:r>
                        <a:rPr lang="en-US" sz="1200" dirty="0">
                          <a:solidFill>
                            <a:schemeClr val="tx1"/>
                          </a:solidFill>
                        </a:rPr>
                        <a:t>64GB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706027223"/>
                  </a:ext>
                </a:extLst>
              </a:tr>
              <a:tr h="261743">
                <a:tc>
                  <a:txBody>
                    <a:bodyPr/>
                    <a:lstStyle/>
                    <a:p>
                      <a:pPr algn="ctr"/>
                      <a:r>
                        <a:rPr lang="en-US" sz="1200" dirty="0">
                          <a:solidFill>
                            <a:schemeClr val="tx1"/>
                          </a:solidFill>
                        </a:rPr>
                        <a:t>EM65</a:t>
                      </a:r>
                    </a:p>
                  </a:txBody>
                  <a:tcPr anchor="ctr"/>
                </a:tc>
                <a:tc>
                  <a:txBody>
                    <a:bodyPr/>
                    <a:lstStyle/>
                    <a:p>
                      <a:pPr algn="ctr"/>
                      <a:r>
                        <a:rPr lang="en-US" sz="1200" dirty="0">
                          <a:solidFill>
                            <a:schemeClr val="tx1"/>
                          </a:solidFill>
                        </a:rPr>
                        <a:t>128GB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3092952659"/>
                  </a:ext>
                </a:extLst>
              </a:tr>
            </a:tbl>
          </a:graphicData>
        </a:graphic>
      </p:graphicFrame>
      <p:pic>
        <p:nvPicPr>
          <p:cNvPr id="7" name="Picture 6">
            <a:extLst>
              <a:ext uri="{FF2B5EF4-FFF2-40B4-BE49-F238E27FC236}">
                <a16:creationId xmlns:a16="http://schemas.microsoft.com/office/drawing/2014/main" id="{EF99835E-B475-4C62-8A2B-1C8EF8225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165" y="996494"/>
            <a:ext cx="1486279" cy="1430411"/>
          </a:xfrm>
          <a:prstGeom prst="rect">
            <a:avLst/>
          </a:prstGeom>
          <a:ln w="12700">
            <a:solidFill>
              <a:schemeClr val="tx1"/>
            </a:solidFill>
          </a:ln>
        </p:spPr>
      </p:pic>
      <p:pic>
        <p:nvPicPr>
          <p:cNvPr id="8" name="Picture 7">
            <a:extLst>
              <a:ext uri="{FF2B5EF4-FFF2-40B4-BE49-F238E27FC236}">
                <a16:creationId xmlns:a16="http://schemas.microsoft.com/office/drawing/2014/main" id="{57BBB0CF-1BE9-4BBB-860D-07494E7183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493126" y="1826871"/>
            <a:ext cx="165233" cy="580525"/>
          </a:xfrm>
          <a:prstGeom prst="rect">
            <a:avLst/>
          </a:prstGeom>
        </p:spPr>
      </p:pic>
      <p:pic>
        <p:nvPicPr>
          <p:cNvPr id="9" name="Picture 8">
            <a:extLst>
              <a:ext uri="{FF2B5EF4-FFF2-40B4-BE49-F238E27FC236}">
                <a16:creationId xmlns:a16="http://schemas.microsoft.com/office/drawing/2014/main" id="{F99BD2C1-E207-45EB-BDF3-4CEC4D178F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493126" y="1002395"/>
            <a:ext cx="165233" cy="580525"/>
          </a:xfrm>
          <a:prstGeom prst="rect">
            <a:avLst/>
          </a:prstGeom>
        </p:spPr>
      </p:pic>
      <p:pic>
        <p:nvPicPr>
          <p:cNvPr id="10" name="Picture 9">
            <a:extLst>
              <a:ext uri="{FF2B5EF4-FFF2-40B4-BE49-F238E27FC236}">
                <a16:creationId xmlns:a16="http://schemas.microsoft.com/office/drawing/2014/main" id="{9F1C06EF-C58E-4B1F-A969-0B2B9A0EDB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30111" y="999962"/>
            <a:ext cx="165233" cy="580525"/>
          </a:xfrm>
          <a:prstGeom prst="rect">
            <a:avLst/>
          </a:prstGeom>
        </p:spPr>
      </p:pic>
      <p:pic>
        <p:nvPicPr>
          <p:cNvPr id="11" name="Picture 10">
            <a:extLst>
              <a:ext uri="{FF2B5EF4-FFF2-40B4-BE49-F238E27FC236}">
                <a16:creationId xmlns:a16="http://schemas.microsoft.com/office/drawing/2014/main" id="{A6B489DC-1EE8-4AD9-B44D-ACDC89C1AF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30111" y="1822002"/>
            <a:ext cx="165233" cy="580525"/>
          </a:xfrm>
          <a:prstGeom prst="rect">
            <a:avLst/>
          </a:prstGeom>
        </p:spPr>
      </p:pic>
      <p:pic>
        <p:nvPicPr>
          <p:cNvPr id="12" name="Picture 11">
            <a:extLst>
              <a:ext uri="{FF2B5EF4-FFF2-40B4-BE49-F238E27FC236}">
                <a16:creationId xmlns:a16="http://schemas.microsoft.com/office/drawing/2014/main" id="{FFDA51DE-9A98-49E9-A70F-0F45DA9885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799489" y="1022230"/>
            <a:ext cx="165233" cy="580525"/>
          </a:xfrm>
          <a:prstGeom prst="rect">
            <a:avLst/>
          </a:prstGeom>
        </p:spPr>
      </p:pic>
      <p:pic>
        <p:nvPicPr>
          <p:cNvPr id="13" name="Picture 12">
            <a:extLst>
              <a:ext uri="{FF2B5EF4-FFF2-40B4-BE49-F238E27FC236}">
                <a16:creationId xmlns:a16="http://schemas.microsoft.com/office/drawing/2014/main" id="{04FBF71F-58A4-4336-BE19-80E9D88824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790398" y="1781542"/>
            <a:ext cx="165233" cy="580525"/>
          </a:xfrm>
          <a:prstGeom prst="rect">
            <a:avLst/>
          </a:prstGeom>
        </p:spPr>
      </p:pic>
      <p:pic>
        <p:nvPicPr>
          <p:cNvPr id="14" name="Picture 13">
            <a:extLst>
              <a:ext uri="{FF2B5EF4-FFF2-40B4-BE49-F238E27FC236}">
                <a16:creationId xmlns:a16="http://schemas.microsoft.com/office/drawing/2014/main" id="{4ED94FC9-6F3D-431B-91FC-2EF658D504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089392" y="1022230"/>
            <a:ext cx="165233" cy="580525"/>
          </a:xfrm>
          <a:prstGeom prst="rect">
            <a:avLst/>
          </a:prstGeom>
        </p:spPr>
      </p:pic>
      <p:pic>
        <p:nvPicPr>
          <p:cNvPr id="15" name="Picture 14">
            <a:extLst>
              <a:ext uri="{FF2B5EF4-FFF2-40B4-BE49-F238E27FC236}">
                <a16:creationId xmlns:a16="http://schemas.microsoft.com/office/drawing/2014/main" id="{9600538C-D120-43BF-9F30-F0DA3259A6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080301" y="1781542"/>
            <a:ext cx="165233" cy="580525"/>
          </a:xfrm>
          <a:prstGeom prst="rect">
            <a:avLst/>
          </a:prstGeom>
        </p:spPr>
      </p:pic>
      <p:pic>
        <p:nvPicPr>
          <p:cNvPr id="17" name="Picture 16">
            <a:extLst>
              <a:ext uri="{FF2B5EF4-FFF2-40B4-BE49-F238E27FC236}">
                <a16:creationId xmlns:a16="http://schemas.microsoft.com/office/drawing/2014/main" id="{22254C2E-49F4-4FDD-A049-A60A60F4DF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546148" y="1038050"/>
            <a:ext cx="165233" cy="580525"/>
          </a:xfrm>
          <a:prstGeom prst="rect">
            <a:avLst/>
          </a:prstGeom>
        </p:spPr>
      </p:pic>
      <p:pic>
        <p:nvPicPr>
          <p:cNvPr id="18" name="Picture 17">
            <a:extLst>
              <a:ext uri="{FF2B5EF4-FFF2-40B4-BE49-F238E27FC236}">
                <a16:creationId xmlns:a16="http://schemas.microsoft.com/office/drawing/2014/main" id="{D6BD28C4-D58A-49D5-A1AE-E2AEDB42C3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74310" y="1038050"/>
            <a:ext cx="165233" cy="580525"/>
          </a:xfrm>
          <a:prstGeom prst="rect">
            <a:avLst/>
          </a:prstGeom>
        </p:spPr>
      </p:pic>
      <p:pic>
        <p:nvPicPr>
          <p:cNvPr id="19" name="Picture 18">
            <a:extLst>
              <a:ext uri="{FF2B5EF4-FFF2-40B4-BE49-F238E27FC236}">
                <a16:creationId xmlns:a16="http://schemas.microsoft.com/office/drawing/2014/main" id="{A3C75879-1216-4C92-B35E-64CFDA2F6D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546148" y="1854960"/>
            <a:ext cx="165233" cy="580525"/>
          </a:xfrm>
          <a:prstGeom prst="rect">
            <a:avLst/>
          </a:prstGeom>
        </p:spPr>
      </p:pic>
      <p:pic>
        <p:nvPicPr>
          <p:cNvPr id="20" name="Picture 19">
            <a:extLst>
              <a:ext uri="{FF2B5EF4-FFF2-40B4-BE49-F238E27FC236}">
                <a16:creationId xmlns:a16="http://schemas.microsoft.com/office/drawing/2014/main" id="{33BAEA34-62BE-471E-A979-8B7198D017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74310" y="1854960"/>
            <a:ext cx="165233" cy="580525"/>
          </a:xfrm>
          <a:prstGeom prst="rect">
            <a:avLst/>
          </a:prstGeom>
        </p:spPr>
      </p:pic>
      <p:pic>
        <p:nvPicPr>
          <p:cNvPr id="22" name="Picture 21">
            <a:extLst>
              <a:ext uri="{FF2B5EF4-FFF2-40B4-BE49-F238E27FC236}">
                <a16:creationId xmlns:a16="http://schemas.microsoft.com/office/drawing/2014/main" id="{C81AD081-C354-4744-8FE3-3574AC6AAF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740367" y="1833095"/>
            <a:ext cx="165233" cy="580525"/>
          </a:xfrm>
          <a:prstGeom prst="rect">
            <a:avLst/>
          </a:prstGeom>
        </p:spPr>
      </p:pic>
      <p:pic>
        <p:nvPicPr>
          <p:cNvPr id="23" name="Picture 22">
            <a:extLst>
              <a:ext uri="{FF2B5EF4-FFF2-40B4-BE49-F238E27FC236}">
                <a16:creationId xmlns:a16="http://schemas.microsoft.com/office/drawing/2014/main" id="{34CADDC5-7321-4E9A-A8A6-1C3CBB0B75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024111" y="1833095"/>
            <a:ext cx="165233" cy="580525"/>
          </a:xfrm>
          <a:prstGeom prst="rect">
            <a:avLst/>
          </a:prstGeom>
        </p:spPr>
      </p:pic>
      <p:pic>
        <p:nvPicPr>
          <p:cNvPr id="24" name="Picture 23">
            <a:extLst>
              <a:ext uri="{FF2B5EF4-FFF2-40B4-BE49-F238E27FC236}">
                <a16:creationId xmlns:a16="http://schemas.microsoft.com/office/drawing/2014/main" id="{F2B2D9AC-7E97-4ED8-914D-14B5F14DE1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740367" y="1056645"/>
            <a:ext cx="165233" cy="580525"/>
          </a:xfrm>
          <a:prstGeom prst="rect">
            <a:avLst/>
          </a:prstGeom>
        </p:spPr>
      </p:pic>
      <p:pic>
        <p:nvPicPr>
          <p:cNvPr id="25" name="Picture 24">
            <a:extLst>
              <a:ext uri="{FF2B5EF4-FFF2-40B4-BE49-F238E27FC236}">
                <a16:creationId xmlns:a16="http://schemas.microsoft.com/office/drawing/2014/main" id="{47C786C8-E6AC-4323-8B88-F9FA0DA802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024111" y="1056645"/>
            <a:ext cx="165233" cy="580525"/>
          </a:xfrm>
          <a:prstGeom prst="rect">
            <a:avLst/>
          </a:prstGeom>
        </p:spPr>
      </p:pic>
      <p:cxnSp>
        <p:nvCxnSpPr>
          <p:cNvPr id="26" name="Straight Arrow Connector 25">
            <a:extLst>
              <a:ext uri="{FF2B5EF4-FFF2-40B4-BE49-F238E27FC236}">
                <a16:creationId xmlns:a16="http://schemas.microsoft.com/office/drawing/2014/main" id="{3F682C32-4FAD-4F9D-8870-D161F8F67AC7}"/>
              </a:ext>
            </a:extLst>
          </p:cNvPr>
          <p:cNvCxnSpPr/>
          <p:nvPr/>
        </p:nvCxnSpPr>
        <p:spPr bwMode="auto">
          <a:xfrm flipH="1">
            <a:off x="7971516" y="1170067"/>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7" name="Straight Arrow Connector 26">
            <a:extLst>
              <a:ext uri="{FF2B5EF4-FFF2-40B4-BE49-F238E27FC236}">
                <a16:creationId xmlns:a16="http://schemas.microsoft.com/office/drawing/2014/main" id="{ED475856-AE34-4C0A-BBF6-4CE3BCCB266C}"/>
              </a:ext>
            </a:extLst>
          </p:cNvPr>
          <p:cNvCxnSpPr>
            <a:cxnSpLocks/>
          </p:cNvCxnSpPr>
          <p:nvPr/>
        </p:nvCxnSpPr>
        <p:spPr bwMode="auto">
          <a:xfrm flipH="1">
            <a:off x="7981128" y="1380448"/>
            <a:ext cx="538164"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8" name="Straight Arrow Connector 27">
            <a:extLst>
              <a:ext uri="{FF2B5EF4-FFF2-40B4-BE49-F238E27FC236}">
                <a16:creationId xmlns:a16="http://schemas.microsoft.com/office/drawing/2014/main" id="{1DE729EB-BEC5-4E73-8AE3-942E2419500F}"/>
              </a:ext>
            </a:extLst>
          </p:cNvPr>
          <p:cNvCxnSpPr/>
          <p:nvPr/>
        </p:nvCxnSpPr>
        <p:spPr bwMode="auto">
          <a:xfrm flipH="1">
            <a:off x="7971516" y="202849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9" name="Straight Arrow Connector 28">
            <a:extLst>
              <a:ext uri="{FF2B5EF4-FFF2-40B4-BE49-F238E27FC236}">
                <a16:creationId xmlns:a16="http://schemas.microsoft.com/office/drawing/2014/main" id="{3653866B-BC13-4B97-8A1F-787277ED7F09}"/>
              </a:ext>
            </a:extLst>
          </p:cNvPr>
          <p:cNvCxnSpPr>
            <a:cxnSpLocks/>
          </p:cNvCxnSpPr>
          <p:nvPr/>
        </p:nvCxnSpPr>
        <p:spPr bwMode="auto">
          <a:xfrm flipH="1">
            <a:off x="7988272" y="2238872"/>
            <a:ext cx="579042"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0" name="Straight Arrow Connector 29">
            <a:extLst>
              <a:ext uri="{FF2B5EF4-FFF2-40B4-BE49-F238E27FC236}">
                <a16:creationId xmlns:a16="http://schemas.microsoft.com/office/drawing/2014/main" id="{F2516CB4-4C15-4AD6-A3A3-9CBDA7C78EBD}"/>
              </a:ext>
            </a:extLst>
          </p:cNvPr>
          <p:cNvCxnSpPr/>
          <p:nvPr/>
        </p:nvCxnSpPr>
        <p:spPr bwMode="auto">
          <a:xfrm flipH="1">
            <a:off x="6221406" y="198803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1" name="Straight Arrow Connector 30">
            <a:extLst>
              <a:ext uri="{FF2B5EF4-FFF2-40B4-BE49-F238E27FC236}">
                <a16:creationId xmlns:a16="http://schemas.microsoft.com/office/drawing/2014/main" id="{7DFFAD84-9CDA-4081-AD35-F92D19783FFA}"/>
              </a:ext>
            </a:extLst>
          </p:cNvPr>
          <p:cNvCxnSpPr>
            <a:cxnSpLocks/>
          </p:cNvCxnSpPr>
          <p:nvPr/>
        </p:nvCxnSpPr>
        <p:spPr bwMode="auto">
          <a:xfrm flipH="1">
            <a:off x="5917531" y="2198412"/>
            <a:ext cx="565790"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2" name="Straight Arrow Connector 31">
            <a:extLst>
              <a:ext uri="{FF2B5EF4-FFF2-40B4-BE49-F238E27FC236}">
                <a16:creationId xmlns:a16="http://schemas.microsoft.com/office/drawing/2014/main" id="{1AC02E21-7F6E-434E-AEF3-00DD1188ECEF}"/>
              </a:ext>
            </a:extLst>
          </p:cNvPr>
          <p:cNvCxnSpPr/>
          <p:nvPr/>
        </p:nvCxnSpPr>
        <p:spPr bwMode="auto">
          <a:xfrm flipH="1">
            <a:off x="6221406" y="1258245"/>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3" name="Straight Arrow Connector 32">
            <a:extLst>
              <a:ext uri="{FF2B5EF4-FFF2-40B4-BE49-F238E27FC236}">
                <a16:creationId xmlns:a16="http://schemas.microsoft.com/office/drawing/2014/main" id="{CF78DCC3-F645-4CA2-9A89-42361CDF8E5D}"/>
              </a:ext>
            </a:extLst>
          </p:cNvPr>
          <p:cNvCxnSpPr>
            <a:cxnSpLocks/>
          </p:cNvCxnSpPr>
          <p:nvPr/>
        </p:nvCxnSpPr>
        <p:spPr bwMode="auto">
          <a:xfrm flipH="1">
            <a:off x="5941343" y="1468625"/>
            <a:ext cx="530071"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sp>
        <p:nvSpPr>
          <p:cNvPr id="38" name="TextBox 37">
            <a:extLst>
              <a:ext uri="{FF2B5EF4-FFF2-40B4-BE49-F238E27FC236}">
                <a16:creationId xmlns:a16="http://schemas.microsoft.com/office/drawing/2014/main" id="{FCE7B22A-A8AC-43FC-9D01-FB4567A792AE}"/>
              </a:ext>
            </a:extLst>
          </p:cNvPr>
          <p:cNvSpPr txBox="1"/>
          <p:nvPr/>
        </p:nvSpPr>
        <p:spPr>
          <a:xfrm>
            <a:off x="6684337" y="638643"/>
            <a:ext cx="1072731" cy="338554"/>
          </a:xfrm>
          <a:prstGeom prst="rect">
            <a:avLst/>
          </a:prstGeom>
          <a:noFill/>
        </p:spPr>
        <p:txBody>
          <a:bodyPr wrap="none">
            <a:spAutoFit/>
          </a:bodyPr>
          <a:lstStyle/>
          <a:p>
            <a:pPr algn="ctr" eaLnBrk="1" fontAlgn="auto" hangingPunct="1">
              <a:spcBef>
                <a:spcPts val="0"/>
              </a:spcBef>
              <a:spcAft>
                <a:spcPts val="0"/>
              </a:spcAft>
              <a:defRPr/>
            </a:pPr>
            <a:r>
              <a:rPr lang="en-US" sz="1600" b="1" dirty="0">
                <a:latin typeface="+mn-lt"/>
              </a:rPr>
              <a:t>POWER9</a:t>
            </a:r>
            <a:endParaRPr lang="en-US" b="1" dirty="0">
              <a:latin typeface="+mn-lt"/>
            </a:endParaRPr>
          </a:p>
        </p:txBody>
      </p:sp>
      <p:sp>
        <p:nvSpPr>
          <p:cNvPr id="4" name="Rectangle 3">
            <a:extLst>
              <a:ext uri="{FF2B5EF4-FFF2-40B4-BE49-F238E27FC236}">
                <a16:creationId xmlns:a16="http://schemas.microsoft.com/office/drawing/2014/main" id="{943656B8-ED9F-E440-94AA-0E05D5AAED36}"/>
              </a:ext>
            </a:extLst>
          </p:cNvPr>
          <p:cNvSpPr/>
          <p:nvPr/>
        </p:nvSpPr>
        <p:spPr bwMode="auto">
          <a:xfrm>
            <a:off x="5684080" y="95488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4" name="Rectangle 33">
            <a:extLst>
              <a:ext uri="{FF2B5EF4-FFF2-40B4-BE49-F238E27FC236}">
                <a16:creationId xmlns:a16="http://schemas.microsoft.com/office/drawing/2014/main" id="{F5345A7B-9D29-C142-9201-05144D2644C9}"/>
              </a:ext>
            </a:extLst>
          </p:cNvPr>
          <p:cNvSpPr/>
          <p:nvPr/>
        </p:nvSpPr>
        <p:spPr bwMode="auto">
          <a:xfrm>
            <a:off x="5682732" y="173037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5" name="Rectangle 34">
            <a:extLst>
              <a:ext uri="{FF2B5EF4-FFF2-40B4-BE49-F238E27FC236}">
                <a16:creationId xmlns:a16="http://schemas.microsoft.com/office/drawing/2014/main" id="{B23607F3-831D-A64F-B67D-F18D08577325}"/>
              </a:ext>
            </a:extLst>
          </p:cNvPr>
          <p:cNvSpPr/>
          <p:nvPr/>
        </p:nvSpPr>
        <p:spPr bwMode="auto">
          <a:xfrm>
            <a:off x="8183160" y="94544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6" name="Rectangle 35">
            <a:extLst>
              <a:ext uri="{FF2B5EF4-FFF2-40B4-BE49-F238E27FC236}">
                <a16:creationId xmlns:a16="http://schemas.microsoft.com/office/drawing/2014/main" id="{989761FD-E0E3-0741-A361-347C79F00F34}"/>
              </a:ext>
            </a:extLst>
          </p:cNvPr>
          <p:cNvSpPr/>
          <p:nvPr/>
        </p:nvSpPr>
        <p:spPr bwMode="auto">
          <a:xfrm>
            <a:off x="8173720" y="176139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21" name="TextBox 20">
            <a:extLst>
              <a:ext uri="{FF2B5EF4-FFF2-40B4-BE49-F238E27FC236}">
                <a16:creationId xmlns:a16="http://schemas.microsoft.com/office/drawing/2014/main" id="{E63D9B74-BC22-415A-ABB1-05B142ACE721}"/>
              </a:ext>
            </a:extLst>
          </p:cNvPr>
          <p:cNvSpPr txBox="1"/>
          <p:nvPr/>
        </p:nvSpPr>
        <p:spPr>
          <a:xfrm>
            <a:off x="5729680" y="2418849"/>
            <a:ext cx="559769" cy="276999"/>
          </a:xfrm>
          <a:prstGeom prst="rect">
            <a:avLst/>
          </a:prstGeom>
          <a:noFill/>
        </p:spPr>
        <p:txBody>
          <a:bodyPr wrap="none" rtlCol="0">
            <a:spAutoFit/>
          </a:bodyPr>
          <a:lstStyle/>
          <a:p>
            <a:r>
              <a:rPr lang="en-US" sz="1200" dirty="0"/>
              <a:t>Quad</a:t>
            </a:r>
            <a:endParaRPr lang="en-US" dirty="0"/>
          </a:p>
        </p:txBody>
      </p:sp>
      <p:sp>
        <p:nvSpPr>
          <p:cNvPr id="41" name="TextBox 40">
            <a:extLst>
              <a:ext uri="{FF2B5EF4-FFF2-40B4-BE49-F238E27FC236}">
                <a16:creationId xmlns:a16="http://schemas.microsoft.com/office/drawing/2014/main" id="{0F6E8A80-3B59-415E-B3A2-1CC262D034AA}"/>
              </a:ext>
            </a:extLst>
          </p:cNvPr>
          <p:cNvSpPr txBox="1"/>
          <p:nvPr/>
        </p:nvSpPr>
        <p:spPr>
          <a:xfrm>
            <a:off x="8199596" y="2452683"/>
            <a:ext cx="559769" cy="276999"/>
          </a:xfrm>
          <a:prstGeom prst="rect">
            <a:avLst/>
          </a:prstGeom>
          <a:noFill/>
        </p:spPr>
        <p:txBody>
          <a:bodyPr wrap="none" rtlCol="0">
            <a:spAutoFit/>
          </a:bodyPr>
          <a:lstStyle/>
          <a:p>
            <a:r>
              <a:rPr lang="en-US" sz="1200" dirty="0"/>
              <a:t>Quad</a:t>
            </a:r>
            <a:endParaRPr lang="en-US" dirty="0"/>
          </a:p>
        </p:txBody>
      </p:sp>
      <p:sp>
        <p:nvSpPr>
          <p:cNvPr id="42" name="TextBox 41">
            <a:extLst>
              <a:ext uri="{FF2B5EF4-FFF2-40B4-BE49-F238E27FC236}">
                <a16:creationId xmlns:a16="http://schemas.microsoft.com/office/drawing/2014/main" id="{758129AD-015F-41A3-945C-E42CF59FBD7D}"/>
              </a:ext>
            </a:extLst>
          </p:cNvPr>
          <p:cNvSpPr txBox="1"/>
          <p:nvPr/>
        </p:nvSpPr>
        <p:spPr>
          <a:xfrm>
            <a:off x="8173720" y="692613"/>
            <a:ext cx="559769" cy="276999"/>
          </a:xfrm>
          <a:prstGeom prst="rect">
            <a:avLst/>
          </a:prstGeom>
          <a:noFill/>
        </p:spPr>
        <p:txBody>
          <a:bodyPr wrap="none" rtlCol="0">
            <a:spAutoFit/>
          </a:bodyPr>
          <a:lstStyle/>
          <a:p>
            <a:r>
              <a:rPr lang="en-US" sz="1200" dirty="0"/>
              <a:t>Quad</a:t>
            </a:r>
            <a:endParaRPr lang="en-US" dirty="0"/>
          </a:p>
        </p:txBody>
      </p:sp>
      <p:sp>
        <p:nvSpPr>
          <p:cNvPr id="43" name="TextBox 42">
            <a:extLst>
              <a:ext uri="{FF2B5EF4-FFF2-40B4-BE49-F238E27FC236}">
                <a16:creationId xmlns:a16="http://schemas.microsoft.com/office/drawing/2014/main" id="{E5E3EBC8-D302-430B-9D55-74D55D77BAFC}"/>
              </a:ext>
            </a:extLst>
          </p:cNvPr>
          <p:cNvSpPr txBox="1"/>
          <p:nvPr/>
        </p:nvSpPr>
        <p:spPr>
          <a:xfrm>
            <a:off x="5742826" y="718454"/>
            <a:ext cx="559769" cy="276999"/>
          </a:xfrm>
          <a:prstGeom prst="rect">
            <a:avLst/>
          </a:prstGeom>
          <a:noFill/>
        </p:spPr>
        <p:txBody>
          <a:bodyPr wrap="none" rtlCol="0">
            <a:spAutoFit/>
          </a:bodyPr>
          <a:lstStyle/>
          <a:p>
            <a:r>
              <a:rPr lang="en-US" sz="1200" dirty="0"/>
              <a:t>Quad</a:t>
            </a:r>
            <a:endParaRPr lang="en-US" dirty="0"/>
          </a:p>
        </p:txBody>
      </p:sp>
    </p:spTree>
    <p:extLst>
      <p:ext uri="{BB962C8B-B14F-4D97-AF65-F5344CB8AC3E}">
        <p14:creationId xmlns:p14="http://schemas.microsoft.com/office/powerpoint/2010/main" val="428316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23</a:t>
            </a:fld>
            <a:endParaRPr lang="en-US" altLang="en-US" sz="700">
              <a:solidFill>
                <a:schemeClr val="tx1"/>
              </a:solidFill>
              <a:ea typeface="ヒラギノ角ゴ Pro W3" pitchFamily="124" charset="-128"/>
            </a:endParaRPr>
          </a:p>
        </p:txBody>
      </p:sp>
      <p:graphicFrame>
        <p:nvGraphicFramePr>
          <p:cNvPr id="11" name="Table 10">
            <a:extLst>
              <a:ext uri="{FF2B5EF4-FFF2-40B4-BE49-F238E27FC236}">
                <a16:creationId xmlns:a16="http://schemas.microsoft.com/office/drawing/2014/main" id="{B78CE85A-077B-4546-A338-D76438228D74}"/>
              </a:ext>
            </a:extLst>
          </p:cNvPr>
          <p:cNvGraphicFramePr>
            <a:graphicFrameLocks noGrp="1"/>
          </p:cNvGraphicFramePr>
          <p:nvPr>
            <p:extLst/>
          </p:nvPr>
        </p:nvGraphicFramePr>
        <p:xfrm>
          <a:off x="116598" y="920705"/>
          <a:ext cx="3438452" cy="1387609"/>
        </p:xfrm>
        <a:graphic>
          <a:graphicData uri="http://schemas.openxmlformats.org/drawingml/2006/table">
            <a:tbl>
              <a:tblPr firstRow="1" bandRow="1">
                <a:tableStyleId>{21E4AEA4-8DFA-4A89-87EB-49C32662AFE0}</a:tableStyleId>
              </a:tblPr>
              <a:tblGrid>
                <a:gridCol w="855053">
                  <a:extLst>
                    <a:ext uri="{9D8B030D-6E8A-4147-A177-3AD203B41FA5}">
                      <a16:colId xmlns:a16="http://schemas.microsoft.com/office/drawing/2014/main" val="3211036536"/>
                    </a:ext>
                  </a:extLst>
                </a:gridCol>
                <a:gridCol w="2583399">
                  <a:extLst>
                    <a:ext uri="{9D8B030D-6E8A-4147-A177-3AD203B41FA5}">
                      <a16:colId xmlns:a16="http://schemas.microsoft.com/office/drawing/2014/main" val="1948371287"/>
                    </a:ext>
                  </a:extLst>
                </a:gridCol>
              </a:tblGrid>
              <a:tr h="275089">
                <a:tc>
                  <a:txBody>
                    <a:bodyPr/>
                    <a:lstStyle/>
                    <a:p>
                      <a:r>
                        <a:rPr lang="en-US" sz="1100" dirty="0"/>
                        <a:t>FC</a:t>
                      </a:r>
                    </a:p>
                  </a:txBody>
                  <a:tcPr anchor="ctr"/>
                </a:tc>
                <a:tc>
                  <a:txBody>
                    <a:bodyPr/>
                    <a:lstStyle/>
                    <a:p>
                      <a:r>
                        <a:rPr lang="en-US" sz="1100" dirty="0"/>
                        <a:t>Description</a:t>
                      </a:r>
                    </a:p>
                  </a:txBody>
                  <a:tcPr anchor="ctr"/>
                </a:tc>
                <a:extLst>
                  <a:ext uri="{0D108BD9-81ED-4DB2-BD59-A6C34878D82A}">
                    <a16:rowId xmlns:a16="http://schemas.microsoft.com/office/drawing/2014/main" val="824265850"/>
                  </a:ext>
                </a:extLst>
              </a:tr>
              <a:tr h="192143">
                <a:tc>
                  <a:txBody>
                    <a:bodyPr/>
                    <a:lstStyle/>
                    <a:p>
                      <a:r>
                        <a:rPr lang="en-US" sz="1100" b="1" dirty="0">
                          <a:solidFill>
                            <a:schemeClr val="tx1"/>
                          </a:solidFill>
                        </a:rPr>
                        <a:t>EC59</a:t>
                      </a:r>
                    </a:p>
                  </a:txBody>
                  <a:tcPr anchor="ctr"/>
                </a:tc>
                <a:tc>
                  <a:txBody>
                    <a:bodyPr/>
                    <a:lstStyle/>
                    <a:p>
                      <a:r>
                        <a:rPr lang="en-US" sz="1100" dirty="0" err="1">
                          <a:solidFill>
                            <a:schemeClr val="tx1"/>
                          </a:solidFill>
                        </a:rPr>
                        <a:t>NVMe</a:t>
                      </a:r>
                      <a:r>
                        <a:rPr lang="en-US" sz="1100" dirty="0">
                          <a:solidFill>
                            <a:schemeClr val="tx1"/>
                          </a:solidFill>
                        </a:rPr>
                        <a:t> Card with two M.2 Connectors</a:t>
                      </a:r>
                    </a:p>
                  </a:txBody>
                  <a:tcPr anchor="ctr"/>
                </a:tc>
                <a:extLst>
                  <a:ext uri="{0D108BD9-81ED-4DB2-BD59-A6C34878D82A}">
                    <a16:rowId xmlns:a16="http://schemas.microsoft.com/office/drawing/2014/main" val="1879600225"/>
                  </a:ext>
                </a:extLst>
              </a:tr>
              <a:tr h="275089">
                <a:tc>
                  <a:txBody>
                    <a:bodyPr/>
                    <a:lstStyle/>
                    <a:p>
                      <a:r>
                        <a:rPr lang="en-US" sz="1100" b="1" dirty="0">
                          <a:solidFill>
                            <a:schemeClr val="tx1"/>
                          </a:solidFill>
                        </a:rPr>
                        <a:t>EJ1F</a:t>
                      </a:r>
                    </a:p>
                  </a:txBody>
                  <a:tcPr anchor="ctr"/>
                </a:tc>
                <a:tc>
                  <a:txBody>
                    <a:bodyPr/>
                    <a:lstStyle/>
                    <a:p>
                      <a:r>
                        <a:rPr lang="en-US" sz="1100" dirty="0">
                          <a:solidFill>
                            <a:schemeClr val="tx1"/>
                          </a:solidFill>
                        </a:rPr>
                        <a:t>Single RAID 0,10,5,6 </a:t>
                      </a:r>
                    </a:p>
                    <a:p>
                      <a:r>
                        <a:rPr lang="en-US" sz="1100" dirty="0">
                          <a:solidFill>
                            <a:schemeClr val="tx1"/>
                          </a:solidFill>
                        </a:rPr>
                        <a:t>8 SFF Bays (Gen3 Carrier)</a:t>
                      </a:r>
                    </a:p>
                  </a:txBody>
                  <a:tcPr anchor="ctr"/>
                </a:tc>
                <a:extLst>
                  <a:ext uri="{0D108BD9-81ED-4DB2-BD59-A6C34878D82A}">
                    <a16:rowId xmlns:a16="http://schemas.microsoft.com/office/drawing/2014/main" val="1124646059"/>
                  </a:ext>
                </a:extLst>
              </a:tr>
              <a:tr h="275089">
                <a:tc>
                  <a:txBody>
                    <a:bodyPr/>
                    <a:lstStyle/>
                    <a:p>
                      <a:r>
                        <a:rPr lang="en-US" sz="1100" b="1" dirty="0">
                          <a:solidFill>
                            <a:schemeClr val="tx1"/>
                          </a:solidFill>
                        </a:rPr>
                        <a:t>EJ1H</a:t>
                      </a:r>
                    </a:p>
                  </a:txBody>
                  <a:tcPr anchor="ctr"/>
                </a:tc>
                <a:tc>
                  <a:txBody>
                    <a:bodyPr/>
                    <a:lstStyle/>
                    <a:p>
                      <a:r>
                        <a:rPr lang="en-US" sz="1100" dirty="0">
                          <a:solidFill>
                            <a:schemeClr val="tx1"/>
                          </a:solidFill>
                        </a:rPr>
                        <a:t>Split Backplane RAID 0,10,5,6 </a:t>
                      </a:r>
                    </a:p>
                    <a:p>
                      <a:r>
                        <a:rPr lang="en-US" sz="1100" dirty="0">
                          <a:solidFill>
                            <a:schemeClr val="tx1"/>
                          </a:solidFill>
                        </a:rPr>
                        <a:t>4+4 SFF Bays (Gen3 Carrier)</a:t>
                      </a:r>
                    </a:p>
                  </a:txBody>
                  <a:tcPr anchor="ctr"/>
                </a:tc>
                <a:extLst>
                  <a:ext uri="{0D108BD9-81ED-4DB2-BD59-A6C34878D82A}">
                    <a16:rowId xmlns:a16="http://schemas.microsoft.com/office/drawing/2014/main" val="2967531074"/>
                  </a:ext>
                </a:extLst>
              </a:tr>
            </a:tbl>
          </a:graphicData>
        </a:graphic>
      </p:graphicFrame>
      <p:sp>
        <p:nvSpPr>
          <p:cNvPr id="13" name="TextBox 12">
            <a:extLst>
              <a:ext uri="{FF2B5EF4-FFF2-40B4-BE49-F238E27FC236}">
                <a16:creationId xmlns:a16="http://schemas.microsoft.com/office/drawing/2014/main" id="{F1712307-68AF-43A3-ADE3-724BB5D48929}"/>
              </a:ext>
            </a:extLst>
          </p:cNvPr>
          <p:cNvSpPr txBox="1"/>
          <p:nvPr/>
        </p:nvSpPr>
        <p:spPr>
          <a:xfrm>
            <a:off x="6277203" y="920705"/>
            <a:ext cx="2629099" cy="1692771"/>
          </a:xfrm>
          <a:prstGeom prst="rect">
            <a:avLst/>
          </a:prstGeom>
          <a:noFill/>
          <a:ln w="9525">
            <a:solidFill>
              <a:schemeClr val="tx1"/>
            </a:solidFill>
          </a:ln>
        </p:spPr>
        <p:txBody>
          <a:bodyPr wrap="square" rtlCol="0">
            <a:spAutoFit/>
          </a:bodyPr>
          <a:lstStyle/>
          <a:p>
            <a:r>
              <a:rPr lang="en-US" sz="1400" b="1" dirty="0"/>
              <a:t>Supported Media Overview</a:t>
            </a:r>
            <a:endParaRPr lang="en-US" sz="1400" dirty="0"/>
          </a:p>
          <a:p>
            <a:pPr marL="171450" indent="-171450">
              <a:buFont typeface="Courier New" panose="02070309020205020404" pitchFamily="49" charset="0"/>
              <a:buChar char="o"/>
            </a:pPr>
            <a:endParaRPr lang="en-US" sz="1000" b="1" dirty="0"/>
          </a:p>
          <a:p>
            <a:pPr marL="171450" indent="-171450">
              <a:buFont typeface="Courier New" panose="02070309020205020404" pitchFamily="49" charset="0"/>
              <a:buChar char="o"/>
            </a:pPr>
            <a:r>
              <a:rPr lang="en-US" sz="1000" b="1" dirty="0" err="1"/>
              <a:t>NVMe</a:t>
            </a:r>
            <a:r>
              <a:rPr lang="en-US" sz="1000" b="1" dirty="0"/>
              <a:t> M.2 Flash devices</a:t>
            </a:r>
            <a:r>
              <a:rPr lang="en-US" sz="1000" dirty="0"/>
              <a:t> </a:t>
            </a:r>
          </a:p>
          <a:p>
            <a:pPr marL="117475"/>
            <a:r>
              <a:rPr lang="en-US" sz="1000" dirty="0"/>
              <a:t>     400GB 1.5 DWPD (ES14)</a:t>
            </a:r>
          </a:p>
          <a:p>
            <a:pPr marL="171450" indent="-171450">
              <a:buFont typeface="Courier New" panose="02070309020205020404" pitchFamily="49" charset="0"/>
              <a:buChar char="o"/>
            </a:pPr>
            <a:r>
              <a:rPr lang="en-US" sz="1000" b="1" dirty="0"/>
              <a:t>SFF HDDs</a:t>
            </a:r>
          </a:p>
          <a:p>
            <a:pPr marL="117475"/>
            <a:r>
              <a:rPr lang="en-US" sz="1000" dirty="0"/>
              <a:t>     600GB, 1200GB, 1800GB - 10K RPM</a:t>
            </a:r>
          </a:p>
          <a:p>
            <a:pPr marL="117475"/>
            <a:r>
              <a:rPr lang="en-US" sz="1000" dirty="0"/>
              <a:t>     300GB, 600GB – 15K RPM </a:t>
            </a:r>
          </a:p>
          <a:p>
            <a:pPr marL="171450" indent="-171450">
              <a:buFont typeface="Courier New" panose="02070309020205020404" pitchFamily="49" charset="0"/>
              <a:buChar char="o"/>
            </a:pPr>
            <a:r>
              <a:rPr lang="en-US" sz="1000" b="1" dirty="0"/>
              <a:t>SFF SSDs</a:t>
            </a:r>
          </a:p>
          <a:p>
            <a:pPr marL="117475"/>
            <a:r>
              <a:rPr lang="en-US" sz="1000" dirty="0"/>
              <a:t>     387GB, 775GB, 1551GB – 10 DWPD</a:t>
            </a:r>
          </a:p>
          <a:p>
            <a:pPr marL="117475"/>
            <a:r>
              <a:rPr lang="en-US" sz="1000" dirty="0"/>
              <a:t>     931GB, 1860GB, 3720GB – 1 DWPD</a:t>
            </a:r>
          </a:p>
        </p:txBody>
      </p:sp>
      <p:sp>
        <p:nvSpPr>
          <p:cNvPr id="15" name="Text Box 97">
            <a:extLst>
              <a:ext uri="{FF2B5EF4-FFF2-40B4-BE49-F238E27FC236}">
                <a16:creationId xmlns:a16="http://schemas.microsoft.com/office/drawing/2014/main" id="{A6183907-1DDA-492A-B90C-3F7C8840FE7F}"/>
              </a:ext>
            </a:extLst>
          </p:cNvPr>
          <p:cNvSpPr txBox="1">
            <a:spLocks noChangeArrowheads="1"/>
          </p:cNvSpPr>
          <p:nvPr/>
        </p:nvSpPr>
        <p:spPr bwMode="auto">
          <a:xfrm>
            <a:off x="686489" y="2896823"/>
            <a:ext cx="246381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External Storage Options</a:t>
            </a:r>
          </a:p>
        </p:txBody>
      </p:sp>
      <p:sp>
        <p:nvSpPr>
          <p:cNvPr id="16" name="Text Box 97">
            <a:extLst>
              <a:ext uri="{FF2B5EF4-FFF2-40B4-BE49-F238E27FC236}">
                <a16:creationId xmlns:a16="http://schemas.microsoft.com/office/drawing/2014/main" id="{13B361D4-C3B6-4A51-A1A0-C545948080DF}"/>
              </a:ext>
            </a:extLst>
          </p:cNvPr>
          <p:cNvSpPr txBox="1">
            <a:spLocks noChangeArrowheads="1"/>
          </p:cNvSpPr>
          <p:nvPr/>
        </p:nvSpPr>
        <p:spPr bwMode="auto">
          <a:xfrm>
            <a:off x="157439" y="619491"/>
            <a:ext cx="23964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Storage Options</a:t>
            </a:r>
          </a:p>
        </p:txBody>
      </p:sp>
      <p:pic>
        <p:nvPicPr>
          <p:cNvPr id="18" name="Picture 17">
            <a:extLst>
              <a:ext uri="{FF2B5EF4-FFF2-40B4-BE49-F238E27FC236}">
                <a16:creationId xmlns:a16="http://schemas.microsoft.com/office/drawing/2014/main" id="{2DFB7FF4-051C-4902-A04E-33FF68BC8498}"/>
              </a:ext>
            </a:extLst>
          </p:cNvPr>
          <p:cNvPicPr>
            <a:picLocks noChangeAspect="1"/>
          </p:cNvPicPr>
          <p:nvPr/>
        </p:nvPicPr>
        <p:blipFill>
          <a:blip r:embed="rId3"/>
          <a:stretch>
            <a:fillRect/>
          </a:stretch>
        </p:blipFill>
        <p:spPr>
          <a:xfrm>
            <a:off x="3853498" y="1478937"/>
            <a:ext cx="2152730" cy="829377"/>
          </a:xfrm>
          <a:prstGeom prst="rect">
            <a:avLst/>
          </a:prstGeom>
        </p:spPr>
      </p:pic>
      <p:grpSp>
        <p:nvGrpSpPr>
          <p:cNvPr id="19" name="Group 18">
            <a:extLst>
              <a:ext uri="{FF2B5EF4-FFF2-40B4-BE49-F238E27FC236}">
                <a16:creationId xmlns:a16="http://schemas.microsoft.com/office/drawing/2014/main" id="{8B542C57-A20B-47B7-8680-9DEAF2BBE850}"/>
              </a:ext>
            </a:extLst>
          </p:cNvPr>
          <p:cNvGrpSpPr/>
          <p:nvPr/>
        </p:nvGrpSpPr>
        <p:grpSpPr>
          <a:xfrm>
            <a:off x="5262612" y="832904"/>
            <a:ext cx="447479" cy="369954"/>
            <a:chOff x="7256867" y="3810883"/>
            <a:chExt cx="914400" cy="612648"/>
          </a:xfrm>
        </p:grpSpPr>
        <p:sp>
          <p:nvSpPr>
            <p:cNvPr id="20" name="Rounded Rectangular Callout 21">
              <a:extLst>
                <a:ext uri="{FF2B5EF4-FFF2-40B4-BE49-F238E27FC236}">
                  <a16:creationId xmlns:a16="http://schemas.microsoft.com/office/drawing/2014/main" id="{A5165A89-712B-4C8A-9ED8-41D1DB27583B}"/>
                </a:ext>
              </a:extLst>
            </p:cNvPr>
            <p:cNvSpPr/>
            <p:nvPr/>
          </p:nvSpPr>
          <p:spPr bwMode="auto">
            <a:xfrm>
              <a:off x="7256867" y="3810883"/>
              <a:ext cx="914400" cy="612648"/>
            </a:xfrm>
            <a:prstGeom prst="wedgeRoundRectCallout">
              <a:avLst>
                <a:gd name="adj1" fmla="val -67052"/>
                <a:gd name="adj2" fmla="val 265686"/>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endParaRPr lang="en-US" sz="788" dirty="0"/>
            </a:p>
          </p:txBody>
        </p:sp>
        <p:sp>
          <p:nvSpPr>
            <p:cNvPr id="21" name="Rounded Rectangular Callout 22">
              <a:extLst>
                <a:ext uri="{FF2B5EF4-FFF2-40B4-BE49-F238E27FC236}">
                  <a16:creationId xmlns:a16="http://schemas.microsoft.com/office/drawing/2014/main" id="{FEAF8B55-DA86-4913-8400-E2AF4590496A}"/>
                </a:ext>
              </a:extLst>
            </p:cNvPr>
            <p:cNvSpPr/>
            <p:nvPr/>
          </p:nvSpPr>
          <p:spPr bwMode="auto">
            <a:xfrm>
              <a:off x="7256867" y="3810883"/>
              <a:ext cx="914400" cy="612648"/>
            </a:xfrm>
            <a:prstGeom prst="wedgeRoundRectCallout">
              <a:avLst>
                <a:gd name="adj1" fmla="val -87220"/>
                <a:gd name="adj2" fmla="val 164093"/>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600" dirty="0">
                  <a:solidFill>
                    <a:schemeClr val="bg1"/>
                  </a:solidFill>
                </a:rPr>
                <a:t>M.2 NVMe Device</a:t>
              </a:r>
            </a:p>
          </p:txBody>
        </p:sp>
      </p:grpSp>
      <p:sp>
        <p:nvSpPr>
          <p:cNvPr id="22" name="Rectangle 21">
            <a:extLst>
              <a:ext uri="{FF2B5EF4-FFF2-40B4-BE49-F238E27FC236}">
                <a16:creationId xmlns:a16="http://schemas.microsoft.com/office/drawing/2014/main" id="{B0BA34CF-3077-401D-9C08-4EC93AF74FD4}"/>
              </a:ext>
            </a:extLst>
          </p:cNvPr>
          <p:cNvSpPr/>
          <p:nvPr/>
        </p:nvSpPr>
        <p:spPr bwMode="auto">
          <a:xfrm>
            <a:off x="4226149" y="2174003"/>
            <a:ext cx="555586" cy="107448"/>
          </a:xfrm>
          <a:prstGeom prst="rect">
            <a:avLst/>
          </a:prstGeom>
          <a:solidFill>
            <a:schemeClr val="bg2">
              <a:lumMod val="9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500" dirty="0">
                <a:solidFill>
                  <a:schemeClr val="bg1"/>
                </a:solidFill>
                <a:latin typeface="Arial" panose="020B0604020202020204" pitchFamily="34" charset="0"/>
                <a:cs typeface="Arial" panose="020B0604020202020204" pitchFamily="34" charset="0"/>
              </a:rPr>
              <a:t>PCIe Gen3 x8</a:t>
            </a:r>
          </a:p>
        </p:txBody>
      </p:sp>
      <p:sp>
        <p:nvSpPr>
          <p:cNvPr id="23" name="TextBox 22">
            <a:extLst>
              <a:ext uri="{FF2B5EF4-FFF2-40B4-BE49-F238E27FC236}">
                <a16:creationId xmlns:a16="http://schemas.microsoft.com/office/drawing/2014/main" id="{97AB4428-8CF1-4053-A3F2-1B261134EECF}"/>
              </a:ext>
            </a:extLst>
          </p:cNvPr>
          <p:cNvSpPr txBox="1"/>
          <p:nvPr/>
        </p:nvSpPr>
        <p:spPr>
          <a:xfrm>
            <a:off x="3829691" y="978620"/>
            <a:ext cx="1329210" cy="523220"/>
          </a:xfrm>
          <a:prstGeom prst="rect">
            <a:avLst/>
          </a:prstGeom>
          <a:noFill/>
        </p:spPr>
        <p:txBody>
          <a:bodyPr wrap="none" rtlCol="0">
            <a:spAutoFit/>
          </a:bodyPr>
          <a:lstStyle/>
          <a:p>
            <a:r>
              <a:rPr lang="en-US" sz="1400" dirty="0"/>
              <a:t>Internal </a:t>
            </a:r>
            <a:r>
              <a:rPr lang="en-US" sz="1400" dirty="0" err="1"/>
              <a:t>NVMe</a:t>
            </a:r>
            <a:endParaRPr lang="en-US" sz="1400" dirty="0"/>
          </a:p>
          <a:p>
            <a:r>
              <a:rPr lang="en-US" sz="1400" dirty="0"/>
              <a:t>Card</a:t>
            </a:r>
          </a:p>
        </p:txBody>
      </p:sp>
      <p:graphicFrame>
        <p:nvGraphicFramePr>
          <p:cNvPr id="24" name="Table 23">
            <a:extLst>
              <a:ext uri="{FF2B5EF4-FFF2-40B4-BE49-F238E27FC236}">
                <a16:creationId xmlns:a16="http://schemas.microsoft.com/office/drawing/2014/main" id="{8B4BACFA-8A8D-49DC-B929-AA71B91A8DE4}"/>
              </a:ext>
            </a:extLst>
          </p:cNvPr>
          <p:cNvGraphicFramePr>
            <a:graphicFrameLocks noGrp="1"/>
          </p:cNvGraphicFramePr>
          <p:nvPr>
            <p:extLst>
              <p:ext uri="{D42A27DB-BD31-4B8C-83A1-F6EECF244321}">
                <p14:modId xmlns:p14="http://schemas.microsoft.com/office/powerpoint/2010/main" val="3736824656"/>
              </p:ext>
            </p:extLst>
          </p:nvPr>
        </p:nvGraphicFramePr>
        <p:xfrm>
          <a:off x="686489" y="3201985"/>
          <a:ext cx="6962282" cy="1786156"/>
        </p:xfrm>
        <a:graphic>
          <a:graphicData uri="http://schemas.openxmlformats.org/drawingml/2006/table">
            <a:tbl>
              <a:tblPr firstRow="1" bandRow="1">
                <a:tableStyleId>{21E4AEA4-8DFA-4A89-87EB-49C32662AFE0}</a:tableStyleId>
              </a:tblPr>
              <a:tblGrid>
                <a:gridCol w="987552">
                  <a:extLst>
                    <a:ext uri="{9D8B030D-6E8A-4147-A177-3AD203B41FA5}">
                      <a16:colId xmlns:a16="http://schemas.microsoft.com/office/drawing/2014/main" val="796972918"/>
                    </a:ext>
                  </a:extLst>
                </a:gridCol>
                <a:gridCol w="1005456">
                  <a:extLst>
                    <a:ext uri="{9D8B030D-6E8A-4147-A177-3AD203B41FA5}">
                      <a16:colId xmlns:a16="http://schemas.microsoft.com/office/drawing/2014/main" val="3211036536"/>
                    </a:ext>
                  </a:extLst>
                </a:gridCol>
                <a:gridCol w="4969274">
                  <a:extLst>
                    <a:ext uri="{9D8B030D-6E8A-4147-A177-3AD203B41FA5}">
                      <a16:colId xmlns:a16="http://schemas.microsoft.com/office/drawing/2014/main" val="364490227"/>
                    </a:ext>
                  </a:extLst>
                </a:gridCol>
              </a:tblGrid>
              <a:tr h="275089">
                <a:tc>
                  <a:txBody>
                    <a:bodyPr/>
                    <a:lstStyle/>
                    <a:p>
                      <a:r>
                        <a:rPr lang="en-US" sz="1100" dirty="0"/>
                        <a:t>S922 / H922 FC</a:t>
                      </a:r>
                    </a:p>
                  </a:txBody>
                  <a:tcPr anchor="ctr"/>
                </a:tc>
                <a:tc>
                  <a:txBody>
                    <a:bodyPr/>
                    <a:lstStyle/>
                    <a:p>
                      <a:r>
                        <a:rPr lang="en-US" sz="1100" dirty="0"/>
                        <a:t>L922</a:t>
                      </a:r>
                    </a:p>
                    <a:p>
                      <a:r>
                        <a:rPr lang="en-US" sz="1100" dirty="0"/>
                        <a:t>FC</a:t>
                      </a:r>
                    </a:p>
                  </a:txBody>
                  <a:tcPr anchor="b"/>
                </a:tc>
                <a:tc>
                  <a:txBody>
                    <a:bodyPr/>
                    <a:lstStyle/>
                    <a:p>
                      <a:r>
                        <a:rPr lang="en-US" sz="1100" dirty="0"/>
                        <a:t>Description</a:t>
                      </a:r>
                    </a:p>
                  </a:txBody>
                  <a:tcPr anchor="b"/>
                </a:tc>
                <a:extLst>
                  <a:ext uri="{0D108BD9-81ED-4DB2-BD59-A6C34878D82A}">
                    <a16:rowId xmlns:a16="http://schemas.microsoft.com/office/drawing/2014/main" val="824265850"/>
                  </a:ext>
                </a:extLst>
              </a:tr>
              <a:tr h="192143">
                <a:tc>
                  <a:txBody>
                    <a:bodyPr/>
                    <a:lstStyle/>
                    <a:p>
                      <a:pPr algn="ctr"/>
                      <a:r>
                        <a:rPr lang="en-US" sz="1100" b="1" dirty="0">
                          <a:solidFill>
                            <a:schemeClr val="tx1"/>
                          </a:solidFill>
                        </a:rPr>
                        <a:t>ESLL</a:t>
                      </a:r>
                    </a:p>
                  </a:txBody>
                  <a:tcPr anchor="ctr"/>
                </a:tc>
                <a:tc>
                  <a:txBody>
                    <a:bodyPr/>
                    <a:lstStyle/>
                    <a:p>
                      <a:pPr algn="ctr"/>
                      <a:r>
                        <a:rPr lang="en-US" sz="1100" b="1" dirty="0">
                          <a:solidFill>
                            <a:schemeClr val="tx1"/>
                          </a:solidFill>
                        </a:rPr>
                        <a:t>ELLL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12 LFF Gen2-Carrier Bays (Slider12)</a:t>
                      </a:r>
                    </a:p>
                  </a:txBody>
                  <a:tcPr anchor="ctr"/>
                </a:tc>
                <a:extLst>
                  <a:ext uri="{0D108BD9-81ED-4DB2-BD59-A6C34878D82A}">
                    <a16:rowId xmlns:a16="http://schemas.microsoft.com/office/drawing/2014/main" val="1879600225"/>
                  </a:ext>
                </a:extLst>
              </a:tr>
              <a:tr h="275089">
                <a:tc>
                  <a:txBody>
                    <a:bodyPr/>
                    <a:lstStyle/>
                    <a:p>
                      <a:pPr algn="ctr"/>
                      <a:r>
                        <a:rPr lang="en-US" sz="1100" b="1" dirty="0">
                          <a:solidFill>
                            <a:schemeClr val="tx1"/>
                          </a:solidFill>
                        </a:rPr>
                        <a:t>ESLS</a:t>
                      </a:r>
                    </a:p>
                  </a:txBody>
                  <a:tcPr anchor="ctr"/>
                </a:tc>
                <a:tc>
                  <a:txBody>
                    <a:bodyPr/>
                    <a:lstStyle/>
                    <a:p>
                      <a:pPr algn="ctr"/>
                      <a:r>
                        <a:rPr lang="en-US" sz="1100" b="1" dirty="0">
                          <a:solidFill>
                            <a:schemeClr val="tx1"/>
                          </a:solidFill>
                        </a:rPr>
                        <a:t>ELLS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24 SFF Gen2-Carrier Bays (Slider24)</a:t>
                      </a:r>
                    </a:p>
                  </a:txBody>
                  <a:tcPr anchor="ctr"/>
                </a:tc>
                <a:extLst>
                  <a:ext uri="{0D108BD9-81ED-4DB2-BD59-A6C34878D82A}">
                    <a16:rowId xmlns:a16="http://schemas.microsoft.com/office/drawing/2014/main" val="1124646059"/>
                  </a:ext>
                </a:extLst>
              </a:tr>
              <a:tr h="275089">
                <a:tc>
                  <a:txBody>
                    <a:bodyPr/>
                    <a:lstStyle/>
                    <a:p>
                      <a:pPr algn="ctr"/>
                      <a:r>
                        <a:rPr lang="en-US" sz="1100" b="1" dirty="0">
                          <a:solidFill>
                            <a:schemeClr val="tx1"/>
                          </a:solidFill>
                        </a:rPr>
                        <a:t>5887</a:t>
                      </a:r>
                    </a:p>
                  </a:txBody>
                  <a:tcPr anchor="ctr"/>
                </a:tc>
                <a:tc>
                  <a:txBody>
                    <a:bodyPr/>
                    <a:lstStyle/>
                    <a:p>
                      <a:pPr algn="ctr"/>
                      <a:r>
                        <a:rPr lang="en-US" sz="1100" b="1" dirty="0">
                          <a:solidFill>
                            <a:schemeClr val="tx1"/>
                          </a:solidFill>
                        </a:rPr>
                        <a:t>EL1S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Disk Expansion Drawer 24 SFF Gen2-Carrier Bays (EXP24S) migrate</a:t>
                      </a:r>
                    </a:p>
                  </a:txBody>
                  <a:tcPr anchor="ctr"/>
                </a:tc>
                <a:extLst>
                  <a:ext uri="{0D108BD9-81ED-4DB2-BD59-A6C34878D82A}">
                    <a16:rowId xmlns:a16="http://schemas.microsoft.com/office/drawing/2014/main" val="462744699"/>
                  </a:ext>
                </a:extLst>
              </a:tr>
              <a:tr h="275089">
                <a:tc gridSpan="2">
                  <a:txBody>
                    <a:bodyPr/>
                    <a:lstStyle/>
                    <a:p>
                      <a:pPr algn="ctr"/>
                      <a:r>
                        <a:rPr lang="en-US" sz="1100" b="1" dirty="0">
                          <a:solidFill>
                            <a:schemeClr val="tx1"/>
                          </a:solidFill>
                        </a:rPr>
                        <a:t>EUA5</a:t>
                      </a:r>
                    </a:p>
                  </a:txBody>
                  <a:tcPr anchor="ctr"/>
                </a:tc>
                <a:tc hMerge="1">
                  <a:txBody>
                    <a:bodyPr/>
                    <a:lstStyle/>
                    <a:p>
                      <a:endParaRPr lang="en-US" sz="11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USB-DVD with Cable</a:t>
                      </a:r>
                    </a:p>
                  </a:txBody>
                  <a:tcPr anchor="ctr"/>
                </a:tc>
                <a:extLst>
                  <a:ext uri="{0D108BD9-81ED-4DB2-BD59-A6C34878D82A}">
                    <a16:rowId xmlns:a16="http://schemas.microsoft.com/office/drawing/2014/main" val="2967531074"/>
                  </a:ext>
                </a:extLst>
              </a:tr>
              <a:tr h="275089">
                <a:tc gridSpan="2">
                  <a:txBody>
                    <a:bodyPr/>
                    <a:lstStyle/>
                    <a:p>
                      <a:pPr algn="ctr"/>
                      <a:r>
                        <a:rPr lang="en-US" sz="1100" b="1" dirty="0">
                          <a:solidFill>
                            <a:schemeClr val="tx1"/>
                          </a:solidFill>
                        </a:rPr>
                        <a:t>7226-1U3</a:t>
                      </a:r>
                    </a:p>
                  </a:txBody>
                  <a:tcPr anchor="ctr"/>
                </a:tc>
                <a:tc hMerge="1">
                  <a:txBody>
                    <a:bodyPr/>
                    <a:lstStyle/>
                    <a:p>
                      <a:endParaRPr lang="en-US" sz="1100"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Media Drawer with 2 bays</a:t>
                      </a:r>
                    </a:p>
                  </a:txBody>
                  <a:tcPr anchor="ctr"/>
                </a:tc>
                <a:extLst>
                  <a:ext uri="{0D108BD9-81ED-4DB2-BD59-A6C34878D82A}">
                    <a16:rowId xmlns:a16="http://schemas.microsoft.com/office/drawing/2014/main" val="122392199"/>
                  </a:ext>
                </a:extLst>
              </a:tr>
            </a:tbl>
          </a:graphicData>
        </a:graphic>
      </p:graphicFrame>
      <p:sp>
        <p:nvSpPr>
          <p:cNvPr id="4" name="Title 3">
            <a:extLst>
              <a:ext uri="{FF2B5EF4-FFF2-40B4-BE49-F238E27FC236}">
                <a16:creationId xmlns:a16="http://schemas.microsoft.com/office/drawing/2014/main" id="{DCC967A8-81F9-4EFC-94F6-4BEF0ABB8434}"/>
              </a:ext>
            </a:extLst>
          </p:cNvPr>
          <p:cNvSpPr>
            <a:spLocks noGrp="1"/>
          </p:cNvSpPr>
          <p:nvPr>
            <p:ph type="title"/>
          </p:nvPr>
        </p:nvSpPr>
        <p:spPr>
          <a:xfrm>
            <a:off x="210312" y="201168"/>
            <a:ext cx="5603748" cy="4294632"/>
          </a:xfrm>
        </p:spPr>
        <p:txBody>
          <a:bodyPr/>
          <a:lstStyle/>
          <a:p>
            <a:r>
              <a:rPr lang="en-US" altLang="en-US" dirty="0"/>
              <a:t>S922 / H922 / L922 Storage Options</a:t>
            </a:r>
            <a:endParaRPr lang="en-US" dirty="0"/>
          </a:p>
        </p:txBody>
      </p:sp>
    </p:spTree>
    <p:extLst>
      <p:ext uri="{BB962C8B-B14F-4D97-AF65-F5344CB8AC3E}">
        <p14:creationId xmlns:p14="http://schemas.microsoft.com/office/powerpoint/2010/main" val="2794003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A93D15-3D1E-6843-88A3-E6406FB273D9}"/>
              </a:ext>
            </a:extLst>
          </p:cNvPr>
          <p:cNvSpPr>
            <a:spLocks noGrp="1"/>
          </p:cNvSpPr>
          <p:nvPr>
            <p:ph type="sldNum" sz="quarter" idx="10"/>
          </p:nvPr>
        </p:nvSpPr>
        <p:spPr>
          <a:xfrm>
            <a:off x="6858000" y="4885000"/>
            <a:ext cx="2057400" cy="137160"/>
          </a:xfrm>
        </p:spPr>
        <p:txBody>
          <a:bodyPr/>
          <a:lstStyle/>
          <a:p>
            <a:pPr>
              <a:defRPr/>
            </a:pPr>
            <a:fld id="{B89E1209-71E5-43BB-9FE4-4EF8A0F67E34}" type="slidenum">
              <a:rPr lang="en-US" altLang="en-US" smtClean="0"/>
              <a:pPr>
                <a:defRPr/>
              </a:pPr>
              <a:t>24</a:t>
            </a:fld>
            <a:endParaRPr lang="en-US" altLang="en-US" dirty="0"/>
          </a:p>
        </p:txBody>
      </p:sp>
      <p:graphicFrame>
        <p:nvGraphicFramePr>
          <p:cNvPr id="7" name="Table 6">
            <a:extLst>
              <a:ext uri="{FF2B5EF4-FFF2-40B4-BE49-F238E27FC236}">
                <a16:creationId xmlns:a16="http://schemas.microsoft.com/office/drawing/2014/main" id="{BBF4C3FB-F036-0F43-B63F-AC07B803977B}"/>
              </a:ext>
            </a:extLst>
          </p:cNvPr>
          <p:cNvGraphicFramePr>
            <a:graphicFrameLocks noGrp="1"/>
          </p:cNvGraphicFramePr>
          <p:nvPr>
            <p:extLst>
              <p:ext uri="{D42A27DB-BD31-4B8C-83A1-F6EECF244321}">
                <p14:modId xmlns:p14="http://schemas.microsoft.com/office/powerpoint/2010/main" val="1912879609"/>
              </p:ext>
            </p:extLst>
          </p:nvPr>
        </p:nvGraphicFramePr>
        <p:xfrm>
          <a:off x="102205" y="919133"/>
          <a:ext cx="3518802" cy="2682240"/>
        </p:xfrm>
        <a:graphic>
          <a:graphicData uri="http://schemas.openxmlformats.org/drawingml/2006/table">
            <a:tbl>
              <a:tblPr firstRow="1" bandRow="1">
                <a:tableStyleId>{5C22544A-7EE6-4342-B048-85BDC9FD1C3A}</a:tableStyleId>
              </a:tblPr>
              <a:tblGrid>
                <a:gridCol w="462894">
                  <a:extLst>
                    <a:ext uri="{9D8B030D-6E8A-4147-A177-3AD203B41FA5}">
                      <a16:colId xmlns:a16="http://schemas.microsoft.com/office/drawing/2014/main" val="1034235051"/>
                    </a:ext>
                  </a:extLst>
                </a:gridCol>
                <a:gridCol w="2209191">
                  <a:extLst>
                    <a:ext uri="{9D8B030D-6E8A-4147-A177-3AD203B41FA5}">
                      <a16:colId xmlns:a16="http://schemas.microsoft.com/office/drawing/2014/main" val="1473916253"/>
                    </a:ext>
                  </a:extLst>
                </a:gridCol>
                <a:gridCol w="846717">
                  <a:extLst>
                    <a:ext uri="{9D8B030D-6E8A-4147-A177-3AD203B41FA5}">
                      <a16:colId xmlns:a16="http://schemas.microsoft.com/office/drawing/2014/main" val="3007837479"/>
                    </a:ext>
                  </a:extLst>
                </a:gridCol>
              </a:tblGrid>
              <a:tr h="139930">
                <a:tc>
                  <a:txBody>
                    <a:bodyPr/>
                    <a:lstStyle/>
                    <a:p>
                      <a:r>
                        <a:rPr lang="en-US" sz="1000" dirty="0"/>
                        <a:t>Slot</a:t>
                      </a:r>
                    </a:p>
                  </a:txBody>
                  <a:tcPr/>
                </a:tc>
                <a:tc>
                  <a:txBody>
                    <a:bodyPr/>
                    <a:lstStyle/>
                    <a:p>
                      <a:r>
                        <a:rPr lang="en-US" sz="1000" dirty="0"/>
                        <a:t>Attributes</a:t>
                      </a:r>
                    </a:p>
                  </a:txBody>
                  <a:tcPr/>
                </a:tc>
                <a:tc>
                  <a:txBody>
                    <a:bodyPr/>
                    <a:lstStyle/>
                    <a:p>
                      <a:r>
                        <a:rPr lang="en-US" sz="1000" dirty="0"/>
                        <a:t>Note</a:t>
                      </a:r>
                    </a:p>
                  </a:txBody>
                  <a:tcPr/>
                </a:tc>
                <a:extLst>
                  <a:ext uri="{0D108BD9-81ED-4DB2-BD59-A6C34878D82A}">
                    <a16:rowId xmlns:a16="http://schemas.microsoft.com/office/drawing/2014/main" val="178490708"/>
                  </a:ext>
                </a:extLst>
              </a:tr>
              <a:tr h="139930">
                <a:tc>
                  <a:txBody>
                    <a:bodyPr/>
                    <a:lstStyle/>
                    <a:p>
                      <a:r>
                        <a:rPr lang="en-US" sz="1000" dirty="0"/>
                        <a:t>C1</a:t>
                      </a:r>
                    </a:p>
                  </a:txBody>
                  <a:tcPr>
                    <a:solidFill>
                      <a:schemeClr val="bg2">
                        <a:lumMod val="65000"/>
                      </a:schemeClr>
                    </a:solidFill>
                  </a:tcPr>
                </a:tc>
                <a:tc>
                  <a:txBody>
                    <a:bodyPr/>
                    <a:lstStyle/>
                    <a:p>
                      <a:r>
                        <a:rPr lang="en-US" sz="1000" dirty="0"/>
                        <a:t>FSP Service Processor Card</a:t>
                      </a:r>
                    </a:p>
                  </a:txBody>
                  <a:tcPr>
                    <a:solidFill>
                      <a:schemeClr val="bg2">
                        <a:lumMod val="65000"/>
                      </a:schemeClr>
                    </a:solidFill>
                  </a:tcPr>
                </a:tc>
                <a:tc>
                  <a:txBody>
                    <a:bodyPr/>
                    <a:lstStyle/>
                    <a:p>
                      <a:endParaRPr lang="en-US" sz="1000" dirty="0"/>
                    </a:p>
                  </a:txBody>
                  <a:tcPr>
                    <a:solidFill>
                      <a:schemeClr val="bg2">
                        <a:lumMod val="65000"/>
                      </a:schemeClr>
                    </a:solidFill>
                  </a:tcPr>
                </a:tc>
                <a:extLst>
                  <a:ext uri="{0D108BD9-81ED-4DB2-BD59-A6C34878D82A}">
                    <a16:rowId xmlns:a16="http://schemas.microsoft.com/office/drawing/2014/main" val="2821782877"/>
                  </a:ext>
                </a:extLst>
              </a:tr>
              <a:tr h="139930">
                <a:tc>
                  <a:txBody>
                    <a:bodyPr/>
                    <a:lstStyle/>
                    <a:p>
                      <a:r>
                        <a:rPr lang="en-US" sz="1000" dirty="0">
                          <a:solidFill>
                            <a:schemeClr val="tx1"/>
                          </a:solidFill>
                        </a:rPr>
                        <a:t>C2</a:t>
                      </a:r>
                    </a:p>
                  </a:txBody>
                  <a:tcPr/>
                </a:tc>
                <a:tc>
                  <a:txBody>
                    <a:bodyPr/>
                    <a:lstStyle/>
                    <a:p>
                      <a:r>
                        <a:rPr lang="en-US" sz="1000" dirty="0">
                          <a:solidFill>
                            <a:schemeClr val="tx1"/>
                          </a:solidFill>
                        </a:rPr>
                        <a:t>PCIe Gen4 x8 </a:t>
                      </a:r>
                      <a:r>
                        <a:rPr lang="en-US" sz="800" dirty="0">
                          <a:solidFill>
                            <a:schemeClr val="tx1"/>
                          </a:solidFill>
                        </a:rPr>
                        <a:t>(x16 Conn)</a:t>
                      </a:r>
                      <a:endParaRPr lang="en-US" sz="1000" dirty="0">
                        <a:solidFill>
                          <a:schemeClr val="tx1"/>
                        </a:solidFill>
                      </a:endParaRPr>
                    </a:p>
                  </a:txBody>
                  <a:tcPr>
                    <a:solidFill>
                      <a:srgbClr val="F3F9FA"/>
                    </a:solidFill>
                  </a:tcPr>
                </a:tc>
                <a:tc rowSpan="3">
                  <a:txBody>
                    <a:bodyPr/>
                    <a:lstStyle/>
                    <a:p>
                      <a:r>
                        <a:rPr lang="en-US" sz="1000" dirty="0">
                          <a:solidFill>
                            <a:schemeClr val="tx1"/>
                          </a:solidFill>
                        </a:rPr>
                        <a:t>with 2</a:t>
                      </a:r>
                      <a:r>
                        <a:rPr lang="en-US" sz="1000" baseline="30000" dirty="0">
                          <a:solidFill>
                            <a:schemeClr val="tx1"/>
                          </a:solidFill>
                        </a:rPr>
                        <a:t>nd</a:t>
                      </a:r>
                      <a:r>
                        <a:rPr lang="en-US" sz="1000" dirty="0">
                          <a:solidFill>
                            <a:schemeClr val="tx1"/>
                          </a:solidFill>
                        </a:rPr>
                        <a:t> POWER9 module populated</a:t>
                      </a:r>
                    </a:p>
                  </a:txBody>
                  <a:tcPr anchor="ctr"/>
                </a:tc>
                <a:extLst>
                  <a:ext uri="{0D108BD9-81ED-4DB2-BD59-A6C34878D82A}">
                    <a16:rowId xmlns:a16="http://schemas.microsoft.com/office/drawing/2014/main" val="2572394663"/>
                  </a:ext>
                </a:extLst>
              </a:tr>
              <a:tr h="139930">
                <a:tc>
                  <a:txBody>
                    <a:bodyPr/>
                    <a:lstStyle/>
                    <a:p>
                      <a:r>
                        <a:rPr lang="en-US" sz="1000" dirty="0">
                          <a:solidFill>
                            <a:schemeClr val="tx1"/>
                          </a:solidFill>
                        </a:rPr>
                        <a:t>C3</a:t>
                      </a:r>
                    </a:p>
                  </a:txBody>
                  <a:tcPr/>
                </a:tc>
                <a:tc>
                  <a:txBody>
                    <a:bodyPr/>
                    <a:lstStyle/>
                    <a:p>
                      <a:r>
                        <a:rPr lang="en-US" sz="1000" dirty="0">
                          <a:solidFill>
                            <a:schemeClr val="tx1"/>
                          </a:solidFill>
                        </a:rPr>
                        <a:t>PCIe Gen4 x16</a:t>
                      </a:r>
                    </a:p>
                  </a:txBody>
                  <a:tcPr>
                    <a:solidFill>
                      <a:srgbClr val="D4E1FF"/>
                    </a:solidFill>
                  </a:tcPr>
                </a:tc>
                <a:tc vMerge="1">
                  <a:txBody>
                    <a:bodyPr/>
                    <a:lstStyle/>
                    <a:p>
                      <a:endParaRPr lang="en-US" sz="1000" dirty="0"/>
                    </a:p>
                  </a:txBody>
                  <a:tcPr/>
                </a:tc>
                <a:extLst>
                  <a:ext uri="{0D108BD9-81ED-4DB2-BD59-A6C34878D82A}">
                    <a16:rowId xmlns:a16="http://schemas.microsoft.com/office/drawing/2014/main" val="3594703495"/>
                  </a:ext>
                </a:extLst>
              </a:tr>
              <a:tr h="139930">
                <a:tc>
                  <a:txBody>
                    <a:bodyPr/>
                    <a:lstStyle/>
                    <a:p>
                      <a:r>
                        <a:rPr lang="en-US" sz="1000" dirty="0">
                          <a:solidFill>
                            <a:schemeClr val="tx1"/>
                          </a:solidFill>
                        </a:rPr>
                        <a:t>C4</a:t>
                      </a:r>
                    </a:p>
                  </a:txBody>
                  <a:tcPr/>
                </a:tc>
                <a:tc>
                  <a:txBody>
                    <a:bodyPr/>
                    <a:lstStyle/>
                    <a:p>
                      <a:r>
                        <a:rPr lang="en-US" sz="1000" dirty="0">
                          <a:solidFill>
                            <a:schemeClr val="tx1"/>
                          </a:solidFill>
                        </a:rPr>
                        <a:t>PCIe Gen4 x16 (EJ05 slot, note 1)</a:t>
                      </a:r>
                    </a:p>
                  </a:txBody>
                  <a:tcPr>
                    <a:solidFill>
                      <a:srgbClr val="00FCD6"/>
                    </a:solidFill>
                  </a:tcPr>
                </a:tc>
                <a:tc vMerge="1">
                  <a:txBody>
                    <a:bodyPr/>
                    <a:lstStyle/>
                    <a:p>
                      <a:endParaRPr lang="en-US" sz="1000" dirty="0"/>
                    </a:p>
                  </a:txBody>
                  <a:tcPr/>
                </a:tc>
                <a:extLst>
                  <a:ext uri="{0D108BD9-81ED-4DB2-BD59-A6C34878D82A}">
                    <a16:rowId xmlns:a16="http://schemas.microsoft.com/office/drawing/2014/main" val="3066817053"/>
                  </a:ext>
                </a:extLst>
              </a:tr>
              <a:tr h="139930">
                <a:tc>
                  <a:txBody>
                    <a:bodyPr/>
                    <a:lstStyle/>
                    <a:p>
                      <a:r>
                        <a:rPr lang="en-US" sz="1000" dirty="0">
                          <a:solidFill>
                            <a:schemeClr val="tx1"/>
                          </a:solidFill>
                        </a:rPr>
                        <a:t>C6</a:t>
                      </a:r>
                    </a:p>
                  </a:txBody>
                  <a:tcPr/>
                </a:tc>
                <a:tc>
                  <a:txBody>
                    <a:bodyPr/>
                    <a:lstStyle/>
                    <a:p>
                      <a:r>
                        <a:rPr lang="en-US" sz="1000" dirty="0">
                          <a:solidFill>
                            <a:schemeClr val="tx1"/>
                          </a:solidFill>
                        </a:rPr>
                        <a:t>PCIe Gen3 x8 </a:t>
                      </a:r>
                      <a:r>
                        <a:rPr kumimoji="0" lang="en-US" sz="800" b="0" i="0" u="none" strike="noStrike" kern="1200" cap="none" spc="0" normalizeH="0" baseline="0" noProof="0" dirty="0">
                          <a:ln>
                            <a:noFill/>
                          </a:ln>
                          <a:solidFill>
                            <a:schemeClr val="tx1"/>
                          </a:solidFill>
                          <a:effectLst/>
                          <a:uLnTx/>
                          <a:uFillTx/>
                          <a:latin typeface="+mn-lt"/>
                          <a:ea typeface="+mn-ea"/>
                          <a:cs typeface="+mn-cs"/>
                        </a:rPr>
                        <a:t>(x16 Conn)</a:t>
                      </a:r>
                      <a:endParaRPr lang="en-US" sz="1000" dirty="0">
                        <a:solidFill>
                          <a:schemeClr val="tx1"/>
                        </a:solidFill>
                      </a:endParaRPr>
                    </a:p>
                  </a:txBody>
                  <a:tcPr/>
                </a:tc>
                <a:tc rowSpan="6">
                  <a:txBody>
                    <a:bodyPr/>
                    <a:lstStyle/>
                    <a:p>
                      <a:r>
                        <a:rPr lang="en-US" sz="1000" dirty="0">
                          <a:solidFill>
                            <a:schemeClr val="tx1"/>
                          </a:solidFill>
                        </a:rPr>
                        <a:t>with 1</a:t>
                      </a:r>
                      <a:r>
                        <a:rPr lang="en-US" sz="1000" baseline="30000" dirty="0">
                          <a:solidFill>
                            <a:schemeClr val="tx1"/>
                          </a:solidFill>
                        </a:rPr>
                        <a:t>st</a:t>
                      </a:r>
                      <a:r>
                        <a:rPr lang="en-US" sz="1000" dirty="0">
                          <a:solidFill>
                            <a:schemeClr val="tx1"/>
                          </a:solidFill>
                        </a:rPr>
                        <a:t> POWER9 module populated</a:t>
                      </a:r>
                    </a:p>
                  </a:txBody>
                  <a:tcPr anchor="ctr"/>
                </a:tc>
                <a:extLst>
                  <a:ext uri="{0D108BD9-81ED-4DB2-BD59-A6C34878D82A}">
                    <a16:rowId xmlns:a16="http://schemas.microsoft.com/office/drawing/2014/main" val="1392355476"/>
                  </a:ext>
                </a:extLst>
              </a:tr>
              <a:tr h="139930">
                <a:tc>
                  <a:txBody>
                    <a:bodyPr/>
                    <a:lstStyle/>
                    <a:p>
                      <a:r>
                        <a:rPr lang="en-US" sz="1000" dirty="0">
                          <a:solidFill>
                            <a:schemeClr val="tx1"/>
                          </a:solidFill>
                        </a:rPr>
                        <a:t>C7</a:t>
                      </a:r>
                    </a:p>
                  </a:txBody>
                  <a:tcPr/>
                </a:tc>
                <a:tc>
                  <a:txBody>
                    <a:bodyPr/>
                    <a:lstStyle/>
                    <a:p>
                      <a:r>
                        <a:rPr lang="en-US" sz="1000" dirty="0" err="1">
                          <a:solidFill>
                            <a:schemeClr val="tx1"/>
                          </a:solidFill>
                        </a:rPr>
                        <a:t>PCIe</a:t>
                      </a:r>
                      <a:r>
                        <a:rPr lang="en-US" sz="1000" dirty="0">
                          <a:solidFill>
                            <a:schemeClr val="tx1"/>
                          </a:solidFill>
                        </a:rPr>
                        <a:t> Gen3 x8</a:t>
                      </a:r>
                    </a:p>
                  </a:txBody>
                  <a:tcPr/>
                </a:tc>
                <a:tc vMerge="1">
                  <a:txBody>
                    <a:bodyPr/>
                    <a:lstStyle/>
                    <a:p>
                      <a:endParaRPr lang="en-US" sz="900" dirty="0"/>
                    </a:p>
                  </a:txBody>
                  <a:tcPr/>
                </a:tc>
                <a:extLst>
                  <a:ext uri="{0D108BD9-81ED-4DB2-BD59-A6C34878D82A}">
                    <a16:rowId xmlns:a16="http://schemas.microsoft.com/office/drawing/2014/main" val="2125202291"/>
                  </a:ext>
                </a:extLst>
              </a:tr>
              <a:tr h="139930">
                <a:tc>
                  <a:txBody>
                    <a:bodyPr/>
                    <a:lstStyle/>
                    <a:p>
                      <a:r>
                        <a:rPr lang="en-US" sz="1000" dirty="0">
                          <a:solidFill>
                            <a:schemeClr val="tx1"/>
                          </a:solidFill>
                        </a:rPr>
                        <a:t>C8</a:t>
                      </a:r>
                    </a:p>
                  </a:txBody>
                  <a:tcPr/>
                </a:tc>
                <a:tc>
                  <a:txBody>
                    <a:bodyPr/>
                    <a:lstStyle/>
                    <a:p>
                      <a:r>
                        <a:rPr lang="en-US" sz="1000" dirty="0">
                          <a:solidFill>
                            <a:schemeClr val="tx1"/>
                          </a:solidFill>
                        </a:rPr>
                        <a:t>PCIe Gen4 x8 </a:t>
                      </a:r>
                      <a:r>
                        <a:rPr kumimoji="0" lang="en-US" sz="800" b="0" i="0" u="none" strike="noStrike" kern="1200" cap="none" spc="0" normalizeH="0" baseline="0" noProof="0" dirty="0">
                          <a:ln>
                            <a:noFill/>
                          </a:ln>
                          <a:solidFill>
                            <a:schemeClr val="tx1"/>
                          </a:solidFill>
                          <a:effectLst/>
                          <a:uLnTx/>
                          <a:uFillTx/>
                          <a:latin typeface="+mn-lt"/>
                          <a:ea typeface="+mn-ea"/>
                          <a:cs typeface="+mn-cs"/>
                        </a:rPr>
                        <a:t>(x16 Conn)</a:t>
                      </a:r>
                      <a:endParaRPr lang="en-US" sz="1000" dirty="0">
                        <a:solidFill>
                          <a:schemeClr val="tx1"/>
                        </a:solidFill>
                      </a:endParaRPr>
                    </a:p>
                  </a:txBody>
                  <a:tcPr>
                    <a:solidFill>
                      <a:srgbClr val="E7F3F4"/>
                    </a:solidFill>
                  </a:tcPr>
                </a:tc>
                <a:tc vMerge="1">
                  <a:txBody>
                    <a:bodyPr/>
                    <a:lstStyle/>
                    <a:p>
                      <a:endParaRPr lang="en-US" sz="900" dirty="0"/>
                    </a:p>
                  </a:txBody>
                  <a:tcPr/>
                </a:tc>
                <a:extLst>
                  <a:ext uri="{0D108BD9-81ED-4DB2-BD59-A6C34878D82A}">
                    <a16:rowId xmlns:a16="http://schemas.microsoft.com/office/drawing/2014/main" val="2370724880"/>
                  </a:ext>
                </a:extLst>
              </a:tr>
              <a:tr h="139930">
                <a:tc>
                  <a:txBody>
                    <a:bodyPr/>
                    <a:lstStyle/>
                    <a:p>
                      <a:r>
                        <a:rPr lang="en-US" sz="1000" dirty="0">
                          <a:solidFill>
                            <a:schemeClr val="tx1"/>
                          </a:solidFill>
                        </a:rPr>
                        <a:t>C9</a:t>
                      </a:r>
                    </a:p>
                  </a:txBody>
                  <a:tcPr/>
                </a:tc>
                <a:tc>
                  <a:txBody>
                    <a:bodyPr/>
                    <a:lstStyle/>
                    <a:p>
                      <a:r>
                        <a:rPr lang="en-US" sz="1000" dirty="0">
                          <a:solidFill>
                            <a:schemeClr val="tx1"/>
                          </a:solidFill>
                        </a:rPr>
                        <a:t>PCIe Gen4 x16 (EJ05 slot, note 2)</a:t>
                      </a:r>
                    </a:p>
                  </a:txBody>
                  <a:tcPr>
                    <a:solidFill>
                      <a:srgbClr val="00FCD6"/>
                    </a:solidFill>
                  </a:tcPr>
                </a:tc>
                <a:tc vMerge="1">
                  <a:txBody>
                    <a:bodyPr/>
                    <a:lstStyle/>
                    <a:p>
                      <a:endParaRPr lang="en-US" sz="900" dirty="0"/>
                    </a:p>
                  </a:txBody>
                  <a:tcPr/>
                </a:tc>
                <a:extLst>
                  <a:ext uri="{0D108BD9-81ED-4DB2-BD59-A6C34878D82A}">
                    <a16:rowId xmlns:a16="http://schemas.microsoft.com/office/drawing/2014/main" val="1436871146"/>
                  </a:ext>
                </a:extLst>
              </a:tr>
              <a:tr h="139930">
                <a:tc>
                  <a:txBody>
                    <a:bodyPr/>
                    <a:lstStyle/>
                    <a:p>
                      <a:r>
                        <a:rPr lang="en-US" sz="1000" dirty="0">
                          <a:solidFill>
                            <a:schemeClr val="tx1"/>
                          </a:solidFill>
                        </a:rPr>
                        <a:t>C11</a:t>
                      </a:r>
                    </a:p>
                  </a:txBody>
                  <a:tcPr/>
                </a:tc>
                <a:tc>
                  <a:txBody>
                    <a:bodyPr/>
                    <a:lstStyle/>
                    <a:p>
                      <a:r>
                        <a:rPr lang="en-US" sz="1000" dirty="0" err="1">
                          <a:solidFill>
                            <a:schemeClr val="tx1"/>
                          </a:solidFill>
                        </a:rPr>
                        <a:t>PCIe</a:t>
                      </a:r>
                      <a:r>
                        <a:rPr lang="en-US" sz="1000" dirty="0">
                          <a:solidFill>
                            <a:schemeClr val="tx1"/>
                          </a:solidFill>
                        </a:rPr>
                        <a:t> Gen3 x8</a:t>
                      </a:r>
                    </a:p>
                  </a:txBody>
                  <a:tcPr/>
                </a:tc>
                <a:tc vMerge="1">
                  <a:txBody>
                    <a:bodyPr/>
                    <a:lstStyle/>
                    <a:p>
                      <a:endParaRPr lang="en-US" sz="900" dirty="0"/>
                    </a:p>
                  </a:txBody>
                  <a:tcPr/>
                </a:tc>
                <a:extLst>
                  <a:ext uri="{0D108BD9-81ED-4DB2-BD59-A6C34878D82A}">
                    <a16:rowId xmlns:a16="http://schemas.microsoft.com/office/drawing/2014/main" val="2547624735"/>
                  </a:ext>
                </a:extLst>
              </a:tr>
              <a:tr h="139930">
                <a:tc>
                  <a:txBody>
                    <a:bodyPr/>
                    <a:lstStyle/>
                    <a:p>
                      <a:r>
                        <a:rPr lang="en-US" sz="1000" dirty="0">
                          <a:solidFill>
                            <a:schemeClr val="tx1"/>
                          </a:solidFill>
                        </a:rPr>
                        <a:t>C12</a:t>
                      </a:r>
                    </a:p>
                  </a:txBody>
                  <a:tcPr/>
                </a:tc>
                <a:tc>
                  <a:txBody>
                    <a:bodyPr/>
                    <a:lstStyle/>
                    <a:p>
                      <a:r>
                        <a:rPr lang="en-US" sz="1000" dirty="0">
                          <a:solidFill>
                            <a:schemeClr val="tx1"/>
                          </a:solidFill>
                        </a:rPr>
                        <a:t>PCIe Gen3 x8 </a:t>
                      </a:r>
                      <a:r>
                        <a:rPr kumimoji="0" lang="en-US" sz="800" b="0" i="0" u="none" strike="noStrike" kern="1200" cap="none" spc="0" normalizeH="0" baseline="0" noProof="0" dirty="0">
                          <a:ln>
                            <a:noFill/>
                          </a:ln>
                          <a:solidFill>
                            <a:schemeClr val="tx1"/>
                          </a:solidFill>
                          <a:effectLst/>
                          <a:uLnTx/>
                          <a:uFillTx/>
                          <a:latin typeface="+mn-lt"/>
                          <a:ea typeface="+mn-ea"/>
                          <a:cs typeface="+mn-cs"/>
                        </a:rPr>
                        <a:t>(x16 Conn)</a:t>
                      </a:r>
                      <a:endParaRPr lang="en-US" sz="1000" dirty="0">
                        <a:solidFill>
                          <a:schemeClr val="tx1"/>
                        </a:solidFill>
                      </a:endParaRPr>
                    </a:p>
                  </a:txBody>
                  <a:tcPr/>
                </a:tc>
                <a:tc vMerge="1">
                  <a:txBody>
                    <a:bodyPr/>
                    <a:lstStyle/>
                    <a:p>
                      <a:endParaRPr lang="en-US" sz="900" dirty="0"/>
                    </a:p>
                  </a:txBody>
                  <a:tcPr/>
                </a:tc>
                <a:extLst>
                  <a:ext uri="{0D108BD9-81ED-4DB2-BD59-A6C34878D82A}">
                    <a16:rowId xmlns:a16="http://schemas.microsoft.com/office/drawing/2014/main" val="1112315268"/>
                  </a:ext>
                </a:extLst>
              </a:tr>
            </a:tbl>
          </a:graphicData>
        </a:graphic>
      </p:graphicFrame>
      <p:pic>
        <p:nvPicPr>
          <p:cNvPr id="5" name="Picture 4">
            <a:extLst>
              <a:ext uri="{FF2B5EF4-FFF2-40B4-BE49-F238E27FC236}">
                <a16:creationId xmlns:a16="http://schemas.microsoft.com/office/drawing/2014/main" id="{CAB304D7-5FA6-2240-9CAA-ABFFD8887A79}"/>
              </a:ext>
            </a:extLst>
          </p:cNvPr>
          <p:cNvPicPr>
            <a:picLocks noChangeAspect="1"/>
          </p:cNvPicPr>
          <p:nvPr/>
        </p:nvPicPr>
        <p:blipFill>
          <a:blip r:embed="rId3"/>
          <a:stretch>
            <a:fillRect/>
          </a:stretch>
        </p:blipFill>
        <p:spPr>
          <a:xfrm>
            <a:off x="4415199" y="891100"/>
            <a:ext cx="4638351" cy="881900"/>
          </a:xfrm>
          <a:prstGeom prst="rect">
            <a:avLst/>
          </a:prstGeom>
        </p:spPr>
      </p:pic>
      <p:sp>
        <p:nvSpPr>
          <p:cNvPr id="8" name="TextBox 7">
            <a:extLst>
              <a:ext uri="{FF2B5EF4-FFF2-40B4-BE49-F238E27FC236}">
                <a16:creationId xmlns:a16="http://schemas.microsoft.com/office/drawing/2014/main" id="{A39FEB02-658A-8344-BDDC-9D20F097E3ED}"/>
              </a:ext>
            </a:extLst>
          </p:cNvPr>
          <p:cNvSpPr txBox="1"/>
          <p:nvPr/>
        </p:nvSpPr>
        <p:spPr>
          <a:xfrm>
            <a:off x="4666109" y="541034"/>
            <a:ext cx="510277" cy="296838"/>
          </a:xfrm>
          <a:prstGeom prst="rect">
            <a:avLst/>
          </a:prstGeom>
          <a:noFill/>
        </p:spPr>
        <p:txBody>
          <a:bodyPr wrap="square" rtlCol="0">
            <a:spAutoFit/>
          </a:bodyPr>
          <a:lstStyle/>
          <a:p>
            <a:pPr algn="ctr"/>
            <a:r>
              <a:rPr lang="en-US" sz="900" b="1" dirty="0">
                <a:solidFill>
                  <a:schemeClr val="tx1"/>
                </a:solidFill>
              </a:rPr>
              <a:t>HMC</a:t>
            </a:r>
          </a:p>
          <a:p>
            <a:pPr algn="ctr"/>
            <a:r>
              <a:rPr lang="en-US" sz="900" b="1" dirty="0">
                <a:solidFill>
                  <a:schemeClr val="tx1"/>
                </a:solidFill>
              </a:rPr>
              <a:t>Ports</a:t>
            </a:r>
          </a:p>
        </p:txBody>
      </p:sp>
      <p:sp>
        <p:nvSpPr>
          <p:cNvPr id="9" name="TextBox 8">
            <a:extLst>
              <a:ext uri="{FF2B5EF4-FFF2-40B4-BE49-F238E27FC236}">
                <a16:creationId xmlns:a16="http://schemas.microsoft.com/office/drawing/2014/main" id="{B66C5901-BE29-A541-B7B7-37ED359BFA28}"/>
              </a:ext>
            </a:extLst>
          </p:cNvPr>
          <p:cNvSpPr txBox="1"/>
          <p:nvPr/>
        </p:nvSpPr>
        <p:spPr>
          <a:xfrm>
            <a:off x="5478695" y="540981"/>
            <a:ext cx="666622" cy="296838"/>
          </a:xfrm>
          <a:prstGeom prst="rect">
            <a:avLst/>
          </a:prstGeom>
          <a:noFill/>
        </p:spPr>
        <p:txBody>
          <a:bodyPr wrap="square" rtlCol="0">
            <a:spAutoFit/>
          </a:bodyPr>
          <a:lstStyle/>
          <a:p>
            <a:pPr algn="ctr"/>
            <a:r>
              <a:rPr lang="en-US" sz="900" b="1" dirty="0">
                <a:solidFill>
                  <a:schemeClr val="tx1"/>
                </a:solidFill>
              </a:rPr>
              <a:t>USB 3.0</a:t>
            </a:r>
          </a:p>
          <a:p>
            <a:pPr algn="ctr"/>
            <a:r>
              <a:rPr lang="en-US" sz="900" b="1" dirty="0">
                <a:solidFill>
                  <a:schemeClr val="tx1"/>
                </a:solidFill>
              </a:rPr>
              <a:t>Ports</a:t>
            </a:r>
          </a:p>
        </p:txBody>
      </p:sp>
      <p:cxnSp>
        <p:nvCxnSpPr>
          <p:cNvPr id="10" name="Straight Arrow Connector 9">
            <a:extLst>
              <a:ext uri="{FF2B5EF4-FFF2-40B4-BE49-F238E27FC236}">
                <a16:creationId xmlns:a16="http://schemas.microsoft.com/office/drawing/2014/main" id="{96D5B7D9-B714-2945-AE38-DD30C21E04FD}"/>
              </a:ext>
            </a:extLst>
          </p:cNvPr>
          <p:cNvCxnSpPr>
            <a:cxnSpLocks/>
          </p:cNvCxnSpPr>
          <p:nvPr/>
        </p:nvCxnSpPr>
        <p:spPr bwMode="auto">
          <a:xfrm>
            <a:off x="5859905" y="846465"/>
            <a:ext cx="0" cy="206433"/>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F47091DC-F8EA-8740-AFB8-F6A58DD29A44}"/>
              </a:ext>
            </a:extLst>
          </p:cNvPr>
          <p:cNvCxnSpPr>
            <a:cxnSpLocks/>
          </p:cNvCxnSpPr>
          <p:nvPr/>
        </p:nvCxnSpPr>
        <p:spPr bwMode="auto">
          <a:xfrm>
            <a:off x="4906262" y="844276"/>
            <a:ext cx="0" cy="206433"/>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C42AE955-7DD6-4742-A0D5-7F4D55838B70}"/>
              </a:ext>
            </a:extLst>
          </p:cNvPr>
          <p:cNvSpPr txBox="1">
            <a:spLocks noChangeAspect="1"/>
          </p:cNvSpPr>
          <p:nvPr/>
        </p:nvSpPr>
        <p:spPr>
          <a:xfrm>
            <a:off x="4801065" y="1711490"/>
            <a:ext cx="284469" cy="293967"/>
          </a:xfrm>
          <a:prstGeom prst="rect">
            <a:avLst/>
          </a:prstGeom>
          <a:noFill/>
        </p:spPr>
        <p:txBody>
          <a:bodyPr vert="vert" wrap="square" rtlCol="0">
            <a:spAutoFit/>
          </a:bodyPr>
          <a:lstStyle/>
          <a:p>
            <a:pPr algn="ctr"/>
            <a:r>
              <a:rPr lang="en-US" sz="1100" b="1" dirty="0">
                <a:solidFill>
                  <a:schemeClr val="tx1"/>
                </a:solidFill>
              </a:rPr>
              <a:t>C1</a:t>
            </a:r>
          </a:p>
        </p:txBody>
      </p:sp>
      <p:sp>
        <p:nvSpPr>
          <p:cNvPr id="14" name="TextBox 13">
            <a:extLst>
              <a:ext uri="{FF2B5EF4-FFF2-40B4-BE49-F238E27FC236}">
                <a16:creationId xmlns:a16="http://schemas.microsoft.com/office/drawing/2014/main" id="{FD0A717E-1050-4B4E-A2C7-4B73A567DF43}"/>
              </a:ext>
            </a:extLst>
          </p:cNvPr>
          <p:cNvSpPr txBox="1">
            <a:spLocks noChangeAspect="1"/>
          </p:cNvSpPr>
          <p:nvPr/>
        </p:nvSpPr>
        <p:spPr>
          <a:xfrm>
            <a:off x="5059920" y="1708848"/>
            <a:ext cx="284469" cy="293967"/>
          </a:xfrm>
          <a:prstGeom prst="rect">
            <a:avLst/>
          </a:prstGeom>
          <a:noFill/>
        </p:spPr>
        <p:txBody>
          <a:bodyPr vert="vert" wrap="square" rtlCol="0">
            <a:spAutoFit/>
          </a:bodyPr>
          <a:lstStyle/>
          <a:p>
            <a:pPr algn="ctr"/>
            <a:r>
              <a:rPr lang="en-US" sz="1100" b="1" dirty="0">
                <a:solidFill>
                  <a:schemeClr val="tx1"/>
                </a:solidFill>
              </a:rPr>
              <a:t>C2</a:t>
            </a:r>
          </a:p>
        </p:txBody>
      </p:sp>
      <p:sp>
        <p:nvSpPr>
          <p:cNvPr id="15" name="TextBox 14">
            <a:extLst>
              <a:ext uri="{FF2B5EF4-FFF2-40B4-BE49-F238E27FC236}">
                <a16:creationId xmlns:a16="http://schemas.microsoft.com/office/drawing/2014/main" id="{19C5B58E-2028-0740-A27D-172C16300776}"/>
              </a:ext>
            </a:extLst>
          </p:cNvPr>
          <p:cNvSpPr txBox="1">
            <a:spLocks noChangeAspect="1"/>
          </p:cNvSpPr>
          <p:nvPr/>
        </p:nvSpPr>
        <p:spPr>
          <a:xfrm>
            <a:off x="5295060" y="1703261"/>
            <a:ext cx="284469" cy="293967"/>
          </a:xfrm>
          <a:prstGeom prst="rect">
            <a:avLst/>
          </a:prstGeom>
          <a:noFill/>
        </p:spPr>
        <p:txBody>
          <a:bodyPr vert="vert" wrap="square" rtlCol="0">
            <a:spAutoFit/>
          </a:bodyPr>
          <a:lstStyle/>
          <a:p>
            <a:pPr algn="ctr"/>
            <a:r>
              <a:rPr lang="en-US" sz="1100" b="1" dirty="0">
                <a:solidFill>
                  <a:schemeClr val="tx1"/>
                </a:solidFill>
              </a:rPr>
              <a:t>C3</a:t>
            </a:r>
          </a:p>
        </p:txBody>
      </p:sp>
      <p:sp>
        <p:nvSpPr>
          <p:cNvPr id="16" name="TextBox 15">
            <a:extLst>
              <a:ext uri="{FF2B5EF4-FFF2-40B4-BE49-F238E27FC236}">
                <a16:creationId xmlns:a16="http://schemas.microsoft.com/office/drawing/2014/main" id="{642D8B83-BCDF-B242-A346-9FF2E7A2C2A7}"/>
              </a:ext>
            </a:extLst>
          </p:cNvPr>
          <p:cNvSpPr txBox="1">
            <a:spLocks noChangeAspect="1"/>
          </p:cNvSpPr>
          <p:nvPr/>
        </p:nvSpPr>
        <p:spPr>
          <a:xfrm>
            <a:off x="5544920" y="1708848"/>
            <a:ext cx="284469" cy="293967"/>
          </a:xfrm>
          <a:prstGeom prst="rect">
            <a:avLst/>
          </a:prstGeom>
          <a:noFill/>
        </p:spPr>
        <p:txBody>
          <a:bodyPr vert="vert" wrap="square" rtlCol="0">
            <a:spAutoFit/>
          </a:bodyPr>
          <a:lstStyle/>
          <a:p>
            <a:pPr algn="ctr"/>
            <a:r>
              <a:rPr lang="en-US" sz="1100" b="1" dirty="0">
                <a:solidFill>
                  <a:schemeClr val="tx1"/>
                </a:solidFill>
              </a:rPr>
              <a:t>C4</a:t>
            </a:r>
          </a:p>
        </p:txBody>
      </p:sp>
      <p:sp>
        <p:nvSpPr>
          <p:cNvPr id="17" name="TextBox 16">
            <a:extLst>
              <a:ext uri="{FF2B5EF4-FFF2-40B4-BE49-F238E27FC236}">
                <a16:creationId xmlns:a16="http://schemas.microsoft.com/office/drawing/2014/main" id="{FE83963E-7C32-BB49-A1EE-F53B6C908B08}"/>
              </a:ext>
            </a:extLst>
          </p:cNvPr>
          <p:cNvSpPr txBox="1">
            <a:spLocks noChangeAspect="1"/>
          </p:cNvSpPr>
          <p:nvPr/>
        </p:nvSpPr>
        <p:spPr>
          <a:xfrm>
            <a:off x="7064162" y="1645338"/>
            <a:ext cx="284469" cy="412076"/>
          </a:xfrm>
          <a:prstGeom prst="rect">
            <a:avLst/>
          </a:prstGeom>
          <a:noFill/>
        </p:spPr>
        <p:txBody>
          <a:bodyPr vert="vert" wrap="square" rtlCol="0">
            <a:spAutoFit/>
          </a:bodyPr>
          <a:lstStyle/>
          <a:p>
            <a:pPr algn="ctr"/>
            <a:r>
              <a:rPr lang="en-US" sz="1100" b="1" dirty="0">
                <a:solidFill>
                  <a:schemeClr val="tx1"/>
                </a:solidFill>
              </a:rPr>
              <a:t>C6</a:t>
            </a:r>
          </a:p>
        </p:txBody>
      </p:sp>
      <p:sp>
        <p:nvSpPr>
          <p:cNvPr id="18" name="TextBox 17">
            <a:extLst>
              <a:ext uri="{FF2B5EF4-FFF2-40B4-BE49-F238E27FC236}">
                <a16:creationId xmlns:a16="http://schemas.microsoft.com/office/drawing/2014/main" id="{ED9518A9-C706-E64C-96E1-03CFF9F75FD8}"/>
              </a:ext>
            </a:extLst>
          </p:cNvPr>
          <p:cNvSpPr txBox="1">
            <a:spLocks noChangeAspect="1"/>
          </p:cNvSpPr>
          <p:nvPr/>
        </p:nvSpPr>
        <p:spPr>
          <a:xfrm>
            <a:off x="7311395" y="1665598"/>
            <a:ext cx="284469" cy="356170"/>
          </a:xfrm>
          <a:prstGeom prst="rect">
            <a:avLst/>
          </a:prstGeom>
          <a:noFill/>
        </p:spPr>
        <p:txBody>
          <a:bodyPr vert="vert" wrap="square" rtlCol="0">
            <a:spAutoFit/>
          </a:bodyPr>
          <a:lstStyle/>
          <a:p>
            <a:pPr algn="ctr"/>
            <a:r>
              <a:rPr lang="en-US" sz="1100" b="1" dirty="0">
                <a:solidFill>
                  <a:schemeClr val="tx1"/>
                </a:solidFill>
              </a:rPr>
              <a:t>C7</a:t>
            </a:r>
          </a:p>
        </p:txBody>
      </p:sp>
      <p:sp>
        <p:nvSpPr>
          <p:cNvPr id="19" name="TextBox 18">
            <a:extLst>
              <a:ext uri="{FF2B5EF4-FFF2-40B4-BE49-F238E27FC236}">
                <a16:creationId xmlns:a16="http://schemas.microsoft.com/office/drawing/2014/main" id="{052780C5-7DAC-4647-B267-B175A3704F45}"/>
              </a:ext>
            </a:extLst>
          </p:cNvPr>
          <p:cNvSpPr txBox="1">
            <a:spLocks noChangeAspect="1"/>
          </p:cNvSpPr>
          <p:nvPr/>
        </p:nvSpPr>
        <p:spPr>
          <a:xfrm>
            <a:off x="7552877" y="1711490"/>
            <a:ext cx="284469" cy="285652"/>
          </a:xfrm>
          <a:prstGeom prst="rect">
            <a:avLst/>
          </a:prstGeom>
          <a:noFill/>
        </p:spPr>
        <p:txBody>
          <a:bodyPr vert="vert" wrap="square" rtlCol="0">
            <a:spAutoFit/>
          </a:bodyPr>
          <a:lstStyle/>
          <a:p>
            <a:pPr algn="ctr"/>
            <a:r>
              <a:rPr lang="en-US" sz="1100" b="1" dirty="0">
                <a:solidFill>
                  <a:schemeClr val="tx1"/>
                </a:solidFill>
              </a:rPr>
              <a:t>C8</a:t>
            </a:r>
          </a:p>
        </p:txBody>
      </p:sp>
      <p:sp>
        <p:nvSpPr>
          <p:cNvPr id="24" name="TextBox 23">
            <a:extLst>
              <a:ext uri="{FF2B5EF4-FFF2-40B4-BE49-F238E27FC236}">
                <a16:creationId xmlns:a16="http://schemas.microsoft.com/office/drawing/2014/main" id="{09A88064-21AE-EF48-AA73-BB132E00A4E4}"/>
              </a:ext>
            </a:extLst>
          </p:cNvPr>
          <p:cNvSpPr txBox="1">
            <a:spLocks noChangeAspect="1"/>
          </p:cNvSpPr>
          <p:nvPr/>
        </p:nvSpPr>
        <p:spPr>
          <a:xfrm>
            <a:off x="7792321" y="1707419"/>
            <a:ext cx="284469" cy="285652"/>
          </a:xfrm>
          <a:prstGeom prst="rect">
            <a:avLst/>
          </a:prstGeom>
          <a:noFill/>
        </p:spPr>
        <p:txBody>
          <a:bodyPr vert="vert" wrap="square" rtlCol="0">
            <a:spAutoFit/>
          </a:bodyPr>
          <a:lstStyle/>
          <a:p>
            <a:pPr algn="ctr"/>
            <a:r>
              <a:rPr lang="en-US" sz="1100" b="1" dirty="0">
                <a:solidFill>
                  <a:schemeClr val="tx1"/>
                </a:solidFill>
              </a:rPr>
              <a:t>C9</a:t>
            </a:r>
          </a:p>
        </p:txBody>
      </p:sp>
      <p:sp>
        <p:nvSpPr>
          <p:cNvPr id="25" name="TextBox 24">
            <a:extLst>
              <a:ext uri="{FF2B5EF4-FFF2-40B4-BE49-F238E27FC236}">
                <a16:creationId xmlns:a16="http://schemas.microsoft.com/office/drawing/2014/main" id="{1EEDA924-11B4-4F44-87FB-7675792D066B}"/>
              </a:ext>
            </a:extLst>
          </p:cNvPr>
          <p:cNvSpPr txBox="1">
            <a:spLocks noChangeAspect="1"/>
          </p:cNvSpPr>
          <p:nvPr/>
        </p:nvSpPr>
        <p:spPr>
          <a:xfrm>
            <a:off x="8291643" y="1684349"/>
            <a:ext cx="284469" cy="423744"/>
          </a:xfrm>
          <a:prstGeom prst="rect">
            <a:avLst/>
          </a:prstGeom>
          <a:noFill/>
        </p:spPr>
        <p:txBody>
          <a:bodyPr vert="vert" wrap="square" rtlCol="0">
            <a:spAutoFit/>
          </a:bodyPr>
          <a:lstStyle/>
          <a:p>
            <a:pPr algn="ctr"/>
            <a:r>
              <a:rPr lang="en-US" sz="1100" b="1" dirty="0">
                <a:solidFill>
                  <a:schemeClr val="tx1"/>
                </a:solidFill>
              </a:rPr>
              <a:t>C11</a:t>
            </a:r>
          </a:p>
        </p:txBody>
      </p:sp>
      <p:sp>
        <p:nvSpPr>
          <p:cNvPr id="26" name="TextBox 25">
            <a:extLst>
              <a:ext uri="{FF2B5EF4-FFF2-40B4-BE49-F238E27FC236}">
                <a16:creationId xmlns:a16="http://schemas.microsoft.com/office/drawing/2014/main" id="{259DB59B-5F6C-D04A-B812-4B1538F8AB43}"/>
              </a:ext>
            </a:extLst>
          </p:cNvPr>
          <p:cNvSpPr txBox="1">
            <a:spLocks noChangeAspect="1"/>
          </p:cNvSpPr>
          <p:nvPr/>
        </p:nvSpPr>
        <p:spPr>
          <a:xfrm>
            <a:off x="8558081" y="1675854"/>
            <a:ext cx="284469" cy="423744"/>
          </a:xfrm>
          <a:prstGeom prst="rect">
            <a:avLst/>
          </a:prstGeom>
          <a:noFill/>
        </p:spPr>
        <p:txBody>
          <a:bodyPr vert="vert" wrap="square" rtlCol="0">
            <a:spAutoFit/>
          </a:bodyPr>
          <a:lstStyle/>
          <a:p>
            <a:pPr algn="ctr"/>
            <a:r>
              <a:rPr lang="en-US" sz="1100" b="1" dirty="0">
                <a:solidFill>
                  <a:schemeClr val="tx1"/>
                </a:solidFill>
              </a:rPr>
              <a:t>C12</a:t>
            </a:r>
          </a:p>
        </p:txBody>
      </p:sp>
      <p:sp>
        <p:nvSpPr>
          <p:cNvPr id="27" name="TextBox 26">
            <a:extLst>
              <a:ext uri="{FF2B5EF4-FFF2-40B4-BE49-F238E27FC236}">
                <a16:creationId xmlns:a16="http://schemas.microsoft.com/office/drawing/2014/main" id="{9A21885D-8D83-5C46-83A5-E4DCDAFD86BF}"/>
              </a:ext>
            </a:extLst>
          </p:cNvPr>
          <p:cNvSpPr txBox="1"/>
          <p:nvPr/>
        </p:nvSpPr>
        <p:spPr>
          <a:xfrm>
            <a:off x="3841724" y="1496854"/>
            <a:ext cx="331993" cy="230832"/>
          </a:xfrm>
          <a:prstGeom prst="rect">
            <a:avLst/>
          </a:prstGeom>
          <a:noFill/>
        </p:spPr>
        <p:txBody>
          <a:bodyPr wrap="square" lIns="0" rIns="0" rtlCol="0">
            <a:spAutoFit/>
          </a:bodyPr>
          <a:lstStyle/>
          <a:p>
            <a:r>
              <a:rPr lang="en-US" sz="900" b="1" dirty="0">
                <a:solidFill>
                  <a:schemeClr val="tx1"/>
                </a:solidFill>
              </a:rPr>
              <a:t>Serial </a:t>
            </a:r>
          </a:p>
        </p:txBody>
      </p:sp>
      <p:sp>
        <p:nvSpPr>
          <p:cNvPr id="28" name="TextBox 27">
            <a:extLst>
              <a:ext uri="{FF2B5EF4-FFF2-40B4-BE49-F238E27FC236}">
                <a16:creationId xmlns:a16="http://schemas.microsoft.com/office/drawing/2014/main" id="{D7614E5D-8D18-7F48-8A12-6612F8D2489F}"/>
              </a:ext>
            </a:extLst>
          </p:cNvPr>
          <p:cNvSpPr txBox="1"/>
          <p:nvPr/>
        </p:nvSpPr>
        <p:spPr>
          <a:xfrm>
            <a:off x="3562068" y="1193127"/>
            <a:ext cx="626107" cy="296838"/>
          </a:xfrm>
          <a:prstGeom prst="rect">
            <a:avLst/>
          </a:prstGeom>
          <a:noFill/>
        </p:spPr>
        <p:txBody>
          <a:bodyPr wrap="square" rtlCol="0">
            <a:spAutoFit/>
          </a:bodyPr>
          <a:lstStyle/>
          <a:p>
            <a:pPr algn="r"/>
            <a:r>
              <a:rPr lang="en-US" sz="900" b="1" dirty="0">
                <a:solidFill>
                  <a:schemeClr val="tx1"/>
                </a:solidFill>
              </a:rPr>
              <a:t>USB 2.0</a:t>
            </a:r>
          </a:p>
          <a:p>
            <a:pPr algn="r"/>
            <a:r>
              <a:rPr lang="en-US" sz="900" b="1" dirty="0">
                <a:solidFill>
                  <a:schemeClr val="tx1"/>
                </a:solidFill>
              </a:rPr>
              <a:t>Ports</a:t>
            </a:r>
          </a:p>
        </p:txBody>
      </p:sp>
      <p:cxnSp>
        <p:nvCxnSpPr>
          <p:cNvPr id="29" name="Straight Arrow Connector 28">
            <a:extLst>
              <a:ext uri="{FF2B5EF4-FFF2-40B4-BE49-F238E27FC236}">
                <a16:creationId xmlns:a16="http://schemas.microsoft.com/office/drawing/2014/main" id="{00F08D89-A87D-C14E-81A4-ED20796C1212}"/>
              </a:ext>
            </a:extLst>
          </p:cNvPr>
          <p:cNvCxnSpPr>
            <a:cxnSpLocks/>
          </p:cNvCxnSpPr>
          <p:nvPr/>
        </p:nvCxnSpPr>
        <p:spPr bwMode="auto">
          <a:xfrm>
            <a:off x="4094030" y="1400594"/>
            <a:ext cx="720647" cy="1"/>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9D1971EF-32F5-2040-AEF2-0A6B79A804DE}"/>
              </a:ext>
            </a:extLst>
          </p:cNvPr>
          <p:cNvCxnSpPr>
            <a:cxnSpLocks/>
            <a:stCxn id="27" idx="3"/>
          </p:cNvCxnSpPr>
          <p:nvPr/>
        </p:nvCxnSpPr>
        <p:spPr bwMode="auto">
          <a:xfrm flipV="1">
            <a:off x="4173717" y="1600000"/>
            <a:ext cx="651177" cy="12270"/>
          </a:xfrm>
          <a:prstGeom prst="straightConnector1">
            <a:avLst/>
          </a:prstGeom>
          <a:noFill/>
          <a:ln w="190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 Box 97">
            <a:extLst>
              <a:ext uri="{FF2B5EF4-FFF2-40B4-BE49-F238E27FC236}">
                <a16:creationId xmlns:a16="http://schemas.microsoft.com/office/drawing/2014/main" id="{3C9B3CEF-44AF-4030-A6AB-0EC5E16ABF60}"/>
              </a:ext>
            </a:extLst>
          </p:cNvPr>
          <p:cNvSpPr txBox="1">
            <a:spLocks noChangeArrowheads="1"/>
          </p:cNvSpPr>
          <p:nvPr/>
        </p:nvSpPr>
        <p:spPr bwMode="auto">
          <a:xfrm>
            <a:off x="123982" y="621020"/>
            <a:ext cx="26930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PCIe Slot Summary</a:t>
            </a:r>
          </a:p>
        </p:txBody>
      </p:sp>
      <p:sp>
        <p:nvSpPr>
          <p:cNvPr id="34" name="Rectangle 33">
            <a:extLst>
              <a:ext uri="{FF2B5EF4-FFF2-40B4-BE49-F238E27FC236}">
                <a16:creationId xmlns:a16="http://schemas.microsoft.com/office/drawing/2014/main" id="{FB16E631-A516-4D67-9D93-0BD617FB18E1}"/>
              </a:ext>
            </a:extLst>
          </p:cNvPr>
          <p:cNvSpPr/>
          <p:nvPr/>
        </p:nvSpPr>
        <p:spPr>
          <a:xfrm>
            <a:off x="1438999" y="3601373"/>
            <a:ext cx="2182008" cy="261610"/>
          </a:xfrm>
          <a:prstGeom prst="rect">
            <a:avLst/>
          </a:prstGeom>
        </p:spPr>
        <p:txBody>
          <a:bodyPr wrap="none">
            <a:spAutoFit/>
          </a:bodyPr>
          <a:lstStyle/>
          <a:p>
            <a:r>
              <a:rPr lang="en-US" sz="1100" b="1" dirty="0"/>
              <a:t>EJ05 – I/O Expansion Adapter</a:t>
            </a:r>
          </a:p>
        </p:txBody>
      </p:sp>
      <p:graphicFrame>
        <p:nvGraphicFramePr>
          <p:cNvPr id="35" name="Table 34">
            <a:extLst>
              <a:ext uri="{FF2B5EF4-FFF2-40B4-BE49-F238E27FC236}">
                <a16:creationId xmlns:a16="http://schemas.microsoft.com/office/drawing/2014/main" id="{A3C936E7-02F0-4075-BFFC-64551ABCF18E}"/>
              </a:ext>
            </a:extLst>
          </p:cNvPr>
          <p:cNvGraphicFramePr>
            <a:graphicFrameLocks noGrp="1"/>
          </p:cNvGraphicFramePr>
          <p:nvPr>
            <p:extLst>
              <p:ext uri="{D42A27DB-BD31-4B8C-83A1-F6EECF244321}">
                <p14:modId xmlns:p14="http://schemas.microsoft.com/office/powerpoint/2010/main" val="4983394"/>
              </p:ext>
            </p:extLst>
          </p:nvPr>
        </p:nvGraphicFramePr>
        <p:xfrm>
          <a:off x="4000885" y="2383666"/>
          <a:ext cx="5000240" cy="998220"/>
        </p:xfrm>
        <a:graphic>
          <a:graphicData uri="http://schemas.openxmlformats.org/drawingml/2006/table">
            <a:tbl>
              <a:tblPr firstRow="1" bandRow="1">
                <a:tableStyleId>{21E4AEA4-8DFA-4A89-87EB-49C32662AFE0}</a:tableStyleId>
              </a:tblPr>
              <a:tblGrid>
                <a:gridCol w="727739">
                  <a:extLst>
                    <a:ext uri="{9D8B030D-6E8A-4147-A177-3AD203B41FA5}">
                      <a16:colId xmlns:a16="http://schemas.microsoft.com/office/drawing/2014/main" val="1454937157"/>
                    </a:ext>
                  </a:extLst>
                </a:gridCol>
                <a:gridCol w="1510013">
                  <a:extLst>
                    <a:ext uri="{9D8B030D-6E8A-4147-A177-3AD203B41FA5}">
                      <a16:colId xmlns:a16="http://schemas.microsoft.com/office/drawing/2014/main" val="2870583068"/>
                    </a:ext>
                  </a:extLst>
                </a:gridCol>
                <a:gridCol w="1827092">
                  <a:extLst>
                    <a:ext uri="{9D8B030D-6E8A-4147-A177-3AD203B41FA5}">
                      <a16:colId xmlns:a16="http://schemas.microsoft.com/office/drawing/2014/main" val="3591400065"/>
                    </a:ext>
                  </a:extLst>
                </a:gridCol>
                <a:gridCol w="935396">
                  <a:extLst>
                    <a:ext uri="{9D8B030D-6E8A-4147-A177-3AD203B41FA5}">
                      <a16:colId xmlns:a16="http://schemas.microsoft.com/office/drawing/2014/main" val="3762195239"/>
                    </a:ext>
                  </a:extLst>
                </a:gridCol>
              </a:tblGrid>
              <a:tr h="368935">
                <a:tc>
                  <a:txBody>
                    <a:bodyPr/>
                    <a:lstStyle/>
                    <a:p>
                      <a:pPr algn="ctr"/>
                      <a:r>
                        <a:rPr lang="en-US" sz="1050" b="1" dirty="0" err="1"/>
                        <a:t>Num</a:t>
                      </a:r>
                      <a:r>
                        <a:rPr lang="en-US" sz="1050" b="1" dirty="0"/>
                        <a:t> of CPUs</a:t>
                      </a:r>
                    </a:p>
                  </a:txBody>
                  <a:tcPr/>
                </a:tc>
                <a:tc>
                  <a:txBody>
                    <a:bodyPr/>
                    <a:lstStyle/>
                    <a:p>
                      <a:pPr algn="ctr"/>
                      <a:r>
                        <a:rPr lang="en-US" sz="1050" dirty="0"/>
                        <a:t>Max </a:t>
                      </a:r>
                      <a:r>
                        <a:rPr lang="en-US" sz="1050" dirty="0" err="1"/>
                        <a:t>num</a:t>
                      </a:r>
                      <a:r>
                        <a:rPr lang="en-US" sz="1050" dirty="0"/>
                        <a:t> of I/O </a:t>
                      </a:r>
                      <a:r>
                        <a:rPr lang="en-US" sz="1050" dirty="0" err="1"/>
                        <a:t>Exp</a:t>
                      </a:r>
                      <a:r>
                        <a:rPr lang="en-US" sz="1050" dirty="0"/>
                        <a:t> Drawers  </a:t>
                      </a:r>
                      <a:r>
                        <a:rPr lang="en-US" sz="1600" dirty="0"/>
                        <a:t>(EMX0)</a:t>
                      </a:r>
                      <a:endParaRPr lang="en-US" sz="105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Max </a:t>
                      </a:r>
                      <a:r>
                        <a:rPr lang="en-US" sz="1050" dirty="0" err="1"/>
                        <a:t>num</a:t>
                      </a:r>
                      <a:r>
                        <a:rPr lang="en-US" sz="1050" dirty="0"/>
                        <a:t> of I/O Fanout Modules </a:t>
                      </a:r>
                      <a:r>
                        <a:rPr lang="en-US" sz="1600" dirty="0"/>
                        <a:t>(EMXF)</a:t>
                      </a:r>
                      <a:endParaRPr lang="en-US" sz="1050" b="1" dirty="0"/>
                    </a:p>
                  </a:txBody>
                  <a:tcPr/>
                </a:tc>
                <a:tc>
                  <a:txBody>
                    <a:bodyPr/>
                    <a:lstStyle/>
                    <a:p>
                      <a:pPr algn="ctr"/>
                      <a:r>
                        <a:rPr lang="en-US" sz="1050" b="1" dirty="0"/>
                        <a:t>Max PCIe Slots</a:t>
                      </a:r>
                    </a:p>
                  </a:txBody>
                  <a:tcPr/>
                </a:tc>
                <a:extLst>
                  <a:ext uri="{0D108BD9-81ED-4DB2-BD59-A6C34878D82A}">
                    <a16:rowId xmlns:a16="http://schemas.microsoft.com/office/drawing/2014/main" val="2064537634"/>
                  </a:ext>
                </a:extLst>
              </a:tr>
              <a:tr h="221361">
                <a:tc>
                  <a:txBody>
                    <a:bodyPr/>
                    <a:lstStyle/>
                    <a:p>
                      <a:pPr algn="ctr"/>
                      <a:r>
                        <a:rPr lang="en-US" sz="1050" b="1" dirty="0">
                          <a:solidFill>
                            <a:schemeClr val="tx1"/>
                          </a:solidFill>
                        </a:rPr>
                        <a:t>1</a:t>
                      </a:r>
                    </a:p>
                  </a:txBody>
                  <a:tcPr/>
                </a:tc>
                <a:tc>
                  <a:txBody>
                    <a:bodyPr/>
                    <a:lstStyle/>
                    <a:p>
                      <a:pPr algn="ctr"/>
                      <a:r>
                        <a:rPr lang="en-US" sz="1050" dirty="0">
                          <a:solidFill>
                            <a:schemeClr val="tx1"/>
                          </a:solidFill>
                        </a:rPr>
                        <a:t>1</a:t>
                      </a:r>
                      <a:endParaRPr lang="en-US" sz="1050" b="0" dirty="0">
                        <a:solidFill>
                          <a:schemeClr val="tx1"/>
                        </a:solidFill>
                      </a:endParaRPr>
                    </a:p>
                  </a:txBody>
                  <a:tcPr/>
                </a:tc>
                <a:tc>
                  <a:txBody>
                    <a:bodyPr/>
                    <a:lstStyle/>
                    <a:p>
                      <a:pPr algn="ctr"/>
                      <a:r>
                        <a:rPr lang="en-US" sz="1050" b="0" dirty="0">
                          <a:solidFill>
                            <a:schemeClr val="tx1"/>
                          </a:solidFill>
                        </a:rPr>
                        <a:t>1</a:t>
                      </a:r>
                    </a:p>
                  </a:txBody>
                  <a:tcPr/>
                </a:tc>
                <a:tc>
                  <a:txBody>
                    <a:bodyPr/>
                    <a:lstStyle/>
                    <a:p>
                      <a:pPr algn="ctr"/>
                      <a:r>
                        <a:rPr lang="en-US" sz="1050" b="0" dirty="0">
                          <a:solidFill>
                            <a:schemeClr val="tx1"/>
                          </a:solidFill>
                        </a:rPr>
                        <a:t>11</a:t>
                      </a:r>
                    </a:p>
                  </a:txBody>
                  <a:tcPr/>
                </a:tc>
                <a:extLst>
                  <a:ext uri="{0D108BD9-81ED-4DB2-BD59-A6C34878D82A}">
                    <a16:rowId xmlns:a16="http://schemas.microsoft.com/office/drawing/2014/main" val="1435365179"/>
                  </a:ext>
                </a:extLst>
              </a:tr>
              <a:tr h="221361">
                <a:tc>
                  <a:txBody>
                    <a:bodyPr/>
                    <a:lstStyle/>
                    <a:p>
                      <a:pPr algn="ctr"/>
                      <a:r>
                        <a:rPr lang="en-US" sz="1050" b="1" dirty="0">
                          <a:solidFill>
                            <a:schemeClr val="tx1"/>
                          </a:solidFill>
                        </a:rPr>
                        <a:t>2</a:t>
                      </a:r>
                    </a:p>
                  </a:txBody>
                  <a:tcPr/>
                </a:tc>
                <a:tc>
                  <a:txBody>
                    <a:bodyPr/>
                    <a:lstStyle/>
                    <a:p>
                      <a:pPr algn="ctr"/>
                      <a:r>
                        <a:rPr lang="en-US" sz="1050" dirty="0">
                          <a:solidFill>
                            <a:schemeClr val="tx1"/>
                          </a:solidFill>
                        </a:rPr>
                        <a:t>2</a:t>
                      </a:r>
                      <a:endParaRPr lang="en-US" sz="1050" b="0" dirty="0">
                        <a:solidFill>
                          <a:schemeClr val="tx1"/>
                        </a:solidFill>
                      </a:endParaRPr>
                    </a:p>
                  </a:txBody>
                  <a:tcPr/>
                </a:tc>
                <a:tc>
                  <a:txBody>
                    <a:bodyPr/>
                    <a:lstStyle/>
                    <a:p>
                      <a:pPr algn="ctr"/>
                      <a:r>
                        <a:rPr lang="en-US" sz="1050" b="0" dirty="0">
                          <a:solidFill>
                            <a:schemeClr val="tx1"/>
                          </a:solidFill>
                        </a:rPr>
                        <a:t>2</a:t>
                      </a:r>
                    </a:p>
                  </a:txBody>
                  <a:tcPr/>
                </a:tc>
                <a:tc>
                  <a:txBody>
                    <a:bodyPr/>
                    <a:lstStyle/>
                    <a:p>
                      <a:pPr algn="ctr"/>
                      <a:r>
                        <a:rPr lang="en-US" sz="1050" b="0" dirty="0">
                          <a:solidFill>
                            <a:schemeClr val="tx1"/>
                          </a:solidFill>
                        </a:rPr>
                        <a:t>19</a:t>
                      </a:r>
                    </a:p>
                  </a:txBody>
                  <a:tcPr/>
                </a:tc>
                <a:extLst>
                  <a:ext uri="{0D108BD9-81ED-4DB2-BD59-A6C34878D82A}">
                    <a16:rowId xmlns:a16="http://schemas.microsoft.com/office/drawing/2014/main" val="1920167625"/>
                  </a:ext>
                </a:extLst>
              </a:tr>
            </a:tbl>
          </a:graphicData>
        </a:graphic>
      </p:graphicFrame>
      <p:sp>
        <p:nvSpPr>
          <p:cNvPr id="36" name="Text Box 97">
            <a:extLst>
              <a:ext uri="{FF2B5EF4-FFF2-40B4-BE49-F238E27FC236}">
                <a16:creationId xmlns:a16="http://schemas.microsoft.com/office/drawing/2014/main" id="{8701D972-8AB5-480B-84A9-F3B4767A7D54}"/>
              </a:ext>
            </a:extLst>
          </p:cNvPr>
          <p:cNvSpPr txBox="1">
            <a:spLocks noChangeArrowheads="1"/>
          </p:cNvSpPr>
          <p:nvPr/>
        </p:nvSpPr>
        <p:spPr bwMode="auto">
          <a:xfrm>
            <a:off x="4000885" y="2079976"/>
            <a:ext cx="44098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External PCIe Expansion Features S922/H922</a:t>
            </a:r>
          </a:p>
        </p:txBody>
      </p:sp>
      <p:graphicFrame>
        <p:nvGraphicFramePr>
          <p:cNvPr id="37" name="Table 36">
            <a:extLst>
              <a:ext uri="{FF2B5EF4-FFF2-40B4-BE49-F238E27FC236}">
                <a16:creationId xmlns:a16="http://schemas.microsoft.com/office/drawing/2014/main" id="{E1749D2B-70A9-4CFE-A20D-E2DDC5A69537}"/>
              </a:ext>
            </a:extLst>
          </p:cNvPr>
          <p:cNvGraphicFramePr>
            <a:graphicFrameLocks noGrp="1"/>
          </p:cNvGraphicFramePr>
          <p:nvPr>
            <p:extLst>
              <p:ext uri="{D42A27DB-BD31-4B8C-83A1-F6EECF244321}">
                <p14:modId xmlns:p14="http://schemas.microsoft.com/office/powerpoint/2010/main" val="3915945540"/>
              </p:ext>
            </p:extLst>
          </p:nvPr>
        </p:nvGraphicFramePr>
        <p:xfrm>
          <a:off x="4000885" y="4041762"/>
          <a:ext cx="5000240" cy="998220"/>
        </p:xfrm>
        <a:graphic>
          <a:graphicData uri="http://schemas.openxmlformats.org/drawingml/2006/table">
            <a:tbl>
              <a:tblPr firstRow="1" bandRow="1">
                <a:tableStyleId>{21E4AEA4-8DFA-4A89-87EB-49C32662AFE0}</a:tableStyleId>
              </a:tblPr>
              <a:tblGrid>
                <a:gridCol w="727739">
                  <a:extLst>
                    <a:ext uri="{9D8B030D-6E8A-4147-A177-3AD203B41FA5}">
                      <a16:colId xmlns:a16="http://schemas.microsoft.com/office/drawing/2014/main" val="1454937157"/>
                    </a:ext>
                  </a:extLst>
                </a:gridCol>
                <a:gridCol w="1510013">
                  <a:extLst>
                    <a:ext uri="{9D8B030D-6E8A-4147-A177-3AD203B41FA5}">
                      <a16:colId xmlns:a16="http://schemas.microsoft.com/office/drawing/2014/main" val="2870583068"/>
                    </a:ext>
                  </a:extLst>
                </a:gridCol>
                <a:gridCol w="1827092">
                  <a:extLst>
                    <a:ext uri="{9D8B030D-6E8A-4147-A177-3AD203B41FA5}">
                      <a16:colId xmlns:a16="http://schemas.microsoft.com/office/drawing/2014/main" val="3591400065"/>
                    </a:ext>
                  </a:extLst>
                </a:gridCol>
                <a:gridCol w="935396">
                  <a:extLst>
                    <a:ext uri="{9D8B030D-6E8A-4147-A177-3AD203B41FA5}">
                      <a16:colId xmlns:a16="http://schemas.microsoft.com/office/drawing/2014/main" val="3762195239"/>
                    </a:ext>
                  </a:extLst>
                </a:gridCol>
              </a:tblGrid>
              <a:tr h="368935">
                <a:tc>
                  <a:txBody>
                    <a:bodyPr/>
                    <a:lstStyle/>
                    <a:p>
                      <a:pPr algn="ctr"/>
                      <a:r>
                        <a:rPr lang="en-US" sz="1050" b="1" dirty="0" err="1"/>
                        <a:t>Num</a:t>
                      </a:r>
                      <a:r>
                        <a:rPr lang="en-US" sz="1050" b="1" dirty="0"/>
                        <a:t> of CPUs</a:t>
                      </a:r>
                    </a:p>
                  </a:txBody>
                  <a:tcPr/>
                </a:tc>
                <a:tc>
                  <a:txBody>
                    <a:bodyPr/>
                    <a:lstStyle/>
                    <a:p>
                      <a:pPr algn="ctr"/>
                      <a:r>
                        <a:rPr lang="en-US" sz="1050" dirty="0"/>
                        <a:t>Max </a:t>
                      </a:r>
                      <a:r>
                        <a:rPr lang="en-US" sz="1050" dirty="0" err="1"/>
                        <a:t>num</a:t>
                      </a:r>
                      <a:r>
                        <a:rPr lang="en-US" sz="1050" dirty="0"/>
                        <a:t> of I/O </a:t>
                      </a:r>
                      <a:r>
                        <a:rPr lang="en-US" sz="1050" dirty="0" err="1"/>
                        <a:t>Exp</a:t>
                      </a:r>
                      <a:r>
                        <a:rPr lang="en-US" sz="1050" dirty="0"/>
                        <a:t> Drawers  </a:t>
                      </a:r>
                      <a:r>
                        <a:rPr lang="en-US" sz="1600" dirty="0"/>
                        <a:t>(ELMX)</a:t>
                      </a:r>
                      <a:endParaRPr lang="en-US" sz="105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Max </a:t>
                      </a:r>
                      <a:r>
                        <a:rPr lang="en-US" sz="1050" dirty="0" err="1"/>
                        <a:t>num</a:t>
                      </a:r>
                      <a:r>
                        <a:rPr lang="en-US" sz="1050" dirty="0"/>
                        <a:t> of I/O Fanout Modules </a:t>
                      </a:r>
                      <a:r>
                        <a:rPr lang="en-US" sz="1600" dirty="0"/>
                        <a:t>(ELMF)</a:t>
                      </a:r>
                      <a:endParaRPr lang="en-US" sz="1050" b="1" dirty="0"/>
                    </a:p>
                  </a:txBody>
                  <a:tcPr/>
                </a:tc>
                <a:tc>
                  <a:txBody>
                    <a:bodyPr/>
                    <a:lstStyle/>
                    <a:p>
                      <a:pPr algn="ctr"/>
                      <a:r>
                        <a:rPr lang="en-US" sz="1050" b="1" dirty="0"/>
                        <a:t>Total PCIe Slots</a:t>
                      </a:r>
                    </a:p>
                  </a:txBody>
                  <a:tcPr/>
                </a:tc>
                <a:extLst>
                  <a:ext uri="{0D108BD9-81ED-4DB2-BD59-A6C34878D82A}">
                    <a16:rowId xmlns:a16="http://schemas.microsoft.com/office/drawing/2014/main" val="2064537634"/>
                  </a:ext>
                </a:extLst>
              </a:tr>
              <a:tr h="221361">
                <a:tc>
                  <a:txBody>
                    <a:bodyPr/>
                    <a:lstStyle/>
                    <a:p>
                      <a:pPr algn="ctr"/>
                      <a:r>
                        <a:rPr lang="en-US" sz="1050" b="1" dirty="0">
                          <a:solidFill>
                            <a:schemeClr val="tx1"/>
                          </a:solidFill>
                        </a:rPr>
                        <a:t>1</a:t>
                      </a:r>
                    </a:p>
                  </a:txBody>
                  <a:tcPr/>
                </a:tc>
                <a:tc>
                  <a:txBody>
                    <a:bodyPr/>
                    <a:lstStyle/>
                    <a:p>
                      <a:pPr algn="ctr"/>
                      <a:r>
                        <a:rPr lang="en-US" sz="1050" dirty="0">
                          <a:solidFill>
                            <a:schemeClr val="tx1"/>
                          </a:solidFill>
                        </a:rPr>
                        <a:t>1</a:t>
                      </a:r>
                      <a:endParaRPr lang="en-US" sz="1050" b="0" dirty="0">
                        <a:solidFill>
                          <a:schemeClr val="tx1"/>
                        </a:solidFill>
                      </a:endParaRPr>
                    </a:p>
                  </a:txBody>
                  <a:tcPr/>
                </a:tc>
                <a:tc>
                  <a:txBody>
                    <a:bodyPr/>
                    <a:lstStyle/>
                    <a:p>
                      <a:pPr algn="ctr"/>
                      <a:r>
                        <a:rPr lang="en-US" sz="1050" b="0" dirty="0">
                          <a:solidFill>
                            <a:schemeClr val="tx1"/>
                          </a:solidFill>
                        </a:rPr>
                        <a:t>1</a:t>
                      </a:r>
                    </a:p>
                  </a:txBody>
                  <a:tcPr/>
                </a:tc>
                <a:tc>
                  <a:txBody>
                    <a:bodyPr/>
                    <a:lstStyle/>
                    <a:p>
                      <a:pPr algn="ctr"/>
                      <a:r>
                        <a:rPr lang="en-US" sz="1050" b="0" dirty="0">
                          <a:solidFill>
                            <a:schemeClr val="tx1"/>
                          </a:solidFill>
                        </a:rPr>
                        <a:t>11</a:t>
                      </a:r>
                    </a:p>
                  </a:txBody>
                  <a:tcPr/>
                </a:tc>
                <a:extLst>
                  <a:ext uri="{0D108BD9-81ED-4DB2-BD59-A6C34878D82A}">
                    <a16:rowId xmlns:a16="http://schemas.microsoft.com/office/drawing/2014/main" val="1435365179"/>
                  </a:ext>
                </a:extLst>
              </a:tr>
              <a:tr h="221361">
                <a:tc>
                  <a:txBody>
                    <a:bodyPr/>
                    <a:lstStyle/>
                    <a:p>
                      <a:pPr algn="ctr"/>
                      <a:r>
                        <a:rPr lang="en-US" sz="1050" b="1" dirty="0">
                          <a:solidFill>
                            <a:schemeClr val="tx1"/>
                          </a:solidFill>
                        </a:rPr>
                        <a:t>2</a:t>
                      </a:r>
                    </a:p>
                  </a:txBody>
                  <a:tcPr/>
                </a:tc>
                <a:tc>
                  <a:txBody>
                    <a:bodyPr/>
                    <a:lstStyle/>
                    <a:p>
                      <a:pPr algn="ctr"/>
                      <a:r>
                        <a:rPr lang="en-US" sz="1050" dirty="0">
                          <a:solidFill>
                            <a:schemeClr val="tx1"/>
                          </a:solidFill>
                        </a:rPr>
                        <a:t>2</a:t>
                      </a:r>
                      <a:endParaRPr lang="en-US" sz="1050" b="0" dirty="0">
                        <a:solidFill>
                          <a:schemeClr val="tx1"/>
                        </a:solidFill>
                      </a:endParaRPr>
                    </a:p>
                  </a:txBody>
                  <a:tcPr/>
                </a:tc>
                <a:tc>
                  <a:txBody>
                    <a:bodyPr/>
                    <a:lstStyle/>
                    <a:p>
                      <a:pPr algn="ctr"/>
                      <a:r>
                        <a:rPr lang="en-US" sz="1050" b="0" dirty="0">
                          <a:solidFill>
                            <a:schemeClr val="tx1"/>
                          </a:solidFill>
                        </a:rPr>
                        <a:t>2</a:t>
                      </a:r>
                    </a:p>
                  </a:txBody>
                  <a:tcPr/>
                </a:tc>
                <a:tc>
                  <a:txBody>
                    <a:bodyPr/>
                    <a:lstStyle/>
                    <a:p>
                      <a:pPr algn="ctr"/>
                      <a:r>
                        <a:rPr lang="en-US" sz="1050" b="0" dirty="0">
                          <a:solidFill>
                            <a:schemeClr val="tx1"/>
                          </a:solidFill>
                        </a:rPr>
                        <a:t>19</a:t>
                      </a:r>
                    </a:p>
                  </a:txBody>
                  <a:tcPr/>
                </a:tc>
                <a:extLst>
                  <a:ext uri="{0D108BD9-81ED-4DB2-BD59-A6C34878D82A}">
                    <a16:rowId xmlns:a16="http://schemas.microsoft.com/office/drawing/2014/main" val="1920167625"/>
                  </a:ext>
                </a:extLst>
              </a:tr>
            </a:tbl>
          </a:graphicData>
        </a:graphic>
      </p:graphicFrame>
      <p:sp>
        <p:nvSpPr>
          <p:cNvPr id="38" name="Text Box 97">
            <a:extLst>
              <a:ext uri="{FF2B5EF4-FFF2-40B4-BE49-F238E27FC236}">
                <a16:creationId xmlns:a16="http://schemas.microsoft.com/office/drawing/2014/main" id="{350814B9-4AFC-4E36-BF9E-B876979C0E45}"/>
              </a:ext>
            </a:extLst>
          </p:cNvPr>
          <p:cNvSpPr txBox="1">
            <a:spLocks noChangeArrowheads="1"/>
          </p:cNvSpPr>
          <p:nvPr/>
        </p:nvSpPr>
        <p:spPr bwMode="auto">
          <a:xfrm>
            <a:off x="4000885" y="3738072"/>
            <a:ext cx="38520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External PCIe Expansion Features L922</a:t>
            </a:r>
          </a:p>
        </p:txBody>
      </p:sp>
      <p:sp>
        <p:nvSpPr>
          <p:cNvPr id="31" name="Rectangle 13">
            <a:extLst>
              <a:ext uri="{FF2B5EF4-FFF2-40B4-BE49-F238E27FC236}">
                <a16:creationId xmlns:a16="http://schemas.microsoft.com/office/drawing/2014/main" id="{03E5F55C-B6D2-4338-9DFA-5ABCE5E559A2}"/>
              </a:ext>
            </a:extLst>
          </p:cNvPr>
          <p:cNvSpPr>
            <a:spLocks noChangeArrowheads="1"/>
          </p:cNvSpPr>
          <p:nvPr/>
        </p:nvSpPr>
        <p:spPr bwMode="auto">
          <a:xfrm>
            <a:off x="102205" y="3934214"/>
            <a:ext cx="3505583" cy="53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PCIe Slots are Concurrently Maintainable</a:t>
            </a:r>
          </a:p>
          <a:p>
            <a:pPr marL="0" indent="0" eaLnBrk="1" hangingPunct="1">
              <a:spcBef>
                <a:spcPct val="15000"/>
              </a:spcBef>
              <a:spcAft>
                <a:spcPct val="5000"/>
              </a:spcAft>
              <a:buClr>
                <a:srgbClr val="73B532"/>
              </a:buClr>
              <a:buSzPct val="125000"/>
            </a:pPr>
            <a:r>
              <a:rPr lang="en-US" sz="1300" b="1" dirty="0">
                <a:solidFill>
                  <a:srgbClr val="000000"/>
                </a:solidFill>
                <a:ea typeface="ヒラギノ角ゴ Pro W3"/>
                <a:cs typeface="ヒラギノ角ゴ Pro W3"/>
                <a:sym typeface="Arial" panose="020B0604020202020204" pitchFamily="34" charset="0"/>
              </a:rPr>
              <a:t>Low Profile PCIe form factor</a:t>
            </a:r>
          </a:p>
        </p:txBody>
      </p:sp>
      <p:sp>
        <p:nvSpPr>
          <p:cNvPr id="32" name="Rectangle 13">
            <a:extLst>
              <a:ext uri="{FF2B5EF4-FFF2-40B4-BE49-F238E27FC236}">
                <a16:creationId xmlns:a16="http://schemas.microsoft.com/office/drawing/2014/main" id="{B9D0D8F0-8303-46A6-8570-09E275B37B48}"/>
              </a:ext>
            </a:extLst>
          </p:cNvPr>
          <p:cNvSpPr>
            <a:spLocks noChangeArrowheads="1"/>
          </p:cNvSpPr>
          <p:nvPr/>
        </p:nvSpPr>
        <p:spPr bwMode="auto">
          <a:xfrm>
            <a:off x="48217" y="4632591"/>
            <a:ext cx="3839227"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Bef>
                <a:spcPct val="15000"/>
              </a:spcBef>
              <a:spcAft>
                <a:spcPct val="5000"/>
              </a:spcAft>
              <a:buClr>
                <a:srgbClr val="73B532"/>
              </a:buClr>
              <a:buSzPct val="125000"/>
            </a:pPr>
            <a:r>
              <a:rPr lang="en-US" sz="800" dirty="0">
                <a:solidFill>
                  <a:srgbClr val="000000"/>
                </a:solidFill>
                <a:ea typeface="ヒラギノ角ゴ Pro W3"/>
                <a:cs typeface="ヒラギノ角ゴ Pro W3"/>
                <a:sym typeface="Arial" panose="020B0604020202020204" pitchFamily="34" charset="0"/>
              </a:rPr>
              <a:t>Note 1 – If EJ05 is installed, Rear USB ports not available</a:t>
            </a:r>
          </a:p>
          <a:p>
            <a:pPr marL="0" indent="0" eaLnBrk="1" hangingPunct="1">
              <a:spcBef>
                <a:spcPct val="15000"/>
              </a:spcBef>
              <a:spcAft>
                <a:spcPct val="5000"/>
              </a:spcAft>
              <a:buClr>
                <a:srgbClr val="73B532"/>
              </a:buClr>
              <a:buSzPct val="125000"/>
            </a:pPr>
            <a:r>
              <a:rPr lang="en-US" sz="800" dirty="0">
                <a:solidFill>
                  <a:srgbClr val="000000"/>
                </a:solidFill>
                <a:ea typeface="ヒラギノ角ゴ Pro W3"/>
                <a:cs typeface="ヒラギノ角ゴ Pro W3"/>
                <a:sym typeface="Arial" panose="020B0604020202020204" pitchFamily="34" charset="0"/>
              </a:rPr>
              <a:t>Note 2 – If EJ05 is installed, External SAS port not available</a:t>
            </a:r>
          </a:p>
        </p:txBody>
      </p:sp>
      <p:sp>
        <p:nvSpPr>
          <p:cNvPr id="11" name="Title 10">
            <a:extLst>
              <a:ext uri="{FF2B5EF4-FFF2-40B4-BE49-F238E27FC236}">
                <a16:creationId xmlns:a16="http://schemas.microsoft.com/office/drawing/2014/main" id="{F378E907-2770-4115-BB4C-F1C6F3A26A7D}"/>
              </a:ext>
            </a:extLst>
          </p:cNvPr>
          <p:cNvSpPr>
            <a:spLocks noGrp="1"/>
          </p:cNvSpPr>
          <p:nvPr>
            <p:ph type="title"/>
          </p:nvPr>
        </p:nvSpPr>
        <p:spPr>
          <a:xfrm>
            <a:off x="210311" y="201168"/>
            <a:ext cx="5268383" cy="4294632"/>
          </a:xfrm>
        </p:spPr>
        <p:txBody>
          <a:bodyPr/>
          <a:lstStyle/>
          <a:p>
            <a:r>
              <a:rPr lang="en-US" dirty="0"/>
              <a:t>S922 / H922 / L922 PCIe Slots</a:t>
            </a:r>
          </a:p>
        </p:txBody>
      </p:sp>
    </p:spTree>
    <p:extLst>
      <p:ext uri="{BB962C8B-B14F-4D97-AF65-F5344CB8AC3E}">
        <p14:creationId xmlns:p14="http://schemas.microsoft.com/office/powerpoint/2010/main" val="204540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sz="2400" dirty="0"/>
              <a:t>Software Stack Support</a:t>
            </a:r>
          </a:p>
        </p:txBody>
      </p:sp>
      <p:sp>
        <p:nvSpPr>
          <p:cNvPr id="2" name="Content Placeholder 1">
            <a:extLst>
              <a:ext uri="{FF2B5EF4-FFF2-40B4-BE49-F238E27FC236}">
                <a16:creationId xmlns:a16="http://schemas.microsoft.com/office/drawing/2014/main" id="{F5D71885-2586-46E4-859A-1A2FC329B27C}"/>
              </a:ext>
            </a:extLst>
          </p:cNvPr>
          <p:cNvSpPr>
            <a:spLocks noGrp="1"/>
          </p:cNvSpPr>
          <p:nvPr>
            <p:ph idx="1"/>
          </p:nvPr>
        </p:nvSpPr>
        <p:spPr/>
        <p:txBody>
          <a:bodyPr/>
          <a:lstStyle/>
          <a:p>
            <a:r>
              <a:rPr lang="en-US" dirty="0"/>
              <a:t> </a:t>
            </a:r>
          </a:p>
        </p:txBody>
      </p:sp>
      <p:sp>
        <p:nvSpPr>
          <p:cNvPr id="7" name="Slide Number Placeholder 6"/>
          <p:cNvSpPr>
            <a:spLocks noGrp="1"/>
          </p:cNvSpPr>
          <p:nvPr>
            <p:ph type="sldNum" sz="quarter" idx="10"/>
          </p:nvPr>
        </p:nvSpPr>
        <p:spPr/>
        <p:txBody>
          <a:bodyPr/>
          <a:lstStyle/>
          <a:p>
            <a:fld id="{9B6B7A19-9BD6-654B-9E7A-5FCB6FF99B9F}" type="slidenum">
              <a:rPr lang="en-US" smtClean="0"/>
              <a:pPr/>
              <a:t>25</a:t>
            </a:fld>
            <a:endParaRPr lang="en-US"/>
          </a:p>
        </p:txBody>
      </p:sp>
      <p:sp>
        <p:nvSpPr>
          <p:cNvPr id="10" name="TextBox 9"/>
          <p:cNvSpPr txBox="1"/>
          <p:nvPr/>
        </p:nvSpPr>
        <p:spPr>
          <a:xfrm>
            <a:off x="1600936" y="755052"/>
            <a:ext cx="4938853" cy="3816429"/>
          </a:xfrm>
          <a:prstGeom prst="rect">
            <a:avLst/>
          </a:prstGeom>
        </p:spPr>
        <p:txBody>
          <a:bodyPr vert="horz" lIns="0" tIns="0" rIns="0" bIns="0" rtlCol="0">
            <a:noAutofit/>
          </a:bodyPr>
          <a:lstStyle>
            <a:lvl1pPr marL="285750" indent="-285750" fontAlgn="base">
              <a:lnSpc>
                <a:spcPct val="90000"/>
              </a:lnSpc>
              <a:spcBef>
                <a:spcPts val="400"/>
              </a:spcBef>
              <a:spcAft>
                <a:spcPts val="0"/>
              </a:spcAft>
              <a:buClrTx/>
              <a:buSzPct val="125000"/>
              <a:buFont typeface="Arial" panose="020B0604020202020204" pitchFamily="34" charset="0"/>
              <a:buChar char="•"/>
              <a:defRPr sz="1400" b="0" i="0">
                <a:solidFill>
                  <a:srgbClr val="000000"/>
                </a:solidFill>
                <a:ea typeface="ヒラギノ角ゴ Pro W3"/>
                <a:cs typeface="ヒラギノ角ゴ Pro W3"/>
              </a:defRPr>
            </a:lvl1pPr>
            <a:lvl2pPr marL="742950" lvl="1" indent="-285750" fontAlgn="base">
              <a:lnSpc>
                <a:spcPct val="90000"/>
              </a:lnSpc>
              <a:spcBef>
                <a:spcPts val="400"/>
              </a:spcBef>
              <a:spcAft>
                <a:spcPts val="0"/>
              </a:spcAft>
              <a:buClrTx/>
              <a:buSzPct val="125000"/>
              <a:buFont typeface=".AppleSystemUIFont" charset="-120"/>
              <a:buChar char="–"/>
              <a:tabLst/>
              <a:defRPr sz="1400" b="0" i="0">
                <a:solidFill>
                  <a:srgbClr val="000000"/>
                </a:solidFill>
                <a:ea typeface="ヒラギノ角ゴ Pro W3"/>
                <a:cs typeface="ヒラギノ角ゴ Pro W3"/>
              </a:defRPr>
            </a:lvl2pPr>
            <a:lvl3pPr marL="858838" indent="-228600" fontAlgn="base">
              <a:lnSpc>
                <a:spcPct val="90000"/>
              </a:lnSpc>
              <a:spcBef>
                <a:spcPts val="400"/>
              </a:spcBef>
              <a:spcAft>
                <a:spcPts val="100"/>
              </a:spcAft>
              <a:buClr>
                <a:schemeClr val="tx1"/>
              </a:buClr>
              <a:buSzPct val="100000"/>
              <a:buFont typeface="Courier New" panose="02070309020205020404" pitchFamily="49" charset="0"/>
              <a:buChar char="o"/>
              <a:tabLst/>
              <a:defRPr sz="1600" b="0" i="0">
                <a:solidFill>
                  <a:srgbClr val="606060"/>
                </a:solidFill>
                <a:ea typeface="Arial Regular" charset="0"/>
                <a:cs typeface="Arial Regular" charset="0"/>
              </a:defRPr>
            </a:lvl3pPr>
            <a:lvl4pPr marL="1198563" indent="-228600" fontAlgn="base">
              <a:lnSpc>
                <a:spcPct val="90000"/>
              </a:lnSpc>
              <a:spcBef>
                <a:spcPts val="400"/>
              </a:spcBef>
              <a:spcAft>
                <a:spcPts val="100"/>
              </a:spcAft>
              <a:buClr>
                <a:schemeClr val="tx1"/>
              </a:buClr>
              <a:buSzPct val="100000"/>
              <a:buFont typeface=".AppleSystemUIFont" charset="-120"/>
              <a:buChar char="–"/>
              <a:tabLst/>
              <a:defRPr sz="1400" b="0" i="0" baseline="0">
                <a:solidFill>
                  <a:srgbClr val="606060"/>
                </a:solidFill>
                <a:ea typeface="Arial Regular" charset="0"/>
                <a:cs typeface="Arial Regular" charset="0"/>
              </a:defRPr>
            </a:lvl4pPr>
            <a:lvl5pPr marL="1544638" indent="-228600" fontAlgn="base">
              <a:lnSpc>
                <a:spcPct val="90000"/>
              </a:lnSpc>
              <a:spcBef>
                <a:spcPts val="400"/>
              </a:spcBef>
              <a:spcAft>
                <a:spcPts val="100"/>
              </a:spcAft>
              <a:buClr>
                <a:schemeClr val="tx1"/>
              </a:buClr>
              <a:buFont typeface=".AppleSystemUIFont" charset="-120"/>
              <a:buChar char="»"/>
              <a:tabLst/>
              <a:defRPr sz="1400" b="0" i="0">
                <a:solidFill>
                  <a:srgbClr val="606060"/>
                </a:solidFill>
                <a:ea typeface="Arial Regular" charset="0"/>
                <a:cs typeface="Arial Regular" charset="0"/>
              </a:defRPr>
            </a:lvl5pPr>
            <a:lvl6pPr marL="1583701" indent="-129668" fontAlgn="base">
              <a:spcBef>
                <a:spcPct val="20000"/>
              </a:spcBef>
              <a:spcAft>
                <a:spcPct val="0"/>
              </a:spcAft>
              <a:buClr>
                <a:schemeClr val="bg1"/>
              </a:buClr>
              <a:buChar char="»"/>
              <a:defRPr sz="1269">
                <a:solidFill>
                  <a:schemeClr val="bg1"/>
                </a:solidFill>
                <a:latin typeface="Arial" charset="0"/>
              </a:defRPr>
            </a:lvl6pPr>
            <a:lvl7pPr marL="1946266" indent="-129668" fontAlgn="base">
              <a:spcBef>
                <a:spcPct val="20000"/>
              </a:spcBef>
              <a:spcAft>
                <a:spcPct val="0"/>
              </a:spcAft>
              <a:buClr>
                <a:schemeClr val="bg1"/>
              </a:buClr>
              <a:buChar char="»"/>
              <a:defRPr sz="1269">
                <a:solidFill>
                  <a:schemeClr val="bg1"/>
                </a:solidFill>
                <a:latin typeface="Arial" charset="0"/>
              </a:defRPr>
            </a:lvl7pPr>
            <a:lvl8pPr marL="2308831" indent="-129668" fontAlgn="base">
              <a:spcBef>
                <a:spcPct val="20000"/>
              </a:spcBef>
              <a:spcAft>
                <a:spcPct val="0"/>
              </a:spcAft>
              <a:buClr>
                <a:schemeClr val="bg1"/>
              </a:buClr>
              <a:buChar char="»"/>
              <a:defRPr sz="1269">
                <a:solidFill>
                  <a:schemeClr val="bg1"/>
                </a:solidFill>
                <a:latin typeface="Arial" charset="0"/>
              </a:defRPr>
            </a:lvl8pPr>
            <a:lvl9pPr marL="2671396" indent="-129668" fontAlgn="base">
              <a:spcBef>
                <a:spcPct val="20000"/>
              </a:spcBef>
              <a:spcAft>
                <a:spcPct val="0"/>
              </a:spcAft>
              <a:buClr>
                <a:schemeClr val="bg1"/>
              </a:buClr>
              <a:buChar char="»"/>
              <a:defRPr sz="1269">
                <a:solidFill>
                  <a:schemeClr val="bg1"/>
                </a:solidFill>
                <a:latin typeface="Arial" charset="0"/>
              </a:defRPr>
            </a:lvl9pPr>
          </a:lstStyle>
          <a:p>
            <a:r>
              <a:rPr lang="en-US" dirty="0"/>
              <a:t>Firmware level FW910</a:t>
            </a:r>
          </a:p>
          <a:p>
            <a:r>
              <a:rPr lang="en-US" dirty="0"/>
              <a:t>HMC code level V9R1.910</a:t>
            </a:r>
          </a:p>
          <a:p>
            <a:r>
              <a:rPr lang="en-US" dirty="0"/>
              <a:t>VIOS 2.2.4, 2.2.5, 2.2.6 </a:t>
            </a:r>
          </a:p>
          <a:p>
            <a:r>
              <a:rPr lang="en-US" dirty="0"/>
              <a:t>AIX 7.2 TL2</a:t>
            </a:r>
          </a:p>
          <a:p>
            <a:r>
              <a:rPr lang="en-US" dirty="0"/>
              <a:t>AIX 7.2 TL0, TL1 (P8 Compatibility Mode)  </a:t>
            </a:r>
          </a:p>
          <a:p>
            <a:r>
              <a:rPr lang="en-US" dirty="0"/>
              <a:t>AIX 7.1 TL4, TL5 (P8 Compatibility Mode)</a:t>
            </a:r>
          </a:p>
          <a:p>
            <a:r>
              <a:rPr lang="en-US" dirty="0"/>
              <a:t>AIX 6.1 TL9 (P7 Compatibility Mode)</a:t>
            </a:r>
          </a:p>
          <a:p>
            <a:r>
              <a:rPr lang="en-US" dirty="0"/>
              <a:t>IBM </a:t>
            </a:r>
            <a:r>
              <a:rPr lang="en-US" dirty="0" err="1"/>
              <a:t>i</a:t>
            </a:r>
            <a:r>
              <a:rPr lang="en-US" dirty="0"/>
              <a:t> 7.3 TR4</a:t>
            </a:r>
          </a:p>
          <a:p>
            <a:r>
              <a:rPr lang="en-US" dirty="0"/>
              <a:t>IBM </a:t>
            </a:r>
            <a:r>
              <a:rPr lang="en-US" dirty="0" err="1"/>
              <a:t>i</a:t>
            </a:r>
            <a:r>
              <a:rPr lang="en-US" dirty="0"/>
              <a:t> 7.2 TR8</a:t>
            </a:r>
          </a:p>
          <a:p>
            <a:r>
              <a:rPr lang="en-US" dirty="0"/>
              <a:t>Ubuntu 16.04.4 LTS (P8 Compatibility Mode) </a:t>
            </a:r>
          </a:p>
          <a:p>
            <a:r>
              <a:rPr lang="en-US" dirty="0"/>
              <a:t>RedHat RHEL 7.4 LE (P8 Compatibility Mode) </a:t>
            </a:r>
          </a:p>
          <a:p>
            <a:r>
              <a:rPr lang="en-US" dirty="0" err="1"/>
              <a:t>SuSE</a:t>
            </a:r>
            <a:r>
              <a:rPr lang="en-US" dirty="0"/>
              <a:t> SLES 11 SP4 (P8 Compatibility Mode) </a:t>
            </a:r>
          </a:p>
          <a:p>
            <a:r>
              <a:rPr lang="en-US" dirty="0" err="1"/>
              <a:t>SuSE</a:t>
            </a:r>
            <a:r>
              <a:rPr lang="en-US" dirty="0"/>
              <a:t> SLES 12 SP3 </a:t>
            </a:r>
          </a:p>
        </p:txBody>
      </p:sp>
    </p:spTree>
    <p:extLst>
      <p:ext uri="{BB962C8B-B14F-4D97-AF65-F5344CB8AC3E}">
        <p14:creationId xmlns:p14="http://schemas.microsoft.com/office/powerpoint/2010/main" val="5017284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262EA-9C02-4A4D-8118-47274FEF3603}"/>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C85D29C9-39A7-4E57-9BB1-5CB05F69C027}"/>
              </a:ext>
            </a:extLst>
          </p:cNvPr>
          <p:cNvSpPr>
            <a:spLocks noGrp="1"/>
          </p:cNvSpPr>
          <p:nvPr>
            <p:ph idx="1"/>
          </p:nvPr>
        </p:nvSpPr>
        <p:spPr/>
        <p:txBody>
          <a:bodyPr/>
          <a:lstStyle/>
          <a:p>
            <a:r>
              <a:rPr lang="en-US" dirty="0"/>
              <a:t>Ron Arroyo	</a:t>
            </a:r>
          </a:p>
          <a:p>
            <a:r>
              <a:rPr lang="en-US" dirty="0"/>
              <a:t>Distinguished Engineer – POWER Systems Development</a:t>
            </a:r>
          </a:p>
          <a:p>
            <a:r>
              <a:rPr lang="en-US" dirty="0"/>
              <a:t>—</a:t>
            </a:r>
          </a:p>
          <a:p>
            <a:r>
              <a:rPr lang="en-US" dirty="0"/>
              <a:t>arroyor@us.ibm.com</a:t>
            </a:r>
          </a:p>
          <a:p>
            <a:endParaRPr lang="en-US" dirty="0"/>
          </a:p>
        </p:txBody>
      </p:sp>
      <p:sp>
        <p:nvSpPr>
          <p:cNvPr id="6" name="Slide Number Placeholder 5">
            <a:extLst>
              <a:ext uri="{FF2B5EF4-FFF2-40B4-BE49-F238E27FC236}">
                <a16:creationId xmlns:a16="http://schemas.microsoft.com/office/drawing/2014/main" id="{013ECA00-5A3D-40A9-ACCA-B71FC8AA3314}"/>
              </a:ext>
            </a:extLst>
          </p:cNvPr>
          <p:cNvSpPr>
            <a:spLocks noGrp="1"/>
          </p:cNvSpPr>
          <p:nvPr>
            <p:ph type="sldNum" sz="quarter" idx="10"/>
          </p:nvPr>
        </p:nvSpPr>
        <p:spPr/>
        <p:txBody>
          <a:bodyPr/>
          <a:lstStyle/>
          <a:p>
            <a:fld id="{D0BE6F14-FF48-0F4F-A8AA-2E3F25371E4A}" type="slidenum">
              <a:rPr lang="en-US" smtClean="0"/>
              <a:pPr/>
              <a:t>26</a:t>
            </a:fld>
            <a:endParaRPr lang="en-US" dirty="0"/>
          </a:p>
        </p:txBody>
      </p:sp>
    </p:spTree>
    <p:extLst>
      <p:ext uri="{BB962C8B-B14F-4D97-AF65-F5344CB8AC3E}">
        <p14:creationId xmlns:p14="http://schemas.microsoft.com/office/powerpoint/2010/main" val="995145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6F1A18-27D0-480F-832D-375FB0DFC50B}"/>
              </a:ext>
            </a:extLst>
          </p:cNvPr>
          <p:cNvSpPr>
            <a:spLocks noGrp="1"/>
          </p:cNvSpPr>
          <p:nvPr>
            <p:ph type="title"/>
          </p:nvPr>
        </p:nvSpPr>
        <p:spPr>
          <a:xfrm>
            <a:off x="3084444" y="2016716"/>
            <a:ext cx="4114800" cy="381000"/>
          </a:xfrm>
        </p:spPr>
        <p:txBody>
          <a:bodyPr/>
          <a:lstStyle/>
          <a:p>
            <a:r>
              <a:rPr lang="en-US" dirty="0"/>
              <a:t>Backup Materials</a:t>
            </a:r>
          </a:p>
        </p:txBody>
      </p:sp>
      <p:sp>
        <p:nvSpPr>
          <p:cNvPr id="2" name="Slide Number Placeholder 1">
            <a:extLst>
              <a:ext uri="{FF2B5EF4-FFF2-40B4-BE49-F238E27FC236}">
                <a16:creationId xmlns:a16="http://schemas.microsoft.com/office/drawing/2014/main" id="{E43E8011-D5C3-432E-BFCD-017290D8FDE0}"/>
              </a:ext>
            </a:extLst>
          </p:cNvPr>
          <p:cNvSpPr>
            <a:spLocks noGrp="1"/>
          </p:cNvSpPr>
          <p:nvPr>
            <p:ph type="sldNum" sz="quarter" idx="10"/>
          </p:nvPr>
        </p:nvSpPr>
        <p:spPr/>
        <p:txBody>
          <a:bodyPr/>
          <a:lstStyle/>
          <a:p>
            <a:fld id="{D0BE6F14-FF48-0F4F-A8AA-2E3F25371E4A}" type="slidenum">
              <a:rPr lang="en-US" smtClean="0"/>
              <a:pPr/>
              <a:t>27</a:t>
            </a:fld>
            <a:endParaRPr lang="en-US" dirty="0"/>
          </a:p>
        </p:txBody>
      </p:sp>
    </p:spTree>
    <p:extLst>
      <p:ext uri="{BB962C8B-B14F-4D97-AF65-F5344CB8AC3E}">
        <p14:creationId xmlns:p14="http://schemas.microsoft.com/office/powerpoint/2010/main" val="2804882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S924 / H924 System Topology</a:t>
            </a:r>
          </a:p>
        </p:txBody>
      </p:sp>
      <p:sp>
        <p:nvSpPr>
          <p:cNvPr id="2" name="Content Placeholder 1">
            <a:extLst>
              <a:ext uri="{FF2B5EF4-FFF2-40B4-BE49-F238E27FC236}">
                <a16:creationId xmlns:a16="http://schemas.microsoft.com/office/drawing/2014/main" id="{85968A65-5346-4297-9259-66BBAD596A83}"/>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28</a:t>
            </a:fld>
            <a:endParaRPr lang="en-US" altLang="en-US" sz="700">
              <a:solidFill>
                <a:schemeClr val="tx1"/>
              </a:solidFill>
              <a:ea typeface="ヒラギノ角ゴ Pro W3" pitchFamily="124" charset="-128"/>
            </a:endParaRPr>
          </a:p>
        </p:txBody>
      </p:sp>
      <p:sp>
        <p:nvSpPr>
          <p:cNvPr id="6" name="Freeform 173">
            <a:extLst>
              <a:ext uri="{FF2B5EF4-FFF2-40B4-BE49-F238E27FC236}">
                <a16:creationId xmlns:a16="http://schemas.microsoft.com/office/drawing/2014/main" id="{95324270-736E-CA4D-88C0-DA3FA43B1F26}"/>
              </a:ext>
            </a:extLst>
          </p:cNvPr>
          <p:cNvSpPr>
            <a:spLocks/>
          </p:cNvSpPr>
          <p:nvPr/>
        </p:nvSpPr>
        <p:spPr bwMode="auto">
          <a:xfrm>
            <a:off x="3719344" y="2337809"/>
            <a:ext cx="530145" cy="421531"/>
          </a:xfrm>
          <a:custGeom>
            <a:avLst/>
            <a:gdLst>
              <a:gd name="T0" fmla="*/ 0 w 200"/>
              <a:gd name="T1" fmla="*/ 0 h 436"/>
              <a:gd name="T2" fmla="*/ 0 w 200"/>
              <a:gd name="T3" fmla="*/ 2147483646 h 436"/>
              <a:gd name="T4" fmla="*/ 2147483646 w 200"/>
              <a:gd name="T5" fmla="*/ 2147483646 h 436"/>
              <a:gd name="T6" fmla="*/ 0 60000 65536"/>
              <a:gd name="T7" fmla="*/ 0 60000 65536"/>
              <a:gd name="T8" fmla="*/ 0 60000 65536"/>
            </a:gdLst>
            <a:ahLst/>
            <a:cxnLst>
              <a:cxn ang="T6">
                <a:pos x="T0" y="T1"/>
              </a:cxn>
              <a:cxn ang="T7">
                <a:pos x="T2" y="T3"/>
              </a:cxn>
              <a:cxn ang="T8">
                <a:pos x="T4" y="T5"/>
              </a:cxn>
            </a:cxnLst>
            <a:rect l="0" t="0" r="r" b="b"/>
            <a:pathLst>
              <a:path w="200" h="436">
                <a:moveTo>
                  <a:pt x="0" y="0"/>
                </a:moveTo>
                <a:lnTo>
                  <a:pt x="0" y="436"/>
                </a:lnTo>
                <a:lnTo>
                  <a:pt x="200" y="43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7">
            <a:extLst>
              <a:ext uri="{FF2B5EF4-FFF2-40B4-BE49-F238E27FC236}">
                <a16:creationId xmlns:a16="http://schemas.microsoft.com/office/drawing/2014/main" id="{7430BBD2-C54B-0345-8BC8-00AE8F0AD9FC}"/>
              </a:ext>
            </a:extLst>
          </p:cNvPr>
          <p:cNvSpPr>
            <a:spLocks/>
          </p:cNvSpPr>
          <p:nvPr/>
        </p:nvSpPr>
        <p:spPr bwMode="auto">
          <a:xfrm>
            <a:off x="2528456" y="4587696"/>
            <a:ext cx="1167613" cy="430581"/>
          </a:xfrm>
          <a:custGeom>
            <a:avLst/>
            <a:gdLst>
              <a:gd name="T0" fmla="*/ 2147483646 w 714375"/>
              <a:gd name="T1" fmla="*/ 0 h 781050"/>
              <a:gd name="T2" fmla="*/ 2147483646 w 714375"/>
              <a:gd name="T3" fmla="*/ 2 h 781050"/>
              <a:gd name="T4" fmla="*/ 0 w 714375"/>
              <a:gd name="T5" fmla="*/ 2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 name="Line 83">
            <a:extLst>
              <a:ext uri="{FF2B5EF4-FFF2-40B4-BE49-F238E27FC236}">
                <a16:creationId xmlns:a16="http://schemas.microsoft.com/office/drawing/2014/main" id="{DF9BA810-C165-4540-A001-8B36702E163E}"/>
              </a:ext>
            </a:extLst>
          </p:cNvPr>
          <p:cNvSpPr>
            <a:spLocks noChangeShapeType="1"/>
          </p:cNvSpPr>
          <p:nvPr/>
        </p:nvSpPr>
        <p:spPr bwMode="auto">
          <a:xfrm>
            <a:off x="3886146" y="1671894"/>
            <a:ext cx="13900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86">
            <a:extLst>
              <a:ext uri="{FF2B5EF4-FFF2-40B4-BE49-F238E27FC236}">
                <a16:creationId xmlns:a16="http://schemas.microsoft.com/office/drawing/2014/main" id="{52EAA222-ED4E-D046-8A60-B6C6CF25F375}"/>
              </a:ext>
            </a:extLst>
          </p:cNvPr>
          <p:cNvSpPr txBox="1">
            <a:spLocks noChangeArrowheads="1"/>
          </p:cNvSpPr>
          <p:nvPr/>
        </p:nvSpPr>
        <p:spPr bwMode="auto">
          <a:xfrm>
            <a:off x="4371035" y="1518502"/>
            <a:ext cx="42799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X Bus 4B</a:t>
            </a:r>
          </a:p>
        </p:txBody>
      </p:sp>
      <p:sp>
        <p:nvSpPr>
          <p:cNvPr id="10" name="Line 89">
            <a:extLst>
              <a:ext uri="{FF2B5EF4-FFF2-40B4-BE49-F238E27FC236}">
                <a16:creationId xmlns:a16="http://schemas.microsoft.com/office/drawing/2014/main" id="{FA3DE232-78BC-0741-A62B-42139071B8DA}"/>
              </a:ext>
            </a:extLst>
          </p:cNvPr>
          <p:cNvSpPr>
            <a:spLocks noChangeShapeType="1"/>
          </p:cNvSpPr>
          <p:nvPr/>
        </p:nvSpPr>
        <p:spPr bwMode="auto">
          <a:xfrm>
            <a:off x="2272435" y="130448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0">
            <a:extLst>
              <a:ext uri="{FF2B5EF4-FFF2-40B4-BE49-F238E27FC236}">
                <a16:creationId xmlns:a16="http://schemas.microsoft.com/office/drawing/2014/main" id="{DA1047F6-0111-4844-A34F-CE8A34FB8E69}"/>
              </a:ext>
            </a:extLst>
          </p:cNvPr>
          <p:cNvSpPr>
            <a:spLocks noChangeShapeType="1"/>
          </p:cNvSpPr>
          <p:nvPr/>
        </p:nvSpPr>
        <p:spPr bwMode="auto">
          <a:xfrm>
            <a:off x="2272435" y="1428618"/>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1">
            <a:extLst>
              <a:ext uri="{FF2B5EF4-FFF2-40B4-BE49-F238E27FC236}">
                <a16:creationId xmlns:a16="http://schemas.microsoft.com/office/drawing/2014/main" id="{EC3F6306-5FA2-A543-9E4B-371D3FF822BA}"/>
              </a:ext>
            </a:extLst>
          </p:cNvPr>
          <p:cNvSpPr>
            <a:spLocks noChangeShapeType="1"/>
          </p:cNvSpPr>
          <p:nvPr/>
        </p:nvSpPr>
        <p:spPr bwMode="auto">
          <a:xfrm>
            <a:off x="2272435" y="155275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92">
            <a:extLst>
              <a:ext uri="{FF2B5EF4-FFF2-40B4-BE49-F238E27FC236}">
                <a16:creationId xmlns:a16="http://schemas.microsoft.com/office/drawing/2014/main" id="{D90DC4F3-4F54-E74C-8096-1454F87BA8C9}"/>
              </a:ext>
            </a:extLst>
          </p:cNvPr>
          <p:cNvSpPr>
            <a:spLocks noChangeShapeType="1"/>
          </p:cNvSpPr>
          <p:nvPr/>
        </p:nvSpPr>
        <p:spPr bwMode="auto">
          <a:xfrm>
            <a:off x="2272435" y="167688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3">
            <a:extLst>
              <a:ext uri="{FF2B5EF4-FFF2-40B4-BE49-F238E27FC236}">
                <a16:creationId xmlns:a16="http://schemas.microsoft.com/office/drawing/2014/main" id="{08A85EE0-5E5B-4145-8FA5-0DB1EB5E17BD}"/>
              </a:ext>
            </a:extLst>
          </p:cNvPr>
          <p:cNvSpPr>
            <a:spLocks noChangeShapeType="1"/>
          </p:cNvSpPr>
          <p:nvPr/>
        </p:nvSpPr>
        <p:spPr bwMode="auto">
          <a:xfrm>
            <a:off x="2272435" y="182761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94">
            <a:extLst>
              <a:ext uri="{FF2B5EF4-FFF2-40B4-BE49-F238E27FC236}">
                <a16:creationId xmlns:a16="http://schemas.microsoft.com/office/drawing/2014/main" id="{D15FB3BE-C737-8D42-9AC3-1F03B5B473BC}"/>
              </a:ext>
            </a:extLst>
          </p:cNvPr>
          <p:cNvSpPr>
            <a:spLocks noChangeShapeType="1"/>
          </p:cNvSpPr>
          <p:nvPr/>
        </p:nvSpPr>
        <p:spPr bwMode="auto">
          <a:xfrm>
            <a:off x="2272435" y="195174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95">
            <a:extLst>
              <a:ext uri="{FF2B5EF4-FFF2-40B4-BE49-F238E27FC236}">
                <a16:creationId xmlns:a16="http://schemas.microsoft.com/office/drawing/2014/main" id="{3E400145-7523-5B4F-BA69-6AFC9F7998CC}"/>
              </a:ext>
            </a:extLst>
          </p:cNvPr>
          <p:cNvSpPr>
            <a:spLocks noChangeShapeType="1"/>
          </p:cNvSpPr>
          <p:nvPr/>
        </p:nvSpPr>
        <p:spPr bwMode="auto">
          <a:xfrm>
            <a:off x="2272435" y="2075874"/>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96">
            <a:extLst>
              <a:ext uri="{FF2B5EF4-FFF2-40B4-BE49-F238E27FC236}">
                <a16:creationId xmlns:a16="http://schemas.microsoft.com/office/drawing/2014/main" id="{4EF1FF37-A127-5041-80BA-222A704A1E45}"/>
              </a:ext>
            </a:extLst>
          </p:cNvPr>
          <p:cNvSpPr>
            <a:spLocks noChangeShapeType="1"/>
          </p:cNvSpPr>
          <p:nvPr/>
        </p:nvSpPr>
        <p:spPr bwMode="auto">
          <a:xfrm>
            <a:off x="2272435" y="2200005"/>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 Box 97">
            <a:extLst>
              <a:ext uri="{FF2B5EF4-FFF2-40B4-BE49-F238E27FC236}">
                <a16:creationId xmlns:a16="http://schemas.microsoft.com/office/drawing/2014/main" id="{656736F5-6918-D044-91D3-8DDF55B6F2D2}"/>
              </a:ext>
            </a:extLst>
          </p:cNvPr>
          <p:cNvSpPr txBox="1">
            <a:spLocks noChangeArrowheads="1"/>
          </p:cNvSpPr>
          <p:nvPr/>
        </p:nvSpPr>
        <p:spPr bwMode="auto">
          <a:xfrm>
            <a:off x="355214" y="1697783"/>
            <a:ext cx="1061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16 DDR4 RDIMMs</a:t>
            </a:r>
          </a:p>
          <a:p>
            <a:r>
              <a:rPr lang="en-US" sz="1000" b="1" dirty="0"/>
              <a:t>2133-2666 MHz</a:t>
            </a:r>
          </a:p>
        </p:txBody>
      </p:sp>
      <p:sp>
        <p:nvSpPr>
          <p:cNvPr id="19" name="Line 99">
            <a:extLst>
              <a:ext uri="{FF2B5EF4-FFF2-40B4-BE49-F238E27FC236}">
                <a16:creationId xmlns:a16="http://schemas.microsoft.com/office/drawing/2014/main" id="{E0F25883-3976-3E46-886F-37A9FB99DB03}"/>
              </a:ext>
            </a:extLst>
          </p:cNvPr>
          <p:cNvSpPr>
            <a:spLocks noChangeShapeType="1"/>
          </p:cNvSpPr>
          <p:nvPr/>
        </p:nvSpPr>
        <p:spPr bwMode="auto">
          <a:xfrm>
            <a:off x="6457998" y="1313353"/>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0">
            <a:extLst>
              <a:ext uri="{FF2B5EF4-FFF2-40B4-BE49-F238E27FC236}">
                <a16:creationId xmlns:a16="http://schemas.microsoft.com/office/drawing/2014/main" id="{7F7B9040-DB37-D145-B708-FC656EECAEAA}"/>
              </a:ext>
            </a:extLst>
          </p:cNvPr>
          <p:cNvSpPr>
            <a:spLocks noChangeShapeType="1"/>
          </p:cNvSpPr>
          <p:nvPr/>
        </p:nvSpPr>
        <p:spPr bwMode="auto">
          <a:xfrm>
            <a:off x="6457998" y="1437485"/>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01">
            <a:extLst>
              <a:ext uri="{FF2B5EF4-FFF2-40B4-BE49-F238E27FC236}">
                <a16:creationId xmlns:a16="http://schemas.microsoft.com/office/drawing/2014/main" id="{835BD86D-8394-B042-8427-819F7DD40BEF}"/>
              </a:ext>
            </a:extLst>
          </p:cNvPr>
          <p:cNvSpPr>
            <a:spLocks noChangeShapeType="1"/>
          </p:cNvSpPr>
          <p:nvPr/>
        </p:nvSpPr>
        <p:spPr bwMode="auto">
          <a:xfrm>
            <a:off x="6457998" y="156161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02">
            <a:extLst>
              <a:ext uri="{FF2B5EF4-FFF2-40B4-BE49-F238E27FC236}">
                <a16:creationId xmlns:a16="http://schemas.microsoft.com/office/drawing/2014/main" id="{BE63DCA9-BC18-8A44-8630-9F06E3C70E80}"/>
              </a:ext>
            </a:extLst>
          </p:cNvPr>
          <p:cNvSpPr>
            <a:spLocks noChangeShapeType="1"/>
          </p:cNvSpPr>
          <p:nvPr/>
        </p:nvSpPr>
        <p:spPr bwMode="auto">
          <a:xfrm>
            <a:off x="6457998" y="1685748"/>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103">
            <a:extLst>
              <a:ext uri="{FF2B5EF4-FFF2-40B4-BE49-F238E27FC236}">
                <a16:creationId xmlns:a16="http://schemas.microsoft.com/office/drawing/2014/main" id="{C927B195-070B-C949-AD89-D15E910C1880}"/>
              </a:ext>
            </a:extLst>
          </p:cNvPr>
          <p:cNvSpPr>
            <a:spLocks noChangeShapeType="1"/>
          </p:cNvSpPr>
          <p:nvPr/>
        </p:nvSpPr>
        <p:spPr bwMode="auto">
          <a:xfrm>
            <a:off x="6457998" y="183647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04">
            <a:extLst>
              <a:ext uri="{FF2B5EF4-FFF2-40B4-BE49-F238E27FC236}">
                <a16:creationId xmlns:a16="http://schemas.microsoft.com/office/drawing/2014/main" id="{31CEEF57-ED96-084D-B0F4-B9B0C283638F}"/>
              </a:ext>
            </a:extLst>
          </p:cNvPr>
          <p:cNvSpPr>
            <a:spLocks noChangeShapeType="1"/>
          </p:cNvSpPr>
          <p:nvPr/>
        </p:nvSpPr>
        <p:spPr bwMode="auto">
          <a:xfrm>
            <a:off x="6457998" y="1960609"/>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05">
            <a:extLst>
              <a:ext uri="{FF2B5EF4-FFF2-40B4-BE49-F238E27FC236}">
                <a16:creationId xmlns:a16="http://schemas.microsoft.com/office/drawing/2014/main" id="{A4C6A1EA-8C40-984D-A5A0-2BEB917BCB8D}"/>
              </a:ext>
            </a:extLst>
          </p:cNvPr>
          <p:cNvSpPr>
            <a:spLocks noChangeShapeType="1"/>
          </p:cNvSpPr>
          <p:nvPr/>
        </p:nvSpPr>
        <p:spPr bwMode="auto">
          <a:xfrm>
            <a:off x="6457998" y="2084741"/>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06">
            <a:extLst>
              <a:ext uri="{FF2B5EF4-FFF2-40B4-BE49-F238E27FC236}">
                <a16:creationId xmlns:a16="http://schemas.microsoft.com/office/drawing/2014/main" id="{537D214B-3786-2749-8B4A-13EEAF89D31C}"/>
              </a:ext>
            </a:extLst>
          </p:cNvPr>
          <p:cNvSpPr>
            <a:spLocks noChangeShapeType="1"/>
          </p:cNvSpPr>
          <p:nvPr/>
        </p:nvSpPr>
        <p:spPr bwMode="auto">
          <a:xfrm>
            <a:off x="6457998" y="220887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143">
            <a:extLst>
              <a:ext uri="{FF2B5EF4-FFF2-40B4-BE49-F238E27FC236}">
                <a16:creationId xmlns:a16="http://schemas.microsoft.com/office/drawing/2014/main" id="{089B5E84-A7F9-1445-89E3-0E832A579A6B}"/>
              </a:ext>
            </a:extLst>
          </p:cNvPr>
          <p:cNvSpPr>
            <a:spLocks/>
          </p:cNvSpPr>
          <p:nvPr/>
        </p:nvSpPr>
        <p:spPr bwMode="auto">
          <a:xfrm>
            <a:off x="2537508" y="2337809"/>
            <a:ext cx="315501" cy="391790"/>
          </a:xfrm>
          <a:custGeom>
            <a:avLst/>
            <a:gdLst>
              <a:gd name="T0" fmla="*/ 2147483646 w 288"/>
              <a:gd name="T1" fmla="*/ 0 h 515"/>
              <a:gd name="T2" fmla="*/ 2147483646 w 288"/>
              <a:gd name="T3" fmla="*/ 2147483646 h 515"/>
              <a:gd name="T4" fmla="*/ 0 w 288"/>
              <a:gd name="T5" fmla="*/ 2147483646 h 515"/>
              <a:gd name="T6" fmla="*/ 0 60000 65536"/>
              <a:gd name="T7" fmla="*/ 0 60000 65536"/>
              <a:gd name="T8" fmla="*/ 0 60000 65536"/>
            </a:gdLst>
            <a:ahLst/>
            <a:cxnLst>
              <a:cxn ang="T6">
                <a:pos x="T0" y="T1"/>
              </a:cxn>
              <a:cxn ang="T7">
                <a:pos x="T2" y="T3"/>
              </a:cxn>
              <a:cxn ang="T8">
                <a:pos x="T4" y="T5"/>
              </a:cxn>
            </a:cxnLst>
            <a:rect l="0" t="0" r="r" b="b"/>
            <a:pathLst>
              <a:path w="288" h="515">
                <a:moveTo>
                  <a:pt x="288" y="0"/>
                </a:moveTo>
                <a:lnTo>
                  <a:pt x="288" y="515"/>
                </a:lnTo>
                <a:lnTo>
                  <a:pt x="0" y="515"/>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144">
            <a:extLst>
              <a:ext uri="{FF2B5EF4-FFF2-40B4-BE49-F238E27FC236}">
                <a16:creationId xmlns:a16="http://schemas.microsoft.com/office/drawing/2014/main" id="{C438A1E5-DFA7-254B-A4BA-E92BD3CCBD58}"/>
              </a:ext>
            </a:extLst>
          </p:cNvPr>
          <p:cNvSpPr>
            <a:spLocks/>
          </p:cNvSpPr>
          <p:nvPr/>
        </p:nvSpPr>
        <p:spPr bwMode="auto">
          <a:xfrm>
            <a:off x="3032742" y="2348153"/>
            <a:ext cx="159043" cy="1005984"/>
          </a:xfrm>
          <a:custGeom>
            <a:avLst/>
            <a:gdLst>
              <a:gd name="T0" fmla="*/ 2147483646 w 429"/>
              <a:gd name="T1" fmla="*/ 0 h 750"/>
              <a:gd name="T2" fmla="*/ 2147483646 w 429"/>
              <a:gd name="T3" fmla="*/ 2147483646 h 750"/>
              <a:gd name="T4" fmla="*/ 0 w 429"/>
              <a:gd name="T5" fmla="*/ 2147483646 h 750"/>
              <a:gd name="T6" fmla="*/ 0 60000 65536"/>
              <a:gd name="T7" fmla="*/ 0 60000 65536"/>
              <a:gd name="T8" fmla="*/ 0 60000 65536"/>
            </a:gdLst>
            <a:ahLst/>
            <a:cxnLst>
              <a:cxn ang="T6">
                <a:pos x="T0" y="T1"/>
              </a:cxn>
              <a:cxn ang="T7">
                <a:pos x="T2" y="T3"/>
              </a:cxn>
              <a:cxn ang="T8">
                <a:pos x="T4" y="T5"/>
              </a:cxn>
            </a:cxnLst>
            <a:rect l="0" t="0" r="r" b="b"/>
            <a:pathLst>
              <a:path w="429" h="750">
                <a:moveTo>
                  <a:pt x="429" y="0"/>
                </a:moveTo>
                <a:lnTo>
                  <a:pt x="429" y="750"/>
                </a:lnTo>
                <a:lnTo>
                  <a:pt x="0" y="75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Text Box 168">
            <a:extLst>
              <a:ext uri="{FF2B5EF4-FFF2-40B4-BE49-F238E27FC236}">
                <a16:creationId xmlns:a16="http://schemas.microsoft.com/office/drawing/2014/main" id="{46ADF36C-3C3C-4B46-80D8-C53431F97AA0}"/>
              </a:ext>
            </a:extLst>
          </p:cNvPr>
          <p:cNvSpPr txBox="1">
            <a:spLocks noChangeArrowheads="1"/>
          </p:cNvSpPr>
          <p:nvPr/>
        </p:nvSpPr>
        <p:spPr bwMode="auto">
          <a:xfrm>
            <a:off x="3213766" y="300243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33" name="Freeform 171">
            <a:extLst>
              <a:ext uri="{FF2B5EF4-FFF2-40B4-BE49-F238E27FC236}">
                <a16:creationId xmlns:a16="http://schemas.microsoft.com/office/drawing/2014/main" id="{495EA5F1-B52D-2D4F-A3F6-F2ACCA107FA0}"/>
              </a:ext>
            </a:extLst>
          </p:cNvPr>
          <p:cNvSpPr>
            <a:spLocks/>
          </p:cNvSpPr>
          <p:nvPr/>
        </p:nvSpPr>
        <p:spPr bwMode="auto">
          <a:xfrm>
            <a:off x="5422460" y="2349446"/>
            <a:ext cx="694361" cy="1229680"/>
          </a:xfrm>
          <a:custGeom>
            <a:avLst/>
            <a:gdLst>
              <a:gd name="T0" fmla="*/ 0 w 516"/>
              <a:gd name="T1" fmla="*/ 0 h 951"/>
              <a:gd name="T2" fmla="*/ 0 w 516"/>
              <a:gd name="T3" fmla="*/ 2147483646 h 951"/>
              <a:gd name="T4" fmla="*/ 2147483646 w 516"/>
              <a:gd name="T5" fmla="*/ 2147483646 h 951"/>
              <a:gd name="T6" fmla="*/ 0 60000 65536"/>
              <a:gd name="T7" fmla="*/ 0 60000 65536"/>
              <a:gd name="T8" fmla="*/ 0 60000 65536"/>
            </a:gdLst>
            <a:ahLst/>
            <a:cxnLst>
              <a:cxn ang="T6">
                <a:pos x="T0" y="T1"/>
              </a:cxn>
              <a:cxn ang="T7">
                <a:pos x="T2" y="T3"/>
              </a:cxn>
              <a:cxn ang="T8">
                <a:pos x="T4" y="T5"/>
              </a:cxn>
            </a:cxnLst>
            <a:rect l="0" t="0" r="r" b="b"/>
            <a:pathLst>
              <a:path w="516" h="951">
                <a:moveTo>
                  <a:pt x="0" y="0"/>
                </a:moveTo>
                <a:lnTo>
                  <a:pt x="0" y="951"/>
                </a:lnTo>
                <a:lnTo>
                  <a:pt x="516" y="95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172">
            <a:extLst>
              <a:ext uri="{FF2B5EF4-FFF2-40B4-BE49-F238E27FC236}">
                <a16:creationId xmlns:a16="http://schemas.microsoft.com/office/drawing/2014/main" id="{57F21154-4E10-3D4B-9DB0-9F6F3295D34E}"/>
              </a:ext>
            </a:extLst>
          </p:cNvPr>
          <p:cNvSpPr>
            <a:spLocks/>
          </p:cNvSpPr>
          <p:nvPr/>
        </p:nvSpPr>
        <p:spPr bwMode="auto">
          <a:xfrm>
            <a:off x="5612536" y="2345567"/>
            <a:ext cx="513336" cy="870214"/>
          </a:xfrm>
          <a:custGeom>
            <a:avLst/>
            <a:gdLst>
              <a:gd name="T0" fmla="*/ 0 w 362"/>
              <a:gd name="T1" fmla="*/ 0 h 663"/>
              <a:gd name="T2" fmla="*/ 0 w 362"/>
              <a:gd name="T3" fmla="*/ 2147483646 h 663"/>
              <a:gd name="T4" fmla="*/ 2147483646 w 362"/>
              <a:gd name="T5" fmla="*/ 2147483646 h 663"/>
              <a:gd name="T6" fmla="*/ 0 60000 65536"/>
              <a:gd name="T7" fmla="*/ 0 60000 65536"/>
              <a:gd name="T8" fmla="*/ 0 60000 65536"/>
            </a:gdLst>
            <a:ahLst/>
            <a:cxnLst>
              <a:cxn ang="T6">
                <a:pos x="T0" y="T1"/>
              </a:cxn>
              <a:cxn ang="T7">
                <a:pos x="T2" y="T3"/>
              </a:cxn>
              <a:cxn ang="T8">
                <a:pos x="T4" y="T5"/>
              </a:cxn>
            </a:cxnLst>
            <a:rect l="0" t="0" r="r" b="b"/>
            <a:pathLst>
              <a:path w="362" h="663">
                <a:moveTo>
                  <a:pt x="0" y="0"/>
                </a:moveTo>
                <a:lnTo>
                  <a:pt x="0" y="663"/>
                </a:lnTo>
                <a:lnTo>
                  <a:pt x="362" y="663"/>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173">
            <a:extLst>
              <a:ext uri="{FF2B5EF4-FFF2-40B4-BE49-F238E27FC236}">
                <a16:creationId xmlns:a16="http://schemas.microsoft.com/office/drawing/2014/main" id="{E413A94C-EF4B-5648-98B1-DB083C1C0B43}"/>
              </a:ext>
            </a:extLst>
          </p:cNvPr>
          <p:cNvSpPr>
            <a:spLocks/>
          </p:cNvSpPr>
          <p:nvPr/>
        </p:nvSpPr>
        <p:spPr bwMode="auto">
          <a:xfrm>
            <a:off x="5781925" y="2349446"/>
            <a:ext cx="334896" cy="563765"/>
          </a:xfrm>
          <a:custGeom>
            <a:avLst/>
            <a:gdLst>
              <a:gd name="T0" fmla="*/ 0 w 200"/>
              <a:gd name="T1" fmla="*/ 0 h 436"/>
              <a:gd name="T2" fmla="*/ 0 w 200"/>
              <a:gd name="T3" fmla="*/ 2147483646 h 436"/>
              <a:gd name="T4" fmla="*/ 2147483646 w 200"/>
              <a:gd name="T5" fmla="*/ 2147483646 h 436"/>
              <a:gd name="T6" fmla="*/ 0 60000 65536"/>
              <a:gd name="T7" fmla="*/ 0 60000 65536"/>
              <a:gd name="T8" fmla="*/ 0 60000 65536"/>
            </a:gdLst>
            <a:ahLst/>
            <a:cxnLst>
              <a:cxn ang="T6">
                <a:pos x="T0" y="T1"/>
              </a:cxn>
              <a:cxn ang="T7">
                <a:pos x="T2" y="T3"/>
              </a:cxn>
              <a:cxn ang="T8">
                <a:pos x="T4" y="T5"/>
              </a:cxn>
            </a:cxnLst>
            <a:rect l="0" t="0" r="r" b="b"/>
            <a:pathLst>
              <a:path w="200" h="436">
                <a:moveTo>
                  <a:pt x="0" y="0"/>
                </a:moveTo>
                <a:lnTo>
                  <a:pt x="0" y="436"/>
                </a:lnTo>
                <a:lnTo>
                  <a:pt x="200" y="43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74">
            <a:extLst>
              <a:ext uri="{FF2B5EF4-FFF2-40B4-BE49-F238E27FC236}">
                <a16:creationId xmlns:a16="http://schemas.microsoft.com/office/drawing/2014/main" id="{7FA5B6C8-1EA9-8C47-8BD9-072D28853FFD}"/>
              </a:ext>
            </a:extLst>
          </p:cNvPr>
          <p:cNvSpPr>
            <a:spLocks noChangeShapeType="1"/>
          </p:cNvSpPr>
          <p:nvPr/>
        </p:nvSpPr>
        <p:spPr bwMode="auto">
          <a:xfrm flipV="1">
            <a:off x="3520216" y="4364000"/>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Text Box 68">
            <a:extLst>
              <a:ext uri="{FF2B5EF4-FFF2-40B4-BE49-F238E27FC236}">
                <a16:creationId xmlns:a16="http://schemas.microsoft.com/office/drawing/2014/main" id="{D33FF615-76ED-E944-B76F-4829C7E27157}"/>
              </a:ext>
            </a:extLst>
          </p:cNvPr>
          <p:cNvSpPr txBox="1">
            <a:spLocks noChangeArrowheads="1"/>
          </p:cNvSpPr>
          <p:nvPr/>
        </p:nvSpPr>
        <p:spPr bwMode="auto">
          <a:xfrm>
            <a:off x="3324968" y="1019464"/>
            <a:ext cx="4456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25 Gb/s</a:t>
            </a:r>
          </a:p>
        </p:txBody>
      </p:sp>
      <p:sp>
        <p:nvSpPr>
          <p:cNvPr id="38" name="Text Box 169">
            <a:extLst>
              <a:ext uri="{FF2B5EF4-FFF2-40B4-BE49-F238E27FC236}">
                <a16:creationId xmlns:a16="http://schemas.microsoft.com/office/drawing/2014/main" id="{169BA109-EBD4-8642-8F0C-7F4B24B4C782}"/>
              </a:ext>
            </a:extLst>
          </p:cNvPr>
          <p:cNvSpPr txBox="1">
            <a:spLocks noChangeArrowheads="1"/>
          </p:cNvSpPr>
          <p:nvPr/>
        </p:nvSpPr>
        <p:spPr bwMode="auto">
          <a:xfrm>
            <a:off x="4063292" y="2619691"/>
            <a:ext cx="109908" cy="12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x1</a:t>
            </a:r>
          </a:p>
        </p:txBody>
      </p:sp>
      <p:grpSp>
        <p:nvGrpSpPr>
          <p:cNvPr id="39" name="Group 80">
            <a:extLst>
              <a:ext uri="{FF2B5EF4-FFF2-40B4-BE49-F238E27FC236}">
                <a16:creationId xmlns:a16="http://schemas.microsoft.com/office/drawing/2014/main" id="{52B858C0-439A-154E-96D8-F854A437CA4E}"/>
              </a:ext>
            </a:extLst>
          </p:cNvPr>
          <p:cNvGrpSpPr>
            <a:grpSpLocks/>
          </p:cNvGrpSpPr>
          <p:nvPr/>
        </p:nvGrpSpPr>
        <p:grpSpPr bwMode="auto">
          <a:xfrm>
            <a:off x="2706895" y="1215451"/>
            <a:ext cx="1179250" cy="1117185"/>
            <a:chOff x="2514600" y="1617663"/>
            <a:chExt cx="1447800" cy="1371600"/>
          </a:xfrm>
        </p:grpSpPr>
        <p:sp>
          <p:nvSpPr>
            <p:cNvPr id="90" name="Rectangle 216">
              <a:extLst>
                <a:ext uri="{FF2B5EF4-FFF2-40B4-BE49-F238E27FC236}">
                  <a16:creationId xmlns:a16="http://schemas.microsoft.com/office/drawing/2014/main" id="{FE0F749E-D5AF-4C4D-B78D-E51B1F7AF780}"/>
                </a:ext>
              </a:extLst>
            </p:cNvPr>
            <p:cNvSpPr>
              <a:spLocks noChangeArrowheads="1"/>
            </p:cNvSpPr>
            <p:nvPr/>
          </p:nvSpPr>
          <p:spPr bwMode="auto">
            <a:xfrm>
              <a:off x="2895600" y="1998663"/>
              <a:ext cx="685800" cy="6858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P9</a:t>
              </a:r>
            </a:p>
          </p:txBody>
        </p:sp>
        <p:sp>
          <p:nvSpPr>
            <p:cNvPr id="91" name="Rectangle 214">
              <a:extLst>
                <a:ext uri="{FF2B5EF4-FFF2-40B4-BE49-F238E27FC236}">
                  <a16:creationId xmlns:a16="http://schemas.microsoft.com/office/drawing/2014/main" id="{112C10B9-777B-0A4B-A00A-DF48164B2C1F}"/>
                </a:ext>
              </a:extLst>
            </p:cNvPr>
            <p:cNvSpPr>
              <a:spLocks noChangeArrowheads="1"/>
            </p:cNvSpPr>
            <p:nvPr/>
          </p:nvSpPr>
          <p:spPr bwMode="auto">
            <a:xfrm>
              <a:off x="2514600" y="1617663"/>
              <a:ext cx="1447800" cy="1371600"/>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p>
          </p:txBody>
        </p:sp>
      </p:grpSp>
      <p:grpSp>
        <p:nvGrpSpPr>
          <p:cNvPr id="40" name="Group 84">
            <a:extLst>
              <a:ext uri="{FF2B5EF4-FFF2-40B4-BE49-F238E27FC236}">
                <a16:creationId xmlns:a16="http://schemas.microsoft.com/office/drawing/2014/main" id="{F806E84A-992D-774C-A373-09DFC9541943}"/>
              </a:ext>
            </a:extLst>
          </p:cNvPr>
          <p:cNvGrpSpPr>
            <a:grpSpLocks/>
          </p:cNvGrpSpPr>
          <p:nvPr/>
        </p:nvGrpSpPr>
        <p:grpSpPr bwMode="auto">
          <a:xfrm>
            <a:off x="5263231" y="1223210"/>
            <a:ext cx="1179250" cy="1117185"/>
            <a:chOff x="2514600" y="1617663"/>
            <a:chExt cx="1447800" cy="1371600"/>
          </a:xfrm>
        </p:grpSpPr>
        <p:sp>
          <p:nvSpPr>
            <p:cNvPr id="88" name="Rectangle 216">
              <a:extLst>
                <a:ext uri="{FF2B5EF4-FFF2-40B4-BE49-F238E27FC236}">
                  <a16:creationId xmlns:a16="http://schemas.microsoft.com/office/drawing/2014/main" id="{47FBE052-A20E-7840-B5E8-D2C4ABF14DD5}"/>
                </a:ext>
              </a:extLst>
            </p:cNvPr>
            <p:cNvSpPr>
              <a:spLocks noChangeArrowheads="1"/>
            </p:cNvSpPr>
            <p:nvPr/>
          </p:nvSpPr>
          <p:spPr bwMode="auto">
            <a:xfrm>
              <a:off x="2895600" y="1998663"/>
              <a:ext cx="685800" cy="685800"/>
            </a:xfrm>
            <a:prstGeom prst="rect">
              <a:avLst/>
            </a:prstGeom>
            <a:solidFill>
              <a:srgbClr val="CCFF99"/>
            </a:solidFill>
            <a:ln w="9525">
              <a:solidFill>
                <a:srgbClr val="92D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P9</a:t>
              </a:r>
            </a:p>
          </p:txBody>
        </p:sp>
        <p:sp>
          <p:nvSpPr>
            <p:cNvPr id="89" name="Rectangle 214">
              <a:extLst>
                <a:ext uri="{FF2B5EF4-FFF2-40B4-BE49-F238E27FC236}">
                  <a16:creationId xmlns:a16="http://schemas.microsoft.com/office/drawing/2014/main" id="{84B30E02-EC53-D043-9367-180FE087AFF5}"/>
                </a:ext>
              </a:extLst>
            </p:cNvPr>
            <p:cNvSpPr>
              <a:spLocks noChangeArrowheads="1"/>
            </p:cNvSpPr>
            <p:nvPr/>
          </p:nvSpPr>
          <p:spPr bwMode="auto">
            <a:xfrm>
              <a:off x="2514600" y="1617663"/>
              <a:ext cx="1447800" cy="1371600"/>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p>
          </p:txBody>
        </p:sp>
      </p:grpSp>
      <p:sp>
        <p:nvSpPr>
          <p:cNvPr id="41" name="Text Box 168">
            <a:extLst>
              <a:ext uri="{FF2B5EF4-FFF2-40B4-BE49-F238E27FC236}">
                <a16:creationId xmlns:a16="http://schemas.microsoft.com/office/drawing/2014/main" id="{E0A3173C-3D02-BE44-87DF-50871FA50A39}"/>
              </a:ext>
            </a:extLst>
          </p:cNvPr>
          <p:cNvSpPr txBox="1">
            <a:spLocks noChangeArrowheads="1"/>
          </p:cNvSpPr>
          <p:nvPr/>
        </p:nvSpPr>
        <p:spPr bwMode="auto">
          <a:xfrm>
            <a:off x="4067171" y="3189921"/>
            <a:ext cx="108615" cy="1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42" name="Text Box 168">
            <a:extLst>
              <a:ext uri="{FF2B5EF4-FFF2-40B4-BE49-F238E27FC236}">
                <a16:creationId xmlns:a16="http://schemas.microsoft.com/office/drawing/2014/main" id="{9A3A4294-7BF5-6546-A787-AE260F0EBFD8}"/>
              </a:ext>
            </a:extLst>
          </p:cNvPr>
          <p:cNvSpPr txBox="1">
            <a:spLocks noChangeArrowheads="1"/>
          </p:cNvSpPr>
          <p:nvPr/>
        </p:nvSpPr>
        <p:spPr bwMode="auto">
          <a:xfrm>
            <a:off x="4061999" y="4216593"/>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43" name="Freeform 7">
            <a:extLst>
              <a:ext uri="{FF2B5EF4-FFF2-40B4-BE49-F238E27FC236}">
                <a16:creationId xmlns:a16="http://schemas.microsoft.com/office/drawing/2014/main" id="{5ECF8A0C-6778-FF42-9108-1AC61571DD79}"/>
              </a:ext>
            </a:extLst>
          </p:cNvPr>
          <p:cNvSpPr>
            <a:spLocks/>
          </p:cNvSpPr>
          <p:nvPr/>
        </p:nvSpPr>
        <p:spPr bwMode="auto">
          <a:xfrm>
            <a:off x="2392687" y="4463564"/>
            <a:ext cx="1020207" cy="217230"/>
          </a:xfrm>
          <a:custGeom>
            <a:avLst/>
            <a:gdLst>
              <a:gd name="T0" fmla="*/ 2147483646 w 714375"/>
              <a:gd name="T1" fmla="*/ 0 h 781050"/>
              <a:gd name="T2" fmla="*/ 2147483646 w 714375"/>
              <a:gd name="T3" fmla="*/ 0 h 781050"/>
              <a:gd name="T4" fmla="*/ 0 w 714375"/>
              <a:gd name="T5" fmla="*/ 0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0" name="Freeform 4">
            <a:extLst>
              <a:ext uri="{FF2B5EF4-FFF2-40B4-BE49-F238E27FC236}">
                <a16:creationId xmlns:a16="http://schemas.microsoft.com/office/drawing/2014/main" id="{FEEC6293-5420-7D4D-81A8-287BE2DE875F}"/>
              </a:ext>
            </a:extLst>
          </p:cNvPr>
          <p:cNvSpPr>
            <a:spLocks/>
          </p:cNvSpPr>
          <p:nvPr/>
        </p:nvSpPr>
        <p:spPr bwMode="auto">
          <a:xfrm>
            <a:off x="2528456" y="3498957"/>
            <a:ext cx="495234" cy="169388"/>
          </a:xfrm>
          <a:custGeom>
            <a:avLst/>
            <a:gdLst>
              <a:gd name="T0" fmla="*/ 77028 w 585788"/>
              <a:gd name="T1" fmla="*/ 0 h 385763"/>
              <a:gd name="T2" fmla="*/ 77028 w 585788"/>
              <a:gd name="T3" fmla="*/ 1 h 385763"/>
              <a:gd name="T4" fmla="*/ 0 w 585788"/>
              <a:gd name="T5" fmla="*/ 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1" name="Freeform 4">
            <a:extLst>
              <a:ext uri="{FF2B5EF4-FFF2-40B4-BE49-F238E27FC236}">
                <a16:creationId xmlns:a16="http://schemas.microsoft.com/office/drawing/2014/main" id="{245A3EF4-8959-6244-9872-64CE467E0ED9}"/>
              </a:ext>
            </a:extLst>
          </p:cNvPr>
          <p:cNvSpPr>
            <a:spLocks/>
          </p:cNvSpPr>
          <p:nvPr/>
        </p:nvSpPr>
        <p:spPr bwMode="auto">
          <a:xfrm>
            <a:off x="2475442" y="3517060"/>
            <a:ext cx="724101" cy="471959"/>
          </a:xfrm>
          <a:custGeom>
            <a:avLst/>
            <a:gdLst>
              <a:gd name="T0" fmla="*/ 2147483646 w 585788"/>
              <a:gd name="T1" fmla="*/ 0 h 385763"/>
              <a:gd name="T2" fmla="*/ 2147483646 w 585788"/>
              <a:gd name="T3" fmla="*/ 2147483646 h 385763"/>
              <a:gd name="T4" fmla="*/ 0 w 585788"/>
              <a:gd name="T5" fmla="*/ 2147483646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52" name="Text Box 168">
            <a:extLst>
              <a:ext uri="{FF2B5EF4-FFF2-40B4-BE49-F238E27FC236}">
                <a16:creationId xmlns:a16="http://schemas.microsoft.com/office/drawing/2014/main" id="{9309A477-4390-5142-8FA1-27B03F721277}"/>
              </a:ext>
            </a:extLst>
          </p:cNvPr>
          <p:cNvSpPr txBox="1">
            <a:spLocks noChangeArrowheads="1"/>
          </p:cNvSpPr>
          <p:nvPr/>
        </p:nvSpPr>
        <p:spPr bwMode="auto">
          <a:xfrm>
            <a:off x="3592195" y="398707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53" name="Rectangle 137">
            <a:extLst>
              <a:ext uri="{FF2B5EF4-FFF2-40B4-BE49-F238E27FC236}">
                <a16:creationId xmlns:a16="http://schemas.microsoft.com/office/drawing/2014/main" id="{960458E8-E684-424B-B55C-0476819B2F7A}"/>
              </a:ext>
            </a:extLst>
          </p:cNvPr>
          <p:cNvSpPr>
            <a:spLocks noChangeArrowheads="1"/>
          </p:cNvSpPr>
          <p:nvPr/>
        </p:nvSpPr>
        <p:spPr bwMode="auto">
          <a:xfrm>
            <a:off x="1210280" y="4910954"/>
            <a:ext cx="1621842"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55" name="Line 145">
            <a:extLst>
              <a:ext uri="{FF2B5EF4-FFF2-40B4-BE49-F238E27FC236}">
                <a16:creationId xmlns:a16="http://schemas.microsoft.com/office/drawing/2014/main" id="{CC61E053-8B14-794E-B814-4B014A278263}"/>
              </a:ext>
            </a:extLst>
          </p:cNvPr>
          <p:cNvSpPr>
            <a:spLocks noChangeShapeType="1"/>
          </p:cNvSpPr>
          <p:nvPr/>
        </p:nvSpPr>
        <p:spPr bwMode="auto">
          <a:xfrm flipH="1">
            <a:off x="3549956" y="2340395"/>
            <a:ext cx="0" cy="2010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Rectangle 154">
            <a:extLst>
              <a:ext uri="{FF2B5EF4-FFF2-40B4-BE49-F238E27FC236}">
                <a16:creationId xmlns:a16="http://schemas.microsoft.com/office/drawing/2014/main" id="{654B2FFA-36EF-4149-B31D-82EA25259B21}"/>
              </a:ext>
            </a:extLst>
          </p:cNvPr>
          <p:cNvSpPr>
            <a:spLocks noChangeArrowheads="1"/>
          </p:cNvSpPr>
          <p:nvPr/>
        </p:nvSpPr>
        <p:spPr bwMode="auto">
          <a:xfrm>
            <a:off x="4206819" y="4157855"/>
            <a:ext cx="863749" cy="394377"/>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57" name="Line 83">
            <a:extLst>
              <a:ext uri="{FF2B5EF4-FFF2-40B4-BE49-F238E27FC236}">
                <a16:creationId xmlns:a16="http://schemas.microsoft.com/office/drawing/2014/main" id="{AEC258F8-134E-2B4E-A9FF-F48881F2F3A0}"/>
              </a:ext>
            </a:extLst>
          </p:cNvPr>
          <p:cNvSpPr>
            <a:spLocks noChangeShapeType="1"/>
          </p:cNvSpPr>
          <p:nvPr/>
        </p:nvSpPr>
        <p:spPr bwMode="auto">
          <a:xfrm>
            <a:off x="3886146" y="1896882"/>
            <a:ext cx="13900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Text Box 86">
            <a:extLst>
              <a:ext uri="{FF2B5EF4-FFF2-40B4-BE49-F238E27FC236}">
                <a16:creationId xmlns:a16="http://schemas.microsoft.com/office/drawing/2014/main" id="{1367E6EB-DC97-B04A-A551-73DB821EFC49}"/>
              </a:ext>
            </a:extLst>
          </p:cNvPr>
          <p:cNvSpPr txBox="1">
            <a:spLocks noChangeArrowheads="1"/>
          </p:cNvSpPr>
          <p:nvPr/>
        </p:nvSpPr>
        <p:spPr bwMode="auto">
          <a:xfrm>
            <a:off x="4371035" y="1743491"/>
            <a:ext cx="42799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 Bus 4B</a:t>
            </a:r>
          </a:p>
        </p:txBody>
      </p:sp>
      <p:sp>
        <p:nvSpPr>
          <p:cNvPr id="60" name="Line 174">
            <a:extLst>
              <a:ext uri="{FF2B5EF4-FFF2-40B4-BE49-F238E27FC236}">
                <a16:creationId xmlns:a16="http://schemas.microsoft.com/office/drawing/2014/main" id="{6D2C7E84-B5A8-9B4F-935F-A333CAB2AB7C}"/>
              </a:ext>
            </a:extLst>
          </p:cNvPr>
          <p:cNvSpPr>
            <a:spLocks noChangeShapeType="1"/>
          </p:cNvSpPr>
          <p:nvPr/>
        </p:nvSpPr>
        <p:spPr bwMode="auto">
          <a:xfrm flipV="1">
            <a:off x="3447806" y="3333448"/>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Rectangle 142">
            <a:extLst>
              <a:ext uri="{FF2B5EF4-FFF2-40B4-BE49-F238E27FC236}">
                <a16:creationId xmlns:a16="http://schemas.microsoft.com/office/drawing/2014/main" id="{DA46B421-B311-074A-8323-8E311A5A08F1}"/>
              </a:ext>
            </a:extLst>
          </p:cNvPr>
          <p:cNvSpPr>
            <a:spLocks noChangeArrowheads="1"/>
          </p:cNvSpPr>
          <p:nvPr/>
        </p:nvSpPr>
        <p:spPr bwMode="auto">
          <a:xfrm>
            <a:off x="2930591" y="3162767"/>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 </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62" name="Rectangle 150">
            <a:extLst>
              <a:ext uri="{FF2B5EF4-FFF2-40B4-BE49-F238E27FC236}">
                <a16:creationId xmlns:a16="http://schemas.microsoft.com/office/drawing/2014/main" id="{B6E88B9B-D315-804B-ACF9-098D296A8669}"/>
              </a:ext>
            </a:extLst>
          </p:cNvPr>
          <p:cNvSpPr>
            <a:spLocks noChangeArrowheads="1"/>
          </p:cNvSpPr>
          <p:nvPr/>
        </p:nvSpPr>
        <p:spPr bwMode="auto">
          <a:xfrm>
            <a:off x="4222335" y="2632622"/>
            <a:ext cx="550834" cy="278003"/>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USB 3.0</a:t>
            </a:r>
          </a:p>
        </p:txBody>
      </p:sp>
      <p:sp>
        <p:nvSpPr>
          <p:cNvPr id="63" name="Rectangle 148">
            <a:extLst>
              <a:ext uri="{FF2B5EF4-FFF2-40B4-BE49-F238E27FC236}">
                <a16:creationId xmlns:a16="http://schemas.microsoft.com/office/drawing/2014/main" id="{7A28E258-277E-5647-B58C-5E66490B89D7}"/>
              </a:ext>
            </a:extLst>
          </p:cNvPr>
          <p:cNvSpPr>
            <a:spLocks noChangeArrowheads="1"/>
          </p:cNvSpPr>
          <p:nvPr/>
        </p:nvSpPr>
        <p:spPr bwMode="auto">
          <a:xfrm>
            <a:off x="4209405" y="3154826"/>
            <a:ext cx="863749" cy="3799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64" name="Line 145">
            <a:extLst>
              <a:ext uri="{FF2B5EF4-FFF2-40B4-BE49-F238E27FC236}">
                <a16:creationId xmlns:a16="http://schemas.microsoft.com/office/drawing/2014/main" id="{02120194-CA9D-1847-9A50-32C36F567CF6}"/>
              </a:ext>
            </a:extLst>
          </p:cNvPr>
          <p:cNvSpPr>
            <a:spLocks noChangeShapeType="1"/>
          </p:cNvSpPr>
          <p:nvPr/>
        </p:nvSpPr>
        <p:spPr bwMode="auto">
          <a:xfrm flipH="1">
            <a:off x="3270660" y="861159"/>
            <a:ext cx="0" cy="3542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Rectangle 177">
            <a:extLst>
              <a:ext uri="{FF2B5EF4-FFF2-40B4-BE49-F238E27FC236}">
                <a16:creationId xmlns:a16="http://schemas.microsoft.com/office/drawing/2014/main" id="{D638A6C4-8585-6F48-AA17-B8CB345AD296}"/>
              </a:ext>
            </a:extLst>
          </p:cNvPr>
          <p:cNvSpPr>
            <a:spLocks noChangeArrowheads="1"/>
          </p:cNvSpPr>
          <p:nvPr/>
        </p:nvSpPr>
        <p:spPr bwMode="auto">
          <a:xfrm>
            <a:off x="2693965" y="613820"/>
            <a:ext cx="1137873" cy="327138"/>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
                <a:schemeClr val="accent2"/>
              </a:buClr>
              <a:buFont typeface="Wingdings" panose="05000000000000000000" pitchFamily="2" charset="2"/>
              <a:buNone/>
            </a:pPr>
            <a:r>
              <a:rPr lang="en-US" sz="1100" dirty="0">
                <a:solidFill>
                  <a:schemeClr val="tx1"/>
                </a:solidFill>
              </a:rPr>
              <a:t>Ports T5, T6</a:t>
            </a:r>
          </a:p>
          <a:p>
            <a:pPr algn="ctr" eaLnBrk="1" hangingPunct="1">
              <a:spcBef>
                <a:spcPct val="0"/>
              </a:spcBef>
              <a:buClr>
                <a:schemeClr val="accent2"/>
              </a:buClr>
              <a:buFont typeface="Wingdings" panose="05000000000000000000" pitchFamily="2" charset="2"/>
              <a:buNone/>
            </a:pPr>
            <a:r>
              <a:rPr lang="en-US" sz="900" dirty="0" err="1">
                <a:solidFill>
                  <a:schemeClr val="tx1"/>
                </a:solidFill>
              </a:rPr>
              <a:t>OpenCAPI</a:t>
            </a:r>
            <a:endParaRPr lang="en-US" sz="900" dirty="0">
              <a:solidFill>
                <a:schemeClr val="tx1"/>
              </a:solidFill>
            </a:endParaRPr>
          </a:p>
        </p:txBody>
      </p:sp>
      <p:sp>
        <p:nvSpPr>
          <p:cNvPr id="66" name="Line 145">
            <a:extLst>
              <a:ext uri="{FF2B5EF4-FFF2-40B4-BE49-F238E27FC236}">
                <a16:creationId xmlns:a16="http://schemas.microsoft.com/office/drawing/2014/main" id="{1D426E29-6584-7C4C-BB59-1E7D6E8F0BC2}"/>
              </a:ext>
            </a:extLst>
          </p:cNvPr>
          <p:cNvSpPr>
            <a:spLocks noChangeShapeType="1"/>
          </p:cNvSpPr>
          <p:nvPr/>
        </p:nvSpPr>
        <p:spPr bwMode="auto">
          <a:xfrm flipH="1">
            <a:off x="5855442" y="862452"/>
            <a:ext cx="0" cy="35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Rectangle 142">
            <a:extLst>
              <a:ext uri="{FF2B5EF4-FFF2-40B4-BE49-F238E27FC236}">
                <a16:creationId xmlns:a16="http://schemas.microsoft.com/office/drawing/2014/main" id="{CA0E25C7-0135-D24E-9F43-05B0D0F5A984}"/>
              </a:ext>
            </a:extLst>
          </p:cNvPr>
          <p:cNvSpPr>
            <a:spLocks noChangeArrowheads="1"/>
          </p:cNvSpPr>
          <p:nvPr/>
        </p:nvSpPr>
        <p:spPr bwMode="auto">
          <a:xfrm>
            <a:off x="3281004" y="4137718"/>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69" name="Text Box 68">
            <a:extLst>
              <a:ext uri="{FF2B5EF4-FFF2-40B4-BE49-F238E27FC236}">
                <a16:creationId xmlns:a16="http://schemas.microsoft.com/office/drawing/2014/main" id="{22563453-DBC4-844F-A15E-8EEDB78160AC}"/>
              </a:ext>
            </a:extLst>
          </p:cNvPr>
          <p:cNvSpPr txBox="1">
            <a:spLocks noChangeArrowheads="1"/>
          </p:cNvSpPr>
          <p:nvPr/>
        </p:nvSpPr>
        <p:spPr bwMode="auto">
          <a:xfrm>
            <a:off x="303975" y="2646117"/>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70" name="Freeform 4">
            <a:extLst>
              <a:ext uri="{FF2B5EF4-FFF2-40B4-BE49-F238E27FC236}">
                <a16:creationId xmlns:a16="http://schemas.microsoft.com/office/drawing/2014/main" id="{8840B2F4-8ADD-F742-B33C-416BA65B7D5D}"/>
              </a:ext>
            </a:extLst>
          </p:cNvPr>
          <p:cNvSpPr>
            <a:spLocks/>
          </p:cNvSpPr>
          <p:nvPr/>
        </p:nvSpPr>
        <p:spPr bwMode="auto">
          <a:xfrm>
            <a:off x="2545266" y="2342981"/>
            <a:ext cx="470666" cy="689189"/>
          </a:xfrm>
          <a:custGeom>
            <a:avLst/>
            <a:gdLst>
              <a:gd name="T0" fmla="*/ 35907 w 585788"/>
              <a:gd name="T1" fmla="*/ 0 h 385763"/>
              <a:gd name="T2" fmla="*/ 35907 w 585788"/>
              <a:gd name="T3" fmla="*/ 2639181 h 385763"/>
              <a:gd name="T4" fmla="*/ 0 w 585788"/>
              <a:gd name="T5" fmla="*/ 263918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3" name="Rectangle 135">
            <a:extLst>
              <a:ext uri="{FF2B5EF4-FFF2-40B4-BE49-F238E27FC236}">
                <a16:creationId xmlns:a16="http://schemas.microsoft.com/office/drawing/2014/main" id="{24E8C8C0-12D3-9F4D-8B42-3D09940803BB}"/>
              </a:ext>
            </a:extLst>
          </p:cNvPr>
          <p:cNvSpPr>
            <a:spLocks noChangeArrowheads="1"/>
          </p:cNvSpPr>
          <p:nvPr/>
        </p:nvSpPr>
        <p:spPr bwMode="auto">
          <a:xfrm>
            <a:off x="1210280" y="3909862"/>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74" name="Rectangle 135">
            <a:extLst>
              <a:ext uri="{FF2B5EF4-FFF2-40B4-BE49-F238E27FC236}">
                <a16:creationId xmlns:a16="http://schemas.microsoft.com/office/drawing/2014/main" id="{559ABA4A-56A9-4B42-8765-D55FA9A41D22}"/>
              </a:ext>
            </a:extLst>
          </p:cNvPr>
          <p:cNvSpPr>
            <a:spLocks noChangeArrowheads="1"/>
          </p:cNvSpPr>
          <p:nvPr/>
        </p:nvSpPr>
        <p:spPr bwMode="auto">
          <a:xfrm>
            <a:off x="1210280" y="4585110"/>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75" name="Rectangle 139">
            <a:extLst>
              <a:ext uri="{FF2B5EF4-FFF2-40B4-BE49-F238E27FC236}">
                <a16:creationId xmlns:a16="http://schemas.microsoft.com/office/drawing/2014/main" id="{34229347-6A51-6E43-9FF8-88ED83EAADE2}"/>
              </a:ext>
            </a:extLst>
          </p:cNvPr>
          <p:cNvSpPr>
            <a:spLocks noChangeArrowheads="1"/>
          </p:cNvSpPr>
          <p:nvPr/>
        </p:nvSpPr>
        <p:spPr bwMode="auto">
          <a:xfrm>
            <a:off x="1210280" y="2953013"/>
            <a:ext cx="1578616" cy="201168"/>
          </a:xfrm>
          <a:prstGeom prst="rect">
            <a:avLst/>
          </a:prstGeom>
          <a:solidFill>
            <a:srgbClr val="00FCD6"/>
          </a:solidFill>
          <a:ln w="9525" algn="ctr">
            <a:solidFill>
              <a:schemeClr val="tx1"/>
            </a:solidFill>
            <a:miter lim="800000"/>
            <a:headEnd/>
            <a:tailEnd/>
          </a:ln>
          <a:effec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defRPr/>
            </a:pPr>
            <a:r>
              <a:rPr lang="en-US" sz="1100" b="1" dirty="0">
                <a:solidFill>
                  <a:schemeClr val="tx1"/>
                </a:solidFill>
              </a:rPr>
              <a:t>PCIe Gen4 x8 </a:t>
            </a:r>
            <a:r>
              <a:rPr lang="en-US" sz="900" dirty="0">
                <a:solidFill>
                  <a:schemeClr val="tx1"/>
                </a:solidFill>
              </a:rPr>
              <a:t>(x16 Conn)</a:t>
            </a:r>
            <a:endParaRPr lang="en-US" sz="1100" dirty="0">
              <a:solidFill>
                <a:schemeClr val="tx1"/>
              </a:solidFill>
            </a:endParaRPr>
          </a:p>
        </p:txBody>
      </p:sp>
      <p:sp>
        <p:nvSpPr>
          <p:cNvPr id="78" name="Text Box 97">
            <a:extLst>
              <a:ext uri="{FF2B5EF4-FFF2-40B4-BE49-F238E27FC236}">
                <a16:creationId xmlns:a16="http://schemas.microsoft.com/office/drawing/2014/main" id="{2CD476DF-EB92-A249-9487-85F0782CA4B0}"/>
              </a:ext>
            </a:extLst>
          </p:cNvPr>
          <p:cNvSpPr txBox="1">
            <a:spLocks noChangeArrowheads="1"/>
          </p:cNvSpPr>
          <p:nvPr/>
        </p:nvSpPr>
        <p:spPr bwMode="auto">
          <a:xfrm>
            <a:off x="7770521" y="1514810"/>
            <a:ext cx="1061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16 DDR4 RDIMMs</a:t>
            </a:r>
          </a:p>
          <a:p>
            <a:r>
              <a:rPr lang="en-US" sz="1000" b="1" dirty="0"/>
              <a:t>2133-2666 MHz</a:t>
            </a:r>
          </a:p>
        </p:txBody>
      </p:sp>
      <p:sp>
        <p:nvSpPr>
          <p:cNvPr id="79" name="Text Box 68">
            <a:extLst>
              <a:ext uri="{FF2B5EF4-FFF2-40B4-BE49-F238E27FC236}">
                <a16:creationId xmlns:a16="http://schemas.microsoft.com/office/drawing/2014/main" id="{75F1C9B0-B3B9-3343-BFAE-717F39CD5898}"/>
              </a:ext>
            </a:extLst>
          </p:cNvPr>
          <p:cNvSpPr txBox="1">
            <a:spLocks noChangeArrowheads="1"/>
          </p:cNvSpPr>
          <p:nvPr/>
        </p:nvSpPr>
        <p:spPr bwMode="auto">
          <a:xfrm>
            <a:off x="295105" y="2947581"/>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80" name="Text Box 68">
            <a:extLst>
              <a:ext uri="{FF2B5EF4-FFF2-40B4-BE49-F238E27FC236}">
                <a16:creationId xmlns:a16="http://schemas.microsoft.com/office/drawing/2014/main" id="{11542840-B834-E24B-A3CB-9BB2B94DE47B}"/>
              </a:ext>
            </a:extLst>
          </p:cNvPr>
          <p:cNvSpPr txBox="1">
            <a:spLocks noChangeArrowheads="1"/>
          </p:cNvSpPr>
          <p:nvPr/>
        </p:nvSpPr>
        <p:spPr bwMode="auto">
          <a:xfrm>
            <a:off x="8138844" y="2830689"/>
            <a:ext cx="454593" cy="160044"/>
          </a:xfrm>
          <a:prstGeom prst="rect">
            <a:avLst/>
          </a:prstGeom>
          <a:solidFill>
            <a:schemeClr val="accent1">
              <a:lumMod val="75000"/>
            </a:schemeClr>
          </a:solidFill>
          <a:ln>
            <a:noFill/>
          </a:ln>
          <a:effectLst/>
        </p:spPr>
        <p:txBody>
          <a:bodyPr wrap="square" lIns="0" tIns="18288" rIns="0" bIns="1828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81" name="Text Box 68">
            <a:extLst>
              <a:ext uri="{FF2B5EF4-FFF2-40B4-BE49-F238E27FC236}">
                <a16:creationId xmlns:a16="http://schemas.microsoft.com/office/drawing/2014/main" id="{1A5AC350-E61F-FE4F-BBD2-5763A5DBC6B5}"/>
              </a:ext>
            </a:extLst>
          </p:cNvPr>
          <p:cNvSpPr txBox="1">
            <a:spLocks noChangeArrowheads="1"/>
          </p:cNvSpPr>
          <p:nvPr/>
        </p:nvSpPr>
        <p:spPr bwMode="auto">
          <a:xfrm>
            <a:off x="8129974" y="3141677"/>
            <a:ext cx="454593" cy="160044"/>
          </a:xfrm>
          <a:prstGeom prst="rect">
            <a:avLst/>
          </a:prstGeom>
          <a:solidFill>
            <a:schemeClr val="accent1">
              <a:lumMod val="75000"/>
            </a:schemeClr>
          </a:solidFill>
          <a:ln>
            <a:noFill/>
          </a:ln>
          <a:effectLst/>
        </p:spPr>
        <p:txBody>
          <a:bodyPr wrap="square" lIns="0" tIns="18288" rIns="0" bIns="1828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82" name="Rectangle 132">
            <a:extLst>
              <a:ext uri="{FF2B5EF4-FFF2-40B4-BE49-F238E27FC236}">
                <a16:creationId xmlns:a16="http://schemas.microsoft.com/office/drawing/2014/main" id="{C7FC3EF1-FD7D-9344-891E-C54261B42CC9}"/>
              </a:ext>
            </a:extLst>
          </p:cNvPr>
          <p:cNvSpPr>
            <a:spLocks noChangeArrowheads="1"/>
          </p:cNvSpPr>
          <p:nvPr/>
        </p:nvSpPr>
        <p:spPr bwMode="auto">
          <a:xfrm>
            <a:off x="1210280" y="3594360"/>
            <a:ext cx="1615375" cy="201168"/>
          </a:xfrm>
          <a:prstGeom prst="rect">
            <a:avLst/>
          </a:prstGeom>
          <a:solidFill>
            <a:srgbClr val="CCECFF"/>
          </a:solidFill>
          <a:ln w="9525" algn="ctr">
            <a:solidFill>
              <a:schemeClr val="tx1"/>
            </a:solidFill>
            <a:miter lim="800000"/>
            <a:headEnd/>
            <a:tailEnd/>
          </a:ln>
          <a:effectLs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84" name="Line 96">
            <a:extLst>
              <a:ext uri="{FF2B5EF4-FFF2-40B4-BE49-F238E27FC236}">
                <a16:creationId xmlns:a16="http://schemas.microsoft.com/office/drawing/2014/main" id="{B9DA1F8F-E07E-1743-BF66-E012FAE9FF7D}"/>
              </a:ext>
            </a:extLst>
          </p:cNvPr>
          <p:cNvSpPr>
            <a:spLocks noChangeShapeType="1"/>
          </p:cNvSpPr>
          <p:nvPr/>
        </p:nvSpPr>
        <p:spPr bwMode="auto">
          <a:xfrm>
            <a:off x="2373295" y="3361526"/>
            <a:ext cx="5552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Line 96">
            <a:extLst>
              <a:ext uri="{FF2B5EF4-FFF2-40B4-BE49-F238E27FC236}">
                <a16:creationId xmlns:a16="http://schemas.microsoft.com/office/drawing/2014/main" id="{CA6C773B-FFAE-BC47-A713-AAB80475B033}"/>
              </a:ext>
            </a:extLst>
          </p:cNvPr>
          <p:cNvSpPr>
            <a:spLocks noChangeShapeType="1"/>
          </p:cNvSpPr>
          <p:nvPr/>
        </p:nvSpPr>
        <p:spPr bwMode="auto">
          <a:xfrm>
            <a:off x="2408610" y="4376380"/>
            <a:ext cx="87668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Text Box 68">
            <a:extLst>
              <a:ext uri="{FF2B5EF4-FFF2-40B4-BE49-F238E27FC236}">
                <a16:creationId xmlns:a16="http://schemas.microsoft.com/office/drawing/2014/main" id="{485E75FF-8598-8842-8E27-A06AC8B433C1}"/>
              </a:ext>
            </a:extLst>
          </p:cNvPr>
          <p:cNvSpPr txBox="1">
            <a:spLocks noChangeArrowheads="1"/>
          </p:cNvSpPr>
          <p:nvPr/>
        </p:nvSpPr>
        <p:spPr bwMode="auto">
          <a:xfrm>
            <a:off x="5905130" y="1019466"/>
            <a:ext cx="4456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25 Gb/s</a:t>
            </a:r>
          </a:p>
        </p:txBody>
      </p:sp>
      <p:sp>
        <p:nvSpPr>
          <p:cNvPr id="87" name="Rectangle 177">
            <a:extLst>
              <a:ext uri="{FF2B5EF4-FFF2-40B4-BE49-F238E27FC236}">
                <a16:creationId xmlns:a16="http://schemas.microsoft.com/office/drawing/2014/main" id="{B1591761-4F1E-8C42-8DBE-0E872227C686}"/>
              </a:ext>
            </a:extLst>
          </p:cNvPr>
          <p:cNvSpPr>
            <a:spLocks noChangeArrowheads="1"/>
          </p:cNvSpPr>
          <p:nvPr/>
        </p:nvSpPr>
        <p:spPr bwMode="auto">
          <a:xfrm>
            <a:off x="5281144" y="632108"/>
            <a:ext cx="1140461" cy="327138"/>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
                <a:schemeClr val="accent2"/>
              </a:buClr>
              <a:buFont typeface="Wingdings" panose="05000000000000000000" pitchFamily="2" charset="2"/>
              <a:buNone/>
            </a:pPr>
            <a:r>
              <a:rPr lang="en-US" sz="1100" dirty="0">
                <a:solidFill>
                  <a:schemeClr val="tx1"/>
                </a:solidFill>
              </a:rPr>
              <a:t>Ports T7, T8</a:t>
            </a:r>
          </a:p>
          <a:p>
            <a:pPr algn="ctr" eaLnBrk="1" hangingPunct="1">
              <a:spcBef>
                <a:spcPct val="0"/>
              </a:spcBef>
              <a:buClr>
                <a:schemeClr val="accent2"/>
              </a:buClr>
              <a:buFont typeface="Wingdings" panose="05000000000000000000" pitchFamily="2" charset="2"/>
              <a:buNone/>
            </a:pPr>
            <a:r>
              <a:rPr lang="en-US" sz="900" dirty="0" err="1">
                <a:solidFill>
                  <a:schemeClr val="tx1"/>
                </a:solidFill>
              </a:rPr>
              <a:t>OpenCAPI</a:t>
            </a:r>
            <a:endParaRPr lang="en-US" sz="900" dirty="0">
              <a:solidFill>
                <a:schemeClr val="tx1"/>
              </a:solidFill>
            </a:endParaRPr>
          </a:p>
        </p:txBody>
      </p:sp>
      <p:sp>
        <p:nvSpPr>
          <p:cNvPr id="54" name="Text Box 68">
            <a:extLst>
              <a:ext uri="{FF2B5EF4-FFF2-40B4-BE49-F238E27FC236}">
                <a16:creationId xmlns:a16="http://schemas.microsoft.com/office/drawing/2014/main" id="{59B9DDFE-A70E-1848-84F7-983410A61CD2}"/>
              </a:ext>
            </a:extLst>
          </p:cNvPr>
          <p:cNvSpPr txBox="1">
            <a:spLocks noChangeArrowheads="1"/>
          </p:cNvSpPr>
          <p:nvPr/>
        </p:nvSpPr>
        <p:spPr bwMode="auto">
          <a:xfrm>
            <a:off x="321170" y="4601271"/>
            <a:ext cx="334896" cy="143528"/>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900" b="1">
                <a:solidFill>
                  <a:schemeClr val="bg1"/>
                </a:solidFill>
              </a:rPr>
              <a:t>Eth</a:t>
            </a:r>
            <a:endParaRPr lang="en-US" sz="1000" b="1">
              <a:solidFill>
                <a:schemeClr val="bg1"/>
              </a:solidFill>
            </a:endParaRPr>
          </a:p>
        </p:txBody>
      </p:sp>
      <p:sp>
        <p:nvSpPr>
          <p:cNvPr id="27" name="Rectangle 135">
            <a:extLst>
              <a:ext uri="{FF2B5EF4-FFF2-40B4-BE49-F238E27FC236}">
                <a16:creationId xmlns:a16="http://schemas.microsoft.com/office/drawing/2014/main" id="{CA91A74D-2084-514D-B6A8-4ACD210A5DD9}"/>
              </a:ext>
            </a:extLst>
          </p:cNvPr>
          <p:cNvSpPr>
            <a:spLocks noChangeArrowheads="1"/>
          </p:cNvSpPr>
          <p:nvPr/>
        </p:nvSpPr>
        <p:spPr bwMode="auto">
          <a:xfrm>
            <a:off x="1210280" y="2656907"/>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83" name="Rectangle 132">
            <a:extLst>
              <a:ext uri="{FF2B5EF4-FFF2-40B4-BE49-F238E27FC236}">
                <a16:creationId xmlns:a16="http://schemas.microsoft.com/office/drawing/2014/main" id="{CC994FF9-098A-2143-8B6E-080EC19467C0}"/>
              </a:ext>
            </a:extLst>
          </p:cNvPr>
          <p:cNvSpPr>
            <a:spLocks noChangeArrowheads="1"/>
          </p:cNvSpPr>
          <p:nvPr/>
        </p:nvSpPr>
        <p:spPr bwMode="auto">
          <a:xfrm>
            <a:off x="1210280" y="4288451"/>
            <a:ext cx="1278815"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59" name="Rectangle 132">
            <a:extLst>
              <a:ext uri="{FF2B5EF4-FFF2-40B4-BE49-F238E27FC236}">
                <a16:creationId xmlns:a16="http://schemas.microsoft.com/office/drawing/2014/main" id="{CE2BEA7E-E346-374E-9B04-B6FDE5929295}"/>
              </a:ext>
            </a:extLst>
          </p:cNvPr>
          <p:cNvSpPr>
            <a:spLocks noChangeArrowheads="1"/>
          </p:cNvSpPr>
          <p:nvPr/>
        </p:nvSpPr>
        <p:spPr bwMode="auto">
          <a:xfrm>
            <a:off x="1210280" y="3284030"/>
            <a:ext cx="1278815"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grpSp>
        <p:nvGrpSpPr>
          <p:cNvPr id="4" name="Group 3">
            <a:extLst>
              <a:ext uri="{FF2B5EF4-FFF2-40B4-BE49-F238E27FC236}">
                <a16:creationId xmlns:a16="http://schemas.microsoft.com/office/drawing/2014/main" id="{AAE36795-A730-4085-809A-500E7D952E0E}"/>
              </a:ext>
            </a:extLst>
          </p:cNvPr>
          <p:cNvGrpSpPr/>
          <p:nvPr/>
        </p:nvGrpSpPr>
        <p:grpSpPr>
          <a:xfrm>
            <a:off x="1717803" y="1042513"/>
            <a:ext cx="522288" cy="1386003"/>
            <a:chOff x="1403559" y="1058493"/>
            <a:chExt cx="522288" cy="1386003"/>
          </a:xfrm>
        </p:grpSpPr>
        <p:pic>
          <p:nvPicPr>
            <p:cNvPr id="3" name="Picture 2">
              <a:extLst>
                <a:ext uri="{FF2B5EF4-FFF2-40B4-BE49-F238E27FC236}">
                  <a16:creationId xmlns:a16="http://schemas.microsoft.com/office/drawing/2014/main" id="{D11ABA14-C9A4-40DD-B7AB-B5C9C65524C9}"/>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92" name="Picture 91">
              <a:extLst>
                <a:ext uri="{FF2B5EF4-FFF2-40B4-BE49-F238E27FC236}">
                  <a16:creationId xmlns:a16="http://schemas.microsoft.com/office/drawing/2014/main" id="{B1C28252-4798-4C05-A410-0C58C33A2F5C}"/>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93" name="Picture 92">
              <a:extLst>
                <a:ext uri="{FF2B5EF4-FFF2-40B4-BE49-F238E27FC236}">
                  <a16:creationId xmlns:a16="http://schemas.microsoft.com/office/drawing/2014/main" id="{33202BF9-B551-4E91-8201-9E9549C9C812}"/>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94" name="Picture 93">
              <a:extLst>
                <a:ext uri="{FF2B5EF4-FFF2-40B4-BE49-F238E27FC236}">
                  <a16:creationId xmlns:a16="http://schemas.microsoft.com/office/drawing/2014/main" id="{A187107C-070F-453B-B7CD-EDC3FC8E102F}"/>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95" name="Picture 94">
              <a:extLst>
                <a:ext uri="{FF2B5EF4-FFF2-40B4-BE49-F238E27FC236}">
                  <a16:creationId xmlns:a16="http://schemas.microsoft.com/office/drawing/2014/main" id="{D331CE68-2C5D-46CF-9D98-CA56A6FECB1D}"/>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96" name="Picture 95">
              <a:extLst>
                <a:ext uri="{FF2B5EF4-FFF2-40B4-BE49-F238E27FC236}">
                  <a16:creationId xmlns:a16="http://schemas.microsoft.com/office/drawing/2014/main" id="{6A2C2F51-E5CB-404F-B600-61E1D43D69EC}"/>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97" name="Picture 96">
              <a:extLst>
                <a:ext uri="{FF2B5EF4-FFF2-40B4-BE49-F238E27FC236}">
                  <a16:creationId xmlns:a16="http://schemas.microsoft.com/office/drawing/2014/main" id="{F8469CC2-E7DF-4BED-8B04-44F0D9D3B291}"/>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98" name="Picture 97">
              <a:extLst>
                <a:ext uri="{FF2B5EF4-FFF2-40B4-BE49-F238E27FC236}">
                  <a16:creationId xmlns:a16="http://schemas.microsoft.com/office/drawing/2014/main" id="{9C24729A-4A60-43FB-AE5E-EAF5F9BBD7CE}"/>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grpSp>
        <p:nvGrpSpPr>
          <p:cNvPr id="99" name="Group 98">
            <a:extLst>
              <a:ext uri="{FF2B5EF4-FFF2-40B4-BE49-F238E27FC236}">
                <a16:creationId xmlns:a16="http://schemas.microsoft.com/office/drawing/2014/main" id="{5222CA16-F5FE-42ED-BC88-AEDA1CF068F6}"/>
              </a:ext>
            </a:extLst>
          </p:cNvPr>
          <p:cNvGrpSpPr/>
          <p:nvPr/>
        </p:nvGrpSpPr>
        <p:grpSpPr>
          <a:xfrm>
            <a:off x="1438778" y="1044088"/>
            <a:ext cx="522288" cy="1386003"/>
            <a:chOff x="1403559" y="1058493"/>
            <a:chExt cx="522288" cy="1386003"/>
          </a:xfrm>
        </p:grpSpPr>
        <p:pic>
          <p:nvPicPr>
            <p:cNvPr id="100" name="Picture 99">
              <a:extLst>
                <a:ext uri="{FF2B5EF4-FFF2-40B4-BE49-F238E27FC236}">
                  <a16:creationId xmlns:a16="http://schemas.microsoft.com/office/drawing/2014/main" id="{3C54DBEA-9E00-43B5-A9B1-20A7AD792902}"/>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101" name="Picture 100">
              <a:extLst>
                <a:ext uri="{FF2B5EF4-FFF2-40B4-BE49-F238E27FC236}">
                  <a16:creationId xmlns:a16="http://schemas.microsoft.com/office/drawing/2014/main" id="{291D4379-DEB5-4777-AA6B-120E2B848701}"/>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102" name="Picture 101">
              <a:extLst>
                <a:ext uri="{FF2B5EF4-FFF2-40B4-BE49-F238E27FC236}">
                  <a16:creationId xmlns:a16="http://schemas.microsoft.com/office/drawing/2014/main" id="{B9728EA9-2E5B-4A48-A278-84CA56558E83}"/>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103" name="Picture 102">
              <a:extLst>
                <a:ext uri="{FF2B5EF4-FFF2-40B4-BE49-F238E27FC236}">
                  <a16:creationId xmlns:a16="http://schemas.microsoft.com/office/drawing/2014/main" id="{53AA1B4B-E6A1-4782-951B-72C7E9B97374}"/>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104" name="Picture 103">
              <a:extLst>
                <a:ext uri="{FF2B5EF4-FFF2-40B4-BE49-F238E27FC236}">
                  <a16:creationId xmlns:a16="http://schemas.microsoft.com/office/drawing/2014/main" id="{FB6EBA51-B512-4EFB-9033-C1EEAC61E67C}"/>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105" name="Picture 104">
              <a:extLst>
                <a:ext uri="{FF2B5EF4-FFF2-40B4-BE49-F238E27FC236}">
                  <a16:creationId xmlns:a16="http://schemas.microsoft.com/office/drawing/2014/main" id="{3B72B7DD-4232-4069-BBF6-A88804DB53EB}"/>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106" name="Picture 105">
              <a:extLst>
                <a:ext uri="{FF2B5EF4-FFF2-40B4-BE49-F238E27FC236}">
                  <a16:creationId xmlns:a16="http://schemas.microsoft.com/office/drawing/2014/main" id="{753F5497-3C4E-4C75-B89D-0CEFB80DC292}"/>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107" name="Picture 106">
              <a:extLst>
                <a:ext uri="{FF2B5EF4-FFF2-40B4-BE49-F238E27FC236}">
                  <a16:creationId xmlns:a16="http://schemas.microsoft.com/office/drawing/2014/main" id="{32E8E9A6-DBFD-482C-9976-7EBE09B8C245}"/>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grpSp>
        <p:nvGrpSpPr>
          <p:cNvPr id="44" name="Group 43">
            <a:extLst>
              <a:ext uri="{FF2B5EF4-FFF2-40B4-BE49-F238E27FC236}">
                <a16:creationId xmlns:a16="http://schemas.microsoft.com/office/drawing/2014/main" id="{18D3BEC1-2797-4C1F-B624-D48EFF768A4F}"/>
              </a:ext>
            </a:extLst>
          </p:cNvPr>
          <p:cNvGrpSpPr/>
          <p:nvPr/>
        </p:nvGrpSpPr>
        <p:grpSpPr>
          <a:xfrm>
            <a:off x="6923284" y="1065130"/>
            <a:ext cx="497062" cy="1386003"/>
            <a:chOff x="6715576" y="1065130"/>
            <a:chExt cx="497062" cy="1386003"/>
          </a:xfrm>
        </p:grpSpPr>
        <p:pic>
          <p:nvPicPr>
            <p:cNvPr id="109" name="Picture 108">
              <a:extLst>
                <a:ext uri="{FF2B5EF4-FFF2-40B4-BE49-F238E27FC236}">
                  <a16:creationId xmlns:a16="http://schemas.microsoft.com/office/drawing/2014/main" id="{2555A47E-3887-4845-8117-10B85010ABDF}"/>
                </a:ext>
              </a:extLst>
            </p:cNvPr>
            <p:cNvPicPr>
              <a:picLocks noChangeAspect="1"/>
            </p:cNvPicPr>
            <p:nvPr/>
          </p:nvPicPr>
          <p:blipFill rotWithShape="1">
            <a:blip r:embed="rId3"/>
            <a:srcRect l="3462" t="31852" r="6451" b="28009"/>
            <a:stretch/>
          </p:blipFill>
          <p:spPr>
            <a:xfrm rot="16200000">
              <a:off x="6538112" y="1242594"/>
              <a:ext cx="483604" cy="128675"/>
            </a:xfrm>
            <a:prstGeom prst="rect">
              <a:avLst/>
            </a:prstGeom>
          </p:spPr>
        </p:pic>
        <p:pic>
          <p:nvPicPr>
            <p:cNvPr id="110" name="Picture 109">
              <a:extLst>
                <a:ext uri="{FF2B5EF4-FFF2-40B4-BE49-F238E27FC236}">
                  <a16:creationId xmlns:a16="http://schemas.microsoft.com/office/drawing/2014/main" id="{F7BE3CA2-1899-4C38-A257-5E21B921967E}"/>
                </a:ext>
              </a:extLst>
            </p:cNvPr>
            <p:cNvPicPr>
              <a:picLocks noChangeAspect="1"/>
            </p:cNvPicPr>
            <p:nvPr/>
          </p:nvPicPr>
          <p:blipFill rotWithShape="1">
            <a:blip r:embed="rId3"/>
            <a:srcRect l="3462" t="31852" r="6451" b="28009"/>
            <a:stretch/>
          </p:blipFill>
          <p:spPr>
            <a:xfrm rot="16200000">
              <a:off x="6590739" y="1371508"/>
              <a:ext cx="483604" cy="128675"/>
            </a:xfrm>
            <a:prstGeom prst="rect">
              <a:avLst/>
            </a:prstGeom>
          </p:spPr>
        </p:pic>
        <p:pic>
          <p:nvPicPr>
            <p:cNvPr id="111" name="Picture 110">
              <a:extLst>
                <a:ext uri="{FF2B5EF4-FFF2-40B4-BE49-F238E27FC236}">
                  <a16:creationId xmlns:a16="http://schemas.microsoft.com/office/drawing/2014/main" id="{C8CD7F24-D8C7-4924-B310-C4965089B955}"/>
                </a:ext>
              </a:extLst>
            </p:cNvPr>
            <p:cNvPicPr>
              <a:picLocks noChangeAspect="1"/>
            </p:cNvPicPr>
            <p:nvPr/>
          </p:nvPicPr>
          <p:blipFill rotWithShape="1">
            <a:blip r:embed="rId3"/>
            <a:srcRect l="3462" t="31852" r="6451" b="28009"/>
            <a:stretch/>
          </p:blipFill>
          <p:spPr>
            <a:xfrm rot="16200000">
              <a:off x="6643366" y="1500422"/>
              <a:ext cx="483604" cy="128675"/>
            </a:xfrm>
            <a:prstGeom prst="rect">
              <a:avLst/>
            </a:prstGeom>
          </p:spPr>
        </p:pic>
        <p:pic>
          <p:nvPicPr>
            <p:cNvPr id="112" name="Picture 111">
              <a:extLst>
                <a:ext uri="{FF2B5EF4-FFF2-40B4-BE49-F238E27FC236}">
                  <a16:creationId xmlns:a16="http://schemas.microsoft.com/office/drawing/2014/main" id="{C2705FA9-A687-4FAD-8222-ACFE2CB8E461}"/>
                </a:ext>
              </a:extLst>
            </p:cNvPr>
            <p:cNvPicPr>
              <a:picLocks noChangeAspect="1"/>
            </p:cNvPicPr>
            <p:nvPr/>
          </p:nvPicPr>
          <p:blipFill rotWithShape="1">
            <a:blip r:embed="rId3"/>
            <a:srcRect l="3462" t="31852" r="6451" b="28009"/>
            <a:stretch/>
          </p:blipFill>
          <p:spPr>
            <a:xfrm rot="16200000">
              <a:off x="6695993" y="1629336"/>
              <a:ext cx="483604" cy="128675"/>
            </a:xfrm>
            <a:prstGeom prst="rect">
              <a:avLst/>
            </a:prstGeom>
          </p:spPr>
        </p:pic>
        <p:pic>
          <p:nvPicPr>
            <p:cNvPr id="113" name="Picture 112">
              <a:extLst>
                <a:ext uri="{FF2B5EF4-FFF2-40B4-BE49-F238E27FC236}">
                  <a16:creationId xmlns:a16="http://schemas.microsoft.com/office/drawing/2014/main" id="{15A4FB3F-8E16-4F6F-AAB5-97E4536CE6E1}"/>
                </a:ext>
              </a:extLst>
            </p:cNvPr>
            <p:cNvPicPr>
              <a:picLocks noChangeAspect="1"/>
            </p:cNvPicPr>
            <p:nvPr/>
          </p:nvPicPr>
          <p:blipFill rotWithShape="1">
            <a:blip r:embed="rId3"/>
            <a:srcRect l="3462" t="31852" r="6451" b="28009"/>
            <a:stretch/>
          </p:blipFill>
          <p:spPr>
            <a:xfrm rot="16200000">
              <a:off x="6748620" y="1758250"/>
              <a:ext cx="483604" cy="128675"/>
            </a:xfrm>
            <a:prstGeom prst="rect">
              <a:avLst/>
            </a:prstGeom>
          </p:spPr>
        </p:pic>
        <p:pic>
          <p:nvPicPr>
            <p:cNvPr id="114" name="Picture 113">
              <a:extLst>
                <a:ext uri="{FF2B5EF4-FFF2-40B4-BE49-F238E27FC236}">
                  <a16:creationId xmlns:a16="http://schemas.microsoft.com/office/drawing/2014/main" id="{4956790C-1654-496D-93EB-725F0EAA2B0A}"/>
                </a:ext>
              </a:extLst>
            </p:cNvPr>
            <p:cNvPicPr>
              <a:picLocks noChangeAspect="1"/>
            </p:cNvPicPr>
            <p:nvPr/>
          </p:nvPicPr>
          <p:blipFill rotWithShape="1">
            <a:blip r:embed="rId3"/>
            <a:srcRect l="3462" t="31852" r="6451" b="28009"/>
            <a:stretch/>
          </p:blipFill>
          <p:spPr>
            <a:xfrm rot="16200000">
              <a:off x="6801247" y="1887164"/>
              <a:ext cx="483604" cy="128675"/>
            </a:xfrm>
            <a:prstGeom prst="rect">
              <a:avLst/>
            </a:prstGeom>
          </p:spPr>
        </p:pic>
        <p:pic>
          <p:nvPicPr>
            <p:cNvPr id="115" name="Picture 114">
              <a:extLst>
                <a:ext uri="{FF2B5EF4-FFF2-40B4-BE49-F238E27FC236}">
                  <a16:creationId xmlns:a16="http://schemas.microsoft.com/office/drawing/2014/main" id="{E61EDDA9-650B-4F02-9B53-CC097E3919B4}"/>
                </a:ext>
              </a:extLst>
            </p:cNvPr>
            <p:cNvPicPr>
              <a:picLocks noChangeAspect="1"/>
            </p:cNvPicPr>
            <p:nvPr/>
          </p:nvPicPr>
          <p:blipFill rotWithShape="1">
            <a:blip r:embed="rId3"/>
            <a:srcRect l="3462" t="31852" r="6451" b="28009"/>
            <a:stretch/>
          </p:blipFill>
          <p:spPr>
            <a:xfrm rot="16200000">
              <a:off x="6853874" y="2016078"/>
              <a:ext cx="483604" cy="128675"/>
            </a:xfrm>
            <a:prstGeom prst="rect">
              <a:avLst/>
            </a:prstGeom>
          </p:spPr>
        </p:pic>
        <p:pic>
          <p:nvPicPr>
            <p:cNvPr id="116" name="Picture 115">
              <a:extLst>
                <a:ext uri="{FF2B5EF4-FFF2-40B4-BE49-F238E27FC236}">
                  <a16:creationId xmlns:a16="http://schemas.microsoft.com/office/drawing/2014/main" id="{73B3DB63-0C15-423B-8552-269B1EB70271}"/>
                </a:ext>
              </a:extLst>
            </p:cNvPr>
            <p:cNvPicPr>
              <a:picLocks noChangeAspect="1"/>
            </p:cNvPicPr>
            <p:nvPr/>
          </p:nvPicPr>
          <p:blipFill rotWithShape="1">
            <a:blip r:embed="rId3"/>
            <a:srcRect l="3462" t="31852" r="6451" b="28009"/>
            <a:stretch/>
          </p:blipFill>
          <p:spPr>
            <a:xfrm rot="16200000">
              <a:off x="6906499" y="2144993"/>
              <a:ext cx="483604" cy="128675"/>
            </a:xfrm>
            <a:prstGeom prst="rect">
              <a:avLst/>
            </a:prstGeom>
          </p:spPr>
        </p:pic>
      </p:grpSp>
      <p:grpSp>
        <p:nvGrpSpPr>
          <p:cNvPr id="117" name="Group 116">
            <a:extLst>
              <a:ext uri="{FF2B5EF4-FFF2-40B4-BE49-F238E27FC236}">
                <a16:creationId xmlns:a16="http://schemas.microsoft.com/office/drawing/2014/main" id="{4AE41732-8D27-4536-9E0E-5BA638B3948E}"/>
              </a:ext>
            </a:extLst>
          </p:cNvPr>
          <p:cNvGrpSpPr/>
          <p:nvPr/>
        </p:nvGrpSpPr>
        <p:grpSpPr>
          <a:xfrm>
            <a:off x="7186419" y="1061360"/>
            <a:ext cx="497062" cy="1386003"/>
            <a:chOff x="6715576" y="1065130"/>
            <a:chExt cx="497062" cy="1386003"/>
          </a:xfrm>
        </p:grpSpPr>
        <p:pic>
          <p:nvPicPr>
            <p:cNvPr id="118" name="Picture 117">
              <a:extLst>
                <a:ext uri="{FF2B5EF4-FFF2-40B4-BE49-F238E27FC236}">
                  <a16:creationId xmlns:a16="http://schemas.microsoft.com/office/drawing/2014/main" id="{25A5C7A7-F076-43E8-87C0-1D8832567152}"/>
                </a:ext>
              </a:extLst>
            </p:cNvPr>
            <p:cNvPicPr>
              <a:picLocks noChangeAspect="1"/>
            </p:cNvPicPr>
            <p:nvPr/>
          </p:nvPicPr>
          <p:blipFill rotWithShape="1">
            <a:blip r:embed="rId3"/>
            <a:srcRect l="3462" t="31852" r="6451" b="28009"/>
            <a:stretch/>
          </p:blipFill>
          <p:spPr>
            <a:xfrm rot="16200000">
              <a:off x="6538112" y="1242594"/>
              <a:ext cx="483604" cy="128675"/>
            </a:xfrm>
            <a:prstGeom prst="rect">
              <a:avLst/>
            </a:prstGeom>
          </p:spPr>
        </p:pic>
        <p:pic>
          <p:nvPicPr>
            <p:cNvPr id="119" name="Picture 118">
              <a:extLst>
                <a:ext uri="{FF2B5EF4-FFF2-40B4-BE49-F238E27FC236}">
                  <a16:creationId xmlns:a16="http://schemas.microsoft.com/office/drawing/2014/main" id="{10F2F8F8-0D28-4BE1-90C1-ED11BA812E2D}"/>
                </a:ext>
              </a:extLst>
            </p:cNvPr>
            <p:cNvPicPr>
              <a:picLocks noChangeAspect="1"/>
            </p:cNvPicPr>
            <p:nvPr/>
          </p:nvPicPr>
          <p:blipFill rotWithShape="1">
            <a:blip r:embed="rId3"/>
            <a:srcRect l="3462" t="31852" r="6451" b="28009"/>
            <a:stretch/>
          </p:blipFill>
          <p:spPr>
            <a:xfrm rot="16200000">
              <a:off x="6590739" y="1371508"/>
              <a:ext cx="483604" cy="128675"/>
            </a:xfrm>
            <a:prstGeom prst="rect">
              <a:avLst/>
            </a:prstGeom>
          </p:spPr>
        </p:pic>
        <p:pic>
          <p:nvPicPr>
            <p:cNvPr id="120" name="Picture 119">
              <a:extLst>
                <a:ext uri="{FF2B5EF4-FFF2-40B4-BE49-F238E27FC236}">
                  <a16:creationId xmlns:a16="http://schemas.microsoft.com/office/drawing/2014/main" id="{470BFF76-9455-4951-9636-88F8202C91F7}"/>
                </a:ext>
              </a:extLst>
            </p:cNvPr>
            <p:cNvPicPr>
              <a:picLocks noChangeAspect="1"/>
            </p:cNvPicPr>
            <p:nvPr/>
          </p:nvPicPr>
          <p:blipFill rotWithShape="1">
            <a:blip r:embed="rId3"/>
            <a:srcRect l="3462" t="31852" r="6451" b="28009"/>
            <a:stretch/>
          </p:blipFill>
          <p:spPr>
            <a:xfrm rot="16200000">
              <a:off x="6643366" y="1500422"/>
              <a:ext cx="483604" cy="128675"/>
            </a:xfrm>
            <a:prstGeom prst="rect">
              <a:avLst/>
            </a:prstGeom>
          </p:spPr>
        </p:pic>
        <p:pic>
          <p:nvPicPr>
            <p:cNvPr id="121" name="Picture 120">
              <a:extLst>
                <a:ext uri="{FF2B5EF4-FFF2-40B4-BE49-F238E27FC236}">
                  <a16:creationId xmlns:a16="http://schemas.microsoft.com/office/drawing/2014/main" id="{CAECB8E3-A369-4D62-8BB6-67A761CA7CB7}"/>
                </a:ext>
              </a:extLst>
            </p:cNvPr>
            <p:cNvPicPr>
              <a:picLocks noChangeAspect="1"/>
            </p:cNvPicPr>
            <p:nvPr/>
          </p:nvPicPr>
          <p:blipFill rotWithShape="1">
            <a:blip r:embed="rId3"/>
            <a:srcRect l="3462" t="31852" r="6451" b="28009"/>
            <a:stretch/>
          </p:blipFill>
          <p:spPr>
            <a:xfrm rot="16200000">
              <a:off x="6695993" y="1629336"/>
              <a:ext cx="483604" cy="128675"/>
            </a:xfrm>
            <a:prstGeom prst="rect">
              <a:avLst/>
            </a:prstGeom>
          </p:spPr>
        </p:pic>
        <p:pic>
          <p:nvPicPr>
            <p:cNvPr id="122" name="Picture 121">
              <a:extLst>
                <a:ext uri="{FF2B5EF4-FFF2-40B4-BE49-F238E27FC236}">
                  <a16:creationId xmlns:a16="http://schemas.microsoft.com/office/drawing/2014/main" id="{E50A06C3-5ACD-4DC6-82E6-87D7FCA89534}"/>
                </a:ext>
              </a:extLst>
            </p:cNvPr>
            <p:cNvPicPr>
              <a:picLocks noChangeAspect="1"/>
            </p:cNvPicPr>
            <p:nvPr/>
          </p:nvPicPr>
          <p:blipFill rotWithShape="1">
            <a:blip r:embed="rId3"/>
            <a:srcRect l="3462" t="31852" r="6451" b="28009"/>
            <a:stretch/>
          </p:blipFill>
          <p:spPr>
            <a:xfrm rot="16200000">
              <a:off x="6748620" y="1758250"/>
              <a:ext cx="483604" cy="128675"/>
            </a:xfrm>
            <a:prstGeom prst="rect">
              <a:avLst/>
            </a:prstGeom>
          </p:spPr>
        </p:pic>
        <p:pic>
          <p:nvPicPr>
            <p:cNvPr id="123" name="Picture 122">
              <a:extLst>
                <a:ext uri="{FF2B5EF4-FFF2-40B4-BE49-F238E27FC236}">
                  <a16:creationId xmlns:a16="http://schemas.microsoft.com/office/drawing/2014/main" id="{F0C31E4D-98BB-4C5C-8FF2-57103C13E515}"/>
                </a:ext>
              </a:extLst>
            </p:cNvPr>
            <p:cNvPicPr>
              <a:picLocks noChangeAspect="1"/>
            </p:cNvPicPr>
            <p:nvPr/>
          </p:nvPicPr>
          <p:blipFill rotWithShape="1">
            <a:blip r:embed="rId3"/>
            <a:srcRect l="3462" t="31852" r="6451" b="28009"/>
            <a:stretch/>
          </p:blipFill>
          <p:spPr>
            <a:xfrm rot="16200000">
              <a:off x="6801247" y="1887164"/>
              <a:ext cx="483604" cy="128675"/>
            </a:xfrm>
            <a:prstGeom prst="rect">
              <a:avLst/>
            </a:prstGeom>
          </p:spPr>
        </p:pic>
        <p:pic>
          <p:nvPicPr>
            <p:cNvPr id="124" name="Picture 123">
              <a:extLst>
                <a:ext uri="{FF2B5EF4-FFF2-40B4-BE49-F238E27FC236}">
                  <a16:creationId xmlns:a16="http://schemas.microsoft.com/office/drawing/2014/main" id="{2A42C812-9758-4A34-B638-26FAEDBCEE4A}"/>
                </a:ext>
              </a:extLst>
            </p:cNvPr>
            <p:cNvPicPr>
              <a:picLocks noChangeAspect="1"/>
            </p:cNvPicPr>
            <p:nvPr/>
          </p:nvPicPr>
          <p:blipFill rotWithShape="1">
            <a:blip r:embed="rId3"/>
            <a:srcRect l="3462" t="31852" r="6451" b="28009"/>
            <a:stretch/>
          </p:blipFill>
          <p:spPr>
            <a:xfrm rot="16200000">
              <a:off x="6853874" y="2016078"/>
              <a:ext cx="483604" cy="128675"/>
            </a:xfrm>
            <a:prstGeom prst="rect">
              <a:avLst/>
            </a:prstGeom>
          </p:spPr>
        </p:pic>
        <p:pic>
          <p:nvPicPr>
            <p:cNvPr id="125" name="Picture 124">
              <a:extLst>
                <a:ext uri="{FF2B5EF4-FFF2-40B4-BE49-F238E27FC236}">
                  <a16:creationId xmlns:a16="http://schemas.microsoft.com/office/drawing/2014/main" id="{05BF58D5-AF42-46FD-B046-A21FE7F237B6}"/>
                </a:ext>
              </a:extLst>
            </p:cNvPr>
            <p:cNvPicPr>
              <a:picLocks noChangeAspect="1"/>
            </p:cNvPicPr>
            <p:nvPr/>
          </p:nvPicPr>
          <p:blipFill rotWithShape="1">
            <a:blip r:embed="rId3"/>
            <a:srcRect l="3462" t="31852" r="6451" b="28009"/>
            <a:stretch/>
          </p:blipFill>
          <p:spPr>
            <a:xfrm rot="16200000">
              <a:off x="6906499" y="2144993"/>
              <a:ext cx="483604" cy="128675"/>
            </a:xfrm>
            <a:prstGeom prst="rect">
              <a:avLst/>
            </a:prstGeom>
          </p:spPr>
        </p:pic>
      </p:grpSp>
      <p:sp>
        <p:nvSpPr>
          <p:cNvPr id="126" name="Rectangle 135">
            <a:extLst>
              <a:ext uri="{FF2B5EF4-FFF2-40B4-BE49-F238E27FC236}">
                <a16:creationId xmlns:a16="http://schemas.microsoft.com/office/drawing/2014/main" id="{6A86C6A1-81EF-4B8C-91C7-0B19DC11882A}"/>
              </a:ext>
            </a:extLst>
          </p:cNvPr>
          <p:cNvSpPr>
            <a:spLocks noChangeArrowheads="1"/>
          </p:cNvSpPr>
          <p:nvPr/>
        </p:nvSpPr>
        <p:spPr bwMode="auto">
          <a:xfrm>
            <a:off x="802594" y="2640944"/>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C9</a:t>
            </a:r>
            <a:endParaRPr lang="en-US" sz="1100" b="1" dirty="0">
              <a:solidFill>
                <a:schemeClr val="bg2"/>
              </a:solidFill>
            </a:endParaRPr>
          </a:p>
        </p:txBody>
      </p:sp>
      <p:sp>
        <p:nvSpPr>
          <p:cNvPr id="127" name="Rectangle 135">
            <a:extLst>
              <a:ext uri="{FF2B5EF4-FFF2-40B4-BE49-F238E27FC236}">
                <a16:creationId xmlns:a16="http://schemas.microsoft.com/office/drawing/2014/main" id="{B5B9AF25-D390-4196-8390-4FBB0F6CB985}"/>
              </a:ext>
            </a:extLst>
          </p:cNvPr>
          <p:cNvSpPr>
            <a:spLocks noChangeArrowheads="1"/>
          </p:cNvSpPr>
          <p:nvPr/>
        </p:nvSpPr>
        <p:spPr bwMode="auto">
          <a:xfrm>
            <a:off x="802594" y="2957066"/>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C8</a:t>
            </a:r>
            <a:endParaRPr lang="en-US" sz="1100" b="1" dirty="0">
              <a:solidFill>
                <a:schemeClr val="bg2"/>
              </a:solidFill>
            </a:endParaRPr>
          </a:p>
        </p:txBody>
      </p:sp>
      <p:sp>
        <p:nvSpPr>
          <p:cNvPr id="128" name="Rectangle 135">
            <a:extLst>
              <a:ext uri="{FF2B5EF4-FFF2-40B4-BE49-F238E27FC236}">
                <a16:creationId xmlns:a16="http://schemas.microsoft.com/office/drawing/2014/main" id="{6C36C32C-EB6E-4A02-89A3-067231A8F3D1}"/>
              </a:ext>
            </a:extLst>
          </p:cNvPr>
          <p:cNvSpPr>
            <a:spLocks noChangeArrowheads="1"/>
          </p:cNvSpPr>
          <p:nvPr/>
        </p:nvSpPr>
        <p:spPr bwMode="auto">
          <a:xfrm>
            <a:off x="802594" y="3259953"/>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C5</a:t>
            </a:r>
            <a:endParaRPr lang="en-US" sz="1100" b="1" dirty="0">
              <a:solidFill>
                <a:schemeClr val="bg2"/>
              </a:solidFill>
            </a:endParaRPr>
          </a:p>
        </p:txBody>
      </p:sp>
      <p:sp>
        <p:nvSpPr>
          <p:cNvPr id="129" name="Rectangle 135">
            <a:extLst>
              <a:ext uri="{FF2B5EF4-FFF2-40B4-BE49-F238E27FC236}">
                <a16:creationId xmlns:a16="http://schemas.microsoft.com/office/drawing/2014/main" id="{4AEC484E-1A02-4808-A0B0-898C87689F96}"/>
              </a:ext>
            </a:extLst>
          </p:cNvPr>
          <p:cNvSpPr>
            <a:spLocks noChangeArrowheads="1"/>
          </p:cNvSpPr>
          <p:nvPr/>
        </p:nvSpPr>
        <p:spPr bwMode="auto">
          <a:xfrm>
            <a:off x="802594" y="3592450"/>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C6</a:t>
            </a:r>
            <a:endParaRPr lang="en-US" sz="1100" b="1" dirty="0">
              <a:solidFill>
                <a:schemeClr val="bg2"/>
              </a:solidFill>
            </a:endParaRPr>
          </a:p>
        </p:txBody>
      </p:sp>
      <p:sp>
        <p:nvSpPr>
          <p:cNvPr id="130" name="Rectangle 135">
            <a:extLst>
              <a:ext uri="{FF2B5EF4-FFF2-40B4-BE49-F238E27FC236}">
                <a16:creationId xmlns:a16="http://schemas.microsoft.com/office/drawing/2014/main" id="{A18595FE-575A-48C1-9044-F4C254165465}"/>
              </a:ext>
            </a:extLst>
          </p:cNvPr>
          <p:cNvSpPr>
            <a:spLocks noChangeArrowheads="1"/>
          </p:cNvSpPr>
          <p:nvPr/>
        </p:nvSpPr>
        <p:spPr bwMode="auto">
          <a:xfrm>
            <a:off x="802594" y="3924947"/>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C7</a:t>
            </a:r>
            <a:endParaRPr lang="en-US" sz="1100" b="1" dirty="0">
              <a:solidFill>
                <a:schemeClr val="bg2"/>
              </a:solidFill>
            </a:endParaRPr>
          </a:p>
        </p:txBody>
      </p:sp>
      <p:sp>
        <p:nvSpPr>
          <p:cNvPr id="131" name="Rectangle 135">
            <a:extLst>
              <a:ext uri="{FF2B5EF4-FFF2-40B4-BE49-F238E27FC236}">
                <a16:creationId xmlns:a16="http://schemas.microsoft.com/office/drawing/2014/main" id="{9D5116F2-C580-4C0C-8482-D73E97B6AC73}"/>
              </a:ext>
            </a:extLst>
          </p:cNvPr>
          <p:cNvSpPr>
            <a:spLocks noChangeArrowheads="1"/>
          </p:cNvSpPr>
          <p:nvPr/>
        </p:nvSpPr>
        <p:spPr bwMode="auto">
          <a:xfrm>
            <a:off x="802594" y="4296506"/>
            <a:ext cx="334896"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C10</a:t>
            </a:r>
            <a:endParaRPr lang="en-US" sz="1100" b="1" dirty="0">
              <a:solidFill>
                <a:schemeClr val="bg2"/>
              </a:solidFill>
            </a:endParaRPr>
          </a:p>
        </p:txBody>
      </p:sp>
      <p:sp>
        <p:nvSpPr>
          <p:cNvPr id="132" name="Rectangle 135">
            <a:extLst>
              <a:ext uri="{FF2B5EF4-FFF2-40B4-BE49-F238E27FC236}">
                <a16:creationId xmlns:a16="http://schemas.microsoft.com/office/drawing/2014/main" id="{8F2D4593-6887-4F7E-978D-343CBFAB140A}"/>
              </a:ext>
            </a:extLst>
          </p:cNvPr>
          <p:cNvSpPr>
            <a:spLocks noChangeArrowheads="1"/>
          </p:cNvSpPr>
          <p:nvPr/>
        </p:nvSpPr>
        <p:spPr bwMode="auto">
          <a:xfrm>
            <a:off x="802594" y="4601271"/>
            <a:ext cx="334896"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C11</a:t>
            </a:r>
            <a:endParaRPr lang="en-US" sz="1100" b="1" dirty="0">
              <a:solidFill>
                <a:schemeClr val="bg2"/>
              </a:solidFill>
            </a:endParaRPr>
          </a:p>
        </p:txBody>
      </p:sp>
      <p:sp>
        <p:nvSpPr>
          <p:cNvPr id="133" name="Rectangle 135">
            <a:extLst>
              <a:ext uri="{FF2B5EF4-FFF2-40B4-BE49-F238E27FC236}">
                <a16:creationId xmlns:a16="http://schemas.microsoft.com/office/drawing/2014/main" id="{E37D7B27-D577-46F2-A992-54F141EF9694}"/>
              </a:ext>
            </a:extLst>
          </p:cNvPr>
          <p:cNvSpPr>
            <a:spLocks noChangeArrowheads="1"/>
          </p:cNvSpPr>
          <p:nvPr/>
        </p:nvSpPr>
        <p:spPr bwMode="auto">
          <a:xfrm>
            <a:off x="802594" y="4919068"/>
            <a:ext cx="350317"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C12</a:t>
            </a:r>
            <a:endParaRPr lang="en-US" sz="1100" b="1" dirty="0">
              <a:solidFill>
                <a:schemeClr val="bg2"/>
              </a:solidFill>
            </a:endParaRPr>
          </a:p>
        </p:txBody>
      </p:sp>
      <p:sp>
        <p:nvSpPr>
          <p:cNvPr id="134" name="Rectangle 135">
            <a:extLst>
              <a:ext uri="{FF2B5EF4-FFF2-40B4-BE49-F238E27FC236}">
                <a16:creationId xmlns:a16="http://schemas.microsoft.com/office/drawing/2014/main" id="{359BF9F4-0AA3-4F61-837C-E1493B7D1FA5}"/>
              </a:ext>
            </a:extLst>
          </p:cNvPr>
          <p:cNvSpPr>
            <a:spLocks noChangeArrowheads="1"/>
          </p:cNvSpPr>
          <p:nvPr/>
        </p:nvSpPr>
        <p:spPr bwMode="auto">
          <a:xfrm>
            <a:off x="7788720" y="2823527"/>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C4</a:t>
            </a:r>
            <a:endParaRPr lang="en-US" sz="1100" b="1" dirty="0">
              <a:solidFill>
                <a:schemeClr val="bg2"/>
              </a:solidFill>
            </a:endParaRPr>
          </a:p>
        </p:txBody>
      </p:sp>
      <p:sp>
        <p:nvSpPr>
          <p:cNvPr id="135" name="Rectangle 135">
            <a:extLst>
              <a:ext uri="{FF2B5EF4-FFF2-40B4-BE49-F238E27FC236}">
                <a16:creationId xmlns:a16="http://schemas.microsoft.com/office/drawing/2014/main" id="{6C69FD4B-D99E-476E-88D1-29E7D1943120}"/>
              </a:ext>
            </a:extLst>
          </p:cNvPr>
          <p:cNvSpPr>
            <a:spLocks noChangeArrowheads="1"/>
          </p:cNvSpPr>
          <p:nvPr/>
        </p:nvSpPr>
        <p:spPr bwMode="auto">
          <a:xfrm>
            <a:off x="7788720" y="3132506"/>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C3</a:t>
            </a:r>
            <a:endParaRPr lang="en-US" sz="1100" b="1" dirty="0">
              <a:solidFill>
                <a:schemeClr val="bg2"/>
              </a:solidFill>
            </a:endParaRPr>
          </a:p>
        </p:txBody>
      </p:sp>
      <p:sp>
        <p:nvSpPr>
          <p:cNvPr id="136" name="Rectangle 135">
            <a:extLst>
              <a:ext uri="{FF2B5EF4-FFF2-40B4-BE49-F238E27FC236}">
                <a16:creationId xmlns:a16="http://schemas.microsoft.com/office/drawing/2014/main" id="{200964BC-D87E-4E2A-8CE8-86482D2FC106}"/>
              </a:ext>
            </a:extLst>
          </p:cNvPr>
          <p:cNvSpPr>
            <a:spLocks noChangeArrowheads="1"/>
          </p:cNvSpPr>
          <p:nvPr/>
        </p:nvSpPr>
        <p:spPr bwMode="auto">
          <a:xfrm>
            <a:off x="7788720" y="3463965"/>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C2</a:t>
            </a:r>
            <a:endParaRPr lang="en-US" sz="1100" b="1" dirty="0">
              <a:solidFill>
                <a:schemeClr val="bg2"/>
              </a:solidFill>
            </a:endParaRPr>
          </a:p>
        </p:txBody>
      </p:sp>
      <p:sp>
        <p:nvSpPr>
          <p:cNvPr id="137" name="Rectangle 135">
            <a:extLst>
              <a:ext uri="{FF2B5EF4-FFF2-40B4-BE49-F238E27FC236}">
                <a16:creationId xmlns:a16="http://schemas.microsoft.com/office/drawing/2014/main" id="{65F85699-62AA-43A2-B822-EE3849C916CA}"/>
              </a:ext>
            </a:extLst>
          </p:cNvPr>
          <p:cNvSpPr>
            <a:spLocks noChangeArrowheads="1"/>
          </p:cNvSpPr>
          <p:nvPr/>
        </p:nvSpPr>
        <p:spPr bwMode="auto">
          <a:xfrm>
            <a:off x="6110790" y="2821894"/>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138" name="Rectangle 135">
            <a:extLst>
              <a:ext uri="{FF2B5EF4-FFF2-40B4-BE49-F238E27FC236}">
                <a16:creationId xmlns:a16="http://schemas.microsoft.com/office/drawing/2014/main" id="{965CC47E-EA24-4454-A8A5-1849B6CC7850}"/>
              </a:ext>
            </a:extLst>
          </p:cNvPr>
          <p:cNvSpPr>
            <a:spLocks noChangeArrowheads="1"/>
          </p:cNvSpPr>
          <p:nvPr/>
        </p:nvSpPr>
        <p:spPr bwMode="auto">
          <a:xfrm>
            <a:off x="6111884" y="3124431"/>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139" name="Rectangle 139">
            <a:extLst>
              <a:ext uri="{FF2B5EF4-FFF2-40B4-BE49-F238E27FC236}">
                <a16:creationId xmlns:a16="http://schemas.microsoft.com/office/drawing/2014/main" id="{747B8163-9D87-428C-9470-8F06A7BC50B2}"/>
              </a:ext>
            </a:extLst>
          </p:cNvPr>
          <p:cNvSpPr>
            <a:spLocks noChangeArrowheads="1"/>
          </p:cNvSpPr>
          <p:nvPr/>
        </p:nvSpPr>
        <p:spPr bwMode="auto">
          <a:xfrm>
            <a:off x="6125872" y="3474890"/>
            <a:ext cx="1578616" cy="201168"/>
          </a:xfrm>
          <a:prstGeom prst="rect">
            <a:avLst/>
          </a:prstGeom>
          <a:solidFill>
            <a:srgbClr val="00FCD6"/>
          </a:solidFill>
          <a:ln w="9525" algn="ctr">
            <a:solidFill>
              <a:schemeClr val="tx1"/>
            </a:solidFill>
            <a:miter lim="800000"/>
            <a:headEnd/>
            <a:tailEnd/>
          </a:ln>
          <a:effec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defRPr/>
            </a:pPr>
            <a:r>
              <a:rPr lang="en-US" sz="1100" b="1" dirty="0">
                <a:solidFill>
                  <a:schemeClr val="tx1"/>
                </a:solidFill>
              </a:rPr>
              <a:t>PCIe Gen4 x8 </a:t>
            </a:r>
            <a:r>
              <a:rPr lang="en-US" sz="900" dirty="0">
                <a:solidFill>
                  <a:schemeClr val="tx1"/>
                </a:solidFill>
              </a:rPr>
              <a:t>(x16 Conn)</a:t>
            </a:r>
            <a:endParaRPr lang="en-US" sz="1100" dirty="0">
              <a:solidFill>
                <a:schemeClr val="tx1"/>
              </a:solidFill>
            </a:endParaRPr>
          </a:p>
        </p:txBody>
      </p:sp>
      <p:sp>
        <p:nvSpPr>
          <p:cNvPr id="140" name="Rectangle 139">
            <a:extLst>
              <a:ext uri="{FF2B5EF4-FFF2-40B4-BE49-F238E27FC236}">
                <a16:creationId xmlns:a16="http://schemas.microsoft.com/office/drawing/2014/main" id="{458130EB-862C-4538-BE6A-28CB536C54D0}"/>
              </a:ext>
            </a:extLst>
          </p:cNvPr>
          <p:cNvSpPr>
            <a:spLocks noChangeArrowheads="1"/>
          </p:cNvSpPr>
          <p:nvPr/>
        </p:nvSpPr>
        <p:spPr bwMode="auto">
          <a:xfrm>
            <a:off x="6350765" y="4561207"/>
            <a:ext cx="37921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a:t>
            </a:r>
            <a:endParaRPr lang="en-US" sz="1100" b="1" dirty="0">
              <a:solidFill>
                <a:schemeClr val="bg2"/>
              </a:solidFill>
            </a:endParaRPr>
          </a:p>
        </p:txBody>
      </p:sp>
      <p:sp>
        <p:nvSpPr>
          <p:cNvPr id="141" name="Text Box 97">
            <a:extLst>
              <a:ext uri="{FF2B5EF4-FFF2-40B4-BE49-F238E27FC236}">
                <a16:creationId xmlns:a16="http://schemas.microsoft.com/office/drawing/2014/main" id="{80062640-A9F6-4C1D-B774-390A8451BC5F}"/>
              </a:ext>
            </a:extLst>
          </p:cNvPr>
          <p:cNvSpPr txBox="1">
            <a:spLocks noChangeArrowheads="1"/>
          </p:cNvSpPr>
          <p:nvPr/>
        </p:nvSpPr>
        <p:spPr bwMode="auto">
          <a:xfrm>
            <a:off x="6814821" y="4577580"/>
            <a:ext cx="1683153"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Indicates PCIe Slot Number</a:t>
            </a:r>
          </a:p>
        </p:txBody>
      </p:sp>
    </p:spTree>
    <p:extLst>
      <p:ext uri="{BB962C8B-B14F-4D97-AF65-F5344CB8AC3E}">
        <p14:creationId xmlns:p14="http://schemas.microsoft.com/office/powerpoint/2010/main" val="2781547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S914 System Topology</a:t>
            </a:r>
          </a:p>
        </p:txBody>
      </p:sp>
      <p:sp>
        <p:nvSpPr>
          <p:cNvPr id="2" name="Content Placeholder 1">
            <a:extLst>
              <a:ext uri="{FF2B5EF4-FFF2-40B4-BE49-F238E27FC236}">
                <a16:creationId xmlns:a16="http://schemas.microsoft.com/office/drawing/2014/main" id="{40471019-E4A2-42D6-8CDF-C845518E6B88}"/>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29</a:t>
            </a:fld>
            <a:endParaRPr lang="en-US" altLang="en-US" sz="700">
              <a:solidFill>
                <a:schemeClr val="tx1"/>
              </a:solidFill>
              <a:ea typeface="ヒラギノ角ゴ Pro W3" pitchFamily="124" charset="-128"/>
            </a:endParaRPr>
          </a:p>
        </p:txBody>
      </p:sp>
      <p:sp>
        <p:nvSpPr>
          <p:cNvPr id="57" name="Freeform 173">
            <a:extLst>
              <a:ext uri="{FF2B5EF4-FFF2-40B4-BE49-F238E27FC236}">
                <a16:creationId xmlns:a16="http://schemas.microsoft.com/office/drawing/2014/main" id="{B179C852-0785-4FE5-BE8E-36A336D731B0}"/>
              </a:ext>
            </a:extLst>
          </p:cNvPr>
          <p:cNvSpPr>
            <a:spLocks/>
          </p:cNvSpPr>
          <p:nvPr/>
        </p:nvSpPr>
        <p:spPr bwMode="auto">
          <a:xfrm>
            <a:off x="4986083" y="2337809"/>
            <a:ext cx="530145" cy="421531"/>
          </a:xfrm>
          <a:custGeom>
            <a:avLst/>
            <a:gdLst>
              <a:gd name="T0" fmla="*/ 0 w 200"/>
              <a:gd name="T1" fmla="*/ 0 h 436"/>
              <a:gd name="T2" fmla="*/ 0 w 200"/>
              <a:gd name="T3" fmla="*/ 2147483646 h 436"/>
              <a:gd name="T4" fmla="*/ 2147483646 w 200"/>
              <a:gd name="T5" fmla="*/ 2147483646 h 436"/>
              <a:gd name="T6" fmla="*/ 0 60000 65536"/>
              <a:gd name="T7" fmla="*/ 0 60000 65536"/>
              <a:gd name="T8" fmla="*/ 0 60000 65536"/>
            </a:gdLst>
            <a:ahLst/>
            <a:cxnLst>
              <a:cxn ang="T6">
                <a:pos x="T0" y="T1"/>
              </a:cxn>
              <a:cxn ang="T7">
                <a:pos x="T2" y="T3"/>
              </a:cxn>
              <a:cxn ang="T8">
                <a:pos x="T4" y="T5"/>
              </a:cxn>
            </a:cxnLst>
            <a:rect l="0" t="0" r="r" b="b"/>
            <a:pathLst>
              <a:path w="200" h="436">
                <a:moveTo>
                  <a:pt x="0" y="0"/>
                </a:moveTo>
                <a:lnTo>
                  <a:pt x="0" y="436"/>
                </a:lnTo>
                <a:lnTo>
                  <a:pt x="200" y="43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7">
            <a:extLst>
              <a:ext uri="{FF2B5EF4-FFF2-40B4-BE49-F238E27FC236}">
                <a16:creationId xmlns:a16="http://schemas.microsoft.com/office/drawing/2014/main" id="{D92DECFD-4EF5-4AB3-B9EF-DDE723D29638}"/>
              </a:ext>
            </a:extLst>
          </p:cNvPr>
          <p:cNvSpPr>
            <a:spLocks/>
          </p:cNvSpPr>
          <p:nvPr/>
        </p:nvSpPr>
        <p:spPr bwMode="auto">
          <a:xfrm>
            <a:off x="3795195" y="4587696"/>
            <a:ext cx="1167613" cy="430581"/>
          </a:xfrm>
          <a:custGeom>
            <a:avLst/>
            <a:gdLst>
              <a:gd name="T0" fmla="*/ 2147483646 w 714375"/>
              <a:gd name="T1" fmla="*/ 0 h 781050"/>
              <a:gd name="T2" fmla="*/ 2147483646 w 714375"/>
              <a:gd name="T3" fmla="*/ 2 h 781050"/>
              <a:gd name="T4" fmla="*/ 0 w 714375"/>
              <a:gd name="T5" fmla="*/ 2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71" name="Line 89">
            <a:extLst>
              <a:ext uri="{FF2B5EF4-FFF2-40B4-BE49-F238E27FC236}">
                <a16:creationId xmlns:a16="http://schemas.microsoft.com/office/drawing/2014/main" id="{D0CF5079-BBC2-4409-ACFC-8842097B99A7}"/>
              </a:ext>
            </a:extLst>
          </p:cNvPr>
          <p:cNvSpPr>
            <a:spLocks noChangeShapeType="1"/>
          </p:cNvSpPr>
          <p:nvPr/>
        </p:nvSpPr>
        <p:spPr bwMode="auto">
          <a:xfrm>
            <a:off x="3539174" y="130448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90">
            <a:extLst>
              <a:ext uri="{FF2B5EF4-FFF2-40B4-BE49-F238E27FC236}">
                <a16:creationId xmlns:a16="http://schemas.microsoft.com/office/drawing/2014/main" id="{5C613E04-F077-47AA-8A9E-275BADCB108F}"/>
              </a:ext>
            </a:extLst>
          </p:cNvPr>
          <p:cNvSpPr>
            <a:spLocks noChangeShapeType="1"/>
          </p:cNvSpPr>
          <p:nvPr/>
        </p:nvSpPr>
        <p:spPr bwMode="auto">
          <a:xfrm>
            <a:off x="3539174" y="1428618"/>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91">
            <a:extLst>
              <a:ext uri="{FF2B5EF4-FFF2-40B4-BE49-F238E27FC236}">
                <a16:creationId xmlns:a16="http://schemas.microsoft.com/office/drawing/2014/main" id="{05655D45-B57E-4F9E-AB31-2C16A425C387}"/>
              </a:ext>
            </a:extLst>
          </p:cNvPr>
          <p:cNvSpPr>
            <a:spLocks noChangeShapeType="1"/>
          </p:cNvSpPr>
          <p:nvPr/>
        </p:nvSpPr>
        <p:spPr bwMode="auto">
          <a:xfrm>
            <a:off x="3539174" y="155275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92">
            <a:extLst>
              <a:ext uri="{FF2B5EF4-FFF2-40B4-BE49-F238E27FC236}">
                <a16:creationId xmlns:a16="http://schemas.microsoft.com/office/drawing/2014/main" id="{D7E4DFAA-2CDE-4188-88FC-1F55B9558FD6}"/>
              </a:ext>
            </a:extLst>
          </p:cNvPr>
          <p:cNvSpPr>
            <a:spLocks noChangeShapeType="1"/>
          </p:cNvSpPr>
          <p:nvPr/>
        </p:nvSpPr>
        <p:spPr bwMode="auto">
          <a:xfrm>
            <a:off x="3539174" y="167688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93">
            <a:extLst>
              <a:ext uri="{FF2B5EF4-FFF2-40B4-BE49-F238E27FC236}">
                <a16:creationId xmlns:a16="http://schemas.microsoft.com/office/drawing/2014/main" id="{18AE9DB1-49C2-48E5-9D64-7665CFDF4775}"/>
              </a:ext>
            </a:extLst>
          </p:cNvPr>
          <p:cNvSpPr>
            <a:spLocks noChangeShapeType="1"/>
          </p:cNvSpPr>
          <p:nvPr/>
        </p:nvSpPr>
        <p:spPr bwMode="auto">
          <a:xfrm>
            <a:off x="3539174" y="182761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 name="Line 94">
            <a:extLst>
              <a:ext uri="{FF2B5EF4-FFF2-40B4-BE49-F238E27FC236}">
                <a16:creationId xmlns:a16="http://schemas.microsoft.com/office/drawing/2014/main" id="{4235842E-5862-4C67-835A-2F00907207DE}"/>
              </a:ext>
            </a:extLst>
          </p:cNvPr>
          <p:cNvSpPr>
            <a:spLocks noChangeShapeType="1"/>
          </p:cNvSpPr>
          <p:nvPr/>
        </p:nvSpPr>
        <p:spPr bwMode="auto">
          <a:xfrm>
            <a:off x="3539174" y="195174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95">
            <a:extLst>
              <a:ext uri="{FF2B5EF4-FFF2-40B4-BE49-F238E27FC236}">
                <a16:creationId xmlns:a16="http://schemas.microsoft.com/office/drawing/2014/main" id="{4932A9CA-29AD-4D06-8B33-F173E0F052CA}"/>
              </a:ext>
            </a:extLst>
          </p:cNvPr>
          <p:cNvSpPr>
            <a:spLocks noChangeShapeType="1"/>
          </p:cNvSpPr>
          <p:nvPr/>
        </p:nvSpPr>
        <p:spPr bwMode="auto">
          <a:xfrm>
            <a:off x="3539174" y="2075874"/>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Line 96">
            <a:extLst>
              <a:ext uri="{FF2B5EF4-FFF2-40B4-BE49-F238E27FC236}">
                <a16:creationId xmlns:a16="http://schemas.microsoft.com/office/drawing/2014/main" id="{020196C9-0C08-40A5-8F5C-BDC9788FD39A}"/>
              </a:ext>
            </a:extLst>
          </p:cNvPr>
          <p:cNvSpPr>
            <a:spLocks noChangeShapeType="1"/>
          </p:cNvSpPr>
          <p:nvPr/>
        </p:nvSpPr>
        <p:spPr bwMode="auto">
          <a:xfrm>
            <a:off x="3539174" y="2200005"/>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Text Box 97">
            <a:extLst>
              <a:ext uri="{FF2B5EF4-FFF2-40B4-BE49-F238E27FC236}">
                <a16:creationId xmlns:a16="http://schemas.microsoft.com/office/drawing/2014/main" id="{AEBD183E-0CF3-484F-BBAD-E8E77BB70FA0}"/>
              </a:ext>
            </a:extLst>
          </p:cNvPr>
          <p:cNvSpPr txBox="1">
            <a:spLocks noChangeArrowheads="1"/>
          </p:cNvSpPr>
          <p:nvPr/>
        </p:nvSpPr>
        <p:spPr bwMode="auto">
          <a:xfrm>
            <a:off x="1621953" y="1697783"/>
            <a:ext cx="1061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16 DDR4 RDIMMs</a:t>
            </a:r>
          </a:p>
          <a:p>
            <a:r>
              <a:rPr lang="en-US" sz="1000" b="1" dirty="0"/>
              <a:t>2133-2666 MHz</a:t>
            </a:r>
          </a:p>
        </p:txBody>
      </p:sp>
      <p:sp>
        <p:nvSpPr>
          <p:cNvPr id="92" name="Freeform 143">
            <a:extLst>
              <a:ext uri="{FF2B5EF4-FFF2-40B4-BE49-F238E27FC236}">
                <a16:creationId xmlns:a16="http://schemas.microsoft.com/office/drawing/2014/main" id="{79C28D10-F267-4E48-A480-B5DFD2F89A00}"/>
              </a:ext>
            </a:extLst>
          </p:cNvPr>
          <p:cNvSpPr>
            <a:spLocks/>
          </p:cNvSpPr>
          <p:nvPr/>
        </p:nvSpPr>
        <p:spPr bwMode="auto">
          <a:xfrm>
            <a:off x="3804247" y="2337809"/>
            <a:ext cx="315501" cy="391790"/>
          </a:xfrm>
          <a:custGeom>
            <a:avLst/>
            <a:gdLst>
              <a:gd name="T0" fmla="*/ 2147483646 w 288"/>
              <a:gd name="T1" fmla="*/ 0 h 515"/>
              <a:gd name="T2" fmla="*/ 2147483646 w 288"/>
              <a:gd name="T3" fmla="*/ 2147483646 h 515"/>
              <a:gd name="T4" fmla="*/ 0 w 288"/>
              <a:gd name="T5" fmla="*/ 2147483646 h 515"/>
              <a:gd name="T6" fmla="*/ 0 60000 65536"/>
              <a:gd name="T7" fmla="*/ 0 60000 65536"/>
              <a:gd name="T8" fmla="*/ 0 60000 65536"/>
            </a:gdLst>
            <a:ahLst/>
            <a:cxnLst>
              <a:cxn ang="T6">
                <a:pos x="T0" y="T1"/>
              </a:cxn>
              <a:cxn ang="T7">
                <a:pos x="T2" y="T3"/>
              </a:cxn>
              <a:cxn ang="T8">
                <a:pos x="T4" y="T5"/>
              </a:cxn>
            </a:cxnLst>
            <a:rect l="0" t="0" r="r" b="b"/>
            <a:pathLst>
              <a:path w="288" h="515">
                <a:moveTo>
                  <a:pt x="288" y="0"/>
                </a:moveTo>
                <a:lnTo>
                  <a:pt x="288" y="515"/>
                </a:lnTo>
                <a:lnTo>
                  <a:pt x="0" y="515"/>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144">
            <a:extLst>
              <a:ext uri="{FF2B5EF4-FFF2-40B4-BE49-F238E27FC236}">
                <a16:creationId xmlns:a16="http://schemas.microsoft.com/office/drawing/2014/main" id="{A67E4FFF-D44A-4DB4-8630-C0D12360CDE2}"/>
              </a:ext>
            </a:extLst>
          </p:cNvPr>
          <p:cNvSpPr>
            <a:spLocks/>
          </p:cNvSpPr>
          <p:nvPr/>
        </p:nvSpPr>
        <p:spPr bwMode="auto">
          <a:xfrm>
            <a:off x="4299481" y="2348153"/>
            <a:ext cx="159043" cy="1005984"/>
          </a:xfrm>
          <a:custGeom>
            <a:avLst/>
            <a:gdLst>
              <a:gd name="T0" fmla="*/ 2147483646 w 429"/>
              <a:gd name="T1" fmla="*/ 0 h 750"/>
              <a:gd name="T2" fmla="*/ 2147483646 w 429"/>
              <a:gd name="T3" fmla="*/ 2147483646 h 750"/>
              <a:gd name="T4" fmla="*/ 0 w 429"/>
              <a:gd name="T5" fmla="*/ 2147483646 h 750"/>
              <a:gd name="T6" fmla="*/ 0 60000 65536"/>
              <a:gd name="T7" fmla="*/ 0 60000 65536"/>
              <a:gd name="T8" fmla="*/ 0 60000 65536"/>
            </a:gdLst>
            <a:ahLst/>
            <a:cxnLst>
              <a:cxn ang="T6">
                <a:pos x="T0" y="T1"/>
              </a:cxn>
              <a:cxn ang="T7">
                <a:pos x="T2" y="T3"/>
              </a:cxn>
              <a:cxn ang="T8">
                <a:pos x="T4" y="T5"/>
              </a:cxn>
            </a:cxnLst>
            <a:rect l="0" t="0" r="r" b="b"/>
            <a:pathLst>
              <a:path w="429" h="750">
                <a:moveTo>
                  <a:pt x="429" y="0"/>
                </a:moveTo>
                <a:lnTo>
                  <a:pt x="429" y="750"/>
                </a:lnTo>
                <a:lnTo>
                  <a:pt x="0" y="75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Text Box 168">
            <a:extLst>
              <a:ext uri="{FF2B5EF4-FFF2-40B4-BE49-F238E27FC236}">
                <a16:creationId xmlns:a16="http://schemas.microsoft.com/office/drawing/2014/main" id="{805BD1EE-1A6C-404B-B431-AC4C087A90BB}"/>
              </a:ext>
            </a:extLst>
          </p:cNvPr>
          <p:cNvSpPr txBox="1">
            <a:spLocks noChangeArrowheads="1"/>
          </p:cNvSpPr>
          <p:nvPr/>
        </p:nvSpPr>
        <p:spPr bwMode="auto">
          <a:xfrm>
            <a:off x="4480505" y="300243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95" name="Line 174">
            <a:extLst>
              <a:ext uri="{FF2B5EF4-FFF2-40B4-BE49-F238E27FC236}">
                <a16:creationId xmlns:a16="http://schemas.microsoft.com/office/drawing/2014/main" id="{494BC1B5-A987-412F-9E70-C3A4B4970A03}"/>
              </a:ext>
            </a:extLst>
          </p:cNvPr>
          <p:cNvSpPr>
            <a:spLocks noChangeShapeType="1"/>
          </p:cNvSpPr>
          <p:nvPr/>
        </p:nvSpPr>
        <p:spPr bwMode="auto">
          <a:xfrm flipV="1">
            <a:off x="4786955" y="4364000"/>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Text Box 68">
            <a:extLst>
              <a:ext uri="{FF2B5EF4-FFF2-40B4-BE49-F238E27FC236}">
                <a16:creationId xmlns:a16="http://schemas.microsoft.com/office/drawing/2014/main" id="{323E55D0-E4E3-45B3-9AA0-0C231822D8CA}"/>
              </a:ext>
            </a:extLst>
          </p:cNvPr>
          <p:cNvSpPr txBox="1">
            <a:spLocks noChangeArrowheads="1"/>
          </p:cNvSpPr>
          <p:nvPr/>
        </p:nvSpPr>
        <p:spPr bwMode="auto">
          <a:xfrm>
            <a:off x="4591707" y="1019464"/>
            <a:ext cx="4456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25 Gb/s</a:t>
            </a:r>
          </a:p>
        </p:txBody>
      </p:sp>
      <p:sp>
        <p:nvSpPr>
          <p:cNvPr id="97" name="Text Box 169">
            <a:extLst>
              <a:ext uri="{FF2B5EF4-FFF2-40B4-BE49-F238E27FC236}">
                <a16:creationId xmlns:a16="http://schemas.microsoft.com/office/drawing/2014/main" id="{32AF136C-BEFD-4402-833C-542FAC975229}"/>
              </a:ext>
            </a:extLst>
          </p:cNvPr>
          <p:cNvSpPr txBox="1">
            <a:spLocks noChangeArrowheads="1"/>
          </p:cNvSpPr>
          <p:nvPr/>
        </p:nvSpPr>
        <p:spPr bwMode="auto">
          <a:xfrm>
            <a:off x="5330031" y="2619691"/>
            <a:ext cx="109908" cy="12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x1</a:t>
            </a:r>
          </a:p>
        </p:txBody>
      </p:sp>
      <p:grpSp>
        <p:nvGrpSpPr>
          <p:cNvPr id="98" name="Group 80">
            <a:extLst>
              <a:ext uri="{FF2B5EF4-FFF2-40B4-BE49-F238E27FC236}">
                <a16:creationId xmlns:a16="http://schemas.microsoft.com/office/drawing/2014/main" id="{75C82EE9-E867-4DAF-AF72-E2B5C0BB44DC}"/>
              </a:ext>
            </a:extLst>
          </p:cNvPr>
          <p:cNvGrpSpPr>
            <a:grpSpLocks/>
          </p:cNvGrpSpPr>
          <p:nvPr/>
        </p:nvGrpSpPr>
        <p:grpSpPr bwMode="auto">
          <a:xfrm>
            <a:off x="3973634" y="1215451"/>
            <a:ext cx="1179250" cy="1117185"/>
            <a:chOff x="2514600" y="1617663"/>
            <a:chExt cx="1447800" cy="1371600"/>
          </a:xfrm>
        </p:grpSpPr>
        <p:sp>
          <p:nvSpPr>
            <p:cNvPr id="99" name="Rectangle 216">
              <a:extLst>
                <a:ext uri="{FF2B5EF4-FFF2-40B4-BE49-F238E27FC236}">
                  <a16:creationId xmlns:a16="http://schemas.microsoft.com/office/drawing/2014/main" id="{31095DD2-CE55-4AD5-B1FE-3B5E3EA73096}"/>
                </a:ext>
              </a:extLst>
            </p:cNvPr>
            <p:cNvSpPr>
              <a:spLocks noChangeArrowheads="1"/>
            </p:cNvSpPr>
            <p:nvPr/>
          </p:nvSpPr>
          <p:spPr bwMode="auto">
            <a:xfrm>
              <a:off x="2895600" y="1998663"/>
              <a:ext cx="685800" cy="6858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P9</a:t>
              </a:r>
            </a:p>
          </p:txBody>
        </p:sp>
        <p:sp>
          <p:nvSpPr>
            <p:cNvPr id="100" name="Rectangle 214">
              <a:extLst>
                <a:ext uri="{FF2B5EF4-FFF2-40B4-BE49-F238E27FC236}">
                  <a16:creationId xmlns:a16="http://schemas.microsoft.com/office/drawing/2014/main" id="{4609FCC8-2C03-4541-BF52-F828E3974D32}"/>
                </a:ext>
              </a:extLst>
            </p:cNvPr>
            <p:cNvSpPr>
              <a:spLocks noChangeArrowheads="1"/>
            </p:cNvSpPr>
            <p:nvPr/>
          </p:nvSpPr>
          <p:spPr bwMode="auto">
            <a:xfrm>
              <a:off x="2514600" y="1617663"/>
              <a:ext cx="1447800" cy="1371600"/>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p>
          </p:txBody>
        </p:sp>
      </p:grpSp>
      <p:sp>
        <p:nvSpPr>
          <p:cNvPr id="101" name="Text Box 168">
            <a:extLst>
              <a:ext uri="{FF2B5EF4-FFF2-40B4-BE49-F238E27FC236}">
                <a16:creationId xmlns:a16="http://schemas.microsoft.com/office/drawing/2014/main" id="{4D217455-CC84-47D4-8C2E-2CEFC05E1C65}"/>
              </a:ext>
            </a:extLst>
          </p:cNvPr>
          <p:cNvSpPr txBox="1">
            <a:spLocks noChangeArrowheads="1"/>
          </p:cNvSpPr>
          <p:nvPr/>
        </p:nvSpPr>
        <p:spPr bwMode="auto">
          <a:xfrm>
            <a:off x="5333910" y="3189921"/>
            <a:ext cx="108615" cy="1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02" name="Text Box 168">
            <a:extLst>
              <a:ext uri="{FF2B5EF4-FFF2-40B4-BE49-F238E27FC236}">
                <a16:creationId xmlns:a16="http://schemas.microsoft.com/office/drawing/2014/main" id="{F36CFFBF-A5CC-43F3-99AD-82990075416D}"/>
              </a:ext>
            </a:extLst>
          </p:cNvPr>
          <p:cNvSpPr txBox="1">
            <a:spLocks noChangeArrowheads="1"/>
          </p:cNvSpPr>
          <p:nvPr/>
        </p:nvSpPr>
        <p:spPr bwMode="auto">
          <a:xfrm>
            <a:off x="5328738" y="4216593"/>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03" name="Freeform 7">
            <a:extLst>
              <a:ext uri="{FF2B5EF4-FFF2-40B4-BE49-F238E27FC236}">
                <a16:creationId xmlns:a16="http://schemas.microsoft.com/office/drawing/2014/main" id="{DC93CD94-3826-4533-B3EE-829704FE5AE6}"/>
              </a:ext>
            </a:extLst>
          </p:cNvPr>
          <p:cNvSpPr>
            <a:spLocks/>
          </p:cNvSpPr>
          <p:nvPr/>
        </p:nvSpPr>
        <p:spPr bwMode="auto">
          <a:xfrm>
            <a:off x="3659426" y="4463564"/>
            <a:ext cx="1020207" cy="217230"/>
          </a:xfrm>
          <a:custGeom>
            <a:avLst/>
            <a:gdLst>
              <a:gd name="T0" fmla="*/ 2147483646 w 714375"/>
              <a:gd name="T1" fmla="*/ 0 h 781050"/>
              <a:gd name="T2" fmla="*/ 2147483646 w 714375"/>
              <a:gd name="T3" fmla="*/ 0 h 781050"/>
              <a:gd name="T4" fmla="*/ 0 w 714375"/>
              <a:gd name="T5" fmla="*/ 0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4" name="Freeform 4">
            <a:extLst>
              <a:ext uri="{FF2B5EF4-FFF2-40B4-BE49-F238E27FC236}">
                <a16:creationId xmlns:a16="http://schemas.microsoft.com/office/drawing/2014/main" id="{05FBAA47-2720-4439-9AE6-6CCA70876606}"/>
              </a:ext>
            </a:extLst>
          </p:cNvPr>
          <p:cNvSpPr>
            <a:spLocks/>
          </p:cNvSpPr>
          <p:nvPr/>
        </p:nvSpPr>
        <p:spPr bwMode="auto">
          <a:xfrm>
            <a:off x="3795195" y="3498957"/>
            <a:ext cx="495234" cy="169388"/>
          </a:xfrm>
          <a:custGeom>
            <a:avLst/>
            <a:gdLst>
              <a:gd name="T0" fmla="*/ 77028 w 585788"/>
              <a:gd name="T1" fmla="*/ 0 h 385763"/>
              <a:gd name="T2" fmla="*/ 77028 w 585788"/>
              <a:gd name="T3" fmla="*/ 1 h 385763"/>
              <a:gd name="T4" fmla="*/ 0 w 585788"/>
              <a:gd name="T5" fmla="*/ 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5" name="Freeform 4">
            <a:extLst>
              <a:ext uri="{FF2B5EF4-FFF2-40B4-BE49-F238E27FC236}">
                <a16:creationId xmlns:a16="http://schemas.microsoft.com/office/drawing/2014/main" id="{09D8FDC0-2BFA-4166-A838-4BF539671471}"/>
              </a:ext>
            </a:extLst>
          </p:cNvPr>
          <p:cNvSpPr>
            <a:spLocks/>
          </p:cNvSpPr>
          <p:nvPr/>
        </p:nvSpPr>
        <p:spPr bwMode="auto">
          <a:xfrm>
            <a:off x="3742181" y="3517060"/>
            <a:ext cx="724101" cy="471959"/>
          </a:xfrm>
          <a:custGeom>
            <a:avLst/>
            <a:gdLst>
              <a:gd name="T0" fmla="*/ 2147483646 w 585788"/>
              <a:gd name="T1" fmla="*/ 0 h 385763"/>
              <a:gd name="T2" fmla="*/ 2147483646 w 585788"/>
              <a:gd name="T3" fmla="*/ 2147483646 h 385763"/>
              <a:gd name="T4" fmla="*/ 0 w 585788"/>
              <a:gd name="T5" fmla="*/ 2147483646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06" name="Text Box 168">
            <a:extLst>
              <a:ext uri="{FF2B5EF4-FFF2-40B4-BE49-F238E27FC236}">
                <a16:creationId xmlns:a16="http://schemas.microsoft.com/office/drawing/2014/main" id="{9204D4A0-9593-4AD4-A3CA-6F8B0BEDE92C}"/>
              </a:ext>
            </a:extLst>
          </p:cNvPr>
          <p:cNvSpPr txBox="1">
            <a:spLocks noChangeArrowheads="1"/>
          </p:cNvSpPr>
          <p:nvPr/>
        </p:nvSpPr>
        <p:spPr bwMode="auto">
          <a:xfrm>
            <a:off x="4858934" y="398707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07" name="Rectangle 137">
            <a:extLst>
              <a:ext uri="{FF2B5EF4-FFF2-40B4-BE49-F238E27FC236}">
                <a16:creationId xmlns:a16="http://schemas.microsoft.com/office/drawing/2014/main" id="{8117948B-9D40-436A-9FB7-573A6D7B6F23}"/>
              </a:ext>
            </a:extLst>
          </p:cNvPr>
          <p:cNvSpPr>
            <a:spLocks noChangeArrowheads="1"/>
          </p:cNvSpPr>
          <p:nvPr/>
        </p:nvSpPr>
        <p:spPr bwMode="auto">
          <a:xfrm>
            <a:off x="2477019" y="4910954"/>
            <a:ext cx="1621842"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108" name="Line 145">
            <a:extLst>
              <a:ext uri="{FF2B5EF4-FFF2-40B4-BE49-F238E27FC236}">
                <a16:creationId xmlns:a16="http://schemas.microsoft.com/office/drawing/2014/main" id="{647C821B-E547-43C6-9978-B089E0A127D7}"/>
              </a:ext>
            </a:extLst>
          </p:cNvPr>
          <p:cNvSpPr>
            <a:spLocks noChangeShapeType="1"/>
          </p:cNvSpPr>
          <p:nvPr/>
        </p:nvSpPr>
        <p:spPr bwMode="auto">
          <a:xfrm flipH="1">
            <a:off x="4816695" y="2340395"/>
            <a:ext cx="0" cy="2010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Rectangle 154">
            <a:extLst>
              <a:ext uri="{FF2B5EF4-FFF2-40B4-BE49-F238E27FC236}">
                <a16:creationId xmlns:a16="http://schemas.microsoft.com/office/drawing/2014/main" id="{C4F787D6-CC5B-4E87-A9F1-210285143274}"/>
              </a:ext>
            </a:extLst>
          </p:cNvPr>
          <p:cNvSpPr>
            <a:spLocks noChangeArrowheads="1"/>
          </p:cNvSpPr>
          <p:nvPr/>
        </p:nvSpPr>
        <p:spPr bwMode="auto">
          <a:xfrm>
            <a:off x="5473558" y="4157855"/>
            <a:ext cx="863749" cy="394377"/>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112" name="Line 174">
            <a:extLst>
              <a:ext uri="{FF2B5EF4-FFF2-40B4-BE49-F238E27FC236}">
                <a16:creationId xmlns:a16="http://schemas.microsoft.com/office/drawing/2014/main" id="{4255F50B-D4D4-4CF7-9FE0-769B021C2AFC}"/>
              </a:ext>
            </a:extLst>
          </p:cNvPr>
          <p:cNvSpPr>
            <a:spLocks noChangeShapeType="1"/>
          </p:cNvSpPr>
          <p:nvPr/>
        </p:nvSpPr>
        <p:spPr bwMode="auto">
          <a:xfrm flipV="1">
            <a:off x="4714545" y="3333448"/>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 name="Rectangle 142">
            <a:extLst>
              <a:ext uri="{FF2B5EF4-FFF2-40B4-BE49-F238E27FC236}">
                <a16:creationId xmlns:a16="http://schemas.microsoft.com/office/drawing/2014/main" id="{FADE29DC-3DA5-446E-92DC-65E46D0A83E2}"/>
              </a:ext>
            </a:extLst>
          </p:cNvPr>
          <p:cNvSpPr>
            <a:spLocks noChangeArrowheads="1"/>
          </p:cNvSpPr>
          <p:nvPr/>
        </p:nvSpPr>
        <p:spPr bwMode="auto">
          <a:xfrm>
            <a:off x="4197330" y="3162767"/>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 </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114" name="Rectangle 150">
            <a:extLst>
              <a:ext uri="{FF2B5EF4-FFF2-40B4-BE49-F238E27FC236}">
                <a16:creationId xmlns:a16="http://schemas.microsoft.com/office/drawing/2014/main" id="{C563F341-EA49-44F4-820D-398E173A5562}"/>
              </a:ext>
            </a:extLst>
          </p:cNvPr>
          <p:cNvSpPr>
            <a:spLocks noChangeArrowheads="1"/>
          </p:cNvSpPr>
          <p:nvPr/>
        </p:nvSpPr>
        <p:spPr bwMode="auto">
          <a:xfrm>
            <a:off x="5489074" y="2632622"/>
            <a:ext cx="550834" cy="278003"/>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USB 3.0</a:t>
            </a:r>
          </a:p>
        </p:txBody>
      </p:sp>
      <p:sp>
        <p:nvSpPr>
          <p:cNvPr id="115" name="Rectangle 148">
            <a:extLst>
              <a:ext uri="{FF2B5EF4-FFF2-40B4-BE49-F238E27FC236}">
                <a16:creationId xmlns:a16="http://schemas.microsoft.com/office/drawing/2014/main" id="{C8940525-EA44-40C9-A95F-D96F9EE9907F}"/>
              </a:ext>
            </a:extLst>
          </p:cNvPr>
          <p:cNvSpPr>
            <a:spLocks noChangeArrowheads="1"/>
          </p:cNvSpPr>
          <p:nvPr/>
        </p:nvSpPr>
        <p:spPr bwMode="auto">
          <a:xfrm>
            <a:off x="5476144" y="3154826"/>
            <a:ext cx="863749" cy="3799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116" name="Line 145">
            <a:extLst>
              <a:ext uri="{FF2B5EF4-FFF2-40B4-BE49-F238E27FC236}">
                <a16:creationId xmlns:a16="http://schemas.microsoft.com/office/drawing/2014/main" id="{D9F2A6E4-9BCA-4EF0-A29B-985AB6F2362A}"/>
              </a:ext>
            </a:extLst>
          </p:cNvPr>
          <p:cNvSpPr>
            <a:spLocks noChangeShapeType="1"/>
          </p:cNvSpPr>
          <p:nvPr/>
        </p:nvSpPr>
        <p:spPr bwMode="auto">
          <a:xfrm flipH="1">
            <a:off x="4537399" y="861159"/>
            <a:ext cx="0" cy="3542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Rectangle 177">
            <a:extLst>
              <a:ext uri="{FF2B5EF4-FFF2-40B4-BE49-F238E27FC236}">
                <a16:creationId xmlns:a16="http://schemas.microsoft.com/office/drawing/2014/main" id="{D9FAC55A-3F8F-4A27-B927-4EC8C6516620}"/>
              </a:ext>
            </a:extLst>
          </p:cNvPr>
          <p:cNvSpPr>
            <a:spLocks noChangeArrowheads="1"/>
          </p:cNvSpPr>
          <p:nvPr/>
        </p:nvSpPr>
        <p:spPr bwMode="auto">
          <a:xfrm>
            <a:off x="3960704" y="613820"/>
            <a:ext cx="1137873" cy="327138"/>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
                <a:schemeClr val="accent2"/>
              </a:buClr>
              <a:buFont typeface="Wingdings" panose="05000000000000000000" pitchFamily="2" charset="2"/>
              <a:buNone/>
            </a:pPr>
            <a:r>
              <a:rPr lang="en-US" sz="1100" dirty="0">
                <a:solidFill>
                  <a:schemeClr val="tx1"/>
                </a:solidFill>
              </a:rPr>
              <a:t>Ports T5, T6</a:t>
            </a:r>
          </a:p>
          <a:p>
            <a:pPr algn="ctr" eaLnBrk="1" hangingPunct="1">
              <a:spcBef>
                <a:spcPct val="0"/>
              </a:spcBef>
              <a:buClr>
                <a:schemeClr val="accent2"/>
              </a:buClr>
              <a:buFont typeface="Wingdings" panose="05000000000000000000" pitchFamily="2" charset="2"/>
              <a:buNone/>
            </a:pPr>
            <a:r>
              <a:rPr lang="en-US" sz="900" dirty="0" err="1">
                <a:solidFill>
                  <a:schemeClr val="tx1"/>
                </a:solidFill>
              </a:rPr>
              <a:t>OpenCAPI</a:t>
            </a:r>
            <a:endParaRPr lang="en-US" sz="900" dirty="0">
              <a:solidFill>
                <a:schemeClr val="tx1"/>
              </a:solidFill>
            </a:endParaRPr>
          </a:p>
        </p:txBody>
      </p:sp>
      <p:sp>
        <p:nvSpPr>
          <p:cNvPr id="118" name="Rectangle 142">
            <a:extLst>
              <a:ext uri="{FF2B5EF4-FFF2-40B4-BE49-F238E27FC236}">
                <a16:creationId xmlns:a16="http://schemas.microsoft.com/office/drawing/2014/main" id="{9F44A058-B333-40B4-8B9D-808C05D4E3D4}"/>
              </a:ext>
            </a:extLst>
          </p:cNvPr>
          <p:cNvSpPr>
            <a:spLocks noChangeArrowheads="1"/>
          </p:cNvSpPr>
          <p:nvPr/>
        </p:nvSpPr>
        <p:spPr bwMode="auto">
          <a:xfrm>
            <a:off x="4547743" y="4137718"/>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119" name="Text Box 68">
            <a:extLst>
              <a:ext uri="{FF2B5EF4-FFF2-40B4-BE49-F238E27FC236}">
                <a16:creationId xmlns:a16="http://schemas.microsoft.com/office/drawing/2014/main" id="{875BF881-1F16-4AA8-8290-A7CCE5A84BBB}"/>
              </a:ext>
            </a:extLst>
          </p:cNvPr>
          <p:cNvSpPr txBox="1">
            <a:spLocks noChangeArrowheads="1"/>
          </p:cNvSpPr>
          <p:nvPr/>
        </p:nvSpPr>
        <p:spPr bwMode="auto">
          <a:xfrm>
            <a:off x="1570714" y="2646117"/>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20" name="Freeform 4">
            <a:extLst>
              <a:ext uri="{FF2B5EF4-FFF2-40B4-BE49-F238E27FC236}">
                <a16:creationId xmlns:a16="http://schemas.microsoft.com/office/drawing/2014/main" id="{4EB56047-1788-4F40-B8AD-18D592BBBC76}"/>
              </a:ext>
            </a:extLst>
          </p:cNvPr>
          <p:cNvSpPr>
            <a:spLocks/>
          </p:cNvSpPr>
          <p:nvPr/>
        </p:nvSpPr>
        <p:spPr bwMode="auto">
          <a:xfrm>
            <a:off x="3812005" y="2342981"/>
            <a:ext cx="470666" cy="689189"/>
          </a:xfrm>
          <a:custGeom>
            <a:avLst/>
            <a:gdLst>
              <a:gd name="T0" fmla="*/ 35907 w 585788"/>
              <a:gd name="T1" fmla="*/ 0 h 385763"/>
              <a:gd name="T2" fmla="*/ 35907 w 585788"/>
              <a:gd name="T3" fmla="*/ 2639181 h 385763"/>
              <a:gd name="T4" fmla="*/ 0 w 585788"/>
              <a:gd name="T5" fmla="*/ 263918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1" name="Rectangle 135">
            <a:extLst>
              <a:ext uri="{FF2B5EF4-FFF2-40B4-BE49-F238E27FC236}">
                <a16:creationId xmlns:a16="http://schemas.microsoft.com/office/drawing/2014/main" id="{EC9AEA2B-3043-4420-8A57-21DC1B16BB02}"/>
              </a:ext>
            </a:extLst>
          </p:cNvPr>
          <p:cNvSpPr>
            <a:spLocks noChangeArrowheads="1"/>
          </p:cNvSpPr>
          <p:nvPr/>
        </p:nvSpPr>
        <p:spPr bwMode="auto">
          <a:xfrm>
            <a:off x="2477019" y="3909862"/>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122" name="Rectangle 135">
            <a:extLst>
              <a:ext uri="{FF2B5EF4-FFF2-40B4-BE49-F238E27FC236}">
                <a16:creationId xmlns:a16="http://schemas.microsoft.com/office/drawing/2014/main" id="{A37FC184-8486-4DEB-8923-C04AAA873477}"/>
              </a:ext>
            </a:extLst>
          </p:cNvPr>
          <p:cNvSpPr>
            <a:spLocks noChangeArrowheads="1"/>
          </p:cNvSpPr>
          <p:nvPr/>
        </p:nvSpPr>
        <p:spPr bwMode="auto">
          <a:xfrm>
            <a:off x="2477019" y="4585110"/>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123" name="Rectangle 139">
            <a:extLst>
              <a:ext uri="{FF2B5EF4-FFF2-40B4-BE49-F238E27FC236}">
                <a16:creationId xmlns:a16="http://schemas.microsoft.com/office/drawing/2014/main" id="{4DB7312C-B1D6-4987-A3C7-CDA2E66B2D5C}"/>
              </a:ext>
            </a:extLst>
          </p:cNvPr>
          <p:cNvSpPr>
            <a:spLocks noChangeArrowheads="1"/>
          </p:cNvSpPr>
          <p:nvPr/>
        </p:nvSpPr>
        <p:spPr bwMode="auto">
          <a:xfrm>
            <a:off x="2477019" y="2953013"/>
            <a:ext cx="1578616" cy="201168"/>
          </a:xfrm>
          <a:prstGeom prst="rect">
            <a:avLst/>
          </a:prstGeom>
          <a:solidFill>
            <a:srgbClr val="00FCD6"/>
          </a:solidFill>
          <a:ln w="9525" algn="ctr">
            <a:solidFill>
              <a:schemeClr val="tx1"/>
            </a:solidFill>
            <a:miter lim="800000"/>
            <a:headEnd/>
            <a:tailEnd/>
          </a:ln>
          <a:effec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defRPr/>
            </a:pPr>
            <a:r>
              <a:rPr lang="en-US" sz="1100" b="1" dirty="0">
                <a:solidFill>
                  <a:schemeClr val="tx1"/>
                </a:solidFill>
              </a:rPr>
              <a:t>PCIe Gen4 x8 </a:t>
            </a:r>
            <a:r>
              <a:rPr lang="en-US" sz="900" dirty="0">
                <a:solidFill>
                  <a:schemeClr val="tx1"/>
                </a:solidFill>
              </a:rPr>
              <a:t>(x16 Conn)</a:t>
            </a:r>
            <a:endParaRPr lang="en-US" sz="1100" dirty="0">
              <a:solidFill>
                <a:schemeClr val="tx1"/>
              </a:solidFill>
            </a:endParaRPr>
          </a:p>
        </p:txBody>
      </p:sp>
      <p:sp>
        <p:nvSpPr>
          <p:cNvPr id="126" name="Text Box 68">
            <a:extLst>
              <a:ext uri="{FF2B5EF4-FFF2-40B4-BE49-F238E27FC236}">
                <a16:creationId xmlns:a16="http://schemas.microsoft.com/office/drawing/2014/main" id="{290AC059-9817-42E3-A3CB-852F4592D3B3}"/>
              </a:ext>
            </a:extLst>
          </p:cNvPr>
          <p:cNvSpPr txBox="1">
            <a:spLocks noChangeArrowheads="1"/>
          </p:cNvSpPr>
          <p:nvPr/>
        </p:nvSpPr>
        <p:spPr bwMode="auto">
          <a:xfrm>
            <a:off x="1561844" y="2947581"/>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27" name="Rectangle 132">
            <a:extLst>
              <a:ext uri="{FF2B5EF4-FFF2-40B4-BE49-F238E27FC236}">
                <a16:creationId xmlns:a16="http://schemas.microsoft.com/office/drawing/2014/main" id="{5CFED52C-8C63-44E3-91F8-4044CA0F2A8B}"/>
              </a:ext>
            </a:extLst>
          </p:cNvPr>
          <p:cNvSpPr>
            <a:spLocks noChangeArrowheads="1"/>
          </p:cNvSpPr>
          <p:nvPr/>
        </p:nvSpPr>
        <p:spPr bwMode="auto">
          <a:xfrm>
            <a:off x="2477019" y="3594360"/>
            <a:ext cx="1615375" cy="201168"/>
          </a:xfrm>
          <a:prstGeom prst="rect">
            <a:avLst/>
          </a:prstGeom>
          <a:solidFill>
            <a:srgbClr val="CCECFF"/>
          </a:solidFill>
          <a:ln w="9525" algn="ctr">
            <a:solidFill>
              <a:schemeClr val="tx1"/>
            </a:solidFill>
            <a:miter lim="800000"/>
            <a:headEnd/>
            <a:tailEnd/>
          </a:ln>
          <a:effectLs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128" name="Line 96">
            <a:extLst>
              <a:ext uri="{FF2B5EF4-FFF2-40B4-BE49-F238E27FC236}">
                <a16:creationId xmlns:a16="http://schemas.microsoft.com/office/drawing/2014/main" id="{3E8CDADA-D739-4071-9D8C-505CA988E6A4}"/>
              </a:ext>
            </a:extLst>
          </p:cNvPr>
          <p:cNvSpPr>
            <a:spLocks noChangeShapeType="1"/>
          </p:cNvSpPr>
          <p:nvPr/>
        </p:nvSpPr>
        <p:spPr bwMode="auto">
          <a:xfrm>
            <a:off x="3640034" y="3361526"/>
            <a:ext cx="55526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Line 96">
            <a:extLst>
              <a:ext uri="{FF2B5EF4-FFF2-40B4-BE49-F238E27FC236}">
                <a16:creationId xmlns:a16="http://schemas.microsoft.com/office/drawing/2014/main" id="{B0CED7C3-9EE7-44B0-98A8-74C7A879F763}"/>
              </a:ext>
            </a:extLst>
          </p:cNvPr>
          <p:cNvSpPr>
            <a:spLocks noChangeShapeType="1"/>
          </p:cNvSpPr>
          <p:nvPr/>
        </p:nvSpPr>
        <p:spPr bwMode="auto">
          <a:xfrm>
            <a:off x="3660719" y="4376380"/>
            <a:ext cx="87668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Text Box 68">
            <a:extLst>
              <a:ext uri="{FF2B5EF4-FFF2-40B4-BE49-F238E27FC236}">
                <a16:creationId xmlns:a16="http://schemas.microsoft.com/office/drawing/2014/main" id="{CC537D53-CAE5-4201-ACC6-A914C83203B5}"/>
              </a:ext>
            </a:extLst>
          </p:cNvPr>
          <p:cNvSpPr txBox="1">
            <a:spLocks noChangeArrowheads="1"/>
          </p:cNvSpPr>
          <p:nvPr/>
        </p:nvSpPr>
        <p:spPr bwMode="auto">
          <a:xfrm>
            <a:off x="1587909" y="4601271"/>
            <a:ext cx="334896" cy="143528"/>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900" b="1">
                <a:solidFill>
                  <a:schemeClr val="bg1"/>
                </a:solidFill>
              </a:rPr>
              <a:t>Eth</a:t>
            </a:r>
            <a:endParaRPr lang="en-US" sz="1000" b="1">
              <a:solidFill>
                <a:schemeClr val="bg1"/>
              </a:solidFill>
            </a:endParaRPr>
          </a:p>
        </p:txBody>
      </p:sp>
      <p:sp>
        <p:nvSpPr>
          <p:cNvPr id="131" name="Rectangle 135">
            <a:extLst>
              <a:ext uri="{FF2B5EF4-FFF2-40B4-BE49-F238E27FC236}">
                <a16:creationId xmlns:a16="http://schemas.microsoft.com/office/drawing/2014/main" id="{59723A6E-F724-4D98-8C5A-A4C912A92782}"/>
              </a:ext>
            </a:extLst>
          </p:cNvPr>
          <p:cNvSpPr>
            <a:spLocks noChangeArrowheads="1"/>
          </p:cNvSpPr>
          <p:nvPr/>
        </p:nvSpPr>
        <p:spPr bwMode="auto">
          <a:xfrm>
            <a:off x="2477019" y="2656907"/>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132" name="Rectangle 132">
            <a:extLst>
              <a:ext uri="{FF2B5EF4-FFF2-40B4-BE49-F238E27FC236}">
                <a16:creationId xmlns:a16="http://schemas.microsoft.com/office/drawing/2014/main" id="{07FCAAA5-933C-4D16-BEA0-56D57540F191}"/>
              </a:ext>
            </a:extLst>
          </p:cNvPr>
          <p:cNvSpPr>
            <a:spLocks noChangeArrowheads="1"/>
          </p:cNvSpPr>
          <p:nvPr/>
        </p:nvSpPr>
        <p:spPr bwMode="auto">
          <a:xfrm>
            <a:off x="2477019" y="4288451"/>
            <a:ext cx="1278815"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133" name="Rectangle 132">
            <a:extLst>
              <a:ext uri="{FF2B5EF4-FFF2-40B4-BE49-F238E27FC236}">
                <a16:creationId xmlns:a16="http://schemas.microsoft.com/office/drawing/2014/main" id="{54FA1624-482B-4775-9A69-BA904A1821D0}"/>
              </a:ext>
            </a:extLst>
          </p:cNvPr>
          <p:cNvSpPr>
            <a:spLocks noChangeArrowheads="1"/>
          </p:cNvSpPr>
          <p:nvPr/>
        </p:nvSpPr>
        <p:spPr bwMode="auto">
          <a:xfrm>
            <a:off x="2477019" y="3284030"/>
            <a:ext cx="1278815"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grpSp>
        <p:nvGrpSpPr>
          <p:cNvPr id="134" name="Group 133">
            <a:extLst>
              <a:ext uri="{FF2B5EF4-FFF2-40B4-BE49-F238E27FC236}">
                <a16:creationId xmlns:a16="http://schemas.microsoft.com/office/drawing/2014/main" id="{B8C00A48-F380-4EBD-BD4A-00834BEDAC5C}"/>
              </a:ext>
            </a:extLst>
          </p:cNvPr>
          <p:cNvGrpSpPr/>
          <p:nvPr/>
        </p:nvGrpSpPr>
        <p:grpSpPr>
          <a:xfrm>
            <a:off x="2984542" y="1042513"/>
            <a:ext cx="522288" cy="1386003"/>
            <a:chOff x="1403559" y="1058493"/>
            <a:chExt cx="522288" cy="1386003"/>
          </a:xfrm>
        </p:grpSpPr>
        <p:pic>
          <p:nvPicPr>
            <p:cNvPr id="135" name="Picture 134">
              <a:extLst>
                <a:ext uri="{FF2B5EF4-FFF2-40B4-BE49-F238E27FC236}">
                  <a16:creationId xmlns:a16="http://schemas.microsoft.com/office/drawing/2014/main" id="{7E296B10-C35D-4C27-A910-0EFCD7B265FB}"/>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136" name="Picture 135">
              <a:extLst>
                <a:ext uri="{FF2B5EF4-FFF2-40B4-BE49-F238E27FC236}">
                  <a16:creationId xmlns:a16="http://schemas.microsoft.com/office/drawing/2014/main" id="{A1D1C165-9895-47E2-B372-83C34746DACD}"/>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137" name="Picture 136">
              <a:extLst>
                <a:ext uri="{FF2B5EF4-FFF2-40B4-BE49-F238E27FC236}">
                  <a16:creationId xmlns:a16="http://schemas.microsoft.com/office/drawing/2014/main" id="{006A73BA-CDA4-46F8-9BC4-831B675AFBB1}"/>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138" name="Picture 137">
              <a:extLst>
                <a:ext uri="{FF2B5EF4-FFF2-40B4-BE49-F238E27FC236}">
                  <a16:creationId xmlns:a16="http://schemas.microsoft.com/office/drawing/2014/main" id="{41D56847-1686-4A79-98D7-A7C295A8E74E}"/>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139" name="Picture 138">
              <a:extLst>
                <a:ext uri="{FF2B5EF4-FFF2-40B4-BE49-F238E27FC236}">
                  <a16:creationId xmlns:a16="http://schemas.microsoft.com/office/drawing/2014/main" id="{E316A8A7-C1CC-4160-AFB4-BE2D9074FB12}"/>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140" name="Picture 139">
              <a:extLst>
                <a:ext uri="{FF2B5EF4-FFF2-40B4-BE49-F238E27FC236}">
                  <a16:creationId xmlns:a16="http://schemas.microsoft.com/office/drawing/2014/main" id="{0630CEAA-D096-4276-998D-C8F2F095613E}"/>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141" name="Picture 140">
              <a:extLst>
                <a:ext uri="{FF2B5EF4-FFF2-40B4-BE49-F238E27FC236}">
                  <a16:creationId xmlns:a16="http://schemas.microsoft.com/office/drawing/2014/main" id="{749B228F-54FD-4BCB-A255-DEA7545D5EF6}"/>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142" name="Picture 141">
              <a:extLst>
                <a:ext uri="{FF2B5EF4-FFF2-40B4-BE49-F238E27FC236}">
                  <a16:creationId xmlns:a16="http://schemas.microsoft.com/office/drawing/2014/main" id="{B7FD2F07-DE10-4DA2-ABB0-D64ACA9236AE}"/>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grpSp>
        <p:nvGrpSpPr>
          <p:cNvPr id="143" name="Group 142">
            <a:extLst>
              <a:ext uri="{FF2B5EF4-FFF2-40B4-BE49-F238E27FC236}">
                <a16:creationId xmlns:a16="http://schemas.microsoft.com/office/drawing/2014/main" id="{7D744B80-A5CB-46C5-A9EF-BF18651AFBE1}"/>
              </a:ext>
            </a:extLst>
          </p:cNvPr>
          <p:cNvGrpSpPr/>
          <p:nvPr/>
        </p:nvGrpSpPr>
        <p:grpSpPr>
          <a:xfrm>
            <a:off x="2705517" y="1044088"/>
            <a:ext cx="522288" cy="1386003"/>
            <a:chOff x="1403559" y="1058493"/>
            <a:chExt cx="522288" cy="1386003"/>
          </a:xfrm>
        </p:grpSpPr>
        <p:pic>
          <p:nvPicPr>
            <p:cNvPr id="144" name="Picture 143">
              <a:extLst>
                <a:ext uri="{FF2B5EF4-FFF2-40B4-BE49-F238E27FC236}">
                  <a16:creationId xmlns:a16="http://schemas.microsoft.com/office/drawing/2014/main" id="{13EEA156-9AA3-48AF-8843-7F73422D9D7D}"/>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145" name="Picture 144">
              <a:extLst>
                <a:ext uri="{FF2B5EF4-FFF2-40B4-BE49-F238E27FC236}">
                  <a16:creationId xmlns:a16="http://schemas.microsoft.com/office/drawing/2014/main" id="{BA0443B2-613A-4FAE-A176-9B98E014426C}"/>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146" name="Picture 145">
              <a:extLst>
                <a:ext uri="{FF2B5EF4-FFF2-40B4-BE49-F238E27FC236}">
                  <a16:creationId xmlns:a16="http://schemas.microsoft.com/office/drawing/2014/main" id="{3BC7D9F5-AD18-4B8B-A5A3-5032E04C6A2F}"/>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147" name="Picture 146">
              <a:extLst>
                <a:ext uri="{FF2B5EF4-FFF2-40B4-BE49-F238E27FC236}">
                  <a16:creationId xmlns:a16="http://schemas.microsoft.com/office/drawing/2014/main" id="{18304523-39EE-4B33-BE61-467B163DF1B1}"/>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148" name="Picture 147">
              <a:extLst>
                <a:ext uri="{FF2B5EF4-FFF2-40B4-BE49-F238E27FC236}">
                  <a16:creationId xmlns:a16="http://schemas.microsoft.com/office/drawing/2014/main" id="{62270A59-C625-4811-9FA5-1AAED0CB7EE9}"/>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149" name="Picture 148">
              <a:extLst>
                <a:ext uri="{FF2B5EF4-FFF2-40B4-BE49-F238E27FC236}">
                  <a16:creationId xmlns:a16="http://schemas.microsoft.com/office/drawing/2014/main" id="{2CF0BB17-F924-4622-97D6-FEC1F27236C7}"/>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150" name="Picture 149">
              <a:extLst>
                <a:ext uri="{FF2B5EF4-FFF2-40B4-BE49-F238E27FC236}">
                  <a16:creationId xmlns:a16="http://schemas.microsoft.com/office/drawing/2014/main" id="{8E9C7ED5-F6FD-48DA-8F50-F2EE39C7BB92}"/>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151" name="Picture 150">
              <a:extLst>
                <a:ext uri="{FF2B5EF4-FFF2-40B4-BE49-F238E27FC236}">
                  <a16:creationId xmlns:a16="http://schemas.microsoft.com/office/drawing/2014/main" id="{FBB95B51-7811-4BAC-8138-1FC99182934D}"/>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sp>
        <p:nvSpPr>
          <p:cNvPr id="152" name="Rectangle 135">
            <a:extLst>
              <a:ext uri="{FF2B5EF4-FFF2-40B4-BE49-F238E27FC236}">
                <a16:creationId xmlns:a16="http://schemas.microsoft.com/office/drawing/2014/main" id="{69A88DF4-438B-4E76-960E-16C9881BAE93}"/>
              </a:ext>
            </a:extLst>
          </p:cNvPr>
          <p:cNvSpPr>
            <a:spLocks noChangeArrowheads="1"/>
          </p:cNvSpPr>
          <p:nvPr/>
        </p:nvSpPr>
        <p:spPr bwMode="auto">
          <a:xfrm>
            <a:off x="2069333" y="2640944"/>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C9</a:t>
            </a:r>
            <a:endParaRPr lang="en-US" sz="1100" b="1" dirty="0">
              <a:solidFill>
                <a:schemeClr val="bg2"/>
              </a:solidFill>
            </a:endParaRPr>
          </a:p>
        </p:txBody>
      </p:sp>
      <p:sp>
        <p:nvSpPr>
          <p:cNvPr id="153" name="Rectangle 135">
            <a:extLst>
              <a:ext uri="{FF2B5EF4-FFF2-40B4-BE49-F238E27FC236}">
                <a16:creationId xmlns:a16="http://schemas.microsoft.com/office/drawing/2014/main" id="{603CDC9C-0CB1-4B97-A06C-2864664EEB91}"/>
              </a:ext>
            </a:extLst>
          </p:cNvPr>
          <p:cNvSpPr>
            <a:spLocks noChangeArrowheads="1"/>
          </p:cNvSpPr>
          <p:nvPr/>
        </p:nvSpPr>
        <p:spPr bwMode="auto">
          <a:xfrm>
            <a:off x="2069333" y="2957066"/>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C8</a:t>
            </a:r>
            <a:endParaRPr lang="en-US" sz="1100" b="1" dirty="0">
              <a:solidFill>
                <a:schemeClr val="bg2"/>
              </a:solidFill>
            </a:endParaRPr>
          </a:p>
        </p:txBody>
      </p:sp>
      <p:sp>
        <p:nvSpPr>
          <p:cNvPr id="154" name="Rectangle 135">
            <a:extLst>
              <a:ext uri="{FF2B5EF4-FFF2-40B4-BE49-F238E27FC236}">
                <a16:creationId xmlns:a16="http://schemas.microsoft.com/office/drawing/2014/main" id="{5B269AFE-81F1-4D21-86A8-5D54CC9F3C11}"/>
              </a:ext>
            </a:extLst>
          </p:cNvPr>
          <p:cNvSpPr>
            <a:spLocks noChangeArrowheads="1"/>
          </p:cNvSpPr>
          <p:nvPr/>
        </p:nvSpPr>
        <p:spPr bwMode="auto">
          <a:xfrm>
            <a:off x="2069333" y="3259953"/>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C5</a:t>
            </a:r>
            <a:endParaRPr lang="en-US" sz="1100" b="1" dirty="0">
              <a:solidFill>
                <a:schemeClr val="bg2"/>
              </a:solidFill>
            </a:endParaRPr>
          </a:p>
        </p:txBody>
      </p:sp>
      <p:sp>
        <p:nvSpPr>
          <p:cNvPr id="155" name="Rectangle 135">
            <a:extLst>
              <a:ext uri="{FF2B5EF4-FFF2-40B4-BE49-F238E27FC236}">
                <a16:creationId xmlns:a16="http://schemas.microsoft.com/office/drawing/2014/main" id="{998296E9-826D-48D7-ABB5-3DFB9BA2CC34}"/>
              </a:ext>
            </a:extLst>
          </p:cNvPr>
          <p:cNvSpPr>
            <a:spLocks noChangeArrowheads="1"/>
          </p:cNvSpPr>
          <p:nvPr/>
        </p:nvSpPr>
        <p:spPr bwMode="auto">
          <a:xfrm>
            <a:off x="2069333" y="3592450"/>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C6</a:t>
            </a:r>
            <a:endParaRPr lang="en-US" sz="1100" b="1" dirty="0">
              <a:solidFill>
                <a:schemeClr val="bg2"/>
              </a:solidFill>
            </a:endParaRPr>
          </a:p>
        </p:txBody>
      </p:sp>
      <p:sp>
        <p:nvSpPr>
          <p:cNvPr id="156" name="Rectangle 135">
            <a:extLst>
              <a:ext uri="{FF2B5EF4-FFF2-40B4-BE49-F238E27FC236}">
                <a16:creationId xmlns:a16="http://schemas.microsoft.com/office/drawing/2014/main" id="{D4FB83A3-8273-4641-B41F-977B8671E0E5}"/>
              </a:ext>
            </a:extLst>
          </p:cNvPr>
          <p:cNvSpPr>
            <a:spLocks noChangeArrowheads="1"/>
          </p:cNvSpPr>
          <p:nvPr/>
        </p:nvSpPr>
        <p:spPr bwMode="auto">
          <a:xfrm>
            <a:off x="2069333" y="3924947"/>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C7</a:t>
            </a:r>
            <a:endParaRPr lang="en-US" sz="1100" b="1" dirty="0">
              <a:solidFill>
                <a:schemeClr val="bg2"/>
              </a:solidFill>
            </a:endParaRPr>
          </a:p>
        </p:txBody>
      </p:sp>
      <p:sp>
        <p:nvSpPr>
          <p:cNvPr id="157" name="Rectangle 135">
            <a:extLst>
              <a:ext uri="{FF2B5EF4-FFF2-40B4-BE49-F238E27FC236}">
                <a16:creationId xmlns:a16="http://schemas.microsoft.com/office/drawing/2014/main" id="{6DBCB0B2-1036-4B14-900D-4C8A5BB6E940}"/>
              </a:ext>
            </a:extLst>
          </p:cNvPr>
          <p:cNvSpPr>
            <a:spLocks noChangeArrowheads="1"/>
          </p:cNvSpPr>
          <p:nvPr/>
        </p:nvSpPr>
        <p:spPr bwMode="auto">
          <a:xfrm>
            <a:off x="2069333" y="4296506"/>
            <a:ext cx="334896"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C10</a:t>
            </a:r>
            <a:endParaRPr lang="en-US" sz="1100" b="1" dirty="0">
              <a:solidFill>
                <a:schemeClr val="bg2"/>
              </a:solidFill>
            </a:endParaRPr>
          </a:p>
        </p:txBody>
      </p:sp>
      <p:sp>
        <p:nvSpPr>
          <p:cNvPr id="158" name="Rectangle 135">
            <a:extLst>
              <a:ext uri="{FF2B5EF4-FFF2-40B4-BE49-F238E27FC236}">
                <a16:creationId xmlns:a16="http://schemas.microsoft.com/office/drawing/2014/main" id="{76361BF4-94D4-4935-8FFA-0FADAC9B2A44}"/>
              </a:ext>
            </a:extLst>
          </p:cNvPr>
          <p:cNvSpPr>
            <a:spLocks noChangeArrowheads="1"/>
          </p:cNvSpPr>
          <p:nvPr/>
        </p:nvSpPr>
        <p:spPr bwMode="auto">
          <a:xfrm>
            <a:off x="2069333" y="4601271"/>
            <a:ext cx="334896"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C11</a:t>
            </a:r>
            <a:endParaRPr lang="en-US" sz="1100" b="1" dirty="0">
              <a:solidFill>
                <a:schemeClr val="bg2"/>
              </a:solidFill>
            </a:endParaRPr>
          </a:p>
        </p:txBody>
      </p:sp>
      <p:sp>
        <p:nvSpPr>
          <p:cNvPr id="159" name="Rectangle 135">
            <a:extLst>
              <a:ext uri="{FF2B5EF4-FFF2-40B4-BE49-F238E27FC236}">
                <a16:creationId xmlns:a16="http://schemas.microsoft.com/office/drawing/2014/main" id="{20F7D28E-3153-460A-BF93-37C43457E2AE}"/>
              </a:ext>
            </a:extLst>
          </p:cNvPr>
          <p:cNvSpPr>
            <a:spLocks noChangeArrowheads="1"/>
          </p:cNvSpPr>
          <p:nvPr/>
        </p:nvSpPr>
        <p:spPr bwMode="auto">
          <a:xfrm>
            <a:off x="2069333" y="4919068"/>
            <a:ext cx="350317"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C12</a:t>
            </a:r>
            <a:endParaRPr lang="en-US" sz="1100" b="1" dirty="0">
              <a:solidFill>
                <a:schemeClr val="bg2"/>
              </a:solidFill>
            </a:endParaRPr>
          </a:p>
        </p:txBody>
      </p:sp>
      <p:sp>
        <p:nvSpPr>
          <p:cNvPr id="82" name="Rectangle 81">
            <a:extLst>
              <a:ext uri="{FF2B5EF4-FFF2-40B4-BE49-F238E27FC236}">
                <a16:creationId xmlns:a16="http://schemas.microsoft.com/office/drawing/2014/main" id="{A9E40B89-815F-46F0-87B2-D5E1C332ABDF}"/>
              </a:ext>
            </a:extLst>
          </p:cNvPr>
          <p:cNvSpPr>
            <a:spLocks noChangeArrowheads="1"/>
          </p:cNvSpPr>
          <p:nvPr/>
        </p:nvSpPr>
        <p:spPr bwMode="auto">
          <a:xfrm>
            <a:off x="6814821" y="4257752"/>
            <a:ext cx="37921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a:t>
            </a:r>
            <a:endParaRPr lang="en-US" sz="1100" b="1" dirty="0">
              <a:solidFill>
                <a:schemeClr val="bg2"/>
              </a:solidFill>
            </a:endParaRPr>
          </a:p>
        </p:txBody>
      </p:sp>
      <p:sp>
        <p:nvSpPr>
          <p:cNvPr id="83" name="Text Box 97">
            <a:extLst>
              <a:ext uri="{FF2B5EF4-FFF2-40B4-BE49-F238E27FC236}">
                <a16:creationId xmlns:a16="http://schemas.microsoft.com/office/drawing/2014/main" id="{B50D0D04-AC9C-4BE3-9E93-181C0512D164}"/>
              </a:ext>
            </a:extLst>
          </p:cNvPr>
          <p:cNvSpPr txBox="1">
            <a:spLocks noChangeArrowheads="1"/>
          </p:cNvSpPr>
          <p:nvPr/>
        </p:nvSpPr>
        <p:spPr bwMode="auto">
          <a:xfrm>
            <a:off x="7278877" y="4274125"/>
            <a:ext cx="1683153"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Indicates PCIe Slot Number</a:t>
            </a:r>
          </a:p>
        </p:txBody>
      </p:sp>
    </p:spTree>
    <p:extLst>
      <p:ext uri="{BB962C8B-B14F-4D97-AF65-F5344CB8AC3E}">
        <p14:creationId xmlns:p14="http://schemas.microsoft.com/office/powerpoint/2010/main" val="289529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defRPr/>
            </a:pPr>
            <a:r>
              <a:rPr lang="en-US" altLang="en-US" sz="2400" dirty="0">
                <a:solidFill>
                  <a:schemeClr val="tx1"/>
                </a:solidFill>
              </a:rPr>
              <a:t>S924 / H924 Scale Out Server</a:t>
            </a:r>
          </a:p>
        </p:txBody>
      </p:sp>
      <p:sp>
        <p:nvSpPr>
          <p:cNvPr id="3" name="Content Placeholder 2">
            <a:extLst>
              <a:ext uri="{FF2B5EF4-FFF2-40B4-BE49-F238E27FC236}">
                <a16:creationId xmlns:a16="http://schemas.microsoft.com/office/drawing/2014/main" id="{2C206D30-5948-4CA0-ADF2-32E2876F81BD}"/>
              </a:ext>
            </a:extLst>
          </p:cNvPr>
          <p:cNvSpPr>
            <a:spLocks noGrp="1"/>
          </p:cNvSpPr>
          <p:nvPr>
            <p:ph idx="1"/>
          </p:nvPr>
        </p:nvSpPr>
        <p:spPr>
          <a:xfrm>
            <a:off x="627759" y="861060"/>
            <a:ext cx="8175303" cy="3900250"/>
          </a:xfrm>
        </p:spPr>
        <p:txBody>
          <a:bodyPr/>
          <a:lstStyle/>
          <a:p>
            <a:pPr marL="285750" indent="-285750">
              <a:spcAft>
                <a:spcPts val="0"/>
              </a:spcAft>
              <a:buClrTx/>
              <a:buSzPct val="125000"/>
              <a:buFont typeface="Arial" panose="020B0604020202020204" pitchFamily="34" charset="0"/>
              <a:buChar char="•"/>
            </a:pPr>
            <a:r>
              <a:rPr lang="en-US" sz="1400" dirty="0">
                <a:solidFill>
                  <a:srgbClr val="000000"/>
                </a:solidFill>
                <a:ea typeface="ヒラギノ角ゴ Pro W3"/>
                <a:cs typeface="ヒラギノ角ゴ Pro W3"/>
                <a:sym typeface="Arial" panose="020B0604020202020204" pitchFamily="34" charset="0"/>
              </a:rPr>
              <a:t>4U server - 19” Rack enclosure </a:t>
            </a:r>
          </a:p>
          <a:p>
            <a:pPr marL="285750" indent="-285750">
              <a:spcAft>
                <a:spcPts val="0"/>
              </a:spcAft>
              <a:buClrTx/>
              <a:buSzPct val="125000"/>
              <a:buFont typeface="Arial" panose="020B0604020202020204" pitchFamily="34" charset="0"/>
              <a:buChar char="•"/>
            </a:pPr>
            <a:r>
              <a:rPr lang="en-US" sz="1400" dirty="0">
                <a:solidFill>
                  <a:srgbClr val="000000"/>
                </a:solidFill>
                <a:ea typeface="ヒラギノ角ゴ Pro W3"/>
                <a:cs typeface="ヒラギノ角ゴ Pro W3"/>
                <a:sym typeface="Arial" panose="020B0604020202020204" pitchFamily="34" charset="0"/>
              </a:rPr>
              <a:t>POWER9 Scale-Out SMT8 processor (12-core, 10-core, 8-core)</a:t>
            </a:r>
          </a:p>
          <a:p>
            <a:pPr marL="285750" indent="-285750">
              <a:spcAft>
                <a:spcPts val="0"/>
              </a:spcAft>
              <a:buClrTx/>
              <a:buSzPct val="125000"/>
              <a:buFont typeface="Arial" panose="020B0604020202020204" pitchFamily="34" charset="0"/>
              <a:buChar char="•"/>
            </a:pPr>
            <a:r>
              <a:rPr lang="en-US" sz="1400" dirty="0">
                <a:solidFill>
                  <a:srgbClr val="000000"/>
                </a:solidFill>
                <a:ea typeface="ヒラギノ角ゴ Pro W3"/>
                <a:cs typeface="ヒラギノ角ゴ Pro W3"/>
                <a:sym typeface="Arial" panose="020B0604020202020204" pitchFamily="34" charset="0"/>
              </a:rPr>
              <a:t>Up to 4TB Memory Capacity</a:t>
            </a:r>
          </a:p>
          <a:p>
            <a:pPr marL="742950" lvl="1" indent="-285750">
              <a:spcAft>
                <a:spcPts val="0"/>
              </a:spcAft>
              <a:buClrTx/>
              <a:buSzPct val="125000"/>
            </a:pPr>
            <a:r>
              <a:rPr lang="en-US" sz="1400" dirty="0">
                <a:solidFill>
                  <a:srgbClr val="000000"/>
                </a:solidFill>
                <a:ea typeface="ヒラギノ角ゴ Pro W3"/>
                <a:cs typeface="ヒラギノ角ゴ Pro W3"/>
                <a:sym typeface="Arial" panose="020B0604020202020204" pitchFamily="34" charset="0"/>
              </a:rPr>
              <a:t>Industry Standard DDR4 RDIMMs @ up to 2666 </a:t>
            </a:r>
            <a:r>
              <a:rPr lang="en-US" sz="1400" dirty="0" err="1">
                <a:solidFill>
                  <a:srgbClr val="000000"/>
                </a:solidFill>
                <a:ea typeface="ヒラギノ角ゴ Pro W3"/>
                <a:cs typeface="ヒラギノ角ゴ Pro W3"/>
                <a:sym typeface="Arial" panose="020B0604020202020204" pitchFamily="34" charset="0"/>
              </a:rPr>
              <a:t>Mhz</a:t>
            </a:r>
            <a:r>
              <a:rPr lang="en-US" sz="1400" dirty="0">
                <a:solidFill>
                  <a:srgbClr val="000000"/>
                </a:solidFill>
                <a:ea typeface="ヒラギノ角ゴ Pro W3"/>
                <a:cs typeface="ヒラギノ角ゴ Pro W3"/>
                <a:sym typeface="Arial" panose="020B0604020202020204" pitchFamily="34" charset="0"/>
              </a:rPr>
              <a:t> operation</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11 PCIe Gen3/Gen4 slots</a:t>
            </a:r>
          </a:p>
          <a:p>
            <a:pPr marL="742950" lvl="1" indent="-285750">
              <a:spcAft>
                <a:spcPts val="0"/>
              </a:spcAft>
              <a:buClrTx/>
              <a:buSzPct val="125000"/>
            </a:pPr>
            <a:r>
              <a:rPr lang="en-US" sz="1400" dirty="0">
                <a:solidFill>
                  <a:srgbClr val="000000"/>
                </a:solidFill>
                <a:ea typeface="ヒラギノ角ゴ Pro W3"/>
                <a:cs typeface="ヒラギノ角ゴ Pro W3"/>
                <a:sym typeface="Arial" panose="020B0604020202020204" pitchFamily="34" charset="0"/>
              </a:rPr>
              <a:t>Five PCIe Gen4 slots (4 CAPI enabled)</a:t>
            </a:r>
          </a:p>
          <a:p>
            <a:pPr marL="742950" lvl="1" indent="-285750">
              <a:spcAft>
                <a:spcPts val="0"/>
              </a:spcAft>
              <a:buClrTx/>
              <a:buSzPct val="125000"/>
            </a:pPr>
            <a:r>
              <a:rPr lang="en-US" sz="1400" dirty="0">
                <a:solidFill>
                  <a:srgbClr val="000000"/>
                </a:solidFill>
                <a:ea typeface="ヒラギノ角ゴ Pro W3"/>
                <a:cs typeface="ヒラギノ角ゴ Pro W3"/>
                <a:sym typeface="Arial" panose="020B0604020202020204" pitchFamily="34" charset="0"/>
              </a:rPr>
              <a:t>Six PCIe Gen3 slots (1 reserved for Ethernet adapter)</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4 High Speed 25Gb/s ports for future </a:t>
            </a:r>
            <a:r>
              <a:rPr lang="en-US" altLang="ja-JP" sz="1400" dirty="0" err="1">
                <a:solidFill>
                  <a:srgbClr val="000000"/>
                </a:solidFill>
                <a:ea typeface="ヒラギノ角ゴ Pro W3"/>
                <a:cs typeface="ヒラギノ角ゴ Pro W3"/>
                <a:sym typeface="Arial" panose="020B0604020202020204" pitchFamily="34" charset="0"/>
              </a:rPr>
              <a:t>OpenCAPI</a:t>
            </a:r>
            <a:r>
              <a:rPr lang="en-US" altLang="ja-JP" sz="1400" dirty="0">
                <a:solidFill>
                  <a:srgbClr val="000000"/>
                </a:solidFill>
                <a:ea typeface="ヒラギノ角ゴ Pro W3"/>
                <a:cs typeface="ヒラギノ角ゴ Pro W3"/>
                <a:sym typeface="Arial" panose="020B0604020202020204" pitchFamily="34" charset="0"/>
              </a:rPr>
              <a:t> Acceleration</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12 or 18 SFF (2.5”) SAS bay options</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Two internal storage controller slots </a:t>
            </a:r>
          </a:p>
          <a:p>
            <a:pPr marL="742950" lvl="1" indent="-285750">
              <a:spcAft>
                <a:spcPts val="0"/>
              </a:spcAft>
              <a:buClrTx/>
              <a:buSzPct val="125000"/>
            </a:pPr>
            <a:r>
              <a:rPr lang="en-US" sz="1400" dirty="0">
                <a:solidFill>
                  <a:srgbClr val="000000"/>
                </a:solidFill>
                <a:ea typeface="ヒラギノ角ゴ Pro W3"/>
                <a:cs typeface="ヒラギノ角ゴ Pro W3"/>
                <a:sym typeface="Arial" panose="020B0604020202020204" pitchFamily="34" charset="0"/>
              </a:rPr>
              <a:t>Single or Split backplane or Dual RAID Write Cache support</a:t>
            </a:r>
          </a:p>
          <a:p>
            <a:pPr marL="742950" lvl="1" indent="-285750">
              <a:spcAft>
                <a:spcPts val="0"/>
              </a:spcAft>
              <a:buClrTx/>
              <a:buSzPct val="125000"/>
            </a:pPr>
            <a:r>
              <a:rPr lang="en-US" sz="1400" dirty="0">
                <a:solidFill>
                  <a:srgbClr val="000000"/>
                </a:solidFill>
                <a:ea typeface="ヒラギノ角ゴ Pro W3"/>
                <a:cs typeface="ヒラギノ角ゴ Pro W3"/>
                <a:sym typeface="Arial" panose="020B0604020202020204" pitchFamily="34" charset="0"/>
              </a:rPr>
              <a:t>2 Internal </a:t>
            </a:r>
            <a:r>
              <a:rPr lang="en-US" sz="1400" dirty="0" err="1">
                <a:solidFill>
                  <a:srgbClr val="000000"/>
                </a:solidFill>
                <a:ea typeface="ヒラギノ角ゴ Pro W3"/>
                <a:cs typeface="ヒラギノ角ゴ Pro W3"/>
                <a:sym typeface="Arial" panose="020B0604020202020204" pitchFamily="34" charset="0"/>
              </a:rPr>
              <a:t>NVMe</a:t>
            </a:r>
            <a:r>
              <a:rPr lang="en-US" sz="1400" dirty="0">
                <a:solidFill>
                  <a:srgbClr val="000000"/>
                </a:solidFill>
                <a:ea typeface="ヒラギノ角ゴ Pro W3"/>
                <a:cs typeface="ヒラギノ角ゴ Pro W3"/>
                <a:sym typeface="Arial" panose="020B0604020202020204" pitchFamily="34" charset="0"/>
              </a:rPr>
              <a:t> Flash boot adapters (two M.2 devices per card)</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Internal RDX Media bay (DVD external)</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I/O Expansion Drawer support</a:t>
            </a:r>
          </a:p>
          <a:p>
            <a:pPr marL="285750" indent="-285750">
              <a:spcAft>
                <a:spcPts val="0"/>
              </a:spcAft>
              <a:buClrTx/>
              <a:buSzPct val="125000"/>
              <a:buFont typeface="Arial" panose="020B0604020202020204" pitchFamily="34" charset="0"/>
              <a:buChar char="•"/>
            </a:pPr>
            <a:r>
              <a:rPr lang="en-US" altLang="ja-JP" sz="1400" dirty="0">
                <a:solidFill>
                  <a:srgbClr val="000000"/>
                </a:solidFill>
                <a:ea typeface="ヒラギノ角ゴ Pro W3"/>
                <a:cs typeface="ヒラギノ角ゴ Pro W3"/>
                <a:sym typeface="Arial" panose="020B0604020202020204" pitchFamily="34" charset="0"/>
              </a:rPr>
              <a:t>Supports AIX, IBM </a:t>
            </a:r>
            <a:r>
              <a:rPr lang="en-US" altLang="ja-JP" sz="1400" dirty="0" err="1">
                <a:solidFill>
                  <a:srgbClr val="000000"/>
                </a:solidFill>
                <a:ea typeface="ヒラギノ角ゴ Pro W3"/>
                <a:cs typeface="ヒラギノ角ゴ Pro W3"/>
                <a:sym typeface="Arial" panose="020B0604020202020204" pitchFamily="34" charset="0"/>
              </a:rPr>
              <a:t>i</a:t>
            </a:r>
            <a:r>
              <a:rPr lang="en-US" altLang="ja-JP" sz="1400" dirty="0">
                <a:solidFill>
                  <a:srgbClr val="000000"/>
                </a:solidFill>
                <a:ea typeface="ヒラギノ角ゴ Pro W3"/>
                <a:cs typeface="ヒラギノ角ゴ Pro W3"/>
                <a:sym typeface="Arial" panose="020B0604020202020204" pitchFamily="34" charset="0"/>
              </a:rPr>
              <a:t> and Linux (H924 limits AIX and IBM </a:t>
            </a:r>
            <a:r>
              <a:rPr lang="en-US" altLang="ja-JP" sz="1400" dirty="0" err="1">
                <a:solidFill>
                  <a:srgbClr val="000000"/>
                </a:solidFill>
                <a:ea typeface="ヒラギノ角ゴ Pro W3"/>
                <a:cs typeface="ヒラギノ角ゴ Pro W3"/>
                <a:sym typeface="Arial" panose="020B0604020202020204" pitchFamily="34" charset="0"/>
              </a:rPr>
              <a:t>i</a:t>
            </a:r>
            <a:r>
              <a:rPr lang="en-US" altLang="ja-JP" sz="1400" dirty="0">
                <a:solidFill>
                  <a:srgbClr val="000000"/>
                </a:solidFill>
                <a:ea typeface="ヒラギノ角ゴ Pro W3"/>
                <a:cs typeface="ヒラギノ角ゴ Pro W3"/>
                <a:sym typeface="Arial" panose="020B0604020202020204" pitchFamily="34" charset="0"/>
              </a:rPr>
              <a:t> to 25% core activations)</a:t>
            </a:r>
          </a:p>
          <a:p>
            <a:pPr marL="342900" indent="-342900">
              <a:buClrTx/>
              <a:buFont typeface="Arial" panose="020B0604020202020204" pitchFamily="34" charset="0"/>
              <a:buChar char="•"/>
            </a:pPr>
            <a:endParaRPr lang="en-US" dirty="0"/>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3</a:t>
            </a:fld>
            <a:endParaRPr lang="en-US" altLang="en-US" sz="700">
              <a:solidFill>
                <a:schemeClr val="tx1"/>
              </a:solidFill>
              <a:ea typeface="ヒラギノ角ゴ Pro W3" pitchFamily="124" charset="-128"/>
            </a:endParaRPr>
          </a:p>
        </p:txBody>
      </p:sp>
    </p:spTree>
    <p:extLst>
      <p:ext uri="{BB962C8B-B14F-4D97-AF65-F5344CB8AC3E}">
        <p14:creationId xmlns:p14="http://schemas.microsoft.com/office/powerpoint/2010/main" val="2753276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1" y="201168"/>
            <a:ext cx="5602931" cy="4294632"/>
          </a:xfrm>
        </p:spPr>
        <p:txBody>
          <a:bodyPr/>
          <a:lstStyle/>
          <a:p>
            <a:pPr>
              <a:defRPr/>
            </a:pPr>
            <a:r>
              <a:rPr lang="en-US" altLang="en-US" sz="2400" dirty="0">
                <a:solidFill>
                  <a:schemeClr val="tx1"/>
                </a:solidFill>
              </a:rPr>
              <a:t>S922 / H922 / L922 System Topology</a:t>
            </a:r>
          </a:p>
        </p:txBody>
      </p:sp>
      <p:sp>
        <p:nvSpPr>
          <p:cNvPr id="2" name="Content Placeholder 1">
            <a:extLst>
              <a:ext uri="{FF2B5EF4-FFF2-40B4-BE49-F238E27FC236}">
                <a16:creationId xmlns:a16="http://schemas.microsoft.com/office/drawing/2014/main" id="{F211A34B-2138-4837-ADFC-3A343609E199}"/>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30</a:t>
            </a:fld>
            <a:endParaRPr lang="en-US" altLang="en-US" sz="700">
              <a:solidFill>
                <a:schemeClr val="tx1"/>
              </a:solidFill>
              <a:ea typeface="ヒラギノ角ゴ Pro W3" pitchFamily="124" charset="-128"/>
            </a:endParaRPr>
          </a:p>
        </p:txBody>
      </p:sp>
      <p:sp>
        <p:nvSpPr>
          <p:cNvPr id="83" name="Freeform 173">
            <a:extLst>
              <a:ext uri="{FF2B5EF4-FFF2-40B4-BE49-F238E27FC236}">
                <a16:creationId xmlns:a16="http://schemas.microsoft.com/office/drawing/2014/main" id="{C2A6863E-0FFF-4EC0-818B-6536B5C47F5D}"/>
              </a:ext>
            </a:extLst>
          </p:cNvPr>
          <p:cNvSpPr>
            <a:spLocks/>
          </p:cNvSpPr>
          <p:nvPr/>
        </p:nvSpPr>
        <p:spPr bwMode="auto">
          <a:xfrm>
            <a:off x="3719344" y="2337809"/>
            <a:ext cx="530145" cy="421531"/>
          </a:xfrm>
          <a:custGeom>
            <a:avLst/>
            <a:gdLst>
              <a:gd name="T0" fmla="*/ 0 w 200"/>
              <a:gd name="T1" fmla="*/ 0 h 436"/>
              <a:gd name="T2" fmla="*/ 0 w 200"/>
              <a:gd name="T3" fmla="*/ 2147483646 h 436"/>
              <a:gd name="T4" fmla="*/ 2147483646 w 200"/>
              <a:gd name="T5" fmla="*/ 2147483646 h 436"/>
              <a:gd name="T6" fmla="*/ 0 60000 65536"/>
              <a:gd name="T7" fmla="*/ 0 60000 65536"/>
              <a:gd name="T8" fmla="*/ 0 60000 65536"/>
            </a:gdLst>
            <a:ahLst/>
            <a:cxnLst>
              <a:cxn ang="T6">
                <a:pos x="T0" y="T1"/>
              </a:cxn>
              <a:cxn ang="T7">
                <a:pos x="T2" y="T3"/>
              </a:cxn>
              <a:cxn ang="T8">
                <a:pos x="T4" y="T5"/>
              </a:cxn>
            </a:cxnLst>
            <a:rect l="0" t="0" r="r" b="b"/>
            <a:pathLst>
              <a:path w="200" h="436">
                <a:moveTo>
                  <a:pt x="0" y="0"/>
                </a:moveTo>
                <a:lnTo>
                  <a:pt x="0" y="436"/>
                </a:lnTo>
                <a:lnTo>
                  <a:pt x="200" y="43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 name="Freeform 7">
            <a:extLst>
              <a:ext uri="{FF2B5EF4-FFF2-40B4-BE49-F238E27FC236}">
                <a16:creationId xmlns:a16="http://schemas.microsoft.com/office/drawing/2014/main" id="{17F81A1F-FA1B-4FDF-8D9C-514483B03104}"/>
              </a:ext>
            </a:extLst>
          </p:cNvPr>
          <p:cNvSpPr>
            <a:spLocks/>
          </p:cNvSpPr>
          <p:nvPr/>
        </p:nvSpPr>
        <p:spPr bwMode="auto">
          <a:xfrm>
            <a:off x="2528456" y="4587696"/>
            <a:ext cx="1167613" cy="430581"/>
          </a:xfrm>
          <a:custGeom>
            <a:avLst/>
            <a:gdLst>
              <a:gd name="T0" fmla="*/ 2147483646 w 714375"/>
              <a:gd name="T1" fmla="*/ 0 h 781050"/>
              <a:gd name="T2" fmla="*/ 2147483646 w 714375"/>
              <a:gd name="T3" fmla="*/ 2 h 781050"/>
              <a:gd name="T4" fmla="*/ 0 w 714375"/>
              <a:gd name="T5" fmla="*/ 2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5" name="Line 83">
            <a:extLst>
              <a:ext uri="{FF2B5EF4-FFF2-40B4-BE49-F238E27FC236}">
                <a16:creationId xmlns:a16="http://schemas.microsoft.com/office/drawing/2014/main" id="{6B1FDCD0-578B-43B5-94A5-ECEE8BC90DBC}"/>
              </a:ext>
            </a:extLst>
          </p:cNvPr>
          <p:cNvSpPr>
            <a:spLocks noChangeShapeType="1"/>
          </p:cNvSpPr>
          <p:nvPr/>
        </p:nvSpPr>
        <p:spPr bwMode="auto">
          <a:xfrm>
            <a:off x="3886146" y="1671894"/>
            <a:ext cx="13900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Text Box 86">
            <a:extLst>
              <a:ext uri="{FF2B5EF4-FFF2-40B4-BE49-F238E27FC236}">
                <a16:creationId xmlns:a16="http://schemas.microsoft.com/office/drawing/2014/main" id="{C82CA6C7-AA2A-4BEB-9579-F4C961030BF8}"/>
              </a:ext>
            </a:extLst>
          </p:cNvPr>
          <p:cNvSpPr txBox="1">
            <a:spLocks noChangeArrowheads="1"/>
          </p:cNvSpPr>
          <p:nvPr/>
        </p:nvSpPr>
        <p:spPr bwMode="auto">
          <a:xfrm>
            <a:off x="4371035" y="1505817"/>
            <a:ext cx="42799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X Bus 4B</a:t>
            </a:r>
          </a:p>
        </p:txBody>
      </p:sp>
      <p:sp>
        <p:nvSpPr>
          <p:cNvPr id="93" name="Line 89">
            <a:extLst>
              <a:ext uri="{FF2B5EF4-FFF2-40B4-BE49-F238E27FC236}">
                <a16:creationId xmlns:a16="http://schemas.microsoft.com/office/drawing/2014/main" id="{7234DCC1-4BAB-402A-8736-D643D8AE0BE6}"/>
              </a:ext>
            </a:extLst>
          </p:cNvPr>
          <p:cNvSpPr>
            <a:spLocks noChangeShapeType="1"/>
          </p:cNvSpPr>
          <p:nvPr/>
        </p:nvSpPr>
        <p:spPr bwMode="auto">
          <a:xfrm>
            <a:off x="2272435" y="130448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Line 90">
            <a:extLst>
              <a:ext uri="{FF2B5EF4-FFF2-40B4-BE49-F238E27FC236}">
                <a16:creationId xmlns:a16="http://schemas.microsoft.com/office/drawing/2014/main" id="{261A101B-4EBD-4239-A92D-29A3628B5DBD}"/>
              </a:ext>
            </a:extLst>
          </p:cNvPr>
          <p:cNvSpPr>
            <a:spLocks noChangeShapeType="1"/>
          </p:cNvSpPr>
          <p:nvPr/>
        </p:nvSpPr>
        <p:spPr bwMode="auto">
          <a:xfrm>
            <a:off x="2272435" y="1428618"/>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 name="Line 91">
            <a:extLst>
              <a:ext uri="{FF2B5EF4-FFF2-40B4-BE49-F238E27FC236}">
                <a16:creationId xmlns:a16="http://schemas.microsoft.com/office/drawing/2014/main" id="{A8913107-C221-4215-815F-8B385D4F29FA}"/>
              </a:ext>
            </a:extLst>
          </p:cNvPr>
          <p:cNvSpPr>
            <a:spLocks noChangeShapeType="1"/>
          </p:cNvSpPr>
          <p:nvPr/>
        </p:nvSpPr>
        <p:spPr bwMode="auto">
          <a:xfrm>
            <a:off x="2272435" y="155275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 name="Line 92">
            <a:extLst>
              <a:ext uri="{FF2B5EF4-FFF2-40B4-BE49-F238E27FC236}">
                <a16:creationId xmlns:a16="http://schemas.microsoft.com/office/drawing/2014/main" id="{6150B90E-AB9B-4A2C-9A58-1A5A79D98F63}"/>
              </a:ext>
            </a:extLst>
          </p:cNvPr>
          <p:cNvSpPr>
            <a:spLocks noChangeShapeType="1"/>
          </p:cNvSpPr>
          <p:nvPr/>
        </p:nvSpPr>
        <p:spPr bwMode="auto">
          <a:xfrm>
            <a:off x="2272435" y="167688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 name="Line 93">
            <a:extLst>
              <a:ext uri="{FF2B5EF4-FFF2-40B4-BE49-F238E27FC236}">
                <a16:creationId xmlns:a16="http://schemas.microsoft.com/office/drawing/2014/main" id="{B979EBA4-A223-45AF-BDBF-1E43BECC83A1}"/>
              </a:ext>
            </a:extLst>
          </p:cNvPr>
          <p:cNvSpPr>
            <a:spLocks noChangeShapeType="1"/>
          </p:cNvSpPr>
          <p:nvPr/>
        </p:nvSpPr>
        <p:spPr bwMode="auto">
          <a:xfrm>
            <a:off x="2272435" y="1827610"/>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Line 94">
            <a:extLst>
              <a:ext uri="{FF2B5EF4-FFF2-40B4-BE49-F238E27FC236}">
                <a16:creationId xmlns:a16="http://schemas.microsoft.com/office/drawing/2014/main" id="{A82C19B9-94BA-4C09-A8D4-2D57B83A4ACF}"/>
              </a:ext>
            </a:extLst>
          </p:cNvPr>
          <p:cNvSpPr>
            <a:spLocks noChangeShapeType="1"/>
          </p:cNvSpPr>
          <p:nvPr/>
        </p:nvSpPr>
        <p:spPr bwMode="auto">
          <a:xfrm>
            <a:off x="2272435" y="195174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Line 95">
            <a:extLst>
              <a:ext uri="{FF2B5EF4-FFF2-40B4-BE49-F238E27FC236}">
                <a16:creationId xmlns:a16="http://schemas.microsoft.com/office/drawing/2014/main" id="{D3BA9BCB-884E-4B6B-8153-17CA2D03BF1B}"/>
              </a:ext>
            </a:extLst>
          </p:cNvPr>
          <p:cNvSpPr>
            <a:spLocks noChangeShapeType="1"/>
          </p:cNvSpPr>
          <p:nvPr/>
        </p:nvSpPr>
        <p:spPr bwMode="auto">
          <a:xfrm>
            <a:off x="2272435" y="2075874"/>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 name="Line 96">
            <a:extLst>
              <a:ext uri="{FF2B5EF4-FFF2-40B4-BE49-F238E27FC236}">
                <a16:creationId xmlns:a16="http://schemas.microsoft.com/office/drawing/2014/main" id="{990BBE1D-D944-4076-8B6D-8C4C343BD000}"/>
              </a:ext>
            </a:extLst>
          </p:cNvPr>
          <p:cNvSpPr>
            <a:spLocks noChangeShapeType="1"/>
          </p:cNvSpPr>
          <p:nvPr/>
        </p:nvSpPr>
        <p:spPr bwMode="auto">
          <a:xfrm>
            <a:off x="2272435" y="2200005"/>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 name="Text Box 97">
            <a:extLst>
              <a:ext uri="{FF2B5EF4-FFF2-40B4-BE49-F238E27FC236}">
                <a16:creationId xmlns:a16="http://schemas.microsoft.com/office/drawing/2014/main" id="{1A152C32-1210-4A72-B144-E03EDD691BEC}"/>
              </a:ext>
            </a:extLst>
          </p:cNvPr>
          <p:cNvSpPr txBox="1">
            <a:spLocks noChangeArrowheads="1"/>
          </p:cNvSpPr>
          <p:nvPr/>
        </p:nvSpPr>
        <p:spPr bwMode="auto">
          <a:xfrm>
            <a:off x="355214" y="1697783"/>
            <a:ext cx="1061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16 DDR4 RDIMMs</a:t>
            </a:r>
          </a:p>
          <a:p>
            <a:r>
              <a:rPr lang="en-US" sz="1000" b="1" dirty="0"/>
              <a:t>2133-2666 MHz</a:t>
            </a:r>
          </a:p>
        </p:txBody>
      </p:sp>
      <p:sp>
        <p:nvSpPr>
          <p:cNvPr id="102" name="Line 99">
            <a:extLst>
              <a:ext uri="{FF2B5EF4-FFF2-40B4-BE49-F238E27FC236}">
                <a16:creationId xmlns:a16="http://schemas.microsoft.com/office/drawing/2014/main" id="{223300DE-707D-496B-B46B-3A339D5023B2}"/>
              </a:ext>
            </a:extLst>
          </p:cNvPr>
          <p:cNvSpPr>
            <a:spLocks noChangeShapeType="1"/>
          </p:cNvSpPr>
          <p:nvPr/>
        </p:nvSpPr>
        <p:spPr bwMode="auto">
          <a:xfrm>
            <a:off x="6457998" y="1313353"/>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100">
            <a:extLst>
              <a:ext uri="{FF2B5EF4-FFF2-40B4-BE49-F238E27FC236}">
                <a16:creationId xmlns:a16="http://schemas.microsoft.com/office/drawing/2014/main" id="{E0F963D5-5CBC-498E-AD9E-F46DF50EBC07}"/>
              </a:ext>
            </a:extLst>
          </p:cNvPr>
          <p:cNvSpPr>
            <a:spLocks noChangeShapeType="1"/>
          </p:cNvSpPr>
          <p:nvPr/>
        </p:nvSpPr>
        <p:spPr bwMode="auto">
          <a:xfrm>
            <a:off x="6457998" y="1437485"/>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101">
            <a:extLst>
              <a:ext uri="{FF2B5EF4-FFF2-40B4-BE49-F238E27FC236}">
                <a16:creationId xmlns:a16="http://schemas.microsoft.com/office/drawing/2014/main" id="{5C0884EC-7227-49CF-BF47-5263CBC3DDEB}"/>
              </a:ext>
            </a:extLst>
          </p:cNvPr>
          <p:cNvSpPr>
            <a:spLocks noChangeShapeType="1"/>
          </p:cNvSpPr>
          <p:nvPr/>
        </p:nvSpPr>
        <p:spPr bwMode="auto">
          <a:xfrm>
            <a:off x="6457998" y="156161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102">
            <a:extLst>
              <a:ext uri="{FF2B5EF4-FFF2-40B4-BE49-F238E27FC236}">
                <a16:creationId xmlns:a16="http://schemas.microsoft.com/office/drawing/2014/main" id="{2C425392-876D-49C8-B3E7-2C15FE331E5B}"/>
              </a:ext>
            </a:extLst>
          </p:cNvPr>
          <p:cNvSpPr>
            <a:spLocks noChangeShapeType="1"/>
          </p:cNvSpPr>
          <p:nvPr/>
        </p:nvSpPr>
        <p:spPr bwMode="auto">
          <a:xfrm>
            <a:off x="6457998" y="1685748"/>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103">
            <a:extLst>
              <a:ext uri="{FF2B5EF4-FFF2-40B4-BE49-F238E27FC236}">
                <a16:creationId xmlns:a16="http://schemas.microsoft.com/office/drawing/2014/main" id="{7718E5EA-68AD-413A-818A-9F32ED3DB49C}"/>
              </a:ext>
            </a:extLst>
          </p:cNvPr>
          <p:cNvSpPr>
            <a:spLocks noChangeShapeType="1"/>
          </p:cNvSpPr>
          <p:nvPr/>
        </p:nvSpPr>
        <p:spPr bwMode="auto">
          <a:xfrm>
            <a:off x="6457998" y="1836477"/>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104">
            <a:extLst>
              <a:ext uri="{FF2B5EF4-FFF2-40B4-BE49-F238E27FC236}">
                <a16:creationId xmlns:a16="http://schemas.microsoft.com/office/drawing/2014/main" id="{61DF7155-BC8E-41C5-A7B9-218BFDD86F76}"/>
              </a:ext>
            </a:extLst>
          </p:cNvPr>
          <p:cNvSpPr>
            <a:spLocks noChangeShapeType="1"/>
          </p:cNvSpPr>
          <p:nvPr/>
        </p:nvSpPr>
        <p:spPr bwMode="auto">
          <a:xfrm>
            <a:off x="6457998" y="1960609"/>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105">
            <a:extLst>
              <a:ext uri="{FF2B5EF4-FFF2-40B4-BE49-F238E27FC236}">
                <a16:creationId xmlns:a16="http://schemas.microsoft.com/office/drawing/2014/main" id="{CE9EFE74-B32A-4424-A0A6-D1FEDE0C6208}"/>
              </a:ext>
            </a:extLst>
          </p:cNvPr>
          <p:cNvSpPr>
            <a:spLocks noChangeShapeType="1"/>
          </p:cNvSpPr>
          <p:nvPr/>
        </p:nvSpPr>
        <p:spPr bwMode="auto">
          <a:xfrm>
            <a:off x="6457998" y="2084741"/>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Line 106">
            <a:extLst>
              <a:ext uri="{FF2B5EF4-FFF2-40B4-BE49-F238E27FC236}">
                <a16:creationId xmlns:a16="http://schemas.microsoft.com/office/drawing/2014/main" id="{FA64781E-6546-47A4-9AD0-F9D3A261F3ED}"/>
              </a:ext>
            </a:extLst>
          </p:cNvPr>
          <p:cNvSpPr>
            <a:spLocks noChangeShapeType="1"/>
          </p:cNvSpPr>
          <p:nvPr/>
        </p:nvSpPr>
        <p:spPr bwMode="auto">
          <a:xfrm>
            <a:off x="6457998" y="2208872"/>
            <a:ext cx="43446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43">
            <a:extLst>
              <a:ext uri="{FF2B5EF4-FFF2-40B4-BE49-F238E27FC236}">
                <a16:creationId xmlns:a16="http://schemas.microsoft.com/office/drawing/2014/main" id="{9261ECFF-2F84-4B56-B392-2758BB406FCF}"/>
              </a:ext>
            </a:extLst>
          </p:cNvPr>
          <p:cNvSpPr>
            <a:spLocks/>
          </p:cNvSpPr>
          <p:nvPr/>
        </p:nvSpPr>
        <p:spPr bwMode="auto">
          <a:xfrm>
            <a:off x="2537508" y="2337809"/>
            <a:ext cx="315501" cy="391790"/>
          </a:xfrm>
          <a:custGeom>
            <a:avLst/>
            <a:gdLst>
              <a:gd name="T0" fmla="*/ 2147483646 w 288"/>
              <a:gd name="T1" fmla="*/ 0 h 515"/>
              <a:gd name="T2" fmla="*/ 2147483646 w 288"/>
              <a:gd name="T3" fmla="*/ 2147483646 h 515"/>
              <a:gd name="T4" fmla="*/ 0 w 288"/>
              <a:gd name="T5" fmla="*/ 2147483646 h 515"/>
              <a:gd name="T6" fmla="*/ 0 60000 65536"/>
              <a:gd name="T7" fmla="*/ 0 60000 65536"/>
              <a:gd name="T8" fmla="*/ 0 60000 65536"/>
            </a:gdLst>
            <a:ahLst/>
            <a:cxnLst>
              <a:cxn ang="T6">
                <a:pos x="T0" y="T1"/>
              </a:cxn>
              <a:cxn ang="T7">
                <a:pos x="T2" y="T3"/>
              </a:cxn>
              <a:cxn ang="T8">
                <a:pos x="T4" y="T5"/>
              </a:cxn>
            </a:cxnLst>
            <a:rect l="0" t="0" r="r" b="b"/>
            <a:pathLst>
              <a:path w="288" h="515">
                <a:moveTo>
                  <a:pt x="288" y="0"/>
                </a:moveTo>
                <a:lnTo>
                  <a:pt x="288" y="515"/>
                </a:lnTo>
                <a:lnTo>
                  <a:pt x="0" y="515"/>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144">
            <a:extLst>
              <a:ext uri="{FF2B5EF4-FFF2-40B4-BE49-F238E27FC236}">
                <a16:creationId xmlns:a16="http://schemas.microsoft.com/office/drawing/2014/main" id="{B714EE2B-ED8C-4E91-B14D-48E748E8BBB3}"/>
              </a:ext>
            </a:extLst>
          </p:cNvPr>
          <p:cNvSpPr>
            <a:spLocks/>
          </p:cNvSpPr>
          <p:nvPr/>
        </p:nvSpPr>
        <p:spPr bwMode="auto">
          <a:xfrm>
            <a:off x="3032742" y="2348153"/>
            <a:ext cx="159043" cy="1005984"/>
          </a:xfrm>
          <a:custGeom>
            <a:avLst/>
            <a:gdLst>
              <a:gd name="T0" fmla="*/ 2147483646 w 429"/>
              <a:gd name="T1" fmla="*/ 0 h 750"/>
              <a:gd name="T2" fmla="*/ 2147483646 w 429"/>
              <a:gd name="T3" fmla="*/ 2147483646 h 750"/>
              <a:gd name="T4" fmla="*/ 0 w 429"/>
              <a:gd name="T5" fmla="*/ 2147483646 h 750"/>
              <a:gd name="T6" fmla="*/ 0 60000 65536"/>
              <a:gd name="T7" fmla="*/ 0 60000 65536"/>
              <a:gd name="T8" fmla="*/ 0 60000 65536"/>
            </a:gdLst>
            <a:ahLst/>
            <a:cxnLst>
              <a:cxn ang="T6">
                <a:pos x="T0" y="T1"/>
              </a:cxn>
              <a:cxn ang="T7">
                <a:pos x="T2" y="T3"/>
              </a:cxn>
              <a:cxn ang="T8">
                <a:pos x="T4" y="T5"/>
              </a:cxn>
            </a:cxnLst>
            <a:rect l="0" t="0" r="r" b="b"/>
            <a:pathLst>
              <a:path w="429" h="750">
                <a:moveTo>
                  <a:pt x="429" y="0"/>
                </a:moveTo>
                <a:lnTo>
                  <a:pt x="429" y="750"/>
                </a:lnTo>
                <a:lnTo>
                  <a:pt x="0" y="750"/>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Text Box 168">
            <a:extLst>
              <a:ext uri="{FF2B5EF4-FFF2-40B4-BE49-F238E27FC236}">
                <a16:creationId xmlns:a16="http://schemas.microsoft.com/office/drawing/2014/main" id="{4FCE102C-F3B9-44A5-9983-55AB57C14CE9}"/>
              </a:ext>
            </a:extLst>
          </p:cNvPr>
          <p:cNvSpPr txBox="1">
            <a:spLocks noChangeArrowheads="1"/>
          </p:cNvSpPr>
          <p:nvPr/>
        </p:nvSpPr>
        <p:spPr bwMode="auto">
          <a:xfrm>
            <a:off x="3213766" y="300243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13" name="Freeform 171">
            <a:extLst>
              <a:ext uri="{FF2B5EF4-FFF2-40B4-BE49-F238E27FC236}">
                <a16:creationId xmlns:a16="http://schemas.microsoft.com/office/drawing/2014/main" id="{B15CDDFE-A6B4-4661-A762-FFAC7C09CA69}"/>
              </a:ext>
            </a:extLst>
          </p:cNvPr>
          <p:cNvSpPr>
            <a:spLocks/>
          </p:cNvSpPr>
          <p:nvPr/>
        </p:nvSpPr>
        <p:spPr bwMode="auto">
          <a:xfrm>
            <a:off x="5422460" y="2349446"/>
            <a:ext cx="694361" cy="1229680"/>
          </a:xfrm>
          <a:custGeom>
            <a:avLst/>
            <a:gdLst>
              <a:gd name="T0" fmla="*/ 0 w 516"/>
              <a:gd name="T1" fmla="*/ 0 h 951"/>
              <a:gd name="T2" fmla="*/ 0 w 516"/>
              <a:gd name="T3" fmla="*/ 2147483646 h 951"/>
              <a:gd name="T4" fmla="*/ 2147483646 w 516"/>
              <a:gd name="T5" fmla="*/ 2147483646 h 951"/>
              <a:gd name="T6" fmla="*/ 0 60000 65536"/>
              <a:gd name="T7" fmla="*/ 0 60000 65536"/>
              <a:gd name="T8" fmla="*/ 0 60000 65536"/>
            </a:gdLst>
            <a:ahLst/>
            <a:cxnLst>
              <a:cxn ang="T6">
                <a:pos x="T0" y="T1"/>
              </a:cxn>
              <a:cxn ang="T7">
                <a:pos x="T2" y="T3"/>
              </a:cxn>
              <a:cxn ang="T8">
                <a:pos x="T4" y="T5"/>
              </a:cxn>
            </a:cxnLst>
            <a:rect l="0" t="0" r="r" b="b"/>
            <a:pathLst>
              <a:path w="516" h="951">
                <a:moveTo>
                  <a:pt x="0" y="0"/>
                </a:moveTo>
                <a:lnTo>
                  <a:pt x="0" y="951"/>
                </a:lnTo>
                <a:lnTo>
                  <a:pt x="516" y="951"/>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 name="Freeform 172">
            <a:extLst>
              <a:ext uri="{FF2B5EF4-FFF2-40B4-BE49-F238E27FC236}">
                <a16:creationId xmlns:a16="http://schemas.microsoft.com/office/drawing/2014/main" id="{B2D05E52-D296-4682-A53B-EC43632172B9}"/>
              </a:ext>
            </a:extLst>
          </p:cNvPr>
          <p:cNvSpPr>
            <a:spLocks/>
          </p:cNvSpPr>
          <p:nvPr/>
        </p:nvSpPr>
        <p:spPr bwMode="auto">
          <a:xfrm>
            <a:off x="5612536" y="2345567"/>
            <a:ext cx="513336" cy="870214"/>
          </a:xfrm>
          <a:custGeom>
            <a:avLst/>
            <a:gdLst>
              <a:gd name="T0" fmla="*/ 0 w 362"/>
              <a:gd name="T1" fmla="*/ 0 h 663"/>
              <a:gd name="T2" fmla="*/ 0 w 362"/>
              <a:gd name="T3" fmla="*/ 2147483646 h 663"/>
              <a:gd name="T4" fmla="*/ 2147483646 w 362"/>
              <a:gd name="T5" fmla="*/ 2147483646 h 663"/>
              <a:gd name="T6" fmla="*/ 0 60000 65536"/>
              <a:gd name="T7" fmla="*/ 0 60000 65536"/>
              <a:gd name="T8" fmla="*/ 0 60000 65536"/>
            </a:gdLst>
            <a:ahLst/>
            <a:cxnLst>
              <a:cxn ang="T6">
                <a:pos x="T0" y="T1"/>
              </a:cxn>
              <a:cxn ang="T7">
                <a:pos x="T2" y="T3"/>
              </a:cxn>
              <a:cxn ang="T8">
                <a:pos x="T4" y="T5"/>
              </a:cxn>
            </a:cxnLst>
            <a:rect l="0" t="0" r="r" b="b"/>
            <a:pathLst>
              <a:path w="362" h="663">
                <a:moveTo>
                  <a:pt x="0" y="0"/>
                </a:moveTo>
                <a:lnTo>
                  <a:pt x="0" y="663"/>
                </a:lnTo>
                <a:lnTo>
                  <a:pt x="362" y="663"/>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173">
            <a:extLst>
              <a:ext uri="{FF2B5EF4-FFF2-40B4-BE49-F238E27FC236}">
                <a16:creationId xmlns:a16="http://schemas.microsoft.com/office/drawing/2014/main" id="{0E0C5C32-533C-402A-83F1-45E2732BA953}"/>
              </a:ext>
            </a:extLst>
          </p:cNvPr>
          <p:cNvSpPr>
            <a:spLocks/>
          </p:cNvSpPr>
          <p:nvPr/>
        </p:nvSpPr>
        <p:spPr bwMode="auto">
          <a:xfrm>
            <a:off x="5781925" y="2349446"/>
            <a:ext cx="334896" cy="563765"/>
          </a:xfrm>
          <a:custGeom>
            <a:avLst/>
            <a:gdLst>
              <a:gd name="T0" fmla="*/ 0 w 200"/>
              <a:gd name="T1" fmla="*/ 0 h 436"/>
              <a:gd name="T2" fmla="*/ 0 w 200"/>
              <a:gd name="T3" fmla="*/ 2147483646 h 436"/>
              <a:gd name="T4" fmla="*/ 2147483646 w 200"/>
              <a:gd name="T5" fmla="*/ 2147483646 h 436"/>
              <a:gd name="T6" fmla="*/ 0 60000 65536"/>
              <a:gd name="T7" fmla="*/ 0 60000 65536"/>
              <a:gd name="T8" fmla="*/ 0 60000 65536"/>
            </a:gdLst>
            <a:ahLst/>
            <a:cxnLst>
              <a:cxn ang="T6">
                <a:pos x="T0" y="T1"/>
              </a:cxn>
              <a:cxn ang="T7">
                <a:pos x="T2" y="T3"/>
              </a:cxn>
              <a:cxn ang="T8">
                <a:pos x="T4" y="T5"/>
              </a:cxn>
            </a:cxnLst>
            <a:rect l="0" t="0" r="r" b="b"/>
            <a:pathLst>
              <a:path w="200" h="436">
                <a:moveTo>
                  <a:pt x="0" y="0"/>
                </a:moveTo>
                <a:lnTo>
                  <a:pt x="0" y="436"/>
                </a:lnTo>
                <a:lnTo>
                  <a:pt x="200" y="436"/>
                </a:ln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Line 174">
            <a:extLst>
              <a:ext uri="{FF2B5EF4-FFF2-40B4-BE49-F238E27FC236}">
                <a16:creationId xmlns:a16="http://schemas.microsoft.com/office/drawing/2014/main" id="{A810AE63-1D11-47C3-BF82-FDB47748AAFF}"/>
              </a:ext>
            </a:extLst>
          </p:cNvPr>
          <p:cNvSpPr>
            <a:spLocks noChangeShapeType="1"/>
          </p:cNvSpPr>
          <p:nvPr/>
        </p:nvSpPr>
        <p:spPr bwMode="auto">
          <a:xfrm flipV="1">
            <a:off x="3520216" y="4364000"/>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Text Box 68">
            <a:extLst>
              <a:ext uri="{FF2B5EF4-FFF2-40B4-BE49-F238E27FC236}">
                <a16:creationId xmlns:a16="http://schemas.microsoft.com/office/drawing/2014/main" id="{7E489E03-5B13-426A-B957-8D392E263D83}"/>
              </a:ext>
            </a:extLst>
          </p:cNvPr>
          <p:cNvSpPr txBox="1">
            <a:spLocks noChangeArrowheads="1"/>
          </p:cNvSpPr>
          <p:nvPr/>
        </p:nvSpPr>
        <p:spPr bwMode="auto">
          <a:xfrm>
            <a:off x="3324968" y="1019464"/>
            <a:ext cx="4456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25 Gb/s</a:t>
            </a:r>
          </a:p>
        </p:txBody>
      </p:sp>
      <p:sp>
        <p:nvSpPr>
          <p:cNvPr id="118" name="Text Box 169">
            <a:extLst>
              <a:ext uri="{FF2B5EF4-FFF2-40B4-BE49-F238E27FC236}">
                <a16:creationId xmlns:a16="http://schemas.microsoft.com/office/drawing/2014/main" id="{65033258-3BFC-4DE3-ABFF-CDCB4B2E0CEB}"/>
              </a:ext>
            </a:extLst>
          </p:cNvPr>
          <p:cNvSpPr txBox="1">
            <a:spLocks noChangeArrowheads="1"/>
          </p:cNvSpPr>
          <p:nvPr/>
        </p:nvSpPr>
        <p:spPr bwMode="auto">
          <a:xfrm>
            <a:off x="4063292" y="2619691"/>
            <a:ext cx="109908" cy="12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x1</a:t>
            </a:r>
          </a:p>
        </p:txBody>
      </p:sp>
      <p:grpSp>
        <p:nvGrpSpPr>
          <p:cNvPr id="119" name="Group 80">
            <a:extLst>
              <a:ext uri="{FF2B5EF4-FFF2-40B4-BE49-F238E27FC236}">
                <a16:creationId xmlns:a16="http://schemas.microsoft.com/office/drawing/2014/main" id="{84EB9093-AEC7-4ADD-A5D3-1467C17F60F0}"/>
              </a:ext>
            </a:extLst>
          </p:cNvPr>
          <p:cNvGrpSpPr>
            <a:grpSpLocks/>
          </p:cNvGrpSpPr>
          <p:nvPr/>
        </p:nvGrpSpPr>
        <p:grpSpPr bwMode="auto">
          <a:xfrm>
            <a:off x="2706895" y="1215451"/>
            <a:ext cx="1179250" cy="1117185"/>
            <a:chOff x="2514600" y="1617663"/>
            <a:chExt cx="1447800" cy="1371600"/>
          </a:xfrm>
        </p:grpSpPr>
        <p:sp>
          <p:nvSpPr>
            <p:cNvPr id="120" name="Rectangle 216">
              <a:extLst>
                <a:ext uri="{FF2B5EF4-FFF2-40B4-BE49-F238E27FC236}">
                  <a16:creationId xmlns:a16="http://schemas.microsoft.com/office/drawing/2014/main" id="{1FD25E30-38C6-4D7D-9983-271131840DCA}"/>
                </a:ext>
              </a:extLst>
            </p:cNvPr>
            <p:cNvSpPr>
              <a:spLocks noChangeArrowheads="1"/>
            </p:cNvSpPr>
            <p:nvPr/>
          </p:nvSpPr>
          <p:spPr bwMode="auto">
            <a:xfrm>
              <a:off x="2895600" y="1998663"/>
              <a:ext cx="685800" cy="6858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P9</a:t>
              </a:r>
            </a:p>
          </p:txBody>
        </p:sp>
        <p:sp>
          <p:nvSpPr>
            <p:cNvPr id="121" name="Rectangle 214">
              <a:extLst>
                <a:ext uri="{FF2B5EF4-FFF2-40B4-BE49-F238E27FC236}">
                  <a16:creationId xmlns:a16="http://schemas.microsoft.com/office/drawing/2014/main" id="{DFAF34C4-80F4-46FC-8CFC-3B64AC5F689B}"/>
                </a:ext>
              </a:extLst>
            </p:cNvPr>
            <p:cNvSpPr>
              <a:spLocks noChangeArrowheads="1"/>
            </p:cNvSpPr>
            <p:nvPr/>
          </p:nvSpPr>
          <p:spPr bwMode="auto">
            <a:xfrm>
              <a:off x="2514600" y="1617663"/>
              <a:ext cx="1447800" cy="1371600"/>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p>
          </p:txBody>
        </p:sp>
      </p:grpSp>
      <p:grpSp>
        <p:nvGrpSpPr>
          <p:cNvPr id="122" name="Group 84">
            <a:extLst>
              <a:ext uri="{FF2B5EF4-FFF2-40B4-BE49-F238E27FC236}">
                <a16:creationId xmlns:a16="http://schemas.microsoft.com/office/drawing/2014/main" id="{45A11557-4406-4BD4-BFBC-95B38CFF5DEF}"/>
              </a:ext>
            </a:extLst>
          </p:cNvPr>
          <p:cNvGrpSpPr>
            <a:grpSpLocks/>
          </p:cNvGrpSpPr>
          <p:nvPr/>
        </p:nvGrpSpPr>
        <p:grpSpPr bwMode="auto">
          <a:xfrm>
            <a:off x="5263231" y="1223210"/>
            <a:ext cx="1179250" cy="1117185"/>
            <a:chOff x="2514600" y="1617663"/>
            <a:chExt cx="1447800" cy="1371600"/>
          </a:xfrm>
        </p:grpSpPr>
        <p:sp>
          <p:nvSpPr>
            <p:cNvPr id="123" name="Rectangle 216">
              <a:extLst>
                <a:ext uri="{FF2B5EF4-FFF2-40B4-BE49-F238E27FC236}">
                  <a16:creationId xmlns:a16="http://schemas.microsoft.com/office/drawing/2014/main" id="{65803AEE-A7AA-4E27-AEB7-938DEB054F60}"/>
                </a:ext>
              </a:extLst>
            </p:cNvPr>
            <p:cNvSpPr>
              <a:spLocks noChangeArrowheads="1"/>
            </p:cNvSpPr>
            <p:nvPr/>
          </p:nvSpPr>
          <p:spPr bwMode="auto">
            <a:xfrm>
              <a:off x="2895600" y="1998663"/>
              <a:ext cx="685800" cy="685800"/>
            </a:xfrm>
            <a:prstGeom prst="rect">
              <a:avLst/>
            </a:prstGeom>
            <a:solidFill>
              <a:srgbClr val="CCFF99"/>
            </a:solidFill>
            <a:ln w="9525">
              <a:solidFill>
                <a:srgbClr val="92D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P9</a:t>
              </a:r>
            </a:p>
          </p:txBody>
        </p:sp>
        <p:sp>
          <p:nvSpPr>
            <p:cNvPr id="124" name="Rectangle 214">
              <a:extLst>
                <a:ext uri="{FF2B5EF4-FFF2-40B4-BE49-F238E27FC236}">
                  <a16:creationId xmlns:a16="http://schemas.microsoft.com/office/drawing/2014/main" id="{DEF6C771-C11E-43CC-B0D0-1287A6A0C6DF}"/>
                </a:ext>
              </a:extLst>
            </p:cNvPr>
            <p:cNvSpPr>
              <a:spLocks noChangeArrowheads="1"/>
            </p:cNvSpPr>
            <p:nvPr/>
          </p:nvSpPr>
          <p:spPr bwMode="auto">
            <a:xfrm>
              <a:off x="2514600" y="1617663"/>
              <a:ext cx="1447800" cy="1371600"/>
            </a:xfrm>
            <a:prstGeom prst="rect">
              <a:avLst/>
            </a:prstGeom>
            <a:noFill/>
            <a:ln w="254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p>
          </p:txBody>
        </p:sp>
      </p:grpSp>
      <p:sp>
        <p:nvSpPr>
          <p:cNvPr id="125" name="Text Box 168">
            <a:extLst>
              <a:ext uri="{FF2B5EF4-FFF2-40B4-BE49-F238E27FC236}">
                <a16:creationId xmlns:a16="http://schemas.microsoft.com/office/drawing/2014/main" id="{FC991DE6-D10B-403A-9DD4-00ADA2496539}"/>
              </a:ext>
            </a:extLst>
          </p:cNvPr>
          <p:cNvSpPr txBox="1">
            <a:spLocks noChangeArrowheads="1"/>
          </p:cNvSpPr>
          <p:nvPr/>
        </p:nvSpPr>
        <p:spPr bwMode="auto">
          <a:xfrm>
            <a:off x="4067171" y="3189921"/>
            <a:ext cx="108615" cy="1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26" name="Text Box 168">
            <a:extLst>
              <a:ext uri="{FF2B5EF4-FFF2-40B4-BE49-F238E27FC236}">
                <a16:creationId xmlns:a16="http://schemas.microsoft.com/office/drawing/2014/main" id="{AF563F25-EAF6-4964-9FD5-EB52904945DA}"/>
              </a:ext>
            </a:extLst>
          </p:cNvPr>
          <p:cNvSpPr txBox="1">
            <a:spLocks noChangeArrowheads="1"/>
          </p:cNvSpPr>
          <p:nvPr/>
        </p:nvSpPr>
        <p:spPr bwMode="auto">
          <a:xfrm>
            <a:off x="4061999" y="4216593"/>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27" name="Freeform 7">
            <a:extLst>
              <a:ext uri="{FF2B5EF4-FFF2-40B4-BE49-F238E27FC236}">
                <a16:creationId xmlns:a16="http://schemas.microsoft.com/office/drawing/2014/main" id="{5DD1296E-0298-4EB2-A3EC-F0FBCC54506A}"/>
              </a:ext>
            </a:extLst>
          </p:cNvPr>
          <p:cNvSpPr>
            <a:spLocks/>
          </p:cNvSpPr>
          <p:nvPr/>
        </p:nvSpPr>
        <p:spPr bwMode="auto">
          <a:xfrm>
            <a:off x="2392687" y="4463564"/>
            <a:ext cx="1020207" cy="217230"/>
          </a:xfrm>
          <a:custGeom>
            <a:avLst/>
            <a:gdLst>
              <a:gd name="T0" fmla="*/ 2147483646 w 714375"/>
              <a:gd name="T1" fmla="*/ 0 h 781050"/>
              <a:gd name="T2" fmla="*/ 2147483646 w 714375"/>
              <a:gd name="T3" fmla="*/ 0 h 781050"/>
              <a:gd name="T4" fmla="*/ 0 w 714375"/>
              <a:gd name="T5" fmla="*/ 0 h 781050"/>
              <a:gd name="T6" fmla="*/ 0 60000 65536"/>
              <a:gd name="T7" fmla="*/ 0 60000 65536"/>
              <a:gd name="T8" fmla="*/ 0 60000 65536"/>
            </a:gdLst>
            <a:ahLst/>
            <a:cxnLst>
              <a:cxn ang="T6">
                <a:pos x="T0" y="T1"/>
              </a:cxn>
              <a:cxn ang="T7">
                <a:pos x="T2" y="T3"/>
              </a:cxn>
              <a:cxn ang="T8">
                <a:pos x="T4" y="T5"/>
              </a:cxn>
            </a:cxnLst>
            <a:rect l="0" t="0" r="r" b="b"/>
            <a:pathLst>
              <a:path w="714375" h="781050">
                <a:moveTo>
                  <a:pt x="714375" y="0"/>
                </a:moveTo>
                <a:lnTo>
                  <a:pt x="714375" y="781050"/>
                </a:lnTo>
                <a:lnTo>
                  <a:pt x="0" y="781050"/>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8" name="Freeform 4">
            <a:extLst>
              <a:ext uri="{FF2B5EF4-FFF2-40B4-BE49-F238E27FC236}">
                <a16:creationId xmlns:a16="http://schemas.microsoft.com/office/drawing/2014/main" id="{2581ED09-AFF6-4904-B787-ECAFFD7862CB}"/>
              </a:ext>
            </a:extLst>
          </p:cNvPr>
          <p:cNvSpPr>
            <a:spLocks/>
          </p:cNvSpPr>
          <p:nvPr/>
        </p:nvSpPr>
        <p:spPr bwMode="auto">
          <a:xfrm>
            <a:off x="2528456" y="3498957"/>
            <a:ext cx="495234" cy="169388"/>
          </a:xfrm>
          <a:custGeom>
            <a:avLst/>
            <a:gdLst>
              <a:gd name="T0" fmla="*/ 77028 w 585788"/>
              <a:gd name="T1" fmla="*/ 0 h 385763"/>
              <a:gd name="T2" fmla="*/ 77028 w 585788"/>
              <a:gd name="T3" fmla="*/ 1 h 385763"/>
              <a:gd name="T4" fmla="*/ 0 w 585788"/>
              <a:gd name="T5" fmla="*/ 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29" name="Freeform 4">
            <a:extLst>
              <a:ext uri="{FF2B5EF4-FFF2-40B4-BE49-F238E27FC236}">
                <a16:creationId xmlns:a16="http://schemas.microsoft.com/office/drawing/2014/main" id="{96033345-DCED-4474-B0F6-95BBBD8CA6BF}"/>
              </a:ext>
            </a:extLst>
          </p:cNvPr>
          <p:cNvSpPr>
            <a:spLocks/>
          </p:cNvSpPr>
          <p:nvPr/>
        </p:nvSpPr>
        <p:spPr bwMode="auto">
          <a:xfrm>
            <a:off x="2475442" y="3517060"/>
            <a:ext cx="724101" cy="471959"/>
          </a:xfrm>
          <a:custGeom>
            <a:avLst/>
            <a:gdLst>
              <a:gd name="T0" fmla="*/ 2147483646 w 585788"/>
              <a:gd name="T1" fmla="*/ 0 h 385763"/>
              <a:gd name="T2" fmla="*/ 2147483646 w 585788"/>
              <a:gd name="T3" fmla="*/ 2147483646 h 385763"/>
              <a:gd name="T4" fmla="*/ 0 w 585788"/>
              <a:gd name="T5" fmla="*/ 2147483646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30" name="Text Box 168">
            <a:extLst>
              <a:ext uri="{FF2B5EF4-FFF2-40B4-BE49-F238E27FC236}">
                <a16:creationId xmlns:a16="http://schemas.microsoft.com/office/drawing/2014/main" id="{9180BD63-0444-4C79-ABA6-CDF1987951D2}"/>
              </a:ext>
            </a:extLst>
          </p:cNvPr>
          <p:cNvSpPr txBox="1">
            <a:spLocks noChangeArrowheads="1"/>
          </p:cNvSpPr>
          <p:nvPr/>
        </p:nvSpPr>
        <p:spPr bwMode="auto">
          <a:xfrm>
            <a:off x="3592195" y="3987071"/>
            <a:ext cx="10861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x8</a:t>
            </a:r>
          </a:p>
        </p:txBody>
      </p:sp>
      <p:sp>
        <p:nvSpPr>
          <p:cNvPr id="131" name="Rectangle 137">
            <a:extLst>
              <a:ext uri="{FF2B5EF4-FFF2-40B4-BE49-F238E27FC236}">
                <a16:creationId xmlns:a16="http://schemas.microsoft.com/office/drawing/2014/main" id="{1F88DEB4-3F79-41D3-B5CC-BA5A651C21B0}"/>
              </a:ext>
            </a:extLst>
          </p:cNvPr>
          <p:cNvSpPr>
            <a:spLocks noChangeArrowheads="1"/>
          </p:cNvSpPr>
          <p:nvPr/>
        </p:nvSpPr>
        <p:spPr bwMode="auto">
          <a:xfrm>
            <a:off x="1210280" y="4910954"/>
            <a:ext cx="1621842" cy="2011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132" name="Line 145">
            <a:extLst>
              <a:ext uri="{FF2B5EF4-FFF2-40B4-BE49-F238E27FC236}">
                <a16:creationId xmlns:a16="http://schemas.microsoft.com/office/drawing/2014/main" id="{ACBFCEFB-A5A9-485F-B2BA-C02FED84AFD9}"/>
              </a:ext>
            </a:extLst>
          </p:cNvPr>
          <p:cNvSpPr>
            <a:spLocks noChangeShapeType="1"/>
          </p:cNvSpPr>
          <p:nvPr/>
        </p:nvSpPr>
        <p:spPr bwMode="auto">
          <a:xfrm flipH="1">
            <a:off x="3549956" y="2340395"/>
            <a:ext cx="0" cy="2010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Rectangle 154">
            <a:extLst>
              <a:ext uri="{FF2B5EF4-FFF2-40B4-BE49-F238E27FC236}">
                <a16:creationId xmlns:a16="http://schemas.microsoft.com/office/drawing/2014/main" id="{9B4A4C13-4CE5-404B-BF70-401697D20363}"/>
              </a:ext>
            </a:extLst>
          </p:cNvPr>
          <p:cNvSpPr>
            <a:spLocks noChangeArrowheads="1"/>
          </p:cNvSpPr>
          <p:nvPr/>
        </p:nvSpPr>
        <p:spPr bwMode="auto">
          <a:xfrm>
            <a:off x="4206819" y="4157855"/>
            <a:ext cx="863749" cy="394377"/>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134" name="Line 83">
            <a:extLst>
              <a:ext uri="{FF2B5EF4-FFF2-40B4-BE49-F238E27FC236}">
                <a16:creationId xmlns:a16="http://schemas.microsoft.com/office/drawing/2014/main" id="{CAD153DC-932D-44C1-9253-323FEB904267}"/>
              </a:ext>
            </a:extLst>
          </p:cNvPr>
          <p:cNvSpPr>
            <a:spLocks noChangeShapeType="1"/>
          </p:cNvSpPr>
          <p:nvPr/>
        </p:nvSpPr>
        <p:spPr bwMode="auto">
          <a:xfrm>
            <a:off x="3886146" y="1896882"/>
            <a:ext cx="13900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Text Box 86">
            <a:extLst>
              <a:ext uri="{FF2B5EF4-FFF2-40B4-BE49-F238E27FC236}">
                <a16:creationId xmlns:a16="http://schemas.microsoft.com/office/drawing/2014/main" id="{E65A8431-A57C-4F30-B9B1-107C031EB01D}"/>
              </a:ext>
            </a:extLst>
          </p:cNvPr>
          <p:cNvSpPr txBox="1">
            <a:spLocks noChangeArrowheads="1"/>
          </p:cNvSpPr>
          <p:nvPr/>
        </p:nvSpPr>
        <p:spPr bwMode="auto">
          <a:xfrm>
            <a:off x="4371035" y="1730806"/>
            <a:ext cx="427995" cy="12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a:t>X Bus 4B</a:t>
            </a:r>
          </a:p>
        </p:txBody>
      </p:sp>
      <p:sp>
        <p:nvSpPr>
          <p:cNvPr id="136" name="Line 174">
            <a:extLst>
              <a:ext uri="{FF2B5EF4-FFF2-40B4-BE49-F238E27FC236}">
                <a16:creationId xmlns:a16="http://schemas.microsoft.com/office/drawing/2014/main" id="{1C5EC1BE-F0A3-4337-8885-FAF07B4F0E6F}"/>
              </a:ext>
            </a:extLst>
          </p:cNvPr>
          <p:cNvSpPr>
            <a:spLocks noChangeShapeType="1"/>
          </p:cNvSpPr>
          <p:nvPr/>
        </p:nvSpPr>
        <p:spPr bwMode="auto">
          <a:xfrm flipV="1">
            <a:off x="3447806" y="3333448"/>
            <a:ext cx="8249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Rectangle 142">
            <a:extLst>
              <a:ext uri="{FF2B5EF4-FFF2-40B4-BE49-F238E27FC236}">
                <a16:creationId xmlns:a16="http://schemas.microsoft.com/office/drawing/2014/main" id="{0C85C184-369D-4BD7-B6B1-1F6BF254E587}"/>
              </a:ext>
            </a:extLst>
          </p:cNvPr>
          <p:cNvSpPr>
            <a:spLocks noChangeArrowheads="1"/>
          </p:cNvSpPr>
          <p:nvPr/>
        </p:nvSpPr>
        <p:spPr bwMode="auto">
          <a:xfrm>
            <a:off x="2930591" y="3162767"/>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 </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138" name="Rectangle 150">
            <a:extLst>
              <a:ext uri="{FF2B5EF4-FFF2-40B4-BE49-F238E27FC236}">
                <a16:creationId xmlns:a16="http://schemas.microsoft.com/office/drawing/2014/main" id="{F085825F-E893-43CC-A20D-2308E1FBA524}"/>
              </a:ext>
            </a:extLst>
          </p:cNvPr>
          <p:cNvSpPr>
            <a:spLocks noChangeArrowheads="1"/>
          </p:cNvSpPr>
          <p:nvPr/>
        </p:nvSpPr>
        <p:spPr bwMode="auto">
          <a:xfrm>
            <a:off x="4222335" y="2632622"/>
            <a:ext cx="550834" cy="278003"/>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USB 3.0</a:t>
            </a:r>
          </a:p>
        </p:txBody>
      </p:sp>
      <p:sp>
        <p:nvSpPr>
          <p:cNvPr id="139" name="Rectangle 148">
            <a:extLst>
              <a:ext uri="{FF2B5EF4-FFF2-40B4-BE49-F238E27FC236}">
                <a16:creationId xmlns:a16="http://schemas.microsoft.com/office/drawing/2014/main" id="{A163603B-6FF9-47D6-A716-757902EA26D7}"/>
              </a:ext>
            </a:extLst>
          </p:cNvPr>
          <p:cNvSpPr>
            <a:spLocks noChangeArrowheads="1"/>
          </p:cNvSpPr>
          <p:nvPr/>
        </p:nvSpPr>
        <p:spPr bwMode="auto">
          <a:xfrm>
            <a:off x="4209405" y="3154826"/>
            <a:ext cx="863749" cy="379968"/>
          </a:xfrm>
          <a:prstGeom prst="rect">
            <a:avLst/>
          </a:prstGeom>
          <a:solidFill>
            <a:srgbClr val="CCE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Storage</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Controller</a:t>
            </a:r>
          </a:p>
          <a:p>
            <a:pPr algn="ctr" eaLnBrk="1" hangingPunct="1">
              <a:lnSpc>
                <a:spcPct val="85000"/>
              </a:lnSpc>
              <a:spcBef>
                <a:spcPct val="0"/>
              </a:spcBef>
              <a:buClr>
                <a:schemeClr val="accent2"/>
              </a:buClr>
              <a:buFont typeface="Wingdings" panose="05000000000000000000" pitchFamily="2" charset="2"/>
              <a:buNone/>
            </a:pPr>
            <a:r>
              <a:rPr lang="en-US" sz="1000" b="1" dirty="0">
                <a:solidFill>
                  <a:schemeClr val="tx1"/>
                </a:solidFill>
              </a:rPr>
              <a:t>Slot</a:t>
            </a:r>
          </a:p>
        </p:txBody>
      </p:sp>
      <p:sp>
        <p:nvSpPr>
          <p:cNvPr id="140" name="Line 145">
            <a:extLst>
              <a:ext uri="{FF2B5EF4-FFF2-40B4-BE49-F238E27FC236}">
                <a16:creationId xmlns:a16="http://schemas.microsoft.com/office/drawing/2014/main" id="{A651FB78-B38B-4A1A-953C-E3CAE8C3895B}"/>
              </a:ext>
            </a:extLst>
          </p:cNvPr>
          <p:cNvSpPr>
            <a:spLocks noChangeShapeType="1"/>
          </p:cNvSpPr>
          <p:nvPr/>
        </p:nvSpPr>
        <p:spPr bwMode="auto">
          <a:xfrm flipH="1">
            <a:off x="3270660" y="861159"/>
            <a:ext cx="0" cy="3542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Rectangle 177">
            <a:extLst>
              <a:ext uri="{FF2B5EF4-FFF2-40B4-BE49-F238E27FC236}">
                <a16:creationId xmlns:a16="http://schemas.microsoft.com/office/drawing/2014/main" id="{F48E58CA-2581-42DA-BB29-460A3264DD75}"/>
              </a:ext>
            </a:extLst>
          </p:cNvPr>
          <p:cNvSpPr>
            <a:spLocks noChangeArrowheads="1"/>
          </p:cNvSpPr>
          <p:nvPr/>
        </p:nvSpPr>
        <p:spPr bwMode="auto">
          <a:xfrm>
            <a:off x="2693965" y="613820"/>
            <a:ext cx="1137873" cy="327138"/>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
                <a:schemeClr val="accent2"/>
              </a:buClr>
              <a:buFont typeface="Wingdings" panose="05000000000000000000" pitchFamily="2" charset="2"/>
              <a:buNone/>
            </a:pPr>
            <a:r>
              <a:rPr lang="en-US" sz="1100" dirty="0">
                <a:solidFill>
                  <a:schemeClr val="tx1"/>
                </a:solidFill>
              </a:rPr>
              <a:t>Ports T5, T6</a:t>
            </a:r>
          </a:p>
          <a:p>
            <a:pPr algn="ctr" eaLnBrk="1" hangingPunct="1">
              <a:spcBef>
                <a:spcPct val="0"/>
              </a:spcBef>
              <a:buClr>
                <a:schemeClr val="accent2"/>
              </a:buClr>
              <a:buFont typeface="Wingdings" panose="05000000000000000000" pitchFamily="2" charset="2"/>
              <a:buNone/>
            </a:pPr>
            <a:r>
              <a:rPr lang="en-US" sz="900" dirty="0" err="1">
                <a:solidFill>
                  <a:schemeClr val="tx1"/>
                </a:solidFill>
              </a:rPr>
              <a:t>OpenCAPI</a:t>
            </a:r>
            <a:endParaRPr lang="en-US" sz="900" dirty="0">
              <a:solidFill>
                <a:schemeClr val="tx1"/>
              </a:solidFill>
            </a:endParaRPr>
          </a:p>
        </p:txBody>
      </p:sp>
      <p:sp>
        <p:nvSpPr>
          <p:cNvPr id="142" name="Line 145">
            <a:extLst>
              <a:ext uri="{FF2B5EF4-FFF2-40B4-BE49-F238E27FC236}">
                <a16:creationId xmlns:a16="http://schemas.microsoft.com/office/drawing/2014/main" id="{FDE275CA-D8A7-4B31-A5B4-13A9EB0F7092}"/>
              </a:ext>
            </a:extLst>
          </p:cNvPr>
          <p:cNvSpPr>
            <a:spLocks noChangeShapeType="1"/>
          </p:cNvSpPr>
          <p:nvPr/>
        </p:nvSpPr>
        <p:spPr bwMode="auto">
          <a:xfrm flipH="1">
            <a:off x="5855442" y="862452"/>
            <a:ext cx="0" cy="353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Rectangle 142">
            <a:extLst>
              <a:ext uri="{FF2B5EF4-FFF2-40B4-BE49-F238E27FC236}">
                <a16:creationId xmlns:a16="http://schemas.microsoft.com/office/drawing/2014/main" id="{E136B024-C778-45C9-A72C-1F579D5FEC6A}"/>
              </a:ext>
            </a:extLst>
          </p:cNvPr>
          <p:cNvSpPr>
            <a:spLocks noChangeArrowheads="1"/>
          </p:cNvSpPr>
          <p:nvPr/>
        </p:nvSpPr>
        <p:spPr bwMode="auto">
          <a:xfrm>
            <a:off x="3281004" y="4137718"/>
            <a:ext cx="550834" cy="444805"/>
          </a:xfrm>
          <a:prstGeom prst="rect">
            <a:avLst/>
          </a:prstGeom>
          <a:solidFill>
            <a:srgbClr val="FF99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Gen3</a:t>
            </a:r>
          </a:p>
          <a:p>
            <a:pPr algn="ct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Switch</a:t>
            </a:r>
          </a:p>
        </p:txBody>
      </p:sp>
      <p:sp>
        <p:nvSpPr>
          <p:cNvPr id="144" name="Text Box 68">
            <a:extLst>
              <a:ext uri="{FF2B5EF4-FFF2-40B4-BE49-F238E27FC236}">
                <a16:creationId xmlns:a16="http://schemas.microsoft.com/office/drawing/2014/main" id="{48CD6295-EC7E-4B85-897C-778DE390C611}"/>
              </a:ext>
            </a:extLst>
          </p:cNvPr>
          <p:cNvSpPr txBox="1">
            <a:spLocks noChangeArrowheads="1"/>
          </p:cNvSpPr>
          <p:nvPr/>
        </p:nvSpPr>
        <p:spPr bwMode="auto">
          <a:xfrm>
            <a:off x="303975" y="2646117"/>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45" name="Freeform 4">
            <a:extLst>
              <a:ext uri="{FF2B5EF4-FFF2-40B4-BE49-F238E27FC236}">
                <a16:creationId xmlns:a16="http://schemas.microsoft.com/office/drawing/2014/main" id="{A3E95031-CE50-4B30-BC84-CEBC215B1F02}"/>
              </a:ext>
            </a:extLst>
          </p:cNvPr>
          <p:cNvSpPr>
            <a:spLocks/>
          </p:cNvSpPr>
          <p:nvPr/>
        </p:nvSpPr>
        <p:spPr bwMode="auto">
          <a:xfrm>
            <a:off x="2545266" y="2342981"/>
            <a:ext cx="470666" cy="689189"/>
          </a:xfrm>
          <a:custGeom>
            <a:avLst/>
            <a:gdLst>
              <a:gd name="T0" fmla="*/ 35907 w 585788"/>
              <a:gd name="T1" fmla="*/ 0 h 385763"/>
              <a:gd name="T2" fmla="*/ 35907 w 585788"/>
              <a:gd name="T3" fmla="*/ 2639181 h 385763"/>
              <a:gd name="T4" fmla="*/ 0 w 585788"/>
              <a:gd name="T5" fmla="*/ 2639181 h 385763"/>
              <a:gd name="T6" fmla="*/ 0 60000 65536"/>
              <a:gd name="T7" fmla="*/ 0 60000 65536"/>
              <a:gd name="T8" fmla="*/ 0 60000 65536"/>
            </a:gdLst>
            <a:ahLst/>
            <a:cxnLst>
              <a:cxn ang="T6">
                <a:pos x="T0" y="T1"/>
              </a:cxn>
              <a:cxn ang="T7">
                <a:pos x="T2" y="T3"/>
              </a:cxn>
              <a:cxn ang="T8">
                <a:pos x="T4" y="T5"/>
              </a:cxn>
            </a:cxnLst>
            <a:rect l="0" t="0" r="r" b="b"/>
            <a:pathLst>
              <a:path w="585788" h="385763">
                <a:moveTo>
                  <a:pt x="585788" y="0"/>
                </a:moveTo>
                <a:lnTo>
                  <a:pt x="585788" y="385763"/>
                </a:lnTo>
                <a:lnTo>
                  <a:pt x="0" y="385763"/>
                </a:lnTo>
              </a:path>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46" name="Rectangle 135">
            <a:extLst>
              <a:ext uri="{FF2B5EF4-FFF2-40B4-BE49-F238E27FC236}">
                <a16:creationId xmlns:a16="http://schemas.microsoft.com/office/drawing/2014/main" id="{D67A4D8D-119F-4632-B798-2D1A68736250}"/>
              </a:ext>
            </a:extLst>
          </p:cNvPr>
          <p:cNvSpPr>
            <a:spLocks noChangeArrowheads="1"/>
          </p:cNvSpPr>
          <p:nvPr/>
        </p:nvSpPr>
        <p:spPr bwMode="auto">
          <a:xfrm>
            <a:off x="1210280" y="3909862"/>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147" name="Rectangle 135">
            <a:extLst>
              <a:ext uri="{FF2B5EF4-FFF2-40B4-BE49-F238E27FC236}">
                <a16:creationId xmlns:a16="http://schemas.microsoft.com/office/drawing/2014/main" id="{04B365E8-345E-4FBF-98E2-3D29A226DA52}"/>
              </a:ext>
            </a:extLst>
          </p:cNvPr>
          <p:cNvSpPr>
            <a:spLocks noChangeArrowheads="1"/>
          </p:cNvSpPr>
          <p:nvPr/>
        </p:nvSpPr>
        <p:spPr bwMode="auto">
          <a:xfrm>
            <a:off x="1210280" y="4585110"/>
            <a:ext cx="1278815" cy="201168"/>
          </a:xfrm>
          <a:prstGeom prst="rect">
            <a:avLst/>
          </a:prstGeom>
          <a:solidFill>
            <a:srgbClr val="CCECFF"/>
          </a:solidFill>
          <a:ln w="9525" algn="ctr">
            <a:solidFill>
              <a:schemeClr val="tx1"/>
            </a:solidFill>
            <a:miter lim="800000"/>
            <a:headEnd/>
            <a:tailEnd/>
          </a:ln>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a:t>
            </a:r>
          </a:p>
        </p:txBody>
      </p:sp>
      <p:sp>
        <p:nvSpPr>
          <p:cNvPr id="148" name="Rectangle 139">
            <a:extLst>
              <a:ext uri="{FF2B5EF4-FFF2-40B4-BE49-F238E27FC236}">
                <a16:creationId xmlns:a16="http://schemas.microsoft.com/office/drawing/2014/main" id="{11CB836C-4B29-4801-A122-82B691629387}"/>
              </a:ext>
            </a:extLst>
          </p:cNvPr>
          <p:cNvSpPr>
            <a:spLocks noChangeArrowheads="1"/>
          </p:cNvSpPr>
          <p:nvPr/>
        </p:nvSpPr>
        <p:spPr bwMode="auto">
          <a:xfrm>
            <a:off x="1210280" y="2953013"/>
            <a:ext cx="1578616" cy="201168"/>
          </a:xfrm>
          <a:prstGeom prst="rect">
            <a:avLst/>
          </a:prstGeom>
          <a:solidFill>
            <a:srgbClr val="00FCD6"/>
          </a:solidFill>
          <a:ln w="9525" algn="ctr">
            <a:solidFill>
              <a:schemeClr val="tx1"/>
            </a:solidFill>
            <a:miter lim="800000"/>
            <a:headEnd/>
            <a:tailEnd/>
          </a:ln>
          <a:effec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defRPr/>
            </a:pPr>
            <a:r>
              <a:rPr lang="en-US" sz="1100" b="1" dirty="0">
                <a:solidFill>
                  <a:schemeClr val="tx1"/>
                </a:solidFill>
              </a:rPr>
              <a:t>PCIe Gen4 x8 </a:t>
            </a:r>
            <a:r>
              <a:rPr lang="en-US" sz="900" dirty="0">
                <a:solidFill>
                  <a:schemeClr val="tx1"/>
                </a:solidFill>
              </a:rPr>
              <a:t>(x16 Conn)</a:t>
            </a:r>
            <a:endParaRPr lang="en-US" sz="1100" dirty="0">
              <a:solidFill>
                <a:schemeClr val="tx1"/>
              </a:solidFill>
            </a:endParaRPr>
          </a:p>
        </p:txBody>
      </p:sp>
      <p:sp>
        <p:nvSpPr>
          <p:cNvPr id="151" name="Text Box 97">
            <a:extLst>
              <a:ext uri="{FF2B5EF4-FFF2-40B4-BE49-F238E27FC236}">
                <a16:creationId xmlns:a16="http://schemas.microsoft.com/office/drawing/2014/main" id="{06B57A28-090B-4C86-A276-1D8265CF28BA}"/>
              </a:ext>
            </a:extLst>
          </p:cNvPr>
          <p:cNvSpPr txBox="1">
            <a:spLocks noChangeArrowheads="1"/>
          </p:cNvSpPr>
          <p:nvPr/>
        </p:nvSpPr>
        <p:spPr bwMode="auto">
          <a:xfrm>
            <a:off x="7770521" y="1514810"/>
            <a:ext cx="1061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16 DDR4 RDIMMs</a:t>
            </a:r>
          </a:p>
          <a:p>
            <a:r>
              <a:rPr lang="en-US" sz="1000" b="1" dirty="0"/>
              <a:t>2133-2666 MHz</a:t>
            </a:r>
          </a:p>
        </p:txBody>
      </p:sp>
      <p:sp>
        <p:nvSpPr>
          <p:cNvPr id="152" name="Text Box 68">
            <a:extLst>
              <a:ext uri="{FF2B5EF4-FFF2-40B4-BE49-F238E27FC236}">
                <a16:creationId xmlns:a16="http://schemas.microsoft.com/office/drawing/2014/main" id="{D7A217F6-D314-4489-B551-285A0FC822AE}"/>
              </a:ext>
            </a:extLst>
          </p:cNvPr>
          <p:cNvSpPr txBox="1">
            <a:spLocks noChangeArrowheads="1"/>
          </p:cNvSpPr>
          <p:nvPr/>
        </p:nvSpPr>
        <p:spPr bwMode="auto">
          <a:xfrm>
            <a:off x="295105" y="2947581"/>
            <a:ext cx="454593" cy="160044"/>
          </a:xfrm>
          <a:prstGeom prst="rect">
            <a:avLst/>
          </a:prstGeom>
          <a:solidFill>
            <a:schemeClr val="accent1">
              <a:lumMod val="75000"/>
            </a:schemeClr>
          </a:solidFill>
          <a:ln>
            <a:noFill/>
          </a:ln>
          <a:effectLst/>
        </p:spPr>
        <p:txBody>
          <a:bodyPr wrap="square"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53" name="Text Box 68">
            <a:extLst>
              <a:ext uri="{FF2B5EF4-FFF2-40B4-BE49-F238E27FC236}">
                <a16:creationId xmlns:a16="http://schemas.microsoft.com/office/drawing/2014/main" id="{2290A9A9-5317-463E-A9A1-BC792FD67D0E}"/>
              </a:ext>
            </a:extLst>
          </p:cNvPr>
          <p:cNvSpPr txBox="1">
            <a:spLocks noChangeArrowheads="1"/>
          </p:cNvSpPr>
          <p:nvPr/>
        </p:nvSpPr>
        <p:spPr bwMode="auto">
          <a:xfrm>
            <a:off x="8138844" y="2830689"/>
            <a:ext cx="454593" cy="160044"/>
          </a:xfrm>
          <a:prstGeom prst="rect">
            <a:avLst/>
          </a:prstGeom>
          <a:solidFill>
            <a:schemeClr val="accent1">
              <a:lumMod val="75000"/>
            </a:schemeClr>
          </a:solidFill>
          <a:ln>
            <a:noFill/>
          </a:ln>
          <a:effectLst/>
        </p:spPr>
        <p:txBody>
          <a:bodyPr wrap="square" lIns="0" tIns="18288" rIns="0" bIns="1828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54" name="Text Box 68">
            <a:extLst>
              <a:ext uri="{FF2B5EF4-FFF2-40B4-BE49-F238E27FC236}">
                <a16:creationId xmlns:a16="http://schemas.microsoft.com/office/drawing/2014/main" id="{443AA5E1-B6FC-426B-92D6-F1E3B47A384B}"/>
              </a:ext>
            </a:extLst>
          </p:cNvPr>
          <p:cNvSpPr txBox="1">
            <a:spLocks noChangeArrowheads="1"/>
          </p:cNvSpPr>
          <p:nvPr/>
        </p:nvSpPr>
        <p:spPr bwMode="auto">
          <a:xfrm>
            <a:off x="8129974" y="3141677"/>
            <a:ext cx="454593" cy="160044"/>
          </a:xfrm>
          <a:prstGeom prst="rect">
            <a:avLst/>
          </a:prstGeom>
          <a:solidFill>
            <a:schemeClr val="accent1">
              <a:lumMod val="75000"/>
            </a:schemeClr>
          </a:solidFill>
          <a:ln>
            <a:noFill/>
          </a:ln>
          <a:effectLst/>
        </p:spPr>
        <p:txBody>
          <a:bodyPr wrap="square" lIns="0" tIns="18288" rIns="0" bIns="1828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800" b="1" dirty="0">
                <a:solidFill>
                  <a:schemeClr val="bg2"/>
                </a:solidFill>
              </a:rPr>
              <a:t>CAPI 2.0</a:t>
            </a:r>
          </a:p>
        </p:txBody>
      </p:sp>
      <p:sp>
        <p:nvSpPr>
          <p:cNvPr id="155" name="Rectangle 132">
            <a:extLst>
              <a:ext uri="{FF2B5EF4-FFF2-40B4-BE49-F238E27FC236}">
                <a16:creationId xmlns:a16="http://schemas.microsoft.com/office/drawing/2014/main" id="{19E4B974-ACC5-47C9-977C-DB92E7CFF54E}"/>
              </a:ext>
            </a:extLst>
          </p:cNvPr>
          <p:cNvSpPr>
            <a:spLocks noChangeArrowheads="1"/>
          </p:cNvSpPr>
          <p:nvPr/>
        </p:nvSpPr>
        <p:spPr bwMode="auto">
          <a:xfrm>
            <a:off x="1210280" y="3594360"/>
            <a:ext cx="1615375" cy="201168"/>
          </a:xfrm>
          <a:prstGeom prst="rect">
            <a:avLst/>
          </a:prstGeom>
          <a:solidFill>
            <a:srgbClr val="CCECFF"/>
          </a:solidFill>
          <a:ln w="9525" algn="ctr">
            <a:solidFill>
              <a:schemeClr val="tx1"/>
            </a:solidFill>
            <a:miter lim="800000"/>
            <a:headEnd/>
            <a:tailEnd/>
          </a:ln>
          <a:effectLs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Gen3 x8 </a:t>
            </a:r>
            <a:r>
              <a:rPr lang="en-US" sz="900" dirty="0">
                <a:solidFill>
                  <a:schemeClr val="tx1"/>
                </a:solidFill>
              </a:rPr>
              <a:t>(x16 Conn)</a:t>
            </a:r>
            <a:endParaRPr lang="en-US" sz="1100" dirty="0">
              <a:solidFill>
                <a:schemeClr val="tx1"/>
              </a:solidFill>
            </a:endParaRPr>
          </a:p>
        </p:txBody>
      </p:sp>
      <p:sp>
        <p:nvSpPr>
          <p:cNvPr id="158" name="Text Box 68">
            <a:extLst>
              <a:ext uri="{FF2B5EF4-FFF2-40B4-BE49-F238E27FC236}">
                <a16:creationId xmlns:a16="http://schemas.microsoft.com/office/drawing/2014/main" id="{90B6EAF2-0F2E-4DF8-9F28-8B488151BC37}"/>
              </a:ext>
            </a:extLst>
          </p:cNvPr>
          <p:cNvSpPr txBox="1">
            <a:spLocks noChangeArrowheads="1"/>
          </p:cNvSpPr>
          <p:nvPr/>
        </p:nvSpPr>
        <p:spPr bwMode="auto">
          <a:xfrm>
            <a:off x="5905130" y="1019466"/>
            <a:ext cx="44563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dirty="0"/>
              <a:t>25 Gb/s</a:t>
            </a:r>
          </a:p>
        </p:txBody>
      </p:sp>
      <p:sp>
        <p:nvSpPr>
          <p:cNvPr id="159" name="Rectangle 177">
            <a:extLst>
              <a:ext uri="{FF2B5EF4-FFF2-40B4-BE49-F238E27FC236}">
                <a16:creationId xmlns:a16="http://schemas.microsoft.com/office/drawing/2014/main" id="{0A01B770-832F-4438-9FB8-199103451B43}"/>
              </a:ext>
            </a:extLst>
          </p:cNvPr>
          <p:cNvSpPr>
            <a:spLocks noChangeArrowheads="1"/>
          </p:cNvSpPr>
          <p:nvPr/>
        </p:nvSpPr>
        <p:spPr bwMode="auto">
          <a:xfrm>
            <a:off x="5281144" y="632108"/>
            <a:ext cx="1140461" cy="327138"/>
          </a:xfrm>
          <a:prstGeom prst="rect">
            <a:avLst/>
          </a:prstGeom>
          <a:solidFill>
            <a:srgbClr val="CC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
                <a:schemeClr val="accent2"/>
              </a:buClr>
              <a:buFont typeface="Wingdings" panose="05000000000000000000" pitchFamily="2" charset="2"/>
              <a:buNone/>
            </a:pPr>
            <a:r>
              <a:rPr lang="en-US" sz="1100" dirty="0">
                <a:solidFill>
                  <a:schemeClr val="tx1"/>
                </a:solidFill>
              </a:rPr>
              <a:t>Ports T7, T8</a:t>
            </a:r>
          </a:p>
          <a:p>
            <a:pPr algn="ctr" eaLnBrk="1" hangingPunct="1">
              <a:spcBef>
                <a:spcPct val="0"/>
              </a:spcBef>
              <a:buClr>
                <a:schemeClr val="accent2"/>
              </a:buClr>
              <a:buFont typeface="Wingdings" panose="05000000000000000000" pitchFamily="2" charset="2"/>
              <a:buNone/>
            </a:pPr>
            <a:r>
              <a:rPr lang="en-US" sz="900" dirty="0" err="1">
                <a:solidFill>
                  <a:schemeClr val="tx1"/>
                </a:solidFill>
              </a:rPr>
              <a:t>OpenCAPI</a:t>
            </a:r>
            <a:endParaRPr lang="en-US" sz="900" dirty="0">
              <a:solidFill>
                <a:schemeClr val="tx1"/>
              </a:solidFill>
            </a:endParaRPr>
          </a:p>
        </p:txBody>
      </p:sp>
      <p:sp>
        <p:nvSpPr>
          <p:cNvPr id="160" name="Text Box 68">
            <a:extLst>
              <a:ext uri="{FF2B5EF4-FFF2-40B4-BE49-F238E27FC236}">
                <a16:creationId xmlns:a16="http://schemas.microsoft.com/office/drawing/2014/main" id="{89F5D121-8071-4113-BBC7-8ABAF9B5829D}"/>
              </a:ext>
            </a:extLst>
          </p:cNvPr>
          <p:cNvSpPr txBox="1">
            <a:spLocks noChangeArrowheads="1"/>
          </p:cNvSpPr>
          <p:nvPr/>
        </p:nvSpPr>
        <p:spPr bwMode="auto">
          <a:xfrm>
            <a:off x="321170" y="4601271"/>
            <a:ext cx="334896" cy="143528"/>
          </a:xfrm>
          <a:prstGeom prst="rect">
            <a:avLst/>
          </a:prstGeom>
          <a:solidFill>
            <a:srgbClr val="CC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8288" rIns="0" bIns="18288"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900" b="1">
                <a:solidFill>
                  <a:schemeClr val="bg1"/>
                </a:solidFill>
              </a:rPr>
              <a:t>Eth</a:t>
            </a:r>
            <a:endParaRPr lang="en-US" sz="1000" b="1">
              <a:solidFill>
                <a:schemeClr val="bg1"/>
              </a:solidFill>
            </a:endParaRPr>
          </a:p>
        </p:txBody>
      </p:sp>
      <p:sp>
        <p:nvSpPr>
          <p:cNvPr id="161" name="Rectangle 135">
            <a:extLst>
              <a:ext uri="{FF2B5EF4-FFF2-40B4-BE49-F238E27FC236}">
                <a16:creationId xmlns:a16="http://schemas.microsoft.com/office/drawing/2014/main" id="{D7B2A01F-48C6-4CDA-A5BC-6F4DD4149BBC}"/>
              </a:ext>
            </a:extLst>
          </p:cNvPr>
          <p:cNvSpPr>
            <a:spLocks noChangeArrowheads="1"/>
          </p:cNvSpPr>
          <p:nvPr/>
        </p:nvSpPr>
        <p:spPr bwMode="auto">
          <a:xfrm>
            <a:off x="1210280" y="2656907"/>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grpSp>
        <p:nvGrpSpPr>
          <p:cNvPr id="164" name="Group 163">
            <a:extLst>
              <a:ext uri="{FF2B5EF4-FFF2-40B4-BE49-F238E27FC236}">
                <a16:creationId xmlns:a16="http://schemas.microsoft.com/office/drawing/2014/main" id="{F35469C8-0BCC-4CF2-9C16-6DC588B7C3D2}"/>
              </a:ext>
            </a:extLst>
          </p:cNvPr>
          <p:cNvGrpSpPr/>
          <p:nvPr/>
        </p:nvGrpSpPr>
        <p:grpSpPr>
          <a:xfrm>
            <a:off x="1717803" y="1042513"/>
            <a:ext cx="522288" cy="1386003"/>
            <a:chOff x="1403559" y="1058493"/>
            <a:chExt cx="522288" cy="1386003"/>
          </a:xfrm>
        </p:grpSpPr>
        <p:pic>
          <p:nvPicPr>
            <p:cNvPr id="165" name="Picture 164">
              <a:extLst>
                <a:ext uri="{FF2B5EF4-FFF2-40B4-BE49-F238E27FC236}">
                  <a16:creationId xmlns:a16="http://schemas.microsoft.com/office/drawing/2014/main" id="{4582FA09-1295-44A5-858B-6F962672B116}"/>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166" name="Picture 165">
              <a:extLst>
                <a:ext uri="{FF2B5EF4-FFF2-40B4-BE49-F238E27FC236}">
                  <a16:creationId xmlns:a16="http://schemas.microsoft.com/office/drawing/2014/main" id="{D5821D9D-30A6-4AF8-BD99-5891DC55B030}"/>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167" name="Picture 166">
              <a:extLst>
                <a:ext uri="{FF2B5EF4-FFF2-40B4-BE49-F238E27FC236}">
                  <a16:creationId xmlns:a16="http://schemas.microsoft.com/office/drawing/2014/main" id="{E0E9356B-FD3D-424A-868C-6D96CA911D46}"/>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168" name="Picture 167">
              <a:extLst>
                <a:ext uri="{FF2B5EF4-FFF2-40B4-BE49-F238E27FC236}">
                  <a16:creationId xmlns:a16="http://schemas.microsoft.com/office/drawing/2014/main" id="{B93DA6ED-5A7D-4EB6-AC88-E2524768DE48}"/>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169" name="Picture 168">
              <a:extLst>
                <a:ext uri="{FF2B5EF4-FFF2-40B4-BE49-F238E27FC236}">
                  <a16:creationId xmlns:a16="http://schemas.microsoft.com/office/drawing/2014/main" id="{28C59E7C-23F9-4E12-8CD8-5720D44FDD15}"/>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170" name="Picture 169">
              <a:extLst>
                <a:ext uri="{FF2B5EF4-FFF2-40B4-BE49-F238E27FC236}">
                  <a16:creationId xmlns:a16="http://schemas.microsoft.com/office/drawing/2014/main" id="{2B800AF0-2DD6-4143-AB2E-35E868AEE991}"/>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171" name="Picture 170">
              <a:extLst>
                <a:ext uri="{FF2B5EF4-FFF2-40B4-BE49-F238E27FC236}">
                  <a16:creationId xmlns:a16="http://schemas.microsoft.com/office/drawing/2014/main" id="{0434D0A3-7691-4E69-867D-E541837D154D}"/>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172" name="Picture 171">
              <a:extLst>
                <a:ext uri="{FF2B5EF4-FFF2-40B4-BE49-F238E27FC236}">
                  <a16:creationId xmlns:a16="http://schemas.microsoft.com/office/drawing/2014/main" id="{CCAA770D-3BCA-461E-A4A2-3B3D21232FC3}"/>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grpSp>
        <p:nvGrpSpPr>
          <p:cNvPr id="173" name="Group 172">
            <a:extLst>
              <a:ext uri="{FF2B5EF4-FFF2-40B4-BE49-F238E27FC236}">
                <a16:creationId xmlns:a16="http://schemas.microsoft.com/office/drawing/2014/main" id="{817064F8-F700-4A57-85F8-584CB5FB8396}"/>
              </a:ext>
            </a:extLst>
          </p:cNvPr>
          <p:cNvGrpSpPr/>
          <p:nvPr/>
        </p:nvGrpSpPr>
        <p:grpSpPr>
          <a:xfrm>
            <a:off x="1438778" y="1044088"/>
            <a:ext cx="522288" cy="1386003"/>
            <a:chOff x="1403559" y="1058493"/>
            <a:chExt cx="522288" cy="1386003"/>
          </a:xfrm>
        </p:grpSpPr>
        <p:pic>
          <p:nvPicPr>
            <p:cNvPr id="174" name="Picture 173">
              <a:extLst>
                <a:ext uri="{FF2B5EF4-FFF2-40B4-BE49-F238E27FC236}">
                  <a16:creationId xmlns:a16="http://schemas.microsoft.com/office/drawing/2014/main" id="{F9163CE7-1A6D-4D65-BF22-6B1847A7DDFF}"/>
                </a:ext>
              </a:extLst>
            </p:cNvPr>
            <p:cNvPicPr>
              <a:picLocks noChangeAspect="1"/>
            </p:cNvPicPr>
            <p:nvPr/>
          </p:nvPicPr>
          <p:blipFill rotWithShape="1">
            <a:blip r:embed="rId3"/>
            <a:srcRect l="3462" t="31852" r="6451" b="28009"/>
            <a:stretch/>
          </p:blipFill>
          <p:spPr>
            <a:xfrm rot="16200000">
              <a:off x="1619708" y="1235957"/>
              <a:ext cx="483604" cy="128675"/>
            </a:xfrm>
            <a:prstGeom prst="rect">
              <a:avLst/>
            </a:prstGeom>
          </p:spPr>
        </p:pic>
        <p:pic>
          <p:nvPicPr>
            <p:cNvPr id="175" name="Picture 174">
              <a:extLst>
                <a:ext uri="{FF2B5EF4-FFF2-40B4-BE49-F238E27FC236}">
                  <a16:creationId xmlns:a16="http://schemas.microsoft.com/office/drawing/2014/main" id="{F67B7E2E-A524-4D43-91EA-E2380671B3DF}"/>
                </a:ext>
              </a:extLst>
            </p:cNvPr>
            <p:cNvPicPr>
              <a:picLocks noChangeAspect="1"/>
            </p:cNvPicPr>
            <p:nvPr/>
          </p:nvPicPr>
          <p:blipFill rotWithShape="1">
            <a:blip r:embed="rId3"/>
            <a:srcRect l="3462" t="31852" r="6451" b="28009"/>
            <a:stretch/>
          </p:blipFill>
          <p:spPr>
            <a:xfrm rot="16200000">
              <a:off x="1563475" y="1364871"/>
              <a:ext cx="483604" cy="128675"/>
            </a:xfrm>
            <a:prstGeom prst="rect">
              <a:avLst/>
            </a:prstGeom>
          </p:spPr>
        </p:pic>
        <p:pic>
          <p:nvPicPr>
            <p:cNvPr id="176" name="Picture 175">
              <a:extLst>
                <a:ext uri="{FF2B5EF4-FFF2-40B4-BE49-F238E27FC236}">
                  <a16:creationId xmlns:a16="http://schemas.microsoft.com/office/drawing/2014/main" id="{B3234AA4-4BF5-4F29-B377-7F7160F2AD88}"/>
                </a:ext>
              </a:extLst>
            </p:cNvPr>
            <p:cNvPicPr>
              <a:picLocks noChangeAspect="1"/>
            </p:cNvPicPr>
            <p:nvPr/>
          </p:nvPicPr>
          <p:blipFill rotWithShape="1">
            <a:blip r:embed="rId3"/>
            <a:srcRect l="3462" t="31852" r="6451" b="28009"/>
            <a:stretch/>
          </p:blipFill>
          <p:spPr>
            <a:xfrm rot="16200000">
              <a:off x="1507245" y="1493785"/>
              <a:ext cx="483604" cy="128675"/>
            </a:xfrm>
            <a:prstGeom prst="rect">
              <a:avLst/>
            </a:prstGeom>
          </p:spPr>
        </p:pic>
        <p:pic>
          <p:nvPicPr>
            <p:cNvPr id="177" name="Picture 176">
              <a:extLst>
                <a:ext uri="{FF2B5EF4-FFF2-40B4-BE49-F238E27FC236}">
                  <a16:creationId xmlns:a16="http://schemas.microsoft.com/office/drawing/2014/main" id="{12B2179F-A111-4434-A6FD-26CB05943EFE}"/>
                </a:ext>
              </a:extLst>
            </p:cNvPr>
            <p:cNvPicPr>
              <a:picLocks noChangeAspect="1"/>
            </p:cNvPicPr>
            <p:nvPr/>
          </p:nvPicPr>
          <p:blipFill rotWithShape="1">
            <a:blip r:embed="rId3"/>
            <a:srcRect l="3462" t="31852" r="6451" b="28009"/>
            <a:stretch/>
          </p:blipFill>
          <p:spPr>
            <a:xfrm rot="16200000">
              <a:off x="1451015" y="1622699"/>
              <a:ext cx="483604" cy="128675"/>
            </a:xfrm>
            <a:prstGeom prst="rect">
              <a:avLst/>
            </a:prstGeom>
          </p:spPr>
        </p:pic>
        <p:pic>
          <p:nvPicPr>
            <p:cNvPr id="178" name="Picture 177">
              <a:extLst>
                <a:ext uri="{FF2B5EF4-FFF2-40B4-BE49-F238E27FC236}">
                  <a16:creationId xmlns:a16="http://schemas.microsoft.com/office/drawing/2014/main" id="{46E3A431-79DE-4F3B-B408-29055F9F934E}"/>
                </a:ext>
              </a:extLst>
            </p:cNvPr>
            <p:cNvPicPr>
              <a:picLocks noChangeAspect="1"/>
            </p:cNvPicPr>
            <p:nvPr/>
          </p:nvPicPr>
          <p:blipFill rotWithShape="1">
            <a:blip r:embed="rId3"/>
            <a:srcRect l="3462" t="31852" r="6451" b="28009"/>
            <a:stretch/>
          </p:blipFill>
          <p:spPr>
            <a:xfrm rot="16200000">
              <a:off x="1394785" y="1751613"/>
              <a:ext cx="483604" cy="128675"/>
            </a:xfrm>
            <a:prstGeom prst="rect">
              <a:avLst/>
            </a:prstGeom>
          </p:spPr>
        </p:pic>
        <p:pic>
          <p:nvPicPr>
            <p:cNvPr id="179" name="Picture 178">
              <a:extLst>
                <a:ext uri="{FF2B5EF4-FFF2-40B4-BE49-F238E27FC236}">
                  <a16:creationId xmlns:a16="http://schemas.microsoft.com/office/drawing/2014/main" id="{17BE22F7-63F7-4B90-84E3-F5260D15CF67}"/>
                </a:ext>
              </a:extLst>
            </p:cNvPr>
            <p:cNvPicPr>
              <a:picLocks noChangeAspect="1"/>
            </p:cNvPicPr>
            <p:nvPr/>
          </p:nvPicPr>
          <p:blipFill rotWithShape="1">
            <a:blip r:embed="rId3"/>
            <a:srcRect l="3462" t="31852" r="6451" b="28009"/>
            <a:stretch/>
          </p:blipFill>
          <p:spPr>
            <a:xfrm rot="16200000">
              <a:off x="1338555" y="1880527"/>
              <a:ext cx="483604" cy="128675"/>
            </a:xfrm>
            <a:prstGeom prst="rect">
              <a:avLst/>
            </a:prstGeom>
          </p:spPr>
        </p:pic>
        <p:pic>
          <p:nvPicPr>
            <p:cNvPr id="180" name="Picture 179">
              <a:extLst>
                <a:ext uri="{FF2B5EF4-FFF2-40B4-BE49-F238E27FC236}">
                  <a16:creationId xmlns:a16="http://schemas.microsoft.com/office/drawing/2014/main" id="{68463472-D1E8-4475-83F7-D9309B5F5BE9}"/>
                </a:ext>
              </a:extLst>
            </p:cNvPr>
            <p:cNvPicPr>
              <a:picLocks noChangeAspect="1"/>
            </p:cNvPicPr>
            <p:nvPr/>
          </p:nvPicPr>
          <p:blipFill rotWithShape="1">
            <a:blip r:embed="rId3"/>
            <a:srcRect l="3462" t="31852" r="6451" b="28009"/>
            <a:stretch/>
          </p:blipFill>
          <p:spPr>
            <a:xfrm rot="16200000">
              <a:off x="1282325" y="2009441"/>
              <a:ext cx="483604" cy="128675"/>
            </a:xfrm>
            <a:prstGeom prst="rect">
              <a:avLst/>
            </a:prstGeom>
          </p:spPr>
        </p:pic>
        <p:pic>
          <p:nvPicPr>
            <p:cNvPr id="181" name="Picture 180">
              <a:extLst>
                <a:ext uri="{FF2B5EF4-FFF2-40B4-BE49-F238E27FC236}">
                  <a16:creationId xmlns:a16="http://schemas.microsoft.com/office/drawing/2014/main" id="{BFD1073B-610D-42B7-B188-FBFFE0861224}"/>
                </a:ext>
              </a:extLst>
            </p:cNvPr>
            <p:cNvPicPr>
              <a:picLocks noChangeAspect="1"/>
            </p:cNvPicPr>
            <p:nvPr/>
          </p:nvPicPr>
          <p:blipFill rotWithShape="1">
            <a:blip r:embed="rId3"/>
            <a:srcRect l="3462" t="31852" r="6451" b="28009"/>
            <a:stretch/>
          </p:blipFill>
          <p:spPr>
            <a:xfrm rot="16200000">
              <a:off x="1226095" y="2138356"/>
              <a:ext cx="483604" cy="128675"/>
            </a:xfrm>
            <a:prstGeom prst="rect">
              <a:avLst/>
            </a:prstGeom>
          </p:spPr>
        </p:pic>
      </p:grpSp>
      <p:grpSp>
        <p:nvGrpSpPr>
          <p:cNvPr id="182" name="Group 181">
            <a:extLst>
              <a:ext uri="{FF2B5EF4-FFF2-40B4-BE49-F238E27FC236}">
                <a16:creationId xmlns:a16="http://schemas.microsoft.com/office/drawing/2014/main" id="{3967D138-D7D3-429A-8BF8-D39B064335A0}"/>
              </a:ext>
            </a:extLst>
          </p:cNvPr>
          <p:cNvGrpSpPr/>
          <p:nvPr/>
        </p:nvGrpSpPr>
        <p:grpSpPr>
          <a:xfrm>
            <a:off x="6923284" y="1065130"/>
            <a:ext cx="497062" cy="1386003"/>
            <a:chOff x="6715576" y="1065130"/>
            <a:chExt cx="497062" cy="1386003"/>
          </a:xfrm>
        </p:grpSpPr>
        <p:pic>
          <p:nvPicPr>
            <p:cNvPr id="183" name="Picture 182">
              <a:extLst>
                <a:ext uri="{FF2B5EF4-FFF2-40B4-BE49-F238E27FC236}">
                  <a16:creationId xmlns:a16="http://schemas.microsoft.com/office/drawing/2014/main" id="{6E603B3E-6FA6-4B04-8C02-ADDFBAD735EE}"/>
                </a:ext>
              </a:extLst>
            </p:cNvPr>
            <p:cNvPicPr>
              <a:picLocks noChangeAspect="1"/>
            </p:cNvPicPr>
            <p:nvPr/>
          </p:nvPicPr>
          <p:blipFill rotWithShape="1">
            <a:blip r:embed="rId3"/>
            <a:srcRect l="3462" t="31852" r="6451" b="28009"/>
            <a:stretch/>
          </p:blipFill>
          <p:spPr>
            <a:xfrm rot="16200000">
              <a:off x="6538112" y="1242594"/>
              <a:ext cx="483604" cy="128675"/>
            </a:xfrm>
            <a:prstGeom prst="rect">
              <a:avLst/>
            </a:prstGeom>
          </p:spPr>
        </p:pic>
        <p:pic>
          <p:nvPicPr>
            <p:cNvPr id="184" name="Picture 183">
              <a:extLst>
                <a:ext uri="{FF2B5EF4-FFF2-40B4-BE49-F238E27FC236}">
                  <a16:creationId xmlns:a16="http://schemas.microsoft.com/office/drawing/2014/main" id="{E72E415A-D0DC-41C7-BB89-FF795C9E7800}"/>
                </a:ext>
              </a:extLst>
            </p:cNvPr>
            <p:cNvPicPr>
              <a:picLocks noChangeAspect="1"/>
            </p:cNvPicPr>
            <p:nvPr/>
          </p:nvPicPr>
          <p:blipFill rotWithShape="1">
            <a:blip r:embed="rId3"/>
            <a:srcRect l="3462" t="31852" r="6451" b="28009"/>
            <a:stretch/>
          </p:blipFill>
          <p:spPr>
            <a:xfrm rot="16200000">
              <a:off x="6590739" y="1371508"/>
              <a:ext cx="483604" cy="128675"/>
            </a:xfrm>
            <a:prstGeom prst="rect">
              <a:avLst/>
            </a:prstGeom>
          </p:spPr>
        </p:pic>
        <p:pic>
          <p:nvPicPr>
            <p:cNvPr id="185" name="Picture 184">
              <a:extLst>
                <a:ext uri="{FF2B5EF4-FFF2-40B4-BE49-F238E27FC236}">
                  <a16:creationId xmlns:a16="http://schemas.microsoft.com/office/drawing/2014/main" id="{FBBD958E-05D3-4923-81E2-19755023BDA9}"/>
                </a:ext>
              </a:extLst>
            </p:cNvPr>
            <p:cNvPicPr>
              <a:picLocks noChangeAspect="1"/>
            </p:cNvPicPr>
            <p:nvPr/>
          </p:nvPicPr>
          <p:blipFill rotWithShape="1">
            <a:blip r:embed="rId3"/>
            <a:srcRect l="3462" t="31852" r="6451" b="28009"/>
            <a:stretch/>
          </p:blipFill>
          <p:spPr>
            <a:xfrm rot="16200000">
              <a:off x="6643366" y="1500422"/>
              <a:ext cx="483604" cy="128675"/>
            </a:xfrm>
            <a:prstGeom prst="rect">
              <a:avLst/>
            </a:prstGeom>
          </p:spPr>
        </p:pic>
        <p:pic>
          <p:nvPicPr>
            <p:cNvPr id="186" name="Picture 185">
              <a:extLst>
                <a:ext uri="{FF2B5EF4-FFF2-40B4-BE49-F238E27FC236}">
                  <a16:creationId xmlns:a16="http://schemas.microsoft.com/office/drawing/2014/main" id="{2D86D9F2-EFBC-4927-B547-CF2F6AEA0328}"/>
                </a:ext>
              </a:extLst>
            </p:cNvPr>
            <p:cNvPicPr>
              <a:picLocks noChangeAspect="1"/>
            </p:cNvPicPr>
            <p:nvPr/>
          </p:nvPicPr>
          <p:blipFill rotWithShape="1">
            <a:blip r:embed="rId3"/>
            <a:srcRect l="3462" t="31852" r="6451" b="28009"/>
            <a:stretch/>
          </p:blipFill>
          <p:spPr>
            <a:xfrm rot="16200000">
              <a:off x="6695993" y="1629336"/>
              <a:ext cx="483604" cy="128675"/>
            </a:xfrm>
            <a:prstGeom prst="rect">
              <a:avLst/>
            </a:prstGeom>
          </p:spPr>
        </p:pic>
        <p:pic>
          <p:nvPicPr>
            <p:cNvPr id="187" name="Picture 186">
              <a:extLst>
                <a:ext uri="{FF2B5EF4-FFF2-40B4-BE49-F238E27FC236}">
                  <a16:creationId xmlns:a16="http://schemas.microsoft.com/office/drawing/2014/main" id="{28229765-5CC6-4E35-882F-A367C6A5ADE8}"/>
                </a:ext>
              </a:extLst>
            </p:cNvPr>
            <p:cNvPicPr>
              <a:picLocks noChangeAspect="1"/>
            </p:cNvPicPr>
            <p:nvPr/>
          </p:nvPicPr>
          <p:blipFill rotWithShape="1">
            <a:blip r:embed="rId3"/>
            <a:srcRect l="3462" t="31852" r="6451" b="28009"/>
            <a:stretch/>
          </p:blipFill>
          <p:spPr>
            <a:xfrm rot="16200000">
              <a:off x="6748620" y="1758250"/>
              <a:ext cx="483604" cy="128675"/>
            </a:xfrm>
            <a:prstGeom prst="rect">
              <a:avLst/>
            </a:prstGeom>
          </p:spPr>
        </p:pic>
        <p:pic>
          <p:nvPicPr>
            <p:cNvPr id="188" name="Picture 187">
              <a:extLst>
                <a:ext uri="{FF2B5EF4-FFF2-40B4-BE49-F238E27FC236}">
                  <a16:creationId xmlns:a16="http://schemas.microsoft.com/office/drawing/2014/main" id="{BAF8B5B5-1128-477E-9C12-E1433FC60DAD}"/>
                </a:ext>
              </a:extLst>
            </p:cNvPr>
            <p:cNvPicPr>
              <a:picLocks noChangeAspect="1"/>
            </p:cNvPicPr>
            <p:nvPr/>
          </p:nvPicPr>
          <p:blipFill rotWithShape="1">
            <a:blip r:embed="rId3"/>
            <a:srcRect l="3462" t="31852" r="6451" b="28009"/>
            <a:stretch/>
          </p:blipFill>
          <p:spPr>
            <a:xfrm rot="16200000">
              <a:off x="6801247" y="1887164"/>
              <a:ext cx="483604" cy="128675"/>
            </a:xfrm>
            <a:prstGeom prst="rect">
              <a:avLst/>
            </a:prstGeom>
          </p:spPr>
        </p:pic>
        <p:pic>
          <p:nvPicPr>
            <p:cNvPr id="189" name="Picture 188">
              <a:extLst>
                <a:ext uri="{FF2B5EF4-FFF2-40B4-BE49-F238E27FC236}">
                  <a16:creationId xmlns:a16="http://schemas.microsoft.com/office/drawing/2014/main" id="{3C586A01-B7BF-4DB4-885B-052D98246D1E}"/>
                </a:ext>
              </a:extLst>
            </p:cNvPr>
            <p:cNvPicPr>
              <a:picLocks noChangeAspect="1"/>
            </p:cNvPicPr>
            <p:nvPr/>
          </p:nvPicPr>
          <p:blipFill rotWithShape="1">
            <a:blip r:embed="rId3"/>
            <a:srcRect l="3462" t="31852" r="6451" b="28009"/>
            <a:stretch/>
          </p:blipFill>
          <p:spPr>
            <a:xfrm rot="16200000">
              <a:off x="6853874" y="2016078"/>
              <a:ext cx="483604" cy="128675"/>
            </a:xfrm>
            <a:prstGeom prst="rect">
              <a:avLst/>
            </a:prstGeom>
          </p:spPr>
        </p:pic>
        <p:pic>
          <p:nvPicPr>
            <p:cNvPr id="190" name="Picture 189">
              <a:extLst>
                <a:ext uri="{FF2B5EF4-FFF2-40B4-BE49-F238E27FC236}">
                  <a16:creationId xmlns:a16="http://schemas.microsoft.com/office/drawing/2014/main" id="{832E45B6-11D2-4562-A5C2-2325CDB120D8}"/>
                </a:ext>
              </a:extLst>
            </p:cNvPr>
            <p:cNvPicPr>
              <a:picLocks noChangeAspect="1"/>
            </p:cNvPicPr>
            <p:nvPr/>
          </p:nvPicPr>
          <p:blipFill rotWithShape="1">
            <a:blip r:embed="rId3"/>
            <a:srcRect l="3462" t="31852" r="6451" b="28009"/>
            <a:stretch/>
          </p:blipFill>
          <p:spPr>
            <a:xfrm rot="16200000">
              <a:off x="6906499" y="2144993"/>
              <a:ext cx="483604" cy="128675"/>
            </a:xfrm>
            <a:prstGeom prst="rect">
              <a:avLst/>
            </a:prstGeom>
          </p:spPr>
        </p:pic>
      </p:grpSp>
      <p:grpSp>
        <p:nvGrpSpPr>
          <p:cNvPr id="191" name="Group 190">
            <a:extLst>
              <a:ext uri="{FF2B5EF4-FFF2-40B4-BE49-F238E27FC236}">
                <a16:creationId xmlns:a16="http://schemas.microsoft.com/office/drawing/2014/main" id="{D156035E-ECC3-4EDB-83E0-0E042CC59265}"/>
              </a:ext>
            </a:extLst>
          </p:cNvPr>
          <p:cNvGrpSpPr/>
          <p:nvPr/>
        </p:nvGrpSpPr>
        <p:grpSpPr>
          <a:xfrm>
            <a:off x="7186419" y="1061360"/>
            <a:ext cx="497062" cy="1386003"/>
            <a:chOff x="6715576" y="1065130"/>
            <a:chExt cx="497062" cy="1386003"/>
          </a:xfrm>
        </p:grpSpPr>
        <p:pic>
          <p:nvPicPr>
            <p:cNvPr id="192" name="Picture 191">
              <a:extLst>
                <a:ext uri="{FF2B5EF4-FFF2-40B4-BE49-F238E27FC236}">
                  <a16:creationId xmlns:a16="http://schemas.microsoft.com/office/drawing/2014/main" id="{763EEDCB-EB1C-4225-9C88-231FEE4F8A66}"/>
                </a:ext>
              </a:extLst>
            </p:cNvPr>
            <p:cNvPicPr>
              <a:picLocks noChangeAspect="1"/>
            </p:cNvPicPr>
            <p:nvPr/>
          </p:nvPicPr>
          <p:blipFill rotWithShape="1">
            <a:blip r:embed="rId3"/>
            <a:srcRect l="3462" t="31852" r="6451" b="28009"/>
            <a:stretch/>
          </p:blipFill>
          <p:spPr>
            <a:xfrm rot="16200000">
              <a:off x="6538112" y="1242594"/>
              <a:ext cx="483604" cy="128675"/>
            </a:xfrm>
            <a:prstGeom prst="rect">
              <a:avLst/>
            </a:prstGeom>
          </p:spPr>
        </p:pic>
        <p:pic>
          <p:nvPicPr>
            <p:cNvPr id="193" name="Picture 192">
              <a:extLst>
                <a:ext uri="{FF2B5EF4-FFF2-40B4-BE49-F238E27FC236}">
                  <a16:creationId xmlns:a16="http://schemas.microsoft.com/office/drawing/2014/main" id="{1D49F737-40DE-495C-8F7D-3CAF7F6A1918}"/>
                </a:ext>
              </a:extLst>
            </p:cNvPr>
            <p:cNvPicPr>
              <a:picLocks noChangeAspect="1"/>
            </p:cNvPicPr>
            <p:nvPr/>
          </p:nvPicPr>
          <p:blipFill rotWithShape="1">
            <a:blip r:embed="rId3"/>
            <a:srcRect l="3462" t="31852" r="6451" b="28009"/>
            <a:stretch/>
          </p:blipFill>
          <p:spPr>
            <a:xfrm rot="16200000">
              <a:off x="6590739" y="1371508"/>
              <a:ext cx="483604" cy="128675"/>
            </a:xfrm>
            <a:prstGeom prst="rect">
              <a:avLst/>
            </a:prstGeom>
          </p:spPr>
        </p:pic>
        <p:pic>
          <p:nvPicPr>
            <p:cNvPr id="194" name="Picture 193">
              <a:extLst>
                <a:ext uri="{FF2B5EF4-FFF2-40B4-BE49-F238E27FC236}">
                  <a16:creationId xmlns:a16="http://schemas.microsoft.com/office/drawing/2014/main" id="{0BDE45DE-88B2-41FD-B01E-DDE1FC1BF80A}"/>
                </a:ext>
              </a:extLst>
            </p:cNvPr>
            <p:cNvPicPr>
              <a:picLocks noChangeAspect="1"/>
            </p:cNvPicPr>
            <p:nvPr/>
          </p:nvPicPr>
          <p:blipFill rotWithShape="1">
            <a:blip r:embed="rId3"/>
            <a:srcRect l="3462" t="31852" r="6451" b="28009"/>
            <a:stretch/>
          </p:blipFill>
          <p:spPr>
            <a:xfrm rot="16200000">
              <a:off x="6643366" y="1500422"/>
              <a:ext cx="483604" cy="128675"/>
            </a:xfrm>
            <a:prstGeom prst="rect">
              <a:avLst/>
            </a:prstGeom>
          </p:spPr>
        </p:pic>
        <p:pic>
          <p:nvPicPr>
            <p:cNvPr id="195" name="Picture 194">
              <a:extLst>
                <a:ext uri="{FF2B5EF4-FFF2-40B4-BE49-F238E27FC236}">
                  <a16:creationId xmlns:a16="http://schemas.microsoft.com/office/drawing/2014/main" id="{EB365238-E353-4D63-8A2A-D2E766093235}"/>
                </a:ext>
              </a:extLst>
            </p:cNvPr>
            <p:cNvPicPr>
              <a:picLocks noChangeAspect="1"/>
            </p:cNvPicPr>
            <p:nvPr/>
          </p:nvPicPr>
          <p:blipFill rotWithShape="1">
            <a:blip r:embed="rId3"/>
            <a:srcRect l="3462" t="31852" r="6451" b="28009"/>
            <a:stretch/>
          </p:blipFill>
          <p:spPr>
            <a:xfrm rot="16200000">
              <a:off x="6695993" y="1629336"/>
              <a:ext cx="483604" cy="128675"/>
            </a:xfrm>
            <a:prstGeom prst="rect">
              <a:avLst/>
            </a:prstGeom>
          </p:spPr>
        </p:pic>
        <p:pic>
          <p:nvPicPr>
            <p:cNvPr id="196" name="Picture 195">
              <a:extLst>
                <a:ext uri="{FF2B5EF4-FFF2-40B4-BE49-F238E27FC236}">
                  <a16:creationId xmlns:a16="http://schemas.microsoft.com/office/drawing/2014/main" id="{64E8C096-7FD4-46D2-90BF-6517A4CFEC0E}"/>
                </a:ext>
              </a:extLst>
            </p:cNvPr>
            <p:cNvPicPr>
              <a:picLocks noChangeAspect="1"/>
            </p:cNvPicPr>
            <p:nvPr/>
          </p:nvPicPr>
          <p:blipFill rotWithShape="1">
            <a:blip r:embed="rId3"/>
            <a:srcRect l="3462" t="31852" r="6451" b="28009"/>
            <a:stretch/>
          </p:blipFill>
          <p:spPr>
            <a:xfrm rot="16200000">
              <a:off x="6748620" y="1758250"/>
              <a:ext cx="483604" cy="128675"/>
            </a:xfrm>
            <a:prstGeom prst="rect">
              <a:avLst/>
            </a:prstGeom>
          </p:spPr>
        </p:pic>
        <p:pic>
          <p:nvPicPr>
            <p:cNvPr id="197" name="Picture 196">
              <a:extLst>
                <a:ext uri="{FF2B5EF4-FFF2-40B4-BE49-F238E27FC236}">
                  <a16:creationId xmlns:a16="http://schemas.microsoft.com/office/drawing/2014/main" id="{2BCC81D6-8044-4D99-928D-933799D118F3}"/>
                </a:ext>
              </a:extLst>
            </p:cNvPr>
            <p:cNvPicPr>
              <a:picLocks noChangeAspect="1"/>
            </p:cNvPicPr>
            <p:nvPr/>
          </p:nvPicPr>
          <p:blipFill rotWithShape="1">
            <a:blip r:embed="rId3"/>
            <a:srcRect l="3462" t="31852" r="6451" b="28009"/>
            <a:stretch/>
          </p:blipFill>
          <p:spPr>
            <a:xfrm rot="16200000">
              <a:off x="6801247" y="1887164"/>
              <a:ext cx="483604" cy="128675"/>
            </a:xfrm>
            <a:prstGeom prst="rect">
              <a:avLst/>
            </a:prstGeom>
          </p:spPr>
        </p:pic>
        <p:pic>
          <p:nvPicPr>
            <p:cNvPr id="198" name="Picture 197">
              <a:extLst>
                <a:ext uri="{FF2B5EF4-FFF2-40B4-BE49-F238E27FC236}">
                  <a16:creationId xmlns:a16="http://schemas.microsoft.com/office/drawing/2014/main" id="{713A1125-FBA4-4E07-B485-9ADB21EB2CC2}"/>
                </a:ext>
              </a:extLst>
            </p:cNvPr>
            <p:cNvPicPr>
              <a:picLocks noChangeAspect="1"/>
            </p:cNvPicPr>
            <p:nvPr/>
          </p:nvPicPr>
          <p:blipFill rotWithShape="1">
            <a:blip r:embed="rId3"/>
            <a:srcRect l="3462" t="31852" r="6451" b="28009"/>
            <a:stretch/>
          </p:blipFill>
          <p:spPr>
            <a:xfrm rot="16200000">
              <a:off x="6853874" y="2016078"/>
              <a:ext cx="483604" cy="128675"/>
            </a:xfrm>
            <a:prstGeom prst="rect">
              <a:avLst/>
            </a:prstGeom>
          </p:spPr>
        </p:pic>
        <p:pic>
          <p:nvPicPr>
            <p:cNvPr id="199" name="Picture 198">
              <a:extLst>
                <a:ext uri="{FF2B5EF4-FFF2-40B4-BE49-F238E27FC236}">
                  <a16:creationId xmlns:a16="http://schemas.microsoft.com/office/drawing/2014/main" id="{F9F71797-F7CF-43A8-ACB6-F7F16B1CA694}"/>
                </a:ext>
              </a:extLst>
            </p:cNvPr>
            <p:cNvPicPr>
              <a:picLocks noChangeAspect="1"/>
            </p:cNvPicPr>
            <p:nvPr/>
          </p:nvPicPr>
          <p:blipFill rotWithShape="1">
            <a:blip r:embed="rId3"/>
            <a:srcRect l="3462" t="31852" r="6451" b="28009"/>
            <a:stretch/>
          </p:blipFill>
          <p:spPr>
            <a:xfrm rot="16200000">
              <a:off x="6906499" y="2144993"/>
              <a:ext cx="483604" cy="128675"/>
            </a:xfrm>
            <a:prstGeom prst="rect">
              <a:avLst/>
            </a:prstGeom>
          </p:spPr>
        </p:pic>
      </p:grpSp>
      <p:sp>
        <p:nvSpPr>
          <p:cNvPr id="200" name="Rectangle 135">
            <a:extLst>
              <a:ext uri="{FF2B5EF4-FFF2-40B4-BE49-F238E27FC236}">
                <a16:creationId xmlns:a16="http://schemas.microsoft.com/office/drawing/2014/main" id="{839CB6E0-C659-45DA-9130-89EBE8A2EB87}"/>
              </a:ext>
            </a:extLst>
          </p:cNvPr>
          <p:cNvSpPr>
            <a:spLocks noChangeArrowheads="1"/>
          </p:cNvSpPr>
          <p:nvPr/>
        </p:nvSpPr>
        <p:spPr bwMode="auto">
          <a:xfrm>
            <a:off x="802594" y="2640944"/>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C9</a:t>
            </a:r>
            <a:endParaRPr lang="en-US" sz="1100" b="1" dirty="0">
              <a:solidFill>
                <a:schemeClr val="bg2"/>
              </a:solidFill>
            </a:endParaRPr>
          </a:p>
        </p:txBody>
      </p:sp>
      <p:sp>
        <p:nvSpPr>
          <p:cNvPr id="201" name="Rectangle 135">
            <a:extLst>
              <a:ext uri="{FF2B5EF4-FFF2-40B4-BE49-F238E27FC236}">
                <a16:creationId xmlns:a16="http://schemas.microsoft.com/office/drawing/2014/main" id="{D1A518FA-7F05-4FB4-9B60-183E0D6A9F28}"/>
              </a:ext>
            </a:extLst>
          </p:cNvPr>
          <p:cNvSpPr>
            <a:spLocks noChangeArrowheads="1"/>
          </p:cNvSpPr>
          <p:nvPr/>
        </p:nvSpPr>
        <p:spPr bwMode="auto">
          <a:xfrm>
            <a:off x="802594" y="2957066"/>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C8</a:t>
            </a:r>
            <a:endParaRPr lang="en-US" sz="1100" b="1" dirty="0">
              <a:solidFill>
                <a:schemeClr val="bg2"/>
              </a:solidFill>
            </a:endParaRPr>
          </a:p>
        </p:txBody>
      </p:sp>
      <p:sp>
        <p:nvSpPr>
          <p:cNvPr id="203" name="Rectangle 135">
            <a:extLst>
              <a:ext uri="{FF2B5EF4-FFF2-40B4-BE49-F238E27FC236}">
                <a16:creationId xmlns:a16="http://schemas.microsoft.com/office/drawing/2014/main" id="{8C630467-B062-4CE7-B514-5BC93F86AE87}"/>
              </a:ext>
            </a:extLst>
          </p:cNvPr>
          <p:cNvSpPr>
            <a:spLocks noChangeArrowheads="1"/>
          </p:cNvSpPr>
          <p:nvPr/>
        </p:nvSpPr>
        <p:spPr bwMode="auto">
          <a:xfrm>
            <a:off x="802594" y="3592450"/>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C6</a:t>
            </a:r>
            <a:endParaRPr lang="en-US" sz="1100" b="1" dirty="0">
              <a:solidFill>
                <a:schemeClr val="bg2"/>
              </a:solidFill>
            </a:endParaRPr>
          </a:p>
        </p:txBody>
      </p:sp>
      <p:sp>
        <p:nvSpPr>
          <p:cNvPr id="204" name="Rectangle 135">
            <a:extLst>
              <a:ext uri="{FF2B5EF4-FFF2-40B4-BE49-F238E27FC236}">
                <a16:creationId xmlns:a16="http://schemas.microsoft.com/office/drawing/2014/main" id="{53945AFE-02D0-4AD0-8AC4-9E2911DBF222}"/>
              </a:ext>
            </a:extLst>
          </p:cNvPr>
          <p:cNvSpPr>
            <a:spLocks noChangeArrowheads="1"/>
          </p:cNvSpPr>
          <p:nvPr/>
        </p:nvSpPr>
        <p:spPr bwMode="auto">
          <a:xfrm>
            <a:off x="802594" y="3924947"/>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C7</a:t>
            </a:r>
            <a:endParaRPr lang="en-US" sz="1100" b="1" dirty="0">
              <a:solidFill>
                <a:schemeClr val="bg2"/>
              </a:solidFill>
            </a:endParaRPr>
          </a:p>
        </p:txBody>
      </p:sp>
      <p:sp>
        <p:nvSpPr>
          <p:cNvPr id="206" name="Rectangle 135">
            <a:extLst>
              <a:ext uri="{FF2B5EF4-FFF2-40B4-BE49-F238E27FC236}">
                <a16:creationId xmlns:a16="http://schemas.microsoft.com/office/drawing/2014/main" id="{EBA10580-D89C-42B0-A563-2617FA2FED48}"/>
              </a:ext>
            </a:extLst>
          </p:cNvPr>
          <p:cNvSpPr>
            <a:spLocks noChangeArrowheads="1"/>
          </p:cNvSpPr>
          <p:nvPr/>
        </p:nvSpPr>
        <p:spPr bwMode="auto">
          <a:xfrm>
            <a:off x="802594" y="4601271"/>
            <a:ext cx="334896"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C11</a:t>
            </a:r>
            <a:endParaRPr lang="en-US" sz="1100" b="1" dirty="0">
              <a:solidFill>
                <a:schemeClr val="bg2"/>
              </a:solidFill>
            </a:endParaRPr>
          </a:p>
        </p:txBody>
      </p:sp>
      <p:sp>
        <p:nvSpPr>
          <p:cNvPr id="207" name="Rectangle 135">
            <a:extLst>
              <a:ext uri="{FF2B5EF4-FFF2-40B4-BE49-F238E27FC236}">
                <a16:creationId xmlns:a16="http://schemas.microsoft.com/office/drawing/2014/main" id="{680FC73D-F65B-47C5-B8C5-36F10D4EBBBC}"/>
              </a:ext>
            </a:extLst>
          </p:cNvPr>
          <p:cNvSpPr>
            <a:spLocks noChangeArrowheads="1"/>
          </p:cNvSpPr>
          <p:nvPr/>
        </p:nvSpPr>
        <p:spPr bwMode="auto">
          <a:xfrm>
            <a:off x="802594" y="4919068"/>
            <a:ext cx="350317"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C12</a:t>
            </a:r>
            <a:endParaRPr lang="en-US" sz="1100" b="1" dirty="0">
              <a:solidFill>
                <a:schemeClr val="bg2"/>
              </a:solidFill>
            </a:endParaRPr>
          </a:p>
        </p:txBody>
      </p:sp>
      <p:sp>
        <p:nvSpPr>
          <p:cNvPr id="208" name="Rectangle 135">
            <a:extLst>
              <a:ext uri="{FF2B5EF4-FFF2-40B4-BE49-F238E27FC236}">
                <a16:creationId xmlns:a16="http://schemas.microsoft.com/office/drawing/2014/main" id="{0400CD06-CDEC-42A6-ABF1-26FD5611EBD7}"/>
              </a:ext>
            </a:extLst>
          </p:cNvPr>
          <p:cNvSpPr>
            <a:spLocks noChangeArrowheads="1"/>
          </p:cNvSpPr>
          <p:nvPr/>
        </p:nvSpPr>
        <p:spPr bwMode="auto">
          <a:xfrm>
            <a:off x="7788720" y="2823527"/>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C4</a:t>
            </a:r>
            <a:endParaRPr lang="en-US" sz="1100" b="1" dirty="0">
              <a:solidFill>
                <a:schemeClr val="bg2"/>
              </a:solidFill>
            </a:endParaRPr>
          </a:p>
        </p:txBody>
      </p:sp>
      <p:sp>
        <p:nvSpPr>
          <p:cNvPr id="209" name="Rectangle 135">
            <a:extLst>
              <a:ext uri="{FF2B5EF4-FFF2-40B4-BE49-F238E27FC236}">
                <a16:creationId xmlns:a16="http://schemas.microsoft.com/office/drawing/2014/main" id="{A8591934-E8DA-4979-8683-41547FF1EF77}"/>
              </a:ext>
            </a:extLst>
          </p:cNvPr>
          <p:cNvSpPr>
            <a:spLocks noChangeArrowheads="1"/>
          </p:cNvSpPr>
          <p:nvPr/>
        </p:nvSpPr>
        <p:spPr bwMode="auto">
          <a:xfrm>
            <a:off x="7788720" y="3132506"/>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C3</a:t>
            </a:r>
            <a:endParaRPr lang="en-US" sz="1100" b="1" dirty="0">
              <a:solidFill>
                <a:schemeClr val="bg2"/>
              </a:solidFill>
            </a:endParaRPr>
          </a:p>
        </p:txBody>
      </p:sp>
      <p:sp>
        <p:nvSpPr>
          <p:cNvPr id="210" name="Rectangle 209">
            <a:extLst>
              <a:ext uri="{FF2B5EF4-FFF2-40B4-BE49-F238E27FC236}">
                <a16:creationId xmlns:a16="http://schemas.microsoft.com/office/drawing/2014/main" id="{AA688512-DF5C-4532-88E8-7B703B7423FD}"/>
              </a:ext>
            </a:extLst>
          </p:cNvPr>
          <p:cNvSpPr>
            <a:spLocks noChangeArrowheads="1"/>
          </p:cNvSpPr>
          <p:nvPr/>
        </p:nvSpPr>
        <p:spPr bwMode="auto">
          <a:xfrm>
            <a:off x="7788720" y="3463965"/>
            <a:ext cx="25877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C2</a:t>
            </a:r>
            <a:endParaRPr lang="en-US" sz="1100" b="1" dirty="0">
              <a:solidFill>
                <a:schemeClr val="bg2"/>
              </a:solidFill>
            </a:endParaRPr>
          </a:p>
        </p:txBody>
      </p:sp>
      <p:sp>
        <p:nvSpPr>
          <p:cNvPr id="211" name="Rectangle 135">
            <a:extLst>
              <a:ext uri="{FF2B5EF4-FFF2-40B4-BE49-F238E27FC236}">
                <a16:creationId xmlns:a16="http://schemas.microsoft.com/office/drawing/2014/main" id="{EAD52531-ED0A-4EB4-B01E-EC28068A481B}"/>
              </a:ext>
            </a:extLst>
          </p:cNvPr>
          <p:cNvSpPr>
            <a:spLocks noChangeArrowheads="1"/>
          </p:cNvSpPr>
          <p:nvPr/>
        </p:nvSpPr>
        <p:spPr bwMode="auto">
          <a:xfrm>
            <a:off x="6110790" y="2821894"/>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212" name="Rectangle 135">
            <a:extLst>
              <a:ext uri="{FF2B5EF4-FFF2-40B4-BE49-F238E27FC236}">
                <a16:creationId xmlns:a16="http://schemas.microsoft.com/office/drawing/2014/main" id="{EDC9F05C-03B6-4B67-8334-527A4CC5F594}"/>
              </a:ext>
            </a:extLst>
          </p:cNvPr>
          <p:cNvSpPr>
            <a:spLocks noChangeArrowheads="1"/>
          </p:cNvSpPr>
          <p:nvPr/>
        </p:nvSpPr>
        <p:spPr bwMode="auto">
          <a:xfrm>
            <a:off x="6111884" y="3124431"/>
            <a:ext cx="1578615" cy="201168"/>
          </a:xfrm>
          <a:prstGeom prst="rect">
            <a:avLst/>
          </a:prstGeom>
          <a:solidFill>
            <a:srgbClr val="66FF66"/>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100" b="1" dirty="0">
                <a:solidFill>
                  <a:schemeClr val="tx1"/>
                </a:solidFill>
              </a:rPr>
              <a:t>PCIe Gen4 x16</a:t>
            </a:r>
          </a:p>
        </p:txBody>
      </p:sp>
      <p:sp>
        <p:nvSpPr>
          <p:cNvPr id="213" name="Rectangle 139">
            <a:extLst>
              <a:ext uri="{FF2B5EF4-FFF2-40B4-BE49-F238E27FC236}">
                <a16:creationId xmlns:a16="http://schemas.microsoft.com/office/drawing/2014/main" id="{6B130D26-CF1B-4631-BD39-EEB9E966D892}"/>
              </a:ext>
            </a:extLst>
          </p:cNvPr>
          <p:cNvSpPr>
            <a:spLocks noChangeArrowheads="1"/>
          </p:cNvSpPr>
          <p:nvPr/>
        </p:nvSpPr>
        <p:spPr bwMode="auto">
          <a:xfrm>
            <a:off x="6125872" y="3474890"/>
            <a:ext cx="1578616" cy="201168"/>
          </a:xfrm>
          <a:prstGeom prst="rect">
            <a:avLst/>
          </a:prstGeom>
          <a:solidFill>
            <a:srgbClr val="00FCD6"/>
          </a:solidFill>
          <a:ln w="9525" algn="ctr">
            <a:solidFill>
              <a:schemeClr val="tx1"/>
            </a:solidFill>
            <a:miter lim="800000"/>
            <a:headEnd/>
            <a:tailEnd/>
          </a:ln>
          <a:effectLst/>
        </p:spPr>
        <p:txBody>
          <a:bodyPr wrap="none" lIns="45720" anchor="ct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defRPr/>
            </a:pPr>
            <a:r>
              <a:rPr lang="en-US" sz="1100" b="1" dirty="0">
                <a:solidFill>
                  <a:schemeClr val="tx1"/>
                </a:solidFill>
              </a:rPr>
              <a:t>PCIe Gen4 x8 </a:t>
            </a:r>
            <a:r>
              <a:rPr lang="en-US" sz="900" dirty="0">
                <a:solidFill>
                  <a:schemeClr val="tx1"/>
                </a:solidFill>
              </a:rPr>
              <a:t>(x16 Conn)</a:t>
            </a:r>
            <a:endParaRPr lang="en-US" sz="1100" dirty="0">
              <a:solidFill>
                <a:schemeClr val="tx1"/>
              </a:solidFill>
            </a:endParaRPr>
          </a:p>
        </p:txBody>
      </p:sp>
      <p:sp>
        <p:nvSpPr>
          <p:cNvPr id="156" name="Rectangle 155">
            <a:extLst>
              <a:ext uri="{FF2B5EF4-FFF2-40B4-BE49-F238E27FC236}">
                <a16:creationId xmlns:a16="http://schemas.microsoft.com/office/drawing/2014/main" id="{9F97C037-858F-4A23-B408-5936EB8003A9}"/>
              </a:ext>
            </a:extLst>
          </p:cNvPr>
          <p:cNvSpPr>
            <a:spLocks noChangeArrowheads="1"/>
          </p:cNvSpPr>
          <p:nvPr/>
        </p:nvSpPr>
        <p:spPr bwMode="auto">
          <a:xfrm>
            <a:off x="6350765" y="4561207"/>
            <a:ext cx="379219" cy="167738"/>
          </a:xfrm>
          <a:prstGeom prst="rect">
            <a:avLst/>
          </a:prstGeom>
          <a:solidFill>
            <a:srgbClr val="7030A0"/>
          </a:solidFill>
          <a:ln w="9525" algn="ctr">
            <a:solidFill>
              <a:schemeClr val="tx1"/>
            </a:solidFill>
            <a:miter lim="800000"/>
            <a:headEnd/>
            <a:tailEnd/>
          </a:ln>
        </p:spPr>
        <p:txBody>
          <a:bodyPr wrap="square" lIns="45720" tIns="27432" rIns="45720" bIns="9144" anchor="ctr">
            <a:spAutoFit/>
          </a:bodyPr>
          <a:lstStyle>
            <a:lvl1pPr defTabSz="1119188">
              <a:spcBef>
                <a:spcPct val="50000"/>
              </a:spcBef>
              <a:buClr>
                <a:schemeClr val="tx1"/>
              </a:buClr>
              <a:buFont typeface="Wingdings" panose="05000000000000000000" pitchFamily="2" charset="2"/>
              <a:buChar char="Ø"/>
              <a:defRPr>
                <a:solidFill>
                  <a:srgbClr val="0000FF"/>
                </a:solidFill>
                <a:latin typeface="Arial" panose="020B0604020202020204" pitchFamily="34" charset="0"/>
              </a:defRPr>
            </a:lvl1pPr>
            <a:lvl2pPr marL="630238" indent="-228600" defTabSz="1119188">
              <a:spcBef>
                <a:spcPct val="20000"/>
              </a:spcBef>
              <a:buClr>
                <a:schemeClr val="tx1"/>
              </a:buClr>
              <a:buFont typeface="Wingdings" panose="05000000000000000000" pitchFamily="2" charset="2"/>
              <a:buChar char="§"/>
              <a:defRPr sz="1400">
                <a:solidFill>
                  <a:schemeClr val="tx1"/>
                </a:solidFill>
                <a:latin typeface="Arial" panose="020B0604020202020204" pitchFamily="34" charset="0"/>
              </a:defRPr>
            </a:lvl2pPr>
            <a:lvl3pPr marL="917575" indent="-173038" defTabSz="1119188">
              <a:spcBef>
                <a:spcPct val="20000"/>
              </a:spcBef>
              <a:buClr>
                <a:schemeClr val="tx1"/>
              </a:buClr>
              <a:buChar char="•"/>
              <a:defRPr sz="1200">
                <a:solidFill>
                  <a:schemeClr val="tx1"/>
                </a:solidFill>
                <a:latin typeface="Arial" panose="020B0604020202020204" pitchFamily="34" charset="0"/>
              </a:defRPr>
            </a:lvl3pPr>
            <a:lvl4pPr marL="1204913" indent="-173038" defTabSz="1119188">
              <a:spcBef>
                <a:spcPct val="20000"/>
              </a:spcBef>
              <a:buClr>
                <a:srgbClr val="000000"/>
              </a:buClr>
              <a:buFont typeface="Arial" panose="020B0604020202020204" pitchFamily="34" charset="0"/>
              <a:buChar char="•"/>
              <a:defRPr sz="1000">
                <a:solidFill>
                  <a:schemeClr val="tx1"/>
                </a:solidFill>
                <a:latin typeface="Arial" panose="020B0604020202020204" pitchFamily="34" charset="0"/>
              </a:defRPr>
            </a:lvl4pPr>
            <a:lvl5pPr marL="1539875" indent="-163513" defTabSz="1119188">
              <a:spcBef>
                <a:spcPct val="20000"/>
              </a:spcBef>
              <a:buClr>
                <a:srgbClr val="000000"/>
              </a:buClr>
              <a:buFont typeface="Arial" panose="020B0604020202020204" pitchFamily="34" charset="0"/>
              <a:buChar char="∙"/>
              <a:defRPr sz="1400">
                <a:solidFill>
                  <a:schemeClr val="tx1"/>
                </a:solidFill>
                <a:latin typeface="Arial" panose="020B0604020202020204" pitchFamily="34" charset="0"/>
              </a:defRPr>
            </a:lvl5pPr>
            <a:lvl6pPr marL="19970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6pPr>
            <a:lvl7pPr marL="24542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7pPr>
            <a:lvl8pPr marL="29114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8pPr>
            <a:lvl9pPr marL="3368675" indent="-163513" defTabSz="1119188" eaLnBrk="0" fontAlgn="base" hangingPunct="0">
              <a:spcBef>
                <a:spcPct val="20000"/>
              </a:spcBef>
              <a:spcAft>
                <a:spcPct val="0"/>
              </a:spcAft>
              <a:buClr>
                <a:srgbClr val="000000"/>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85000"/>
              </a:lnSpc>
              <a:spcBef>
                <a:spcPct val="0"/>
              </a:spcBef>
              <a:buClr>
                <a:schemeClr val="accent2"/>
              </a:buClr>
              <a:buFont typeface="Wingdings" panose="05000000000000000000" pitchFamily="2" charset="2"/>
              <a:buNone/>
            </a:pPr>
            <a:r>
              <a:rPr lang="en-US" sz="1000" b="1" dirty="0">
                <a:solidFill>
                  <a:schemeClr val="bg2"/>
                </a:solidFill>
              </a:rPr>
              <a:t>C??</a:t>
            </a:r>
            <a:endParaRPr lang="en-US" sz="1100" b="1" dirty="0">
              <a:solidFill>
                <a:schemeClr val="bg2"/>
              </a:solidFill>
            </a:endParaRPr>
          </a:p>
        </p:txBody>
      </p:sp>
      <p:sp>
        <p:nvSpPr>
          <p:cNvPr id="157" name="Text Box 97">
            <a:extLst>
              <a:ext uri="{FF2B5EF4-FFF2-40B4-BE49-F238E27FC236}">
                <a16:creationId xmlns:a16="http://schemas.microsoft.com/office/drawing/2014/main" id="{4E39C5F7-F329-49C5-917A-0BEA484B0D4B}"/>
              </a:ext>
            </a:extLst>
          </p:cNvPr>
          <p:cNvSpPr txBox="1">
            <a:spLocks noChangeArrowheads="1"/>
          </p:cNvSpPr>
          <p:nvPr/>
        </p:nvSpPr>
        <p:spPr bwMode="auto">
          <a:xfrm>
            <a:off x="6814821" y="4577580"/>
            <a:ext cx="1683153"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000" b="1" dirty="0"/>
              <a:t>Indicates PCIe Slot Number</a:t>
            </a:r>
          </a:p>
        </p:txBody>
      </p:sp>
    </p:spTree>
    <p:extLst>
      <p:ext uri="{BB962C8B-B14F-4D97-AF65-F5344CB8AC3E}">
        <p14:creationId xmlns:p14="http://schemas.microsoft.com/office/powerpoint/2010/main" val="40856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55B6F9F-EC11-4647-9AFC-0C60D5AFBCAB}"/>
              </a:ext>
            </a:extLst>
          </p:cNvPr>
          <p:cNvPicPr>
            <a:picLocks noChangeAspect="1"/>
          </p:cNvPicPr>
          <p:nvPr/>
        </p:nvPicPr>
        <p:blipFill>
          <a:blip r:embed="rId3"/>
          <a:stretch>
            <a:fillRect/>
          </a:stretch>
        </p:blipFill>
        <p:spPr>
          <a:xfrm>
            <a:off x="3607459" y="1243955"/>
            <a:ext cx="4470466" cy="3200400"/>
          </a:xfrm>
          <a:prstGeom prst="rect">
            <a:avLst/>
          </a:prstGeom>
          <a:solidFill>
            <a:srgbClr val="00D3AA"/>
          </a:solidFill>
        </p:spPr>
      </p:pic>
      <p:sp>
        <p:nvSpPr>
          <p:cNvPr id="20482" name="Title 1"/>
          <p:cNvSpPr>
            <a:spLocks noGrp="1"/>
          </p:cNvSpPr>
          <p:nvPr>
            <p:ph type="title"/>
          </p:nvPr>
        </p:nvSpPr>
        <p:spPr/>
        <p:txBody>
          <a:bodyPr/>
          <a:lstStyle/>
          <a:p>
            <a:pPr algn="ctr">
              <a:defRPr/>
            </a:pPr>
            <a:r>
              <a:rPr lang="en-US" altLang="en-US" sz="2400" dirty="0">
                <a:solidFill>
                  <a:schemeClr val="tx1"/>
                </a:solidFill>
              </a:rPr>
              <a:t>S924 / H924 Scale Out Server</a:t>
            </a:r>
          </a:p>
        </p:txBody>
      </p:sp>
      <p:sp>
        <p:nvSpPr>
          <p:cNvPr id="2" name="Content Placeholder 1">
            <a:extLst>
              <a:ext uri="{FF2B5EF4-FFF2-40B4-BE49-F238E27FC236}">
                <a16:creationId xmlns:a16="http://schemas.microsoft.com/office/drawing/2014/main" id="{D074325A-D26C-4B82-8D7B-694536025A4C}"/>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4</a:t>
            </a:fld>
            <a:endParaRPr lang="en-US" altLang="en-US" sz="700">
              <a:solidFill>
                <a:schemeClr val="tx1"/>
              </a:solidFill>
              <a:ea typeface="ヒラギノ角ゴ Pro W3" pitchFamily="124" charset="-128"/>
            </a:endParaRPr>
          </a:p>
        </p:txBody>
      </p:sp>
      <p:sp>
        <p:nvSpPr>
          <p:cNvPr id="3" name="TextBox 2">
            <a:extLst>
              <a:ext uri="{FF2B5EF4-FFF2-40B4-BE49-F238E27FC236}">
                <a16:creationId xmlns:a16="http://schemas.microsoft.com/office/drawing/2014/main" id="{32DCF2B8-826E-6D4F-B853-9F73EA1795BC}"/>
              </a:ext>
            </a:extLst>
          </p:cNvPr>
          <p:cNvSpPr txBox="1"/>
          <p:nvPr/>
        </p:nvSpPr>
        <p:spPr>
          <a:xfrm>
            <a:off x="6980456" y="644982"/>
            <a:ext cx="1120820" cy="369332"/>
          </a:xfrm>
          <a:prstGeom prst="rect">
            <a:avLst/>
          </a:prstGeom>
          <a:noFill/>
          <a:ln>
            <a:solidFill>
              <a:schemeClr val="tx1"/>
            </a:solidFill>
          </a:ln>
        </p:spPr>
        <p:txBody>
          <a:bodyPr wrap="none" rtlCol="0">
            <a:spAutoFit/>
          </a:bodyPr>
          <a:lstStyle/>
          <a:p>
            <a:r>
              <a:rPr lang="en-US" sz="900" dirty="0"/>
              <a:t>5 </a:t>
            </a:r>
            <a:r>
              <a:rPr lang="en-US" sz="900" dirty="0" err="1"/>
              <a:t>PCIe</a:t>
            </a:r>
            <a:r>
              <a:rPr lang="en-US" sz="900" dirty="0"/>
              <a:t> Gen4 slots</a:t>
            </a:r>
          </a:p>
          <a:p>
            <a:r>
              <a:rPr lang="en-US" sz="900" dirty="0"/>
              <a:t>6 </a:t>
            </a:r>
            <a:r>
              <a:rPr lang="en-US" sz="900" dirty="0" err="1"/>
              <a:t>PCIe</a:t>
            </a:r>
            <a:r>
              <a:rPr lang="en-US" sz="900" dirty="0"/>
              <a:t> Gen3 slots</a:t>
            </a:r>
          </a:p>
        </p:txBody>
      </p:sp>
      <p:sp>
        <p:nvSpPr>
          <p:cNvPr id="9" name="TextBox 8">
            <a:extLst>
              <a:ext uri="{FF2B5EF4-FFF2-40B4-BE49-F238E27FC236}">
                <a16:creationId xmlns:a16="http://schemas.microsoft.com/office/drawing/2014/main" id="{55D06C42-4430-3F4F-9799-E9EAA9B0D2C6}"/>
              </a:ext>
            </a:extLst>
          </p:cNvPr>
          <p:cNvSpPr txBox="1"/>
          <p:nvPr/>
        </p:nvSpPr>
        <p:spPr>
          <a:xfrm>
            <a:off x="1956708" y="1899560"/>
            <a:ext cx="1960793" cy="369332"/>
          </a:xfrm>
          <a:prstGeom prst="rect">
            <a:avLst/>
          </a:prstGeom>
          <a:noFill/>
          <a:ln w="9525">
            <a:solidFill>
              <a:schemeClr val="tx1"/>
            </a:solidFill>
          </a:ln>
        </p:spPr>
        <p:txBody>
          <a:bodyPr wrap="square" rtlCol="0">
            <a:spAutoFit/>
          </a:bodyPr>
          <a:lstStyle/>
          <a:p>
            <a:r>
              <a:rPr lang="en-US" sz="900" dirty="0"/>
              <a:t>16 DDR4 RDIMM’s per processor</a:t>
            </a:r>
          </a:p>
          <a:p>
            <a:r>
              <a:rPr lang="en-US" sz="900" dirty="0"/>
              <a:t>32 DDR4 RDIMM’s total</a:t>
            </a:r>
          </a:p>
        </p:txBody>
      </p:sp>
      <p:cxnSp>
        <p:nvCxnSpPr>
          <p:cNvPr id="5" name="Straight Arrow Connector 4">
            <a:extLst>
              <a:ext uri="{FF2B5EF4-FFF2-40B4-BE49-F238E27FC236}">
                <a16:creationId xmlns:a16="http://schemas.microsoft.com/office/drawing/2014/main" id="{104B3A19-6B80-D249-AE45-EF2C9B408CDA}"/>
              </a:ext>
            </a:extLst>
          </p:cNvPr>
          <p:cNvCxnSpPr>
            <a:cxnSpLocks/>
          </p:cNvCxnSpPr>
          <p:nvPr/>
        </p:nvCxnSpPr>
        <p:spPr>
          <a:xfrm flipH="1">
            <a:off x="6368145" y="1014314"/>
            <a:ext cx="612311" cy="3572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D82DDEF-BD5F-D447-A5BA-144D7E4190F4}"/>
              </a:ext>
            </a:extLst>
          </p:cNvPr>
          <p:cNvCxnSpPr>
            <a:cxnSpLocks/>
          </p:cNvCxnSpPr>
          <p:nvPr/>
        </p:nvCxnSpPr>
        <p:spPr>
          <a:xfrm flipH="1">
            <a:off x="7592787" y="1014314"/>
            <a:ext cx="65314" cy="765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A30A43-6057-D442-BEC3-F3EFEB29C43A}"/>
              </a:ext>
            </a:extLst>
          </p:cNvPr>
          <p:cNvSpPr txBox="1"/>
          <p:nvPr/>
        </p:nvSpPr>
        <p:spPr>
          <a:xfrm>
            <a:off x="3301092" y="1284510"/>
            <a:ext cx="832279" cy="369332"/>
          </a:xfrm>
          <a:prstGeom prst="rect">
            <a:avLst/>
          </a:prstGeom>
          <a:noFill/>
          <a:ln w="9525">
            <a:solidFill>
              <a:schemeClr val="tx1"/>
            </a:solidFill>
          </a:ln>
        </p:spPr>
        <p:txBody>
          <a:bodyPr wrap="none" rtlCol="0">
            <a:spAutoFit/>
          </a:bodyPr>
          <a:lstStyle/>
          <a:p>
            <a:r>
              <a:rPr lang="en-US" sz="900" dirty="0"/>
              <a:t>2 Processor </a:t>
            </a:r>
          </a:p>
          <a:p>
            <a:r>
              <a:rPr lang="en-US" sz="900" dirty="0"/>
              <a:t>modules</a:t>
            </a:r>
          </a:p>
        </p:txBody>
      </p:sp>
      <p:cxnSp>
        <p:nvCxnSpPr>
          <p:cNvPr id="18" name="Straight Arrow Connector 17">
            <a:extLst>
              <a:ext uri="{FF2B5EF4-FFF2-40B4-BE49-F238E27FC236}">
                <a16:creationId xmlns:a16="http://schemas.microsoft.com/office/drawing/2014/main" id="{108644BA-5D4A-8C4E-B2EE-ACE446B18BD3}"/>
              </a:ext>
            </a:extLst>
          </p:cNvPr>
          <p:cNvCxnSpPr>
            <a:cxnSpLocks/>
          </p:cNvCxnSpPr>
          <p:nvPr/>
        </p:nvCxnSpPr>
        <p:spPr>
          <a:xfrm>
            <a:off x="3917501" y="2138262"/>
            <a:ext cx="790575" cy="5886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420215-A16D-8247-8AE3-8A689166B7E7}"/>
              </a:ext>
            </a:extLst>
          </p:cNvPr>
          <p:cNvCxnSpPr>
            <a:cxnSpLocks/>
          </p:cNvCxnSpPr>
          <p:nvPr/>
        </p:nvCxnSpPr>
        <p:spPr>
          <a:xfrm>
            <a:off x="3917501" y="2138262"/>
            <a:ext cx="2058757" cy="9789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DF2CB5D-94F1-C846-8F48-0755DE03116F}"/>
              </a:ext>
            </a:extLst>
          </p:cNvPr>
          <p:cNvCxnSpPr>
            <a:cxnSpLocks/>
          </p:cNvCxnSpPr>
          <p:nvPr/>
        </p:nvCxnSpPr>
        <p:spPr>
          <a:xfrm>
            <a:off x="4133371" y="1673276"/>
            <a:ext cx="959306" cy="6282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6F168A3-8D82-1B46-A54E-FEC7D3F38D3B}"/>
              </a:ext>
            </a:extLst>
          </p:cNvPr>
          <p:cNvCxnSpPr>
            <a:cxnSpLocks/>
          </p:cNvCxnSpPr>
          <p:nvPr/>
        </p:nvCxnSpPr>
        <p:spPr>
          <a:xfrm>
            <a:off x="4133371" y="1665113"/>
            <a:ext cx="2225456" cy="10291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C991F5C-4727-EF46-BB0E-29F3F8648AA6}"/>
              </a:ext>
            </a:extLst>
          </p:cNvPr>
          <p:cNvSpPr txBox="1"/>
          <p:nvPr/>
        </p:nvSpPr>
        <p:spPr>
          <a:xfrm>
            <a:off x="4465864" y="677642"/>
            <a:ext cx="1143002" cy="369332"/>
          </a:xfrm>
          <a:prstGeom prst="rect">
            <a:avLst/>
          </a:prstGeom>
          <a:noFill/>
          <a:ln w="9525">
            <a:solidFill>
              <a:schemeClr val="tx1"/>
            </a:solidFill>
          </a:ln>
        </p:spPr>
        <p:txBody>
          <a:bodyPr wrap="square" rtlCol="0">
            <a:spAutoFit/>
          </a:bodyPr>
          <a:lstStyle/>
          <a:p>
            <a:r>
              <a:rPr lang="en-US" sz="900" dirty="0"/>
              <a:t>2 Internal Storage  slots</a:t>
            </a:r>
          </a:p>
        </p:txBody>
      </p:sp>
      <p:cxnSp>
        <p:nvCxnSpPr>
          <p:cNvPr id="31" name="Straight Arrow Connector 30">
            <a:extLst>
              <a:ext uri="{FF2B5EF4-FFF2-40B4-BE49-F238E27FC236}">
                <a16:creationId xmlns:a16="http://schemas.microsoft.com/office/drawing/2014/main" id="{C810B53D-CA15-E049-A1DB-61F490E4F7D4}"/>
              </a:ext>
            </a:extLst>
          </p:cNvPr>
          <p:cNvCxnSpPr>
            <a:cxnSpLocks/>
            <a:stCxn id="30" idx="2"/>
          </p:cNvCxnSpPr>
          <p:nvPr/>
        </p:nvCxnSpPr>
        <p:spPr>
          <a:xfrm>
            <a:off x="5037365" y="1046974"/>
            <a:ext cx="555169" cy="14268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D41CF1-D303-3840-8562-73FFD2025CA6}"/>
              </a:ext>
            </a:extLst>
          </p:cNvPr>
          <p:cNvCxnSpPr>
            <a:cxnSpLocks/>
            <a:stCxn id="30" idx="2"/>
          </p:cNvCxnSpPr>
          <p:nvPr/>
        </p:nvCxnSpPr>
        <p:spPr>
          <a:xfrm>
            <a:off x="5037365" y="1046974"/>
            <a:ext cx="849081" cy="14921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E220025-574C-5C43-9DA9-6997AC4C519B}"/>
              </a:ext>
            </a:extLst>
          </p:cNvPr>
          <p:cNvSpPr txBox="1"/>
          <p:nvPr/>
        </p:nvSpPr>
        <p:spPr>
          <a:xfrm>
            <a:off x="827314" y="2892884"/>
            <a:ext cx="1621971" cy="369332"/>
          </a:xfrm>
          <a:prstGeom prst="rect">
            <a:avLst/>
          </a:prstGeom>
          <a:noFill/>
          <a:ln w="9525">
            <a:solidFill>
              <a:schemeClr val="tx1"/>
            </a:solidFill>
          </a:ln>
        </p:spPr>
        <p:txBody>
          <a:bodyPr wrap="square" rtlCol="0">
            <a:spAutoFit/>
          </a:bodyPr>
          <a:lstStyle/>
          <a:p>
            <a:r>
              <a:rPr lang="en-US" sz="900" dirty="0"/>
              <a:t>12 SFF bays &amp; 1 RDX bay, or  18 SFF bays</a:t>
            </a:r>
          </a:p>
        </p:txBody>
      </p:sp>
      <p:sp>
        <p:nvSpPr>
          <p:cNvPr id="80" name="TextBox 79">
            <a:extLst>
              <a:ext uri="{FF2B5EF4-FFF2-40B4-BE49-F238E27FC236}">
                <a16:creationId xmlns:a16="http://schemas.microsoft.com/office/drawing/2014/main" id="{F9BCE558-1F50-2F4D-B2ED-24E903A771E2}"/>
              </a:ext>
            </a:extLst>
          </p:cNvPr>
          <p:cNvSpPr txBox="1"/>
          <p:nvPr/>
        </p:nvSpPr>
        <p:spPr>
          <a:xfrm>
            <a:off x="3208565" y="4408716"/>
            <a:ext cx="721177" cy="230832"/>
          </a:xfrm>
          <a:prstGeom prst="rect">
            <a:avLst/>
          </a:prstGeom>
          <a:noFill/>
          <a:ln w="9525">
            <a:solidFill>
              <a:schemeClr val="tx1"/>
            </a:solidFill>
          </a:ln>
        </p:spPr>
        <p:txBody>
          <a:bodyPr wrap="square" rtlCol="0">
            <a:spAutoFit/>
          </a:bodyPr>
          <a:lstStyle/>
          <a:p>
            <a:r>
              <a:rPr lang="en-US" sz="900" dirty="0"/>
              <a:t>6 Blowers </a:t>
            </a:r>
          </a:p>
        </p:txBody>
      </p:sp>
      <p:cxnSp>
        <p:nvCxnSpPr>
          <p:cNvPr id="81" name="Straight Arrow Connector 80">
            <a:extLst>
              <a:ext uri="{FF2B5EF4-FFF2-40B4-BE49-F238E27FC236}">
                <a16:creationId xmlns:a16="http://schemas.microsoft.com/office/drawing/2014/main" id="{3E4F4A3B-1D8F-AD4F-9AC3-AB1A49516BEC}"/>
              </a:ext>
            </a:extLst>
          </p:cNvPr>
          <p:cNvCxnSpPr>
            <a:cxnSpLocks/>
          </p:cNvCxnSpPr>
          <p:nvPr/>
        </p:nvCxnSpPr>
        <p:spPr>
          <a:xfrm>
            <a:off x="2440641" y="3197274"/>
            <a:ext cx="131493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185D6C3-B0F5-2D44-AF08-6ED269202477}"/>
              </a:ext>
            </a:extLst>
          </p:cNvPr>
          <p:cNvCxnSpPr>
            <a:cxnSpLocks/>
          </p:cNvCxnSpPr>
          <p:nvPr/>
        </p:nvCxnSpPr>
        <p:spPr>
          <a:xfrm flipV="1">
            <a:off x="3812721" y="3918858"/>
            <a:ext cx="400051" cy="4898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F729F580-2FE7-C643-B065-16E9E7DA778A}"/>
              </a:ext>
            </a:extLst>
          </p:cNvPr>
          <p:cNvPicPr>
            <a:picLocks noChangeAspect="1"/>
          </p:cNvPicPr>
          <p:nvPr/>
        </p:nvPicPr>
        <p:blipFill>
          <a:blip r:embed="rId4"/>
          <a:stretch>
            <a:fillRect/>
          </a:stretch>
        </p:blipFill>
        <p:spPr>
          <a:xfrm>
            <a:off x="774696" y="3452592"/>
            <a:ext cx="2324684" cy="868680"/>
          </a:xfrm>
          <a:prstGeom prst="rect">
            <a:avLst/>
          </a:prstGeom>
        </p:spPr>
      </p:pic>
      <p:cxnSp>
        <p:nvCxnSpPr>
          <p:cNvPr id="88" name="Straight Arrow Connector 87">
            <a:extLst>
              <a:ext uri="{FF2B5EF4-FFF2-40B4-BE49-F238E27FC236}">
                <a16:creationId xmlns:a16="http://schemas.microsoft.com/office/drawing/2014/main" id="{CA1FEDE8-8DE5-3A49-AE67-6C2BDAF0E118}"/>
              </a:ext>
            </a:extLst>
          </p:cNvPr>
          <p:cNvCxnSpPr>
            <a:cxnSpLocks/>
          </p:cNvCxnSpPr>
          <p:nvPr/>
        </p:nvCxnSpPr>
        <p:spPr>
          <a:xfrm flipH="1" flipV="1">
            <a:off x="2563586" y="4147457"/>
            <a:ext cx="634091" cy="2830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B151230-8C69-7944-AD43-340654381944}"/>
              </a:ext>
            </a:extLst>
          </p:cNvPr>
          <p:cNvCxnSpPr>
            <a:cxnSpLocks/>
          </p:cNvCxnSpPr>
          <p:nvPr/>
        </p:nvCxnSpPr>
        <p:spPr>
          <a:xfrm flipH="1">
            <a:off x="2133602" y="3292932"/>
            <a:ext cx="1" cy="1828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D36B9C09-4016-FC46-B2F1-4596158EED91}"/>
              </a:ext>
            </a:extLst>
          </p:cNvPr>
          <p:cNvSpPr txBox="1"/>
          <p:nvPr/>
        </p:nvSpPr>
        <p:spPr>
          <a:xfrm>
            <a:off x="4103917" y="4414158"/>
            <a:ext cx="819147" cy="369332"/>
          </a:xfrm>
          <a:prstGeom prst="rect">
            <a:avLst/>
          </a:prstGeom>
          <a:noFill/>
          <a:ln w="9525">
            <a:solidFill>
              <a:schemeClr val="tx1"/>
            </a:solidFill>
          </a:ln>
        </p:spPr>
        <p:txBody>
          <a:bodyPr wrap="square" rtlCol="0">
            <a:spAutoFit/>
          </a:bodyPr>
          <a:lstStyle/>
          <a:p>
            <a:r>
              <a:rPr lang="en-US" sz="900" dirty="0"/>
              <a:t>LCD Display</a:t>
            </a:r>
          </a:p>
          <a:p>
            <a:r>
              <a:rPr lang="en-US" sz="900" dirty="0"/>
              <a:t>USB 3.0</a:t>
            </a:r>
          </a:p>
        </p:txBody>
      </p:sp>
      <p:cxnSp>
        <p:nvCxnSpPr>
          <p:cNvPr id="94" name="Straight Arrow Connector 93">
            <a:extLst>
              <a:ext uri="{FF2B5EF4-FFF2-40B4-BE49-F238E27FC236}">
                <a16:creationId xmlns:a16="http://schemas.microsoft.com/office/drawing/2014/main" id="{B9482493-02CF-B640-AD13-EC686014E2AD}"/>
              </a:ext>
            </a:extLst>
          </p:cNvPr>
          <p:cNvCxnSpPr>
            <a:cxnSpLocks/>
          </p:cNvCxnSpPr>
          <p:nvPr/>
        </p:nvCxnSpPr>
        <p:spPr>
          <a:xfrm flipV="1">
            <a:off x="4708073" y="3475812"/>
            <a:ext cx="125184" cy="9383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529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2" y="201168"/>
            <a:ext cx="5291328" cy="4294632"/>
          </a:xfrm>
        </p:spPr>
        <p:txBody>
          <a:bodyPr/>
          <a:lstStyle/>
          <a:p>
            <a:pPr>
              <a:defRPr/>
            </a:pPr>
            <a:r>
              <a:rPr lang="en-US" altLang="en-US" sz="2400" dirty="0">
                <a:solidFill>
                  <a:schemeClr val="tx1"/>
                </a:solidFill>
              </a:rPr>
              <a:t>S924 / H924 Processor Highlights</a:t>
            </a:r>
          </a:p>
        </p:txBody>
      </p:sp>
      <p:sp>
        <p:nvSpPr>
          <p:cNvPr id="3" name="Content Placeholder 2">
            <a:extLst>
              <a:ext uri="{FF2B5EF4-FFF2-40B4-BE49-F238E27FC236}">
                <a16:creationId xmlns:a16="http://schemas.microsoft.com/office/drawing/2014/main" id="{411D5505-AFFA-4F6A-8FFA-44B2759BD3BB}"/>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5</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1283763" y="692881"/>
            <a:ext cx="6797831" cy="37810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SCM Design – Single Chip Module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Three processor offerings available (SMT8 cores)</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12-core processor (maximum throughput)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10-core processor</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8-core processor (maximum core performance)</a:t>
            </a: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lvl="1" fontAlgn="base">
              <a:lnSpc>
                <a:spcPct val="90000"/>
              </a:lnSpc>
              <a:spcBef>
                <a:spcPts val="400"/>
              </a:spcBef>
              <a:buSzPct val="125000"/>
              <a:buFont typeface=".AppleSystemUIFont" charset="-120"/>
              <a:buChar char="–"/>
            </a:pPr>
            <a:endParaRPr lang="en-US" sz="1400" dirty="0">
              <a:solidFill>
                <a:srgbClr val="000000"/>
              </a:solidFill>
              <a:ea typeface="ヒラギノ角ゴ Pro W3"/>
              <a:sym typeface="Arial" panose="020B0604020202020204" pitchFamily="34" charset="0"/>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Single processor config supported for 8 and 10-core processor offerings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Processor frequencies dynamic by default: Set to Max Performance Mode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Increased processor to processor fabric interconnect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Two 16Gb/s X-Bus fabric connect between CPUs</a:t>
            </a:r>
          </a:p>
        </p:txBody>
      </p:sp>
      <p:graphicFrame>
        <p:nvGraphicFramePr>
          <p:cNvPr id="2" name="Table 1">
            <a:extLst>
              <a:ext uri="{FF2B5EF4-FFF2-40B4-BE49-F238E27FC236}">
                <a16:creationId xmlns:a16="http://schemas.microsoft.com/office/drawing/2014/main" id="{81D6D8E4-6BBD-ED41-860B-3730519A182C}"/>
              </a:ext>
            </a:extLst>
          </p:cNvPr>
          <p:cNvGraphicFramePr>
            <a:graphicFrameLocks noGrp="1"/>
          </p:cNvGraphicFramePr>
          <p:nvPr>
            <p:extLst>
              <p:ext uri="{D42A27DB-BD31-4B8C-83A1-F6EECF244321}">
                <p14:modId xmlns:p14="http://schemas.microsoft.com/office/powerpoint/2010/main" val="1563613412"/>
              </p:ext>
            </p:extLst>
          </p:nvPr>
        </p:nvGraphicFramePr>
        <p:xfrm>
          <a:off x="1845579" y="2029660"/>
          <a:ext cx="4697834" cy="1280160"/>
        </p:xfrm>
        <a:graphic>
          <a:graphicData uri="http://schemas.openxmlformats.org/drawingml/2006/table">
            <a:tbl>
              <a:tblPr firstRow="1" bandRow="1">
                <a:tableStyleId>{21E4AEA4-8DFA-4A89-87EB-49C32662AFE0}</a:tableStyleId>
              </a:tblPr>
              <a:tblGrid>
                <a:gridCol w="831302">
                  <a:extLst>
                    <a:ext uri="{9D8B030D-6E8A-4147-A177-3AD203B41FA5}">
                      <a16:colId xmlns:a16="http://schemas.microsoft.com/office/drawing/2014/main" val="1454937157"/>
                    </a:ext>
                  </a:extLst>
                </a:gridCol>
                <a:gridCol w="1179914">
                  <a:extLst>
                    <a:ext uri="{9D8B030D-6E8A-4147-A177-3AD203B41FA5}">
                      <a16:colId xmlns:a16="http://schemas.microsoft.com/office/drawing/2014/main" val="2870583068"/>
                    </a:ext>
                  </a:extLst>
                </a:gridCol>
                <a:gridCol w="1617742">
                  <a:extLst>
                    <a:ext uri="{9D8B030D-6E8A-4147-A177-3AD203B41FA5}">
                      <a16:colId xmlns:a16="http://schemas.microsoft.com/office/drawing/2014/main" val="3591400065"/>
                    </a:ext>
                  </a:extLst>
                </a:gridCol>
                <a:gridCol w="1068876">
                  <a:extLst>
                    <a:ext uri="{9D8B030D-6E8A-4147-A177-3AD203B41FA5}">
                      <a16:colId xmlns:a16="http://schemas.microsoft.com/office/drawing/2014/main" val="3762195239"/>
                    </a:ext>
                  </a:extLst>
                </a:gridCol>
              </a:tblGrid>
              <a:tr h="368935">
                <a:tc>
                  <a:txBody>
                    <a:bodyPr/>
                    <a:lstStyle/>
                    <a:p>
                      <a:pPr algn="ctr"/>
                      <a:r>
                        <a:rPr lang="en-US" sz="1200" dirty="0"/>
                        <a:t>Feature</a:t>
                      </a:r>
                    </a:p>
                    <a:p>
                      <a:pPr algn="ctr"/>
                      <a:r>
                        <a:rPr lang="en-US" sz="1200" dirty="0"/>
                        <a:t>Code</a:t>
                      </a:r>
                      <a:endParaRPr lang="en-US" sz="1200" b="1" dirty="0"/>
                    </a:p>
                  </a:txBody>
                  <a:tcPr/>
                </a:tc>
                <a:tc>
                  <a:txBody>
                    <a:bodyPr/>
                    <a:lstStyle/>
                    <a:p>
                      <a:pPr algn="ctr"/>
                      <a:r>
                        <a:rPr lang="en-US" sz="1200" dirty="0"/>
                        <a:t>Processor </a:t>
                      </a:r>
                    </a:p>
                    <a:p>
                      <a:pPr algn="ctr"/>
                      <a:r>
                        <a:rPr lang="en-US" sz="1200" dirty="0"/>
                        <a:t>SMT8 Cores</a:t>
                      </a:r>
                      <a:endParaRPr lang="en-US" sz="1200" b="1" dirty="0"/>
                    </a:p>
                  </a:txBody>
                  <a:tcPr/>
                </a:tc>
                <a:tc>
                  <a:txBody>
                    <a:bodyPr/>
                    <a:lstStyle/>
                    <a:p>
                      <a:pPr algn="ctr"/>
                      <a:r>
                        <a:rPr lang="en-US" sz="1200" dirty="0"/>
                        <a:t>Typical</a:t>
                      </a:r>
                    </a:p>
                    <a:p>
                      <a:pPr algn="ctr"/>
                      <a:r>
                        <a:rPr lang="en-US" sz="1200" dirty="0"/>
                        <a:t>Frequency Range</a:t>
                      </a:r>
                      <a:endParaRPr lang="en-US" sz="1200" b="1" dirty="0"/>
                    </a:p>
                  </a:txBody>
                  <a:tcPr/>
                </a:tc>
                <a:tc>
                  <a:txBody>
                    <a:bodyPr/>
                    <a:lstStyle/>
                    <a:p>
                      <a:pPr algn="ctr"/>
                      <a:r>
                        <a:rPr lang="en-US" sz="1200" dirty="0"/>
                        <a:t>IBM </a:t>
                      </a:r>
                      <a:r>
                        <a:rPr lang="en-US" sz="1200" dirty="0" err="1"/>
                        <a:t>i</a:t>
                      </a:r>
                      <a:endParaRPr lang="en-US" sz="1200" dirty="0"/>
                    </a:p>
                    <a:p>
                      <a:pPr algn="ctr"/>
                      <a:r>
                        <a:rPr lang="en-US" sz="1200" dirty="0"/>
                        <a:t>P Group</a:t>
                      </a:r>
                      <a:endParaRPr lang="en-US" sz="1200" b="1" dirty="0"/>
                    </a:p>
                  </a:txBody>
                  <a:tcPr/>
                </a:tc>
                <a:extLst>
                  <a:ext uri="{0D108BD9-81ED-4DB2-BD59-A6C34878D82A}">
                    <a16:rowId xmlns:a16="http://schemas.microsoft.com/office/drawing/2014/main" val="2064537634"/>
                  </a:ext>
                </a:extLst>
              </a:tr>
              <a:tr h="221361">
                <a:tc>
                  <a:txBody>
                    <a:bodyPr/>
                    <a:lstStyle/>
                    <a:p>
                      <a:pPr algn="ctr"/>
                      <a:r>
                        <a:rPr lang="en-US" sz="1200" dirty="0">
                          <a:solidFill>
                            <a:schemeClr val="tx1"/>
                          </a:solidFill>
                        </a:rPr>
                        <a:t>EP1G</a:t>
                      </a:r>
                      <a:endParaRPr lang="en-US" sz="1200" b="0" dirty="0">
                        <a:solidFill>
                          <a:schemeClr val="tx1"/>
                        </a:solidFill>
                      </a:endParaRPr>
                    </a:p>
                  </a:txBody>
                  <a:tcPr/>
                </a:tc>
                <a:tc>
                  <a:txBody>
                    <a:bodyPr/>
                    <a:lstStyle/>
                    <a:p>
                      <a:pPr algn="ctr"/>
                      <a:r>
                        <a:rPr lang="en-US" sz="1200" dirty="0">
                          <a:solidFill>
                            <a:schemeClr val="tx1"/>
                          </a:solidFill>
                        </a:rPr>
                        <a:t>12 cores</a:t>
                      </a:r>
                      <a:endParaRPr lang="en-US" sz="1200" b="0" dirty="0">
                        <a:solidFill>
                          <a:schemeClr val="tx1"/>
                        </a:solidFill>
                      </a:endParaRPr>
                    </a:p>
                  </a:txBody>
                  <a:tcPr/>
                </a:tc>
                <a:tc>
                  <a:txBody>
                    <a:bodyPr/>
                    <a:lstStyle/>
                    <a:p>
                      <a:pPr algn="ctr"/>
                      <a:r>
                        <a:rPr lang="en-US" sz="1200" dirty="0">
                          <a:solidFill>
                            <a:schemeClr val="tx1"/>
                          </a:solidFill>
                        </a:rPr>
                        <a:t>3.4 to 3.9 </a:t>
                      </a:r>
                      <a:r>
                        <a:rPr lang="en-US" sz="1200" dirty="0" err="1">
                          <a:solidFill>
                            <a:schemeClr val="tx1"/>
                          </a:solidFill>
                        </a:rPr>
                        <a:t>Ghz</a:t>
                      </a:r>
                      <a:r>
                        <a:rPr lang="en-US" sz="1200" dirty="0">
                          <a:solidFill>
                            <a:schemeClr val="tx1"/>
                          </a:solidFill>
                        </a:rPr>
                        <a:t> (max)</a:t>
                      </a:r>
                      <a:endParaRPr lang="en-US" sz="1200" b="0" dirty="0">
                        <a:solidFill>
                          <a:schemeClr val="tx1"/>
                        </a:solidFill>
                      </a:endParaRPr>
                    </a:p>
                  </a:txBody>
                  <a:tcPr/>
                </a:tc>
                <a:tc>
                  <a:txBody>
                    <a:bodyPr/>
                    <a:lstStyle/>
                    <a:p>
                      <a:pPr algn="ctr"/>
                      <a:r>
                        <a:rPr lang="en-US" sz="1200" dirty="0">
                          <a:solidFill>
                            <a:schemeClr val="tx1"/>
                          </a:solidFill>
                        </a:rPr>
                        <a:t>P20</a:t>
                      </a:r>
                      <a:endParaRPr lang="en-US" sz="1200" b="0" dirty="0">
                        <a:solidFill>
                          <a:schemeClr val="tx1"/>
                        </a:solidFill>
                      </a:endParaRPr>
                    </a:p>
                  </a:txBody>
                  <a:tcPr/>
                </a:tc>
                <a:extLst>
                  <a:ext uri="{0D108BD9-81ED-4DB2-BD59-A6C34878D82A}">
                    <a16:rowId xmlns:a16="http://schemas.microsoft.com/office/drawing/2014/main" val="1435365179"/>
                  </a:ext>
                </a:extLst>
              </a:tr>
              <a:tr h="221361">
                <a:tc>
                  <a:txBody>
                    <a:bodyPr/>
                    <a:lstStyle/>
                    <a:p>
                      <a:pPr algn="ctr"/>
                      <a:r>
                        <a:rPr lang="en-US" sz="1200" dirty="0">
                          <a:solidFill>
                            <a:schemeClr val="tx1"/>
                          </a:solidFill>
                        </a:rPr>
                        <a:t>EP1F</a:t>
                      </a:r>
                      <a:endParaRPr lang="en-US" sz="1200" b="0" dirty="0">
                        <a:solidFill>
                          <a:schemeClr val="tx1"/>
                        </a:solidFill>
                      </a:endParaRPr>
                    </a:p>
                  </a:txBody>
                  <a:tcPr/>
                </a:tc>
                <a:tc>
                  <a:txBody>
                    <a:bodyPr/>
                    <a:lstStyle/>
                    <a:p>
                      <a:pPr algn="ctr"/>
                      <a:r>
                        <a:rPr lang="en-US" sz="1200" dirty="0">
                          <a:solidFill>
                            <a:schemeClr val="tx1"/>
                          </a:solidFill>
                        </a:rPr>
                        <a:t>10 cores</a:t>
                      </a:r>
                      <a:endParaRPr lang="en-US" sz="1200" b="0" dirty="0">
                        <a:solidFill>
                          <a:schemeClr val="tx1"/>
                        </a:solidFill>
                      </a:endParaRPr>
                    </a:p>
                  </a:txBody>
                  <a:tcPr/>
                </a:tc>
                <a:tc>
                  <a:txBody>
                    <a:bodyPr/>
                    <a:lstStyle/>
                    <a:p>
                      <a:pPr algn="ctr"/>
                      <a:r>
                        <a:rPr lang="en-US" sz="1200" dirty="0">
                          <a:solidFill>
                            <a:schemeClr val="tx1"/>
                          </a:solidFill>
                        </a:rPr>
                        <a:t>3.5 to 3.9 GHz (max)</a:t>
                      </a:r>
                      <a:endParaRPr lang="en-US" sz="1200" b="0" dirty="0">
                        <a:solidFill>
                          <a:schemeClr val="tx1"/>
                        </a:solidFill>
                      </a:endParaRPr>
                    </a:p>
                  </a:txBody>
                  <a:tcPr/>
                </a:tc>
                <a:tc>
                  <a:txBody>
                    <a:bodyPr/>
                    <a:lstStyle/>
                    <a:p>
                      <a:pPr algn="ctr"/>
                      <a:r>
                        <a:rPr lang="en-US" sz="1200" dirty="0">
                          <a:solidFill>
                            <a:schemeClr val="tx1"/>
                          </a:solidFill>
                        </a:rPr>
                        <a:t>P20</a:t>
                      </a:r>
                      <a:endParaRPr lang="en-US" sz="1200" b="0" dirty="0">
                        <a:solidFill>
                          <a:schemeClr val="tx1"/>
                        </a:solidFill>
                      </a:endParaRPr>
                    </a:p>
                  </a:txBody>
                  <a:tcPr/>
                </a:tc>
                <a:extLst>
                  <a:ext uri="{0D108BD9-81ED-4DB2-BD59-A6C34878D82A}">
                    <a16:rowId xmlns:a16="http://schemas.microsoft.com/office/drawing/2014/main" val="1920167625"/>
                  </a:ext>
                </a:extLst>
              </a:tr>
              <a:tr h="221361">
                <a:tc>
                  <a:txBody>
                    <a:bodyPr/>
                    <a:lstStyle/>
                    <a:p>
                      <a:pPr algn="ctr"/>
                      <a:r>
                        <a:rPr lang="en-US" sz="1200" dirty="0">
                          <a:solidFill>
                            <a:schemeClr val="tx1"/>
                          </a:solidFill>
                        </a:rPr>
                        <a:t>EP1E</a:t>
                      </a:r>
                      <a:endParaRPr lang="en-US" sz="1200" b="0" dirty="0">
                        <a:solidFill>
                          <a:schemeClr val="tx1"/>
                        </a:solidFill>
                      </a:endParaRPr>
                    </a:p>
                  </a:txBody>
                  <a:tcPr/>
                </a:tc>
                <a:tc>
                  <a:txBody>
                    <a:bodyPr/>
                    <a:lstStyle/>
                    <a:p>
                      <a:pPr algn="ctr"/>
                      <a:r>
                        <a:rPr lang="en-US" sz="1200" dirty="0">
                          <a:solidFill>
                            <a:schemeClr val="tx1"/>
                          </a:solidFill>
                        </a:rPr>
                        <a:t>8 cores</a:t>
                      </a:r>
                      <a:endParaRPr lang="en-US" sz="1200" b="0" dirty="0">
                        <a:solidFill>
                          <a:schemeClr val="tx1"/>
                        </a:solidFill>
                      </a:endParaRPr>
                    </a:p>
                  </a:txBody>
                  <a:tcPr/>
                </a:tc>
                <a:tc>
                  <a:txBody>
                    <a:bodyPr/>
                    <a:lstStyle/>
                    <a:p>
                      <a:pPr algn="ctr"/>
                      <a:r>
                        <a:rPr lang="en-US" sz="1200" dirty="0">
                          <a:solidFill>
                            <a:schemeClr val="tx1"/>
                          </a:solidFill>
                        </a:rPr>
                        <a:t>3.8 to 4.0 GHz (max)</a:t>
                      </a:r>
                      <a:endParaRPr lang="en-US" sz="1200" b="0" dirty="0">
                        <a:solidFill>
                          <a:schemeClr val="tx1"/>
                        </a:solidFill>
                      </a:endParaRPr>
                    </a:p>
                  </a:txBody>
                  <a:tcPr/>
                </a:tc>
                <a:tc>
                  <a:txBody>
                    <a:bodyPr/>
                    <a:lstStyle/>
                    <a:p>
                      <a:pPr algn="ctr"/>
                      <a:r>
                        <a:rPr lang="en-US" sz="1200" dirty="0">
                          <a:solidFill>
                            <a:schemeClr val="tx1"/>
                          </a:solidFill>
                        </a:rPr>
                        <a:t>P20</a:t>
                      </a:r>
                      <a:endParaRPr lang="en-US" sz="1200" b="0" dirty="0">
                        <a:solidFill>
                          <a:schemeClr val="tx1"/>
                        </a:solidFill>
                      </a:endParaRPr>
                    </a:p>
                  </a:txBody>
                  <a:tcPr/>
                </a:tc>
                <a:extLst>
                  <a:ext uri="{0D108BD9-81ED-4DB2-BD59-A6C34878D82A}">
                    <a16:rowId xmlns:a16="http://schemas.microsoft.com/office/drawing/2014/main" val="264914655"/>
                  </a:ext>
                </a:extLst>
              </a:tr>
            </a:tbl>
          </a:graphicData>
        </a:graphic>
      </p:graphicFrame>
    </p:spTree>
    <p:extLst>
      <p:ext uri="{BB962C8B-B14F-4D97-AF65-F5344CB8AC3E}">
        <p14:creationId xmlns:p14="http://schemas.microsoft.com/office/powerpoint/2010/main" val="182152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112802" y="1253350"/>
            <a:ext cx="3986007" cy="3285152"/>
          </a:xfrm>
          <a:prstGeom prst="rect">
            <a:avLst/>
          </a:prstGeom>
          <a:gradFill flip="none" rotWithShape="1">
            <a:gsLst>
              <a:gs pos="0">
                <a:schemeClr val="accent2"/>
              </a:gs>
              <a:gs pos="50000">
                <a:schemeClr val="accent2">
                  <a:lumMod val="40000"/>
                  <a:lumOff val="60000"/>
                </a:schemeClr>
              </a:gs>
              <a:gs pos="100000">
                <a:schemeClr val="accent2">
                  <a:lumMod val="20000"/>
                  <a:lumOff val="80000"/>
                </a:schemeClr>
              </a:gs>
            </a:gsLst>
            <a:path path="circle">
              <a:fillToRect l="100000" t="100000"/>
            </a:path>
            <a:tileRect r="-100000" b="-100000"/>
          </a:gradFill>
          <a:ln w="9525">
            <a:solidFill>
              <a:schemeClr val="bg1"/>
            </a:solidFill>
            <a:miter lim="800000"/>
            <a:headEnd/>
            <a:tailEnd/>
          </a:ln>
          <a:effectLst>
            <a:outerShdw dist="12700" dir="5400000" algn="t" rotWithShape="0">
              <a:srgbClr val="000000">
                <a:alpha val="9000"/>
              </a:srgbClr>
            </a:outerShdw>
          </a:effectLst>
        </p:spPr>
        <p:txBody>
          <a:bodyPr lIns="210312" tIns="60960" rIns="90000" bIns="60960" rtlCol="0" anchor="ctr"/>
          <a:lstStyle/>
          <a:p>
            <a:pPr marL="342900" indent="-342900" algn="ctr" defTabSz="711200" eaLnBrk="1" hangingPunct="1">
              <a:spcBef>
                <a:spcPct val="40000"/>
              </a:spcBef>
            </a:pPr>
            <a:endParaRPr lang="en-US" sz="1200" b="1" i="1" dirty="0">
              <a:latin typeface="Arial" charset="0"/>
              <a:ea typeface="+mn-ea"/>
            </a:endParaRPr>
          </a:p>
        </p:txBody>
      </p:sp>
      <p:sp>
        <p:nvSpPr>
          <p:cNvPr id="20482" name="Title 1"/>
          <p:cNvSpPr>
            <a:spLocks noGrp="1"/>
          </p:cNvSpPr>
          <p:nvPr>
            <p:ph type="title"/>
          </p:nvPr>
        </p:nvSpPr>
        <p:spPr>
          <a:xfrm>
            <a:off x="210312" y="201168"/>
            <a:ext cx="5404094" cy="4294632"/>
          </a:xfrm>
        </p:spPr>
        <p:txBody>
          <a:bodyPr/>
          <a:lstStyle/>
          <a:p>
            <a:pPr>
              <a:defRPr/>
            </a:pPr>
            <a:r>
              <a:rPr lang="en-US" altLang="en-US" dirty="0">
                <a:solidFill>
                  <a:schemeClr val="tx1"/>
                </a:solidFill>
              </a:rPr>
              <a:t>POWER9 Power Management Modes</a:t>
            </a:r>
          </a:p>
        </p:txBody>
      </p:sp>
      <p:sp>
        <p:nvSpPr>
          <p:cNvPr id="2" name="Content Placeholder 1">
            <a:extLst>
              <a:ext uri="{FF2B5EF4-FFF2-40B4-BE49-F238E27FC236}">
                <a16:creationId xmlns:a16="http://schemas.microsoft.com/office/drawing/2014/main" id="{E1E1B03E-0A32-4B53-8757-167F92906F75}"/>
              </a:ext>
            </a:extLst>
          </p:cNvPr>
          <p:cNvSpPr>
            <a:spLocks noGrp="1"/>
          </p:cNvSpPr>
          <p:nvPr>
            <p:ph idx="1"/>
          </p:nvPr>
        </p:nvSpPr>
        <p:spPr/>
        <p:txBody>
          <a:bodyPr/>
          <a:lstStyle/>
          <a:p>
            <a:r>
              <a:rPr lang="en-US" dirty="0"/>
              <a:t> </a:t>
            </a:r>
          </a:p>
        </p:txBody>
      </p:sp>
      <p:cxnSp>
        <p:nvCxnSpPr>
          <p:cNvPr id="3" name="Straight Arrow Connector 2"/>
          <p:cNvCxnSpPr>
            <a:cxnSpLocks/>
          </p:cNvCxnSpPr>
          <p:nvPr/>
        </p:nvCxnSpPr>
        <p:spPr>
          <a:xfrm flipV="1">
            <a:off x="5132589" y="1253350"/>
            <a:ext cx="0" cy="3282765"/>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5053977" y="4538501"/>
            <a:ext cx="154781"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31097" y="865115"/>
            <a:ext cx="1195392" cy="338554"/>
          </a:xfrm>
          <a:prstGeom prst="rect">
            <a:avLst/>
          </a:prstGeom>
          <a:noFill/>
        </p:spPr>
        <p:txBody>
          <a:bodyPr wrap="none" rtlCol="0">
            <a:spAutoFit/>
          </a:bodyPr>
          <a:lstStyle/>
          <a:p>
            <a:r>
              <a:rPr lang="en-US" sz="1600" b="1" dirty="0"/>
              <a:t>Frequency</a:t>
            </a:r>
            <a:endParaRPr lang="en-US" b="1" dirty="0"/>
          </a:p>
        </p:txBody>
      </p:sp>
      <p:sp>
        <p:nvSpPr>
          <p:cNvPr id="23" name="TextBox 22"/>
          <p:cNvSpPr txBox="1"/>
          <p:nvPr/>
        </p:nvSpPr>
        <p:spPr>
          <a:xfrm>
            <a:off x="4613947" y="2844986"/>
            <a:ext cx="498855" cy="261610"/>
          </a:xfrm>
          <a:prstGeom prst="rect">
            <a:avLst/>
          </a:prstGeom>
          <a:noFill/>
        </p:spPr>
        <p:txBody>
          <a:bodyPr wrap="none" rtlCol="0">
            <a:spAutoFit/>
          </a:bodyPr>
          <a:lstStyle/>
          <a:p>
            <a:pPr algn="r"/>
            <a:r>
              <a:rPr lang="en-US" sz="1100" b="1" dirty="0"/>
              <a:t>Nom</a:t>
            </a:r>
            <a:endParaRPr lang="en-US" b="1" dirty="0"/>
          </a:p>
        </p:txBody>
      </p:sp>
      <p:sp>
        <p:nvSpPr>
          <p:cNvPr id="25" name="TextBox 24"/>
          <p:cNvSpPr txBox="1"/>
          <p:nvPr/>
        </p:nvSpPr>
        <p:spPr>
          <a:xfrm>
            <a:off x="4662038" y="3382919"/>
            <a:ext cx="450764" cy="261610"/>
          </a:xfrm>
          <a:prstGeom prst="rect">
            <a:avLst/>
          </a:prstGeom>
          <a:noFill/>
        </p:spPr>
        <p:txBody>
          <a:bodyPr wrap="none" rtlCol="0">
            <a:spAutoFit/>
          </a:bodyPr>
          <a:lstStyle/>
          <a:p>
            <a:pPr algn="r"/>
            <a:r>
              <a:rPr lang="en-US" sz="1100" b="1" dirty="0"/>
              <a:t>P.S.</a:t>
            </a:r>
            <a:endParaRPr lang="en-US" b="1" dirty="0"/>
          </a:p>
        </p:txBody>
      </p:sp>
      <p:sp>
        <p:nvSpPr>
          <p:cNvPr id="26" name="TextBox 25"/>
          <p:cNvSpPr txBox="1"/>
          <p:nvPr/>
        </p:nvSpPr>
        <p:spPr>
          <a:xfrm>
            <a:off x="4527385" y="2369117"/>
            <a:ext cx="585417" cy="261610"/>
          </a:xfrm>
          <a:prstGeom prst="rect">
            <a:avLst/>
          </a:prstGeom>
          <a:noFill/>
        </p:spPr>
        <p:txBody>
          <a:bodyPr wrap="none" rtlCol="0">
            <a:spAutoFit/>
          </a:bodyPr>
          <a:lstStyle/>
          <a:p>
            <a:r>
              <a:rPr lang="en-US" sz="1100" b="1" dirty="0"/>
              <a:t>Turbo</a:t>
            </a:r>
            <a:endParaRPr lang="en-US" b="1" dirty="0"/>
          </a:p>
        </p:txBody>
      </p:sp>
      <p:sp>
        <p:nvSpPr>
          <p:cNvPr id="27" name="TextBox 26"/>
          <p:cNvSpPr txBox="1"/>
          <p:nvPr/>
        </p:nvSpPr>
        <p:spPr>
          <a:xfrm>
            <a:off x="4607535" y="1874786"/>
            <a:ext cx="505267" cy="261610"/>
          </a:xfrm>
          <a:prstGeom prst="rect">
            <a:avLst/>
          </a:prstGeom>
          <a:noFill/>
        </p:spPr>
        <p:txBody>
          <a:bodyPr wrap="none" rtlCol="0">
            <a:spAutoFit/>
          </a:bodyPr>
          <a:lstStyle/>
          <a:p>
            <a:pPr algn="r"/>
            <a:r>
              <a:rPr lang="en-US" sz="1100" b="1" dirty="0"/>
              <a:t>Ultra</a:t>
            </a:r>
            <a:endParaRPr lang="en-US" b="1" dirty="0"/>
          </a:p>
        </p:txBody>
      </p:sp>
      <p:cxnSp>
        <p:nvCxnSpPr>
          <p:cNvPr id="24" name="Straight Arrow Connector 23"/>
          <p:cNvCxnSpPr>
            <a:cxnSpLocks/>
          </p:cNvCxnSpPr>
          <p:nvPr/>
        </p:nvCxnSpPr>
        <p:spPr>
          <a:xfrm>
            <a:off x="6891824" y="2312306"/>
            <a:ext cx="0" cy="1200084"/>
          </a:xfrm>
          <a:prstGeom prst="straightConnector1">
            <a:avLst/>
          </a:prstGeom>
          <a:ln>
            <a:solidFill>
              <a:schemeClr val="tx1"/>
            </a:solidFill>
            <a:prstDash val="lgDash"/>
            <a:headEnd type="stealth" w="sm" len="med"/>
            <a:tailEnd type="stealth" w="sm"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93008" y="3572558"/>
            <a:ext cx="639919" cy="369332"/>
          </a:xfrm>
          <a:prstGeom prst="rect">
            <a:avLst/>
          </a:prstGeom>
          <a:noFill/>
        </p:spPr>
        <p:txBody>
          <a:bodyPr wrap="none" rtlCol="0">
            <a:spAutoFit/>
          </a:bodyPr>
          <a:lstStyle/>
          <a:p>
            <a:pPr algn="ctr"/>
            <a:r>
              <a:rPr lang="en-US" sz="900" dirty="0"/>
              <a:t>Static</a:t>
            </a:r>
          </a:p>
          <a:p>
            <a:pPr algn="ctr"/>
            <a:r>
              <a:rPr lang="en-US" sz="900" dirty="0"/>
              <a:t>Nominal </a:t>
            </a:r>
            <a:endParaRPr lang="en-US" dirty="0"/>
          </a:p>
        </p:txBody>
      </p:sp>
      <p:sp>
        <p:nvSpPr>
          <p:cNvPr id="28" name="TextBox 27">
            <a:extLst>
              <a:ext uri="{FF2B5EF4-FFF2-40B4-BE49-F238E27FC236}">
                <a16:creationId xmlns:a16="http://schemas.microsoft.com/office/drawing/2014/main" id="{F0C9D03B-2E54-4A51-958C-C2BE5F932BA0}"/>
              </a:ext>
            </a:extLst>
          </p:cNvPr>
          <p:cNvSpPr txBox="1"/>
          <p:nvPr/>
        </p:nvSpPr>
        <p:spPr>
          <a:xfrm>
            <a:off x="4545018" y="4387669"/>
            <a:ext cx="567784" cy="261610"/>
          </a:xfrm>
          <a:prstGeom prst="rect">
            <a:avLst/>
          </a:prstGeom>
          <a:noFill/>
        </p:spPr>
        <p:txBody>
          <a:bodyPr wrap="none" rtlCol="0">
            <a:spAutoFit/>
          </a:bodyPr>
          <a:lstStyle/>
          <a:p>
            <a:pPr algn="r"/>
            <a:r>
              <a:rPr lang="en-US" sz="1100" b="1" dirty="0"/>
              <a:t>0 </a:t>
            </a:r>
            <a:r>
              <a:rPr lang="en-US" sz="1100" b="1" dirty="0" err="1"/>
              <a:t>Ghz</a:t>
            </a:r>
            <a:endParaRPr lang="en-US" b="1" dirty="0"/>
          </a:p>
        </p:txBody>
      </p:sp>
      <p:grpSp>
        <p:nvGrpSpPr>
          <p:cNvPr id="6" name="Group 5">
            <a:extLst>
              <a:ext uri="{FF2B5EF4-FFF2-40B4-BE49-F238E27FC236}">
                <a16:creationId xmlns:a16="http://schemas.microsoft.com/office/drawing/2014/main" id="{AE589B68-3A7A-40DA-97A8-F519DEB1D5D8}"/>
              </a:ext>
            </a:extLst>
          </p:cNvPr>
          <p:cNvGrpSpPr/>
          <p:nvPr/>
        </p:nvGrpSpPr>
        <p:grpSpPr>
          <a:xfrm>
            <a:off x="5189986" y="2021886"/>
            <a:ext cx="3865786" cy="1497940"/>
            <a:chOff x="6274803" y="2310216"/>
            <a:chExt cx="2086707" cy="1499719"/>
          </a:xfrm>
        </p:grpSpPr>
        <p:cxnSp>
          <p:nvCxnSpPr>
            <p:cNvPr id="19" name="Straight Connector 18"/>
            <p:cNvCxnSpPr>
              <a:cxnSpLocks/>
            </p:cNvCxnSpPr>
            <p:nvPr/>
          </p:nvCxnSpPr>
          <p:spPr>
            <a:xfrm>
              <a:off x="6274803" y="3273335"/>
              <a:ext cx="2076241"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6274803" y="2792816"/>
              <a:ext cx="2076241"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6274803" y="2310216"/>
              <a:ext cx="2076241"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2339C9-285D-44DB-8668-F941DCCC53FD}"/>
                </a:ext>
              </a:extLst>
            </p:cNvPr>
            <p:cNvCxnSpPr>
              <a:cxnSpLocks/>
            </p:cNvCxnSpPr>
            <p:nvPr/>
          </p:nvCxnSpPr>
          <p:spPr>
            <a:xfrm>
              <a:off x="6281207" y="3809935"/>
              <a:ext cx="2080303" cy="0"/>
            </a:xfrm>
            <a:prstGeom prst="line">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grpSp>
      <p:sp>
        <p:nvSpPr>
          <p:cNvPr id="30" name="Isosceles Triangle 29">
            <a:extLst>
              <a:ext uri="{FF2B5EF4-FFF2-40B4-BE49-F238E27FC236}">
                <a16:creationId xmlns:a16="http://schemas.microsoft.com/office/drawing/2014/main" id="{93D1A73A-4160-400D-80FD-F0C4125931A1}"/>
              </a:ext>
            </a:extLst>
          </p:cNvPr>
          <p:cNvSpPr/>
          <p:nvPr/>
        </p:nvSpPr>
        <p:spPr bwMode="auto">
          <a:xfrm rot="21600000">
            <a:off x="6730362" y="2040012"/>
            <a:ext cx="321983" cy="932363"/>
          </a:xfrm>
          <a:prstGeom prst="triangle">
            <a:avLst/>
          </a:prstGeom>
          <a:gradFill flip="none" rotWithShape="1">
            <a:gsLst>
              <a:gs pos="0">
                <a:schemeClr val="tx1"/>
              </a:gs>
              <a:gs pos="100000">
                <a:srgbClr val="00B050"/>
              </a:gs>
            </a:gsLst>
            <a:lin ang="5400000" scaled="1"/>
            <a:tileRect/>
          </a:gradFill>
          <a:ln w="9525">
            <a:solidFill>
              <a:schemeClr val="tx1"/>
            </a:solidFill>
            <a:miter lim="800000"/>
            <a:headEnd/>
            <a:tailEnd/>
          </a:ln>
          <a:effectLst>
            <a:outerShdw dist="12700" dir="5400000" algn="t" rotWithShape="0">
              <a:srgbClr val="000000">
                <a:alpha val="9000"/>
              </a:srgbClr>
            </a:outerShdw>
          </a:effectLst>
        </p:spPr>
        <p:txBody>
          <a:bodyPr lIns="210312" tIns="60960" rIns="90000" bIns="60960" rtlCol="0" anchor="ctr"/>
          <a:lstStyle/>
          <a:p>
            <a:pPr marL="342900" indent="-342900" algn="ctr" defTabSz="711200" eaLnBrk="1" hangingPunct="1">
              <a:spcBef>
                <a:spcPct val="40000"/>
              </a:spcBef>
            </a:pPr>
            <a:endParaRPr lang="en-US" sz="1200" b="1" i="1" dirty="0">
              <a:latin typeface="Arial" charset="0"/>
              <a:ea typeface="+mn-ea"/>
            </a:endParaRPr>
          </a:p>
        </p:txBody>
      </p:sp>
      <p:sp>
        <p:nvSpPr>
          <p:cNvPr id="34" name="TextBox 33">
            <a:extLst>
              <a:ext uri="{FF2B5EF4-FFF2-40B4-BE49-F238E27FC236}">
                <a16:creationId xmlns:a16="http://schemas.microsoft.com/office/drawing/2014/main" id="{D1ACF099-C11B-4B98-94A4-B6D452725C84}"/>
              </a:ext>
            </a:extLst>
          </p:cNvPr>
          <p:cNvSpPr txBox="1"/>
          <p:nvPr/>
        </p:nvSpPr>
        <p:spPr>
          <a:xfrm>
            <a:off x="6229940" y="3618275"/>
            <a:ext cx="1326004" cy="230832"/>
          </a:xfrm>
          <a:prstGeom prst="rect">
            <a:avLst/>
          </a:prstGeom>
          <a:noFill/>
        </p:spPr>
        <p:txBody>
          <a:bodyPr wrap="none" rtlCol="0">
            <a:spAutoFit/>
          </a:bodyPr>
          <a:lstStyle/>
          <a:p>
            <a:pPr algn="ctr"/>
            <a:r>
              <a:rPr lang="en-US" sz="900" dirty="0"/>
              <a:t>Dynamic Performance</a:t>
            </a:r>
          </a:p>
        </p:txBody>
      </p:sp>
      <p:sp>
        <p:nvSpPr>
          <p:cNvPr id="39" name="TextBox 38">
            <a:extLst>
              <a:ext uri="{FF2B5EF4-FFF2-40B4-BE49-F238E27FC236}">
                <a16:creationId xmlns:a16="http://schemas.microsoft.com/office/drawing/2014/main" id="{A6F52FFF-4D87-4CBA-9A20-DD318F384B23}"/>
              </a:ext>
            </a:extLst>
          </p:cNvPr>
          <p:cNvSpPr txBox="1"/>
          <p:nvPr/>
        </p:nvSpPr>
        <p:spPr>
          <a:xfrm>
            <a:off x="5604488" y="3112987"/>
            <a:ext cx="654345" cy="307777"/>
          </a:xfrm>
          <a:prstGeom prst="rect">
            <a:avLst/>
          </a:prstGeom>
          <a:noFill/>
        </p:spPr>
        <p:txBody>
          <a:bodyPr wrap="none" rtlCol="0">
            <a:spAutoFit/>
          </a:bodyPr>
          <a:lstStyle/>
          <a:p>
            <a:pPr algn="ctr"/>
            <a:r>
              <a:rPr lang="en-US" sz="700" dirty="0"/>
              <a:t>System Idle</a:t>
            </a:r>
          </a:p>
          <a:p>
            <a:pPr algn="ctr"/>
            <a:r>
              <a:rPr lang="en-US" sz="700" dirty="0"/>
              <a:t>(if IPS on)</a:t>
            </a:r>
          </a:p>
        </p:txBody>
      </p:sp>
      <p:cxnSp>
        <p:nvCxnSpPr>
          <p:cNvPr id="43" name="Straight Arrow Connector 42">
            <a:extLst>
              <a:ext uri="{FF2B5EF4-FFF2-40B4-BE49-F238E27FC236}">
                <a16:creationId xmlns:a16="http://schemas.microsoft.com/office/drawing/2014/main" id="{558AEFF6-F823-40A6-8000-9EC3FDC929CD}"/>
              </a:ext>
            </a:extLst>
          </p:cNvPr>
          <p:cNvCxnSpPr>
            <a:cxnSpLocks/>
          </p:cNvCxnSpPr>
          <p:nvPr/>
        </p:nvCxnSpPr>
        <p:spPr>
          <a:xfrm>
            <a:off x="5605219" y="2967305"/>
            <a:ext cx="0" cy="545085"/>
          </a:xfrm>
          <a:prstGeom prst="straightConnector1">
            <a:avLst/>
          </a:prstGeom>
          <a:ln>
            <a:solidFill>
              <a:schemeClr val="tx1"/>
            </a:solidFill>
            <a:prstDash val="lgDash"/>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E68B437-BC8A-4012-9888-D7D4CA425E77}"/>
              </a:ext>
            </a:extLst>
          </p:cNvPr>
          <p:cNvCxnSpPr>
            <a:cxnSpLocks/>
          </p:cNvCxnSpPr>
          <p:nvPr/>
        </p:nvCxnSpPr>
        <p:spPr>
          <a:xfrm flipV="1">
            <a:off x="5560080" y="3511594"/>
            <a:ext cx="90278" cy="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44E7E8-3355-4B66-BE9D-792EA3C6DE40}"/>
              </a:ext>
            </a:extLst>
          </p:cNvPr>
          <p:cNvCxnSpPr>
            <a:cxnSpLocks/>
          </p:cNvCxnSpPr>
          <p:nvPr/>
        </p:nvCxnSpPr>
        <p:spPr>
          <a:xfrm flipV="1">
            <a:off x="5560080" y="2976560"/>
            <a:ext cx="90278" cy="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0D871E7-49F9-4583-900E-A2045FACE124}"/>
              </a:ext>
            </a:extLst>
          </p:cNvPr>
          <p:cNvCxnSpPr>
            <a:cxnSpLocks/>
          </p:cNvCxnSpPr>
          <p:nvPr/>
        </p:nvCxnSpPr>
        <p:spPr>
          <a:xfrm flipV="1">
            <a:off x="6853877" y="3514002"/>
            <a:ext cx="90278" cy="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6E2A8A1-55F9-44A4-89C5-F3B634D5BDC8}"/>
              </a:ext>
            </a:extLst>
          </p:cNvPr>
          <p:cNvSpPr txBox="1"/>
          <p:nvPr/>
        </p:nvSpPr>
        <p:spPr>
          <a:xfrm>
            <a:off x="6981939" y="3009699"/>
            <a:ext cx="654346" cy="523220"/>
          </a:xfrm>
          <a:prstGeom prst="rect">
            <a:avLst/>
          </a:prstGeom>
          <a:noFill/>
        </p:spPr>
        <p:txBody>
          <a:bodyPr wrap="none" rtlCol="0">
            <a:spAutoFit/>
          </a:bodyPr>
          <a:lstStyle/>
          <a:p>
            <a:pPr algn="ctr"/>
            <a:r>
              <a:rPr lang="en-US" sz="700" dirty="0"/>
              <a:t>Socket Idle</a:t>
            </a:r>
          </a:p>
          <a:p>
            <a:pPr algn="ctr"/>
            <a:r>
              <a:rPr lang="en-US" sz="700" dirty="0"/>
              <a:t>OR</a:t>
            </a:r>
          </a:p>
          <a:p>
            <a:pPr algn="ctr"/>
            <a:r>
              <a:rPr lang="en-US" sz="700" dirty="0"/>
              <a:t>System Idle</a:t>
            </a:r>
          </a:p>
          <a:p>
            <a:pPr algn="ctr"/>
            <a:r>
              <a:rPr lang="en-US" sz="700" dirty="0"/>
              <a:t>(if IPS on)</a:t>
            </a:r>
          </a:p>
        </p:txBody>
      </p:sp>
      <p:sp>
        <p:nvSpPr>
          <p:cNvPr id="41" name="TextBox 40">
            <a:extLst>
              <a:ext uri="{FF2B5EF4-FFF2-40B4-BE49-F238E27FC236}">
                <a16:creationId xmlns:a16="http://schemas.microsoft.com/office/drawing/2014/main" id="{B387F28E-5FC5-4CF8-9AD0-C3BA8DDB2BDF}"/>
              </a:ext>
            </a:extLst>
          </p:cNvPr>
          <p:cNvSpPr txBox="1"/>
          <p:nvPr/>
        </p:nvSpPr>
        <p:spPr>
          <a:xfrm>
            <a:off x="5954466" y="1995396"/>
            <a:ext cx="934871" cy="461665"/>
          </a:xfrm>
          <a:prstGeom prst="rect">
            <a:avLst/>
          </a:prstGeom>
          <a:noFill/>
        </p:spPr>
        <p:txBody>
          <a:bodyPr wrap="none" rtlCol="0">
            <a:spAutoFit/>
          </a:bodyPr>
          <a:lstStyle/>
          <a:p>
            <a:pPr algn="ctr"/>
            <a:r>
              <a:rPr lang="en-US" sz="800" dirty="0"/>
              <a:t>Light</a:t>
            </a:r>
          </a:p>
          <a:p>
            <a:pPr algn="ctr"/>
            <a:r>
              <a:rPr lang="en-US" sz="800" dirty="0"/>
              <a:t>Workloads or</a:t>
            </a:r>
          </a:p>
          <a:p>
            <a:pPr algn="ctr"/>
            <a:r>
              <a:rPr lang="en-US" sz="800" dirty="0"/>
              <a:t>many Idle Cores</a:t>
            </a:r>
          </a:p>
        </p:txBody>
      </p:sp>
      <p:sp>
        <p:nvSpPr>
          <p:cNvPr id="61" name="TextBox 60">
            <a:extLst>
              <a:ext uri="{FF2B5EF4-FFF2-40B4-BE49-F238E27FC236}">
                <a16:creationId xmlns:a16="http://schemas.microsoft.com/office/drawing/2014/main" id="{FD3EA526-44A6-4A75-86AB-9E7C437812BC}"/>
              </a:ext>
            </a:extLst>
          </p:cNvPr>
          <p:cNvSpPr txBox="1"/>
          <p:nvPr/>
        </p:nvSpPr>
        <p:spPr>
          <a:xfrm>
            <a:off x="7686406" y="3620457"/>
            <a:ext cx="1409360" cy="230832"/>
          </a:xfrm>
          <a:prstGeom prst="rect">
            <a:avLst/>
          </a:prstGeom>
          <a:noFill/>
        </p:spPr>
        <p:txBody>
          <a:bodyPr wrap="none" rtlCol="0">
            <a:spAutoFit/>
          </a:bodyPr>
          <a:lstStyle/>
          <a:p>
            <a:pPr algn="ctr"/>
            <a:r>
              <a:rPr lang="en-US" sz="900" dirty="0"/>
              <a:t>Maximum Performance</a:t>
            </a:r>
          </a:p>
        </p:txBody>
      </p:sp>
      <p:sp>
        <p:nvSpPr>
          <p:cNvPr id="60" name="TextBox 59">
            <a:extLst>
              <a:ext uri="{FF2B5EF4-FFF2-40B4-BE49-F238E27FC236}">
                <a16:creationId xmlns:a16="http://schemas.microsoft.com/office/drawing/2014/main" id="{B387F28E-5FC5-4CF8-9AD0-C3BA8DDB2BDF}"/>
              </a:ext>
            </a:extLst>
          </p:cNvPr>
          <p:cNvSpPr txBox="1"/>
          <p:nvPr/>
        </p:nvSpPr>
        <p:spPr>
          <a:xfrm>
            <a:off x="7712528" y="1999754"/>
            <a:ext cx="930063" cy="461665"/>
          </a:xfrm>
          <a:prstGeom prst="rect">
            <a:avLst/>
          </a:prstGeom>
          <a:noFill/>
        </p:spPr>
        <p:txBody>
          <a:bodyPr wrap="none" rtlCol="0">
            <a:spAutoFit/>
          </a:bodyPr>
          <a:lstStyle/>
          <a:p>
            <a:pPr algn="ctr"/>
            <a:r>
              <a:rPr lang="en-US" sz="800" dirty="0"/>
              <a:t>Light/Medium</a:t>
            </a:r>
          </a:p>
          <a:p>
            <a:pPr algn="ctr"/>
            <a:r>
              <a:rPr lang="en-US" sz="800" dirty="0"/>
              <a:t>Workloads or</a:t>
            </a:r>
          </a:p>
          <a:p>
            <a:pPr algn="ctr"/>
            <a:r>
              <a:rPr lang="en-US" sz="800" dirty="0"/>
              <a:t>a few Idle Cores</a:t>
            </a:r>
          </a:p>
        </p:txBody>
      </p:sp>
      <p:sp>
        <p:nvSpPr>
          <p:cNvPr id="64" name="TextBox 63">
            <a:extLst>
              <a:ext uri="{FF2B5EF4-FFF2-40B4-BE49-F238E27FC236}">
                <a16:creationId xmlns:a16="http://schemas.microsoft.com/office/drawing/2014/main" id="{0C869F24-E8D7-4063-9277-D60DD8B99A57}"/>
              </a:ext>
            </a:extLst>
          </p:cNvPr>
          <p:cNvSpPr txBox="1"/>
          <p:nvPr/>
        </p:nvSpPr>
        <p:spPr>
          <a:xfrm>
            <a:off x="7954689" y="2544373"/>
            <a:ext cx="593703" cy="415498"/>
          </a:xfrm>
          <a:prstGeom prst="rect">
            <a:avLst/>
          </a:prstGeom>
          <a:noFill/>
        </p:spPr>
        <p:txBody>
          <a:bodyPr wrap="square" rtlCol="0">
            <a:spAutoFit/>
          </a:bodyPr>
          <a:lstStyle/>
          <a:p>
            <a:pPr algn="ctr"/>
            <a:r>
              <a:rPr lang="en-US" sz="700" dirty="0"/>
              <a:t>High</a:t>
            </a:r>
          </a:p>
          <a:p>
            <a:pPr algn="ctr"/>
            <a:r>
              <a:rPr lang="en-US" sz="700" dirty="0"/>
              <a:t>Ambient</a:t>
            </a:r>
          </a:p>
          <a:p>
            <a:pPr algn="ctr"/>
            <a:r>
              <a:rPr lang="en-US" sz="700" dirty="0"/>
              <a:t>Range</a:t>
            </a:r>
          </a:p>
        </p:txBody>
      </p:sp>
      <p:cxnSp>
        <p:nvCxnSpPr>
          <p:cNvPr id="68" name="Straight Connector 67">
            <a:extLst>
              <a:ext uri="{FF2B5EF4-FFF2-40B4-BE49-F238E27FC236}">
                <a16:creationId xmlns:a16="http://schemas.microsoft.com/office/drawing/2014/main" id="{10D871E7-49F9-4583-900E-A2045FACE124}"/>
              </a:ext>
            </a:extLst>
          </p:cNvPr>
          <p:cNvCxnSpPr>
            <a:cxnSpLocks/>
          </p:cNvCxnSpPr>
          <p:nvPr/>
        </p:nvCxnSpPr>
        <p:spPr>
          <a:xfrm flipV="1">
            <a:off x="8664250" y="2975025"/>
            <a:ext cx="90278" cy="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5245D7D-F871-4E9A-B4E0-6C3A1A2728CD}"/>
              </a:ext>
            </a:extLst>
          </p:cNvPr>
          <p:cNvCxnSpPr>
            <a:cxnSpLocks/>
          </p:cNvCxnSpPr>
          <p:nvPr/>
        </p:nvCxnSpPr>
        <p:spPr>
          <a:xfrm flipV="1">
            <a:off x="6734180" y="2012849"/>
            <a:ext cx="138688" cy="189976"/>
          </a:xfrm>
          <a:prstGeom prst="straightConnector1">
            <a:avLst/>
          </a:prstGeom>
          <a:ln w="6350">
            <a:solidFill>
              <a:schemeClr val="tx1"/>
            </a:solidFill>
            <a:prstDash val="solid"/>
            <a:headEnd type="none" w="sm" len="med"/>
            <a:tailEnd type="stealth" w="sm" len="med"/>
          </a:ln>
        </p:spPr>
        <p:style>
          <a:lnRef idx="1">
            <a:schemeClr val="accent1"/>
          </a:lnRef>
          <a:fillRef idx="0">
            <a:schemeClr val="accent1"/>
          </a:fillRef>
          <a:effectRef idx="0">
            <a:schemeClr val="accent1"/>
          </a:effectRef>
          <a:fontRef idx="minor">
            <a:schemeClr val="tx1"/>
          </a:fontRef>
        </p:style>
      </p:cxnSp>
      <p:sp>
        <p:nvSpPr>
          <p:cNvPr id="51" name="Isosceles Triangle 50">
            <a:extLst>
              <a:ext uri="{FF2B5EF4-FFF2-40B4-BE49-F238E27FC236}">
                <a16:creationId xmlns:a16="http://schemas.microsoft.com/office/drawing/2014/main" id="{19170F1E-2C26-40D2-87D6-CC753334BD30}"/>
              </a:ext>
            </a:extLst>
          </p:cNvPr>
          <p:cNvSpPr/>
          <p:nvPr/>
        </p:nvSpPr>
        <p:spPr bwMode="auto">
          <a:xfrm rot="10800000">
            <a:off x="8539285" y="2022985"/>
            <a:ext cx="321983" cy="474455"/>
          </a:xfrm>
          <a:prstGeom prst="triangle">
            <a:avLst/>
          </a:prstGeom>
          <a:gradFill flip="none" rotWithShape="1">
            <a:gsLst>
              <a:gs pos="0">
                <a:schemeClr val="tx1"/>
              </a:gs>
              <a:gs pos="100000">
                <a:srgbClr val="00B050"/>
              </a:gs>
            </a:gsLst>
            <a:lin ang="5400000" scaled="1"/>
            <a:tileRect/>
          </a:gradFill>
          <a:ln w="9525">
            <a:solidFill>
              <a:schemeClr val="tx1"/>
            </a:solidFill>
            <a:miter lim="800000"/>
            <a:headEnd/>
            <a:tailEnd/>
          </a:ln>
          <a:effectLst>
            <a:outerShdw dist="12700" dir="5400000" algn="t" rotWithShape="0">
              <a:srgbClr val="000000">
                <a:alpha val="9000"/>
              </a:srgbClr>
            </a:outerShdw>
          </a:effectLst>
        </p:spPr>
        <p:txBody>
          <a:bodyPr lIns="210312" tIns="60960" rIns="90000" bIns="60960" rtlCol="0" anchor="ctr"/>
          <a:lstStyle/>
          <a:p>
            <a:pPr marL="342900" indent="-342900" algn="ctr" defTabSz="711200" eaLnBrk="1" hangingPunct="1">
              <a:spcBef>
                <a:spcPct val="40000"/>
              </a:spcBef>
            </a:pPr>
            <a:endParaRPr lang="en-US" sz="1200" b="1" i="1" dirty="0">
              <a:latin typeface="Arial" charset="0"/>
              <a:ea typeface="+mn-ea"/>
            </a:endParaRPr>
          </a:p>
        </p:txBody>
      </p:sp>
      <p:cxnSp>
        <p:nvCxnSpPr>
          <p:cNvPr id="59" name="Straight Arrow Connector 58">
            <a:extLst>
              <a:ext uri="{FF2B5EF4-FFF2-40B4-BE49-F238E27FC236}">
                <a16:creationId xmlns:a16="http://schemas.microsoft.com/office/drawing/2014/main" id="{D5245D7D-F871-4E9A-B4E0-6C3A1A2728CD}"/>
              </a:ext>
            </a:extLst>
          </p:cNvPr>
          <p:cNvCxnSpPr>
            <a:cxnSpLocks/>
          </p:cNvCxnSpPr>
          <p:nvPr/>
        </p:nvCxnSpPr>
        <p:spPr>
          <a:xfrm flipV="1">
            <a:off x="8492054" y="2011548"/>
            <a:ext cx="160990" cy="176910"/>
          </a:xfrm>
          <a:prstGeom prst="straightConnector1">
            <a:avLst/>
          </a:prstGeom>
          <a:ln w="6350">
            <a:solidFill>
              <a:schemeClr val="tx1"/>
            </a:solidFill>
            <a:prstDash val="solid"/>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58AEFF6-F823-40A6-8000-9EC3FDC929CD}"/>
              </a:ext>
            </a:extLst>
          </p:cNvPr>
          <p:cNvCxnSpPr>
            <a:cxnSpLocks/>
          </p:cNvCxnSpPr>
          <p:nvPr/>
        </p:nvCxnSpPr>
        <p:spPr>
          <a:xfrm>
            <a:off x="8710155" y="2510105"/>
            <a:ext cx="1243" cy="449766"/>
          </a:xfrm>
          <a:prstGeom prst="straightConnector1">
            <a:avLst/>
          </a:prstGeom>
          <a:ln>
            <a:solidFill>
              <a:schemeClr val="tx1"/>
            </a:solidFill>
            <a:prstDash val="lgDash"/>
            <a:headEnd type="stealth"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8BE7D93-7326-4383-A3E8-C3B06F564478}"/>
              </a:ext>
            </a:extLst>
          </p:cNvPr>
          <p:cNvCxnSpPr>
            <a:cxnSpLocks/>
          </p:cNvCxnSpPr>
          <p:nvPr/>
        </p:nvCxnSpPr>
        <p:spPr>
          <a:xfrm>
            <a:off x="8708011" y="2976825"/>
            <a:ext cx="0" cy="545085"/>
          </a:xfrm>
          <a:prstGeom prst="straightConnector1">
            <a:avLst/>
          </a:prstGeom>
          <a:ln>
            <a:solidFill>
              <a:schemeClr val="tx1"/>
            </a:solidFill>
            <a:prstDash val="lgDash"/>
            <a:headEnd type="none" w="sm" len="med"/>
            <a:tailEnd type="stealth" w="sm"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AEDCAD-D488-4CC8-BAFA-45FBC6713622}"/>
              </a:ext>
            </a:extLst>
          </p:cNvPr>
          <p:cNvCxnSpPr>
            <a:cxnSpLocks/>
          </p:cNvCxnSpPr>
          <p:nvPr/>
        </p:nvCxnSpPr>
        <p:spPr>
          <a:xfrm flipV="1">
            <a:off x="8670777" y="3516379"/>
            <a:ext cx="90278" cy="1"/>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5DEB327-9CF6-4B89-9C24-7F41CA77CABA}"/>
              </a:ext>
            </a:extLst>
          </p:cNvPr>
          <p:cNvSpPr txBox="1"/>
          <p:nvPr/>
        </p:nvSpPr>
        <p:spPr>
          <a:xfrm>
            <a:off x="8084461" y="3119236"/>
            <a:ext cx="654345" cy="307777"/>
          </a:xfrm>
          <a:prstGeom prst="rect">
            <a:avLst/>
          </a:prstGeom>
          <a:noFill/>
        </p:spPr>
        <p:txBody>
          <a:bodyPr wrap="none" rtlCol="0">
            <a:spAutoFit/>
          </a:bodyPr>
          <a:lstStyle/>
          <a:p>
            <a:pPr algn="ctr"/>
            <a:r>
              <a:rPr lang="en-US" sz="700" dirty="0"/>
              <a:t>System Idle</a:t>
            </a:r>
          </a:p>
          <a:p>
            <a:pPr algn="ctr"/>
            <a:r>
              <a:rPr lang="en-US" sz="700" dirty="0"/>
              <a:t>(If IPS on)</a:t>
            </a:r>
          </a:p>
        </p:txBody>
      </p:sp>
      <p:sp>
        <p:nvSpPr>
          <p:cNvPr id="7" name="Rectangle 13"/>
          <p:cNvSpPr>
            <a:spLocks noChangeArrowheads="1"/>
          </p:cNvSpPr>
          <p:nvPr/>
        </p:nvSpPr>
        <p:spPr bwMode="auto">
          <a:xfrm>
            <a:off x="101324" y="1184988"/>
            <a:ext cx="4841261" cy="38102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200" b="1" dirty="0">
                <a:solidFill>
                  <a:srgbClr val="000000"/>
                </a:solidFill>
                <a:ea typeface="ヒラギノ角ゴ Pro W3"/>
                <a:sym typeface="Arial" panose="020B0604020202020204" pitchFamily="34" charset="0"/>
              </a:rPr>
              <a:t>Static Power Save Mode</a:t>
            </a:r>
          </a:p>
          <a:p>
            <a:pPr fontAlgn="base">
              <a:lnSpc>
                <a:spcPct val="90000"/>
              </a:lnSpc>
              <a:spcBef>
                <a:spcPts val="400"/>
              </a:spcBef>
              <a:buSzPct val="125000"/>
              <a:buFont typeface="Arial" panose="020B0604020202020204" pitchFamily="34" charset="0"/>
              <a:buChar char="•"/>
            </a:pPr>
            <a:r>
              <a:rPr lang="en-US" sz="1200" b="1" dirty="0">
                <a:solidFill>
                  <a:srgbClr val="000000"/>
                </a:solidFill>
                <a:ea typeface="ヒラギノ角ゴ Pro W3"/>
                <a:sym typeface="Arial" panose="020B0604020202020204" pitchFamily="34" charset="0"/>
              </a:rPr>
              <a:t>Static Nominal Mode</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Idle Power Saver (IPS) can be on or off</a:t>
            </a:r>
          </a:p>
          <a:p>
            <a:pPr fontAlgn="base">
              <a:lnSpc>
                <a:spcPct val="90000"/>
              </a:lnSpc>
              <a:spcBef>
                <a:spcPts val="400"/>
              </a:spcBef>
              <a:buSzPct val="125000"/>
              <a:buFont typeface="Arial" panose="020B0604020202020204" pitchFamily="34" charset="0"/>
              <a:buChar char="•"/>
            </a:pPr>
            <a:r>
              <a:rPr lang="en-US" sz="1200" b="1" dirty="0">
                <a:solidFill>
                  <a:srgbClr val="000000"/>
                </a:solidFill>
                <a:ea typeface="ヒラギノ角ゴ Pro W3"/>
                <a:sym typeface="Arial" panose="020B0604020202020204" pitchFamily="34" charset="0"/>
              </a:rPr>
              <a:t>Dynamic Performance Mode</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Workloads run at highest frequency possible</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Max Workload/Max Cores runs &gt;= nominal in all environments</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CPU managed to Nominal power draw</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Idle Power Saver (IPS) can be on or off</a:t>
            </a:r>
          </a:p>
          <a:p>
            <a:pPr fontAlgn="base">
              <a:lnSpc>
                <a:spcPct val="90000"/>
              </a:lnSpc>
              <a:spcBef>
                <a:spcPts val="400"/>
              </a:spcBef>
              <a:buSzPct val="125000"/>
              <a:buFont typeface="Arial" panose="020B0604020202020204" pitchFamily="34" charset="0"/>
              <a:buChar char="•"/>
            </a:pPr>
            <a:r>
              <a:rPr lang="en-US" sz="1200" b="1" dirty="0">
                <a:solidFill>
                  <a:srgbClr val="000000"/>
                </a:solidFill>
                <a:ea typeface="ヒラギノ角ゴ Pro W3"/>
                <a:sym typeface="Arial" panose="020B0604020202020204" pitchFamily="34" charset="0"/>
              </a:rPr>
              <a:t>Maximum Performance Mode</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Workloads run at highest frequency possible</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Max Workload/Max Cores runs &gt;= turbo in favorable environments</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CPU managed to Turbo power draw level – Higher acoustics</a:t>
            </a:r>
          </a:p>
          <a:p>
            <a:pPr lvl="1" fontAlgn="base">
              <a:lnSpc>
                <a:spcPct val="90000"/>
              </a:lnSpc>
              <a:spcBef>
                <a:spcPts val="400"/>
              </a:spcBef>
              <a:buSzPct val="125000"/>
              <a:buFont typeface=".AppleSystemUIFont" charset="-120"/>
              <a:buChar char="–"/>
            </a:pPr>
            <a:r>
              <a:rPr lang="en-US" sz="1200" dirty="0">
                <a:solidFill>
                  <a:srgbClr val="000000"/>
                </a:solidFill>
                <a:ea typeface="ヒラギノ角ゴ Pro W3"/>
                <a:sym typeface="Arial" panose="020B0604020202020204" pitchFamily="34" charset="0"/>
              </a:rPr>
              <a:t>Idle Power Saver (IPS) can be on or off</a:t>
            </a:r>
          </a:p>
        </p:txBody>
      </p:sp>
    </p:spTree>
    <p:extLst>
      <p:ext uri="{BB962C8B-B14F-4D97-AF65-F5344CB8AC3E}">
        <p14:creationId xmlns:p14="http://schemas.microsoft.com/office/powerpoint/2010/main" val="28865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defRPr/>
            </a:pPr>
            <a:r>
              <a:rPr lang="en-US" altLang="en-US" sz="2400" dirty="0">
                <a:solidFill>
                  <a:schemeClr val="tx1"/>
                </a:solidFill>
              </a:rPr>
              <a:t>S924 / H924 Memory</a:t>
            </a:r>
          </a:p>
        </p:txBody>
      </p:sp>
      <p:sp>
        <p:nvSpPr>
          <p:cNvPr id="3" name="Content Placeholder 2">
            <a:extLst>
              <a:ext uri="{FF2B5EF4-FFF2-40B4-BE49-F238E27FC236}">
                <a16:creationId xmlns:a16="http://schemas.microsoft.com/office/drawing/2014/main" id="{4599E34B-A0A8-46D0-86A8-B923C45A6913}"/>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7</a:t>
            </a:fld>
            <a:endParaRPr lang="en-US" altLang="en-US" sz="700">
              <a:solidFill>
                <a:schemeClr val="tx1"/>
              </a:solidFill>
              <a:ea typeface="ヒラギノ角ゴ Pro W3" pitchFamily="124" charset="-128"/>
            </a:endParaRPr>
          </a:p>
        </p:txBody>
      </p:sp>
      <p:sp>
        <p:nvSpPr>
          <p:cNvPr id="6" name="Rectangle 13"/>
          <p:cNvSpPr>
            <a:spLocks noChangeArrowheads="1"/>
          </p:cNvSpPr>
          <p:nvPr/>
        </p:nvSpPr>
        <p:spPr bwMode="auto">
          <a:xfrm>
            <a:off x="299406" y="589295"/>
            <a:ext cx="5588354" cy="26868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marL="285750" indent="-285750"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Low latency direct attach memory architecture</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Up to 170 GB/s peak memory bandwidth per socket</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Industry standard DDR4 memory RDIMMs</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16 DIMM slots per socket, 32 DIMM slots total </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Maximum memory capacity 4TB</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Minimum config is 2x 8GB DIMM’s per processor socket</a:t>
            </a:r>
            <a:endParaRPr lang="en-US" sz="1400" dirty="0">
              <a:solidFill>
                <a:srgbClr val="000000"/>
              </a:solidFill>
              <a:ea typeface="ヒラギノ角ゴ Pro W3"/>
              <a:cs typeface="Arial"/>
            </a:endParaRP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Supported DIMM sizes and frequencies shown in table below</a:t>
            </a:r>
          </a:p>
          <a:p>
            <a:pPr fontAlgn="base">
              <a:lnSpc>
                <a:spcPct val="90000"/>
              </a:lnSpc>
              <a:spcBef>
                <a:spcPts val="400"/>
              </a:spcBef>
              <a:buSzPct val="125000"/>
              <a:buFont typeface="Arial" panose="020B0604020202020204" pitchFamily="34" charset="0"/>
              <a:buChar char="•"/>
            </a:pPr>
            <a:r>
              <a:rPr lang="en-US" sz="1400" dirty="0">
                <a:solidFill>
                  <a:srgbClr val="000000"/>
                </a:solidFill>
                <a:ea typeface="ヒラギノ角ゴ Pro W3"/>
                <a:sym typeface="Arial" panose="020B0604020202020204" pitchFamily="34" charset="0"/>
              </a:rPr>
              <a:t>DIMM plug rules per socket</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installed: 2, 4, 6, 8, 12, 16</a:t>
            </a:r>
          </a:p>
          <a:p>
            <a:pPr lvl="1" fontAlgn="base">
              <a:lnSpc>
                <a:spcPct val="90000"/>
              </a:lnSpc>
              <a:spcBef>
                <a:spcPts val="400"/>
              </a:spcBef>
              <a:buSzPct val="125000"/>
              <a:buFont typeface=".AppleSystemUIFont" charset="-120"/>
              <a:buChar char="–"/>
            </a:pPr>
            <a:r>
              <a:rPr lang="en-US" sz="1400" dirty="0">
                <a:solidFill>
                  <a:srgbClr val="000000"/>
                </a:solidFill>
                <a:ea typeface="ヒラギノ角ゴ Pro W3"/>
                <a:sym typeface="Arial" panose="020B0604020202020204" pitchFamily="34" charset="0"/>
              </a:rPr>
              <a:t>DIMM’s in the same Quad as shown must be the same size</a:t>
            </a:r>
          </a:p>
        </p:txBody>
      </p:sp>
      <p:graphicFrame>
        <p:nvGraphicFramePr>
          <p:cNvPr id="2" name="Table 1">
            <a:extLst>
              <a:ext uri="{FF2B5EF4-FFF2-40B4-BE49-F238E27FC236}">
                <a16:creationId xmlns:a16="http://schemas.microsoft.com/office/drawing/2014/main" id="{F2737381-32E7-46A1-8DED-897375182A92}"/>
              </a:ext>
            </a:extLst>
          </p:cNvPr>
          <p:cNvGraphicFramePr>
            <a:graphicFrameLocks noGrp="1"/>
          </p:cNvGraphicFramePr>
          <p:nvPr>
            <p:extLst>
              <p:ext uri="{D42A27DB-BD31-4B8C-83A1-F6EECF244321}">
                <p14:modId xmlns:p14="http://schemas.microsoft.com/office/powerpoint/2010/main" val="558296897"/>
              </p:ext>
            </p:extLst>
          </p:nvPr>
        </p:nvGraphicFramePr>
        <p:xfrm>
          <a:off x="971043" y="3215254"/>
          <a:ext cx="6427208" cy="1828800"/>
        </p:xfrm>
        <a:graphic>
          <a:graphicData uri="http://schemas.openxmlformats.org/drawingml/2006/table">
            <a:tbl>
              <a:tblPr firstRow="1" bandRow="1">
                <a:tableStyleId>{21E4AEA4-8DFA-4A89-87EB-49C32662AFE0}</a:tableStyleId>
              </a:tblPr>
              <a:tblGrid>
                <a:gridCol w="1606802">
                  <a:extLst>
                    <a:ext uri="{9D8B030D-6E8A-4147-A177-3AD203B41FA5}">
                      <a16:colId xmlns:a16="http://schemas.microsoft.com/office/drawing/2014/main" val="2701317016"/>
                    </a:ext>
                  </a:extLst>
                </a:gridCol>
                <a:gridCol w="1606802">
                  <a:extLst>
                    <a:ext uri="{9D8B030D-6E8A-4147-A177-3AD203B41FA5}">
                      <a16:colId xmlns:a16="http://schemas.microsoft.com/office/drawing/2014/main" val="510147874"/>
                    </a:ext>
                  </a:extLst>
                </a:gridCol>
                <a:gridCol w="1606802">
                  <a:extLst>
                    <a:ext uri="{9D8B030D-6E8A-4147-A177-3AD203B41FA5}">
                      <a16:colId xmlns:a16="http://schemas.microsoft.com/office/drawing/2014/main" val="1339626708"/>
                    </a:ext>
                  </a:extLst>
                </a:gridCol>
                <a:gridCol w="1606802">
                  <a:extLst>
                    <a:ext uri="{9D8B030D-6E8A-4147-A177-3AD203B41FA5}">
                      <a16:colId xmlns:a16="http://schemas.microsoft.com/office/drawing/2014/main" val="1592704996"/>
                    </a:ext>
                  </a:extLst>
                </a:gridCol>
              </a:tblGrid>
              <a:tr h="414657">
                <a:tc>
                  <a:txBody>
                    <a:bodyPr/>
                    <a:lstStyle/>
                    <a:p>
                      <a:pPr algn="ctr"/>
                      <a:r>
                        <a:rPr lang="en-US" sz="1200" dirty="0"/>
                        <a:t>Feature Code</a:t>
                      </a:r>
                    </a:p>
                  </a:txBody>
                  <a:tcPr anchor="ctr"/>
                </a:tc>
                <a:tc>
                  <a:txBody>
                    <a:bodyPr/>
                    <a:lstStyle/>
                    <a:p>
                      <a:pPr algn="ctr"/>
                      <a:r>
                        <a:rPr lang="en-US" sz="1200" dirty="0"/>
                        <a:t>DIMM Size</a:t>
                      </a:r>
                    </a:p>
                  </a:txBody>
                  <a:tcPr anchor="ctr"/>
                </a:tc>
                <a:tc>
                  <a:txBody>
                    <a:bodyPr/>
                    <a:lstStyle/>
                    <a:p>
                      <a:pPr algn="ctr"/>
                      <a:r>
                        <a:rPr lang="en-US" sz="1200" dirty="0"/>
                        <a:t>2-8 DIMMs per socket</a:t>
                      </a:r>
                    </a:p>
                  </a:txBody>
                  <a:tcPr anchor="ctr"/>
                </a:tc>
                <a:tc>
                  <a:txBody>
                    <a:bodyPr/>
                    <a:lstStyle/>
                    <a:p>
                      <a:pPr algn="ctr"/>
                      <a:r>
                        <a:rPr lang="en-US" sz="1200" dirty="0"/>
                        <a:t>10-16 DIMMs per socket</a:t>
                      </a:r>
                    </a:p>
                  </a:txBody>
                  <a:tcPr anchor="ctr"/>
                </a:tc>
                <a:extLst>
                  <a:ext uri="{0D108BD9-81ED-4DB2-BD59-A6C34878D82A}">
                    <a16:rowId xmlns:a16="http://schemas.microsoft.com/office/drawing/2014/main" val="2888381358"/>
                  </a:ext>
                </a:extLst>
              </a:tr>
              <a:tr h="261742">
                <a:tc>
                  <a:txBody>
                    <a:bodyPr/>
                    <a:lstStyle/>
                    <a:p>
                      <a:pPr lvl="0" algn="ctr">
                        <a:buNone/>
                      </a:pPr>
                      <a:r>
                        <a:rPr lang="en-US" sz="1200" dirty="0">
                          <a:solidFill>
                            <a:srgbClr val="000000"/>
                          </a:solidFill>
                        </a:rPr>
                        <a:t>EM60</a:t>
                      </a:r>
                    </a:p>
                  </a:txBody>
                  <a:tcPr anchor="ctr"/>
                </a:tc>
                <a:tc>
                  <a:txBody>
                    <a:bodyPr/>
                    <a:lstStyle/>
                    <a:p>
                      <a:pPr lvl="0" algn="ctr">
                        <a:buNone/>
                      </a:pPr>
                      <a:r>
                        <a:rPr lang="en-US" sz="1200" dirty="0">
                          <a:solidFill>
                            <a:srgbClr val="000000"/>
                          </a:solidFill>
                        </a:rPr>
                        <a:t>8GB DIMM</a:t>
                      </a:r>
                    </a:p>
                  </a:txBody>
                  <a:tcPr anchor="ctr"/>
                </a:tc>
                <a:tc>
                  <a:txBody>
                    <a:bodyPr/>
                    <a:lstStyle/>
                    <a:p>
                      <a:pPr lvl="0" algn="ctr">
                        <a:buNone/>
                      </a:pPr>
                      <a:r>
                        <a:rPr lang="en-US" sz="1200" dirty="0">
                          <a:solidFill>
                            <a:srgbClr val="000000"/>
                          </a:solidFill>
                        </a:rPr>
                        <a:t>2666 MHz</a:t>
                      </a:r>
                    </a:p>
                  </a:txBody>
                  <a:tcPr anchor="ctr"/>
                </a:tc>
                <a:tc>
                  <a:txBody>
                    <a:bodyPr/>
                    <a:lstStyle/>
                    <a:p>
                      <a:pPr lvl="0" algn="ctr">
                        <a:buNone/>
                      </a:pPr>
                      <a:r>
                        <a:rPr lang="en-US" sz="1200" dirty="0">
                          <a:solidFill>
                            <a:srgbClr val="000000"/>
                          </a:solidFill>
                        </a:rPr>
                        <a:t>2133 MHz</a:t>
                      </a:r>
                    </a:p>
                  </a:txBody>
                  <a:tcPr anchor="ctr"/>
                </a:tc>
                <a:extLst>
                  <a:ext uri="{0D108BD9-81ED-4DB2-BD59-A6C34878D82A}">
                    <a16:rowId xmlns:a16="http://schemas.microsoft.com/office/drawing/2014/main" val="2336868518"/>
                  </a:ext>
                </a:extLst>
              </a:tr>
              <a:tr h="261743">
                <a:tc>
                  <a:txBody>
                    <a:bodyPr/>
                    <a:lstStyle/>
                    <a:p>
                      <a:pPr algn="ctr"/>
                      <a:r>
                        <a:rPr lang="en-US" sz="1200" dirty="0">
                          <a:solidFill>
                            <a:schemeClr val="tx1"/>
                          </a:solidFill>
                        </a:rPr>
                        <a:t>EM62</a:t>
                      </a:r>
                    </a:p>
                  </a:txBody>
                  <a:tcPr anchor="ctr"/>
                </a:tc>
                <a:tc>
                  <a:txBody>
                    <a:bodyPr/>
                    <a:lstStyle/>
                    <a:p>
                      <a:pPr algn="ctr"/>
                      <a:r>
                        <a:rPr lang="en-US" sz="1200" dirty="0">
                          <a:solidFill>
                            <a:schemeClr val="tx1"/>
                          </a:solidFill>
                        </a:rPr>
                        <a:t>16GB DIMM</a:t>
                      </a:r>
                    </a:p>
                  </a:txBody>
                  <a:tcPr anchor="ctr"/>
                </a:tc>
                <a:tc>
                  <a:txBody>
                    <a:bodyPr/>
                    <a:lstStyle/>
                    <a:p>
                      <a:pPr algn="ctr"/>
                      <a:r>
                        <a:rPr lang="en-US" sz="1200" dirty="0">
                          <a:solidFill>
                            <a:schemeClr val="tx1"/>
                          </a:solidFill>
                        </a:rPr>
                        <a:t>2666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2569146304"/>
                  </a:ext>
                </a:extLst>
              </a:tr>
              <a:tr h="261743">
                <a:tc>
                  <a:txBody>
                    <a:bodyPr/>
                    <a:lstStyle/>
                    <a:p>
                      <a:pPr algn="ctr"/>
                      <a:r>
                        <a:rPr lang="en-US" sz="1200" dirty="0">
                          <a:solidFill>
                            <a:schemeClr val="tx1"/>
                          </a:solidFill>
                        </a:rPr>
                        <a:t>EM63</a:t>
                      </a:r>
                    </a:p>
                  </a:txBody>
                  <a:tcPr anchor="ctr"/>
                </a:tc>
                <a:tc>
                  <a:txBody>
                    <a:bodyPr/>
                    <a:lstStyle/>
                    <a:p>
                      <a:pPr algn="ctr"/>
                      <a:r>
                        <a:rPr lang="en-US" sz="1200" dirty="0">
                          <a:solidFill>
                            <a:schemeClr val="tx1"/>
                          </a:solidFill>
                        </a:rPr>
                        <a:t>32GB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1611952716"/>
                  </a:ext>
                </a:extLst>
              </a:tr>
              <a:tr h="261743">
                <a:tc>
                  <a:txBody>
                    <a:bodyPr/>
                    <a:lstStyle/>
                    <a:p>
                      <a:pPr algn="ctr"/>
                      <a:r>
                        <a:rPr lang="en-US" sz="1200" dirty="0">
                          <a:solidFill>
                            <a:schemeClr val="tx1"/>
                          </a:solidFill>
                        </a:rPr>
                        <a:t>EM64</a:t>
                      </a:r>
                    </a:p>
                  </a:txBody>
                  <a:tcPr anchor="ctr"/>
                </a:tc>
                <a:tc>
                  <a:txBody>
                    <a:bodyPr/>
                    <a:lstStyle/>
                    <a:p>
                      <a:pPr algn="ctr"/>
                      <a:r>
                        <a:rPr lang="en-US" sz="1200" dirty="0">
                          <a:solidFill>
                            <a:schemeClr val="tx1"/>
                          </a:solidFill>
                        </a:rPr>
                        <a:t>64GB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706027223"/>
                  </a:ext>
                </a:extLst>
              </a:tr>
              <a:tr h="261743">
                <a:tc>
                  <a:txBody>
                    <a:bodyPr/>
                    <a:lstStyle/>
                    <a:p>
                      <a:pPr algn="ctr"/>
                      <a:r>
                        <a:rPr lang="en-US" sz="1200" dirty="0">
                          <a:solidFill>
                            <a:schemeClr val="tx1"/>
                          </a:solidFill>
                        </a:rPr>
                        <a:t>EM65</a:t>
                      </a:r>
                    </a:p>
                  </a:txBody>
                  <a:tcPr anchor="ctr"/>
                </a:tc>
                <a:tc>
                  <a:txBody>
                    <a:bodyPr/>
                    <a:lstStyle/>
                    <a:p>
                      <a:pPr algn="ctr"/>
                      <a:r>
                        <a:rPr lang="en-US" sz="1200" dirty="0">
                          <a:solidFill>
                            <a:schemeClr val="tx1"/>
                          </a:solidFill>
                        </a:rPr>
                        <a:t>128GB DIMM</a:t>
                      </a:r>
                    </a:p>
                  </a:txBody>
                  <a:tcPr anchor="ctr"/>
                </a:tc>
                <a:tc>
                  <a:txBody>
                    <a:bodyPr/>
                    <a:lstStyle/>
                    <a:p>
                      <a:pPr algn="ctr"/>
                      <a:r>
                        <a:rPr lang="en-US" sz="1200" dirty="0">
                          <a:solidFill>
                            <a:schemeClr val="tx1"/>
                          </a:solidFill>
                        </a:rPr>
                        <a:t>2400 MHz</a:t>
                      </a:r>
                    </a:p>
                  </a:txBody>
                  <a:tcPr anchor="ctr"/>
                </a:tc>
                <a:tc>
                  <a:txBody>
                    <a:bodyPr/>
                    <a:lstStyle/>
                    <a:p>
                      <a:pPr algn="ctr"/>
                      <a:r>
                        <a:rPr lang="en-US" sz="1200" dirty="0">
                          <a:solidFill>
                            <a:schemeClr val="tx1"/>
                          </a:solidFill>
                        </a:rPr>
                        <a:t>2133 MHz</a:t>
                      </a:r>
                    </a:p>
                  </a:txBody>
                  <a:tcPr anchor="ctr"/>
                </a:tc>
                <a:extLst>
                  <a:ext uri="{0D108BD9-81ED-4DB2-BD59-A6C34878D82A}">
                    <a16:rowId xmlns:a16="http://schemas.microsoft.com/office/drawing/2014/main" val="3092952659"/>
                  </a:ext>
                </a:extLst>
              </a:tr>
            </a:tbl>
          </a:graphicData>
        </a:graphic>
      </p:graphicFrame>
      <p:pic>
        <p:nvPicPr>
          <p:cNvPr id="7" name="Picture 6">
            <a:extLst>
              <a:ext uri="{FF2B5EF4-FFF2-40B4-BE49-F238E27FC236}">
                <a16:creationId xmlns:a16="http://schemas.microsoft.com/office/drawing/2014/main" id="{EF99835E-B475-4C62-8A2B-1C8EF8225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165" y="996494"/>
            <a:ext cx="1486279" cy="1430411"/>
          </a:xfrm>
          <a:prstGeom prst="rect">
            <a:avLst/>
          </a:prstGeom>
          <a:ln w="12700">
            <a:solidFill>
              <a:schemeClr val="tx1"/>
            </a:solidFill>
          </a:ln>
        </p:spPr>
      </p:pic>
      <p:pic>
        <p:nvPicPr>
          <p:cNvPr id="8" name="Picture 7">
            <a:extLst>
              <a:ext uri="{FF2B5EF4-FFF2-40B4-BE49-F238E27FC236}">
                <a16:creationId xmlns:a16="http://schemas.microsoft.com/office/drawing/2014/main" id="{57BBB0CF-1BE9-4BBB-860D-07494E7183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493126" y="1826871"/>
            <a:ext cx="165233" cy="580525"/>
          </a:xfrm>
          <a:prstGeom prst="rect">
            <a:avLst/>
          </a:prstGeom>
        </p:spPr>
      </p:pic>
      <p:pic>
        <p:nvPicPr>
          <p:cNvPr id="9" name="Picture 8">
            <a:extLst>
              <a:ext uri="{FF2B5EF4-FFF2-40B4-BE49-F238E27FC236}">
                <a16:creationId xmlns:a16="http://schemas.microsoft.com/office/drawing/2014/main" id="{F99BD2C1-E207-45EB-BDF3-4CEC4D178F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493126" y="1002395"/>
            <a:ext cx="165233" cy="580525"/>
          </a:xfrm>
          <a:prstGeom prst="rect">
            <a:avLst/>
          </a:prstGeom>
        </p:spPr>
      </p:pic>
      <p:pic>
        <p:nvPicPr>
          <p:cNvPr id="10" name="Picture 9">
            <a:extLst>
              <a:ext uri="{FF2B5EF4-FFF2-40B4-BE49-F238E27FC236}">
                <a16:creationId xmlns:a16="http://schemas.microsoft.com/office/drawing/2014/main" id="{9F1C06EF-C58E-4B1F-A969-0B2B9A0EDB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30111" y="999962"/>
            <a:ext cx="165233" cy="580525"/>
          </a:xfrm>
          <a:prstGeom prst="rect">
            <a:avLst/>
          </a:prstGeom>
        </p:spPr>
      </p:pic>
      <p:pic>
        <p:nvPicPr>
          <p:cNvPr id="11" name="Picture 10">
            <a:extLst>
              <a:ext uri="{FF2B5EF4-FFF2-40B4-BE49-F238E27FC236}">
                <a16:creationId xmlns:a16="http://schemas.microsoft.com/office/drawing/2014/main" id="{A6B489DC-1EE8-4AD9-B44D-ACDC89C1AF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30111" y="1822002"/>
            <a:ext cx="165233" cy="580525"/>
          </a:xfrm>
          <a:prstGeom prst="rect">
            <a:avLst/>
          </a:prstGeom>
        </p:spPr>
      </p:pic>
      <p:pic>
        <p:nvPicPr>
          <p:cNvPr id="12" name="Picture 11">
            <a:extLst>
              <a:ext uri="{FF2B5EF4-FFF2-40B4-BE49-F238E27FC236}">
                <a16:creationId xmlns:a16="http://schemas.microsoft.com/office/drawing/2014/main" id="{FFDA51DE-9A98-49E9-A70F-0F45DA9885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799489" y="1022230"/>
            <a:ext cx="165233" cy="580525"/>
          </a:xfrm>
          <a:prstGeom prst="rect">
            <a:avLst/>
          </a:prstGeom>
        </p:spPr>
      </p:pic>
      <p:pic>
        <p:nvPicPr>
          <p:cNvPr id="13" name="Picture 12">
            <a:extLst>
              <a:ext uri="{FF2B5EF4-FFF2-40B4-BE49-F238E27FC236}">
                <a16:creationId xmlns:a16="http://schemas.microsoft.com/office/drawing/2014/main" id="{04FBF71F-58A4-4336-BE19-80E9D88824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5790398" y="1781542"/>
            <a:ext cx="165233" cy="580525"/>
          </a:xfrm>
          <a:prstGeom prst="rect">
            <a:avLst/>
          </a:prstGeom>
        </p:spPr>
      </p:pic>
      <p:pic>
        <p:nvPicPr>
          <p:cNvPr id="14" name="Picture 13">
            <a:extLst>
              <a:ext uri="{FF2B5EF4-FFF2-40B4-BE49-F238E27FC236}">
                <a16:creationId xmlns:a16="http://schemas.microsoft.com/office/drawing/2014/main" id="{4ED94FC9-6F3D-431B-91FC-2EF658D504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089392" y="1022230"/>
            <a:ext cx="165233" cy="580525"/>
          </a:xfrm>
          <a:prstGeom prst="rect">
            <a:avLst/>
          </a:prstGeom>
        </p:spPr>
      </p:pic>
      <p:pic>
        <p:nvPicPr>
          <p:cNvPr id="15" name="Picture 14">
            <a:extLst>
              <a:ext uri="{FF2B5EF4-FFF2-40B4-BE49-F238E27FC236}">
                <a16:creationId xmlns:a16="http://schemas.microsoft.com/office/drawing/2014/main" id="{9600538C-D120-43BF-9F30-F0DA3259A6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flipH="1">
            <a:off x="6080301" y="1781542"/>
            <a:ext cx="165233" cy="580525"/>
          </a:xfrm>
          <a:prstGeom prst="rect">
            <a:avLst/>
          </a:prstGeom>
        </p:spPr>
      </p:pic>
      <p:pic>
        <p:nvPicPr>
          <p:cNvPr id="17" name="Picture 16">
            <a:extLst>
              <a:ext uri="{FF2B5EF4-FFF2-40B4-BE49-F238E27FC236}">
                <a16:creationId xmlns:a16="http://schemas.microsoft.com/office/drawing/2014/main" id="{22254C2E-49F4-4FDD-A049-A60A60F4DF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546148" y="1038050"/>
            <a:ext cx="165233" cy="580525"/>
          </a:xfrm>
          <a:prstGeom prst="rect">
            <a:avLst/>
          </a:prstGeom>
        </p:spPr>
      </p:pic>
      <p:pic>
        <p:nvPicPr>
          <p:cNvPr id="18" name="Picture 17">
            <a:extLst>
              <a:ext uri="{FF2B5EF4-FFF2-40B4-BE49-F238E27FC236}">
                <a16:creationId xmlns:a16="http://schemas.microsoft.com/office/drawing/2014/main" id="{D6BD28C4-D58A-49D5-A1AE-E2AEDB42C3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74310" y="1038050"/>
            <a:ext cx="165233" cy="580525"/>
          </a:xfrm>
          <a:prstGeom prst="rect">
            <a:avLst/>
          </a:prstGeom>
        </p:spPr>
      </p:pic>
      <p:pic>
        <p:nvPicPr>
          <p:cNvPr id="19" name="Picture 18">
            <a:extLst>
              <a:ext uri="{FF2B5EF4-FFF2-40B4-BE49-F238E27FC236}">
                <a16:creationId xmlns:a16="http://schemas.microsoft.com/office/drawing/2014/main" id="{A3C75879-1216-4C92-B35E-64CFDA2F6D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546148" y="1854960"/>
            <a:ext cx="165233" cy="580525"/>
          </a:xfrm>
          <a:prstGeom prst="rect">
            <a:avLst/>
          </a:prstGeom>
        </p:spPr>
      </p:pic>
      <p:pic>
        <p:nvPicPr>
          <p:cNvPr id="20" name="Picture 19">
            <a:extLst>
              <a:ext uri="{FF2B5EF4-FFF2-40B4-BE49-F238E27FC236}">
                <a16:creationId xmlns:a16="http://schemas.microsoft.com/office/drawing/2014/main" id="{33BAEA34-62BE-471E-A979-8B7198D0174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a:off x="8274310" y="1854960"/>
            <a:ext cx="165233" cy="580525"/>
          </a:xfrm>
          <a:prstGeom prst="rect">
            <a:avLst/>
          </a:prstGeom>
        </p:spPr>
      </p:pic>
      <p:pic>
        <p:nvPicPr>
          <p:cNvPr id="22" name="Picture 21">
            <a:extLst>
              <a:ext uri="{FF2B5EF4-FFF2-40B4-BE49-F238E27FC236}">
                <a16:creationId xmlns:a16="http://schemas.microsoft.com/office/drawing/2014/main" id="{C81AD081-C354-4744-8FE3-3574AC6AAF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740367" y="1833095"/>
            <a:ext cx="165233" cy="580525"/>
          </a:xfrm>
          <a:prstGeom prst="rect">
            <a:avLst/>
          </a:prstGeom>
        </p:spPr>
      </p:pic>
      <p:pic>
        <p:nvPicPr>
          <p:cNvPr id="23" name="Picture 22">
            <a:extLst>
              <a:ext uri="{FF2B5EF4-FFF2-40B4-BE49-F238E27FC236}">
                <a16:creationId xmlns:a16="http://schemas.microsoft.com/office/drawing/2014/main" id="{34CADDC5-7321-4E9A-A8A6-1C3CBB0B75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024111" y="1833095"/>
            <a:ext cx="165233" cy="580525"/>
          </a:xfrm>
          <a:prstGeom prst="rect">
            <a:avLst/>
          </a:prstGeom>
        </p:spPr>
      </p:pic>
      <p:pic>
        <p:nvPicPr>
          <p:cNvPr id="24" name="Picture 23">
            <a:extLst>
              <a:ext uri="{FF2B5EF4-FFF2-40B4-BE49-F238E27FC236}">
                <a16:creationId xmlns:a16="http://schemas.microsoft.com/office/drawing/2014/main" id="{F2B2D9AC-7E97-4ED8-914D-14B5F14DE1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5740367" y="1056645"/>
            <a:ext cx="165233" cy="580525"/>
          </a:xfrm>
          <a:prstGeom prst="rect">
            <a:avLst/>
          </a:prstGeom>
        </p:spPr>
      </p:pic>
      <p:pic>
        <p:nvPicPr>
          <p:cNvPr id="25" name="Picture 24">
            <a:extLst>
              <a:ext uri="{FF2B5EF4-FFF2-40B4-BE49-F238E27FC236}">
                <a16:creationId xmlns:a16="http://schemas.microsoft.com/office/drawing/2014/main" id="{47C786C8-E6AC-4323-8B88-F9FA0DA802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369"/>
          <a:stretch/>
        </p:blipFill>
        <p:spPr>
          <a:xfrm rot="10800000">
            <a:off x="6024111" y="1056645"/>
            <a:ext cx="165233" cy="580525"/>
          </a:xfrm>
          <a:prstGeom prst="rect">
            <a:avLst/>
          </a:prstGeom>
        </p:spPr>
      </p:pic>
      <p:cxnSp>
        <p:nvCxnSpPr>
          <p:cNvPr id="26" name="Straight Arrow Connector 25">
            <a:extLst>
              <a:ext uri="{FF2B5EF4-FFF2-40B4-BE49-F238E27FC236}">
                <a16:creationId xmlns:a16="http://schemas.microsoft.com/office/drawing/2014/main" id="{3F682C32-4FAD-4F9D-8870-D161F8F67AC7}"/>
              </a:ext>
            </a:extLst>
          </p:cNvPr>
          <p:cNvCxnSpPr/>
          <p:nvPr/>
        </p:nvCxnSpPr>
        <p:spPr bwMode="auto">
          <a:xfrm flipH="1">
            <a:off x="7971516" y="1170067"/>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7" name="Straight Arrow Connector 26">
            <a:extLst>
              <a:ext uri="{FF2B5EF4-FFF2-40B4-BE49-F238E27FC236}">
                <a16:creationId xmlns:a16="http://schemas.microsoft.com/office/drawing/2014/main" id="{ED475856-AE34-4C0A-BBF6-4CE3BCCB266C}"/>
              </a:ext>
            </a:extLst>
          </p:cNvPr>
          <p:cNvCxnSpPr>
            <a:cxnSpLocks/>
          </p:cNvCxnSpPr>
          <p:nvPr/>
        </p:nvCxnSpPr>
        <p:spPr bwMode="auto">
          <a:xfrm flipH="1">
            <a:off x="7981128" y="1380448"/>
            <a:ext cx="538164"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8" name="Straight Arrow Connector 27">
            <a:extLst>
              <a:ext uri="{FF2B5EF4-FFF2-40B4-BE49-F238E27FC236}">
                <a16:creationId xmlns:a16="http://schemas.microsoft.com/office/drawing/2014/main" id="{1DE729EB-BEC5-4E73-8AE3-942E2419500F}"/>
              </a:ext>
            </a:extLst>
          </p:cNvPr>
          <p:cNvCxnSpPr/>
          <p:nvPr/>
        </p:nvCxnSpPr>
        <p:spPr bwMode="auto">
          <a:xfrm flipH="1">
            <a:off x="7971516" y="202849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29" name="Straight Arrow Connector 28">
            <a:extLst>
              <a:ext uri="{FF2B5EF4-FFF2-40B4-BE49-F238E27FC236}">
                <a16:creationId xmlns:a16="http://schemas.microsoft.com/office/drawing/2014/main" id="{3653866B-BC13-4B97-8A1F-787277ED7F09}"/>
              </a:ext>
            </a:extLst>
          </p:cNvPr>
          <p:cNvCxnSpPr>
            <a:cxnSpLocks/>
          </p:cNvCxnSpPr>
          <p:nvPr/>
        </p:nvCxnSpPr>
        <p:spPr bwMode="auto">
          <a:xfrm flipH="1">
            <a:off x="7988272" y="2238872"/>
            <a:ext cx="579042"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0" name="Straight Arrow Connector 29">
            <a:extLst>
              <a:ext uri="{FF2B5EF4-FFF2-40B4-BE49-F238E27FC236}">
                <a16:creationId xmlns:a16="http://schemas.microsoft.com/office/drawing/2014/main" id="{F2516CB4-4C15-4AD6-A3A3-9CBDA7C78EBD}"/>
              </a:ext>
            </a:extLst>
          </p:cNvPr>
          <p:cNvCxnSpPr/>
          <p:nvPr/>
        </p:nvCxnSpPr>
        <p:spPr bwMode="auto">
          <a:xfrm flipH="1">
            <a:off x="6221406" y="1988031"/>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1" name="Straight Arrow Connector 30">
            <a:extLst>
              <a:ext uri="{FF2B5EF4-FFF2-40B4-BE49-F238E27FC236}">
                <a16:creationId xmlns:a16="http://schemas.microsoft.com/office/drawing/2014/main" id="{7DFFAD84-9CDA-4081-AD35-F92D19783FFA}"/>
              </a:ext>
            </a:extLst>
          </p:cNvPr>
          <p:cNvCxnSpPr>
            <a:cxnSpLocks/>
          </p:cNvCxnSpPr>
          <p:nvPr/>
        </p:nvCxnSpPr>
        <p:spPr bwMode="auto">
          <a:xfrm flipH="1">
            <a:off x="5917531" y="2198412"/>
            <a:ext cx="565790"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2" name="Straight Arrow Connector 31">
            <a:extLst>
              <a:ext uri="{FF2B5EF4-FFF2-40B4-BE49-F238E27FC236}">
                <a16:creationId xmlns:a16="http://schemas.microsoft.com/office/drawing/2014/main" id="{1AC02E21-7F6E-434E-AEF3-00DD1188ECEF}"/>
              </a:ext>
            </a:extLst>
          </p:cNvPr>
          <p:cNvCxnSpPr/>
          <p:nvPr/>
        </p:nvCxnSpPr>
        <p:spPr bwMode="auto">
          <a:xfrm flipH="1">
            <a:off x="6221406" y="1258245"/>
            <a:ext cx="263635" cy="1"/>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cxnSp>
        <p:nvCxnSpPr>
          <p:cNvPr id="33" name="Straight Arrow Connector 32">
            <a:extLst>
              <a:ext uri="{FF2B5EF4-FFF2-40B4-BE49-F238E27FC236}">
                <a16:creationId xmlns:a16="http://schemas.microsoft.com/office/drawing/2014/main" id="{CF78DCC3-F645-4CA2-9A89-42361CDF8E5D}"/>
              </a:ext>
            </a:extLst>
          </p:cNvPr>
          <p:cNvCxnSpPr>
            <a:cxnSpLocks/>
          </p:cNvCxnSpPr>
          <p:nvPr/>
        </p:nvCxnSpPr>
        <p:spPr bwMode="auto">
          <a:xfrm flipH="1">
            <a:off x="5941343" y="1468625"/>
            <a:ext cx="530071" cy="0"/>
          </a:xfrm>
          <a:prstGeom prst="straightConnector1">
            <a:avLst/>
          </a:prstGeom>
          <a:noFill/>
          <a:ln w="38100" cap="flat" cmpd="sng" algn="ctr">
            <a:solidFill>
              <a:schemeClr val="tx1"/>
            </a:solidFill>
            <a:prstDash val="solid"/>
            <a:round/>
            <a:headEnd type="triangle" w="med" len="med"/>
            <a:tailEnd type="triangle"/>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17961" dir="2700000" algn="ctr" rotWithShape="0">
                    <a:srgbClr val="FF0000">
                      <a:gamma/>
                      <a:shade val="60000"/>
                      <a:invGamma/>
                    </a:srgbClr>
                  </a:outerShdw>
                </a:effectLst>
              </a14:hiddenEffects>
            </a:ext>
          </a:extLst>
        </p:spPr>
      </p:cxnSp>
      <p:sp>
        <p:nvSpPr>
          <p:cNvPr id="38" name="TextBox 37">
            <a:extLst>
              <a:ext uri="{FF2B5EF4-FFF2-40B4-BE49-F238E27FC236}">
                <a16:creationId xmlns:a16="http://schemas.microsoft.com/office/drawing/2014/main" id="{FCE7B22A-A8AC-43FC-9D01-FB4567A792AE}"/>
              </a:ext>
            </a:extLst>
          </p:cNvPr>
          <p:cNvSpPr txBox="1"/>
          <p:nvPr/>
        </p:nvSpPr>
        <p:spPr>
          <a:xfrm>
            <a:off x="6684337" y="638643"/>
            <a:ext cx="1072731" cy="338554"/>
          </a:xfrm>
          <a:prstGeom prst="rect">
            <a:avLst/>
          </a:prstGeom>
          <a:noFill/>
        </p:spPr>
        <p:txBody>
          <a:bodyPr wrap="none">
            <a:spAutoFit/>
          </a:bodyPr>
          <a:lstStyle/>
          <a:p>
            <a:pPr algn="ctr" eaLnBrk="1" fontAlgn="auto" hangingPunct="1">
              <a:spcBef>
                <a:spcPts val="0"/>
              </a:spcBef>
              <a:spcAft>
                <a:spcPts val="0"/>
              </a:spcAft>
              <a:defRPr/>
            </a:pPr>
            <a:r>
              <a:rPr lang="en-US" sz="1600" b="1" dirty="0">
                <a:latin typeface="+mn-lt"/>
              </a:rPr>
              <a:t>POWER9</a:t>
            </a:r>
            <a:endParaRPr lang="en-US" b="1" dirty="0">
              <a:latin typeface="+mn-lt"/>
            </a:endParaRPr>
          </a:p>
        </p:txBody>
      </p:sp>
      <p:sp>
        <p:nvSpPr>
          <p:cNvPr id="4" name="Rectangle 3">
            <a:extLst>
              <a:ext uri="{FF2B5EF4-FFF2-40B4-BE49-F238E27FC236}">
                <a16:creationId xmlns:a16="http://schemas.microsoft.com/office/drawing/2014/main" id="{943656B8-ED9F-E440-94AA-0E05D5AAED36}"/>
              </a:ext>
            </a:extLst>
          </p:cNvPr>
          <p:cNvSpPr/>
          <p:nvPr/>
        </p:nvSpPr>
        <p:spPr bwMode="auto">
          <a:xfrm>
            <a:off x="5684080" y="95488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4" name="Rectangle 33">
            <a:extLst>
              <a:ext uri="{FF2B5EF4-FFF2-40B4-BE49-F238E27FC236}">
                <a16:creationId xmlns:a16="http://schemas.microsoft.com/office/drawing/2014/main" id="{F5345A7B-9D29-C142-9201-05144D2644C9}"/>
              </a:ext>
            </a:extLst>
          </p:cNvPr>
          <p:cNvSpPr/>
          <p:nvPr/>
        </p:nvSpPr>
        <p:spPr bwMode="auto">
          <a:xfrm>
            <a:off x="5682732" y="173037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5" name="Rectangle 34">
            <a:extLst>
              <a:ext uri="{FF2B5EF4-FFF2-40B4-BE49-F238E27FC236}">
                <a16:creationId xmlns:a16="http://schemas.microsoft.com/office/drawing/2014/main" id="{B23607F3-831D-A64F-B67D-F18D08577325}"/>
              </a:ext>
            </a:extLst>
          </p:cNvPr>
          <p:cNvSpPr/>
          <p:nvPr/>
        </p:nvSpPr>
        <p:spPr bwMode="auto">
          <a:xfrm>
            <a:off x="8183160" y="945448"/>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36" name="Rectangle 35">
            <a:extLst>
              <a:ext uri="{FF2B5EF4-FFF2-40B4-BE49-F238E27FC236}">
                <a16:creationId xmlns:a16="http://schemas.microsoft.com/office/drawing/2014/main" id="{989761FD-E0E3-0741-A361-347C79F00F34}"/>
              </a:ext>
            </a:extLst>
          </p:cNvPr>
          <p:cNvSpPr/>
          <p:nvPr/>
        </p:nvSpPr>
        <p:spPr bwMode="auto">
          <a:xfrm>
            <a:off x="8173720" y="1761392"/>
            <a:ext cx="611523" cy="730833"/>
          </a:xfrm>
          <a:prstGeom prst="rect">
            <a:avLst/>
          </a:prstGeom>
          <a:noFill/>
          <a:ln w="9525">
            <a:solidFill>
              <a:schemeClr val="tx1"/>
            </a:solidFill>
            <a:miter lim="800000"/>
            <a:headEnd/>
            <a:tailEnd/>
          </a:ln>
          <a:effectLst>
            <a:outerShdw dist="12700" dir="5400000" algn="t" rotWithShape="0">
              <a:srgbClr val="000000">
                <a:alpha val="9000"/>
              </a:srgbClr>
            </a:outerShdw>
          </a:effectLst>
        </p:spPr>
        <p:txBody>
          <a:bodyPr rtlCol="0" anchor="ctr"/>
          <a:lstStyle/>
          <a:p>
            <a:pPr algn="ctr"/>
            <a:endParaRPr lang="en-US"/>
          </a:p>
        </p:txBody>
      </p:sp>
      <p:sp>
        <p:nvSpPr>
          <p:cNvPr id="21" name="TextBox 20">
            <a:extLst>
              <a:ext uri="{FF2B5EF4-FFF2-40B4-BE49-F238E27FC236}">
                <a16:creationId xmlns:a16="http://schemas.microsoft.com/office/drawing/2014/main" id="{E63D9B74-BC22-415A-ABB1-05B142ACE721}"/>
              </a:ext>
            </a:extLst>
          </p:cNvPr>
          <p:cNvSpPr txBox="1"/>
          <p:nvPr/>
        </p:nvSpPr>
        <p:spPr>
          <a:xfrm>
            <a:off x="5729680" y="2418849"/>
            <a:ext cx="559769" cy="276999"/>
          </a:xfrm>
          <a:prstGeom prst="rect">
            <a:avLst/>
          </a:prstGeom>
          <a:noFill/>
        </p:spPr>
        <p:txBody>
          <a:bodyPr wrap="none" rtlCol="0">
            <a:spAutoFit/>
          </a:bodyPr>
          <a:lstStyle/>
          <a:p>
            <a:r>
              <a:rPr lang="en-US" sz="1200" dirty="0"/>
              <a:t>Quad</a:t>
            </a:r>
            <a:endParaRPr lang="en-US" dirty="0"/>
          </a:p>
        </p:txBody>
      </p:sp>
      <p:sp>
        <p:nvSpPr>
          <p:cNvPr id="41" name="TextBox 40">
            <a:extLst>
              <a:ext uri="{FF2B5EF4-FFF2-40B4-BE49-F238E27FC236}">
                <a16:creationId xmlns:a16="http://schemas.microsoft.com/office/drawing/2014/main" id="{0F6E8A80-3B59-415E-B3A2-1CC262D034AA}"/>
              </a:ext>
            </a:extLst>
          </p:cNvPr>
          <p:cNvSpPr txBox="1"/>
          <p:nvPr/>
        </p:nvSpPr>
        <p:spPr>
          <a:xfrm>
            <a:off x="8199596" y="2452683"/>
            <a:ext cx="559769" cy="276999"/>
          </a:xfrm>
          <a:prstGeom prst="rect">
            <a:avLst/>
          </a:prstGeom>
          <a:noFill/>
        </p:spPr>
        <p:txBody>
          <a:bodyPr wrap="none" rtlCol="0">
            <a:spAutoFit/>
          </a:bodyPr>
          <a:lstStyle/>
          <a:p>
            <a:r>
              <a:rPr lang="en-US" sz="1200" dirty="0"/>
              <a:t>Quad</a:t>
            </a:r>
            <a:endParaRPr lang="en-US" dirty="0"/>
          </a:p>
        </p:txBody>
      </p:sp>
      <p:sp>
        <p:nvSpPr>
          <p:cNvPr id="42" name="TextBox 41">
            <a:extLst>
              <a:ext uri="{FF2B5EF4-FFF2-40B4-BE49-F238E27FC236}">
                <a16:creationId xmlns:a16="http://schemas.microsoft.com/office/drawing/2014/main" id="{758129AD-015F-41A3-945C-E42CF59FBD7D}"/>
              </a:ext>
            </a:extLst>
          </p:cNvPr>
          <p:cNvSpPr txBox="1"/>
          <p:nvPr/>
        </p:nvSpPr>
        <p:spPr>
          <a:xfrm>
            <a:off x="8173720" y="692613"/>
            <a:ext cx="559769" cy="276999"/>
          </a:xfrm>
          <a:prstGeom prst="rect">
            <a:avLst/>
          </a:prstGeom>
          <a:noFill/>
        </p:spPr>
        <p:txBody>
          <a:bodyPr wrap="none" rtlCol="0">
            <a:spAutoFit/>
          </a:bodyPr>
          <a:lstStyle/>
          <a:p>
            <a:r>
              <a:rPr lang="en-US" sz="1200" dirty="0"/>
              <a:t>Quad</a:t>
            </a:r>
            <a:endParaRPr lang="en-US" dirty="0"/>
          </a:p>
        </p:txBody>
      </p:sp>
      <p:sp>
        <p:nvSpPr>
          <p:cNvPr id="43" name="TextBox 42">
            <a:extLst>
              <a:ext uri="{FF2B5EF4-FFF2-40B4-BE49-F238E27FC236}">
                <a16:creationId xmlns:a16="http://schemas.microsoft.com/office/drawing/2014/main" id="{E5E3EBC8-D302-430B-9D55-74D55D77BAFC}"/>
              </a:ext>
            </a:extLst>
          </p:cNvPr>
          <p:cNvSpPr txBox="1"/>
          <p:nvPr/>
        </p:nvSpPr>
        <p:spPr>
          <a:xfrm>
            <a:off x="5742826" y="718454"/>
            <a:ext cx="559769" cy="276999"/>
          </a:xfrm>
          <a:prstGeom prst="rect">
            <a:avLst/>
          </a:prstGeom>
          <a:noFill/>
        </p:spPr>
        <p:txBody>
          <a:bodyPr wrap="none" rtlCol="0">
            <a:spAutoFit/>
          </a:bodyPr>
          <a:lstStyle/>
          <a:p>
            <a:r>
              <a:rPr lang="en-US" sz="1200" dirty="0"/>
              <a:t>Quad</a:t>
            </a:r>
            <a:endParaRPr lang="en-US" dirty="0"/>
          </a:p>
        </p:txBody>
      </p:sp>
    </p:spTree>
    <p:extLst>
      <p:ext uri="{BB962C8B-B14F-4D97-AF65-F5344CB8AC3E}">
        <p14:creationId xmlns:p14="http://schemas.microsoft.com/office/powerpoint/2010/main" val="722432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2" y="201168"/>
            <a:ext cx="5472336" cy="4294632"/>
          </a:xfrm>
        </p:spPr>
        <p:txBody>
          <a:bodyPr anchor="t"/>
          <a:lstStyle/>
          <a:p>
            <a:pPr>
              <a:defRPr/>
            </a:pPr>
            <a:r>
              <a:rPr lang="en-US" altLang="en-US" sz="2400" dirty="0">
                <a:solidFill>
                  <a:schemeClr val="tx1"/>
                </a:solidFill>
              </a:rPr>
              <a:t>S924 / H924 Internal Storage Options</a:t>
            </a:r>
          </a:p>
        </p:txBody>
      </p:sp>
      <p:sp>
        <p:nvSpPr>
          <p:cNvPr id="3" name="Content Placeholder 2">
            <a:extLst>
              <a:ext uri="{FF2B5EF4-FFF2-40B4-BE49-F238E27FC236}">
                <a16:creationId xmlns:a16="http://schemas.microsoft.com/office/drawing/2014/main" id="{088E0C3A-A543-4D4A-8B90-03834D8604CB}"/>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8</a:t>
            </a:fld>
            <a:endParaRPr lang="en-US" altLang="en-US" sz="700">
              <a:solidFill>
                <a:schemeClr val="tx1"/>
              </a:solidFill>
              <a:ea typeface="ヒラギノ角ゴ Pro W3" pitchFamily="124" charset="-128"/>
            </a:endParaRPr>
          </a:p>
        </p:txBody>
      </p:sp>
      <p:sp>
        <p:nvSpPr>
          <p:cNvPr id="91" name="TextBox 90">
            <a:extLst>
              <a:ext uri="{FF2B5EF4-FFF2-40B4-BE49-F238E27FC236}">
                <a16:creationId xmlns:a16="http://schemas.microsoft.com/office/drawing/2014/main" id="{42CBF9A5-717B-41CB-AFBB-9DE10066287A}"/>
              </a:ext>
            </a:extLst>
          </p:cNvPr>
          <p:cNvSpPr txBox="1"/>
          <p:nvPr/>
        </p:nvSpPr>
        <p:spPr>
          <a:xfrm>
            <a:off x="6154050" y="857456"/>
            <a:ext cx="2719449" cy="2154436"/>
          </a:xfrm>
          <a:prstGeom prst="rect">
            <a:avLst/>
          </a:prstGeom>
          <a:noFill/>
          <a:ln w="9525">
            <a:solidFill>
              <a:schemeClr val="tx1"/>
            </a:solidFill>
          </a:ln>
        </p:spPr>
        <p:txBody>
          <a:bodyPr wrap="square" rtlCol="0">
            <a:spAutoFit/>
          </a:bodyPr>
          <a:lstStyle/>
          <a:p>
            <a:r>
              <a:rPr lang="en-US" sz="1400" b="1" dirty="0"/>
              <a:t>Supported Media Overview</a:t>
            </a:r>
            <a:endParaRPr lang="en-US" sz="1400" dirty="0"/>
          </a:p>
          <a:p>
            <a:pPr marL="171450" indent="-171450">
              <a:buFont typeface="Courier New" panose="02070309020205020404" pitchFamily="49" charset="0"/>
              <a:buChar char="o"/>
            </a:pPr>
            <a:endParaRPr lang="en-US" sz="1000" b="1" dirty="0"/>
          </a:p>
          <a:p>
            <a:pPr marL="171450" indent="-171450">
              <a:buFont typeface="Courier New" panose="02070309020205020404" pitchFamily="49" charset="0"/>
              <a:buChar char="o"/>
            </a:pPr>
            <a:r>
              <a:rPr lang="en-US" sz="1000" b="1" dirty="0" err="1"/>
              <a:t>NVMe</a:t>
            </a:r>
            <a:r>
              <a:rPr lang="en-US" sz="1000" b="1" dirty="0"/>
              <a:t> M.2 Flash devices</a:t>
            </a:r>
            <a:endParaRPr lang="en-US" sz="1000" dirty="0"/>
          </a:p>
          <a:p>
            <a:pPr marL="117475"/>
            <a:r>
              <a:rPr lang="en-US" sz="1000" dirty="0"/>
              <a:t>     400GB 1.5 DWPD (ES14)</a:t>
            </a:r>
          </a:p>
          <a:p>
            <a:pPr marL="171450" indent="-171450">
              <a:buFont typeface="Courier New" panose="02070309020205020404" pitchFamily="49" charset="0"/>
              <a:buChar char="o"/>
            </a:pPr>
            <a:r>
              <a:rPr lang="en-US" sz="1000" b="1" dirty="0"/>
              <a:t>SFF HDDs</a:t>
            </a:r>
          </a:p>
          <a:p>
            <a:pPr marL="117475"/>
            <a:r>
              <a:rPr lang="en-US" sz="1000" dirty="0"/>
              <a:t>     600GB, 1200GB, 1800GB - 10K RPM</a:t>
            </a:r>
          </a:p>
          <a:p>
            <a:pPr marL="117475"/>
            <a:r>
              <a:rPr lang="en-US" sz="1000" dirty="0"/>
              <a:t>     300GB, 600GB – 15K RPM </a:t>
            </a:r>
          </a:p>
          <a:p>
            <a:pPr marL="171450" indent="-171450">
              <a:buFont typeface="Courier New" panose="02070309020205020404" pitchFamily="49" charset="0"/>
              <a:buChar char="o"/>
            </a:pPr>
            <a:r>
              <a:rPr lang="en-US" sz="1000" b="1" dirty="0"/>
              <a:t>SFF SSDs</a:t>
            </a:r>
          </a:p>
          <a:p>
            <a:pPr marL="117475"/>
            <a:r>
              <a:rPr lang="en-US" sz="1000" dirty="0"/>
              <a:t>     387GB, 775GB, 1551GB – 10 DWPD</a:t>
            </a:r>
          </a:p>
          <a:p>
            <a:pPr marL="117475"/>
            <a:r>
              <a:rPr lang="en-US" sz="1000" dirty="0"/>
              <a:t>     931GB, 1860GB, 3720GB – 1 DWPD</a:t>
            </a:r>
          </a:p>
          <a:p>
            <a:pPr marL="171450" indent="-171450">
              <a:buFont typeface="Courier New" panose="02070309020205020404" pitchFamily="49" charset="0"/>
              <a:buChar char="o"/>
            </a:pPr>
            <a:r>
              <a:rPr lang="en-US" sz="1000" b="1" dirty="0"/>
              <a:t>RDX Disk Cartridge</a:t>
            </a:r>
          </a:p>
          <a:p>
            <a:pPr marL="117475"/>
            <a:r>
              <a:rPr lang="en-US" sz="1000" dirty="0"/>
              <a:t>    1TB Disk Cartridge (EU01)</a:t>
            </a:r>
          </a:p>
          <a:p>
            <a:pPr marL="117475"/>
            <a:r>
              <a:rPr lang="en-US" sz="1000" dirty="0"/>
              <a:t>    2TB Disk Cartridge (EU2T)</a:t>
            </a:r>
            <a:endParaRPr lang="en-US" sz="900" dirty="0"/>
          </a:p>
        </p:txBody>
      </p:sp>
      <p:graphicFrame>
        <p:nvGraphicFramePr>
          <p:cNvPr id="6" name="Table 5">
            <a:extLst>
              <a:ext uri="{FF2B5EF4-FFF2-40B4-BE49-F238E27FC236}">
                <a16:creationId xmlns:a16="http://schemas.microsoft.com/office/drawing/2014/main" id="{3594FD34-0AE5-734C-B7E0-0E957A4CD1C4}"/>
              </a:ext>
            </a:extLst>
          </p:cNvPr>
          <p:cNvGraphicFramePr>
            <a:graphicFrameLocks noGrp="1"/>
          </p:cNvGraphicFramePr>
          <p:nvPr>
            <p:extLst>
              <p:ext uri="{D42A27DB-BD31-4B8C-83A1-F6EECF244321}">
                <p14:modId xmlns:p14="http://schemas.microsoft.com/office/powerpoint/2010/main" val="1182788917"/>
              </p:ext>
            </p:extLst>
          </p:nvPr>
        </p:nvGraphicFramePr>
        <p:xfrm>
          <a:off x="509844" y="857456"/>
          <a:ext cx="4527098" cy="2516138"/>
        </p:xfrm>
        <a:graphic>
          <a:graphicData uri="http://schemas.openxmlformats.org/drawingml/2006/table">
            <a:tbl>
              <a:tblPr firstRow="1" bandRow="1">
                <a:tableStyleId>{21E4AEA4-8DFA-4A89-87EB-49C32662AFE0}</a:tableStyleId>
              </a:tblPr>
              <a:tblGrid>
                <a:gridCol w="1042938">
                  <a:extLst>
                    <a:ext uri="{9D8B030D-6E8A-4147-A177-3AD203B41FA5}">
                      <a16:colId xmlns:a16="http://schemas.microsoft.com/office/drawing/2014/main" val="3211036536"/>
                    </a:ext>
                  </a:extLst>
                </a:gridCol>
                <a:gridCol w="3484160">
                  <a:extLst>
                    <a:ext uri="{9D8B030D-6E8A-4147-A177-3AD203B41FA5}">
                      <a16:colId xmlns:a16="http://schemas.microsoft.com/office/drawing/2014/main" val="1948371287"/>
                    </a:ext>
                  </a:extLst>
                </a:gridCol>
              </a:tblGrid>
              <a:tr h="275089">
                <a:tc>
                  <a:txBody>
                    <a:bodyPr/>
                    <a:lstStyle/>
                    <a:p>
                      <a:r>
                        <a:rPr lang="en-US" sz="1100" dirty="0"/>
                        <a:t>FC</a:t>
                      </a:r>
                    </a:p>
                  </a:txBody>
                  <a:tcPr anchor="ctr"/>
                </a:tc>
                <a:tc>
                  <a:txBody>
                    <a:bodyPr/>
                    <a:lstStyle/>
                    <a:p>
                      <a:r>
                        <a:rPr lang="en-US" sz="1100" dirty="0"/>
                        <a:t>Description</a:t>
                      </a:r>
                    </a:p>
                  </a:txBody>
                  <a:tcPr anchor="ctr"/>
                </a:tc>
                <a:extLst>
                  <a:ext uri="{0D108BD9-81ED-4DB2-BD59-A6C34878D82A}">
                    <a16:rowId xmlns:a16="http://schemas.microsoft.com/office/drawing/2014/main" val="824265850"/>
                  </a:ext>
                </a:extLst>
              </a:tr>
              <a:tr h="192143">
                <a:tc>
                  <a:txBody>
                    <a:bodyPr/>
                    <a:lstStyle/>
                    <a:p>
                      <a:r>
                        <a:rPr lang="en-US" sz="1100" b="1" dirty="0">
                          <a:solidFill>
                            <a:schemeClr val="tx1"/>
                          </a:solidFill>
                        </a:rPr>
                        <a:t>EC59</a:t>
                      </a:r>
                    </a:p>
                  </a:txBody>
                  <a:tcPr anchor="ctr"/>
                </a:tc>
                <a:tc>
                  <a:txBody>
                    <a:bodyPr/>
                    <a:lstStyle/>
                    <a:p>
                      <a:r>
                        <a:rPr lang="en-US" sz="1100" dirty="0" err="1">
                          <a:solidFill>
                            <a:schemeClr val="tx1"/>
                          </a:solidFill>
                        </a:rPr>
                        <a:t>NVMe</a:t>
                      </a:r>
                      <a:r>
                        <a:rPr lang="en-US" sz="1100" dirty="0">
                          <a:solidFill>
                            <a:schemeClr val="tx1"/>
                          </a:solidFill>
                        </a:rPr>
                        <a:t> Card with two M.2 connectors</a:t>
                      </a:r>
                    </a:p>
                  </a:txBody>
                  <a:tcPr anchor="ctr"/>
                </a:tc>
                <a:extLst>
                  <a:ext uri="{0D108BD9-81ED-4DB2-BD59-A6C34878D82A}">
                    <a16:rowId xmlns:a16="http://schemas.microsoft.com/office/drawing/2014/main" val="1879600225"/>
                  </a:ext>
                </a:extLst>
              </a:tr>
              <a:tr h="275089">
                <a:tc>
                  <a:txBody>
                    <a:bodyPr/>
                    <a:lstStyle/>
                    <a:p>
                      <a:r>
                        <a:rPr lang="en-US" sz="1100" b="1" dirty="0">
                          <a:solidFill>
                            <a:schemeClr val="tx1"/>
                          </a:solidFill>
                        </a:rPr>
                        <a:t>EJ1C</a:t>
                      </a:r>
                    </a:p>
                  </a:txBody>
                  <a:tcPr anchor="ctr"/>
                </a:tc>
                <a:tc>
                  <a:txBody>
                    <a:bodyPr/>
                    <a:lstStyle/>
                    <a:p>
                      <a:r>
                        <a:rPr lang="en-US" sz="1100" dirty="0">
                          <a:solidFill>
                            <a:schemeClr val="tx1"/>
                          </a:solidFill>
                        </a:rPr>
                        <a:t>Single RAID 0,10,5,6 </a:t>
                      </a:r>
                    </a:p>
                    <a:p>
                      <a:r>
                        <a:rPr lang="en-US" sz="1100" dirty="0">
                          <a:solidFill>
                            <a:schemeClr val="tx1"/>
                          </a:solidFill>
                        </a:rPr>
                        <a:t>12 SFF bays (Gen3-Carrier), 1 RDX bay</a:t>
                      </a:r>
                    </a:p>
                  </a:txBody>
                  <a:tcPr anchor="ctr"/>
                </a:tc>
                <a:extLst>
                  <a:ext uri="{0D108BD9-81ED-4DB2-BD59-A6C34878D82A}">
                    <a16:rowId xmlns:a16="http://schemas.microsoft.com/office/drawing/2014/main" val="1124646059"/>
                  </a:ext>
                </a:extLst>
              </a:tr>
              <a:tr h="275089">
                <a:tc>
                  <a:txBody>
                    <a:bodyPr/>
                    <a:lstStyle/>
                    <a:p>
                      <a:r>
                        <a:rPr lang="en-US" sz="1100" b="1" dirty="0">
                          <a:solidFill>
                            <a:schemeClr val="tx1"/>
                          </a:solidFill>
                        </a:rPr>
                        <a:t>EJ1E</a:t>
                      </a:r>
                    </a:p>
                  </a:txBody>
                  <a:tcPr anchor="ctr"/>
                </a:tc>
                <a:tc>
                  <a:txBody>
                    <a:bodyPr/>
                    <a:lstStyle/>
                    <a:p>
                      <a:r>
                        <a:rPr lang="en-US" sz="1100" dirty="0">
                          <a:solidFill>
                            <a:schemeClr val="tx1"/>
                          </a:solidFill>
                        </a:rPr>
                        <a:t>Split Backplane RAID 0,10,5,6 </a:t>
                      </a:r>
                    </a:p>
                    <a:p>
                      <a:r>
                        <a:rPr lang="en-US" sz="1100" dirty="0">
                          <a:solidFill>
                            <a:schemeClr val="tx1"/>
                          </a:solidFill>
                        </a:rPr>
                        <a:t>6+6 SFF bays (Gen3-Carrier),  1 RDX bay</a:t>
                      </a:r>
                    </a:p>
                  </a:txBody>
                  <a:tcPr anchor="ctr"/>
                </a:tc>
                <a:extLst>
                  <a:ext uri="{0D108BD9-81ED-4DB2-BD59-A6C34878D82A}">
                    <a16:rowId xmlns:a16="http://schemas.microsoft.com/office/drawing/2014/main" val="2967531074"/>
                  </a:ext>
                </a:extLst>
              </a:tr>
              <a:tr h="275089">
                <a:tc>
                  <a:txBody>
                    <a:bodyPr/>
                    <a:lstStyle/>
                    <a:p>
                      <a:r>
                        <a:rPr lang="en-US" sz="1100" b="1" dirty="0">
                          <a:solidFill>
                            <a:schemeClr val="tx1"/>
                          </a:solidFill>
                        </a:rPr>
                        <a:t>EJ1M</a:t>
                      </a:r>
                    </a:p>
                  </a:txBody>
                  <a:tcPr anchor="ctr"/>
                </a:tc>
                <a:tc>
                  <a:txBody>
                    <a:bodyPr/>
                    <a:lstStyle/>
                    <a:p>
                      <a:r>
                        <a:rPr lang="en-US" sz="1100" dirty="0">
                          <a:solidFill>
                            <a:schemeClr val="tx1"/>
                          </a:solidFill>
                        </a:rPr>
                        <a:t>Dual Write Cache RAID 0,10,5,6,5T2,6T2 </a:t>
                      </a:r>
                    </a:p>
                    <a:p>
                      <a:r>
                        <a:rPr lang="en-US" sz="1100" dirty="0">
                          <a:solidFill>
                            <a:schemeClr val="tx1"/>
                          </a:solidFill>
                        </a:rPr>
                        <a:t>12 SFF bays (Gen3-Carrier),  1 RDX bay</a:t>
                      </a:r>
                    </a:p>
                  </a:txBody>
                  <a:tcPr anchor="ctr"/>
                </a:tc>
                <a:extLst>
                  <a:ext uri="{0D108BD9-81ED-4DB2-BD59-A6C34878D82A}">
                    <a16:rowId xmlns:a16="http://schemas.microsoft.com/office/drawing/2014/main" val="122392199"/>
                  </a:ext>
                </a:extLst>
              </a:tr>
              <a:tr h="275089">
                <a:tc>
                  <a:txBody>
                    <a:bodyPr/>
                    <a:lstStyle/>
                    <a:p>
                      <a:r>
                        <a:rPr lang="en-US" sz="1100" b="1" dirty="0">
                          <a:solidFill>
                            <a:schemeClr val="tx1"/>
                          </a:solidFill>
                        </a:rPr>
                        <a:t>EJ1D</a:t>
                      </a:r>
                    </a:p>
                  </a:txBody>
                  <a:tcPr anchor="ctr"/>
                </a:tc>
                <a:tc>
                  <a:txBody>
                    <a:bodyPr/>
                    <a:lstStyle/>
                    <a:p>
                      <a:r>
                        <a:rPr lang="en-US" sz="1100" dirty="0">
                          <a:solidFill>
                            <a:schemeClr val="tx1"/>
                          </a:solidFill>
                        </a:rPr>
                        <a:t>Dual Write Cache RAID 0,10,5,6,5T2,6T2 </a:t>
                      </a:r>
                    </a:p>
                    <a:p>
                      <a:r>
                        <a:rPr lang="en-US" sz="1100" dirty="0">
                          <a:solidFill>
                            <a:schemeClr val="tx1"/>
                          </a:solidFill>
                        </a:rPr>
                        <a:t>18 SFF bays (Gen3-Carrier)</a:t>
                      </a:r>
                    </a:p>
                  </a:txBody>
                  <a:tcPr anchor="ctr"/>
                </a:tc>
                <a:extLst>
                  <a:ext uri="{0D108BD9-81ED-4DB2-BD59-A6C34878D82A}">
                    <a16:rowId xmlns:a16="http://schemas.microsoft.com/office/drawing/2014/main" val="1608112519"/>
                  </a:ext>
                </a:extLst>
              </a:tr>
              <a:tr h="275089">
                <a:tc>
                  <a:txBody>
                    <a:bodyPr/>
                    <a:lstStyle/>
                    <a:p>
                      <a:r>
                        <a:rPr lang="en-US" sz="1100" b="1" dirty="0">
                          <a:solidFill>
                            <a:schemeClr val="tx1"/>
                          </a:solidFill>
                        </a:rPr>
                        <a:t>EU00</a:t>
                      </a:r>
                    </a:p>
                  </a:txBody>
                  <a:tcPr anchor="ctr"/>
                </a:tc>
                <a:tc>
                  <a:txBody>
                    <a:bodyPr/>
                    <a:lstStyle/>
                    <a:p>
                      <a:r>
                        <a:rPr lang="en-US" sz="1100" dirty="0">
                          <a:solidFill>
                            <a:schemeClr val="tx1"/>
                          </a:solidFill>
                        </a:rPr>
                        <a:t>RDX Docking Station</a:t>
                      </a:r>
                    </a:p>
                  </a:txBody>
                  <a:tcPr anchor="ctr"/>
                </a:tc>
                <a:extLst>
                  <a:ext uri="{0D108BD9-81ED-4DB2-BD59-A6C34878D82A}">
                    <a16:rowId xmlns:a16="http://schemas.microsoft.com/office/drawing/2014/main" val="528446904"/>
                  </a:ext>
                </a:extLst>
              </a:tr>
            </a:tbl>
          </a:graphicData>
        </a:graphic>
      </p:graphicFrame>
      <p:sp>
        <p:nvSpPr>
          <p:cNvPr id="88" name="TextBox 87">
            <a:extLst>
              <a:ext uri="{FF2B5EF4-FFF2-40B4-BE49-F238E27FC236}">
                <a16:creationId xmlns:a16="http://schemas.microsoft.com/office/drawing/2014/main" id="{F9AB1262-572F-4DD1-B116-D0D5E49AF1D8}"/>
              </a:ext>
            </a:extLst>
          </p:cNvPr>
          <p:cNvSpPr txBox="1"/>
          <p:nvPr/>
        </p:nvSpPr>
        <p:spPr>
          <a:xfrm>
            <a:off x="747553" y="4552990"/>
            <a:ext cx="1061509" cy="430887"/>
          </a:xfrm>
          <a:prstGeom prst="rect">
            <a:avLst/>
          </a:prstGeom>
          <a:noFill/>
        </p:spPr>
        <p:txBody>
          <a:bodyPr wrap="none">
            <a:spAutoFit/>
          </a:bodyPr>
          <a:lstStyle/>
          <a:p>
            <a:pPr eaLnBrk="1" fontAlgn="auto" hangingPunct="1">
              <a:spcBef>
                <a:spcPts val="0"/>
              </a:spcBef>
              <a:spcAft>
                <a:spcPts val="0"/>
              </a:spcAft>
              <a:defRPr/>
            </a:pPr>
            <a:r>
              <a:rPr lang="en-US" sz="1100" dirty="0">
                <a:latin typeface="+mn-lt"/>
              </a:rPr>
              <a:t>12 SFF bays, </a:t>
            </a:r>
          </a:p>
          <a:p>
            <a:pPr eaLnBrk="1" fontAlgn="auto" hangingPunct="1">
              <a:spcBef>
                <a:spcPts val="0"/>
              </a:spcBef>
              <a:spcAft>
                <a:spcPts val="0"/>
              </a:spcAft>
              <a:defRPr/>
            </a:pPr>
            <a:r>
              <a:rPr lang="en-US" sz="1100" dirty="0">
                <a:latin typeface="+mn-lt"/>
              </a:rPr>
              <a:t>1 RDX bay</a:t>
            </a:r>
          </a:p>
        </p:txBody>
      </p:sp>
      <p:sp>
        <p:nvSpPr>
          <p:cNvPr id="90" name="TextBox 89">
            <a:extLst>
              <a:ext uri="{FF2B5EF4-FFF2-40B4-BE49-F238E27FC236}">
                <a16:creationId xmlns:a16="http://schemas.microsoft.com/office/drawing/2014/main" id="{4C83FFD2-2985-40B3-BA75-FDB9C3F67812}"/>
              </a:ext>
            </a:extLst>
          </p:cNvPr>
          <p:cNvSpPr txBox="1"/>
          <p:nvPr/>
        </p:nvSpPr>
        <p:spPr>
          <a:xfrm>
            <a:off x="3993012" y="4633450"/>
            <a:ext cx="984565" cy="261610"/>
          </a:xfrm>
          <a:prstGeom prst="rect">
            <a:avLst/>
          </a:prstGeom>
          <a:noFill/>
        </p:spPr>
        <p:txBody>
          <a:bodyPr wrap="none">
            <a:spAutoFit/>
          </a:bodyPr>
          <a:lstStyle/>
          <a:p>
            <a:pPr eaLnBrk="1" fontAlgn="auto" hangingPunct="1">
              <a:spcBef>
                <a:spcPts val="0"/>
              </a:spcBef>
              <a:spcAft>
                <a:spcPts val="0"/>
              </a:spcAft>
              <a:defRPr/>
            </a:pPr>
            <a:r>
              <a:rPr lang="en-US" sz="1100" dirty="0">
                <a:latin typeface="+mn-lt"/>
              </a:rPr>
              <a:t>18 SFF bays</a:t>
            </a:r>
          </a:p>
        </p:txBody>
      </p:sp>
      <p:pic>
        <p:nvPicPr>
          <p:cNvPr id="13" name="Picture 3">
            <a:extLst>
              <a:ext uri="{FF2B5EF4-FFF2-40B4-BE49-F238E27FC236}">
                <a16:creationId xmlns:a16="http://schemas.microsoft.com/office/drawing/2014/main" id="{ACE96240-C6BC-E143-8368-3D54A8EB0A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862" y="3645406"/>
            <a:ext cx="2326888" cy="868680"/>
          </a:xfrm>
          <a:prstGeom prst="rect">
            <a:avLst/>
          </a:prstGeom>
          <a:solidFill>
            <a:schemeClr val="accent2"/>
          </a:solidFill>
          <a:ln w="31750">
            <a:noFill/>
            <a:miter lim="800000"/>
            <a:headEnd/>
            <a:tailEnd/>
          </a:ln>
        </p:spPr>
      </p:pic>
      <p:pic>
        <p:nvPicPr>
          <p:cNvPr id="15" name="Picture 14">
            <a:extLst>
              <a:ext uri="{FF2B5EF4-FFF2-40B4-BE49-F238E27FC236}">
                <a16:creationId xmlns:a16="http://schemas.microsoft.com/office/drawing/2014/main" id="{FF78A7D9-A1FD-0C4D-BBC6-3F98A2F10389}"/>
              </a:ext>
            </a:extLst>
          </p:cNvPr>
          <p:cNvPicPr>
            <a:picLocks noChangeAspect="1"/>
          </p:cNvPicPr>
          <p:nvPr/>
        </p:nvPicPr>
        <p:blipFill>
          <a:blip r:embed="rId4"/>
          <a:stretch>
            <a:fillRect/>
          </a:stretch>
        </p:blipFill>
        <p:spPr>
          <a:xfrm>
            <a:off x="3409658" y="3645406"/>
            <a:ext cx="2324684" cy="868680"/>
          </a:xfrm>
          <a:prstGeom prst="rect">
            <a:avLst/>
          </a:prstGeom>
        </p:spPr>
      </p:pic>
      <p:sp>
        <p:nvSpPr>
          <p:cNvPr id="17" name="Text Box 97">
            <a:extLst>
              <a:ext uri="{FF2B5EF4-FFF2-40B4-BE49-F238E27FC236}">
                <a16:creationId xmlns:a16="http://schemas.microsoft.com/office/drawing/2014/main" id="{0B442504-B9B2-4E39-8E8A-16C85F712D99}"/>
              </a:ext>
            </a:extLst>
          </p:cNvPr>
          <p:cNvSpPr txBox="1">
            <a:spLocks noChangeArrowheads="1"/>
          </p:cNvSpPr>
          <p:nvPr/>
        </p:nvSpPr>
        <p:spPr bwMode="auto">
          <a:xfrm>
            <a:off x="509844" y="577474"/>
            <a:ext cx="23964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1600" b="1" dirty="0"/>
              <a:t>Internal Storage Options</a:t>
            </a:r>
          </a:p>
        </p:txBody>
      </p:sp>
      <p:pic>
        <p:nvPicPr>
          <p:cNvPr id="19" name="Picture 18">
            <a:extLst>
              <a:ext uri="{FF2B5EF4-FFF2-40B4-BE49-F238E27FC236}">
                <a16:creationId xmlns:a16="http://schemas.microsoft.com/office/drawing/2014/main" id="{87DC9C0B-91D0-4A98-880A-97100D1D9B8C}"/>
              </a:ext>
            </a:extLst>
          </p:cNvPr>
          <p:cNvPicPr>
            <a:picLocks noChangeAspect="1"/>
          </p:cNvPicPr>
          <p:nvPr/>
        </p:nvPicPr>
        <p:blipFill>
          <a:blip r:embed="rId5"/>
          <a:stretch>
            <a:fillRect/>
          </a:stretch>
        </p:blipFill>
        <p:spPr>
          <a:xfrm>
            <a:off x="6585538" y="3804073"/>
            <a:ext cx="2152730" cy="829377"/>
          </a:xfrm>
          <a:prstGeom prst="rect">
            <a:avLst/>
          </a:prstGeom>
        </p:spPr>
      </p:pic>
      <p:grpSp>
        <p:nvGrpSpPr>
          <p:cNvPr id="20" name="Group 19">
            <a:extLst>
              <a:ext uri="{FF2B5EF4-FFF2-40B4-BE49-F238E27FC236}">
                <a16:creationId xmlns:a16="http://schemas.microsoft.com/office/drawing/2014/main" id="{16B94DE8-F8D9-4411-8CFD-EE4B6AA385E3}"/>
              </a:ext>
            </a:extLst>
          </p:cNvPr>
          <p:cNvGrpSpPr/>
          <p:nvPr/>
        </p:nvGrpSpPr>
        <p:grpSpPr>
          <a:xfrm>
            <a:off x="7994652" y="3158040"/>
            <a:ext cx="447479" cy="369954"/>
            <a:chOff x="7256867" y="3810883"/>
            <a:chExt cx="914400" cy="612648"/>
          </a:xfrm>
        </p:grpSpPr>
        <p:sp>
          <p:nvSpPr>
            <p:cNvPr id="21" name="Rounded Rectangular Callout 21">
              <a:extLst>
                <a:ext uri="{FF2B5EF4-FFF2-40B4-BE49-F238E27FC236}">
                  <a16:creationId xmlns:a16="http://schemas.microsoft.com/office/drawing/2014/main" id="{8AEDCFEC-C3C4-4D9B-A61E-FD8EF93ECC82}"/>
                </a:ext>
              </a:extLst>
            </p:cNvPr>
            <p:cNvSpPr/>
            <p:nvPr/>
          </p:nvSpPr>
          <p:spPr bwMode="auto">
            <a:xfrm>
              <a:off x="7256867" y="3810883"/>
              <a:ext cx="914400" cy="612648"/>
            </a:xfrm>
            <a:prstGeom prst="wedgeRoundRectCallout">
              <a:avLst>
                <a:gd name="adj1" fmla="val -67052"/>
                <a:gd name="adj2" fmla="val 265686"/>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endParaRPr lang="en-US" sz="788" dirty="0"/>
            </a:p>
          </p:txBody>
        </p:sp>
        <p:sp>
          <p:nvSpPr>
            <p:cNvPr id="22" name="Rounded Rectangular Callout 22">
              <a:extLst>
                <a:ext uri="{FF2B5EF4-FFF2-40B4-BE49-F238E27FC236}">
                  <a16:creationId xmlns:a16="http://schemas.microsoft.com/office/drawing/2014/main" id="{A4AF29D1-EED8-45B2-B27A-082DEF5CA6D6}"/>
                </a:ext>
              </a:extLst>
            </p:cNvPr>
            <p:cNvSpPr/>
            <p:nvPr/>
          </p:nvSpPr>
          <p:spPr bwMode="auto">
            <a:xfrm>
              <a:off x="7256867" y="3810883"/>
              <a:ext cx="914400" cy="612648"/>
            </a:xfrm>
            <a:prstGeom prst="wedgeRoundRectCallout">
              <a:avLst>
                <a:gd name="adj1" fmla="val -87220"/>
                <a:gd name="adj2" fmla="val 164093"/>
                <a:gd name="adj3" fmla="val 16667"/>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600" dirty="0">
                  <a:solidFill>
                    <a:schemeClr val="bg1"/>
                  </a:solidFill>
                </a:rPr>
                <a:t>M.2 NVMe Device</a:t>
              </a:r>
            </a:p>
          </p:txBody>
        </p:sp>
      </p:grpSp>
      <p:sp>
        <p:nvSpPr>
          <p:cNvPr id="23" name="Rectangle 22">
            <a:extLst>
              <a:ext uri="{FF2B5EF4-FFF2-40B4-BE49-F238E27FC236}">
                <a16:creationId xmlns:a16="http://schemas.microsoft.com/office/drawing/2014/main" id="{C1B9CE2A-2447-4D43-938C-2CFC3E250380}"/>
              </a:ext>
            </a:extLst>
          </p:cNvPr>
          <p:cNvSpPr/>
          <p:nvPr/>
        </p:nvSpPr>
        <p:spPr bwMode="auto">
          <a:xfrm>
            <a:off x="6958189" y="4499139"/>
            <a:ext cx="555586" cy="107448"/>
          </a:xfrm>
          <a:prstGeom prst="rect">
            <a:avLst/>
          </a:prstGeom>
          <a:solidFill>
            <a:schemeClr val="bg2">
              <a:lumMod val="9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algn="ctr" defTabSz="685800" eaLnBrk="1" hangingPunct="1"/>
            <a:r>
              <a:rPr lang="en-US" sz="500" dirty="0">
                <a:solidFill>
                  <a:schemeClr val="bg1"/>
                </a:solidFill>
                <a:latin typeface="Arial" panose="020B0604020202020204" pitchFamily="34" charset="0"/>
                <a:cs typeface="Arial" panose="020B0604020202020204" pitchFamily="34" charset="0"/>
              </a:rPr>
              <a:t>PCIe Gen3 x8</a:t>
            </a:r>
          </a:p>
        </p:txBody>
      </p:sp>
      <p:sp>
        <p:nvSpPr>
          <p:cNvPr id="24" name="TextBox 23">
            <a:extLst>
              <a:ext uri="{FF2B5EF4-FFF2-40B4-BE49-F238E27FC236}">
                <a16:creationId xmlns:a16="http://schemas.microsoft.com/office/drawing/2014/main" id="{6E8E53F1-BB1D-4B0C-85B6-77F9CBF55447}"/>
              </a:ext>
            </a:extLst>
          </p:cNvPr>
          <p:cNvSpPr txBox="1"/>
          <p:nvPr/>
        </p:nvSpPr>
        <p:spPr>
          <a:xfrm>
            <a:off x="6578250" y="3280853"/>
            <a:ext cx="1329210" cy="523220"/>
          </a:xfrm>
          <a:prstGeom prst="rect">
            <a:avLst/>
          </a:prstGeom>
          <a:noFill/>
        </p:spPr>
        <p:txBody>
          <a:bodyPr wrap="none" rtlCol="0">
            <a:spAutoFit/>
          </a:bodyPr>
          <a:lstStyle/>
          <a:p>
            <a:r>
              <a:rPr lang="en-US" sz="1400" dirty="0"/>
              <a:t>Internal </a:t>
            </a:r>
            <a:r>
              <a:rPr lang="en-US" sz="1400" dirty="0" err="1"/>
              <a:t>NVMe</a:t>
            </a:r>
            <a:endParaRPr lang="en-US" sz="1400" dirty="0"/>
          </a:p>
          <a:p>
            <a:r>
              <a:rPr lang="en-US" sz="1400" dirty="0"/>
              <a:t>Card</a:t>
            </a:r>
          </a:p>
        </p:txBody>
      </p:sp>
    </p:spTree>
    <p:extLst>
      <p:ext uri="{BB962C8B-B14F-4D97-AF65-F5344CB8AC3E}">
        <p14:creationId xmlns:p14="http://schemas.microsoft.com/office/powerpoint/2010/main" val="3140079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10312" y="201168"/>
            <a:ext cx="5512308" cy="4294632"/>
          </a:xfrm>
        </p:spPr>
        <p:txBody>
          <a:bodyPr anchor="t"/>
          <a:lstStyle/>
          <a:p>
            <a:pPr>
              <a:defRPr/>
            </a:pPr>
            <a:r>
              <a:rPr lang="en-US" altLang="en-US" sz="2400" dirty="0">
                <a:solidFill>
                  <a:schemeClr val="tx1"/>
                </a:solidFill>
              </a:rPr>
              <a:t>S924 / H924 </a:t>
            </a:r>
            <a:r>
              <a:rPr lang="en-US" altLang="en-US" dirty="0"/>
              <a:t>External </a:t>
            </a:r>
            <a:r>
              <a:rPr lang="en-US" altLang="en-US" sz="2400" dirty="0">
                <a:solidFill>
                  <a:schemeClr val="tx1"/>
                </a:solidFill>
              </a:rPr>
              <a:t>Storage Options</a:t>
            </a:r>
          </a:p>
        </p:txBody>
      </p:sp>
      <p:sp>
        <p:nvSpPr>
          <p:cNvPr id="2" name="Content Placeholder 1">
            <a:extLst>
              <a:ext uri="{FF2B5EF4-FFF2-40B4-BE49-F238E27FC236}">
                <a16:creationId xmlns:a16="http://schemas.microsoft.com/office/drawing/2014/main" id="{93DC6212-6F83-4665-AC6C-6B58AE73FB5A}"/>
              </a:ext>
            </a:extLst>
          </p:cNvPr>
          <p:cNvSpPr>
            <a:spLocks noGrp="1"/>
          </p:cNvSpPr>
          <p:nvPr>
            <p:ph idx="1"/>
          </p:nvPr>
        </p:nvSpPr>
        <p:spPr/>
        <p:txBody>
          <a:bodyPr/>
          <a:lstStyle/>
          <a:p>
            <a:r>
              <a:rPr lang="en-US" dirty="0"/>
              <a:t> </a:t>
            </a:r>
          </a:p>
        </p:txBody>
      </p:sp>
      <p:sp>
        <p:nvSpPr>
          <p:cNvPr id="18436" name="Slide Number Placeholder 1"/>
          <p:cNvSpPr>
            <a:spLocks noGrp="1"/>
          </p:cNvSpPr>
          <p:nvPr>
            <p:ph type="sldNum" sz="quarter" idx="10"/>
          </p:nvPr>
        </p:nvSpPr>
        <p:spPr>
          <a:noFill/>
        </p:spPr>
        <p:txBody>
          <a:bodyPr/>
          <a:lstStyle>
            <a:lvl1pPr>
              <a:spcBef>
                <a:spcPct val="20000"/>
              </a:spcBef>
              <a:buChar char="•"/>
              <a:defRPr sz="2000">
                <a:solidFill>
                  <a:srgbClr val="606060"/>
                </a:solidFill>
                <a:latin typeface="Arial" panose="020B0604020202020204" pitchFamily="34" charset="0"/>
                <a:ea typeface="MS PGothic" panose="020B0600070205080204" pitchFamily="34" charset="-128"/>
              </a:defRPr>
            </a:lvl1pPr>
            <a:lvl2pPr marL="742950" indent="-285750">
              <a:spcBef>
                <a:spcPct val="20000"/>
              </a:spcBef>
              <a:buChar char="–"/>
              <a:defRPr>
                <a:solidFill>
                  <a:srgbClr val="606060"/>
                </a:solidFill>
                <a:latin typeface="Arial" panose="020B0604020202020204" pitchFamily="34" charset="0"/>
                <a:ea typeface="MS PGothic" panose="020B0600070205080204" pitchFamily="34" charset="-128"/>
              </a:defRPr>
            </a:lvl2pPr>
            <a:lvl3pPr marL="1143000" indent="-228600">
              <a:spcBef>
                <a:spcPct val="20000"/>
              </a:spcBef>
              <a:buFont typeface="Courier New" panose="02070309020205020404" pitchFamily="49" charset="0"/>
              <a:buChar char="o"/>
              <a:defRPr sz="1600">
                <a:solidFill>
                  <a:srgbClr val="606060"/>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7F3CF14-5B9A-4984-AADF-61FB5B4C9220}" type="slidenum">
              <a:rPr lang="en-US" altLang="en-US" sz="700" smtClean="0">
                <a:solidFill>
                  <a:schemeClr val="tx1"/>
                </a:solidFill>
                <a:ea typeface="ヒラギノ角ゴ Pro W3" pitchFamily="124" charset="-128"/>
              </a:rPr>
              <a:pPr>
                <a:spcBef>
                  <a:spcPct val="0"/>
                </a:spcBef>
                <a:buFontTx/>
                <a:buNone/>
              </a:pPr>
              <a:t>9</a:t>
            </a:fld>
            <a:endParaRPr lang="en-US" altLang="en-US" sz="700">
              <a:solidFill>
                <a:schemeClr val="tx1"/>
              </a:solidFill>
              <a:ea typeface="ヒラギノ角ゴ Pro W3" pitchFamily="124" charset="-128"/>
            </a:endParaRPr>
          </a:p>
        </p:txBody>
      </p:sp>
      <p:graphicFrame>
        <p:nvGraphicFramePr>
          <p:cNvPr id="16" name="Table 15">
            <a:extLst>
              <a:ext uri="{FF2B5EF4-FFF2-40B4-BE49-F238E27FC236}">
                <a16:creationId xmlns:a16="http://schemas.microsoft.com/office/drawing/2014/main" id="{738CC36A-36D9-4A50-BB2E-02433A5952B1}"/>
              </a:ext>
            </a:extLst>
          </p:cNvPr>
          <p:cNvGraphicFramePr>
            <a:graphicFrameLocks noGrp="1"/>
          </p:cNvGraphicFramePr>
          <p:nvPr>
            <p:extLst>
              <p:ext uri="{D42A27DB-BD31-4B8C-83A1-F6EECF244321}">
                <p14:modId xmlns:p14="http://schemas.microsoft.com/office/powerpoint/2010/main" val="3951773950"/>
              </p:ext>
            </p:extLst>
          </p:nvPr>
        </p:nvGraphicFramePr>
        <p:xfrm>
          <a:off x="1309421" y="1377751"/>
          <a:ext cx="5793638" cy="1634525"/>
        </p:xfrm>
        <a:graphic>
          <a:graphicData uri="http://schemas.openxmlformats.org/drawingml/2006/table">
            <a:tbl>
              <a:tblPr firstRow="1" bandRow="1">
                <a:tableStyleId>{21E4AEA4-8DFA-4A89-87EB-49C32662AFE0}</a:tableStyleId>
              </a:tblPr>
              <a:tblGrid>
                <a:gridCol w="933942">
                  <a:extLst>
                    <a:ext uri="{9D8B030D-6E8A-4147-A177-3AD203B41FA5}">
                      <a16:colId xmlns:a16="http://schemas.microsoft.com/office/drawing/2014/main" val="3211036536"/>
                    </a:ext>
                  </a:extLst>
                </a:gridCol>
                <a:gridCol w="4859696">
                  <a:extLst>
                    <a:ext uri="{9D8B030D-6E8A-4147-A177-3AD203B41FA5}">
                      <a16:colId xmlns:a16="http://schemas.microsoft.com/office/drawing/2014/main" val="364490227"/>
                    </a:ext>
                  </a:extLst>
                </a:gridCol>
              </a:tblGrid>
              <a:tr h="275089">
                <a:tc>
                  <a:txBody>
                    <a:bodyPr/>
                    <a:lstStyle/>
                    <a:p>
                      <a:r>
                        <a:rPr lang="en-US" sz="1100" dirty="0"/>
                        <a:t>FC / MTM</a:t>
                      </a:r>
                    </a:p>
                  </a:txBody>
                  <a:tcPr anchor="ctr"/>
                </a:tc>
                <a:tc>
                  <a:txBody>
                    <a:bodyPr/>
                    <a:lstStyle/>
                    <a:p>
                      <a:r>
                        <a:rPr lang="en-US" sz="1100" dirty="0"/>
                        <a:t>Description</a:t>
                      </a:r>
                    </a:p>
                  </a:txBody>
                  <a:tcPr anchor="ctr"/>
                </a:tc>
                <a:extLst>
                  <a:ext uri="{0D108BD9-81ED-4DB2-BD59-A6C34878D82A}">
                    <a16:rowId xmlns:a16="http://schemas.microsoft.com/office/drawing/2014/main" val="824265850"/>
                  </a:ext>
                </a:extLst>
              </a:tr>
              <a:tr h="192143">
                <a:tc>
                  <a:txBody>
                    <a:bodyPr/>
                    <a:lstStyle/>
                    <a:p>
                      <a:r>
                        <a:rPr lang="en-US" sz="1100" b="1" dirty="0">
                          <a:solidFill>
                            <a:schemeClr val="tx1"/>
                          </a:solidFill>
                        </a:rPr>
                        <a:t>ESLL</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12 LFF Gen2-Carrier Bays (Slider12)</a:t>
                      </a:r>
                    </a:p>
                  </a:txBody>
                  <a:tcPr anchor="ctr"/>
                </a:tc>
                <a:extLst>
                  <a:ext uri="{0D108BD9-81ED-4DB2-BD59-A6C34878D82A}">
                    <a16:rowId xmlns:a16="http://schemas.microsoft.com/office/drawing/2014/main" val="1879600225"/>
                  </a:ext>
                </a:extLst>
              </a:tr>
              <a:tr h="275089">
                <a:tc>
                  <a:txBody>
                    <a:bodyPr/>
                    <a:lstStyle/>
                    <a:p>
                      <a:r>
                        <a:rPr lang="en-US" sz="1100" b="1" dirty="0">
                          <a:solidFill>
                            <a:schemeClr val="tx1"/>
                          </a:solidFill>
                        </a:rPr>
                        <a:t>ESLS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19” Disk Expansion Drawer 24 SFF Gen2-Carrier Bays (Slider24)</a:t>
                      </a:r>
                    </a:p>
                  </a:txBody>
                  <a:tcPr anchor="ctr"/>
                </a:tc>
                <a:extLst>
                  <a:ext uri="{0D108BD9-81ED-4DB2-BD59-A6C34878D82A}">
                    <a16:rowId xmlns:a16="http://schemas.microsoft.com/office/drawing/2014/main" val="1124646059"/>
                  </a:ext>
                </a:extLst>
              </a:tr>
              <a:tr h="275089">
                <a:tc>
                  <a:txBody>
                    <a:bodyPr/>
                    <a:lstStyle/>
                    <a:p>
                      <a:r>
                        <a:rPr lang="en-US" sz="1100" b="1" dirty="0">
                          <a:solidFill>
                            <a:schemeClr val="tx1"/>
                          </a:solidFill>
                        </a:rPr>
                        <a:t>5887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Disk Expansion Drawer 24 SFF Gen2-Carrier Bays (EXP24S) Migrate</a:t>
                      </a:r>
                    </a:p>
                  </a:txBody>
                  <a:tcPr anchor="ctr"/>
                </a:tc>
                <a:extLst>
                  <a:ext uri="{0D108BD9-81ED-4DB2-BD59-A6C34878D82A}">
                    <a16:rowId xmlns:a16="http://schemas.microsoft.com/office/drawing/2014/main" val="1053545054"/>
                  </a:ext>
                </a:extLst>
              </a:tr>
              <a:tr h="275089">
                <a:tc>
                  <a:txBody>
                    <a:bodyPr/>
                    <a:lstStyle/>
                    <a:p>
                      <a:r>
                        <a:rPr lang="en-US" sz="1100" b="1" dirty="0">
                          <a:solidFill>
                            <a:schemeClr val="tx1"/>
                          </a:solidFill>
                        </a:rPr>
                        <a:t>EUA5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USB DVD w/ Cable</a:t>
                      </a:r>
                    </a:p>
                  </a:txBody>
                  <a:tcPr anchor="ctr"/>
                </a:tc>
                <a:extLst>
                  <a:ext uri="{0D108BD9-81ED-4DB2-BD59-A6C34878D82A}">
                    <a16:rowId xmlns:a16="http://schemas.microsoft.com/office/drawing/2014/main" val="4261268641"/>
                  </a:ext>
                </a:extLst>
              </a:tr>
              <a:tr h="275089">
                <a:tc>
                  <a:txBody>
                    <a:bodyPr/>
                    <a:lstStyle/>
                    <a:p>
                      <a:r>
                        <a:rPr lang="en-US" sz="1100" b="1" dirty="0">
                          <a:solidFill>
                            <a:schemeClr val="tx1"/>
                          </a:solidFill>
                        </a:rPr>
                        <a:t>7226-1U3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a:ea typeface="+mn-ea"/>
                          <a:cs typeface="+mn-cs"/>
                        </a:rPr>
                        <a:t>19” Media Drawer with 2 bays</a:t>
                      </a:r>
                    </a:p>
                  </a:txBody>
                  <a:tcPr anchor="ctr"/>
                </a:tc>
                <a:extLst>
                  <a:ext uri="{0D108BD9-81ED-4DB2-BD59-A6C34878D82A}">
                    <a16:rowId xmlns:a16="http://schemas.microsoft.com/office/drawing/2014/main" val="2383453783"/>
                  </a:ext>
                </a:extLst>
              </a:tr>
            </a:tbl>
          </a:graphicData>
        </a:graphic>
      </p:graphicFrame>
    </p:spTree>
    <p:extLst>
      <p:ext uri="{BB962C8B-B14F-4D97-AF65-F5344CB8AC3E}">
        <p14:creationId xmlns:p14="http://schemas.microsoft.com/office/powerpoint/2010/main" val="3868650951"/>
      </p:ext>
    </p:extLst>
  </p:cSld>
  <p:clrMapOvr>
    <a:masterClrMapping/>
  </p:clrMapOvr>
</p:sld>
</file>

<file path=ppt/theme/theme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2.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3.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4.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5.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emplate>IBM_Master_Presentation_1124_V01_Plex</Template>
  <TotalTime>1889</TotalTime>
  <Words>7737</Words>
  <Application>Microsoft Office PowerPoint</Application>
  <PresentationFormat>On-screen Show (16:9)</PresentationFormat>
  <Paragraphs>1129</Paragraphs>
  <Slides>30</Slides>
  <Notes>30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MS PGothic</vt:lpstr>
      <vt:lpstr>.AppleSystemUIFont</vt:lpstr>
      <vt:lpstr>Arial</vt:lpstr>
      <vt:lpstr>Arial Regular</vt:lpstr>
      <vt:lpstr>Courier New</vt:lpstr>
      <vt:lpstr>HelvNeue Light for IBM</vt:lpstr>
      <vt:lpstr>Wingdings</vt:lpstr>
      <vt:lpstr>ヒラギノ角ゴ Pro W3</vt:lpstr>
      <vt:lpstr>IBM BxD 2018 black background</vt:lpstr>
      <vt:lpstr>IBM BxD 2018 black background</vt:lpstr>
      <vt:lpstr>IBM BxD 2018 black background</vt:lpstr>
      <vt:lpstr>IBM BxD 2018 black background</vt:lpstr>
      <vt:lpstr>POWER9 Scale Out Servers  MTM 9009-42A  (S924) MTM 9009-41A  (S914) MTM 9009-22A  (S922) MTM 9008-22L  (L922) MTM 9223-42H  (H924) MTM 9223-22H  (H922) </vt:lpstr>
      <vt:lpstr>POWER9 Scale-out Servers - the most reliable and resilient entry level cloud-enabled servers </vt:lpstr>
      <vt:lpstr>S924 / H924 Scale Out Server</vt:lpstr>
      <vt:lpstr>S924 / H924 Scale Out Server</vt:lpstr>
      <vt:lpstr>S924 / H924 Processor Highlights</vt:lpstr>
      <vt:lpstr>POWER9 Power Management Modes</vt:lpstr>
      <vt:lpstr>S924 / H924 Memory</vt:lpstr>
      <vt:lpstr>S924 / H924 Internal Storage Options</vt:lpstr>
      <vt:lpstr>S924 / H924 External Storage Options</vt:lpstr>
      <vt:lpstr>S924 / H924 PCIe Slots</vt:lpstr>
      <vt:lpstr>S914 Scale Out Server</vt:lpstr>
      <vt:lpstr>S914 Scale Out Server</vt:lpstr>
      <vt:lpstr>S914 Processor Highlights</vt:lpstr>
      <vt:lpstr>S914 Memory Subsystem</vt:lpstr>
      <vt:lpstr>S914 Internal Storage Options</vt:lpstr>
      <vt:lpstr>S914 External Storage Options</vt:lpstr>
      <vt:lpstr>S914 PCIe Slots</vt:lpstr>
      <vt:lpstr>S922 / H922 / L922 Scale Out Server </vt:lpstr>
      <vt:lpstr>S922 / H922 / L922 Scale Out Server</vt:lpstr>
      <vt:lpstr>S922 / H922 Processor Offering</vt:lpstr>
      <vt:lpstr>L922 Processor Offering</vt:lpstr>
      <vt:lpstr>S922 / H922 / L922 Memory</vt:lpstr>
      <vt:lpstr>S922 / H922 / L922 Storage Options</vt:lpstr>
      <vt:lpstr>S922 / H922 / L922 PCIe Slots</vt:lpstr>
      <vt:lpstr>Software Stack Support</vt:lpstr>
      <vt:lpstr>Thank you</vt:lpstr>
      <vt:lpstr>Backup Materials</vt:lpstr>
      <vt:lpstr>S924 / H924 System Topology</vt:lpstr>
      <vt:lpstr>S914 System Topology</vt:lpstr>
      <vt:lpstr>S922 / H922 / L922 System Topology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Presentation Template  IBM Plex variant</dc:title>
  <dc:creator>LISA LIND</dc:creator>
  <cp:lastModifiedBy>CHRIS Eaton</cp:lastModifiedBy>
  <cp:revision>128</cp:revision>
  <cp:lastPrinted>2017-11-06T21:50:47Z</cp:lastPrinted>
  <dcterms:created xsi:type="dcterms:W3CDTF">2017-12-20T02:00:25Z</dcterms:created>
  <dcterms:modified xsi:type="dcterms:W3CDTF">2018-11-13T16:53:39Z</dcterms:modified>
</cp:coreProperties>
</file>