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7.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9.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10.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1.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 id="2147483858" r:id="rId2"/>
    <p:sldMasterId id="2147483891" r:id="rId3"/>
    <p:sldMasterId id="2147483924" r:id="rId4"/>
    <p:sldMasterId id="2147483960" r:id="rId5"/>
    <p:sldMasterId id="2147483998" r:id="rId6"/>
    <p:sldMasterId id="2147484046" r:id="rId7"/>
    <p:sldMasterId id="2147484084" r:id="rId8"/>
    <p:sldMasterId id="2147484094" r:id="rId9"/>
    <p:sldMasterId id="2147484130" r:id="rId10"/>
    <p:sldMasterId id="2147484168" r:id="rId11"/>
    <p:sldMasterId id="2147484176" r:id="rId12"/>
  </p:sldMasterIdLst>
  <p:notesMasterIdLst>
    <p:notesMasterId r:id="rId40"/>
  </p:notesMasterIdLst>
  <p:handoutMasterIdLst>
    <p:handoutMasterId r:id="rId41"/>
  </p:handoutMasterIdLst>
  <p:sldIdLst>
    <p:sldId id="262" r:id="rId13"/>
    <p:sldId id="1932" r:id="rId14"/>
    <p:sldId id="900" r:id="rId15"/>
    <p:sldId id="899" r:id="rId16"/>
    <p:sldId id="368" r:id="rId17"/>
    <p:sldId id="1926" r:id="rId18"/>
    <p:sldId id="894" r:id="rId19"/>
    <p:sldId id="371" r:id="rId20"/>
    <p:sldId id="390" r:id="rId21"/>
    <p:sldId id="870" r:id="rId22"/>
    <p:sldId id="372" r:id="rId23"/>
    <p:sldId id="305" r:id="rId24"/>
    <p:sldId id="373" r:id="rId25"/>
    <p:sldId id="374" r:id="rId26"/>
    <p:sldId id="896" r:id="rId27"/>
    <p:sldId id="1927" r:id="rId28"/>
    <p:sldId id="1928" r:id="rId29"/>
    <p:sldId id="1929" r:id="rId30"/>
    <p:sldId id="887" r:id="rId31"/>
    <p:sldId id="1889" r:id="rId32"/>
    <p:sldId id="1933" r:id="rId33"/>
    <p:sldId id="893" r:id="rId34"/>
    <p:sldId id="1924" r:id="rId35"/>
    <p:sldId id="1930" r:id="rId36"/>
    <p:sldId id="1931" r:id="rId37"/>
    <p:sldId id="1934" r:id="rId38"/>
    <p:sldId id="1891" r:id="rId39"/>
  </p:sldIdLst>
  <p:sldSz cx="9144000" cy="5143500" type="screen16x9"/>
  <p:notesSz cx="7010400" cy="92964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6" autoAdjust="0"/>
    <p:restoredTop sz="55436" autoAdjust="0"/>
  </p:normalViewPr>
  <p:slideViewPr>
    <p:cSldViewPr snapToGrid="0" snapToObjects="1">
      <p:cViewPr varScale="1">
        <p:scale>
          <a:sx n="59" d="100"/>
          <a:sy n="59" d="100"/>
        </p:scale>
        <p:origin x="1013"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9" d="100"/>
          <a:sy n="59" d="100"/>
        </p:scale>
        <p:origin x="2501"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0" Type="http://schemas.openxmlformats.org/officeDocument/2006/relationships/slide" Target="slides/slide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latin typeface="Arial Regular" charset="0"/>
              <a:ea typeface="Arial Regular" charset="0"/>
              <a:cs typeface="Arial Regular" charset="0"/>
            </a:endParaRPr>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9CAD41EB-D3D3-6044-A7B2-6CD4A3F63263}" type="datetimeFigureOut">
              <a:rPr lang="en-US" smtClean="0">
                <a:latin typeface="Arial Regular" charset="0"/>
                <a:ea typeface="Arial Regular" charset="0"/>
                <a:cs typeface="Arial Regular" charset="0"/>
              </a:rPr>
              <a:t>1/18/2019</a:t>
            </a:fld>
            <a:endParaRPr lang="en-US" dirty="0">
              <a:latin typeface="Arial Regular" charset="0"/>
              <a:ea typeface="Arial Regular" charset="0"/>
              <a:cs typeface="Arial Regular" charset="0"/>
            </a:endParaRPr>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latin typeface="Arial Regular" charset="0"/>
              <a:ea typeface="Arial Regular" charset="0"/>
              <a:cs typeface="Arial Regular" charset="0"/>
            </a:endParaRPr>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614B4878-71CB-8F40-B9DD-F26F1F6CA014}" type="slidenum">
              <a:rPr lang="en-US" smtClean="0">
                <a:latin typeface="Arial Regular" charset="0"/>
                <a:ea typeface="Arial Regular" charset="0"/>
                <a:cs typeface="Arial Regular" charset="0"/>
              </a:rPr>
              <a:t>‹#›</a:t>
            </a:fld>
            <a:endParaRPr lang="en-US" dirty="0">
              <a:latin typeface="Arial Regular" charset="0"/>
              <a:ea typeface="Arial Regular" charset="0"/>
              <a:cs typeface="Arial Regular" charset="0"/>
            </a:endParaRP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b="0" i="0">
                <a:latin typeface="Arial Regular" charset="0"/>
                <a:ea typeface="Arial Regular" charset="0"/>
                <a:cs typeface="Arial Regular"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b="0" i="0">
                <a:latin typeface="Arial Regular" charset="0"/>
                <a:ea typeface="Arial Regular" charset="0"/>
                <a:cs typeface="Arial Regular" charset="0"/>
              </a:defRPr>
            </a:lvl1pPr>
          </a:lstStyle>
          <a:p>
            <a:fld id="{D96A0541-C2EF-9848-827E-46BECFB549F3}" type="datetimeFigureOut">
              <a:rPr lang="en-US" smtClean="0"/>
              <a:pPr/>
              <a:t>1/18/2019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b="0" i="0">
                <a:latin typeface="Arial Regular" charset="0"/>
                <a:ea typeface="Arial Regular" charset="0"/>
                <a:cs typeface="Arial Regular" charset="0"/>
              </a:defRPr>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b="0" i="0">
                <a:latin typeface="Arial Regular" charset="0"/>
                <a:ea typeface="Arial Regular" charset="0"/>
                <a:cs typeface="Arial Regular" charset="0"/>
              </a:defRPr>
            </a:lvl1pPr>
          </a:lstStyle>
          <a:p>
            <a:fld id="{6E2E38B8-B0B4-AD41-AC6E-B781F46A9FD3}" type="slidenum">
              <a:rPr lang="en-US" smtClean="0"/>
              <a:pPr/>
              <a:t>‹#›</a:t>
            </a:fld>
            <a:endParaRPr lang="en-US" dirty="0"/>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bg1"/>
        </a:solidFill>
        <a:latin typeface="Arial Regular" charset="0"/>
        <a:ea typeface="+mn-ea"/>
        <a:cs typeface="+mn-cs"/>
      </a:defRPr>
    </a:lvl1pPr>
    <a:lvl2pPr marL="457200" algn="l" defTabSz="914400" rtl="0" eaLnBrk="1" latinLnBrk="0" hangingPunct="1">
      <a:defRPr sz="1200" b="0" i="0" kern="1200">
        <a:solidFill>
          <a:schemeClr val="bg1"/>
        </a:solidFill>
        <a:latin typeface="Arial Regular" charset="0"/>
        <a:ea typeface="+mn-ea"/>
        <a:cs typeface="+mn-cs"/>
      </a:defRPr>
    </a:lvl2pPr>
    <a:lvl3pPr marL="914400" algn="l" defTabSz="914400" rtl="0" eaLnBrk="1" latinLnBrk="0" hangingPunct="1">
      <a:defRPr sz="1200" b="0" i="0" kern="1200">
        <a:solidFill>
          <a:schemeClr val="bg1"/>
        </a:solidFill>
        <a:latin typeface="Arial Regular" charset="0"/>
        <a:ea typeface="+mn-ea"/>
        <a:cs typeface="+mn-cs"/>
      </a:defRPr>
    </a:lvl3pPr>
    <a:lvl4pPr marL="1371600" algn="l" defTabSz="914400" rtl="0" eaLnBrk="1" latinLnBrk="0" hangingPunct="1">
      <a:defRPr sz="1200" b="0" i="0" kern="1200">
        <a:solidFill>
          <a:schemeClr val="bg1"/>
        </a:solidFill>
        <a:latin typeface="Arial Regular" charset="0"/>
        <a:ea typeface="+mn-ea"/>
        <a:cs typeface="+mn-cs"/>
      </a:defRPr>
    </a:lvl4pPr>
    <a:lvl5pPr marL="1828800" algn="l" defTabSz="914400" rtl="0" eaLnBrk="1" latinLnBrk="0" hangingPunct="1">
      <a:defRPr sz="1200" b="0" i="0" kern="1200">
        <a:solidFill>
          <a:schemeClr val="bg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01.ibm.com/common/ssi/cgi-bin/ssialias?htmlfid=23015323USE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ibm.com/security/data-breach/"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ortune.com/fortune500/lis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ortune.com/fortune500/lis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p:spPr>
        <p:txBody>
          <a:bodyPr/>
          <a:lstStyle/>
          <a:p>
            <a:r>
              <a:rPr lang="en-US" dirty="0"/>
              <a:t>In this presentation we will cover the POWER9 Enterprise servers which include both the new E950 and E980 along with their SAP optimized “twins” the H950 and H980. Note that in these slides we will focus on the E9xx servers but the same features and functions are also planned at some point in the future for the H9xx models. The H950/H980 have not been announced and so SAP HANA clients should look at the E950 and E980 as their platform of choice for SAP HANA workloads. </a:t>
            </a:r>
          </a:p>
          <a:p>
            <a:endParaRPr lang="en-US" dirty="0"/>
          </a:p>
          <a:p>
            <a:r>
              <a:rPr lang="en-US" dirty="0"/>
              <a:t>For these specific servers, you will often be talking to existing Power Enterprise server accounts about the new POWER9 capabilities and as such we have included performance comparisons with POWER7 as well as POWER8 servers in addition to comparisons vs. x86 systems.</a:t>
            </a:r>
          </a:p>
          <a:p>
            <a:endParaRPr lang="en-US" dirty="0"/>
          </a:p>
          <a:p>
            <a:r>
              <a:rPr lang="en-US" dirty="0"/>
              <a:t>In the first half of the deck, we will focus on the problems that IT organizations face and how the POWER9 Enterprise servers solves those problems for our clients in a unique way.</a:t>
            </a:r>
          </a:p>
        </p:txBody>
      </p:sp>
      <p:sp>
        <p:nvSpPr>
          <p:cNvPr id="6" name="Slide Number Placeholder 5">
            <a:extLst>
              <a:ext uri="{FF2B5EF4-FFF2-40B4-BE49-F238E27FC236}">
                <a16:creationId xmlns:a16="http://schemas.microsoft.com/office/drawing/2014/main" id="{CF6C8BA0-DECA-4DD1-ACCF-617D8CF07A4B}"/>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a:t>
            </a:fld>
            <a:endParaRPr lang="en-US" dirty="0">
              <a:solidFill>
                <a:schemeClr val="bg1"/>
              </a:solidFill>
            </a:endParaRPr>
          </a:p>
        </p:txBody>
      </p:sp>
    </p:spTree>
    <p:extLst>
      <p:ext uri="{BB962C8B-B14F-4D97-AF65-F5344CB8AC3E}">
        <p14:creationId xmlns:p14="http://schemas.microsoft.com/office/powerpoint/2010/main" val="82242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3794895"/>
          </a:xfrm>
        </p:spPr>
        <p:txBody>
          <a:bodyPr/>
          <a:lstStyle/>
          <a:p>
            <a:pPr defTabSz="931637">
              <a:defRPr/>
            </a:pPr>
            <a:r>
              <a:rPr lang="en-US" dirty="0">
                <a:latin typeface="Arial" panose="020B0604020202020204" pitchFamily="34" charset="0"/>
                <a:ea typeface="Calibri" charset="0"/>
                <a:cs typeface="Arial" panose="020B0604020202020204" pitchFamily="34" charset="0"/>
              </a:rPr>
              <a:t>What does this mean from an offering perspective? The combined value of IBM Cloud Private (for platform as a service - PaaS) + POWER9 Enterprise systems is a “full stack” private cloud solution. This combination is complimentary and will thoroughly modernize the way our clients operate both their application and infrastructure environments from the bottom to the top of their stack.</a:t>
            </a:r>
          </a:p>
          <a:p>
            <a:pPr defTabSz="931637">
              <a:defRPr/>
            </a:pPr>
            <a:endParaRPr lang="en-US" dirty="0">
              <a:latin typeface="Arial" panose="020B0604020202020204" pitchFamily="34" charset="0"/>
              <a:ea typeface="Calibri" charset="0"/>
              <a:cs typeface="Arial" panose="020B0604020202020204" pitchFamily="34" charset="0"/>
            </a:endParaRPr>
          </a:p>
          <a:p>
            <a:r>
              <a:rPr lang="en-US" dirty="0">
                <a:latin typeface="Arial" panose="020B0604020202020204" pitchFamily="34" charset="0"/>
                <a:cs typeface="Arial" panose="020B0604020202020204" pitchFamily="34" charset="0"/>
              </a:rPr>
              <a:t>Ask your client “What if you could change the way you deploy technology </a:t>
            </a:r>
            <a:r>
              <a:rPr lang="mr-IN" dirty="0">
                <a:latin typeface="Arial" panose="020B0604020202020204" pitchFamily="34" charset="0"/>
              </a:rPr>
              <a:t>–</a:t>
            </a:r>
            <a:r>
              <a:rPr lang="en-US" dirty="0">
                <a:latin typeface="Arial" panose="020B0604020202020204" pitchFamily="34" charset="0"/>
                <a:cs typeface="Arial" panose="020B0604020202020204" pitchFamily="34" charset="0"/>
              </a:rPr>
              <a:t> if you could eliminate the bottlenecks that you currently have in your infrastructure today?” IBM Cloud Private with Enterprise Power Systems was built to address these very issues </a:t>
            </a:r>
            <a:r>
              <a:rPr lang="mr-IN" dirty="0">
                <a:latin typeface="Arial" panose="020B0604020202020204" pitchFamily="34" charset="0"/>
              </a:rPr>
              <a:t>–</a:t>
            </a:r>
            <a:r>
              <a:rPr lang="en-US" dirty="0">
                <a:latin typeface="Arial" panose="020B0604020202020204" pitchFamily="34" charset="0"/>
                <a:cs typeface="Arial" panose="020B0604020202020204" pitchFamily="34" charset="0"/>
              </a:rPr>
              <a:t> it changes the game and eliminates the roadblocks.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IBM has taken on the issues that plague most data centers and has created a private cloud solution that’s turbo boosted with Power servers to greatly simplify cloud application deployment. This gives you the composable services from the ICP catalog to improve speed to market for application developers with over 50% faster application deployment versus traditional infrastructure, and is 27% less expensive than the public cloud to run for a typical workload mix because it all runs atop one of the highest performing compute platforms for modern workloads. This combination delivers 88% more containers per core supported on Power versus x86.</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bottom line: IBM Power infrastructure offers a modern “full stack” platform and a set of infrastructure services with predictable costs, capacity, and performance rivaling and exceeding that of the public cloud. All with the security and control of on-premises infrastructure. </a:t>
            </a:r>
          </a:p>
          <a:p>
            <a:endParaRPr lang="en-US" dirty="0">
              <a:latin typeface="Arial" panose="020B0604020202020204" pitchFamily="34" charset="0"/>
              <a:cs typeface="Arial" panose="020B0604020202020204" pitchFamily="34" charset="0"/>
            </a:endParaRPr>
          </a:p>
          <a:p>
            <a:pPr marL="262023" indent="-262023" defTabSz="698727">
              <a:spcBef>
                <a:spcPct val="0"/>
              </a:spcBef>
              <a:buFont typeface="+mj-lt"/>
              <a:buAutoNum type="arabicPeriod"/>
            </a:pPr>
            <a:r>
              <a:rPr lang="en-US" sz="800" dirty="0">
                <a:latin typeface="Arial" panose="020B0604020202020204" pitchFamily="34" charset="0"/>
                <a:cs typeface="Arial" pitchFamily="34" charset="0"/>
              </a:rPr>
              <a:t>Source: IDC, “TCO Analysis Comparing Private and Public Cloud Solutions for Running Enterprise Workloads Using the 5Cs Framework”, August 2017 </a:t>
            </a:r>
          </a:p>
          <a:p>
            <a:pPr marL="262023" indent="-262023" defTabSz="698727">
              <a:spcBef>
                <a:spcPct val="0"/>
              </a:spcBef>
              <a:buFont typeface="+mj-lt"/>
              <a:buAutoNum type="arabicPeriod"/>
            </a:pPr>
            <a:r>
              <a:rPr lang="en-US" sz="800" dirty="0">
                <a:latin typeface="Arial" panose="020B0604020202020204" pitchFamily="34" charset="0"/>
                <a:cs typeface="Arial" pitchFamily="34" charset="0"/>
              </a:rPr>
              <a:t>Source: IDC, “Nutanix Delivering Strong Value as a Cost-Effective, Efficient, Scalable Platform for Enterprise Applications”, August 2017 </a:t>
            </a:r>
          </a:p>
          <a:p>
            <a:pPr marL="262023" indent="-262023" defTabSz="698727">
              <a:spcBef>
                <a:spcPct val="0"/>
              </a:spcBef>
              <a:buFont typeface="+mj-lt"/>
              <a:buAutoNum type="arabicPeriod"/>
            </a:pPr>
            <a:r>
              <a:rPr lang="en-US" altLang="en-US" sz="800" dirty="0">
                <a:latin typeface="Arial" panose="020B0604020202020204" pitchFamily="34" charset="0"/>
                <a:ea typeface="ヒラギノ角ゴ Pro W3"/>
                <a:cs typeface="Arial" panose="020B0604020202020204" pitchFamily="34" charset="0"/>
              </a:rPr>
              <a:t>Results are based on IBM internal testing of single system and OS image running the Acme Air work load (https://github.com/acmeair) on a private network with a dedicated JMETER driver machine and dedicated MongoDB server machine with one MongoDB instance per 8 WAS containers. Each WAS container was bound to a full core to run with 20 users and a 25ms think time between transactions. Tests are valid as of November 29th, 2016; individual results will vary depending on individual workloads, configurations and conditions. 120 containers on IBM Power System S822LC for Big Data; 20 cores / 160 threads, POWER8; 2.92GHz, kernel 4.4.0-12-generic, compared to 76 containers on 2-socket x86 server with 24 cores / 48 threads; Intel E5-2650 v4; 2.2 GHz. Both configurations ran with CPU frequency governor of performance, and hardware prefetch disabled and running Ubuntu 16.04 with 512 GB memory, included 1TB SATA 7.2K rpm HDD, 10 Gb 4-port, 1 x 16gbps FCA. SW stack was </a:t>
            </a:r>
            <a:r>
              <a:rPr lang="en-US" altLang="en-US" sz="800" dirty="0" err="1">
                <a:latin typeface="Arial" panose="020B0604020202020204" pitchFamily="34" charset="0"/>
                <a:ea typeface="ヒラギノ角ゴ Pro W3"/>
                <a:cs typeface="Arial" panose="020B0604020202020204" pitchFamily="34" charset="0"/>
              </a:rPr>
              <a:t>Websphere</a:t>
            </a:r>
            <a:r>
              <a:rPr lang="en-US" altLang="en-US" sz="800" dirty="0">
                <a:latin typeface="Arial" panose="020B0604020202020204" pitchFamily="34" charset="0"/>
                <a:ea typeface="ヒラギノ角ゴ Pro W3"/>
                <a:cs typeface="Arial" panose="020B0604020202020204" pitchFamily="34" charset="0"/>
              </a:rPr>
              <a:t> Application Server V9.0 Liberty </a:t>
            </a:r>
            <a:r>
              <a:rPr lang="en-US" altLang="en-US" sz="800" dirty="0" err="1">
                <a:latin typeface="Arial" panose="020B0604020202020204" pitchFamily="34" charset="0"/>
                <a:ea typeface="ヒラギノ角ゴ Pro W3"/>
                <a:cs typeface="Arial" panose="020B0604020202020204" pitchFamily="34" charset="0"/>
              </a:rPr>
              <a:t>profile;Java</a:t>
            </a:r>
            <a:r>
              <a:rPr lang="en-US" altLang="en-US" sz="800" dirty="0">
                <a:latin typeface="Arial" panose="020B0604020202020204" pitchFamily="34" charset="0"/>
                <a:ea typeface="ヒラギノ角ゴ Pro W3"/>
                <a:cs typeface="Arial" panose="020B0604020202020204" pitchFamily="34" charset="0"/>
              </a:rPr>
              <a:t> options: -Xmx512m -Xms512m -Xgcthreads8 -</a:t>
            </a:r>
            <a:r>
              <a:rPr lang="en-US" altLang="en-US" sz="800" dirty="0" err="1">
                <a:latin typeface="Arial" panose="020B0604020202020204" pitchFamily="34" charset="0"/>
                <a:ea typeface="ヒラギノ角ゴ Pro W3"/>
                <a:cs typeface="Arial" panose="020B0604020202020204" pitchFamily="34" charset="0"/>
              </a:rPr>
              <a:t>Xnocompactgc</a:t>
            </a:r>
            <a:r>
              <a:rPr lang="en-US" altLang="en-US" sz="800" dirty="0">
                <a:latin typeface="Arial" panose="020B0604020202020204" pitchFamily="34" charset="0"/>
                <a:ea typeface="ヒラギノ角ゴ Pro W3"/>
                <a:cs typeface="Arial" panose="020B0604020202020204" pitchFamily="34" charset="0"/>
              </a:rPr>
              <a:t> -</a:t>
            </a:r>
            <a:r>
              <a:rPr lang="en-US" altLang="en-US" sz="800" dirty="0" err="1">
                <a:latin typeface="Arial" panose="020B0604020202020204" pitchFamily="34" charset="0"/>
                <a:ea typeface="ヒラギノ角ゴ Pro W3"/>
                <a:cs typeface="Arial" panose="020B0604020202020204" pitchFamily="34" charset="0"/>
              </a:rPr>
              <a:t>Xnoclassgc</a:t>
            </a:r>
            <a:r>
              <a:rPr lang="en-US" altLang="en-US" sz="800" dirty="0">
                <a:latin typeface="Arial" panose="020B0604020202020204" pitchFamily="34" charset="0"/>
                <a:ea typeface="ヒラギノ角ゴ Pro W3"/>
                <a:cs typeface="Arial" panose="020B0604020202020204" pitchFamily="34" charset="0"/>
              </a:rPr>
              <a:t> -Xconcurrentlevel0 –</a:t>
            </a:r>
            <a:r>
              <a:rPr lang="en-US" altLang="en-US" sz="800" dirty="0" err="1">
                <a:latin typeface="Arial" panose="020B0604020202020204" pitchFamily="34" charset="0"/>
                <a:ea typeface="ヒラギノ角ゴ Pro W3"/>
                <a:cs typeface="Arial" panose="020B0604020202020204" pitchFamily="34" charset="0"/>
              </a:rPr>
              <a:t>Xdisableexplicitgc</a:t>
            </a:r>
            <a:r>
              <a:rPr lang="en-US" altLang="en-US" sz="800" dirty="0">
                <a:latin typeface="Arial" panose="020B0604020202020204" pitchFamily="34" charset="0"/>
                <a:ea typeface="ヒラギノ角ゴ Pro W3"/>
                <a:cs typeface="Arial" panose="020B0604020202020204" pitchFamily="34" charset="0"/>
              </a:rPr>
              <a:t>; Open source Docker Version: 1.12.0 / API : 1.24 / Go : 1.6.3; Docker storage driver: overlay2 and </a:t>
            </a:r>
            <a:r>
              <a:rPr lang="en-US" altLang="en-US" sz="800" dirty="0" err="1">
                <a:latin typeface="Arial" panose="020B0604020202020204" pitchFamily="34" charset="0"/>
                <a:ea typeface="ヒラギノ角ゴ Pro W3"/>
                <a:cs typeface="Arial" panose="020B0604020202020204" pitchFamily="34" charset="0"/>
              </a:rPr>
              <a:t>aufs</a:t>
            </a:r>
            <a:r>
              <a:rPr lang="en-US" altLang="en-US" sz="800" dirty="0">
                <a:latin typeface="Arial" panose="020B0604020202020204" pitchFamily="34" charset="0"/>
                <a:ea typeface="ヒラギノ角ゴ Pro W3"/>
                <a:cs typeface="Arial" panose="020B0604020202020204" pitchFamily="34" charset="0"/>
              </a:rPr>
              <a:t> had similar results</a:t>
            </a:r>
          </a:p>
        </p:txBody>
      </p:sp>
      <p:sp>
        <p:nvSpPr>
          <p:cNvPr id="6" name="Slide Number Placeholder 5">
            <a:extLst>
              <a:ext uri="{FF2B5EF4-FFF2-40B4-BE49-F238E27FC236}">
                <a16:creationId xmlns:a16="http://schemas.microsoft.com/office/drawing/2014/main" id="{6B1AB3E1-9052-4639-806A-0F033DB17846}"/>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219946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455262"/>
          </a:xfrm>
        </p:spPr>
        <p:txBody>
          <a:bodyPr/>
          <a:lstStyle/>
          <a:p>
            <a:r>
              <a:rPr lang="en-US" dirty="0"/>
              <a:t>For clients that have mission critical applications and/or those that want to deploy a private on-premises cloud, there is a need for hyper availability. Today’s always-on world requires resilient, mission-critical servers that deliver continuous operations. IBM Power Systems has been ranked as </a:t>
            </a:r>
            <a:r>
              <a:rPr lang="en-US" b="1" dirty="0"/>
              <a:t>the most reliable </a:t>
            </a:r>
            <a:r>
              <a:rPr lang="en-US" dirty="0"/>
              <a:t>for 10 straight years and is an industry leader for enterprise servers availability. In fact, an ITIC study (more details on the next slide) also showed that IBM Power delivered the highest uptime of 99.9996% (2.0 minutes/server/annum unplanned downtime) of any non-mainframe Linux platforms in their survey.</a:t>
            </a:r>
          </a:p>
          <a:p>
            <a:pPr marL="174683" indent="-174683">
              <a:buFont typeface="Arial" panose="020B0604020202020204" pitchFamily="34" charset="0"/>
              <a:buChar char="•"/>
            </a:pPr>
            <a:endParaRPr lang="en-US" dirty="0"/>
          </a:p>
          <a:p>
            <a:r>
              <a:rPr lang="en-US" dirty="0"/>
              <a:t>Another aspect of reliability is the longevity of the solution and the investment protection provided by IBM. IBM has already committed to a 10+ years roadmap for both IBM </a:t>
            </a:r>
            <a:r>
              <a:rPr lang="en-US" dirty="0" err="1"/>
              <a:t>i</a:t>
            </a:r>
            <a:r>
              <a:rPr lang="en-US" dirty="0"/>
              <a:t> and AIX in addition to the Linux operating systems that are available on the E980 and E950. To protect your investment further, you can deploy these new generation of servers without recompiling existing applications from prior generations. Thus you can just deploy and go which allows you to effortlessly move workloads across generations of Power Systems without disruption.</a:t>
            </a:r>
          </a:p>
          <a:p>
            <a:endParaRPr lang="en-US" dirty="0"/>
          </a:p>
          <a:p>
            <a:r>
              <a:rPr lang="en-US" dirty="0"/>
              <a:t>In addition, IBM Power Systems was once again ranked by IDC as the </a:t>
            </a:r>
            <a:r>
              <a:rPr lang="en-US" b="1" dirty="0"/>
              <a:t>industry leader </a:t>
            </a:r>
            <a:r>
              <a:rPr lang="en-US" dirty="0"/>
              <a:t>in enterprise servers, achieving the #1 ranking in combined 16+ socket large system, standard rack optimized and tower servers during 2017 with an aggregate revenue share of 82.1%. As well, IBM Power Systems was #1 in combined 8 socket large system, standard rack optimized and tower servers during 2017 with an aggregate revenue share of 34.4%.</a:t>
            </a:r>
          </a:p>
          <a:p>
            <a:endParaRPr lang="en-US" dirty="0"/>
          </a:p>
          <a:p>
            <a:r>
              <a:rPr lang="en-US" dirty="0"/>
              <a:t>When availability and reliability matter, clients </a:t>
            </a:r>
            <a:r>
              <a:rPr lang="en-US" b="1" dirty="0"/>
              <a:t>trust</a:t>
            </a:r>
            <a:r>
              <a:rPr lang="en-US" dirty="0"/>
              <a:t> IBM Power Systems Enterprise Servers!</a:t>
            </a:r>
          </a:p>
          <a:p>
            <a:pPr marL="0" indent="0">
              <a:buFont typeface="Arial" panose="020B0604020202020204" pitchFamily="34" charset="0"/>
              <a:buNone/>
            </a:pPr>
            <a:endParaRPr lang="en-US" dirty="0"/>
          </a:p>
          <a:p>
            <a:r>
              <a:rPr lang="en-US" dirty="0"/>
              <a:t>Sources:</a:t>
            </a:r>
          </a:p>
          <a:p>
            <a:r>
              <a:rPr lang="en-US" sz="800" dirty="0"/>
              <a:t>1 - ITIC 2018 Global Server Hardware, Server OS Reliability Survey Mid-Year Update</a:t>
            </a:r>
          </a:p>
          <a:p>
            <a:r>
              <a:rPr lang="en-US" sz="800" dirty="0"/>
              <a:t>2 - IDC's 1Q18 Quarterly Server Tracker Data</a:t>
            </a:r>
          </a:p>
          <a:p>
            <a:pPr marL="0" indent="0">
              <a:buFont typeface="Arial" panose="020B0604020202020204" pitchFamily="34" charset="0"/>
              <a:buNone/>
            </a:pPr>
            <a:br>
              <a:rPr lang="en-US" dirty="0"/>
            </a:br>
            <a:endParaRPr lang="en-US" dirty="0"/>
          </a:p>
        </p:txBody>
      </p:sp>
      <p:sp>
        <p:nvSpPr>
          <p:cNvPr id="6" name="Slide Number Placeholder 5">
            <a:extLst>
              <a:ext uri="{FF2B5EF4-FFF2-40B4-BE49-F238E27FC236}">
                <a16:creationId xmlns:a16="http://schemas.microsoft.com/office/drawing/2014/main" id="{CE9F79DA-B2D4-4F31-936E-A39A58A77D76}"/>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401528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3794896"/>
          </a:xfrm>
        </p:spPr>
        <p:txBody>
          <a:bodyPr/>
          <a:lstStyle/>
          <a:p>
            <a:r>
              <a:rPr lang="en-US" dirty="0"/>
              <a:t>We have already touched on reliability but let’s dig a bit deeper to look at what Information Technology Intelligence Consulting (ITIC) found in terms of the reliability and availability characteristics of Power Systems vs. client experiences running on other vendors hardware. In December of 2017 ITIC completed a study called the “ITIC 2017 – 2018 Global Server Hardware, Server OS Reliability Report”. This Report compares the reliability of 14 major server platforms, 18 server operating system distributions and 11 server hardware virtualization layers. It also provides an in-depth look at the internal issues that have the potential to positively or negatively influence the inherent reliability of servers and operating systems. </a:t>
            </a:r>
          </a:p>
          <a:p>
            <a:endParaRPr lang="en-US" dirty="0"/>
          </a:p>
          <a:p>
            <a:r>
              <a:rPr lang="en-US" dirty="0"/>
              <a:t>The report looks at several different aspects of reliability and availability. In the chart above, the report compares x86 vendors vs. UNIX/RISC based systems and shows that both IBM AIX on IBM Power Systems as well as several Linux distributions running on Power Systems had the lowest unplanned downtime of any vendor/OS combination they looked at; only 0.11 hours of unplanned downtime per year. That is in stark contrast to solutions offered by Dell, HP and Oracle whose unplanned downtime ranged from 0.25 to 0.46 hours per year per server. Enterprise clients in the survey consider 0.2 hours to be the cut-off for acceptable mission critical reliability. </a:t>
            </a:r>
          </a:p>
          <a:p>
            <a:endParaRPr lang="en-US" dirty="0"/>
          </a:p>
          <a:p>
            <a:r>
              <a:rPr lang="en-US" dirty="0"/>
              <a:t>For mission critical applications (data intensive workloads tend to be the most critical in any enterprise), having the reliability of Power Systems behind you means more productivity and less stress for those managing the infrastructure. The more work you run on your own private cloud, the more you are relying on the reliability and availability of those systems to deliver value to your business.</a:t>
            </a:r>
          </a:p>
          <a:p>
            <a:endParaRPr lang="en-US" dirty="0"/>
          </a:p>
          <a:p>
            <a:r>
              <a:rPr lang="en-US" dirty="0"/>
              <a:t>The full report can be found here: https://cloud.kapostcontent.net/pub/3dee045e-4b09-48e3-9077-8b126a9f2093/itic-2017-2018-global-server-hardware-server-os-reliability-report.pdf?kui=E2mHO3mgyvTuSgumkzvevA</a:t>
            </a:r>
          </a:p>
        </p:txBody>
      </p:sp>
      <p:sp>
        <p:nvSpPr>
          <p:cNvPr id="6" name="Slide Number Placeholder 5">
            <a:extLst>
              <a:ext uri="{FF2B5EF4-FFF2-40B4-BE49-F238E27FC236}">
                <a16:creationId xmlns:a16="http://schemas.microsoft.com/office/drawing/2014/main" id="{026E0AA6-1FC8-4928-AA89-ED69B8BD6C7E}"/>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111460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was previously mentioned, the likelihood of a company being breached in the next 24 months is 28% and the cost of the average data breach is $3.6M. That’s why all IBM Power Systems are delivered with security by default. IBM believes security should be designed in and not as an add on. IBM Power Systems has security built in at all layers, from the processor to the firmware, to the operating system and the hypervisor in order to deliver end-to-end security. IBM owns this full stack and rigorously tests and delivers this end-to-end security.</a:t>
            </a:r>
          </a:p>
          <a:p>
            <a:endParaRPr lang="en-US" dirty="0"/>
          </a:p>
          <a:p>
            <a:r>
              <a:rPr lang="en-US" dirty="0"/>
              <a:t>For delivering your private cloud, you can rely on the track record that so many Power clients have come to trust. For example, </a:t>
            </a:r>
            <a:r>
              <a:rPr lang="en-US" dirty="0" err="1"/>
              <a:t>PowerVM</a:t>
            </a:r>
            <a:r>
              <a:rPr lang="en-US" dirty="0"/>
              <a:t> is the only hypervisor amongst its major competitors with no reported security vulnerabilities. And IBM reinforces security of cloud environments by only executing verified images across all layers, from processor to the OS.</a:t>
            </a:r>
          </a:p>
          <a:p>
            <a:endParaRPr lang="en-US" dirty="0"/>
          </a:p>
          <a:p>
            <a:r>
              <a:rPr lang="en-US" dirty="0"/>
              <a:t>But it’s not just about securing the infrastructure. Security in motion is also a critical component of maintaining that trust. Power Systems protects data in motion with secured Live Partition Mobility (LPM) as well as accelerated encryption built into the chip (120GB/S in POWER9 vs 60GB/S in POWER8) which helps protect data at rest and in motion.</a:t>
            </a:r>
          </a:p>
          <a:p>
            <a:endParaRPr lang="en-US" dirty="0"/>
          </a:p>
        </p:txBody>
      </p:sp>
      <p:sp>
        <p:nvSpPr>
          <p:cNvPr id="6" name="Slide Number Placeholder 5">
            <a:extLst>
              <a:ext uri="{FF2B5EF4-FFF2-40B4-BE49-F238E27FC236}">
                <a16:creationId xmlns:a16="http://schemas.microsoft.com/office/drawing/2014/main" id="{D009E805-7977-4C75-AF1F-3A7D4A7A7B4E}"/>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60330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16965"/>
          </a:xfrm>
        </p:spPr>
        <p:txBody>
          <a:bodyPr/>
          <a:lstStyle/>
          <a:p>
            <a:r>
              <a:rPr lang="en-US" dirty="0"/>
              <a:t>Today, more than ever, you need servers that stay ahead of workload challenges, new data sources, and compute demands. IBM POWER9 processors not only drive the world’s fastest supercomputers, they are ready to accelerate your enterprise. </a:t>
            </a:r>
          </a:p>
          <a:p>
            <a:endParaRPr lang="en-US" dirty="0"/>
          </a:p>
          <a:p>
            <a:r>
              <a:rPr lang="en-US" dirty="0"/>
              <a:t>With 2x performance per core vs. x86 Xeon SP, IBM POWER9 allows you to do more with less which in turn saves you money on your software licenses. POWER9 also delivers 2.6x RAM per socket and 1.8x memory bandwidth per socket compared to x86 Xeon SP systems.</a:t>
            </a:r>
          </a:p>
          <a:p>
            <a:endParaRPr lang="en-US" dirty="0"/>
          </a:p>
          <a:p>
            <a:r>
              <a:rPr lang="en-US" dirty="0"/>
              <a:t>If you are already a Power customer running POWER8 servers you can upgrade and enjoy the 2x - 4x memory capacity, 2x I/O bandwidth increase and 40 - 50% more performance over existing POWER8 systems. Again this allows you to either consolidate more workload onto the same number of systems or reduce your software licensing costs by reducing the number of cores you are paying for software on.</a:t>
            </a:r>
          </a:p>
          <a:p>
            <a:endParaRPr lang="en-US" dirty="0"/>
          </a:p>
          <a:p>
            <a:r>
              <a:rPr lang="en-US" dirty="0"/>
              <a:t>And for those customers running POWER7 servers you can lower your total cost of ownership by 50% over 3-5 years by moving from POWER7 to POWER9 today.</a:t>
            </a:r>
          </a:p>
          <a:p>
            <a:pPr marL="174683" indent="-174683">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C5D54AC2-F596-4AE3-B387-684226A8D935}"/>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130568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442199"/>
          </a:xfrm>
        </p:spPr>
        <p:txBody>
          <a:bodyPr/>
          <a:lstStyle/>
          <a:p>
            <a:r>
              <a:rPr lang="en-US" dirty="0"/>
              <a:t>This set of slides is a more detailed comparisons between POWER9, POWER8 and POWER7 Enterprise servers. If, for example, you are presenting to a client that is currently running an E880C, we suggest you remove the other comparison slides here and just focus on the specific comparison that is relevant to your client. But for completeness, we include the following comparisons in these 4 slides:</a:t>
            </a:r>
          </a:p>
          <a:p>
            <a:pPr marL="171425" indent="-171425">
              <a:buFont typeface="Arial" panose="020B0604020202020204" pitchFamily="34" charset="0"/>
              <a:buChar char="•"/>
            </a:pPr>
            <a:r>
              <a:rPr lang="en-US" dirty="0"/>
              <a:t>E950 vs. E850</a:t>
            </a:r>
          </a:p>
          <a:p>
            <a:pPr marL="171425" indent="-171425">
              <a:buFont typeface="Arial" panose="020B0604020202020204" pitchFamily="34" charset="0"/>
              <a:buChar char="•"/>
            </a:pPr>
            <a:r>
              <a:rPr lang="en-US" dirty="0"/>
              <a:t>E950 vs. E760</a:t>
            </a:r>
          </a:p>
          <a:p>
            <a:pPr marL="171425" indent="-171425">
              <a:buFont typeface="Arial" panose="020B0604020202020204" pitchFamily="34" charset="0"/>
              <a:buChar char="•"/>
            </a:pPr>
            <a:r>
              <a:rPr lang="en-US" dirty="0"/>
              <a:t>E980 vs. E880C</a:t>
            </a:r>
          </a:p>
          <a:p>
            <a:pPr marL="171425" indent="-171425">
              <a:buFont typeface="Arial" panose="020B0604020202020204" pitchFamily="34" charset="0"/>
              <a:buChar char="•"/>
            </a:pPr>
            <a:r>
              <a:rPr lang="en-US" dirty="0"/>
              <a:t>E980 vs. E780</a:t>
            </a:r>
          </a:p>
          <a:p>
            <a:pPr marL="171425" indent="-171425">
              <a:buFont typeface="Arial" panose="020B0604020202020204" pitchFamily="34" charset="0"/>
              <a:buChar char="•"/>
            </a:pPr>
            <a:endParaRPr lang="en-US" dirty="0"/>
          </a:p>
          <a:p>
            <a:r>
              <a:rPr lang="en-US" dirty="0"/>
              <a:t>This slide compares the E950 (right side) vs. the E850 (left side). As you can see both come in 2 and 4 socket configurations. However, the E850 came in 32 core, 40 core or 48 core options whereas the E950 comes in 4 options (32, 40, 44, and 48 cores). This allows clients greater flexibility in choosing the system size that is right for them. It should also be noted that the POWER8 processor was a dual chip module (DCM) while the E980 is a single chip module (SCM) which is delivers more efficient processor communications.</a:t>
            </a:r>
          </a:p>
          <a:p>
            <a:endParaRPr lang="en-US" dirty="0"/>
          </a:p>
          <a:p>
            <a:r>
              <a:rPr lang="en-US" dirty="0"/>
              <a:t>The E950 supports 4x more memory (16TB vs. 4TB) and increase the memory bandwidth by 20%. In addition, the I/O bandwidth has been increased by 2x and the E950 supports PCIe Gen4 which is 2x faster than PCIe Gen3 of the E850. On the storage side, the E950 provides faster and more compact storage with 4 </a:t>
            </a:r>
            <a:r>
              <a:rPr lang="en-US" dirty="0" err="1"/>
              <a:t>NVMe</a:t>
            </a:r>
            <a:r>
              <a:rPr lang="en-US" dirty="0"/>
              <a:t> bays and improves the serviceability cost of the storage with concurrently maintainable storage controllers. </a:t>
            </a:r>
          </a:p>
          <a:p>
            <a:endParaRPr lang="en-US" dirty="0"/>
          </a:p>
          <a:p>
            <a:r>
              <a:rPr lang="en-US" dirty="0"/>
              <a:t>Finally the E950 includes more reliable power and cooling with enhanced DC-DC regulator redundancy and concurrently maintainable fans.</a:t>
            </a:r>
          </a:p>
        </p:txBody>
      </p:sp>
      <p:sp>
        <p:nvSpPr>
          <p:cNvPr id="6" name="Slide Number Placeholder 5">
            <a:extLst>
              <a:ext uri="{FF2B5EF4-FFF2-40B4-BE49-F238E27FC236}">
                <a16:creationId xmlns:a16="http://schemas.microsoft.com/office/drawing/2014/main" id="{23E239AD-542F-4BF7-A0FB-9C8FB039BAE6}"/>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390024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455262"/>
          </a:xfrm>
        </p:spPr>
        <p:txBody>
          <a:bodyPr/>
          <a:lstStyle/>
          <a:p>
            <a:r>
              <a:rPr lang="en-US" dirty="0"/>
              <a:t>This set of slides is a more detailed comparisons between POWER9, POWER8 and POWER7 Enterprise servers. If, for example, you are presenting to a client that is currently running an E880C, we suggest you remove the other comparison slides here and just focus on the specific comparison that is relevant to your client. But for completeness, we include the following comparisons in these 4 slides:</a:t>
            </a:r>
          </a:p>
          <a:p>
            <a:pPr marL="171425" indent="-171425">
              <a:buFont typeface="Arial" panose="020B0604020202020204" pitchFamily="34" charset="0"/>
              <a:buChar char="•"/>
            </a:pPr>
            <a:r>
              <a:rPr lang="en-US" dirty="0"/>
              <a:t>E950 vs. E850</a:t>
            </a:r>
          </a:p>
          <a:p>
            <a:pPr marL="171425" indent="-171425">
              <a:buFont typeface="Arial" panose="020B0604020202020204" pitchFamily="34" charset="0"/>
              <a:buChar char="•"/>
            </a:pPr>
            <a:r>
              <a:rPr lang="en-US" dirty="0"/>
              <a:t>E950 vs. E760</a:t>
            </a:r>
          </a:p>
          <a:p>
            <a:pPr marL="171425" indent="-171425">
              <a:buFont typeface="Arial" panose="020B0604020202020204" pitchFamily="34" charset="0"/>
              <a:buChar char="•"/>
            </a:pPr>
            <a:r>
              <a:rPr lang="en-US" dirty="0"/>
              <a:t>E980 vs. E880C</a:t>
            </a:r>
          </a:p>
          <a:p>
            <a:pPr marL="171425" indent="-171425">
              <a:buFont typeface="Arial" panose="020B0604020202020204" pitchFamily="34" charset="0"/>
              <a:buChar char="•"/>
            </a:pPr>
            <a:r>
              <a:rPr lang="en-US" dirty="0"/>
              <a:t>E980 vs. E780</a:t>
            </a:r>
          </a:p>
          <a:p>
            <a:pPr marL="171425" indent="-171425">
              <a:buFont typeface="Arial" panose="020B0604020202020204" pitchFamily="34" charset="0"/>
              <a:buChar char="•"/>
            </a:pPr>
            <a:endParaRPr lang="en-US" dirty="0"/>
          </a:p>
          <a:p>
            <a:r>
              <a:rPr lang="en-US" dirty="0"/>
              <a:t>This slide compares the E950 (right side) vs. the E760 (left side). As you can see both come in systems up to 4 socket configurations (and the E760 also supports a 1 socket configuration). However, the E760 came in 12, 24, 36 and 48 core options whereas the E950 comes in 32, 40, 44, and 48 cores options so clients will get a minimum number of cores that was higher than they had with the E760. It should also be noted that the POWER9 processor delivers more efficient processor communications and has significantly faster cores.</a:t>
            </a:r>
          </a:p>
          <a:p>
            <a:endParaRPr lang="en-US" dirty="0"/>
          </a:p>
          <a:p>
            <a:r>
              <a:rPr lang="en-US" dirty="0"/>
              <a:t>The E950 supports 8x more memory (16TB vs. 2TB) and increase the memory bandwidth by 3 times. As well the I/O bandwidth has been increased by 8X and the E950 supports 10 PCIe Gen4 slots which are significantly faster than the 6 PCIe Gen2 slots available on the E760. On the storage side, the E950 provides faster and more compact storage with 4 </a:t>
            </a:r>
            <a:r>
              <a:rPr lang="en-US" dirty="0" err="1"/>
              <a:t>NVMe</a:t>
            </a:r>
            <a:r>
              <a:rPr lang="en-US" dirty="0"/>
              <a:t> bays and improves the serviceability cost of the storage with concurrently maintainable storage controllers. </a:t>
            </a:r>
          </a:p>
          <a:p>
            <a:endParaRPr lang="en-US" dirty="0"/>
          </a:p>
          <a:p>
            <a:r>
              <a:rPr lang="en-US" dirty="0"/>
              <a:t>Finally the E950 includes more reliable power and cooling with enhanced DC-DC regulator redundancy and concurrently maintainable fans.</a:t>
            </a:r>
          </a:p>
          <a:p>
            <a:endParaRPr lang="en-US" dirty="0"/>
          </a:p>
        </p:txBody>
      </p:sp>
      <p:sp>
        <p:nvSpPr>
          <p:cNvPr id="6" name="Slide Number Placeholder 5">
            <a:extLst>
              <a:ext uri="{FF2B5EF4-FFF2-40B4-BE49-F238E27FC236}">
                <a16:creationId xmlns:a16="http://schemas.microsoft.com/office/drawing/2014/main" id="{C593D0CF-D0B7-4A06-A2B2-331EAC594FDB}"/>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876950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683171"/>
          </a:xfrm>
        </p:spPr>
        <p:txBody>
          <a:bodyPr/>
          <a:lstStyle/>
          <a:p>
            <a:r>
              <a:rPr lang="en-US" dirty="0"/>
              <a:t>This set of slides is a more detailed comparisons between POWER9, POWER8 and POWER7 Enterprise servers. If, for example, you are presenting to a client that is currently running an E880C, we suggest you remove the other comparison slides here and just focus on the specific comparison that is relevant to your client. But for completeness, we include the following comparisons in these 4 slides:</a:t>
            </a:r>
          </a:p>
          <a:p>
            <a:pPr marL="171425" indent="-171425">
              <a:buFont typeface="Arial" panose="020B0604020202020204" pitchFamily="34" charset="0"/>
              <a:buChar char="•"/>
            </a:pPr>
            <a:r>
              <a:rPr lang="en-US" dirty="0"/>
              <a:t>E950 vs. E850</a:t>
            </a:r>
          </a:p>
          <a:p>
            <a:pPr marL="171425" indent="-171425">
              <a:buFont typeface="Arial" panose="020B0604020202020204" pitchFamily="34" charset="0"/>
              <a:buChar char="•"/>
            </a:pPr>
            <a:r>
              <a:rPr lang="en-US" dirty="0"/>
              <a:t>E950 vs. E760</a:t>
            </a:r>
          </a:p>
          <a:p>
            <a:pPr marL="171425" indent="-171425">
              <a:buFont typeface="Arial" panose="020B0604020202020204" pitchFamily="34" charset="0"/>
              <a:buChar char="•"/>
            </a:pPr>
            <a:r>
              <a:rPr lang="en-US" dirty="0"/>
              <a:t>E980 vs. E880C</a:t>
            </a:r>
          </a:p>
          <a:p>
            <a:pPr marL="171425" indent="-171425">
              <a:buFont typeface="Arial" panose="020B0604020202020204" pitchFamily="34" charset="0"/>
              <a:buChar char="•"/>
            </a:pPr>
            <a:r>
              <a:rPr lang="en-US" dirty="0"/>
              <a:t>E980 vs. E780</a:t>
            </a:r>
          </a:p>
          <a:p>
            <a:pPr marL="171425" indent="-171425">
              <a:buFont typeface="Arial" panose="020B0604020202020204" pitchFamily="34" charset="0"/>
              <a:buChar char="•"/>
            </a:pPr>
            <a:endParaRPr lang="en-US" dirty="0"/>
          </a:p>
          <a:p>
            <a:r>
              <a:rPr lang="en-US" dirty="0"/>
              <a:t>This slide compares the E980 (right side) vs. the E880C (left side). As you can see both come in 4, 8, 12, and 16 socket configurations and both support up to 192 cores. It should also be noted that the POWER8 processor was a dual chip module (DCM) while the E980 is a single chip module (SCM) which delivers more efficient processor communications.</a:t>
            </a:r>
          </a:p>
          <a:p>
            <a:endParaRPr lang="en-US" dirty="0"/>
          </a:p>
          <a:p>
            <a:r>
              <a:rPr lang="en-US" dirty="0"/>
              <a:t>The E980 supports 2x more memory (64TB vs. 32TB) allowing for greater consolidation of memory intensive workloads (like SAP HANA for example). The memory bandwidth between the two is the same (920 GB/sec/drawer) but the I/O bandwidth has been increased by 2X and the E980 supports PCIe Gen4 which is 2x faster than PCIe Gen3 of the E880C. The CEC drawer fabric also delivers 4x higher internode bandwidth via 25 GB/s SMP links and a flatter SMP topology which reduces latency and increases throughput. On the E980 side the fabric is 103 GB/sec while the 880C was 25.6 GB/sec.</a:t>
            </a:r>
          </a:p>
          <a:p>
            <a:endParaRPr lang="en-US" dirty="0"/>
          </a:p>
          <a:p>
            <a:r>
              <a:rPr lang="en-US" dirty="0"/>
              <a:t>On the storage side, the E980 provides faster and more compact storage with 4 </a:t>
            </a:r>
            <a:r>
              <a:rPr lang="en-US" dirty="0" err="1"/>
              <a:t>NVMe</a:t>
            </a:r>
            <a:r>
              <a:rPr lang="en-US" dirty="0"/>
              <a:t> bays which also allow clients to boot a system (locally) without the need for an external I/O drawer. and improves the serviceability cost of the storage with concurrently maintainable storage controllers. </a:t>
            </a:r>
          </a:p>
          <a:p>
            <a:endParaRPr lang="en-US" dirty="0"/>
          </a:p>
          <a:p>
            <a:r>
              <a:rPr lang="en-US" dirty="0"/>
              <a:t>Finally the E980 includes more reliability features with dynamic de-allocation of an SMP cable and ½ bandwidth more, SMP cable concurrent repair and distributed redundant clocks.</a:t>
            </a:r>
          </a:p>
        </p:txBody>
      </p:sp>
      <p:sp>
        <p:nvSpPr>
          <p:cNvPr id="6" name="Slide Number Placeholder 5">
            <a:extLst>
              <a:ext uri="{FF2B5EF4-FFF2-40B4-BE49-F238E27FC236}">
                <a16:creationId xmlns:a16="http://schemas.microsoft.com/office/drawing/2014/main" id="{FCE550B6-AEF6-441B-A68C-3BA3E860F12B}"/>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86194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slides is a more detailed comparisons between POWER9, POWER8 and POWER7 Enterprise servers. If, for example, you are presenting to a client that is currently running an E880C, we suggest you remove the other comparison slides here and just focus on the specific comparison that is relevant to your client. But for completeness, we include the following comparisons in these 4 slides:</a:t>
            </a:r>
          </a:p>
          <a:p>
            <a:pPr marL="171425" indent="-171425">
              <a:buFont typeface="Arial" panose="020B0604020202020204" pitchFamily="34" charset="0"/>
              <a:buChar char="•"/>
            </a:pPr>
            <a:r>
              <a:rPr lang="en-US" dirty="0"/>
              <a:t>E950 vs. E850</a:t>
            </a:r>
          </a:p>
          <a:p>
            <a:pPr marL="171425" indent="-171425">
              <a:buFont typeface="Arial" panose="020B0604020202020204" pitchFamily="34" charset="0"/>
              <a:buChar char="•"/>
            </a:pPr>
            <a:r>
              <a:rPr lang="en-US" dirty="0"/>
              <a:t>E950 vs. E760</a:t>
            </a:r>
          </a:p>
          <a:p>
            <a:pPr marL="171425" indent="-171425">
              <a:buFont typeface="Arial" panose="020B0604020202020204" pitchFamily="34" charset="0"/>
              <a:buChar char="•"/>
            </a:pPr>
            <a:r>
              <a:rPr lang="en-US" dirty="0"/>
              <a:t>E980 vs. E880C</a:t>
            </a:r>
          </a:p>
          <a:p>
            <a:pPr marL="171425" indent="-171425">
              <a:buFont typeface="Arial" panose="020B0604020202020204" pitchFamily="34" charset="0"/>
              <a:buChar char="•"/>
            </a:pPr>
            <a:r>
              <a:rPr lang="en-US" dirty="0"/>
              <a:t>E980 vs. E780</a:t>
            </a:r>
          </a:p>
          <a:p>
            <a:pPr marL="171425" indent="-171425">
              <a:buFont typeface="Arial" panose="020B0604020202020204" pitchFamily="34" charset="0"/>
              <a:buChar char="•"/>
            </a:pPr>
            <a:endParaRPr lang="en-US" dirty="0"/>
          </a:p>
          <a:p>
            <a:r>
              <a:rPr lang="en-US" dirty="0"/>
              <a:t>This slide compares the E980 (right side) vs. the E780 (left side). As you can see both come in 4, 8, 12, and 16 socket configurations and as mentioned the E980 supports up to 192 cores whereas the E780 only supported up to 128 cores (50% more cores with POWER9). It should also be noted that the POWER7+ processor was a dual chip module (DCM) while the E980 is a single chip module (SCM) which is delivers more efficient processor communications and helps to reduce software license costs for those software vendors that were treating the DCM as twice the price of an SCM configuration.</a:t>
            </a:r>
          </a:p>
          <a:p>
            <a:endParaRPr lang="en-US" dirty="0"/>
          </a:p>
          <a:p>
            <a:r>
              <a:rPr lang="en-US" dirty="0"/>
              <a:t>The E980 supports 16x more memory (64TB vs. 4TB) allowing for greater consolidation of memory intensive workloads (like SAP HANA for example). The memory bandwidth between the two systems is also dramatically improved (920 GB/sec/drawer for E980 vs. the 272GB/sec/drawer for E780). The I/O bandwidth has also increased by 4X and the E980 supports PCIe Gen4 which is significantly faster than PCIe Gen2 of the E780. The CEC drawer fabric also delivers 8x higher internode bandwidth via 25 GB/s SMP links and a flatter SMP topology which reduces latency and increases throughput. On the E980 side, the fabric is 103 GB/sec while the 780 was 13 GB/sec.</a:t>
            </a:r>
          </a:p>
          <a:p>
            <a:endParaRPr lang="en-US" dirty="0"/>
          </a:p>
          <a:p>
            <a:r>
              <a:rPr lang="en-US" dirty="0"/>
              <a:t>On the storage side, the E980 provides faster and more compact storage with 4 </a:t>
            </a:r>
            <a:r>
              <a:rPr lang="en-US" dirty="0" err="1"/>
              <a:t>NVMe</a:t>
            </a:r>
            <a:r>
              <a:rPr lang="en-US" dirty="0"/>
              <a:t> bays vs the 6 DASD bays of the E780. This also allow clients to boot a system (locally) significantly faster without the need for an external I/O drawer. and improves the serviceability cost of the storage with concurrently maintainable storage controllers. </a:t>
            </a:r>
          </a:p>
          <a:p>
            <a:endParaRPr lang="en-US" dirty="0"/>
          </a:p>
          <a:p>
            <a:r>
              <a:rPr lang="en-US" dirty="0"/>
              <a:t>Finally, the E980 includes more reliability features with dynamic de-allocation of an SMP cable and ½ bandwidth more, SMP cable concurrent repair and distributed redundant clocks.</a:t>
            </a:r>
          </a:p>
          <a:p>
            <a:endParaRPr lang="en-US" dirty="0"/>
          </a:p>
        </p:txBody>
      </p:sp>
      <p:sp>
        <p:nvSpPr>
          <p:cNvPr id="6" name="Slide Number Placeholder 5">
            <a:extLst>
              <a:ext uri="{FF2B5EF4-FFF2-40B4-BE49-F238E27FC236}">
                <a16:creationId xmlns:a16="http://schemas.microsoft.com/office/drawing/2014/main" id="{D047E377-1568-4C9D-BE93-BEF2FA065D73}"/>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289233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96913"/>
            <a:ext cx="5702300" cy="3208337"/>
          </a:xfrm>
        </p:spPr>
      </p:sp>
      <p:sp>
        <p:nvSpPr>
          <p:cNvPr id="3" name="Notes Placeholder 2"/>
          <p:cNvSpPr>
            <a:spLocks noGrp="1"/>
          </p:cNvSpPr>
          <p:nvPr>
            <p:ph type="body" idx="1"/>
          </p:nvPr>
        </p:nvSpPr>
        <p:spPr>
          <a:xfrm>
            <a:off x="716620" y="4518943"/>
            <a:ext cx="5732949" cy="3697317"/>
          </a:xfrm>
          <a:prstGeom prst="rect">
            <a:avLst/>
          </a:prstGeom>
        </p:spPr>
        <p:txBody>
          <a:bodyPr/>
          <a:lstStyle/>
          <a:p>
            <a:r>
              <a:rPr lang="en-US" dirty="0">
                <a:latin typeface="Arial" panose="020B0604020202020204" pitchFamily="34" charset="0"/>
                <a:cs typeface="Arial" panose="020B0604020202020204" pitchFamily="34" charset="0"/>
              </a:rPr>
              <a:t>Now let’s take a bit of a deeper look inside the E950 and E980 (note the internal features of the H950 and H980 are planned to be the same as the E9xx systems but have not yet been announced so there will be no details specified there).</a:t>
            </a:r>
          </a:p>
        </p:txBody>
      </p:sp>
      <p:sp>
        <p:nvSpPr>
          <p:cNvPr id="6" name="Slide Number Placeholder 5">
            <a:extLst>
              <a:ext uri="{FF2B5EF4-FFF2-40B4-BE49-F238E27FC236}">
                <a16:creationId xmlns:a16="http://schemas.microsoft.com/office/drawing/2014/main" id="{14DCFD05-B5F2-4364-9278-88D797A29B04}"/>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255462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47594"/>
          </a:xfrm>
        </p:spPr>
        <p:txBody>
          <a:bodyPr/>
          <a:lstStyle/>
          <a:p>
            <a:r>
              <a:rPr lang="en-US" dirty="0"/>
              <a:t>Let’s first talk about IT and the challenges faced by every IT organization today. The IT organization has always been focused on making sure systems were secure and highly available to their lines of business (LOB). However, over the years, lines of business, who are primarily focused on new ways to acquire clients and/or generate more revenue from existing clients have begun to set off on their own because they have found IT to be to rigid and inflexible. It’s not that IT doesn’t want to be more flexible, but they often struggle trying to balance security, reliability, and availability with the agile needs of the LOBs. In many cases, LOBs have gone off and built their own applications on various infrastructures and then just pushed on to IT to support or they end up with a serious data breach or scalability issue that they can’t solve which again requires IT to rescue the situation.</a:t>
            </a:r>
          </a:p>
          <a:p>
            <a:endParaRPr lang="en-US" dirty="0"/>
          </a:p>
          <a:p>
            <a:r>
              <a:rPr lang="en-US" dirty="0"/>
              <a:t>To get through this organization challenge, IT organizations must become more agile while at the same time maintaining their availability and security posture. And at the same time, IT must reduce costs by consolidation. Cloud deployment has been a great way to achieve this for IT but there are many cases where public cloud solutions are not sufficient (either the data must remain on premises for security or regulatory reasons or the data is generated on premises and the latency to move it to public clouds is too great). Thus clients MUST implement private cloud solutions in order to deliver the capabilities that cloud based IT provides while keeping the controls in place to keep the data secure.</a:t>
            </a:r>
          </a:p>
          <a:p>
            <a:endParaRPr lang="en-US" dirty="0"/>
          </a:p>
          <a:p>
            <a:r>
              <a:rPr lang="en-US" b="1" dirty="0"/>
              <a:t>Increase Agility:</a:t>
            </a:r>
          </a:p>
          <a:p>
            <a:r>
              <a:rPr lang="en-US" dirty="0"/>
              <a:t>Agility is the key to success for any line of business. Being able to adapt, adjust, and change direction as needed in real time is critical in today’s hyper personalized environments. The same is true for IT… they must be able to adapt and adjust to the changing needs of their clients in the various lines of business. However, they must also maintain the security, reliability, and availability of the systems they support; hence the need for pre-built private clouds. There are just too many moving parts for an organization to cobble together; various open source frameworks that need to be integrated together for clients to ensure the integrity and security of the full solution. It’s imperative to partner with a full private cloud solution (like IBM Cloud Private) in order for IT to be able to focus on what’s important to their organization rather than focusing on how to integrate and test various pieces of the full solution stack.</a:t>
            </a:r>
          </a:p>
          <a:p>
            <a:endParaRPr lang="en-US" dirty="0"/>
          </a:p>
          <a:p>
            <a:r>
              <a:rPr lang="en-US" b="1" dirty="0"/>
              <a:t>Increase Availability:</a:t>
            </a:r>
          </a:p>
          <a:p>
            <a:r>
              <a:rPr lang="en-US" dirty="0"/>
              <a:t>You have probably heard the term “time is money”. In the case of downtime for a business, the time their infrastructure or systems are down literally costs them money. From hundreds of thousands of dollars per hour to over $5M/hour, the cost of downtime can be significant and it is a top concern for many CIO’s and IT personnel.</a:t>
            </a:r>
          </a:p>
          <a:p>
            <a:endParaRPr lang="en-US" dirty="0"/>
          </a:p>
          <a:p>
            <a:r>
              <a:rPr lang="en-US" dirty="0"/>
              <a:t>ITIC’s 2018 Hourly cost of Downtime Survey found that 98% of 800 respondents say that, on average, a single hour of downtime per year costs their company over $100,000. Additionally, 81% indicated that the average hourly cost of an outage exceeds $300,000. And 33% of respondents say hourly downtime costs their firms from $1 million to over $5 million (USD). These statistics exclude any civil or criminal penalties that may ensue in the wake of the outage. These figures also do not take into account any additional monies a company might spend on “goodwill” gestures to customers or business partners whose business transactions may have suffered because of the outage. </a:t>
            </a:r>
          </a:p>
          <a:p>
            <a:endParaRPr lang="en-US" dirty="0"/>
          </a:p>
          <a:p>
            <a:r>
              <a:rPr lang="en-US" b="0" i="1" dirty="0"/>
              <a:t>Cost of downtime:</a:t>
            </a:r>
          </a:p>
          <a:p>
            <a:r>
              <a:rPr lang="en-US" dirty="0"/>
              <a:t>As soon as your service degrades or crashes, you start losing money. If you make money from ads that’s lost ad revenue. If you run an e-commerce store, it’s the number of lost sales times the average sale amount. If you’re a ride-hailing service, it’s the number of failed hails times the expected average fare. However the larger cost is actually lost employee productivity. We have all faced this one. How many times have you been unable to get some of your work done because one system or another was offline? In an HIS Markit study, it was found that the cost of downtime to North American enterprises in 2016 was $700 billion. Of that, 78% was actually due to lost productivity and only 17% was due to revenue loss. So if your client doesn’t think their systems have a huge revenue impact, make sure they also understand the productivity loss that comes with downtime. (Note that for those focused on numbers 78%+17% only adds up to 95%...what happened to the other 5%? Well in the study they found that 5% of that $700 billion was spent on fixing the downtime problems.)</a:t>
            </a:r>
          </a:p>
          <a:p>
            <a:endParaRPr lang="en-US" dirty="0"/>
          </a:p>
          <a:p>
            <a:pPr defTabSz="931637">
              <a:defRPr/>
            </a:pPr>
            <a:r>
              <a:rPr lang="en-US" sz="800" dirty="0">
                <a:latin typeface="Arial" panose="020B0604020202020204" pitchFamily="34" charset="0"/>
                <a:cs typeface="Arial" panose="020B0604020202020204" pitchFamily="34" charset="0"/>
              </a:rPr>
              <a:t>Sources: </a:t>
            </a:r>
          </a:p>
          <a:p>
            <a:pPr marL="171425" indent="-171425" defTabSz="931637">
              <a:buFont typeface="Arial" panose="020B0604020202020204" pitchFamily="34" charset="0"/>
              <a:buChar char="•"/>
              <a:defRPr/>
            </a:pPr>
            <a:r>
              <a:rPr lang="en-US" sz="800" dirty="0">
                <a:latin typeface="Arial" panose="020B0604020202020204" pitchFamily="34" charset="0"/>
                <a:cs typeface="Arial" panose="020B0604020202020204" pitchFamily="34" charset="0"/>
              </a:rPr>
              <a:t>ITIC’s 2018 Hourly cost of Downtime Survey: </a:t>
            </a:r>
            <a:r>
              <a:rPr lang="en-US" sz="800" dirty="0">
                <a:latin typeface="Arial" panose="020B0604020202020204" pitchFamily="34" charset="0"/>
                <a:cs typeface="Arial" panose="020B0604020202020204" pitchFamily="34" charset="0"/>
                <a:hlinkClick r:id="rId3"/>
              </a:rPr>
              <a:t>https://www-01.ibm.com/common/ssi/cgi-bin/ssialias?htmlfid=23015323USEN</a:t>
            </a:r>
            <a:r>
              <a:rPr lang="en-US" sz="800" dirty="0">
                <a:latin typeface="Arial" panose="020B0604020202020204" pitchFamily="34" charset="0"/>
                <a:cs typeface="Arial" panose="020B0604020202020204" pitchFamily="34" charset="0"/>
              </a:rPr>
              <a:t>  </a:t>
            </a:r>
          </a:p>
          <a:p>
            <a:pPr marL="171425" indent="-171425" defTabSz="931637">
              <a:buFont typeface="Arial" panose="020B0604020202020204" pitchFamily="34" charset="0"/>
              <a:buChar char="•"/>
              <a:defRPr/>
            </a:pPr>
            <a:r>
              <a:rPr lang="en-US" sz="800" dirty="0">
                <a:latin typeface="Arial" panose="020B0604020202020204" pitchFamily="34" charset="0"/>
                <a:cs typeface="Arial" panose="020B0604020202020204" pitchFamily="34" charset="0"/>
              </a:rPr>
              <a:t>2016 IHS Markit study on business losses due to downtime: https://technology.ihs.com/572369/businesses-losing-700-billion-a-year-to-it-downtime-says-ihs   </a:t>
            </a:r>
          </a:p>
          <a:p>
            <a:endParaRPr lang="en-US" dirty="0"/>
          </a:p>
          <a:p>
            <a:endParaRPr lang="en-US" dirty="0"/>
          </a:p>
          <a:p>
            <a:endParaRPr lang="en-US" dirty="0"/>
          </a:p>
          <a:p>
            <a:r>
              <a:rPr lang="en-US" b="1" dirty="0"/>
              <a:t>Eliminate Data Breaches:</a:t>
            </a:r>
          </a:p>
          <a:p>
            <a:r>
              <a:rPr lang="en-US" dirty="0"/>
              <a:t>No matter the size of the company, security remains a top concern for CIO’s and IT executives. Recent threats like </a:t>
            </a:r>
            <a:r>
              <a:rPr lang="en-US" dirty="0" err="1"/>
              <a:t>Spectre</a:t>
            </a:r>
            <a:r>
              <a:rPr lang="en-US" dirty="0"/>
              <a:t> and Meltdown have highlighted just how painful a data breach can be for any organization.</a:t>
            </a:r>
          </a:p>
          <a:p>
            <a:endParaRPr lang="en-US" dirty="0"/>
          </a:p>
          <a:p>
            <a:r>
              <a:rPr lang="en-US" dirty="0"/>
              <a:t>The likelihood of experiencing a data breach in the next two years is 28%. While the cost of a data breach can vary depending on the size of the organization and the amount of data exposed, the costs can be significant, with an average of $3.6M.</a:t>
            </a:r>
          </a:p>
          <a:p>
            <a:endParaRPr lang="en-US" dirty="0"/>
          </a:p>
          <a:p>
            <a:r>
              <a:rPr lang="en-US" dirty="0"/>
              <a:t>As we will discuss in more detail later, POWER9 provides end-to-end security from the processor to the OS, and everything between to keep your business protected while data is at rest and in motion.</a:t>
            </a:r>
          </a:p>
          <a:p>
            <a:endParaRPr lang="en-US" dirty="0"/>
          </a:p>
          <a:p>
            <a:r>
              <a:rPr lang="en-US" dirty="0"/>
              <a:t>The </a:t>
            </a:r>
            <a:r>
              <a:rPr lang="en-US" dirty="0" err="1"/>
              <a:t>Ponemon</a:t>
            </a:r>
            <a:r>
              <a:rPr lang="en-US" dirty="0"/>
              <a:t> Institute research found in 2017 that:</a:t>
            </a:r>
          </a:p>
          <a:p>
            <a:pPr marL="174683" indent="-174683">
              <a:buFont typeface="Arial" panose="020B0604020202020204" pitchFamily="34" charset="0"/>
              <a:buChar char="•"/>
            </a:pPr>
            <a:r>
              <a:rPr lang="en-US" dirty="0"/>
              <a:t>$3.62 million is the average total cost of data breach</a:t>
            </a:r>
          </a:p>
          <a:p>
            <a:pPr marL="174683" indent="-174683">
              <a:buFont typeface="Arial" panose="020B0604020202020204" pitchFamily="34" charset="0"/>
              <a:buChar char="•"/>
            </a:pPr>
            <a:r>
              <a:rPr lang="en-US" dirty="0"/>
              <a:t>$141 is the average cost per lost or stolen records</a:t>
            </a:r>
          </a:p>
          <a:p>
            <a:pPr marL="174683" indent="-174683">
              <a:buFont typeface="Arial" panose="020B0604020202020204" pitchFamily="34" charset="0"/>
              <a:buChar char="•"/>
            </a:pPr>
            <a:r>
              <a:rPr lang="en-US" dirty="0"/>
              <a:t>It takes companies an average of 191 days to find out about a data breach, extending the window of opportunity during which attackers covertly reside in the breached systems and harvest more data!</a:t>
            </a:r>
          </a:p>
          <a:p>
            <a:pPr marL="174683" indent="-174683">
              <a:buFont typeface="Arial" panose="020B0604020202020204" pitchFamily="34" charset="0"/>
              <a:buChar char="•"/>
            </a:pPr>
            <a:r>
              <a:rPr lang="en-US" dirty="0"/>
              <a:t>It takes an average of 66 days to contain a data breach</a:t>
            </a:r>
          </a:p>
          <a:p>
            <a:pPr marL="174683" indent="-174683">
              <a:buFont typeface="Arial" panose="020B0604020202020204" pitchFamily="34" charset="0"/>
              <a:buChar char="•"/>
            </a:pPr>
            <a:endParaRPr lang="en-US" dirty="0"/>
          </a:p>
          <a:p>
            <a:r>
              <a:rPr lang="en-US" dirty="0"/>
              <a:t>The faster a data breach can be identified and contained, the lower it will cost.</a:t>
            </a:r>
          </a:p>
          <a:p>
            <a:endParaRPr lang="en-US" dirty="0"/>
          </a:p>
          <a:p>
            <a:r>
              <a:rPr lang="en-US" dirty="0"/>
              <a:t>Note that with GDPR puts even higher costs on clients as they can face fines of up to 4 % of their worldwide annual turnover or €20 Million, whichever is higher </a:t>
            </a:r>
            <a:r>
              <a:rPr lang="en-US" b="1" dirty="0"/>
              <a:t>per data breach.</a:t>
            </a:r>
          </a:p>
          <a:p>
            <a:endParaRPr lang="en-US" dirty="0"/>
          </a:p>
          <a:p>
            <a:pPr defTabSz="931637">
              <a:defRPr/>
            </a:pPr>
            <a:r>
              <a:rPr lang="en-US" sz="800" dirty="0">
                <a:solidFill>
                  <a:prstClr val="black"/>
                </a:solidFill>
                <a:cs typeface="Arial" pitchFamily="34" charset="0"/>
              </a:rPr>
              <a:t>* Source:  2017 </a:t>
            </a:r>
            <a:r>
              <a:rPr lang="en-US" sz="800" dirty="0" err="1">
                <a:solidFill>
                  <a:prstClr val="black"/>
                </a:solidFill>
                <a:cs typeface="Arial" pitchFamily="34" charset="0"/>
              </a:rPr>
              <a:t>Ponemon</a:t>
            </a:r>
            <a:r>
              <a:rPr lang="en-US" sz="800" dirty="0">
                <a:solidFill>
                  <a:prstClr val="black"/>
                </a:solidFill>
                <a:cs typeface="Arial" pitchFamily="34" charset="0"/>
              </a:rPr>
              <a:t> Cost of Data Breach Study: Global Overview -- </a:t>
            </a:r>
            <a:r>
              <a:rPr lang="en-US" sz="800" dirty="0">
                <a:solidFill>
                  <a:prstClr val="black"/>
                </a:solidFill>
                <a:cs typeface="Arial" pitchFamily="34" charset="0"/>
                <a:hlinkClick r:id="rId4"/>
              </a:rPr>
              <a:t>http://www.ibm.com/security/data-breach/</a:t>
            </a:r>
            <a:endParaRPr lang="en-US" sz="800" dirty="0">
              <a:solidFill>
                <a:prstClr val="black"/>
              </a:solidFill>
              <a:cs typeface="Arial" pitchFamily="34" charset="0"/>
            </a:endParaRPr>
          </a:p>
          <a:p>
            <a:endParaRPr lang="en-US" dirty="0"/>
          </a:p>
          <a:p>
            <a:endParaRPr lang="en-US" dirty="0"/>
          </a:p>
          <a:p>
            <a:r>
              <a:rPr lang="en-US" b="1" dirty="0"/>
              <a:t>Increase Server Utilization:</a:t>
            </a:r>
          </a:p>
          <a:p>
            <a:r>
              <a:rPr lang="en-US" dirty="0"/>
              <a:t>Finally, IT continues to struggle with server sprawl (to many underutilized servers in a data center). The cost of the data center itself and the power and cooling requirements can quickly outpace the cost of the hardware and software contained within the data center. This is why clients continue to look for ways to reduce server and storage footprint and to increase the density of the applications that run on any given server. </a:t>
            </a:r>
          </a:p>
          <a:p>
            <a:endParaRPr lang="en-US" dirty="0"/>
          </a:p>
          <a:p>
            <a:r>
              <a:rPr lang="en-US" dirty="0"/>
              <a:t>Cloud deployments bring the ability to consolidate multiple workloads on a single system, but with that comes the headaches of managing the workloads to ensure they do not collide with each other. Power systems have long been the leader in virtualization technology and have among the highest application density of any platform. Increased performance and scalability allow clients to put more work on fewer cores and higher amounts of memory allow data intensive workloads to complete more quickly (thus making CPU cycles available for other workloads). </a:t>
            </a:r>
          </a:p>
          <a:p>
            <a:endParaRPr lang="en-US" dirty="0"/>
          </a:p>
          <a:p>
            <a:r>
              <a:rPr lang="en-US" dirty="0"/>
              <a:t>We will discuss further in this deck the advances in performance compared to x86 and compare to prior generations of Power systems; but suffice it to say, POWER9 Enterprise Servers take workload consolidation to a whole new level.</a:t>
            </a:r>
          </a:p>
          <a:p>
            <a:endParaRPr lang="en-US" dirty="0"/>
          </a:p>
        </p:txBody>
      </p:sp>
      <p:sp>
        <p:nvSpPr>
          <p:cNvPr id="6" name="Slide Number Placeholder 5">
            <a:extLst>
              <a:ext uri="{FF2B5EF4-FFF2-40B4-BE49-F238E27FC236}">
                <a16:creationId xmlns:a16="http://schemas.microsoft.com/office/drawing/2014/main" id="{0DEFA609-997E-44B6-A129-237EA1CFDC83}"/>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398298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73719"/>
          </a:xfrm>
        </p:spPr>
        <p:txBody>
          <a:bodyPr/>
          <a:lstStyle/>
          <a:p>
            <a:r>
              <a:rPr lang="en-US" dirty="0"/>
              <a:t>What are the key design features of the E950 (</a:t>
            </a:r>
            <a:r>
              <a:rPr lang="en-US" b="0" dirty="0"/>
              <a:t>and the future planned H950</a:t>
            </a:r>
            <a:r>
              <a:rPr lang="en-US" dirty="0"/>
              <a:t>)?</a:t>
            </a:r>
          </a:p>
          <a:p>
            <a:endParaRPr lang="en-US" dirty="0"/>
          </a:p>
          <a:p>
            <a:r>
              <a:rPr lang="en-US" b="1" dirty="0"/>
              <a:t>Improved economics of application delivery</a:t>
            </a:r>
          </a:p>
          <a:p>
            <a:r>
              <a:rPr lang="en-US" dirty="0"/>
              <a:t>The IBM Power System E950 improves the economics of application delivery and IT services with the POWER9 architecture. This high-performance 4-socket system for medium and large enterprises delivers faster business results by increasing throughput and reducing response time with POWER9 processors and increased memory and I/O bandwidth.</a:t>
            </a:r>
          </a:p>
          <a:p>
            <a:endParaRPr lang="en-US" dirty="0"/>
          </a:p>
          <a:p>
            <a:r>
              <a:rPr lang="en-US" b="1" dirty="0"/>
              <a:t>Increased efficiency and lower operations costs</a:t>
            </a:r>
          </a:p>
          <a:p>
            <a:r>
              <a:rPr lang="en-US" dirty="0"/>
              <a:t>You can increase efficiency and reduce operations costs by consolidating older, underutilized servers. The Power E950 offers a compact, more cost-effective, space and energy efficient 4U form factor than POWER8, with a single system backplane and single cooling domain. It allows you to reduce maintenance, increase resource utilization and efficiency with up to 48 POWER9 cores and up to 16 TB DDR4 memory (4X vs POWER8).</a:t>
            </a:r>
          </a:p>
          <a:p>
            <a:endParaRPr lang="en-US" dirty="0"/>
          </a:p>
          <a:p>
            <a:r>
              <a:rPr lang="en-US" b="1" dirty="0"/>
              <a:t>Enhanced resiliency and serviceability</a:t>
            </a:r>
          </a:p>
          <a:p>
            <a:r>
              <a:rPr lang="en-US" dirty="0"/>
              <a:t>Hot plug, redundant power supplies and cooling are standard on the Power E950. The server offers an N+1 phase redundant voltage regulator subsystem for both processors and memory, and concurrent maintenance on I/O - blind-swap PCIe adapter slots and disks.</a:t>
            </a:r>
          </a:p>
          <a:p>
            <a:endParaRPr lang="en-US" dirty="0"/>
          </a:p>
          <a:p>
            <a:r>
              <a:rPr lang="en-US" b="1" dirty="0"/>
              <a:t>Rapid adjustment to changing demands</a:t>
            </a:r>
          </a:p>
          <a:p>
            <a:r>
              <a:rPr lang="en-US" dirty="0"/>
              <a:t>With the Power E950, you can rapidly adjust to the demands of a changing business climate. The server allows you to dynamically respond to workload changes with IBM </a:t>
            </a:r>
            <a:r>
              <a:rPr lang="en-US" dirty="0" err="1"/>
              <a:t>PowerVM</a:t>
            </a:r>
            <a:r>
              <a:rPr lang="en-US" dirty="0"/>
              <a:t> virtualization. You can seamlessly provision the processor or memory capacity permanently, or only as long as required, with capacity on demand for processors and memory.</a:t>
            </a:r>
          </a:p>
          <a:p>
            <a:endParaRPr lang="en-US" dirty="0"/>
          </a:p>
          <a:p>
            <a:endParaRPr lang="en-US" dirty="0"/>
          </a:p>
          <a:p>
            <a:r>
              <a:rPr lang="en-US" dirty="0"/>
              <a:t>The Power E950 is a redesigned 4-socket 4U system with increased bandwidth and efficiency compared to the E880C. Each Power E950 includes built-in </a:t>
            </a:r>
            <a:r>
              <a:rPr lang="en-US" dirty="0" err="1"/>
              <a:t>PowerVM</a:t>
            </a:r>
            <a:r>
              <a:rPr lang="en-US" dirty="0"/>
              <a:t> virtualization and provides a secure and scalable server virtualization environment for AIX and Linux (as well as IBM </a:t>
            </a:r>
            <a:r>
              <a:rPr lang="en-US" dirty="0" err="1"/>
              <a:t>i</a:t>
            </a:r>
            <a:r>
              <a:rPr lang="en-US" dirty="0"/>
              <a:t> but the E950 only supports AIX and Linux) applications built upon the advanced RAS features and leading performance of the Power Systems platform. </a:t>
            </a:r>
            <a:r>
              <a:rPr lang="en-US" dirty="0" err="1"/>
              <a:t>PowerVC</a:t>
            </a:r>
            <a:r>
              <a:rPr lang="en-US" dirty="0"/>
              <a:t> (based on OpenStack) cloud management is shipped as a priced option to support our clients cloud needs. Power E950 also includes Capacity on Demand and a three year license for Cloud Management Console (CMC). Similar to the Power E850C, the Power E950 will be in the small software tier. Finally, each Power E950 comes with three years of 24x7 service included which is a big advantage from a TCO perspective for customers currently on older Power systems.</a:t>
            </a:r>
          </a:p>
        </p:txBody>
      </p:sp>
      <p:sp>
        <p:nvSpPr>
          <p:cNvPr id="6" name="Slide Number Placeholder 5">
            <a:extLst>
              <a:ext uri="{FF2B5EF4-FFF2-40B4-BE49-F238E27FC236}">
                <a16:creationId xmlns:a16="http://schemas.microsoft.com/office/drawing/2014/main" id="{6206AC9D-7D9D-49D5-926A-AF70590DDDED}"/>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346081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52542"/>
          </a:xfrm>
        </p:spPr>
        <p:txBody>
          <a:bodyPr/>
          <a:lstStyle/>
          <a:p>
            <a:r>
              <a:rPr lang="en-US" b="0" dirty="0"/>
              <a:t>What are the defining characteristics of the E980 (and the future planned H980)?</a:t>
            </a:r>
          </a:p>
          <a:p>
            <a:endParaRPr lang="en-US" b="1" dirty="0"/>
          </a:p>
          <a:p>
            <a:r>
              <a:rPr lang="en-US" b="1" dirty="0"/>
              <a:t>Massive throughput, performance and scalability</a:t>
            </a:r>
          </a:p>
          <a:p>
            <a:r>
              <a:rPr lang="en-US" dirty="0"/>
              <a:t>The IBM Power System E980 server offers a modular high-end system with up to 192 POWER9 cores, up to 64 TB memory and the fastest POWER9 processors in the Power Systems portfolio.</a:t>
            </a:r>
          </a:p>
          <a:p>
            <a:endParaRPr lang="en-US" dirty="0"/>
          </a:p>
          <a:p>
            <a:r>
              <a:rPr lang="en-US" b="1" dirty="0"/>
              <a:t>Consolidation of underutilized servers</a:t>
            </a:r>
          </a:p>
          <a:p>
            <a:r>
              <a:rPr lang="en-US" dirty="0"/>
              <a:t>The Power E980 allows you to enable large-scale consolidation of older, underutilized servers onto an ultra-efficient POWER9 high-end system with unprecedented levels of utilization and resource sharing to concurrently support AIX, IBM </a:t>
            </a:r>
            <a:r>
              <a:rPr lang="en-US" dirty="0" err="1"/>
              <a:t>i</a:t>
            </a:r>
            <a:r>
              <a:rPr lang="en-US" dirty="0"/>
              <a:t> and Linux applications.</a:t>
            </a:r>
          </a:p>
          <a:p>
            <a:endParaRPr lang="en-US" dirty="0"/>
          </a:p>
          <a:p>
            <a:r>
              <a:rPr lang="en-US" b="1" dirty="0"/>
              <a:t>Infrastructure resilience</a:t>
            </a:r>
          </a:p>
          <a:p>
            <a:r>
              <a:rPr lang="en-US" dirty="0"/>
              <a:t>The POWER9 high-end system is engineered to deliver the highest level of reliability, availability and serviceability. Features like hot plug, redundant power supplies and cooling are standard on the Power E980. As well as active memory mirroring which, when reading data from one location in memory, if an error is detected, the subsystem reads the data from the alternate location. A fault, even a solid uncorrectable error in the data, can be tolerated by using this feature. Note that IBM Power systems has long had concurrent maintenance for various parts of the hardware; allowing clients to add, remove or replace components while the system is still up and running. This includes power supplies, fans, disk drives, PCIe adapters, and I/O expansion drawers.</a:t>
            </a:r>
          </a:p>
          <a:p>
            <a:endParaRPr lang="en-US" dirty="0"/>
          </a:p>
          <a:p>
            <a:r>
              <a:rPr lang="en-US" b="1" dirty="0"/>
              <a:t>Rapid service delivery</a:t>
            </a:r>
          </a:p>
          <a:p>
            <a:r>
              <a:rPr lang="en-US" dirty="0"/>
              <a:t>The server delivers industry-leading virtualization, capacity on demand for processors and memory, and private cloud capacity to help provide seamless, non-disruptive growth and increased flexibility for multiple systems in an enterprise private cloud.</a:t>
            </a:r>
          </a:p>
          <a:p>
            <a:endParaRPr lang="en-US" dirty="0"/>
          </a:p>
          <a:p>
            <a:r>
              <a:rPr lang="en-US" b="1" dirty="0"/>
              <a:t>Smooth, non-disruptive transition</a:t>
            </a:r>
          </a:p>
          <a:p>
            <a:r>
              <a:rPr lang="en-US" dirty="0"/>
              <a:t>You can upgrade from Power Systems E870, E870C, E880 and E880C to maintain your investment in POWER8® and realize a smooth, non-disruptive transition by modernizing your infrastructure in less than 24 hours.</a:t>
            </a:r>
          </a:p>
          <a:p>
            <a:endParaRPr lang="en-US" dirty="0"/>
          </a:p>
          <a:p>
            <a:endParaRPr lang="en-US" dirty="0"/>
          </a:p>
          <a:p>
            <a:pPr defTabSz="914266">
              <a:defRPr/>
            </a:pPr>
            <a:r>
              <a:rPr lang="en-US" dirty="0"/>
              <a:t>These features make the E980 the i</a:t>
            </a:r>
            <a:r>
              <a:rPr lang="en-US" altLang="en-US" dirty="0">
                <a:latin typeface="Arial" charset="0"/>
                <a:ea typeface="ＭＳ Ｐゴシック" charset="-128"/>
              </a:rPr>
              <a:t>ndustry leader in per-core performance and massive throughput and bandwidth for the most demanding OLTP/database applications. With advanced virtualization capabilities including dynamic sharing of up to 192-cores, 64TB of memory across up to 1,000 partitions; Micro-Partitions and the ability to move live applications from one physical system to another without user interruption, the E980 is the best platform for workload consolidation. </a:t>
            </a:r>
          </a:p>
          <a:p>
            <a:pPr defTabSz="914266">
              <a:defRPr/>
            </a:pPr>
            <a:endParaRPr lang="en-US" altLang="en-US" dirty="0">
              <a:latin typeface="Arial" charset="0"/>
              <a:ea typeface="ＭＳ Ｐゴシック" charset="-128"/>
            </a:endParaRPr>
          </a:p>
          <a:p>
            <a:pPr defTabSz="914266">
              <a:defRPr/>
            </a:pPr>
            <a:r>
              <a:rPr lang="en-US" altLang="en-US" dirty="0">
                <a:latin typeface="Arial" charset="0"/>
                <a:ea typeface="ＭＳ Ｐゴシック" charset="-128"/>
              </a:rPr>
              <a:t>All with the highest level of Power Systems Reliability, Availability and Serviceability that clients have come to put their trust in with IBM Power Systems. With comprehensive redundancy and system enablement for reduced unplanned downtime and elimination of planned application downtime.</a:t>
            </a:r>
          </a:p>
          <a:p>
            <a:pPr defTabSz="914266">
              <a:defRPr/>
            </a:pPr>
            <a:endParaRPr lang="en-US" altLang="ja-JP" dirty="0">
              <a:latin typeface="Arial" charset="0"/>
              <a:ea typeface="ＭＳ Ｐゴシック" charset="-128"/>
              <a:cs typeface="ヒラギノ角ゴ Pro W3" charset="0"/>
            </a:endParaRPr>
          </a:p>
          <a:p>
            <a:pPr defTabSz="914266">
              <a:defRPr/>
            </a:pPr>
            <a:r>
              <a:rPr lang="en-US" altLang="ja-JP" dirty="0">
                <a:latin typeface="Arial" charset="0"/>
                <a:ea typeface="ＭＳ Ｐゴシック" charset="-128"/>
                <a:cs typeface="ヒラギノ角ゴ Pro W3" charset="0"/>
              </a:rPr>
              <a:t>And for existing clients we provide u</a:t>
            </a:r>
            <a:r>
              <a:rPr lang="en-US" altLang="ja-JP" dirty="0">
                <a:latin typeface="Arial" charset="0"/>
                <a:ea typeface="ヒラギノ角ゴ Pro W3" charset="0"/>
                <a:cs typeface="ヒラギノ角ゴ Pro W3" charset="0"/>
              </a:rPr>
              <a:t>pgrades from POWER8 Power E870, E870C, E880, E880C systems to help clients preserve their investment in Power Systems &amp; Software along with </a:t>
            </a:r>
            <a:r>
              <a:rPr lang="en-US" altLang="ja-JP" dirty="0">
                <a:latin typeface="Arial" charset="0"/>
                <a:ea typeface="ＭＳ Ｐゴシック" charset="-128"/>
                <a:cs typeface="ヒラギノ角ゴ Pro W3" charset="0"/>
              </a:rPr>
              <a:t>m</a:t>
            </a:r>
            <a:r>
              <a:rPr lang="en-US" altLang="en-US" dirty="0">
                <a:latin typeface="Arial" charset="0"/>
                <a:ea typeface="ＭＳ Ｐゴシック" charset="-128"/>
              </a:rPr>
              <a:t>ulti-system workload balancing &amp; resource sharing with Power Enterprise Pools to enable clients to further optimize their TCO across multiple datacenter infrastructures.</a:t>
            </a:r>
          </a:p>
          <a:p>
            <a:pPr marL="121306" defTabSz="931637" fontAlgn="base">
              <a:spcBef>
                <a:spcPct val="25000"/>
              </a:spcBef>
              <a:spcAft>
                <a:spcPct val="0"/>
              </a:spcAft>
              <a:buClr>
                <a:srgbClr val="7DBA00"/>
              </a:buClr>
              <a:buSzPct val="120000"/>
              <a:tabLst>
                <a:tab pos="2384085" algn="l"/>
              </a:tabLst>
              <a:defRPr/>
            </a:pPr>
            <a:endParaRPr lang="en-US" dirty="0"/>
          </a:p>
          <a:p>
            <a:pPr rtl="0" eaLnBrk="1" fontAlgn="auto" latinLnBrk="0" hangingPunct="1"/>
            <a:r>
              <a:rPr lang="en-US" dirty="0">
                <a:latin typeface="Arial" charset="0"/>
                <a:ea typeface="ヒラギノ角ゴ Pro W3" charset="0"/>
                <a:cs typeface="ヒラギノ角ゴ Pro W3" charset="0"/>
              </a:rPr>
              <a:t>The E980 is ideally suited for large enterprises looking to </a:t>
            </a:r>
            <a:r>
              <a:rPr lang="en-US" dirty="0" err="1">
                <a:latin typeface="Arial" charset="0"/>
                <a:ea typeface="ヒラギノ角ゴ Pro W3" charset="0"/>
                <a:cs typeface="ヒラギノ角ゴ Pro W3" charset="0"/>
              </a:rPr>
              <a:t>ceploy</a:t>
            </a:r>
            <a:r>
              <a:rPr lang="en-US" dirty="0">
                <a:latin typeface="Arial" charset="0"/>
                <a:ea typeface="ヒラギノ角ゴ Pro W3" charset="0"/>
                <a:cs typeface="ヒラギノ角ゴ Pro W3" charset="0"/>
              </a:rPr>
              <a:t> large-scale, secure private clouds in support of their mission-critical transactional and database applications. It is ideal for a consolidated and/or virtualized landscape of large-scale, in-memory database applications as well like SAP HANA.</a:t>
            </a:r>
          </a:p>
          <a:p>
            <a:pPr marL="232909" indent="-111602" defTabSz="931637" fontAlgn="base">
              <a:spcBef>
                <a:spcPct val="25000"/>
              </a:spcBef>
              <a:spcAft>
                <a:spcPct val="0"/>
              </a:spcAft>
              <a:buClr>
                <a:srgbClr val="7DBA00"/>
              </a:buClr>
              <a:buSzPct val="120000"/>
              <a:buFont typeface="Wingdings" charset="2"/>
              <a:buChar char="§"/>
              <a:tabLst>
                <a:tab pos="2384085" algn="l"/>
              </a:tabLst>
              <a:defRPr/>
            </a:pPr>
            <a:endParaRPr lang="en-US" dirty="0"/>
          </a:p>
        </p:txBody>
      </p:sp>
      <p:sp>
        <p:nvSpPr>
          <p:cNvPr id="6" name="Slide Number Placeholder 5">
            <a:extLst>
              <a:ext uri="{FF2B5EF4-FFF2-40B4-BE49-F238E27FC236}">
                <a16:creationId xmlns:a16="http://schemas.microsoft.com/office/drawing/2014/main" id="{D53E2472-878B-4FC2-9E6B-96A15C6AEB99}"/>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180157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r>
              <a:rPr lang="en-US" dirty="0"/>
              <a:t>If we look at the two systems side by side, here is the overall comparison of what’s inside:</a:t>
            </a:r>
          </a:p>
          <a:p>
            <a:endParaRPr lang="en-US" sz="600" dirty="0"/>
          </a:p>
          <a:p>
            <a:r>
              <a:rPr lang="en-US" dirty="0"/>
              <a:t>The E950 comes in a 2 socket and 4 socket configurations in a 4U form factor for standard 19 inch rack enclosures. The E950 leverages the SMT8 processor in 12-core, 11-core, 10-core and 8-core offerings. Clients can leverage the 12-core processor for maximum throughput or the 8-core processor for maximum per core performance (or somewhere in between depending on the workloads they want to run on the system). </a:t>
            </a:r>
          </a:p>
          <a:p>
            <a:endParaRPr lang="en-US" dirty="0"/>
          </a:p>
          <a:p>
            <a:r>
              <a:rPr lang="en-US" dirty="0"/>
              <a:t>For private cloud deployments, the E950 server comes with up to 16TB of memory which supports up to 920 GB/s of total system memory bandwidth (230GB per processor) for memory demanding workloads like databases, data-intensive applications and in-memory analytics systems.</a:t>
            </a:r>
          </a:p>
          <a:p>
            <a:endParaRPr lang="en-US" dirty="0"/>
          </a:p>
          <a:p>
            <a:pPr defTabSz="931637">
              <a:defRPr/>
            </a:pPr>
            <a:r>
              <a:rPr lang="en-US" dirty="0"/>
              <a:t>The E980 supports up to four 5U CEC drawers plus a 2U control unit all in the standard 19 inch rack enclosure. This allows up to 192 processor cores in total (like the E950 you can choose from 12-core (maximum throughput), 11-core, 10-core or 8-core (maximum per core performance) processors. The E980 servers are designed for continuous operations for business critical services and delvers more virtual machines (VMs) and more throughput per server than any other server on the market. The E980 supports 230 GB/s memory bandwidth and up to 4TB of memory </a:t>
            </a:r>
            <a:r>
              <a:rPr lang="en-US" b="1" dirty="0"/>
              <a:t>per socket</a:t>
            </a:r>
            <a:r>
              <a:rPr lang="en-US" dirty="0"/>
              <a:t>. The servers have 8 DIMM slots per socket, 32 DIMMs per drawer, 128 DIMMs max in the configuration and supports CDIMMS of 32, 64, 128, 256, and 512 GB DDR4 memory.</a:t>
            </a:r>
          </a:p>
          <a:p>
            <a:endParaRPr lang="en-US" dirty="0"/>
          </a:p>
        </p:txBody>
      </p:sp>
      <p:sp>
        <p:nvSpPr>
          <p:cNvPr id="6" name="Slide Number Placeholder 5">
            <a:extLst>
              <a:ext uri="{FF2B5EF4-FFF2-40B4-BE49-F238E27FC236}">
                <a16:creationId xmlns:a16="http://schemas.microsoft.com/office/drawing/2014/main" id="{C8E4573D-40AB-41EE-AA89-0BC4CD270057}"/>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2476458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Power Systems are built for the most demanding, data-intensive, computing on earth. IBM’s cloud-ready Enterprise servers help clients unleash insight from their data pipeline – from managing mission-critical data, to managing their operational data stores and data lakes, to delivering the best server for cognitive computing. </a:t>
            </a:r>
          </a:p>
          <a:p>
            <a:endParaRPr lang="en-US" dirty="0"/>
          </a:p>
        </p:txBody>
      </p:sp>
      <p:sp>
        <p:nvSpPr>
          <p:cNvPr id="6" name="Slide Number Placeholder 5">
            <a:extLst>
              <a:ext uri="{FF2B5EF4-FFF2-40B4-BE49-F238E27FC236}">
                <a16:creationId xmlns:a16="http://schemas.microsoft.com/office/drawing/2014/main" id="{34A78D55-865A-480B-BCD2-535CE48665EA}"/>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29674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4C824C41-BF69-4C5D-8E9E-9D836B112DB7}"/>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2925457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13E13F65-0015-4A74-A96F-1CCE71BB3B8B}"/>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04986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6E55554B-6622-458C-BB6A-69086E57B7A2}"/>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1286746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22A6640E-B003-4773-BD7C-D2E9C8DB8BAC}"/>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21391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09297"/>
          </a:xfrm>
        </p:spPr>
        <p:txBody>
          <a:bodyPr/>
          <a:lstStyle/>
          <a:p>
            <a:r>
              <a:rPr lang="en-US" dirty="0"/>
              <a:t>To address these IT challenges, IBM has recently announced the next evolution in Power Enterprise Systems…the E950 and E980.</a:t>
            </a:r>
          </a:p>
          <a:p>
            <a:endParaRPr lang="en-US" dirty="0"/>
          </a:p>
          <a:p>
            <a:r>
              <a:rPr lang="en-US" b="1" dirty="0"/>
              <a:t>The E950</a:t>
            </a:r>
            <a:r>
              <a:rPr lang="en-US" dirty="0"/>
              <a:t>: Designed for private cloud and cognitive workloads, the E950 offers a unique blend of enterprise-class capabilities in a 4-socket 4U form factor. Optimized for private cloud deployments, the IBM® Power System E950 midrange server offers a unique blend of enterprise-class capabilities in a reliable, secure, space-efficient 4-socket 4U form factor that delivers exceptional performance for medium and large enterprises at an affordable price. The Power E950 is ideal for cloud deployments with built-in virtualization and flexible capacity. It allows you to deliver faster business results by increasing throughput and reducing response times with POWER9 processors and increased memory and I/O bandwidth.</a:t>
            </a:r>
          </a:p>
          <a:p>
            <a:endParaRPr lang="en-US" dirty="0"/>
          </a:p>
          <a:p>
            <a:r>
              <a:rPr lang="en-US" b="1" dirty="0"/>
              <a:t>The E980</a:t>
            </a:r>
            <a:r>
              <a:rPr lang="en-US" dirty="0"/>
              <a:t>: The flexibility of the IBM® Power System E980 high-end enterprise server can help you build out a large cloud infrastructure with proven reliability, tighter security, rapid scalability, and simplified maintenance and management. With up to 192 POWER9 cores, up to 64 TB memory, and the fastest POWER9 processors in the Power Systems portfolio, the Power E980 delivers extraordinary performance and availability for data centers with demanding AIX, IBM I, and Linux applications.</a:t>
            </a:r>
          </a:p>
          <a:p>
            <a:endParaRPr lang="en-US" dirty="0"/>
          </a:p>
          <a:p>
            <a:r>
              <a:rPr lang="en-US" dirty="0"/>
              <a:t>In the following slides we will cover in detail how the E950 and E980 address the IT imperatives from the previous slide (private cloud agility, increased availability, secure by design, and increased server virtualization density).</a:t>
            </a:r>
          </a:p>
        </p:txBody>
      </p:sp>
      <p:sp>
        <p:nvSpPr>
          <p:cNvPr id="6" name="Slide Number Placeholder 5">
            <a:extLst>
              <a:ext uri="{FF2B5EF4-FFF2-40B4-BE49-F238E27FC236}">
                <a16:creationId xmlns:a16="http://schemas.microsoft.com/office/drawing/2014/main" id="{AA21E0A4-18DC-4FAF-BDBB-CD4F7004A163}"/>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27658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IBM that is singing the praises of the new POWER9 Enterprise servers. Following their announcement, several industry experts noted that these Power systems are “unmatched” and that clients should “upgrade” to these new servers.</a:t>
            </a:r>
          </a:p>
          <a:p>
            <a:endParaRPr lang="en-US" dirty="0"/>
          </a:p>
          <a:p>
            <a:r>
              <a:rPr lang="en-US" dirty="0"/>
              <a:t>You can read the quotes yourself but they all agree that POWER9 Enterprise servers are something their clients should consider as a basis for their private cloud infrastructure.</a:t>
            </a:r>
          </a:p>
        </p:txBody>
      </p:sp>
      <p:sp>
        <p:nvSpPr>
          <p:cNvPr id="6" name="Slide Number Placeholder 5">
            <a:extLst>
              <a:ext uri="{FF2B5EF4-FFF2-40B4-BE49-F238E27FC236}">
                <a16:creationId xmlns:a16="http://schemas.microsoft.com/office/drawing/2014/main" id="{A6419773-A7D6-429B-AFF3-4D31D1BC6A18}"/>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402497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vendors will put a chart like this in front of clients. And in most cases we wouldn’t bother with something like this. However, you will run into clients that think that anything but Intel is dead. Far from it! In fact if you look at the Fortune 100 businesses, 80% of them trust IBM Power Systems for some of their most data intensive and business critical applications. These are of course some of the most recognized companies in the world and they trust IBM Power Systems to help run and manage their businesses.</a:t>
            </a:r>
          </a:p>
          <a:p>
            <a:endParaRPr lang="en-US" dirty="0"/>
          </a:p>
          <a:p>
            <a:r>
              <a:rPr lang="en-US" dirty="0"/>
              <a:t>The Fortune 100 is an annual list of the 100 largest U.S. public and privately held companies, published by Fortune magazine. The ranking is compiled using gross revenue figures. The Fortune 100 list is more exclusive than both the Fortune 500 (which accounts for 2/3rds of the US GDP) and Fortune 1000 lists.</a:t>
            </a:r>
          </a:p>
          <a:p>
            <a:endParaRPr lang="en-US" dirty="0"/>
          </a:p>
          <a:p>
            <a:r>
              <a:rPr lang="en-US" dirty="0"/>
              <a:t>Don’t be afraid of clients that think x86 is the only solution they need….teach them that their peers continue to put their trust in Power Systems.</a:t>
            </a:r>
          </a:p>
          <a:p>
            <a:endParaRPr lang="en-US" dirty="0"/>
          </a:p>
          <a:p>
            <a:pPr defTabSz="931637">
              <a:defRPr/>
            </a:pPr>
            <a:r>
              <a:rPr lang="en-US" dirty="0"/>
              <a:t>Based on Fortune 500 2018 List - </a:t>
            </a:r>
            <a:r>
              <a:rPr lang="en-US" dirty="0">
                <a:hlinkClick r:id="rId3">
                  <a:extLst>
                    <a:ext uri="{A12FA001-AC4F-418D-AE19-62706E023703}">
                      <ahyp:hlinkClr xmlns:ahyp="http://schemas.microsoft.com/office/drawing/2018/hyperlinkcolor" val="tx"/>
                    </a:ext>
                  </a:extLst>
                </a:hlinkClick>
              </a:rPr>
              <a:t>http://fortune.com/fortune500/list/</a:t>
            </a:r>
            <a:endParaRPr lang="en-US" dirty="0"/>
          </a:p>
          <a:p>
            <a:endParaRPr lang="en-US" dirty="0"/>
          </a:p>
        </p:txBody>
      </p:sp>
      <p:sp>
        <p:nvSpPr>
          <p:cNvPr id="6" name="Slide Number Placeholder 5">
            <a:extLst>
              <a:ext uri="{FF2B5EF4-FFF2-40B4-BE49-F238E27FC236}">
                <a16:creationId xmlns:a16="http://schemas.microsoft.com/office/drawing/2014/main" id="{354AECDD-5CFA-4447-8437-216E4D1987CF}"/>
              </a:ext>
            </a:extLst>
          </p:cNvPr>
          <p:cNvSpPr>
            <a:spLocks noGrp="1"/>
          </p:cNvSpPr>
          <p:nvPr>
            <p:ph type="sldNum" sz="quarter" idx="10"/>
          </p:nvPr>
        </p:nvSpPr>
        <p:spPr/>
        <p:txBody>
          <a:bodyPr/>
          <a:lstStyle/>
          <a:p>
            <a:fld id="{6E2E38B8-B0B4-AD41-AC6E-B781F46A9FD3}"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79753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a vast majority of the Fortune 100 trust Power Systems, but if you look at the top industries, their leadership also trust IBM Power Systems to run and manage their businesses. From banking to retail, you can find Power Systems making a difference globally.</a:t>
            </a:r>
          </a:p>
          <a:p>
            <a:endParaRPr lang="en-US" dirty="0"/>
          </a:p>
          <a:p>
            <a:r>
              <a:rPr lang="en-US" dirty="0"/>
              <a:t>Why do these industries trust Power? </a:t>
            </a:r>
          </a:p>
          <a:p>
            <a:endParaRPr lang="en-US" dirty="0"/>
          </a:p>
          <a:p>
            <a:r>
              <a:rPr lang="en-US" dirty="0"/>
              <a:t>The IBM Power Systems product team continues to fuel innovation and extend Power’s leadership in </a:t>
            </a:r>
            <a:r>
              <a:rPr lang="en-US" b="1" dirty="0"/>
              <a:t>performance</a:t>
            </a:r>
            <a:r>
              <a:rPr lang="en-US" dirty="0"/>
              <a:t>, </a:t>
            </a:r>
            <a:r>
              <a:rPr lang="en-US" b="1" dirty="0"/>
              <a:t>scalability, and security</a:t>
            </a:r>
            <a:r>
              <a:rPr lang="en-US" dirty="0"/>
              <a:t>, while maintaining our longstanding position as the </a:t>
            </a:r>
            <a:r>
              <a:rPr lang="en-US" b="1" dirty="0"/>
              <a:t>most reliable servers </a:t>
            </a:r>
            <a:r>
              <a:rPr lang="en-US" dirty="0"/>
              <a:t>in the industry and protecting our clients investments as they evolve their infrastructure. </a:t>
            </a:r>
          </a:p>
          <a:p>
            <a:endParaRPr lang="en-US" dirty="0"/>
          </a:p>
          <a:p>
            <a:r>
              <a:rPr lang="en-US" dirty="0"/>
              <a:t>These are just a few of the reasons customers continue to trust their mission-critical workloads to IBM Power </a:t>
            </a:r>
            <a:r>
              <a:rPr lang="en-US" dirty="0">
                <a:solidFill>
                  <a:schemeClr val="tx1"/>
                </a:solidFill>
              </a:rPr>
              <a:t>Systems.</a:t>
            </a:r>
          </a:p>
          <a:p>
            <a:endParaRPr lang="en-US" dirty="0"/>
          </a:p>
          <a:p>
            <a:pPr defTabSz="931637">
              <a:defRPr/>
            </a:pPr>
            <a:r>
              <a:rPr lang="en-US" dirty="0"/>
              <a:t>Based on Fortune 500 2018 List - </a:t>
            </a:r>
            <a:r>
              <a:rPr lang="en-US" dirty="0">
                <a:hlinkClick r:id="rId3">
                  <a:extLst>
                    <a:ext uri="{A12FA001-AC4F-418D-AE19-62706E023703}">
                      <ahyp:hlinkClr xmlns:ahyp="http://schemas.microsoft.com/office/drawing/2018/hyperlinkcolor" val="tx"/>
                    </a:ext>
                  </a:extLst>
                </a:hlinkClick>
              </a:rPr>
              <a:t>http://fortune.com/fortune500/list/</a:t>
            </a:r>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F2E79911-5C3E-4F46-9EAA-531F85DAB1BE}"/>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18154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08405"/>
          </a:xfrm>
        </p:spPr>
        <p:txBody>
          <a:bodyPr/>
          <a:lstStyle/>
          <a:p>
            <a:r>
              <a:rPr lang="en-US" dirty="0"/>
              <a:t>The latest release in the POWER9 line is the enterprise scale up servers known as the E950 and E980 (along with their “twins” which are SAP HANA optimized, the H950 and H980). These servers are designed for clients that are looking to consolidate workloads into a smaller virtualized footprint or clients looking for the ultimate in single server scalability. Clients looking to build a private cloud and run more workloads than can fit on an x86-based system are perfect candidates for these servers.</a:t>
            </a:r>
          </a:p>
          <a:p>
            <a:endParaRPr lang="en-US" dirty="0"/>
          </a:p>
          <a:p>
            <a:r>
              <a:rPr lang="en-US" dirty="0"/>
              <a:t>We will deliver into the specific areas later in this deck, but clients should know that the four key value propositions of the enterprise line are:</a:t>
            </a:r>
          </a:p>
          <a:p>
            <a:pPr marL="174683" indent="-174683">
              <a:buFont typeface="Arial" panose="020B0604020202020204" pitchFamily="34" charset="0"/>
              <a:buChar char="•"/>
            </a:pPr>
            <a:endParaRPr lang="en-US" b="1" dirty="0"/>
          </a:p>
          <a:p>
            <a:pPr marL="174683" indent="-174683" defTabSz="931637">
              <a:buFont typeface="Arial" panose="020B0604020202020204" pitchFamily="34" charset="0"/>
              <a:buChar char="•"/>
              <a:defRPr/>
            </a:pPr>
            <a:r>
              <a:rPr lang="en-US" b="1" dirty="0"/>
              <a:t>Simplified </a:t>
            </a:r>
            <a:r>
              <a:rPr lang="en-US" b="1" dirty="0" err="1"/>
              <a:t>multicloud</a:t>
            </a:r>
            <a:r>
              <a:rPr lang="en-US" b="1" dirty="0"/>
              <a:t> – </a:t>
            </a:r>
            <a:r>
              <a:rPr lang="en-US" dirty="0"/>
              <a:t>Building your cloud on a Power platform reduces complexity, controls costs, and drives agility. With IBM Power based cloud solutions, you can cloud-enable any workload without migration and build a cloud that handles the most data intensive workloads. You have the ability to create your cloud strategy - Private, Hybrid or Multi-Cloud. </a:t>
            </a:r>
            <a:r>
              <a:rPr lang="en-US" dirty="0">
                <a:solidFill>
                  <a:schemeClr val="tx2"/>
                </a:solidFill>
              </a:rPr>
              <a:t>Instantly cloud enable any workload with IBM POWER9 based Power Systems and build a cloud designed for the most data intensive workloads. </a:t>
            </a:r>
            <a:r>
              <a:rPr lang="en-US" dirty="0"/>
              <a:t>With the reliability and scalability of the Enterprise server line, the E950 and E980 include some of the world’s best virtualization technology that allow for rapid cloud deployments and extensive workload consolidation to help clients deliver more agility to their lines of business.</a:t>
            </a:r>
          </a:p>
          <a:p>
            <a:pPr marL="174683" indent="-174683">
              <a:buFont typeface="Arial" panose="020B0604020202020204" pitchFamily="34" charset="0"/>
              <a:buChar char="•"/>
            </a:pPr>
            <a:endParaRPr lang="en-US" b="1" dirty="0"/>
          </a:p>
          <a:p>
            <a:pPr marL="174683" indent="-174683" defTabSz="931637">
              <a:buFont typeface="Arial" panose="020B0604020202020204" pitchFamily="34" charset="0"/>
              <a:buChar char="•"/>
              <a:defRPr/>
            </a:pPr>
            <a:r>
              <a:rPr lang="en-US" b="1" dirty="0"/>
              <a:t>Proven reliability - </a:t>
            </a:r>
            <a:r>
              <a:rPr lang="en-US" dirty="0"/>
              <a:t>Today’s always-on world requires resilient, mission-critical servers that deliver continuous operations. IBM Power Systems provides the industry leading uptime. In fact, IBM Power Systems ranks #1 in every major reliability category by ITIC and is an industry leader of Mid Range and High End Servers.</a:t>
            </a:r>
          </a:p>
          <a:p>
            <a:pPr marL="174683" indent="-174683" defTabSz="931637">
              <a:buFont typeface="Arial" panose="020B0604020202020204" pitchFamily="34" charset="0"/>
              <a:buChar char="•"/>
              <a:defRPr/>
            </a:pPr>
            <a:endParaRPr lang="en-US" b="1" dirty="0"/>
          </a:p>
          <a:p>
            <a:pPr marL="174683" indent="-174683" defTabSz="931637">
              <a:buFont typeface="Arial" panose="020B0604020202020204" pitchFamily="34" charset="0"/>
              <a:buChar char="•"/>
              <a:defRPr/>
            </a:pPr>
            <a:r>
              <a:rPr lang="en-US" b="1" dirty="0"/>
              <a:t>Built-in end-to-end security - </a:t>
            </a:r>
            <a:r>
              <a:rPr lang="en-US" dirty="0"/>
              <a:t>Security is binary, either you have it, or you don’t. If your company is ever under attack, every level of your IT architecture needs to be secure, from the chip of the smallest server to your hybrid cloud. With security built in, starting at the chip level, IBM POWER9 helps keep your company out of the headlines. IBM also ships the entire line of Power Systems with patches for both </a:t>
            </a:r>
            <a:r>
              <a:rPr lang="en-US" dirty="0" err="1"/>
              <a:t>Spectre</a:t>
            </a:r>
            <a:r>
              <a:rPr lang="en-US" dirty="0"/>
              <a:t> and Meltdown preinstalled, and set up to protect clients right out of the box.</a:t>
            </a:r>
          </a:p>
          <a:p>
            <a:pPr marL="174683" indent="-174683">
              <a:buFont typeface="Arial" panose="020B0604020202020204" pitchFamily="34" charset="0"/>
              <a:buChar char="•"/>
            </a:pPr>
            <a:endParaRPr lang="en-US" b="1" dirty="0"/>
          </a:p>
          <a:p>
            <a:pPr marL="174683" indent="-174683" defTabSz="931637">
              <a:buFont typeface="Arial" panose="020B0604020202020204" pitchFamily="34" charset="0"/>
              <a:buChar char="•"/>
              <a:defRPr/>
            </a:pPr>
            <a:r>
              <a:rPr lang="en-US" b="1" dirty="0"/>
              <a:t>Scalable, affordable performance - </a:t>
            </a:r>
            <a:r>
              <a:rPr lang="en-US" dirty="0"/>
              <a:t>You need servers that stay ahead of workload challenges, new data sources, and compute demands. IBM POWER9 drives the world’s largest super computers and is ready to accelerate your enterprise. </a:t>
            </a:r>
            <a:endParaRPr lang="en-US" i="1" dirty="0"/>
          </a:p>
          <a:p>
            <a:pPr marL="174683" indent="-174683">
              <a:buFont typeface="Arial" panose="020B0604020202020204" pitchFamily="34" charset="0"/>
              <a:buChar char="•"/>
            </a:pPr>
            <a:endParaRPr lang="en-US" b="1" dirty="0"/>
          </a:p>
          <a:p>
            <a:endParaRPr lang="en-US" dirty="0"/>
          </a:p>
        </p:txBody>
      </p:sp>
      <p:sp>
        <p:nvSpPr>
          <p:cNvPr id="6" name="Slide Number Placeholder 5">
            <a:extLst>
              <a:ext uri="{FF2B5EF4-FFF2-40B4-BE49-F238E27FC236}">
                <a16:creationId xmlns:a16="http://schemas.microsoft.com/office/drawing/2014/main" id="{AF79D755-51D9-4638-A429-F939E0FAE65D}"/>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66639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30028"/>
          </a:xfrm>
        </p:spPr>
        <p:txBody>
          <a:bodyPr/>
          <a:lstStyle/>
          <a:p>
            <a:r>
              <a:rPr lang="en-US" dirty="0"/>
              <a:t>Let’s look at each of those four infrastructure pillars in more detail and talk about what Power Systems Enterprise Servers delivers in each of these four areas. </a:t>
            </a:r>
          </a:p>
          <a:p>
            <a:endParaRPr lang="en-US" dirty="0"/>
          </a:p>
          <a:p>
            <a:r>
              <a:rPr lang="en-US" dirty="0"/>
              <a:t>The first is “Simplified </a:t>
            </a:r>
            <a:r>
              <a:rPr lang="en-US" dirty="0" err="1"/>
              <a:t>Multicloud</a:t>
            </a:r>
            <a:r>
              <a:rPr lang="en-US" dirty="0"/>
              <a:t>”; what does that mean? First of all it’s not about public OR private cloud; it’s all about public AND private cloud for our clients. There is a need within any large enterprise to be able to leverage both cloud deployment models, and in many instances, to leverage both within a single application or line of business. This hybrid approach means that clients need the flexibility and simplicity to be able to choose the platform and location that makes the most sense for any given workload. Cloud should not be thought of as a place but rather as a method of delivering services in an agile and always available manner.</a:t>
            </a:r>
          </a:p>
          <a:p>
            <a:endParaRPr lang="en-US" dirty="0"/>
          </a:p>
          <a:p>
            <a:r>
              <a:rPr lang="en-US" dirty="0"/>
              <a:t>There are two critical capabilities that the underlying infrastructure must be able to provide in order to deliver a true cloud experience, which are scalability and agility. With IBM POWER9 based Power Systems, you can dynamically scale compute and memory on demand and build a cloud designed for the most data intensive workloads. With “Pay As You Grow” IT, you can dynamically scale compute and memory on demand based on business needs. You can allocate more resources to a given instance as needed and when the resources are no longer needed you can just as easily remove them. </a:t>
            </a:r>
          </a:p>
          <a:p>
            <a:endParaRPr lang="en-US" dirty="0"/>
          </a:p>
          <a:p>
            <a:r>
              <a:rPr lang="en-US" dirty="0"/>
              <a:t>IBM Power systems has long been the leader in virtualization and was building private clouds long before anyone called them a cloud. The ability to deploy multiple production workloads and multiple OS instances (IBM </a:t>
            </a:r>
            <a:r>
              <a:rPr lang="en-US" dirty="0" err="1"/>
              <a:t>i</a:t>
            </a:r>
            <a:r>
              <a:rPr lang="en-US" dirty="0"/>
              <a:t>, AIX, or Linux) within a single server, with workload isolation, is unmatched in the industry. This allows clients to greatly reduce their data center footprint by consolidating more workload onto fewer physical systems. In fact, you can deploy up to 8 SAP HANA production instances per server with POWER9.</a:t>
            </a:r>
          </a:p>
          <a:p>
            <a:pPr marL="174683" indent="-174683">
              <a:buFont typeface="Arial" panose="020B0604020202020204" pitchFamily="34" charset="0"/>
              <a:buChar char="•"/>
            </a:pPr>
            <a:endParaRPr lang="en-US" dirty="0"/>
          </a:p>
          <a:p>
            <a:r>
              <a:rPr lang="en-US" dirty="0"/>
              <a:t>The second critical cloud capability is designing for agility. By this we mean that the infrastructure must be able to spin up and shut down instances at any time; quite simply, be able to add or remove resources seamlessly. But just as important, the system must be able to move instances between systems for capacity and/or availability reasons without disruption. POWER9 has built-in </a:t>
            </a:r>
            <a:r>
              <a:rPr lang="en-US" dirty="0" err="1"/>
              <a:t>PowerVM</a:t>
            </a:r>
            <a:r>
              <a:rPr lang="en-US" dirty="0"/>
              <a:t> hypervisors in all systems which provides for this dynamic sharing of resources across up to 1000 VMs with uninterrupted movement of instances across and within systems, all with policy-based automation and self-service tooling.</a:t>
            </a:r>
          </a:p>
          <a:p>
            <a:endParaRPr lang="en-US" dirty="0"/>
          </a:p>
          <a:p>
            <a:r>
              <a:rPr lang="en-US" dirty="0"/>
              <a:t>Now for hybrid cloud deployments, IBM Power Systems provides open integration with leading </a:t>
            </a:r>
            <a:r>
              <a:rPr lang="en-US" dirty="0" err="1"/>
              <a:t>multicloud</a:t>
            </a:r>
            <a:r>
              <a:rPr lang="en-US" dirty="0"/>
              <a:t> managers. This allows clients to rapidly build and deploy cloud-native apps for scalability and optimal performance in </a:t>
            </a:r>
            <a:r>
              <a:rPr lang="en-US" dirty="0" err="1"/>
              <a:t>multicloud</a:t>
            </a:r>
            <a:r>
              <a:rPr lang="en-US" dirty="0"/>
              <a:t> environments and easily import/export VMs between Power-based private and public clouds as well as migrate VMs from older power systems.</a:t>
            </a:r>
          </a:p>
          <a:p>
            <a:endParaRPr lang="en-US" dirty="0"/>
          </a:p>
        </p:txBody>
      </p:sp>
      <p:sp>
        <p:nvSpPr>
          <p:cNvPr id="6" name="Slide Number Placeholder 5">
            <a:extLst>
              <a:ext uri="{FF2B5EF4-FFF2-40B4-BE49-F238E27FC236}">
                <a16:creationId xmlns:a16="http://schemas.microsoft.com/office/drawing/2014/main" id="{66CB2C3D-AF60-4BE8-AE10-89BA00D5A2B9}"/>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0063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17440"/>
          </a:xfrm>
        </p:spPr>
        <p:txBody>
          <a:bodyPr/>
          <a:lstStyle/>
          <a:p>
            <a:r>
              <a:rPr lang="en-US" dirty="0">
                <a:cs typeface="Arial" panose="020B0604020202020204" pitchFamily="34" charset="0"/>
              </a:rPr>
              <a:t>The key take away to remember with respect to cloud is that “Cloud” is not a place – rather it’s a capability and a way of developing applications and deploying infrastructure in a more agile fashion. By leveraging IBM Cloud Private (ICP) on top of Power Systems, clients can have a full stack solution with a rich application catalog running on top of a powerful infrastructure which is optimized for the workloads they are running. Whether you're focused on deep or machine learning, application and infrastructure, Hadoop, Spark, </a:t>
            </a:r>
            <a:r>
              <a:rPr lang="en-US" dirty="0" err="1">
                <a:cs typeface="Arial" panose="020B0604020202020204" pitchFamily="34" charset="0"/>
              </a:rPr>
              <a:t>noSQL</a:t>
            </a:r>
            <a:r>
              <a:rPr lang="en-US" dirty="0">
                <a:cs typeface="Arial" panose="020B0604020202020204" pitchFamily="34" charset="0"/>
              </a:rPr>
              <a:t> and SQL databases, or the modernization of data centric applications, Power Systems brings a stronger solution for clients to be able to get more out of their infrastructure investments.</a:t>
            </a:r>
          </a:p>
          <a:p>
            <a:endParaRPr lang="en-US" kern="1200" dirty="0">
              <a:effectLst/>
            </a:endParaRPr>
          </a:p>
          <a:p>
            <a:r>
              <a:rPr lang="en-US" kern="1200" dirty="0">
                <a:effectLst/>
              </a:rPr>
              <a:t>Specifically,</a:t>
            </a:r>
            <a:r>
              <a:rPr lang="en-US" kern="1200" baseline="0" dirty="0">
                <a:effectLst/>
              </a:rPr>
              <a:t> POWER9 Enterprise systems are the perfect infrastructure for </a:t>
            </a:r>
            <a:r>
              <a:rPr lang="en-US" kern="1200" dirty="0">
                <a:effectLst/>
              </a:rPr>
              <a:t>ICP given the larger capacity they bring to the table; allowing clients to consolidate even more workloads onto a single private cloud platform. For more in-depth details on IBM Cloud Private on Power, review the material in the </a:t>
            </a:r>
            <a:r>
              <a:rPr lang="en-US" kern="1200" dirty="0" err="1">
                <a:effectLst/>
              </a:rPr>
              <a:t>Smartseller</a:t>
            </a:r>
            <a:r>
              <a:rPr lang="en-US" kern="1200" dirty="0">
                <a:effectLst/>
              </a:rPr>
              <a:t> collection here:  https://smartseller.mybluemix.net/#/collection/ae7f5d20-c7a8-42f5-9e58-2d9963f27e06?CallSource=ss </a:t>
            </a:r>
          </a:p>
          <a:p>
            <a:endParaRPr lang="en-US" kern="1200" dirty="0">
              <a:effectLst/>
            </a:endParaRPr>
          </a:p>
          <a:p>
            <a:pPr defTabSz="914266">
              <a:defRPr/>
            </a:pPr>
            <a:r>
              <a:rPr lang="en-US" kern="1200" dirty="0">
                <a:effectLst/>
              </a:rPr>
              <a:t>For clients with mission critical and performance sensitive applications, the IBM POWER9 Enterprise servers allow them to leverage the best infrastructure for deploying  these types of data workloads on. Quite simply, IBM Power Systems gives you secure and scalable private cloud platform for creation and management of cloud-native applications.</a:t>
            </a:r>
          </a:p>
        </p:txBody>
      </p:sp>
      <p:sp>
        <p:nvSpPr>
          <p:cNvPr id="6" name="Slide Number Placeholder 5">
            <a:extLst>
              <a:ext uri="{FF2B5EF4-FFF2-40B4-BE49-F238E27FC236}">
                <a16:creationId xmlns:a16="http://schemas.microsoft.com/office/drawing/2014/main" id="{DA6DF77C-58BD-49DB-96A0-CE028146E052}"/>
              </a:ext>
            </a:extLst>
          </p:cNvPr>
          <p:cNvSpPr>
            <a:spLocks noGrp="1"/>
          </p:cNvSpPr>
          <p:nvPr>
            <p:ph type="sldNum" sz="quarter" idx="10"/>
          </p:nvPr>
        </p:nvSpPr>
        <p:spPr/>
        <p:txBody>
          <a:bodyPr vert="horz" lIns="93164" tIns="46582" rIns="93164" bIns="46582" rtlCol="0" anchor="b"/>
          <a:lstStyle/>
          <a:p>
            <a:fld id="{6E2E38B8-B0B4-AD41-AC6E-B781F46A9FD3}" type="slidenum">
              <a:rPr lang="en-US">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256782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2.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3811" y="4690745"/>
            <a:ext cx="521589" cy="211455"/>
          </a:xfrm>
          <a:prstGeom prst="rect">
            <a:avLst/>
          </a:prstGeom>
        </p:spPr>
      </p:pic>
    </p:spTree>
    <p:extLst>
      <p:ext uri="{BB962C8B-B14F-4D97-AF65-F5344CB8AC3E}">
        <p14:creationId xmlns:p14="http://schemas.microsoft.com/office/powerpoint/2010/main" val="21204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53502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9024266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286051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91440"/>
            <a:ext cx="8778172" cy="4404360"/>
          </a:xfrm>
        </p:spPr>
        <p:txBody>
          <a:bodyPr/>
          <a:lstStyle>
            <a:lvl1pPr>
              <a:defRPr sz="9600" b="1"/>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298680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556253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245652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a:t>Click </a:t>
            </a:r>
            <a:r>
              <a:rPr lang="en-US" dirty="0"/>
              <a:t>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461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155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1233572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6084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36511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88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125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10312" y="201168"/>
            <a:ext cx="414216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2706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518831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53488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0942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2500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98178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10"/>
          <p:cNvSpPr>
            <a:spLocks noGrp="1"/>
          </p:cNvSpPr>
          <p:nvPr>
            <p:ph sz="quarter" idx="18"/>
          </p:nvPr>
        </p:nvSpPr>
        <p:spPr>
          <a:xfrm>
            <a:off x="6858000" y="2570162"/>
            <a:ext cx="2286000" cy="2573338"/>
          </a:xfrm>
          <a:solidFill>
            <a:srgbClr val="6BA5FF"/>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0162"/>
            <a:ext cx="2286000" cy="2573337"/>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3" name="Content Placeholder 6"/>
          <p:cNvSpPr>
            <a:spLocks noGrp="1"/>
          </p:cNvSpPr>
          <p:nvPr>
            <p:ph sz="quarter" idx="20"/>
          </p:nvPr>
        </p:nvSpPr>
        <p:spPr>
          <a:xfrm>
            <a:off x="0" y="2570162"/>
            <a:ext cx="2286000" cy="2573337"/>
          </a:xfrm>
          <a:solidFill>
            <a:srgbClr val="031973"/>
          </a:solidFill>
        </p:spPr>
        <p:txBody>
          <a:bodyPr lIns="219456" tIns="201168" rIns="228600" bIns="228600"/>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0" y="-1"/>
            <a:ext cx="9144000" cy="2569463"/>
          </a:xfrm>
          <a:solidFill>
            <a:schemeClr val="bg1"/>
          </a:solidFill>
        </p:spPr>
        <p:txBody>
          <a:bodyPr lIns="182880" tIns="164592" rIns="228600" bIns="228600"/>
          <a:lstStyle>
            <a:lvl1pPr>
              <a:defRPr sz="4800"/>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907542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76350"/>
            <a:ext cx="9144000" cy="386715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9144000" cy="1276350"/>
          </a:xfrm>
          <a:solidFill>
            <a:schemeClr val="bg1"/>
          </a:solidFill>
        </p:spPr>
        <p:txBody>
          <a:bodyPr lIns="210312" tIns="201168" rIns="228600" bIns="228600"/>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8736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8072"/>
          </a:xfrm>
        </p:spPr>
        <p:txBody>
          <a:bodyPr lIns="91440" tIns="91440" rIns="91440" bIns="91440"/>
          <a:lstStyle/>
          <a:p>
            <a:r>
              <a:rPr lang="en-US" dirty="0"/>
              <a:t>Drag picture to placeholder or </a:t>
            </a:r>
            <a:r>
              <a:rPr lang="en-US"/>
              <a:t>click icon to add</a:t>
            </a:r>
          </a:p>
        </p:txBody>
      </p:sp>
      <p:sp>
        <p:nvSpPr>
          <p:cNvPr id="8" name="Text Placeholder 5"/>
          <p:cNvSpPr>
            <a:spLocks noGrp="1"/>
          </p:cNvSpPr>
          <p:nvPr>
            <p:ph type="body" sz="quarter" idx="13"/>
          </p:nvPr>
        </p:nvSpPr>
        <p:spPr>
          <a:xfrm>
            <a:off x="0" y="2581275"/>
            <a:ext cx="2286000" cy="2562225"/>
          </a:xfrm>
          <a:solidFill>
            <a:schemeClr val="bg1"/>
          </a:solidFill>
        </p:spPr>
        <p:txBody>
          <a:bodyPr lIns="228600" tIns="228600" rIns="228600" bIns="2286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2" y="2571750"/>
            <a:ext cx="2569464" cy="2571750"/>
          </a:xfrm>
          <a:solidFill>
            <a:schemeClr val="bg1"/>
          </a:solidFill>
        </p:spPr>
        <p:txBody>
          <a:bodyPr lIns="219456" tIns="201168" rIns="228600" bIns="228600"/>
          <a:lstStyle>
            <a:lvl1pPr>
              <a:buClr>
                <a:schemeClr val="tx1"/>
              </a:buClr>
              <a:defRPr>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31459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rgbClr val="0530AD"/>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rgbClr val="031973"/>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2648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7990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9661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36266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4272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57718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20735263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84836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6239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61872"/>
            <a:ext cx="4123944" cy="3233928"/>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9775826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descr="ibm_gr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3196" y="2308702"/>
            <a:ext cx="1297608" cy="526097"/>
          </a:xfrm>
          <a:prstGeom prst="rect">
            <a:avLst/>
          </a:prstGeom>
        </p:spPr>
      </p:pic>
    </p:spTree>
    <p:extLst>
      <p:ext uri="{BB962C8B-B14F-4D97-AF65-F5344CB8AC3E}">
        <p14:creationId xmlns:p14="http://schemas.microsoft.com/office/powerpoint/2010/main" val="8632162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445295"/>
            <a:ext cx="8545512" cy="32940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6700" y="869951"/>
            <a:ext cx="8542338" cy="390683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595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7397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 2017 IBM Corporation</a:t>
            </a:r>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7638882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 2017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4942324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276898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Tree>
    <p:extLst>
      <p:ext uri="{BB962C8B-B14F-4D97-AF65-F5344CB8AC3E}">
        <p14:creationId xmlns:p14="http://schemas.microsoft.com/office/powerpoint/2010/main" val="36213715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6739988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36874639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Tree>
    <p:extLst>
      <p:ext uri="{BB962C8B-B14F-4D97-AF65-F5344CB8AC3E}">
        <p14:creationId xmlns:p14="http://schemas.microsoft.com/office/powerpoint/2010/main" val="42749722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8051646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26903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0307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10312" y="201168"/>
            <a:ext cx="414216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28780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81759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19989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2295216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32812801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64668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25529446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1464649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26584079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a:xfrm>
            <a:off x="0" y="4980728"/>
            <a:ext cx="6400800" cy="137160"/>
          </a:xfrm>
        </p:spPr>
        <p:txBody>
          <a:bodyPr/>
          <a:lstStyle/>
          <a:p>
            <a:r>
              <a:rPr lang="de-DE"/>
              <a:t>© 2017 IBM Corporation</a:t>
            </a:r>
            <a:endParaRPr lang="en-US"/>
          </a:p>
        </p:txBody>
      </p:sp>
    </p:spTree>
    <p:extLst>
      <p:ext uri="{BB962C8B-B14F-4D97-AF65-F5344CB8AC3E}">
        <p14:creationId xmlns:p14="http://schemas.microsoft.com/office/powerpoint/2010/main" val="6786032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Tree>
    <p:extLst>
      <p:ext uri="{BB962C8B-B14F-4D97-AF65-F5344CB8AC3E}">
        <p14:creationId xmlns:p14="http://schemas.microsoft.com/office/powerpoint/2010/main" val="2709780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560303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8082642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8704496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1480912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Tree>
    <p:extLst>
      <p:ext uri="{BB962C8B-B14F-4D97-AF65-F5344CB8AC3E}">
        <p14:creationId xmlns:p14="http://schemas.microsoft.com/office/powerpoint/2010/main" val="13994462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Tree>
    <p:extLst>
      <p:ext uri="{BB962C8B-B14F-4D97-AF65-F5344CB8AC3E}">
        <p14:creationId xmlns:p14="http://schemas.microsoft.com/office/powerpoint/2010/main" val="21331840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5178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28809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50009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31969080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15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257127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25636684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25423907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5431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Tree>
    <p:extLst>
      <p:ext uri="{BB962C8B-B14F-4D97-AF65-F5344CB8AC3E}">
        <p14:creationId xmlns:p14="http://schemas.microsoft.com/office/powerpoint/2010/main" val="39599365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pic>
        <p:nvPicPr>
          <p:cNvPr id="5" name="Picture 4"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4349615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10312" y="201168"/>
            <a:ext cx="414216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1582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Group Name / DOC ID / Month XX, 2017 / © 2017 IBM Corporation</a:t>
            </a:r>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8" name="Picture 7"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4408450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Group Name / DOC ID / Month XX, 2017 / © 2017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062688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3608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154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805212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0963907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32370321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31809135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2321981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01350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19434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48118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65594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1608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365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010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23158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891200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772682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42224725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402508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7785405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278958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617185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0353261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2457622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87351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5171940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36353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28858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46837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980684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67867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97454035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1514698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8800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7710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6536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9144000" cy="2569463"/>
          </a:xfrm>
          <a:solidFill>
            <a:schemeClr val="tx1"/>
          </a:solidFill>
        </p:spPr>
        <p:txBody>
          <a:bodyPr lIns="182880" tIns="164592" rIns="228600" bIns="228600"/>
          <a:lstStyle>
            <a:lvl1pPr>
              <a:defRPr sz="4800"/>
            </a:lvl1pPr>
          </a:lstStyle>
          <a:p>
            <a:r>
              <a:rPr lang="en-US" dirty="0"/>
              <a:t>Click to edit Master title style</a:t>
            </a:r>
          </a:p>
        </p:txBody>
      </p:sp>
      <p:sp>
        <p:nvSpPr>
          <p:cNvPr id="11" name="Content Placeholder 10"/>
          <p:cNvSpPr>
            <a:spLocks noGrp="1"/>
          </p:cNvSpPr>
          <p:nvPr>
            <p:ph sz="quarter" idx="18"/>
          </p:nvPr>
        </p:nvSpPr>
        <p:spPr>
          <a:xfrm>
            <a:off x="6858000" y="2570162"/>
            <a:ext cx="2286000" cy="2573338"/>
          </a:xfrm>
          <a:solidFill>
            <a:srgbClr val="6BA5FF"/>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13"/>
          <p:cNvSpPr>
            <a:spLocks noGrp="1"/>
          </p:cNvSpPr>
          <p:nvPr>
            <p:ph sz="quarter" idx="19"/>
          </p:nvPr>
        </p:nvSpPr>
        <p:spPr>
          <a:xfrm>
            <a:off x="2286001" y="2570162"/>
            <a:ext cx="2286000" cy="2573337"/>
          </a:xfrm>
          <a:solidFill>
            <a:srgbClr val="054ADA"/>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2286000" cy="2573337"/>
          </a:xfrm>
          <a:solidFill>
            <a:srgbClr val="031973"/>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298194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31272220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Group Name / DOC ID / Month XX, 2017 / © 2017 IBM Corporation</a:t>
            </a: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ext uri="{BB962C8B-B14F-4D97-AF65-F5344CB8AC3E}">
        <p14:creationId xmlns:p14="http://schemas.microsoft.com/office/powerpoint/2010/main" val="33035404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r>
              <a:rPr lang="en-US"/>
              <a:t>Group Name / DOC ID / Month XX, 2017 / © 2017 IBM Corporation</a:t>
            </a:r>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412325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3431803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Group Name / DOC ID / Month XX, 2017 / © 2017 IBM Corporation</a:t>
            </a:r>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Edit Master text styles</a:t>
            </a:r>
          </a:p>
        </p:txBody>
      </p:sp>
    </p:spTree>
    <p:extLst>
      <p:ext uri="{BB962C8B-B14F-4D97-AF65-F5344CB8AC3E}">
        <p14:creationId xmlns:p14="http://schemas.microsoft.com/office/powerpoint/2010/main" val="6192533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Group Name / DOC ID / Month XX, 2017 / © 2017 IBM Corporation</a:t>
            </a:r>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Click icon to add picture</a:t>
            </a:r>
          </a:p>
        </p:txBody>
      </p:sp>
    </p:spTree>
    <p:extLst>
      <p:ext uri="{BB962C8B-B14F-4D97-AF65-F5344CB8AC3E}">
        <p14:creationId xmlns:p14="http://schemas.microsoft.com/office/powerpoint/2010/main" val="27906959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22965613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Group Name / DOC ID / Month XX, 2017 / © 2017 IBM Corporation</a:t>
            </a:r>
          </a:p>
        </p:txBody>
      </p:sp>
    </p:spTree>
    <p:extLst>
      <p:ext uri="{BB962C8B-B14F-4D97-AF65-F5344CB8AC3E}">
        <p14:creationId xmlns:p14="http://schemas.microsoft.com/office/powerpoint/2010/main" val="30575931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1109384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3165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76350"/>
            <a:ext cx="9144000" cy="386715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9144000" cy="1276350"/>
          </a:xfrm>
          <a:solidFill>
            <a:schemeClr val="tx1"/>
          </a:solidFill>
        </p:spPr>
        <p:txBody>
          <a:bodyPr lIns="210312" tIns="201168" rIns="228600" bIns="228600"/>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454109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351512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4" name="Footer Placeholder 3"/>
          <p:cNvSpPr>
            <a:spLocks noGrp="1"/>
          </p:cNvSpPr>
          <p:nvPr>
            <p:ph type="ftr" sz="quarter" idx="11"/>
          </p:nvPr>
        </p:nvSpPr>
        <p:spPr/>
        <p:txBody>
          <a:bodyPr/>
          <a:lstStyle>
            <a:lvl1pPr>
              <a:defRPr>
                <a:latin typeface="+mn-lt"/>
              </a:defRPr>
            </a:lvl1pPr>
          </a:lstStyle>
          <a:p>
            <a:r>
              <a:rPr lang="en-US"/>
              <a:t>Group Name / DOC ID / Month XX, 2017 / © 2017 IBM Corporation</a:t>
            </a: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11655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52023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36137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60388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741196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33596663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6229257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29204891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55537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8072"/>
          </a:xfrm>
        </p:spPr>
        <p:txBody>
          <a:bodyPr lIns="91440" tIns="91440" rIns="91440" bIns="91440"/>
          <a:lstStyle/>
          <a:p>
            <a:r>
              <a:rPr lang="en-US" dirty="0"/>
              <a:t>Drag picture to placeholder or click icon to add</a:t>
            </a:r>
          </a:p>
        </p:txBody>
      </p:sp>
      <p:sp>
        <p:nvSpPr>
          <p:cNvPr id="8" name="Text Placeholder 5"/>
          <p:cNvSpPr>
            <a:spLocks noGrp="1"/>
          </p:cNvSpPr>
          <p:nvPr>
            <p:ph type="body" sz="quarter" idx="13"/>
          </p:nvPr>
        </p:nvSpPr>
        <p:spPr>
          <a:xfrm>
            <a:off x="0" y="2581275"/>
            <a:ext cx="2286000" cy="2562225"/>
          </a:xfrm>
          <a:solidFill>
            <a:schemeClr val="bg1"/>
          </a:solidFill>
        </p:spPr>
        <p:txBody>
          <a:bodyPr lIns="228600" tIns="228600" rIns="228600" b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2" y="2571750"/>
            <a:ext cx="2569464" cy="2571750"/>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9832870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Tree>
    <p:extLst>
      <p:ext uri="{BB962C8B-B14F-4D97-AF65-F5344CB8AC3E}">
        <p14:creationId xmlns:p14="http://schemas.microsoft.com/office/powerpoint/2010/main" val="33770067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3909764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9232792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635326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282651446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12195050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1226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5751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34710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159204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rgbClr val="031973"/>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rgbClr val="6BA5FF"/>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85565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42226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238694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39038607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8769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Tree>
    <p:extLst>
      <p:ext uri="{BB962C8B-B14F-4D97-AF65-F5344CB8AC3E}">
        <p14:creationId xmlns:p14="http://schemas.microsoft.com/office/powerpoint/2010/main" val="40738289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ext uri="{BB962C8B-B14F-4D97-AF65-F5344CB8AC3E}">
        <p14:creationId xmlns:p14="http://schemas.microsoft.com/office/powerpoint/2010/main" val="12370039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smtClean="0"/>
              <a:pPr>
                <a:defRPr/>
              </a:pPr>
              <a:t>‹#›</a:t>
            </a:fld>
            <a:endParaRPr lang="en-US" altLang="en-US"/>
          </a:p>
        </p:txBody>
      </p:sp>
    </p:spTree>
    <p:extLst>
      <p:ext uri="{BB962C8B-B14F-4D97-AF65-F5344CB8AC3E}">
        <p14:creationId xmlns:p14="http://schemas.microsoft.com/office/powerpoint/2010/main" val="42853058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2795" y="388471"/>
            <a:ext cx="8468887" cy="290186"/>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3" name="Content Placeholder 2"/>
          <p:cNvSpPr>
            <a:spLocks noGrp="1"/>
          </p:cNvSpPr>
          <p:nvPr>
            <p:ph idx="1"/>
          </p:nvPr>
        </p:nvSpPr>
        <p:spPr>
          <a:xfrm>
            <a:off x="332796" y="789367"/>
            <a:ext cx="8468887" cy="4108214"/>
          </a:xfrm>
          <a:prstGeom prst="rect">
            <a:avLst/>
          </a:prstGeom>
        </p:spPr>
        <p:txBody>
          <a:bodyPr/>
          <a:lstStyle>
            <a:lvl1pPr marL="226589" indent="-226589">
              <a:lnSpc>
                <a:spcPct val="90000"/>
              </a:lnSpc>
              <a:spcBef>
                <a:spcPts val="400"/>
              </a:spcBef>
              <a:spcAft>
                <a:spcPts val="100"/>
              </a:spcAft>
              <a:buClr>
                <a:schemeClr val="accent4">
                  <a:lumMod val="90000"/>
                  <a:lumOff val="10000"/>
                </a:schemeClr>
              </a:buClr>
              <a:buFont typeface="Arial" charset="0"/>
              <a:buChar char="•"/>
              <a:defRPr sz="1500" b="1">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50" indent="-285583">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2473" y="4969222"/>
            <a:ext cx="724749" cy="174278"/>
          </a:xfrm>
        </p:spPr>
        <p:txBody>
          <a:bodyPr/>
          <a:lstStyle>
            <a:lvl1pPr defTabSz="207827"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dirty="0"/>
          </a:p>
        </p:txBody>
      </p:sp>
    </p:spTree>
    <p:extLst>
      <p:ext uri="{BB962C8B-B14F-4D97-AF65-F5344CB8AC3E}">
        <p14:creationId xmlns:p14="http://schemas.microsoft.com/office/powerpoint/2010/main" val="40108257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plus contnet IBM &amp; BP only">
    <p:spTree>
      <p:nvGrpSpPr>
        <p:cNvPr id="1" name=""/>
        <p:cNvGrpSpPr/>
        <p:nvPr/>
      </p:nvGrpSpPr>
      <p:grpSpPr>
        <a:xfrm>
          <a:off x="0" y="0"/>
          <a:ext cx="0" cy="0"/>
          <a:chOff x="0" y="0"/>
          <a:chExt cx="0" cy="0"/>
        </a:xfrm>
      </p:grpSpPr>
      <p:sp>
        <p:nvSpPr>
          <p:cNvPr id="2" name="Title 1"/>
          <p:cNvSpPr>
            <a:spLocks noGrp="1"/>
          </p:cNvSpPr>
          <p:nvPr>
            <p:ph type="title"/>
          </p:nvPr>
        </p:nvSpPr>
        <p:spPr>
          <a:xfrm>
            <a:off x="332795" y="388471"/>
            <a:ext cx="8468887" cy="290186"/>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3" name="Content Placeholder 2"/>
          <p:cNvSpPr>
            <a:spLocks noGrp="1"/>
          </p:cNvSpPr>
          <p:nvPr>
            <p:ph idx="1"/>
          </p:nvPr>
        </p:nvSpPr>
        <p:spPr>
          <a:xfrm>
            <a:off x="332796" y="789367"/>
            <a:ext cx="8468887" cy="4108214"/>
          </a:xfrm>
          <a:prstGeom prst="rect">
            <a:avLst/>
          </a:prstGeom>
        </p:spPr>
        <p:txBody>
          <a:bodyPr/>
          <a:lstStyle>
            <a:lvl1pPr marL="226589" indent="-226589">
              <a:lnSpc>
                <a:spcPct val="90000"/>
              </a:lnSpc>
              <a:spcBef>
                <a:spcPts val="400"/>
              </a:spcBef>
              <a:spcAft>
                <a:spcPts val="100"/>
              </a:spcAft>
              <a:buFont typeface="Arial" charset="0"/>
              <a:buChar char="•"/>
              <a:defRPr sz="1500" b="1">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50" indent="-285583">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2473" y="4969222"/>
            <a:ext cx="724749" cy="174278"/>
          </a:xfrm>
        </p:spPr>
        <p:txBody>
          <a:bodyPr/>
          <a:lstStyle>
            <a:lvl1pPr defTabSz="207827"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dirty="0"/>
          </a:p>
        </p:txBody>
      </p:sp>
    </p:spTree>
    <p:extLst>
      <p:ext uri="{BB962C8B-B14F-4D97-AF65-F5344CB8AC3E}">
        <p14:creationId xmlns:p14="http://schemas.microsoft.com/office/powerpoint/2010/main" val="41637736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5" y="388471"/>
            <a:ext cx="8468887" cy="290186"/>
          </a:xfrm>
          <a:ln>
            <a:noFill/>
          </a:ln>
        </p:spPr>
        <p:txBody>
          <a:bodyPr/>
          <a:lstStyle>
            <a:lvl1pPr>
              <a:defRPr sz="1800" b="1">
                <a:solidFill>
                  <a:schemeClr val="accent4"/>
                </a:solidFill>
                <a:latin typeface="+mj-lt"/>
              </a:defRPr>
            </a:lvl1pPr>
          </a:lstStyle>
          <a:p>
            <a:r>
              <a:rPr lang="en-US" dirty="0"/>
              <a:t>Click to edit Master title style</a:t>
            </a:r>
          </a:p>
        </p:txBody>
      </p:sp>
      <p:sp>
        <p:nvSpPr>
          <p:cNvPr id="4" name="Rectangle 6"/>
          <p:cNvSpPr>
            <a:spLocks noGrp="1" noChangeArrowheads="1"/>
          </p:cNvSpPr>
          <p:nvPr>
            <p:ph type="sldNum" sz="quarter" idx="10"/>
          </p:nvPr>
        </p:nvSpPr>
        <p:spPr>
          <a:xfrm>
            <a:off x="72473" y="4969222"/>
            <a:ext cx="724749" cy="174278"/>
          </a:xfrm>
        </p:spPr>
        <p:txBody>
          <a:bodyPr/>
          <a:lstStyle>
            <a:lvl1pPr defTabSz="207827"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dirty="0"/>
          </a:p>
        </p:txBody>
      </p:sp>
    </p:spTree>
    <p:extLst>
      <p:ext uri="{BB962C8B-B14F-4D97-AF65-F5344CB8AC3E}">
        <p14:creationId xmlns:p14="http://schemas.microsoft.com/office/powerpoint/2010/main" val="2901659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49513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2914069" y="2302996"/>
            <a:ext cx="3581982" cy="290186"/>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4" name="Rectangle 6"/>
          <p:cNvSpPr>
            <a:spLocks noGrp="1" noChangeArrowheads="1"/>
          </p:cNvSpPr>
          <p:nvPr>
            <p:ph type="sldNum" sz="quarter" idx="10"/>
          </p:nvPr>
        </p:nvSpPr>
        <p:spPr>
          <a:xfrm>
            <a:off x="72473" y="4969222"/>
            <a:ext cx="724749" cy="174278"/>
          </a:xfrm>
        </p:spPr>
        <p:txBody>
          <a:bodyPr/>
          <a:lstStyle>
            <a:lvl1pPr defTabSz="207827"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dirty="0"/>
          </a:p>
        </p:txBody>
      </p:sp>
    </p:spTree>
    <p:extLst>
      <p:ext uri="{BB962C8B-B14F-4D97-AF65-F5344CB8AC3E}">
        <p14:creationId xmlns:p14="http://schemas.microsoft.com/office/powerpoint/2010/main" val="427604662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2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a:solidFill>
                  <a:srgbClr val="003756">
                    <a:lumMod val="90000"/>
                    <a:lumOff val="10000"/>
                  </a:srgbClr>
                </a:solidFill>
              </a:rPr>
              <a:pPr>
                <a:defRPr/>
              </a:pPr>
              <a:t>‹#›</a:t>
            </a:fld>
            <a:endParaRPr lang="en-US" altLang="en-US" dirty="0">
              <a:solidFill>
                <a:srgbClr val="003756">
                  <a:lumMod val="90000"/>
                  <a:lumOff val="10000"/>
                </a:srgbClr>
              </a:solidFill>
            </a:endParaRPr>
          </a:p>
        </p:txBody>
      </p:sp>
    </p:spTree>
    <p:extLst>
      <p:ext uri="{BB962C8B-B14F-4D97-AF65-F5344CB8AC3E}">
        <p14:creationId xmlns:p14="http://schemas.microsoft.com/office/powerpoint/2010/main" val="3256751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1" y="1597822"/>
            <a:ext cx="4071938" cy="1102519"/>
          </a:xfrm>
        </p:spPr>
        <p:txBody>
          <a:bodyPr anchor="b"/>
          <a:lstStyle>
            <a:lvl1pPr>
              <a:lnSpc>
                <a:spcPct val="90000"/>
              </a:lnSpc>
              <a:defRPr sz="2700">
                <a:solidFill>
                  <a:schemeClr val="tx1"/>
                </a:solidFill>
                <a:latin typeface="Arial" panose="020B0604020202020204" pitchFamily="34" charset="0"/>
                <a:cs typeface="Arial" panose="020B0604020202020204" pitchFamily="34" charset="0"/>
              </a:defRPr>
            </a:lvl1pPr>
          </a:lstStyle>
          <a:p>
            <a:pPr lvl="0"/>
            <a:r>
              <a:rPr lang="en-US" noProof="0" dirty="0"/>
              <a:t>Click to edit Master title style</a:t>
            </a:r>
          </a:p>
        </p:txBody>
      </p:sp>
      <p:sp>
        <p:nvSpPr>
          <p:cNvPr id="3075" name="Rectangle 3"/>
          <p:cNvSpPr>
            <a:spLocks noGrp="1" noChangeArrowheads="1"/>
          </p:cNvSpPr>
          <p:nvPr>
            <p:ph type="subTitle" idx="1"/>
          </p:nvPr>
        </p:nvSpPr>
        <p:spPr>
          <a:xfrm>
            <a:off x="457201" y="2914650"/>
            <a:ext cx="4071938" cy="1314450"/>
          </a:xfrm>
          <a:prstGeom prst="rect">
            <a:avLst/>
          </a:prstGeom>
        </p:spPr>
        <p:txBody>
          <a:bodyPr>
            <a:normAutofit/>
          </a:bodyPr>
          <a:lstStyle>
            <a:lvl1pPr marL="0" indent="0">
              <a:lnSpc>
                <a:spcPct val="90000"/>
              </a:lnSpc>
              <a:buFontTx/>
              <a:buNone/>
              <a:defRPr sz="1800" b="0">
                <a:solidFill>
                  <a:schemeClr val="tx1"/>
                </a:solidFill>
                <a:latin typeface="Arial" panose="020B0604020202020204" pitchFamily="34" charset="0"/>
                <a:cs typeface="Arial" panose="020B0604020202020204" pitchFamily="34" charset="0"/>
              </a:defRPr>
            </a:lvl1pPr>
          </a:lstStyle>
          <a:p>
            <a:pPr lvl="0"/>
            <a:r>
              <a:rPr lang="en-US" noProof="0" dirty="0"/>
              <a:t>Click to edit Master subtitle style</a:t>
            </a:r>
          </a:p>
        </p:txBody>
      </p:sp>
      <p:pic>
        <p:nvPicPr>
          <p:cNvPr id="6" name="Picture 10" descr="Internal_logo_widescreen"/>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19153" y="1"/>
            <a:ext cx="4124849" cy="5160836"/>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D84197EC-A7B2-D440-B655-97467AB3773F}"/>
              </a:ext>
            </a:extLst>
          </p:cNvPr>
          <p:cNvSpPr/>
          <p:nvPr userDrawn="1"/>
        </p:nvSpPr>
        <p:spPr>
          <a:xfrm>
            <a:off x="4604659" y="1"/>
            <a:ext cx="4539344" cy="51608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endParaRPr>
          </a:p>
        </p:txBody>
      </p:sp>
    </p:spTree>
    <p:custDataLst>
      <p:tags r:id="rId1"/>
    </p:custDataLst>
    <p:extLst>
      <p:ext uri="{BB962C8B-B14F-4D97-AF65-F5344CB8AC3E}">
        <p14:creationId xmlns:p14="http://schemas.microsoft.com/office/powerpoint/2010/main" val="180553280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1" y="1597822"/>
            <a:ext cx="4071938" cy="1102519"/>
          </a:xfrm>
        </p:spPr>
        <p:txBody>
          <a:bodyPr anchor="b"/>
          <a:lstStyle>
            <a:lvl1pPr>
              <a:lnSpc>
                <a:spcPct val="90000"/>
              </a:lnSpc>
              <a:defRPr sz="2700">
                <a:solidFill>
                  <a:schemeClr val="accent4">
                    <a:lumMod val="90000"/>
                    <a:lumOff val="10000"/>
                  </a:schemeClr>
                </a:solidFill>
              </a:defRPr>
            </a:lvl1pPr>
          </a:lstStyle>
          <a:p>
            <a:pPr lvl="0"/>
            <a:r>
              <a:rPr lang="en-US" noProof="0" dirty="0"/>
              <a:t>Click to edit Master title style</a:t>
            </a:r>
          </a:p>
        </p:txBody>
      </p:sp>
      <p:sp>
        <p:nvSpPr>
          <p:cNvPr id="3075" name="Rectangle 3"/>
          <p:cNvSpPr>
            <a:spLocks noGrp="1" noChangeArrowheads="1"/>
          </p:cNvSpPr>
          <p:nvPr>
            <p:ph type="subTitle" idx="1"/>
          </p:nvPr>
        </p:nvSpPr>
        <p:spPr>
          <a:xfrm>
            <a:off x="457201" y="2914650"/>
            <a:ext cx="4071938" cy="1314450"/>
          </a:xfrm>
          <a:prstGeom prst="rect">
            <a:avLst/>
          </a:prstGeom>
        </p:spPr>
        <p:txBody>
          <a:bodyPr>
            <a:normAutofit/>
          </a:bodyPr>
          <a:lstStyle>
            <a:lvl1pPr marL="0" indent="0">
              <a:lnSpc>
                <a:spcPct val="90000"/>
              </a:lnSpc>
              <a:buFontTx/>
              <a:buNone/>
              <a:defRPr sz="1800" b="0">
                <a:solidFill>
                  <a:schemeClr val="accent4">
                    <a:lumMod val="90000"/>
                    <a:lumOff val="10000"/>
                  </a:schemeClr>
                </a:solidFill>
              </a:defRPr>
            </a:lvl1pPr>
          </a:lstStyle>
          <a:p>
            <a:pPr lvl="0"/>
            <a:r>
              <a:rPr lang="en-US" noProof="0" dirty="0"/>
              <a:t>Click to edit Master subtitle style</a:t>
            </a:r>
          </a:p>
        </p:txBody>
      </p:sp>
      <p:pic>
        <p:nvPicPr>
          <p:cNvPr id="6" name="Picture 10" descr="Internal_logo_widescreen"/>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19153" y="1"/>
            <a:ext cx="4124849" cy="516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672871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Think 2018 / DOC ID / Month XX, 2018 / © 2018 IBM Corporation</a:t>
            </a:r>
            <a:endParaRPr lang="en-US"/>
          </a:p>
        </p:txBody>
      </p:sp>
      <p:sp>
        <p:nvSpPr>
          <p:cNvPr id="4" name="Title 3"/>
          <p:cNvSpPr>
            <a:spLocks noGrp="1"/>
          </p:cNvSpPr>
          <p:nvPr>
            <p:ph type="title"/>
          </p:nvPr>
        </p:nvSpPr>
        <p:spPr>
          <a:xfrm>
            <a:off x="228600" y="203782"/>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8" name="Picture 7"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2" y="4705335"/>
            <a:ext cx="521589" cy="211471"/>
          </a:xfrm>
          <a:prstGeom prst="rect">
            <a:avLst/>
          </a:prstGeom>
        </p:spPr>
      </p:pic>
    </p:spTree>
    <p:extLst>
      <p:ext uri="{BB962C8B-B14F-4D97-AF65-F5344CB8AC3E}">
        <p14:creationId xmlns:p14="http://schemas.microsoft.com/office/powerpoint/2010/main" val="29167704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Think 2018 / DOC ID / Month XX, 2018 / © 2018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6610558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5957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Think 2018 / DOC ID / Month XX, 2018 / © 2018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425515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Think 2018 / DOC ID / Month XX, 2018 / © 2018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93831709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Tree>
    <p:extLst>
      <p:ext uri="{BB962C8B-B14F-4D97-AF65-F5344CB8AC3E}">
        <p14:creationId xmlns:p14="http://schemas.microsoft.com/office/powerpoint/2010/main" val="120798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492403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472" indent="-117472">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Think 2018 / DOC ID / Month XX, 2018 / © 2018 IBM Corporation</a:t>
            </a:r>
            <a:endParaRPr lang="en-US"/>
          </a:p>
        </p:txBody>
      </p:sp>
    </p:spTree>
    <p:extLst>
      <p:ext uri="{BB962C8B-B14F-4D97-AF65-F5344CB8AC3E}">
        <p14:creationId xmlns:p14="http://schemas.microsoft.com/office/powerpoint/2010/main" val="134389834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0898728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79665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492485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Content Placeholder 5"/>
          <p:cNvSpPr>
            <a:spLocks noGrp="1"/>
          </p:cNvSpPr>
          <p:nvPr>
            <p:ph sz="quarter" idx="12"/>
          </p:nvPr>
        </p:nvSpPr>
        <p:spPr>
          <a:xfrm>
            <a:off x="228600" y="995519"/>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4686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4800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45845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1"/>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72809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7" name="Text Placeholder 6"/>
          <p:cNvSpPr>
            <a:spLocks noGrp="1"/>
          </p:cNvSpPr>
          <p:nvPr>
            <p:ph type="body" sz="quarter" idx="14"/>
          </p:nvPr>
        </p:nvSpPr>
        <p:spPr>
          <a:xfrm>
            <a:off x="228600" y="1097280"/>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0"/>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377864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4800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65101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662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56531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Tree>
    <p:extLst>
      <p:ext uri="{BB962C8B-B14F-4D97-AF65-F5344CB8AC3E}">
        <p14:creationId xmlns:p14="http://schemas.microsoft.com/office/powerpoint/2010/main" val="21358332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Tree>
    <p:extLst>
      <p:ext uri="{BB962C8B-B14F-4D97-AF65-F5344CB8AC3E}">
        <p14:creationId xmlns:p14="http://schemas.microsoft.com/office/powerpoint/2010/main" val="139415962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Tree>
    <p:extLst>
      <p:ext uri="{BB962C8B-B14F-4D97-AF65-F5344CB8AC3E}">
        <p14:creationId xmlns:p14="http://schemas.microsoft.com/office/powerpoint/2010/main" val="62945651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3494110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Think 2018 / DOC ID / Month XX, 2018 / © 2018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1895078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Think 2018 / DOC ID / Month XX, 2018 / © 2018 IBM Corporation</a:t>
            </a:r>
            <a:endParaRPr lang="en-US"/>
          </a:p>
        </p:txBody>
      </p:sp>
      <p:sp>
        <p:nvSpPr>
          <p:cNvPr id="6" name="Title 5"/>
          <p:cNvSpPr>
            <a:spLocks noGrp="1"/>
          </p:cNvSpPr>
          <p:nvPr>
            <p:ph type="title"/>
          </p:nvPr>
        </p:nvSpPr>
        <p:spPr>
          <a:xfrm>
            <a:off x="0"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244214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itle 5"/>
          <p:cNvSpPr>
            <a:spLocks noGrp="1"/>
          </p:cNvSpPr>
          <p:nvPr>
            <p:ph type="title"/>
          </p:nvPr>
        </p:nvSpPr>
        <p:spPr>
          <a:xfrm>
            <a:off x="0"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74763374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Think 2018 / DOC ID / Month XX, 2018 / © 2018 IBM Corporation</a:t>
            </a:r>
            <a:endParaRPr lang="en-US"/>
          </a:p>
        </p:txBody>
      </p:sp>
    </p:spTree>
    <p:extLst>
      <p:ext uri="{BB962C8B-B14F-4D97-AF65-F5344CB8AC3E}">
        <p14:creationId xmlns:p14="http://schemas.microsoft.com/office/powerpoint/2010/main" val="356198508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Think 2018 / DOC ID / Month XX, 2018 / © 2018 IBM Corporation</a:t>
            </a:r>
            <a:endParaRPr lang="en-US"/>
          </a:p>
        </p:txBody>
      </p:sp>
    </p:spTree>
    <p:extLst>
      <p:ext uri="{BB962C8B-B14F-4D97-AF65-F5344CB8AC3E}">
        <p14:creationId xmlns:p14="http://schemas.microsoft.com/office/powerpoint/2010/main" val="259059972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228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7065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69530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820165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749148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83859440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2" indent="-117472">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391010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228600" y="192025"/>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a:t>Click icon to add table</a:t>
            </a:r>
          </a:p>
        </p:txBody>
      </p:sp>
    </p:spTree>
    <p:extLst>
      <p:ext uri="{BB962C8B-B14F-4D97-AF65-F5344CB8AC3E}">
        <p14:creationId xmlns:p14="http://schemas.microsoft.com/office/powerpoint/2010/main" val="43376704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Tree>
    <p:extLst>
      <p:ext uri="{BB962C8B-B14F-4D97-AF65-F5344CB8AC3E}">
        <p14:creationId xmlns:p14="http://schemas.microsoft.com/office/powerpoint/2010/main" val="52057575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525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076" algn="dec"/>
              </a:tabLst>
              <a:defRPr sz="1100"/>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p:txBody>
      </p:sp>
    </p:spTree>
    <p:extLst>
      <p:ext uri="{BB962C8B-B14F-4D97-AF65-F5344CB8AC3E}">
        <p14:creationId xmlns:p14="http://schemas.microsoft.com/office/powerpoint/2010/main" val="30696356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Think 2018 / DOC ID / Month XX, 2018 / © 2018 IBM Corporation</a:t>
            </a:r>
            <a:endParaRPr lang="en-US"/>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1"/>
            <a:ext cx="1297608" cy="526097"/>
          </a:xfrm>
          <a:prstGeom prst="rect">
            <a:avLst/>
          </a:prstGeom>
        </p:spPr>
      </p:pic>
    </p:spTree>
    <p:extLst>
      <p:ext uri="{BB962C8B-B14F-4D97-AF65-F5344CB8AC3E}">
        <p14:creationId xmlns:p14="http://schemas.microsoft.com/office/powerpoint/2010/main" val="272487852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 2017 IBM Corporation</a:t>
            </a:r>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61147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40627504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 2017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9111320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1216634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Tree>
    <p:extLst>
      <p:ext uri="{BB962C8B-B14F-4D97-AF65-F5344CB8AC3E}">
        <p14:creationId xmlns:p14="http://schemas.microsoft.com/office/powerpoint/2010/main" val="10603158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49710332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302972956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Tree>
    <p:extLst>
      <p:ext uri="{BB962C8B-B14F-4D97-AF65-F5344CB8AC3E}">
        <p14:creationId xmlns:p14="http://schemas.microsoft.com/office/powerpoint/2010/main" val="66924209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35576618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835482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037674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8864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9416001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441309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640337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12098493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647011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26516970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335817540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219055892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a:xfrm>
            <a:off x="0" y="4980728"/>
            <a:ext cx="6400800" cy="137160"/>
          </a:xfrm>
        </p:spPr>
        <p:txBody>
          <a:bodyPr/>
          <a:lstStyle/>
          <a:p>
            <a:r>
              <a:rPr lang="de-DE"/>
              <a:t>© 2017 IBM Corporation</a:t>
            </a:r>
            <a:endParaRPr lang="en-US"/>
          </a:p>
        </p:txBody>
      </p:sp>
    </p:spTree>
    <p:extLst>
      <p:ext uri="{BB962C8B-B14F-4D97-AF65-F5344CB8AC3E}">
        <p14:creationId xmlns:p14="http://schemas.microsoft.com/office/powerpoint/2010/main" val="301861104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Tree>
    <p:extLst>
      <p:ext uri="{BB962C8B-B14F-4D97-AF65-F5344CB8AC3E}">
        <p14:creationId xmlns:p14="http://schemas.microsoft.com/office/powerpoint/2010/main" val="127324981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9409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2023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85662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3029622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5498504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Tree>
    <p:extLst>
      <p:ext uri="{BB962C8B-B14F-4D97-AF65-F5344CB8AC3E}">
        <p14:creationId xmlns:p14="http://schemas.microsoft.com/office/powerpoint/2010/main" val="2808844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Tree>
    <p:extLst>
      <p:ext uri="{BB962C8B-B14F-4D97-AF65-F5344CB8AC3E}">
        <p14:creationId xmlns:p14="http://schemas.microsoft.com/office/powerpoint/2010/main" val="355232732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53409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22618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750036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428407547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291089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3650744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61872"/>
            <a:ext cx="4123944" cy="3233928"/>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106851802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1270910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96070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Tree>
    <p:extLst>
      <p:ext uri="{BB962C8B-B14F-4D97-AF65-F5344CB8AC3E}">
        <p14:creationId xmlns:p14="http://schemas.microsoft.com/office/powerpoint/2010/main" val="361399861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pic>
        <p:nvPicPr>
          <p:cNvPr id="5" name="Picture 4"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279956081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smtClean="0"/>
              <a:pPr>
                <a:defRPr/>
              </a:pPr>
              <a:t>‹#›</a:t>
            </a:fld>
            <a:endParaRPr lang="en-US" altLang="en-US"/>
          </a:p>
        </p:txBody>
      </p:sp>
    </p:spTree>
    <p:extLst>
      <p:ext uri="{BB962C8B-B14F-4D97-AF65-F5344CB8AC3E}">
        <p14:creationId xmlns:p14="http://schemas.microsoft.com/office/powerpoint/2010/main" val="208404147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208797265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198676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501599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2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a:solidFill>
                  <a:srgbClr val="003756">
                    <a:lumMod val="90000"/>
                    <a:lumOff val="10000"/>
                  </a:srgbClr>
                </a:solidFill>
              </a:rPr>
              <a:pPr>
                <a:defRPr/>
              </a:pPr>
              <a:t>‹#›</a:t>
            </a:fld>
            <a:endParaRPr lang="en-US" altLang="en-US" dirty="0">
              <a:solidFill>
                <a:srgbClr val="003756">
                  <a:lumMod val="90000"/>
                  <a:lumOff val="10000"/>
                </a:srgbClr>
              </a:solidFill>
            </a:endParaRPr>
          </a:p>
        </p:txBody>
      </p:sp>
    </p:spTree>
    <p:extLst>
      <p:ext uri="{BB962C8B-B14F-4D97-AF65-F5344CB8AC3E}">
        <p14:creationId xmlns:p14="http://schemas.microsoft.com/office/powerpoint/2010/main" val="344859369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8" name="Slide Number Placeholder 6"/>
          <p:cNvSpPr txBox="1">
            <a:spLocks/>
          </p:cNvSpPr>
          <p:nvPr userDrawn="1"/>
        </p:nvSpPr>
        <p:spPr>
          <a:xfrm>
            <a:off x="7010400" y="4978880"/>
            <a:ext cx="20574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0BE6F14-FF48-0F4F-A8AA-2E3F25371E4A}" type="slidenum">
              <a:rPr lang="en-US" sz="600" smtClean="0">
                <a:solidFill>
                  <a:srgbClr val="000000"/>
                </a:solidFill>
              </a:rPr>
              <a:pPr/>
              <a:t>‹#›</a:t>
            </a:fld>
            <a:endParaRPr lang="en-US" sz="600" dirty="0">
              <a:solidFill>
                <a:srgbClr val="000000"/>
              </a:solidFill>
            </a:endParaRPr>
          </a:p>
        </p:txBody>
      </p:sp>
    </p:spTree>
    <p:extLst>
      <p:ext uri="{BB962C8B-B14F-4D97-AF65-F5344CB8AC3E}">
        <p14:creationId xmlns:p14="http://schemas.microsoft.com/office/powerpoint/2010/main" val="2974622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5953" y="2308702"/>
            <a:ext cx="1292094" cy="526097"/>
          </a:xfrm>
          <a:prstGeom prst="rect">
            <a:avLst/>
          </a:prstGeom>
        </p:spPr>
      </p:pic>
    </p:spTree>
    <p:extLst>
      <p:ext uri="{BB962C8B-B14F-4D97-AF65-F5344CB8AC3E}">
        <p14:creationId xmlns:p14="http://schemas.microsoft.com/office/powerpoint/2010/main" val="15773967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56100192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70"/>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365785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6"/>
          <p:cNvSpPr>
            <a:spLocks noChangeArrowheads="1"/>
          </p:cNvSpPr>
          <p:nvPr/>
        </p:nvSpPr>
        <p:spPr bwMode="black">
          <a:xfrm>
            <a:off x="5946775" y="4861324"/>
            <a:ext cx="3054350" cy="173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992" tIns="34497" rIns="68992" bIns="34497">
            <a:spAutoFit/>
          </a:bodyPr>
          <a:lstStyle/>
          <a:p>
            <a:pPr algn="r"/>
            <a:r>
              <a:rPr lang="en-US" sz="674">
                <a:solidFill>
                  <a:srgbClr val="FFFFFF"/>
                </a:solidFill>
                <a:latin typeface="Arial"/>
                <a:ea typeface="ＭＳ Ｐゴシック"/>
              </a:rPr>
              <a:t>© 2015 IBM Corporation</a:t>
            </a:r>
          </a:p>
        </p:txBody>
      </p:sp>
      <p:pic>
        <p:nvPicPr>
          <p:cNvPr id="7" name="Picture 12" descr="BDA_PPT_color_4x3_whit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5592" y="2762251"/>
            <a:ext cx="8631237"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227013" y="1757363"/>
            <a:ext cx="8578320" cy="808434"/>
          </a:xfrm>
          <a:prstGeom prst="rect">
            <a:avLst/>
          </a:prstGeom>
        </p:spPr>
        <p:txBody>
          <a:bodyPr anchor="b"/>
          <a:lstStyle>
            <a:lvl1pPr>
              <a:defRPr sz="2623"/>
            </a:lvl1pPr>
          </a:lstStyle>
          <a:p>
            <a:pPr lvl="0"/>
            <a:r>
              <a:rPr lang="en-US" noProof="0"/>
              <a:t>Click to edit master title style</a:t>
            </a:r>
          </a:p>
        </p:txBody>
      </p:sp>
      <p:sp>
        <p:nvSpPr>
          <p:cNvPr id="28677" name="Rectangle 5"/>
          <p:cNvSpPr>
            <a:spLocks noGrp="1" noChangeArrowheads="1"/>
          </p:cNvSpPr>
          <p:nvPr>
            <p:ph type="subTitle" sz="quarter" idx="1"/>
          </p:nvPr>
        </p:nvSpPr>
        <p:spPr>
          <a:xfrm>
            <a:off x="249241" y="688182"/>
            <a:ext cx="8606895" cy="369095"/>
          </a:xfrm>
          <a:prstGeom prst="rect">
            <a:avLst/>
          </a:prstGeom>
        </p:spPr>
        <p:txBody>
          <a:bodyPr anchor="b"/>
          <a:lstStyle>
            <a:lvl1pPr marL="0" indent="0">
              <a:buFont typeface="Wingdings" charset="0"/>
              <a:buNone/>
              <a:defRPr sz="824"/>
            </a:lvl1pPr>
          </a:lstStyle>
          <a:p>
            <a:pPr lvl="0"/>
            <a:r>
              <a:rPr lang="en-US" noProof="0"/>
              <a:t>Click to edit Master subtitle style</a:t>
            </a:r>
          </a:p>
        </p:txBody>
      </p:sp>
    </p:spTree>
    <p:extLst>
      <p:ext uri="{BB962C8B-B14F-4D97-AF65-F5344CB8AC3E}">
        <p14:creationId xmlns:p14="http://schemas.microsoft.com/office/powerpoint/2010/main" val="42620509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445295"/>
            <a:ext cx="8545512" cy="32940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6700" y="869951"/>
            <a:ext cx="8542338" cy="390683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582530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445295"/>
            <a:ext cx="8545512" cy="32940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66705" y="1404941"/>
            <a:ext cx="4194175" cy="3371849"/>
          </a:xfrm>
          <a:prstGeom prst="rect">
            <a:avLst/>
          </a:prstGeom>
        </p:spPr>
        <p:txBody>
          <a:bodyPr/>
          <a:lstStyle>
            <a:lvl1pPr>
              <a:defRPr sz="2098"/>
            </a:lvl1pPr>
            <a:lvl2pPr>
              <a:defRPr sz="1798"/>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3280" y="1404941"/>
            <a:ext cx="4195763" cy="3371849"/>
          </a:xfrm>
          <a:prstGeom prst="rect">
            <a:avLst/>
          </a:prstGeom>
        </p:spPr>
        <p:txBody>
          <a:bodyPr/>
          <a:lstStyle>
            <a:lvl1pPr>
              <a:defRPr sz="2098"/>
            </a:lvl1pPr>
            <a:lvl2pPr>
              <a:defRPr sz="1798"/>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11233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113" y="445295"/>
            <a:ext cx="8545512" cy="32940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181340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47197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42" y="445295"/>
            <a:ext cx="2135187" cy="433149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65117" y="445295"/>
            <a:ext cx="6257925" cy="433149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31698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9" y="265513"/>
            <a:ext cx="7923212" cy="486965"/>
          </a:xfrm>
          <a:prstGeom prst="rect">
            <a:avLst/>
          </a:prstGeom>
        </p:spPr>
        <p:txBody>
          <a:bodyPr/>
          <a:lstStyle>
            <a:lvl1pPr>
              <a:defRPr sz="1649"/>
            </a:lvl1pPr>
          </a:lstStyle>
          <a:p>
            <a:r>
              <a:rPr lang="en-US"/>
              <a:t>Click to edit Master title style</a:t>
            </a:r>
          </a:p>
        </p:txBody>
      </p:sp>
      <p:sp>
        <p:nvSpPr>
          <p:cNvPr id="3" name="Content Placeholder 2"/>
          <p:cNvSpPr>
            <a:spLocks noGrp="1"/>
          </p:cNvSpPr>
          <p:nvPr>
            <p:ph idx="1"/>
          </p:nvPr>
        </p:nvSpPr>
        <p:spPr>
          <a:xfrm>
            <a:off x="165100" y="1247776"/>
            <a:ext cx="8229600" cy="3051572"/>
          </a:xfrm>
          <a:prstGeom prst="rect">
            <a:avLst/>
          </a:prstGeom>
        </p:spPr>
        <p:txBody>
          <a:bodyPr/>
          <a:lstStyle>
            <a:lvl1pPr>
              <a:defRPr>
                <a:solidFill>
                  <a:schemeClr val="accent2">
                    <a:lumMod val="50000"/>
                  </a:schemeClr>
                </a:solidFill>
              </a:defRPr>
            </a:lvl1pPr>
            <a:lvl2pPr>
              <a:defRPr>
                <a:solidFill>
                  <a:schemeClr val="accent2">
                    <a:lumMod val="50000"/>
                  </a:schemeClr>
                </a:solidFill>
              </a:defRPr>
            </a:lvl2pPr>
            <a:lvl3pPr marL="471064" indent="-168917">
              <a:defRPr b="0">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177802" y="0"/>
            <a:ext cx="2997200" cy="333375"/>
          </a:xfrm>
          <a:prstGeom prst="rect">
            <a:avLst/>
          </a:prstGeom>
        </p:spPr>
        <p:txBody>
          <a:bodyPr/>
          <a:lstStyle>
            <a:lvl1pPr>
              <a:defRPr sz="1049">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92726855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445295"/>
            <a:ext cx="8545512" cy="32940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66700" y="869951"/>
            <a:ext cx="8542338" cy="390683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869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3811" y="4690745"/>
            <a:ext cx="521589" cy="211455"/>
          </a:xfrm>
          <a:prstGeom prst="rect">
            <a:avLst/>
          </a:prstGeom>
        </p:spPr>
      </p:pic>
    </p:spTree>
    <p:extLst>
      <p:ext uri="{BB962C8B-B14F-4D97-AF65-F5344CB8AC3E}">
        <p14:creationId xmlns:p14="http://schemas.microsoft.com/office/powerpoint/2010/main" val="32865210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Footer Placeholder 6"/>
          <p:cNvSpPr txBox="1">
            <a:spLocks/>
          </p:cNvSpPr>
          <p:nvPr userDrawn="1"/>
        </p:nvSpPr>
        <p:spPr bwMode="auto">
          <a:xfrm>
            <a:off x="3328988" y="4903790"/>
            <a:ext cx="3657600" cy="223837"/>
          </a:xfrm>
          <a:prstGeom prst="rect">
            <a:avLst/>
          </a:prstGeom>
          <a:noFill/>
          <a:ln>
            <a:noFill/>
          </a:ln>
          <a:effectLst/>
          <a:extLst/>
        </p:spPr>
        <p:txBody>
          <a:bodyPr lIns="91990" tIns="45995" rIns="91990" bIns="45995"/>
          <a:lstStyle>
            <a:defPPr>
              <a:defRPr lang="en-US"/>
            </a:defPPr>
            <a:lvl1pPr algn="l" rtl="0" fontAlgn="base">
              <a:lnSpc>
                <a:spcPct val="100000"/>
              </a:lnSpc>
              <a:spcBef>
                <a:spcPct val="0"/>
              </a:spcBef>
              <a:spcAft>
                <a:spcPct val="0"/>
              </a:spcAft>
              <a:defRPr sz="800" kern="1200">
                <a:solidFill>
                  <a:schemeClr val="tx1"/>
                </a:solidFill>
                <a:latin typeface="Arial" charset="0"/>
                <a:ea typeface="ＭＳ Ｐゴシック" charset="0"/>
                <a:cs typeface="Arial" charset="0"/>
              </a:defRPr>
            </a:lvl1pPr>
            <a:lvl2pPr marL="4572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2pPr>
            <a:lvl3pPr marL="9144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3pPr>
            <a:lvl4pPr marL="13716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4pPr>
            <a:lvl5pPr marL="18288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9pPr>
          </a:lstStyle>
          <a:p>
            <a:pPr>
              <a:defRPr/>
            </a:pPr>
            <a:r>
              <a:rPr lang="en-US" sz="799" dirty="0">
                <a:solidFill>
                  <a:srgbClr val="000000"/>
                </a:solidFill>
              </a:rPr>
              <a:t>IBM and Business Partner Confidential</a:t>
            </a:r>
          </a:p>
        </p:txBody>
      </p:sp>
      <p:sp>
        <p:nvSpPr>
          <p:cNvPr id="2" name="Title 1"/>
          <p:cNvSpPr>
            <a:spLocks noGrp="1"/>
          </p:cNvSpPr>
          <p:nvPr>
            <p:ph type="title"/>
          </p:nvPr>
        </p:nvSpPr>
        <p:spPr>
          <a:xfrm>
            <a:off x="265113" y="445295"/>
            <a:ext cx="8545512" cy="32940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66700" y="869951"/>
            <a:ext cx="8542338" cy="390683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978842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12728" y="158751"/>
            <a:ext cx="3115853" cy="313932"/>
          </a:xfrm>
          <a:prstGeom prst="rect">
            <a:avLst/>
          </a:prstGeom>
          <a:noFill/>
          <a:ln>
            <a:noFill/>
          </a:ln>
          <a:extLst/>
        </p:spPr>
        <p:txBody>
          <a:bodyPr wrap="none">
            <a:spAutoFit/>
          </a:bodyPr>
          <a:lstStyle>
            <a:lvl1pPr eaLnBrk="0" hangingPunct="0">
              <a:defRPr sz="2200">
                <a:solidFill>
                  <a:schemeClr val="hlink"/>
                </a:solidFill>
                <a:latin typeface="Arial" charset="0"/>
                <a:ea typeface="ＭＳ Ｐゴシック" pitchFamily="34" charset="-128"/>
              </a:defRPr>
            </a:lvl1pPr>
            <a:lvl2pPr marL="742950" indent="-285750" eaLnBrk="0" hangingPunct="0">
              <a:defRPr sz="2200">
                <a:solidFill>
                  <a:schemeClr val="hlink"/>
                </a:solidFill>
                <a:latin typeface="Arial" charset="0"/>
                <a:ea typeface="ＭＳ Ｐゴシック" pitchFamily="34" charset="-128"/>
              </a:defRPr>
            </a:lvl2pPr>
            <a:lvl3pPr marL="1143000" indent="-228600" eaLnBrk="0" hangingPunct="0">
              <a:defRPr sz="2200">
                <a:solidFill>
                  <a:schemeClr val="hlink"/>
                </a:solidFill>
                <a:latin typeface="Arial" charset="0"/>
                <a:ea typeface="ＭＳ Ｐゴシック" pitchFamily="34" charset="-128"/>
              </a:defRPr>
            </a:lvl3pPr>
            <a:lvl4pPr marL="1600200" indent="-228600" eaLnBrk="0" hangingPunct="0">
              <a:defRPr sz="2200">
                <a:solidFill>
                  <a:schemeClr val="hlink"/>
                </a:solidFill>
                <a:latin typeface="Arial" charset="0"/>
                <a:ea typeface="ＭＳ Ｐゴシック" pitchFamily="34" charset="-128"/>
              </a:defRPr>
            </a:lvl4pPr>
            <a:lvl5pPr marL="2057400" indent="-228600" eaLnBrk="0" hangingPunct="0">
              <a:defRPr sz="2200">
                <a:solidFill>
                  <a:schemeClr val="hlink"/>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9pPr>
          </a:lstStyle>
          <a:p>
            <a:pPr eaLnBrk="1" fontAlgn="auto" hangingPunct="1">
              <a:lnSpc>
                <a:spcPct val="90000"/>
              </a:lnSpc>
              <a:spcBef>
                <a:spcPts val="0"/>
              </a:spcBef>
              <a:spcAft>
                <a:spcPts val="0"/>
              </a:spcAft>
              <a:defRPr/>
            </a:pPr>
            <a:r>
              <a:rPr lang="en-US" altLang="en-US" sz="1599" b="1" dirty="0">
                <a:solidFill>
                  <a:srgbClr val="000000"/>
                </a:solidFill>
                <a:cs typeface=""/>
              </a:rPr>
              <a:t>IBM Analytics Sales Academy</a:t>
            </a:r>
            <a:r>
              <a:rPr lang="en-US" altLang="en-US" sz="1099" dirty="0">
                <a:solidFill>
                  <a:srgbClr val="000000"/>
                </a:solidFill>
                <a:cs typeface=""/>
              </a:rPr>
              <a:t> </a:t>
            </a:r>
          </a:p>
        </p:txBody>
      </p:sp>
      <p:pic>
        <p:nvPicPr>
          <p:cNvPr id="5" name="Picture 10" descr="C:\Users\Chris\Desktop\Untitled-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05600" y="85727"/>
            <a:ext cx="1487488" cy="307975"/>
          </a:xfrm>
          <a:prstGeom prst="rect">
            <a:avLst/>
          </a:prstGeom>
          <a:noFill/>
          <a:ln w="9525">
            <a:noFill/>
            <a:miter lim="800000"/>
            <a:headEnd/>
            <a:tailEnd/>
          </a:ln>
        </p:spPr>
      </p:pic>
      <p:sp>
        <p:nvSpPr>
          <p:cNvPr id="6" name="Footer Placeholder 6"/>
          <p:cNvSpPr txBox="1">
            <a:spLocks/>
          </p:cNvSpPr>
          <p:nvPr userDrawn="1"/>
        </p:nvSpPr>
        <p:spPr bwMode="auto">
          <a:xfrm>
            <a:off x="3328988" y="4903790"/>
            <a:ext cx="3657600" cy="223837"/>
          </a:xfrm>
          <a:prstGeom prst="rect">
            <a:avLst/>
          </a:prstGeom>
          <a:noFill/>
          <a:ln>
            <a:noFill/>
          </a:ln>
          <a:effectLst/>
          <a:extLst/>
        </p:spPr>
        <p:txBody>
          <a:bodyPr lIns="91990" tIns="45995" rIns="91990" bIns="45995"/>
          <a:lstStyle>
            <a:defPPr>
              <a:defRPr lang="en-US"/>
            </a:defPPr>
            <a:lvl1pPr algn="l" rtl="0" fontAlgn="base">
              <a:lnSpc>
                <a:spcPct val="100000"/>
              </a:lnSpc>
              <a:spcBef>
                <a:spcPct val="0"/>
              </a:spcBef>
              <a:spcAft>
                <a:spcPct val="0"/>
              </a:spcAft>
              <a:defRPr sz="800" kern="1200">
                <a:solidFill>
                  <a:schemeClr val="tx1"/>
                </a:solidFill>
                <a:latin typeface="Arial" charset="0"/>
                <a:ea typeface="ＭＳ Ｐゴシック" charset="0"/>
                <a:cs typeface="Arial" charset="0"/>
              </a:defRPr>
            </a:lvl1pPr>
            <a:lvl2pPr marL="4572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2pPr>
            <a:lvl3pPr marL="9144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3pPr>
            <a:lvl4pPr marL="13716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4pPr>
            <a:lvl5pPr marL="18288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9pPr>
          </a:lstStyle>
          <a:p>
            <a:pPr>
              <a:defRPr/>
            </a:pPr>
            <a:r>
              <a:rPr lang="en-US" sz="799" dirty="0">
                <a:solidFill>
                  <a:srgbClr val="000000"/>
                </a:solidFill>
              </a:rPr>
              <a:t>IBM and Business Partner Confidential</a:t>
            </a:r>
          </a:p>
        </p:txBody>
      </p:sp>
      <p:sp>
        <p:nvSpPr>
          <p:cNvPr id="2" name="Title 1"/>
          <p:cNvSpPr>
            <a:spLocks noGrp="1"/>
          </p:cNvSpPr>
          <p:nvPr>
            <p:ph type="title"/>
          </p:nvPr>
        </p:nvSpPr>
        <p:spPr>
          <a:xfrm>
            <a:off x="265113" y="445295"/>
            <a:ext cx="8545512" cy="32940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66700" y="869951"/>
            <a:ext cx="8542338" cy="390683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7"/>
          <p:cNvSpPr>
            <a:spLocks noGrp="1" noChangeArrowheads="1"/>
          </p:cNvSpPr>
          <p:nvPr>
            <p:ph type="sldNum" sz="quarter" idx="10"/>
          </p:nvPr>
        </p:nvSpPr>
        <p:spPr>
          <a:xfrm>
            <a:off x="182564" y="4903788"/>
            <a:ext cx="366712" cy="138112"/>
          </a:xfrm>
          <a:prstGeom prst="rect">
            <a:avLst/>
          </a:prstGeom>
        </p:spPr>
        <p:txBody>
          <a:bodyPr/>
          <a:lstStyle>
            <a:lvl1pPr>
              <a:defRPr/>
            </a:lvl1pPr>
          </a:lstStyle>
          <a:p>
            <a:pPr>
              <a:defRPr/>
            </a:pPr>
            <a:fld id="{29931B4D-FC53-4C23-8B12-A4CB77791B5A}" type="slidenum">
              <a:rPr lang="en-US" altLang="en-US" sz="1349" smtClean="0">
                <a:solidFill>
                  <a:srgbClr val="000000"/>
                </a:solidFill>
              </a:rPr>
              <a:pPr>
                <a:defRPr/>
              </a:pPr>
              <a:t>‹#›</a:t>
            </a:fld>
            <a:endParaRPr lang="en-US" altLang="en-US" sz="1349">
              <a:solidFill>
                <a:srgbClr val="000000"/>
              </a:solidFill>
            </a:endParaRPr>
          </a:p>
        </p:txBody>
      </p:sp>
      <p:sp>
        <p:nvSpPr>
          <p:cNvPr id="8" name="Rectangle 8"/>
          <p:cNvSpPr>
            <a:spLocks noGrp="1" noChangeArrowheads="1"/>
          </p:cNvSpPr>
          <p:nvPr>
            <p:ph type="ftr" sz="quarter" idx="11"/>
          </p:nvPr>
        </p:nvSpPr>
        <p:spPr>
          <a:xfrm>
            <a:off x="1554163" y="4257677"/>
            <a:ext cx="5943600" cy="138113"/>
          </a:xfrm>
          <a:prstGeom prst="rect">
            <a:avLst/>
          </a:prstGeom>
        </p:spPr>
        <p:txBody>
          <a:bodyPr/>
          <a:lstStyle>
            <a:lvl1pPr>
              <a:defRPr/>
            </a:lvl1pPr>
          </a:lstStyle>
          <a:p>
            <a:pPr>
              <a:defRPr/>
            </a:pPr>
            <a:endParaRPr lang="en-US" sz="1349">
              <a:solidFill>
                <a:srgbClr val="000000"/>
              </a:solidFill>
            </a:endParaRPr>
          </a:p>
        </p:txBody>
      </p:sp>
      <p:sp>
        <p:nvSpPr>
          <p:cNvPr id="9" name="Rectangle 9"/>
          <p:cNvSpPr>
            <a:spLocks noGrp="1" noChangeArrowheads="1"/>
          </p:cNvSpPr>
          <p:nvPr>
            <p:ph type="dt" sz="half" idx="12"/>
          </p:nvPr>
        </p:nvSpPr>
        <p:spPr>
          <a:xfrm>
            <a:off x="549276" y="4903788"/>
            <a:ext cx="1004888" cy="138112"/>
          </a:xfrm>
          <a:prstGeom prst="rect">
            <a:avLst/>
          </a:prstGeom>
        </p:spPr>
        <p:txBody>
          <a:bodyPr/>
          <a:lstStyle>
            <a:lvl1pPr>
              <a:defRPr/>
            </a:lvl1pPr>
          </a:lstStyle>
          <a:p>
            <a:pPr>
              <a:defRPr/>
            </a:pPr>
            <a:fld id="{4970DF63-E6BA-470B-8EE9-6A75A5B55931}" type="datetime3">
              <a:rPr lang="en-US" altLang="en-US" sz="1349" smtClean="0">
                <a:solidFill>
                  <a:srgbClr val="000000"/>
                </a:solidFill>
              </a:rPr>
              <a:pPr>
                <a:defRPr/>
              </a:pPr>
              <a:t>18 January 2019</a:t>
            </a:fld>
            <a:endParaRPr lang="en-US" altLang="en-US" sz="1349">
              <a:solidFill>
                <a:srgbClr val="000000"/>
              </a:solidFill>
            </a:endParaRPr>
          </a:p>
        </p:txBody>
      </p:sp>
      <p:sp>
        <p:nvSpPr>
          <p:cNvPr id="11" name="Content Placeholder 10"/>
          <p:cNvSpPr>
            <a:spLocks noGrp="1"/>
          </p:cNvSpPr>
          <p:nvPr>
            <p:ph sz="quarter" idx="13"/>
          </p:nvPr>
        </p:nvSpPr>
        <p:spPr>
          <a:xfrm>
            <a:off x="3913188" y="5041901"/>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17520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6700" y="869951"/>
            <a:ext cx="8542338" cy="3906839"/>
          </a:xfrm>
          <a:prstGeom prst="rect">
            <a:avLst/>
          </a:prstGeom>
        </p:spPr>
        <p:txBody>
          <a:bodyPr/>
          <a:lstStyle>
            <a:lvl1pPr>
              <a:defRPr/>
            </a:lvl1pPr>
            <a:lvl2pPr marL="514984" indent="-225009">
              <a:buFont typeface=".HelveticaNeueDeskInterface-Regular"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85981" y="278969"/>
            <a:ext cx="8822410" cy="27897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17" tIns="34258" rIns="68517" bIns="34258" numCol="1" spcCol="0" rtlCol="0" fromWordArt="0" anchor="ctr" anchorCtr="0" forceAA="0" compatLnSpc="1">
            <a:prstTxWarp prst="textNoShape">
              <a:avLst/>
            </a:prstTxWarp>
            <a:noAutofit/>
          </a:bodyPr>
          <a:lstStyle/>
          <a:p>
            <a:pPr algn="ctr" fontAlgn="auto">
              <a:spcBef>
                <a:spcPts val="0"/>
              </a:spcBef>
              <a:spcAft>
                <a:spcPts val="0"/>
              </a:spcAft>
            </a:pPr>
            <a:endParaRPr lang="en-US" sz="1012">
              <a:solidFill>
                <a:srgbClr val="FFFFFF"/>
              </a:solidFill>
            </a:endParaRPr>
          </a:p>
        </p:txBody>
      </p:sp>
    </p:spTree>
    <p:extLst>
      <p:ext uri="{BB962C8B-B14F-4D97-AF65-F5344CB8AC3E}">
        <p14:creationId xmlns:p14="http://schemas.microsoft.com/office/powerpoint/2010/main" val="408271317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6700" y="869951"/>
            <a:ext cx="8542338" cy="3906839"/>
          </a:xfrm>
          <a:prstGeom prst="rect">
            <a:avLst/>
          </a:prstGeom>
        </p:spPr>
        <p:txBody>
          <a:bodyPr/>
          <a:lstStyle>
            <a:lvl1pPr>
              <a:defRPr/>
            </a:lvl1pPr>
            <a:lvl2pPr marL="514971" indent="-225003">
              <a:buFont typeface=".HelveticaNeueDeskInterface-Regular"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85982" y="278969"/>
            <a:ext cx="8822410" cy="27897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17" tIns="34258" rIns="68517" bIns="34258" numCol="1" spcCol="0" rtlCol="0" fromWordArt="0" anchor="ctr" anchorCtr="0" forceAA="0" compatLnSpc="1">
            <a:prstTxWarp prst="textNoShape">
              <a:avLst/>
            </a:prstTxWarp>
            <a:noAutofit/>
          </a:bodyPr>
          <a:lstStyle/>
          <a:p>
            <a:pPr algn="ctr" fontAlgn="auto">
              <a:spcBef>
                <a:spcPts val="0"/>
              </a:spcBef>
              <a:spcAft>
                <a:spcPts val="0"/>
              </a:spcAft>
            </a:pPr>
            <a:endParaRPr lang="en-US" sz="1012">
              <a:solidFill>
                <a:srgbClr val="FFFFFF"/>
              </a:solidFill>
            </a:endParaRPr>
          </a:p>
        </p:txBody>
      </p:sp>
    </p:spTree>
    <p:extLst>
      <p:ext uri="{BB962C8B-B14F-4D97-AF65-F5344CB8AC3E}">
        <p14:creationId xmlns:p14="http://schemas.microsoft.com/office/powerpoint/2010/main" val="266425722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12728" y="158751"/>
            <a:ext cx="3115853" cy="313932"/>
          </a:xfrm>
          <a:prstGeom prst="rect">
            <a:avLst/>
          </a:prstGeom>
          <a:noFill/>
          <a:ln>
            <a:noFill/>
          </a:ln>
          <a:extLst/>
        </p:spPr>
        <p:txBody>
          <a:bodyPr wrap="none">
            <a:spAutoFit/>
          </a:bodyPr>
          <a:lstStyle>
            <a:lvl1pPr eaLnBrk="0" hangingPunct="0">
              <a:defRPr sz="2200">
                <a:solidFill>
                  <a:schemeClr val="hlink"/>
                </a:solidFill>
                <a:latin typeface="Arial" charset="0"/>
                <a:ea typeface="ＭＳ Ｐゴシック" pitchFamily="34" charset="-128"/>
              </a:defRPr>
            </a:lvl1pPr>
            <a:lvl2pPr marL="742950" indent="-285750" eaLnBrk="0" hangingPunct="0">
              <a:defRPr sz="2200">
                <a:solidFill>
                  <a:schemeClr val="hlink"/>
                </a:solidFill>
                <a:latin typeface="Arial" charset="0"/>
                <a:ea typeface="ＭＳ Ｐゴシック" pitchFamily="34" charset="-128"/>
              </a:defRPr>
            </a:lvl2pPr>
            <a:lvl3pPr marL="1143000" indent="-228600" eaLnBrk="0" hangingPunct="0">
              <a:defRPr sz="2200">
                <a:solidFill>
                  <a:schemeClr val="hlink"/>
                </a:solidFill>
                <a:latin typeface="Arial" charset="0"/>
                <a:ea typeface="ＭＳ Ｐゴシック" pitchFamily="34" charset="-128"/>
              </a:defRPr>
            </a:lvl3pPr>
            <a:lvl4pPr marL="1600200" indent="-228600" eaLnBrk="0" hangingPunct="0">
              <a:defRPr sz="2200">
                <a:solidFill>
                  <a:schemeClr val="hlink"/>
                </a:solidFill>
                <a:latin typeface="Arial" charset="0"/>
                <a:ea typeface="ＭＳ Ｐゴシック" pitchFamily="34" charset="-128"/>
              </a:defRPr>
            </a:lvl4pPr>
            <a:lvl5pPr marL="2057400" indent="-228600" eaLnBrk="0" hangingPunct="0">
              <a:defRPr sz="2200">
                <a:solidFill>
                  <a:schemeClr val="hlink"/>
                </a:solidFill>
                <a:latin typeface="Arial" charset="0"/>
                <a:ea typeface="ＭＳ Ｐゴシック" pitchFamily="34" charset="-128"/>
              </a:defRPr>
            </a:lvl5pPr>
            <a:lvl6pPr marL="25146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6pPr>
            <a:lvl7pPr marL="29718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7pPr>
            <a:lvl8pPr marL="34290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8pPr>
            <a:lvl9pPr marL="3886200" indent="-228600" eaLnBrk="0" fontAlgn="base" hangingPunct="0">
              <a:lnSpc>
                <a:spcPct val="90000"/>
              </a:lnSpc>
              <a:spcBef>
                <a:spcPct val="0"/>
              </a:spcBef>
              <a:spcAft>
                <a:spcPct val="0"/>
              </a:spcAft>
              <a:defRPr sz="2200">
                <a:solidFill>
                  <a:schemeClr val="hlink"/>
                </a:solidFill>
                <a:latin typeface="Arial" charset="0"/>
                <a:ea typeface="ＭＳ Ｐゴシック" pitchFamily="34" charset="-128"/>
              </a:defRPr>
            </a:lvl9pPr>
          </a:lstStyle>
          <a:p>
            <a:pPr eaLnBrk="1" fontAlgn="auto" hangingPunct="1">
              <a:lnSpc>
                <a:spcPct val="90000"/>
              </a:lnSpc>
              <a:spcBef>
                <a:spcPts val="0"/>
              </a:spcBef>
              <a:spcAft>
                <a:spcPts val="0"/>
              </a:spcAft>
              <a:defRPr/>
            </a:pPr>
            <a:r>
              <a:rPr lang="en-US" altLang="en-US" sz="1599" b="1" dirty="0">
                <a:solidFill>
                  <a:srgbClr val="000000"/>
                </a:solidFill>
                <a:cs typeface=""/>
              </a:rPr>
              <a:t>IBM Analytics Sales Academy</a:t>
            </a:r>
            <a:r>
              <a:rPr lang="en-US" altLang="en-US" sz="1099" dirty="0">
                <a:solidFill>
                  <a:srgbClr val="000000"/>
                </a:solidFill>
                <a:cs typeface=""/>
              </a:rPr>
              <a:t> </a:t>
            </a:r>
          </a:p>
        </p:txBody>
      </p:sp>
      <p:pic>
        <p:nvPicPr>
          <p:cNvPr id="5" name="Picture 10" descr="C:\Users\Chris\Desktop\Untitled-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05600" y="85727"/>
            <a:ext cx="1487488" cy="307975"/>
          </a:xfrm>
          <a:prstGeom prst="rect">
            <a:avLst/>
          </a:prstGeom>
          <a:noFill/>
          <a:ln w="9525">
            <a:noFill/>
            <a:miter lim="800000"/>
            <a:headEnd/>
            <a:tailEnd/>
          </a:ln>
        </p:spPr>
      </p:pic>
      <p:sp>
        <p:nvSpPr>
          <p:cNvPr id="6" name="Footer Placeholder 6"/>
          <p:cNvSpPr txBox="1">
            <a:spLocks/>
          </p:cNvSpPr>
          <p:nvPr userDrawn="1"/>
        </p:nvSpPr>
        <p:spPr bwMode="auto">
          <a:xfrm>
            <a:off x="3328988" y="4903790"/>
            <a:ext cx="3657600" cy="223837"/>
          </a:xfrm>
          <a:prstGeom prst="rect">
            <a:avLst/>
          </a:prstGeom>
          <a:noFill/>
          <a:ln>
            <a:noFill/>
          </a:ln>
          <a:effectLst/>
          <a:extLst/>
        </p:spPr>
        <p:txBody>
          <a:bodyPr lIns="91990" tIns="45995" rIns="91990" bIns="45995"/>
          <a:lstStyle>
            <a:defPPr>
              <a:defRPr lang="en-US"/>
            </a:defPPr>
            <a:lvl1pPr algn="l" rtl="0" fontAlgn="base">
              <a:lnSpc>
                <a:spcPct val="100000"/>
              </a:lnSpc>
              <a:spcBef>
                <a:spcPct val="0"/>
              </a:spcBef>
              <a:spcAft>
                <a:spcPct val="0"/>
              </a:spcAft>
              <a:defRPr sz="800" kern="1200">
                <a:solidFill>
                  <a:schemeClr val="tx1"/>
                </a:solidFill>
                <a:latin typeface="Arial" charset="0"/>
                <a:ea typeface="ＭＳ Ｐゴシック" charset="0"/>
                <a:cs typeface="Arial" charset="0"/>
              </a:defRPr>
            </a:lvl1pPr>
            <a:lvl2pPr marL="4572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2pPr>
            <a:lvl3pPr marL="9144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3pPr>
            <a:lvl4pPr marL="13716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4pPr>
            <a:lvl5pPr marL="1828800" algn="l" rtl="0" fontAlgn="base">
              <a:lnSpc>
                <a:spcPct val="90000"/>
              </a:lnSpc>
              <a:spcBef>
                <a:spcPct val="0"/>
              </a:spcBef>
              <a:spcAft>
                <a:spcPct val="0"/>
              </a:spcAft>
              <a:defRPr sz="2200" kern="1200">
                <a:solidFill>
                  <a:schemeClr val="hlink"/>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200" kern="1200">
                <a:solidFill>
                  <a:schemeClr val="hlink"/>
                </a:solidFill>
                <a:latin typeface="Arial" panose="020B0604020202020204" pitchFamily="34" charset="0"/>
                <a:ea typeface="MS PGothic" panose="020B0600070205080204" pitchFamily="34" charset="-128"/>
                <a:cs typeface="+mn-cs"/>
              </a:defRPr>
            </a:lvl9pPr>
          </a:lstStyle>
          <a:p>
            <a:pPr>
              <a:defRPr/>
            </a:pPr>
            <a:r>
              <a:rPr lang="en-US" sz="799" dirty="0">
                <a:solidFill>
                  <a:srgbClr val="000000"/>
                </a:solidFill>
              </a:rPr>
              <a:t>IBM and Business Partner Confidential</a:t>
            </a:r>
          </a:p>
        </p:txBody>
      </p:sp>
      <p:sp>
        <p:nvSpPr>
          <p:cNvPr id="2" name="Title 1"/>
          <p:cNvSpPr>
            <a:spLocks noGrp="1"/>
          </p:cNvSpPr>
          <p:nvPr>
            <p:ph type="title"/>
          </p:nvPr>
        </p:nvSpPr>
        <p:spPr>
          <a:xfrm>
            <a:off x="265113" y="445295"/>
            <a:ext cx="8545512" cy="32940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66700" y="869951"/>
            <a:ext cx="8542338" cy="390683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40098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817" y="1041268"/>
            <a:ext cx="8542337" cy="3735860"/>
          </a:xfrm>
          <a:prstGeom prst="rect">
            <a:avLst/>
          </a:prstGeom>
        </p:spPr>
        <p:txBody>
          <a:bodyPr/>
          <a:lstStyle>
            <a:lvl1pPr>
              <a:defRPr/>
            </a:lvl1pPr>
            <a:lvl2pPr marL="514971" indent="-225003">
              <a:buFont typeface=".HelveticaNeueDeskInterface-Regular"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918428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14173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0430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6700" y="869951"/>
            <a:ext cx="8542338" cy="3906839"/>
          </a:xfrm>
          <a:prstGeom prst="rect">
            <a:avLst/>
          </a:prstGeom>
        </p:spPr>
        <p:txBody>
          <a:bodyPr/>
          <a:lstStyle>
            <a:lvl1pPr>
              <a:defRPr/>
            </a:lvl1pPr>
            <a:lvl2pPr marL="514971" indent="-225003">
              <a:buFont typeface=".HelveticaNeueDeskInterface-Regular"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85982" y="278969"/>
            <a:ext cx="8822410" cy="27897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17" tIns="34258" rIns="68517" bIns="34258" numCol="1" spcCol="0" rtlCol="0" fromWordArt="0" anchor="ctr" anchorCtr="0" forceAA="0" compatLnSpc="1">
            <a:prstTxWarp prst="textNoShape">
              <a:avLst/>
            </a:prstTxWarp>
            <a:noAutofit/>
          </a:bodyPr>
          <a:lstStyle/>
          <a:p>
            <a:pPr algn="ctr" defTabSz="685166" fontAlgn="auto">
              <a:spcBef>
                <a:spcPts val="0"/>
              </a:spcBef>
              <a:spcAft>
                <a:spcPts val="0"/>
              </a:spcAft>
            </a:pPr>
            <a:endParaRPr lang="en-US" sz="1012">
              <a:solidFill>
                <a:prstClr val="white"/>
              </a:solidFill>
            </a:endParaRPr>
          </a:p>
        </p:txBody>
      </p:sp>
    </p:spTree>
    <p:extLst>
      <p:ext uri="{BB962C8B-B14F-4D97-AF65-F5344CB8AC3E}">
        <p14:creationId xmlns:p14="http://schemas.microsoft.com/office/powerpoint/2010/main" val="392074389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6700" y="869951"/>
            <a:ext cx="8542338" cy="3906839"/>
          </a:xfrm>
          <a:prstGeom prst="rect">
            <a:avLst/>
          </a:prstGeom>
        </p:spPr>
        <p:txBody>
          <a:bodyPr/>
          <a:lstStyle>
            <a:lvl1pPr>
              <a:defRPr/>
            </a:lvl1pPr>
            <a:lvl2pPr marL="514984" indent="-225009">
              <a:buFont typeface=".HelveticaNeueDeskInterface-Regular"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85981" y="278969"/>
            <a:ext cx="8822410" cy="27897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17" tIns="34258" rIns="68517" bIns="34258" numCol="1" spcCol="0" rtlCol="0" fromWordArt="0" anchor="ctr" anchorCtr="0" forceAA="0" compatLnSpc="1">
            <a:prstTxWarp prst="textNoShape">
              <a:avLst/>
            </a:prstTxWarp>
            <a:noAutofit/>
          </a:bodyPr>
          <a:lstStyle/>
          <a:p>
            <a:pPr algn="ctr" defTabSz="685166" fontAlgn="auto">
              <a:spcBef>
                <a:spcPts val="0"/>
              </a:spcBef>
              <a:spcAft>
                <a:spcPts val="0"/>
              </a:spcAft>
            </a:pPr>
            <a:endParaRPr lang="en-US" sz="1012">
              <a:solidFill>
                <a:prstClr val="white"/>
              </a:solidFill>
            </a:endParaRPr>
          </a:p>
        </p:txBody>
      </p:sp>
    </p:spTree>
    <p:extLst>
      <p:ext uri="{BB962C8B-B14F-4D97-AF65-F5344CB8AC3E}">
        <p14:creationId xmlns:p14="http://schemas.microsoft.com/office/powerpoint/2010/main" val="737443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7968600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816" y="1041267"/>
            <a:ext cx="8542337" cy="3735860"/>
          </a:xfrm>
          <a:prstGeom prst="rect">
            <a:avLst/>
          </a:prstGeom>
        </p:spPr>
        <p:txBody>
          <a:bodyPr/>
          <a:lstStyle>
            <a:lvl1pPr>
              <a:defRPr/>
            </a:lvl1pPr>
            <a:lvl2pPr marL="514997" indent="-225014">
              <a:buFont typeface=".HelveticaNeueDeskInterface-Regular"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85980" y="278969"/>
            <a:ext cx="8822410" cy="27897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17" tIns="34258" rIns="68517" bIns="34258" numCol="1" spcCol="0" rtlCol="0" fromWordArt="0" anchor="ctr" anchorCtr="0" forceAA="0" compatLnSpc="1">
            <a:prstTxWarp prst="textNoShape">
              <a:avLst/>
            </a:prstTxWarp>
            <a:noAutofit/>
          </a:bodyPr>
          <a:lstStyle/>
          <a:p>
            <a:pPr algn="ctr" defTabSz="456789" fontAlgn="auto">
              <a:spcBef>
                <a:spcPts val="0"/>
              </a:spcBef>
              <a:spcAft>
                <a:spcPts val="0"/>
              </a:spcAft>
            </a:pPr>
            <a:endParaRPr lang="en-US" sz="1012">
              <a:solidFill>
                <a:srgbClr val="FFFFFF"/>
              </a:solidFill>
            </a:endParaRPr>
          </a:p>
        </p:txBody>
      </p:sp>
    </p:spTree>
    <p:extLst>
      <p:ext uri="{BB962C8B-B14F-4D97-AF65-F5344CB8AC3E}">
        <p14:creationId xmlns:p14="http://schemas.microsoft.com/office/powerpoint/2010/main" val="965904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499224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2005175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1217046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91440"/>
            <a:ext cx="8778172" cy="4404360"/>
          </a:xfrm>
        </p:spPr>
        <p:txBody>
          <a:bodyPr/>
          <a:lstStyle>
            <a:lvl1pPr>
              <a:defRPr sz="9600" b="1"/>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93469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556253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419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1065759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a:t>Click </a:t>
            </a:r>
            <a:r>
              <a:rPr lang="en-US" dirty="0"/>
              <a:t>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380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948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54201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03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487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6223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dark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10312" y="201168"/>
            <a:ext cx="414216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654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46630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85838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9013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1768128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17"/>
          </p:nvPr>
        </p:nvSpPr>
        <p:spPr>
          <a:xfrm>
            <a:off x="4572000" y="0"/>
            <a:ext cx="2286000" cy="2571750"/>
          </a:xfrm>
          <a:solidFill>
            <a:srgbClr val="054ADA"/>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40064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839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rgbClr val="418CFF"/>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2570162"/>
            <a:ext cx="2286000" cy="2573338"/>
          </a:xfrm>
          <a:solidFill>
            <a:srgbClr val="6BA5FF"/>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13"/>
          <p:cNvSpPr>
            <a:spLocks noGrp="1"/>
          </p:cNvSpPr>
          <p:nvPr>
            <p:ph sz="quarter" idx="19"/>
          </p:nvPr>
        </p:nvSpPr>
        <p:spPr>
          <a:xfrm>
            <a:off x="2286001" y="2570162"/>
            <a:ext cx="2286000" cy="2573337"/>
          </a:xfrm>
          <a:solidFill>
            <a:srgbClr val="054ADA"/>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3" name="Content Placeholder 6"/>
          <p:cNvSpPr>
            <a:spLocks noGrp="1"/>
          </p:cNvSpPr>
          <p:nvPr>
            <p:ph sz="quarter" idx="20"/>
          </p:nvPr>
        </p:nvSpPr>
        <p:spPr>
          <a:xfrm>
            <a:off x="0" y="2570162"/>
            <a:ext cx="2286000" cy="2573337"/>
          </a:xfrm>
          <a:solidFill>
            <a:srgbClr val="031973"/>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9144000" cy="2569463"/>
          </a:xfrm>
          <a:solidFill>
            <a:schemeClr val="accent2"/>
          </a:solidFill>
        </p:spPr>
        <p:txBody>
          <a:bodyPr lIns="182880" tIns="164592" rIns="228600" bIns="228600"/>
          <a:lstStyle>
            <a:lvl1pPr>
              <a:defRPr sz="4800"/>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71953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76350"/>
            <a:ext cx="9144000" cy="386715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9144000" cy="1276350"/>
          </a:xfrm>
          <a:solidFill>
            <a:schemeClr val="accent2"/>
          </a:solidFill>
        </p:spPr>
        <p:txBody>
          <a:bodyPr lIns="210312" tIns="201168" rIns="228600" bIns="228600"/>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8224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8072"/>
          </a:xfrm>
        </p:spPr>
        <p:txBody>
          <a:bodyPr lIns="91440" tIns="91440" rIns="91440" bIns="91440"/>
          <a:lstStyle/>
          <a:p>
            <a:r>
              <a:rPr lang="en-US" dirty="0"/>
              <a:t>Drag picture to placeholder or </a:t>
            </a:r>
            <a:r>
              <a:rPr lang="en-US"/>
              <a:t>click icon to add</a:t>
            </a:r>
          </a:p>
        </p:txBody>
      </p:sp>
      <p:sp>
        <p:nvSpPr>
          <p:cNvPr id="8" name="Text Placeholder 5"/>
          <p:cNvSpPr>
            <a:spLocks noGrp="1"/>
          </p:cNvSpPr>
          <p:nvPr>
            <p:ph type="body" sz="quarter" idx="13"/>
          </p:nvPr>
        </p:nvSpPr>
        <p:spPr>
          <a:xfrm>
            <a:off x="0" y="2581275"/>
            <a:ext cx="2286000" cy="2562225"/>
          </a:xfrm>
          <a:solidFill>
            <a:schemeClr val="bg1"/>
          </a:solidFill>
        </p:spPr>
        <p:txBody>
          <a:bodyPr lIns="228600" tIns="228600" rIns="228600" bIns="2286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0" y="2571750"/>
            <a:ext cx="2569464" cy="2571750"/>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13100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rgbClr val="0530AD"/>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rgbClr val="031973"/>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48422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038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859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553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0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91440"/>
            <a:ext cx="8778172" cy="4404360"/>
          </a:xfrm>
        </p:spPr>
        <p:txBody>
          <a:bodyPr/>
          <a:lstStyle>
            <a:lvl1pPr>
              <a:defRPr sz="9600" b="1"/>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011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63227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30899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361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61872"/>
            <a:ext cx="4123944" cy="3233928"/>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1841581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5953" y="2308702"/>
            <a:ext cx="1292094" cy="526097"/>
          </a:xfrm>
          <a:prstGeom prst="rect">
            <a:avLst/>
          </a:prstGeom>
        </p:spPr>
      </p:pic>
    </p:spTree>
    <p:extLst>
      <p:ext uri="{BB962C8B-B14F-4D97-AF65-F5344CB8AC3E}">
        <p14:creationId xmlns:p14="http://schemas.microsoft.com/office/powerpoint/2010/main" val="831889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pic>
        <p:nvPicPr>
          <p:cNvPr id="6" name="Picture 5" descr="ibm_gr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3811" y="4690872"/>
            <a:ext cx="521589" cy="211471"/>
          </a:xfrm>
          <a:prstGeom prst="rect">
            <a:avLst/>
          </a:prstGeom>
        </p:spPr>
      </p:pic>
    </p:spTree>
    <p:extLst>
      <p:ext uri="{BB962C8B-B14F-4D97-AF65-F5344CB8AC3E}">
        <p14:creationId xmlns:p14="http://schemas.microsoft.com/office/powerpoint/2010/main" val="1794504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70074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1585390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15726051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51315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556253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77631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91440"/>
            <a:ext cx="8778172" cy="4404360"/>
          </a:xfrm>
        </p:spPr>
        <p:txBody>
          <a:bodyPr/>
          <a:lstStyle>
            <a:lvl1pPr>
              <a:defRPr sz="9600" b="1"/>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1276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556253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237428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a:t>Click </a:t>
            </a:r>
            <a:r>
              <a:rPr lang="en-US" dirty="0"/>
              <a:t>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8130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752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1385785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682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574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87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dark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10312" y="201168"/>
            <a:ext cx="4142164"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641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446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599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429463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03723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3617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2808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rgbClr val="031973"/>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32773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10"/>
          <p:cNvSpPr>
            <a:spLocks noGrp="1"/>
          </p:cNvSpPr>
          <p:nvPr>
            <p:ph sz="quarter" idx="18"/>
          </p:nvPr>
        </p:nvSpPr>
        <p:spPr>
          <a:xfrm>
            <a:off x="6858000" y="2570162"/>
            <a:ext cx="2286000" cy="2573338"/>
          </a:xfrm>
          <a:solidFill>
            <a:srgbClr val="6BA5FF"/>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0162"/>
            <a:ext cx="2286000" cy="2573337"/>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3" name="Content Placeholder 6"/>
          <p:cNvSpPr>
            <a:spLocks noGrp="1"/>
          </p:cNvSpPr>
          <p:nvPr>
            <p:ph sz="quarter" idx="20"/>
          </p:nvPr>
        </p:nvSpPr>
        <p:spPr>
          <a:xfrm>
            <a:off x="0" y="2570162"/>
            <a:ext cx="2286000" cy="2573337"/>
          </a:xfrm>
          <a:solidFill>
            <a:srgbClr val="031973"/>
          </a:solidFill>
        </p:spPr>
        <p:txBody>
          <a:bodyPr lIns="219456" tIns="201168" rIns="228600" bIns="228600"/>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0" y="-1"/>
            <a:ext cx="9144000" cy="2569463"/>
          </a:xfrm>
          <a:solidFill>
            <a:schemeClr val="tx2"/>
          </a:solidFill>
        </p:spPr>
        <p:txBody>
          <a:bodyPr lIns="182880" tIns="164592" rIns="228600" bIns="228600"/>
          <a:lstStyle>
            <a:lvl1pPr>
              <a:defRPr sz="4800"/>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138155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76350"/>
            <a:ext cx="9144000" cy="386715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9144000" cy="1276350"/>
          </a:xfrm>
          <a:solidFill>
            <a:schemeClr val="tx2"/>
          </a:solidFill>
        </p:spPr>
        <p:txBody>
          <a:bodyPr lIns="210312" tIns="201168" rIns="228600" bIns="228600"/>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924250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8072"/>
          </a:xfrm>
        </p:spPr>
        <p:txBody>
          <a:bodyPr lIns="91440" tIns="91440" rIns="91440" bIns="91440"/>
          <a:lstStyle/>
          <a:p>
            <a:r>
              <a:rPr lang="en-US" dirty="0"/>
              <a:t>Drag picture to placeholder or </a:t>
            </a:r>
            <a:r>
              <a:rPr lang="en-US"/>
              <a:t>click icon to add</a:t>
            </a:r>
          </a:p>
        </p:txBody>
      </p:sp>
      <p:sp>
        <p:nvSpPr>
          <p:cNvPr id="8" name="Text Placeholder 5"/>
          <p:cNvSpPr>
            <a:spLocks noGrp="1"/>
          </p:cNvSpPr>
          <p:nvPr>
            <p:ph type="body" sz="quarter" idx="13"/>
          </p:nvPr>
        </p:nvSpPr>
        <p:spPr>
          <a:xfrm>
            <a:off x="0" y="2581275"/>
            <a:ext cx="2286000" cy="2562225"/>
          </a:xfrm>
          <a:solidFill>
            <a:schemeClr val="bg1"/>
          </a:solidFill>
        </p:spPr>
        <p:txBody>
          <a:bodyPr lIns="228600" tIns="228600" rIns="228600" bIns="2286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2" y="2571750"/>
            <a:ext cx="2569464" cy="2571750"/>
          </a:xfrm>
          <a:solidFill>
            <a:schemeClr val="tx2"/>
          </a:solidFill>
        </p:spPr>
        <p:txBody>
          <a:bodyPr lIns="219456" tIns="201168" rIns="228600" bIns="228600"/>
          <a:lstStyle>
            <a:lvl1pPr>
              <a:buClr>
                <a:schemeClr val="tx1"/>
              </a:buClr>
              <a:defRPr>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1879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rgbClr val="0530AD"/>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rgbClr val="031973"/>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864260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0591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8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717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527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4675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2110720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9024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61872"/>
            <a:ext cx="4123944" cy="3233928"/>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18448213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descr="ibm_gr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3196" y="2308702"/>
            <a:ext cx="1297608" cy="526097"/>
          </a:xfrm>
          <a:prstGeom prst="rect">
            <a:avLst/>
          </a:prstGeom>
        </p:spPr>
      </p:pic>
    </p:spTree>
    <p:extLst>
      <p:ext uri="{BB962C8B-B14F-4D97-AF65-F5344CB8AC3E}">
        <p14:creationId xmlns:p14="http://schemas.microsoft.com/office/powerpoint/2010/main" val="1218931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pic>
        <p:nvPicPr>
          <p:cNvPr id="6" name="Picture 5" descr="ibm_gr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3811" y="4690872"/>
            <a:ext cx="521589" cy="211471"/>
          </a:xfrm>
          <a:prstGeom prst="rect">
            <a:avLst/>
          </a:prstGeom>
        </p:spPr>
      </p:pic>
    </p:spTree>
    <p:extLst>
      <p:ext uri="{BB962C8B-B14F-4D97-AF65-F5344CB8AC3E}">
        <p14:creationId xmlns:p14="http://schemas.microsoft.com/office/powerpoint/2010/main" val="2186101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07771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201168"/>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16676519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91.xml"/><Relationship Id="rId18" Type="http://schemas.openxmlformats.org/officeDocument/2006/relationships/slideLayout" Target="../slideLayouts/slideLayout296.xml"/><Relationship Id="rId26" Type="http://schemas.openxmlformats.org/officeDocument/2006/relationships/slideLayout" Target="../slideLayouts/slideLayout304.xml"/><Relationship Id="rId21" Type="http://schemas.openxmlformats.org/officeDocument/2006/relationships/slideLayout" Target="../slideLayouts/slideLayout299.xml"/><Relationship Id="rId34" Type="http://schemas.openxmlformats.org/officeDocument/2006/relationships/slideLayout" Target="../slideLayouts/slideLayout312.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17" Type="http://schemas.openxmlformats.org/officeDocument/2006/relationships/slideLayout" Target="../slideLayouts/slideLayout295.xml"/><Relationship Id="rId25" Type="http://schemas.openxmlformats.org/officeDocument/2006/relationships/slideLayout" Target="../slideLayouts/slideLayout303.xml"/><Relationship Id="rId33" Type="http://schemas.openxmlformats.org/officeDocument/2006/relationships/slideLayout" Target="../slideLayouts/slideLayout311.xml"/><Relationship Id="rId2" Type="http://schemas.openxmlformats.org/officeDocument/2006/relationships/slideLayout" Target="../slideLayouts/slideLayout280.xml"/><Relationship Id="rId16" Type="http://schemas.openxmlformats.org/officeDocument/2006/relationships/slideLayout" Target="../slideLayouts/slideLayout294.xml"/><Relationship Id="rId20" Type="http://schemas.openxmlformats.org/officeDocument/2006/relationships/slideLayout" Target="../slideLayouts/slideLayout298.xml"/><Relationship Id="rId29" Type="http://schemas.openxmlformats.org/officeDocument/2006/relationships/slideLayout" Target="../slideLayouts/slideLayout307.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24" Type="http://schemas.openxmlformats.org/officeDocument/2006/relationships/slideLayout" Target="../slideLayouts/slideLayout302.xml"/><Relationship Id="rId32" Type="http://schemas.openxmlformats.org/officeDocument/2006/relationships/slideLayout" Target="../slideLayouts/slideLayout310.xml"/><Relationship Id="rId37" Type="http://schemas.openxmlformats.org/officeDocument/2006/relationships/theme" Target="../theme/theme10.xml"/><Relationship Id="rId5" Type="http://schemas.openxmlformats.org/officeDocument/2006/relationships/slideLayout" Target="../slideLayouts/slideLayout283.xml"/><Relationship Id="rId15" Type="http://schemas.openxmlformats.org/officeDocument/2006/relationships/slideLayout" Target="../slideLayouts/slideLayout293.xml"/><Relationship Id="rId23" Type="http://schemas.openxmlformats.org/officeDocument/2006/relationships/slideLayout" Target="../slideLayouts/slideLayout301.xml"/><Relationship Id="rId28" Type="http://schemas.openxmlformats.org/officeDocument/2006/relationships/slideLayout" Target="../slideLayouts/slideLayout306.xml"/><Relationship Id="rId36" Type="http://schemas.openxmlformats.org/officeDocument/2006/relationships/slideLayout" Target="../slideLayouts/slideLayout314.xml"/><Relationship Id="rId10" Type="http://schemas.openxmlformats.org/officeDocument/2006/relationships/slideLayout" Target="../slideLayouts/slideLayout288.xml"/><Relationship Id="rId19" Type="http://schemas.openxmlformats.org/officeDocument/2006/relationships/slideLayout" Target="../slideLayouts/slideLayout297.xml"/><Relationship Id="rId31" Type="http://schemas.openxmlformats.org/officeDocument/2006/relationships/slideLayout" Target="../slideLayouts/slideLayout309.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 Id="rId22" Type="http://schemas.openxmlformats.org/officeDocument/2006/relationships/slideLayout" Target="../slideLayouts/slideLayout300.xml"/><Relationship Id="rId27" Type="http://schemas.openxmlformats.org/officeDocument/2006/relationships/slideLayout" Target="../slideLayouts/slideLayout305.xml"/><Relationship Id="rId30" Type="http://schemas.openxmlformats.org/officeDocument/2006/relationships/slideLayout" Target="../slideLayouts/slideLayout308.xml"/><Relationship Id="rId35" Type="http://schemas.openxmlformats.org/officeDocument/2006/relationships/slideLayout" Target="../slideLayouts/slideLayout313.xml"/><Relationship Id="rId8" Type="http://schemas.openxmlformats.org/officeDocument/2006/relationships/slideLayout" Target="../slideLayouts/slideLayout286.xml"/><Relationship Id="rId3" Type="http://schemas.openxmlformats.org/officeDocument/2006/relationships/slideLayout" Target="../slideLayouts/slideLayout281.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5" Type="http://schemas.openxmlformats.org/officeDocument/2006/relationships/slideLayout" Target="../slideLayouts/slideLayout319.xml"/><Relationship Id="rId4" Type="http://schemas.openxmlformats.org/officeDocument/2006/relationships/slideLayout" Target="../slideLayouts/slideLayout3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theme" Target="../theme/theme12.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theme" Target="../theme/theme3.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theme" Target="../theme/theme4.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8"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21" Type="http://schemas.openxmlformats.org/officeDocument/2006/relationships/slideLayout" Target="../slideLayouts/slideLayout150.xml"/><Relationship Id="rId34" Type="http://schemas.openxmlformats.org/officeDocument/2006/relationships/slideLayout" Target="../slideLayouts/slideLayout163.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slideLayout" Target="../slideLayouts/slideLayout162.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37" Type="http://schemas.openxmlformats.org/officeDocument/2006/relationships/theme" Target="../theme/theme5.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36" Type="http://schemas.openxmlformats.org/officeDocument/2006/relationships/slideLayout" Target="../slideLayouts/slideLayout165.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35" Type="http://schemas.openxmlformats.org/officeDocument/2006/relationships/slideLayout" Target="../slideLayouts/slideLayout164.xml"/><Relationship Id="rId8" Type="http://schemas.openxmlformats.org/officeDocument/2006/relationships/slideLayout" Target="../slideLayouts/slideLayout137.xml"/><Relationship Id="rId3" Type="http://schemas.openxmlformats.org/officeDocument/2006/relationships/slideLayout" Target="../slideLayouts/slideLayout13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theme" Target="../theme/theme6.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8" Type="http://schemas.openxmlformats.org/officeDocument/2006/relationships/slideLayout" Target="../slideLayouts/slideLayout17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21" Type="http://schemas.openxmlformats.org/officeDocument/2006/relationships/slideLayout" Target="../slideLayouts/slideLayout221.xml"/><Relationship Id="rId34" Type="http://schemas.openxmlformats.org/officeDocument/2006/relationships/slideLayout" Target="../slideLayouts/slideLayout234.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37" Type="http://schemas.openxmlformats.org/officeDocument/2006/relationships/theme" Target="../theme/theme7.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slideLayout" Target="../slideLayouts/slideLayout236.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 Id="rId8" Type="http://schemas.openxmlformats.org/officeDocument/2006/relationships/slideLayout" Target="../slideLayouts/slideLayout208.xml"/><Relationship Id="rId3" Type="http://schemas.openxmlformats.org/officeDocument/2006/relationships/slideLayout" Target="../slideLayouts/slideLayout20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image" Target="../media/image9.tiff"/><Relationship Id="rId5" Type="http://schemas.openxmlformats.org/officeDocument/2006/relationships/slideLayout" Target="../slideLayouts/slideLayout241.xml"/><Relationship Id="rId10" Type="http://schemas.openxmlformats.org/officeDocument/2006/relationships/image" Target="../media/image8.png"/><Relationship Id="rId4" Type="http://schemas.openxmlformats.org/officeDocument/2006/relationships/slideLayout" Target="../slideLayouts/slideLayout240.xml"/><Relationship Id="rId9" Type="http://schemas.openxmlformats.org/officeDocument/2006/relationships/tags" Target="../tags/tag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slideLayout" Target="../slideLayouts/slideLayout269.xml"/><Relationship Id="rId3" Type="http://schemas.openxmlformats.org/officeDocument/2006/relationships/slideLayout" Target="../slideLayouts/slideLayout246.xml"/><Relationship Id="rId21" Type="http://schemas.openxmlformats.org/officeDocument/2006/relationships/slideLayout" Target="../slideLayouts/slideLayout264.xml"/><Relationship Id="rId34" Type="http://schemas.openxmlformats.org/officeDocument/2006/relationships/slideLayout" Target="../slideLayouts/slideLayout277.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slideLayout" Target="../slideLayouts/slideLayout268.xml"/><Relationship Id="rId33" Type="http://schemas.openxmlformats.org/officeDocument/2006/relationships/slideLayout" Target="../slideLayouts/slideLayout276.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29" Type="http://schemas.openxmlformats.org/officeDocument/2006/relationships/slideLayout" Target="../slideLayouts/slideLayout272.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slideLayout" Target="../slideLayouts/slideLayout267.xml"/><Relationship Id="rId32" Type="http://schemas.openxmlformats.org/officeDocument/2006/relationships/slideLayout" Target="../slideLayouts/slideLayout275.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slideLayout" Target="../slideLayouts/slideLayout271.xml"/><Relationship Id="rId36" Type="http://schemas.openxmlformats.org/officeDocument/2006/relationships/theme" Target="../theme/theme9.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31" Type="http://schemas.openxmlformats.org/officeDocument/2006/relationships/slideLayout" Target="../slideLayouts/slideLayout274.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slideLayout" Target="../slideLayouts/slideLayout270.xml"/><Relationship Id="rId30" Type="http://schemas.openxmlformats.org/officeDocument/2006/relationships/slideLayout" Target="../slideLayouts/slideLayout273.xml"/><Relationship Id="rId35" Type="http://schemas.openxmlformats.org/officeDocument/2006/relationships/slideLayout" Target="../slideLayouts/slideLayout278.xml"/><Relationship Id="rId8" Type="http://schemas.openxmlformats.org/officeDocument/2006/relationships/slideLayout" Target="../slideLayouts/slideLayout2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bg1"/>
                </a:solidFill>
                <a:latin typeface="+mn-lt"/>
              </a:defRPr>
            </a:lvl1pPr>
          </a:lstStyle>
          <a:p>
            <a:r>
              <a:rPr lang="en-US"/>
              <a:t>Group Name / DOC ID / Month XX, 2018 / © 2018 IBM Corporation</a:t>
            </a:r>
            <a:endParaRPr lang="en-US" dirty="0"/>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bg1"/>
                </a:solidFill>
                <a:latin typeface="+mn-lt"/>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8" r:id="rId13"/>
    <p:sldLayoutId id="2147483839" r:id="rId14"/>
    <p:sldLayoutId id="2147483840" r:id="rId15"/>
    <p:sldLayoutId id="2147483841" r:id="rId16"/>
    <p:sldLayoutId id="2147483842" r:id="rId17"/>
    <p:sldLayoutId id="2147483843" r:id="rId18"/>
    <p:sldLayoutId id="2147483959"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Lst>
  <p:hf hdr="0" dt="0"/>
  <p:txStyles>
    <p:titleStyle>
      <a:lvl1pPr algn="l" rtl="0" eaLnBrk="1" fontAlgn="base" hangingPunct="1">
        <a:lnSpc>
          <a:spcPct val="90000"/>
        </a:lnSpc>
        <a:spcBef>
          <a:spcPct val="0"/>
        </a:spcBef>
        <a:spcAft>
          <a:spcPct val="0"/>
        </a:spcAft>
        <a:defRPr sz="2400" b="0" i="0">
          <a:solidFill>
            <a:schemeClr val="bg1"/>
          </a:solidFill>
          <a:latin typeface="+mn-lt"/>
          <a:ea typeface="Arial Regular" charset="0"/>
          <a:cs typeface="Arial Regular"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b="0" i="0">
          <a:solidFill>
            <a:schemeClr val="bg1"/>
          </a:solidFill>
          <a:latin typeface="+mn-lt"/>
          <a:ea typeface="Arial Regular" charset="0"/>
          <a:cs typeface="Arial Regular" charset="0"/>
        </a:defRPr>
      </a:lvl1pPr>
      <a:lvl2pPr marL="171450" indent="-171450" algn="l" rtl="0" eaLnBrk="1" fontAlgn="base" hangingPunct="1">
        <a:lnSpc>
          <a:spcPct val="100000"/>
        </a:lnSpc>
        <a:spcBef>
          <a:spcPts val="1100"/>
        </a:spcBef>
        <a:spcAft>
          <a:spcPct val="0"/>
        </a:spcAft>
        <a:buClr>
          <a:schemeClr val="bg1"/>
        </a:buClr>
        <a:buSzPct val="100000"/>
        <a:buFont typeface=".AppleSystemUIFont" charset="-120"/>
        <a:buChar char="–"/>
        <a:tabLst/>
        <a:defRPr sz="1400" b="0" i="0">
          <a:solidFill>
            <a:schemeClr val="bg1"/>
          </a:solidFill>
          <a:latin typeface="+mn-lt"/>
          <a:ea typeface="Arial Regular" charset="0"/>
          <a:cs typeface="Arial Regular" charset="0"/>
        </a:defRPr>
      </a:lvl2pPr>
      <a:lvl3pPr marL="342900" indent="-141288"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Regular" charset="0"/>
          <a:cs typeface="Arial Regular" charset="0"/>
        </a:defRPr>
      </a:lvl3pPr>
      <a:lvl4pPr marL="628650" indent="-193675" algn="l" rtl="0" eaLnBrk="1" fontAlgn="base" hangingPunct="1">
        <a:lnSpc>
          <a:spcPct val="100000"/>
        </a:lnSpc>
        <a:spcBef>
          <a:spcPts val="1100"/>
        </a:spcBef>
        <a:spcAft>
          <a:spcPct val="0"/>
        </a:spcAft>
        <a:buClr>
          <a:schemeClr val="bg1"/>
        </a:buClr>
        <a:buSzPct val="100000"/>
        <a:buFont typeface=".AppleSystemUIFont" charset="-120"/>
        <a:buChar char="–"/>
        <a:tabLst/>
        <a:defRPr sz="1400" b="0" i="0" baseline="0">
          <a:solidFill>
            <a:schemeClr val="bg1"/>
          </a:solidFill>
          <a:latin typeface="+mn-lt"/>
          <a:ea typeface="Arial Regular" charset="0"/>
          <a:cs typeface="Arial Regular" charset="0"/>
        </a:defRPr>
      </a:lvl4pPr>
      <a:lvl5pPr marL="803275" indent="-171450" algn="l" rtl="0" eaLnBrk="1" fontAlgn="base" hangingPunct="1">
        <a:lnSpc>
          <a:spcPct val="100000"/>
        </a:lnSpc>
        <a:spcBef>
          <a:spcPts val="1100"/>
        </a:spcBef>
        <a:spcAft>
          <a:spcPct val="0"/>
        </a:spcAft>
        <a:buClr>
          <a:schemeClr val="bg1"/>
        </a:buClr>
        <a:buFont typeface=".AppleSystemUIFont" charset="-120"/>
        <a:buChar char="»"/>
        <a:tabLst/>
        <a:defRPr sz="1400" b="0" i="0">
          <a:solidFill>
            <a:schemeClr val="bg1"/>
          </a:solidFill>
          <a:latin typeface="+mn-lt"/>
          <a:ea typeface="Arial Regular" charset="0"/>
          <a:cs typeface="Arial Regular"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0" userDrawn="1">
          <p15:clr>
            <a:srgbClr val="F26B43"/>
          </p15:clr>
        </p15:guide>
        <p15:guide id="2" pos="144">
          <p15:clr>
            <a:srgbClr val="F26B43"/>
          </p15:clr>
        </p15:guide>
        <p15:guide id="3" pos="5616">
          <p15:clr>
            <a:srgbClr val="F26B43"/>
          </p15:clr>
        </p15:guide>
        <p15:guide id="4" orient="horz" pos="2832" userDrawn="1">
          <p15:clr>
            <a:srgbClr val="F26B43"/>
          </p15:clr>
        </p15:guide>
        <p15:guide id="5" orient="horz" pos="3088" userDrawn="1">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userDrawn="1">
          <p15:clr>
            <a:srgbClr val="F26B43"/>
          </p15:clr>
        </p15:guide>
        <p15:guide id="17" orient="horz" pos="812" userDrawn="1">
          <p15:clr>
            <a:srgbClr val="F26B43"/>
          </p15:clr>
        </p15:guide>
        <p15:guide id="18" orient="horz" pos="1620">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7016261" y="4986463"/>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70337" y="4986463"/>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 2017 IBM Corporation</a:t>
            </a:r>
            <a:endParaRPr lang="en-US"/>
          </a:p>
        </p:txBody>
      </p:sp>
    </p:spTree>
    <p:extLst>
      <p:ext uri="{BB962C8B-B14F-4D97-AF65-F5344CB8AC3E}">
        <p14:creationId xmlns:p14="http://schemas.microsoft.com/office/powerpoint/2010/main" val="418802696"/>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 id="2147484155" r:id="rId25"/>
    <p:sldLayoutId id="2147484156" r:id="rId26"/>
    <p:sldLayoutId id="2147484157" r:id="rId27"/>
    <p:sldLayoutId id="2147484158" r:id="rId28"/>
    <p:sldLayoutId id="2147484159" r:id="rId29"/>
    <p:sldLayoutId id="2147484160" r:id="rId30"/>
    <p:sldLayoutId id="2147484161" r:id="rId31"/>
    <p:sldLayoutId id="2147484162" r:id="rId32"/>
    <p:sldLayoutId id="2147484163" r:id="rId33"/>
    <p:sldLayoutId id="2147484164" r:id="rId34"/>
    <p:sldLayoutId id="2147484165" r:id="rId35"/>
    <p:sldLayoutId id="2147484166" r:id="rId36"/>
  </p:sldLayoutIdLst>
  <p:hf hdr="0" ft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pPr hangingPunct="0"/>
            <a:fld id="{D0BE6F14-FF48-0F4F-A8AA-2E3F25371E4A}" type="slidenum">
              <a:rPr lang="en-US" kern="0" smtClean="0">
                <a:solidFill>
                  <a:srgbClr val="000000"/>
                </a:solidFill>
                <a:sym typeface="Calibri"/>
              </a:rPr>
              <a:pPr hangingPunct="0"/>
              <a:t>‹#›</a:t>
            </a:fld>
            <a:endParaRPr lang="en-US" kern="0" dirty="0">
              <a:solidFill>
                <a:srgbClr val="000000"/>
              </a:solidFill>
              <a:sym typeface="Calibri"/>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pPr hangingPunct="0"/>
            <a:r>
              <a:rPr lang="de-DE" kern="0">
                <a:solidFill>
                  <a:srgbClr val="000000"/>
                </a:solidFill>
                <a:sym typeface="Calibri"/>
              </a:rPr>
              <a:t>Think 2018 / DOC ID / Month XX, 2018 / © 2018 IBM Corporation</a:t>
            </a:r>
            <a:endParaRPr lang="en-US" kern="0" dirty="0">
              <a:solidFill>
                <a:srgbClr val="000000"/>
              </a:solidFill>
              <a:sym typeface="Calibri"/>
            </a:endParaRPr>
          </a:p>
        </p:txBody>
      </p:sp>
    </p:spTree>
    <p:extLst>
      <p:ext uri="{BB962C8B-B14F-4D97-AF65-F5344CB8AC3E}">
        <p14:creationId xmlns:p14="http://schemas.microsoft.com/office/powerpoint/2010/main" val="29620040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Lst>
  <p:hf hd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9" name="Rectangle 6"/>
          <p:cNvSpPr>
            <a:spLocks noChangeArrowheads="1"/>
          </p:cNvSpPr>
          <p:nvPr/>
        </p:nvSpPr>
        <p:spPr bwMode="black">
          <a:xfrm>
            <a:off x="5934076" y="4861324"/>
            <a:ext cx="3054350" cy="173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992" tIns="34497" rIns="68992" bIns="34497">
            <a:spAutoFit/>
          </a:bodyPr>
          <a:lstStyle/>
          <a:p>
            <a:pPr algn="r"/>
            <a:r>
              <a:rPr lang="en-US" sz="674" dirty="0">
                <a:solidFill>
                  <a:srgbClr val="FFFFFF"/>
                </a:solidFill>
                <a:latin typeface="Arial"/>
                <a:ea typeface="ＭＳ Ｐゴシック"/>
              </a:rPr>
              <a:t>© 2016 IBM Corporation</a:t>
            </a:r>
          </a:p>
        </p:txBody>
      </p:sp>
      <p:sp>
        <p:nvSpPr>
          <p:cNvPr id="27654" name="Rectangle 6"/>
          <p:cNvSpPr>
            <a:spLocks noChangeArrowheads="1"/>
          </p:cNvSpPr>
          <p:nvPr/>
        </p:nvSpPr>
        <p:spPr bwMode="auto">
          <a:xfrm>
            <a:off x="190500" y="4842276"/>
            <a:ext cx="552450" cy="185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fld id="{7552CA02-DAE0-FD43-8FF1-97BADFC96420}" type="slidenum">
              <a:rPr lang="en-US" sz="749">
                <a:solidFill>
                  <a:srgbClr val="FFFFFF"/>
                </a:solidFill>
                <a:latin typeface="Arial"/>
                <a:ea typeface="ＭＳ Ｐゴシック"/>
                <a:cs typeface=""/>
              </a:rPr>
              <a:pPr>
                <a:defRPr/>
              </a:pPr>
              <a:t>‹#›</a:t>
            </a:fld>
            <a:endParaRPr lang="en-US" sz="749">
              <a:solidFill>
                <a:srgbClr val="FFFFFF"/>
              </a:solidFill>
              <a:latin typeface="Arial"/>
              <a:ea typeface="ＭＳ Ｐゴシック"/>
              <a:cs typeface=""/>
            </a:endParaRPr>
          </a:p>
        </p:txBody>
      </p:sp>
    </p:spTree>
    <p:extLst>
      <p:ext uri="{BB962C8B-B14F-4D97-AF65-F5344CB8AC3E}">
        <p14:creationId xmlns:p14="http://schemas.microsoft.com/office/powerpoint/2010/main" val="891205389"/>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Lst>
  <p:txStyles>
    <p:titleStyle>
      <a:lvl1pPr algn="l" rtl="0" eaLnBrk="0" fontAlgn="base" hangingPunct="0">
        <a:spcBef>
          <a:spcPct val="0"/>
        </a:spcBef>
        <a:spcAft>
          <a:spcPct val="0"/>
        </a:spcAft>
        <a:defRPr sz="1349">
          <a:solidFill>
            <a:schemeClr val="bg1"/>
          </a:solidFill>
          <a:latin typeface="+mj-lt"/>
          <a:ea typeface="+mj-ea"/>
          <a:cs typeface="ＭＳ Ｐゴシック" charset="0"/>
        </a:defRPr>
      </a:lvl1pPr>
      <a:lvl2pPr algn="l" rtl="0" eaLnBrk="0" fontAlgn="base" hangingPunct="0">
        <a:spcBef>
          <a:spcPct val="0"/>
        </a:spcBef>
        <a:spcAft>
          <a:spcPct val="0"/>
        </a:spcAft>
        <a:defRPr sz="1649">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1649">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1649">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1649">
          <a:solidFill>
            <a:schemeClr val="bg1"/>
          </a:solidFill>
          <a:latin typeface="Arial" charset="0"/>
          <a:ea typeface="ＭＳ Ｐゴシック" charset="0"/>
          <a:cs typeface="ＭＳ Ｐゴシック" charset="0"/>
        </a:defRPr>
      </a:lvl5pPr>
      <a:lvl6pPr marL="342591" algn="l" rtl="0" fontAlgn="base">
        <a:spcBef>
          <a:spcPct val="0"/>
        </a:spcBef>
        <a:spcAft>
          <a:spcPct val="0"/>
        </a:spcAft>
        <a:defRPr sz="1649">
          <a:solidFill>
            <a:schemeClr val="bg1"/>
          </a:solidFill>
          <a:latin typeface="Arial" charset="0"/>
          <a:ea typeface="ＭＳ Ｐゴシック" charset="0"/>
        </a:defRPr>
      </a:lvl6pPr>
      <a:lvl7pPr marL="685183" algn="l" rtl="0" fontAlgn="base">
        <a:spcBef>
          <a:spcPct val="0"/>
        </a:spcBef>
        <a:spcAft>
          <a:spcPct val="0"/>
        </a:spcAft>
        <a:defRPr sz="1649">
          <a:solidFill>
            <a:schemeClr val="bg1"/>
          </a:solidFill>
          <a:latin typeface="Arial" charset="0"/>
          <a:ea typeface="ＭＳ Ｐゴシック" charset="0"/>
        </a:defRPr>
      </a:lvl7pPr>
      <a:lvl8pPr marL="1027774" algn="l" rtl="0" fontAlgn="base">
        <a:spcBef>
          <a:spcPct val="0"/>
        </a:spcBef>
        <a:spcAft>
          <a:spcPct val="0"/>
        </a:spcAft>
        <a:defRPr sz="1649">
          <a:solidFill>
            <a:schemeClr val="bg1"/>
          </a:solidFill>
          <a:latin typeface="Arial" charset="0"/>
          <a:ea typeface="ＭＳ Ｐゴシック" charset="0"/>
        </a:defRPr>
      </a:lvl8pPr>
      <a:lvl9pPr marL="1370366" algn="l" rtl="0" fontAlgn="base">
        <a:spcBef>
          <a:spcPct val="0"/>
        </a:spcBef>
        <a:spcAft>
          <a:spcPct val="0"/>
        </a:spcAft>
        <a:defRPr sz="1649">
          <a:solidFill>
            <a:schemeClr val="bg1"/>
          </a:solidFill>
          <a:latin typeface="Arial" charset="0"/>
          <a:ea typeface="ＭＳ Ｐゴシック" charset="0"/>
        </a:defRPr>
      </a:lvl9pPr>
    </p:titleStyle>
    <p:bodyStyle>
      <a:lvl1pPr marL="132041" indent="-132041" algn="l" rtl="0" eaLnBrk="0" fontAlgn="base" hangingPunct="0">
        <a:spcBef>
          <a:spcPct val="20000"/>
        </a:spcBef>
        <a:spcAft>
          <a:spcPct val="0"/>
        </a:spcAft>
        <a:buClr>
          <a:schemeClr val="bg1"/>
        </a:buClr>
        <a:buFont typeface="Wingdings" charset="0"/>
        <a:buChar char="§"/>
        <a:defRPr sz="1199">
          <a:solidFill>
            <a:schemeClr val="bg1"/>
          </a:solidFill>
          <a:latin typeface="+mn-lt"/>
          <a:ea typeface="+mn-ea"/>
          <a:cs typeface="ＭＳ Ｐゴシック" charset="0"/>
        </a:defRPr>
      </a:lvl1pPr>
      <a:lvl2pPr marL="386606" indent="-168917" algn="l" rtl="0" eaLnBrk="0" fontAlgn="base" hangingPunct="0">
        <a:spcBef>
          <a:spcPct val="20000"/>
        </a:spcBef>
        <a:spcAft>
          <a:spcPct val="0"/>
        </a:spcAft>
        <a:buClr>
          <a:schemeClr val="bg1"/>
        </a:buClr>
        <a:buFont typeface="Symbol" charset="0"/>
        <a:buChar char="-"/>
        <a:defRPr sz="1199">
          <a:solidFill>
            <a:schemeClr val="bg1"/>
          </a:solidFill>
          <a:latin typeface="+mn-lt"/>
          <a:ea typeface="+mn-ea"/>
        </a:defRPr>
      </a:lvl2pPr>
      <a:lvl3pPr marL="603104" indent="-128472" algn="l" rtl="0" eaLnBrk="0" fontAlgn="base" hangingPunct="0">
        <a:spcBef>
          <a:spcPct val="20000"/>
        </a:spcBef>
        <a:spcAft>
          <a:spcPct val="0"/>
        </a:spcAft>
        <a:buClr>
          <a:schemeClr val="bg1"/>
        </a:buClr>
        <a:buChar char="•"/>
        <a:defRPr sz="1199">
          <a:solidFill>
            <a:schemeClr val="bg1"/>
          </a:solidFill>
          <a:latin typeface="+mn-lt"/>
          <a:ea typeface="+mn-ea"/>
        </a:defRPr>
      </a:lvl3pPr>
      <a:lvl4pPr marL="1071789" indent="-132041" algn="l" rtl="0" eaLnBrk="0" fontAlgn="base" hangingPunct="0">
        <a:spcBef>
          <a:spcPct val="20000"/>
        </a:spcBef>
        <a:spcAft>
          <a:spcPct val="0"/>
        </a:spcAft>
        <a:buClr>
          <a:schemeClr val="tx1"/>
        </a:buClr>
        <a:buChar char="•"/>
        <a:defRPr sz="1049">
          <a:solidFill>
            <a:schemeClr val="tx1"/>
          </a:solidFill>
          <a:latin typeface="+mn-lt"/>
          <a:ea typeface="+mn-ea"/>
        </a:defRPr>
      </a:lvl4pPr>
      <a:lvl5pPr marL="1288286" indent="-5949" algn="l" rtl="0" eaLnBrk="0" fontAlgn="base" hangingPunct="0">
        <a:spcBef>
          <a:spcPct val="20000"/>
        </a:spcBef>
        <a:spcAft>
          <a:spcPct val="0"/>
        </a:spcAft>
        <a:buClr>
          <a:schemeClr val="tx1"/>
        </a:buClr>
        <a:defRPr sz="899">
          <a:solidFill>
            <a:schemeClr val="tx1"/>
          </a:solidFill>
          <a:latin typeface="+mn-lt"/>
          <a:ea typeface="+mn-ea"/>
        </a:defRPr>
      </a:lvl5pPr>
      <a:lvl6pPr marL="1630878" indent="-5949" algn="l" rtl="0" fontAlgn="base">
        <a:spcBef>
          <a:spcPct val="20000"/>
        </a:spcBef>
        <a:spcAft>
          <a:spcPct val="0"/>
        </a:spcAft>
        <a:buClr>
          <a:schemeClr val="tx1"/>
        </a:buClr>
        <a:defRPr sz="899">
          <a:solidFill>
            <a:schemeClr val="tx1"/>
          </a:solidFill>
          <a:latin typeface="+mn-lt"/>
          <a:ea typeface="+mn-ea"/>
        </a:defRPr>
      </a:lvl6pPr>
      <a:lvl7pPr marL="1973469" indent="-5949" algn="l" rtl="0" fontAlgn="base">
        <a:spcBef>
          <a:spcPct val="20000"/>
        </a:spcBef>
        <a:spcAft>
          <a:spcPct val="0"/>
        </a:spcAft>
        <a:buClr>
          <a:schemeClr val="tx1"/>
        </a:buClr>
        <a:defRPr sz="899">
          <a:solidFill>
            <a:schemeClr val="tx1"/>
          </a:solidFill>
          <a:latin typeface="+mn-lt"/>
          <a:ea typeface="+mn-ea"/>
        </a:defRPr>
      </a:lvl7pPr>
      <a:lvl8pPr marL="2316061" indent="-5949" algn="l" rtl="0" fontAlgn="base">
        <a:spcBef>
          <a:spcPct val="20000"/>
        </a:spcBef>
        <a:spcAft>
          <a:spcPct val="0"/>
        </a:spcAft>
        <a:buClr>
          <a:schemeClr val="tx1"/>
        </a:buClr>
        <a:defRPr sz="899">
          <a:solidFill>
            <a:schemeClr val="tx1"/>
          </a:solidFill>
          <a:latin typeface="+mn-lt"/>
          <a:ea typeface="+mn-ea"/>
        </a:defRPr>
      </a:lvl8pPr>
      <a:lvl9pPr marL="2658652" indent="-5949" algn="l" rtl="0" fontAlgn="base">
        <a:spcBef>
          <a:spcPct val="20000"/>
        </a:spcBef>
        <a:spcAft>
          <a:spcPct val="0"/>
        </a:spcAft>
        <a:buClr>
          <a:schemeClr val="tx1"/>
        </a:buClr>
        <a:defRPr sz="899">
          <a:solidFill>
            <a:schemeClr val="tx1"/>
          </a:solidFill>
          <a:latin typeface="+mn-lt"/>
          <a:ea typeface="+mn-ea"/>
        </a:defRPr>
      </a:lvl9pPr>
    </p:bodyStyle>
    <p:otherStyle>
      <a:defPPr>
        <a:defRPr lang="en-US"/>
      </a:defPPr>
      <a:lvl1pPr marL="0" algn="l" defTabSz="342591" rtl="0" eaLnBrk="1" latinLnBrk="0" hangingPunct="1">
        <a:defRPr sz="1349" kern="1200">
          <a:solidFill>
            <a:schemeClr val="tx1"/>
          </a:solidFill>
          <a:latin typeface="+mn-lt"/>
          <a:ea typeface="+mn-ea"/>
          <a:cs typeface="+mn-cs"/>
        </a:defRPr>
      </a:lvl1pPr>
      <a:lvl2pPr marL="342591" algn="l" defTabSz="342591" rtl="0" eaLnBrk="1" latinLnBrk="0" hangingPunct="1">
        <a:defRPr sz="1349" kern="1200">
          <a:solidFill>
            <a:schemeClr val="tx1"/>
          </a:solidFill>
          <a:latin typeface="+mn-lt"/>
          <a:ea typeface="+mn-ea"/>
          <a:cs typeface="+mn-cs"/>
        </a:defRPr>
      </a:lvl2pPr>
      <a:lvl3pPr marL="685183" algn="l" defTabSz="342591" rtl="0" eaLnBrk="1" latinLnBrk="0" hangingPunct="1">
        <a:defRPr sz="1349" kern="1200">
          <a:solidFill>
            <a:schemeClr val="tx1"/>
          </a:solidFill>
          <a:latin typeface="+mn-lt"/>
          <a:ea typeface="+mn-ea"/>
          <a:cs typeface="+mn-cs"/>
        </a:defRPr>
      </a:lvl3pPr>
      <a:lvl4pPr marL="1027774" algn="l" defTabSz="342591" rtl="0" eaLnBrk="1" latinLnBrk="0" hangingPunct="1">
        <a:defRPr sz="1349" kern="1200">
          <a:solidFill>
            <a:schemeClr val="tx1"/>
          </a:solidFill>
          <a:latin typeface="+mn-lt"/>
          <a:ea typeface="+mn-ea"/>
          <a:cs typeface="+mn-cs"/>
        </a:defRPr>
      </a:lvl4pPr>
      <a:lvl5pPr marL="1370366" algn="l" defTabSz="342591" rtl="0" eaLnBrk="1" latinLnBrk="0" hangingPunct="1">
        <a:defRPr sz="1349" kern="1200">
          <a:solidFill>
            <a:schemeClr val="tx1"/>
          </a:solidFill>
          <a:latin typeface="+mn-lt"/>
          <a:ea typeface="+mn-ea"/>
          <a:cs typeface="+mn-cs"/>
        </a:defRPr>
      </a:lvl5pPr>
      <a:lvl6pPr marL="1712957" algn="l" defTabSz="342591" rtl="0" eaLnBrk="1" latinLnBrk="0" hangingPunct="1">
        <a:defRPr sz="1349" kern="1200">
          <a:solidFill>
            <a:schemeClr val="tx1"/>
          </a:solidFill>
          <a:latin typeface="+mn-lt"/>
          <a:ea typeface="+mn-ea"/>
          <a:cs typeface="+mn-cs"/>
        </a:defRPr>
      </a:lvl6pPr>
      <a:lvl7pPr marL="2055548" algn="l" defTabSz="342591" rtl="0" eaLnBrk="1" latinLnBrk="0" hangingPunct="1">
        <a:defRPr sz="1349" kern="1200">
          <a:solidFill>
            <a:schemeClr val="tx1"/>
          </a:solidFill>
          <a:latin typeface="+mn-lt"/>
          <a:ea typeface="+mn-ea"/>
          <a:cs typeface="+mn-cs"/>
        </a:defRPr>
      </a:lvl7pPr>
      <a:lvl8pPr marL="2398140" algn="l" defTabSz="342591" rtl="0" eaLnBrk="1" latinLnBrk="0" hangingPunct="1">
        <a:defRPr sz="1349" kern="1200">
          <a:solidFill>
            <a:schemeClr val="tx1"/>
          </a:solidFill>
          <a:latin typeface="+mn-lt"/>
          <a:ea typeface="+mn-ea"/>
          <a:cs typeface="+mn-cs"/>
        </a:defRPr>
      </a:lvl8pPr>
      <a:lvl9pPr marL="2740731" algn="l" defTabSz="342591" rtl="0" eaLnBrk="1" latinLnBrk="0" hangingPunct="1">
        <a:defRPr sz="13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bg1"/>
                </a:solidFill>
                <a:latin typeface="+mn-lt"/>
              </a:defRPr>
            </a:lvl1pPr>
          </a:lstStyle>
          <a:p>
            <a:r>
              <a:rPr lang="en-US"/>
              <a:t>Group Name / DOC ID / Month XX, 2018 / © 2018 IBM Corporation</a:t>
            </a:r>
            <a:endParaRPr lang="en-US" dirty="0"/>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bg1"/>
                </a:solidFill>
                <a:latin typeface="+mn-lt"/>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09978834"/>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958"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Lst>
  <p:hf hdr="0" dt="0"/>
  <p:txStyles>
    <p:titleStyle>
      <a:lvl1pPr algn="l" rtl="0" eaLnBrk="1" fontAlgn="base" hangingPunct="1">
        <a:lnSpc>
          <a:spcPct val="90000"/>
        </a:lnSpc>
        <a:spcBef>
          <a:spcPct val="0"/>
        </a:spcBef>
        <a:spcAft>
          <a:spcPct val="0"/>
        </a:spcAft>
        <a:defRPr sz="2400" b="0" i="0">
          <a:solidFill>
            <a:schemeClr val="bg1"/>
          </a:solidFill>
          <a:latin typeface="+mn-lt"/>
          <a:ea typeface="Arial Regular" charset="0"/>
          <a:cs typeface="Arial Regular"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b="0" i="0">
          <a:solidFill>
            <a:schemeClr val="bg1"/>
          </a:solidFill>
          <a:latin typeface="+mn-lt"/>
          <a:ea typeface="Arial Regular" charset="0"/>
          <a:cs typeface="Arial Regular" charset="0"/>
        </a:defRPr>
      </a:lvl1pPr>
      <a:lvl2pPr marL="171450" indent="-171450" algn="l" rtl="0" eaLnBrk="1" fontAlgn="base" hangingPunct="1">
        <a:lnSpc>
          <a:spcPct val="100000"/>
        </a:lnSpc>
        <a:spcBef>
          <a:spcPts val="1100"/>
        </a:spcBef>
        <a:spcAft>
          <a:spcPct val="0"/>
        </a:spcAft>
        <a:buClr>
          <a:schemeClr val="bg1"/>
        </a:buClr>
        <a:buSzPct val="100000"/>
        <a:buFont typeface=".AppleSystemUIFont" charset="-120"/>
        <a:buChar char="–"/>
        <a:tabLst/>
        <a:defRPr sz="1400" b="0" i="0">
          <a:solidFill>
            <a:schemeClr val="bg1"/>
          </a:solidFill>
          <a:latin typeface="+mn-lt"/>
          <a:ea typeface="Arial Regular" charset="0"/>
          <a:cs typeface="Arial Regular" charset="0"/>
        </a:defRPr>
      </a:lvl2pPr>
      <a:lvl3pPr marL="342900" indent="-141288"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Regular" charset="0"/>
          <a:cs typeface="Arial Regular" charset="0"/>
        </a:defRPr>
      </a:lvl3pPr>
      <a:lvl4pPr marL="628650" indent="-193675" algn="l" rtl="0" eaLnBrk="1" fontAlgn="base" hangingPunct="1">
        <a:lnSpc>
          <a:spcPct val="100000"/>
        </a:lnSpc>
        <a:spcBef>
          <a:spcPts val="1100"/>
        </a:spcBef>
        <a:spcAft>
          <a:spcPct val="0"/>
        </a:spcAft>
        <a:buClr>
          <a:schemeClr val="bg1"/>
        </a:buClr>
        <a:buSzPct val="100000"/>
        <a:buFont typeface=".AppleSystemUIFont" charset="-120"/>
        <a:buChar char="–"/>
        <a:tabLst/>
        <a:defRPr sz="1400" b="0" i="0" baseline="0">
          <a:solidFill>
            <a:schemeClr val="bg1"/>
          </a:solidFill>
          <a:latin typeface="+mn-lt"/>
          <a:ea typeface="Arial Regular" charset="0"/>
          <a:cs typeface="Arial Regular" charset="0"/>
        </a:defRPr>
      </a:lvl4pPr>
      <a:lvl5pPr marL="803275" indent="-171450" algn="l" rtl="0" eaLnBrk="1" fontAlgn="base" hangingPunct="1">
        <a:lnSpc>
          <a:spcPct val="100000"/>
        </a:lnSpc>
        <a:spcBef>
          <a:spcPts val="1100"/>
        </a:spcBef>
        <a:spcAft>
          <a:spcPct val="0"/>
        </a:spcAft>
        <a:buClr>
          <a:schemeClr val="bg1"/>
        </a:buClr>
        <a:buFont typeface=".AppleSystemUIFont" charset="-120"/>
        <a:buChar char="»"/>
        <a:tabLst/>
        <a:defRPr sz="1400" b="0" i="0">
          <a:solidFill>
            <a:schemeClr val="bg1"/>
          </a:solidFill>
          <a:latin typeface="+mn-lt"/>
          <a:ea typeface="Arial Regular" charset="0"/>
          <a:cs typeface="Arial Regular"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tx1"/>
                </a:solidFill>
                <a:latin typeface="+mn-lt"/>
              </a:defRPr>
            </a:lvl1pPr>
          </a:lstStyle>
          <a:p>
            <a:r>
              <a:rPr lang="en-US"/>
              <a:t>Group Name / DOC ID / Month XX, 2018 / © 2018 IBM Corporation</a:t>
            </a:r>
            <a:endParaRPr lang="en-US" dirty="0"/>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tx1"/>
                </a:solidFill>
                <a:latin typeface="+mn-lt"/>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Lst>
  <p:hf hdr="0" dt="0"/>
  <p:txStyles>
    <p:titleStyle>
      <a:lvl1pPr algn="l" rtl="0" eaLnBrk="1" fontAlgn="base" hangingPunct="1">
        <a:lnSpc>
          <a:spcPct val="90000"/>
        </a:lnSpc>
        <a:spcBef>
          <a:spcPct val="0"/>
        </a:spcBef>
        <a:spcAft>
          <a:spcPct val="0"/>
        </a:spcAft>
        <a:defRPr sz="2400" b="0" i="0">
          <a:solidFill>
            <a:schemeClr val="tx1"/>
          </a:solidFill>
          <a:latin typeface="+mn-lt"/>
          <a:ea typeface="Arial Regular" charset="0"/>
          <a:cs typeface="Arial Regular"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b="0" i="0">
          <a:solidFill>
            <a:schemeClr val="tx1"/>
          </a:solidFill>
          <a:latin typeface="+mn-lt"/>
          <a:ea typeface="Arial Regular" charset="0"/>
          <a:cs typeface="Arial Regular" charset="0"/>
        </a:defRPr>
      </a:lvl1pPr>
      <a:lvl2pPr marL="171450" indent="-171450" algn="l" rtl="0" eaLnBrk="1" fontAlgn="base" hangingPunct="1">
        <a:lnSpc>
          <a:spcPct val="100000"/>
        </a:lnSpc>
        <a:spcBef>
          <a:spcPts val="1100"/>
        </a:spcBef>
        <a:spcAft>
          <a:spcPct val="0"/>
        </a:spcAft>
        <a:buClr>
          <a:schemeClr val="tx1"/>
        </a:buClr>
        <a:buSzPct val="100000"/>
        <a:buFont typeface=".AppleSystemUIFont" charset="-120"/>
        <a:buChar char="–"/>
        <a:tabLst/>
        <a:defRPr sz="1400" b="0" i="0">
          <a:solidFill>
            <a:schemeClr val="tx1"/>
          </a:solidFill>
          <a:latin typeface="+mn-lt"/>
          <a:ea typeface="Arial Regular" charset="0"/>
          <a:cs typeface="Arial Regular" charset="0"/>
        </a:defRPr>
      </a:lvl2pPr>
      <a:lvl3pPr marL="342900" indent="-141288"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Regular" charset="0"/>
          <a:cs typeface="Arial Regular" charset="0"/>
        </a:defRPr>
      </a:lvl3pPr>
      <a:lvl4pPr marL="628650" indent="-193675" algn="l" rtl="0" eaLnBrk="1" fontAlgn="base" hangingPunct="1">
        <a:lnSpc>
          <a:spcPct val="100000"/>
        </a:lnSpc>
        <a:spcBef>
          <a:spcPts val="1100"/>
        </a:spcBef>
        <a:spcAft>
          <a:spcPct val="0"/>
        </a:spcAft>
        <a:buClr>
          <a:schemeClr val="tx1"/>
        </a:buClr>
        <a:buSzPct val="100000"/>
        <a:buFont typeface=".AppleSystemUIFont" charset="-120"/>
        <a:buChar char="–"/>
        <a:tabLst/>
        <a:defRPr sz="1400" b="0" i="0" baseline="0">
          <a:solidFill>
            <a:schemeClr val="tx1"/>
          </a:solidFill>
          <a:latin typeface="+mn-lt"/>
          <a:ea typeface="Arial Regular" charset="0"/>
          <a:cs typeface="Arial Regular" charset="0"/>
        </a:defRPr>
      </a:lvl4pPr>
      <a:lvl5pPr marL="803275" indent="-171450" algn="l" rtl="0" eaLnBrk="1" fontAlgn="base" hangingPunct="1">
        <a:lnSpc>
          <a:spcPct val="100000"/>
        </a:lnSpc>
        <a:spcBef>
          <a:spcPts val="1100"/>
        </a:spcBef>
        <a:spcAft>
          <a:spcPct val="0"/>
        </a:spcAft>
        <a:buClr>
          <a:schemeClr val="tx1"/>
        </a:buClr>
        <a:buFont typeface=".AppleSystemUIFont" charset="-120"/>
        <a:buChar char="»"/>
        <a:tabLst/>
        <a:defRPr sz="1400" b="0" i="0">
          <a:solidFill>
            <a:schemeClr val="tx1"/>
          </a:solidFill>
          <a:latin typeface="+mn-lt"/>
          <a:ea typeface="Arial Regular" charset="0"/>
          <a:cs typeface="Arial Regular"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tx1"/>
                </a:solidFill>
                <a:latin typeface="+mn-lt"/>
              </a:defRPr>
            </a:lvl1pPr>
          </a:lstStyle>
          <a:p>
            <a:r>
              <a:rPr lang="en-US" dirty="0"/>
              <a:t>Group Name / DOC ID / Month XX, 2018 / © 2018 IBM Corporation</a:t>
            </a:r>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tx1"/>
                </a:solidFill>
                <a:latin typeface="+mn-lt"/>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7197573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57"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 id="2147484197" r:id="rId33"/>
  </p:sldLayoutIdLst>
  <p:hf hdr="0" dt="0"/>
  <p:txStyles>
    <p:titleStyle>
      <a:lvl1pPr algn="l" rtl="0" eaLnBrk="1" fontAlgn="base" hangingPunct="1">
        <a:lnSpc>
          <a:spcPct val="90000"/>
        </a:lnSpc>
        <a:spcBef>
          <a:spcPct val="0"/>
        </a:spcBef>
        <a:spcAft>
          <a:spcPct val="0"/>
        </a:spcAft>
        <a:defRPr sz="2400" b="0" i="0">
          <a:solidFill>
            <a:schemeClr val="tx1"/>
          </a:solidFill>
          <a:latin typeface="+mn-lt"/>
          <a:ea typeface="Arial Regular" charset="0"/>
          <a:cs typeface="Arial Regular"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b="0" i="0">
          <a:solidFill>
            <a:schemeClr val="tx1"/>
          </a:solidFill>
          <a:latin typeface="+mn-lt"/>
          <a:ea typeface="Arial Regular" charset="0"/>
          <a:cs typeface="Arial Regular" charset="0"/>
        </a:defRPr>
      </a:lvl1pPr>
      <a:lvl2pPr marL="171450" indent="-171450" algn="l" rtl="0" eaLnBrk="1" fontAlgn="base" hangingPunct="1">
        <a:lnSpc>
          <a:spcPct val="100000"/>
        </a:lnSpc>
        <a:spcBef>
          <a:spcPts val="1100"/>
        </a:spcBef>
        <a:spcAft>
          <a:spcPct val="0"/>
        </a:spcAft>
        <a:buClr>
          <a:schemeClr val="tx1"/>
        </a:buClr>
        <a:buSzPct val="100000"/>
        <a:buFont typeface=".AppleSystemUIFont" charset="-120"/>
        <a:buChar char="–"/>
        <a:tabLst/>
        <a:defRPr sz="1400" b="0" i="0">
          <a:solidFill>
            <a:schemeClr val="tx1"/>
          </a:solidFill>
          <a:latin typeface="+mn-lt"/>
          <a:ea typeface="Arial Regular" charset="0"/>
          <a:cs typeface="Arial Regular" charset="0"/>
        </a:defRPr>
      </a:lvl2pPr>
      <a:lvl3pPr marL="342900" indent="-141288"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Regular" charset="0"/>
          <a:cs typeface="Arial Regular" charset="0"/>
        </a:defRPr>
      </a:lvl3pPr>
      <a:lvl4pPr marL="628650" indent="-193675" algn="l" rtl="0" eaLnBrk="1" fontAlgn="base" hangingPunct="1">
        <a:lnSpc>
          <a:spcPct val="100000"/>
        </a:lnSpc>
        <a:spcBef>
          <a:spcPts val="1100"/>
        </a:spcBef>
        <a:spcAft>
          <a:spcPct val="0"/>
        </a:spcAft>
        <a:buClr>
          <a:schemeClr val="tx1"/>
        </a:buClr>
        <a:buSzPct val="100000"/>
        <a:buFont typeface=".AppleSystemUIFont" charset="-120"/>
        <a:buChar char="–"/>
        <a:tabLst/>
        <a:defRPr sz="1400" b="0" i="0" baseline="0">
          <a:solidFill>
            <a:schemeClr val="tx1"/>
          </a:solidFill>
          <a:latin typeface="+mn-lt"/>
          <a:ea typeface="Arial Regular" charset="0"/>
          <a:cs typeface="Arial Regular" charset="0"/>
        </a:defRPr>
      </a:lvl4pPr>
      <a:lvl5pPr marL="803275" indent="-171450" algn="l" rtl="0" eaLnBrk="1" fontAlgn="base" hangingPunct="1">
        <a:lnSpc>
          <a:spcPct val="100000"/>
        </a:lnSpc>
        <a:spcBef>
          <a:spcPts val="1100"/>
        </a:spcBef>
        <a:spcAft>
          <a:spcPct val="0"/>
        </a:spcAft>
        <a:buClr>
          <a:schemeClr val="tx1"/>
        </a:buClr>
        <a:buFont typeface=".AppleSystemUIFont" charset="-120"/>
        <a:buChar char="»"/>
        <a:tabLst/>
        <a:defRPr sz="1400" b="0" i="0">
          <a:solidFill>
            <a:schemeClr val="tx1"/>
          </a:solidFill>
          <a:latin typeface="+mn-lt"/>
          <a:ea typeface="Arial Regular" charset="0"/>
          <a:cs typeface="Arial Regular"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7016261" y="4986463"/>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70337" y="4986463"/>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 2017 IBM Corporation</a:t>
            </a:r>
            <a:endParaRPr lang="en-US"/>
          </a:p>
        </p:txBody>
      </p:sp>
    </p:spTree>
    <p:extLst>
      <p:ext uri="{BB962C8B-B14F-4D97-AF65-F5344CB8AC3E}">
        <p14:creationId xmlns:p14="http://schemas.microsoft.com/office/powerpoint/2010/main" val="223637771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 id="2147483991" r:id="rId31"/>
    <p:sldLayoutId id="2147483992" r:id="rId32"/>
    <p:sldLayoutId id="2147483993" r:id="rId33"/>
    <p:sldLayoutId id="2147483994" r:id="rId34"/>
    <p:sldLayoutId id="2147483995" r:id="rId35"/>
    <p:sldLayoutId id="2147484083" r:id="rId36"/>
  </p:sldLayoutIdLst>
  <p:hf hdr="0" ft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Group Name / DOC ID / Month XX, 2017 / © 2017 IBM Corporation</a:t>
            </a:r>
            <a:endParaRPr lang="en-US"/>
          </a:p>
        </p:txBody>
      </p:sp>
    </p:spTree>
    <p:extLst>
      <p:ext uri="{BB962C8B-B14F-4D97-AF65-F5344CB8AC3E}">
        <p14:creationId xmlns:p14="http://schemas.microsoft.com/office/powerpoint/2010/main" val="326203986"/>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 id="2147484027" r:id="rId29"/>
    <p:sldLayoutId id="2147484028" r:id="rId30"/>
    <p:sldLayoutId id="2147484029" r:id="rId31"/>
    <p:sldLayoutId id="2147484030" r:id="rId32"/>
    <p:sldLayoutId id="2147484031" r:id="rId33"/>
    <p:sldLayoutId id="2147484032" r:id="rId34"/>
    <p:sldLayoutId id="2147484033" r:id="rId35"/>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en-US"/>
              <a:t>Group Name / DOC ID / Month XX, 2017 / © 2017 IBM Corporation</a:t>
            </a:r>
          </a:p>
        </p:txBody>
      </p:sp>
    </p:spTree>
    <p:extLst>
      <p:ext uri="{BB962C8B-B14F-4D97-AF65-F5344CB8AC3E}">
        <p14:creationId xmlns:p14="http://schemas.microsoft.com/office/powerpoint/2010/main" val="455032361"/>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 id="2147484064" r:id="rId18"/>
    <p:sldLayoutId id="2147484065" r:id="rId19"/>
    <p:sldLayoutId id="2147484066" r:id="rId20"/>
    <p:sldLayoutId id="2147484067" r:id="rId21"/>
    <p:sldLayoutId id="2147484068" r:id="rId22"/>
    <p:sldLayoutId id="2147484069" r:id="rId23"/>
    <p:sldLayoutId id="2147484070" r:id="rId24"/>
    <p:sldLayoutId id="2147484071" r:id="rId25"/>
    <p:sldLayoutId id="2147484072" r:id="rId26"/>
    <p:sldLayoutId id="2147484073" r:id="rId27"/>
    <p:sldLayoutId id="2147484074" r:id="rId28"/>
    <p:sldLayoutId id="2147484075" r:id="rId29"/>
    <p:sldLayoutId id="2147484076" r:id="rId30"/>
    <p:sldLayoutId id="2147484077" r:id="rId31"/>
    <p:sldLayoutId id="2147484078" r:id="rId32"/>
    <p:sldLayoutId id="2147484079" r:id="rId33"/>
    <p:sldLayoutId id="2147484080" r:id="rId34"/>
    <p:sldLayoutId id="2147484081" r:id="rId35"/>
    <p:sldLayoutId id="2147484082" r:id="rId36"/>
  </p:sldLayoutIdLst>
  <p:hf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25582" y="365254"/>
            <a:ext cx="8437418" cy="34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dirty="0"/>
              <a:t>Click to edit Master title style</a:t>
            </a:r>
          </a:p>
        </p:txBody>
      </p:sp>
      <p:sp>
        <p:nvSpPr>
          <p:cNvPr id="17414" name="Rectangle 6"/>
          <p:cNvSpPr>
            <a:spLocks noGrp="1" noChangeArrowheads="1"/>
          </p:cNvSpPr>
          <p:nvPr>
            <p:ph type="sldNum" sz="quarter" idx="4"/>
          </p:nvPr>
        </p:nvSpPr>
        <p:spPr bwMode="auto">
          <a:xfrm>
            <a:off x="325582" y="4970625"/>
            <a:ext cx="293570" cy="17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0" hangingPunct="0">
              <a:defRPr sz="600">
                <a:solidFill>
                  <a:schemeClr val="accent4">
                    <a:lumMod val="90000"/>
                    <a:lumOff val="10000"/>
                  </a:schemeClr>
                </a:solidFill>
                <a:latin typeface="+mn-lt"/>
              </a:defRPr>
            </a:lvl1pPr>
          </a:lstStyle>
          <a:p>
            <a:pPr defTabSz="685766"/>
            <a:fld id="{A21F6DED-8D7C-4F70-A2B3-81A640E4AA42}" type="slidenum">
              <a:rPr lang="en-US" smtClean="0">
                <a:solidFill>
                  <a:srgbClr val="003756">
                    <a:lumMod val="90000"/>
                    <a:lumOff val="10000"/>
                  </a:srgbClr>
                </a:solidFill>
              </a:rPr>
              <a:pPr defTabSz="685766"/>
              <a:t>‹#›</a:t>
            </a:fld>
            <a:endParaRPr lang="en-US" dirty="0">
              <a:solidFill>
                <a:srgbClr val="003756">
                  <a:lumMod val="90000"/>
                  <a:lumOff val="10000"/>
                </a:srgbClr>
              </a:solidFill>
            </a:endParaRPr>
          </a:p>
        </p:txBody>
      </p:sp>
      <p:sp>
        <p:nvSpPr>
          <p:cNvPr id="1033" name="Line 9"/>
          <p:cNvSpPr>
            <a:spLocks noChangeShapeType="1"/>
          </p:cNvSpPr>
          <p:nvPr/>
        </p:nvSpPr>
        <p:spPr bwMode="auto">
          <a:xfrm>
            <a:off x="325582" y="312415"/>
            <a:ext cx="8437418" cy="0"/>
          </a:xfrm>
          <a:prstGeom prst="line">
            <a:avLst/>
          </a:prstGeom>
          <a:noFill/>
          <a:ln w="9525">
            <a:solidFill>
              <a:srgbClr val="00558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685766"/>
            <a:endParaRPr lang="en-US" sz="1799" dirty="0">
              <a:solidFill>
                <a:srgbClr val="004266"/>
              </a:solidFill>
            </a:endParaRPr>
          </a:p>
        </p:txBody>
      </p:sp>
      <p:sp>
        <p:nvSpPr>
          <p:cNvPr id="2" name="Text Placeholder 1"/>
          <p:cNvSpPr>
            <a:spLocks noGrp="1"/>
          </p:cNvSpPr>
          <p:nvPr>
            <p:ph type="body" idx="1"/>
          </p:nvPr>
        </p:nvSpPr>
        <p:spPr>
          <a:xfrm>
            <a:off x="325582" y="766347"/>
            <a:ext cx="8437418" cy="4138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marL="173823" marR="0" lvl="0" indent="-173823" algn="l" defTabSz="685766" rtl="0" eaLnBrk="1" fontAlgn="base" latinLnBrk="0" hangingPunct="1">
              <a:lnSpc>
                <a:spcPct val="100000"/>
              </a:lnSpc>
              <a:spcBef>
                <a:spcPct val="20000"/>
              </a:spcBef>
              <a:spcAft>
                <a:spcPct val="0"/>
              </a:spcAft>
              <a:buClrTx/>
              <a:buSzTx/>
              <a:buFont typeface="Arial"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33185" y="105745"/>
            <a:ext cx="180881" cy="180881"/>
          </a:xfrm>
          <a:prstGeom prst="rect">
            <a:avLst/>
          </a:prstGeom>
        </p:spPr>
      </p:pic>
      <p:pic>
        <p:nvPicPr>
          <p:cNvPr id="9" name="Picture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184135" y="144761"/>
            <a:ext cx="349049" cy="139619"/>
          </a:xfrm>
          <a:prstGeom prst="rect">
            <a:avLst/>
          </a:prstGeom>
        </p:spPr>
      </p:pic>
    </p:spTree>
    <p:custDataLst>
      <p:tags r:id="rId9"/>
    </p:custDataLst>
    <p:extLst>
      <p:ext uri="{BB962C8B-B14F-4D97-AF65-F5344CB8AC3E}">
        <p14:creationId xmlns:p14="http://schemas.microsoft.com/office/powerpoint/2010/main" val="77747363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8" r:id="rId3"/>
    <p:sldLayoutId id="2147484089" r:id="rId4"/>
    <p:sldLayoutId id="2147484090" r:id="rId5"/>
    <p:sldLayoutId id="2147484091" r:id="rId6"/>
    <p:sldLayoutId id="2147484092" r:id="rId7"/>
  </p:sldLayoutIdLst>
  <p:hf hdr="0"/>
  <p:txStyles>
    <p:titleStyle>
      <a:lvl1pPr algn="l" rtl="0" eaLnBrk="1" fontAlgn="base" hangingPunct="1">
        <a:spcBef>
          <a:spcPct val="0"/>
        </a:spcBef>
        <a:spcAft>
          <a:spcPct val="0"/>
        </a:spcAft>
        <a:defRPr sz="1800" b="1">
          <a:solidFill>
            <a:srgbClr val="004266"/>
          </a:solidFill>
          <a:latin typeface="+mj-lt"/>
          <a:ea typeface="+mj-ea"/>
          <a:cs typeface="+mj-cs"/>
        </a:defRPr>
      </a:lvl1pPr>
      <a:lvl2pPr algn="l" rtl="0" eaLnBrk="1" fontAlgn="base" hangingPunct="1">
        <a:spcBef>
          <a:spcPct val="0"/>
        </a:spcBef>
        <a:spcAft>
          <a:spcPct val="0"/>
        </a:spcAft>
        <a:defRPr sz="2798" b="1">
          <a:solidFill>
            <a:srgbClr val="004266"/>
          </a:solidFill>
          <a:latin typeface="Arial" pitchFamily="34" charset="0"/>
        </a:defRPr>
      </a:lvl2pPr>
      <a:lvl3pPr algn="l" rtl="0" eaLnBrk="1" fontAlgn="base" hangingPunct="1">
        <a:spcBef>
          <a:spcPct val="0"/>
        </a:spcBef>
        <a:spcAft>
          <a:spcPct val="0"/>
        </a:spcAft>
        <a:defRPr sz="2798" b="1">
          <a:solidFill>
            <a:srgbClr val="004266"/>
          </a:solidFill>
          <a:latin typeface="Arial" pitchFamily="34" charset="0"/>
        </a:defRPr>
      </a:lvl3pPr>
      <a:lvl4pPr algn="l" rtl="0" eaLnBrk="1" fontAlgn="base" hangingPunct="1">
        <a:spcBef>
          <a:spcPct val="0"/>
        </a:spcBef>
        <a:spcAft>
          <a:spcPct val="0"/>
        </a:spcAft>
        <a:defRPr sz="2798" b="1">
          <a:solidFill>
            <a:srgbClr val="004266"/>
          </a:solidFill>
          <a:latin typeface="Arial" pitchFamily="34" charset="0"/>
        </a:defRPr>
      </a:lvl4pPr>
      <a:lvl5pPr algn="l" rtl="0" eaLnBrk="1" fontAlgn="base" hangingPunct="1">
        <a:spcBef>
          <a:spcPct val="0"/>
        </a:spcBef>
        <a:spcAft>
          <a:spcPct val="0"/>
        </a:spcAft>
        <a:defRPr sz="2798" b="1">
          <a:solidFill>
            <a:srgbClr val="004266"/>
          </a:solidFill>
          <a:latin typeface="Arial" pitchFamily="34" charset="0"/>
        </a:defRPr>
      </a:lvl5pPr>
      <a:lvl6pPr marL="456755" algn="l" rtl="0" eaLnBrk="1" fontAlgn="base" hangingPunct="1">
        <a:spcBef>
          <a:spcPct val="0"/>
        </a:spcBef>
        <a:spcAft>
          <a:spcPct val="0"/>
        </a:spcAft>
        <a:defRPr sz="2798" b="1">
          <a:solidFill>
            <a:srgbClr val="004266"/>
          </a:solidFill>
          <a:latin typeface="Arial" pitchFamily="34" charset="0"/>
        </a:defRPr>
      </a:lvl6pPr>
      <a:lvl7pPr marL="913509" algn="l" rtl="0" eaLnBrk="1" fontAlgn="base" hangingPunct="1">
        <a:spcBef>
          <a:spcPct val="0"/>
        </a:spcBef>
        <a:spcAft>
          <a:spcPct val="0"/>
        </a:spcAft>
        <a:defRPr sz="2798" b="1">
          <a:solidFill>
            <a:srgbClr val="004266"/>
          </a:solidFill>
          <a:latin typeface="Arial" pitchFamily="34" charset="0"/>
        </a:defRPr>
      </a:lvl7pPr>
      <a:lvl8pPr marL="1370263" algn="l" rtl="0" eaLnBrk="1" fontAlgn="base" hangingPunct="1">
        <a:spcBef>
          <a:spcPct val="0"/>
        </a:spcBef>
        <a:spcAft>
          <a:spcPct val="0"/>
        </a:spcAft>
        <a:defRPr sz="2798" b="1">
          <a:solidFill>
            <a:srgbClr val="004266"/>
          </a:solidFill>
          <a:latin typeface="Arial" pitchFamily="34" charset="0"/>
        </a:defRPr>
      </a:lvl8pPr>
      <a:lvl9pPr marL="1827017" algn="l" rtl="0" eaLnBrk="1" fontAlgn="base" hangingPunct="1">
        <a:spcBef>
          <a:spcPct val="0"/>
        </a:spcBef>
        <a:spcAft>
          <a:spcPct val="0"/>
        </a:spcAft>
        <a:defRPr sz="2798" b="1">
          <a:solidFill>
            <a:srgbClr val="004266"/>
          </a:solidFill>
          <a:latin typeface="Arial" pitchFamily="34" charset="0"/>
        </a:defRPr>
      </a:lvl9pPr>
    </p:titleStyle>
    <p:bodyStyle>
      <a:lvl1pPr marL="173823" marR="0" indent="-173823" algn="l" defTabSz="685766" rtl="0" eaLnBrk="1" fontAlgn="base" latinLnBrk="0" hangingPunct="1">
        <a:lnSpc>
          <a:spcPct val="100000"/>
        </a:lnSpc>
        <a:spcBef>
          <a:spcPct val="20000"/>
        </a:spcBef>
        <a:spcAft>
          <a:spcPct val="0"/>
        </a:spcAft>
        <a:buClr>
          <a:schemeClr val="accent4">
            <a:lumMod val="90000"/>
            <a:lumOff val="10000"/>
          </a:schemeClr>
        </a:buClr>
        <a:buSzTx/>
        <a:buFont typeface="Arial" charset="0"/>
        <a:buChar char="•"/>
        <a:tabLst/>
        <a:defRPr sz="1500" b="1">
          <a:solidFill>
            <a:schemeClr val="accent4">
              <a:lumMod val="90000"/>
              <a:lumOff val="10000"/>
            </a:schemeClr>
          </a:solidFill>
          <a:latin typeface="+mn-lt"/>
          <a:ea typeface="+mn-ea"/>
          <a:cs typeface="+mn-cs"/>
        </a:defRPr>
      </a:lvl1pPr>
      <a:lvl2pPr marL="511943" indent="-166680" algn="l" rtl="0" eaLnBrk="1" fontAlgn="base" hangingPunct="1">
        <a:spcBef>
          <a:spcPct val="20000"/>
        </a:spcBef>
        <a:spcAft>
          <a:spcPct val="0"/>
        </a:spcAft>
        <a:buFont typeface="Arial" pitchFamily="34" charset="0"/>
        <a:buChar char="–"/>
        <a:defRPr sz="1350">
          <a:solidFill>
            <a:schemeClr val="bg2">
              <a:lumMod val="75000"/>
            </a:schemeClr>
          </a:solidFill>
          <a:latin typeface="+mn-lt"/>
        </a:defRPr>
      </a:lvl2pPr>
      <a:lvl3pPr marL="1067937" indent="-153584" algn="l" rtl="0" eaLnBrk="1" fontAlgn="base" hangingPunct="1">
        <a:spcBef>
          <a:spcPct val="20000"/>
        </a:spcBef>
        <a:spcAft>
          <a:spcPct val="0"/>
        </a:spcAft>
        <a:buFont typeface="Wingdings" charset="2"/>
        <a:buChar char="§"/>
        <a:defRPr sz="1200">
          <a:solidFill>
            <a:schemeClr val="bg2">
              <a:lumMod val="75000"/>
            </a:schemeClr>
          </a:solidFill>
          <a:latin typeface="+mn-lt"/>
        </a:defRPr>
      </a:lvl3pPr>
      <a:lvl4pPr marL="1545353" indent="-175013" algn="l" rtl="0" eaLnBrk="1" fontAlgn="base" hangingPunct="1">
        <a:spcBef>
          <a:spcPct val="20000"/>
        </a:spcBef>
        <a:spcAft>
          <a:spcPct val="0"/>
        </a:spcAft>
        <a:buChar char="–"/>
        <a:defRPr sz="1200">
          <a:solidFill>
            <a:schemeClr val="bg2">
              <a:lumMod val="75000"/>
            </a:schemeClr>
          </a:solidFill>
          <a:latin typeface="+mn-lt"/>
        </a:defRPr>
      </a:lvl4pPr>
      <a:lvl5pPr marL="1970387" indent="-142868" algn="l" rtl="0" eaLnBrk="1" fontAlgn="base" hangingPunct="1">
        <a:spcBef>
          <a:spcPct val="20000"/>
        </a:spcBef>
        <a:spcAft>
          <a:spcPct val="0"/>
        </a:spcAft>
        <a:buChar char="»"/>
        <a:defRPr sz="1200">
          <a:solidFill>
            <a:schemeClr val="bg2">
              <a:lumMod val="75000"/>
            </a:schemeClr>
          </a:solidFill>
          <a:latin typeface="+mn-lt"/>
        </a:defRPr>
      </a:lvl5pPr>
      <a:lvl6pPr marL="2512148" indent="-228377" algn="l" rtl="0" eaLnBrk="1" fontAlgn="base" hangingPunct="1">
        <a:spcBef>
          <a:spcPct val="20000"/>
        </a:spcBef>
        <a:spcAft>
          <a:spcPct val="0"/>
        </a:spcAft>
        <a:buChar char="»"/>
        <a:defRPr sz="1998">
          <a:solidFill>
            <a:schemeClr val="tx1"/>
          </a:solidFill>
          <a:latin typeface="+mn-lt"/>
        </a:defRPr>
      </a:lvl6pPr>
      <a:lvl7pPr marL="2968903" indent="-228377" algn="l" rtl="0" eaLnBrk="1" fontAlgn="base" hangingPunct="1">
        <a:spcBef>
          <a:spcPct val="20000"/>
        </a:spcBef>
        <a:spcAft>
          <a:spcPct val="0"/>
        </a:spcAft>
        <a:buChar char="»"/>
        <a:defRPr sz="1998">
          <a:solidFill>
            <a:schemeClr val="tx1"/>
          </a:solidFill>
          <a:latin typeface="+mn-lt"/>
        </a:defRPr>
      </a:lvl7pPr>
      <a:lvl8pPr marL="3425657" indent="-228377" algn="l" rtl="0" eaLnBrk="1" fontAlgn="base" hangingPunct="1">
        <a:spcBef>
          <a:spcPct val="20000"/>
        </a:spcBef>
        <a:spcAft>
          <a:spcPct val="0"/>
        </a:spcAft>
        <a:buChar char="»"/>
        <a:defRPr sz="1998">
          <a:solidFill>
            <a:schemeClr val="tx1"/>
          </a:solidFill>
          <a:latin typeface="+mn-lt"/>
        </a:defRPr>
      </a:lvl8pPr>
      <a:lvl9pPr marL="3882411" indent="-228377" algn="l" rtl="0" eaLnBrk="1" fontAlgn="base" hangingPunct="1">
        <a:spcBef>
          <a:spcPct val="20000"/>
        </a:spcBef>
        <a:spcAft>
          <a:spcPct val="0"/>
        </a:spcAft>
        <a:buChar char="»"/>
        <a:defRPr sz="1998">
          <a:solidFill>
            <a:schemeClr val="tx1"/>
          </a:solidFill>
          <a:latin typeface="+mn-lt"/>
        </a:defRPr>
      </a:lvl9pPr>
    </p:bodyStyle>
    <p:otherStyle>
      <a:defPPr>
        <a:defRPr lang="en-US"/>
      </a:defPPr>
      <a:lvl1pPr marL="0" algn="l" defTabSz="913509" rtl="0" eaLnBrk="1" latinLnBrk="0" hangingPunct="1">
        <a:defRPr sz="1799" kern="1200">
          <a:solidFill>
            <a:schemeClr val="tx1"/>
          </a:solidFill>
          <a:latin typeface="+mn-lt"/>
          <a:ea typeface="+mn-ea"/>
          <a:cs typeface="+mn-cs"/>
        </a:defRPr>
      </a:lvl1pPr>
      <a:lvl2pPr marL="456755" algn="l" defTabSz="913509" rtl="0" eaLnBrk="1" latinLnBrk="0" hangingPunct="1">
        <a:defRPr sz="1799" kern="1200">
          <a:solidFill>
            <a:schemeClr val="tx1"/>
          </a:solidFill>
          <a:latin typeface="+mn-lt"/>
          <a:ea typeface="+mn-ea"/>
          <a:cs typeface="+mn-cs"/>
        </a:defRPr>
      </a:lvl2pPr>
      <a:lvl3pPr marL="913509" algn="l" defTabSz="913509" rtl="0" eaLnBrk="1" latinLnBrk="0" hangingPunct="1">
        <a:defRPr sz="1799" kern="1200">
          <a:solidFill>
            <a:schemeClr val="tx1"/>
          </a:solidFill>
          <a:latin typeface="+mn-lt"/>
          <a:ea typeface="+mn-ea"/>
          <a:cs typeface="+mn-cs"/>
        </a:defRPr>
      </a:lvl3pPr>
      <a:lvl4pPr marL="1370263" algn="l" defTabSz="913509" rtl="0" eaLnBrk="1" latinLnBrk="0" hangingPunct="1">
        <a:defRPr sz="1799" kern="1200">
          <a:solidFill>
            <a:schemeClr val="tx1"/>
          </a:solidFill>
          <a:latin typeface="+mn-lt"/>
          <a:ea typeface="+mn-ea"/>
          <a:cs typeface="+mn-cs"/>
        </a:defRPr>
      </a:lvl4pPr>
      <a:lvl5pPr marL="1827017" algn="l" defTabSz="913509" rtl="0" eaLnBrk="1" latinLnBrk="0" hangingPunct="1">
        <a:defRPr sz="1799" kern="1200">
          <a:solidFill>
            <a:schemeClr val="tx1"/>
          </a:solidFill>
          <a:latin typeface="+mn-lt"/>
          <a:ea typeface="+mn-ea"/>
          <a:cs typeface="+mn-cs"/>
        </a:defRPr>
      </a:lvl5pPr>
      <a:lvl6pPr marL="2283772" algn="l" defTabSz="913509" rtl="0" eaLnBrk="1" latinLnBrk="0" hangingPunct="1">
        <a:defRPr sz="1799" kern="1200">
          <a:solidFill>
            <a:schemeClr val="tx1"/>
          </a:solidFill>
          <a:latin typeface="+mn-lt"/>
          <a:ea typeface="+mn-ea"/>
          <a:cs typeface="+mn-cs"/>
        </a:defRPr>
      </a:lvl6pPr>
      <a:lvl7pPr marL="2740526" algn="l" defTabSz="913509" rtl="0" eaLnBrk="1" latinLnBrk="0" hangingPunct="1">
        <a:defRPr sz="1799" kern="1200">
          <a:solidFill>
            <a:schemeClr val="tx1"/>
          </a:solidFill>
          <a:latin typeface="+mn-lt"/>
          <a:ea typeface="+mn-ea"/>
          <a:cs typeface="+mn-cs"/>
        </a:defRPr>
      </a:lvl7pPr>
      <a:lvl8pPr marL="3197280" algn="l" defTabSz="913509" rtl="0" eaLnBrk="1" latinLnBrk="0" hangingPunct="1">
        <a:defRPr sz="1799" kern="1200">
          <a:solidFill>
            <a:schemeClr val="tx1"/>
          </a:solidFill>
          <a:latin typeface="+mn-lt"/>
          <a:ea typeface="+mn-ea"/>
          <a:cs typeface="+mn-cs"/>
        </a:defRPr>
      </a:lvl8pPr>
      <a:lvl9pPr marL="3654035" algn="l" defTabSz="913509"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Think 2018 / DOC ID / Month XX, 2018 / © 2018 IBM Corporation</a:t>
            </a:r>
            <a:endParaRPr lang="en-US"/>
          </a:p>
        </p:txBody>
      </p:sp>
    </p:spTree>
    <p:extLst>
      <p:ext uri="{BB962C8B-B14F-4D97-AF65-F5344CB8AC3E}">
        <p14:creationId xmlns:p14="http://schemas.microsoft.com/office/powerpoint/2010/main" val="3380405564"/>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 id="2147484115" r:id="rId21"/>
    <p:sldLayoutId id="2147484116" r:id="rId22"/>
    <p:sldLayoutId id="2147484117" r:id="rId23"/>
    <p:sldLayoutId id="2147484118" r:id="rId24"/>
    <p:sldLayoutId id="2147484119" r:id="rId25"/>
    <p:sldLayoutId id="2147484120" r:id="rId26"/>
    <p:sldLayoutId id="2147484121" r:id="rId27"/>
    <p:sldLayoutId id="2147484122" r:id="rId28"/>
    <p:sldLayoutId id="2147484123" r:id="rId29"/>
    <p:sldLayoutId id="2147484124" r:id="rId30"/>
    <p:sldLayoutId id="2147484125" r:id="rId31"/>
    <p:sldLayoutId id="2147484126" r:id="rId32"/>
    <p:sldLayoutId id="2147484127" r:id="rId33"/>
    <p:sldLayoutId id="2147484128" r:id="rId34"/>
    <p:sldLayoutId id="2147484129" r:id="rId35"/>
  </p:sldLayoutIdLst>
  <p:hf hd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49.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11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29.xml"/><Relationship Id="rId5" Type="http://schemas.openxmlformats.org/officeDocument/2006/relationships/image" Target="../media/image44.jpg"/><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1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116.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98.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9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97.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59BE28-FD5E-480D-8DBA-86684ED129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1109" y="-422533"/>
            <a:ext cx="6399279" cy="5809274"/>
          </a:xfrm>
          <a:prstGeom prst="rect">
            <a:avLst/>
          </a:prstGeom>
        </p:spPr>
      </p:pic>
      <p:sp>
        <p:nvSpPr>
          <p:cNvPr id="12" name="Title 11"/>
          <p:cNvSpPr>
            <a:spLocks noGrp="1"/>
          </p:cNvSpPr>
          <p:nvPr>
            <p:ph type="title"/>
          </p:nvPr>
        </p:nvSpPr>
        <p:spPr>
          <a:xfrm>
            <a:off x="228600" y="1033272"/>
            <a:ext cx="4114800" cy="3566160"/>
          </a:xfrm>
        </p:spPr>
        <p:txBody>
          <a:bodyPr/>
          <a:lstStyle/>
          <a:p>
            <a:pPr defTabSz="914400"/>
            <a:r>
              <a:rPr lang="en-US" dirty="0">
                <a:latin typeface="+mn-lt"/>
              </a:rPr>
              <a:t>IBM POWER9:</a:t>
            </a:r>
            <a:br>
              <a:rPr lang="en-US" dirty="0">
                <a:latin typeface="+mn-lt"/>
              </a:rPr>
            </a:br>
            <a:r>
              <a:rPr lang="en-US" dirty="0">
                <a:latin typeface="+mn-lt"/>
              </a:rPr>
              <a:t>Enterprise servers </a:t>
            </a:r>
            <a:br>
              <a:rPr lang="en-US" dirty="0">
                <a:latin typeface="+mn-lt"/>
              </a:rPr>
            </a:br>
            <a:br>
              <a:rPr lang="en-US" dirty="0">
                <a:latin typeface="+mn-lt"/>
              </a:rPr>
            </a:br>
            <a:r>
              <a:rPr lang="en-US" sz="1400" i="1" dirty="0">
                <a:latin typeface="+mn-lt"/>
              </a:rPr>
              <a:t>Accelerate your enterprise with a future-forward server infrastructure</a:t>
            </a:r>
            <a:br>
              <a:rPr lang="en-US" sz="1400" i="1" dirty="0">
                <a:latin typeface="+mn-lt"/>
              </a:rPr>
            </a:br>
            <a:br>
              <a:rPr lang="en-US" sz="1400" i="1" dirty="0">
                <a:latin typeface="+mn-lt"/>
                <a:ea typeface=""/>
                <a:cs typeface=""/>
              </a:rPr>
            </a:br>
            <a:r>
              <a:rPr lang="en-US" dirty="0">
                <a:latin typeface="+mn-lt"/>
                <a:ea typeface=""/>
                <a:cs typeface=""/>
              </a:rPr>
              <a:t>—</a:t>
            </a:r>
            <a:br>
              <a:rPr lang="en-US" dirty="0">
                <a:latin typeface="+mn-lt"/>
                <a:ea typeface=""/>
                <a:cs typeface=""/>
              </a:rPr>
            </a:br>
            <a:br>
              <a:rPr lang="en-US" dirty="0">
                <a:latin typeface="+mn-lt"/>
                <a:ea typeface=""/>
                <a:cs typeface=""/>
              </a:rPr>
            </a:br>
            <a:br>
              <a:rPr lang="en-US" dirty="0">
                <a:latin typeface="+mn-lt"/>
                <a:ea typeface=""/>
                <a:cs typeface=""/>
              </a:rPr>
            </a:br>
            <a:br>
              <a:rPr lang="en-US" dirty="0">
                <a:latin typeface="+mn-lt"/>
                <a:ea typeface=""/>
                <a:cs typeface=""/>
              </a:rPr>
            </a:br>
            <a:br>
              <a:rPr lang="en-US" dirty="0">
                <a:latin typeface="+mn-lt"/>
                <a:ea typeface=""/>
                <a:cs typeface=""/>
              </a:rPr>
            </a:br>
            <a:r>
              <a:rPr lang="en-US" sz="1600" dirty="0">
                <a:ea typeface=""/>
                <a:cs typeface=""/>
              </a:rPr>
              <a:t>Chris Eaton (ceaton@ca.ibm.com) </a:t>
            </a:r>
            <a:br>
              <a:rPr lang="en-US" sz="1600" dirty="0">
                <a:ea typeface=""/>
                <a:cs typeface=""/>
              </a:rPr>
            </a:br>
            <a:r>
              <a:rPr lang="en-US" sz="1600" dirty="0">
                <a:latin typeface="+mn-lt"/>
              </a:rPr>
              <a:t>Ross Perry (ross.perry@ibm.com)</a:t>
            </a:r>
            <a:br>
              <a:rPr lang="en-US" dirty="0">
                <a:latin typeface="+mn-lt"/>
                <a:ea typeface=""/>
                <a:cs typeface=""/>
              </a:rPr>
            </a:br>
            <a:endParaRPr lang="en-US" sz="1400" dirty="0">
              <a:latin typeface="+mn-lt"/>
            </a:endParaRPr>
          </a:p>
        </p:txBody>
      </p:sp>
      <p:sp>
        <p:nvSpPr>
          <p:cNvPr id="2" name="Text Placeholder 1">
            <a:extLst>
              <a:ext uri="{FF2B5EF4-FFF2-40B4-BE49-F238E27FC236}">
                <a16:creationId xmlns:a16="http://schemas.microsoft.com/office/drawing/2014/main" id="{01B9DEC5-2B7D-4D9B-A495-8B6D071B98C1}"/>
              </a:ext>
            </a:extLst>
          </p:cNvPr>
          <p:cNvSpPr>
            <a:spLocks noGrp="1"/>
          </p:cNvSpPr>
          <p:nvPr>
            <p:ph type="body" sz="quarter" idx="12"/>
          </p:nvPr>
        </p:nvSpPr>
        <p:spPr/>
        <p:txBody>
          <a:bodyPr/>
          <a:lstStyle/>
          <a:p>
            <a:r>
              <a:rPr lang="en-US" dirty="0"/>
              <a:t> </a:t>
            </a:r>
          </a:p>
        </p:txBody>
      </p:sp>
      <p:sp>
        <p:nvSpPr>
          <p:cNvPr id="4" name="Text Placeholder 3">
            <a:extLst>
              <a:ext uri="{FF2B5EF4-FFF2-40B4-BE49-F238E27FC236}">
                <a16:creationId xmlns:a16="http://schemas.microsoft.com/office/drawing/2014/main" id="{0EDEECB6-1841-424E-AA7F-3ECE45B497E4}"/>
              </a:ext>
            </a:extLst>
          </p:cNvPr>
          <p:cNvSpPr>
            <a:spLocks noGrp="1"/>
          </p:cNvSpPr>
          <p:nvPr>
            <p:ph type="body" sz="quarter" idx="13"/>
          </p:nvPr>
        </p:nvSpPr>
        <p:spPr/>
        <p:txBody>
          <a:bodyPr/>
          <a:lstStyle/>
          <a:p>
            <a:r>
              <a:rPr lang="en-US" dirty="0"/>
              <a:t> </a:t>
            </a:r>
          </a:p>
        </p:txBody>
      </p:sp>
      <p:sp>
        <p:nvSpPr>
          <p:cNvPr id="7" name="Title 3"/>
          <p:cNvSpPr txBox="1">
            <a:spLocks/>
          </p:cNvSpPr>
          <p:nvPr/>
        </p:nvSpPr>
        <p:spPr>
          <a:xfrm>
            <a:off x="201168" y="210312"/>
            <a:ext cx="4142232" cy="4276344"/>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a:solidFill>
                  <a:schemeClr val="tx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endParaRPr lang="en-US" sz="1350" kern="0" dirty="0">
              <a:solidFill>
                <a:srgbClr val="FFFFFF"/>
              </a:solidFill>
              <a:latin typeface="+mn-lt"/>
              <a:ea typeface=""/>
              <a:cs typeface=""/>
            </a:endParaRPr>
          </a:p>
        </p:txBody>
      </p:sp>
      <p:pic>
        <p:nvPicPr>
          <p:cNvPr id="5" name="Picture 4">
            <a:extLst>
              <a:ext uri="{FF2B5EF4-FFF2-40B4-BE49-F238E27FC236}">
                <a16:creationId xmlns:a16="http://schemas.microsoft.com/office/drawing/2014/main" id="{7B546845-862D-4D3A-A453-940DF2618623}"/>
              </a:ext>
            </a:extLst>
          </p:cNvPr>
          <p:cNvPicPr>
            <a:picLocks noChangeAspect="1"/>
          </p:cNvPicPr>
          <p:nvPr/>
        </p:nvPicPr>
        <p:blipFill>
          <a:blip r:embed="rId4"/>
          <a:stretch>
            <a:fillRect/>
          </a:stretch>
        </p:blipFill>
        <p:spPr>
          <a:xfrm>
            <a:off x="5002167" y="1564547"/>
            <a:ext cx="3437161" cy="2014406"/>
          </a:xfrm>
          <a:prstGeom prst="rect">
            <a:avLst/>
          </a:prstGeom>
          <a:effectLst>
            <a:glow rad="101600">
              <a:schemeClr val="tx1">
                <a:alpha val="60000"/>
              </a:schemeClr>
            </a:glow>
          </a:effectLst>
        </p:spPr>
      </p:pic>
    </p:spTree>
    <p:extLst>
      <p:ext uri="{BB962C8B-B14F-4D97-AF65-F5344CB8AC3E}">
        <p14:creationId xmlns:p14="http://schemas.microsoft.com/office/powerpoint/2010/main" val="50282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3EA140-0B95-4379-BDF4-8F1E6A6F89BD}"/>
              </a:ext>
            </a:extLst>
          </p:cNvPr>
          <p:cNvSpPr/>
          <p:nvPr/>
        </p:nvSpPr>
        <p:spPr>
          <a:xfrm>
            <a:off x="0" y="0"/>
            <a:ext cx="3576578" cy="5143501"/>
          </a:xfrm>
          <a:prstGeom prst="rect">
            <a:avLst/>
          </a:prstGeom>
          <a:solidFill>
            <a:schemeClr val="bg2">
              <a:lumMod val="75000"/>
            </a:schemeClr>
          </a:solidFill>
        </p:spPr>
        <p:txBody>
          <a:bodyPr wrap="square" lIns="0" tIns="0" rIns="0" bIns="0" rtlCol="0" anchor="ctr">
            <a:noAutofit/>
          </a:bodyPr>
          <a:lstStyle/>
          <a:p>
            <a:pPr algn="ctr" defTabSz="685800"/>
            <a:endParaRPr lang="en-US" sz="900" dirty="0" err="1">
              <a:solidFill>
                <a:srgbClr val="FFFFFF"/>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6739ABE-3A35-4662-A0BF-F9ECA34CF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6203" y="1"/>
            <a:ext cx="7047797" cy="5143500"/>
          </a:xfrm>
          <a:prstGeom prst="rect">
            <a:avLst/>
          </a:prstGeom>
        </p:spPr>
      </p:pic>
      <p:sp>
        <p:nvSpPr>
          <p:cNvPr id="17" name="Title 1">
            <a:extLst>
              <a:ext uri="{FF2B5EF4-FFF2-40B4-BE49-F238E27FC236}">
                <a16:creationId xmlns:a16="http://schemas.microsoft.com/office/drawing/2014/main" id="{7FFD9A86-9F11-4C73-B875-4FF624012AD8}"/>
              </a:ext>
            </a:extLst>
          </p:cNvPr>
          <p:cNvSpPr txBox="1">
            <a:spLocks/>
          </p:cNvSpPr>
          <p:nvPr/>
        </p:nvSpPr>
        <p:spPr bwMode="auto">
          <a:xfrm>
            <a:off x="332795" y="246252"/>
            <a:ext cx="8468887" cy="2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2400" b="1">
                <a:solidFill>
                  <a:schemeClr val="accent4"/>
                </a:solidFill>
                <a:latin typeface="+mj-lt"/>
                <a:ea typeface="+mj-ea"/>
                <a:cs typeface="+mj-cs"/>
              </a:defRPr>
            </a:lvl1pPr>
            <a:lvl2pPr algn="l" rtl="0" eaLnBrk="1" fontAlgn="base" hangingPunct="1">
              <a:spcBef>
                <a:spcPct val="0"/>
              </a:spcBef>
              <a:spcAft>
                <a:spcPct val="0"/>
              </a:spcAft>
              <a:defRPr sz="3731" b="1">
                <a:solidFill>
                  <a:srgbClr val="004266"/>
                </a:solidFill>
                <a:latin typeface="Arial" pitchFamily="34" charset="0"/>
              </a:defRPr>
            </a:lvl2pPr>
            <a:lvl3pPr algn="l" rtl="0" eaLnBrk="1" fontAlgn="base" hangingPunct="1">
              <a:spcBef>
                <a:spcPct val="0"/>
              </a:spcBef>
              <a:spcAft>
                <a:spcPct val="0"/>
              </a:spcAft>
              <a:defRPr sz="3731" b="1">
                <a:solidFill>
                  <a:srgbClr val="004266"/>
                </a:solidFill>
                <a:latin typeface="Arial" pitchFamily="34" charset="0"/>
              </a:defRPr>
            </a:lvl3pPr>
            <a:lvl4pPr algn="l" rtl="0" eaLnBrk="1" fontAlgn="base" hangingPunct="1">
              <a:spcBef>
                <a:spcPct val="0"/>
              </a:spcBef>
              <a:spcAft>
                <a:spcPct val="0"/>
              </a:spcAft>
              <a:defRPr sz="3731" b="1">
                <a:solidFill>
                  <a:srgbClr val="004266"/>
                </a:solidFill>
                <a:latin typeface="Arial" pitchFamily="34" charset="0"/>
              </a:defRPr>
            </a:lvl4pPr>
            <a:lvl5pPr algn="l" rtl="0" eaLnBrk="1" fontAlgn="base" hangingPunct="1">
              <a:spcBef>
                <a:spcPct val="0"/>
              </a:spcBef>
              <a:spcAft>
                <a:spcPct val="0"/>
              </a:spcAft>
              <a:defRPr sz="3731" b="1">
                <a:solidFill>
                  <a:srgbClr val="004266"/>
                </a:solidFill>
                <a:latin typeface="Arial" pitchFamily="34" charset="0"/>
              </a:defRPr>
            </a:lvl5pPr>
            <a:lvl6pPr marL="609006" algn="l" rtl="0" eaLnBrk="1" fontAlgn="base" hangingPunct="1">
              <a:spcBef>
                <a:spcPct val="0"/>
              </a:spcBef>
              <a:spcAft>
                <a:spcPct val="0"/>
              </a:spcAft>
              <a:defRPr sz="3731" b="1">
                <a:solidFill>
                  <a:srgbClr val="004266"/>
                </a:solidFill>
                <a:latin typeface="Arial" pitchFamily="34" charset="0"/>
              </a:defRPr>
            </a:lvl6pPr>
            <a:lvl7pPr marL="1218012" algn="l" rtl="0" eaLnBrk="1" fontAlgn="base" hangingPunct="1">
              <a:spcBef>
                <a:spcPct val="0"/>
              </a:spcBef>
              <a:spcAft>
                <a:spcPct val="0"/>
              </a:spcAft>
              <a:defRPr sz="3731" b="1">
                <a:solidFill>
                  <a:srgbClr val="004266"/>
                </a:solidFill>
                <a:latin typeface="Arial" pitchFamily="34" charset="0"/>
              </a:defRPr>
            </a:lvl7pPr>
            <a:lvl8pPr marL="1827017" algn="l" rtl="0" eaLnBrk="1" fontAlgn="base" hangingPunct="1">
              <a:spcBef>
                <a:spcPct val="0"/>
              </a:spcBef>
              <a:spcAft>
                <a:spcPct val="0"/>
              </a:spcAft>
              <a:defRPr sz="3731" b="1">
                <a:solidFill>
                  <a:srgbClr val="004266"/>
                </a:solidFill>
                <a:latin typeface="Arial" pitchFamily="34" charset="0"/>
              </a:defRPr>
            </a:lvl8pPr>
            <a:lvl9pPr marL="2436022" algn="l" rtl="0" eaLnBrk="1" fontAlgn="base" hangingPunct="1">
              <a:spcBef>
                <a:spcPct val="0"/>
              </a:spcBef>
              <a:spcAft>
                <a:spcPct val="0"/>
              </a:spcAft>
              <a:defRPr sz="3731" b="1">
                <a:solidFill>
                  <a:srgbClr val="004266"/>
                </a:solidFill>
                <a:latin typeface="Arial" pitchFamily="34" charset="0"/>
              </a:defRPr>
            </a:lvl9pPr>
          </a:lstStyle>
          <a:p>
            <a:pPr defTabSz="685800">
              <a:defRPr/>
            </a:pPr>
            <a:r>
              <a:rPr lang="en-US" b="0" dirty="0">
                <a:solidFill>
                  <a:schemeClr val="tx1"/>
                </a:solidFill>
                <a:latin typeface="Arial" panose="020B0604020202020204" pitchFamily="34" charset="0"/>
                <a:cs typeface="Arial" panose="020B0604020202020204" pitchFamily="34" charset="0"/>
              </a:rPr>
              <a:t>Modernization to Private Cloud</a:t>
            </a:r>
            <a:br>
              <a:rPr lang="en-US" sz="1800" kern="0" dirty="0">
                <a:solidFill>
                  <a:srgbClr val="003756"/>
                </a:solidFill>
                <a:latin typeface="Arial" panose="020B0604020202020204" pitchFamily="34" charset="0"/>
                <a:cs typeface="Arial" panose="020B0604020202020204" pitchFamily="34" charset="0"/>
              </a:rPr>
            </a:br>
            <a:r>
              <a:rPr lang="en-US" sz="1800" b="0" kern="0" dirty="0">
                <a:solidFill>
                  <a:schemeClr val="tx1"/>
                </a:solidFill>
                <a:latin typeface="Arial" panose="020B0604020202020204" pitchFamily="34" charset="0"/>
                <a:cs typeface="Arial" panose="020B0604020202020204" pitchFamily="34" charset="0"/>
              </a:rPr>
              <a:t>with IBM Cloud Private and Power Systems</a:t>
            </a:r>
            <a:br>
              <a:rPr lang="en-US" kern="0" dirty="0">
                <a:solidFill>
                  <a:srgbClr val="003756"/>
                </a:solidFill>
                <a:latin typeface="Arial" panose="020B0604020202020204" pitchFamily="34" charset="0"/>
                <a:cs typeface="Arial" panose="020B0604020202020204" pitchFamily="34" charset="0"/>
              </a:rPr>
            </a:br>
            <a:endParaRPr lang="en-US" sz="1800" kern="0" dirty="0">
              <a:solidFill>
                <a:srgbClr val="003756"/>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DC91E20-40D4-430F-8DE7-52BBA5582EFB}"/>
              </a:ext>
            </a:extLst>
          </p:cNvPr>
          <p:cNvSpPr/>
          <p:nvPr/>
        </p:nvSpPr>
        <p:spPr>
          <a:xfrm>
            <a:off x="251047" y="1538897"/>
            <a:ext cx="6623479" cy="830997"/>
          </a:xfrm>
          <a:prstGeom prst="rect">
            <a:avLst/>
          </a:prstGeom>
        </p:spPr>
        <p:txBody>
          <a:bodyPr wrap="square">
            <a:spAutoFit/>
          </a:bodyPr>
          <a:lstStyle/>
          <a:p>
            <a:pPr defTabSz="685800"/>
            <a:r>
              <a:rPr lang="en-US" sz="2400" b="1" dirty="0">
                <a:solidFill>
                  <a:srgbClr val="004266"/>
                </a:solidFill>
                <a:latin typeface="Arial" panose="020B0604020202020204" pitchFamily="34" charset="0"/>
                <a:cs typeface="Arial" panose="020B0604020202020204" pitchFamily="34" charset="0"/>
              </a:rPr>
              <a:t>Simplifies Cloud Application Deployment</a:t>
            </a:r>
            <a:br>
              <a:rPr lang="en-US" sz="2400" b="1" dirty="0">
                <a:solidFill>
                  <a:srgbClr val="004266"/>
                </a:solidFill>
                <a:latin typeface="Arial" panose="020B0604020202020204" pitchFamily="34" charset="0"/>
                <a:cs typeface="Arial" panose="020B0604020202020204" pitchFamily="34" charset="0"/>
              </a:rPr>
            </a:br>
            <a:endParaRPr lang="en-US" sz="2400" b="1" dirty="0">
              <a:solidFill>
                <a:srgbClr val="004266"/>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4B24AE4-DAC4-4854-B7ED-751C055A53D6}"/>
              </a:ext>
            </a:extLst>
          </p:cNvPr>
          <p:cNvSpPr/>
          <p:nvPr/>
        </p:nvSpPr>
        <p:spPr>
          <a:xfrm>
            <a:off x="251048" y="2215301"/>
            <a:ext cx="4520055" cy="692497"/>
          </a:xfrm>
          <a:prstGeom prst="rect">
            <a:avLst/>
          </a:prstGeom>
        </p:spPr>
        <p:txBody>
          <a:bodyPr wrap="square">
            <a:spAutoFit/>
          </a:bodyPr>
          <a:lstStyle/>
          <a:p>
            <a:pPr defTabSz="685800"/>
            <a:r>
              <a:rPr lang="en-US" sz="1800" dirty="0">
                <a:solidFill>
                  <a:srgbClr val="000000"/>
                </a:solidFill>
                <a:latin typeface="Arial" panose="020B0604020202020204" pitchFamily="34" charset="0"/>
                <a:cs typeface="Arial" panose="020B0604020202020204" pitchFamily="34" charset="0"/>
              </a:rPr>
              <a:t>Over </a:t>
            </a:r>
            <a:r>
              <a:rPr lang="en-US" sz="2100" b="1" dirty="0">
                <a:solidFill>
                  <a:srgbClr val="000000"/>
                </a:solidFill>
                <a:latin typeface="Arial" panose="020B0604020202020204" pitchFamily="34" charset="0"/>
                <a:cs typeface="Arial" panose="020B0604020202020204" pitchFamily="34" charset="0"/>
              </a:rPr>
              <a:t>50% faster</a:t>
            </a:r>
            <a:r>
              <a:rPr lang="en-US" sz="1800" dirty="0">
                <a:solidFill>
                  <a:srgbClr val="000000"/>
                </a:solidFill>
                <a:latin typeface="Arial" panose="020B0604020202020204" pitchFamily="34" charset="0"/>
                <a:cs typeface="Arial" panose="020B0604020202020204" pitchFamily="34" charset="0"/>
              </a:rPr>
              <a:t> to deploy applications versus traditional infrastructure</a:t>
            </a:r>
            <a:r>
              <a:rPr lang="en-US" sz="1800" baseline="30000" dirty="0">
                <a:solidFill>
                  <a:srgbClr val="000000"/>
                </a:solidFill>
                <a:latin typeface="Arial" panose="020B0604020202020204" pitchFamily="34" charset="0"/>
                <a:cs typeface="Arial" panose="020B0604020202020204" pitchFamily="34" charset="0"/>
              </a:rPr>
              <a:t> </a:t>
            </a:r>
            <a:r>
              <a:rPr lang="en-US" sz="1400" baseline="30000" dirty="0">
                <a:solidFill>
                  <a:srgbClr val="000000"/>
                </a:solidFill>
                <a:latin typeface="Arial" panose="020B0604020202020204" pitchFamily="34" charset="0"/>
                <a:cs typeface="Arial" panose="020B0604020202020204" pitchFamily="34" charset="0"/>
              </a:rPr>
              <a:t>1</a:t>
            </a:r>
            <a:endParaRPr lang="en-US" sz="1800" baseline="30000" dirty="0">
              <a:solidFill>
                <a:srgbClr val="00000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A323C11-BBFD-4281-B7A0-369F23AFC24F}"/>
              </a:ext>
            </a:extLst>
          </p:cNvPr>
          <p:cNvSpPr/>
          <p:nvPr/>
        </p:nvSpPr>
        <p:spPr>
          <a:xfrm>
            <a:off x="257405" y="2824469"/>
            <a:ext cx="4513698" cy="738664"/>
          </a:xfrm>
          <a:prstGeom prst="rect">
            <a:avLst/>
          </a:prstGeom>
        </p:spPr>
        <p:txBody>
          <a:bodyPr wrap="square">
            <a:spAutoFit/>
          </a:bodyPr>
          <a:lstStyle/>
          <a:p>
            <a:pPr defTabSz="685800"/>
            <a:r>
              <a:rPr lang="en-US" sz="1800" dirty="0">
                <a:solidFill>
                  <a:srgbClr val="000000"/>
                </a:solidFill>
                <a:latin typeface="Arial" panose="020B0604020202020204" pitchFamily="34" charset="0"/>
                <a:cs typeface="Arial" panose="020B0604020202020204" pitchFamily="34" charset="0"/>
              </a:rPr>
              <a:t>And is </a:t>
            </a:r>
            <a:r>
              <a:rPr lang="en-US" sz="2100" b="1" dirty="0">
                <a:solidFill>
                  <a:srgbClr val="000000"/>
                </a:solidFill>
                <a:latin typeface="Arial" panose="020B0604020202020204" pitchFamily="34" charset="0"/>
                <a:cs typeface="Arial" panose="020B0604020202020204" pitchFamily="34" charset="0"/>
              </a:rPr>
              <a:t>27%</a:t>
            </a:r>
            <a:r>
              <a:rPr lang="en-US" sz="2400" b="1" dirty="0">
                <a:solidFill>
                  <a:srgbClr val="000000"/>
                </a:solidFill>
                <a:latin typeface="Arial" panose="020B0604020202020204" pitchFamily="34" charset="0"/>
                <a:cs typeface="Arial" panose="020B0604020202020204" pitchFamily="34" charset="0"/>
              </a:rPr>
              <a:t> </a:t>
            </a:r>
            <a:r>
              <a:rPr lang="en-US" sz="2100" b="1" dirty="0">
                <a:solidFill>
                  <a:srgbClr val="000000"/>
                </a:solidFill>
                <a:latin typeface="Arial" panose="020B0604020202020204" pitchFamily="34" charset="0"/>
                <a:cs typeface="Arial" panose="020B0604020202020204" pitchFamily="34" charset="0"/>
              </a:rPr>
              <a:t>less </a:t>
            </a:r>
            <a:r>
              <a:rPr lang="en-US" sz="1800" dirty="0">
                <a:solidFill>
                  <a:srgbClr val="000000"/>
                </a:solidFill>
                <a:latin typeface="Arial" panose="020B0604020202020204" pitchFamily="34" charset="0"/>
                <a:cs typeface="Arial" panose="020B0604020202020204" pitchFamily="34" charset="0"/>
              </a:rPr>
              <a:t>expensive than the public cloud to run a typical workload mix</a:t>
            </a:r>
            <a:r>
              <a:rPr lang="en-US" sz="1800" baseline="30000" dirty="0">
                <a:solidFill>
                  <a:srgbClr val="000000"/>
                </a:solidFill>
                <a:latin typeface="Arial" panose="020B0604020202020204" pitchFamily="34" charset="0"/>
                <a:cs typeface="Arial" panose="020B0604020202020204" pitchFamily="34" charset="0"/>
              </a:rPr>
              <a:t> </a:t>
            </a:r>
            <a:r>
              <a:rPr lang="en-US" sz="1400" baseline="30000" dirty="0">
                <a:solidFill>
                  <a:srgbClr val="000000"/>
                </a:solidFill>
                <a:latin typeface="Arial" panose="020B0604020202020204" pitchFamily="34" charset="0"/>
                <a:cs typeface="Arial" panose="020B0604020202020204" pitchFamily="34" charset="0"/>
              </a:rPr>
              <a:t>2</a:t>
            </a:r>
            <a:endParaRPr lang="en-US" sz="1800" dirty="0">
              <a:solidFill>
                <a:srgbClr val="000000"/>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139DE68E-73FA-4993-9ECD-DB1319D70C97}"/>
              </a:ext>
            </a:extLst>
          </p:cNvPr>
          <p:cNvSpPr/>
          <p:nvPr/>
        </p:nvSpPr>
        <p:spPr>
          <a:xfrm>
            <a:off x="251048" y="3558741"/>
            <a:ext cx="4281055" cy="1015663"/>
          </a:xfrm>
          <a:prstGeom prst="rect">
            <a:avLst/>
          </a:prstGeom>
        </p:spPr>
        <p:txBody>
          <a:bodyPr wrap="square">
            <a:spAutoFit/>
          </a:bodyPr>
          <a:lstStyle/>
          <a:p>
            <a:pPr defTabSz="685800"/>
            <a:r>
              <a:rPr lang="en-US" sz="1800" dirty="0">
                <a:solidFill>
                  <a:srgbClr val="000000"/>
                </a:solidFill>
                <a:latin typeface="Arial" panose="020B0604020202020204" pitchFamily="34" charset="0"/>
                <a:cs typeface="Arial" panose="020B0604020202020204" pitchFamily="34" charset="0"/>
              </a:rPr>
              <a:t>With </a:t>
            </a:r>
            <a:r>
              <a:rPr lang="en-US" sz="2100" b="1" dirty="0">
                <a:solidFill>
                  <a:srgbClr val="000000"/>
                </a:solidFill>
                <a:latin typeface="Arial" panose="020B0604020202020204" pitchFamily="34" charset="0"/>
                <a:cs typeface="Arial" panose="020B0604020202020204" pitchFamily="34" charset="0"/>
              </a:rPr>
              <a:t>88%</a:t>
            </a:r>
            <a:r>
              <a:rPr lang="en-US" sz="2400" b="1" dirty="0">
                <a:solidFill>
                  <a:srgbClr val="000000"/>
                </a:solidFill>
                <a:latin typeface="Arial" panose="020B0604020202020204" pitchFamily="34" charset="0"/>
                <a:cs typeface="Arial" panose="020B0604020202020204" pitchFamily="34" charset="0"/>
              </a:rPr>
              <a:t> </a:t>
            </a:r>
            <a:r>
              <a:rPr lang="en-US" sz="2100" b="1" dirty="0">
                <a:solidFill>
                  <a:srgbClr val="000000"/>
                </a:solidFill>
                <a:latin typeface="Arial" panose="020B0604020202020204" pitchFamily="34" charset="0"/>
                <a:cs typeface="Arial" panose="020B0604020202020204" pitchFamily="34" charset="0"/>
              </a:rPr>
              <a:t>more </a:t>
            </a:r>
            <a:r>
              <a:rPr lang="en-US" sz="1800" dirty="0">
                <a:solidFill>
                  <a:srgbClr val="000000"/>
                </a:solidFill>
                <a:latin typeface="Arial" panose="020B0604020202020204" pitchFamily="34" charset="0"/>
                <a:cs typeface="Arial" panose="020B0604020202020204" pitchFamily="34" charset="0"/>
              </a:rPr>
              <a:t>containers </a:t>
            </a:r>
            <a:br>
              <a:rPr lang="en-US" sz="1800" dirty="0">
                <a:solidFill>
                  <a:srgbClr val="000000"/>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cs typeface="Arial" panose="020B0604020202020204" pitchFamily="34" charset="0"/>
              </a:rPr>
              <a:t>per core supported on </a:t>
            </a:r>
            <a:br>
              <a:rPr lang="en-US" sz="1800" dirty="0">
                <a:solidFill>
                  <a:srgbClr val="000000"/>
                </a:solidFill>
                <a:latin typeface="Arial" panose="020B0604020202020204" pitchFamily="34" charset="0"/>
                <a:cs typeface="Arial" panose="020B0604020202020204" pitchFamily="34" charset="0"/>
              </a:rPr>
            </a:br>
            <a:r>
              <a:rPr lang="en-US" sz="1800" dirty="0">
                <a:solidFill>
                  <a:srgbClr val="000000"/>
                </a:solidFill>
                <a:latin typeface="Arial" panose="020B0604020202020204" pitchFamily="34" charset="0"/>
                <a:cs typeface="Arial" panose="020B0604020202020204" pitchFamily="34" charset="0"/>
              </a:rPr>
              <a:t>Power versus x86 </a:t>
            </a:r>
            <a:r>
              <a:rPr lang="en-US" sz="1400" baseline="30000" dirty="0">
                <a:solidFill>
                  <a:srgbClr val="000000"/>
                </a:solidFill>
                <a:latin typeface="Arial" panose="020B0604020202020204" pitchFamily="34" charset="0"/>
                <a:cs typeface="Arial" panose="020B0604020202020204" pitchFamily="34" charset="0"/>
              </a:rPr>
              <a:t>3</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228600" y="544591"/>
            <a:ext cx="4481834" cy="132960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rPr>
              <a:t>Proven Reliable</a:t>
            </a:r>
          </a:p>
        </p:txBody>
      </p:sp>
      <p:sp>
        <p:nvSpPr>
          <p:cNvPr id="11" name="Title 1">
            <a:extLst>
              <a:ext uri="{FF2B5EF4-FFF2-40B4-BE49-F238E27FC236}">
                <a16:creationId xmlns:a16="http://schemas.microsoft.com/office/drawing/2014/main" id="{0DA57656-13D5-414D-A15F-ED6E50E7635B}"/>
              </a:ext>
            </a:extLst>
          </p:cNvPr>
          <p:cNvSpPr txBox="1">
            <a:spLocks/>
          </p:cNvSpPr>
          <p:nvPr/>
        </p:nvSpPr>
        <p:spPr>
          <a:xfrm>
            <a:off x="273425" y="1521317"/>
            <a:ext cx="4114800" cy="3002132"/>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685800">
              <a:lnSpc>
                <a:spcPct val="100000"/>
              </a:lnSpc>
              <a:spcBef>
                <a:spcPts val="0"/>
              </a:spcBef>
              <a:defRPr/>
            </a:pPr>
            <a:r>
              <a:rPr lang="en-US" b="1" dirty="0">
                <a:solidFill>
                  <a:srgbClr val="000000"/>
                </a:solidFill>
                <a:latin typeface="+mn-lt"/>
              </a:rPr>
              <a:t>Industry Leading Reliability</a:t>
            </a:r>
          </a:p>
          <a:p>
            <a:pPr lvl="1" defTabSz="685800">
              <a:defRPr/>
            </a:pPr>
            <a:r>
              <a:rPr lang="en-US" sz="1400" dirty="0">
                <a:solidFill>
                  <a:srgbClr val="000000"/>
                </a:solidFill>
                <a:latin typeface="+mn-lt"/>
              </a:rPr>
              <a:t>IBM Power Systems ranked the most </a:t>
            </a:r>
            <a:br>
              <a:rPr lang="en-US" sz="1400" dirty="0">
                <a:solidFill>
                  <a:srgbClr val="000000"/>
                </a:solidFill>
                <a:latin typeface="+mn-lt"/>
              </a:rPr>
            </a:br>
            <a:r>
              <a:rPr lang="en-US" sz="1400" dirty="0">
                <a:solidFill>
                  <a:srgbClr val="000000"/>
                </a:solidFill>
                <a:latin typeface="+mn-lt"/>
              </a:rPr>
              <a:t>reliable for the 10th straight year</a:t>
            </a:r>
            <a:r>
              <a:rPr lang="en-US" sz="1200" baseline="30000" dirty="0">
                <a:solidFill>
                  <a:srgbClr val="000000"/>
                </a:solidFill>
              </a:rPr>
              <a:t>1</a:t>
            </a:r>
          </a:p>
          <a:p>
            <a:pPr defTabSz="685800">
              <a:lnSpc>
                <a:spcPct val="100000"/>
              </a:lnSpc>
              <a:spcBef>
                <a:spcPts val="0"/>
              </a:spcBef>
              <a:defRPr/>
            </a:pPr>
            <a:endParaRPr lang="en-US" dirty="0">
              <a:solidFill>
                <a:srgbClr val="000000"/>
              </a:solidFill>
              <a:latin typeface="+mn-lt"/>
            </a:endParaRPr>
          </a:p>
          <a:p>
            <a:pPr defTabSz="685800">
              <a:lnSpc>
                <a:spcPct val="100000"/>
              </a:lnSpc>
              <a:spcBef>
                <a:spcPts val="0"/>
              </a:spcBef>
              <a:defRPr/>
            </a:pPr>
            <a:r>
              <a:rPr lang="en-US" b="1" dirty="0">
                <a:solidFill>
                  <a:srgbClr val="000000"/>
                </a:solidFill>
                <a:latin typeface="+mn-lt"/>
              </a:rPr>
              <a:t>Investment Protection</a:t>
            </a:r>
          </a:p>
          <a:p>
            <a:pPr lvl="1" defTabSz="685800">
              <a:defRPr/>
            </a:pPr>
            <a:r>
              <a:rPr lang="en-US" sz="1400" dirty="0">
                <a:solidFill>
                  <a:srgbClr val="000000"/>
                </a:solidFill>
                <a:latin typeface="+mn-lt"/>
              </a:rPr>
              <a:t>Committed 10+ year roadmap for </a:t>
            </a:r>
            <a:br>
              <a:rPr lang="en-US" sz="1400" dirty="0">
                <a:solidFill>
                  <a:srgbClr val="000000"/>
                </a:solidFill>
                <a:latin typeface="+mn-lt"/>
              </a:rPr>
            </a:br>
            <a:r>
              <a:rPr lang="en-US" sz="1400" dirty="0">
                <a:solidFill>
                  <a:srgbClr val="000000"/>
                </a:solidFill>
                <a:latin typeface="+mn-lt"/>
              </a:rPr>
              <a:t>both IBM </a:t>
            </a:r>
            <a:r>
              <a:rPr lang="en-US" sz="1400" dirty="0" err="1">
                <a:solidFill>
                  <a:srgbClr val="000000"/>
                </a:solidFill>
                <a:latin typeface="+mn-lt"/>
              </a:rPr>
              <a:t>i</a:t>
            </a:r>
            <a:r>
              <a:rPr lang="en-US" sz="1400" dirty="0">
                <a:solidFill>
                  <a:srgbClr val="000000"/>
                </a:solidFill>
                <a:latin typeface="+mn-lt"/>
              </a:rPr>
              <a:t> and AIX</a:t>
            </a:r>
          </a:p>
          <a:p>
            <a:pPr defTabSz="685800">
              <a:lnSpc>
                <a:spcPct val="100000"/>
              </a:lnSpc>
              <a:spcBef>
                <a:spcPts val="0"/>
              </a:spcBef>
              <a:defRPr/>
            </a:pPr>
            <a:endParaRPr lang="en-US" dirty="0">
              <a:solidFill>
                <a:srgbClr val="000000"/>
              </a:solidFill>
              <a:latin typeface="+mn-lt"/>
            </a:endParaRPr>
          </a:p>
          <a:p>
            <a:pPr defTabSz="685800">
              <a:lnSpc>
                <a:spcPct val="100000"/>
              </a:lnSpc>
              <a:spcBef>
                <a:spcPts val="0"/>
              </a:spcBef>
              <a:defRPr/>
            </a:pPr>
            <a:r>
              <a:rPr lang="en-US" b="1" dirty="0">
                <a:solidFill>
                  <a:srgbClr val="000000"/>
                </a:solidFill>
                <a:latin typeface="+mn-lt"/>
              </a:rPr>
              <a:t>Industry Leadership in Enterprise Servers</a:t>
            </a:r>
          </a:p>
          <a:p>
            <a:pPr lvl="1" defTabSz="685800">
              <a:defRPr/>
            </a:pPr>
            <a:r>
              <a:rPr lang="en-US" sz="1400" dirty="0">
                <a:solidFill>
                  <a:srgbClr val="000000"/>
                </a:solidFill>
                <a:latin typeface="+mn-lt"/>
              </a:rPr>
              <a:t>IBM Power Systems was #1 in combined 8 socket large system, standard rack optimized and tower servers during 2017 with an aggregate revenue share of 34.4%</a:t>
            </a:r>
            <a:r>
              <a:rPr lang="en-US" sz="1200" baseline="30000" dirty="0">
                <a:solidFill>
                  <a:srgbClr val="000000"/>
                </a:solidFill>
                <a:latin typeface="+mn-lt"/>
              </a:rPr>
              <a:t> 2</a:t>
            </a:r>
            <a:endParaRPr lang="en-US" baseline="30000" dirty="0">
              <a:solidFill>
                <a:srgbClr val="000000"/>
              </a:solidFill>
              <a:latin typeface="+mn-lt"/>
            </a:endParaRPr>
          </a:p>
        </p:txBody>
      </p:sp>
      <p:pic>
        <p:nvPicPr>
          <p:cNvPr id="4" name="Picture 3">
            <a:extLst>
              <a:ext uri="{FF2B5EF4-FFF2-40B4-BE49-F238E27FC236}">
                <a16:creationId xmlns:a16="http://schemas.microsoft.com/office/drawing/2014/main" id="{10E654FF-AEBE-43A2-86DF-2F300CF85455}"/>
              </a:ext>
            </a:extLst>
          </p:cNvPr>
          <p:cNvPicPr>
            <a:picLocks noChangeAspect="1"/>
          </p:cNvPicPr>
          <p:nvPr/>
        </p:nvPicPr>
        <p:blipFill>
          <a:blip r:embed="rId3"/>
          <a:stretch>
            <a:fillRect/>
          </a:stretch>
        </p:blipFill>
        <p:spPr>
          <a:xfrm rot="16200000">
            <a:off x="4400548" y="400048"/>
            <a:ext cx="5143503" cy="4343400"/>
          </a:xfrm>
          <a:prstGeom prst="rect">
            <a:avLst/>
          </a:prstGeom>
        </p:spPr>
      </p:pic>
    </p:spTree>
    <p:extLst>
      <p:ext uri="{BB962C8B-B14F-4D97-AF65-F5344CB8AC3E}">
        <p14:creationId xmlns:p14="http://schemas.microsoft.com/office/powerpoint/2010/main" val="171533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BB5124-B613-4091-887B-E7E149B3C2FF}"/>
              </a:ext>
            </a:extLst>
          </p:cNvPr>
          <p:cNvSpPr>
            <a:spLocks noGrp="1"/>
          </p:cNvSpPr>
          <p:nvPr>
            <p:ph type="title"/>
          </p:nvPr>
        </p:nvSpPr>
        <p:spPr>
          <a:xfrm>
            <a:off x="5143500" y="0"/>
            <a:ext cx="4000499" cy="1276350"/>
          </a:xfrm>
          <a:solidFill>
            <a:schemeClr val="tx1"/>
          </a:solidFill>
        </p:spPr>
        <p:txBody>
          <a:bodyPr/>
          <a:lstStyle/>
          <a:p>
            <a:r>
              <a:rPr lang="en-US" dirty="0">
                <a:solidFill>
                  <a:schemeClr val="bg1"/>
                </a:solidFill>
              </a:rPr>
              <a:t>Ranked Number 1 in every major reliability category by ITIC</a:t>
            </a:r>
          </a:p>
        </p:txBody>
      </p:sp>
      <p:sp>
        <p:nvSpPr>
          <p:cNvPr id="7" name="Slide Number Placeholder 6">
            <a:extLst>
              <a:ext uri="{FF2B5EF4-FFF2-40B4-BE49-F238E27FC236}">
                <a16:creationId xmlns:a16="http://schemas.microsoft.com/office/drawing/2014/main" id="{23514A43-7DEF-4BC1-80BB-1E7A07D1B9F7}"/>
              </a:ext>
            </a:extLst>
          </p:cNvPr>
          <p:cNvSpPr>
            <a:spLocks noGrp="1"/>
          </p:cNvSpPr>
          <p:nvPr>
            <p:ph type="sldNum" sz="quarter" idx="11"/>
          </p:nvPr>
        </p:nvSpPr>
        <p:spPr/>
        <p:txBody>
          <a:bodyPr/>
          <a:lstStyle/>
          <a:p>
            <a:fld id="{59395FB3-9C97-154F-86B2-7E381B951268}" type="slidenum">
              <a:rPr lang="en-US" smtClean="0"/>
              <a:pPr/>
              <a:t>12</a:t>
            </a:fld>
            <a:endParaRPr lang="en-US" dirty="0"/>
          </a:p>
        </p:txBody>
      </p:sp>
      <p:sp>
        <p:nvSpPr>
          <p:cNvPr id="3" name="TextBox 2">
            <a:extLst>
              <a:ext uri="{FF2B5EF4-FFF2-40B4-BE49-F238E27FC236}">
                <a16:creationId xmlns:a16="http://schemas.microsoft.com/office/drawing/2014/main" id="{682148A7-1221-4DB6-A207-9AA79F9011DF}"/>
              </a:ext>
            </a:extLst>
          </p:cNvPr>
          <p:cNvSpPr txBox="1"/>
          <p:nvPr/>
        </p:nvSpPr>
        <p:spPr>
          <a:xfrm>
            <a:off x="5143501" y="3762620"/>
            <a:ext cx="4000499" cy="1384995"/>
          </a:xfrm>
          <a:prstGeom prst="rect">
            <a:avLst/>
          </a:prstGeom>
          <a:solidFill>
            <a:schemeClr val="tx1"/>
          </a:solidFill>
        </p:spPr>
        <p:txBody>
          <a:bodyPr wrap="square" rtlCol="0">
            <a:spAutoFit/>
          </a:bodyPr>
          <a:lstStyle/>
          <a:p>
            <a:r>
              <a:rPr lang="en-US" sz="1400" dirty="0">
                <a:solidFill>
                  <a:schemeClr val="bg1"/>
                </a:solidFill>
                <a:ea typeface="IBM Plex Sans" charset="0"/>
                <a:cs typeface="IBM Plex Sans" charset="0"/>
              </a:rPr>
              <a:t>“IBM POWER8-based processor systems and the latest POWER9 servers provide several key feature/function advantages that advance reliability and enable customers to lower Total Cost of Ownership (TCO) and achieve near-immediate ROI.”</a:t>
            </a:r>
          </a:p>
        </p:txBody>
      </p:sp>
      <p:pic>
        <p:nvPicPr>
          <p:cNvPr id="10" name="Picture 9">
            <a:extLst>
              <a:ext uri="{FF2B5EF4-FFF2-40B4-BE49-F238E27FC236}">
                <a16:creationId xmlns:a16="http://schemas.microsoft.com/office/drawing/2014/main" id="{54B82212-DC0E-48A9-96AE-EC84CC1E47C8}"/>
              </a:ext>
            </a:extLst>
          </p:cNvPr>
          <p:cNvPicPr>
            <a:picLocks noChangeAspect="1"/>
          </p:cNvPicPr>
          <p:nvPr/>
        </p:nvPicPr>
        <p:blipFill>
          <a:blip r:embed="rId3"/>
          <a:stretch>
            <a:fillRect/>
          </a:stretch>
        </p:blipFill>
        <p:spPr>
          <a:xfrm>
            <a:off x="0" y="0"/>
            <a:ext cx="5143500" cy="5143500"/>
          </a:xfrm>
          <a:prstGeom prst="rect">
            <a:avLst/>
          </a:prstGeom>
        </p:spPr>
      </p:pic>
      <p:grpSp>
        <p:nvGrpSpPr>
          <p:cNvPr id="5" name="Group 4">
            <a:extLst>
              <a:ext uri="{FF2B5EF4-FFF2-40B4-BE49-F238E27FC236}">
                <a16:creationId xmlns:a16="http://schemas.microsoft.com/office/drawing/2014/main" id="{3AC3F9A4-F195-42A3-89B7-D732DC9588B4}"/>
              </a:ext>
            </a:extLst>
          </p:cNvPr>
          <p:cNvGrpSpPr/>
          <p:nvPr/>
        </p:nvGrpSpPr>
        <p:grpSpPr>
          <a:xfrm>
            <a:off x="5254564" y="1485922"/>
            <a:ext cx="3778370" cy="2171656"/>
            <a:chOff x="5254564" y="1485922"/>
            <a:chExt cx="3778370" cy="2171656"/>
          </a:xfrm>
        </p:grpSpPr>
        <p:pic>
          <p:nvPicPr>
            <p:cNvPr id="2" name="Picture 1">
              <a:extLst>
                <a:ext uri="{FF2B5EF4-FFF2-40B4-BE49-F238E27FC236}">
                  <a16:creationId xmlns:a16="http://schemas.microsoft.com/office/drawing/2014/main" id="{80218BD3-5AC3-453F-B6FC-67ACAF7A0D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564" y="1485922"/>
              <a:ext cx="3778370" cy="2171656"/>
            </a:xfrm>
            <a:prstGeom prst="rect">
              <a:avLst/>
            </a:prstGeom>
          </p:spPr>
        </p:pic>
        <p:sp>
          <p:nvSpPr>
            <p:cNvPr id="4" name="Rectangle 3">
              <a:extLst>
                <a:ext uri="{FF2B5EF4-FFF2-40B4-BE49-F238E27FC236}">
                  <a16:creationId xmlns:a16="http://schemas.microsoft.com/office/drawing/2014/main" id="{293CD023-616B-4A69-AB5B-A8EF4A9376E3}"/>
                </a:ext>
              </a:extLst>
            </p:cNvPr>
            <p:cNvSpPr/>
            <p:nvPr/>
          </p:nvSpPr>
          <p:spPr bwMode="auto">
            <a:xfrm>
              <a:off x="8177349" y="2571750"/>
              <a:ext cx="557348" cy="328204"/>
            </a:xfrm>
            <a:prstGeom prst="rect">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grpSp>
    </p:spTree>
    <p:extLst>
      <p:ext uri="{BB962C8B-B14F-4D97-AF65-F5344CB8AC3E}">
        <p14:creationId xmlns:p14="http://schemas.microsoft.com/office/powerpoint/2010/main" val="266070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616248866-150.jp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572000" y="0"/>
            <a:ext cx="4572000" cy="5143500"/>
          </a:xfrm>
          <a:prstGeom prst="rect">
            <a:avLst/>
          </a:prstGeom>
        </p:spPr>
      </p:pic>
      <p:sp>
        <p:nvSpPr>
          <p:cNvPr id="16" name="Text Placeholder 4"/>
          <p:cNvSpPr txBox="1">
            <a:spLocks/>
          </p:cNvSpPr>
          <p:nvPr/>
        </p:nvSpPr>
        <p:spPr>
          <a:xfrm>
            <a:off x="228600" y="549526"/>
            <a:ext cx="4481834" cy="132960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rPr>
              <a:t>Delivered with Security</a:t>
            </a:r>
          </a:p>
        </p:txBody>
      </p:sp>
      <p:sp>
        <p:nvSpPr>
          <p:cNvPr id="10" name="Title 1">
            <a:extLst>
              <a:ext uri="{FF2B5EF4-FFF2-40B4-BE49-F238E27FC236}">
                <a16:creationId xmlns:a16="http://schemas.microsoft.com/office/drawing/2014/main" id="{117DAFDA-5D45-420B-989D-359A625E288E}"/>
              </a:ext>
            </a:extLst>
          </p:cNvPr>
          <p:cNvSpPr txBox="1">
            <a:spLocks/>
          </p:cNvSpPr>
          <p:nvPr/>
        </p:nvSpPr>
        <p:spPr>
          <a:xfrm>
            <a:off x="228600" y="1879131"/>
            <a:ext cx="4343400" cy="2644317"/>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685800">
              <a:lnSpc>
                <a:spcPct val="100000"/>
              </a:lnSpc>
              <a:spcBef>
                <a:spcPts val="0"/>
              </a:spcBef>
              <a:defRPr/>
            </a:pPr>
            <a:r>
              <a:rPr lang="en-US" b="1" dirty="0">
                <a:solidFill>
                  <a:srgbClr val="000000"/>
                </a:solidFill>
                <a:latin typeface="+mn-lt"/>
              </a:rPr>
              <a:t>End-to-End Security</a:t>
            </a:r>
          </a:p>
          <a:p>
            <a:pPr lvl="1" defTabSz="685800">
              <a:defRPr/>
            </a:pPr>
            <a:r>
              <a:rPr lang="en-US" sz="1400" dirty="0">
                <a:solidFill>
                  <a:srgbClr val="000000"/>
                </a:solidFill>
                <a:latin typeface="+mn-lt"/>
              </a:rPr>
              <a:t>Security built-in at all layers:</a:t>
            </a:r>
            <a:r>
              <a:rPr lang="en-US" sz="1400" dirty="0">
                <a:solidFill>
                  <a:srgbClr val="000000"/>
                </a:solidFill>
              </a:rPr>
              <a:t> </a:t>
            </a:r>
          </a:p>
          <a:p>
            <a:pPr lvl="1" defTabSz="685800">
              <a:defRPr/>
            </a:pPr>
            <a:r>
              <a:rPr lang="en-US" sz="1400" dirty="0">
                <a:solidFill>
                  <a:srgbClr val="000000"/>
                </a:solidFill>
                <a:latin typeface="+mn-lt"/>
              </a:rPr>
              <a:t>processor, firmware, OS, hypervisor</a:t>
            </a:r>
          </a:p>
          <a:p>
            <a:pPr defTabSz="685800">
              <a:lnSpc>
                <a:spcPct val="100000"/>
              </a:lnSpc>
              <a:spcBef>
                <a:spcPts val="0"/>
              </a:spcBef>
              <a:defRPr/>
            </a:pPr>
            <a:endParaRPr lang="en-US" dirty="0">
              <a:solidFill>
                <a:srgbClr val="000000"/>
              </a:solidFill>
              <a:latin typeface="+mn-lt"/>
            </a:endParaRPr>
          </a:p>
          <a:p>
            <a:pPr defTabSz="685800">
              <a:lnSpc>
                <a:spcPct val="100000"/>
              </a:lnSpc>
              <a:spcBef>
                <a:spcPts val="0"/>
              </a:spcBef>
              <a:defRPr/>
            </a:pPr>
            <a:r>
              <a:rPr lang="en-US" b="1" dirty="0">
                <a:solidFill>
                  <a:srgbClr val="000000"/>
                </a:solidFill>
                <a:latin typeface="+mn-lt"/>
              </a:rPr>
              <a:t>Secured Cloud</a:t>
            </a:r>
          </a:p>
          <a:p>
            <a:pPr lvl="1" defTabSz="685800">
              <a:defRPr/>
            </a:pPr>
            <a:r>
              <a:rPr lang="en-US" sz="1400" dirty="0" err="1">
                <a:solidFill>
                  <a:srgbClr val="000000"/>
                </a:solidFill>
                <a:latin typeface="+mn-lt"/>
              </a:rPr>
              <a:t>PowerVM</a:t>
            </a:r>
            <a:r>
              <a:rPr lang="en-US" sz="1400" dirty="0">
                <a:solidFill>
                  <a:srgbClr val="000000"/>
                </a:solidFill>
                <a:latin typeface="+mn-lt"/>
              </a:rPr>
              <a:t> is the only hypervisor amongst its </a:t>
            </a:r>
            <a:br>
              <a:rPr lang="en-US" sz="1400" dirty="0">
                <a:solidFill>
                  <a:srgbClr val="000000"/>
                </a:solidFill>
                <a:latin typeface="+mn-lt"/>
              </a:rPr>
            </a:br>
            <a:r>
              <a:rPr lang="en-US" sz="1400" dirty="0">
                <a:solidFill>
                  <a:srgbClr val="000000"/>
                </a:solidFill>
                <a:latin typeface="+mn-lt"/>
              </a:rPr>
              <a:t>major competitors with no reported vulnerabilities</a:t>
            </a:r>
          </a:p>
          <a:p>
            <a:pPr defTabSz="685800">
              <a:lnSpc>
                <a:spcPct val="100000"/>
              </a:lnSpc>
              <a:spcBef>
                <a:spcPts val="0"/>
              </a:spcBef>
              <a:defRPr/>
            </a:pPr>
            <a:endParaRPr lang="en-US" dirty="0">
              <a:solidFill>
                <a:srgbClr val="000000"/>
              </a:solidFill>
              <a:latin typeface="+mn-lt"/>
            </a:endParaRPr>
          </a:p>
          <a:p>
            <a:pPr defTabSz="685800">
              <a:lnSpc>
                <a:spcPct val="100000"/>
              </a:lnSpc>
              <a:spcBef>
                <a:spcPts val="0"/>
              </a:spcBef>
              <a:defRPr/>
            </a:pPr>
            <a:r>
              <a:rPr lang="en-US" b="1" dirty="0">
                <a:solidFill>
                  <a:srgbClr val="000000"/>
                </a:solidFill>
                <a:latin typeface="+mn-lt"/>
              </a:rPr>
              <a:t>Security In Motion</a:t>
            </a:r>
          </a:p>
          <a:p>
            <a:pPr lvl="1" defTabSz="685800">
              <a:defRPr/>
            </a:pPr>
            <a:r>
              <a:rPr lang="en-US" sz="1400" dirty="0">
                <a:solidFill>
                  <a:srgbClr val="000000"/>
                </a:solidFill>
                <a:latin typeface="+mn-lt"/>
              </a:rPr>
              <a:t>Protect data in motion with secured Live </a:t>
            </a:r>
            <a:br>
              <a:rPr lang="en-US" sz="1400" dirty="0">
                <a:solidFill>
                  <a:srgbClr val="000000"/>
                </a:solidFill>
                <a:latin typeface="+mn-lt"/>
              </a:rPr>
            </a:br>
            <a:r>
              <a:rPr lang="en-US" sz="1400" dirty="0">
                <a:solidFill>
                  <a:srgbClr val="000000"/>
                </a:solidFill>
                <a:latin typeface="+mn-lt"/>
              </a:rPr>
              <a:t>Partition Mobility (LPM)</a:t>
            </a:r>
          </a:p>
        </p:txBody>
      </p:sp>
    </p:spTree>
    <p:extLst>
      <p:ext uri="{BB962C8B-B14F-4D97-AF65-F5344CB8AC3E}">
        <p14:creationId xmlns:p14="http://schemas.microsoft.com/office/powerpoint/2010/main" val="115380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dirty="0" err="1">
              <a:solidFill>
                <a:srgbClr val="FFFFFF"/>
              </a:solidFill>
              <a:cs typeface="Arial"/>
            </a:endParaRPr>
          </a:p>
        </p:txBody>
      </p:sp>
      <p:sp>
        <p:nvSpPr>
          <p:cNvPr id="7" name="Text Placeholder 4"/>
          <p:cNvSpPr txBox="1">
            <a:spLocks/>
          </p:cNvSpPr>
          <p:nvPr/>
        </p:nvSpPr>
        <p:spPr>
          <a:xfrm>
            <a:off x="228600" y="398251"/>
            <a:ext cx="4481834" cy="132960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rPr>
              <a:t>Scales </a:t>
            </a:r>
            <a:br>
              <a:rPr lang="en-US" sz="3600" dirty="0">
                <a:latin typeface="+mn-lt"/>
              </a:rPr>
            </a:br>
            <a:r>
              <a:rPr lang="en-US" sz="3600" dirty="0">
                <a:latin typeface="+mn-lt"/>
              </a:rPr>
              <a:t>Performance Affordably</a:t>
            </a:r>
          </a:p>
        </p:txBody>
      </p:sp>
      <p:sp>
        <p:nvSpPr>
          <p:cNvPr id="11" name="Title 1">
            <a:extLst>
              <a:ext uri="{FF2B5EF4-FFF2-40B4-BE49-F238E27FC236}">
                <a16:creationId xmlns:a16="http://schemas.microsoft.com/office/drawing/2014/main" id="{4ECEB8DA-0033-4875-92A4-712770E41DE2}"/>
              </a:ext>
            </a:extLst>
          </p:cNvPr>
          <p:cNvSpPr txBox="1">
            <a:spLocks/>
          </p:cNvSpPr>
          <p:nvPr/>
        </p:nvSpPr>
        <p:spPr>
          <a:xfrm>
            <a:off x="228600" y="2126107"/>
            <a:ext cx="3731150" cy="2247441"/>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defTabSz="685800">
              <a:lnSpc>
                <a:spcPct val="100000"/>
              </a:lnSpc>
              <a:spcBef>
                <a:spcPts val="0"/>
              </a:spcBef>
              <a:defRPr/>
            </a:pPr>
            <a:r>
              <a:rPr lang="en-US" b="1" dirty="0">
                <a:solidFill>
                  <a:srgbClr val="000000"/>
                </a:solidFill>
                <a:latin typeface="+mn-lt"/>
              </a:rPr>
              <a:t>POWER9 vs x86 Xeon SP</a:t>
            </a:r>
          </a:p>
          <a:p>
            <a:pPr marL="285750" indent="-285750" defTabSz="685800">
              <a:lnSpc>
                <a:spcPct val="100000"/>
              </a:lnSpc>
              <a:spcBef>
                <a:spcPts val="0"/>
              </a:spcBef>
              <a:buFont typeface="Arial" panose="020B0604020202020204" pitchFamily="34" charset="0"/>
              <a:buChar char="•"/>
              <a:defRPr/>
            </a:pPr>
            <a:r>
              <a:rPr lang="en-US" sz="1400" dirty="0">
                <a:solidFill>
                  <a:srgbClr val="000000"/>
                </a:solidFill>
                <a:latin typeface="+mn-lt"/>
              </a:rPr>
              <a:t>2x performance per core</a:t>
            </a:r>
          </a:p>
          <a:p>
            <a:pPr marL="285750" indent="-285750" defTabSz="685800">
              <a:lnSpc>
                <a:spcPct val="100000"/>
              </a:lnSpc>
              <a:spcBef>
                <a:spcPts val="0"/>
              </a:spcBef>
              <a:buFont typeface="Arial" panose="020B0604020202020204" pitchFamily="34" charset="0"/>
              <a:buChar char="•"/>
              <a:defRPr/>
            </a:pPr>
            <a:r>
              <a:rPr lang="en-US" sz="1400" dirty="0">
                <a:solidFill>
                  <a:srgbClr val="000000"/>
                </a:solidFill>
                <a:latin typeface="+mn-lt"/>
              </a:rPr>
              <a:t>1.8x memory bandwidth per socket</a:t>
            </a:r>
          </a:p>
          <a:p>
            <a:pPr defTabSz="685800">
              <a:lnSpc>
                <a:spcPct val="100000"/>
              </a:lnSpc>
              <a:spcBef>
                <a:spcPts val="0"/>
              </a:spcBef>
              <a:defRPr/>
            </a:pPr>
            <a:endParaRPr lang="en-US" dirty="0">
              <a:solidFill>
                <a:srgbClr val="000000"/>
              </a:solidFill>
              <a:latin typeface="+mn-lt"/>
            </a:endParaRPr>
          </a:p>
          <a:p>
            <a:pPr defTabSz="685800">
              <a:lnSpc>
                <a:spcPct val="100000"/>
              </a:lnSpc>
              <a:spcBef>
                <a:spcPts val="0"/>
              </a:spcBef>
              <a:defRPr/>
            </a:pPr>
            <a:r>
              <a:rPr lang="en-US" b="1" dirty="0">
                <a:solidFill>
                  <a:srgbClr val="000000"/>
                </a:solidFill>
                <a:latin typeface="+mn-lt"/>
              </a:rPr>
              <a:t>POWER9 vs. POWER8</a:t>
            </a:r>
          </a:p>
          <a:p>
            <a:pPr marL="285750" indent="-285750" defTabSz="685800">
              <a:lnSpc>
                <a:spcPct val="100000"/>
              </a:lnSpc>
              <a:spcBef>
                <a:spcPts val="0"/>
              </a:spcBef>
              <a:buFont typeface="Arial" panose="020B0604020202020204" pitchFamily="34" charset="0"/>
              <a:buChar char="•"/>
              <a:defRPr/>
            </a:pPr>
            <a:r>
              <a:rPr lang="en-US" sz="1400" dirty="0">
                <a:solidFill>
                  <a:srgbClr val="000000"/>
                </a:solidFill>
                <a:latin typeface="+mn-lt"/>
              </a:rPr>
              <a:t>2x – 4x memory capacity</a:t>
            </a:r>
          </a:p>
          <a:p>
            <a:pPr marL="285750" indent="-285750" defTabSz="685800">
              <a:lnSpc>
                <a:spcPct val="100000"/>
              </a:lnSpc>
              <a:spcBef>
                <a:spcPts val="0"/>
              </a:spcBef>
              <a:buFont typeface="Arial" panose="020B0604020202020204" pitchFamily="34" charset="0"/>
              <a:buChar char="•"/>
              <a:defRPr/>
            </a:pPr>
            <a:r>
              <a:rPr lang="en-US" sz="1400" dirty="0">
                <a:solidFill>
                  <a:srgbClr val="000000"/>
                </a:solidFill>
                <a:latin typeface="+mn-lt"/>
              </a:rPr>
              <a:t>40-50% more performance</a:t>
            </a:r>
          </a:p>
          <a:p>
            <a:pPr defTabSz="685800">
              <a:lnSpc>
                <a:spcPct val="100000"/>
              </a:lnSpc>
              <a:spcBef>
                <a:spcPts val="0"/>
              </a:spcBef>
              <a:defRPr/>
            </a:pPr>
            <a:endParaRPr lang="en-US" dirty="0">
              <a:solidFill>
                <a:srgbClr val="000000"/>
              </a:solidFill>
              <a:latin typeface="+mn-lt"/>
            </a:endParaRPr>
          </a:p>
          <a:p>
            <a:pPr defTabSz="685800">
              <a:lnSpc>
                <a:spcPct val="100000"/>
              </a:lnSpc>
              <a:spcBef>
                <a:spcPts val="0"/>
              </a:spcBef>
              <a:defRPr/>
            </a:pPr>
            <a:r>
              <a:rPr lang="en-US" b="1" dirty="0">
                <a:solidFill>
                  <a:srgbClr val="000000"/>
                </a:solidFill>
                <a:latin typeface="+mn-lt"/>
              </a:rPr>
              <a:t>Lower TCO</a:t>
            </a:r>
          </a:p>
          <a:p>
            <a:pPr marL="285750" indent="-285750" defTabSz="685800">
              <a:lnSpc>
                <a:spcPct val="100000"/>
              </a:lnSpc>
              <a:spcBef>
                <a:spcPts val="0"/>
              </a:spcBef>
              <a:buFont typeface="Arial" panose="020B0604020202020204" pitchFamily="34" charset="0"/>
              <a:buChar char="•"/>
              <a:defRPr/>
            </a:pPr>
            <a:r>
              <a:rPr lang="en-US" sz="1400" dirty="0">
                <a:solidFill>
                  <a:srgbClr val="000000"/>
                </a:solidFill>
                <a:latin typeface="+mn-lt"/>
              </a:rPr>
              <a:t>Save 50% in 3-5 years moving </a:t>
            </a:r>
            <a:br>
              <a:rPr lang="en-US" sz="1400" dirty="0">
                <a:solidFill>
                  <a:srgbClr val="000000"/>
                </a:solidFill>
                <a:latin typeface="+mn-lt"/>
              </a:rPr>
            </a:br>
            <a:r>
              <a:rPr lang="en-US" sz="1400" dirty="0">
                <a:solidFill>
                  <a:srgbClr val="000000"/>
                </a:solidFill>
                <a:latin typeface="+mn-lt"/>
              </a:rPr>
              <a:t>from POWER7 to POWER9</a:t>
            </a:r>
          </a:p>
        </p:txBody>
      </p:sp>
      <p:pic>
        <p:nvPicPr>
          <p:cNvPr id="12" name="Picture 11">
            <a:extLst>
              <a:ext uri="{FF2B5EF4-FFF2-40B4-BE49-F238E27FC236}">
                <a16:creationId xmlns:a16="http://schemas.microsoft.com/office/drawing/2014/main" id="{3D22C484-DB9A-4DC2-B455-D5CB55CACB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5669" y="0"/>
            <a:ext cx="3859682" cy="5143500"/>
          </a:xfrm>
          <a:prstGeom prst="rect">
            <a:avLst/>
          </a:prstGeom>
        </p:spPr>
      </p:pic>
    </p:spTree>
    <p:extLst>
      <p:ext uri="{BB962C8B-B14F-4D97-AF65-F5344CB8AC3E}">
        <p14:creationId xmlns:p14="http://schemas.microsoft.com/office/powerpoint/2010/main" val="321600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7971C293-06A3-441C-8E81-4AC711DA8B58}"/>
              </a:ext>
            </a:extLst>
          </p:cNvPr>
          <p:cNvSpPr/>
          <p:nvPr/>
        </p:nvSpPr>
        <p:spPr>
          <a:xfrm>
            <a:off x="0" y="0"/>
            <a:ext cx="9144000" cy="674214"/>
          </a:xfrm>
          <a:prstGeom prst="rect">
            <a:avLst/>
          </a:prstGeom>
          <a:solidFill>
            <a:schemeClr val="tx1"/>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3" name="Title 2">
            <a:extLst>
              <a:ext uri="{FF2B5EF4-FFF2-40B4-BE49-F238E27FC236}">
                <a16:creationId xmlns:a16="http://schemas.microsoft.com/office/drawing/2014/main" id="{A943F1C4-AD7F-41D5-8599-56B9C35ACE2B}"/>
              </a:ext>
            </a:extLst>
          </p:cNvPr>
          <p:cNvSpPr>
            <a:spLocks noGrp="1"/>
          </p:cNvSpPr>
          <p:nvPr>
            <p:ph type="title"/>
          </p:nvPr>
        </p:nvSpPr>
        <p:spPr>
          <a:xfrm>
            <a:off x="228600" y="201168"/>
            <a:ext cx="5840506" cy="381000"/>
          </a:xfrm>
        </p:spPr>
        <p:txBody>
          <a:bodyPr/>
          <a:lstStyle/>
          <a:p>
            <a:r>
              <a:rPr lang="en-US" b="1" dirty="0">
                <a:solidFill>
                  <a:schemeClr val="bg2"/>
                </a:solidFill>
                <a:latin typeface="+mn-lt"/>
              </a:rPr>
              <a:t>Performance –    E850 vs. E950</a:t>
            </a:r>
          </a:p>
        </p:txBody>
      </p:sp>
      <p:cxnSp>
        <p:nvCxnSpPr>
          <p:cNvPr id="4" name="Straight Connector 3">
            <a:extLst>
              <a:ext uri="{FF2B5EF4-FFF2-40B4-BE49-F238E27FC236}">
                <a16:creationId xmlns:a16="http://schemas.microsoft.com/office/drawing/2014/main" id="{C8286652-5825-4377-A1FE-2F3246332A1F}"/>
              </a:ext>
            </a:extLst>
          </p:cNvPr>
          <p:cNvCxnSpPr>
            <a:cxnSpLocks/>
          </p:cNvCxnSpPr>
          <p:nvPr/>
        </p:nvCxnSpPr>
        <p:spPr bwMode="auto">
          <a:xfrm>
            <a:off x="3689134" y="1090569"/>
            <a:ext cx="0" cy="369733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8" name="Arrow: Pentagon 27">
            <a:extLst>
              <a:ext uri="{FF2B5EF4-FFF2-40B4-BE49-F238E27FC236}">
                <a16:creationId xmlns:a16="http://schemas.microsoft.com/office/drawing/2014/main" id="{7B2FCBB1-16E1-45F8-9A68-2288CD70FD5F}"/>
              </a:ext>
            </a:extLst>
          </p:cNvPr>
          <p:cNvSpPr/>
          <p:nvPr/>
        </p:nvSpPr>
        <p:spPr bwMode="auto">
          <a:xfrm>
            <a:off x="3690531" y="1477860"/>
            <a:ext cx="2285991"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4 options</a:t>
            </a:r>
          </a:p>
        </p:txBody>
      </p:sp>
      <p:sp>
        <p:nvSpPr>
          <p:cNvPr id="29" name="Arrow: Pentagon 28">
            <a:extLst>
              <a:ext uri="{FF2B5EF4-FFF2-40B4-BE49-F238E27FC236}">
                <a16:creationId xmlns:a16="http://schemas.microsoft.com/office/drawing/2014/main" id="{791C776B-5FAF-47A8-B757-7D5AE43FDB41}"/>
              </a:ext>
            </a:extLst>
          </p:cNvPr>
          <p:cNvSpPr/>
          <p:nvPr/>
        </p:nvSpPr>
        <p:spPr bwMode="auto">
          <a:xfrm flipH="1">
            <a:off x="1966593" y="1477860"/>
            <a:ext cx="1723937"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3 options</a:t>
            </a:r>
          </a:p>
        </p:txBody>
      </p:sp>
      <p:sp>
        <p:nvSpPr>
          <p:cNvPr id="30" name="Arrow: Pentagon 29">
            <a:extLst>
              <a:ext uri="{FF2B5EF4-FFF2-40B4-BE49-F238E27FC236}">
                <a16:creationId xmlns:a16="http://schemas.microsoft.com/office/drawing/2014/main" id="{7408E4C6-91E0-445B-AFC9-2B74040C83C7}"/>
              </a:ext>
            </a:extLst>
          </p:cNvPr>
          <p:cNvSpPr/>
          <p:nvPr/>
        </p:nvSpPr>
        <p:spPr bwMode="auto">
          <a:xfrm>
            <a:off x="3691930" y="2049710"/>
            <a:ext cx="4572004"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16TB</a:t>
            </a:r>
          </a:p>
        </p:txBody>
      </p:sp>
      <p:sp>
        <p:nvSpPr>
          <p:cNvPr id="31" name="Arrow: Pentagon 30">
            <a:extLst>
              <a:ext uri="{FF2B5EF4-FFF2-40B4-BE49-F238E27FC236}">
                <a16:creationId xmlns:a16="http://schemas.microsoft.com/office/drawing/2014/main" id="{069C8C71-05AB-4D3D-913A-3704E5F237A4}"/>
              </a:ext>
            </a:extLst>
          </p:cNvPr>
          <p:cNvSpPr/>
          <p:nvPr/>
        </p:nvSpPr>
        <p:spPr bwMode="auto">
          <a:xfrm flipH="1">
            <a:off x="2538443" y="2049710"/>
            <a:ext cx="1153485"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4TB</a:t>
            </a:r>
          </a:p>
        </p:txBody>
      </p:sp>
      <p:sp>
        <p:nvSpPr>
          <p:cNvPr id="32" name="Arrow: Pentagon 31">
            <a:extLst>
              <a:ext uri="{FF2B5EF4-FFF2-40B4-BE49-F238E27FC236}">
                <a16:creationId xmlns:a16="http://schemas.microsoft.com/office/drawing/2014/main" id="{A096E9F9-65E2-4398-B3CE-39D8C5749B2F}"/>
              </a:ext>
            </a:extLst>
          </p:cNvPr>
          <p:cNvSpPr/>
          <p:nvPr/>
        </p:nvSpPr>
        <p:spPr bwMode="auto">
          <a:xfrm>
            <a:off x="3693327" y="2621560"/>
            <a:ext cx="286705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920 GB/sec</a:t>
            </a:r>
          </a:p>
        </p:txBody>
      </p:sp>
      <p:sp>
        <p:nvSpPr>
          <p:cNvPr id="33" name="Arrow: Pentagon 32">
            <a:extLst>
              <a:ext uri="{FF2B5EF4-FFF2-40B4-BE49-F238E27FC236}">
                <a16:creationId xmlns:a16="http://schemas.microsoft.com/office/drawing/2014/main" id="{A8B133FA-E840-4620-AA2E-104C44A66BDD}"/>
              </a:ext>
            </a:extLst>
          </p:cNvPr>
          <p:cNvSpPr/>
          <p:nvPr/>
        </p:nvSpPr>
        <p:spPr bwMode="auto">
          <a:xfrm flipH="1">
            <a:off x="1937717" y="2621560"/>
            <a:ext cx="175560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768 GB/sec</a:t>
            </a:r>
          </a:p>
        </p:txBody>
      </p:sp>
      <p:sp>
        <p:nvSpPr>
          <p:cNvPr id="34" name="Arrow: Pentagon 33">
            <a:extLst>
              <a:ext uri="{FF2B5EF4-FFF2-40B4-BE49-F238E27FC236}">
                <a16:creationId xmlns:a16="http://schemas.microsoft.com/office/drawing/2014/main" id="{AE846AB4-39FE-4116-ADCA-9F2050532B18}"/>
              </a:ext>
            </a:extLst>
          </p:cNvPr>
          <p:cNvSpPr/>
          <p:nvPr/>
        </p:nvSpPr>
        <p:spPr bwMode="auto">
          <a:xfrm>
            <a:off x="3694725" y="3193410"/>
            <a:ext cx="3437515"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620 GB/sec</a:t>
            </a:r>
          </a:p>
        </p:txBody>
      </p:sp>
      <p:sp>
        <p:nvSpPr>
          <p:cNvPr id="35" name="Arrow: Pentagon 34">
            <a:extLst>
              <a:ext uri="{FF2B5EF4-FFF2-40B4-BE49-F238E27FC236}">
                <a16:creationId xmlns:a16="http://schemas.microsoft.com/office/drawing/2014/main" id="{0CD011A9-1A58-4F4C-9ECB-10FAAA34E3F4}"/>
              </a:ext>
            </a:extLst>
          </p:cNvPr>
          <p:cNvSpPr/>
          <p:nvPr/>
        </p:nvSpPr>
        <p:spPr bwMode="auto">
          <a:xfrm flipH="1">
            <a:off x="1961581" y="3193410"/>
            <a:ext cx="1733143"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315 GB/sec</a:t>
            </a:r>
          </a:p>
        </p:txBody>
      </p:sp>
      <p:sp>
        <p:nvSpPr>
          <p:cNvPr id="36" name="Arrow: Pentagon 35">
            <a:extLst>
              <a:ext uri="{FF2B5EF4-FFF2-40B4-BE49-F238E27FC236}">
                <a16:creationId xmlns:a16="http://schemas.microsoft.com/office/drawing/2014/main" id="{35500E02-A291-43E7-992D-6DDD9E784FC4}"/>
              </a:ext>
            </a:extLst>
          </p:cNvPr>
          <p:cNvSpPr/>
          <p:nvPr/>
        </p:nvSpPr>
        <p:spPr bwMode="auto">
          <a:xfrm>
            <a:off x="3696124" y="3765260"/>
            <a:ext cx="456781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10 PCIe Gen 4 slots</a:t>
            </a:r>
          </a:p>
        </p:txBody>
      </p:sp>
      <p:sp>
        <p:nvSpPr>
          <p:cNvPr id="38" name="TextBox 37">
            <a:extLst>
              <a:ext uri="{FF2B5EF4-FFF2-40B4-BE49-F238E27FC236}">
                <a16:creationId xmlns:a16="http://schemas.microsoft.com/office/drawing/2014/main" id="{21854357-F423-43EA-BAFB-3738EA61D834}"/>
              </a:ext>
            </a:extLst>
          </p:cNvPr>
          <p:cNvSpPr txBox="1"/>
          <p:nvPr/>
        </p:nvSpPr>
        <p:spPr>
          <a:xfrm>
            <a:off x="230933" y="982818"/>
            <a:ext cx="822661" cy="307777"/>
          </a:xfrm>
          <a:prstGeom prst="rect">
            <a:avLst/>
          </a:prstGeom>
          <a:noFill/>
        </p:spPr>
        <p:txBody>
          <a:bodyPr wrap="none" rtlCol="0">
            <a:spAutoFit/>
          </a:bodyPr>
          <a:lstStyle/>
          <a:p>
            <a:r>
              <a:rPr lang="en-US" sz="1400" dirty="0">
                <a:ea typeface="IBM Plex Sans" charset="0"/>
                <a:cs typeface="IBM Plex Sans" charset="0"/>
              </a:rPr>
              <a:t>Sockets</a:t>
            </a:r>
          </a:p>
        </p:txBody>
      </p:sp>
      <p:sp>
        <p:nvSpPr>
          <p:cNvPr id="39" name="TextBox 38">
            <a:extLst>
              <a:ext uri="{FF2B5EF4-FFF2-40B4-BE49-F238E27FC236}">
                <a16:creationId xmlns:a16="http://schemas.microsoft.com/office/drawing/2014/main" id="{77F52B12-4031-484F-8A9A-F2D8BBD27497}"/>
              </a:ext>
            </a:extLst>
          </p:cNvPr>
          <p:cNvSpPr txBox="1"/>
          <p:nvPr/>
        </p:nvSpPr>
        <p:spPr>
          <a:xfrm>
            <a:off x="230933" y="1554668"/>
            <a:ext cx="1189749" cy="307777"/>
          </a:xfrm>
          <a:prstGeom prst="rect">
            <a:avLst/>
          </a:prstGeom>
          <a:noFill/>
        </p:spPr>
        <p:txBody>
          <a:bodyPr wrap="none" rtlCol="0">
            <a:spAutoFit/>
          </a:bodyPr>
          <a:lstStyle/>
          <a:p>
            <a:r>
              <a:rPr lang="en-US" sz="1400" dirty="0">
                <a:ea typeface="IBM Plex Sans" charset="0"/>
                <a:cs typeface="IBM Plex Sans" charset="0"/>
              </a:rPr>
              <a:t>Core Counts</a:t>
            </a:r>
          </a:p>
        </p:txBody>
      </p:sp>
      <p:sp>
        <p:nvSpPr>
          <p:cNvPr id="40" name="TextBox 39">
            <a:extLst>
              <a:ext uri="{FF2B5EF4-FFF2-40B4-BE49-F238E27FC236}">
                <a16:creationId xmlns:a16="http://schemas.microsoft.com/office/drawing/2014/main" id="{09CA7405-E2BB-480B-8C4B-2871239CE4AE}"/>
              </a:ext>
            </a:extLst>
          </p:cNvPr>
          <p:cNvSpPr txBox="1"/>
          <p:nvPr/>
        </p:nvSpPr>
        <p:spPr>
          <a:xfrm>
            <a:off x="230933" y="2126518"/>
            <a:ext cx="1217000" cy="307777"/>
          </a:xfrm>
          <a:prstGeom prst="rect">
            <a:avLst/>
          </a:prstGeom>
          <a:noFill/>
        </p:spPr>
        <p:txBody>
          <a:bodyPr wrap="none" rtlCol="0">
            <a:spAutoFit/>
          </a:bodyPr>
          <a:lstStyle/>
          <a:p>
            <a:r>
              <a:rPr lang="en-US" sz="1400" dirty="0">
                <a:ea typeface="IBM Plex Sans" charset="0"/>
                <a:cs typeface="IBM Plex Sans" charset="0"/>
              </a:rPr>
              <a:t>Max Memory</a:t>
            </a:r>
          </a:p>
        </p:txBody>
      </p:sp>
      <p:sp>
        <p:nvSpPr>
          <p:cNvPr id="41" name="TextBox 40">
            <a:extLst>
              <a:ext uri="{FF2B5EF4-FFF2-40B4-BE49-F238E27FC236}">
                <a16:creationId xmlns:a16="http://schemas.microsoft.com/office/drawing/2014/main" id="{ABC593DF-980A-4E06-898F-5A05416E946A}"/>
              </a:ext>
            </a:extLst>
          </p:cNvPr>
          <p:cNvSpPr txBox="1"/>
          <p:nvPr/>
        </p:nvSpPr>
        <p:spPr>
          <a:xfrm>
            <a:off x="230933" y="2698368"/>
            <a:ext cx="1755609" cy="307777"/>
          </a:xfrm>
          <a:prstGeom prst="rect">
            <a:avLst/>
          </a:prstGeom>
          <a:noFill/>
        </p:spPr>
        <p:txBody>
          <a:bodyPr wrap="none" rtlCol="0">
            <a:spAutoFit/>
          </a:bodyPr>
          <a:lstStyle/>
          <a:p>
            <a:r>
              <a:rPr lang="en-US" sz="1400" dirty="0">
                <a:ea typeface="IBM Plex Sans" charset="0"/>
                <a:cs typeface="IBM Plex Sans" charset="0"/>
              </a:rPr>
              <a:t>Memory Bandwidth</a:t>
            </a:r>
          </a:p>
        </p:txBody>
      </p:sp>
      <p:sp>
        <p:nvSpPr>
          <p:cNvPr id="42" name="TextBox 41">
            <a:extLst>
              <a:ext uri="{FF2B5EF4-FFF2-40B4-BE49-F238E27FC236}">
                <a16:creationId xmlns:a16="http://schemas.microsoft.com/office/drawing/2014/main" id="{6E11FAFB-B6C0-47C6-BC45-9052657E694A}"/>
              </a:ext>
            </a:extLst>
          </p:cNvPr>
          <p:cNvSpPr txBox="1"/>
          <p:nvPr/>
        </p:nvSpPr>
        <p:spPr>
          <a:xfrm>
            <a:off x="230933" y="3270218"/>
            <a:ext cx="1297150" cy="307777"/>
          </a:xfrm>
          <a:prstGeom prst="rect">
            <a:avLst/>
          </a:prstGeom>
          <a:noFill/>
        </p:spPr>
        <p:txBody>
          <a:bodyPr wrap="none" rtlCol="0">
            <a:spAutoFit/>
          </a:bodyPr>
          <a:lstStyle/>
          <a:p>
            <a:r>
              <a:rPr lang="en-US" sz="1400" dirty="0">
                <a:ea typeface="IBM Plex Sans" charset="0"/>
                <a:cs typeface="IBM Plex Sans" charset="0"/>
              </a:rPr>
              <a:t>IO Bandwidth</a:t>
            </a:r>
          </a:p>
        </p:txBody>
      </p:sp>
      <p:sp>
        <p:nvSpPr>
          <p:cNvPr id="43" name="TextBox 42">
            <a:extLst>
              <a:ext uri="{FF2B5EF4-FFF2-40B4-BE49-F238E27FC236}">
                <a16:creationId xmlns:a16="http://schemas.microsoft.com/office/drawing/2014/main" id="{A4759CAC-C620-4FE7-80CE-9DBC094B4D58}"/>
              </a:ext>
            </a:extLst>
          </p:cNvPr>
          <p:cNvSpPr txBox="1"/>
          <p:nvPr/>
        </p:nvSpPr>
        <p:spPr>
          <a:xfrm>
            <a:off x="230933" y="3842068"/>
            <a:ext cx="1808508" cy="307777"/>
          </a:xfrm>
          <a:prstGeom prst="rect">
            <a:avLst/>
          </a:prstGeom>
          <a:noFill/>
        </p:spPr>
        <p:txBody>
          <a:bodyPr wrap="none" rtlCol="0">
            <a:spAutoFit/>
          </a:bodyPr>
          <a:lstStyle/>
          <a:p>
            <a:r>
              <a:rPr lang="en-US" sz="1400" dirty="0">
                <a:ea typeface="IBM Plex Sans" charset="0"/>
                <a:cs typeface="IBM Plex Sans" charset="0"/>
              </a:rPr>
              <a:t>PCIe Gen 4 Sockets</a:t>
            </a:r>
          </a:p>
        </p:txBody>
      </p:sp>
      <p:sp>
        <p:nvSpPr>
          <p:cNvPr id="44" name="Arrow: Pentagon 43">
            <a:extLst>
              <a:ext uri="{FF2B5EF4-FFF2-40B4-BE49-F238E27FC236}">
                <a16:creationId xmlns:a16="http://schemas.microsoft.com/office/drawing/2014/main" id="{5723CB32-BD47-49A6-B667-C4D3CCE55314}"/>
              </a:ext>
            </a:extLst>
          </p:cNvPr>
          <p:cNvSpPr/>
          <p:nvPr/>
        </p:nvSpPr>
        <p:spPr bwMode="auto">
          <a:xfrm>
            <a:off x="3687734" y="4311384"/>
            <a:ext cx="228599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4 </a:t>
            </a:r>
            <a:r>
              <a:rPr lang="en-US" sz="2000" dirty="0" err="1">
                <a:solidFill>
                  <a:schemeClr val="bg2"/>
                </a:solidFill>
              </a:rPr>
              <a:t>NVMe</a:t>
            </a:r>
            <a:r>
              <a:rPr lang="en-US" sz="2000" dirty="0">
                <a:solidFill>
                  <a:schemeClr val="bg2"/>
                </a:solidFill>
              </a:rPr>
              <a:t> Bays</a:t>
            </a:r>
          </a:p>
        </p:txBody>
      </p:sp>
      <p:sp>
        <p:nvSpPr>
          <p:cNvPr id="46" name="TextBox 45">
            <a:extLst>
              <a:ext uri="{FF2B5EF4-FFF2-40B4-BE49-F238E27FC236}">
                <a16:creationId xmlns:a16="http://schemas.microsoft.com/office/drawing/2014/main" id="{91B3ACA1-ED91-42E6-A6B1-B5E0E9B6E4C5}"/>
              </a:ext>
            </a:extLst>
          </p:cNvPr>
          <p:cNvSpPr txBox="1"/>
          <p:nvPr/>
        </p:nvSpPr>
        <p:spPr>
          <a:xfrm>
            <a:off x="223941" y="4388192"/>
            <a:ext cx="1132041" cy="307777"/>
          </a:xfrm>
          <a:prstGeom prst="rect">
            <a:avLst/>
          </a:prstGeom>
          <a:noFill/>
        </p:spPr>
        <p:txBody>
          <a:bodyPr wrap="none" rtlCol="0">
            <a:spAutoFit/>
          </a:bodyPr>
          <a:lstStyle/>
          <a:p>
            <a:r>
              <a:rPr lang="en-US" sz="1400" dirty="0" err="1">
                <a:ea typeface="IBM Plex Sans" charset="0"/>
                <a:cs typeface="IBM Plex Sans" charset="0"/>
              </a:rPr>
              <a:t>NVMe</a:t>
            </a:r>
            <a:r>
              <a:rPr lang="en-US" sz="1400" dirty="0">
                <a:ea typeface="IBM Plex Sans" charset="0"/>
                <a:cs typeface="IBM Plex Sans" charset="0"/>
              </a:rPr>
              <a:t> Bays</a:t>
            </a:r>
          </a:p>
        </p:txBody>
      </p:sp>
      <p:sp>
        <p:nvSpPr>
          <p:cNvPr id="7" name="Arrow: Pentagon 6">
            <a:extLst>
              <a:ext uri="{FF2B5EF4-FFF2-40B4-BE49-F238E27FC236}">
                <a16:creationId xmlns:a16="http://schemas.microsoft.com/office/drawing/2014/main" id="{2B56E8AE-5ABA-4D4E-AF86-32AD1E8DB6AF}"/>
              </a:ext>
            </a:extLst>
          </p:cNvPr>
          <p:cNvSpPr/>
          <p:nvPr/>
        </p:nvSpPr>
        <p:spPr bwMode="auto">
          <a:xfrm>
            <a:off x="3689133" y="906010"/>
            <a:ext cx="2287395"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rPr>
              <a:t>2 or 4 sockets</a:t>
            </a:r>
          </a:p>
        </p:txBody>
      </p:sp>
      <p:sp>
        <p:nvSpPr>
          <p:cNvPr id="8" name="Arrow: Pentagon 7">
            <a:extLst>
              <a:ext uri="{FF2B5EF4-FFF2-40B4-BE49-F238E27FC236}">
                <a16:creationId xmlns:a16="http://schemas.microsoft.com/office/drawing/2014/main" id="{1CF4AF9D-B009-4DD2-A575-D6BBFB0BEBD0}"/>
              </a:ext>
            </a:extLst>
          </p:cNvPr>
          <p:cNvSpPr/>
          <p:nvPr/>
        </p:nvSpPr>
        <p:spPr bwMode="auto">
          <a:xfrm flipH="1">
            <a:off x="1401727" y="906010"/>
            <a:ext cx="2287406"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2 or 4 sockets</a:t>
            </a:r>
          </a:p>
        </p:txBody>
      </p:sp>
      <p:cxnSp>
        <p:nvCxnSpPr>
          <p:cNvPr id="21" name="Straight Connector 20">
            <a:extLst>
              <a:ext uri="{FF2B5EF4-FFF2-40B4-BE49-F238E27FC236}">
                <a16:creationId xmlns:a16="http://schemas.microsoft.com/office/drawing/2014/main" id="{64DC4FB5-AB40-43F4-AED8-58E92BFAE356}"/>
              </a:ext>
            </a:extLst>
          </p:cNvPr>
          <p:cNvCxnSpPr>
            <a:cxnSpLocks/>
          </p:cNvCxnSpPr>
          <p:nvPr/>
        </p:nvCxnSpPr>
        <p:spPr bwMode="auto">
          <a:xfrm flipH="1">
            <a:off x="3680174" y="662981"/>
            <a:ext cx="6991" cy="4284560"/>
          </a:xfrm>
          <a:prstGeom prst="line">
            <a:avLst/>
          </a:prstGeom>
          <a:ln w="444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06625DE7-9A25-49B8-8458-9E376B47B8A9}"/>
              </a:ext>
            </a:extLst>
          </p:cNvPr>
          <p:cNvSpPr txBox="1"/>
          <p:nvPr/>
        </p:nvSpPr>
        <p:spPr>
          <a:xfrm>
            <a:off x="6899157" y="2794800"/>
            <a:ext cx="2166310" cy="738664"/>
          </a:xfrm>
          <a:prstGeom prst="rect">
            <a:avLst/>
          </a:prstGeom>
          <a:noFill/>
        </p:spPr>
        <p:txBody>
          <a:bodyPr wrap="square" rtlCol="0">
            <a:spAutoFit/>
          </a:bodyPr>
          <a:lstStyle/>
          <a:p>
            <a:pPr algn="ctr"/>
            <a:r>
              <a:rPr lang="en-US" sz="1400" b="1" dirty="0">
                <a:ea typeface="IBM Plex Sans" charset="0"/>
                <a:cs typeface="IBM Plex Sans" charset="0"/>
              </a:rPr>
              <a:t>Move data significantly</a:t>
            </a:r>
            <a:br>
              <a:rPr lang="en-US" sz="1400" b="1" dirty="0">
                <a:ea typeface="IBM Plex Sans" charset="0"/>
                <a:cs typeface="IBM Plex Sans" charset="0"/>
              </a:rPr>
            </a:br>
            <a:r>
              <a:rPr lang="en-US" sz="1400" b="1" dirty="0">
                <a:ea typeface="IBM Plex Sans" charset="0"/>
                <a:cs typeface="IBM Plex Sans" charset="0"/>
              </a:rPr>
              <a:t>faster through the system</a:t>
            </a:r>
          </a:p>
        </p:txBody>
      </p:sp>
      <p:sp>
        <p:nvSpPr>
          <p:cNvPr id="50" name="TextBox 49">
            <a:extLst>
              <a:ext uri="{FF2B5EF4-FFF2-40B4-BE49-F238E27FC236}">
                <a16:creationId xmlns:a16="http://schemas.microsoft.com/office/drawing/2014/main" id="{575F6713-636E-4B70-BBAF-237030C3B1CA}"/>
              </a:ext>
            </a:extLst>
          </p:cNvPr>
          <p:cNvSpPr txBox="1"/>
          <p:nvPr/>
        </p:nvSpPr>
        <p:spPr>
          <a:xfrm>
            <a:off x="6323917" y="1108528"/>
            <a:ext cx="2850546" cy="738664"/>
          </a:xfrm>
          <a:prstGeom prst="rect">
            <a:avLst/>
          </a:prstGeom>
          <a:noFill/>
        </p:spPr>
        <p:txBody>
          <a:bodyPr wrap="square" rtlCol="0">
            <a:spAutoFit/>
          </a:bodyPr>
          <a:lstStyle/>
          <a:p>
            <a:pPr algn="ctr"/>
            <a:r>
              <a:rPr lang="en-US" sz="1400" b="1" dirty="0">
                <a:ea typeface="IBM Plex Sans" charset="0"/>
                <a:cs typeface="IBM Plex Sans" charset="0"/>
              </a:rPr>
              <a:t>More flexible core options and 4x more memory for data intensive workloads</a:t>
            </a:r>
          </a:p>
        </p:txBody>
      </p:sp>
    </p:spTree>
    <p:extLst>
      <p:ext uri="{BB962C8B-B14F-4D97-AF65-F5344CB8AC3E}">
        <p14:creationId xmlns:p14="http://schemas.microsoft.com/office/powerpoint/2010/main" val="2530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right)">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44" grpId="0" animBg="1"/>
      <p:bldP spid="7" grpId="0" animBg="1"/>
      <p:bldP spid="8" grpId="0" animBg="1"/>
      <p:bldP spid="48"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77B740D-5520-43C3-B9AD-96A82731E977}"/>
              </a:ext>
            </a:extLst>
          </p:cNvPr>
          <p:cNvSpPr/>
          <p:nvPr/>
        </p:nvSpPr>
        <p:spPr>
          <a:xfrm>
            <a:off x="0" y="0"/>
            <a:ext cx="9144000" cy="674214"/>
          </a:xfrm>
          <a:prstGeom prst="rect">
            <a:avLst/>
          </a:prstGeom>
          <a:solidFill>
            <a:schemeClr val="tx1"/>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3" name="Title 2">
            <a:extLst>
              <a:ext uri="{FF2B5EF4-FFF2-40B4-BE49-F238E27FC236}">
                <a16:creationId xmlns:a16="http://schemas.microsoft.com/office/drawing/2014/main" id="{A943F1C4-AD7F-41D5-8599-56B9C35ACE2B}"/>
              </a:ext>
            </a:extLst>
          </p:cNvPr>
          <p:cNvSpPr>
            <a:spLocks noGrp="1"/>
          </p:cNvSpPr>
          <p:nvPr>
            <p:ph type="title"/>
          </p:nvPr>
        </p:nvSpPr>
        <p:spPr>
          <a:xfrm>
            <a:off x="228600" y="201168"/>
            <a:ext cx="5840506" cy="381000"/>
          </a:xfrm>
        </p:spPr>
        <p:txBody>
          <a:bodyPr vert="horz" lIns="0" tIns="0" rIns="0" bIns="0" rtlCol="0" anchor="t" anchorCtr="0">
            <a:noAutofit/>
          </a:bodyPr>
          <a:lstStyle/>
          <a:p>
            <a:r>
              <a:rPr lang="en-US" b="1" dirty="0">
                <a:solidFill>
                  <a:schemeClr val="bg2"/>
                </a:solidFill>
                <a:latin typeface="+mn-lt"/>
              </a:rPr>
              <a:t>Performance –    E760 vs. E950</a:t>
            </a:r>
          </a:p>
        </p:txBody>
      </p:sp>
      <p:cxnSp>
        <p:nvCxnSpPr>
          <p:cNvPr id="4" name="Straight Connector 3">
            <a:extLst>
              <a:ext uri="{FF2B5EF4-FFF2-40B4-BE49-F238E27FC236}">
                <a16:creationId xmlns:a16="http://schemas.microsoft.com/office/drawing/2014/main" id="{C8286652-5825-4377-A1FE-2F3246332A1F}"/>
              </a:ext>
            </a:extLst>
          </p:cNvPr>
          <p:cNvCxnSpPr>
            <a:cxnSpLocks/>
          </p:cNvCxnSpPr>
          <p:nvPr/>
        </p:nvCxnSpPr>
        <p:spPr bwMode="auto">
          <a:xfrm>
            <a:off x="3689134" y="1090569"/>
            <a:ext cx="0" cy="369733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8" name="Arrow: Pentagon 27">
            <a:extLst>
              <a:ext uri="{FF2B5EF4-FFF2-40B4-BE49-F238E27FC236}">
                <a16:creationId xmlns:a16="http://schemas.microsoft.com/office/drawing/2014/main" id="{7B2FCBB1-16E1-45F8-9A68-2288CD70FD5F}"/>
              </a:ext>
            </a:extLst>
          </p:cNvPr>
          <p:cNvSpPr/>
          <p:nvPr/>
        </p:nvSpPr>
        <p:spPr bwMode="auto">
          <a:xfrm>
            <a:off x="3690531" y="1477860"/>
            <a:ext cx="2285991"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32, 40, 44, 48</a:t>
            </a:r>
          </a:p>
        </p:txBody>
      </p:sp>
      <p:sp>
        <p:nvSpPr>
          <p:cNvPr id="29" name="Arrow: Pentagon 28">
            <a:extLst>
              <a:ext uri="{FF2B5EF4-FFF2-40B4-BE49-F238E27FC236}">
                <a16:creationId xmlns:a16="http://schemas.microsoft.com/office/drawing/2014/main" id="{791C776B-5FAF-47A8-B757-7D5AE43FDB41}"/>
              </a:ext>
            </a:extLst>
          </p:cNvPr>
          <p:cNvSpPr/>
          <p:nvPr/>
        </p:nvSpPr>
        <p:spPr bwMode="auto">
          <a:xfrm flipH="1">
            <a:off x="1934920" y="1477860"/>
            <a:ext cx="175561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1600" dirty="0">
                <a:solidFill>
                  <a:schemeClr val="bg2"/>
                </a:solidFill>
              </a:rPr>
              <a:t>12, 24, 36, 48</a:t>
            </a:r>
          </a:p>
        </p:txBody>
      </p:sp>
      <p:sp>
        <p:nvSpPr>
          <p:cNvPr id="30" name="Arrow: Pentagon 29">
            <a:extLst>
              <a:ext uri="{FF2B5EF4-FFF2-40B4-BE49-F238E27FC236}">
                <a16:creationId xmlns:a16="http://schemas.microsoft.com/office/drawing/2014/main" id="{7408E4C6-91E0-445B-AFC9-2B74040C83C7}"/>
              </a:ext>
            </a:extLst>
          </p:cNvPr>
          <p:cNvSpPr/>
          <p:nvPr/>
        </p:nvSpPr>
        <p:spPr bwMode="auto">
          <a:xfrm>
            <a:off x="3691930" y="2049710"/>
            <a:ext cx="4572004"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16TB</a:t>
            </a:r>
          </a:p>
        </p:txBody>
      </p:sp>
      <p:sp>
        <p:nvSpPr>
          <p:cNvPr id="31" name="Arrow: Pentagon 30">
            <a:extLst>
              <a:ext uri="{FF2B5EF4-FFF2-40B4-BE49-F238E27FC236}">
                <a16:creationId xmlns:a16="http://schemas.microsoft.com/office/drawing/2014/main" id="{069C8C71-05AB-4D3D-913A-3704E5F237A4}"/>
              </a:ext>
            </a:extLst>
          </p:cNvPr>
          <p:cNvSpPr/>
          <p:nvPr/>
        </p:nvSpPr>
        <p:spPr bwMode="auto">
          <a:xfrm flipH="1">
            <a:off x="3007894" y="2049710"/>
            <a:ext cx="684033"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2TB</a:t>
            </a:r>
          </a:p>
        </p:txBody>
      </p:sp>
      <p:sp>
        <p:nvSpPr>
          <p:cNvPr id="32" name="Arrow: Pentagon 31">
            <a:extLst>
              <a:ext uri="{FF2B5EF4-FFF2-40B4-BE49-F238E27FC236}">
                <a16:creationId xmlns:a16="http://schemas.microsoft.com/office/drawing/2014/main" id="{A096E9F9-65E2-4398-B3CE-39D8C5749B2F}"/>
              </a:ext>
            </a:extLst>
          </p:cNvPr>
          <p:cNvSpPr/>
          <p:nvPr/>
        </p:nvSpPr>
        <p:spPr bwMode="auto">
          <a:xfrm>
            <a:off x="3693327" y="2621560"/>
            <a:ext cx="286705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920 GB/sec</a:t>
            </a:r>
          </a:p>
        </p:txBody>
      </p:sp>
      <p:sp>
        <p:nvSpPr>
          <p:cNvPr id="33" name="Arrow: Pentagon 32">
            <a:extLst>
              <a:ext uri="{FF2B5EF4-FFF2-40B4-BE49-F238E27FC236}">
                <a16:creationId xmlns:a16="http://schemas.microsoft.com/office/drawing/2014/main" id="{A8B133FA-E840-4620-AA2E-104C44A66BDD}"/>
              </a:ext>
            </a:extLst>
          </p:cNvPr>
          <p:cNvSpPr/>
          <p:nvPr/>
        </p:nvSpPr>
        <p:spPr bwMode="auto">
          <a:xfrm flipH="1">
            <a:off x="2719136" y="2621560"/>
            <a:ext cx="97418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1400" dirty="0">
                <a:solidFill>
                  <a:schemeClr val="bg2"/>
                </a:solidFill>
              </a:rPr>
              <a:t>307 GB/sec</a:t>
            </a:r>
          </a:p>
        </p:txBody>
      </p:sp>
      <p:sp>
        <p:nvSpPr>
          <p:cNvPr id="34" name="Arrow: Pentagon 33">
            <a:extLst>
              <a:ext uri="{FF2B5EF4-FFF2-40B4-BE49-F238E27FC236}">
                <a16:creationId xmlns:a16="http://schemas.microsoft.com/office/drawing/2014/main" id="{AE846AB4-39FE-4116-ADCA-9F2050532B18}"/>
              </a:ext>
            </a:extLst>
          </p:cNvPr>
          <p:cNvSpPr/>
          <p:nvPr/>
        </p:nvSpPr>
        <p:spPr bwMode="auto">
          <a:xfrm>
            <a:off x="3694725" y="3193410"/>
            <a:ext cx="3437515"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620 GB/sec</a:t>
            </a:r>
          </a:p>
        </p:txBody>
      </p:sp>
      <p:sp>
        <p:nvSpPr>
          <p:cNvPr id="35" name="Arrow: Pentagon 34">
            <a:extLst>
              <a:ext uri="{FF2B5EF4-FFF2-40B4-BE49-F238E27FC236}">
                <a16:creationId xmlns:a16="http://schemas.microsoft.com/office/drawing/2014/main" id="{0CD011A9-1A58-4F4C-9ECB-10FAAA34E3F4}"/>
              </a:ext>
            </a:extLst>
          </p:cNvPr>
          <p:cNvSpPr/>
          <p:nvPr/>
        </p:nvSpPr>
        <p:spPr bwMode="auto">
          <a:xfrm flipH="1">
            <a:off x="2719135" y="3193410"/>
            <a:ext cx="975588"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1400" dirty="0">
                <a:solidFill>
                  <a:schemeClr val="bg2"/>
                </a:solidFill>
              </a:rPr>
              <a:t>74 GB/sec</a:t>
            </a:r>
          </a:p>
        </p:txBody>
      </p:sp>
      <p:sp>
        <p:nvSpPr>
          <p:cNvPr id="36" name="Arrow: Pentagon 35">
            <a:extLst>
              <a:ext uri="{FF2B5EF4-FFF2-40B4-BE49-F238E27FC236}">
                <a16:creationId xmlns:a16="http://schemas.microsoft.com/office/drawing/2014/main" id="{35500E02-A291-43E7-992D-6DDD9E784FC4}"/>
              </a:ext>
            </a:extLst>
          </p:cNvPr>
          <p:cNvSpPr/>
          <p:nvPr/>
        </p:nvSpPr>
        <p:spPr bwMode="auto">
          <a:xfrm>
            <a:off x="3696124" y="3765260"/>
            <a:ext cx="456781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10 PCIe Gen 4 slots</a:t>
            </a:r>
          </a:p>
        </p:txBody>
      </p:sp>
      <p:sp>
        <p:nvSpPr>
          <p:cNvPr id="38" name="TextBox 37">
            <a:extLst>
              <a:ext uri="{FF2B5EF4-FFF2-40B4-BE49-F238E27FC236}">
                <a16:creationId xmlns:a16="http://schemas.microsoft.com/office/drawing/2014/main" id="{21854357-F423-43EA-BAFB-3738EA61D834}"/>
              </a:ext>
            </a:extLst>
          </p:cNvPr>
          <p:cNvSpPr txBox="1"/>
          <p:nvPr/>
        </p:nvSpPr>
        <p:spPr>
          <a:xfrm>
            <a:off x="230933" y="982818"/>
            <a:ext cx="822661" cy="307777"/>
          </a:xfrm>
          <a:prstGeom prst="rect">
            <a:avLst/>
          </a:prstGeom>
          <a:noFill/>
        </p:spPr>
        <p:txBody>
          <a:bodyPr wrap="none" rtlCol="0">
            <a:spAutoFit/>
          </a:bodyPr>
          <a:lstStyle/>
          <a:p>
            <a:r>
              <a:rPr lang="en-US" sz="1400" dirty="0">
                <a:ea typeface="IBM Plex Sans" charset="0"/>
                <a:cs typeface="IBM Plex Sans" charset="0"/>
              </a:rPr>
              <a:t>Sockets</a:t>
            </a:r>
          </a:p>
        </p:txBody>
      </p:sp>
      <p:sp>
        <p:nvSpPr>
          <p:cNvPr id="39" name="TextBox 38">
            <a:extLst>
              <a:ext uri="{FF2B5EF4-FFF2-40B4-BE49-F238E27FC236}">
                <a16:creationId xmlns:a16="http://schemas.microsoft.com/office/drawing/2014/main" id="{77F52B12-4031-484F-8A9A-F2D8BBD27497}"/>
              </a:ext>
            </a:extLst>
          </p:cNvPr>
          <p:cNvSpPr txBox="1"/>
          <p:nvPr/>
        </p:nvSpPr>
        <p:spPr>
          <a:xfrm>
            <a:off x="230933" y="1554668"/>
            <a:ext cx="1189749" cy="307777"/>
          </a:xfrm>
          <a:prstGeom prst="rect">
            <a:avLst/>
          </a:prstGeom>
          <a:noFill/>
        </p:spPr>
        <p:txBody>
          <a:bodyPr wrap="none" rtlCol="0">
            <a:spAutoFit/>
          </a:bodyPr>
          <a:lstStyle/>
          <a:p>
            <a:r>
              <a:rPr lang="en-US" sz="1400" dirty="0">
                <a:ea typeface="IBM Plex Sans" charset="0"/>
                <a:cs typeface="IBM Plex Sans" charset="0"/>
              </a:rPr>
              <a:t>Core Counts</a:t>
            </a:r>
          </a:p>
        </p:txBody>
      </p:sp>
      <p:sp>
        <p:nvSpPr>
          <p:cNvPr id="40" name="TextBox 39">
            <a:extLst>
              <a:ext uri="{FF2B5EF4-FFF2-40B4-BE49-F238E27FC236}">
                <a16:creationId xmlns:a16="http://schemas.microsoft.com/office/drawing/2014/main" id="{09CA7405-E2BB-480B-8C4B-2871239CE4AE}"/>
              </a:ext>
            </a:extLst>
          </p:cNvPr>
          <p:cNvSpPr txBox="1"/>
          <p:nvPr/>
        </p:nvSpPr>
        <p:spPr>
          <a:xfrm>
            <a:off x="230933" y="2126518"/>
            <a:ext cx="1217000" cy="307777"/>
          </a:xfrm>
          <a:prstGeom prst="rect">
            <a:avLst/>
          </a:prstGeom>
          <a:noFill/>
        </p:spPr>
        <p:txBody>
          <a:bodyPr wrap="none" rtlCol="0">
            <a:spAutoFit/>
          </a:bodyPr>
          <a:lstStyle/>
          <a:p>
            <a:r>
              <a:rPr lang="en-US" sz="1400" dirty="0">
                <a:ea typeface="IBM Plex Sans" charset="0"/>
                <a:cs typeface="IBM Plex Sans" charset="0"/>
              </a:rPr>
              <a:t>Max Memory</a:t>
            </a:r>
          </a:p>
        </p:txBody>
      </p:sp>
      <p:sp>
        <p:nvSpPr>
          <p:cNvPr id="41" name="TextBox 40">
            <a:extLst>
              <a:ext uri="{FF2B5EF4-FFF2-40B4-BE49-F238E27FC236}">
                <a16:creationId xmlns:a16="http://schemas.microsoft.com/office/drawing/2014/main" id="{ABC593DF-980A-4E06-898F-5A05416E946A}"/>
              </a:ext>
            </a:extLst>
          </p:cNvPr>
          <p:cNvSpPr txBox="1"/>
          <p:nvPr/>
        </p:nvSpPr>
        <p:spPr>
          <a:xfrm>
            <a:off x="230933" y="2698368"/>
            <a:ext cx="1755609" cy="307777"/>
          </a:xfrm>
          <a:prstGeom prst="rect">
            <a:avLst/>
          </a:prstGeom>
          <a:noFill/>
        </p:spPr>
        <p:txBody>
          <a:bodyPr wrap="none" rtlCol="0">
            <a:spAutoFit/>
          </a:bodyPr>
          <a:lstStyle/>
          <a:p>
            <a:r>
              <a:rPr lang="en-US" sz="1400" dirty="0">
                <a:ea typeface="IBM Plex Sans" charset="0"/>
                <a:cs typeface="IBM Plex Sans" charset="0"/>
              </a:rPr>
              <a:t>Memory Bandwidth</a:t>
            </a:r>
          </a:p>
        </p:txBody>
      </p:sp>
      <p:sp>
        <p:nvSpPr>
          <p:cNvPr id="42" name="TextBox 41">
            <a:extLst>
              <a:ext uri="{FF2B5EF4-FFF2-40B4-BE49-F238E27FC236}">
                <a16:creationId xmlns:a16="http://schemas.microsoft.com/office/drawing/2014/main" id="{6E11FAFB-B6C0-47C6-BC45-9052657E694A}"/>
              </a:ext>
            </a:extLst>
          </p:cNvPr>
          <p:cNvSpPr txBox="1"/>
          <p:nvPr/>
        </p:nvSpPr>
        <p:spPr>
          <a:xfrm>
            <a:off x="230933" y="3270218"/>
            <a:ext cx="1297150" cy="307777"/>
          </a:xfrm>
          <a:prstGeom prst="rect">
            <a:avLst/>
          </a:prstGeom>
          <a:noFill/>
        </p:spPr>
        <p:txBody>
          <a:bodyPr wrap="none" rtlCol="0">
            <a:spAutoFit/>
          </a:bodyPr>
          <a:lstStyle/>
          <a:p>
            <a:r>
              <a:rPr lang="en-US" sz="1400" dirty="0">
                <a:ea typeface="IBM Plex Sans" charset="0"/>
                <a:cs typeface="IBM Plex Sans" charset="0"/>
              </a:rPr>
              <a:t>IO Bandwidth</a:t>
            </a:r>
          </a:p>
        </p:txBody>
      </p:sp>
      <p:sp>
        <p:nvSpPr>
          <p:cNvPr id="43" name="TextBox 42">
            <a:extLst>
              <a:ext uri="{FF2B5EF4-FFF2-40B4-BE49-F238E27FC236}">
                <a16:creationId xmlns:a16="http://schemas.microsoft.com/office/drawing/2014/main" id="{A4759CAC-C620-4FE7-80CE-9DBC094B4D58}"/>
              </a:ext>
            </a:extLst>
          </p:cNvPr>
          <p:cNvSpPr txBox="1"/>
          <p:nvPr/>
        </p:nvSpPr>
        <p:spPr>
          <a:xfrm>
            <a:off x="230933" y="3842068"/>
            <a:ext cx="1808508" cy="307777"/>
          </a:xfrm>
          <a:prstGeom prst="rect">
            <a:avLst/>
          </a:prstGeom>
          <a:noFill/>
        </p:spPr>
        <p:txBody>
          <a:bodyPr wrap="none" rtlCol="0">
            <a:spAutoFit/>
          </a:bodyPr>
          <a:lstStyle/>
          <a:p>
            <a:r>
              <a:rPr lang="en-US" sz="1400" dirty="0">
                <a:ea typeface="IBM Plex Sans" charset="0"/>
                <a:cs typeface="IBM Plex Sans" charset="0"/>
              </a:rPr>
              <a:t>PCIe Gen 4 Sockets</a:t>
            </a:r>
          </a:p>
        </p:txBody>
      </p:sp>
      <p:sp>
        <p:nvSpPr>
          <p:cNvPr id="44" name="Arrow: Pentagon 43">
            <a:extLst>
              <a:ext uri="{FF2B5EF4-FFF2-40B4-BE49-F238E27FC236}">
                <a16:creationId xmlns:a16="http://schemas.microsoft.com/office/drawing/2014/main" id="{5723CB32-BD47-49A6-B667-C4D3CCE55314}"/>
              </a:ext>
            </a:extLst>
          </p:cNvPr>
          <p:cNvSpPr/>
          <p:nvPr/>
        </p:nvSpPr>
        <p:spPr bwMode="auto">
          <a:xfrm>
            <a:off x="3687734" y="4311384"/>
            <a:ext cx="228599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4 </a:t>
            </a:r>
            <a:r>
              <a:rPr lang="en-US" sz="2000" dirty="0" err="1">
                <a:solidFill>
                  <a:schemeClr val="bg2"/>
                </a:solidFill>
              </a:rPr>
              <a:t>NVMe</a:t>
            </a:r>
            <a:r>
              <a:rPr lang="en-US" sz="2000" dirty="0">
                <a:solidFill>
                  <a:schemeClr val="bg2"/>
                </a:solidFill>
              </a:rPr>
              <a:t> Bays</a:t>
            </a:r>
          </a:p>
        </p:txBody>
      </p:sp>
      <p:sp>
        <p:nvSpPr>
          <p:cNvPr id="46" name="TextBox 45">
            <a:extLst>
              <a:ext uri="{FF2B5EF4-FFF2-40B4-BE49-F238E27FC236}">
                <a16:creationId xmlns:a16="http://schemas.microsoft.com/office/drawing/2014/main" id="{91B3ACA1-ED91-42E6-A6B1-B5E0E9B6E4C5}"/>
              </a:ext>
            </a:extLst>
          </p:cNvPr>
          <p:cNvSpPr txBox="1"/>
          <p:nvPr/>
        </p:nvSpPr>
        <p:spPr>
          <a:xfrm>
            <a:off x="223941" y="4388192"/>
            <a:ext cx="1132041" cy="307777"/>
          </a:xfrm>
          <a:prstGeom prst="rect">
            <a:avLst/>
          </a:prstGeom>
          <a:noFill/>
        </p:spPr>
        <p:txBody>
          <a:bodyPr wrap="none" rtlCol="0">
            <a:spAutoFit/>
          </a:bodyPr>
          <a:lstStyle/>
          <a:p>
            <a:r>
              <a:rPr lang="en-US" sz="1400" dirty="0" err="1">
                <a:ea typeface="IBM Plex Sans" charset="0"/>
                <a:cs typeface="IBM Plex Sans" charset="0"/>
              </a:rPr>
              <a:t>NVMe</a:t>
            </a:r>
            <a:r>
              <a:rPr lang="en-US" sz="1400" dirty="0">
                <a:ea typeface="IBM Plex Sans" charset="0"/>
                <a:cs typeface="IBM Plex Sans" charset="0"/>
              </a:rPr>
              <a:t> Bays</a:t>
            </a:r>
          </a:p>
        </p:txBody>
      </p:sp>
      <p:sp>
        <p:nvSpPr>
          <p:cNvPr id="7" name="Arrow: Pentagon 6">
            <a:extLst>
              <a:ext uri="{FF2B5EF4-FFF2-40B4-BE49-F238E27FC236}">
                <a16:creationId xmlns:a16="http://schemas.microsoft.com/office/drawing/2014/main" id="{2B56E8AE-5ABA-4D4E-AF86-32AD1E8DB6AF}"/>
              </a:ext>
            </a:extLst>
          </p:cNvPr>
          <p:cNvSpPr/>
          <p:nvPr/>
        </p:nvSpPr>
        <p:spPr bwMode="auto">
          <a:xfrm>
            <a:off x="3689133" y="906010"/>
            <a:ext cx="2287395"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rPr>
              <a:t>2 or 4 sockets</a:t>
            </a:r>
          </a:p>
        </p:txBody>
      </p:sp>
      <p:sp>
        <p:nvSpPr>
          <p:cNvPr id="8" name="Arrow: Pentagon 7">
            <a:extLst>
              <a:ext uri="{FF2B5EF4-FFF2-40B4-BE49-F238E27FC236}">
                <a16:creationId xmlns:a16="http://schemas.microsoft.com/office/drawing/2014/main" id="{1CF4AF9D-B009-4DD2-A575-D6BBFB0BEBD0}"/>
              </a:ext>
            </a:extLst>
          </p:cNvPr>
          <p:cNvSpPr/>
          <p:nvPr/>
        </p:nvSpPr>
        <p:spPr bwMode="auto">
          <a:xfrm flipH="1">
            <a:off x="1401727" y="906010"/>
            <a:ext cx="2287406"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fontAlgn="base">
              <a:lnSpc>
                <a:spcPct val="90000"/>
              </a:lnSpc>
              <a:spcBef>
                <a:spcPct val="0"/>
              </a:spcBef>
              <a:spcAft>
                <a:spcPct val="0"/>
              </a:spcAft>
            </a:pPr>
            <a:r>
              <a:rPr lang="en-US" sz="2000" dirty="0">
                <a:solidFill>
                  <a:schemeClr val="bg2"/>
                </a:solidFill>
              </a:rPr>
              <a:t>1 or 4 sockets</a:t>
            </a:r>
          </a:p>
        </p:txBody>
      </p:sp>
      <p:cxnSp>
        <p:nvCxnSpPr>
          <p:cNvPr id="21" name="Straight Connector 20">
            <a:extLst>
              <a:ext uri="{FF2B5EF4-FFF2-40B4-BE49-F238E27FC236}">
                <a16:creationId xmlns:a16="http://schemas.microsoft.com/office/drawing/2014/main" id="{64DC4FB5-AB40-43F4-AED8-58E92BFAE356}"/>
              </a:ext>
            </a:extLst>
          </p:cNvPr>
          <p:cNvCxnSpPr>
            <a:cxnSpLocks/>
          </p:cNvCxnSpPr>
          <p:nvPr/>
        </p:nvCxnSpPr>
        <p:spPr bwMode="auto">
          <a:xfrm flipH="1">
            <a:off x="3680174" y="662981"/>
            <a:ext cx="6991" cy="4284560"/>
          </a:xfrm>
          <a:prstGeom prst="line">
            <a:avLst/>
          </a:prstGeom>
          <a:ln w="444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06625DE7-9A25-49B8-8458-9E376B47B8A9}"/>
              </a:ext>
            </a:extLst>
          </p:cNvPr>
          <p:cNvSpPr txBox="1"/>
          <p:nvPr/>
        </p:nvSpPr>
        <p:spPr>
          <a:xfrm>
            <a:off x="6899157" y="2794800"/>
            <a:ext cx="2166307" cy="738664"/>
          </a:xfrm>
          <a:prstGeom prst="rect">
            <a:avLst/>
          </a:prstGeom>
          <a:noFill/>
        </p:spPr>
        <p:txBody>
          <a:bodyPr wrap="square" rtlCol="0">
            <a:spAutoFit/>
          </a:bodyPr>
          <a:lstStyle/>
          <a:p>
            <a:pPr algn="ctr"/>
            <a:r>
              <a:rPr lang="en-US" sz="1400" b="1" dirty="0">
                <a:ea typeface="IBM Plex Sans" charset="0"/>
                <a:cs typeface="IBM Plex Sans" charset="0"/>
              </a:rPr>
              <a:t>Move data significantly</a:t>
            </a:r>
            <a:br>
              <a:rPr lang="en-US" sz="1400" b="1" dirty="0">
                <a:ea typeface="IBM Plex Sans" charset="0"/>
                <a:cs typeface="IBM Plex Sans" charset="0"/>
              </a:rPr>
            </a:br>
            <a:r>
              <a:rPr lang="en-US" sz="1400" b="1" dirty="0">
                <a:ea typeface="IBM Plex Sans" charset="0"/>
                <a:cs typeface="IBM Plex Sans" charset="0"/>
              </a:rPr>
              <a:t>faster through the system</a:t>
            </a:r>
          </a:p>
        </p:txBody>
      </p:sp>
      <p:sp>
        <p:nvSpPr>
          <p:cNvPr id="50" name="TextBox 49">
            <a:extLst>
              <a:ext uri="{FF2B5EF4-FFF2-40B4-BE49-F238E27FC236}">
                <a16:creationId xmlns:a16="http://schemas.microsoft.com/office/drawing/2014/main" id="{575F6713-636E-4B70-BBAF-237030C3B1CA}"/>
              </a:ext>
            </a:extLst>
          </p:cNvPr>
          <p:cNvSpPr txBox="1"/>
          <p:nvPr/>
        </p:nvSpPr>
        <p:spPr>
          <a:xfrm>
            <a:off x="6323917" y="1108528"/>
            <a:ext cx="2850542" cy="523220"/>
          </a:xfrm>
          <a:prstGeom prst="rect">
            <a:avLst/>
          </a:prstGeom>
          <a:noFill/>
        </p:spPr>
        <p:txBody>
          <a:bodyPr wrap="square" rtlCol="0">
            <a:spAutoFit/>
          </a:bodyPr>
          <a:lstStyle/>
          <a:p>
            <a:pPr algn="ctr"/>
            <a:r>
              <a:rPr lang="en-US" sz="1400" b="1" dirty="0">
                <a:ea typeface="IBM Plex Sans" charset="0"/>
                <a:cs typeface="IBM Plex Sans" charset="0"/>
              </a:rPr>
              <a:t>Faster and more powerful cores to deliver faster insights</a:t>
            </a:r>
          </a:p>
        </p:txBody>
      </p:sp>
    </p:spTree>
    <p:extLst>
      <p:ext uri="{BB962C8B-B14F-4D97-AF65-F5344CB8AC3E}">
        <p14:creationId xmlns:p14="http://schemas.microsoft.com/office/powerpoint/2010/main" val="154337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right)">
                                      <p:cBhvr>
                                        <p:cTn id="37" dur="500"/>
                                        <p:tgtEl>
                                          <p:spTgt spid="33"/>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44"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48DE451-8F33-46FA-AB57-BD8D7B5301CC}"/>
              </a:ext>
            </a:extLst>
          </p:cNvPr>
          <p:cNvSpPr/>
          <p:nvPr/>
        </p:nvSpPr>
        <p:spPr>
          <a:xfrm>
            <a:off x="0" y="0"/>
            <a:ext cx="9144000" cy="674214"/>
          </a:xfrm>
          <a:prstGeom prst="rect">
            <a:avLst/>
          </a:prstGeom>
          <a:solidFill>
            <a:schemeClr val="tx1"/>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3" name="Title 2">
            <a:extLst>
              <a:ext uri="{FF2B5EF4-FFF2-40B4-BE49-F238E27FC236}">
                <a16:creationId xmlns:a16="http://schemas.microsoft.com/office/drawing/2014/main" id="{A943F1C4-AD7F-41D5-8599-56B9C35ACE2B}"/>
              </a:ext>
            </a:extLst>
          </p:cNvPr>
          <p:cNvSpPr>
            <a:spLocks noGrp="1"/>
          </p:cNvSpPr>
          <p:nvPr>
            <p:ph type="title"/>
          </p:nvPr>
        </p:nvSpPr>
        <p:spPr>
          <a:xfrm>
            <a:off x="228600" y="201168"/>
            <a:ext cx="5840506" cy="381000"/>
          </a:xfrm>
        </p:spPr>
        <p:txBody>
          <a:bodyPr vert="horz" lIns="0" tIns="0" rIns="0" bIns="0" rtlCol="0" anchor="t" anchorCtr="0">
            <a:noAutofit/>
          </a:bodyPr>
          <a:lstStyle/>
          <a:p>
            <a:r>
              <a:rPr lang="en-US" b="1" dirty="0">
                <a:solidFill>
                  <a:schemeClr val="bg2"/>
                </a:solidFill>
                <a:latin typeface="+mn-lt"/>
              </a:rPr>
              <a:t>Performance –  E880C vs. E980</a:t>
            </a:r>
          </a:p>
        </p:txBody>
      </p:sp>
      <p:cxnSp>
        <p:nvCxnSpPr>
          <p:cNvPr id="4" name="Straight Connector 3">
            <a:extLst>
              <a:ext uri="{FF2B5EF4-FFF2-40B4-BE49-F238E27FC236}">
                <a16:creationId xmlns:a16="http://schemas.microsoft.com/office/drawing/2014/main" id="{C8286652-5825-4377-A1FE-2F3246332A1F}"/>
              </a:ext>
            </a:extLst>
          </p:cNvPr>
          <p:cNvCxnSpPr>
            <a:cxnSpLocks/>
          </p:cNvCxnSpPr>
          <p:nvPr/>
        </p:nvCxnSpPr>
        <p:spPr bwMode="auto">
          <a:xfrm>
            <a:off x="3689134" y="1090569"/>
            <a:ext cx="0" cy="369733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8" name="Arrow: Pentagon 27">
            <a:extLst>
              <a:ext uri="{FF2B5EF4-FFF2-40B4-BE49-F238E27FC236}">
                <a16:creationId xmlns:a16="http://schemas.microsoft.com/office/drawing/2014/main" id="{7B2FCBB1-16E1-45F8-9A68-2288CD70FD5F}"/>
              </a:ext>
            </a:extLst>
          </p:cNvPr>
          <p:cNvSpPr/>
          <p:nvPr/>
        </p:nvSpPr>
        <p:spPr bwMode="auto">
          <a:xfrm>
            <a:off x="3690531" y="1477860"/>
            <a:ext cx="2285991"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Up to 192</a:t>
            </a:r>
          </a:p>
        </p:txBody>
      </p:sp>
      <p:sp>
        <p:nvSpPr>
          <p:cNvPr id="29" name="Arrow: Pentagon 28">
            <a:extLst>
              <a:ext uri="{FF2B5EF4-FFF2-40B4-BE49-F238E27FC236}">
                <a16:creationId xmlns:a16="http://schemas.microsoft.com/office/drawing/2014/main" id="{791C776B-5FAF-47A8-B757-7D5AE43FDB41}"/>
              </a:ext>
            </a:extLst>
          </p:cNvPr>
          <p:cNvSpPr/>
          <p:nvPr/>
        </p:nvSpPr>
        <p:spPr bwMode="auto">
          <a:xfrm flipH="1">
            <a:off x="1401726" y="1477860"/>
            <a:ext cx="2288803"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Up to 192</a:t>
            </a:r>
          </a:p>
        </p:txBody>
      </p:sp>
      <p:sp>
        <p:nvSpPr>
          <p:cNvPr id="30" name="Arrow: Pentagon 29">
            <a:extLst>
              <a:ext uri="{FF2B5EF4-FFF2-40B4-BE49-F238E27FC236}">
                <a16:creationId xmlns:a16="http://schemas.microsoft.com/office/drawing/2014/main" id="{7408E4C6-91E0-445B-AFC9-2B74040C83C7}"/>
              </a:ext>
            </a:extLst>
          </p:cNvPr>
          <p:cNvSpPr/>
          <p:nvPr/>
        </p:nvSpPr>
        <p:spPr bwMode="auto">
          <a:xfrm>
            <a:off x="3691930" y="2049710"/>
            <a:ext cx="4572004"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64</a:t>
            </a:r>
            <a:r>
              <a:rPr kumimoji="0" lang="en-US" sz="2000" b="0" i="0" u="none" strike="noStrike" kern="1200" cap="none" spc="0" normalizeH="0" baseline="0" noProof="0" dirty="0">
                <a:ln>
                  <a:noFill/>
                </a:ln>
                <a:solidFill>
                  <a:srgbClr val="FFFFFF"/>
                </a:solidFill>
                <a:effectLst/>
                <a:uLnTx/>
                <a:uFillTx/>
                <a:latin typeface="Arial"/>
                <a:ea typeface="+mn-ea"/>
                <a:cs typeface="+mn-cs"/>
              </a:rPr>
              <a:t>TB</a:t>
            </a:r>
          </a:p>
        </p:txBody>
      </p:sp>
      <p:sp>
        <p:nvSpPr>
          <p:cNvPr id="31" name="Arrow: Pentagon 30">
            <a:extLst>
              <a:ext uri="{FF2B5EF4-FFF2-40B4-BE49-F238E27FC236}">
                <a16:creationId xmlns:a16="http://schemas.microsoft.com/office/drawing/2014/main" id="{069C8C71-05AB-4D3D-913A-3704E5F237A4}"/>
              </a:ext>
            </a:extLst>
          </p:cNvPr>
          <p:cNvSpPr/>
          <p:nvPr/>
        </p:nvSpPr>
        <p:spPr bwMode="auto">
          <a:xfrm flipH="1">
            <a:off x="1401726" y="2049710"/>
            <a:ext cx="2290202"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32</a:t>
            </a:r>
            <a:r>
              <a:rPr kumimoji="0" lang="en-US" sz="2000" b="0" i="0" u="none" strike="noStrike" kern="1200" cap="none" spc="0" normalizeH="0" baseline="0" noProof="0" dirty="0">
                <a:ln>
                  <a:noFill/>
                </a:ln>
                <a:solidFill>
                  <a:srgbClr val="FFFFFF"/>
                </a:solidFill>
                <a:effectLst/>
                <a:uLnTx/>
                <a:uFillTx/>
                <a:latin typeface="Arial"/>
                <a:ea typeface="+mn-ea"/>
                <a:cs typeface="+mn-cs"/>
              </a:rPr>
              <a:t>TB</a:t>
            </a:r>
          </a:p>
        </p:txBody>
      </p:sp>
      <p:sp>
        <p:nvSpPr>
          <p:cNvPr id="32" name="Arrow: Pentagon 31">
            <a:extLst>
              <a:ext uri="{FF2B5EF4-FFF2-40B4-BE49-F238E27FC236}">
                <a16:creationId xmlns:a16="http://schemas.microsoft.com/office/drawing/2014/main" id="{A096E9F9-65E2-4398-B3CE-39D8C5749B2F}"/>
              </a:ext>
            </a:extLst>
          </p:cNvPr>
          <p:cNvSpPr/>
          <p:nvPr/>
        </p:nvSpPr>
        <p:spPr bwMode="auto">
          <a:xfrm>
            <a:off x="3693327" y="2621560"/>
            <a:ext cx="286705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630</a:t>
            </a:r>
            <a:r>
              <a:rPr kumimoji="0" lang="en-US" sz="2000" b="0" i="0" u="none" strike="noStrike" kern="1200" cap="none" spc="0" normalizeH="0" baseline="0" noProof="0" dirty="0">
                <a:ln>
                  <a:noFill/>
                </a:ln>
                <a:solidFill>
                  <a:srgbClr val="FFFFFF"/>
                </a:solidFill>
                <a:effectLst/>
                <a:uLnTx/>
                <a:uFillTx/>
                <a:latin typeface="Arial"/>
                <a:ea typeface="+mn-ea"/>
                <a:cs typeface="+mn-cs"/>
              </a:rPr>
              <a:t> GB/sec</a:t>
            </a:r>
          </a:p>
        </p:txBody>
      </p:sp>
      <p:sp>
        <p:nvSpPr>
          <p:cNvPr id="33" name="Arrow: Pentagon 32">
            <a:extLst>
              <a:ext uri="{FF2B5EF4-FFF2-40B4-BE49-F238E27FC236}">
                <a16:creationId xmlns:a16="http://schemas.microsoft.com/office/drawing/2014/main" id="{A8B133FA-E840-4620-AA2E-104C44A66BDD}"/>
              </a:ext>
            </a:extLst>
          </p:cNvPr>
          <p:cNvSpPr/>
          <p:nvPr/>
        </p:nvSpPr>
        <p:spPr bwMode="auto">
          <a:xfrm flipH="1">
            <a:off x="1937717" y="2621560"/>
            <a:ext cx="175560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315</a:t>
            </a:r>
            <a:r>
              <a:rPr kumimoji="0" lang="en-US" sz="2000" b="0" i="0" u="none" strike="noStrike" kern="1200" cap="none" spc="0" normalizeH="0" baseline="0" noProof="0" dirty="0">
                <a:ln>
                  <a:noFill/>
                </a:ln>
                <a:solidFill>
                  <a:srgbClr val="FFFFFF"/>
                </a:solidFill>
                <a:effectLst/>
                <a:uLnTx/>
                <a:uFillTx/>
                <a:latin typeface="Arial"/>
                <a:ea typeface="+mn-ea"/>
                <a:cs typeface="+mn-cs"/>
              </a:rPr>
              <a:t> GB/sec</a:t>
            </a:r>
          </a:p>
        </p:txBody>
      </p:sp>
      <p:sp>
        <p:nvSpPr>
          <p:cNvPr id="34" name="Arrow: Pentagon 33">
            <a:extLst>
              <a:ext uri="{FF2B5EF4-FFF2-40B4-BE49-F238E27FC236}">
                <a16:creationId xmlns:a16="http://schemas.microsoft.com/office/drawing/2014/main" id="{AE846AB4-39FE-4116-ADCA-9F2050532B18}"/>
              </a:ext>
            </a:extLst>
          </p:cNvPr>
          <p:cNvSpPr/>
          <p:nvPr/>
        </p:nvSpPr>
        <p:spPr bwMode="auto">
          <a:xfrm>
            <a:off x="3694725" y="3193410"/>
            <a:ext cx="456920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103 GB/sec</a:t>
            </a:r>
          </a:p>
        </p:txBody>
      </p:sp>
      <p:sp>
        <p:nvSpPr>
          <p:cNvPr id="35" name="Arrow: Pentagon 34">
            <a:extLst>
              <a:ext uri="{FF2B5EF4-FFF2-40B4-BE49-F238E27FC236}">
                <a16:creationId xmlns:a16="http://schemas.microsoft.com/office/drawing/2014/main" id="{0CD011A9-1A58-4F4C-9ECB-10FAAA34E3F4}"/>
              </a:ext>
            </a:extLst>
          </p:cNvPr>
          <p:cNvSpPr/>
          <p:nvPr/>
        </p:nvSpPr>
        <p:spPr bwMode="auto">
          <a:xfrm flipH="1">
            <a:off x="1961581" y="3193410"/>
            <a:ext cx="1733143"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25.6 GB/sec</a:t>
            </a:r>
          </a:p>
        </p:txBody>
      </p:sp>
      <p:sp>
        <p:nvSpPr>
          <p:cNvPr id="36" name="Arrow: Pentagon 35">
            <a:extLst>
              <a:ext uri="{FF2B5EF4-FFF2-40B4-BE49-F238E27FC236}">
                <a16:creationId xmlns:a16="http://schemas.microsoft.com/office/drawing/2014/main" id="{35500E02-A291-43E7-992D-6DDD9E784FC4}"/>
              </a:ext>
            </a:extLst>
          </p:cNvPr>
          <p:cNvSpPr/>
          <p:nvPr/>
        </p:nvSpPr>
        <p:spPr bwMode="auto">
          <a:xfrm>
            <a:off x="3696124" y="3765260"/>
            <a:ext cx="456781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8</a:t>
            </a:r>
            <a:r>
              <a:rPr kumimoji="0" lang="en-US" sz="2000" b="0" i="0" u="none" strike="noStrike" kern="1200" cap="none" spc="0" normalizeH="0" baseline="0" noProof="0" dirty="0">
                <a:ln>
                  <a:noFill/>
                </a:ln>
                <a:solidFill>
                  <a:srgbClr val="FFFFFF"/>
                </a:solidFill>
                <a:effectLst/>
                <a:uLnTx/>
                <a:uFillTx/>
                <a:latin typeface="Arial"/>
                <a:ea typeface="+mn-ea"/>
                <a:cs typeface="+mn-cs"/>
              </a:rPr>
              <a:t> PCIe Gen 4 slots / drawer</a:t>
            </a:r>
          </a:p>
        </p:txBody>
      </p:sp>
      <p:sp>
        <p:nvSpPr>
          <p:cNvPr id="38" name="TextBox 37">
            <a:extLst>
              <a:ext uri="{FF2B5EF4-FFF2-40B4-BE49-F238E27FC236}">
                <a16:creationId xmlns:a16="http://schemas.microsoft.com/office/drawing/2014/main" id="{21854357-F423-43EA-BAFB-3738EA61D834}"/>
              </a:ext>
            </a:extLst>
          </p:cNvPr>
          <p:cNvSpPr txBox="1"/>
          <p:nvPr/>
        </p:nvSpPr>
        <p:spPr>
          <a:xfrm>
            <a:off x="230933" y="982818"/>
            <a:ext cx="822661"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Sockets</a:t>
            </a:r>
          </a:p>
        </p:txBody>
      </p:sp>
      <p:sp>
        <p:nvSpPr>
          <p:cNvPr id="39" name="TextBox 38">
            <a:extLst>
              <a:ext uri="{FF2B5EF4-FFF2-40B4-BE49-F238E27FC236}">
                <a16:creationId xmlns:a16="http://schemas.microsoft.com/office/drawing/2014/main" id="{77F52B12-4031-484F-8A9A-F2D8BBD27497}"/>
              </a:ext>
            </a:extLst>
          </p:cNvPr>
          <p:cNvSpPr txBox="1"/>
          <p:nvPr/>
        </p:nvSpPr>
        <p:spPr>
          <a:xfrm>
            <a:off x="230933" y="1554668"/>
            <a:ext cx="1189749"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Core Counts</a:t>
            </a:r>
          </a:p>
        </p:txBody>
      </p:sp>
      <p:sp>
        <p:nvSpPr>
          <p:cNvPr id="40" name="TextBox 39">
            <a:extLst>
              <a:ext uri="{FF2B5EF4-FFF2-40B4-BE49-F238E27FC236}">
                <a16:creationId xmlns:a16="http://schemas.microsoft.com/office/drawing/2014/main" id="{09CA7405-E2BB-480B-8C4B-2871239CE4AE}"/>
              </a:ext>
            </a:extLst>
          </p:cNvPr>
          <p:cNvSpPr txBox="1"/>
          <p:nvPr/>
        </p:nvSpPr>
        <p:spPr>
          <a:xfrm>
            <a:off x="230933" y="2126518"/>
            <a:ext cx="1217000"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Max Memory</a:t>
            </a:r>
          </a:p>
        </p:txBody>
      </p:sp>
      <p:sp>
        <p:nvSpPr>
          <p:cNvPr id="41" name="TextBox 40">
            <a:extLst>
              <a:ext uri="{FF2B5EF4-FFF2-40B4-BE49-F238E27FC236}">
                <a16:creationId xmlns:a16="http://schemas.microsoft.com/office/drawing/2014/main" id="{ABC593DF-980A-4E06-898F-5A05416E946A}"/>
              </a:ext>
            </a:extLst>
          </p:cNvPr>
          <p:cNvSpPr txBox="1"/>
          <p:nvPr/>
        </p:nvSpPr>
        <p:spPr>
          <a:xfrm>
            <a:off x="230933" y="2698368"/>
            <a:ext cx="1260281"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IO Bandwidth</a:t>
            </a:r>
          </a:p>
        </p:txBody>
      </p:sp>
      <p:sp>
        <p:nvSpPr>
          <p:cNvPr id="42" name="TextBox 41">
            <a:extLst>
              <a:ext uri="{FF2B5EF4-FFF2-40B4-BE49-F238E27FC236}">
                <a16:creationId xmlns:a16="http://schemas.microsoft.com/office/drawing/2014/main" id="{6E11FAFB-B6C0-47C6-BC45-9052657E694A}"/>
              </a:ext>
            </a:extLst>
          </p:cNvPr>
          <p:cNvSpPr txBox="1"/>
          <p:nvPr/>
        </p:nvSpPr>
        <p:spPr>
          <a:xfrm>
            <a:off x="230933" y="3270218"/>
            <a:ext cx="1737976"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CEC Drawer Fabric</a:t>
            </a:r>
          </a:p>
        </p:txBody>
      </p:sp>
      <p:sp>
        <p:nvSpPr>
          <p:cNvPr id="43" name="TextBox 42">
            <a:extLst>
              <a:ext uri="{FF2B5EF4-FFF2-40B4-BE49-F238E27FC236}">
                <a16:creationId xmlns:a16="http://schemas.microsoft.com/office/drawing/2014/main" id="{A4759CAC-C620-4FE7-80CE-9DBC094B4D58}"/>
              </a:ext>
            </a:extLst>
          </p:cNvPr>
          <p:cNvSpPr txBox="1"/>
          <p:nvPr/>
        </p:nvSpPr>
        <p:spPr>
          <a:xfrm>
            <a:off x="230933" y="3842068"/>
            <a:ext cx="1808508"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PCIe Gen 4 Sockets</a:t>
            </a:r>
          </a:p>
        </p:txBody>
      </p:sp>
      <p:sp>
        <p:nvSpPr>
          <p:cNvPr id="44" name="Arrow: Pentagon 43">
            <a:extLst>
              <a:ext uri="{FF2B5EF4-FFF2-40B4-BE49-F238E27FC236}">
                <a16:creationId xmlns:a16="http://schemas.microsoft.com/office/drawing/2014/main" id="{5723CB32-BD47-49A6-B667-C4D3CCE55314}"/>
              </a:ext>
            </a:extLst>
          </p:cNvPr>
          <p:cNvSpPr/>
          <p:nvPr/>
        </p:nvSpPr>
        <p:spPr bwMode="auto">
          <a:xfrm>
            <a:off x="3687734" y="4311384"/>
            <a:ext cx="228599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 per drawer</a:t>
            </a:r>
          </a:p>
        </p:txBody>
      </p:sp>
      <p:sp>
        <p:nvSpPr>
          <p:cNvPr id="46" name="TextBox 45">
            <a:extLst>
              <a:ext uri="{FF2B5EF4-FFF2-40B4-BE49-F238E27FC236}">
                <a16:creationId xmlns:a16="http://schemas.microsoft.com/office/drawing/2014/main" id="{91B3ACA1-ED91-42E6-A6B1-B5E0E9B6E4C5}"/>
              </a:ext>
            </a:extLst>
          </p:cNvPr>
          <p:cNvSpPr txBox="1"/>
          <p:nvPr/>
        </p:nvSpPr>
        <p:spPr>
          <a:xfrm>
            <a:off x="223941" y="4388192"/>
            <a:ext cx="1132041"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a:ea typeface="IBM Plex Sans" charset="0"/>
                <a:cs typeface="IBM Plex Sans" charset="0"/>
              </a:rPr>
              <a:t>NVMe</a:t>
            </a: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 Bays</a:t>
            </a:r>
          </a:p>
        </p:txBody>
      </p:sp>
      <p:sp>
        <p:nvSpPr>
          <p:cNvPr id="7" name="Arrow: Pentagon 6">
            <a:extLst>
              <a:ext uri="{FF2B5EF4-FFF2-40B4-BE49-F238E27FC236}">
                <a16:creationId xmlns:a16="http://schemas.microsoft.com/office/drawing/2014/main" id="{2B56E8AE-5ABA-4D4E-AF86-32AD1E8DB6AF}"/>
              </a:ext>
            </a:extLst>
          </p:cNvPr>
          <p:cNvSpPr/>
          <p:nvPr/>
        </p:nvSpPr>
        <p:spPr bwMode="auto">
          <a:xfrm>
            <a:off x="3689133" y="906010"/>
            <a:ext cx="2287395"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4, 8, 12, 16</a:t>
            </a:r>
          </a:p>
        </p:txBody>
      </p:sp>
      <p:sp>
        <p:nvSpPr>
          <p:cNvPr id="8" name="Arrow: Pentagon 7">
            <a:extLst>
              <a:ext uri="{FF2B5EF4-FFF2-40B4-BE49-F238E27FC236}">
                <a16:creationId xmlns:a16="http://schemas.microsoft.com/office/drawing/2014/main" id="{1CF4AF9D-B009-4DD2-A575-D6BBFB0BEBD0}"/>
              </a:ext>
            </a:extLst>
          </p:cNvPr>
          <p:cNvSpPr/>
          <p:nvPr/>
        </p:nvSpPr>
        <p:spPr bwMode="auto">
          <a:xfrm flipH="1">
            <a:off x="1401727" y="906010"/>
            <a:ext cx="2287406"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4, 8, 12, 16</a:t>
            </a:r>
          </a:p>
        </p:txBody>
      </p:sp>
      <p:cxnSp>
        <p:nvCxnSpPr>
          <p:cNvPr id="21" name="Straight Connector 20">
            <a:extLst>
              <a:ext uri="{FF2B5EF4-FFF2-40B4-BE49-F238E27FC236}">
                <a16:creationId xmlns:a16="http://schemas.microsoft.com/office/drawing/2014/main" id="{64DC4FB5-AB40-43F4-AED8-58E92BFAE356}"/>
              </a:ext>
            </a:extLst>
          </p:cNvPr>
          <p:cNvCxnSpPr>
            <a:cxnSpLocks/>
          </p:cNvCxnSpPr>
          <p:nvPr/>
        </p:nvCxnSpPr>
        <p:spPr bwMode="auto">
          <a:xfrm flipH="1">
            <a:off x="3680174" y="662981"/>
            <a:ext cx="6991" cy="4284560"/>
          </a:xfrm>
          <a:prstGeom prst="line">
            <a:avLst/>
          </a:prstGeom>
          <a:ln w="444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06625DE7-9A25-49B8-8458-9E376B47B8A9}"/>
              </a:ext>
            </a:extLst>
          </p:cNvPr>
          <p:cNvSpPr txBox="1"/>
          <p:nvPr/>
        </p:nvSpPr>
        <p:spPr>
          <a:xfrm>
            <a:off x="6600024" y="2612894"/>
            <a:ext cx="2431576" cy="523220"/>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t>Move data significantly</a:t>
            </a:r>
            <a:b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br>
            <a: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t>faster through the system</a:t>
            </a:r>
          </a:p>
        </p:txBody>
      </p:sp>
      <p:sp>
        <p:nvSpPr>
          <p:cNvPr id="50" name="TextBox 49">
            <a:extLst>
              <a:ext uri="{FF2B5EF4-FFF2-40B4-BE49-F238E27FC236}">
                <a16:creationId xmlns:a16="http://schemas.microsoft.com/office/drawing/2014/main" id="{575F6713-636E-4B70-BBAF-237030C3B1CA}"/>
              </a:ext>
            </a:extLst>
          </p:cNvPr>
          <p:cNvSpPr txBox="1"/>
          <p:nvPr/>
        </p:nvSpPr>
        <p:spPr>
          <a:xfrm>
            <a:off x="6323917" y="1600085"/>
            <a:ext cx="2741550" cy="30777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t>2x more memory</a:t>
            </a:r>
          </a:p>
        </p:txBody>
      </p:sp>
    </p:spTree>
    <p:extLst>
      <p:ext uri="{BB962C8B-B14F-4D97-AF65-F5344CB8AC3E}">
        <p14:creationId xmlns:p14="http://schemas.microsoft.com/office/powerpoint/2010/main" val="17504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right)">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44" grpId="0" animBg="1"/>
      <p:bldP spid="7" grpId="0" animBg="1"/>
      <p:bldP spid="8" grpId="0" animBg="1"/>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D498D8E-DC91-4C6F-91E3-05034DDAFF0F}"/>
              </a:ext>
            </a:extLst>
          </p:cNvPr>
          <p:cNvSpPr/>
          <p:nvPr/>
        </p:nvSpPr>
        <p:spPr>
          <a:xfrm>
            <a:off x="0" y="0"/>
            <a:ext cx="9144000" cy="674214"/>
          </a:xfrm>
          <a:prstGeom prst="rect">
            <a:avLst/>
          </a:prstGeom>
          <a:solidFill>
            <a:schemeClr val="tx1"/>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3" name="Title 2">
            <a:extLst>
              <a:ext uri="{FF2B5EF4-FFF2-40B4-BE49-F238E27FC236}">
                <a16:creationId xmlns:a16="http://schemas.microsoft.com/office/drawing/2014/main" id="{A943F1C4-AD7F-41D5-8599-56B9C35ACE2B}"/>
              </a:ext>
            </a:extLst>
          </p:cNvPr>
          <p:cNvSpPr>
            <a:spLocks noGrp="1"/>
          </p:cNvSpPr>
          <p:nvPr>
            <p:ph type="title"/>
          </p:nvPr>
        </p:nvSpPr>
        <p:spPr>
          <a:xfrm>
            <a:off x="228600" y="201168"/>
            <a:ext cx="5840506" cy="381000"/>
          </a:xfrm>
        </p:spPr>
        <p:txBody>
          <a:bodyPr vert="horz" lIns="0" tIns="0" rIns="0" bIns="0" rtlCol="0" anchor="t" anchorCtr="0">
            <a:noAutofit/>
          </a:bodyPr>
          <a:lstStyle/>
          <a:p>
            <a:r>
              <a:rPr lang="en-US" b="1" dirty="0">
                <a:solidFill>
                  <a:schemeClr val="bg2"/>
                </a:solidFill>
                <a:latin typeface="+mn-lt"/>
              </a:rPr>
              <a:t>Performance –    E780 vs. E980</a:t>
            </a:r>
          </a:p>
        </p:txBody>
      </p:sp>
      <p:cxnSp>
        <p:nvCxnSpPr>
          <p:cNvPr id="4" name="Straight Connector 3">
            <a:extLst>
              <a:ext uri="{FF2B5EF4-FFF2-40B4-BE49-F238E27FC236}">
                <a16:creationId xmlns:a16="http://schemas.microsoft.com/office/drawing/2014/main" id="{C8286652-5825-4377-A1FE-2F3246332A1F}"/>
              </a:ext>
            </a:extLst>
          </p:cNvPr>
          <p:cNvCxnSpPr>
            <a:cxnSpLocks/>
          </p:cNvCxnSpPr>
          <p:nvPr/>
        </p:nvCxnSpPr>
        <p:spPr bwMode="auto">
          <a:xfrm>
            <a:off x="3689134" y="1090569"/>
            <a:ext cx="0" cy="369733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8" name="Arrow: Pentagon 27">
            <a:extLst>
              <a:ext uri="{FF2B5EF4-FFF2-40B4-BE49-F238E27FC236}">
                <a16:creationId xmlns:a16="http://schemas.microsoft.com/office/drawing/2014/main" id="{7B2FCBB1-16E1-45F8-9A68-2288CD70FD5F}"/>
              </a:ext>
            </a:extLst>
          </p:cNvPr>
          <p:cNvSpPr/>
          <p:nvPr/>
        </p:nvSpPr>
        <p:spPr bwMode="auto">
          <a:xfrm>
            <a:off x="3690531" y="1259297"/>
            <a:ext cx="2285991"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Up to 192</a:t>
            </a:r>
          </a:p>
        </p:txBody>
      </p:sp>
      <p:sp>
        <p:nvSpPr>
          <p:cNvPr id="29" name="Arrow: Pentagon 28">
            <a:extLst>
              <a:ext uri="{FF2B5EF4-FFF2-40B4-BE49-F238E27FC236}">
                <a16:creationId xmlns:a16="http://schemas.microsoft.com/office/drawing/2014/main" id="{791C776B-5FAF-47A8-B757-7D5AE43FDB41}"/>
              </a:ext>
            </a:extLst>
          </p:cNvPr>
          <p:cNvSpPr/>
          <p:nvPr/>
        </p:nvSpPr>
        <p:spPr bwMode="auto">
          <a:xfrm flipH="1">
            <a:off x="1968908" y="1260376"/>
            <a:ext cx="172162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Up to 128</a:t>
            </a:r>
          </a:p>
        </p:txBody>
      </p:sp>
      <p:sp>
        <p:nvSpPr>
          <p:cNvPr id="30" name="Arrow: Pentagon 29">
            <a:extLst>
              <a:ext uri="{FF2B5EF4-FFF2-40B4-BE49-F238E27FC236}">
                <a16:creationId xmlns:a16="http://schemas.microsoft.com/office/drawing/2014/main" id="{7408E4C6-91E0-445B-AFC9-2B74040C83C7}"/>
              </a:ext>
            </a:extLst>
          </p:cNvPr>
          <p:cNvSpPr/>
          <p:nvPr/>
        </p:nvSpPr>
        <p:spPr bwMode="auto">
          <a:xfrm>
            <a:off x="3691930" y="1818779"/>
            <a:ext cx="4572004"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64</a:t>
            </a:r>
            <a:r>
              <a:rPr kumimoji="0" lang="en-US" sz="2000" b="0" i="0" u="none" strike="noStrike" kern="1200" cap="none" spc="0" normalizeH="0" baseline="0" noProof="0" dirty="0">
                <a:ln>
                  <a:noFill/>
                </a:ln>
                <a:solidFill>
                  <a:srgbClr val="FFFFFF"/>
                </a:solidFill>
                <a:effectLst/>
                <a:uLnTx/>
                <a:uFillTx/>
                <a:latin typeface="Arial"/>
                <a:ea typeface="+mn-ea"/>
                <a:cs typeface="+mn-cs"/>
              </a:rPr>
              <a:t>TB</a:t>
            </a:r>
          </a:p>
        </p:txBody>
      </p:sp>
      <p:sp>
        <p:nvSpPr>
          <p:cNvPr id="31" name="Arrow: Pentagon 30">
            <a:extLst>
              <a:ext uri="{FF2B5EF4-FFF2-40B4-BE49-F238E27FC236}">
                <a16:creationId xmlns:a16="http://schemas.microsoft.com/office/drawing/2014/main" id="{069C8C71-05AB-4D3D-913A-3704E5F237A4}"/>
              </a:ext>
            </a:extLst>
          </p:cNvPr>
          <p:cNvSpPr/>
          <p:nvPr/>
        </p:nvSpPr>
        <p:spPr bwMode="auto">
          <a:xfrm flipH="1">
            <a:off x="3021106" y="1816047"/>
            <a:ext cx="670822"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4TB</a:t>
            </a:r>
          </a:p>
        </p:txBody>
      </p:sp>
      <p:sp>
        <p:nvSpPr>
          <p:cNvPr id="32" name="Arrow: Pentagon 31">
            <a:extLst>
              <a:ext uri="{FF2B5EF4-FFF2-40B4-BE49-F238E27FC236}">
                <a16:creationId xmlns:a16="http://schemas.microsoft.com/office/drawing/2014/main" id="{A096E9F9-65E2-4398-B3CE-39D8C5749B2F}"/>
              </a:ext>
            </a:extLst>
          </p:cNvPr>
          <p:cNvSpPr/>
          <p:nvPr/>
        </p:nvSpPr>
        <p:spPr bwMode="auto">
          <a:xfrm>
            <a:off x="3693327" y="2937743"/>
            <a:ext cx="286705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630</a:t>
            </a:r>
            <a:r>
              <a:rPr kumimoji="0" lang="en-US" sz="2000" b="0" i="0" u="none" strike="noStrike" kern="1200" cap="none" spc="0" normalizeH="0" baseline="0" noProof="0" dirty="0">
                <a:ln>
                  <a:noFill/>
                </a:ln>
                <a:solidFill>
                  <a:srgbClr val="FFFFFF"/>
                </a:solidFill>
                <a:effectLst/>
                <a:uLnTx/>
                <a:uFillTx/>
                <a:latin typeface="Arial"/>
                <a:ea typeface="+mn-ea"/>
                <a:cs typeface="+mn-cs"/>
              </a:rPr>
              <a:t> GB/sec</a:t>
            </a:r>
          </a:p>
        </p:txBody>
      </p:sp>
      <p:sp>
        <p:nvSpPr>
          <p:cNvPr id="33" name="Arrow: Pentagon 32">
            <a:extLst>
              <a:ext uri="{FF2B5EF4-FFF2-40B4-BE49-F238E27FC236}">
                <a16:creationId xmlns:a16="http://schemas.microsoft.com/office/drawing/2014/main" id="{A8B133FA-E840-4620-AA2E-104C44A66BDD}"/>
              </a:ext>
            </a:extLst>
          </p:cNvPr>
          <p:cNvSpPr/>
          <p:nvPr/>
        </p:nvSpPr>
        <p:spPr bwMode="auto">
          <a:xfrm flipH="1">
            <a:off x="3021105" y="2936146"/>
            <a:ext cx="67221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114 GB/sec</a:t>
            </a:r>
          </a:p>
        </p:txBody>
      </p:sp>
      <p:sp>
        <p:nvSpPr>
          <p:cNvPr id="34" name="Arrow: Pentagon 33">
            <a:extLst>
              <a:ext uri="{FF2B5EF4-FFF2-40B4-BE49-F238E27FC236}">
                <a16:creationId xmlns:a16="http://schemas.microsoft.com/office/drawing/2014/main" id="{AE846AB4-39FE-4116-ADCA-9F2050532B18}"/>
              </a:ext>
            </a:extLst>
          </p:cNvPr>
          <p:cNvSpPr/>
          <p:nvPr/>
        </p:nvSpPr>
        <p:spPr bwMode="auto">
          <a:xfrm>
            <a:off x="3694725" y="3497225"/>
            <a:ext cx="456920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103 GB/sec</a:t>
            </a:r>
          </a:p>
        </p:txBody>
      </p:sp>
      <p:sp>
        <p:nvSpPr>
          <p:cNvPr id="35" name="Arrow: Pentagon 34">
            <a:extLst>
              <a:ext uri="{FF2B5EF4-FFF2-40B4-BE49-F238E27FC236}">
                <a16:creationId xmlns:a16="http://schemas.microsoft.com/office/drawing/2014/main" id="{0CD011A9-1A58-4F4C-9ECB-10FAAA34E3F4}"/>
              </a:ext>
            </a:extLst>
          </p:cNvPr>
          <p:cNvSpPr/>
          <p:nvPr/>
        </p:nvSpPr>
        <p:spPr bwMode="auto">
          <a:xfrm flipH="1">
            <a:off x="3021103" y="3493326"/>
            <a:ext cx="673619"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13 GB/sec</a:t>
            </a:r>
          </a:p>
        </p:txBody>
      </p:sp>
      <p:sp>
        <p:nvSpPr>
          <p:cNvPr id="36" name="Arrow: Pentagon 35">
            <a:extLst>
              <a:ext uri="{FF2B5EF4-FFF2-40B4-BE49-F238E27FC236}">
                <a16:creationId xmlns:a16="http://schemas.microsoft.com/office/drawing/2014/main" id="{35500E02-A291-43E7-992D-6DDD9E784FC4}"/>
              </a:ext>
            </a:extLst>
          </p:cNvPr>
          <p:cNvSpPr/>
          <p:nvPr/>
        </p:nvSpPr>
        <p:spPr bwMode="auto">
          <a:xfrm>
            <a:off x="3696124" y="4056707"/>
            <a:ext cx="456781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8</a:t>
            </a:r>
            <a:r>
              <a:rPr kumimoji="0" lang="en-US" sz="2000" b="0" i="0" u="none" strike="noStrike" kern="1200" cap="none" spc="0" normalizeH="0" baseline="0" noProof="0" dirty="0">
                <a:ln>
                  <a:noFill/>
                </a:ln>
                <a:solidFill>
                  <a:srgbClr val="FFFFFF"/>
                </a:solidFill>
                <a:effectLst/>
                <a:uLnTx/>
                <a:uFillTx/>
                <a:latin typeface="Arial"/>
                <a:ea typeface="+mn-ea"/>
                <a:cs typeface="+mn-cs"/>
              </a:rPr>
              <a:t> PCIe Gen 4 slots / drawer</a:t>
            </a:r>
          </a:p>
        </p:txBody>
      </p:sp>
      <p:sp>
        <p:nvSpPr>
          <p:cNvPr id="38" name="TextBox 37">
            <a:extLst>
              <a:ext uri="{FF2B5EF4-FFF2-40B4-BE49-F238E27FC236}">
                <a16:creationId xmlns:a16="http://schemas.microsoft.com/office/drawing/2014/main" id="{21854357-F423-43EA-BAFB-3738EA61D834}"/>
              </a:ext>
            </a:extLst>
          </p:cNvPr>
          <p:cNvSpPr txBox="1"/>
          <p:nvPr/>
        </p:nvSpPr>
        <p:spPr>
          <a:xfrm>
            <a:off x="230933" y="776623"/>
            <a:ext cx="822661"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Sockets</a:t>
            </a:r>
          </a:p>
        </p:txBody>
      </p:sp>
      <p:sp>
        <p:nvSpPr>
          <p:cNvPr id="39" name="TextBox 38">
            <a:extLst>
              <a:ext uri="{FF2B5EF4-FFF2-40B4-BE49-F238E27FC236}">
                <a16:creationId xmlns:a16="http://schemas.microsoft.com/office/drawing/2014/main" id="{77F52B12-4031-484F-8A9A-F2D8BBD27497}"/>
              </a:ext>
            </a:extLst>
          </p:cNvPr>
          <p:cNvSpPr txBox="1"/>
          <p:nvPr/>
        </p:nvSpPr>
        <p:spPr>
          <a:xfrm>
            <a:off x="230933" y="1348473"/>
            <a:ext cx="1189749"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Core Counts</a:t>
            </a:r>
          </a:p>
        </p:txBody>
      </p:sp>
      <p:sp>
        <p:nvSpPr>
          <p:cNvPr id="40" name="TextBox 39">
            <a:extLst>
              <a:ext uri="{FF2B5EF4-FFF2-40B4-BE49-F238E27FC236}">
                <a16:creationId xmlns:a16="http://schemas.microsoft.com/office/drawing/2014/main" id="{09CA7405-E2BB-480B-8C4B-2871239CE4AE}"/>
              </a:ext>
            </a:extLst>
          </p:cNvPr>
          <p:cNvSpPr txBox="1"/>
          <p:nvPr/>
        </p:nvSpPr>
        <p:spPr>
          <a:xfrm>
            <a:off x="230933" y="1920323"/>
            <a:ext cx="1217000"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Max Memory</a:t>
            </a:r>
          </a:p>
        </p:txBody>
      </p:sp>
      <p:sp>
        <p:nvSpPr>
          <p:cNvPr id="41" name="TextBox 40">
            <a:extLst>
              <a:ext uri="{FF2B5EF4-FFF2-40B4-BE49-F238E27FC236}">
                <a16:creationId xmlns:a16="http://schemas.microsoft.com/office/drawing/2014/main" id="{ABC593DF-980A-4E06-898F-5A05416E946A}"/>
              </a:ext>
            </a:extLst>
          </p:cNvPr>
          <p:cNvSpPr txBox="1"/>
          <p:nvPr/>
        </p:nvSpPr>
        <p:spPr>
          <a:xfrm>
            <a:off x="230933" y="3003174"/>
            <a:ext cx="1260281"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IO Bandwidth</a:t>
            </a:r>
          </a:p>
        </p:txBody>
      </p:sp>
      <p:sp>
        <p:nvSpPr>
          <p:cNvPr id="42" name="TextBox 41">
            <a:extLst>
              <a:ext uri="{FF2B5EF4-FFF2-40B4-BE49-F238E27FC236}">
                <a16:creationId xmlns:a16="http://schemas.microsoft.com/office/drawing/2014/main" id="{6E11FAFB-B6C0-47C6-BC45-9052657E694A}"/>
              </a:ext>
            </a:extLst>
          </p:cNvPr>
          <p:cNvSpPr txBox="1"/>
          <p:nvPr/>
        </p:nvSpPr>
        <p:spPr>
          <a:xfrm>
            <a:off x="230933" y="3575024"/>
            <a:ext cx="1737976"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CEC Drawer Fabric</a:t>
            </a:r>
          </a:p>
        </p:txBody>
      </p:sp>
      <p:sp>
        <p:nvSpPr>
          <p:cNvPr id="43" name="TextBox 42">
            <a:extLst>
              <a:ext uri="{FF2B5EF4-FFF2-40B4-BE49-F238E27FC236}">
                <a16:creationId xmlns:a16="http://schemas.microsoft.com/office/drawing/2014/main" id="{A4759CAC-C620-4FE7-80CE-9DBC094B4D58}"/>
              </a:ext>
            </a:extLst>
          </p:cNvPr>
          <p:cNvSpPr txBox="1"/>
          <p:nvPr/>
        </p:nvSpPr>
        <p:spPr>
          <a:xfrm>
            <a:off x="230933" y="4146874"/>
            <a:ext cx="1808508"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PCIe Gen 4 Sockets</a:t>
            </a:r>
          </a:p>
        </p:txBody>
      </p:sp>
      <p:sp>
        <p:nvSpPr>
          <p:cNvPr id="44" name="Arrow: Pentagon 43">
            <a:extLst>
              <a:ext uri="{FF2B5EF4-FFF2-40B4-BE49-F238E27FC236}">
                <a16:creationId xmlns:a16="http://schemas.microsoft.com/office/drawing/2014/main" id="{5723CB32-BD47-49A6-B667-C4D3CCE55314}"/>
              </a:ext>
            </a:extLst>
          </p:cNvPr>
          <p:cNvSpPr/>
          <p:nvPr/>
        </p:nvSpPr>
        <p:spPr bwMode="auto">
          <a:xfrm>
            <a:off x="3687734" y="4616190"/>
            <a:ext cx="2285990"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 per drawer</a:t>
            </a:r>
          </a:p>
        </p:txBody>
      </p:sp>
      <p:sp>
        <p:nvSpPr>
          <p:cNvPr id="46" name="TextBox 45">
            <a:extLst>
              <a:ext uri="{FF2B5EF4-FFF2-40B4-BE49-F238E27FC236}">
                <a16:creationId xmlns:a16="http://schemas.microsoft.com/office/drawing/2014/main" id="{91B3ACA1-ED91-42E6-A6B1-B5E0E9B6E4C5}"/>
              </a:ext>
            </a:extLst>
          </p:cNvPr>
          <p:cNvSpPr txBox="1"/>
          <p:nvPr/>
        </p:nvSpPr>
        <p:spPr>
          <a:xfrm>
            <a:off x="223941" y="4692998"/>
            <a:ext cx="1132041"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a:ea typeface="IBM Plex Sans" charset="0"/>
                <a:cs typeface="IBM Plex Sans" charset="0"/>
              </a:rPr>
              <a:t>NVMe</a:t>
            </a:r>
            <a:r>
              <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rPr>
              <a:t> Bays</a:t>
            </a:r>
          </a:p>
        </p:txBody>
      </p:sp>
      <p:sp>
        <p:nvSpPr>
          <p:cNvPr id="7" name="Arrow: Pentagon 6">
            <a:extLst>
              <a:ext uri="{FF2B5EF4-FFF2-40B4-BE49-F238E27FC236}">
                <a16:creationId xmlns:a16="http://schemas.microsoft.com/office/drawing/2014/main" id="{2B56E8AE-5ABA-4D4E-AF86-32AD1E8DB6AF}"/>
              </a:ext>
            </a:extLst>
          </p:cNvPr>
          <p:cNvSpPr/>
          <p:nvPr/>
        </p:nvSpPr>
        <p:spPr bwMode="auto">
          <a:xfrm>
            <a:off x="3689133" y="699815"/>
            <a:ext cx="2287395"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4, 8, 12, 16</a:t>
            </a:r>
          </a:p>
        </p:txBody>
      </p:sp>
      <p:sp>
        <p:nvSpPr>
          <p:cNvPr id="8" name="Arrow: Pentagon 7">
            <a:extLst>
              <a:ext uri="{FF2B5EF4-FFF2-40B4-BE49-F238E27FC236}">
                <a16:creationId xmlns:a16="http://schemas.microsoft.com/office/drawing/2014/main" id="{1CF4AF9D-B009-4DD2-A575-D6BBFB0BEBD0}"/>
              </a:ext>
            </a:extLst>
          </p:cNvPr>
          <p:cNvSpPr/>
          <p:nvPr/>
        </p:nvSpPr>
        <p:spPr bwMode="auto">
          <a:xfrm flipH="1">
            <a:off x="1401727" y="699815"/>
            <a:ext cx="2287406"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4, 8, 12, 16</a:t>
            </a:r>
          </a:p>
        </p:txBody>
      </p:sp>
      <p:sp>
        <p:nvSpPr>
          <p:cNvPr id="48" name="TextBox 47">
            <a:extLst>
              <a:ext uri="{FF2B5EF4-FFF2-40B4-BE49-F238E27FC236}">
                <a16:creationId xmlns:a16="http://schemas.microsoft.com/office/drawing/2014/main" id="{06625DE7-9A25-49B8-8458-9E376B47B8A9}"/>
              </a:ext>
            </a:extLst>
          </p:cNvPr>
          <p:cNvSpPr txBox="1"/>
          <p:nvPr/>
        </p:nvSpPr>
        <p:spPr>
          <a:xfrm>
            <a:off x="6526313" y="2903492"/>
            <a:ext cx="2485369" cy="523220"/>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t>Move data significantly</a:t>
            </a:r>
            <a:b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br>
            <a: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t>faster through the system</a:t>
            </a:r>
          </a:p>
        </p:txBody>
      </p:sp>
      <p:sp>
        <p:nvSpPr>
          <p:cNvPr id="50" name="TextBox 49">
            <a:extLst>
              <a:ext uri="{FF2B5EF4-FFF2-40B4-BE49-F238E27FC236}">
                <a16:creationId xmlns:a16="http://schemas.microsoft.com/office/drawing/2014/main" id="{575F6713-636E-4B70-BBAF-237030C3B1CA}"/>
              </a:ext>
            </a:extLst>
          </p:cNvPr>
          <p:cNvSpPr txBox="1"/>
          <p:nvPr/>
        </p:nvSpPr>
        <p:spPr>
          <a:xfrm>
            <a:off x="6061281" y="895141"/>
            <a:ext cx="2741550" cy="738664"/>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a:ea typeface="IBM Plex Sans" charset="0"/>
                <a:cs typeface="IBM Plex Sans" charset="0"/>
              </a:rPr>
              <a:t>50% more cores with </a:t>
            </a:r>
            <a:br>
              <a:rPr lang="en-US" sz="1400" b="1" dirty="0">
                <a:solidFill>
                  <a:srgbClr val="000000"/>
                </a:solidFill>
                <a:latin typeface="Arial"/>
                <a:ea typeface="IBM Plex Sans" charset="0"/>
                <a:cs typeface="IBM Plex Sans" charset="0"/>
              </a:rPr>
            </a:br>
            <a:r>
              <a:rPr lang="en-US" sz="1400" b="1" dirty="0">
                <a:solidFill>
                  <a:srgbClr val="000000"/>
                </a:solidFill>
                <a:latin typeface="Arial"/>
                <a:ea typeface="IBM Plex Sans" charset="0"/>
                <a:cs typeface="IBM Plex Sans" charset="0"/>
              </a:rPr>
              <a:t>16</a:t>
            </a:r>
            <a:r>
              <a:rPr kumimoji="0" lang="en-US" sz="1400" b="1" i="0" u="none" strike="noStrike" kern="1200" cap="none" spc="0" normalizeH="0" baseline="0" noProof="0" dirty="0">
                <a:ln>
                  <a:noFill/>
                </a:ln>
                <a:solidFill>
                  <a:srgbClr val="000000"/>
                </a:solidFill>
                <a:effectLst/>
                <a:uLnTx/>
                <a:uFillTx/>
                <a:latin typeface="Arial"/>
                <a:ea typeface="IBM Plex Sans" charset="0"/>
                <a:cs typeface="IBM Plex Sans" charset="0"/>
              </a:rPr>
              <a:t>x more memory at more than 3x the bandwidth</a:t>
            </a:r>
          </a:p>
        </p:txBody>
      </p:sp>
      <p:sp>
        <p:nvSpPr>
          <p:cNvPr id="26" name="Arrow: Pentagon 25">
            <a:extLst>
              <a:ext uri="{FF2B5EF4-FFF2-40B4-BE49-F238E27FC236}">
                <a16:creationId xmlns:a16="http://schemas.microsoft.com/office/drawing/2014/main" id="{5055BAFB-D2E7-4118-B3F9-801E3E7D0F1E}"/>
              </a:ext>
            </a:extLst>
          </p:cNvPr>
          <p:cNvSpPr/>
          <p:nvPr/>
        </p:nvSpPr>
        <p:spPr bwMode="auto">
          <a:xfrm>
            <a:off x="3680174" y="2378261"/>
            <a:ext cx="4572004"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sz="2000" dirty="0">
                <a:solidFill>
                  <a:srgbClr val="FFFFFF"/>
                </a:solidFill>
                <a:latin typeface="Arial"/>
              </a:rPr>
              <a:t>920 GB/sec per drawer</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Arrow: Pentagon 26">
            <a:extLst>
              <a:ext uri="{FF2B5EF4-FFF2-40B4-BE49-F238E27FC236}">
                <a16:creationId xmlns:a16="http://schemas.microsoft.com/office/drawing/2014/main" id="{34D9E644-65C9-4127-B4B7-13C15FAC54BA}"/>
              </a:ext>
            </a:extLst>
          </p:cNvPr>
          <p:cNvSpPr/>
          <p:nvPr/>
        </p:nvSpPr>
        <p:spPr bwMode="auto">
          <a:xfrm flipH="1">
            <a:off x="1968908" y="2380386"/>
            <a:ext cx="1711263" cy="461395"/>
          </a:xfrm>
          <a:prstGeom prst="homePlate">
            <a:avLst/>
          </a:prstGeom>
          <a:solidFill>
            <a:schemeClr val="accent2">
              <a:lumMod val="5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272 GB/sec</a:t>
            </a:r>
          </a:p>
        </p:txBody>
      </p:sp>
      <p:sp>
        <p:nvSpPr>
          <p:cNvPr id="37" name="TextBox 36">
            <a:extLst>
              <a:ext uri="{FF2B5EF4-FFF2-40B4-BE49-F238E27FC236}">
                <a16:creationId xmlns:a16="http://schemas.microsoft.com/office/drawing/2014/main" id="{45C45C15-E930-40A3-903F-C052F10B6B37}"/>
              </a:ext>
            </a:extLst>
          </p:cNvPr>
          <p:cNvSpPr txBox="1"/>
          <p:nvPr/>
        </p:nvSpPr>
        <p:spPr>
          <a:xfrm>
            <a:off x="219177" y="2457194"/>
            <a:ext cx="1717137" cy="307777"/>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a:ea typeface="IBM Plex Sans" charset="0"/>
                <a:cs typeface="IBM Plex Sans" charset="0"/>
              </a:rPr>
              <a:t>Memory Bandwidth</a:t>
            </a:r>
            <a:endParaRPr kumimoji="0" lang="en-US" sz="1400" b="0" i="0" u="none" strike="noStrike" kern="1200" cap="none" spc="0" normalizeH="0" baseline="0" noProof="0" dirty="0">
              <a:ln>
                <a:noFill/>
              </a:ln>
              <a:solidFill>
                <a:srgbClr val="000000"/>
              </a:solidFill>
              <a:effectLst/>
              <a:uLnTx/>
              <a:uFillTx/>
              <a:latin typeface="Arial"/>
              <a:ea typeface="IBM Plex Sans" charset="0"/>
              <a:cs typeface="IBM Plex Sans" charset="0"/>
            </a:endParaRPr>
          </a:p>
        </p:txBody>
      </p:sp>
      <p:cxnSp>
        <p:nvCxnSpPr>
          <p:cNvPr id="21" name="Straight Connector 20">
            <a:extLst>
              <a:ext uri="{FF2B5EF4-FFF2-40B4-BE49-F238E27FC236}">
                <a16:creationId xmlns:a16="http://schemas.microsoft.com/office/drawing/2014/main" id="{64DC4FB5-AB40-43F4-AED8-58E92BFAE356}"/>
              </a:ext>
            </a:extLst>
          </p:cNvPr>
          <p:cNvCxnSpPr>
            <a:cxnSpLocks/>
          </p:cNvCxnSpPr>
          <p:nvPr/>
        </p:nvCxnSpPr>
        <p:spPr bwMode="auto">
          <a:xfrm flipH="1">
            <a:off x="3680171" y="662981"/>
            <a:ext cx="6995" cy="4459429"/>
          </a:xfrm>
          <a:prstGeom prst="line">
            <a:avLst/>
          </a:prstGeom>
          <a:ln w="44450">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319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right)">
                                      <p:cBhvr>
                                        <p:cTn id="49" dur="500"/>
                                        <p:tgtEl>
                                          <p:spTgt spid="3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44" grpId="0" animBg="1"/>
      <p:bldP spid="7" grpId="0" animBg="1"/>
      <p:bldP spid="8" grpId="0" animBg="1"/>
      <p:bldP spid="48" grpId="0"/>
      <p:bldP spid="50"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30" y="2381"/>
            <a:ext cx="9135541" cy="5138741"/>
          </a:xfrm>
          <a:prstGeom prst="rect">
            <a:avLst/>
          </a:prstGeom>
          <a:blipFill>
            <a:blip r:embed="rId4"/>
            <a:stretch>
              <a:fillRect/>
            </a:stretch>
          </a:blipFill>
          <a:ln>
            <a:noFill/>
          </a:ln>
        </p:spPr>
      </p:pic>
      <p:sp>
        <p:nvSpPr>
          <p:cNvPr id="3" name="Subtitle 4"/>
          <p:cNvSpPr txBox="1">
            <a:spLocks/>
          </p:cNvSpPr>
          <p:nvPr/>
        </p:nvSpPr>
        <p:spPr bwMode="auto">
          <a:xfrm>
            <a:off x="5619610" y="340822"/>
            <a:ext cx="3280294" cy="435513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45636" rIns="91270" bIns="45636" numCol="1" anchor="b" anchorCtr="0" compatLnSpc="1">
            <a:prstTxWarp prst="textNoShape">
              <a:avLst/>
            </a:prstTxWarp>
            <a:noAutofit/>
          </a:bodyPr>
          <a:lstStyle>
            <a:defPPr>
              <a:defRPr lang="en-US"/>
            </a:defPPr>
            <a:lvl1pPr indent="0" algn="r" defTabSz="684878" fontAlgn="base">
              <a:spcBef>
                <a:spcPct val="20000"/>
              </a:spcBef>
              <a:spcAft>
                <a:spcPct val="0"/>
              </a:spcAft>
              <a:buClr>
                <a:srgbClr val="FFFFFF"/>
              </a:buClr>
              <a:buFont typeface="Wingdings" charset="0"/>
              <a:buNone/>
              <a:defRPr sz="3200" kern="0">
                <a:solidFill>
                  <a:srgbClr val="FFC000"/>
                </a:solidFill>
                <a:latin typeface="+mj-lt"/>
                <a:ea typeface="American Typewriter" charset="0"/>
                <a:cs typeface="American Typewriter" charset="0"/>
              </a:defRPr>
            </a:lvl1pPr>
            <a:lvl2pPr marL="515938" indent="-225425" fontAlgn="base">
              <a:spcBef>
                <a:spcPct val="20000"/>
              </a:spcBef>
              <a:spcAft>
                <a:spcPct val="0"/>
              </a:spcAft>
              <a:buClr>
                <a:schemeClr val="bg1"/>
              </a:buClr>
              <a:buFont typeface="LucidaGrande" charset="0"/>
              <a:buChar char="-"/>
              <a:defRPr sz="1800">
                <a:solidFill>
                  <a:schemeClr val="bg1"/>
                </a:solidFill>
              </a:defRPr>
            </a:lvl2pPr>
            <a:lvl3pPr marL="804863" indent="-171450" fontAlgn="base">
              <a:spcBef>
                <a:spcPct val="20000"/>
              </a:spcBef>
              <a:spcAft>
                <a:spcPct val="0"/>
              </a:spcAft>
              <a:buClr>
                <a:schemeClr val="bg1"/>
              </a:buClr>
              <a:buChar char="•"/>
              <a:defRPr sz="1600">
                <a:solidFill>
                  <a:schemeClr val="bg1"/>
                </a:solidFill>
              </a:defRPr>
            </a:lvl3pPr>
            <a:lvl4pPr marL="1430338" indent="-176213" fontAlgn="base">
              <a:spcBef>
                <a:spcPct val="20000"/>
              </a:spcBef>
              <a:spcAft>
                <a:spcPct val="0"/>
              </a:spcAft>
              <a:buClr>
                <a:schemeClr val="tx1"/>
              </a:buClr>
              <a:buChar char="•"/>
              <a:defRPr sz="1400"/>
            </a:lvl4pPr>
            <a:lvl5pPr marL="1719263" indent="-7938" fontAlgn="base">
              <a:spcBef>
                <a:spcPct val="20000"/>
              </a:spcBef>
              <a:spcAft>
                <a:spcPct val="0"/>
              </a:spcAft>
              <a:buClr>
                <a:schemeClr val="tx1"/>
              </a:buClr>
              <a:defRPr sz="1200"/>
            </a:lvl5pPr>
            <a:lvl6pPr marL="2176463" indent="-7938" fontAlgn="base">
              <a:spcBef>
                <a:spcPct val="20000"/>
              </a:spcBef>
              <a:spcAft>
                <a:spcPct val="0"/>
              </a:spcAft>
              <a:buClr>
                <a:schemeClr val="tx1"/>
              </a:buClr>
              <a:defRPr sz="1200"/>
            </a:lvl6pPr>
            <a:lvl7pPr marL="2633663" indent="-7938" fontAlgn="base">
              <a:spcBef>
                <a:spcPct val="20000"/>
              </a:spcBef>
              <a:spcAft>
                <a:spcPct val="0"/>
              </a:spcAft>
              <a:buClr>
                <a:schemeClr val="tx1"/>
              </a:buClr>
              <a:defRPr sz="1200"/>
            </a:lvl7pPr>
            <a:lvl8pPr marL="3090863" indent="-7938" fontAlgn="base">
              <a:spcBef>
                <a:spcPct val="20000"/>
              </a:spcBef>
              <a:spcAft>
                <a:spcPct val="0"/>
              </a:spcAft>
              <a:buClr>
                <a:schemeClr val="tx1"/>
              </a:buClr>
              <a:defRPr sz="1200"/>
            </a:lvl8pPr>
            <a:lvl9pPr marL="3548063" indent="-7938" fontAlgn="base">
              <a:spcBef>
                <a:spcPct val="20000"/>
              </a:spcBef>
              <a:spcAft>
                <a:spcPct val="0"/>
              </a:spcAft>
              <a:buClr>
                <a:schemeClr val="tx1"/>
              </a:buClr>
              <a:defRPr sz="1200"/>
            </a:lvl9pPr>
          </a:lstStyle>
          <a:p>
            <a:pPr>
              <a:lnSpc>
                <a:spcPct val="200000"/>
              </a:lnSpc>
            </a:pPr>
            <a:br>
              <a:rPr lang="en-US" sz="2600" dirty="0"/>
            </a:br>
            <a:r>
              <a:rPr lang="en-US" sz="2600" dirty="0"/>
              <a:t> INFRASTRUCTURE FOR ENTERPRISE PRIVATE CLOUDS</a:t>
            </a:r>
          </a:p>
          <a:p>
            <a:endParaRPr lang="en-US" dirty="0"/>
          </a:p>
          <a:p>
            <a:endParaRPr lang="en-US" dirty="0"/>
          </a:p>
        </p:txBody>
      </p:sp>
      <p:pic>
        <p:nvPicPr>
          <p:cNvPr id="4" name="Picture 3">
            <a:extLst>
              <a:ext uri="{FF2B5EF4-FFF2-40B4-BE49-F238E27FC236}">
                <a16:creationId xmlns:a16="http://schemas.microsoft.com/office/drawing/2014/main" id="{ADE064C2-C77C-421D-A980-1A4FAEC65A61}"/>
              </a:ext>
            </a:extLst>
          </p:cNvPr>
          <p:cNvPicPr>
            <a:picLocks noChangeAspect="1"/>
          </p:cNvPicPr>
          <p:nvPr/>
        </p:nvPicPr>
        <p:blipFill>
          <a:blip r:embed="rId5"/>
          <a:stretch>
            <a:fillRect/>
          </a:stretch>
        </p:blipFill>
        <p:spPr>
          <a:xfrm>
            <a:off x="4230" y="2381"/>
            <a:ext cx="5143500" cy="5143500"/>
          </a:xfrm>
          <a:prstGeom prst="rect">
            <a:avLst/>
          </a:prstGeom>
        </p:spPr>
      </p:pic>
    </p:spTree>
    <p:extLst>
      <p:ext uri="{BB962C8B-B14F-4D97-AF65-F5344CB8AC3E}">
        <p14:creationId xmlns:p14="http://schemas.microsoft.com/office/powerpoint/2010/main" val="345892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C17065-7987-47C3-8FF9-BE2AA663C599}"/>
              </a:ext>
            </a:extLst>
          </p:cNvPr>
          <p:cNvSpPr>
            <a:spLocks noGrp="1"/>
          </p:cNvSpPr>
          <p:nvPr>
            <p:ph sz="quarter" idx="17"/>
          </p:nvPr>
        </p:nvSpPr>
        <p:spPr/>
        <p:txBody>
          <a:bodyPr/>
          <a:lstStyle/>
          <a:p>
            <a:pPr algn="ctr"/>
            <a:endParaRPr lang="en-US" b="1" dirty="0"/>
          </a:p>
          <a:p>
            <a:pPr algn="ctr"/>
            <a:br>
              <a:rPr lang="en-US" b="1" dirty="0"/>
            </a:br>
            <a:r>
              <a:rPr lang="en-US" b="1" dirty="0"/>
              <a:t>Eliminate Data Breaches</a:t>
            </a:r>
          </a:p>
          <a:p>
            <a:pPr algn="ctr"/>
            <a:r>
              <a:rPr lang="en-US" dirty="0"/>
              <a:t>Likelihood of a company being breached in next 24 months = 28%, costing $3.6M per breach</a:t>
            </a:r>
          </a:p>
          <a:p>
            <a:endParaRPr lang="en-US" dirty="0"/>
          </a:p>
        </p:txBody>
      </p:sp>
      <p:sp>
        <p:nvSpPr>
          <p:cNvPr id="3" name="Content Placeholder 2">
            <a:extLst>
              <a:ext uri="{FF2B5EF4-FFF2-40B4-BE49-F238E27FC236}">
                <a16:creationId xmlns:a16="http://schemas.microsoft.com/office/drawing/2014/main" id="{1C45E11E-5C8D-4D52-9A67-0F38F5EB47DF}"/>
              </a:ext>
            </a:extLst>
          </p:cNvPr>
          <p:cNvSpPr>
            <a:spLocks noGrp="1"/>
          </p:cNvSpPr>
          <p:nvPr>
            <p:ph sz="quarter" idx="18"/>
          </p:nvPr>
        </p:nvSpPr>
        <p:spPr>
          <a:xfrm>
            <a:off x="6858000" y="2570162"/>
            <a:ext cx="2286000" cy="2573338"/>
          </a:xfrm>
        </p:spPr>
        <p:txBody>
          <a:bodyPr/>
          <a:lstStyle/>
          <a:p>
            <a:pPr algn="ctr"/>
            <a:endParaRPr lang="en-US" b="1" dirty="0"/>
          </a:p>
          <a:p>
            <a:pPr algn="ctr"/>
            <a:br>
              <a:rPr lang="en-US" b="1" dirty="0"/>
            </a:br>
            <a:r>
              <a:rPr lang="en-US" b="1" dirty="0"/>
              <a:t>Increase Server Utilization</a:t>
            </a:r>
          </a:p>
          <a:p>
            <a:pPr algn="ctr"/>
            <a:r>
              <a:rPr lang="en-US" dirty="0"/>
              <a:t>Delivering cloud-like agility can improve server utilization and reduce software and hardware costs.</a:t>
            </a:r>
          </a:p>
        </p:txBody>
      </p:sp>
      <p:sp>
        <p:nvSpPr>
          <p:cNvPr id="4" name="Content Placeholder 3">
            <a:extLst>
              <a:ext uri="{FF2B5EF4-FFF2-40B4-BE49-F238E27FC236}">
                <a16:creationId xmlns:a16="http://schemas.microsoft.com/office/drawing/2014/main" id="{EBD91986-F13B-4BBD-AE79-200ED0988702}"/>
              </a:ext>
            </a:extLst>
          </p:cNvPr>
          <p:cNvSpPr>
            <a:spLocks noGrp="1"/>
          </p:cNvSpPr>
          <p:nvPr>
            <p:ph sz="quarter" idx="19"/>
          </p:nvPr>
        </p:nvSpPr>
        <p:spPr>
          <a:xfrm>
            <a:off x="2286001" y="2570162"/>
            <a:ext cx="2286000" cy="2573337"/>
          </a:xfrm>
        </p:spPr>
        <p:txBody>
          <a:bodyPr/>
          <a:lstStyle/>
          <a:p>
            <a:pPr algn="ctr"/>
            <a:endParaRPr lang="en-US" b="1" dirty="0"/>
          </a:p>
          <a:p>
            <a:pPr algn="ctr"/>
            <a:br>
              <a:rPr lang="en-US" b="1" dirty="0"/>
            </a:br>
            <a:r>
              <a:rPr lang="en-US" b="1" dirty="0"/>
              <a:t>Increase Availability</a:t>
            </a:r>
            <a:br>
              <a:rPr lang="en-US" b="1" dirty="0"/>
            </a:br>
            <a:endParaRPr lang="en-US" b="1" dirty="0"/>
          </a:p>
          <a:p>
            <a:pPr algn="ctr"/>
            <a:r>
              <a:rPr lang="en-US" dirty="0">
                <a:latin typeface="Arial" panose="020B0604020202020204" pitchFamily="34" charset="0"/>
                <a:cs typeface="Arial" panose="020B0604020202020204" pitchFamily="34" charset="0"/>
              </a:rPr>
              <a:t>Downtime is money.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2018, 33% of enterprises say hourly downtime cost them $1M to $5M+.</a:t>
            </a:r>
          </a:p>
          <a:p>
            <a:endParaRPr lang="en-US" sz="11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0EA554F-4872-410F-8E10-CF563FE5824C}"/>
              </a:ext>
            </a:extLst>
          </p:cNvPr>
          <p:cNvSpPr>
            <a:spLocks noGrp="1"/>
          </p:cNvSpPr>
          <p:nvPr>
            <p:ph sz="quarter" idx="20"/>
          </p:nvPr>
        </p:nvSpPr>
        <p:spPr/>
        <p:txBody>
          <a:bodyPr/>
          <a:lstStyle/>
          <a:p>
            <a:pPr algn="ctr"/>
            <a:endParaRPr lang="en-US" b="1" dirty="0"/>
          </a:p>
          <a:p>
            <a:pPr algn="ctr"/>
            <a:br>
              <a:rPr lang="en-US" b="1" dirty="0"/>
            </a:br>
            <a:r>
              <a:rPr lang="en-US" b="1" dirty="0"/>
              <a:t>Increase Agility</a:t>
            </a:r>
            <a:br>
              <a:rPr lang="en-US" b="1" dirty="0"/>
            </a:br>
            <a:endParaRPr lang="en-US" b="1" dirty="0"/>
          </a:p>
          <a:p>
            <a:pPr algn="ctr"/>
            <a:r>
              <a:rPr lang="en-US" dirty="0"/>
              <a:t>IT needs to deliver agility to LOBs while maintaining security, integrity, and availability.</a:t>
            </a:r>
          </a:p>
        </p:txBody>
      </p:sp>
      <p:sp>
        <p:nvSpPr>
          <p:cNvPr id="6" name="Title 5">
            <a:extLst>
              <a:ext uri="{FF2B5EF4-FFF2-40B4-BE49-F238E27FC236}">
                <a16:creationId xmlns:a16="http://schemas.microsoft.com/office/drawing/2014/main" id="{8C546071-D120-4CF0-AD30-D3CC65FF9523}"/>
              </a:ext>
            </a:extLst>
          </p:cNvPr>
          <p:cNvSpPr>
            <a:spLocks noGrp="1"/>
          </p:cNvSpPr>
          <p:nvPr>
            <p:ph type="title"/>
          </p:nvPr>
        </p:nvSpPr>
        <p:spPr/>
        <p:txBody>
          <a:bodyPr/>
          <a:lstStyle/>
          <a:p>
            <a:endParaRPr lang="en-US"/>
          </a:p>
        </p:txBody>
      </p:sp>
      <p:sp>
        <p:nvSpPr>
          <p:cNvPr id="10" name="Title 3">
            <a:extLst>
              <a:ext uri="{FF2B5EF4-FFF2-40B4-BE49-F238E27FC236}">
                <a16:creationId xmlns:a16="http://schemas.microsoft.com/office/drawing/2014/main" id="{D9470976-7930-4035-9091-9E430905B72A}"/>
              </a:ext>
            </a:extLst>
          </p:cNvPr>
          <p:cNvSpPr txBox="1">
            <a:spLocks/>
          </p:cNvSpPr>
          <p:nvPr/>
        </p:nvSpPr>
        <p:spPr>
          <a:xfrm>
            <a:off x="0" y="-1"/>
            <a:ext cx="9144000" cy="2569463"/>
          </a:xfrm>
          <a:prstGeom prst="rect">
            <a:avLst/>
          </a:prstGeom>
          <a:solidFill>
            <a:schemeClr val="tx1"/>
          </a:solidFill>
        </p:spPr>
        <p:txBody>
          <a:bodyPr vert="horz" lIns="182880" tIns="164592" rIns="228600" bIns="228600" rtlCol="0" anchor="t">
            <a:noAutofit/>
          </a:bodyPr>
          <a:lstStyle>
            <a:lvl1pPr algn="l" rtl="0" eaLnBrk="1" fontAlgn="base" hangingPunct="1">
              <a:lnSpc>
                <a:spcPct val="90000"/>
              </a:lnSpc>
              <a:spcBef>
                <a:spcPct val="0"/>
              </a:spcBef>
              <a:spcAft>
                <a:spcPct val="0"/>
              </a:spcAft>
              <a:defRPr sz="4800" b="0" i="0">
                <a:solidFill>
                  <a:schemeClr val="tx1"/>
                </a:solidFill>
                <a:latin typeface="+mn-lt"/>
                <a:ea typeface="Arial Regular" charset="0"/>
                <a:cs typeface="Arial Regular"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800" b="0" i="0" u="none" strike="noStrike" kern="0" cap="none" spc="0" normalizeH="0" baseline="0" noProof="0" dirty="0">
                <a:ln>
                  <a:noFill/>
                </a:ln>
                <a:solidFill>
                  <a:srgbClr val="FFFFFF"/>
                </a:solidFill>
                <a:effectLst/>
                <a:uLnTx/>
                <a:uFillTx/>
                <a:latin typeface="Arial" panose="020B0604020202020204"/>
              </a:rPr>
              <a:t>IT Industry Imperatives</a:t>
            </a:r>
          </a:p>
        </p:txBody>
      </p:sp>
      <p:pic>
        <p:nvPicPr>
          <p:cNvPr id="15" name="Picture Placeholder 12">
            <a:extLst>
              <a:ext uri="{FF2B5EF4-FFF2-40B4-BE49-F238E27FC236}">
                <a16:creationId xmlns:a16="http://schemas.microsoft.com/office/drawing/2014/main" id="{CCF04851-9831-4454-A015-15940A860F6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567029" y="1045818"/>
            <a:ext cx="2290971" cy="1999561"/>
          </a:xfrm>
          <a:prstGeom prst="rect">
            <a:avLst/>
          </a:prstGeom>
        </p:spPr>
      </p:pic>
      <p:pic>
        <p:nvPicPr>
          <p:cNvPr id="8" name="Picture 7">
            <a:extLst>
              <a:ext uri="{FF2B5EF4-FFF2-40B4-BE49-F238E27FC236}">
                <a16:creationId xmlns:a16="http://schemas.microsoft.com/office/drawing/2014/main" id="{982ABC4E-58BE-4AF4-8F53-BB9D602B2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 y="1045820"/>
            <a:ext cx="2285298" cy="1999559"/>
          </a:xfrm>
          <a:prstGeom prst="rect">
            <a:avLst/>
          </a:prstGeom>
        </p:spPr>
      </p:pic>
      <p:pic>
        <p:nvPicPr>
          <p:cNvPr id="16" name="Picture 15">
            <a:extLst>
              <a:ext uri="{FF2B5EF4-FFF2-40B4-BE49-F238E27FC236}">
                <a16:creationId xmlns:a16="http://schemas.microsoft.com/office/drawing/2014/main" id="{5304B005-F86A-40A0-8E1A-7FA5AF2B16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1" y="1045820"/>
            <a:ext cx="2283146" cy="1999559"/>
          </a:xfrm>
          <a:prstGeom prst="rect">
            <a:avLst/>
          </a:prstGeom>
        </p:spPr>
      </p:pic>
      <p:grpSp>
        <p:nvGrpSpPr>
          <p:cNvPr id="20" name="Group 19">
            <a:extLst>
              <a:ext uri="{FF2B5EF4-FFF2-40B4-BE49-F238E27FC236}">
                <a16:creationId xmlns:a16="http://schemas.microsoft.com/office/drawing/2014/main" id="{3FC2A2D5-9CBA-4382-B44D-6F9798D6E805}"/>
              </a:ext>
            </a:extLst>
          </p:cNvPr>
          <p:cNvGrpSpPr/>
          <p:nvPr/>
        </p:nvGrpSpPr>
        <p:grpSpPr>
          <a:xfrm>
            <a:off x="6862686" y="1045818"/>
            <a:ext cx="2281254" cy="1999561"/>
            <a:chOff x="1102726" y="1045820"/>
            <a:chExt cx="6938547" cy="4097680"/>
          </a:xfrm>
        </p:grpSpPr>
        <p:pic>
          <p:nvPicPr>
            <p:cNvPr id="11" name="Picture 10">
              <a:extLst>
                <a:ext uri="{FF2B5EF4-FFF2-40B4-BE49-F238E27FC236}">
                  <a16:creationId xmlns:a16="http://schemas.microsoft.com/office/drawing/2014/main" id="{73734932-73A5-4CC2-87FF-E2A2D37005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2726" y="1045820"/>
              <a:ext cx="6938547" cy="4097680"/>
            </a:xfrm>
            <a:prstGeom prst="rect">
              <a:avLst/>
            </a:prstGeom>
          </p:spPr>
        </p:pic>
        <p:sp>
          <p:nvSpPr>
            <p:cNvPr id="19" name="Rectangle 18">
              <a:extLst>
                <a:ext uri="{FF2B5EF4-FFF2-40B4-BE49-F238E27FC236}">
                  <a16:creationId xmlns:a16="http://schemas.microsoft.com/office/drawing/2014/main" id="{C4C7D2FC-4819-41B7-893E-C5F82259C839}"/>
                </a:ext>
              </a:extLst>
            </p:cNvPr>
            <p:cNvSpPr/>
            <p:nvPr/>
          </p:nvSpPr>
          <p:spPr bwMode="auto">
            <a:xfrm>
              <a:off x="5427785" y="1160585"/>
              <a:ext cx="2497015" cy="1019907"/>
            </a:xfrm>
            <a:prstGeom prst="rect">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latin typeface="HelvNeue Light for IBM" pitchFamily="34" charset="0"/>
              </a:endParaRPr>
            </a:p>
          </p:txBody>
        </p:sp>
      </p:grpSp>
    </p:spTree>
    <p:extLst>
      <p:ext uri="{BB962C8B-B14F-4D97-AF65-F5344CB8AC3E}">
        <p14:creationId xmlns:p14="http://schemas.microsoft.com/office/powerpoint/2010/main" val="157630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2457705-772E-4CA7-A7CF-20BAB60C4282}"/>
              </a:ext>
            </a:extLst>
          </p:cNvPr>
          <p:cNvSpPr>
            <a:spLocks noGrp="1"/>
          </p:cNvSpPr>
          <p:nvPr>
            <p:ph sz="quarter" idx="17"/>
          </p:nvPr>
        </p:nvSpPr>
        <p:spPr/>
        <p:txBody>
          <a:bodyPr/>
          <a:lstStyle/>
          <a:p>
            <a:pPr algn="ctr"/>
            <a:r>
              <a:rPr lang="en-US" b="1" dirty="0"/>
              <a:t>Enhanced resiliency and serviceability</a:t>
            </a:r>
            <a:br>
              <a:rPr lang="en-US" b="1" dirty="0"/>
            </a:br>
            <a:endParaRPr lang="en-US" b="1" dirty="0"/>
          </a:p>
          <a:p>
            <a:r>
              <a:rPr lang="en-US" dirty="0"/>
              <a:t>Hot plug, redundant power supplies and cooling all standard</a:t>
            </a:r>
          </a:p>
          <a:p>
            <a:r>
              <a:rPr lang="en-US" dirty="0"/>
              <a:t>Concurrent I/O </a:t>
            </a:r>
            <a:r>
              <a:rPr lang="en-US" dirty="0" err="1"/>
              <a:t>maint</a:t>
            </a:r>
            <a:r>
              <a:rPr lang="en-US" dirty="0"/>
              <a:t>.</a:t>
            </a:r>
          </a:p>
          <a:p>
            <a:r>
              <a:rPr lang="en-US" dirty="0"/>
              <a:t>Blind swap PCIe and disks</a:t>
            </a:r>
          </a:p>
        </p:txBody>
      </p:sp>
      <p:sp>
        <p:nvSpPr>
          <p:cNvPr id="13" name="Content Placeholder 12">
            <a:extLst>
              <a:ext uri="{FF2B5EF4-FFF2-40B4-BE49-F238E27FC236}">
                <a16:creationId xmlns:a16="http://schemas.microsoft.com/office/drawing/2014/main" id="{5CF15D78-E295-44DA-A96D-708390B96E60}"/>
              </a:ext>
            </a:extLst>
          </p:cNvPr>
          <p:cNvSpPr>
            <a:spLocks noGrp="1"/>
          </p:cNvSpPr>
          <p:nvPr>
            <p:ph sz="quarter" idx="18"/>
          </p:nvPr>
        </p:nvSpPr>
        <p:spPr/>
        <p:txBody>
          <a:bodyPr/>
          <a:lstStyle/>
          <a:p>
            <a:pPr algn="ctr"/>
            <a:r>
              <a:rPr lang="en-US" b="1" dirty="0"/>
              <a:t>Rapid adjustment to changing demands</a:t>
            </a:r>
            <a:br>
              <a:rPr lang="en-US" b="1" dirty="0"/>
            </a:br>
            <a:endParaRPr lang="en-US" b="1" dirty="0"/>
          </a:p>
          <a:p>
            <a:r>
              <a:rPr lang="en-US" dirty="0"/>
              <a:t>Built-in </a:t>
            </a:r>
            <a:r>
              <a:rPr lang="en-US" dirty="0" err="1"/>
              <a:t>PowerVM</a:t>
            </a:r>
            <a:endParaRPr lang="en-US" dirty="0"/>
          </a:p>
          <a:p>
            <a:r>
              <a:rPr lang="en-US" dirty="0"/>
              <a:t>Capacity on Demand</a:t>
            </a:r>
          </a:p>
          <a:p>
            <a:r>
              <a:rPr lang="en-US" dirty="0"/>
              <a:t>Cloud management console</a:t>
            </a:r>
          </a:p>
        </p:txBody>
      </p:sp>
      <p:sp>
        <p:nvSpPr>
          <p:cNvPr id="14" name="Content Placeholder 13">
            <a:extLst>
              <a:ext uri="{FF2B5EF4-FFF2-40B4-BE49-F238E27FC236}">
                <a16:creationId xmlns:a16="http://schemas.microsoft.com/office/drawing/2014/main" id="{31710862-A1E3-4DA5-B3F9-E6E4260CFA4E}"/>
              </a:ext>
            </a:extLst>
          </p:cNvPr>
          <p:cNvSpPr>
            <a:spLocks noGrp="1"/>
          </p:cNvSpPr>
          <p:nvPr>
            <p:ph sz="quarter" idx="19"/>
          </p:nvPr>
        </p:nvSpPr>
        <p:spPr/>
        <p:txBody>
          <a:bodyPr/>
          <a:lstStyle/>
          <a:p>
            <a:pPr algn="ctr"/>
            <a:r>
              <a:rPr lang="en-US" b="1" dirty="0"/>
              <a:t>Increased efficiency and lower operations costs</a:t>
            </a:r>
          </a:p>
          <a:p>
            <a:r>
              <a:rPr lang="en-US" dirty="0"/>
              <a:t>Increased bandwidth</a:t>
            </a:r>
          </a:p>
          <a:p>
            <a:r>
              <a:rPr lang="en-US" dirty="0"/>
              <a:t>Consolidation for many applications onto one system</a:t>
            </a:r>
          </a:p>
        </p:txBody>
      </p:sp>
      <p:sp>
        <p:nvSpPr>
          <p:cNvPr id="15" name="Content Placeholder 14">
            <a:extLst>
              <a:ext uri="{FF2B5EF4-FFF2-40B4-BE49-F238E27FC236}">
                <a16:creationId xmlns:a16="http://schemas.microsoft.com/office/drawing/2014/main" id="{81EAD0B9-3074-4146-AE05-2BEA9D170B6E}"/>
              </a:ext>
            </a:extLst>
          </p:cNvPr>
          <p:cNvSpPr>
            <a:spLocks noGrp="1"/>
          </p:cNvSpPr>
          <p:nvPr>
            <p:ph sz="quarter" idx="20"/>
          </p:nvPr>
        </p:nvSpPr>
        <p:spPr/>
        <p:txBody>
          <a:bodyPr/>
          <a:lstStyle/>
          <a:p>
            <a:pPr algn="ctr"/>
            <a:r>
              <a:rPr lang="en-US" b="1" dirty="0"/>
              <a:t>Improved economics of application delivery</a:t>
            </a:r>
          </a:p>
          <a:p>
            <a:r>
              <a:rPr lang="en-US" dirty="0"/>
              <a:t>4-socket 4U system</a:t>
            </a:r>
          </a:p>
          <a:p>
            <a:r>
              <a:rPr lang="en-US" dirty="0"/>
              <a:t>Up to 48 cores</a:t>
            </a:r>
          </a:p>
          <a:p>
            <a:r>
              <a:rPr lang="en-US" dirty="0"/>
              <a:t>Up to 16TB memory</a:t>
            </a:r>
            <a:br>
              <a:rPr lang="en-US" dirty="0"/>
            </a:br>
            <a:endParaRPr lang="en-US" dirty="0"/>
          </a:p>
        </p:txBody>
      </p:sp>
      <p:sp>
        <p:nvSpPr>
          <p:cNvPr id="8" name="Title 7">
            <a:extLst>
              <a:ext uri="{FF2B5EF4-FFF2-40B4-BE49-F238E27FC236}">
                <a16:creationId xmlns:a16="http://schemas.microsoft.com/office/drawing/2014/main" id="{FD232694-4D88-4C16-A7B0-33D29CD00C68}"/>
              </a:ext>
            </a:extLst>
          </p:cNvPr>
          <p:cNvSpPr>
            <a:spLocks noGrp="1"/>
          </p:cNvSpPr>
          <p:nvPr>
            <p:ph type="title"/>
          </p:nvPr>
        </p:nvSpPr>
        <p:spPr/>
        <p:txBody>
          <a:bodyPr/>
          <a:lstStyle/>
          <a:p>
            <a:r>
              <a:rPr lang="en-US" dirty="0"/>
              <a:t>POWER9 E950</a:t>
            </a:r>
          </a:p>
        </p:txBody>
      </p:sp>
      <p:sp>
        <p:nvSpPr>
          <p:cNvPr id="3" name="Slide Number Placeholder 2"/>
          <p:cNvSpPr>
            <a:spLocks noGrp="1"/>
          </p:cNvSpPr>
          <p:nvPr>
            <p:ph type="sldNum" sz="quarter" idx="11"/>
          </p:nvPr>
        </p:nvSpPr>
        <p:spPr/>
        <p:txBody>
          <a:bodyPr/>
          <a:lstStyle/>
          <a:p>
            <a:pPr>
              <a:defRPr/>
            </a:pPr>
            <a:r>
              <a:rPr lang="en-US" altLang="en-US" dirty="0">
                <a:ea typeface="ヒラギノ角ゴ Pro W3" pitchFamily="124" charset="-128"/>
              </a:rPr>
              <a:t> </a:t>
            </a:r>
          </a:p>
        </p:txBody>
      </p:sp>
      <p:grpSp>
        <p:nvGrpSpPr>
          <p:cNvPr id="12" name="Group 11"/>
          <p:cNvGrpSpPr/>
          <p:nvPr/>
        </p:nvGrpSpPr>
        <p:grpSpPr>
          <a:xfrm>
            <a:off x="366255" y="1191747"/>
            <a:ext cx="1492765" cy="717537"/>
            <a:chOff x="11010973" y="2394259"/>
            <a:chExt cx="998832" cy="458519"/>
          </a:xfrm>
        </p:grpSpPr>
        <p:pic>
          <p:nvPicPr>
            <p:cNvPr id="31" name="Picture 5" descr="AIX_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10973" y="2394259"/>
              <a:ext cx="488624" cy="45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Linux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21181" y="2394259"/>
              <a:ext cx="488624" cy="45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a:extLst>
              <a:ext uri="{FF2B5EF4-FFF2-40B4-BE49-F238E27FC236}">
                <a16:creationId xmlns:a16="http://schemas.microsoft.com/office/drawing/2014/main" id="{EC1920C4-FFBF-410A-8FF8-1F797955B7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0" y="1048174"/>
            <a:ext cx="1701527" cy="468650"/>
          </a:xfrm>
          <a:prstGeom prst="rect">
            <a:avLst/>
          </a:prstGeom>
        </p:spPr>
      </p:pic>
      <p:pic>
        <p:nvPicPr>
          <p:cNvPr id="9" name="Picture 8">
            <a:extLst>
              <a:ext uri="{FF2B5EF4-FFF2-40B4-BE49-F238E27FC236}">
                <a16:creationId xmlns:a16="http://schemas.microsoft.com/office/drawing/2014/main" id="{22C38B8E-B9BC-4AAF-9715-85E50D5D3A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6505" y="1473406"/>
            <a:ext cx="1844516" cy="468650"/>
          </a:xfrm>
          <a:prstGeom prst="rect">
            <a:avLst/>
          </a:prstGeom>
        </p:spPr>
      </p:pic>
      <p:pic>
        <p:nvPicPr>
          <p:cNvPr id="20" name="Picture 19">
            <a:extLst>
              <a:ext uri="{FF2B5EF4-FFF2-40B4-BE49-F238E27FC236}">
                <a16:creationId xmlns:a16="http://schemas.microsoft.com/office/drawing/2014/main" id="{AB4A69EC-AC1B-42A0-864E-AD07DC77E4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2857351" y="-734360"/>
            <a:ext cx="3650555" cy="4867406"/>
          </a:xfrm>
          <a:prstGeom prst="rect">
            <a:avLst/>
          </a:prstGeom>
        </p:spPr>
      </p:pic>
    </p:spTree>
    <p:extLst>
      <p:ext uri="{BB962C8B-B14F-4D97-AF65-F5344CB8AC3E}">
        <p14:creationId xmlns:p14="http://schemas.microsoft.com/office/powerpoint/2010/main" val="2643630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5CF15D78-E295-44DA-A96D-708390B96E60}"/>
              </a:ext>
            </a:extLst>
          </p:cNvPr>
          <p:cNvSpPr>
            <a:spLocks noGrp="1"/>
          </p:cNvSpPr>
          <p:nvPr>
            <p:ph sz="quarter" idx="18"/>
          </p:nvPr>
        </p:nvSpPr>
        <p:spPr/>
        <p:txBody>
          <a:bodyPr/>
          <a:lstStyle/>
          <a:p>
            <a:pPr algn="ctr"/>
            <a:r>
              <a:rPr lang="en-US" b="1" dirty="0"/>
              <a:t>Rapid service delivery and transition</a:t>
            </a:r>
          </a:p>
          <a:p>
            <a:r>
              <a:rPr lang="en-US" dirty="0"/>
              <a:t>Built-in </a:t>
            </a:r>
            <a:r>
              <a:rPr lang="en-US" dirty="0" err="1"/>
              <a:t>PowerVM</a:t>
            </a:r>
            <a:endParaRPr lang="en-US" dirty="0"/>
          </a:p>
          <a:p>
            <a:r>
              <a:rPr lang="en-US" dirty="0"/>
              <a:t>Capacity on Demand</a:t>
            </a:r>
          </a:p>
          <a:p>
            <a:r>
              <a:rPr lang="en-US" dirty="0"/>
              <a:t>Non-disruptive upgrade from E870, E870C, E880, E880C</a:t>
            </a:r>
          </a:p>
        </p:txBody>
      </p:sp>
      <p:sp>
        <p:nvSpPr>
          <p:cNvPr id="15" name="Content Placeholder 14">
            <a:extLst>
              <a:ext uri="{FF2B5EF4-FFF2-40B4-BE49-F238E27FC236}">
                <a16:creationId xmlns:a16="http://schemas.microsoft.com/office/drawing/2014/main" id="{81EAD0B9-3074-4146-AE05-2BEA9D170B6E}"/>
              </a:ext>
            </a:extLst>
          </p:cNvPr>
          <p:cNvSpPr>
            <a:spLocks noGrp="1"/>
          </p:cNvSpPr>
          <p:nvPr>
            <p:ph sz="quarter" idx="20"/>
          </p:nvPr>
        </p:nvSpPr>
        <p:spPr/>
        <p:txBody>
          <a:bodyPr/>
          <a:lstStyle/>
          <a:p>
            <a:pPr algn="ctr"/>
            <a:r>
              <a:rPr lang="en-US" b="1" dirty="0"/>
              <a:t>Massive throughput, performance and scalability</a:t>
            </a:r>
          </a:p>
          <a:p>
            <a:r>
              <a:rPr lang="en-US" dirty="0"/>
              <a:t>Modular high-end system up to 192 cores</a:t>
            </a:r>
          </a:p>
          <a:p>
            <a:r>
              <a:rPr lang="en-US" dirty="0"/>
              <a:t>Up to 64TB memory</a:t>
            </a:r>
          </a:p>
          <a:p>
            <a:r>
              <a:rPr lang="en-US" dirty="0"/>
              <a:t>1 to 4 nodes per system</a:t>
            </a:r>
            <a:br>
              <a:rPr lang="en-US" dirty="0"/>
            </a:br>
            <a:endParaRPr lang="en-US" dirty="0"/>
          </a:p>
        </p:txBody>
      </p:sp>
      <p:pic>
        <p:nvPicPr>
          <p:cNvPr id="6" name="Picture 5">
            <a:extLst>
              <a:ext uri="{FF2B5EF4-FFF2-40B4-BE49-F238E27FC236}">
                <a16:creationId xmlns:a16="http://schemas.microsoft.com/office/drawing/2014/main" id="{EC1920C4-FFBF-410A-8FF8-1F797955B7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0" y="1048174"/>
            <a:ext cx="1701527" cy="468650"/>
          </a:xfrm>
          <a:prstGeom prst="rect">
            <a:avLst/>
          </a:prstGeom>
        </p:spPr>
      </p:pic>
      <p:pic>
        <p:nvPicPr>
          <p:cNvPr id="9" name="Picture 8">
            <a:extLst>
              <a:ext uri="{FF2B5EF4-FFF2-40B4-BE49-F238E27FC236}">
                <a16:creationId xmlns:a16="http://schemas.microsoft.com/office/drawing/2014/main" id="{22C38B8E-B9BC-4AAF-9715-85E50D5D3A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6505" y="1473406"/>
            <a:ext cx="1844516" cy="468650"/>
          </a:xfrm>
          <a:prstGeom prst="rect">
            <a:avLst/>
          </a:prstGeom>
        </p:spPr>
      </p:pic>
      <p:pic>
        <p:nvPicPr>
          <p:cNvPr id="16" name="Picture 15">
            <a:extLst>
              <a:ext uri="{FF2B5EF4-FFF2-40B4-BE49-F238E27FC236}">
                <a16:creationId xmlns:a16="http://schemas.microsoft.com/office/drawing/2014/main" id="{9ED621A5-F7B6-474A-A9C3-4DD241E97D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1778" y="1072558"/>
            <a:ext cx="2481906" cy="964585"/>
          </a:xfrm>
          <a:prstGeom prst="rect">
            <a:avLst/>
          </a:prstGeom>
        </p:spPr>
      </p:pic>
      <p:pic>
        <p:nvPicPr>
          <p:cNvPr id="17" name="Content Placeholder 4">
            <a:extLst>
              <a:ext uri="{FF2B5EF4-FFF2-40B4-BE49-F238E27FC236}">
                <a16:creationId xmlns:a16="http://schemas.microsoft.com/office/drawing/2014/main" id="{B4A2BA5F-2C04-4451-903A-E5B58EDF81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43629" y="400201"/>
            <a:ext cx="4071381" cy="2290152"/>
          </a:xfrm>
          <a:prstGeom prst="rect">
            <a:avLst/>
          </a:prstGeom>
          <a:ln>
            <a:noFill/>
          </a:ln>
          <a:effectLst>
            <a:softEdge rad="112500"/>
          </a:effectLst>
        </p:spPr>
      </p:pic>
      <p:sp>
        <p:nvSpPr>
          <p:cNvPr id="10" name="Content Placeholder 9">
            <a:extLst>
              <a:ext uri="{FF2B5EF4-FFF2-40B4-BE49-F238E27FC236}">
                <a16:creationId xmlns:a16="http://schemas.microsoft.com/office/drawing/2014/main" id="{B2457705-772E-4CA7-A7CF-20BAB60C4282}"/>
              </a:ext>
            </a:extLst>
          </p:cNvPr>
          <p:cNvSpPr>
            <a:spLocks noGrp="1"/>
          </p:cNvSpPr>
          <p:nvPr>
            <p:ph sz="quarter" idx="17"/>
          </p:nvPr>
        </p:nvSpPr>
        <p:spPr/>
        <p:txBody>
          <a:bodyPr/>
          <a:lstStyle/>
          <a:p>
            <a:pPr algn="ctr"/>
            <a:r>
              <a:rPr lang="en-US" b="1" dirty="0"/>
              <a:t>Infrastructure resilience</a:t>
            </a:r>
            <a:br>
              <a:rPr lang="en-US" b="1" dirty="0"/>
            </a:br>
            <a:endParaRPr lang="en-US" b="1" dirty="0"/>
          </a:p>
          <a:p>
            <a:r>
              <a:rPr lang="en-US" dirty="0"/>
              <a:t>Hot plug, redundant power supplies and cooling all standard</a:t>
            </a:r>
          </a:p>
          <a:p>
            <a:r>
              <a:rPr lang="en-US" dirty="0"/>
              <a:t>Concurrent I/O </a:t>
            </a:r>
            <a:r>
              <a:rPr lang="en-US" dirty="0" err="1"/>
              <a:t>maint</a:t>
            </a:r>
            <a:r>
              <a:rPr lang="en-US" dirty="0"/>
              <a:t>.</a:t>
            </a:r>
          </a:p>
          <a:p>
            <a:r>
              <a:rPr lang="en-US" dirty="0"/>
              <a:t>Blind swap PCIe and disks</a:t>
            </a:r>
          </a:p>
        </p:txBody>
      </p:sp>
      <p:sp>
        <p:nvSpPr>
          <p:cNvPr id="14" name="Content Placeholder 13">
            <a:extLst>
              <a:ext uri="{FF2B5EF4-FFF2-40B4-BE49-F238E27FC236}">
                <a16:creationId xmlns:a16="http://schemas.microsoft.com/office/drawing/2014/main" id="{31710862-A1E3-4DA5-B3F9-E6E4260CFA4E}"/>
              </a:ext>
            </a:extLst>
          </p:cNvPr>
          <p:cNvSpPr>
            <a:spLocks noGrp="1"/>
          </p:cNvSpPr>
          <p:nvPr>
            <p:ph sz="quarter" idx="19"/>
          </p:nvPr>
        </p:nvSpPr>
        <p:spPr/>
        <p:txBody>
          <a:bodyPr/>
          <a:lstStyle/>
          <a:p>
            <a:pPr algn="ctr"/>
            <a:r>
              <a:rPr lang="en-US" b="1" dirty="0"/>
              <a:t>Consolidation of underutilized servers</a:t>
            </a:r>
            <a:br>
              <a:rPr lang="en-US" b="1" dirty="0"/>
            </a:br>
            <a:endParaRPr lang="en-US" b="1" dirty="0"/>
          </a:p>
          <a:p>
            <a:r>
              <a:rPr lang="en-US" dirty="0"/>
              <a:t>Increased bandwidth</a:t>
            </a:r>
          </a:p>
          <a:p>
            <a:r>
              <a:rPr lang="en-US" dirty="0"/>
              <a:t>Consolidation for many applications onto one system</a:t>
            </a:r>
          </a:p>
          <a:p>
            <a:r>
              <a:rPr lang="en-US" dirty="0"/>
              <a:t>Share resources in Power enterprise pools</a:t>
            </a:r>
          </a:p>
        </p:txBody>
      </p:sp>
      <p:sp>
        <p:nvSpPr>
          <p:cNvPr id="8" name="Title 7">
            <a:extLst>
              <a:ext uri="{FF2B5EF4-FFF2-40B4-BE49-F238E27FC236}">
                <a16:creationId xmlns:a16="http://schemas.microsoft.com/office/drawing/2014/main" id="{FD232694-4D88-4C16-A7B0-33D29CD00C68}"/>
              </a:ext>
            </a:extLst>
          </p:cNvPr>
          <p:cNvSpPr>
            <a:spLocks noGrp="1"/>
          </p:cNvSpPr>
          <p:nvPr>
            <p:ph type="title"/>
          </p:nvPr>
        </p:nvSpPr>
        <p:spPr>
          <a:noFill/>
        </p:spPr>
        <p:txBody>
          <a:bodyPr/>
          <a:lstStyle/>
          <a:p>
            <a:r>
              <a:rPr lang="en-US" dirty="0"/>
              <a:t>POWER9 E980</a:t>
            </a:r>
          </a:p>
        </p:txBody>
      </p:sp>
    </p:spTree>
    <p:extLst>
      <p:ext uri="{BB962C8B-B14F-4D97-AF65-F5344CB8AC3E}">
        <p14:creationId xmlns:p14="http://schemas.microsoft.com/office/powerpoint/2010/main" val="268058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E9C4C7-0FFC-47D6-9C11-37355C8B9415}"/>
              </a:ext>
            </a:extLst>
          </p:cNvPr>
          <p:cNvSpPr>
            <a:spLocks noGrp="1"/>
          </p:cNvSpPr>
          <p:nvPr>
            <p:ph type="body" sz="quarter" idx="13"/>
          </p:nvPr>
        </p:nvSpPr>
        <p:spPr/>
        <p:txBody>
          <a:bodyPr/>
          <a:lstStyle/>
          <a:p>
            <a:r>
              <a:rPr lang="en-US" sz="2400" b="1" dirty="0"/>
              <a:t>Where Mission Critical and Cloud come together</a:t>
            </a:r>
          </a:p>
        </p:txBody>
      </p:sp>
      <p:sp>
        <p:nvSpPr>
          <p:cNvPr id="5" name="Text Placeholder 4">
            <a:extLst>
              <a:ext uri="{FF2B5EF4-FFF2-40B4-BE49-F238E27FC236}">
                <a16:creationId xmlns:a16="http://schemas.microsoft.com/office/drawing/2014/main" id="{23B1E6D2-7C9A-454D-A863-A60F548F3188}"/>
              </a:ext>
            </a:extLst>
          </p:cNvPr>
          <p:cNvSpPr>
            <a:spLocks noGrp="1"/>
          </p:cNvSpPr>
          <p:nvPr>
            <p:ph type="body" sz="quarter" idx="14"/>
          </p:nvPr>
        </p:nvSpPr>
        <p:spPr/>
        <p:txBody>
          <a:bodyPr/>
          <a:lstStyle/>
          <a:p>
            <a:r>
              <a:rPr lang="en-US" dirty="0"/>
              <a:t> </a:t>
            </a:r>
          </a:p>
        </p:txBody>
      </p:sp>
      <p:sp>
        <p:nvSpPr>
          <p:cNvPr id="6" name="Content Placeholder 5">
            <a:extLst>
              <a:ext uri="{FF2B5EF4-FFF2-40B4-BE49-F238E27FC236}">
                <a16:creationId xmlns:a16="http://schemas.microsoft.com/office/drawing/2014/main" id="{BDD827E6-C21D-4E5E-9E1C-5C8A604D45E8}"/>
              </a:ext>
            </a:extLst>
          </p:cNvPr>
          <p:cNvSpPr>
            <a:spLocks noGrp="1"/>
          </p:cNvSpPr>
          <p:nvPr>
            <p:ph sz="quarter" idx="15"/>
          </p:nvPr>
        </p:nvSpPr>
        <p:spPr>
          <a:xfrm>
            <a:off x="6858000" y="0"/>
            <a:ext cx="2286000" cy="5143500"/>
          </a:xfrm>
        </p:spPr>
        <p:txBody>
          <a:bodyPr/>
          <a:lstStyle/>
          <a:p>
            <a:pPr algn="ctr"/>
            <a:r>
              <a:rPr lang="en-US" sz="2400" b="1" dirty="0"/>
              <a:t>E980</a:t>
            </a:r>
          </a:p>
          <a:p>
            <a:endParaRPr lang="en-US" dirty="0"/>
          </a:p>
          <a:p>
            <a:endParaRPr lang="en-US" dirty="0"/>
          </a:p>
          <a:p>
            <a:r>
              <a:rPr lang="en-US" dirty="0"/>
              <a:t>Up to four 5U CEC drawers + 2U Control Unit</a:t>
            </a:r>
          </a:p>
          <a:p>
            <a:r>
              <a:rPr lang="en-US" dirty="0"/>
              <a:t>Up to 192 processor cores </a:t>
            </a:r>
          </a:p>
          <a:p>
            <a:r>
              <a:rPr lang="en-US" dirty="0"/>
              <a:t>12, 11, 10 or 8 cores per socket</a:t>
            </a:r>
          </a:p>
          <a:p>
            <a:r>
              <a:rPr lang="en-US" dirty="0"/>
              <a:t>Up to 64TB total memory </a:t>
            </a:r>
          </a:p>
          <a:p>
            <a:r>
              <a:rPr lang="en-US" dirty="0"/>
              <a:t>16TB per drawer</a:t>
            </a:r>
          </a:p>
          <a:p>
            <a:endParaRPr lang="en-US" dirty="0"/>
          </a:p>
        </p:txBody>
      </p:sp>
      <p:sp>
        <p:nvSpPr>
          <p:cNvPr id="7" name="Content Placeholder 6">
            <a:extLst>
              <a:ext uri="{FF2B5EF4-FFF2-40B4-BE49-F238E27FC236}">
                <a16:creationId xmlns:a16="http://schemas.microsoft.com/office/drawing/2014/main" id="{A8CF7162-2A7E-465E-BAD9-3F32CA02492D}"/>
              </a:ext>
            </a:extLst>
          </p:cNvPr>
          <p:cNvSpPr>
            <a:spLocks noGrp="1"/>
          </p:cNvSpPr>
          <p:nvPr>
            <p:ph sz="quarter" idx="16"/>
          </p:nvPr>
        </p:nvSpPr>
        <p:spPr>
          <a:xfrm>
            <a:off x="4572000" y="0"/>
            <a:ext cx="2286000" cy="5143500"/>
          </a:xfrm>
        </p:spPr>
        <p:txBody>
          <a:bodyPr/>
          <a:lstStyle/>
          <a:p>
            <a:pPr algn="ctr"/>
            <a:r>
              <a:rPr lang="en-US" sz="2400" b="1" dirty="0"/>
              <a:t>E950</a:t>
            </a:r>
          </a:p>
          <a:p>
            <a:endParaRPr lang="en-US" dirty="0"/>
          </a:p>
          <a:p>
            <a:endParaRPr lang="en-US" dirty="0"/>
          </a:p>
          <a:p>
            <a:r>
              <a:rPr lang="en-US" dirty="0"/>
              <a:t>4U, 2 or 4 sockets</a:t>
            </a:r>
            <a:br>
              <a:rPr lang="en-US" dirty="0"/>
            </a:br>
            <a:br>
              <a:rPr lang="en-US" dirty="0"/>
            </a:br>
            <a:endParaRPr lang="en-US" dirty="0"/>
          </a:p>
          <a:p>
            <a:r>
              <a:rPr lang="en-US" dirty="0"/>
              <a:t>Up to 48 processor cores</a:t>
            </a:r>
          </a:p>
          <a:p>
            <a:r>
              <a:rPr lang="en-US" dirty="0"/>
              <a:t>12, 11, 10 or 8 cores per socket</a:t>
            </a:r>
          </a:p>
          <a:p>
            <a:r>
              <a:rPr lang="en-US" dirty="0"/>
              <a:t>Up to 16TB total memory</a:t>
            </a:r>
          </a:p>
          <a:p>
            <a:r>
              <a:rPr lang="en-US" dirty="0"/>
              <a:t>4TB per processor</a:t>
            </a:r>
          </a:p>
          <a:p>
            <a:endParaRPr lang="en-US" dirty="0"/>
          </a:p>
        </p:txBody>
      </p:sp>
      <p:pic>
        <p:nvPicPr>
          <p:cNvPr id="3" name="Picture 2">
            <a:extLst>
              <a:ext uri="{FF2B5EF4-FFF2-40B4-BE49-F238E27FC236}">
                <a16:creationId xmlns:a16="http://schemas.microsoft.com/office/drawing/2014/main" id="{A4DC6BDD-958F-485F-BC9B-24AD5018C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4338" y="1408528"/>
            <a:ext cx="1692347" cy="2256462"/>
          </a:xfrm>
          <a:prstGeom prst="rect">
            <a:avLst/>
          </a:prstGeom>
        </p:spPr>
      </p:pic>
      <p:pic>
        <p:nvPicPr>
          <p:cNvPr id="11" name="Picture 10">
            <a:extLst>
              <a:ext uri="{FF2B5EF4-FFF2-40B4-BE49-F238E27FC236}">
                <a16:creationId xmlns:a16="http://schemas.microsoft.com/office/drawing/2014/main" id="{B8D877FF-F69D-497F-A7CB-D4347609F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6705" y="2434516"/>
            <a:ext cx="2107031" cy="2807877"/>
          </a:xfrm>
          <a:prstGeom prst="rect">
            <a:avLst/>
          </a:prstGeom>
        </p:spPr>
      </p:pic>
      <p:pic>
        <p:nvPicPr>
          <p:cNvPr id="13" name="Picture 12">
            <a:extLst>
              <a:ext uri="{FF2B5EF4-FFF2-40B4-BE49-F238E27FC236}">
                <a16:creationId xmlns:a16="http://schemas.microsoft.com/office/drawing/2014/main" id="{62F4DDB1-2493-4192-9FC0-DA7D2F4A95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167" y="2224250"/>
            <a:ext cx="2353485" cy="3136308"/>
          </a:xfrm>
          <a:prstGeom prst="rect">
            <a:avLst/>
          </a:prstGeom>
        </p:spPr>
      </p:pic>
    </p:spTree>
    <p:extLst>
      <p:ext uri="{BB962C8B-B14F-4D97-AF65-F5344CB8AC3E}">
        <p14:creationId xmlns:p14="http://schemas.microsoft.com/office/powerpoint/2010/main" val="328590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A618C7-8D2C-714C-B39A-E1B72DD6AF1C}"/>
              </a:ext>
            </a:extLst>
          </p:cNvPr>
          <p:cNvSpPr>
            <a:spLocks noChangeArrowheads="1"/>
          </p:cNvSpPr>
          <p:nvPr/>
        </p:nvSpPr>
        <p:spPr bwMode="auto">
          <a:xfrm>
            <a:off x="0" y="1387366"/>
            <a:ext cx="9144000" cy="2396358"/>
          </a:xfrm>
          <a:prstGeom prst="rect">
            <a:avLst/>
          </a:prstGeom>
          <a:solidFill>
            <a:srgbClr val="2B5980"/>
          </a:solidFill>
          <a:ln w="9525">
            <a:solidFill>
              <a:srgbClr val="09585B"/>
            </a:solidFill>
            <a:miter lim="800000"/>
            <a:headEnd/>
            <a:tailEnd/>
          </a:ln>
          <a:effectLst>
            <a:outerShdw dist="12700" dir="5400000" algn="t" rotWithShape="0">
              <a:srgbClr val="808080">
                <a:alpha val="9000"/>
              </a:srgbClr>
            </a:outerShdw>
          </a:effectLst>
        </p:spPr>
        <p:txBody>
          <a:bodyPr lIns="157682" tIns="45707" rIns="67481" bIns="45707" anchor="ctr"/>
          <a:lstStyle>
            <a:lvl1pPr marL="255588" indent="-255588" defTabSz="531813">
              <a:defRPr sz="2400">
                <a:solidFill>
                  <a:schemeClr val="bg1"/>
                </a:solidFill>
                <a:latin typeface="Calibri" panose="020F0502020204030204" pitchFamily="34" charset="0"/>
                <a:ea typeface="MS PGothic" panose="020B0600070205080204" pitchFamily="34" charset="-128"/>
              </a:defRPr>
            </a:lvl1pPr>
            <a:lvl2pPr marL="742950" indent="-285750" defTabSz="531813">
              <a:defRPr sz="2400">
                <a:solidFill>
                  <a:schemeClr val="bg1"/>
                </a:solidFill>
                <a:latin typeface="Calibri" panose="020F0502020204030204" pitchFamily="34" charset="0"/>
                <a:ea typeface="MS PGothic" panose="020B0600070205080204" pitchFamily="34" charset="-128"/>
              </a:defRPr>
            </a:lvl2pPr>
            <a:lvl3pPr marL="1143000" indent="-228600" defTabSz="531813">
              <a:defRPr sz="2400">
                <a:solidFill>
                  <a:schemeClr val="bg1"/>
                </a:solidFill>
                <a:latin typeface="Calibri" panose="020F0502020204030204" pitchFamily="34" charset="0"/>
                <a:ea typeface="MS PGothic" panose="020B0600070205080204" pitchFamily="34" charset="-128"/>
              </a:defRPr>
            </a:lvl3pPr>
            <a:lvl4pPr marL="1600200" indent="-228600" defTabSz="531813">
              <a:defRPr sz="2400">
                <a:solidFill>
                  <a:schemeClr val="bg1"/>
                </a:solidFill>
                <a:latin typeface="Calibri" panose="020F0502020204030204" pitchFamily="34" charset="0"/>
                <a:ea typeface="MS PGothic" panose="020B0600070205080204" pitchFamily="34" charset="-128"/>
              </a:defRPr>
            </a:lvl4pPr>
            <a:lvl5pPr marL="2057400" indent="-228600" defTabSz="531813">
              <a:defRPr sz="2400">
                <a:solidFill>
                  <a:schemeClr val="bg1"/>
                </a:solidFill>
                <a:latin typeface="Calibri" panose="020F0502020204030204" pitchFamily="34" charset="0"/>
                <a:ea typeface="MS PGothic" panose="020B0600070205080204" pitchFamily="34" charset="-128"/>
              </a:defRPr>
            </a:lvl5pPr>
            <a:lvl6pPr marL="2514600" indent="-228600" defTabSz="53181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53181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53181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53181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marL="255581" indent="-255581" algn="ctr" defTabSz="531800">
              <a:spcBef>
                <a:spcPct val="40000"/>
              </a:spcBef>
            </a:pPr>
            <a:endParaRPr lang="en-US" altLang="en-US" sz="900" b="1" i="1">
              <a:solidFill>
                <a:srgbClr val="000E5E"/>
              </a:solidFill>
              <a:latin typeface="Arial" panose="020B0604020202020204" pitchFamily="34" charset="0"/>
            </a:endParaRPr>
          </a:p>
        </p:txBody>
      </p:sp>
      <p:sp>
        <p:nvSpPr>
          <p:cNvPr id="11" name="Shape 206"/>
          <p:cNvSpPr txBox="1"/>
          <p:nvPr/>
        </p:nvSpPr>
        <p:spPr>
          <a:xfrm>
            <a:off x="637714" y="198445"/>
            <a:ext cx="7911629" cy="824706"/>
          </a:xfrm>
          <a:prstGeom prst="rect">
            <a:avLst/>
          </a:prstGeom>
          <a:noFill/>
          <a:ln>
            <a:noFill/>
          </a:ln>
        </p:spPr>
        <p:txBody>
          <a:bodyPr wrap="square" lIns="91421" tIns="45698" rIns="91421" bIns="45698" anchor="t" anchorCtr="0">
            <a:noAutofit/>
          </a:bodyPr>
          <a:lstStyle/>
          <a:p>
            <a:pPr algn="ctr" defTabSz="685783">
              <a:lnSpc>
                <a:spcPct val="110000"/>
              </a:lnSpc>
              <a:buSzPct val="25000"/>
            </a:pPr>
            <a:r>
              <a:rPr lang="en-US" sz="4400" dirty="0">
                <a:solidFill>
                  <a:srgbClr val="000000"/>
                </a:solidFill>
                <a:latin typeface="+mj-lt"/>
                <a:ea typeface="Arial"/>
                <a:cs typeface="IBM Plex Sans"/>
                <a:sym typeface="Arial"/>
              </a:rPr>
              <a:t>IBM Power Systems</a:t>
            </a:r>
          </a:p>
        </p:txBody>
      </p:sp>
      <p:sp>
        <p:nvSpPr>
          <p:cNvPr id="13" name="Shape 210"/>
          <p:cNvSpPr txBox="1"/>
          <p:nvPr/>
        </p:nvSpPr>
        <p:spPr>
          <a:xfrm>
            <a:off x="925856" y="2553760"/>
            <a:ext cx="1855800" cy="751494"/>
          </a:xfrm>
          <a:prstGeom prst="rect">
            <a:avLst/>
          </a:prstGeom>
          <a:noFill/>
          <a:ln>
            <a:noFill/>
          </a:ln>
        </p:spPr>
        <p:txBody>
          <a:bodyPr wrap="square" lIns="91421" tIns="45698" rIns="91421" bIns="45698" anchor="t" anchorCtr="0">
            <a:noAutofit/>
          </a:bodyPr>
          <a:lstStyle/>
          <a:p>
            <a:pPr algn="ctr" defTabSz="685783">
              <a:lnSpc>
                <a:spcPct val="110000"/>
              </a:lnSpc>
              <a:buSzPct val="25000"/>
            </a:pPr>
            <a:r>
              <a:rPr lang="en-US" sz="1600" dirty="0">
                <a:solidFill>
                  <a:srgbClr val="FFFFFF"/>
                </a:solidFill>
                <a:ea typeface="Arial"/>
                <a:cs typeface="IBM Plex Sans"/>
                <a:sym typeface="Arial"/>
              </a:rPr>
              <a:t>Co-optimized software and hardware</a:t>
            </a:r>
          </a:p>
        </p:txBody>
      </p:sp>
      <p:pic>
        <p:nvPicPr>
          <p:cNvPr id="14" name="Shape 211"/>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491059" y="1780383"/>
            <a:ext cx="725394" cy="708937"/>
          </a:xfrm>
          <a:prstGeom prst="rect">
            <a:avLst/>
          </a:prstGeom>
          <a:noFill/>
          <a:ln>
            <a:noFill/>
          </a:ln>
        </p:spPr>
      </p:pic>
      <p:sp>
        <p:nvSpPr>
          <p:cNvPr id="15" name="Shape 209"/>
          <p:cNvSpPr txBox="1"/>
          <p:nvPr/>
        </p:nvSpPr>
        <p:spPr>
          <a:xfrm>
            <a:off x="2765187" y="2586050"/>
            <a:ext cx="1933200" cy="751494"/>
          </a:xfrm>
          <a:prstGeom prst="rect">
            <a:avLst/>
          </a:prstGeom>
          <a:noFill/>
          <a:ln>
            <a:noFill/>
          </a:ln>
        </p:spPr>
        <p:txBody>
          <a:bodyPr wrap="square" lIns="91421" tIns="45698" rIns="91421" bIns="45698" anchor="t" anchorCtr="0">
            <a:noAutofit/>
          </a:bodyPr>
          <a:lstStyle/>
          <a:p>
            <a:pPr algn="ctr" defTabSz="685783">
              <a:lnSpc>
                <a:spcPct val="110000"/>
              </a:lnSpc>
              <a:buSzPct val="25000"/>
            </a:pPr>
            <a:r>
              <a:rPr lang="en-US" sz="1600" dirty="0">
                <a:solidFill>
                  <a:srgbClr val="FFFFFF"/>
                </a:solidFill>
                <a:ea typeface="Arial"/>
                <a:cs typeface="IBM Plex Sans"/>
                <a:sym typeface="Arial"/>
              </a:rPr>
              <a:t>Industry-leading accelerators and technologies</a:t>
            </a:r>
          </a:p>
        </p:txBody>
      </p:sp>
      <p:pic>
        <p:nvPicPr>
          <p:cNvPr id="16" name="Shape 21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3369090" y="1780383"/>
            <a:ext cx="725394" cy="708937"/>
          </a:xfrm>
          <a:prstGeom prst="rect">
            <a:avLst/>
          </a:prstGeom>
          <a:noFill/>
          <a:ln>
            <a:noFill/>
          </a:ln>
        </p:spPr>
      </p:pic>
      <p:sp>
        <p:nvSpPr>
          <p:cNvPr id="17" name="Shape 208"/>
          <p:cNvSpPr txBox="1"/>
          <p:nvPr/>
        </p:nvSpPr>
        <p:spPr>
          <a:xfrm>
            <a:off x="6514382" y="2594033"/>
            <a:ext cx="1595400" cy="743513"/>
          </a:xfrm>
          <a:prstGeom prst="rect">
            <a:avLst/>
          </a:prstGeom>
          <a:noFill/>
          <a:ln>
            <a:noFill/>
          </a:ln>
        </p:spPr>
        <p:txBody>
          <a:bodyPr wrap="square" lIns="91421" tIns="45698" rIns="91421" bIns="45698" anchor="t" anchorCtr="0">
            <a:noAutofit/>
          </a:bodyPr>
          <a:lstStyle/>
          <a:p>
            <a:pPr algn="ctr" defTabSz="685783">
              <a:lnSpc>
                <a:spcPct val="110000"/>
              </a:lnSpc>
              <a:buSzPct val="25000"/>
            </a:pPr>
            <a:r>
              <a:rPr lang="en-US" sz="1600" dirty="0">
                <a:solidFill>
                  <a:srgbClr val="FFFFFF"/>
                </a:solidFill>
                <a:ea typeface="Arial"/>
                <a:cs typeface="IBM Plex Sans"/>
                <a:sym typeface="Arial"/>
              </a:rPr>
              <a:t>Cloud deployment options</a:t>
            </a:r>
          </a:p>
        </p:txBody>
      </p:sp>
      <p:pic>
        <p:nvPicPr>
          <p:cNvPr id="18" name="Shape 21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6949385" y="1787910"/>
            <a:ext cx="725394" cy="701408"/>
          </a:xfrm>
          <a:prstGeom prst="rect">
            <a:avLst/>
          </a:prstGeom>
          <a:noFill/>
          <a:ln>
            <a:noFill/>
          </a:ln>
        </p:spPr>
      </p:pic>
      <p:sp>
        <p:nvSpPr>
          <p:cNvPr id="19" name="Shape 215"/>
          <p:cNvSpPr txBox="1"/>
          <p:nvPr/>
        </p:nvSpPr>
        <p:spPr>
          <a:xfrm>
            <a:off x="4846013" y="2610851"/>
            <a:ext cx="1469922" cy="726694"/>
          </a:xfrm>
          <a:prstGeom prst="rect">
            <a:avLst/>
          </a:prstGeom>
          <a:noFill/>
          <a:ln>
            <a:noFill/>
          </a:ln>
        </p:spPr>
        <p:txBody>
          <a:bodyPr wrap="square" lIns="91421" tIns="45698" rIns="91421" bIns="45698" anchor="t" anchorCtr="0">
            <a:noAutofit/>
          </a:bodyPr>
          <a:lstStyle/>
          <a:p>
            <a:pPr algn="ctr" defTabSz="685783">
              <a:lnSpc>
                <a:spcPct val="110000"/>
              </a:lnSpc>
              <a:buSzPct val="25000"/>
            </a:pPr>
            <a:r>
              <a:rPr lang="en-US" sz="1600" dirty="0">
                <a:solidFill>
                  <a:srgbClr val="FFFFFF"/>
                </a:solidFill>
                <a:cs typeface="IBM Plex Sans"/>
              </a:rPr>
              <a:t>Open ecosystem</a:t>
            </a:r>
          </a:p>
        </p:txBody>
      </p:sp>
      <p:pic>
        <p:nvPicPr>
          <p:cNvPr id="20" name="Shape 216"/>
          <p:cNvPicPr preferRelativeResize="0"/>
          <p:nvPr/>
        </p:nvPicPr>
        <p:blipFill>
          <a:blip r:embed="rId6" cstate="email">
            <a:extLst>
              <a:ext uri="{28A0092B-C50C-407E-A947-70E740481C1C}">
                <a14:useLocalDpi xmlns:a14="http://schemas.microsoft.com/office/drawing/2010/main"/>
              </a:ext>
            </a:extLst>
          </a:blip>
          <a:stretch>
            <a:fillRect/>
          </a:stretch>
        </p:blipFill>
        <p:spPr>
          <a:xfrm>
            <a:off x="5218277" y="1780383"/>
            <a:ext cx="725394" cy="708937"/>
          </a:xfrm>
          <a:prstGeom prst="rect">
            <a:avLst/>
          </a:prstGeom>
          <a:noFill/>
          <a:ln>
            <a:noFill/>
          </a:ln>
        </p:spPr>
      </p:pic>
    </p:spTree>
    <p:extLst>
      <p:ext uri="{BB962C8B-B14F-4D97-AF65-F5344CB8AC3E}">
        <p14:creationId xmlns:p14="http://schemas.microsoft.com/office/powerpoint/2010/main" val="4155856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31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AD89F4-E5D9-4E13-A3C5-B947482EC2A1}"/>
              </a:ext>
            </a:extLst>
          </p:cNvPr>
          <p:cNvSpPr>
            <a:spLocks noGrp="1"/>
          </p:cNvSpPr>
          <p:nvPr>
            <p:ph type="sldNum" sz="quarter" idx="10"/>
          </p:nvPr>
        </p:nvSpPr>
        <p:spPr/>
        <p:txBody>
          <a:bodyPr/>
          <a:lstStyle/>
          <a:p>
            <a:fld id="{D0BE6F14-FF48-0F4F-A8AA-2E3F25371E4A}" type="slidenum">
              <a:rPr lang="en-US" smtClean="0"/>
              <a:pPr/>
              <a:t>25</a:t>
            </a:fld>
            <a:endParaRPr lang="en-US"/>
          </a:p>
        </p:txBody>
      </p:sp>
      <p:sp>
        <p:nvSpPr>
          <p:cNvPr id="2" name="TextBox 1">
            <a:extLst>
              <a:ext uri="{FF2B5EF4-FFF2-40B4-BE49-F238E27FC236}">
                <a16:creationId xmlns:a16="http://schemas.microsoft.com/office/drawing/2014/main" id="{96896A54-7D61-4831-9E81-71CF4C658021}"/>
              </a:ext>
            </a:extLst>
          </p:cNvPr>
          <p:cNvSpPr txBox="1"/>
          <p:nvPr/>
        </p:nvSpPr>
        <p:spPr>
          <a:xfrm>
            <a:off x="3537902" y="2187029"/>
            <a:ext cx="2068195" cy="769441"/>
          </a:xfrm>
          <a:prstGeom prst="rect">
            <a:avLst/>
          </a:prstGeom>
          <a:noFill/>
        </p:spPr>
        <p:txBody>
          <a:bodyPr wrap="none" rtlCol="0">
            <a:spAutoFit/>
          </a:bodyPr>
          <a:lstStyle/>
          <a:p>
            <a:pPr algn="ctr"/>
            <a:r>
              <a:rPr lang="en-US" sz="4400" dirty="0"/>
              <a:t>Backup</a:t>
            </a:r>
          </a:p>
        </p:txBody>
      </p:sp>
    </p:spTree>
    <p:extLst>
      <p:ext uri="{BB962C8B-B14F-4D97-AF65-F5344CB8AC3E}">
        <p14:creationId xmlns:p14="http://schemas.microsoft.com/office/powerpoint/2010/main" val="362296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49507"/>
            <a:ext cx="8085138" cy="381000"/>
          </a:xfrm>
        </p:spPr>
        <p:txBody>
          <a:bodyPr/>
          <a:lstStyle/>
          <a:p>
            <a:r>
              <a:rPr lang="en-US" sz="2000" dirty="0">
                <a:latin typeface="Arial" panose="020B0604020202020204" pitchFamily="34" charset="0"/>
                <a:cs typeface="Arial" panose="020B0604020202020204" pitchFamily="34" charset="0"/>
              </a:rPr>
              <a:t>Key generational enhancements POWER7 to POWER9 (midrange)</a:t>
            </a:r>
          </a:p>
        </p:txBody>
      </p:sp>
      <p:graphicFrame>
        <p:nvGraphicFramePr>
          <p:cNvPr id="9" name="Content Placeholder 13">
            <a:extLst>
              <a:ext uri="{FF2B5EF4-FFF2-40B4-BE49-F238E27FC236}">
                <a16:creationId xmlns:a16="http://schemas.microsoft.com/office/drawing/2014/main" id="{552A3F98-563A-4957-932B-F41393BEB8AA}"/>
              </a:ext>
            </a:extLst>
          </p:cNvPr>
          <p:cNvGraphicFramePr>
            <a:graphicFrameLocks/>
          </p:cNvGraphicFramePr>
          <p:nvPr>
            <p:extLst/>
          </p:nvPr>
        </p:nvGraphicFramePr>
        <p:xfrm>
          <a:off x="155545" y="651722"/>
          <a:ext cx="8858838" cy="3691529"/>
        </p:xfrm>
        <a:graphic>
          <a:graphicData uri="http://schemas.openxmlformats.org/drawingml/2006/table">
            <a:tbl>
              <a:tblPr>
                <a:tableStyleId>{5C22544A-7EE6-4342-B048-85BDC9FD1C3A}</a:tableStyleId>
              </a:tblPr>
              <a:tblGrid>
                <a:gridCol w="1448140">
                  <a:extLst>
                    <a:ext uri="{9D8B030D-6E8A-4147-A177-3AD203B41FA5}">
                      <a16:colId xmlns:a16="http://schemas.microsoft.com/office/drawing/2014/main" val="1611147174"/>
                    </a:ext>
                  </a:extLst>
                </a:gridCol>
                <a:gridCol w="1282391">
                  <a:extLst>
                    <a:ext uri="{9D8B030D-6E8A-4147-A177-3AD203B41FA5}">
                      <a16:colId xmlns:a16="http://schemas.microsoft.com/office/drawing/2014/main" val="3230723166"/>
                    </a:ext>
                  </a:extLst>
                </a:gridCol>
                <a:gridCol w="1331595">
                  <a:extLst>
                    <a:ext uri="{9D8B030D-6E8A-4147-A177-3AD203B41FA5}">
                      <a16:colId xmlns:a16="http://schemas.microsoft.com/office/drawing/2014/main" val="3118185910"/>
                    </a:ext>
                  </a:extLst>
                </a:gridCol>
                <a:gridCol w="1697355">
                  <a:extLst>
                    <a:ext uri="{9D8B030D-6E8A-4147-A177-3AD203B41FA5}">
                      <a16:colId xmlns:a16="http://schemas.microsoft.com/office/drawing/2014/main" val="4108458153"/>
                    </a:ext>
                  </a:extLst>
                </a:gridCol>
                <a:gridCol w="1519584">
                  <a:extLst>
                    <a:ext uri="{9D8B030D-6E8A-4147-A177-3AD203B41FA5}">
                      <a16:colId xmlns:a16="http://schemas.microsoft.com/office/drawing/2014/main" val="605733055"/>
                    </a:ext>
                  </a:extLst>
                </a:gridCol>
                <a:gridCol w="1579773">
                  <a:extLst>
                    <a:ext uri="{9D8B030D-6E8A-4147-A177-3AD203B41FA5}">
                      <a16:colId xmlns:a16="http://schemas.microsoft.com/office/drawing/2014/main" val="4183395685"/>
                    </a:ext>
                  </a:extLst>
                </a:gridCol>
              </a:tblGrid>
              <a:tr h="346109">
                <a:tc>
                  <a:txBody>
                    <a:bodyPr/>
                    <a:lstStyle/>
                    <a:p>
                      <a:pPr algn="ctr" fontAlgn="t"/>
                      <a:r>
                        <a:rPr lang="en-US" sz="1100" b="1" u="none" strike="noStrike" dirty="0">
                          <a:solidFill>
                            <a:schemeClr val="bg1"/>
                          </a:solidFill>
                          <a:effectLst/>
                        </a:rPr>
                        <a:t>Features</a:t>
                      </a:r>
                      <a:endParaRPr lang="en-US" sz="1100" b="1" i="0" u="none" strike="noStrike" dirty="0">
                        <a:solidFill>
                          <a:schemeClr val="bg1"/>
                        </a:solidFill>
                        <a:effectLst/>
                        <a:latin typeface="Calibri" panose="020F050202020403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100" b="1" i="0" u="none" strike="noStrike" dirty="0">
                          <a:solidFill>
                            <a:schemeClr val="bg1"/>
                          </a:solidFill>
                          <a:effectLst/>
                          <a:latin typeface="Calibri" panose="020F0502020204030204" pitchFamily="34" charset="0"/>
                        </a:rPr>
                        <a:t>Power 760</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100" b="1" u="none" strike="noStrike" dirty="0">
                          <a:solidFill>
                            <a:schemeClr val="bg1"/>
                          </a:solidFill>
                          <a:effectLst/>
                        </a:rPr>
                        <a:t>E850C</a:t>
                      </a:r>
                      <a:endParaRPr lang="en-US" sz="1100" b="1" i="0" u="none" strike="noStrike" dirty="0">
                        <a:solidFill>
                          <a:schemeClr val="bg1"/>
                        </a:solidFill>
                        <a:effectLst/>
                        <a:latin typeface="Calibri" panose="020F050202020403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1100" b="1" u="none" strike="noStrike" dirty="0">
                          <a:solidFill>
                            <a:schemeClr val="bg1"/>
                          </a:solidFill>
                          <a:effectLst/>
                        </a:rPr>
                        <a:t>E950</a:t>
                      </a:r>
                      <a:endParaRPr lang="en-US" sz="1100" b="1" i="0" u="none" strike="noStrike" dirty="0">
                        <a:solidFill>
                          <a:schemeClr val="bg1"/>
                        </a:solidFill>
                        <a:effectLst/>
                        <a:latin typeface="Calibri" panose="020F050202020403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algn="ctr" defTabSz="609585" rtl="0" eaLnBrk="1" fontAlgn="t" latinLnBrk="0" hangingPunct="1"/>
                      <a:r>
                        <a:rPr lang="en-US" sz="1100" b="1" u="none" strike="noStrike" kern="1200" dirty="0">
                          <a:solidFill>
                            <a:schemeClr val="bg1"/>
                          </a:solidFill>
                          <a:effectLst/>
                          <a:latin typeface="+mn-lt"/>
                          <a:ea typeface="+mn-ea"/>
                          <a:cs typeface="+mn-cs"/>
                        </a:rPr>
                        <a:t>Impact (POWER7 to POWER9)</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algn="ctr" defTabSz="609585" rtl="0" eaLnBrk="1" fontAlgn="t" latinLnBrk="0" hangingPunct="1"/>
                      <a:r>
                        <a:rPr lang="en-US" sz="1100" b="1" u="none" strike="noStrike" kern="1200" dirty="0">
                          <a:solidFill>
                            <a:schemeClr val="bg1"/>
                          </a:solidFill>
                          <a:effectLst/>
                          <a:latin typeface="+mn-lt"/>
                          <a:ea typeface="+mn-ea"/>
                          <a:cs typeface="+mn-cs"/>
                        </a:rPr>
                        <a:t>Impact (POWER8 to POWER9)</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71292249"/>
                  </a:ext>
                </a:extLst>
              </a:tr>
              <a:tr h="27789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Processor</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POWER7</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POWER8 (DCM)</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09585" rtl="0" eaLnBrk="1" fontAlgn="t" latinLnBrk="0" hangingPunct="1"/>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POWER9 (SCM)</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ctr" defTabSz="609585" rtl="0" eaLnBrk="1" fontAlgn="t" latinLnBrk="0" hangingPunct="1">
                        <a:buClr>
                          <a:srgbClr val="0064FF"/>
                        </a:buClr>
                        <a:buFont typeface="Wingdings" panose="05000000000000000000" pitchFamily="2" charset="2"/>
                        <a:buChar char="ü"/>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Faster and more powerful</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ctr" defTabSz="609585" rtl="0" eaLnBrk="1" fontAlgn="t" latinLnBrk="0" hangingPunct="1">
                        <a:buClr>
                          <a:srgbClr val="0064FF"/>
                        </a:buClr>
                        <a:buFont typeface="Wingdings" panose="05000000000000000000" pitchFamily="2" charset="2"/>
                        <a:buChar char="ü"/>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More efficient processor communication</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374071"/>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Sockets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1 to 4</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2 to 4</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900" b="0" i="0" u="none" strike="noStrike" dirty="0">
                          <a:solidFill>
                            <a:schemeClr val="tx1"/>
                          </a:solidFill>
                          <a:effectLst/>
                          <a:latin typeface="Arial" panose="020B0604020202020204" pitchFamily="34" charset="0"/>
                          <a:cs typeface="Arial" panose="020B0604020202020204" pitchFamily="34" charset="0"/>
                        </a:rPr>
                        <a:t>2 to 4</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rtl="0" fontAlgn="t">
                        <a:buClr>
                          <a:srgbClr val="0064FF"/>
                        </a:buClr>
                        <a:buFont typeface="Wingdings" panose="05000000000000000000" pitchFamily="2" charset="2"/>
                        <a:buNone/>
                      </a:pP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rtl="0" fontAlgn="t">
                        <a:buClr>
                          <a:srgbClr val="0064FF"/>
                        </a:buClr>
                        <a:buFont typeface="Wingdings" panose="05000000000000000000" pitchFamily="2" charset="2"/>
                        <a:buChar char="ü"/>
                      </a:pPr>
                      <a:endParaRPr lang="en-US" sz="900" b="0" i="1"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29713"/>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Cores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12 or 24 or 36 or 48</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32 or 40 or 48</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dirty="0">
                          <a:solidFill>
                            <a:schemeClr val="tx1"/>
                          </a:solidFill>
                          <a:effectLst/>
                          <a:latin typeface="Arial" panose="020B0604020202020204" pitchFamily="34" charset="0"/>
                          <a:cs typeface="Arial" panose="020B0604020202020204" pitchFamily="34" charset="0"/>
                        </a:rPr>
                        <a:t>32 or 40 or</a:t>
                      </a:r>
                      <a:r>
                        <a:rPr lang="en-US" sz="900" u="none" strike="noStrike" baseline="0" dirty="0">
                          <a:solidFill>
                            <a:schemeClr val="tx1"/>
                          </a:solidFill>
                          <a:effectLst/>
                          <a:latin typeface="Arial" panose="020B0604020202020204" pitchFamily="34" charset="0"/>
                          <a:cs typeface="Arial" panose="020B0604020202020204" pitchFamily="34" charset="0"/>
                        </a:rPr>
                        <a:t> 44 or</a:t>
                      </a:r>
                      <a:r>
                        <a:rPr lang="en-US" sz="900" u="none" strike="noStrike" dirty="0">
                          <a:solidFill>
                            <a:schemeClr val="tx1"/>
                          </a:solidFill>
                          <a:effectLst/>
                          <a:latin typeface="Arial" panose="020B0604020202020204" pitchFamily="34" charset="0"/>
                          <a:cs typeface="Arial" panose="020B0604020202020204" pitchFamily="34" charset="0"/>
                        </a:rPr>
                        <a:t> 48</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Higher minimum cores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More Processor Options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66558"/>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Maximum Memory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2TB</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4 TB</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16 TB</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8X Maximum Memory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4X Maximum Memory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654649"/>
                  </a:ext>
                </a:extLst>
              </a:tr>
              <a:tr h="27789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DIMM Type/DIMM slots count</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Up to 64 Industry Standard DIMMs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Up to 32 CDIMMs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Up to 128 Industry Standard DIMMs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Faster and More memory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More Memory Capacity and Flexibility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988103"/>
                  </a:ext>
                </a:extLst>
              </a:tr>
              <a:tr h="27789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Memory Bandwidth</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307 GB/sec</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768 GB/sec</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920 GB/sec</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3X Memory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20% more Memory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4850810"/>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IO Expansion Slots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Yes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Yes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Yes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rtl="0" fontAlgn="t">
                        <a:buClr>
                          <a:srgbClr val="0064FF"/>
                        </a:buClr>
                        <a:buFont typeface="Wingdings" panose="05000000000000000000" pitchFamily="2" charset="2"/>
                        <a:buChar char="ü"/>
                      </a:pP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rtl="0" fontAlgn="t">
                        <a:buClr>
                          <a:srgbClr val="0064FF"/>
                        </a:buClr>
                        <a:buFont typeface="Wingdings" panose="05000000000000000000" pitchFamily="2" charset="2"/>
                        <a:buChar char="ü"/>
                      </a:pPr>
                      <a:endParaRPr lang="en-US" sz="900" b="0" i="1" u="none" strike="noStrike" dirty="0">
                        <a:solidFill>
                          <a:schemeClr val="tx1"/>
                        </a:solidFill>
                        <a:effectLst/>
                        <a:latin typeface="Arial" panose="020B0604020202020204" pitchFamily="34" charset="0"/>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948986"/>
                  </a:ext>
                </a:extLst>
              </a:tr>
              <a:tr h="14073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PCIe slots</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6x PCIe Gen2</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11x PCIe Gen3</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10x PCIe Gen4, 1x PCI Gen3</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ctr" defTabSz="457200"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More slots and Faster </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ctr" defTabSz="457200"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PCIe Gen4</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513602"/>
                  </a:ext>
                </a:extLst>
              </a:tr>
              <a:tr h="27789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Acceleration Ports</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No</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Yes (CAPI 1.0)</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Yes (CAPI 2.0 + </a:t>
                      </a:r>
                      <a:r>
                        <a:rPr lang="en-US" sz="900" u="none" strike="noStrike" kern="1200" dirty="0" err="1">
                          <a:solidFill>
                            <a:schemeClr val="tx1"/>
                          </a:solidFill>
                          <a:effectLst/>
                          <a:latin typeface="Arial" panose="020B0604020202020204" pitchFamily="34" charset="0"/>
                          <a:ea typeface="+mn-ea"/>
                          <a:cs typeface="Arial" panose="020B0604020202020204" pitchFamily="34" charset="0"/>
                        </a:rPr>
                        <a:t>OpenCAPI</a:t>
                      </a:r>
                      <a:r>
                        <a:rPr lang="en-US" sz="90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Future enablement for accelerators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Future enablement for accelerators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59129"/>
                  </a:ext>
                </a:extLst>
              </a:tr>
              <a:tr h="140732">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PCIe Hot Plug Support</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Yes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Yes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Yes + </a:t>
                      </a:r>
                      <a:r>
                        <a:rPr lang="en-US" sz="900" u="none" strike="noStrike" kern="1200" dirty="0" err="1">
                          <a:solidFill>
                            <a:schemeClr val="tx1"/>
                          </a:solidFill>
                          <a:effectLst/>
                          <a:latin typeface="Arial" panose="020B0604020202020204" pitchFamily="34" charset="0"/>
                          <a:ea typeface="+mn-ea"/>
                          <a:cs typeface="Arial" panose="020B0604020202020204" pitchFamily="34" charset="0"/>
                        </a:rPr>
                        <a:t>Blindswap</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Better Serviceability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Better Serviceability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188806"/>
                  </a:ext>
                </a:extLst>
              </a:tr>
              <a:tr h="14073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IO bandwidth</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74 GB/sec</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315 GB/sec</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630 GB/sec</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&gt;8X IO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2X IO bandwidth</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064578"/>
                  </a:ext>
                </a:extLst>
              </a:tr>
              <a:tr h="14073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Ethernet ports </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Max 40Gbs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Max 100 </a:t>
                      </a:r>
                      <a:r>
                        <a:rPr lang="en-US" sz="900" u="none" strike="noStrike" dirty="0" err="1">
                          <a:solidFill>
                            <a:schemeClr val="tx1"/>
                          </a:solidFill>
                          <a:effectLst/>
                          <a:latin typeface="Arial" panose="020B0604020202020204" pitchFamily="34" charset="0"/>
                          <a:cs typeface="Arial" panose="020B0604020202020204" pitchFamily="34" charset="0"/>
                        </a:rPr>
                        <a:t>Gbs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900" u="none" strike="noStrike" kern="1200" dirty="0">
                          <a:solidFill>
                            <a:schemeClr val="tx1"/>
                          </a:solidFill>
                          <a:effectLst/>
                          <a:latin typeface="Arial" panose="020B0604020202020204" pitchFamily="34" charset="0"/>
                          <a:ea typeface="+mn-ea"/>
                          <a:cs typeface="Arial" panose="020B0604020202020204" pitchFamily="34" charset="0"/>
                        </a:rPr>
                        <a:t>Max 100 </a:t>
                      </a:r>
                      <a:r>
                        <a:rPr lang="en-US" sz="900" u="none" strike="noStrike" kern="1200" dirty="0" err="1">
                          <a:solidFill>
                            <a:schemeClr val="tx1"/>
                          </a:solidFill>
                          <a:effectLst/>
                          <a:latin typeface="Arial" panose="020B0604020202020204" pitchFamily="34" charset="0"/>
                          <a:ea typeface="+mn-ea"/>
                          <a:cs typeface="Arial" panose="020B0604020202020204" pitchFamily="34" charset="0"/>
                        </a:rPr>
                        <a:t>Gbs</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en-US" sz="900" b="0" i="1" u="none" strike="noStrike" kern="1200" dirty="0">
                          <a:solidFill>
                            <a:schemeClr val="tx1"/>
                          </a:solidFill>
                          <a:effectLst/>
                          <a:latin typeface="Arial" panose="020B0604020202020204" pitchFamily="34" charset="0"/>
                          <a:ea typeface="+mn-ea"/>
                          <a:cs typeface="Arial" panose="020B0604020202020204" pitchFamily="34" charset="0"/>
                        </a:rPr>
                        <a:t>Faster offerings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None/>
                        <a:tabLst/>
                        <a:defRPr/>
                      </a:pPr>
                      <a:endParaRPr lang="en-US" sz="9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2006976"/>
                  </a:ext>
                </a:extLst>
              </a:tr>
              <a:tr h="277892">
                <a:tc>
                  <a:txBody>
                    <a:bodyPr/>
                    <a:lstStyle/>
                    <a:p>
                      <a:pPr algn="ctr" fontAlgn="t"/>
                      <a:r>
                        <a:rPr lang="en-US" sz="900" u="none" strike="noStrike">
                          <a:solidFill>
                            <a:schemeClr val="tx1"/>
                          </a:solidFill>
                          <a:effectLst/>
                          <a:latin typeface="Arial" panose="020B0604020202020204" pitchFamily="34" charset="0"/>
                          <a:cs typeface="Arial" panose="020B0604020202020204" pitchFamily="34" charset="0"/>
                        </a:rPr>
                        <a:t>Internal Storage Bays</a:t>
                      </a:r>
                      <a:endParaRPr lang="en-US" sz="900" b="0" i="0" u="none" strike="noStrike">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6x 2.5” SAS bays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u="none" strike="noStrike" dirty="0">
                          <a:solidFill>
                            <a:schemeClr val="tx1"/>
                          </a:solidFill>
                          <a:effectLst/>
                          <a:latin typeface="Arial" panose="020B0604020202020204" pitchFamily="34" charset="0"/>
                          <a:cs typeface="Arial" panose="020B0604020202020204" pitchFamily="34" charset="0"/>
                        </a:rPr>
                        <a:t>12 (8x 2.5” SAS bays + </a:t>
                      </a:r>
                    </a:p>
                    <a:p>
                      <a:pPr algn="ctr" fontAlgn="t"/>
                      <a:r>
                        <a:rPr lang="en-US" sz="900" u="none" strike="noStrike" dirty="0">
                          <a:solidFill>
                            <a:schemeClr val="tx1"/>
                          </a:solidFill>
                          <a:effectLst/>
                          <a:latin typeface="Arial" panose="020B0604020202020204" pitchFamily="34" charset="0"/>
                          <a:cs typeface="Arial" panose="020B0604020202020204" pitchFamily="34" charset="0"/>
                        </a:rPr>
                        <a:t>    4x 1.8” SSD bays) </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12 (8x 2.5” SAS bays +</a:t>
                      </a:r>
                    </a:p>
                    <a:p>
                      <a:pPr marL="0" marR="0" lvl="0" indent="0" algn="ctr" defTabSz="914400" rtl="0" eaLnBrk="1" fontAlgn="t" latinLnBrk="0" hangingPunct="1">
                        <a:lnSpc>
                          <a:spcPct val="100000"/>
                        </a:lnSpc>
                        <a:spcBef>
                          <a:spcPts val="0"/>
                        </a:spcBef>
                        <a:spcAft>
                          <a:spcPts val="0"/>
                        </a:spcAft>
                        <a:buClrTx/>
                        <a:buSzTx/>
                        <a:buFontTx/>
                        <a:buNone/>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4x NVMe bays)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0" u="none" strike="noStrike" kern="1200" dirty="0">
                          <a:solidFill>
                            <a:schemeClr val="tx1"/>
                          </a:solidFill>
                          <a:effectLst/>
                          <a:latin typeface="Arial" panose="020B0604020202020204" pitchFamily="34" charset="0"/>
                          <a:ea typeface="+mn-ea"/>
                          <a:cs typeface="Arial" panose="020B0604020202020204" pitchFamily="34" charset="0"/>
                        </a:rPr>
                        <a:t>More SAS bays and more options</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Faster and</a:t>
                      </a:r>
                      <a:r>
                        <a:rPr lang="pt-BR" sz="900" b="0" i="1"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more compact storage</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886398"/>
                  </a:ext>
                </a:extLst>
              </a:tr>
              <a:tr h="277892">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Internal Storage Controllers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Integrated</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Integrated</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Optional and Concurrent Maintainable</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Improved cost and seviceability</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Improved</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cost</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and</a:t>
                      </a: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a:t>
                      </a:r>
                      <a:r>
                        <a:rPr lang="pt-BR" sz="900" b="0" i="1" u="none" strike="noStrike" kern="1200" dirty="0" err="1">
                          <a:solidFill>
                            <a:schemeClr val="tx1"/>
                          </a:solidFill>
                          <a:effectLst/>
                          <a:latin typeface="Arial" panose="020B0604020202020204" pitchFamily="34" charset="0"/>
                          <a:ea typeface="+mn-ea"/>
                          <a:cs typeface="Arial" panose="020B0604020202020204" pitchFamily="34" charset="0"/>
                        </a:rPr>
                        <a:t>seviceability</a:t>
                      </a:r>
                      <a:endParaRPr lang="pt-BR" sz="900" b="0" i="1" u="none" strike="noStrike" kern="1200" dirty="0">
                        <a:solidFill>
                          <a:schemeClr val="tx1"/>
                        </a:solidFill>
                        <a:effectLst/>
                        <a:latin typeface="Arial" panose="020B0604020202020204" pitchFamily="34" charset="0"/>
                        <a:ea typeface="+mn-ea"/>
                        <a:cs typeface="Arial" panose="020B0604020202020204" pitchFamily="34" charset="0"/>
                      </a:endParaRP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998289"/>
                  </a:ext>
                </a:extLst>
              </a:tr>
              <a:tr h="552212">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rPr>
                        <a:t>RAS</a:t>
                      </a: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209" marR="3209" marT="32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Enhanced DC-DC Reg Design</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900" u="none" strike="noStrike" kern="1200" dirty="0">
                          <a:solidFill>
                            <a:schemeClr val="tx1"/>
                          </a:solidFill>
                          <a:effectLst/>
                          <a:latin typeface="Arial" panose="020B0604020202020204" pitchFamily="34" charset="0"/>
                          <a:ea typeface="+mn-ea"/>
                          <a:cs typeface="Arial" panose="020B0604020202020204" pitchFamily="34" charset="0"/>
                        </a:rPr>
                        <a:t>Enhanced Fan Concurrent Maintainance P8 to P9</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More reliable and serviceable power</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More reliable and serviceable power.</a:t>
                      </a:r>
                    </a:p>
                    <a:p>
                      <a:pPr marL="285750" marR="0" lvl="0" indent="-285750" algn="ctr" defTabSz="609585" rtl="0" eaLnBrk="1" fontAlgn="t" latinLnBrk="0" hangingPunct="1">
                        <a:lnSpc>
                          <a:spcPct val="100000"/>
                        </a:lnSpc>
                        <a:spcBef>
                          <a:spcPts val="0"/>
                        </a:spcBef>
                        <a:spcAft>
                          <a:spcPts val="0"/>
                        </a:spcAft>
                        <a:buClr>
                          <a:srgbClr val="0064FF"/>
                        </a:buClr>
                        <a:buSzTx/>
                        <a:buFont typeface="Wingdings" panose="05000000000000000000" pitchFamily="2" charset="2"/>
                        <a:buChar char="ü"/>
                        <a:tabLst/>
                        <a:defRPr/>
                      </a:pPr>
                      <a:r>
                        <a:rPr lang="pt-BR" sz="900" b="0" i="1" u="none" strike="noStrike" kern="1200" dirty="0">
                          <a:solidFill>
                            <a:schemeClr val="tx1"/>
                          </a:solidFill>
                          <a:effectLst/>
                          <a:latin typeface="Arial" panose="020B0604020202020204" pitchFamily="34" charset="0"/>
                          <a:ea typeface="+mn-ea"/>
                          <a:cs typeface="Arial" panose="020B0604020202020204" pitchFamily="34" charset="0"/>
                        </a:rPr>
                        <a:t> More serviceable cooling </a:t>
                      </a:r>
                    </a:p>
                  </a:txBody>
                  <a:tcPr marL="3572" marR="3572" marT="35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844650"/>
                  </a:ext>
                </a:extLst>
              </a:tr>
            </a:tbl>
          </a:graphicData>
        </a:graphic>
      </p:graphicFrame>
    </p:spTree>
    <p:extLst>
      <p:ext uri="{BB962C8B-B14F-4D97-AF65-F5344CB8AC3E}">
        <p14:creationId xmlns:p14="http://schemas.microsoft.com/office/powerpoint/2010/main" val="101215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F80FD399-34E2-41F3-BA6D-3C3EEEEC9A17}"/>
              </a:ext>
            </a:extLst>
          </p:cNvPr>
          <p:cNvGraphicFramePr>
            <a:graphicFrameLocks noGrp="1"/>
          </p:cNvGraphicFramePr>
          <p:nvPr>
            <p:ph idx="4294967295"/>
            <p:extLst>
              <p:ext uri="{D42A27DB-BD31-4B8C-83A1-F6EECF244321}">
                <p14:modId xmlns:p14="http://schemas.microsoft.com/office/powerpoint/2010/main" val="2709246152"/>
              </p:ext>
            </p:extLst>
          </p:nvPr>
        </p:nvGraphicFramePr>
        <p:xfrm>
          <a:off x="124516" y="479678"/>
          <a:ext cx="8909108" cy="4719160"/>
        </p:xfrm>
        <a:graphic>
          <a:graphicData uri="http://schemas.openxmlformats.org/drawingml/2006/table">
            <a:tbl>
              <a:tblPr>
                <a:tableStyleId>{5C22544A-7EE6-4342-B048-85BDC9FD1C3A}</a:tableStyleId>
              </a:tblPr>
              <a:tblGrid>
                <a:gridCol w="1052443">
                  <a:extLst>
                    <a:ext uri="{9D8B030D-6E8A-4147-A177-3AD203B41FA5}">
                      <a16:colId xmlns:a16="http://schemas.microsoft.com/office/drawing/2014/main" val="1611147174"/>
                    </a:ext>
                  </a:extLst>
                </a:gridCol>
                <a:gridCol w="1380612">
                  <a:extLst>
                    <a:ext uri="{9D8B030D-6E8A-4147-A177-3AD203B41FA5}">
                      <a16:colId xmlns:a16="http://schemas.microsoft.com/office/drawing/2014/main" val="309753646"/>
                    </a:ext>
                  </a:extLst>
                </a:gridCol>
                <a:gridCol w="1380612">
                  <a:extLst>
                    <a:ext uri="{9D8B030D-6E8A-4147-A177-3AD203B41FA5}">
                      <a16:colId xmlns:a16="http://schemas.microsoft.com/office/drawing/2014/main" val="3118185910"/>
                    </a:ext>
                  </a:extLst>
                </a:gridCol>
                <a:gridCol w="1826737">
                  <a:extLst>
                    <a:ext uri="{9D8B030D-6E8A-4147-A177-3AD203B41FA5}">
                      <a16:colId xmlns:a16="http://schemas.microsoft.com/office/drawing/2014/main" val="4108458153"/>
                    </a:ext>
                  </a:extLst>
                </a:gridCol>
                <a:gridCol w="1634352">
                  <a:extLst>
                    <a:ext uri="{9D8B030D-6E8A-4147-A177-3AD203B41FA5}">
                      <a16:colId xmlns:a16="http://schemas.microsoft.com/office/drawing/2014/main" val="2938101186"/>
                    </a:ext>
                  </a:extLst>
                </a:gridCol>
                <a:gridCol w="1634352">
                  <a:extLst>
                    <a:ext uri="{9D8B030D-6E8A-4147-A177-3AD203B41FA5}">
                      <a16:colId xmlns:a16="http://schemas.microsoft.com/office/drawing/2014/main" val="122424254"/>
                    </a:ext>
                  </a:extLst>
                </a:gridCol>
              </a:tblGrid>
              <a:tr h="141438">
                <a:tc>
                  <a:txBody>
                    <a:bodyPr/>
                    <a:lstStyle/>
                    <a:p>
                      <a:pPr algn="ctr" fontAlgn="t"/>
                      <a:r>
                        <a:rPr lang="en-US" sz="900" b="1" u="none" strike="noStrike" dirty="0">
                          <a:solidFill>
                            <a:schemeClr val="bg1"/>
                          </a:solidFill>
                          <a:effectLst/>
                        </a:rPr>
                        <a:t>Features</a:t>
                      </a:r>
                      <a:endParaRPr lang="en-US" sz="900" b="1" i="0" u="none" strike="noStrike" dirty="0">
                        <a:solidFill>
                          <a:schemeClr val="bg1"/>
                        </a:solidFill>
                        <a:effectLst/>
                        <a:latin typeface="Calibri" panose="020F050202020403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i="0" u="none" strike="noStrike" dirty="0">
                          <a:solidFill>
                            <a:schemeClr val="bg1"/>
                          </a:solidFill>
                          <a:effectLst/>
                          <a:latin typeface="Calibri" panose="020F0502020204030204" pitchFamily="34" charset="0"/>
                        </a:rPr>
                        <a:t>Power 780</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u="none" strike="noStrike" dirty="0">
                          <a:solidFill>
                            <a:schemeClr val="bg1"/>
                          </a:solidFill>
                          <a:effectLst/>
                        </a:rPr>
                        <a:t>Power E880C</a:t>
                      </a:r>
                      <a:endParaRPr lang="en-US" sz="900" b="1" i="0" u="none" strike="noStrike" dirty="0">
                        <a:solidFill>
                          <a:schemeClr val="bg1"/>
                        </a:solidFill>
                        <a:effectLst/>
                        <a:latin typeface="Calibri" panose="020F050202020403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u="none" strike="noStrike" dirty="0">
                          <a:solidFill>
                            <a:schemeClr val="bg1"/>
                          </a:solidFill>
                          <a:effectLst/>
                        </a:rPr>
                        <a:t>Power E980</a:t>
                      </a:r>
                      <a:endParaRPr lang="en-US" sz="900" b="1" i="0" u="none" strike="noStrike" dirty="0">
                        <a:solidFill>
                          <a:schemeClr val="bg1"/>
                        </a:solidFill>
                        <a:effectLst/>
                        <a:latin typeface="Calibri" panose="020F050202020403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i="0" u="none" strike="noStrike" dirty="0">
                          <a:solidFill>
                            <a:schemeClr val="bg1"/>
                          </a:solidFill>
                          <a:effectLst/>
                          <a:latin typeface="Calibri" panose="020F0502020204030204" pitchFamily="34" charset="0"/>
                        </a:rPr>
                        <a:t>Impact (POWER7 to POWER9)</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t"/>
                      <a:r>
                        <a:rPr lang="en-US" sz="900" b="1" i="0" u="none" strike="noStrike" dirty="0">
                          <a:solidFill>
                            <a:schemeClr val="bg1"/>
                          </a:solidFill>
                          <a:effectLst/>
                          <a:latin typeface="Calibri" panose="020F0502020204030204" pitchFamily="34" charset="0"/>
                        </a:rPr>
                        <a:t>Impact (POWER8 to POWER9)</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71292249"/>
                  </a:ext>
                </a:extLst>
              </a:tr>
              <a:tr h="2333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Processor</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POWER7+</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POWER8</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POWER9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en-US" sz="800" b="0" i="1" dirty="0">
                          <a:solidFill>
                            <a:schemeClr val="tx1"/>
                          </a:solidFill>
                          <a:latin typeface="Arial" panose="020B0604020202020204" pitchFamily="34" charset="0"/>
                          <a:ea typeface="+mn-ea"/>
                          <a:cs typeface="Arial" panose="020B0604020202020204" pitchFamily="34" charset="0"/>
                        </a:rPr>
                        <a:t>Faster response time and increased system scalability</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F71FF"/>
                        </a:buClr>
                        <a:buSzPct val="150000"/>
                        <a:buFont typeface="Wingdings" pitchFamily="2" charset="2"/>
                        <a:buChar char="ü"/>
                        <a:tabLst/>
                        <a:defRPr/>
                      </a:pPr>
                      <a:r>
                        <a:rPr lang="en-US" sz="800" b="0" i="1" dirty="0">
                          <a:solidFill>
                            <a:schemeClr val="tx1"/>
                          </a:solidFill>
                          <a:latin typeface="Arial" panose="020B0604020202020204" pitchFamily="34" charset="0"/>
                          <a:ea typeface="+mn-ea"/>
                          <a:cs typeface="Arial" panose="020B0604020202020204" pitchFamily="34" charset="0"/>
                        </a:rPr>
                        <a:t>Faster response time and increased system scalability</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1374071"/>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Sockets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4, 8, 12, 16</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4, 8, 12, 16</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4, 8, 12, 16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29713"/>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Cores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Up to 128 cores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Up to 192 cores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800" u="none" strike="noStrike" dirty="0">
                          <a:solidFill>
                            <a:schemeClr val="tx1"/>
                          </a:solidFill>
                          <a:effectLst/>
                          <a:latin typeface="Arial" panose="020B0604020202020204" pitchFamily="34" charset="0"/>
                          <a:cs typeface="Arial" panose="020B0604020202020204" pitchFamily="34" charset="0"/>
                        </a:rPr>
                        <a:t>Up to 192 cores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en-US" sz="800" b="0" i="1" u="none" strike="noStrike" dirty="0">
                          <a:solidFill>
                            <a:schemeClr val="tx1"/>
                          </a:solidFill>
                          <a:effectLst/>
                          <a:latin typeface="Arial" panose="020B0604020202020204" pitchFamily="34" charset="0"/>
                          <a:cs typeface="Arial" panose="020B0604020202020204" pitchFamily="34" charset="0"/>
                        </a:rPr>
                        <a:t>Up to 50% more cores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F71FF"/>
                        </a:buClr>
                        <a:buSzPct val="150000"/>
                        <a:buFont typeface="Wingdings" pitchFamily="2" charset="2"/>
                        <a:buChar char="ü"/>
                        <a:tabLst/>
                        <a:defRPr/>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66558"/>
                  </a:ext>
                </a:extLst>
              </a:tr>
              <a:tr h="4619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Maximum Memory</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4TB</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32TB</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64TB</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16X increase in memory capacity significantly improves performance of large-scale in-memory DB applications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dirty="0">
                          <a:solidFill>
                            <a:schemeClr val="tx1"/>
                          </a:solidFill>
                          <a:latin typeface="Arial" panose="020B0604020202020204" pitchFamily="34" charset="0"/>
                          <a:ea typeface="+mn-ea"/>
                          <a:cs typeface="Arial" panose="020B0604020202020204" pitchFamily="34" charset="0"/>
                        </a:rPr>
                        <a:t>Enhance the performance of large-scale in-memory DB applications </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654649"/>
                  </a:ext>
                </a:extLst>
              </a:tr>
              <a:tr h="3476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Memory Bandwidth</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272 </a:t>
                      </a:r>
                      <a:r>
                        <a:rPr lang="en-US" sz="800" u="none" strike="noStrike" dirty="0">
                          <a:solidFill>
                            <a:schemeClr val="tx1"/>
                          </a:solidFill>
                          <a:effectLst/>
                          <a:latin typeface="Arial" panose="020B0604020202020204" pitchFamily="34" charset="0"/>
                          <a:cs typeface="Arial" panose="020B0604020202020204" pitchFamily="34" charset="0"/>
                        </a:rPr>
                        <a:t>GB/sec / drawer</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920 GB/sec / drawer</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920 GB/sec / drawer</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238% increase in memory bandwidth provides improved application performance</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988103"/>
                  </a:ext>
                </a:extLst>
              </a:tr>
              <a:tr h="119063">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I/O Drawer Expansion</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254862"/>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PCIe slots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cs typeface="Arial" panose="020B0604020202020204" pitchFamily="34" charset="0"/>
                        </a:rPr>
                        <a:t>6 PCIe GEN2 slots /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8 PCIe GEN3 slots /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8 PCIe GEN4 slots / drawer</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Over 4X I/O bandwidth</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171450" indent="-171450" algn="l" rtl="0" fontAlgn="t">
                        <a:buClr>
                          <a:srgbClr val="0F71FF"/>
                        </a:buClr>
                        <a:buSzPct val="150000"/>
                        <a:buFont typeface="Wingdings" pitchFamily="2" charset="2"/>
                        <a:buChar char="ü"/>
                      </a:pPr>
                      <a:r>
                        <a:rPr lang="en-US" sz="800" b="0" i="1" dirty="0">
                          <a:solidFill>
                            <a:schemeClr val="tx1"/>
                          </a:solidFill>
                          <a:latin typeface="Arial" panose="020B0604020202020204" pitchFamily="34" charset="0"/>
                          <a:ea typeface="+mn-ea"/>
                          <a:cs typeface="Arial" panose="020B0604020202020204" pitchFamily="34" charset="0"/>
                        </a:rPr>
                        <a:t>2X I/O bandwidth</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513602"/>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IO bandwidth</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144 GB/sec</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315 GB/sec</a:t>
                      </a:r>
                      <a:endParaRPr lang="en-US" sz="800" b="0" i="0" u="none" strike="sngStrike" baseline="0"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630 GB/sec</a:t>
                      </a:r>
                      <a:endParaRPr lang="en-US" sz="800" b="0" i="0" u="none" strike="sngStrike" baseline="0"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pPr algn="ctr" rtl="0" fontAlgn="t"/>
                      <a:endParaRPr lang="en-US" sz="1100" b="0" i="0" u="none" strike="noStrike" dirty="0">
                        <a:solidFill>
                          <a:srgbClr val="000000"/>
                        </a:solidFill>
                        <a:effectLst/>
                        <a:highlight>
                          <a:srgbClr val="C3FAA5"/>
                        </a:highligh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982107"/>
                  </a:ext>
                </a:extLst>
              </a:tr>
              <a:tr h="576263">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CEC Drawer fabric </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13.2 GB/s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25.6GB/s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pt-BR" sz="800" b="0" i="0" u="none" strike="noStrike" dirty="0">
                          <a:solidFill>
                            <a:schemeClr val="tx1"/>
                          </a:solidFill>
                          <a:effectLst/>
                          <a:latin typeface="Arial" panose="020B0604020202020204" pitchFamily="34" charset="0"/>
                          <a:cs typeface="Arial" panose="020B0604020202020204" pitchFamily="34" charset="0"/>
                        </a:rPr>
                        <a:t>103.12GB/</a:t>
                      </a:r>
                      <a:r>
                        <a:rPr lang="pt-BR" sz="800" b="0" i="0" u="none" strike="noStrike" dirty="0" err="1">
                          <a:solidFill>
                            <a:schemeClr val="tx1"/>
                          </a:solidFill>
                          <a:effectLst/>
                          <a:latin typeface="Arial" panose="020B0604020202020204" pitchFamily="34" charset="0"/>
                          <a:cs typeface="Arial" panose="020B0604020202020204" pitchFamily="34" charset="0"/>
                        </a:rPr>
                        <a:t>s</a:t>
                      </a:r>
                      <a:r>
                        <a:rPr lang="pt-BR" sz="800" b="0" i="0" u="none" strike="noStrike" dirty="0">
                          <a:solidFill>
                            <a:schemeClr val="tx1"/>
                          </a:solidFill>
                          <a:effectLst/>
                          <a:latin typeface="Arial" panose="020B0604020202020204" pitchFamily="34" charset="0"/>
                          <a:cs typeface="Arial" panose="020B0604020202020204" pitchFamily="34" charset="0"/>
                        </a:rPr>
                        <a:t>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09585"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pt-BR" sz="800" b="0" i="1" u="none" strike="noStrike" dirty="0">
                          <a:solidFill>
                            <a:schemeClr val="tx1"/>
                          </a:solidFill>
                          <a:effectLst/>
                          <a:latin typeface="Arial" panose="020B0604020202020204" pitchFamily="34" charset="0"/>
                          <a:ea typeface="+mn-ea"/>
                          <a:cs typeface="Arial" panose="020B0604020202020204" pitchFamily="34" charset="0"/>
                        </a:rPr>
                        <a:t>Nearly 8X higher internode bandwidth via 25Gb/s SMP links which flatten SMP topology to reduce latency &amp; increase throughput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09585" rtl="0" eaLnBrk="1" fontAlgn="t" latinLnBrk="0" hangingPunct="1">
                        <a:lnSpc>
                          <a:spcPct val="100000"/>
                        </a:lnSpc>
                        <a:spcBef>
                          <a:spcPts val="0"/>
                        </a:spcBef>
                        <a:spcAft>
                          <a:spcPts val="0"/>
                        </a:spcAft>
                        <a:buClr>
                          <a:srgbClr val="0F71FF"/>
                        </a:buClr>
                        <a:buSzPct val="150000"/>
                        <a:buFont typeface="Wingdings" pitchFamily="2" charset="2"/>
                        <a:buChar char="ü"/>
                        <a:tabLst/>
                        <a:defRPr/>
                      </a:pPr>
                      <a:r>
                        <a:rPr lang="pt-BR" sz="800" b="0" i="0" u="none" strike="noStrike" dirty="0">
                          <a:solidFill>
                            <a:schemeClr val="tx1"/>
                          </a:solidFill>
                          <a:effectLst/>
                          <a:latin typeface="Arial" panose="020B0604020202020204" pitchFamily="34" charset="0"/>
                          <a:cs typeface="Arial" panose="020B0604020202020204" pitchFamily="34" charset="0"/>
                        </a:rPr>
                        <a:t>4X higher internode bandwidth via 25Gb/s SMP links flattens SMP topology to </a:t>
                      </a:r>
                      <a:r>
                        <a:rPr lang="pt-BR" sz="800" b="0" i="0" u="none" strike="noStrike" dirty="0">
                          <a:solidFill>
                            <a:schemeClr val="tx1"/>
                          </a:solidFill>
                          <a:effectLst/>
                          <a:latin typeface="Arial" panose="020B0604020202020204" pitchFamily="34" charset="0"/>
                          <a:ea typeface="+mn-ea"/>
                          <a:cs typeface="Arial" panose="020B0604020202020204" pitchFamily="34" charset="0"/>
                        </a:rPr>
                        <a:t>reduce latency &amp; increase throughput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020048"/>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Acceleration Ports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No</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 (CAPI 1.0)</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Yes (CAPI 2.0 + </a:t>
                      </a:r>
                      <a:r>
                        <a:rPr lang="en-US" sz="800" b="0" i="0" u="none" strike="noStrike" dirty="0" err="1">
                          <a:solidFill>
                            <a:schemeClr val="tx1"/>
                          </a:solidFill>
                          <a:effectLst/>
                          <a:latin typeface="Arial" panose="020B0604020202020204" pitchFamily="34" charset="0"/>
                          <a:cs typeface="Arial" panose="020B0604020202020204" pitchFamily="34" charset="0"/>
                        </a:rPr>
                        <a:t>OpenCAPI</a:t>
                      </a:r>
                      <a:r>
                        <a:rPr lang="en-US" sz="800" b="0" i="0" u="none" strike="noStrike" dirty="0">
                          <a:solidFill>
                            <a:schemeClr val="tx1"/>
                          </a:solidFill>
                          <a:effectLst/>
                          <a:latin typeface="Arial" panose="020B0604020202020204" pitchFamily="34" charset="0"/>
                          <a:cs typeface="Arial" panose="020B0604020202020204" pitchFamily="34" charset="0"/>
                        </a:rPr>
                        <a: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Future enablement for accelerators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Future enablement for accelerators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59129"/>
                  </a:ext>
                </a:extLst>
              </a:tr>
              <a:tr h="1190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PCIe Hot Plug Support</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Yes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Yes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188806"/>
                  </a:ext>
                </a:extLst>
              </a:tr>
              <a:tr h="347663">
                <a:tc>
                  <a:txBody>
                    <a:bodyPr/>
                    <a:lstStyle/>
                    <a:p>
                      <a:pPr algn="ctr" fontAlgn="t"/>
                      <a:r>
                        <a:rPr lang="en-US" sz="800" u="none" strike="noStrike" dirty="0">
                          <a:solidFill>
                            <a:schemeClr val="tx1"/>
                          </a:solidFill>
                          <a:effectLst/>
                          <a:latin typeface="Arial" panose="020B0604020202020204" pitchFamily="34" charset="0"/>
                          <a:cs typeface="Arial" panose="020B0604020202020204" pitchFamily="34" charset="0"/>
                        </a:rPr>
                        <a:t>Integrated I/O</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Integrated Ethernet, DASD Controller, USB</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USB adapters supported in PCIe adapter slots in a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en-US" sz="800" b="0" i="0" u="none" strike="noStrike" dirty="0">
                          <a:solidFill>
                            <a:schemeClr val="tx1"/>
                          </a:solidFill>
                          <a:effectLst/>
                          <a:latin typeface="Arial" panose="020B0604020202020204" pitchFamily="34" charset="0"/>
                          <a:cs typeface="Arial" panose="020B0604020202020204" pitchFamily="34" charset="0"/>
                        </a:rPr>
                        <a:t>Integrated USB 3.0 ports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Flexibility for additional device attachment </a:t>
                      </a:r>
                    </a:p>
                    <a:p>
                      <a:pPr marL="0" indent="0" algn="l" rtl="0" fontAlgn="t">
                        <a:buClr>
                          <a:srgbClr val="00B050"/>
                        </a:buClr>
                        <a:buSzPct val="150000"/>
                        <a:buFont typeface="Wingdings" pitchFamily="2" charset="2"/>
                        <a:buNone/>
                      </a:pPr>
                      <a:endParaRPr lang="en-US"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u="none" strike="noStrike" dirty="0">
                          <a:solidFill>
                            <a:schemeClr val="tx1"/>
                          </a:solidFill>
                          <a:effectLst/>
                          <a:latin typeface="Arial" panose="020B0604020202020204" pitchFamily="34" charset="0"/>
                          <a:cs typeface="Arial" panose="020B0604020202020204" pitchFamily="34" charset="0"/>
                        </a:rPr>
                        <a:t>Flexibility for additional device attachment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2006976"/>
                  </a:ext>
                </a:extLst>
              </a:tr>
              <a:tr h="347663">
                <a:tc>
                  <a:txBody>
                    <a:bodyPr/>
                    <a:lstStyle/>
                    <a:p>
                      <a:pPr algn="ctr" fontAlgn="t"/>
                      <a:r>
                        <a:rPr lang="en-US" sz="800" u="none" strike="noStrike">
                          <a:solidFill>
                            <a:schemeClr val="tx1"/>
                          </a:solidFill>
                          <a:effectLst/>
                          <a:latin typeface="Arial" panose="020B0604020202020204" pitchFamily="34" charset="0"/>
                          <a:cs typeface="Arial" panose="020B0604020202020204" pitchFamily="34" charset="0"/>
                        </a:rPr>
                        <a:t>Internal Storage Bays</a:t>
                      </a:r>
                      <a:endParaRPr lang="en-US" sz="800" b="0" i="0" u="none" strike="noStrike">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6 DASD Bays / drawer</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None - all bootable storage is external to the CEC drawers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r>
                        <a:rPr lang="pt-BR" sz="800" b="0" i="0" u="none" strike="noStrike" dirty="0">
                          <a:solidFill>
                            <a:schemeClr val="tx1"/>
                          </a:solidFill>
                          <a:effectLst/>
                          <a:latin typeface="Arial" panose="020B0604020202020204" pitchFamily="34" charset="0"/>
                          <a:cs typeface="Arial" panose="020B0604020202020204" pitchFamily="34" charset="0"/>
                        </a:rPr>
                        <a:t>4 NVMe Bays / </a:t>
                      </a:r>
                      <a:r>
                        <a:rPr lang="pt-BR" sz="800" b="0" i="0" u="none" strike="noStrike" dirty="0" err="1">
                          <a:solidFill>
                            <a:schemeClr val="tx1"/>
                          </a:solidFill>
                          <a:effectLst/>
                          <a:latin typeface="Arial" panose="020B0604020202020204" pitchFamily="34" charset="0"/>
                          <a:cs typeface="Arial" panose="020B0604020202020204" pitchFamily="34" charset="0"/>
                        </a:rPr>
                        <a:t>drawer</a:t>
                      </a:r>
                      <a:endParaRPr lang="pt-BR"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0B050"/>
                        </a:buClr>
                        <a:buSzPct val="150000"/>
                        <a:buFont typeface="Wingdings" pitchFamily="2" charset="2"/>
                        <a:buChar char="ü"/>
                      </a:pPr>
                      <a:r>
                        <a:rPr lang="pt-BR" sz="800" b="0" i="1" u="none" strike="noStrike" dirty="0">
                          <a:solidFill>
                            <a:schemeClr val="tx1"/>
                          </a:solidFill>
                          <a:effectLst/>
                          <a:latin typeface="Arial" panose="020B0604020202020204" pitchFamily="34" charset="0"/>
                          <a:cs typeface="Arial" panose="020B0604020202020204" pitchFamily="34" charset="0"/>
                        </a:rPr>
                        <a:t>Faster bootable storage option</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rtl="0" fontAlgn="t">
                        <a:buClr>
                          <a:srgbClr val="0F71FF"/>
                        </a:buClr>
                        <a:buSzPct val="150000"/>
                        <a:buFont typeface="Wingdings" pitchFamily="2" charset="2"/>
                        <a:buChar char="ü"/>
                      </a:pPr>
                      <a:r>
                        <a:rPr lang="en-US" sz="800" b="0" i="1" dirty="0">
                          <a:solidFill>
                            <a:schemeClr val="tx1"/>
                          </a:solidFill>
                          <a:latin typeface="Arial" panose="020B0604020202020204" pitchFamily="34" charset="0"/>
                          <a:ea typeface="+mn-ea"/>
                          <a:cs typeface="Arial" panose="020B0604020202020204" pitchFamily="34" charset="0"/>
                        </a:rPr>
                        <a:t>Enable clients to boot a system  (locally) without the need for an external I/O drawer </a:t>
                      </a:r>
                      <a:endParaRPr lang="pt-BR"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886398"/>
                  </a:ext>
                </a:extLst>
              </a:tr>
              <a:tr h="919163">
                <a:tc>
                  <a:txBody>
                    <a:bodyPr/>
                    <a:lstStyle/>
                    <a:p>
                      <a:pPr algn="ctr" fontAlgn="t"/>
                      <a:r>
                        <a:rPr lang="en-US" sz="800" b="0" i="0" u="none" strike="noStrike" dirty="0">
                          <a:solidFill>
                            <a:schemeClr val="tx1"/>
                          </a:solidFill>
                          <a:effectLst/>
                          <a:latin typeface="Arial" panose="020B0604020202020204" pitchFamily="34" charset="0"/>
                          <a:cs typeface="Arial" panose="020B0604020202020204" pitchFamily="34" charset="0"/>
                        </a:rPr>
                        <a:t>RAS</a:t>
                      </a: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Redundant Flexible Service Processors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800" b="0" i="0" u="none" strike="noStrike" dirty="0">
                          <a:solidFill>
                            <a:schemeClr val="tx1"/>
                          </a:solidFill>
                          <a:effectLst/>
                          <a:latin typeface="Arial" panose="020B0604020202020204" pitchFamily="34" charset="0"/>
                          <a:cs typeface="Arial" panose="020B0604020202020204" pitchFamily="34" charset="0"/>
                        </a:rPr>
                        <a:t>Redundant Clocks</a:t>
                      </a:r>
                      <a:endParaRPr lang="en-US" sz="8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Redundant Flexible Service Processors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pt-BR" sz="800" b="0" i="0" u="none" strike="noStrike" dirty="0" err="1">
                          <a:solidFill>
                            <a:schemeClr val="tx1"/>
                          </a:solidFill>
                          <a:effectLst/>
                          <a:latin typeface="Arial" panose="020B0604020202020204" pitchFamily="34" charset="0"/>
                          <a:cs typeface="Arial" panose="020B0604020202020204" pitchFamily="34" charset="0"/>
                        </a:rPr>
                        <a:t>Redundant</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Clocks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4278" marR="4278" marT="4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Redundant Flexible Service Processors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Guided FSP &amp; SMP Cable installation</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800" i="0" dirty="0">
                          <a:solidFill>
                            <a:schemeClr val="tx1"/>
                          </a:solidFill>
                          <a:latin typeface="Arial" panose="020B0604020202020204" pitchFamily="34" charset="0"/>
                          <a:ea typeface="+mn-ea"/>
                          <a:cs typeface="Arial" panose="020B0604020202020204" pitchFamily="34" charset="0"/>
                        </a:rPr>
                        <a:t>Dynamic de-allocation of a SMP cable &amp; 1/2 bandwidth mode </a:t>
                      </a:r>
                      <a:endParaRPr lang="pt-BR" sz="8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t">
                        <a:buFont typeface="Arial" panose="020B0604020202020204" pitchFamily="34" charset="0"/>
                        <a:buChar char="•"/>
                      </a:pPr>
                      <a:r>
                        <a:rPr lang="pt-BR" sz="800" b="0" i="0" u="none" strike="noStrike" dirty="0">
                          <a:solidFill>
                            <a:schemeClr val="tx1"/>
                          </a:solidFill>
                          <a:effectLst/>
                          <a:latin typeface="Arial" panose="020B0604020202020204" pitchFamily="34" charset="0"/>
                          <a:cs typeface="Arial" panose="020B0604020202020204" pitchFamily="34" charset="0"/>
                        </a:rPr>
                        <a:t>SMP </a:t>
                      </a:r>
                      <a:r>
                        <a:rPr lang="pt-BR" sz="800" b="0" i="0" u="none" strike="noStrike" dirty="0" err="1">
                          <a:solidFill>
                            <a:schemeClr val="tx1"/>
                          </a:solidFill>
                          <a:effectLst/>
                          <a:latin typeface="Arial" panose="020B0604020202020204" pitchFamily="34" charset="0"/>
                          <a:cs typeface="Arial" panose="020B0604020202020204" pitchFamily="34" charset="0"/>
                        </a:rPr>
                        <a:t>cable</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concurrent</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repair</a:t>
                      </a:r>
                      <a:endParaRPr lang="pt-BR" sz="8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t">
                        <a:buFont typeface="Arial" panose="020B0604020202020204" pitchFamily="34" charset="0"/>
                        <a:buChar char="•"/>
                      </a:pPr>
                      <a:r>
                        <a:rPr lang="pt-BR" sz="800" b="0" i="0" u="none" strike="noStrike" dirty="0" err="1">
                          <a:solidFill>
                            <a:schemeClr val="tx1"/>
                          </a:solidFill>
                          <a:effectLst/>
                          <a:latin typeface="Arial" panose="020B0604020202020204" pitchFamily="34" charset="0"/>
                          <a:cs typeface="Arial" panose="020B0604020202020204" pitchFamily="34" charset="0"/>
                        </a:rPr>
                        <a:t>Distributed</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Redundant</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Clocks</a:t>
                      </a:r>
                      <a:r>
                        <a:rPr lang="pt-BR" sz="800" b="0" i="0" u="none" strike="noStrike" dirty="0">
                          <a:solidFill>
                            <a:schemeClr val="tx1"/>
                          </a:solidFill>
                          <a:effectLst/>
                          <a:latin typeface="Arial" panose="020B0604020202020204" pitchFamily="34" charset="0"/>
                          <a:cs typeface="Arial" panose="020B0604020202020204" pitchFamily="34" charset="0"/>
                        </a:rPr>
                        <a:t>, no </a:t>
                      </a:r>
                      <a:r>
                        <a:rPr lang="pt-BR" sz="800" b="0" i="0" u="none" strike="noStrike" dirty="0" err="1">
                          <a:solidFill>
                            <a:schemeClr val="tx1"/>
                          </a:solidFill>
                          <a:effectLst/>
                          <a:latin typeface="Arial" panose="020B0604020202020204" pitchFamily="34" charset="0"/>
                          <a:cs typeface="Arial" panose="020B0604020202020204" pitchFamily="34" charset="0"/>
                        </a:rPr>
                        <a:t>unique</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clock</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cabling</a:t>
                      </a:r>
                      <a:r>
                        <a:rPr lang="pt-BR" sz="800" b="0" i="0" u="none" strike="noStrike" dirty="0">
                          <a:solidFill>
                            <a:schemeClr val="tx1"/>
                          </a:solidFill>
                          <a:effectLst/>
                          <a:latin typeface="Arial" panose="020B0604020202020204" pitchFamily="34" charset="0"/>
                          <a:cs typeface="Arial" panose="020B0604020202020204" pitchFamily="34" charset="0"/>
                        </a:rPr>
                        <a:t> </a:t>
                      </a:r>
                      <a:r>
                        <a:rPr lang="pt-BR" sz="800" b="0" i="0" u="none" strike="noStrike" dirty="0" err="1">
                          <a:solidFill>
                            <a:schemeClr val="tx1"/>
                          </a:solidFill>
                          <a:effectLst/>
                          <a:latin typeface="Arial" panose="020B0604020202020204" pitchFamily="34" charset="0"/>
                          <a:cs typeface="Arial" panose="020B0604020202020204" pitchFamily="34" charset="0"/>
                        </a:rPr>
                        <a:t>required</a:t>
                      </a:r>
                      <a:endParaRPr lang="pt-BR" sz="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0B050"/>
                        </a:buClr>
                        <a:buSzPct val="150000"/>
                        <a:buFont typeface="Wingdings" pitchFamily="2" charset="2"/>
                        <a:buChar char="ü"/>
                        <a:tabLst/>
                        <a:defRPr/>
                      </a:pPr>
                      <a:r>
                        <a:rPr lang="en-US" sz="800" b="0" i="1" u="none" strike="noStrike" dirty="0">
                          <a:solidFill>
                            <a:schemeClr val="tx1"/>
                          </a:solidFill>
                          <a:effectLst/>
                          <a:latin typeface="Arial" panose="020B0604020202020204" pitchFamily="34" charset="0"/>
                          <a:cs typeface="Arial" panose="020B0604020202020204" pitchFamily="34" charset="0"/>
                        </a:rPr>
                        <a:t>Provide the highest level of single-system reliability available within the Power Systems portfolio, enhance business resilience &amp; the availability of clients’ mission-critical applications to keep IT teams focused on deployment instead of system maintenance </a:t>
                      </a:r>
                      <a:endParaRPr lang="pt-BR"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t" latinLnBrk="0" hangingPunct="1">
                        <a:lnSpc>
                          <a:spcPct val="100000"/>
                        </a:lnSpc>
                        <a:spcBef>
                          <a:spcPts val="0"/>
                        </a:spcBef>
                        <a:spcAft>
                          <a:spcPts val="0"/>
                        </a:spcAft>
                        <a:buClr>
                          <a:srgbClr val="0F71FF"/>
                        </a:buClr>
                        <a:buSzPct val="150000"/>
                        <a:buFont typeface="Wingdings" pitchFamily="2" charset="2"/>
                        <a:buChar char="ü"/>
                        <a:tabLst/>
                        <a:defRPr/>
                      </a:pPr>
                      <a:r>
                        <a:rPr lang="en-US" sz="800" b="0" i="1" dirty="0">
                          <a:solidFill>
                            <a:schemeClr val="tx1"/>
                          </a:solidFill>
                          <a:latin typeface="Arial" panose="020B0604020202020204" pitchFamily="34" charset="0"/>
                          <a:ea typeface="+mn-ea"/>
                          <a:cs typeface="Arial" panose="020B0604020202020204" pitchFamily="34" charset="0"/>
                        </a:rPr>
                        <a:t>Provide the highest level of single-system reliability available within the Power Systems portfolio, enhance business resilience &amp; the availability of clients’ mission-critical applications to keep IT teams focused on deployment instead of system maintenance </a:t>
                      </a:r>
                      <a:endParaRPr lang="pt-BR" sz="800" b="0" i="1"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025413"/>
                  </a:ext>
                </a:extLst>
              </a:tr>
            </a:tbl>
          </a:graphicData>
        </a:graphic>
      </p:graphicFrame>
      <p:sp>
        <p:nvSpPr>
          <p:cNvPr id="6" name="Title 1">
            <a:extLst>
              <a:ext uri="{FF2B5EF4-FFF2-40B4-BE49-F238E27FC236}">
                <a16:creationId xmlns:a16="http://schemas.microsoft.com/office/drawing/2014/main" id="{AF42F5E6-D175-48BD-8FC8-483356C63F46}"/>
              </a:ext>
            </a:extLst>
          </p:cNvPr>
          <p:cNvSpPr txBox="1">
            <a:spLocks/>
          </p:cNvSpPr>
          <p:nvPr/>
        </p:nvSpPr>
        <p:spPr>
          <a:xfrm>
            <a:off x="228600" y="149507"/>
            <a:ext cx="8085138" cy="381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2000" dirty="0"/>
              <a:t>Key generational enhancements POWER7 to POWER9 (high-end)</a:t>
            </a:r>
          </a:p>
        </p:txBody>
      </p:sp>
    </p:spTree>
    <p:extLst>
      <p:ext uri="{BB962C8B-B14F-4D97-AF65-F5344CB8AC3E}">
        <p14:creationId xmlns:p14="http://schemas.microsoft.com/office/powerpoint/2010/main" val="277534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5ECD4DE-36BA-4E28-9DC7-2AE8881B71B1}"/>
              </a:ext>
            </a:extLst>
          </p:cNvPr>
          <p:cNvSpPr>
            <a:spLocks noGrp="1"/>
          </p:cNvSpPr>
          <p:nvPr>
            <p:ph sz="quarter" idx="17"/>
          </p:nvPr>
        </p:nvSpPr>
        <p:spPr>
          <a:solidFill>
            <a:schemeClr val="bg1">
              <a:lumMod val="75000"/>
              <a:lumOff val="25000"/>
            </a:schemeClr>
          </a:solidFill>
          <a:ln>
            <a:solidFill>
              <a:schemeClr val="bg1">
                <a:lumMod val="75000"/>
                <a:lumOff val="25000"/>
              </a:schemeClr>
            </a:solidFill>
          </a:ln>
        </p:spPr>
        <p:txBody>
          <a:bodyPr/>
          <a:lstStyle/>
          <a:p>
            <a:pPr algn="ctr"/>
            <a:r>
              <a:rPr lang="en-US" sz="1600" b="1" dirty="0"/>
              <a:t>IBM Power System E950</a:t>
            </a:r>
          </a:p>
          <a:p>
            <a:pPr algn="ctr"/>
            <a:r>
              <a:rPr lang="en-US" dirty="0"/>
              <a:t>Benefit from blazing </a:t>
            </a:r>
            <a:r>
              <a:rPr lang="en-US" b="1" dirty="0">
                <a:solidFill>
                  <a:srgbClr val="FFFF00"/>
                </a:solidFill>
              </a:rPr>
              <a:t>performance, extreme agility and industry leading reliability </a:t>
            </a:r>
            <a:r>
              <a:rPr lang="en-US" dirty="0"/>
              <a:t>in a compact </a:t>
            </a:r>
            <a:br>
              <a:rPr lang="en-US" dirty="0"/>
            </a:br>
            <a:r>
              <a:rPr lang="en-US" dirty="0"/>
              <a:t>4-socket system. It is an ideal platform for growing medium-size businesses and as a departmental server or data center building </a:t>
            </a:r>
            <a:br>
              <a:rPr lang="en-US" dirty="0"/>
            </a:br>
            <a:r>
              <a:rPr lang="en-US" dirty="0"/>
              <a:t>block for large enterprises.</a:t>
            </a:r>
          </a:p>
          <a:p>
            <a:endParaRPr lang="en-US" dirty="0"/>
          </a:p>
        </p:txBody>
      </p:sp>
      <p:sp>
        <p:nvSpPr>
          <p:cNvPr id="6" name="Text Placeholder 5">
            <a:extLst>
              <a:ext uri="{FF2B5EF4-FFF2-40B4-BE49-F238E27FC236}">
                <a16:creationId xmlns:a16="http://schemas.microsoft.com/office/drawing/2014/main" id="{27BD2059-16C4-42F8-A1A6-417FF9D894D8}"/>
              </a:ext>
            </a:extLst>
          </p:cNvPr>
          <p:cNvSpPr>
            <a:spLocks noGrp="1"/>
          </p:cNvSpPr>
          <p:nvPr>
            <p:ph type="body" sz="quarter" idx="13"/>
          </p:nvPr>
        </p:nvSpPr>
        <p:spPr/>
        <p:txBody>
          <a:bodyPr/>
          <a:lstStyle/>
          <a:p>
            <a:r>
              <a:rPr lang="en-US" dirty="0"/>
              <a:t> </a:t>
            </a:r>
          </a:p>
        </p:txBody>
      </p:sp>
      <p:sp>
        <p:nvSpPr>
          <p:cNvPr id="7" name="Text Placeholder 6">
            <a:extLst>
              <a:ext uri="{FF2B5EF4-FFF2-40B4-BE49-F238E27FC236}">
                <a16:creationId xmlns:a16="http://schemas.microsoft.com/office/drawing/2014/main" id="{1476FD92-FA59-44AA-BC70-558EB96ABBEA}"/>
              </a:ext>
            </a:extLst>
          </p:cNvPr>
          <p:cNvSpPr>
            <a:spLocks noGrp="1"/>
          </p:cNvSpPr>
          <p:nvPr>
            <p:ph type="body" sz="quarter" idx="14"/>
          </p:nvPr>
        </p:nvSpPr>
        <p:spPr>
          <a:xfrm>
            <a:off x="226439" y="2163243"/>
            <a:ext cx="4114800" cy="2256879"/>
          </a:xfrm>
        </p:spPr>
        <p:txBody>
          <a:bodyPr/>
          <a:lstStyle/>
          <a:p>
            <a:pPr algn="ctr"/>
            <a:r>
              <a:rPr lang="en-US" sz="1800" b="1" dirty="0"/>
              <a:t>Meet the IBM Power Systems enterprise servers for accelerating your cloud infrastructure</a:t>
            </a:r>
          </a:p>
          <a:p>
            <a:pPr algn="ctr"/>
            <a:endParaRPr lang="en-US" sz="1800" dirty="0"/>
          </a:p>
        </p:txBody>
      </p:sp>
      <p:sp>
        <p:nvSpPr>
          <p:cNvPr id="8" name="Content Placeholder 7">
            <a:extLst>
              <a:ext uri="{FF2B5EF4-FFF2-40B4-BE49-F238E27FC236}">
                <a16:creationId xmlns:a16="http://schemas.microsoft.com/office/drawing/2014/main" id="{03F619A2-4467-47D5-9287-108201B3C16B}"/>
              </a:ext>
            </a:extLst>
          </p:cNvPr>
          <p:cNvSpPr>
            <a:spLocks noGrp="1"/>
          </p:cNvSpPr>
          <p:nvPr>
            <p:ph sz="quarter" idx="15"/>
          </p:nvPr>
        </p:nvSpPr>
        <p:spPr>
          <a:xfrm>
            <a:off x="4572001" y="0"/>
            <a:ext cx="4571999" cy="2571750"/>
          </a:xfrm>
        </p:spPr>
        <p:txBody>
          <a:bodyPr/>
          <a:lstStyle/>
          <a:p>
            <a:pPr algn="ctr"/>
            <a:r>
              <a:rPr lang="en-US" sz="1600" b="1" dirty="0"/>
              <a:t>IBM Power System E980</a:t>
            </a:r>
          </a:p>
          <a:p>
            <a:pPr algn="ctr"/>
            <a:r>
              <a:rPr lang="en-US" dirty="0"/>
              <a:t>Gain the extraordinary </a:t>
            </a:r>
            <a:r>
              <a:rPr lang="en-US" b="1" dirty="0">
                <a:solidFill>
                  <a:srgbClr val="FFFF00"/>
                </a:solidFill>
              </a:rPr>
              <a:t>scalability, security, performance and availability</a:t>
            </a:r>
            <a:r>
              <a:rPr lang="en-US" b="1" dirty="0"/>
              <a:t> </a:t>
            </a:r>
            <a:r>
              <a:rPr lang="en-US" dirty="0"/>
              <a:t>for your data centers with </a:t>
            </a:r>
            <a:r>
              <a:rPr lang="en-US" b="1" dirty="0">
                <a:solidFill>
                  <a:srgbClr val="FFFF00"/>
                </a:solidFill>
              </a:rPr>
              <a:t>cloud deployments </a:t>
            </a:r>
            <a:r>
              <a:rPr lang="en-US" dirty="0"/>
              <a:t>for your most demanding AIX®, IBM </a:t>
            </a:r>
            <a:r>
              <a:rPr lang="en-US" dirty="0" err="1"/>
              <a:t>i</a:t>
            </a:r>
            <a:r>
              <a:rPr lang="en-US" dirty="0"/>
              <a:t> and Linux applications. The flexibility of this large enterprise server helps develop a large cloud infrastructure with proven reliability.</a:t>
            </a:r>
          </a:p>
          <a:p>
            <a:endParaRPr lang="en-US" dirty="0"/>
          </a:p>
        </p:txBody>
      </p:sp>
      <p:pic>
        <p:nvPicPr>
          <p:cNvPr id="12" name="Picture 11">
            <a:extLst>
              <a:ext uri="{FF2B5EF4-FFF2-40B4-BE49-F238E27FC236}">
                <a16:creationId xmlns:a16="http://schemas.microsoft.com/office/drawing/2014/main" id="{AAE799E7-35DC-4EFC-8908-913D956C4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439" y="-1518248"/>
            <a:ext cx="4114800" cy="3735238"/>
          </a:xfrm>
          <a:prstGeom prst="rect">
            <a:avLst/>
          </a:prstGeom>
        </p:spPr>
      </p:pic>
      <p:pic>
        <p:nvPicPr>
          <p:cNvPr id="14" name="Picture 13">
            <a:extLst>
              <a:ext uri="{FF2B5EF4-FFF2-40B4-BE49-F238E27FC236}">
                <a16:creationId xmlns:a16="http://schemas.microsoft.com/office/drawing/2014/main" id="{DFBB1034-AA29-49E4-A460-7AB091902B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6439" y="3063811"/>
            <a:ext cx="4114800" cy="3352943"/>
          </a:xfrm>
          <a:prstGeom prst="rect">
            <a:avLst/>
          </a:prstGeom>
        </p:spPr>
      </p:pic>
    </p:spTree>
    <p:extLst>
      <p:ext uri="{BB962C8B-B14F-4D97-AF65-F5344CB8AC3E}">
        <p14:creationId xmlns:p14="http://schemas.microsoft.com/office/powerpoint/2010/main" val="193112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AF4197-D0EE-461F-AD4B-B853A93F3C6A}"/>
              </a:ext>
            </a:extLst>
          </p:cNvPr>
          <p:cNvSpPr>
            <a:spLocks noGrp="1"/>
          </p:cNvSpPr>
          <p:nvPr>
            <p:ph type="title"/>
          </p:nvPr>
        </p:nvSpPr>
        <p:spPr>
          <a:xfrm>
            <a:off x="228598" y="594170"/>
            <a:ext cx="4114800" cy="3566160"/>
          </a:xfrm>
        </p:spPr>
        <p:txBody>
          <a:bodyPr/>
          <a:lstStyle/>
          <a:p>
            <a:pPr algn="ctr"/>
            <a:r>
              <a:rPr lang="en-US" b="1" dirty="0">
                <a:latin typeface="+mn-lt"/>
              </a:rPr>
              <a:t>Industry experts react to </a:t>
            </a:r>
            <a:br>
              <a:rPr lang="en-US" b="1" dirty="0">
                <a:latin typeface="+mn-lt"/>
              </a:rPr>
            </a:br>
            <a:r>
              <a:rPr lang="en-US" b="1" dirty="0">
                <a:latin typeface="+mn-lt"/>
              </a:rPr>
              <a:t>IBM’s latest enterprise systems announcement</a:t>
            </a:r>
          </a:p>
        </p:txBody>
      </p:sp>
      <p:sp>
        <p:nvSpPr>
          <p:cNvPr id="7" name="Text Placeholder 6">
            <a:extLst>
              <a:ext uri="{FF2B5EF4-FFF2-40B4-BE49-F238E27FC236}">
                <a16:creationId xmlns:a16="http://schemas.microsoft.com/office/drawing/2014/main" id="{E676ABE5-3518-45E3-AA0B-A72E7F9BFAFE}"/>
              </a:ext>
            </a:extLst>
          </p:cNvPr>
          <p:cNvSpPr>
            <a:spLocks noGrp="1"/>
          </p:cNvSpPr>
          <p:nvPr>
            <p:ph type="body" sz="quarter" idx="12"/>
          </p:nvPr>
        </p:nvSpPr>
        <p:spPr>
          <a:xfrm>
            <a:off x="4800602" y="658885"/>
            <a:ext cx="4114800" cy="3501445"/>
          </a:xfrm>
        </p:spPr>
        <p:txBody>
          <a:bodyPr/>
          <a:lstStyle/>
          <a:p>
            <a:r>
              <a:rPr lang="en-US" i="1" dirty="0"/>
              <a:t>“You’ve convinced me. I’ll be telling my clients they should upgrade to these new Power servers.” </a:t>
            </a:r>
            <a:br>
              <a:rPr lang="en-US" dirty="0"/>
            </a:br>
            <a:r>
              <a:rPr lang="en-US" dirty="0"/>
              <a:t>– Dan Bowers, Gartner</a:t>
            </a:r>
          </a:p>
          <a:p>
            <a:endParaRPr lang="en-US" dirty="0"/>
          </a:p>
          <a:p>
            <a:endParaRPr lang="en-US" dirty="0"/>
          </a:p>
          <a:p>
            <a:r>
              <a:rPr lang="en-US" i="1" dirty="0"/>
              <a:t>“The reliability of Power is just unmatched and the cost savings to migrate – very compelling story.” </a:t>
            </a:r>
            <a:br>
              <a:rPr lang="en-US" dirty="0"/>
            </a:br>
            <a:r>
              <a:rPr lang="en-US" dirty="0"/>
              <a:t>– Pat Moorhead, Moor Insights</a:t>
            </a:r>
          </a:p>
          <a:p>
            <a:endParaRPr lang="en-US" dirty="0"/>
          </a:p>
          <a:p>
            <a:endParaRPr lang="en-US" dirty="0"/>
          </a:p>
          <a:p>
            <a:r>
              <a:rPr lang="en-US" i="1" dirty="0"/>
              <a:t>“Great announcement. This sounds like an excellent and unmatched product.” </a:t>
            </a:r>
            <a:br>
              <a:rPr lang="en-US" dirty="0"/>
            </a:br>
            <a:r>
              <a:rPr lang="en-US" dirty="0"/>
              <a:t>– </a:t>
            </a:r>
            <a:r>
              <a:rPr lang="en-US" dirty="0" err="1"/>
              <a:t>Fuad</a:t>
            </a:r>
            <a:r>
              <a:rPr lang="en-US" dirty="0"/>
              <a:t> </a:t>
            </a:r>
            <a:r>
              <a:rPr lang="en-US" dirty="0" err="1"/>
              <a:t>Abozovic</a:t>
            </a:r>
            <a:r>
              <a:rPr lang="en-US" dirty="0"/>
              <a:t>, </a:t>
            </a:r>
            <a:r>
              <a:rPr lang="en-US" dirty="0" err="1"/>
              <a:t>Fudzilla</a:t>
            </a:r>
            <a:endParaRPr lang="en-US" dirty="0"/>
          </a:p>
          <a:p>
            <a:endParaRPr lang="en-US" dirty="0"/>
          </a:p>
        </p:txBody>
      </p:sp>
      <p:sp>
        <p:nvSpPr>
          <p:cNvPr id="8" name="Text Placeholder 7">
            <a:extLst>
              <a:ext uri="{FF2B5EF4-FFF2-40B4-BE49-F238E27FC236}">
                <a16:creationId xmlns:a16="http://schemas.microsoft.com/office/drawing/2014/main" id="{307E0BC5-FFCE-4D27-BC00-7214A4390669}"/>
              </a:ext>
            </a:extLst>
          </p:cNvPr>
          <p:cNvSpPr>
            <a:spLocks noGrp="1"/>
          </p:cNvSpPr>
          <p:nvPr>
            <p:ph type="body" sz="quarter" idx="13"/>
          </p:nvPr>
        </p:nvSpPr>
        <p:spPr/>
        <p:txBody>
          <a:bodyPr/>
          <a:lstStyle/>
          <a:p>
            <a:r>
              <a:rPr lang="en-US" dirty="0"/>
              <a:t> </a:t>
            </a:r>
          </a:p>
        </p:txBody>
      </p:sp>
      <p:pic>
        <p:nvPicPr>
          <p:cNvPr id="10" name="Picture 9">
            <a:extLst>
              <a:ext uri="{FF2B5EF4-FFF2-40B4-BE49-F238E27FC236}">
                <a16:creationId xmlns:a16="http://schemas.microsoft.com/office/drawing/2014/main" id="{0BF53654-849E-4F02-8128-50C21BC201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27697"/>
            <a:ext cx="4572000" cy="3015803"/>
          </a:xfrm>
          <a:prstGeom prst="rect">
            <a:avLst/>
          </a:prstGeom>
        </p:spPr>
      </p:pic>
    </p:spTree>
    <p:extLst>
      <p:ext uri="{BB962C8B-B14F-4D97-AF65-F5344CB8AC3E}">
        <p14:creationId xmlns:p14="http://schemas.microsoft.com/office/powerpoint/2010/main" val="219427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564998512-Fortune-15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87241" y="0"/>
            <a:ext cx="4556760" cy="5157595"/>
          </a:xfrm>
          <a:prstGeom prst="rect">
            <a:avLst/>
          </a:prstGeom>
        </p:spPr>
      </p:pic>
      <p:sp>
        <p:nvSpPr>
          <p:cNvPr id="3" name="Slide Number Placeholder 2"/>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5" name="Text Placeholder 4"/>
          <p:cNvSpPr>
            <a:spLocks noGrp="1"/>
          </p:cNvSpPr>
          <p:nvPr>
            <p:ph type="body" sz="quarter" idx="12"/>
          </p:nvPr>
        </p:nvSpPr>
        <p:spPr>
          <a:xfrm>
            <a:off x="228600" y="1293329"/>
            <a:ext cx="4481834" cy="2366385"/>
          </a:xfrm>
        </p:spPr>
        <p:txBody>
          <a:bodyPr/>
          <a:lstStyle/>
          <a:p>
            <a:r>
              <a:rPr lang="en-US" sz="3600" dirty="0"/>
              <a:t>80% of </a:t>
            </a:r>
            <a:br>
              <a:rPr lang="en-US" sz="3600" dirty="0"/>
            </a:br>
            <a:r>
              <a:rPr lang="en-US" sz="3600" dirty="0"/>
              <a:t>Fortune 100 </a:t>
            </a:r>
            <a:br>
              <a:rPr lang="en-US" sz="3600" dirty="0"/>
            </a:br>
            <a:r>
              <a:rPr lang="en-US" sz="3600" dirty="0"/>
              <a:t>leverage IBM </a:t>
            </a:r>
            <a:br>
              <a:rPr lang="en-US" sz="3600" dirty="0"/>
            </a:br>
            <a:r>
              <a:rPr lang="en-US" sz="3600" dirty="0"/>
              <a:t>Power Systems</a:t>
            </a:r>
          </a:p>
        </p:txBody>
      </p:sp>
      <p:sp>
        <p:nvSpPr>
          <p:cNvPr id="7" name="Rectangle 6">
            <a:extLst>
              <a:ext uri="{FF2B5EF4-FFF2-40B4-BE49-F238E27FC236}">
                <a16:creationId xmlns:a16="http://schemas.microsoft.com/office/drawing/2014/main" id="{C5152563-93EF-904F-8146-FC0CF7AE1B73}"/>
              </a:ext>
            </a:extLst>
          </p:cNvPr>
          <p:cNvSpPr/>
          <p:nvPr/>
        </p:nvSpPr>
        <p:spPr>
          <a:xfrm>
            <a:off x="8467595" y="425885"/>
            <a:ext cx="914400" cy="914400"/>
          </a:xfrm>
          <a:prstGeom prst="rect">
            <a:avLst/>
          </a:prstGeom>
        </p:spPr>
        <p:txBody>
          <a:bodyPr wrap="square" lIns="0" tIns="0" rIns="0" bIns="0" rtlCol="0" anchor="ctr">
            <a:noAutofit/>
          </a:bodyPr>
          <a:lstStyle/>
          <a:p>
            <a:pPr algn="ctr"/>
            <a:endParaRPr lang="en-US" sz="1200" dirty="0" err="1">
              <a:solidFill>
                <a:srgbClr val="FFFFFF"/>
              </a:solidFill>
              <a:cs typeface="Arial"/>
            </a:endParaRPr>
          </a:p>
        </p:txBody>
      </p:sp>
    </p:spTree>
    <p:extLst>
      <p:ext uri="{BB962C8B-B14F-4D97-AF65-F5344CB8AC3E}">
        <p14:creationId xmlns:p14="http://schemas.microsoft.com/office/powerpoint/2010/main" val="392163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62DE04-0A87-4A09-AD14-16C30D407967}"/>
              </a:ext>
            </a:extLst>
          </p:cNvPr>
          <p:cNvSpPr>
            <a:spLocks noGrp="1"/>
          </p:cNvSpPr>
          <p:nvPr>
            <p:ph type="sldNum" sz="quarter" idx="10"/>
          </p:nvPr>
        </p:nvSpPr>
        <p:spPr/>
        <p:txBody>
          <a:bodyPr/>
          <a:lstStyle/>
          <a:p>
            <a:fld id="{D0BE6F14-FF48-0F4F-A8AA-2E3F25371E4A}" type="slidenum">
              <a:rPr lang="en-US" smtClean="0"/>
              <a:pPr/>
              <a:t>6</a:t>
            </a:fld>
            <a:endParaRPr lang="en-US"/>
          </a:p>
        </p:txBody>
      </p:sp>
      <p:sp>
        <p:nvSpPr>
          <p:cNvPr id="6" name="Title 5">
            <a:extLst>
              <a:ext uri="{FF2B5EF4-FFF2-40B4-BE49-F238E27FC236}">
                <a16:creationId xmlns:a16="http://schemas.microsoft.com/office/drawing/2014/main" id="{55677383-8293-4C89-B1FB-33BC33E06749}"/>
              </a:ext>
            </a:extLst>
          </p:cNvPr>
          <p:cNvSpPr>
            <a:spLocks noGrp="1"/>
          </p:cNvSpPr>
          <p:nvPr>
            <p:ph type="title"/>
          </p:nvPr>
        </p:nvSpPr>
        <p:spPr>
          <a:xfrm>
            <a:off x="-1" y="0"/>
            <a:ext cx="9143999" cy="2239348"/>
          </a:xfrm>
        </p:spPr>
        <p:txBody>
          <a:bodyPr/>
          <a:lstStyle/>
          <a:p>
            <a:pPr algn="ctr"/>
            <a:r>
              <a:rPr lang="en-US" dirty="0">
                <a:latin typeface="+mn-lt"/>
              </a:rPr>
              <a:t>Industry leaders trust </a:t>
            </a:r>
            <a:br>
              <a:rPr lang="en-US" dirty="0">
                <a:latin typeface="+mn-lt"/>
              </a:rPr>
            </a:br>
            <a:r>
              <a:rPr lang="en-US" b="1" dirty="0">
                <a:latin typeface="+mn-lt"/>
              </a:rPr>
              <a:t>Power Systems</a:t>
            </a:r>
            <a:endParaRPr lang="en-US" dirty="0">
              <a:latin typeface="+mn-lt"/>
            </a:endParaRPr>
          </a:p>
        </p:txBody>
      </p:sp>
      <p:pic>
        <p:nvPicPr>
          <p:cNvPr id="11" name="Shape 216">
            <a:extLst>
              <a:ext uri="{FF2B5EF4-FFF2-40B4-BE49-F238E27FC236}">
                <a16:creationId xmlns:a16="http://schemas.microsoft.com/office/drawing/2014/main" id="{96BA7776-43C0-4BF8-AEBD-C86F209A7BA8}"/>
              </a:ext>
            </a:extLst>
          </p:cNvPr>
          <p:cNvPicPr preferRelativeResize="0">
            <a:picLocks noGrp="1" noChangeAspect="1"/>
          </p:cNvPicPr>
          <p:nvPr>
            <p:ph sz="quarter" idx="18"/>
          </p:nvPr>
        </p:nvPicPr>
        <p:blipFill>
          <a:blip r:embed="rId3">
            <a:extLst>
              <a:ext uri="{28A0092B-C50C-407E-A947-70E740481C1C}">
                <a14:useLocalDpi xmlns:a14="http://schemas.microsoft.com/office/drawing/2010/main"/>
              </a:ext>
            </a:extLst>
          </a:blip>
          <a:stretch>
            <a:fillRect/>
          </a:stretch>
        </p:blipFill>
        <p:spPr>
          <a:xfrm>
            <a:off x="572258" y="2435138"/>
            <a:ext cx="1274174" cy="1274174"/>
          </a:xfrm>
          <a:prstGeom prst="rect">
            <a:avLst/>
          </a:prstGeom>
          <a:noFill/>
          <a:ln>
            <a:noFill/>
          </a:ln>
        </p:spPr>
      </p:pic>
      <p:pic>
        <p:nvPicPr>
          <p:cNvPr id="12" name="Shape 213">
            <a:extLst>
              <a:ext uri="{FF2B5EF4-FFF2-40B4-BE49-F238E27FC236}">
                <a16:creationId xmlns:a16="http://schemas.microsoft.com/office/drawing/2014/main" id="{89A2AE03-81BE-44EE-B3D6-BED34278858A}"/>
              </a:ext>
            </a:extLst>
          </p:cNvPr>
          <p:cNvPicPr preferRelativeResize="0">
            <a:picLocks noGrp="1" noChangeAspect="1"/>
          </p:cNvPicPr>
          <p:nvPr>
            <p:ph sz="quarter" idx="16"/>
          </p:nvPr>
        </p:nvPicPr>
        <p:blipFill>
          <a:blip r:embed="rId4">
            <a:extLst>
              <a:ext uri="{28A0092B-C50C-407E-A947-70E740481C1C}">
                <a14:useLocalDpi xmlns:a14="http://schemas.microsoft.com/office/drawing/2010/main"/>
              </a:ext>
            </a:extLst>
          </a:blip>
          <a:stretch>
            <a:fillRect/>
          </a:stretch>
        </p:blipFill>
        <p:spPr>
          <a:xfrm>
            <a:off x="2748730" y="2426380"/>
            <a:ext cx="1274174" cy="1274174"/>
          </a:xfrm>
          <a:prstGeom prst="rect">
            <a:avLst/>
          </a:prstGeom>
          <a:noFill/>
          <a:ln>
            <a:noFill/>
          </a:ln>
        </p:spPr>
      </p:pic>
      <p:pic>
        <p:nvPicPr>
          <p:cNvPr id="13" name="Shape 212">
            <a:extLst>
              <a:ext uri="{FF2B5EF4-FFF2-40B4-BE49-F238E27FC236}">
                <a16:creationId xmlns:a16="http://schemas.microsoft.com/office/drawing/2014/main" id="{75B6051A-D0B1-446C-88BE-192FD1F7D8F5}"/>
              </a:ext>
            </a:extLst>
          </p:cNvPr>
          <p:cNvPicPr preferRelativeResize="0">
            <a:picLocks noGrp="1" noChangeAspect="1"/>
          </p:cNvPicPr>
          <p:nvPr>
            <p:ph sz="quarter" idx="17"/>
          </p:nvPr>
        </p:nvPicPr>
        <p:blipFill>
          <a:blip r:embed="rId5">
            <a:extLst>
              <a:ext uri="{28A0092B-C50C-407E-A947-70E740481C1C}">
                <a14:useLocalDpi xmlns:a14="http://schemas.microsoft.com/office/drawing/2010/main"/>
              </a:ext>
            </a:extLst>
          </a:blip>
          <a:stretch>
            <a:fillRect/>
          </a:stretch>
        </p:blipFill>
        <p:spPr>
          <a:xfrm>
            <a:off x="4982080" y="2435138"/>
            <a:ext cx="1274174" cy="1274174"/>
          </a:xfrm>
          <a:prstGeom prst="rect">
            <a:avLst/>
          </a:prstGeom>
          <a:noFill/>
          <a:ln>
            <a:noFill/>
          </a:ln>
        </p:spPr>
      </p:pic>
      <p:pic>
        <p:nvPicPr>
          <p:cNvPr id="16" name="Shape 211">
            <a:extLst>
              <a:ext uri="{FF2B5EF4-FFF2-40B4-BE49-F238E27FC236}">
                <a16:creationId xmlns:a16="http://schemas.microsoft.com/office/drawing/2014/main" id="{B4D46228-4BC6-48EE-938C-24F5E44D514F}"/>
              </a:ext>
            </a:extLst>
          </p:cNvPr>
          <p:cNvPicPr preferRelativeResize="0">
            <a:picLocks noGrp="1" noChangeAspect="1"/>
          </p:cNvPicPr>
          <p:nvPr>
            <p:ph sz="quarter" idx="15"/>
          </p:nvPr>
        </p:nvPicPr>
        <p:blipFill>
          <a:blip r:embed="rId6">
            <a:extLst>
              <a:ext uri="{28A0092B-C50C-407E-A947-70E740481C1C}">
                <a14:useLocalDpi xmlns:a14="http://schemas.microsoft.com/office/drawing/2010/main"/>
              </a:ext>
            </a:extLst>
          </a:blip>
          <a:stretch>
            <a:fillRect/>
          </a:stretch>
        </p:blipFill>
        <p:spPr>
          <a:xfrm>
            <a:off x="7211255" y="2435138"/>
            <a:ext cx="1274174" cy="1274174"/>
          </a:xfrm>
          <a:prstGeom prst="rect">
            <a:avLst/>
          </a:prstGeom>
          <a:noFill/>
          <a:ln>
            <a:noFill/>
          </a:ln>
        </p:spPr>
      </p:pic>
      <p:sp>
        <p:nvSpPr>
          <p:cNvPr id="22" name="Text Placeholder 4">
            <a:extLst>
              <a:ext uri="{FF2B5EF4-FFF2-40B4-BE49-F238E27FC236}">
                <a16:creationId xmlns:a16="http://schemas.microsoft.com/office/drawing/2014/main" id="{04640623-EB8E-4206-A242-CF8257B12EBB}"/>
              </a:ext>
            </a:extLst>
          </p:cNvPr>
          <p:cNvSpPr txBox="1">
            <a:spLocks/>
          </p:cNvSpPr>
          <p:nvPr/>
        </p:nvSpPr>
        <p:spPr>
          <a:xfrm>
            <a:off x="2466720" y="3839310"/>
            <a:ext cx="1838195" cy="1654493"/>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800" i="0" u="none" strike="noStrike" kern="1200" cap="none" spc="0" normalizeH="0" baseline="0" noProof="0" dirty="0">
                <a:ln>
                  <a:noFill/>
                </a:ln>
                <a:solidFill>
                  <a:srgbClr val="003BC9"/>
                </a:solidFill>
                <a:effectLst/>
                <a:uLnTx/>
                <a:uFillTx/>
                <a:latin typeface="+mn-lt"/>
              </a:rPr>
              <a:t>8 </a:t>
            </a:r>
            <a:r>
              <a:rPr lang="en-US" sz="2800" dirty="0">
                <a:solidFill>
                  <a:srgbClr val="003BC9"/>
                </a:solidFill>
                <a:latin typeface="+mn-lt"/>
              </a:rPr>
              <a:t>/ </a:t>
            </a:r>
            <a:r>
              <a:rPr kumimoji="0" lang="en-US" sz="2800" i="0" u="none" strike="noStrike" kern="1200" cap="none" spc="0" normalizeH="0" baseline="0" noProof="0" dirty="0">
                <a:ln>
                  <a:noFill/>
                </a:ln>
                <a:solidFill>
                  <a:srgbClr val="003BC9"/>
                </a:solidFill>
                <a:effectLst/>
                <a:uLnTx/>
                <a:uFillTx/>
                <a:latin typeface="+mn-lt"/>
              </a:rPr>
              <a:t>10</a:t>
            </a:r>
          </a:p>
          <a:p>
            <a:pPr marL="0" marR="0" lvl="0" indent="0" algn="ctr"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a:ln>
                  <a:noFill/>
                </a:ln>
                <a:effectLst/>
                <a:uLnTx/>
                <a:uFillTx/>
                <a:latin typeface="+mn-lt"/>
                <a:cs typeface="Arial" panose="020B0604020202020204" pitchFamily="34" charset="0"/>
              </a:rPr>
              <a:t>Top </a:t>
            </a:r>
            <a:r>
              <a:rPr kumimoji="0" lang="en-US" sz="1800" b="0" i="0" u="none" strike="noStrike" kern="1200" cap="none" spc="0" normalizeH="0" baseline="0" noProof="0" dirty="0">
                <a:ln>
                  <a:noFill/>
                </a:ln>
                <a:solidFill>
                  <a:srgbClr val="000000"/>
                </a:solidFill>
                <a:effectLst/>
                <a:uLnTx/>
                <a:uFillTx/>
                <a:latin typeface="+mn-lt"/>
                <a:cs typeface="Arial" panose="020B0604020202020204" pitchFamily="34" charset="0"/>
              </a:rPr>
              <a:t>Healthcare</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mn-lt"/>
                <a:cs typeface="Arial" panose="020B0604020202020204" pitchFamily="34" charset="0"/>
              </a:rPr>
              <a:t>Companies</a:t>
            </a:r>
          </a:p>
        </p:txBody>
      </p:sp>
      <p:sp>
        <p:nvSpPr>
          <p:cNvPr id="23" name="Text Placeholder 4">
            <a:extLst>
              <a:ext uri="{FF2B5EF4-FFF2-40B4-BE49-F238E27FC236}">
                <a16:creationId xmlns:a16="http://schemas.microsoft.com/office/drawing/2014/main" id="{9BDA54ED-D45F-4EB8-B200-91A2DB90AB0C}"/>
              </a:ext>
            </a:extLst>
          </p:cNvPr>
          <p:cNvSpPr txBox="1">
            <a:spLocks/>
          </p:cNvSpPr>
          <p:nvPr/>
        </p:nvSpPr>
        <p:spPr>
          <a:xfrm>
            <a:off x="4700070" y="3839310"/>
            <a:ext cx="1838195" cy="1654494"/>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800" i="0" u="none" strike="noStrike" kern="1200" cap="none" spc="0" normalizeH="0" baseline="0" noProof="0" dirty="0">
                <a:ln>
                  <a:noFill/>
                </a:ln>
                <a:solidFill>
                  <a:srgbClr val="003BC9"/>
                </a:solidFill>
                <a:effectLst/>
                <a:uLnTx/>
                <a:uFillTx/>
                <a:latin typeface="+mn-lt"/>
                <a:cs typeface="Arial" panose="020B0604020202020204" pitchFamily="34" charset="0"/>
              </a:rPr>
              <a:t>9 / 10</a:t>
            </a:r>
          </a:p>
          <a:p>
            <a:pPr marL="0" marR="0" lvl="0" indent="0" algn="ctr" defTabSz="457200" rtl="0" eaLnBrk="1" fontAlgn="auto" latinLnBrk="0" hangingPunct="1">
              <a:lnSpc>
                <a:spcPct val="100000"/>
              </a:lnSpc>
              <a:spcBef>
                <a:spcPts val="600"/>
              </a:spcBef>
              <a:spcAft>
                <a:spcPts val="0"/>
              </a:spcAft>
              <a:buClrTx/>
              <a:buSzTx/>
              <a:buFont typeface="Arial"/>
              <a:buNone/>
              <a:tabLst/>
              <a:defRPr/>
            </a:pPr>
            <a:r>
              <a:rPr lang="en-US" sz="1800" b="0" dirty="0">
                <a:solidFill>
                  <a:srgbClr val="000000"/>
                </a:solidFill>
                <a:latin typeface="+mn-lt"/>
              </a:rPr>
              <a:t>Top</a:t>
            </a:r>
            <a:r>
              <a:rPr kumimoji="0" lang="en-US" sz="1800" b="0" i="0" u="none" strike="noStrike" kern="1200" cap="none" spc="0" normalizeH="0" baseline="0" noProof="0" dirty="0">
                <a:ln>
                  <a:noFill/>
                </a:ln>
                <a:solidFill>
                  <a:srgbClr val="000000"/>
                </a:solidFill>
                <a:effectLst/>
                <a:uLnTx/>
                <a:uFillTx/>
                <a:latin typeface="+mn-lt"/>
              </a:rPr>
              <a:t> Insurance Companies</a:t>
            </a:r>
          </a:p>
        </p:txBody>
      </p:sp>
      <p:sp>
        <p:nvSpPr>
          <p:cNvPr id="24" name="Text Placeholder 4">
            <a:extLst>
              <a:ext uri="{FF2B5EF4-FFF2-40B4-BE49-F238E27FC236}">
                <a16:creationId xmlns:a16="http://schemas.microsoft.com/office/drawing/2014/main" id="{A4FC0F4D-5935-4768-AF87-9F3646301E73}"/>
              </a:ext>
            </a:extLst>
          </p:cNvPr>
          <p:cNvSpPr txBox="1">
            <a:spLocks/>
          </p:cNvSpPr>
          <p:nvPr/>
        </p:nvSpPr>
        <p:spPr>
          <a:xfrm>
            <a:off x="6929245" y="3839310"/>
            <a:ext cx="1838195" cy="1654494"/>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800" i="0" u="none" strike="noStrike" kern="1200" cap="none" spc="0" normalizeH="0" baseline="0" noProof="0" dirty="0">
                <a:ln>
                  <a:noFill/>
                </a:ln>
                <a:solidFill>
                  <a:schemeClr val="accent3"/>
                </a:solidFill>
                <a:effectLst/>
                <a:uLnTx/>
                <a:uFillTx/>
                <a:latin typeface="+mn-lt"/>
                <a:cs typeface="Arial" panose="020B0604020202020204" pitchFamily="34" charset="0"/>
              </a:rPr>
              <a:t>8 /</a:t>
            </a:r>
            <a:r>
              <a:rPr kumimoji="0" lang="en-US" sz="2800" i="0" u="none" strike="noStrike" kern="1200" cap="none" spc="0" normalizeH="0" noProof="0" dirty="0">
                <a:ln>
                  <a:noFill/>
                </a:ln>
                <a:solidFill>
                  <a:schemeClr val="accent3"/>
                </a:solidFill>
                <a:effectLst/>
                <a:uLnTx/>
                <a:uFillTx/>
                <a:latin typeface="+mn-lt"/>
                <a:cs typeface="Arial" panose="020B0604020202020204" pitchFamily="34" charset="0"/>
              </a:rPr>
              <a:t> </a:t>
            </a:r>
            <a:r>
              <a:rPr kumimoji="0" lang="en-US" sz="2800" i="0" u="none" strike="noStrike" kern="1200" cap="none" spc="0" normalizeH="0" baseline="0" noProof="0" dirty="0">
                <a:ln>
                  <a:noFill/>
                </a:ln>
                <a:solidFill>
                  <a:schemeClr val="accent3"/>
                </a:solidFill>
                <a:effectLst/>
                <a:uLnTx/>
                <a:uFillTx/>
                <a:latin typeface="+mn-lt"/>
                <a:cs typeface="Arial" panose="020B0604020202020204" pitchFamily="34" charset="0"/>
              </a:rPr>
              <a:t>10</a:t>
            </a:r>
          </a:p>
          <a:p>
            <a:pPr marL="0" marR="0" lvl="0" indent="0" algn="ctr"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mn-lt"/>
                <a:cs typeface="Arial" panose="020B0604020202020204" pitchFamily="34" charset="0"/>
              </a:rPr>
              <a:t>Top</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mn-lt"/>
                <a:cs typeface="Arial" panose="020B0604020202020204" pitchFamily="34" charset="0"/>
              </a:rPr>
              <a:t>Retailers</a:t>
            </a:r>
          </a:p>
        </p:txBody>
      </p:sp>
      <p:sp>
        <p:nvSpPr>
          <p:cNvPr id="28" name="Text Placeholder 4">
            <a:extLst>
              <a:ext uri="{FF2B5EF4-FFF2-40B4-BE49-F238E27FC236}">
                <a16:creationId xmlns:a16="http://schemas.microsoft.com/office/drawing/2014/main" id="{B875A8BF-7775-4702-A7F7-365183CF7C7E}"/>
              </a:ext>
            </a:extLst>
          </p:cNvPr>
          <p:cNvSpPr txBox="1">
            <a:spLocks/>
          </p:cNvSpPr>
          <p:nvPr/>
        </p:nvSpPr>
        <p:spPr>
          <a:xfrm>
            <a:off x="265833" y="3839311"/>
            <a:ext cx="1838195" cy="1654493"/>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lang="en-US" sz="2800" dirty="0">
                <a:solidFill>
                  <a:srgbClr val="003BC9"/>
                </a:solidFill>
                <a:latin typeface="+mn-lt"/>
              </a:rPr>
              <a:t>10</a:t>
            </a:r>
            <a:r>
              <a:rPr kumimoji="0" lang="en-US" sz="2800" i="0" u="none" strike="noStrike" kern="1200" cap="none" spc="0" normalizeH="0" baseline="0" noProof="0" dirty="0">
                <a:ln>
                  <a:noFill/>
                </a:ln>
                <a:solidFill>
                  <a:srgbClr val="003BC9"/>
                </a:solidFill>
                <a:effectLst/>
                <a:uLnTx/>
                <a:uFillTx/>
                <a:latin typeface="+mn-lt"/>
              </a:rPr>
              <a:t> </a:t>
            </a:r>
            <a:r>
              <a:rPr lang="en-US" sz="2800" dirty="0">
                <a:solidFill>
                  <a:srgbClr val="003BC9"/>
                </a:solidFill>
                <a:latin typeface="+mn-lt"/>
              </a:rPr>
              <a:t>/ </a:t>
            </a:r>
            <a:r>
              <a:rPr kumimoji="0" lang="en-US" sz="2800" i="0" u="none" strike="noStrike" kern="1200" cap="none" spc="0" normalizeH="0" baseline="0" noProof="0" dirty="0">
                <a:ln>
                  <a:noFill/>
                </a:ln>
                <a:solidFill>
                  <a:srgbClr val="003BC9"/>
                </a:solidFill>
                <a:effectLst/>
                <a:uLnTx/>
                <a:uFillTx/>
                <a:latin typeface="+mn-lt"/>
              </a:rPr>
              <a:t>10</a:t>
            </a:r>
          </a:p>
          <a:p>
            <a:pPr marL="0" marR="0" lvl="0" indent="0" algn="ctr" defTabSz="457200" rtl="0" eaLnBrk="1" fontAlgn="auto" latinLnBrk="0" hangingPunct="1">
              <a:lnSpc>
                <a:spcPct val="100000"/>
              </a:lnSpc>
              <a:spcBef>
                <a:spcPts val="600"/>
              </a:spcBef>
              <a:spcAft>
                <a:spcPts val="0"/>
              </a:spcAft>
              <a:buClrTx/>
              <a:buSzTx/>
              <a:buFont typeface="Arial"/>
              <a:buNone/>
              <a:tabLst/>
              <a:defRPr/>
            </a:pPr>
            <a:r>
              <a:rPr kumimoji="0" lang="en-US" sz="1800" b="0" i="0" u="none" strike="noStrike" kern="1200" cap="none" spc="0" normalizeH="0" baseline="0" noProof="0" dirty="0">
                <a:ln>
                  <a:noFill/>
                </a:ln>
                <a:effectLst/>
                <a:uLnTx/>
                <a:uFillTx/>
                <a:latin typeface="+mn-lt"/>
                <a:cs typeface="Arial" panose="020B0604020202020204" pitchFamily="34" charset="0"/>
              </a:rPr>
              <a:t>Top </a:t>
            </a:r>
            <a:r>
              <a:rPr kumimoji="0" lang="en-US" sz="1800" b="0" i="0" u="none" strike="noStrike" kern="1200" cap="none" spc="0" normalizeH="0" baseline="0" noProof="0" dirty="0">
                <a:ln>
                  <a:noFill/>
                </a:ln>
                <a:solidFill>
                  <a:srgbClr val="000000"/>
                </a:solidFill>
                <a:effectLst/>
                <a:uLnTx/>
                <a:uFillTx/>
                <a:latin typeface="+mn-lt"/>
                <a:cs typeface="Arial" panose="020B0604020202020204" pitchFamily="34" charset="0"/>
              </a:rPr>
              <a:t>Banking</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mn-lt"/>
                <a:cs typeface="Arial" panose="020B0604020202020204" pitchFamily="34" charset="0"/>
              </a:rPr>
              <a:t>Companies</a:t>
            </a:r>
          </a:p>
        </p:txBody>
      </p:sp>
      <p:grpSp>
        <p:nvGrpSpPr>
          <p:cNvPr id="46" name="Group 45">
            <a:extLst>
              <a:ext uri="{FF2B5EF4-FFF2-40B4-BE49-F238E27FC236}">
                <a16:creationId xmlns:a16="http://schemas.microsoft.com/office/drawing/2014/main" id="{2010D56F-4628-4CF1-88B5-30F012B3D5AA}"/>
              </a:ext>
            </a:extLst>
          </p:cNvPr>
          <p:cNvGrpSpPr/>
          <p:nvPr/>
        </p:nvGrpSpPr>
        <p:grpSpPr>
          <a:xfrm>
            <a:off x="2760363" y="2378104"/>
            <a:ext cx="1360488" cy="1395413"/>
            <a:chOff x="3589129" y="2305141"/>
            <a:chExt cx="1360488" cy="1395413"/>
          </a:xfrm>
          <a:solidFill>
            <a:schemeClr val="bg2"/>
          </a:solidFill>
        </p:grpSpPr>
        <p:pic>
          <p:nvPicPr>
            <p:cNvPr id="42" name="Picture 22" descr="Hospital_icon_bk">
              <a:extLst>
                <a:ext uri="{FF2B5EF4-FFF2-40B4-BE49-F238E27FC236}">
                  <a16:creationId xmlns:a16="http://schemas.microsoft.com/office/drawing/2014/main" id="{AF47F9D6-CF8E-4B1A-860E-3A4F0EAFAEC2}"/>
                </a:ext>
              </a:extLst>
            </p:cNvPr>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9129" y="2305141"/>
              <a:ext cx="1360488" cy="1395413"/>
            </a:xfrm>
            <a:prstGeom prst="rect">
              <a:avLst/>
            </a:prstGeom>
            <a:grpFill/>
            <a:extLst/>
          </p:spPr>
        </p:pic>
        <p:pic>
          <p:nvPicPr>
            <p:cNvPr id="45" name="Picture 22" descr="Hospital_icon_bk">
              <a:extLst>
                <a:ext uri="{FF2B5EF4-FFF2-40B4-BE49-F238E27FC236}">
                  <a16:creationId xmlns:a16="http://schemas.microsoft.com/office/drawing/2014/main" id="{266B5243-C880-4C96-9832-9175C97B7182}"/>
                </a:ext>
              </a:extLst>
            </p:cNvPr>
            <p:cNvPicPr>
              <a:picLocks noChangeAspect="1" noChangeArrowheads="1"/>
            </p:cNvPicPr>
            <p:nvPr/>
          </p:nvPicPr>
          <p:blipFill rotWithShape="1">
            <a:blip r:embed="rId8"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4075238" y="2971591"/>
              <a:ext cx="874379" cy="728963"/>
            </a:xfrm>
            <a:prstGeom prst="rect">
              <a:avLst/>
            </a:prstGeom>
            <a:grpFill/>
            <a:extLst/>
          </p:spPr>
        </p:pic>
      </p:grpSp>
    </p:spTree>
    <p:extLst>
      <p:ext uri="{BB962C8B-B14F-4D97-AF65-F5344CB8AC3E}">
        <p14:creationId xmlns:p14="http://schemas.microsoft.com/office/powerpoint/2010/main" val="31410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C17065-7987-47C3-8FF9-BE2AA663C599}"/>
              </a:ext>
            </a:extLst>
          </p:cNvPr>
          <p:cNvSpPr>
            <a:spLocks noGrp="1"/>
          </p:cNvSpPr>
          <p:nvPr>
            <p:ph sz="quarter" idx="17"/>
          </p:nvPr>
        </p:nvSpPr>
        <p:spPr/>
        <p:txBody>
          <a:bodyPr/>
          <a:lstStyle/>
          <a:p>
            <a:pPr algn="ctr"/>
            <a:r>
              <a:rPr lang="en-US" b="1" dirty="0"/>
              <a:t>Built-in security from end-to-end</a:t>
            </a:r>
          </a:p>
          <a:p>
            <a:r>
              <a:rPr lang="en-US" dirty="0"/>
              <a:t>IBM Power Systems have security built in at all layers in the stack – processor, systems, firmware, OS and Hypervisor. Your data is protected in motion and at rest. </a:t>
            </a:r>
            <a:endParaRPr lang="en-US" b="1" dirty="0"/>
          </a:p>
          <a:p>
            <a:endParaRPr lang="en-US" dirty="0"/>
          </a:p>
        </p:txBody>
      </p:sp>
      <p:sp>
        <p:nvSpPr>
          <p:cNvPr id="3" name="Content Placeholder 2">
            <a:extLst>
              <a:ext uri="{FF2B5EF4-FFF2-40B4-BE49-F238E27FC236}">
                <a16:creationId xmlns:a16="http://schemas.microsoft.com/office/drawing/2014/main" id="{1C45E11E-5C8D-4D52-9A67-0F38F5EB47DF}"/>
              </a:ext>
            </a:extLst>
          </p:cNvPr>
          <p:cNvSpPr>
            <a:spLocks noGrp="1"/>
          </p:cNvSpPr>
          <p:nvPr>
            <p:ph sz="quarter" idx="18"/>
          </p:nvPr>
        </p:nvSpPr>
        <p:spPr>
          <a:xfrm>
            <a:off x="6858000" y="2570162"/>
            <a:ext cx="2286000" cy="2573338"/>
          </a:xfrm>
        </p:spPr>
        <p:txBody>
          <a:bodyPr/>
          <a:lstStyle/>
          <a:p>
            <a:pPr algn="ctr"/>
            <a:r>
              <a:rPr lang="en-US" b="1" dirty="0"/>
              <a:t>Scalable, affordable performance</a:t>
            </a:r>
          </a:p>
          <a:p>
            <a:r>
              <a:rPr lang="en-US" dirty="0"/>
              <a:t>IBM POWER9 drives the world’s fastest supercomputers </a:t>
            </a:r>
            <a:r>
              <a:rPr lang="en-US" dirty="0">
                <a:solidFill>
                  <a:srgbClr val="FFFFFF"/>
                </a:solidFill>
              </a:rPr>
              <a:t>and is ready to accelerate your enterprise. Gains are significant moving from x86 or older Power servers.</a:t>
            </a:r>
            <a:endParaRPr lang="en-US" dirty="0"/>
          </a:p>
        </p:txBody>
      </p:sp>
      <p:sp>
        <p:nvSpPr>
          <p:cNvPr id="4" name="Content Placeholder 3">
            <a:extLst>
              <a:ext uri="{FF2B5EF4-FFF2-40B4-BE49-F238E27FC236}">
                <a16:creationId xmlns:a16="http://schemas.microsoft.com/office/drawing/2014/main" id="{EBD91986-F13B-4BBD-AE79-200ED0988702}"/>
              </a:ext>
            </a:extLst>
          </p:cNvPr>
          <p:cNvSpPr>
            <a:spLocks noGrp="1"/>
          </p:cNvSpPr>
          <p:nvPr>
            <p:ph sz="quarter" idx="19"/>
          </p:nvPr>
        </p:nvSpPr>
        <p:spPr>
          <a:xfrm>
            <a:off x="2286001" y="2570162"/>
            <a:ext cx="2286000" cy="2573337"/>
          </a:xfrm>
        </p:spPr>
        <p:txBody>
          <a:bodyPr/>
          <a:lstStyle/>
          <a:p>
            <a:pPr algn="ctr"/>
            <a:r>
              <a:rPr lang="en-US" b="1" dirty="0"/>
              <a:t>Proven reliability</a:t>
            </a:r>
            <a:br>
              <a:rPr lang="en-US" b="1" dirty="0"/>
            </a:br>
            <a:endParaRPr lang="en-US" b="1" dirty="0"/>
          </a:p>
          <a:p>
            <a:pPr defTabSz="685800"/>
            <a:r>
              <a:rPr lang="en-US" dirty="0"/>
              <a:t>Today’s always-on world requires resilient, mission-critical servers that deliver continuous operations. IBM servers ranked the most reliable for the 10th straight year.</a:t>
            </a:r>
            <a:endParaRPr lang="en-US" b="1" dirty="0"/>
          </a:p>
        </p:txBody>
      </p:sp>
      <p:sp>
        <p:nvSpPr>
          <p:cNvPr id="5" name="Content Placeholder 4">
            <a:extLst>
              <a:ext uri="{FF2B5EF4-FFF2-40B4-BE49-F238E27FC236}">
                <a16:creationId xmlns:a16="http://schemas.microsoft.com/office/drawing/2014/main" id="{E0EA554F-4872-410F-8E10-CF563FE5824C}"/>
              </a:ext>
            </a:extLst>
          </p:cNvPr>
          <p:cNvSpPr>
            <a:spLocks noGrp="1"/>
          </p:cNvSpPr>
          <p:nvPr>
            <p:ph sz="quarter" idx="20"/>
          </p:nvPr>
        </p:nvSpPr>
        <p:spPr/>
        <p:txBody>
          <a:bodyPr/>
          <a:lstStyle/>
          <a:p>
            <a:pPr algn="ctr"/>
            <a:r>
              <a:rPr lang="en-US" b="1" dirty="0"/>
              <a:t>Simplified </a:t>
            </a:r>
            <a:r>
              <a:rPr lang="en-US" b="1" dirty="0" err="1"/>
              <a:t>multicloud</a:t>
            </a:r>
            <a:br>
              <a:rPr lang="en-US" b="1" dirty="0"/>
            </a:br>
            <a:endParaRPr lang="en-US" b="1" dirty="0"/>
          </a:p>
          <a:p>
            <a:r>
              <a:rPr lang="en-US" dirty="0"/>
              <a:t>With IBM POWER9, you can dynamically scale compute and memory on demand and build a cloud designed for the most data intensive workloads.</a:t>
            </a:r>
          </a:p>
        </p:txBody>
      </p:sp>
      <p:sp>
        <p:nvSpPr>
          <p:cNvPr id="6" name="Title 5">
            <a:extLst>
              <a:ext uri="{FF2B5EF4-FFF2-40B4-BE49-F238E27FC236}">
                <a16:creationId xmlns:a16="http://schemas.microsoft.com/office/drawing/2014/main" id="{8C546071-D120-4CF0-AD30-D3CC65FF9523}"/>
              </a:ext>
            </a:extLst>
          </p:cNvPr>
          <p:cNvSpPr>
            <a:spLocks noGrp="1"/>
          </p:cNvSpPr>
          <p:nvPr>
            <p:ph type="title"/>
          </p:nvPr>
        </p:nvSpPr>
        <p:spPr/>
        <p:txBody>
          <a:bodyPr/>
          <a:lstStyle/>
          <a:p>
            <a:endParaRPr lang="en-US"/>
          </a:p>
        </p:txBody>
      </p:sp>
      <p:sp>
        <p:nvSpPr>
          <p:cNvPr id="10" name="Title 3">
            <a:extLst>
              <a:ext uri="{FF2B5EF4-FFF2-40B4-BE49-F238E27FC236}">
                <a16:creationId xmlns:a16="http://schemas.microsoft.com/office/drawing/2014/main" id="{D9470976-7930-4035-9091-9E430905B72A}"/>
              </a:ext>
            </a:extLst>
          </p:cNvPr>
          <p:cNvSpPr txBox="1">
            <a:spLocks/>
          </p:cNvSpPr>
          <p:nvPr/>
        </p:nvSpPr>
        <p:spPr>
          <a:xfrm>
            <a:off x="0" y="-1"/>
            <a:ext cx="9144000" cy="2569463"/>
          </a:xfrm>
          <a:prstGeom prst="rect">
            <a:avLst/>
          </a:prstGeom>
          <a:solidFill>
            <a:schemeClr val="tx1"/>
          </a:solidFill>
        </p:spPr>
        <p:txBody>
          <a:bodyPr vert="horz" lIns="182880" tIns="164592" rIns="228600" bIns="228600" rtlCol="0" anchor="t">
            <a:noAutofit/>
          </a:bodyPr>
          <a:lstStyle>
            <a:lvl1pPr algn="l" rtl="0" eaLnBrk="1" fontAlgn="base" hangingPunct="1">
              <a:lnSpc>
                <a:spcPct val="90000"/>
              </a:lnSpc>
              <a:spcBef>
                <a:spcPct val="0"/>
              </a:spcBef>
              <a:spcAft>
                <a:spcPct val="0"/>
              </a:spcAft>
              <a:defRPr sz="4800" b="0" i="0">
                <a:solidFill>
                  <a:schemeClr val="tx1"/>
                </a:solidFill>
                <a:latin typeface="+mn-lt"/>
                <a:ea typeface="Arial Regular" charset="0"/>
                <a:cs typeface="Arial Regular"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algn="ctr" defTabSz="914400"/>
            <a:r>
              <a:rPr lang="en-US" kern="0" dirty="0">
                <a:solidFill>
                  <a:schemeClr val="bg1"/>
                </a:solidFill>
              </a:rPr>
              <a:t>Cloud Infrastructure – Trusted!</a:t>
            </a:r>
          </a:p>
        </p:txBody>
      </p:sp>
      <p:pic>
        <p:nvPicPr>
          <p:cNvPr id="12" name="Picture 11">
            <a:extLst>
              <a:ext uri="{FF2B5EF4-FFF2-40B4-BE49-F238E27FC236}">
                <a16:creationId xmlns:a16="http://schemas.microsoft.com/office/drawing/2014/main" id="{08B5FDAF-1A38-4CF2-ACD9-63E9B9B9B5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4" y="1058919"/>
            <a:ext cx="2284676" cy="1535126"/>
          </a:xfrm>
          <a:prstGeom prst="rect">
            <a:avLst/>
          </a:prstGeom>
        </p:spPr>
      </p:pic>
      <p:sp>
        <p:nvSpPr>
          <p:cNvPr id="18" name="Rectangle 17">
            <a:extLst>
              <a:ext uri="{FF2B5EF4-FFF2-40B4-BE49-F238E27FC236}">
                <a16:creationId xmlns:a16="http://schemas.microsoft.com/office/drawing/2014/main" id="{ABF87949-33AA-4FDE-85A0-0EFE4D2D5CA7}"/>
              </a:ext>
            </a:extLst>
          </p:cNvPr>
          <p:cNvSpPr/>
          <p:nvPr/>
        </p:nvSpPr>
        <p:spPr bwMode="auto">
          <a:xfrm>
            <a:off x="4572001" y="1069265"/>
            <a:ext cx="2280612" cy="1500897"/>
          </a:xfrm>
          <a:prstGeom prst="rect">
            <a:avLst/>
          </a:prstGeom>
          <a:solidFill>
            <a:schemeClr val="bg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a:ln>
                <a:noFill/>
              </a:ln>
              <a:solidFill>
                <a:srgbClr val="191919"/>
              </a:solidFill>
              <a:effectLst/>
            </a:endParaRPr>
          </a:p>
        </p:txBody>
      </p:sp>
      <p:pic>
        <p:nvPicPr>
          <p:cNvPr id="17" name="Picture 16">
            <a:extLst>
              <a:ext uri="{FF2B5EF4-FFF2-40B4-BE49-F238E27FC236}">
                <a16:creationId xmlns:a16="http://schemas.microsoft.com/office/drawing/2014/main" id="{F4574D0E-2EB7-40ED-8B62-5B2657E7D5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4679" y="1069265"/>
            <a:ext cx="1520209" cy="1500198"/>
          </a:xfrm>
          <a:prstGeom prst="rect">
            <a:avLst/>
          </a:prstGeom>
        </p:spPr>
      </p:pic>
      <p:pic>
        <p:nvPicPr>
          <p:cNvPr id="13" name="Picture 12">
            <a:extLst>
              <a:ext uri="{FF2B5EF4-FFF2-40B4-BE49-F238E27FC236}">
                <a16:creationId xmlns:a16="http://schemas.microsoft.com/office/drawing/2014/main" id="{D8ABB029-337B-4038-92D8-A9E1E84CA2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9370" y="1053462"/>
            <a:ext cx="2290543" cy="1540583"/>
          </a:xfrm>
          <a:prstGeom prst="rect">
            <a:avLst/>
          </a:prstGeom>
        </p:spPr>
      </p:pic>
      <p:pic>
        <p:nvPicPr>
          <p:cNvPr id="14" name="Picture 13">
            <a:extLst>
              <a:ext uri="{FF2B5EF4-FFF2-40B4-BE49-F238E27FC236}">
                <a16:creationId xmlns:a16="http://schemas.microsoft.com/office/drawing/2014/main" id="{DCAC1B35-A66D-4DDF-BD91-3D8D4D7611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84630" y="1058918"/>
            <a:ext cx="2287371" cy="1535127"/>
          </a:xfrm>
          <a:prstGeom prst="rect">
            <a:avLst/>
          </a:prstGeom>
        </p:spPr>
      </p:pic>
    </p:spTree>
    <p:extLst>
      <p:ext uri="{BB962C8B-B14F-4D97-AF65-F5344CB8AC3E}">
        <p14:creationId xmlns:p14="http://schemas.microsoft.com/office/powerpoint/2010/main" val="147382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622863563-15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7482" y="0"/>
            <a:ext cx="4186518" cy="5143500"/>
          </a:xfrm>
          <a:prstGeom prst="rect">
            <a:avLst/>
          </a:prstGeom>
        </p:spPr>
      </p:pic>
      <p:sp>
        <p:nvSpPr>
          <p:cNvPr id="10" name="Text Placeholder 4"/>
          <p:cNvSpPr txBox="1">
            <a:spLocks/>
          </p:cNvSpPr>
          <p:nvPr/>
        </p:nvSpPr>
        <p:spPr>
          <a:xfrm>
            <a:off x="228600" y="550028"/>
            <a:ext cx="4481834" cy="132960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buFont typeface="Arial"/>
              <a:buNone/>
              <a:defRPr sz="9600" b="1"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rPr>
              <a:t>Simplified </a:t>
            </a:r>
            <a:r>
              <a:rPr lang="en-US" sz="3600" dirty="0" err="1">
                <a:latin typeface="+mn-lt"/>
              </a:rPr>
              <a:t>Multicloud</a:t>
            </a:r>
            <a:endParaRPr lang="en-US" sz="3600" dirty="0">
              <a:latin typeface="+mn-lt"/>
            </a:endParaRPr>
          </a:p>
        </p:txBody>
      </p:sp>
      <p:sp>
        <p:nvSpPr>
          <p:cNvPr id="5" name="TextBox 4">
            <a:extLst>
              <a:ext uri="{FF2B5EF4-FFF2-40B4-BE49-F238E27FC236}">
                <a16:creationId xmlns:a16="http://schemas.microsoft.com/office/drawing/2014/main" id="{60FFA518-2544-49D8-A4C4-05E7B79903E8}"/>
              </a:ext>
            </a:extLst>
          </p:cNvPr>
          <p:cNvSpPr txBox="1"/>
          <p:nvPr/>
        </p:nvSpPr>
        <p:spPr>
          <a:xfrm>
            <a:off x="203200" y="1725450"/>
            <a:ext cx="4728882" cy="3077766"/>
          </a:xfrm>
          <a:prstGeom prst="rect">
            <a:avLst/>
          </a:prstGeom>
          <a:noFill/>
        </p:spPr>
        <p:txBody>
          <a:bodyPr wrap="square" rtlCol="0">
            <a:spAutoFit/>
          </a:bodyPr>
          <a:lstStyle/>
          <a:p>
            <a:r>
              <a:rPr lang="en-US" sz="1600" b="1" dirty="0">
                <a:cs typeface="Arial" panose="020B0604020202020204" pitchFamily="34" charset="0"/>
              </a:rPr>
              <a:t>“Pay As You Grow” IT for Mission </a:t>
            </a:r>
            <a:br>
              <a:rPr lang="en-US" sz="1600" b="1" dirty="0">
                <a:cs typeface="Arial" panose="020B0604020202020204" pitchFamily="34" charset="0"/>
              </a:rPr>
            </a:br>
            <a:r>
              <a:rPr lang="en-US" sz="1600" b="1" dirty="0">
                <a:cs typeface="Arial" panose="020B0604020202020204" pitchFamily="34" charset="0"/>
              </a:rPr>
              <a:t>Critical Workloads</a:t>
            </a:r>
          </a:p>
          <a:p>
            <a:pPr lvl="1"/>
            <a:r>
              <a:rPr lang="en-US" sz="1400" dirty="0">
                <a:cs typeface="Arial" panose="020B0604020202020204" pitchFamily="34" charset="0"/>
              </a:rPr>
              <a:t>Dynamically scale compute and memory on demand based on business needs</a:t>
            </a:r>
          </a:p>
          <a:p>
            <a:endParaRPr lang="en-US" sz="1600" dirty="0">
              <a:cs typeface="Arial" panose="020B0604020202020204" pitchFamily="34" charset="0"/>
            </a:endParaRPr>
          </a:p>
          <a:p>
            <a:r>
              <a:rPr lang="en-US" sz="1600" b="1" dirty="0">
                <a:cs typeface="Arial" panose="020B0604020202020204" pitchFamily="34" charset="0"/>
              </a:rPr>
              <a:t>Designed for Agility</a:t>
            </a:r>
          </a:p>
          <a:p>
            <a:pPr lvl="1"/>
            <a:r>
              <a:rPr lang="en-US" sz="1400" dirty="0">
                <a:cs typeface="Arial" panose="020B0604020202020204" pitchFamily="34" charset="0"/>
              </a:rPr>
              <a:t>Effortlessly move workloads across generations of Power Systems without disruption</a:t>
            </a:r>
          </a:p>
          <a:p>
            <a:endParaRPr lang="en-US" sz="1600" dirty="0">
              <a:cs typeface="Arial" panose="020B0604020202020204" pitchFamily="34" charset="0"/>
            </a:endParaRPr>
          </a:p>
          <a:p>
            <a:r>
              <a:rPr lang="en-US" sz="1600" b="1" dirty="0">
                <a:cs typeface="Arial" panose="020B0604020202020204" pitchFamily="34" charset="0"/>
              </a:rPr>
              <a:t>Seamless </a:t>
            </a:r>
            <a:r>
              <a:rPr lang="en-US" sz="1600" b="1" dirty="0" err="1">
                <a:cs typeface="Arial" panose="020B0604020202020204" pitchFamily="34" charset="0"/>
              </a:rPr>
              <a:t>Multicloud</a:t>
            </a:r>
            <a:r>
              <a:rPr lang="en-US" sz="1600" b="1" dirty="0">
                <a:cs typeface="Arial" panose="020B0604020202020204" pitchFamily="34" charset="0"/>
              </a:rPr>
              <a:t> Compatibility</a:t>
            </a:r>
          </a:p>
          <a:p>
            <a:pPr lvl="1"/>
            <a:r>
              <a:rPr lang="en-US" sz="1400" dirty="0">
                <a:cs typeface="Arial" panose="020B0604020202020204" pitchFamily="34" charset="0"/>
              </a:rPr>
              <a:t>Open integration with leading </a:t>
            </a:r>
            <a:r>
              <a:rPr lang="en-US" sz="1400" dirty="0" err="1">
                <a:cs typeface="Arial" panose="020B0604020202020204" pitchFamily="34" charset="0"/>
              </a:rPr>
              <a:t>multicloud</a:t>
            </a:r>
            <a:r>
              <a:rPr lang="en-US" sz="1400" dirty="0">
                <a:cs typeface="Arial" panose="020B0604020202020204" pitchFamily="34" charset="0"/>
              </a:rPr>
              <a:t> managers and easily import/export VMs between Power based private and public clouds</a:t>
            </a:r>
          </a:p>
        </p:txBody>
      </p:sp>
    </p:spTree>
    <p:extLst>
      <p:ext uri="{BB962C8B-B14F-4D97-AF65-F5344CB8AC3E}">
        <p14:creationId xmlns:p14="http://schemas.microsoft.com/office/powerpoint/2010/main" val="353985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413339" y="1021469"/>
            <a:ext cx="5668825" cy="1335975"/>
          </a:xfrm>
          <a:prstGeom prst="homePlate">
            <a:avLst/>
          </a:prstGeom>
          <a:solidFill>
            <a:schemeClr val="accent1">
              <a:lumMod val="60000"/>
              <a:lumOff val="40000"/>
            </a:schemeClr>
          </a:solidFill>
        </p:spPr>
        <p:txBody>
          <a:bodyPr wrap="square" lIns="0" tIns="0" rIns="0" bIns="0" rtlCol="0" anchor="ctr">
            <a:noAutofit/>
          </a:bodyPr>
          <a:lstStyle/>
          <a:p>
            <a:pPr algn="ctr" defTabSz="685800"/>
            <a:endParaRPr lang="en-US" sz="1200" dirty="0">
              <a:solidFill>
                <a:srgbClr val="FFFFFF"/>
              </a:solidFill>
              <a:cs typeface="Arial"/>
            </a:endParaRPr>
          </a:p>
        </p:txBody>
      </p:sp>
      <p:sp>
        <p:nvSpPr>
          <p:cNvPr id="8" name="TextBox 7"/>
          <p:cNvSpPr txBox="1"/>
          <p:nvPr/>
        </p:nvSpPr>
        <p:spPr>
          <a:xfrm>
            <a:off x="488644" y="1081685"/>
            <a:ext cx="5256312" cy="1231106"/>
          </a:xfrm>
          <a:prstGeom prst="rect">
            <a:avLst/>
          </a:prstGeom>
          <a:noFill/>
        </p:spPr>
        <p:txBody>
          <a:bodyPr wrap="square">
            <a:spAutoFit/>
          </a:bodyPr>
          <a:lstStyle/>
          <a:p>
            <a:pPr marL="214308" indent="-214308" defTabSz="685800">
              <a:spcBef>
                <a:spcPts val="600"/>
              </a:spcBef>
              <a:buFont typeface="Arial" panose="020B0604020202020204" pitchFamily="34" charset="0"/>
              <a:buChar char="•"/>
              <a:defRPr/>
            </a:pPr>
            <a:r>
              <a:rPr lang="en-US" sz="1600" dirty="0">
                <a:solidFill>
                  <a:srgbClr val="000000"/>
                </a:solidFill>
                <a:cs typeface="Arial" panose="020B0604020202020204" pitchFamily="34" charset="0"/>
              </a:rPr>
              <a:t>Secure, enterprise-grade services and operations</a:t>
            </a:r>
          </a:p>
          <a:p>
            <a:pPr marL="214308" indent="-214308" defTabSz="685800">
              <a:spcBef>
                <a:spcPts val="600"/>
              </a:spcBef>
              <a:buFont typeface="Arial" panose="020B0604020202020204" pitchFamily="34" charset="0"/>
              <a:buChar char="•"/>
              <a:defRPr/>
            </a:pPr>
            <a:r>
              <a:rPr lang="en-US" sz="1600" dirty="0">
                <a:solidFill>
                  <a:srgbClr val="000000"/>
                </a:solidFill>
                <a:cs typeface="Arial" panose="020B0604020202020204" pitchFamily="34" charset="0"/>
              </a:rPr>
              <a:t>Large and growing ecosystem of application runtimes, software, data and other value-added services</a:t>
            </a:r>
          </a:p>
          <a:p>
            <a:pPr marL="214308" indent="-214308" defTabSz="685755">
              <a:spcBef>
                <a:spcPts val="600"/>
              </a:spcBef>
              <a:buFont typeface="Arial" panose="020B0604020202020204" pitchFamily="34" charset="0"/>
              <a:buChar char="•"/>
            </a:pPr>
            <a:r>
              <a:rPr lang="en-US" sz="1600" dirty="0">
                <a:solidFill>
                  <a:srgbClr val="000000"/>
                </a:solidFill>
                <a:cs typeface="HelvNeue Light for IBM"/>
                <a:sym typeface="HelvNeue Light for IBM"/>
              </a:rPr>
              <a:t>Supports Power, IBM Z, x86 heterogeneous clusters</a:t>
            </a:r>
          </a:p>
        </p:txBody>
      </p:sp>
      <p:sp>
        <p:nvSpPr>
          <p:cNvPr id="6" name="Shape 4952">
            <a:extLst>
              <a:ext uri="{FF2B5EF4-FFF2-40B4-BE49-F238E27FC236}">
                <a16:creationId xmlns:a16="http://schemas.microsoft.com/office/drawing/2014/main" id="{84D4BA51-D97D-4A17-9CF3-6A8B9BC596E8}"/>
              </a:ext>
            </a:extLst>
          </p:cNvPr>
          <p:cNvSpPr txBox="1"/>
          <p:nvPr/>
        </p:nvSpPr>
        <p:spPr>
          <a:xfrm>
            <a:off x="0" y="4604632"/>
            <a:ext cx="9144000" cy="538868"/>
          </a:xfrm>
          <a:prstGeom prst="rect">
            <a:avLst/>
          </a:prstGeom>
          <a:noFill/>
          <a:ln>
            <a:noFill/>
          </a:ln>
        </p:spPr>
        <p:txBody>
          <a:bodyPr lIns="68575" tIns="34275" rIns="68575" bIns="34275" anchor="t" anchorCtr="0">
            <a:noAutofit/>
          </a:bodyPr>
          <a:lstStyle/>
          <a:p>
            <a:pPr algn="ctr" defTabSz="914355">
              <a:buSzPct val="25000"/>
              <a:defRPr/>
            </a:pPr>
            <a:r>
              <a:rPr lang="en-US" sz="2400" b="1" kern="0" dirty="0">
                <a:solidFill>
                  <a:srgbClr val="0070C0"/>
                </a:solidFill>
                <a:ea typeface="Arial" charset="0"/>
                <a:cs typeface="Arial" charset="0"/>
                <a:sym typeface="Calibri"/>
              </a:rPr>
              <a:t>Enterprise</a:t>
            </a:r>
            <a:r>
              <a:rPr lang="en-US" sz="2400" kern="0" dirty="0">
                <a:solidFill>
                  <a:srgbClr val="57585C"/>
                </a:solidFill>
                <a:ea typeface="Arial" charset="0"/>
                <a:cs typeface="Arial" charset="0"/>
                <a:sym typeface="Calibri"/>
              </a:rPr>
              <a:t> grade</a:t>
            </a:r>
            <a:r>
              <a:rPr lang="en" sz="2400" kern="0" dirty="0">
                <a:solidFill>
                  <a:srgbClr val="57585C"/>
                </a:solidFill>
                <a:ea typeface="Arial" charset="0"/>
                <a:cs typeface="Arial" charset="0"/>
                <a:sym typeface="Calibri"/>
              </a:rPr>
              <a:t>. </a:t>
            </a:r>
            <a:r>
              <a:rPr lang="en-US" sz="2400" b="1" kern="0" dirty="0">
                <a:solidFill>
                  <a:srgbClr val="002060"/>
                </a:solidFill>
                <a:ea typeface="Arial" charset="0"/>
                <a:cs typeface="Arial" charset="0"/>
                <a:sym typeface="Calibri"/>
              </a:rPr>
              <a:t>Open</a:t>
            </a:r>
            <a:r>
              <a:rPr lang="en-US" sz="2400" kern="0" dirty="0">
                <a:solidFill>
                  <a:srgbClr val="57585C"/>
                </a:solidFill>
                <a:ea typeface="Arial" charset="0"/>
                <a:cs typeface="Arial" charset="0"/>
                <a:sym typeface="Calibri"/>
              </a:rPr>
              <a:t> by design. </a:t>
            </a:r>
            <a:r>
              <a:rPr lang="en-US" sz="2400" b="1" kern="0" dirty="0">
                <a:solidFill>
                  <a:srgbClr val="00B050"/>
                </a:solidFill>
                <a:ea typeface="Arial" charset="0"/>
                <a:cs typeface="Arial" charset="0"/>
                <a:sym typeface="Calibri"/>
              </a:rPr>
              <a:t>Accelerated</a:t>
            </a:r>
            <a:r>
              <a:rPr lang="en-US" sz="2400" b="1" kern="0" dirty="0">
                <a:solidFill>
                  <a:srgbClr val="57585C"/>
                </a:solidFill>
                <a:ea typeface="Arial" charset="0"/>
                <a:cs typeface="Arial" charset="0"/>
                <a:sym typeface="Calibri"/>
              </a:rPr>
              <a:t> </a:t>
            </a:r>
            <a:r>
              <a:rPr lang="en-US" sz="2400" b="1" kern="0" dirty="0">
                <a:solidFill>
                  <a:srgbClr val="00B050"/>
                </a:solidFill>
                <a:ea typeface="Arial" charset="0"/>
                <a:cs typeface="Arial" charset="0"/>
                <a:sym typeface="Calibri"/>
              </a:rPr>
              <a:t>by Power</a:t>
            </a:r>
            <a:r>
              <a:rPr lang="en-US" sz="2400" kern="0" dirty="0">
                <a:solidFill>
                  <a:srgbClr val="57585C"/>
                </a:solidFill>
                <a:ea typeface="Arial" charset="0"/>
                <a:cs typeface="Arial" charset="0"/>
                <a:sym typeface="Calibri"/>
              </a:rPr>
              <a:t>.</a:t>
            </a:r>
            <a:endParaRPr lang="en" sz="2400" b="1" kern="0" dirty="0">
              <a:solidFill>
                <a:srgbClr val="00B050"/>
              </a:solidFill>
              <a:ea typeface="Arial" charset="0"/>
              <a:cs typeface="Arial" charset="0"/>
              <a:sym typeface="Calibri"/>
            </a:endParaRPr>
          </a:p>
        </p:txBody>
      </p:sp>
      <p:grpSp>
        <p:nvGrpSpPr>
          <p:cNvPr id="5" name="Group 4">
            <a:extLst>
              <a:ext uri="{FF2B5EF4-FFF2-40B4-BE49-F238E27FC236}">
                <a16:creationId xmlns:a16="http://schemas.microsoft.com/office/drawing/2014/main" id="{539DC0FB-8EE7-004D-8444-F455E7664B8D}"/>
              </a:ext>
            </a:extLst>
          </p:cNvPr>
          <p:cNvGrpSpPr/>
          <p:nvPr/>
        </p:nvGrpSpPr>
        <p:grpSpPr>
          <a:xfrm>
            <a:off x="6082164" y="1206518"/>
            <a:ext cx="2955535" cy="1003073"/>
            <a:chOff x="5068338" y="354290"/>
            <a:chExt cx="4159940" cy="1411834"/>
          </a:xfrm>
        </p:grpSpPr>
        <p:grpSp>
          <p:nvGrpSpPr>
            <p:cNvPr id="7" name="Group 6">
              <a:extLst>
                <a:ext uri="{FF2B5EF4-FFF2-40B4-BE49-F238E27FC236}">
                  <a16:creationId xmlns:a16="http://schemas.microsoft.com/office/drawing/2014/main" id="{4F3D43F3-2969-4940-96B6-5E7DC50E9719}"/>
                </a:ext>
              </a:extLst>
            </p:cNvPr>
            <p:cNvGrpSpPr/>
            <p:nvPr/>
          </p:nvGrpSpPr>
          <p:grpSpPr>
            <a:xfrm>
              <a:off x="6404611" y="354290"/>
              <a:ext cx="2823667" cy="1411834"/>
              <a:chOff x="4242815" y="161337"/>
              <a:chExt cx="2823667" cy="1411834"/>
            </a:xfrm>
          </p:grpSpPr>
          <p:pic>
            <p:nvPicPr>
              <p:cNvPr id="10" name="Picture 6" descr="Image result for ibm cloud">
                <a:extLst>
                  <a:ext uri="{FF2B5EF4-FFF2-40B4-BE49-F238E27FC236}">
                    <a16:creationId xmlns:a16="http://schemas.microsoft.com/office/drawing/2014/main" id="{2F4ECB5F-747B-A944-9725-577E18A750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2815" y="161337"/>
                <a:ext cx="2823667" cy="14118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A46CFE-1A12-AB41-876A-856E62C22F48}"/>
                  </a:ext>
                </a:extLst>
              </p:cNvPr>
              <p:cNvSpPr txBox="1"/>
              <p:nvPr/>
            </p:nvSpPr>
            <p:spPr>
              <a:xfrm>
                <a:off x="5546121" y="1081385"/>
                <a:ext cx="1037086" cy="324898"/>
              </a:xfrm>
              <a:prstGeom prst="rect">
                <a:avLst/>
              </a:prstGeom>
              <a:noFill/>
            </p:spPr>
            <p:txBody>
              <a:bodyPr wrap="square" rtlCol="0">
                <a:spAutoFit/>
              </a:bodyPr>
              <a:lstStyle/>
              <a:p>
                <a:pPr defTabSz="685800"/>
                <a:r>
                  <a:rPr lang="en-US" sz="900" b="1" dirty="0">
                    <a:solidFill>
                      <a:srgbClr val="FFFFFF"/>
                    </a:solidFill>
                  </a:rPr>
                  <a:t>PRIVATE</a:t>
                </a:r>
              </a:p>
            </p:txBody>
          </p:sp>
        </p:grpSp>
        <p:pic>
          <p:nvPicPr>
            <p:cNvPr id="9" name="Picture 4" descr="Image result for ibm cloud">
              <a:extLst>
                <a:ext uri="{FF2B5EF4-FFF2-40B4-BE49-F238E27FC236}">
                  <a16:creationId xmlns:a16="http://schemas.microsoft.com/office/drawing/2014/main" id="{553CC415-BF88-AB44-B635-EC12D0676B6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68338" y="668719"/>
              <a:ext cx="3579324" cy="78297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228599" y="201168"/>
            <a:ext cx="8809099" cy="381000"/>
          </a:xfrm>
        </p:spPr>
        <p:txBody>
          <a:bodyPr/>
          <a:lstStyle/>
          <a:p>
            <a:pPr fontAlgn="base">
              <a:spcAft>
                <a:spcPct val="0"/>
              </a:spcAft>
              <a:defRPr/>
            </a:pPr>
            <a:r>
              <a:rPr lang="en-US" dirty="0">
                <a:latin typeface="+mn-lt"/>
              </a:rPr>
              <a:t>Enterprise Cloud Ready: IBM Cloud Private</a:t>
            </a:r>
          </a:p>
        </p:txBody>
      </p:sp>
      <p:sp>
        <p:nvSpPr>
          <p:cNvPr id="4" name="TextBox 3"/>
          <p:cNvSpPr txBox="1"/>
          <p:nvPr/>
        </p:nvSpPr>
        <p:spPr>
          <a:xfrm>
            <a:off x="503434" y="2965988"/>
            <a:ext cx="519524" cy="400110"/>
          </a:xfrm>
          <a:prstGeom prst="rect">
            <a:avLst/>
          </a:prstGeom>
          <a:noFill/>
        </p:spPr>
        <p:txBody>
          <a:bodyPr wrap="square" rtlCol="0">
            <a:spAutoFit/>
          </a:bodyPr>
          <a:lstStyle/>
          <a:p>
            <a:pPr defTabSz="685800"/>
            <a:r>
              <a:rPr lang="en-US" sz="2000" b="1" dirty="0">
                <a:solidFill>
                  <a:srgbClr val="004266"/>
                </a:solidFill>
              </a:rPr>
              <a:t>on</a:t>
            </a:r>
          </a:p>
        </p:txBody>
      </p:sp>
      <p:sp>
        <p:nvSpPr>
          <p:cNvPr id="16" name="Pentagon 15"/>
          <p:cNvSpPr/>
          <p:nvPr/>
        </p:nvSpPr>
        <p:spPr>
          <a:xfrm flipH="1">
            <a:off x="2918887" y="2661697"/>
            <a:ext cx="5746465" cy="1335975"/>
          </a:xfrm>
          <a:prstGeom prst="homePlate">
            <a:avLst/>
          </a:prstGeom>
          <a:solidFill>
            <a:srgbClr val="92D050"/>
          </a:solidFill>
        </p:spPr>
        <p:txBody>
          <a:bodyPr wrap="square" lIns="0" tIns="0" rIns="0" bIns="0" rtlCol="0" anchor="ctr">
            <a:noAutofit/>
          </a:bodyPr>
          <a:lstStyle/>
          <a:p>
            <a:pPr algn="ctr" defTabSz="685800"/>
            <a:endParaRPr lang="en-US" sz="1200" dirty="0">
              <a:solidFill>
                <a:srgbClr val="FFFFFF"/>
              </a:solidFill>
              <a:cs typeface="Arial"/>
            </a:endParaRPr>
          </a:p>
        </p:txBody>
      </p:sp>
      <p:sp>
        <p:nvSpPr>
          <p:cNvPr id="17" name="TextBox 16"/>
          <p:cNvSpPr txBox="1"/>
          <p:nvPr/>
        </p:nvSpPr>
        <p:spPr>
          <a:xfrm>
            <a:off x="3546517" y="2689621"/>
            <a:ext cx="5027327" cy="1308050"/>
          </a:xfrm>
          <a:prstGeom prst="rect">
            <a:avLst/>
          </a:prstGeom>
          <a:noFill/>
        </p:spPr>
        <p:txBody>
          <a:bodyPr wrap="square">
            <a:spAutoFit/>
          </a:bodyPr>
          <a:lstStyle/>
          <a:p>
            <a:pPr marL="214308" indent="-214308" defTabSz="685800">
              <a:spcBef>
                <a:spcPts val="600"/>
              </a:spcBef>
              <a:buFont typeface="Arial" panose="020B0604020202020204" pitchFamily="34" charset="0"/>
              <a:buChar char="•"/>
            </a:pPr>
            <a:r>
              <a:rPr lang="en-US" sz="1600" dirty="0">
                <a:solidFill>
                  <a:srgbClr val="000000"/>
                </a:solidFill>
                <a:ea typeface="HelvNeue Light for IBM"/>
                <a:cs typeface="HelvNeue Light for IBM"/>
                <a:sym typeface="HelvNeue Light for IBM"/>
              </a:rPr>
              <a:t>Faster insights for cognitive applications</a:t>
            </a:r>
          </a:p>
          <a:p>
            <a:pPr marL="214308" indent="-214308" defTabSz="685800">
              <a:spcBef>
                <a:spcPts val="600"/>
              </a:spcBef>
              <a:buFont typeface="Arial" panose="020B0604020202020204" pitchFamily="34" charset="0"/>
              <a:buChar char="•"/>
            </a:pPr>
            <a:r>
              <a:rPr lang="en-US" sz="1600" dirty="0">
                <a:solidFill>
                  <a:srgbClr val="000000"/>
                </a:solidFill>
                <a:ea typeface="HelvNeue Light for IBM"/>
                <a:cs typeface="HelvNeue Light for IBM"/>
                <a:sym typeface="HelvNeue Light for IBM"/>
              </a:rPr>
              <a:t>Better performance at lower cost</a:t>
            </a:r>
          </a:p>
          <a:p>
            <a:pPr marL="214308" indent="-214308" defTabSz="685800">
              <a:spcBef>
                <a:spcPts val="600"/>
              </a:spcBef>
              <a:buFont typeface="Arial" panose="020B0604020202020204" pitchFamily="34" charset="0"/>
              <a:buChar char="•"/>
            </a:pPr>
            <a:r>
              <a:rPr lang="en-US" sz="1600" dirty="0">
                <a:solidFill>
                  <a:srgbClr val="000000"/>
                </a:solidFill>
                <a:ea typeface="HelvNeue Light for IBM"/>
                <a:cs typeface="HelvNeue Light for IBM"/>
                <a:sym typeface="HelvNeue Light for IBM"/>
              </a:rPr>
              <a:t>Seamless modernization for AIX and IBM </a:t>
            </a:r>
            <a:r>
              <a:rPr lang="en-US" sz="1600" dirty="0" err="1">
                <a:solidFill>
                  <a:srgbClr val="000000"/>
                </a:solidFill>
                <a:ea typeface="HelvNeue Light for IBM"/>
                <a:cs typeface="HelvNeue Light for IBM"/>
                <a:sym typeface="HelvNeue Light for IBM"/>
              </a:rPr>
              <a:t>i</a:t>
            </a:r>
            <a:r>
              <a:rPr lang="en-US" sz="1600" dirty="0">
                <a:solidFill>
                  <a:srgbClr val="000000"/>
                </a:solidFill>
                <a:ea typeface="HelvNeue Light for IBM"/>
                <a:cs typeface="HelvNeue Light for IBM"/>
                <a:sym typeface="HelvNeue Light for IBM"/>
              </a:rPr>
              <a:t> apps</a:t>
            </a:r>
          </a:p>
          <a:p>
            <a:pPr marL="214308" indent="-214308" defTabSz="685800">
              <a:spcBef>
                <a:spcPts val="600"/>
              </a:spcBef>
              <a:buFont typeface="Arial" panose="020B0604020202020204" pitchFamily="34" charset="0"/>
              <a:buChar char="•"/>
            </a:pPr>
            <a:r>
              <a:rPr lang="en-US" sz="1600" dirty="0">
                <a:solidFill>
                  <a:srgbClr val="000000"/>
                </a:solidFill>
                <a:ea typeface="HelvNeue Light for IBM"/>
                <a:cs typeface="HelvNeue Light for IBM"/>
                <a:sym typeface="HelvNeue Light for IBM"/>
              </a:rPr>
              <a:t>Easiest heterogeneous cloud to install and operate</a:t>
            </a:r>
            <a:endParaRPr lang="en-US" sz="1600" dirty="0">
              <a:solidFill>
                <a:srgbClr val="000000"/>
              </a:solidFill>
              <a:cs typeface="Arial" panose="020B0604020202020204" pitchFamily="34" charset="0"/>
            </a:endParaRPr>
          </a:p>
        </p:txBody>
      </p:sp>
      <p:pic>
        <p:nvPicPr>
          <p:cNvPr id="13" name="Picture 12">
            <a:extLst>
              <a:ext uri="{FF2B5EF4-FFF2-40B4-BE49-F238E27FC236}">
                <a16:creationId xmlns:a16="http://schemas.microsoft.com/office/drawing/2014/main" id="{F92BA5E0-BA82-44C1-B5B9-53D4CDDAA63C}"/>
              </a:ext>
            </a:extLst>
          </p:cNvPr>
          <p:cNvPicPr>
            <a:picLocks noChangeAspect="1"/>
          </p:cNvPicPr>
          <p:nvPr/>
        </p:nvPicPr>
        <p:blipFill>
          <a:blip r:embed="rId5"/>
          <a:stretch>
            <a:fillRect/>
          </a:stretch>
        </p:blipFill>
        <p:spPr>
          <a:xfrm>
            <a:off x="96054" y="2902812"/>
            <a:ext cx="3020746" cy="1770359"/>
          </a:xfrm>
          <a:prstGeom prst="rect">
            <a:avLst/>
          </a:prstGeom>
        </p:spPr>
      </p:pic>
    </p:spTree>
    <p:extLst>
      <p:ext uri="{BB962C8B-B14F-4D97-AF65-F5344CB8AC3E}">
        <p14:creationId xmlns:p14="http://schemas.microsoft.com/office/powerpoint/2010/main" val="706556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BM BxD 2018 black background">
  <a:themeElements>
    <a:clrScheme name="IBM BxD palette 2018">
      <a:dk1>
        <a:srgbClr val="FFFFFF"/>
      </a:dk1>
      <a:lt1>
        <a:srgbClr val="000000"/>
      </a:lt1>
      <a:dk2>
        <a:srgbClr val="565656"/>
      </a:dk2>
      <a:lt2>
        <a:srgbClr val="F3F3F3"/>
      </a:lt2>
      <a:accent1>
        <a:srgbClr val="767676"/>
      </a:accent1>
      <a:accent2>
        <a:srgbClr val="0F6FFF"/>
      </a:accent2>
      <a:accent3>
        <a:srgbClr val="D7306D"/>
      </a:accent3>
      <a:accent4>
        <a:srgbClr val="924CFC"/>
      </a:accent4>
      <a:accent5>
        <a:srgbClr val="008381"/>
      </a:accent5>
      <a:accent6>
        <a:srgbClr val="6E757C"/>
      </a:accent6>
      <a:hlink>
        <a:srgbClr val="0F6FFF"/>
      </a:hlink>
      <a:folHlink>
        <a:srgbClr val="6EA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10.xml><?xml version="1.0" encoding="utf-8"?>
<a:theme xmlns:a="http://schemas.openxmlformats.org/drawingml/2006/main" name="1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0BB5EAD-D75B-44B5-8350-3EC18A6DB143}" vid="{D5849086-C0A2-41AF-8A80-0A50E60932E7}"/>
    </a:ext>
  </a:extLst>
</a:theme>
</file>

<file path=ppt/theme/theme11.xml><?xml version="1.0" encoding="utf-8"?>
<a:theme xmlns:a="http://schemas.openxmlformats.org/drawingml/2006/main" name="2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12.xml><?xml version="1.0" encoding="utf-8"?>
<a:theme xmlns:a="http://schemas.openxmlformats.org/drawingml/2006/main" name="11_IBM_Analytics_Blk_template">
  <a:themeElements>
    <a:clrScheme name="Big_Data_&amp;_Analytics_Brand_Blk_template 1">
      <a:dk1>
        <a:srgbClr val="000000"/>
      </a:dk1>
      <a:lt1>
        <a:srgbClr val="FFFFFF"/>
      </a:lt1>
      <a:dk2>
        <a:srgbClr val="000000"/>
      </a:dk2>
      <a:lt2>
        <a:srgbClr val="808080"/>
      </a:lt2>
      <a:accent1>
        <a:srgbClr val="83D1F5"/>
      </a:accent1>
      <a:accent2>
        <a:srgbClr val="008ABF"/>
      </a:accent2>
      <a:accent3>
        <a:srgbClr val="FFFFFF"/>
      </a:accent3>
      <a:accent4>
        <a:srgbClr val="000000"/>
      </a:accent4>
      <a:accent5>
        <a:srgbClr val="C1E5F9"/>
      </a:accent5>
      <a:accent6>
        <a:srgbClr val="007DAD"/>
      </a:accent6>
      <a:hlink>
        <a:srgbClr val="007670"/>
      </a:hlink>
      <a:folHlink>
        <a:srgbClr val="FDB813"/>
      </a:folHlink>
    </a:clrScheme>
    <a:fontScheme name="Big_Data_&amp;_Analytics_Brand_Blk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ig_Data_&amp;_Analytics_Brand_Blk_template 1">
        <a:dk1>
          <a:srgbClr val="000000"/>
        </a:dk1>
        <a:lt1>
          <a:srgbClr val="FFFFFF"/>
        </a:lt1>
        <a:dk2>
          <a:srgbClr val="000000"/>
        </a:dk2>
        <a:lt2>
          <a:srgbClr val="808080"/>
        </a:lt2>
        <a:accent1>
          <a:srgbClr val="83D1F5"/>
        </a:accent1>
        <a:accent2>
          <a:srgbClr val="008ABF"/>
        </a:accent2>
        <a:accent3>
          <a:srgbClr val="FFFFFF"/>
        </a:accent3>
        <a:accent4>
          <a:srgbClr val="000000"/>
        </a:accent4>
        <a:accent5>
          <a:srgbClr val="C1E5F9"/>
        </a:accent5>
        <a:accent6>
          <a:srgbClr val="007DAD"/>
        </a:accent6>
        <a:hlink>
          <a:srgbClr val="007670"/>
        </a:hlink>
        <a:folHlink>
          <a:srgbClr val="FDB81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14.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SemiBold"/>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2.xml><?xml version="1.0" encoding="utf-8"?>
<a:theme xmlns:a="http://schemas.openxmlformats.org/drawingml/2006/main" name="IBM BxD 2018 black background">
  <a:themeElements>
    <a:clrScheme name="IBM BxD palette 2018">
      <a:dk1>
        <a:srgbClr val="FFFFFF"/>
      </a:dk1>
      <a:lt1>
        <a:srgbClr val="000000"/>
      </a:lt1>
      <a:dk2>
        <a:srgbClr val="565656"/>
      </a:dk2>
      <a:lt2>
        <a:srgbClr val="F3F3F3"/>
      </a:lt2>
      <a:accent1>
        <a:srgbClr val="767676"/>
      </a:accent1>
      <a:accent2>
        <a:srgbClr val="0F6FFF"/>
      </a:accent2>
      <a:accent3>
        <a:srgbClr val="D7306D"/>
      </a:accent3>
      <a:accent4>
        <a:srgbClr val="924CFC"/>
      </a:accent4>
      <a:accent5>
        <a:srgbClr val="008381"/>
      </a:accent5>
      <a:accent6>
        <a:srgbClr val="6E757C"/>
      </a:accent6>
      <a:hlink>
        <a:srgbClr val="0F6FFF"/>
      </a:hlink>
      <a:folHlink>
        <a:srgbClr val="6EA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3.xml><?xml version="1.0" encoding="utf-8"?>
<a:theme xmlns:a="http://schemas.openxmlformats.org/drawingml/2006/main" name="IBM BxD 2018 black background">
  <a:themeElements>
    <a:clrScheme name="IBM BxD palette 2018">
      <a:dk1>
        <a:srgbClr val="FFFFFF"/>
      </a:dk1>
      <a:lt1>
        <a:srgbClr val="000000"/>
      </a:lt1>
      <a:dk2>
        <a:srgbClr val="565656"/>
      </a:dk2>
      <a:lt2>
        <a:srgbClr val="F3F3F3"/>
      </a:lt2>
      <a:accent1>
        <a:srgbClr val="767676"/>
      </a:accent1>
      <a:accent2>
        <a:srgbClr val="0F6FFF"/>
      </a:accent2>
      <a:accent3>
        <a:srgbClr val="D7306D"/>
      </a:accent3>
      <a:accent4>
        <a:srgbClr val="924CFC"/>
      </a:accent4>
      <a:accent5>
        <a:srgbClr val="008381"/>
      </a:accent5>
      <a:accent6>
        <a:srgbClr val="6E757C"/>
      </a:accent6>
      <a:hlink>
        <a:srgbClr val="0F6FFF"/>
      </a:hlink>
      <a:folHlink>
        <a:srgbClr val="6EA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4.xml><?xml version="1.0" encoding="utf-8"?>
<a:theme xmlns:a="http://schemas.openxmlformats.org/drawingml/2006/main" name="IBM BxD 2018 black background">
  <a:themeElements>
    <a:clrScheme name="IBM BxD palette 2018">
      <a:dk1>
        <a:srgbClr val="FFFFFF"/>
      </a:dk1>
      <a:lt1>
        <a:srgbClr val="000000"/>
      </a:lt1>
      <a:dk2>
        <a:srgbClr val="565656"/>
      </a:dk2>
      <a:lt2>
        <a:srgbClr val="F3F3F3"/>
      </a:lt2>
      <a:accent1>
        <a:srgbClr val="767676"/>
      </a:accent1>
      <a:accent2>
        <a:srgbClr val="0F6FFF"/>
      </a:accent2>
      <a:accent3>
        <a:srgbClr val="D7306D"/>
      </a:accent3>
      <a:accent4>
        <a:srgbClr val="924CFC"/>
      </a:accent4>
      <a:accent5>
        <a:srgbClr val="008381"/>
      </a:accent5>
      <a:accent6>
        <a:srgbClr val="6E757C"/>
      </a:accent6>
      <a:hlink>
        <a:srgbClr val="0F6FFF"/>
      </a:hlink>
      <a:folHlink>
        <a:srgbClr val="6EA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4F0027"/>
    </a:custClr>
    <a:custClr name="Magenta 80">
      <a:srgbClr val="760A3A"/>
    </a:custClr>
    <a:custClr name="Magenta 70">
      <a:srgbClr val="A11950"/>
    </a:custClr>
    <a:custClr name="Magenta 60">
      <a:srgbClr val="D7306D"/>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21260"/>
    </a:custClr>
    <a:custClr name="Purple 80">
      <a:srgbClr val="4F2196"/>
    </a:custClr>
    <a:custClr name="Purple 70">
      <a:srgbClr val="6E32C9"/>
    </a:custClr>
    <a:custClr name="Purple 60">
      <a:srgbClr val="924CFC"/>
    </a:custClr>
    <a:custClr name="Purple 50">
      <a:srgbClr val="A970FF"/>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51B75"/>
    </a:custClr>
    <a:custClr name="Blue 80">
      <a:srgbClr val="0530AD"/>
    </a:custClr>
    <a:custClr name="Blue 70">
      <a:srgbClr val="054ADA"/>
    </a:custClr>
    <a:custClr name="Blue 60">
      <a:srgbClr val="0F6F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2B30"/>
    </a:custClr>
    <a:custClr name="Teal 80">
      <a:srgbClr val="004548"/>
    </a:custClr>
    <a:custClr name="Teal 70">
      <a:srgbClr val="006161"/>
    </a:custClr>
    <a:custClr name="Teal 60">
      <a:srgbClr val="008381"/>
    </a:custClr>
    <a:custClr name="Teal 50">
      <a:srgbClr val="009E9A"/>
    </a:custClr>
    <a:custClr name="Teal 40">
      <a:srgbClr val="00BAB6"/>
    </a:custClr>
    <a:custClr name="Teal 30">
      <a:srgbClr val="20D5D2"/>
    </a:custClr>
    <a:custClr name="Teal 20">
      <a:srgbClr val="87EDED"/>
    </a:custClr>
    <a:custClr name="Teal 10">
      <a:srgbClr val="DBFBFB"/>
    </a:custClr>
    <a:custClr name="Gray 100">
      <a:srgbClr val="171717"/>
    </a:custClr>
    <a:custClr name="Gray 90">
      <a:srgbClr val="252525"/>
    </a:custClr>
    <a:custClr name="Gray 80">
      <a:srgbClr val="3D3D3D"/>
    </a:custClr>
    <a:custClr name="Gray 70">
      <a:srgbClr val="565656"/>
    </a:custClr>
    <a:custClr name="Gray 60">
      <a:srgbClr val="767676"/>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5.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0BB5EAD-D75B-44B5-8350-3EC18A6DB143}" vid="{D5849086-C0A2-41AF-8A80-0A50E60932E7}"/>
    </a:ext>
  </a:extLst>
</a:theme>
</file>

<file path=ppt/theme/theme6.xml><?xml version="1.0" encoding="utf-8"?>
<a:theme xmlns:a="http://schemas.openxmlformats.org/drawingml/2006/main" name="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7.xml><?xml version="1.0" encoding="utf-8"?>
<a:theme xmlns:a="http://schemas.openxmlformats.org/drawingml/2006/main" name="1_blk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63BADC01-3A43-A242-BFBA-ED0B13C564A3}"/>
    </a:ext>
  </a:extLst>
</a:theme>
</file>

<file path=ppt/theme/theme8.xml><?xml version="1.0" encoding="utf-8"?>
<a:theme xmlns:a="http://schemas.openxmlformats.org/drawingml/2006/main" name="1_White Background Template">
  <a:themeElements>
    <a:clrScheme name="Custom 6">
      <a:dk1>
        <a:srgbClr val="004266"/>
      </a:dk1>
      <a:lt1>
        <a:srgbClr val="FFFFFF"/>
      </a:lt1>
      <a:dk2>
        <a:srgbClr val="000000"/>
      </a:dk2>
      <a:lt2>
        <a:srgbClr val="808080"/>
      </a:lt2>
      <a:accent1>
        <a:srgbClr val="47C7B6"/>
      </a:accent1>
      <a:accent2>
        <a:srgbClr val="6BC72B"/>
      </a:accent2>
      <a:accent3>
        <a:srgbClr val="FFFFFF"/>
      </a:accent3>
      <a:accent4>
        <a:srgbClr val="003756"/>
      </a:accent4>
      <a:accent5>
        <a:srgbClr val="AAD5F7"/>
      </a:accent5>
      <a:accent6>
        <a:srgbClr val="60B426"/>
      </a:accent6>
      <a:hlink>
        <a:srgbClr val="00B040"/>
      </a:hlink>
      <a:folHlink>
        <a:srgbClr val="00406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4266"/>
        </a:dk1>
        <a:lt1>
          <a:srgbClr val="FFFFFF"/>
        </a:lt1>
        <a:dk2>
          <a:srgbClr val="000000"/>
        </a:dk2>
        <a:lt2>
          <a:srgbClr val="808080"/>
        </a:lt2>
        <a:accent1>
          <a:srgbClr val="00B2F2"/>
        </a:accent1>
        <a:accent2>
          <a:srgbClr val="6BC72B"/>
        </a:accent2>
        <a:accent3>
          <a:srgbClr val="FFFFFF"/>
        </a:accent3>
        <a:accent4>
          <a:srgbClr val="003756"/>
        </a:accent4>
        <a:accent5>
          <a:srgbClr val="AAD5F7"/>
        </a:accent5>
        <a:accent6>
          <a:srgbClr val="60B426"/>
        </a:accent6>
        <a:hlink>
          <a:srgbClr val="00B040"/>
        </a:hlink>
        <a:folHlink>
          <a:srgbClr val="00406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docProps/app.xml><?xml version="1.0" encoding="utf-8"?>
<Properties xmlns="http://schemas.openxmlformats.org/officeDocument/2006/extended-properties" xmlns:vt="http://schemas.openxmlformats.org/officeDocument/2006/docPropsVTypes">
  <Template>IBM_Master_Presentation_1124_V01_Plex</Template>
  <TotalTime>61890</TotalTime>
  <Words>9741</Words>
  <Application>Microsoft Office PowerPoint</Application>
  <PresentationFormat>On-screen Show (16:9)</PresentationFormat>
  <Paragraphs>717</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27</vt:i4>
      </vt:variant>
    </vt:vector>
  </HeadingPairs>
  <TitlesOfParts>
    <vt:vector size="52" baseType="lpstr">
      <vt:lpstr>MS PGothic</vt:lpstr>
      <vt:lpstr>MS PGothic</vt:lpstr>
      <vt:lpstr>.AppleSystemUIFont</vt:lpstr>
      <vt:lpstr>.HelveticaNeueDeskInterface-Regular</vt:lpstr>
      <vt:lpstr>American Typewriter</vt:lpstr>
      <vt:lpstr>Arial</vt:lpstr>
      <vt:lpstr>Arial Regular</vt:lpstr>
      <vt:lpstr>Calibri</vt:lpstr>
      <vt:lpstr>HelvNeue Light for IBM</vt:lpstr>
      <vt:lpstr>IBM Plex Sans</vt:lpstr>
      <vt:lpstr>Symbol</vt:lpstr>
      <vt:lpstr>Wingdings</vt:lpstr>
      <vt:lpstr>ヒラギノ角ゴ Pro W3</vt:lpstr>
      <vt:lpstr>IBM BxD 2018 black background</vt:lpstr>
      <vt:lpstr>IBM BxD 2018 black background</vt:lpstr>
      <vt:lpstr>IBM BxD 2018 black background</vt:lpstr>
      <vt:lpstr>IBM BxD 2018 black background</vt:lpstr>
      <vt:lpstr>wht_background_2017</vt:lpstr>
      <vt:lpstr>gry_background_2017</vt:lpstr>
      <vt:lpstr>1_blk_background_2017</vt:lpstr>
      <vt:lpstr>1_White Background Template</vt:lpstr>
      <vt:lpstr>1_gry_background_2017</vt:lpstr>
      <vt:lpstr>1_wht_background_2017</vt:lpstr>
      <vt:lpstr>2_gry_background_2017</vt:lpstr>
      <vt:lpstr>11_IBM_Analytics_Blk_template</vt:lpstr>
      <vt:lpstr>IBM POWER9: Enterprise servers   Accelerate your enterprise with a future-forward server infrastructure  —     Chris Eaton (ceaton@ca.ibm.com)  Ross Perry (ross.perry@ibm.com) </vt:lpstr>
      <vt:lpstr>PowerPoint Presentation</vt:lpstr>
      <vt:lpstr>PowerPoint Presentation</vt:lpstr>
      <vt:lpstr>Industry experts react to  IBM’s latest enterprise systems announcement</vt:lpstr>
      <vt:lpstr>PowerPoint Presentation</vt:lpstr>
      <vt:lpstr>Industry leaders trust  Power Systems</vt:lpstr>
      <vt:lpstr>PowerPoint Presentation</vt:lpstr>
      <vt:lpstr>PowerPoint Presentation</vt:lpstr>
      <vt:lpstr>Enterprise Cloud Ready: IBM Cloud Private</vt:lpstr>
      <vt:lpstr>PowerPoint Presentation</vt:lpstr>
      <vt:lpstr>PowerPoint Presentation</vt:lpstr>
      <vt:lpstr>Ranked Number 1 in every major reliability category by ITIC</vt:lpstr>
      <vt:lpstr>PowerPoint Presentation</vt:lpstr>
      <vt:lpstr>PowerPoint Presentation</vt:lpstr>
      <vt:lpstr>Performance –    E850 vs. E950</vt:lpstr>
      <vt:lpstr>Performance –    E760 vs. E950</vt:lpstr>
      <vt:lpstr>Performance –  E880C vs. E980</vt:lpstr>
      <vt:lpstr>Performance –    E780 vs. E980</vt:lpstr>
      <vt:lpstr>PowerPoint Presentation</vt:lpstr>
      <vt:lpstr>POWER9 E950</vt:lpstr>
      <vt:lpstr>POWER9 E980</vt:lpstr>
      <vt:lpstr>PowerPoint Presentation</vt:lpstr>
      <vt:lpstr>PowerPoint Presentation</vt:lpstr>
      <vt:lpstr>PowerPoint Presentation</vt:lpstr>
      <vt:lpstr>PowerPoint Presentation</vt:lpstr>
      <vt:lpstr>Key generational enhancements POWER7 to POWER9 (midrange)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 Template  IBM Plex variant</dc:title>
  <dc:creator>Chris Eaton</dc:creator>
  <cp:lastModifiedBy>CHRIS Eaton</cp:lastModifiedBy>
  <cp:revision>372</cp:revision>
  <cp:lastPrinted>2018-09-10T15:08:14Z</cp:lastPrinted>
  <dcterms:created xsi:type="dcterms:W3CDTF">2017-12-20T02:00:25Z</dcterms:created>
  <dcterms:modified xsi:type="dcterms:W3CDTF">2019-01-18T13:40:14Z</dcterms:modified>
</cp:coreProperties>
</file>