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3.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6.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Override1.xml" ContentType="application/vnd.openxmlformats-officedocument.themeOverrid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9.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0.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4" r:id="rId1"/>
    <p:sldMasterId id="2147483858" r:id="rId2"/>
    <p:sldMasterId id="2147483891" r:id="rId3"/>
    <p:sldMasterId id="2147483924" r:id="rId4"/>
    <p:sldMasterId id="2147483961" r:id="rId5"/>
    <p:sldMasterId id="2147483999" r:id="rId6"/>
    <p:sldMasterId id="2147484036" r:id="rId7"/>
    <p:sldMasterId id="2147484072" r:id="rId8"/>
    <p:sldMasterId id="2147484084" r:id="rId9"/>
    <p:sldMasterId id="2147484121" r:id="rId10"/>
    <p:sldMasterId id="2147484134" r:id="rId11"/>
  </p:sldMasterIdLst>
  <p:notesMasterIdLst>
    <p:notesMasterId r:id="rId42"/>
  </p:notesMasterIdLst>
  <p:handoutMasterIdLst>
    <p:handoutMasterId r:id="rId43"/>
  </p:handoutMasterIdLst>
  <p:sldIdLst>
    <p:sldId id="263" r:id="rId12"/>
    <p:sldId id="308" r:id="rId13"/>
    <p:sldId id="266" r:id="rId14"/>
    <p:sldId id="267" r:id="rId15"/>
    <p:sldId id="288" r:id="rId16"/>
    <p:sldId id="298" r:id="rId17"/>
    <p:sldId id="300" r:id="rId18"/>
    <p:sldId id="299" r:id="rId19"/>
    <p:sldId id="307" r:id="rId20"/>
    <p:sldId id="264" r:id="rId21"/>
    <p:sldId id="291" r:id="rId22"/>
    <p:sldId id="293" r:id="rId23"/>
    <p:sldId id="294" r:id="rId24"/>
    <p:sldId id="295" r:id="rId25"/>
    <p:sldId id="296" r:id="rId26"/>
    <p:sldId id="279" r:id="rId27"/>
    <p:sldId id="270" r:id="rId28"/>
    <p:sldId id="283" r:id="rId29"/>
    <p:sldId id="286" r:id="rId30"/>
    <p:sldId id="301" r:id="rId31"/>
    <p:sldId id="303" r:id="rId32"/>
    <p:sldId id="313" r:id="rId33"/>
    <p:sldId id="314" r:id="rId34"/>
    <p:sldId id="315" r:id="rId35"/>
    <p:sldId id="309" r:id="rId36"/>
    <p:sldId id="271" r:id="rId37"/>
    <p:sldId id="275" r:id="rId38"/>
    <p:sldId id="277" r:id="rId39"/>
    <p:sldId id="278" r:id="rId40"/>
    <p:sldId id="316" r:id="rId41"/>
  </p:sldIdLst>
  <p:sldSz cx="9144000" cy="5143500" type="screen16x9"/>
  <p:notesSz cx="6858000" cy="9144000"/>
  <p:defaultText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D Allen" initials="JDA" lastIdx="28" clrIdx="0">
    <p:extLst>
      <p:ext uri="{19B8F6BF-5375-455C-9EA6-DF929625EA0E}">
        <p15:presenceInfo xmlns:p15="http://schemas.microsoft.com/office/powerpoint/2012/main" userId="James D A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FF"/>
    <a:srgbClr val="6E167D"/>
    <a:srgbClr val="EDF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55574" autoAdjust="0"/>
  </p:normalViewPr>
  <p:slideViewPr>
    <p:cSldViewPr snapToGrid="0" snapToObjects="1">
      <p:cViewPr varScale="1">
        <p:scale>
          <a:sx n="71" d="100"/>
          <a:sy n="71" d="100"/>
        </p:scale>
        <p:origin x="2608" y="16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p:scale>
          <a:sx n="114" d="100"/>
          <a:sy n="114" d="100"/>
        </p:scale>
        <p:origin x="5736" y="5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viewProps" Target="viewProps.xml"/><Relationship Id="rId20" Type="http://schemas.openxmlformats.org/officeDocument/2006/relationships/slide" Target="slides/slide9.xml"/><Relationship Id="rId41"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Regular" charset="0"/>
              <a:ea typeface="Arial Regular" charset="0"/>
              <a:cs typeface="Arial Regular"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AD41EB-D3D3-6044-A7B2-6CD4A3F63263}" type="datetimeFigureOut">
              <a:rPr lang="en-US" smtClean="0">
                <a:latin typeface="Arial Regular" charset="0"/>
                <a:ea typeface="Arial Regular" charset="0"/>
                <a:cs typeface="Arial Regular" charset="0"/>
              </a:rPr>
              <a:t>1/7/19</a:t>
            </a:fld>
            <a:endParaRPr lang="en-US" dirty="0">
              <a:latin typeface="Arial Regular" charset="0"/>
              <a:ea typeface="Arial Regular" charset="0"/>
              <a:cs typeface="Arial Regular"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Regular" charset="0"/>
              <a:ea typeface="Arial Regular" charset="0"/>
              <a:cs typeface="Arial Regular"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14B4878-71CB-8F40-B9DD-F26F1F6CA014}" type="slidenum">
              <a:rPr lang="en-US" smtClean="0">
                <a:latin typeface="Arial Regular" charset="0"/>
                <a:ea typeface="Arial Regular" charset="0"/>
                <a:cs typeface="Arial Regular" charset="0"/>
              </a:rPr>
              <a:t>‹#›</a:t>
            </a:fld>
            <a:endParaRPr lang="en-US" dirty="0">
              <a:latin typeface="Arial Regular" charset="0"/>
              <a:ea typeface="Arial Regular" charset="0"/>
              <a:cs typeface="Arial Regular" charset="0"/>
            </a:endParaRPr>
          </a:p>
        </p:txBody>
      </p:sp>
    </p:spTree>
    <p:extLst>
      <p:ext uri="{BB962C8B-B14F-4D97-AF65-F5344CB8AC3E}">
        <p14:creationId xmlns:p14="http://schemas.microsoft.com/office/powerpoint/2010/main" val="448027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charset="0"/>
                <a:ea typeface="Arial Regular" charset="0"/>
                <a:cs typeface="Arial Regular"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charset="0"/>
                <a:ea typeface="Arial Regular" charset="0"/>
                <a:cs typeface="Arial Regular" charset="0"/>
              </a:defRPr>
            </a:lvl1pPr>
          </a:lstStyle>
          <a:p>
            <a:fld id="{D96A0541-C2EF-9848-827E-46BECFB549F3}" type="datetimeFigureOut">
              <a:rPr lang="en-US" smtClean="0"/>
              <a:pPr/>
              <a:t>1/7/19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charset="0"/>
                <a:ea typeface="Arial Regular" charset="0"/>
                <a:cs typeface="Arial Regular"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charset="0"/>
                <a:ea typeface="Arial Regular" charset="0"/>
                <a:cs typeface="Arial Regular" charset="0"/>
              </a:defRPr>
            </a:lvl1pPr>
          </a:lstStyle>
          <a:p>
            <a:fld id="{6E2E38B8-B0B4-AD41-AC6E-B781F46A9FD3}" type="slidenum">
              <a:rPr lang="en-US" smtClean="0"/>
              <a:pPr/>
              <a:t>‹#›</a:t>
            </a:fld>
            <a:endParaRPr lang="en-US" dirty="0"/>
          </a:p>
        </p:txBody>
      </p:sp>
    </p:spTree>
    <p:extLst>
      <p:ext uri="{BB962C8B-B14F-4D97-AF65-F5344CB8AC3E}">
        <p14:creationId xmlns:p14="http://schemas.microsoft.com/office/powerpoint/2010/main" val="791598581"/>
      </p:ext>
    </p:extLst>
  </p:cSld>
  <p:clrMap bg1="dk1" tx1="lt1" bg2="dk2" tx2="lt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charset="0"/>
        <a:ea typeface="+mn-ea"/>
        <a:cs typeface="+mn-cs"/>
      </a:defRPr>
    </a:lvl1pPr>
    <a:lvl2pPr marL="457200" algn="l" defTabSz="914400" rtl="0" eaLnBrk="1" latinLnBrk="0" hangingPunct="1">
      <a:defRPr sz="1200" b="0" i="0" kern="1200">
        <a:solidFill>
          <a:schemeClr val="tx1"/>
        </a:solidFill>
        <a:latin typeface="Arial Regular" charset="0"/>
        <a:ea typeface="+mn-ea"/>
        <a:cs typeface="+mn-cs"/>
      </a:defRPr>
    </a:lvl2pPr>
    <a:lvl3pPr marL="914400" algn="l" defTabSz="914400" rtl="0" eaLnBrk="1" latinLnBrk="0" hangingPunct="1">
      <a:defRPr sz="1200" b="0" i="0" kern="1200">
        <a:solidFill>
          <a:schemeClr val="tx1"/>
        </a:solidFill>
        <a:latin typeface="Arial Regular" charset="0"/>
        <a:ea typeface="+mn-ea"/>
        <a:cs typeface="+mn-cs"/>
      </a:defRPr>
    </a:lvl3pPr>
    <a:lvl4pPr marL="1371600" algn="l" defTabSz="914400" rtl="0" eaLnBrk="1" latinLnBrk="0" hangingPunct="1">
      <a:defRPr sz="1200" b="0" i="0" kern="1200">
        <a:solidFill>
          <a:schemeClr val="tx1"/>
        </a:solidFill>
        <a:latin typeface="Arial Regular" charset="0"/>
        <a:ea typeface="+mn-ea"/>
        <a:cs typeface="+mn-cs"/>
      </a:defRPr>
    </a:lvl4pPr>
    <a:lvl5pPr marL="1828800" algn="l" defTabSz="914400" rtl="0" eaLnBrk="1" latinLnBrk="0" hangingPunct="1">
      <a:defRPr sz="1200" b="0" i="0" kern="1200">
        <a:solidFill>
          <a:schemeClr val="tx1"/>
        </a:solidFill>
        <a:latin typeface="Arial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ntel.com/content/dam/www/public/us/en/documents/product-briefs/xeon-scalable-platform-brief.pdf?asset=1460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ntel.com/content/dam/www/public/us/en/documents/product-briefs/xeon-scalable-platform-brief.pdf?asset=14606"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03.ibm.com/systems/power/hardware/linux-lc.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synnexcorp.com/us/govsolv/pricing/"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03.ibm.com/systems/power/hardware/linux-lc.html"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synnexcorp.com/us/govsolv/pricing/"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03.ibm.com/systems/power/hardware/linux-lc.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synnexcorp.com/us/govsolv/pricin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cc.ibm.com/case-study/us-en/ECCF-POC03328USE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bm.com/power/solutions/bigdata-analytics-sap-hana"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This presentation covers the launch of the </a:t>
            </a:r>
            <a:r>
              <a:rPr kumimoji="0" lang="en-US" sz="1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scale out servers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(L922, S922, S914, S924, H922 and H924). These servers are designed for mission critical applications running on AIX, IBM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Linux.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 focus of these servers is to deliver high resilience in a secure server which is built for scale out clusters and private clouds. </a:t>
            </a:r>
            <a:r>
              <a:rPr lang="en-US" dirty="0">
                <a:effectLst/>
                <a:latin typeface="Calibri" panose="020F0502020204030204" pitchFamily="34" charset="0"/>
                <a:cs typeface="Calibri" panose="020F0502020204030204" pitchFamily="34" charset="0"/>
              </a:rPr>
              <a:t>Designed to run AIX, IBM </a:t>
            </a:r>
            <a:r>
              <a:rPr lang="en-US" dirty="0" err="1">
                <a:effectLst/>
                <a:latin typeface="Calibri" panose="020F0502020204030204" pitchFamily="34" charset="0"/>
                <a:cs typeface="Calibri" panose="020F0502020204030204" pitchFamily="34" charset="0"/>
              </a:rPr>
              <a:t>i</a:t>
            </a:r>
            <a:r>
              <a:rPr lang="en-US" dirty="0">
                <a:effectLst/>
                <a:latin typeface="Calibri" panose="020F0502020204030204" pitchFamily="34" charset="0"/>
                <a:cs typeface="Calibri" panose="020F0502020204030204" pitchFamily="34" charset="0"/>
              </a:rPr>
              <a:t> and Linux operating systems, IBM’s POWER9 servers are delivered secure with pre-loaded firmware and operating system security patches that mitigate known Meltdown and </a:t>
            </a:r>
            <a:r>
              <a:rPr lang="en-US" dirty="0" err="1">
                <a:effectLst/>
                <a:latin typeface="Calibri" panose="020F0502020204030204" pitchFamily="34" charset="0"/>
                <a:cs typeface="Calibri" panose="020F0502020204030204" pitchFamily="34" charset="0"/>
              </a:rPr>
              <a:t>Spectre</a:t>
            </a:r>
            <a:r>
              <a:rPr lang="en-US" dirty="0">
                <a:effectLst/>
                <a:latin typeface="Calibri" panose="020F0502020204030204" pitchFamily="34" charset="0"/>
                <a:cs typeface="Calibri" panose="020F0502020204030204" pitchFamily="34" charset="0"/>
              </a:rPr>
              <a:t> vulnerabilities in these operating system environments. Quite simply, out of the box, these systems mitigate these security threats to help protect your critical data and your business.</a:t>
            </a:r>
          </a:p>
          <a:p>
            <a:endParaRPr lang="en-US" dirty="0">
              <a:effectLst/>
              <a:latin typeface="Calibri" panose="020F0502020204030204" pitchFamily="34" charset="0"/>
              <a:cs typeface="Calibri" panose="020F0502020204030204" pitchFamily="34" charset="0"/>
            </a:endParaRPr>
          </a:p>
          <a:p>
            <a:r>
              <a:rPr lang="en-US" dirty="0">
                <a:effectLst/>
                <a:latin typeface="Calibri" panose="020F0502020204030204" pitchFamily="34" charset="0"/>
                <a:cs typeface="Calibri" panose="020F0502020204030204" pitchFamily="34" charset="0"/>
              </a:rPr>
              <a:t>This server line also ships with PowerVM preloaded to help clients build private clouds with the industry leading virtualization density that Power Systems offers. Able to be deployed in a private cloud or as stand-alone services, the embedded PowerVM delivers superior virtualization density allowing clients to get more value out of their IT investments.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You can use this presentation for your own personal enablement or to present directly to clients. In this presentation,  you will see certain facts repeated (in the speakers notes and sometimes the slides). This is by design to drive home a point and learning … but you are free to customize the deck’s storyline in any manner you wish.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There were a number of POWER9-based architectures rolled out throughout 2018. Starting with the lineup of 1 and 2-socket scale out configurations as well as a line of scale out servers for data intensive workloads. That followed with large-scale multi-sockets SMP servers including 4-socket midrange offering and a 4 to 16 socket modularized high-end offering; all delivering incredible opportunities for Linux, IBM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i</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and AIX.</a:t>
            </a:r>
          </a:p>
        </p:txBody>
      </p:sp>
      <p:sp>
        <p:nvSpPr>
          <p:cNvPr id="4" name="Slide Number Placeholder 3"/>
          <p:cNvSpPr>
            <a:spLocks noGrp="1"/>
          </p:cNvSpPr>
          <p:nvPr>
            <p:ph type="sldNum" sz="quarter" idx="10"/>
          </p:nvPr>
        </p:nvSpPr>
        <p:spPr/>
        <p:txBody>
          <a:bodyPr/>
          <a:lstStyle/>
          <a:p>
            <a:fld id="{18D02FFD-07D4-5C4F-BD77-921008177348}" type="slidenum">
              <a:rPr lang="en-US" smtClean="0"/>
              <a:t>1</a:t>
            </a:fld>
            <a:endParaRPr lang="en-US" dirty="0"/>
          </a:p>
        </p:txBody>
      </p:sp>
    </p:spTree>
    <p:extLst>
      <p:ext uri="{BB962C8B-B14F-4D97-AF65-F5344CB8AC3E}">
        <p14:creationId xmlns:p14="http://schemas.microsoft.com/office/powerpoint/2010/main" val="3503202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Regular"/>
                <a:cs typeface="Calibri" panose="020F0502020204030204" pitchFamily="34" charset="0"/>
              </a:rPr>
              <a:t>Typically, a presentation like this would start with a focus</a:t>
            </a:r>
            <a:r>
              <a:rPr lang="en-US" sz="1200" baseline="0" dirty="0">
                <a:latin typeface="Arial Regular"/>
                <a:cs typeface="Calibri" panose="020F0502020204030204" pitchFamily="34" charset="0"/>
              </a:rPr>
              <a:t> on the hardware optimization starting with the processor, the IO interfaces enabled by this processor, and what accelerators align to those interfaces to produce optimal performance. BUT REMEMBER this solution </a:t>
            </a:r>
            <a:r>
              <a:rPr lang="en-US" sz="1200" b="1" baseline="0" dirty="0">
                <a:latin typeface="Arial Regular"/>
                <a:cs typeface="Calibri" panose="020F0502020204030204" pitchFamily="34" charset="0"/>
              </a:rPr>
              <a:t>is not </a:t>
            </a:r>
            <a:r>
              <a:rPr lang="en-US" sz="1200" baseline="0" dirty="0">
                <a:latin typeface="Arial Regular"/>
                <a:cs typeface="Calibri" panose="020F0502020204030204" pitchFamily="34" charset="0"/>
              </a:rPr>
              <a:t>just about the hardware … which is why IBM refers to the POWER9 server line a</a:t>
            </a:r>
            <a:r>
              <a:rPr lang="en-US" sz="1200" i="0" baseline="0" dirty="0">
                <a:latin typeface="Arial Regular"/>
                <a:cs typeface="Calibri" panose="020F0502020204030204" pitchFamily="34" charset="0"/>
              </a:rPr>
              <a:t>s</a:t>
            </a:r>
            <a:r>
              <a:rPr lang="en-US" sz="1200" baseline="0" dirty="0">
                <a:latin typeface="Arial Regular"/>
                <a:cs typeface="Calibri" panose="020F0502020204030204" pitchFamily="34" charset="0"/>
              </a:rPr>
              <a:t> </a:t>
            </a:r>
            <a:r>
              <a:rPr lang="en-US" sz="1200" i="1" baseline="0" dirty="0">
                <a:latin typeface="Arial Regular"/>
                <a:cs typeface="Calibri" panose="020F0502020204030204" pitchFamily="34" charset="0"/>
              </a:rPr>
              <a:t>Cognitive Infrastructure</a:t>
            </a:r>
            <a:r>
              <a:rPr lang="en-US" sz="1200" baseline="0" dirty="0">
                <a:latin typeface="Arial Regular"/>
                <a:cs typeface="Calibri" panose="020F0502020204030204" pitchFamily="34" charset="0"/>
              </a:rPr>
              <a:t> – it has a healthy dose of differentiated and innovative </a:t>
            </a:r>
            <a:r>
              <a:rPr lang="en-US" sz="1200" b="1" baseline="0" dirty="0">
                <a:latin typeface="Arial Regular"/>
                <a:cs typeface="Calibri" panose="020F0502020204030204" pitchFamily="34" charset="0"/>
              </a:rPr>
              <a:t>hardware and software</a:t>
            </a:r>
            <a:r>
              <a:rPr lang="en-US" sz="1200" baseline="0" dirty="0">
                <a:latin typeface="Arial Regular"/>
                <a:cs typeface="Calibri" panose="020F0502020204030204" pitchFamily="34" charset="0"/>
              </a:rPr>
              <a:t> in the offering.</a:t>
            </a:r>
          </a:p>
          <a:p>
            <a:endParaRPr lang="en-US" sz="1200" baseline="0" dirty="0">
              <a:latin typeface="Arial Regular"/>
              <a:cs typeface="Calibri" panose="020F0502020204030204" pitchFamily="34" charset="0"/>
            </a:endParaRPr>
          </a:p>
          <a:p>
            <a:r>
              <a:rPr lang="en-US" sz="1200" baseline="0" dirty="0">
                <a:latin typeface="Arial Regular"/>
                <a:cs typeface="Calibri" panose="020F0502020204030204" pitchFamily="34" charset="0"/>
              </a:rPr>
              <a:t>&lt;CLICK&gt;</a:t>
            </a:r>
          </a:p>
          <a:p>
            <a:r>
              <a:rPr lang="en-US" sz="1200" b="0" baseline="0" dirty="0">
                <a:latin typeface="Arial Regular"/>
                <a:cs typeface="Calibri" panose="020F0502020204030204" pitchFamily="34" charset="0"/>
              </a:rPr>
              <a:t>In this next section we are going to talk about the hardware that makes the POWER9 scale out servers optimized for mission critical applications that can be deployed in private clouds and have a need for the utmost security at higher performance than the competition. (If you want to start with software in this storyline, just flip the sections.)</a:t>
            </a:r>
          </a:p>
          <a:p>
            <a:endParaRPr lang="en-US" sz="1200" baseline="0" dirty="0">
              <a:latin typeface="Arial Regular"/>
              <a:cs typeface="Calibri" panose="020F0502020204030204" pitchFamily="34" charset="0"/>
            </a:endParaRPr>
          </a:p>
          <a:p>
            <a:r>
              <a:rPr lang="en-US" sz="1200" baseline="0" dirty="0">
                <a:latin typeface="Arial Regular"/>
                <a:cs typeface="Calibri" panose="020F0502020204030204" pitchFamily="34" charset="0"/>
              </a:rPr>
              <a:t>As previously mentioned, IBM co-optimized software with hardware on the POWER9 server line… this is done by taking the world’s most demanding applications (Db2, SAP HANA, open source databases, and more) and optimizing them around the POWER9 advanced design. This co-optimization drastically flattens the time to success; not just in deploying secure servers but also in delivering industry leading performance for these mission critical applications.</a:t>
            </a:r>
          </a:p>
          <a:p>
            <a:endParaRPr lang="en-US" sz="1200" baseline="0" dirty="0">
              <a:latin typeface="Arial Regular"/>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sz="1200" baseline="0" dirty="0">
                <a:latin typeface="Arial Regular"/>
                <a:cs typeface="Calibri" panose="020F0502020204030204" pitchFamily="34" charset="0"/>
              </a:rPr>
              <a:t>With support for everything from the hardware to the software in this solution, not only does IBM’s Cognitive Infrastructure deliver differentiated hardware, but it also fits in with a software stack for mission critical and secure applications that’s equally rich and differentiated when run on IBM Power Systems.</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baseline="0" dirty="0">
              <a:latin typeface="Arial Regular"/>
              <a:cs typeface="Calibri" panose="020F0502020204030204" pitchFamily="34" charset="0"/>
            </a:endParaRPr>
          </a:p>
          <a:p>
            <a:pPr marL="0" marR="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Regular"/>
              <a:cs typeface="Calibri" panose="020F0502020204030204" pitchFamily="34" charset="0"/>
            </a:endParaRPr>
          </a:p>
          <a:p>
            <a:endParaRPr lang="en-US" sz="1200" baseline="0" dirty="0">
              <a:latin typeface="Arial Regular"/>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5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latin typeface="Arial Regular"/>
                <a:ea typeface="Calibri"/>
                <a:cs typeface="Calibri"/>
                <a:sym typeface="Calibri"/>
              </a:rPr>
              <a:t>Let’s first take a deeper look at the POWER9 processor itself which is used in the scale out server line as well as the enterprise and accelerated computing server lineup too. Innovation begins at the lowest levels of the processor and is built into every layer. This slide shows a remarkable example of the processor engineering that makes the POWER9 chip so advanced.</a:t>
            </a:r>
          </a:p>
          <a:p>
            <a:pPr marL="0" marR="0" lvl="0" indent="0" algn="l" rtl="0">
              <a:spcBef>
                <a:spcPts val="0"/>
              </a:spcBef>
              <a:buSzPct val="25000"/>
              <a:buNone/>
            </a:pPr>
            <a:endParaRPr lang="en-US" sz="1200" b="0" i="0" u="none" strike="noStrike" cap="none" dirty="0">
              <a:latin typeface="Arial Regular"/>
              <a:ea typeface="Calibri"/>
              <a:cs typeface="Calibri"/>
              <a:sym typeface="Calibri"/>
            </a:endParaRPr>
          </a:p>
          <a:p>
            <a:pPr marL="0" marR="0" lvl="0" indent="0" algn="l" rtl="0">
              <a:spcBef>
                <a:spcPts val="0"/>
              </a:spcBef>
              <a:buSzPct val="25000"/>
              <a:buNone/>
            </a:pPr>
            <a:r>
              <a:rPr lang="en-US" sz="1200" b="0" i="0" u="none" strike="noStrike" cap="none" dirty="0">
                <a:latin typeface="Arial Regular"/>
                <a:ea typeface="Calibri"/>
                <a:cs typeface="Calibri"/>
                <a:sym typeface="Calibri"/>
              </a:rPr>
              <a:t>The first point is that the bandwidth (BW) into the chip is about 1TB per second while the bandwidth on the chip is 7TB per second. That sounds like a lot … but if you think of it in real world terms it really is astounding. At that level of bandwidth, you would be able to take the entire contents of the US Library of Congress (which today is about 10TB of printed material) and run it through the chip in just over 1 second … now that’s a speed reading exercise!</a:t>
            </a:r>
          </a:p>
          <a:p>
            <a:pPr marL="0" marR="0" lvl="0" indent="0" algn="l" rtl="0">
              <a:spcBef>
                <a:spcPts val="0"/>
              </a:spcBef>
              <a:buSzPct val="25000"/>
              <a:buNone/>
            </a:pPr>
            <a:endParaRPr lang="en-US" sz="1200" b="0" i="0" u="none" strike="noStrike" cap="none" dirty="0">
              <a:latin typeface="Arial Regular"/>
              <a:ea typeface="Calibri"/>
              <a:cs typeface="Calibri"/>
              <a:sym typeface="Calibri"/>
            </a:endParaRPr>
          </a:p>
          <a:p>
            <a:pPr marL="0" marR="0" lvl="0" indent="0" algn="l" rtl="0">
              <a:spcBef>
                <a:spcPts val="0"/>
              </a:spcBef>
              <a:buSzPct val="25000"/>
              <a:buNone/>
            </a:pPr>
            <a:r>
              <a:rPr lang="en-US" sz="1200" b="0" i="0" u="none" strike="noStrike" cap="none" dirty="0">
                <a:latin typeface="Arial Regular"/>
                <a:ea typeface="Calibri"/>
                <a:cs typeface="Calibri"/>
                <a:sym typeface="Calibri"/>
              </a:rPr>
              <a:t>What this means for clients is that the most demanding and data intensive applications won’t be bottlenecked on the chip. In fact the issue is most likely that it will take more time to get the data from where it lives to the chip than it will take to process it.</a:t>
            </a:r>
            <a:endParaRPr sz="1200" b="0" i="0" u="none" strike="noStrike" cap="none" dirty="0">
              <a:latin typeface="Arial Regular"/>
              <a:ea typeface="Calibri"/>
              <a:cs typeface="Calibri"/>
              <a:sym typeface="Calibri"/>
            </a:endParaRPr>
          </a:p>
        </p:txBody>
      </p:sp>
      <p:sp>
        <p:nvSpPr>
          <p:cNvPr id="170" name="Shape 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11</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4049922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latin typeface="Arial Regular"/>
                <a:ea typeface="Calibri"/>
                <a:cs typeface="Calibri"/>
                <a:sym typeface="Calibri"/>
              </a:rPr>
              <a:t>The second key point is that the POWER9 processor is the first chip to be made available with PCIe Gen 4. Why is this important? As mentioned on the last slide, getting data into the chip is a bigger bottleneck than processing the data on the chip and that’s what makes the pipe to the chip a critical success factor in a high performance solution. Unlike x86 vendors that today (1Q19) only support PCIe Gen3, the PCIe Gen4 specification is 2x faster and provides up to 192GB/s duplex bandwidth across 48 lanes.</a:t>
            </a:r>
          </a:p>
          <a:p>
            <a:pPr marL="0" marR="0" lvl="0" indent="0" algn="l" rtl="0">
              <a:spcBef>
                <a:spcPts val="0"/>
              </a:spcBef>
              <a:buSzPct val="25000"/>
              <a:buNone/>
            </a:pPr>
            <a:endParaRPr lang="en-US" sz="1200" b="0" i="0" u="none" strike="noStrike" cap="none" dirty="0">
              <a:latin typeface="Arial Regular"/>
              <a:ea typeface="Calibri"/>
              <a:cs typeface="Calibri"/>
              <a:sym typeface="Calibri"/>
            </a:endParaRPr>
          </a:p>
          <a:p>
            <a:pPr marL="0" marR="0" lvl="0" indent="0" algn="l" rtl="0">
              <a:spcBef>
                <a:spcPts val="0"/>
              </a:spcBef>
              <a:buSzPct val="25000"/>
              <a:buNone/>
            </a:pPr>
            <a:r>
              <a:rPr lang="en-US" sz="1200" b="0" i="0" u="none" strike="noStrike" cap="none" dirty="0">
                <a:latin typeface="Arial Regular"/>
                <a:ea typeface="Calibri"/>
                <a:cs typeface="Calibri"/>
                <a:sym typeface="Calibri"/>
              </a:rPr>
              <a:t>Clients with large data analysis challenges will benefit from both the high performance bandwidth on the chip as well as the PCIe Gen4 bandwidth to the chip.</a:t>
            </a:r>
          </a:p>
        </p:txBody>
      </p:sp>
      <p:sp>
        <p:nvSpPr>
          <p:cNvPr id="170" name="Shape 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12</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847991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latin typeface="Arial Regular"/>
                <a:ea typeface="Calibri"/>
                <a:cs typeface="Calibri"/>
                <a:sym typeface="Calibri"/>
              </a:rPr>
              <a:t>How do IBM Power Systems keep getting faster and faster? By putting even more transistors on the chip. It’s hard to grasp how many transistors there are when you say 8 billion. Seems like a lot; but when you realize that there are only just over ~7.5 billion people on the planet you can quickly realize that having more than one transistor per human being on the planet packed into a small square chip is a massive feet of engineering. </a:t>
            </a:r>
          </a:p>
          <a:p>
            <a:pPr marL="0" marR="0" lvl="0" indent="0" algn="l" rtl="0">
              <a:spcBef>
                <a:spcPts val="0"/>
              </a:spcBef>
              <a:buSzPct val="25000"/>
              <a:buNone/>
            </a:pPr>
            <a:endParaRPr lang="en-US" sz="1200" b="0" i="0" u="none" strike="noStrike" cap="none" dirty="0">
              <a:latin typeface="Arial Regular"/>
              <a:ea typeface="Calibri"/>
              <a:cs typeface="Calibri"/>
              <a:sym typeface="Calibri"/>
            </a:endParaRPr>
          </a:p>
          <a:p>
            <a:pPr marL="0" marR="0" lvl="0" indent="0" algn="l" rtl="0">
              <a:spcBef>
                <a:spcPts val="0"/>
              </a:spcBef>
              <a:buSzPct val="25000"/>
              <a:buNone/>
            </a:pPr>
            <a:r>
              <a:rPr lang="en-US" sz="1200" b="0" i="0" u="none" strike="noStrike" cap="none" dirty="0">
                <a:latin typeface="Arial Regular"/>
                <a:ea typeface="Calibri"/>
                <a:cs typeface="Calibri"/>
                <a:sym typeface="Calibri"/>
              </a:rPr>
              <a:t>The transistor form factor density that IBM has engineered in its POWER9 processing cores leads to even faster processing speeds and higher performance for those data intensive mission critical applications.</a:t>
            </a:r>
            <a:endParaRPr sz="1200" b="0" i="0" u="none" strike="noStrike" cap="none" dirty="0">
              <a:latin typeface="Arial Regular"/>
              <a:ea typeface="Calibri"/>
              <a:cs typeface="Calibri"/>
              <a:sym typeface="Calibri"/>
            </a:endParaRPr>
          </a:p>
        </p:txBody>
      </p:sp>
      <p:sp>
        <p:nvSpPr>
          <p:cNvPr id="170" name="Shape 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13</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2791885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US" sz="1200" b="0" i="0" u="none" strike="noStrike" cap="none" dirty="0">
                <a:latin typeface="Arial Regular"/>
                <a:ea typeface="Calibri"/>
                <a:cs typeface="Calibri"/>
                <a:sym typeface="Calibri"/>
              </a:rPr>
              <a:t>Here are a few other astonishing facts about IBM POWER9 processing cores. In this small processor there are over 15 miles of wire and 17 levels of metal. That seem shocking given the small dimensions of the processor itself. A VIA (vertical interconnect access) is an electrical connection between layers in a physical electronic circuit (going between layers). In the POWER9 processor there are more than 24 billion of these VIA connections. If every human on the planet held hands that would still only be just under 1/3</a:t>
            </a:r>
            <a:r>
              <a:rPr lang="en-US" sz="1200" b="0" i="0" u="none" strike="noStrike" cap="none" baseline="30000" dirty="0">
                <a:latin typeface="Arial Regular"/>
                <a:ea typeface="Calibri"/>
                <a:cs typeface="Calibri"/>
                <a:sym typeface="Calibri"/>
              </a:rPr>
              <a:t>rd</a:t>
            </a:r>
            <a:r>
              <a:rPr lang="en-US" sz="1200" b="0" i="0" u="none" strike="noStrike" cap="none" dirty="0">
                <a:latin typeface="Arial Regular"/>
                <a:ea typeface="Calibri"/>
                <a:cs typeface="Calibri"/>
                <a:sym typeface="Calibri"/>
              </a:rPr>
              <a:t> of the number of connections that exist in this processor.</a:t>
            </a:r>
          </a:p>
          <a:p>
            <a:pPr marL="0" marR="0" lvl="0" indent="0" algn="l" rtl="0">
              <a:spcBef>
                <a:spcPts val="0"/>
              </a:spcBef>
              <a:buSzPct val="25000"/>
              <a:buNone/>
            </a:pPr>
            <a:endParaRPr lang="en-US" sz="1200" b="0" i="0" u="none" strike="noStrike" cap="none" dirty="0">
              <a:latin typeface="Arial Regular"/>
              <a:ea typeface="Calibri"/>
              <a:cs typeface="Calibri"/>
              <a:sym typeface="Calibri"/>
            </a:endParaRPr>
          </a:p>
          <a:p>
            <a:pPr marL="0" marR="0" lvl="0" indent="0" algn="l" rtl="0">
              <a:spcBef>
                <a:spcPts val="0"/>
              </a:spcBef>
              <a:buSzPct val="25000"/>
              <a:buNone/>
            </a:pPr>
            <a:r>
              <a:rPr lang="en-US" sz="1200" b="0" i="0" u="none" strike="noStrike" cap="none" dirty="0">
                <a:latin typeface="Arial Regular"/>
                <a:ea typeface="Calibri"/>
                <a:cs typeface="Calibri"/>
                <a:sym typeface="Calibri"/>
              </a:rPr>
              <a:t>When you think about it, this level of engineering is quite incredible. But engineering just for the sake of engineering is not important. What is important is the innovation that leads to performance gains for clients that make a difference in their ability to compete in their markets. That’s what counts … and IBM Power Systems deliver in this area as well.</a:t>
            </a:r>
            <a:endParaRPr sz="1200" b="0" i="0" u="none" strike="noStrike" cap="none" dirty="0">
              <a:latin typeface="Arial Regular"/>
              <a:ea typeface="Calibri"/>
              <a:cs typeface="Calibri"/>
              <a:sym typeface="Calibri"/>
            </a:endParaRPr>
          </a:p>
        </p:txBody>
      </p:sp>
      <p:sp>
        <p:nvSpPr>
          <p:cNvPr id="170" name="Shape 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14</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1440345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9" name="Shape 16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lvl="0" indent="-82">
              <a:buNone/>
            </a:pPr>
            <a:r>
              <a:rPr lang="en-US" sz="1000" dirty="0"/>
              <a:t>On the previous slide we talked about how it’s not just about engineering for engineering sakes ... it’s critical that the engineering leads to advantages for clients and that’s exactly what the POWER9 processor delivers. Performance benefits that help real clients’ mission critical applications to scale higher, perform better, and solve problems that lead to competitive advantages in their markets. This slide shows a few metrics that show the dominance of the IBM POWER9 processor over x86 (current as of 1Q19).</a:t>
            </a:r>
          </a:p>
          <a:p>
            <a:pPr marL="0" lvl="0" indent="-82">
              <a:buNone/>
            </a:pPr>
            <a:endParaRPr lang="en-US" sz="1000" b="1" dirty="0"/>
          </a:p>
          <a:p>
            <a:pPr marL="0" lvl="0" indent="-82">
              <a:buNone/>
            </a:pPr>
            <a:r>
              <a:rPr lang="en-US" sz="1000" b="1" dirty="0"/>
              <a:t>NOTE THAT THE ABOVE CLAIMS ARE FOR THE POWER9 PROCESSOR ARCHITECTURE AND ARE NOT SPECIFIC TO A GIVEN SERVER. IN FACT YOU WILL SEE IN THE PERFORMANCE SECTION THAT SOME OF THESE CLAIMS ARE DIFFERENT FOR THE SCALE OUT SERVER LINE AS SOME APPLY TO THE ENTERPRISE LINE. NOTE THAT THE POWER9 ARCHITECTURE IS THE SAME BUT THE AMOUNT OF MEMORY OR BANDWIDTH VARIES BY SERVER.</a:t>
            </a:r>
          </a:p>
          <a:p>
            <a:pPr marL="0" lvl="0" indent="-82">
              <a:buNone/>
            </a:pPr>
            <a:endParaRPr lang="en-US" sz="1000" dirty="0"/>
          </a:p>
          <a:p>
            <a:pPr marL="685718" lvl="1" indent="-228600">
              <a:buAutoNum type="arabicParenBoth"/>
            </a:pPr>
            <a:endParaRPr lang="en-US" sz="1000" dirty="0"/>
          </a:p>
          <a:p>
            <a:pPr marL="228518" lvl="0" indent="-228600">
              <a:buAutoNum type="arabicParenBoth"/>
            </a:pPr>
            <a:r>
              <a:rPr lang="en-US" sz="1000" dirty="0"/>
              <a:t>2x performance per core is based on IBM Internal measurements as of 2/28/18 on various system configuration and workload environments including (1) Enterprise Database (2.22x per core): 20c S922L (2x10-core/2.9 GHz/256 GB memory): 1,039,365 Ops/sec versus 2-socket Intel Xeon Skylake Gold 6148 (2x20-core/2.4 GHz/256 GB memory): 932,273 Ops/sec. (2) Db2 Warehouse (2.43x per core): 20c S922L (2x10-core/2.9 GHz/512 GB memory): 3242 </a:t>
            </a:r>
            <a:r>
              <a:rPr lang="en-US" sz="1000" dirty="0" err="1"/>
              <a:t>QpH</a:t>
            </a:r>
            <a:r>
              <a:rPr lang="en-US" sz="1000" dirty="0"/>
              <a:t> versus 2-socket Intel Xeon Skylake Platinum 8168 (2x24-core/2.7 GHz/512 GB memory): 3203 </a:t>
            </a:r>
            <a:r>
              <a:rPr lang="en-US" sz="1000" dirty="0" err="1"/>
              <a:t>QpH</a:t>
            </a:r>
            <a:r>
              <a:rPr lang="en-US" sz="1000" dirty="0"/>
              <a:t>. (3) </a:t>
            </a:r>
            <a:r>
              <a:rPr lang="en-US" sz="1000" dirty="0" err="1"/>
              <a:t>DayTrader</a:t>
            </a:r>
            <a:r>
              <a:rPr lang="en-US" sz="1000" dirty="0"/>
              <a:t> 7 (3.19x per core): 24c S924 (2x12-core/3.4 GHz/512 GB memory): 32221.4 </a:t>
            </a:r>
            <a:r>
              <a:rPr lang="en-US" sz="1000" dirty="0" err="1"/>
              <a:t>tps</a:t>
            </a:r>
            <a:r>
              <a:rPr lang="en-US" sz="1000" dirty="0"/>
              <a:t> versus 2-socket Intel Xeon Skylake Platinum 8180 (2x28-core/2.5 GHz/512 GB memory): 23497.4 </a:t>
            </a:r>
            <a:r>
              <a:rPr lang="en-US" sz="1000" dirty="0" err="1"/>
              <a:t>tps</a:t>
            </a:r>
            <a:r>
              <a:rPr lang="en-US" sz="1000" dirty="0"/>
              <a:t>.</a:t>
            </a:r>
          </a:p>
          <a:p>
            <a:pPr marL="228518" lvl="0" indent="-228600">
              <a:buAutoNum type="arabicParenBoth"/>
            </a:pPr>
            <a:endParaRPr lang="en-US" sz="1000" dirty="0"/>
          </a:p>
          <a:p>
            <a:pPr marL="228518" lvl="0" indent="-228600">
              <a:buAutoNum type="arabicParenBoth"/>
            </a:pPr>
            <a:r>
              <a:rPr lang="en-US" sz="1000" dirty="0"/>
              <a:t>2.6x memory capacity is based on 4TB per socket for POWER9 and 1.5TB per socket for x86 Scalable Platform Intel product brief: </a:t>
            </a:r>
            <a:r>
              <a:rPr lang="en-US" sz="1000" dirty="0">
                <a:hlinkClick r:id="rId3"/>
              </a:rPr>
              <a:t>https://www.intel.com/content/dam/www/public/us/en/documents/product-briefs/xeon-scalable-platform-brief.pdf?asset=14606</a:t>
            </a:r>
            <a:r>
              <a:rPr lang="en-US" sz="1000" dirty="0"/>
              <a:t>.</a:t>
            </a:r>
          </a:p>
          <a:p>
            <a:pPr marL="228518" lvl="0" indent="-228600">
              <a:buAutoNum type="arabicParenBoth"/>
            </a:pPr>
            <a:endParaRPr lang="en-US" sz="1000" dirty="0"/>
          </a:p>
          <a:p>
            <a:pPr marL="228518" lvl="0" indent="-228600">
              <a:buAutoNum type="arabicParenBoth"/>
            </a:pPr>
            <a:r>
              <a:rPr lang="en-US" sz="1000" dirty="0"/>
              <a:t>1.8x bandwidth is based on 230 GB/sec per socket for POWER9 and 128GB/sec per socket for x86 Scalable Platform Intel product brief: </a:t>
            </a:r>
            <a:r>
              <a:rPr lang="en-US" sz="1000" dirty="0">
                <a:hlinkClick r:id="rId3"/>
              </a:rPr>
              <a:t>https://www.intel.com/content/dam/www/public/us/en/documents/product-briefs/xeon-scalable-platform-brief.pdf?asset=14606</a:t>
            </a:r>
            <a:r>
              <a:rPr lang="en-US" sz="1000" dirty="0"/>
              <a:t> .</a:t>
            </a:r>
          </a:p>
          <a:p>
            <a:pPr marL="228518" lvl="0" indent="-228600">
              <a:buAutoNum type="arabicParenBoth"/>
            </a:pPr>
            <a:endParaRPr lang="en-US" sz="1000" dirty="0"/>
          </a:p>
          <a:p>
            <a:pPr marL="228518" lvl="0" indent="-228600">
              <a:buFontTx/>
              <a:buAutoNum type="arabicParenBoth"/>
            </a:pPr>
            <a:r>
              <a:rPr lang="en-US" sz="1000" dirty="0"/>
              <a:t>9.5x is based on POWER9 and next-generation NVIDIA NVLink peak transfer rate is 150 GB/sec = 48 lanes x 3.2265625 GB/sec x 64 bit/66 bit encoding compared to x86 PCI Express 3.0 (x16) peak transfer rate is 15.75 GB/sec = 16 lanes X 1GB/sec/lane x 128 bit/130 bit encoding.</a:t>
            </a:r>
          </a:p>
          <a:p>
            <a:pPr marL="0" marR="0" lvl="0" indent="0" algn="l" rtl="0">
              <a:spcBef>
                <a:spcPts val="0"/>
              </a:spcBef>
              <a:buSzPct val="25000"/>
              <a:buNone/>
            </a:pPr>
            <a:endParaRPr sz="2400" b="0" i="0" u="none" strike="noStrike" cap="none" dirty="0">
              <a:latin typeface="Calibri"/>
              <a:ea typeface="Calibri"/>
              <a:cs typeface="Calibri"/>
              <a:sym typeface="Calibri"/>
            </a:endParaRPr>
          </a:p>
        </p:txBody>
      </p:sp>
      <p:sp>
        <p:nvSpPr>
          <p:cNvPr id="170" name="Shape 170"/>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a:buSzPct val="25000"/>
            </a:pPr>
            <a:fld id="{00000000-1234-1234-1234-123412341234}" type="slidenum">
              <a:rPr lang="en-US">
                <a:solidFill>
                  <a:prstClr val="black"/>
                </a:solidFill>
                <a:ea typeface="Calibri"/>
                <a:cs typeface="Calibri"/>
                <a:sym typeface="Calibri"/>
              </a:rPr>
              <a:pPr>
                <a:buSzPct val="25000"/>
              </a:pPr>
              <a:t>15</a:t>
            </a:fld>
            <a:endParaRPr lang="en-US">
              <a:solidFill>
                <a:prstClr val="black"/>
              </a:solidFill>
              <a:ea typeface="Calibri"/>
              <a:cs typeface="Calibri"/>
              <a:sym typeface="Calibri"/>
            </a:endParaRPr>
          </a:p>
        </p:txBody>
      </p:sp>
    </p:spTree>
    <p:extLst>
      <p:ext uri="{BB962C8B-B14F-4D97-AF65-F5344CB8AC3E}">
        <p14:creationId xmlns:p14="http://schemas.microsoft.com/office/powerpoint/2010/main" val="648707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line of small enterprise servers starts with the S914. It’s a 4U that comes with 1-socket and has 4,6 or 8 cores per socket along with 1TB of memory.  You can order an S914 as a Tower or rack mounted system. You might notice that this chart does not list processor frequencies … this is because the POWER9 servers ship with dynamic, adjustable frequencies. </a:t>
            </a:r>
          </a:p>
          <a:p>
            <a:endParaRPr lang="en-US" dirty="0"/>
          </a:p>
          <a:p>
            <a:r>
              <a:rPr lang="en-US" dirty="0"/>
              <a:t>By default, all of the offerings in this server line - </a:t>
            </a:r>
            <a:r>
              <a:rPr lang="en-US" u="sng" dirty="0"/>
              <a:t>except</a:t>
            </a:r>
            <a:r>
              <a:rPr lang="en-US" dirty="0"/>
              <a:t> for the S914 - are set to run in “maximum performance” mode. The S914 is not as it is likely that this server (especially in the tower configuration) may not be running in a data center and therefore a client may not want the high fan speeds (and associated noise) to run out of the box as the default setting … of course, it’s an option.</a:t>
            </a:r>
          </a:p>
          <a:p>
            <a:endParaRPr lang="en-US" dirty="0"/>
          </a:p>
          <a:p>
            <a:r>
              <a:rPr lang="en-US" dirty="0"/>
              <a:t>The other servers in this lineup (L922, S922, and S924) all ship by default with the maximum performance setting for processor frequency. The L922 and S922 both come with 1 or 2 sockets in a 2U footprint and with the cores per socket as noted above. The L922 and S922 also comes with a maximum of 4TB of memory which is the largest amount of memory on the market (1Q19) for a 2 socket server compared to x86. Finally, the S924 is a 1 or 2 socket 4U server with up to 12 cores per socket and also comes with a maximum of 4TB memory.</a:t>
            </a:r>
          </a:p>
          <a:p>
            <a:endParaRPr lang="en-US" dirty="0"/>
          </a:p>
          <a:p>
            <a:r>
              <a:rPr lang="en-US" dirty="0"/>
              <a:t>Don’t forget, all of the servers in this line-up come with </a:t>
            </a:r>
            <a:r>
              <a:rPr lang="en-US" dirty="0" err="1"/>
              <a:t>PowerVM</a:t>
            </a:r>
            <a:r>
              <a:rPr lang="en-US" dirty="0"/>
              <a:t> pre-installed, which means clients can take advantage of the high virtualization density on these highly capable servers and build their own private clouds.</a:t>
            </a:r>
          </a:p>
          <a:p>
            <a:endParaRPr lang="en-US" dirty="0"/>
          </a:p>
          <a:p>
            <a:r>
              <a:rPr lang="en-US" dirty="0"/>
              <a:t>The H924 and H922 will be discussed in upcoming charts.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16</a:t>
            </a:fld>
            <a:endParaRPr lang="en-US" dirty="0"/>
          </a:p>
        </p:txBody>
      </p:sp>
    </p:spTree>
    <p:extLst>
      <p:ext uri="{BB962C8B-B14F-4D97-AF65-F5344CB8AC3E}">
        <p14:creationId xmlns:p14="http://schemas.microsoft.com/office/powerpoint/2010/main" val="1621342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Regular"/>
                <a:cs typeface="Calibri" panose="020F0502020204030204" pitchFamily="34" charset="0"/>
              </a:rPr>
              <a:t>In this next section we are going to talk about the software that is optimized for Power servers</a:t>
            </a:r>
            <a:r>
              <a:rPr lang="en-US" baseline="0" dirty="0">
                <a:latin typeface="Arial Regular"/>
                <a:cs typeface="Calibri" panose="020F0502020204030204" pitchFamily="34" charset="0"/>
              </a:rPr>
              <a:t> … namely the SAP HANA relational database and open source big data stacks and how the features of POWER9 accelerate solutions like this and drive the highest levels of performance for clients.</a:t>
            </a:r>
          </a:p>
          <a:p>
            <a:endParaRPr lang="en-US" baseline="0" dirty="0">
              <a:latin typeface="Arial Regular"/>
              <a:cs typeface="Calibri" panose="020F0502020204030204" pitchFamily="34" charset="0"/>
            </a:endParaRPr>
          </a:p>
          <a:p>
            <a:r>
              <a:rPr lang="en-US" b="1" baseline="0" dirty="0">
                <a:latin typeface="Arial Regular"/>
                <a:cs typeface="Calibri" panose="020F0502020204030204" pitchFamily="34" charset="0"/>
              </a:rPr>
              <a:t>Note: </a:t>
            </a:r>
            <a:r>
              <a:rPr lang="en-US" b="0" baseline="0" dirty="0">
                <a:latin typeface="Arial Regular"/>
                <a:cs typeface="Calibri" panose="020F0502020204030204" pitchFamily="34" charset="0"/>
              </a:rPr>
              <a:t>T</a:t>
            </a:r>
            <a:r>
              <a:rPr lang="en-US" baseline="0" dirty="0">
                <a:latin typeface="Arial Regular"/>
                <a:cs typeface="Calibri" panose="020F0502020204030204" pitchFamily="34" charset="0"/>
              </a:rPr>
              <a:t>his deck does not cover some of the non-performance related software components of the software and hardware stack. For example we will cover the performance advantages of POWER9 for SAP HANA but we do not cover all the other administrative and availability enhancements that POWER brings to a full SAP/POWER solution.</a:t>
            </a:r>
          </a:p>
          <a:p>
            <a:endParaRPr lang="en-US" baseline="0" dirty="0">
              <a:latin typeface="Arial Regular"/>
              <a:cs typeface="Calibri" panose="020F0502020204030204" pitchFamily="34" charset="0"/>
            </a:endParaRPr>
          </a:p>
          <a:p>
            <a:r>
              <a:rPr lang="en-US" b="1" baseline="0" dirty="0">
                <a:latin typeface="Arial Regular"/>
                <a:cs typeface="Calibri" panose="020F0502020204030204" pitchFamily="34" charset="0"/>
              </a:rPr>
              <a:t>NOTE TO PRESENTER: </a:t>
            </a:r>
            <a:r>
              <a:rPr lang="en-US" baseline="0" dirty="0">
                <a:latin typeface="Arial Regular"/>
                <a:cs typeface="Calibri" panose="020F0502020204030204" pitchFamily="34" charset="0"/>
              </a:rPr>
              <a:t>For more SAP benefits you should look at the SAP HANA collections in </a:t>
            </a:r>
            <a:r>
              <a:rPr lang="en-US" baseline="0" dirty="0" err="1">
                <a:latin typeface="Arial Regular"/>
                <a:cs typeface="Calibri" panose="020F0502020204030204" pitchFamily="34" charset="0"/>
              </a:rPr>
              <a:t>SmartSeller</a:t>
            </a:r>
            <a:r>
              <a:rPr lang="en-US" baseline="0" dirty="0">
                <a:latin typeface="Arial Regular"/>
                <a:cs typeface="Calibri" panose="020F0502020204030204" pitchFamily="34" charset="0"/>
              </a:rPr>
              <a:t>, including the certification for SAP in </a:t>
            </a:r>
            <a:r>
              <a:rPr lang="en-US" baseline="0" dirty="0" err="1">
                <a:latin typeface="Arial Regular"/>
                <a:cs typeface="Calibri" panose="020F0502020204030204" pitchFamily="34" charset="0"/>
              </a:rPr>
              <a:t>SmartSeller</a:t>
            </a:r>
            <a:r>
              <a:rPr lang="en-US" baseline="0" dirty="0">
                <a:latin typeface="Arial Regular"/>
                <a:cs typeface="Calibri" panose="020F0502020204030204" pitchFamily="34" charset="0"/>
              </a:rPr>
              <a:t>. https://smartseller.mybluemix.net/#/category/r1mUxOt0-?CallSource=ss</a:t>
            </a:r>
          </a:p>
          <a:p>
            <a:endParaRPr lang="en-US" b="0" baseline="0" dirty="0">
              <a:latin typeface="Arial Regular"/>
              <a:cs typeface="Calibri" panose="020F0502020204030204" pitchFamily="34" charset="0"/>
            </a:endParaRPr>
          </a:p>
          <a:p>
            <a:r>
              <a:rPr lang="en-US" b="0" baseline="0" dirty="0">
                <a:latin typeface="Arial Regular"/>
                <a:cs typeface="Calibri" panose="020F0502020204030204" pitchFamily="34" charset="0"/>
              </a:rPr>
              <a:t>The bottom line with co-optimization is that it’s not just the hardware (POWER9 systems) to help the small enterprise scale out servers achieve greater performance, and it’s not just the software (SAP, Db2, WebSphere, Hadoop, and so on) either … it’s the </a:t>
            </a:r>
            <a:r>
              <a:rPr lang="en-US" b="1" baseline="0" dirty="0">
                <a:latin typeface="Arial Regular"/>
                <a:cs typeface="Calibri" panose="020F0502020204030204" pitchFamily="34" charset="0"/>
              </a:rPr>
              <a:t>combination of the two working in harmony</a:t>
            </a:r>
            <a:r>
              <a:rPr lang="en-US" b="0" baseline="0" dirty="0">
                <a:latin typeface="Arial Regular"/>
                <a:cs typeface="Calibri" panose="020F0502020204030204" pitchFamily="34" charset="0"/>
              </a:rPr>
              <a:t>.</a:t>
            </a:r>
            <a:endParaRPr lang="en-US" baseline="0" dirty="0">
              <a:latin typeface="Arial Regular"/>
              <a:cs typeface="Calibri" panose="020F0502020204030204" pitchFamily="34" charset="0"/>
            </a:endParaRPr>
          </a:p>
          <a:p>
            <a:endParaRPr lang="en-US" baseline="0" dirty="0">
              <a:latin typeface="Arial Regular"/>
              <a:cs typeface="Calibri" panose="020F0502020204030204" pitchFamily="34" charset="0"/>
            </a:endParaRPr>
          </a:p>
        </p:txBody>
      </p:sp>
      <p:sp>
        <p:nvSpPr>
          <p:cNvPr id="4" name="Slide Number Placeholder 3"/>
          <p:cNvSpPr>
            <a:spLocks noGrp="1"/>
          </p:cNvSpPr>
          <p:nvPr>
            <p:ph type="sldNum" sz="quarter" idx="10"/>
          </p:nvPr>
        </p:nvSpPr>
        <p:spPr/>
        <p:txBody>
          <a:bodyPr/>
          <a:lstStyle/>
          <a:p>
            <a:fld id="{18D02FFD-07D4-5C4F-BD77-921008177348}" type="slidenum">
              <a:rPr lang="en-US" smtClean="0"/>
              <a:t>17</a:t>
            </a:fld>
            <a:endParaRPr lang="en-US"/>
          </a:p>
        </p:txBody>
      </p:sp>
    </p:spTree>
    <p:extLst>
      <p:ext uri="{BB962C8B-B14F-4D97-AF65-F5344CB8AC3E}">
        <p14:creationId xmlns:p14="http://schemas.microsoft.com/office/powerpoint/2010/main" val="1426092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introduction of the H922 and H924 servers marks the first time IBM has announced a Power server specifically optimized for SAP HANA. These servers have the same configurations as the S922 and S924 shown on the previous slide, but are specifically configured to run SAP HANA. (Note that aside from fully running Linux, these servers can have up to a maximum of 25% of their cores dedicated to running AIX or IBM </a:t>
            </a:r>
            <a:r>
              <a:rPr lang="en-US" dirty="0" err="1"/>
              <a:t>i</a:t>
            </a:r>
            <a:r>
              <a:rPr lang="en-US" dirty="0"/>
              <a:t> workloads).</a:t>
            </a:r>
          </a:p>
          <a:p>
            <a:endParaRPr lang="en-US" dirty="0"/>
          </a:p>
          <a:p>
            <a:r>
              <a:rPr lang="en-US" dirty="0"/>
              <a:t>All of the benefits listed on the prior slide for the S922/S924 also apply to the H922/H924 with the added benefit that we can customize the price of the HANA optimized systems and simplify the ordering of the SAP HANA stack on these dedicated servers.</a:t>
            </a:r>
          </a:p>
          <a:p>
            <a:endParaRPr lang="en-US" dirty="0"/>
          </a:p>
          <a:p>
            <a:pPr marL="0" indent="0">
              <a:buFont typeface="+mj-lt"/>
              <a:buNone/>
              <a:defRPr/>
            </a:pPr>
            <a:r>
              <a:rPr lang="en-US" altLang="en-US" sz="1200" dirty="0">
                <a:solidFill>
                  <a:srgbClr val="004266"/>
                </a:solidFill>
                <a:latin typeface="Arial"/>
                <a:ea typeface="ヒラギノ角ゴ Pro W3"/>
              </a:rPr>
              <a:t>1.3X memory capacity is based on H922/H924/S924/S922 4TB per system for POWER9 and 3 TB per system (1.5TB per socket) for x86 Scalable Platform Intel product brief: </a:t>
            </a:r>
            <a:r>
              <a:rPr lang="en-US" altLang="en-US" sz="1200" dirty="0">
                <a:solidFill>
                  <a:srgbClr val="004266"/>
                </a:solidFill>
                <a:latin typeface="Arial"/>
                <a:ea typeface="ヒラギノ角ゴ Pro W3"/>
                <a:hlinkClick r:id="rId3"/>
              </a:rPr>
              <a:t>https://www.intel.com/content/dam/www/public/us/en/documents/product-briefs/xeon-scalable-platform-brief.pdf?asset=14606</a:t>
            </a:r>
            <a:endParaRPr lang="en-US" altLang="en-US" sz="1200" dirty="0">
              <a:solidFill>
                <a:srgbClr val="004266"/>
              </a:solidFill>
              <a:latin typeface="Arial"/>
              <a:ea typeface="ヒラギノ角ゴ Pro W3"/>
            </a:endParaRPr>
          </a:p>
          <a:p>
            <a:pPr marL="0" indent="0">
              <a:buFont typeface="+mj-lt"/>
              <a:buNone/>
              <a:defRPr/>
            </a:pPr>
            <a:endParaRPr lang="en-US" altLang="en-US" sz="1200" dirty="0">
              <a:solidFill>
                <a:srgbClr val="004266"/>
              </a:solidFill>
              <a:latin typeface="Arial"/>
              <a:ea typeface="ヒラギノ角ゴ Pro W3"/>
            </a:endParaRPr>
          </a:p>
          <a:p>
            <a:pPr marL="0" indent="0">
              <a:buFont typeface="+mj-lt"/>
              <a:buNone/>
              <a:defRPr/>
            </a:pPr>
            <a:r>
              <a:rPr lang="en-US" altLang="en-US" sz="1200" dirty="0">
                <a:solidFill>
                  <a:srgbClr val="004266"/>
                </a:solidFill>
                <a:latin typeface="Arial"/>
                <a:ea typeface="ヒラギノ角ゴ Pro W3"/>
              </a:rPr>
              <a:t>Appliance lists are here to backup the 4TB memory claim: https://www.sap.com/dmc/exp/2014-09-02-hana-hardware/enEN/appliances.html </a:t>
            </a:r>
          </a:p>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18</a:t>
            </a:fld>
            <a:endParaRPr lang="en-US" dirty="0"/>
          </a:p>
        </p:txBody>
      </p:sp>
    </p:spTree>
    <p:extLst>
      <p:ext uri="{BB962C8B-B14F-4D97-AF65-F5344CB8AC3E}">
        <p14:creationId xmlns:p14="http://schemas.microsoft.com/office/powerpoint/2010/main" val="1223892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tightly integrated solution is IBM Db2 running on top of the POWER9 scale out server line. Specifically the Db2 BLU Acceleration feature is optimized for the large amount of memory and large caches available in POWER9. Db2 BLU Acceleration is an in-memory columnar database that is optimized for the cache sizes in POWER9 to deliver higher performance for analytic workloads compared to other in-memory database running on x86.</a:t>
            </a:r>
          </a:p>
          <a:p>
            <a:endParaRPr lang="en-US" dirty="0"/>
          </a:p>
          <a:p>
            <a:r>
              <a:rPr lang="en-US" dirty="0"/>
              <a:t>In fact, one client (BCBS Tennessee) found that running Db2 with BLU Acceleration on a query that took 3 hours on one system ran in just 10 seconds on Db2 on Power. The details of that reference can be found here: http://w3-public.dhe.ibm.com/ibmdl/pub/sales/ssi/ecm/po/en/pob03044usen/systems-hardware-power-systems-po-brochure-pob03044usen-20180125.pdf.</a:t>
            </a:r>
          </a:p>
        </p:txBody>
      </p:sp>
      <p:sp>
        <p:nvSpPr>
          <p:cNvPr id="4" name="Slide Number Placeholder 3"/>
          <p:cNvSpPr>
            <a:spLocks noGrp="1"/>
          </p:cNvSpPr>
          <p:nvPr>
            <p:ph type="sldNum" sz="quarter" idx="10"/>
          </p:nvPr>
        </p:nvSpPr>
        <p:spPr/>
        <p:txBody>
          <a:bodyPr/>
          <a:lstStyle/>
          <a:p>
            <a:fld id="{6E2E38B8-B0B4-AD41-AC6E-B781F46A9FD3}" type="slidenum">
              <a:rPr lang="en-US" smtClean="0"/>
              <a:pPr/>
              <a:t>19</a:t>
            </a:fld>
            <a:endParaRPr lang="en-US" dirty="0"/>
          </a:p>
        </p:txBody>
      </p:sp>
    </p:spTree>
    <p:extLst>
      <p:ext uri="{BB962C8B-B14F-4D97-AF65-F5344CB8AC3E}">
        <p14:creationId xmlns:p14="http://schemas.microsoft.com/office/powerpoint/2010/main" val="24107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IBM Power Systems delivers extreme performance across a broad spectrum of applications and workloads. From mission critical data intensive applications to the next generation of AI workloads, POWER9 has architected advantages over the competition.</a:t>
            </a:r>
          </a:p>
          <a:p>
            <a:endParaRPr lang="en-US" dirty="0"/>
          </a:p>
          <a:p>
            <a:r>
              <a:rPr lang="en-US" dirty="0"/>
              <a:t>The POWER9 server lineup can be categorized into 3 groups:</a:t>
            </a:r>
          </a:p>
          <a:p>
            <a:endParaRPr lang="en-US" dirty="0"/>
          </a:p>
          <a:p>
            <a:r>
              <a:rPr lang="en-US" b="1" dirty="0"/>
              <a:t>Mission Critical Workloads</a:t>
            </a:r>
            <a:br>
              <a:rPr lang="en-US" dirty="0"/>
            </a:br>
            <a:r>
              <a:rPr lang="en-US" dirty="0"/>
              <a:t>These are data intensive applications that run our clients’ core business such as SAP HANA, Db2, Oracle, as well as open source databases (both noSQL and SQL flavors) such as MongoDB, Redis, </a:t>
            </a:r>
            <a:r>
              <a:rPr lang="en-US" dirty="0" err="1"/>
              <a:t>MariaDB</a:t>
            </a:r>
            <a:r>
              <a:rPr lang="en-US" dirty="0"/>
              <a:t>, among others. Applications in this space require impenetrable security to be baked into the system as well as the reliability clients have come to expect from Power Systems. Along with those table stakes, it’s the performance that really shines when it comes to POWER9. Delivering 2x more performance per core vs. x86, POWER9 is by far a better value for your clients enterprise IT needs.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Big Data Workloads</a:t>
            </a:r>
          </a:p>
          <a:p>
            <a:pPr marL="0" indent="0">
              <a:buFont typeface="Arial" panose="020B0604020202020204" pitchFamily="34" charset="0"/>
              <a:buNone/>
            </a:pPr>
            <a:r>
              <a:rPr lang="en-US" dirty="0"/>
              <a:t>For crushing through large volumes of data there is nothing better than the LC line of servers was delivered with POWER9 in 2Q 2018. For Hadoop and Spark workloads running on Power Systems, these servers bring the compute density and the storage capacity to satisfy even the most demanding Big Data workloads</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Enterprise AI Workloads</a:t>
            </a:r>
          </a:p>
          <a:p>
            <a:pPr marL="0" indent="0">
              <a:buFont typeface="Arial" panose="020B0604020202020204" pitchFamily="34" charset="0"/>
              <a:buNone/>
            </a:pPr>
            <a:r>
              <a:rPr lang="en-US" dirty="0"/>
              <a:t>The next generation of competitive advantage for clients are from AI workloads. The AC922, delivered in Q4 of 2017, has been demonstrating the kind of deep learning performance and accuracy that can only be delivered with the combination of IBM POWER9, NVIDIA GPUs and the NVLink technology that ties the CPUs and the GPUs together, and specially engineered software (Distributed Deep learning, Large Memory Support, PowerAI Vision, among others)  to be able to work on the most complex AI models.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As for the naming there are some changes from POWER8 and for those new to Power Systems, here is how to understand a server product name:</a:t>
            </a:r>
          </a:p>
          <a:p>
            <a:pPr marL="171450" indent="-171450">
              <a:buFont typeface="Arial" panose="020B0604020202020204" pitchFamily="34" charset="0"/>
              <a:buChar char="•"/>
            </a:pPr>
            <a:r>
              <a:rPr lang="en-US" dirty="0"/>
              <a:t>The first element is a letter that represents the type of server</a:t>
            </a:r>
          </a:p>
          <a:p>
            <a:pPr marL="628650" lvl="1" indent="-171450">
              <a:buFont typeface="Arial" panose="020B0604020202020204" pitchFamily="34" charset="0"/>
              <a:buChar char="•"/>
            </a:pPr>
            <a:r>
              <a:rPr lang="en-US" dirty="0"/>
              <a:t>L = Linux only server</a:t>
            </a:r>
          </a:p>
          <a:p>
            <a:pPr marL="628650" lvl="1" indent="-171450">
              <a:buFont typeface="Arial" panose="020B0604020202020204" pitchFamily="34" charset="0"/>
              <a:buChar char="•"/>
            </a:pPr>
            <a:r>
              <a:rPr lang="en-US" dirty="0"/>
              <a:t>H = SAP HANA optimized server</a:t>
            </a:r>
          </a:p>
          <a:p>
            <a:pPr marL="628650" lvl="1" indent="-171450">
              <a:buFont typeface="Arial" panose="020B0604020202020204" pitchFamily="34" charset="0"/>
              <a:buChar char="•"/>
            </a:pPr>
            <a:r>
              <a:rPr lang="en-US" dirty="0"/>
              <a:t>AC = Accelerated Computing server (focused on AI workloads)</a:t>
            </a:r>
          </a:p>
          <a:p>
            <a:pPr marL="628650" lvl="1" indent="-171450">
              <a:buFont typeface="Arial" panose="020B0604020202020204" pitchFamily="34" charset="0"/>
              <a:buChar char="•"/>
            </a:pPr>
            <a:r>
              <a:rPr lang="en-US" dirty="0"/>
              <a:t>S = Scale Out server (this is the base letter when one of the above is not used)</a:t>
            </a:r>
          </a:p>
          <a:p>
            <a:pPr marL="628650" lvl="1" indent="-171450">
              <a:buFont typeface="Arial" panose="020B0604020202020204" pitchFamily="34" charset="0"/>
              <a:buChar char="•"/>
            </a:pPr>
            <a:r>
              <a:rPr lang="en-US" dirty="0"/>
              <a:t>E = Enterprise scale up server</a:t>
            </a:r>
          </a:p>
          <a:p>
            <a:pPr marL="171450" lvl="0" indent="-171450">
              <a:buFont typeface="Arial" panose="020B0604020202020204" pitchFamily="34" charset="0"/>
              <a:buChar char="•"/>
            </a:pPr>
            <a:r>
              <a:rPr lang="en-US" dirty="0"/>
              <a:t>The first number is the POWER version (9 for POWER9 and 8 for POWER8, etc.)</a:t>
            </a:r>
          </a:p>
          <a:p>
            <a:pPr marL="171450" lvl="0" indent="-171450">
              <a:buFont typeface="Arial" panose="020B0604020202020204" pitchFamily="34" charset="0"/>
              <a:buChar char="•"/>
            </a:pPr>
            <a:r>
              <a:rPr lang="en-US" dirty="0"/>
              <a:t>The second number is the number of sockets in the server (1 socket or 2 sockets in the case of the scale out line)</a:t>
            </a:r>
          </a:p>
          <a:p>
            <a:pPr marL="171450" lvl="0" indent="-171450">
              <a:buFont typeface="Arial" panose="020B0604020202020204" pitchFamily="34" charset="0"/>
              <a:buChar char="•"/>
            </a:pPr>
            <a:r>
              <a:rPr lang="en-US" dirty="0"/>
              <a:t>The last number is the height of the server in U (2U, 4U and in the case of the enterprise server it is set to 0)</a:t>
            </a:r>
          </a:p>
        </p:txBody>
      </p:sp>
      <p:sp>
        <p:nvSpPr>
          <p:cNvPr id="4" name="Slide Number Placeholder 3"/>
          <p:cNvSpPr>
            <a:spLocks noGrp="1"/>
          </p:cNvSpPr>
          <p:nvPr>
            <p:ph type="sldNum" sz="quarter" idx="10"/>
          </p:nvPr>
        </p:nvSpPr>
        <p:spPr/>
        <p:txBody>
          <a:bodyPr/>
          <a:lstStyle/>
          <a:p>
            <a:fld id="{6E2E38B8-B0B4-AD41-AC6E-B781F46A9FD3}" type="slidenum">
              <a:rPr lang="en-US" smtClean="0"/>
              <a:pPr/>
              <a:t>2</a:t>
            </a:fld>
            <a:endParaRPr lang="en-US" dirty="0"/>
          </a:p>
        </p:txBody>
      </p:sp>
    </p:spTree>
    <p:extLst>
      <p:ext uri="{BB962C8B-B14F-4D97-AF65-F5344CB8AC3E}">
        <p14:creationId xmlns:p14="http://schemas.microsoft.com/office/powerpoint/2010/main" val="359009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dirty="0"/>
              <a:t>Modern and mature open source databases, such as MongoDB and EDB Postgres (based on PostgreSQL) are hardened for enterprise deployments and have innovative new capabilities beyond those of traditional enterprise databases. For example, healthcare organizations (like BCBS Florida) are using MongoDB to build new customer call-center applications that combine traditional patient billing data with new data formats, such as MRIs and lab test results. They are also using text data from specialist appointments to significantly reduce patient wait times and improve quality of care. Other organizations are using open source database management systems to combine GPS location data with real-time social media and video feeds with their own data to offer public transportation alternatives during peak travel times. </a:t>
            </a:r>
          </a:p>
          <a:p>
            <a:endParaRPr lang="en-US" dirty="0"/>
          </a:p>
          <a:p>
            <a:r>
              <a:rPr lang="en-US" dirty="0"/>
              <a:t>The good news is that you can take advantage of and modernize your data platform on Power Systems today because all of the major open source databases and technologies</a:t>
            </a:r>
            <a:r>
              <a:rPr lang="en-US" baseline="0" dirty="0"/>
              <a:t> are available on IBM POWER. You can see examples of the most popular open source data technologies that are </a:t>
            </a:r>
            <a:r>
              <a:rPr lang="en-US" dirty="0"/>
              <a:t>highly optimized for Linux on Power</a:t>
            </a:r>
            <a:r>
              <a:rPr lang="en-US" baseline="0" dirty="0"/>
              <a:t> (this is little Endian Linux, so it’s the Linux your clients know from their x86 worlds) on this slide.</a:t>
            </a:r>
            <a:endParaRPr lang="en-US" dirty="0"/>
          </a:p>
          <a:p>
            <a:endParaRPr lang="en-US" dirty="0"/>
          </a:p>
          <a:p>
            <a:r>
              <a:rPr lang="en-US" dirty="0"/>
              <a:t>As a result, you will be able to take advantage of the performance and throughput advantages of the Power architectures which has been designed for data and delivers 2x better </a:t>
            </a:r>
            <a:r>
              <a:rPr lang="en-US" b="0" dirty="0"/>
              <a:t>price/performance </a:t>
            </a:r>
            <a:r>
              <a:rPr lang="en-US" dirty="0"/>
              <a:t>than comparable Intel x86 servers.</a:t>
            </a:r>
          </a:p>
          <a:p>
            <a:endParaRPr lang="en-US" dirty="0"/>
          </a:p>
          <a:p>
            <a:r>
              <a:rPr lang="en-US" dirty="0"/>
              <a:t>That translates into needing less servers and saving money on your initial acquisition costs along with ongoing operational support costs. You’ll also be able to run more database instances on each Power Systems server which means you’ll benefit from greater workload density and require 2x less servers which maximizes the utilization of your data center floor space.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30BBCD7-B62F-4E72-B2C4-FEDF23ACFE1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6410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sz="1000" dirty="0"/>
              <a:t>Open source databases are only as good as the engine driving them. It’s critical to have a robust, high-performance infrastructure that’s optimized for data-intensive workloads. Next-generation developers require all this plus extreme flexibility and scalability, while IT seeks to lower costs per unit of compute, storage, and bandwidth. These servers integrate virtually seamlessly into data centers and clouds to scale mission critical workflows with maximum performance and minimum cost and server footprint. This integration frees up organizations to focus on solving critical business challenges and accelerating innovation. The exponential growth of data demands not only the fastest throughput but also smarter networks.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31774" rtl="0" eaLnBrk="1" fontAlgn="auto" latinLnBrk="0" hangingPunct="1">
              <a:lnSpc>
                <a:spcPct val="100000"/>
              </a:lnSpc>
              <a:spcBef>
                <a:spcPts val="0"/>
              </a:spcBef>
              <a:spcAft>
                <a:spcPts val="0"/>
              </a:spcAft>
              <a:buClrTx/>
              <a:buSzTx/>
              <a:buFontTx/>
              <a:buNone/>
              <a:tabLst/>
              <a:defRPr/>
            </a:pPr>
            <a:r>
              <a:rPr lang="en-US" sz="1000" dirty="0"/>
              <a:t>What do we mean when we say built for and optimized for POWER</a:t>
            </a:r>
            <a:r>
              <a:rPr lang="en-US" sz="1000" baseline="0" dirty="0"/>
              <a:t> </a:t>
            </a:r>
            <a:r>
              <a:rPr lang="mr-IN" sz="1000" baseline="0" dirty="0"/>
              <a:t>–</a:t>
            </a:r>
            <a:r>
              <a:rPr lang="en-US" sz="1000" baseline="0" dirty="0"/>
              <a:t> this slide shows some good examples?</a:t>
            </a:r>
            <a:endParaRPr lang="en-US" sz="1000" dirty="0"/>
          </a:p>
          <a:p>
            <a:pPr defTabSz="931774">
              <a:defRPr/>
            </a:pPr>
            <a:endParaRPr lang="en-US" sz="1000" b="1" dirty="0"/>
          </a:p>
          <a:p>
            <a:pPr defTabSz="931774">
              <a:defRPr/>
            </a:pPr>
            <a:r>
              <a:rPr lang="en-US" sz="1000" b="1" baseline="0" dirty="0"/>
              <a:t>At this point in the conversation with your client you’ve now jointly agreed that open source and noSQL databases are dominating conversations in every company. The client understands that the most popular open source databases (SQL and noSQL) as well as other popular open source technologies (Hadoop, Spark, and so on) run on Linux (little Endian) on Power. And that the way IBM POWER servers are built and engineered, it gives them distinct advantages over data rich workloads … whether they are running on bare metal servers or virtualized. Now it’s time to show some of these databases running fast and some client examples as well.</a:t>
            </a:r>
          </a:p>
          <a:p>
            <a:pPr defTabSz="931774">
              <a:defRPr/>
            </a:pPr>
            <a:endParaRPr lang="en-US" sz="1000" baseline="0" dirty="0"/>
          </a:p>
          <a:p>
            <a:pPr defTabSz="931774">
              <a:defRPr/>
            </a:pPr>
            <a:r>
              <a:rPr lang="en-US" sz="1000" baseline="0" dirty="0"/>
              <a:t>The bottom line is that </a:t>
            </a:r>
            <a:r>
              <a:rPr lang="en-US" sz="1000" dirty="0"/>
              <a:t>IBM Power Servers have been observed to deliver 80% more performance per dollar on average vs. x86-based servers. </a:t>
            </a:r>
            <a:r>
              <a:rPr lang="en-US" sz="1000" b="1" dirty="0"/>
              <a:t>Don’t rip and replace your existing infrastructure to transform your business—just put your most data intensive workloads on the servers that were born to run them.</a:t>
            </a:r>
          </a:p>
          <a:p>
            <a:endParaRPr lang="en-US" sz="1000" dirty="0"/>
          </a:p>
          <a:p>
            <a:r>
              <a:rPr lang="en-US" sz="1000" dirty="0"/>
              <a:t>Just how big of a benefit is it?</a:t>
            </a:r>
          </a:p>
          <a:p>
            <a:endParaRPr lang="en-US" sz="1000" dirty="0"/>
          </a:p>
          <a:p>
            <a:r>
              <a:rPr lang="en-US" sz="1000" dirty="0"/>
              <a:t>At the bottom of this slide it notes that “IBM Power Systems deliver 80% more performance per dollar, on average, than x86-based servers </a:t>
            </a:r>
            <a:r>
              <a:rPr lang="mr-IN" sz="1000" dirty="0"/>
              <a:t>…</a:t>
            </a:r>
            <a:r>
              <a:rPr lang="en-US" sz="1000" dirty="0"/>
              <a:t> how can IBM make this (supported) claim? Let’s share some examples. </a:t>
            </a:r>
          </a:p>
          <a:p>
            <a:endParaRPr lang="en-US" sz="1000" dirty="0"/>
          </a:p>
          <a:p>
            <a:r>
              <a:rPr lang="en-US" sz="1000" dirty="0"/>
              <a:t>&lt;CLICK&gt;</a:t>
            </a:r>
          </a:p>
          <a:p>
            <a:r>
              <a:rPr lang="en-US" sz="1000" dirty="0"/>
              <a:t>MongoDB is a noSQL document store that’s ubiquitous when it comes to digital transformation initiatives. Ask around the organization who is leading a digital transformation, Chatbot, or mobile strategy, and you will surely find this technology. On application development teams, look for developers that talk about the MEAN (</a:t>
            </a:r>
            <a:r>
              <a:rPr lang="en-US" sz="1000" b="1" dirty="0"/>
              <a:t>MongoDB</a:t>
            </a:r>
            <a:r>
              <a:rPr lang="en-US" sz="1000" dirty="0"/>
              <a:t>, </a:t>
            </a:r>
            <a:r>
              <a:rPr lang="en-US" sz="1000" b="1" dirty="0"/>
              <a:t>E</a:t>
            </a:r>
            <a:r>
              <a:rPr lang="en-US" sz="1000" dirty="0"/>
              <a:t>xpress.js, </a:t>
            </a:r>
            <a:r>
              <a:rPr lang="en-US" sz="1000" b="1" dirty="0"/>
              <a:t>A</a:t>
            </a:r>
            <a:r>
              <a:rPr lang="en-US" sz="1000" dirty="0"/>
              <a:t>ngular.js, </a:t>
            </a:r>
            <a:r>
              <a:rPr lang="en-US" sz="1000" b="1" dirty="0"/>
              <a:t>N</a:t>
            </a:r>
            <a:r>
              <a:rPr lang="en-US" sz="1000" dirty="0"/>
              <a:t>ode.js) or MERN (</a:t>
            </a:r>
            <a:r>
              <a:rPr lang="en-US" sz="1000" b="1" dirty="0"/>
              <a:t>MongoDB</a:t>
            </a:r>
            <a:r>
              <a:rPr lang="en-US" sz="1000" dirty="0"/>
              <a:t>, </a:t>
            </a:r>
            <a:r>
              <a:rPr lang="en-US" sz="1000" b="1" dirty="0"/>
              <a:t>E</a:t>
            </a:r>
            <a:r>
              <a:rPr lang="en-US" sz="1000" dirty="0"/>
              <a:t>xpress.js, </a:t>
            </a:r>
            <a:r>
              <a:rPr lang="en-US" sz="1000" b="1" dirty="0"/>
              <a:t>R</a:t>
            </a:r>
            <a:r>
              <a:rPr lang="en-US" sz="1000" dirty="0"/>
              <a:t>eact.js, and </a:t>
            </a:r>
            <a:r>
              <a:rPr lang="en-US" sz="1000" b="1" dirty="0"/>
              <a:t>N</a:t>
            </a:r>
            <a:r>
              <a:rPr lang="en-US" sz="1000" b="0" dirty="0"/>
              <a:t>ode</a:t>
            </a:r>
            <a:r>
              <a:rPr lang="en-US" sz="1000" dirty="0"/>
              <a:t>.js) development stacks </a:t>
            </a:r>
            <a:r>
              <a:rPr lang="mr-IN" sz="1000" dirty="0"/>
              <a:t>–</a:t>
            </a:r>
            <a:r>
              <a:rPr lang="en-US" sz="1000" dirty="0"/>
              <a:t> the “M” says it all </a:t>
            </a:r>
            <a:r>
              <a:rPr lang="mr-IN" sz="1000" dirty="0"/>
              <a:t>…</a:t>
            </a:r>
            <a:r>
              <a:rPr lang="en-US" sz="1000" dirty="0"/>
              <a:t> these groups will all be drawn to this value proposition. There are multiple examples of the performance of MongoDB running on Power and the benefits it accrues to those projects in terms of agility and results. In one benchmark, MongoDB running on Power delivered 68% more operations for infrastructure dollar spent and 40% better performance than an x86 system. </a:t>
            </a:r>
          </a:p>
          <a:p>
            <a:endParaRPr lang="en-US" sz="1000" dirty="0"/>
          </a:p>
          <a:p>
            <a:pPr marL="0" marR="0" indent="0" algn="l" defTabSz="685800" rtl="0" eaLnBrk="1" fontAlgn="auto" latinLnBrk="0" hangingPunct="1">
              <a:lnSpc>
                <a:spcPct val="100000"/>
              </a:lnSpc>
              <a:spcBef>
                <a:spcPts val="0"/>
              </a:spcBef>
              <a:spcAft>
                <a:spcPts val="0"/>
              </a:spcAft>
              <a:buClrTx/>
              <a:buSzTx/>
              <a:buFontTx/>
              <a:buNone/>
              <a:tabLst/>
              <a:defRPr/>
            </a:pPr>
            <a:r>
              <a:rPr lang="en-US" sz="1000" dirty="0"/>
              <a:t>Note: you will also come across</a:t>
            </a:r>
            <a:r>
              <a:rPr lang="en-US" sz="1000" baseline="0" dirty="0"/>
              <a:t> a lot of developers that use the LAMP stack: </a:t>
            </a:r>
            <a:r>
              <a:rPr lang="en-US" sz="1000" b="1" baseline="0" dirty="0"/>
              <a:t>L</a:t>
            </a:r>
            <a:r>
              <a:rPr lang="en-US" sz="1000" baseline="0" dirty="0"/>
              <a:t>inux, </a:t>
            </a:r>
            <a:r>
              <a:rPr lang="en-US" sz="1000" b="1" baseline="0" dirty="0"/>
              <a:t>A</a:t>
            </a:r>
            <a:r>
              <a:rPr lang="en-US" sz="1000" baseline="0" dirty="0"/>
              <a:t>pache HTTP server, </a:t>
            </a:r>
            <a:r>
              <a:rPr lang="en-US" sz="1000" b="1" baseline="0" dirty="0"/>
              <a:t>M</a:t>
            </a:r>
            <a:r>
              <a:rPr lang="en-US" sz="1000" baseline="0" dirty="0"/>
              <a:t>ySQL, and </a:t>
            </a:r>
            <a:r>
              <a:rPr lang="en-US" sz="1000" b="1" baseline="0" dirty="0"/>
              <a:t>P</a:t>
            </a:r>
            <a:r>
              <a:rPr lang="en-US" sz="1000" baseline="0" dirty="0"/>
              <a:t>HP). While the MERN and MEAN stacks are more ‘modern’ </a:t>
            </a:r>
            <a:r>
              <a:rPr lang="mr-IN" sz="1000" baseline="0" dirty="0"/>
              <a:t>…</a:t>
            </a:r>
            <a:r>
              <a:rPr lang="en-US" sz="1000" baseline="0" dirty="0"/>
              <a:t> LAMP dominated (and still does) many development houses. Power Systems support MySQL, so this is a great opportunity. In addition, it supports </a:t>
            </a:r>
            <a:r>
              <a:rPr lang="en-US" sz="1000" baseline="0" dirty="0" err="1"/>
              <a:t>MariaDB</a:t>
            </a:r>
            <a:r>
              <a:rPr lang="en-US" sz="1000" baseline="0" dirty="0"/>
              <a:t> (more on that in a bit).</a:t>
            </a:r>
          </a:p>
          <a:p>
            <a:pPr marL="0" marR="0" indent="0" algn="l" defTabSz="685800" rtl="0" eaLnBrk="1" fontAlgn="auto" latinLnBrk="0" hangingPunct="1">
              <a:lnSpc>
                <a:spcPct val="100000"/>
              </a:lnSpc>
              <a:spcBef>
                <a:spcPts val="0"/>
              </a:spcBef>
              <a:spcAft>
                <a:spcPts val="0"/>
              </a:spcAft>
              <a:buClrTx/>
              <a:buSzTx/>
              <a:buFontTx/>
              <a:buNone/>
              <a:tabLst/>
              <a:defRPr/>
            </a:pPr>
            <a:endParaRPr lang="en-US" sz="1000" dirty="0"/>
          </a:p>
          <a:p>
            <a:r>
              <a:rPr lang="en-US" sz="1000" dirty="0"/>
              <a:t>&lt;CLICK&gt;</a:t>
            </a:r>
          </a:p>
          <a:p>
            <a:pPr defTabSz="931774">
              <a:defRPr/>
            </a:pPr>
            <a:r>
              <a:rPr lang="en-US" sz="1000" dirty="0">
                <a:latin typeface="Arial" panose="020B0604020202020204" pitchFamily="34" charset="0"/>
                <a:cs typeface="Arial" panose="020B0604020202020204" pitchFamily="34" charset="0"/>
              </a:rPr>
              <a:t>PostgreSQL is a powerful, open source object-relational database system. It has more than 15 years of active development and a proven architecture that has earned it a strong reputation for reliability, data integrity, and correctness. </a:t>
            </a:r>
            <a:r>
              <a:rPr lang="en-US" sz="1000" dirty="0">
                <a:solidFill>
                  <a:srgbClr val="000000"/>
                </a:solidFill>
                <a:latin typeface="Arial" panose="020B0604020202020204" pitchFamily="34" charset="0"/>
                <a:cs typeface="Arial" panose="020B0604020202020204" pitchFamily="34" charset="0"/>
              </a:rPr>
              <a:t>PostgreSQL prides itself on standards compliance. Its SQL implementation strongly conforms to the ANSI-SQL:2008 standard. It has full support for subqueries (including sub-selects in the FROM clause), read-committed and serializable transaction isolation levels. And while PostgreSQL has a fully relational system catalog which itself supports multiple schemas per database, its catalog is also accessible through the Information Schema as defined in the SQL standard. PostgreSQL has won praise from its users and industry recognition, including the Linux New Media Award for Best Database System and five time winner of the The Linux Journal Editors' Choice Award for best DBMS. </a:t>
            </a:r>
          </a:p>
          <a:p>
            <a:pPr defTabSz="931774">
              <a:defRPr/>
            </a:pPr>
            <a:endParaRPr lang="en-US" sz="1000" dirty="0">
              <a:solidFill>
                <a:srgbClr val="000000"/>
              </a:solidFill>
              <a:latin typeface="Arial" panose="020B0604020202020204" pitchFamily="34" charset="0"/>
              <a:cs typeface="Arial" panose="020B0604020202020204" pitchFamily="34" charset="0"/>
            </a:endParaRPr>
          </a:p>
          <a:p>
            <a:pPr defTabSz="931774">
              <a:defRPr/>
            </a:pPr>
            <a:r>
              <a:rPr lang="en-US" sz="1000" dirty="0">
                <a:latin typeface="Arial" panose="020B0604020202020204" pitchFamily="34" charset="0"/>
                <a:cs typeface="Arial" panose="020B0604020202020204" pitchFamily="34" charset="0"/>
              </a:rPr>
              <a:t>EnterpriseDB (EDB) Postgres offers not just support for PostgreSQL, but also extensibility features for availability and even Oracle compatibility. In a benchmark run on Power and x86 systems, a Power system was able to deliver 112% more operations per dollar for a </a:t>
            </a:r>
            <a:r>
              <a:rPr lang="en-US" sz="1000" u="sng" dirty="0">
                <a:latin typeface="Arial" panose="020B0604020202020204" pitchFamily="34" charset="0"/>
                <a:cs typeface="Arial" panose="020B0604020202020204" pitchFamily="34" charset="0"/>
              </a:rPr>
              <a:t>virtualized</a:t>
            </a:r>
            <a:r>
              <a:rPr lang="en-US" sz="1000" dirty="0">
                <a:latin typeface="Arial" panose="020B0604020202020204" pitchFamily="34" charset="0"/>
                <a:cs typeface="Arial" panose="020B0604020202020204" pitchFamily="34" charset="0"/>
              </a:rPr>
              <a:t> (very critical to a discussions centered around private clouds) environment and 62% more operations per dollar for a single image. Do not lose site of the fact that EDB develops and integrates performance, security, and manageability enhancements into PostgreSQL to support enterprise-class workloads for its database, EDB Postgres Advanced Server.</a:t>
            </a:r>
          </a:p>
          <a:p>
            <a:pPr defTabSz="931774">
              <a:defRPr/>
            </a:pPr>
            <a:endParaRPr lang="en-US" sz="1000" dirty="0">
              <a:latin typeface="Arial" panose="020B0604020202020204" pitchFamily="34" charset="0"/>
              <a:cs typeface="Arial" panose="020B0604020202020204" pitchFamily="34" charset="0"/>
            </a:endParaRPr>
          </a:p>
          <a:p>
            <a:pPr defTabSz="931774">
              <a:defRPr/>
            </a:pPr>
            <a:r>
              <a:rPr lang="en-US" sz="1000" dirty="0">
                <a:latin typeface="Arial" panose="020B0604020202020204" pitchFamily="34" charset="0"/>
                <a:cs typeface="Arial" panose="020B0604020202020204" pitchFamily="34" charset="0"/>
              </a:rPr>
              <a:t>EDB Postgres’ database compatibility for Oracle facilitates the migration of workloads from Oracle to EDB Postgres and supports the operation of many Oracle workloads running on EDB Postgres.</a:t>
            </a:r>
          </a:p>
          <a:p>
            <a:pPr defTabSz="931774">
              <a:defRPr/>
            </a:pPr>
            <a:endParaRPr lang="en-US" sz="1000" dirty="0"/>
          </a:p>
          <a:p>
            <a:pPr defTabSz="931774">
              <a:defRPr/>
            </a:pPr>
            <a:r>
              <a:rPr lang="en-US" sz="1000" dirty="0"/>
              <a:t>&lt;CLICK&gt;</a:t>
            </a:r>
          </a:p>
          <a:p>
            <a:pPr defTabSz="931774">
              <a:defRPr/>
            </a:pPr>
            <a:r>
              <a:rPr lang="en-US" sz="1000" dirty="0"/>
              <a:t>MariaDB is a community-developed fork of the MySQL relational database management system intended to remain free under the GNU GPL (general</a:t>
            </a:r>
            <a:r>
              <a:rPr lang="en-US" sz="1000" baseline="0" dirty="0"/>
              <a:t> public license)</a:t>
            </a:r>
            <a:r>
              <a:rPr lang="en-US" sz="1000" dirty="0"/>
              <a:t>. Development is led by some of the original developers of MySQL, who forked it due to concerns over its acquisition by Oracle Corporation. </a:t>
            </a:r>
          </a:p>
          <a:p>
            <a:pPr defTabSz="931774">
              <a:defRPr/>
            </a:pPr>
            <a:endParaRPr lang="en-US" sz="1000" dirty="0"/>
          </a:p>
          <a:p>
            <a:pPr defTabSz="931774">
              <a:defRPr/>
            </a:pPr>
            <a:r>
              <a:rPr lang="en-US" sz="1000" dirty="0" err="1"/>
              <a:t>MariaDB</a:t>
            </a:r>
            <a:r>
              <a:rPr lang="en-US" sz="1000" dirty="0"/>
              <a:t> intends to maintain high compatibility with MySQL, ensuring a "drop-in" replacement capability with library binary equivalency and exact matching with MySQL APIs and commands. Contributors are required to share their copyright with the MariaDB Foundation. This is an important point to understand because MySQL was ubiquitous in the open source database landscape and is still heavily used today; for example, if you ask an IT shop if their developers use the LAMP stack, and they say “Yes”, they are using Linux, Apache (HTTP Server), MySQL, and PHP. MariaDB is a much desired substitute for </a:t>
            </a:r>
            <a:r>
              <a:rPr lang="en-US" sz="1000" b="1" dirty="0"/>
              <a:t>M</a:t>
            </a:r>
            <a:r>
              <a:rPr lang="en-US" sz="1000" b="0" dirty="0"/>
              <a:t>ySQL and it runs faster on Power Systems.</a:t>
            </a:r>
            <a:endParaRPr lang="en-US" sz="1000" dirty="0"/>
          </a:p>
          <a:p>
            <a:pPr defTabSz="931774">
              <a:defRPr/>
            </a:pPr>
            <a:endParaRPr lang="en-US" sz="1000" dirty="0"/>
          </a:p>
          <a:p>
            <a:pPr defTabSz="931774">
              <a:defRPr/>
            </a:pPr>
            <a:r>
              <a:rPr lang="en-US" sz="1000" dirty="0"/>
              <a:t>There has been a lot of press with respect to Oracle’s acquisition of MySQL and how the model has changed (you have to pay for support to get access to certain features, and so on). Since MariaDB is pretty much drop and replace compatible with certain MySQL engines, it’s on the top list of many organizations that are concerned about Oracle’s interference in the open source market and the way they conduct their business. </a:t>
            </a:r>
          </a:p>
          <a:p>
            <a:pPr defTabSz="931774">
              <a:defRPr/>
            </a:pPr>
            <a:endParaRPr lang="en-US" sz="1000" dirty="0"/>
          </a:p>
          <a:p>
            <a:pPr defTabSz="931774">
              <a:defRPr/>
            </a:pPr>
            <a:r>
              <a:rPr lang="en-US" sz="1000" dirty="0"/>
              <a:t>In a MariaDB test on Power versus x86 infrastructure, Power supported 84% more </a:t>
            </a:r>
            <a:r>
              <a:rPr lang="en-US" sz="1000" u="sng" dirty="0"/>
              <a:t>virtual</a:t>
            </a:r>
            <a:r>
              <a:rPr lang="en-US" sz="1000" dirty="0"/>
              <a:t> </a:t>
            </a:r>
            <a:r>
              <a:rPr lang="en-US" sz="1000" u="sng" dirty="0"/>
              <a:t>machines</a:t>
            </a:r>
            <a:r>
              <a:rPr lang="en-US" sz="1000" dirty="0"/>
              <a:t> per dollar (again, very important details as it relates to the solution we are talking about) and 74% more throughput per dollar in a </a:t>
            </a:r>
            <a:r>
              <a:rPr lang="en-US" sz="1000" u="sng" dirty="0"/>
              <a:t>virtualized</a:t>
            </a:r>
            <a:r>
              <a:rPr lang="en-US" sz="1000" dirty="0"/>
              <a:t> configuration for the cloud.</a:t>
            </a:r>
            <a:endParaRPr lang="en-US" sz="1000" b="1" dirty="0"/>
          </a:p>
          <a:p>
            <a:endParaRPr lang="en-US" sz="10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220E94-8CBF-794C-8349-4E85C41923C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3301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0" marR="0" indent="0" algn="l" defTabSz="685512" rtl="0" eaLnBrk="1" fontAlgn="auto" latinLnBrk="0" hangingPunct="1">
              <a:lnSpc>
                <a:spcPct val="100000"/>
              </a:lnSpc>
              <a:spcBef>
                <a:spcPts val="0"/>
              </a:spcBef>
              <a:spcAft>
                <a:spcPts val="0"/>
              </a:spcAft>
              <a:buClrTx/>
              <a:buSzTx/>
              <a:buFontTx/>
              <a:buNone/>
              <a:tabLst/>
              <a:defRPr/>
            </a:pPr>
            <a:r>
              <a:rPr lang="en-US" dirty="0"/>
              <a:t>What do we mean when we say built for and optimized for POWER</a:t>
            </a:r>
            <a:r>
              <a:rPr lang="en-US" baseline="0" dirty="0"/>
              <a:t> </a:t>
            </a:r>
            <a:r>
              <a:rPr lang="mr-IN" baseline="0" dirty="0"/>
              <a:t>–</a:t>
            </a:r>
            <a:r>
              <a:rPr lang="en-US" baseline="0" dirty="0"/>
              <a:t> the next 3 slides illustrate great examples!</a:t>
            </a:r>
            <a:endParaRPr lang="en-US" dirty="0"/>
          </a:p>
          <a:p>
            <a:endParaRPr lang="en-US" dirty="0"/>
          </a:p>
          <a:p>
            <a:r>
              <a:rPr lang="en-US" altLang="en-US" baseline="0" dirty="0">
                <a:solidFill>
                  <a:schemeClr val="tx1"/>
                </a:solidFill>
              </a:rPr>
              <a:t>This benchmark</a:t>
            </a:r>
            <a:r>
              <a:rPr lang="en-US" altLang="en-US" dirty="0">
                <a:solidFill>
                  <a:schemeClr val="tx1"/>
                </a:solidFill>
              </a:rPr>
              <a:t> ran Db2 11.1.2.2 and </a:t>
            </a:r>
            <a:r>
              <a:rPr lang="en-US" altLang="zh-TW" dirty="0">
                <a:solidFill>
                  <a:schemeClr val="tx1"/>
                </a:solidFill>
              </a:rPr>
              <a:t>WebSphere Application Server 17.0.0.3 running the </a:t>
            </a:r>
            <a:r>
              <a:rPr lang="en-US" altLang="zh-TW" dirty="0" err="1">
                <a:solidFill>
                  <a:schemeClr val="tx1"/>
                </a:solidFill>
              </a:rPr>
              <a:t>Daytrader</a:t>
            </a:r>
            <a:r>
              <a:rPr lang="en-US" altLang="zh-TW" dirty="0">
                <a:solidFill>
                  <a:schemeClr val="tx1"/>
                </a:solidFill>
              </a:rPr>
              <a:t> 7 workload</a:t>
            </a:r>
            <a:r>
              <a:rPr lang="en-US" altLang="zh-TW" baseline="0" dirty="0">
                <a:solidFill>
                  <a:schemeClr val="tx1"/>
                </a:solidFill>
              </a:rPr>
              <a:t>. </a:t>
            </a:r>
            <a:r>
              <a:rPr lang="en-US" altLang="en-US" baseline="0" dirty="0">
                <a:solidFill>
                  <a:schemeClr val="tx1"/>
                </a:solidFill>
              </a:rPr>
              <a:t>The IBM solution delivered 2.43x better price performance and 3.4x better per core performance with a total solution cost that was 39% lower than the x86 solution.</a:t>
            </a:r>
          </a:p>
          <a:p>
            <a:endParaRPr lang="en-US" altLang="en-US" baseline="0" dirty="0">
              <a:solidFill>
                <a:schemeClr val="tx1"/>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This is 2.43x better price performance </a:t>
            </a:r>
            <a:r>
              <a:rPr lang="mr-IN" altLang="en-US" baseline="0" dirty="0">
                <a:solidFill>
                  <a:schemeClr val="tx1"/>
                </a:solidFill>
              </a:rPr>
              <a:t>…</a:t>
            </a:r>
            <a:endParaRPr lang="en-US" altLang="en-US" baseline="0" dirty="0">
              <a:solidFill>
                <a:schemeClr val="tx1"/>
              </a:solidFill>
            </a:endParaRPr>
          </a:p>
          <a:p>
            <a:endParaRPr lang="en-US" altLang="en-US" baseline="0" dirty="0">
              <a:solidFill>
                <a:schemeClr val="tx1"/>
              </a:solidFill>
            </a:endParaRPr>
          </a:p>
          <a:p>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And 3.4x higher per core performance …</a:t>
            </a:r>
            <a:endParaRPr lang="en-US" dirty="0">
              <a:solidFill>
                <a:schemeClr val="tx1"/>
              </a:solidFill>
            </a:endParaRPr>
          </a:p>
          <a:p>
            <a:endParaRPr lang="en-US" dirty="0"/>
          </a:p>
          <a:p>
            <a:r>
              <a:rPr lang="en-US" dirty="0"/>
              <a:t>Notes:</a:t>
            </a:r>
          </a:p>
          <a:p>
            <a:pPr marL="0" indent="0">
              <a:buFont typeface="+mj-lt"/>
              <a:buNone/>
              <a:defRPr/>
            </a:pPr>
            <a:r>
              <a:rPr lang="en-US" altLang="en-US" sz="1200" dirty="0">
                <a:solidFill>
                  <a:srgbClr val="004266"/>
                </a:solidFill>
                <a:latin typeface="Arial"/>
                <a:ea typeface="ヒラギノ角ゴ Pro W3"/>
              </a:rPr>
              <a:t>This benchmark is based on IBM internal testing </a:t>
            </a:r>
            <a:r>
              <a:rPr lang="en-US" altLang="en-US" sz="1200" dirty="0">
                <a:latin typeface="Arial"/>
                <a:ea typeface="ヒラギノ角ゴ Pro W3"/>
              </a:rPr>
              <a:t>of the </a:t>
            </a:r>
            <a:r>
              <a:rPr lang="en-US" altLang="en-US" sz="1200" dirty="0" err="1">
                <a:latin typeface="Arial"/>
                <a:ea typeface="ヒラギノ角ゴ Pro W3"/>
              </a:rPr>
              <a:t>Daytrader</a:t>
            </a:r>
            <a:r>
              <a:rPr lang="en-US" altLang="en-US" sz="1200" dirty="0">
                <a:latin typeface="Arial"/>
                <a:ea typeface="ヒラギノ角ゴ Pro W3"/>
              </a:rPr>
              <a:t> 7 workload</a:t>
            </a:r>
            <a:r>
              <a:rPr lang="en-US" altLang="en-US" sz="1200" dirty="0">
                <a:solidFill>
                  <a:srgbClr val="004266"/>
                </a:solidFill>
                <a:latin typeface="Arial"/>
                <a:ea typeface="ヒラギノ角ゴ Pro W3"/>
              </a:rPr>
              <a:t> running Db2 Standard Edition V11.1.2.2 and WAS Liberty 17.0.0.3. Results were validated on 3/16/18 and the benchmark was run under laboratory conditions with speculative execution controls to mitigate user-to-kernel and user-to-user side-channel attacks on both systems. As always, individual results can vary based on workload size, use of storage subsystems, among other conditions.</a:t>
            </a:r>
          </a:p>
          <a:p>
            <a:pPr marL="0" indent="0">
              <a:buFont typeface="+mj-lt"/>
              <a:buNone/>
              <a:defRPr/>
            </a:pPr>
            <a:endParaRPr lang="en-US" altLang="en-US" sz="1200" dirty="0">
              <a:solidFill>
                <a:srgbClr val="004266"/>
              </a:solidFill>
              <a:latin typeface="Arial"/>
              <a:ea typeface="ヒラギノ角ゴ Pro W3"/>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sz="1200" dirty="0">
                <a:solidFill>
                  <a:srgbClr val="004266"/>
                </a:solidFill>
                <a:latin typeface="Arial"/>
                <a:ea typeface="ヒラギノ角ゴ Pro W3"/>
              </a:rPr>
              <a:t>Hardware specifics of this benchmark:</a:t>
            </a:r>
          </a:p>
          <a:p>
            <a:pPr marL="0" indent="0">
              <a:buFont typeface="+mj-lt"/>
              <a:buNone/>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solidFill>
                  <a:srgbClr val="004266"/>
                </a:solidFill>
                <a:latin typeface="Arial"/>
                <a:ea typeface="ヒラギノ角ゴ Pro W3"/>
              </a:rPr>
              <a:t>IBM Power S924 (2x12-core/2.9 GHz/1024 GB memory) 2 x 600GB SATA 7.2K rpm LFF HDD, 10 Gb two-port, 1 x 16gbps FCA, Db2 Standard Edition V11.1.2.2, WAS Liberty 17.0.0.3, RHEL 7.4 and PowerVM (60VMs).</a:t>
            </a:r>
          </a:p>
          <a:p>
            <a:pPr marL="228600" indent="-228600">
              <a:buFont typeface="+mj-lt"/>
              <a:buAutoNum type="arabicPeriod"/>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solidFill>
                  <a:srgbClr val="004266"/>
                </a:solidFill>
                <a:latin typeface="Arial"/>
                <a:ea typeface="ヒラギノ角ゴ Pro W3"/>
              </a:rPr>
              <a:t>Competitive stack; 2-socket Intel Xeon Skylake Platinum 8180 (2x28-core/2.5 GHz/768 GB memory), 2 x 300GB SATA 7.2K rpm LFF HDD, 1 Gb two-port, 1 x 16gbps FCA , Db2 Standard Edition  V11.1.2.2,  WAS Liberty 17.0.0.3, RHEL 7.4 and KVM (60 VMs) with KVM host on </a:t>
            </a:r>
            <a:r>
              <a:rPr lang="en-US" altLang="en-US" sz="1200" dirty="0" err="1">
                <a:solidFill>
                  <a:srgbClr val="004266"/>
                </a:solidFill>
                <a:latin typeface="Arial"/>
                <a:ea typeface="ヒラギノ角ゴ Pro W3"/>
              </a:rPr>
              <a:t>SuSE</a:t>
            </a:r>
            <a:r>
              <a:rPr lang="en-US" altLang="en-US" sz="1200" dirty="0">
                <a:solidFill>
                  <a:srgbClr val="004266"/>
                </a:solidFill>
                <a:latin typeface="Arial"/>
                <a:ea typeface="ヒラギノ角ゴ Pro W3"/>
              </a:rPr>
              <a:t> 12SP3.</a:t>
            </a:r>
          </a:p>
          <a:p>
            <a:pPr marL="228600" indent="-228600">
              <a:buFont typeface="+mj-lt"/>
              <a:buAutoNum type="arabicPeriod"/>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solidFill>
                  <a:srgbClr val="004266"/>
                </a:solidFill>
                <a:latin typeface="Arial"/>
                <a:ea typeface="ヒラギノ角ゴ Pro W3"/>
              </a:rPr>
              <a:t>Pricing is based on Power S924 </a:t>
            </a:r>
            <a:r>
              <a:rPr lang="en-US" altLang="en-US" sz="1200" dirty="0">
                <a:solidFill>
                  <a:srgbClr val="004266"/>
                </a:solidFill>
                <a:latin typeface="Arial"/>
                <a:ea typeface="ヒラギノ角ゴ Pro W3"/>
                <a:hlinkClick r:id="rId3"/>
              </a:rPr>
              <a:t>http://www-03.ibm.com/systems/power/hardware/linux-lc.html</a:t>
            </a:r>
            <a:r>
              <a:rPr lang="en-US" altLang="en-US" sz="1200" dirty="0">
                <a:solidFill>
                  <a:srgbClr val="004266"/>
                </a:solidFill>
                <a:latin typeface="Arial"/>
                <a:ea typeface="ヒラギノ角ゴ Pro W3"/>
              </a:rPr>
              <a:t>, Db2: Pricing Link for SWG; and typical industry standard x86 pricing </a:t>
            </a:r>
            <a:r>
              <a:rPr lang="en-US" altLang="en-US" sz="1200" dirty="0">
                <a:solidFill>
                  <a:srgbClr val="004266"/>
                </a:solidFill>
                <a:latin typeface="Arial"/>
                <a:ea typeface="ヒラギノ角ゴ Pro W3"/>
                <a:hlinkClick r:id="rId4"/>
              </a:rPr>
              <a:t>https://www.synnexcorp.com/us/govsolv/pricing/</a:t>
            </a:r>
            <a:r>
              <a:rPr lang="en-US" altLang="en-US" sz="1200" dirty="0">
                <a:solidFill>
                  <a:srgbClr val="004266"/>
                </a:solidFill>
                <a:latin typeface="Arial"/>
                <a:ea typeface="ヒラギノ角ゴ Pro W3"/>
              </a:rPr>
              <a:t>.</a:t>
            </a:r>
          </a:p>
          <a:p>
            <a:pPr marL="228600" indent="-228600">
              <a:buFont typeface="+mj-lt"/>
              <a:buAutoNum type="arabicPeriod"/>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latin typeface="Arial" panose="020B0604020202020204" pitchFamily="34" charset="0"/>
                <a:cs typeface="Arial" panose="020B0604020202020204" pitchFamily="34" charset="0"/>
              </a:rPr>
              <a:t>WAS and IBM Db2 Direct Standard Edition pricing based upon $US regional perpetual license costs where certain discounts can apply and includes 3 years of support.</a:t>
            </a:r>
          </a:p>
          <a:p>
            <a:endParaRPr lang="en-US" altLang="en-US" dirty="0"/>
          </a:p>
          <a:p>
            <a:endParaRPr lang="en-US"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22</a:t>
            </a:fld>
            <a:endParaRPr lang="en-US" dirty="0"/>
          </a:p>
        </p:txBody>
      </p:sp>
    </p:spTree>
    <p:extLst>
      <p:ext uri="{BB962C8B-B14F-4D97-AF65-F5344CB8AC3E}">
        <p14:creationId xmlns:p14="http://schemas.microsoft.com/office/powerpoint/2010/main" val="1519488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altLang="en-US" baseline="0" dirty="0">
                <a:solidFill>
                  <a:schemeClr val="tx1"/>
                </a:solidFill>
              </a:rPr>
              <a:t>This next benchmark</a:t>
            </a:r>
            <a:r>
              <a:rPr lang="en-US" altLang="en-US" dirty="0">
                <a:solidFill>
                  <a:schemeClr val="tx1"/>
                </a:solidFill>
              </a:rPr>
              <a:t> ran Db2 Warehouse </a:t>
            </a:r>
            <a:r>
              <a:rPr lang="en-US" altLang="en-US" sz="1200" dirty="0">
                <a:solidFill>
                  <a:srgbClr val="000000"/>
                </a:solidFill>
                <a:latin typeface="Arial" panose="020B0604020202020204" pitchFamily="34" charset="0"/>
                <a:ea typeface="ヒラギノ角ゴ Pro W3"/>
                <a:cs typeface="Arial" panose="020B0604020202020204" pitchFamily="34" charset="0"/>
              </a:rPr>
              <a:t>executing a sample analytic workload of 30 distinct queries of varying complexity</a:t>
            </a:r>
            <a:r>
              <a:rPr lang="en-US" altLang="zh-TW" baseline="0" dirty="0">
                <a:solidFill>
                  <a:schemeClr val="tx1"/>
                </a:solidFill>
              </a:rPr>
              <a:t>. </a:t>
            </a:r>
            <a:r>
              <a:rPr lang="en-US" altLang="en-US" baseline="0" dirty="0">
                <a:solidFill>
                  <a:schemeClr val="tx1"/>
                </a:solidFill>
              </a:rPr>
              <a:t>The IBM solution delivered 2.44x better price performance and 2.54x better per core performance with a total solution cost that was 57% lower than the x86 solution.</a:t>
            </a:r>
          </a:p>
          <a:p>
            <a:endParaRPr lang="en-US" altLang="en-US" baseline="0" dirty="0">
              <a:solidFill>
                <a:schemeClr val="tx1"/>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This is 2.44x better price performance </a:t>
            </a:r>
            <a:r>
              <a:rPr lang="mr-IN" altLang="en-US" baseline="0" dirty="0">
                <a:solidFill>
                  <a:schemeClr val="tx1"/>
                </a:solidFill>
              </a:rPr>
              <a:t>…</a:t>
            </a:r>
            <a:endParaRPr lang="en-US" altLang="en-US" baseline="0" dirty="0">
              <a:solidFill>
                <a:schemeClr val="tx1"/>
              </a:solidFill>
            </a:endParaRPr>
          </a:p>
          <a:p>
            <a:endParaRPr lang="en-US" altLang="en-US" baseline="0" dirty="0">
              <a:solidFill>
                <a:schemeClr val="tx1"/>
              </a:solidFill>
            </a:endParaRPr>
          </a:p>
          <a:p>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And 2.54x higher per core performance …</a:t>
            </a:r>
            <a:endParaRPr lang="en-US" dirty="0">
              <a:solidFill>
                <a:schemeClr val="tx1"/>
              </a:solidFill>
            </a:endParaRPr>
          </a:p>
          <a:p>
            <a:pPr marL="0" indent="0">
              <a:buFont typeface="+mj-lt"/>
              <a:buNone/>
              <a:defRPr/>
            </a:pPr>
            <a:endParaRPr lang="en-US" altLang="en-US" sz="1200" dirty="0">
              <a:solidFill>
                <a:srgbClr val="004266"/>
              </a:solidFill>
              <a:latin typeface="Arial"/>
              <a:ea typeface="ヒラギノ角ゴ Pro W3"/>
            </a:endParaRPr>
          </a:p>
          <a:p>
            <a:pPr marL="0" indent="0">
              <a:buFont typeface="+mj-lt"/>
              <a:buNone/>
              <a:defRPr/>
            </a:pPr>
            <a:r>
              <a:rPr lang="en-US" altLang="en-US" sz="1200" dirty="0">
                <a:solidFill>
                  <a:srgbClr val="004266"/>
                </a:solidFill>
                <a:latin typeface="Arial"/>
                <a:ea typeface="ヒラギノ角ゴ Pro W3"/>
              </a:rPr>
              <a:t>Notes:</a:t>
            </a:r>
          </a:p>
          <a:p>
            <a:pPr marL="0" indent="0">
              <a:buFont typeface="+mj-lt"/>
              <a:buNone/>
              <a:defRPr/>
            </a:pPr>
            <a:r>
              <a:rPr lang="en-US" altLang="en-US" sz="1200" dirty="0">
                <a:solidFill>
                  <a:srgbClr val="004266"/>
                </a:solidFill>
                <a:latin typeface="Arial"/>
                <a:ea typeface="ヒラギノ角ゴ Pro W3"/>
              </a:rPr>
              <a:t>This benchmark is based </a:t>
            </a:r>
            <a:r>
              <a:rPr lang="en-US" altLang="en-US" sz="1200" dirty="0">
                <a:solidFill>
                  <a:srgbClr val="004266"/>
                </a:solidFill>
                <a:latin typeface="Arial" panose="020B0604020202020204" pitchFamily="34" charset="0"/>
                <a:ea typeface="ヒラギノ角ゴ Pro W3"/>
                <a:cs typeface="Arial" panose="020B0604020202020204" pitchFamily="34" charset="0"/>
              </a:rPr>
              <a:t>on IBM internal testing of Db2 Warehouse </a:t>
            </a:r>
            <a:r>
              <a:rPr lang="en-US" altLang="en-US" sz="1200" dirty="0">
                <a:solidFill>
                  <a:srgbClr val="000000"/>
                </a:solidFill>
                <a:latin typeface="Arial" panose="020B0604020202020204" pitchFamily="34" charset="0"/>
                <a:ea typeface="ヒラギノ角ゴ Pro W3"/>
                <a:cs typeface="Arial" panose="020B0604020202020204" pitchFamily="34" charset="0"/>
              </a:rPr>
              <a:t>executing a sample analytic workload of 30 distinct queries of varying complexity (intermediate &amp; complex). </a:t>
            </a:r>
            <a:r>
              <a:rPr lang="en-US" altLang="en-US" sz="1200" dirty="0">
                <a:solidFill>
                  <a:srgbClr val="004266"/>
                </a:solidFill>
                <a:latin typeface="Arial" panose="020B0604020202020204" pitchFamily="34" charset="0"/>
                <a:ea typeface="ヒラギノ角ゴ Pro W3"/>
                <a:cs typeface="Arial" panose="020B0604020202020204" pitchFamily="34" charset="0"/>
              </a:rPr>
              <a:t>Results were validated on 3/14/18. The benchmark was run under laboratory conditions with speculative execution controls to mitigate user-to-kernel and user-to-user side-channel attacks on both systems. </a:t>
            </a:r>
            <a:r>
              <a:rPr lang="en-US" altLang="en-US" sz="1200" dirty="0">
                <a:solidFill>
                  <a:srgbClr val="004266"/>
                </a:solidFill>
                <a:latin typeface="Arial"/>
                <a:ea typeface="ヒラギノ角ゴ Pro W3"/>
              </a:rPr>
              <a:t>As always, individual results can vary based on workload size, use of storage subsystems, among other conditions.</a:t>
            </a:r>
          </a:p>
          <a:p>
            <a:pPr marL="0" indent="0">
              <a:buFont typeface="+mj-lt"/>
              <a:buNone/>
              <a:defRPr/>
            </a:pPr>
            <a:endParaRPr lang="en-US" altLang="en-US" sz="1200" dirty="0">
              <a:solidFill>
                <a:srgbClr val="004266"/>
              </a:solidFill>
              <a:latin typeface="Arial"/>
              <a:ea typeface="ヒラギノ角ゴ Pro W3"/>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n-US" sz="1200" dirty="0">
                <a:solidFill>
                  <a:srgbClr val="004266"/>
                </a:solidFill>
                <a:latin typeface="Arial"/>
                <a:ea typeface="ヒラギノ角ゴ Pro W3"/>
              </a:rPr>
              <a:t>Hardware specifics of this benchmark:</a:t>
            </a:r>
            <a:endParaRPr lang="en-US" altLang="en-US" sz="1200" dirty="0">
              <a:solidFill>
                <a:srgbClr val="004266"/>
              </a:solidFill>
              <a:latin typeface="Arial" panose="020B0604020202020204" pitchFamily="34" charset="0"/>
              <a:ea typeface="ヒラギノ角ゴ Pro W3"/>
              <a:cs typeface="Arial" panose="020B0604020202020204" pitchFamily="34" charset="0"/>
            </a:endParaRPr>
          </a:p>
          <a:p>
            <a:pPr marL="0" indent="0">
              <a:buFont typeface="+mj-lt"/>
              <a:buNone/>
              <a:defRPr/>
            </a:pPr>
            <a:endParaRPr lang="en-US" altLang="en-US" sz="1200" dirty="0">
              <a:solidFill>
                <a:srgbClr val="004266"/>
              </a:solidFill>
              <a:latin typeface="Arial" panose="020B0604020202020204" pitchFamily="34" charset="0"/>
              <a:ea typeface="ヒラギノ角ゴ Pro W3"/>
              <a:cs typeface="Arial" panose="020B0604020202020204" pitchFamily="34" charset="0"/>
            </a:endParaRPr>
          </a:p>
          <a:p>
            <a:pPr marL="228600" indent="-228600">
              <a:buFont typeface="+mj-lt"/>
              <a:buAutoNum type="arabicPeriod"/>
              <a:defRPr/>
            </a:pPr>
            <a:r>
              <a:rPr lang="en-US" altLang="en-US" sz="1200" dirty="0">
                <a:solidFill>
                  <a:srgbClr val="004266"/>
                </a:solidFill>
                <a:latin typeface="Arial" panose="020B0604020202020204" pitchFamily="34" charset="0"/>
                <a:ea typeface="ヒラギノ角ゴ Pro W3"/>
                <a:cs typeface="Arial" panose="020B0604020202020204" pitchFamily="34" charset="0"/>
              </a:rPr>
              <a:t>3 nodes of IBM Power L922 (2x10-core/2.9 GHz/512 GB memory) using 2 x 300GB SATA 7.2K rpm LFF HDD, 1GbE two-port, 10 </a:t>
            </a:r>
            <a:r>
              <a:rPr lang="en-US" altLang="en-US" sz="1200" dirty="0" err="1">
                <a:solidFill>
                  <a:srgbClr val="004266"/>
                </a:solidFill>
                <a:latin typeface="Arial" panose="020B0604020202020204" pitchFamily="34" charset="0"/>
                <a:ea typeface="ヒラギノ角ゴ Pro W3"/>
                <a:cs typeface="Arial" panose="020B0604020202020204" pitchFamily="34" charset="0"/>
              </a:rPr>
              <a:t>GbE</a:t>
            </a:r>
            <a:r>
              <a:rPr lang="en-US" altLang="en-US" sz="1200" dirty="0">
                <a:solidFill>
                  <a:srgbClr val="004266"/>
                </a:solidFill>
                <a:latin typeface="Arial" panose="020B0604020202020204" pitchFamily="34" charset="0"/>
                <a:ea typeface="ヒラギノ角ゴ Pro W3"/>
                <a:cs typeface="Arial" panose="020B0604020202020204" pitchFamily="34" charset="0"/>
              </a:rPr>
              <a:t> two-port, 1 x 16gbps FCA running Db2 Warehouse 2.5 and Spectrum Scale 4.2 with RHEL 7.4.</a:t>
            </a:r>
          </a:p>
          <a:p>
            <a:pPr marL="228600" indent="-228600">
              <a:buFont typeface="+mj-lt"/>
              <a:buAutoNum type="arabicPeriod"/>
              <a:defRPr/>
            </a:pPr>
            <a:endParaRPr lang="en-US" altLang="en-US" sz="1200" dirty="0">
              <a:solidFill>
                <a:srgbClr val="004266"/>
              </a:solidFill>
              <a:latin typeface="Arial" panose="020B0604020202020204" pitchFamily="34" charset="0"/>
              <a:ea typeface="ヒラギノ角ゴ Pro W3"/>
              <a:cs typeface="Arial" panose="020B0604020202020204" pitchFamily="34" charset="0"/>
            </a:endParaRPr>
          </a:p>
          <a:p>
            <a:pPr marL="228600" indent="-228600">
              <a:buFont typeface="+mj-lt"/>
              <a:buAutoNum type="arabicPeriod"/>
              <a:defRPr/>
            </a:pPr>
            <a:r>
              <a:rPr lang="en-US" altLang="en-US" sz="1200" dirty="0">
                <a:solidFill>
                  <a:srgbClr val="004266"/>
                </a:solidFill>
                <a:latin typeface="Arial" panose="020B0604020202020204" pitchFamily="34" charset="0"/>
                <a:ea typeface="ヒラギノ角ゴ Pro W3"/>
                <a:cs typeface="Arial" panose="020B0604020202020204" pitchFamily="34" charset="0"/>
              </a:rPr>
              <a:t>Competitive stack: 3 nodes of  2-socket Intel Xeon SP (Skylark) Platinum 8168 (2x24-core/2.4 GHz/512 GB memory) using 2 x 300GB SATA 7.2K rpm LFF HDD, 1Gb two-port, 10 </a:t>
            </a:r>
            <a:r>
              <a:rPr lang="en-US" altLang="en-US" sz="1200" dirty="0" err="1">
                <a:solidFill>
                  <a:srgbClr val="004266"/>
                </a:solidFill>
                <a:latin typeface="Arial" panose="020B0604020202020204" pitchFamily="34" charset="0"/>
                <a:ea typeface="ヒラギノ角ゴ Pro W3"/>
                <a:cs typeface="Arial" panose="020B0604020202020204" pitchFamily="34" charset="0"/>
              </a:rPr>
              <a:t>GbE</a:t>
            </a:r>
            <a:r>
              <a:rPr lang="en-US" altLang="en-US" sz="1200" dirty="0">
                <a:solidFill>
                  <a:srgbClr val="004266"/>
                </a:solidFill>
                <a:latin typeface="Arial" panose="020B0604020202020204" pitchFamily="34" charset="0"/>
                <a:ea typeface="ヒラギノ角ゴ Pro W3"/>
                <a:cs typeface="Arial" panose="020B0604020202020204" pitchFamily="34" charset="0"/>
              </a:rPr>
              <a:t> two-port, 1 x 16gbps FCA , running Db2 Warehouse 2.5 and Spectrum Scale 4.2 with, RHEL 7.4.</a:t>
            </a:r>
          </a:p>
          <a:p>
            <a:pPr marL="228600" indent="-228600">
              <a:buFont typeface="+mj-lt"/>
              <a:buAutoNum type="arabicPeriod"/>
              <a:defRPr/>
            </a:pPr>
            <a:endParaRPr lang="en-US" altLang="en-US" sz="1200" dirty="0">
              <a:solidFill>
                <a:srgbClr val="004266"/>
              </a:solidFill>
              <a:latin typeface="Arial" panose="020B0604020202020204" pitchFamily="34" charset="0"/>
              <a:ea typeface="ヒラギノ角ゴ Pro W3"/>
              <a:cs typeface="Arial" panose="020B0604020202020204" pitchFamily="34" charset="0"/>
            </a:endParaRPr>
          </a:p>
          <a:p>
            <a:pPr marL="228600" indent="-228600">
              <a:buFont typeface="+mj-lt"/>
              <a:buAutoNum type="arabicPeriod"/>
              <a:defRPr/>
            </a:pPr>
            <a:r>
              <a:rPr lang="en-US" altLang="en-US" sz="1200" dirty="0">
                <a:latin typeface="Arial" panose="020B0604020202020204" pitchFamily="34" charset="0"/>
                <a:cs typeface="Arial" panose="020B0604020202020204" pitchFamily="34" charset="0"/>
              </a:rPr>
              <a:t>Pricing is based on Power L922 </a:t>
            </a:r>
            <a:r>
              <a:rPr lang="en-US" altLang="en-US" sz="1200" dirty="0">
                <a:latin typeface="Arial" panose="020B0604020202020204" pitchFamily="34" charset="0"/>
                <a:cs typeface="Arial" panose="020B0604020202020204" pitchFamily="34" charset="0"/>
                <a:hlinkClick r:id="rId3"/>
              </a:rPr>
              <a:t>http://www-03.ibm.com/systems/power/hardware/linux-lc.html</a:t>
            </a:r>
            <a:r>
              <a:rPr lang="en-US" altLang="en-US" sz="1200" dirty="0">
                <a:latin typeface="Arial" panose="020B0604020202020204" pitchFamily="34" charset="0"/>
                <a:cs typeface="Arial" panose="020B0604020202020204" pitchFamily="34" charset="0"/>
              </a:rPr>
              <a:t> and typical industry standard x86 pricing </a:t>
            </a:r>
            <a:r>
              <a:rPr lang="en-US" altLang="en-US" sz="1200" b="1" dirty="0">
                <a:latin typeface="Arial" panose="020B0604020202020204" pitchFamily="34" charset="0"/>
                <a:cs typeface="Arial" panose="020B0604020202020204" pitchFamily="34" charset="0"/>
                <a:hlinkClick r:id="rId4"/>
              </a:rPr>
              <a:t>https://www.synnexcorp.com/us/govsolv/pricing/</a:t>
            </a:r>
            <a:r>
              <a:rPr lang="en-US" altLang="en-US" sz="1200" b="1" dirty="0">
                <a:latin typeface="Arial" panose="020B0604020202020204" pitchFamily="34" charset="0"/>
                <a:cs typeface="Arial" panose="020B0604020202020204" pitchFamily="34" charset="0"/>
              </a:rPr>
              <a:t>.</a:t>
            </a:r>
          </a:p>
          <a:p>
            <a:pPr marL="228600" indent="-228600">
              <a:buFont typeface="+mj-lt"/>
              <a:buAutoNum type="arabicPeriod"/>
              <a:defRPr/>
            </a:pPr>
            <a:endParaRPr lang="en-US" altLang="en-US" sz="1200" b="1" dirty="0">
              <a:latin typeface="Arial" panose="020B0604020202020204" pitchFamily="34" charset="0"/>
              <a:cs typeface="Arial" panose="020B0604020202020204" pitchFamily="34" charset="0"/>
            </a:endParaRPr>
          </a:p>
          <a:p>
            <a:pPr marL="228600" indent="-228600">
              <a:buFont typeface="+mj-lt"/>
              <a:buAutoNum type="arabicPeriod"/>
              <a:defRPr/>
            </a:pPr>
            <a:r>
              <a:rPr lang="en-US" altLang="en-US" sz="1200" dirty="0">
                <a:latin typeface="Arial" panose="020B0604020202020204" pitchFamily="34" charset="0"/>
                <a:cs typeface="Arial" panose="020B0604020202020204" pitchFamily="34" charset="0"/>
              </a:rPr>
              <a:t>Db2 Warehouse pricing based upon US$ regional perpetual license costs where certain discounts can apply.</a:t>
            </a:r>
          </a:p>
          <a:p>
            <a:endParaRPr lang="en-US"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23</a:t>
            </a:fld>
            <a:endParaRPr lang="en-US" dirty="0"/>
          </a:p>
        </p:txBody>
      </p:sp>
    </p:spTree>
    <p:extLst>
      <p:ext uri="{BB962C8B-B14F-4D97-AF65-F5344CB8AC3E}">
        <p14:creationId xmlns:p14="http://schemas.microsoft.com/office/powerpoint/2010/main" val="889455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endParaRPr lang="en-US" dirty="0"/>
          </a:p>
          <a:p>
            <a:r>
              <a:rPr lang="en-US" altLang="en-US" baseline="0" dirty="0">
                <a:solidFill>
                  <a:schemeClr val="tx1"/>
                </a:solidFill>
              </a:rPr>
              <a:t>This last benchmark</a:t>
            </a:r>
            <a:r>
              <a:rPr lang="en-US" altLang="en-US" dirty="0">
                <a:solidFill>
                  <a:schemeClr val="tx1"/>
                </a:solidFill>
              </a:rPr>
              <a:t> ran a</a:t>
            </a:r>
            <a:r>
              <a:rPr lang="en-US" altLang="en-US" baseline="0" dirty="0">
                <a:solidFill>
                  <a:schemeClr val="tx1"/>
                </a:solidFill>
              </a:rPr>
              <a:t> MongoDB transactional workload on IBM Cloud Private. The test included a </a:t>
            </a:r>
            <a:r>
              <a:rPr lang="en-US" altLang="en-US" sz="1200" dirty="0">
                <a:solidFill>
                  <a:srgbClr val="004266"/>
                </a:solidFill>
                <a:latin typeface="Arial"/>
                <a:ea typeface="ヒラギノ角ゴ Pro W3"/>
              </a:rPr>
              <a:t>VM image running the Acme Air workload with containers bound to a socket including a MongoDB </a:t>
            </a:r>
            <a:r>
              <a:rPr lang="en-US" altLang="en-US" sz="1200" dirty="0" err="1">
                <a:solidFill>
                  <a:srgbClr val="004266"/>
                </a:solidFill>
                <a:latin typeface="Arial"/>
                <a:ea typeface="ヒラギノ角ゴ Pro W3"/>
              </a:rPr>
              <a:t>microservice</a:t>
            </a:r>
            <a:r>
              <a:rPr lang="en-US" altLang="en-US" sz="1200" dirty="0">
                <a:solidFill>
                  <a:srgbClr val="004266"/>
                </a:solidFill>
                <a:latin typeface="Arial"/>
                <a:ea typeface="ヒラギノ角ゴ Pro W3"/>
              </a:rPr>
              <a:t>. I</a:t>
            </a:r>
            <a:r>
              <a:rPr lang="en-US" altLang="en-US" baseline="0" dirty="0">
                <a:solidFill>
                  <a:schemeClr val="tx1"/>
                </a:solidFill>
              </a:rPr>
              <a:t>t delivered 1.66x better price performance and 1.86x better per core performance … the IBM Power Systems solution cost was 43% lower than the x86 solution.</a:t>
            </a:r>
          </a:p>
          <a:p>
            <a:endParaRPr lang="en-US" altLang="en-US" baseline="0" dirty="0">
              <a:solidFill>
                <a:schemeClr val="tx1"/>
              </a:solidFill>
            </a:endParaRPr>
          </a:p>
          <a:p>
            <a:pPr marL="0" marR="0" indent="0" algn="l" defTabSz="685800" rtl="0" eaLnBrk="1" fontAlgn="auto" latinLnBrk="0" hangingPunct="1">
              <a:lnSpc>
                <a:spcPct val="100000"/>
              </a:lnSpc>
              <a:spcBef>
                <a:spcPts val="0"/>
              </a:spcBef>
              <a:spcAft>
                <a:spcPts val="0"/>
              </a:spcAft>
              <a:buClrTx/>
              <a:buSzTx/>
              <a:buFontTx/>
              <a:buNone/>
              <a:tabLst/>
              <a:defRPr/>
            </a:pPr>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This is 1.66x better price performance </a:t>
            </a:r>
            <a:r>
              <a:rPr lang="mr-IN" altLang="en-US" baseline="0" dirty="0">
                <a:solidFill>
                  <a:schemeClr val="tx1"/>
                </a:solidFill>
              </a:rPr>
              <a:t>…</a:t>
            </a:r>
            <a:endParaRPr lang="en-US" altLang="en-US" baseline="0" dirty="0">
              <a:solidFill>
                <a:schemeClr val="tx1"/>
              </a:solidFill>
            </a:endParaRPr>
          </a:p>
          <a:p>
            <a:endParaRPr lang="en-US" altLang="en-US" baseline="0" dirty="0">
              <a:solidFill>
                <a:schemeClr val="tx1"/>
              </a:solidFill>
            </a:endParaRPr>
          </a:p>
          <a:p>
            <a:r>
              <a:rPr lang="en-US" altLang="en-US" baseline="0" dirty="0">
                <a:solidFill>
                  <a:schemeClr val="tx1"/>
                </a:solidFill>
              </a:rPr>
              <a:t>&lt;CLICK&gt;</a:t>
            </a:r>
            <a:br>
              <a:rPr lang="en-US" altLang="en-US" baseline="0" dirty="0">
                <a:solidFill>
                  <a:schemeClr val="tx1"/>
                </a:solidFill>
              </a:rPr>
            </a:br>
            <a:r>
              <a:rPr lang="en-US" altLang="en-US" baseline="0" dirty="0">
                <a:solidFill>
                  <a:schemeClr val="tx1"/>
                </a:solidFill>
              </a:rPr>
              <a:t>And 1.86x better per core performance …</a:t>
            </a:r>
            <a:endParaRPr lang="en-US" dirty="0">
              <a:solidFill>
                <a:schemeClr val="tx1"/>
              </a:solidFill>
            </a:endParaRPr>
          </a:p>
          <a:p>
            <a:endParaRPr lang="en-US" dirty="0"/>
          </a:p>
          <a:p>
            <a:pPr marL="0" indent="0">
              <a:buFont typeface="+mj-lt"/>
              <a:buNone/>
              <a:defRPr/>
            </a:pPr>
            <a:r>
              <a:rPr lang="en-US" altLang="en-US" sz="1200" dirty="0">
                <a:solidFill>
                  <a:srgbClr val="004266"/>
                </a:solidFill>
                <a:latin typeface="Arial"/>
                <a:ea typeface="ヒラギノ角ゴ Pro W3"/>
              </a:rPr>
              <a:t>Notes:</a:t>
            </a:r>
          </a:p>
          <a:p>
            <a:pPr marL="0" indent="0">
              <a:buFont typeface="+mj-lt"/>
              <a:buNone/>
              <a:defRPr/>
            </a:pPr>
            <a:r>
              <a:rPr lang="en-US" altLang="en-US" sz="1200" dirty="0">
                <a:solidFill>
                  <a:srgbClr val="004266"/>
                </a:solidFill>
                <a:latin typeface="Arial"/>
                <a:ea typeface="ヒラギノ角ゴ Pro W3"/>
              </a:rPr>
              <a:t>This benchmark is based on IBM internal testing of a VM image running the Acme Air workload (https://github.com/acmeair) with containers bound to a socket including a MongoDB microservice. Results were validated on </a:t>
            </a:r>
            <a:r>
              <a:rPr lang="en-US" altLang="en-US" sz="1200" dirty="0">
                <a:latin typeface="Arial"/>
                <a:ea typeface="ヒラギノ角ゴ Pro W3"/>
              </a:rPr>
              <a:t>3/17/18</a:t>
            </a:r>
            <a:r>
              <a:rPr lang="en-US" altLang="en-US" sz="1200" dirty="0">
                <a:solidFill>
                  <a:srgbClr val="004266"/>
                </a:solidFill>
                <a:latin typeface="Arial"/>
                <a:ea typeface="ヒラギノ角ゴ Pro W3"/>
              </a:rPr>
              <a:t>. The benchmark was run under laboratory conditions with speculative execution controls to mitigate user-to-kernel and user-to-user side-channel attacks on both systems. As always, individual results can vary based on workload size, use of storage subsystems, among other conditions.</a:t>
            </a:r>
          </a:p>
          <a:p>
            <a:pPr marL="0" indent="0">
              <a:buFont typeface="+mj-lt"/>
              <a:buNone/>
              <a:defRPr/>
            </a:pPr>
            <a:endParaRPr lang="en-US" altLang="en-US" sz="1200" dirty="0">
              <a:solidFill>
                <a:srgbClr val="004266"/>
              </a:solidFill>
              <a:latin typeface="Arial"/>
              <a:ea typeface="ヒラギノ角ゴ Pro W3"/>
            </a:endParaRPr>
          </a:p>
          <a:p>
            <a:pPr marL="0" indent="0">
              <a:buFont typeface="+mj-lt"/>
              <a:buNone/>
              <a:defRPr/>
            </a:pPr>
            <a:r>
              <a:rPr lang="en-US" altLang="en-US" sz="1200" dirty="0">
                <a:solidFill>
                  <a:srgbClr val="004266"/>
                </a:solidFill>
                <a:latin typeface="Arial"/>
                <a:ea typeface="ヒラギノ角ゴ Pro W3"/>
              </a:rPr>
              <a:t>Hardware specifics of this benchmark:</a:t>
            </a:r>
          </a:p>
          <a:p>
            <a:pPr marL="0" indent="0">
              <a:buFont typeface="+mj-lt"/>
              <a:buNone/>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solidFill>
                  <a:srgbClr val="004266"/>
                </a:solidFill>
                <a:latin typeface="Arial"/>
                <a:ea typeface="ヒラギノ角ゴ Pro W3"/>
              </a:rPr>
              <a:t>IBM Power L922 (2x8-core/3.4 GHz/256 GB memory) 2 x 600GB SATA 7.2K rpm LFF HDD, 10 Gb two-port, 1 x 16gbps FCA, EDB Postgres Advanced Server 10, RHEL 7.4 with PowerVM (2 partitions@8-cores each).</a:t>
            </a:r>
          </a:p>
          <a:p>
            <a:pPr marL="228600" indent="-228600">
              <a:buFont typeface="+mj-lt"/>
              <a:buAutoNum type="arabicPeriod"/>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solidFill>
                  <a:srgbClr val="004266"/>
                </a:solidFill>
                <a:latin typeface="Arial"/>
                <a:ea typeface="ヒラギノ角ゴ Pro W3"/>
              </a:rPr>
              <a:t>Competitive stack: 2-socket Intel Xeon Skylake Gold 6130 (2x20-core/2.1 GHz/256 GB memory), 2 x 600GB SATA 7.2K rpm LFF HDD, 1 Gb two-port, 1 x 16gbps FCA , RHEL 7.4, KVM (2 VMs@16-cores each).</a:t>
            </a:r>
          </a:p>
          <a:p>
            <a:pPr marL="228600" indent="-228600">
              <a:buFont typeface="+mj-lt"/>
              <a:buAutoNum type="arabicPeriod"/>
              <a:defRPr/>
            </a:pPr>
            <a:endParaRPr lang="en-US" altLang="en-US" sz="1200" dirty="0">
              <a:solidFill>
                <a:srgbClr val="004266"/>
              </a:solidFill>
              <a:latin typeface="Arial"/>
              <a:ea typeface="ヒラギノ角ゴ Pro W3"/>
            </a:endParaRPr>
          </a:p>
          <a:p>
            <a:pPr marL="228600" indent="-228600">
              <a:buFont typeface="+mj-lt"/>
              <a:buAutoNum type="arabicPeriod"/>
              <a:defRPr/>
            </a:pPr>
            <a:r>
              <a:rPr lang="en-US" altLang="en-US" sz="1200" dirty="0">
                <a:latin typeface="Arial" panose="020B0604020202020204" pitchFamily="34" charset="0"/>
                <a:cs typeface="Arial" panose="020B0604020202020204" pitchFamily="34" charset="0"/>
              </a:rPr>
              <a:t>Pricing is based on Power L922 </a:t>
            </a:r>
            <a:r>
              <a:rPr lang="en-US" altLang="en-US" sz="1200" dirty="0">
                <a:latin typeface="Arial" panose="020B0604020202020204" pitchFamily="34" charset="0"/>
                <a:cs typeface="Arial" panose="020B0604020202020204" pitchFamily="34" charset="0"/>
                <a:hlinkClick r:id="rId3"/>
              </a:rPr>
              <a:t>http://www-03.ibm.com/systems/power/hardware/linux-lc.html</a:t>
            </a:r>
            <a:r>
              <a:rPr lang="en-US" altLang="en-US" sz="1200" dirty="0">
                <a:latin typeface="Arial" panose="020B0604020202020204" pitchFamily="34" charset="0"/>
                <a:cs typeface="Arial" panose="020B0604020202020204" pitchFamily="34" charset="0"/>
              </a:rPr>
              <a:t>,</a:t>
            </a:r>
            <a:r>
              <a:rPr lang="en-US" altLang="en-US" sz="1200" b="1" dirty="0">
                <a:latin typeface="Arial" panose="020B0604020202020204" pitchFamily="34" charset="0"/>
                <a:cs typeface="Arial" panose="020B0604020202020204" pitchFamily="34" charset="0"/>
              </a:rPr>
              <a:t> </a:t>
            </a:r>
            <a:r>
              <a:rPr lang="en-US" altLang="en-US" sz="1200" b="0" dirty="0">
                <a:latin typeface="Arial" panose="020B0604020202020204" pitchFamily="34" charset="0"/>
                <a:cs typeface="Arial" panose="020B0604020202020204" pitchFamily="34" charset="0"/>
              </a:rPr>
              <a:t>T</a:t>
            </a:r>
            <a:r>
              <a:rPr lang="en-US" altLang="en-US" sz="1200" dirty="0">
                <a:latin typeface="Arial" panose="020B0604020202020204" pitchFamily="34" charset="0"/>
                <a:cs typeface="Arial" panose="020B0604020202020204" pitchFamily="34" charset="0"/>
              </a:rPr>
              <a:t>ypical industry standard x86 pricing </a:t>
            </a:r>
            <a:r>
              <a:rPr lang="en-US" altLang="en-US" sz="1200" b="1" dirty="0">
                <a:latin typeface="Arial" panose="020B0604020202020204" pitchFamily="34" charset="0"/>
                <a:cs typeface="Arial" panose="020B0604020202020204" pitchFamily="34" charset="0"/>
                <a:hlinkClick r:id="rId4"/>
              </a:rPr>
              <a:t>https://www.synnexcorp.com/us/govsolv/pricing/</a:t>
            </a:r>
            <a:r>
              <a:rPr lang="en-US" altLang="en-US" sz="1200" b="1" dirty="0">
                <a:latin typeface="Arial" panose="020B0604020202020204" pitchFamily="34" charset="0"/>
                <a:cs typeface="Arial" panose="020B0604020202020204" pitchFamily="34" charset="0"/>
              </a:rPr>
              <a:t>.</a:t>
            </a:r>
          </a:p>
          <a:p>
            <a:pPr marL="228600" indent="-228600">
              <a:buFont typeface="+mj-lt"/>
              <a:buAutoNum type="arabicPeriod"/>
              <a:defRPr/>
            </a:pPr>
            <a:endParaRPr lang="en-US" altLang="en-US" sz="1200" b="1" dirty="0">
              <a:latin typeface="Arial Narrow" pitchFamily="34" charset="0"/>
            </a:endParaRPr>
          </a:p>
          <a:p>
            <a:pPr marL="228600" indent="-228600">
              <a:buFont typeface="+mj-lt"/>
              <a:buAutoNum type="arabicPeriod"/>
              <a:defRPr/>
            </a:pPr>
            <a:r>
              <a:rPr lang="en-US" altLang="en-US" sz="1200" dirty="0">
                <a:solidFill>
                  <a:srgbClr val="004266"/>
                </a:solidFill>
                <a:latin typeface="Arial"/>
                <a:ea typeface="ヒラギノ角ゴ Pro W3"/>
              </a:rPr>
              <a:t>IBM software pricing for ICP Cloud Native VPC Monthly Subscription. </a:t>
            </a:r>
          </a:p>
          <a:p>
            <a:endParaRPr lang="en-US" dirty="0"/>
          </a:p>
        </p:txBody>
      </p:sp>
      <p:sp>
        <p:nvSpPr>
          <p:cNvPr id="4" name="Slide Number Placeholder 3"/>
          <p:cNvSpPr>
            <a:spLocks noGrp="1"/>
          </p:cNvSpPr>
          <p:nvPr>
            <p:ph type="sldNum" sz="quarter" idx="10"/>
          </p:nvPr>
        </p:nvSpPr>
        <p:spPr/>
        <p:txBody>
          <a:bodyPr/>
          <a:lstStyle/>
          <a:p>
            <a:fld id="{130BBCD7-B62F-4E72-B2C4-FEDF23ACFE1F}" type="slidenum">
              <a:rPr lang="en-US" smtClean="0"/>
              <a:pPr/>
              <a:t>24</a:t>
            </a:fld>
            <a:endParaRPr lang="en-US" dirty="0"/>
          </a:p>
        </p:txBody>
      </p:sp>
    </p:spTree>
    <p:extLst>
      <p:ext uri="{BB962C8B-B14F-4D97-AF65-F5344CB8AC3E}">
        <p14:creationId xmlns:p14="http://schemas.microsoft.com/office/powerpoint/2010/main" val="2619765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clients say about POWER9 (see the quotes on this slide)?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Arial Regular" charset="0"/>
                <a:ea typeface="+mn-ea"/>
                <a:cs typeface="+mn-cs"/>
              </a:rPr>
              <a:t>With an NPS score of 65 (among the highest at IBM), it is clear that customers are very happy with our products (Google has an NPS of 50, for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0" i="0" kern="1200" dirty="0">
              <a:solidFill>
                <a:schemeClr val="tx1"/>
              </a:solidFill>
              <a:effectLst/>
              <a:latin typeface="Arial Regular"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Power Systems clients have decided to come back again and again for the reliability, security, and scalability of the platform. The performance is second to none … as is the value clients are getting for their mission critical applications as well as keeping their most important systems running day and night.</a:t>
            </a:r>
          </a:p>
          <a:p>
            <a:endParaRPr lang="en-US" dirty="0"/>
          </a:p>
          <a:p>
            <a:r>
              <a:rPr lang="en-US" dirty="0"/>
              <a:t>Add to that the AI capabilities of the POWER9 servers and clients now can not only run their mission critical transactional applications, but they can now combine that with AI workloads to gain a significant competitive advantage in their own markets. After all, those that don’t disrupt their industries are sure to fall behind competitors that do.</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F47039E3-1E7C-4DED-9E80-D5C1248E8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516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charts contain information that you may or may not wish to insert into your storyline.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4432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81000" y="684213"/>
            <a:ext cx="6096000" cy="3429000"/>
          </a:xfrm>
        </p:spPr>
      </p:sp>
      <p:sp>
        <p:nvSpPr>
          <p:cNvPr id="44035" name="Rectangle 3"/>
          <p:cNvSpPr>
            <a:spLocks noGrp="1" noChangeArrowheads="1"/>
          </p:cNvSpPr>
          <p:nvPr>
            <p:ph type="body" idx="1"/>
          </p:nvPr>
        </p:nvSpPr>
        <p:spPr>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14" tIns="45706" rIns="91414" bIns="45706"/>
          <a:lstStyle/>
          <a:p>
            <a:pPr eaLnBrk="1" hangingPunct="1"/>
            <a:r>
              <a:rPr lang="en-US" altLang="en-US" sz="1200" dirty="0">
                <a:latin typeface="Calibri" charset="0"/>
                <a:ea typeface="ＭＳ Ｐゴシック" charset="-128"/>
              </a:rPr>
              <a:t>This slide shows some of the potential transition scenarios that can help optimize IT spend and opportunities for innovation as clients move to new POWER9-based infrastructure … from their existing POWER7 and POWER8 infrastructure investments. The basic proposition is that resources (money and time spent to maintain existing POWER7 systems) may be better utilized towards POWER8 system deployment and future POWER9 upgrades.</a:t>
            </a:r>
          </a:p>
          <a:p>
            <a:pPr eaLnBrk="1" hangingPunct="1"/>
            <a:endParaRPr lang="en-US" altLang="en-US" sz="1200" dirty="0">
              <a:latin typeface="Calibri" charset="0"/>
              <a:ea typeface="ＭＳ Ｐゴシック" charset="-128"/>
            </a:endParaRPr>
          </a:p>
          <a:p>
            <a:pPr eaLnBrk="1" hangingPunct="1"/>
            <a:r>
              <a:rPr lang="en-US" altLang="en-US" sz="1200" dirty="0">
                <a:latin typeface="Calibri" charset="0"/>
                <a:ea typeface="ＭＳ Ｐゴシック" charset="-128"/>
              </a:rPr>
              <a:t>For example, current capacity reset offers provide credit for capacity migrating from POWER7 (or earlier generations) or by leveraging POWER7+ to POWER8 MES Model Upgrade options allow clients to reduce the acquisition price of a more scalable reliable, and affordable POWER 8 or POWER9 systems that can be less expensive to maintain versus existing POWER7 servers over the ensuing years.</a:t>
            </a:r>
          </a:p>
        </p:txBody>
      </p:sp>
    </p:spTree>
    <p:extLst>
      <p:ext uri="{BB962C8B-B14F-4D97-AF65-F5344CB8AC3E}">
        <p14:creationId xmlns:p14="http://schemas.microsoft.com/office/powerpoint/2010/main" val="2116696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vert="horz" lIns="91440" tIns="45720" rIns="91440" bIns="45720" rtlCol="0"/>
          <a:lstStyle/>
          <a:p>
            <a:r>
              <a:rPr lang="en-US" sz="1100" dirty="0"/>
              <a:t>The POWER9 redesigned core enables it to be optimized and aligned to market needs; this core comes with both SMT8 and SMT4 options (the SMT4 option is half of a full SMT8 core). </a:t>
            </a:r>
          </a:p>
          <a:p>
            <a:endParaRPr lang="en-US" sz="1100" dirty="0"/>
          </a:p>
          <a:p>
            <a:r>
              <a:rPr lang="en-US" sz="1100" dirty="0"/>
              <a:t>On the left of this slide, you can see the various components that make up a POWER8 core. In POWER9, the core was redesigned to create a chip which is symmetric in design … this enables IBM to put into the marketplace a processor which can deliver a large core (which contains 8 threads per core). By slicing that large core in half (which cane be done because of the symmetry), the POWER9 can also deliver two cores … each with 4 threads … in a smaller form factor.</a:t>
            </a:r>
          </a:p>
          <a:p>
            <a:endParaRPr lang="en-US" sz="1100" dirty="0"/>
          </a:p>
          <a:p>
            <a:r>
              <a:rPr lang="en-US" sz="1100" dirty="0"/>
              <a:t>To help you speak to this slide, it might be helpful to know the acronyms on it. A POWER9 processing core consists primarily of the following six units: </a:t>
            </a:r>
          </a:p>
          <a:p>
            <a:pPr marL="571500" lvl="1" indent="-228600">
              <a:buFont typeface="Arial" panose="020B0604020202020204" pitchFamily="34" charset="0"/>
              <a:buChar char="•"/>
            </a:pPr>
            <a:r>
              <a:rPr lang="en-US" sz="1100" dirty="0"/>
              <a:t>Instruction fetch unit (IFU)</a:t>
            </a:r>
          </a:p>
          <a:p>
            <a:pPr marL="571500" lvl="1" indent="-228600">
              <a:buFont typeface="Arial" panose="020B0604020202020204" pitchFamily="34" charset="0"/>
              <a:buChar char="•"/>
            </a:pPr>
            <a:r>
              <a:rPr lang="en-US" sz="1100" dirty="0"/>
              <a:t>Instruction sequencing unit (ISU)</a:t>
            </a:r>
          </a:p>
          <a:p>
            <a:pPr marL="571500" lvl="1" indent="-228600">
              <a:buFont typeface="Arial" panose="020B0604020202020204" pitchFamily="34" charset="0"/>
              <a:buChar char="•"/>
            </a:pPr>
            <a:r>
              <a:rPr lang="en-US" sz="1100" dirty="0"/>
              <a:t>Load-store unit (LSU)</a:t>
            </a:r>
          </a:p>
          <a:p>
            <a:pPr marL="571500" lvl="1" indent="-228600">
              <a:buFont typeface="Arial" panose="020B0604020202020204" pitchFamily="34" charset="0"/>
              <a:buChar char="•"/>
            </a:pPr>
            <a:r>
              <a:rPr lang="en-US" sz="1100" dirty="0"/>
              <a:t>Fixed-point unit (FXU)</a:t>
            </a:r>
          </a:p>
          <a:p>
            <a:pPr marL="571500" lvl="1" indent="-228600">
              <a:buFont typeface="Arial" panose="020B0604020202020204" pitchFamily="34" charset="0"/>
              <a:buChar char="•"/>
            </a:pPr>
            <a:r>
              <a:rPr lang="en-US" sz="1100" dirty="0"/>
              <a:t>Vector and scalar unit (VSU) </a:t>
            </a:r>
          </a:p>
          <a:p>
            <a:pPr marL="571500" lvl="1" indent="-228600">
              <a:buFont typeface="Arial" panose="020B0604020202020204" pitchFamily="34" charset="0"/>
              <a:buChar char="•"/>
            </a:pPr>
            <a:r>
              <a:rPr lang="en-US" sz="1100" dirty="0"/>
              <a:t>Decimal floating point unit (DFU)</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325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dirty="0"/>
              <a:t>POWER9 has two different core structures </a:t>
            </a:r>
            <a:r>
              <a:rPr lang="en-US" sz="1200" baseline="0" dirty="0"/>
              <a:t>that align to the needs of the marketplace: SMT-4 Cores and SMT-8 cores.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sz="1200" baseline="0" dirty="0"/>
              <a:t>The SMT-4 Core processor aligns to the scale-out Linux ecosystem market, where higher core counts enable higher KVM (</a:t>
            </a:r>
            <a:r>
              <a:rPr lang="en-CA" sz="1200" dirty="0"/>
              <a:t>Kernel-based Virtual Machine) </a:t>
            </a:r>
            <a:r>
              <a:rPr lang="en-US" sz="1200" baseline="0" dirty="0"/>
              <a:t>granularity. The SMT 4 Core processors deliver up to 24 cores per socket with up to 8 memory busses for direct attached memory. This is important for competitive pricing while maintaining a focus on memory bandwidth (sometimes referred to as BW - this is a combination on the width of the bus (how many bits) and bus speed). The memory is highlighted on this slide because they are industry leading numbers; note that the higher core count processors are only available in 2 socket based systems.</a:t>
            </a:r>
          </a:p>
          <a:p>
            <a:endParaRPr lang="en-US" sz="1200" baseline="0" dirty="0"/>
          </a:p>
          <a:p>
            <a:r>
              <a:rPr lang="en-US" sz="1200" baseline="0" dirty="0"/>
              <a:t>The SMT-8 Core processor has a maximum of 12 cores per chip. The higher thread count enables stronger partitions and more performance, which is optimal for the PowerVM ecosystem. The </a:t>
            </a:r>
            <a:r>
              <a:rPr lang="en-US" sz="1200" baseline="0"/>
              <a:t>SMT8 core </a:t>
            </a:r>
            <a:r>
              <a:rPr lang="en-US" sz="1200" baseline="0" dirty="0"/>
              <a:t>processors also have buffered memory interfaces which allows for higher memory bandwidth. The SMT8 cores are enabled for both 2 socket and 4+ sockets. </a:t>
            </a:r>
            <a:endParaRPr lang="en-US" sz="1200"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0AED143-1506-434C-B47D-CBF33F177B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089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deeper into the left side of the previous chart and spend the rest of this presentation talking about the mission critical workloads that the POWER9 </a:t>
            </a:r>
            <a:r>
              <a:rPr lang="en-US" b="0" dirty="0"/>
              <a:t>scale out servers </a:t>
            </a:r>
            <a:r>
              <a:rPr lang="en-US" dirty="0"/>
              <a:t>are targeted at.</a:t>
            </a:r>
          </a:p>
          <a:p>
            <a:endParaRPr lang="en-US" dirty="0"/>
          </a:p>
          <a:p>
            <a:r>
              <a:rPr lang="en-US" dirty="0"/>
              <a:t>Before getting into the details of the technology, let’s first understand what it is that these types of workloads require.</a:t>
            </a:r>
          </a:p>
          <a:p>
            <a:endParaRPr lang="en-US" b="1" dirty="0"/>
          </a:p>
          <a:p>
            <a:r>
              <a:rPr lang="en-US" b="1" dirty="0"/>
              <a:t>Private Cloud Ready</a:t>
            </a:r>
          </a:p>
          <a:p>
            <a:r>
              <a:rPr lang="en-US" dirty="0"/>
              <a:t>Private Cloud Ready means that these systems are designed and delivered with the best virtualization density in the industry. With </a:t>
            </a:r>
            <a:r>
              <a:rPr lang="en-US" dirty="0" err="1"/>
              <a:t>PowerVM</a:t>
            </a:r>
            <a:r>
              <a:rPr lang="en-US" dirty="0"/>
              <a:t> preloaded, clients can spin up private clouds behind their firewall and enjoy the same agility that public clouds offer while securing their data on premises. Remember! Cloud is a capability not a destination.</a:t>
            </a:r>
          </a:p>
          <a:p>
            <a:endParaRPr lang="en-US" dirty="0"/>
          </a:p>
          <a:p>
            <a:r>
              <a:rPr lang="en-US" b="1" dirty="0"/>
              <a:t>Secure by Design</a:t>
            </a:r>
          </a:p>
          <a:p>
            <a:r>
              <a:rPr lang="en-US" dirty="0"/>
              <a:t>Secure by design means we don’t bolt on security capabilities as an afterthought. With Power systems it’s a design point and a forethought. In fact, POWER9 systems are shipped by default with security patches already installed to ensure issues like Meltdown and </a:t>
            </a:r>
            <a:r>
              <a:rPr lang="en-US" dirty="0" err="1"/>
              <a:t>Spectre</a:t>
            </a:r>
            <a:r>
              <a:rPr lang="en-US" dirty="0"/>
              <a:t> don’t impact clients ability to remain secure right out of the gate.</a:t>
            </a:r>
          </a:p>
          <a:p>
            <a:endParaRPr lang="en-US" dirty="0"/>
          </a:p>
          <a:p>
            <a:r>
              <a:rPr lang="en-US" b="1" dirty="0"/>
              <a:t>Designed for Mission Critical Workloads - Performance and Reliability</a:t>
            </a:r>
          </a:p>
          <a:p>
            <a:r>
              <a:rPr lang="en-US" b="0" dirty="0"/>
              <a:t>F</a:t>
            </a:r>
            <a:r>
              <a:rPr lang="en-US" dirty="0"/>
              <a:t>or mission critical applications, the need for performance and reliability is paramount. Applications such as SAP HANA, Oracle, Db2, open source SQL and noSQL databases (</a:t>
            </a:r>
            <a:r>
              <a:rPr lang="en-US" dirty="0" err="1"/>
              <a:t>MariaDB</a:t>
            </a:r>
            <a:r>
              <a:rPr lang="en-US" dirty="0"/>
              <a:t>, MongoDB, and so on) are the engines that drive clients transactional and analytic workloads. They cannot be down for even a minute without impacting a company’s ability to run their business; what’s more, they must be able to handle the volume of users with the same performance day in and day out. That’s what it means to deliver mission critical applications and that’s what the POWER9 servers provide as the foundation for these types of applications.</a:t>
            </a:r>
          </a:p>
          <a:p>
            <a:endParaRPr lang="en-US" dirty="0"/>
          </a:p>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3</a:t>
            </a:fld>
            <a:endParaRPr lang="en-US" dirty="0"/>
          </a:p>
        </p:txBody>
      </p:sp>
    </p:spTree>
    <p:extLst>
      <p:ext uri="{BB962C8B-B14F-4D97-AF65-F5344CB8AC3E}">
        <p14:creationId xmlns:p14="http://schemas.microsoft.com/office/powerpoint/2010/main" val="3667962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marL="0" indent="0">
              <a:buFont typeface="Arial" panose="020B0604020202020204" pitchFamily="34" charset="0"/>
              <a:buNone/>
            </a:pPr>
            <a:r>
              <a:rPr lang="en-US" dirty="0"/>
              <a:t>As for the naming there are some changes from POWER8 and for those new to Power Systems, here is how to understand a server product name:</a:t>
            </a:r>
          </a:p>
          <a:p>
            <a:pPr marL="228600" indent="-228600">
              <a:buFont typeface="+mj-lt"/>
              <a:buAutoNum type="arabicPeriod"/>
            </a:pPr>
            <a:r>
              <a:rPr lang="en-US" dirty="0"/>
              <a:t>The first element is a letter that represents the type of server</a:t>
            </a:r>
          </a:p>
          <a:p>
            <a:pPr marL="628650" lvl="1" indent="-171450">
              <a:buFont typeface="Arial" panose="020B0604020202020204" pitchFamily="34" charset="0"/>
              <a:buChar char="•"/>
            </a:pPr>
            <a:r>
              <a:rPr lang="en-US" dirty="0"/>
              <a:t>LC = Linux only server</a:t>
            </a:r>
          </a:p>
          <a:p>
            <a:pPr marL="628650" lvl="1" indent="-171450">
              <a:buFont typeface="Arial" panose="020B0604020202020204" pitchFamily="34" charset="0"/>
              <a:buChar char="•"/>
            </a:pPr>
            <a:r>
              <a:rPr lang="en-US" dirty="0"/>
              <a:t>H = SAP HANA optimized server</a:t>
            </a:r>
          </a:p>
          <a:p>
            <a:pPr marL="628650" lvl="1" indent="-171450">
              <a:buFont typeface="Arial" panose="020B0604020202020204" pitchFamily="34" charset="0"/>
              <a:buChar char="•"/>
            </a:pPr>
            <a:r>
              <a:rPr lang="en-US" dirty="0"/>
              <a:t>AC = Accelerated Computing server (focused on AI workloads)</a:t>
            </a:r>
          </a:p>
          <a:p>
            <a:pPr marL="628650" lvl="1" indent="-171450">
              <a:buFont typeface="Arial" panose="020B0604020202020204" pitchFamily="34" charset="0"/>
              <a:buChar char="•"/>
            </a:pPr>
            <a:r>
              <a:rPr lang="en-US" dirty="0"/>
              <a:t>S = Scale Out server (this is the base letter when one of the above is not used)</a:t>
            </a:r>
          </a:p>
          <a:p>
            <a:pPr marL="628650" lvl="1" indent="-171450">
              <a:buFont typeface="Arial" panose="020B0604020202020204" pitchFamily="34" charset="0"/>
              <a:buChar char="•"/>
            </a:pPr>
            <a:r>
              <a:rPr lang="en-US" dirty="0"/>
              <a:t>E = Enterprise scale up server</a:t>
            </a:r>
          </a:p>
          <a:p>
            <a:pPr marL="228600" lvl="0" indent="-228600">
              <a:buFont typeface="+mj-lt"/>
              <a:buAutoNum type="arabicPeriod"/>
            </a:pPr>
            <a:r>
              <a:rPr lang="en-US" dirty="0"/>
              <a:t>The first number is the POWER version (9 for POWER9 and 8 for POWER8, etc.)</a:t>
            </a:r>
          </a:p>
          <a:p>
            <a:pPr marL="228600" lvl="0" indent="-228600">
              <a:buFont typeface="+mj-lt"/>
              <a:buAutoNum type="arabicPeriod"/>
            </a:pPr>
            <a:r>
              <a:rPr lang="en-US" dirty="0"/>
              <a:t>The second number is the number of sockets in the server (1 socket or 2 sockets in the case of the scale out line)</a:t>
            </a:r>
          </a:p>
          <a:p>
            <a:pPr marL="228600" lvl="0" indent="-228600">
              <a:buFont typeface="+mj-lt"/>
              <a:buAutoNum type="arabicPeriod"/>
            </a:pPr>
            <a:r>
              <a:rPr lang="en-US" dirty="0"/>
              <a:t>The last number is the height of the server in U (2U, 4U and in the case of the enterprise server it is set to 0)</a:t>
            </a:r>
          </a:p>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30</a:t>
            </a:fld>
            <a:endParaRPr lang="en-US" dirty="0"/>
          </a:p>
        </p:txBody>
      </p:sp>
    </p:spTree>
    <p:extLst>
      <p:ext uri="{BB962C8B-B14F-4D97-AF65-F5344CB8AC3E}">
        <p14:creationId xmlns:p14="http://schemas.microsoft.com/office/powerpoint/2010/main" val="2802562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each of these three aspects in more detail</a:t>
            </a:r>
          </a:p>
          <a:p>
            <a:endParaRPr lang="en-US" dirty="0"/>
          </a:p>
          <a:p>
            <a:r>
              <a:rPr lang="en-US" dirty="0"/>
              <a:t>The first one we mentioned is </a:t>
            </a:r>
            <a:r>
              <a:rPr lang="en-US" b="1" dirty="0"/>
              <a:t>Private Cloud Ready</a:t>
            </a:r>
            <a:r>
              <a:rPr lang="en-US" dirty="0"/>
              <a:t>. What does it take to be called “Private Cloud Ready?” </a:t>
            </a:r>
          </a:p>
          <a:p>
            <a:endParaRPr lang="en-US" dirty="0"/>
          </a:p>
          <a:p>
            <a:r>
              <a:rPr lang="en-US" dirty="0"/>
              <a:t>To answer that question, first think about what a private cloud requires. In order to build your own cloud on premises, you need a highly virtualized environment that can handle a lot of varying workloads without any one workload impacting the resources or capacity of another. With POWER9 servers, the systems all come with PowerVM built in. </a:t>
            </a:r>
          </a:p>
          <a:p>
            <a:endParaRPr lang="en-US" dirty="0"/>
          </a:p>
          <a:p>
            <a:r>
              <a:rPr lang="en-US" dirty="0"/>
              <a:t>POWER9 servers have the industry’s best virtualization engine when it comes to density. The ability to create more VMs on a given set of resources and have them all function at peak capacity is where PowerVM really shines. Add to that the ability for these servers to have up to 4TB of memory and now you have a system that not only has the processing capacity for a dense virtualized environment but you also have enough memory to handle even the most demanding workloads. </a:t>
            </a:r>
          </a:p>
          <a:p>
            <a:endParaRPr lang="en-US" dirty="0"/>
          </a:p>
          <a:p>
            <a:r>
              <a:rPr lang="en-US" dirty="0"/>
              <a:t>For example, both IBM Db2 BLU Acceleration and SAP HANA databases are very memory intensive (after all, they are in-memory columnar databases). By delivering more memory per socket than any other competitor, the POWER9 systems can meet the requirements of today’s data hungry workloads - all with the agility and growth capabilities that the scale out offerings from IBM provide. </a:t>
            </a:r>
          </a:p>
          <a:p>
            <a:endParaRPr lang="en-US" dirty="0"/>
          </a:p>
          <a:p>
            <a:r>
              <a:rPr lang="en-US" dirty="0"/>
              <a:t>Combining this with IBM Cloud Private (ICP) and you have a complete stack of cloud ready servers and applications at your fingertips.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4</a:t>
            </a:fld>
            <a:endParaRPr lang="en-US" dirty="0"/>
          </a:p>
        </p:txBody>
      </p:sp>
    </p:spTree>
    <p:extLst>
      <p:ext uri="{BB962C8B-B14F-4D97-AF65-F5344CB8AC3E}">
        <p14:creationId xmlns:p14="http://schemas.microsoft.com/office/powerpoint/2010/main" val="8834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PRESENTER: THIS IS A POWER8 REFERENCE. THIS DECK WILL BE UPDATED WITH POWER9 REFERENCES AS THEY ROLL OUT INTO PRODUCTION – BUT THE REFERENCE STILL SPEAKS TO THE “POWER” of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is an example of a Power client that moved to private cloud to deliver increased performance at lower costs.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CipherHealth</a:t>
            </a:r>
            <a:r>
              <a:rPr lang="en-US" dirty="0"/>
              <a:t> was able to reduce costs by 50% and at the same time improve their data preparation time (referred to as ETL: extract, transform, and load) performance by 88%. Why is this important? Because data loading in the cloud is very latency sensitive. As such, when data needs to move from on premises systems into the cloud or back again, the delay in performance due to the distance to the cloud provider can have a dramatic impact on performance. By moving their public cloud based systems on premises, </a:t>
            </a:r>
            <a:r>
              <a:rPr lang="en-US" dirty="0" err="1"/>
              <a:t>CipherHealth</a:t>
            </a:r>
            <a:r>
              <a:rPr lang="en-US" dirty="0"/>
              <a:t> was able to move their data closer to the systems and therefore see a large increase in performance.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they eliminated the variability that comes with public cloud based systems. Whenever you share infrastructure with another user (like in a shared server in the public cloud), you run the risk that other users will consume more than their share of the server’s capacity and thereby impact your 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in all, </a:t>
            </a:r>
            <a:r>
              <a:rPr lang="en-US" dirty="0" err="1"/>
              <a:t>CipherHealth</a:t>
            </a:r>
            <a:r>
              <a:rPr lang="en-US" dirty="0"/>
              <a:t> was able to leverage Power Systems to deliver increased performance, better reliability to their end users and save money … a win-win-win.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full details, see this link to the reference case: http://ecc.ibm.com/case-study/us-en/ECCF-POC03328USEN.</a:t>
            </a:r>
            <a:endParaRPr lang="en-US" sz="1200" dirty="0">
              <a:hlinkClick r:id="rId3"/>
            </a:endParaRPr>
          </a:p>
        </p:txBody>
      </p:sp>
      <p:sp>
        <p:nvSpPr>
          <p:cNvPr id="4" name="Slide Number Placeholder 3"/>
          <p:cNvSpPr>
            <a:spLocks noGrp="1"/>
          </p:cNvSpPr>
          <p:nvPr>
            <p:ph type="sldNum" sz="quarter" idx="10"/>
          </p:nvPr>
        </p:nvSpPr>
        <p:spPr/>
        <p:txBody>
          <a:bodyPr/>
          <a:lstStyle/>
          <a:p>
            <a:fld id="{6E2E38B8-B0B4-AD41-AC6E-B781F46A9FD3}" type="slidenum">
              <a:rPr lang="en-US" smtClean="0"/>
              <a:pPr/>
              <a:t>5</a:t>
            </a:fld>
            <a:endParaRPr lang="en-US" dirty="0"/>
          </a:p>
        </p:txBody>
      </p:sp>
    </p:spTree>
    <p:extLst>
      <p:ext uri="{BB962C8B-B14F-4D97-AF65-F5344CB8AC3E}">
        <p14:creationId xmlns:p14="http://schemas.microsoft.com/office/powerpoint/2010/main" val="243681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tenet is they must be secure and highly available by default  … so that they can support mission critical applications. Of course high availability and reliability is baked into every IBM server. As noted from the ITIC 2017-2018 survey of over 750 enterprise organizations, IBM Power system topped the list for reliability and availability. </a:t>
            </a:r>
          </a:p>
          <a:p>
            <a:endParaRPr lang="en-US" dirty="0"/>
          </a:p>
          <a:p>
            <a:r>
              <a:rPr lang="en-US" dirty="0"/>
              <a:t>They found:</a:t>
            </a:r>
          </a:p>
          <a:p>
            <a:pPr marL="171450" indent="-171450">
              <a:buFont typeface="Arial" panose="020B0604020202020204" pitchFamily="34" charset="0"/>
              <a:buChar char="•"/>
            </a:pPr>
            <a:r>
              <a:rPr lang="en-US" dirty="0"/>
              <a:t>Among mainstream hardware platforms, IBM Power Systems have the </a:t>
            </a:r>
            <a:r>
              <a:rPr lang="en-US" b="1" dirty="0"/>
              <a:t>least amount of </a:t>
            </a:r>
            <a:r>
              <a:rPr lang="en-US" b="1" i="1" dirty="0"/>
              <a:t>unplanned</a:t>
            </a:r>
            <a:r>
              <a:rPr lang="en-US" dirty="0"/>
              <a:t> downtime per server/per year. </a:t>
            </a:r>
          </a:p>
          <a:p>
            <a:pPr marL="171450" indent="-171450">
              <a:buFont typeface="Arial" panose="020B0604020202020204" pitchFamily="34" charset="0"/>
              <a:buChar char="•"/>
            </a:pPr>
            <a:r>
              <a:rPr lang="en-US" dirty="0"/>
              <a:t>88% of IBM Power Systems users running RedHat Enterprise Linux (RHEL), </a:t>
            </a:r>
            <a:r>
              <a:rPr lang="en-US" dirty="0" err="1"/>
              <a:t>SuSE</a:t>
            </a:r>
            <a:r>
              <a:rPr lang="en-US" dirty="0"/>
              <a:t> Linux Enterprise Servers (SLES) or Ubuntu Linux experience fewer than one </a:t>
            </a:r>
            <a:r>
              <a:rPr lang="en-US" b="1" i="1" dirty="0"/>
              <a:t>unplanned</a:t>
            </a:r>
            <a:r>
              <a:rPr lang="en-US" dirty="0"/>
              <a:t> outage per server, per year. </a:t>
            </a:r>
          </a:p>
          <a:p>
            <a:pPr marL="171450" indent="-171450">
              <a:buFont typeface="Arial" panose="020B0604020202020204" pitchFamily="34" charset="0"/>
              <a:buChar char="•"/>
            </a:pPr>
            <a:r>
              <a:rPr lang="en-US" b="1" dirty="0"/>
              <a:t>Only two percent of IBM </a:t>
            </a:r>
            <a:r>
              <a:rPr lang="en-US" dirty="0"/>
              <a:t>servers recorded &gt;4 hours of unplanned per server/per annum downtime; followed by six percent of HPE servers; eight percent of Dell servers and 10% of Oracle servers.</a:t>
            </a:r>
          </a:p>
          <a:p>
            <a:pPr marL="171450" indent="-171450">
              <a:buFont typeface="Arial" panose="020B0604020202020204" pitchFamily="34" charset="0"/>
              <a:buChar char="•"/>
            </a:pPr>
            <a:r>
              <a:rPr lang="en-US" dirty="0"/>
              <a:t>Meanwhile </a:t>
            </a:r>
            <a:r>
              <a:rPr lang="en-US" b="1" dirty="0"/>
              <a:t>Reliability continues to decline for the fifth</a:t>
            </a:r>
            <a:r>
              <a:rPr lang="en-US" dirty="0"/>
              <a:t> </a:t>
            </a:r>
            <a:r>
              <a:rPr lang="en-US" b="1" dirty="0"/>
              <a:t>year in a row </a:t>
            </a:r>
            <a:r>
              <a:rPr lang="en-US" dirty="0"/>
              <a:t>on the HP ProLiant and Oracle’s SPARC &amp; x86 hardware and Solaris OS.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More details on this report can be found here: https://www-01.ibm.com/common/ssi/cgi-bin/ssialias?htmlfid=23015323USEN.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 addition to reliability, clients expect high security controls around their servers. While other vendors treat security as an add on, IBM ships its servers “secured by default”. This means they all Power servers in this line-up come preloaded with firmware and OS security patches already installed to address known issues with the Meltdown and </a:t>
            </a:r>
            <a:r>
              <a:rPr lang="en-US" dirty="0" err="1"/>
              <a:t>Spectre</a:t>
            </a:r>
            <a:r>
              <a:rPr lang="en-US" dirty="0"/>
              <a:t> vulnerabilities. </a:t>
            </a:r>
            <a:r>
              <a:rPr lang="en-US" b="1" dirty="0"/>
              <a:t>In fact, we kept these security patches turned on in the system when running performance benchmarks </a:t>
            </a:r>
            <a:r>
              <a:rPr lang="en-US" dirty="0"/>
              <a:t>because we feel that this most accurately reflects the environment you will run your workloads under. We don’t think you should trade off security for performance … which doesn’t seem to be an ethos shared by other vendor approaches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6</a:t>
            </a:fld>
            <a:endParaRPr lang="en-US" dirty="0"/>
          </a:p>
        </p:txBody>
      </p:sp>
    </p:spTree>
    <p:extLst>
      <p:ext uri="{BB962C8B-B14F-4D97-AF65-F5344CB8AC3E}">
        <p14:creationId xmlns:p14="http://schemas.microsoft.com/office/powerpoint/2010/main" val="647468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PRESENTER: THIS IS A POWER8 REFERENCE. THIS DECK WILL BE UPDATED WITH POWER9 REFERENCES AS THEY ROLL OUT INTO PRODUCTION – BUT THE REFERENCE STILL SPEAKS TO THE “POWER” of POWER.</a:t>
            </a:r>
          </a:p>
          <a:p>
            <a:endParaRPr lang="en-US" dirty="0"/>
          </a:p>
          <a:p>
            <a:r>
              <a:rPr lang="en-US" dirty="0"/>
              <a:t>Trends in fashion change rapidly and it is crucial for retailers to respond fast to shifting market demands. As the industry faces shrinking profit margins, it becomes particularly important to be able to allocate the right products in the right sizes to the right stores at the right time; this helps to cut costs, reduce unsold and discounted stock, and maximize potential revenue.</a:t>
            </a:r>
            <a:br>
              <a:rPr lang="en-US" dirty="0"/>
            </a:br>
            <a:br>
              <a:rPr lang="en-US" dirty="0"/>
            </a:br>
            <a:r>
              <a:rPr lang="en-US" dirty="0"/>
              <a:t>Matthias </a:t>
            </a:r>
            <a:r>
              <a:rPr lang="en-US" dirty="0" err="1"/>
              <a:t>Schäfer</a:t>
            </a:r>
            <a:r>
              <a:rPr lang="en-US" dirty="0"/>
              <a:t>, Head of Application Development at HR Group, says, “We noticed that the business is getting faster and faster in terms of customer response, distribution, and to the whims of fashion. To sell our stock across all our branches at the best possible prices, we needed instant insights into customer behavior. Our regional sales managers can only effectively plan campaigns when they have access to up-to-the second sales figures. Using reliable facts enables them to adapt the product range in our branches to match customers’ tastes.”</a:t>
            </a:r>
          </a:p>
          <a:p>
            <a:endParaRPr lang="en-US" dirty="0"/>
          </a:p>
          <a:p>
            <a:r>
              <a:rPr lang="en-US" dirty="0"/>
              <a:t>Matthias goes on to say “SAP HANA on IBM Power Systems reduced complexity and increased energy efficiency in our data center. By combining SAP HANA with our point of sale (POS), we can instantly analyze sales information from 750 branches. On top of that, we use SAP POS Loss Prevention Analytics for Retail to monitor our transactions and flag up fraud and other suspicious activity as quickly as possible.”</a:t>
            </a:r>
            <a:br>
              <a:rPr lang="en-US" dirty="0"/>
            </a:br>
            <a:br>
              <a:rPr lang="en-US" dirty="0"/>
            </a:br>
            <a:r>
              <a:rPr lang="en-US" dirty="0"/>
              <a:t>After the initial implementation of SAP HANA on x86 servers, HR Group decided to move to </a:t>
            </a:r>
            <a:r>
              <a:rPr lang="en-US" dirty="0">
                <a:hlinkClick r:id="rId3"/>
              </a:rPr>
              <a:t>SAP HANA on IBM Power Systems</a:t>
            </a:r>
            <a:r>
              <a:rPr lang="en-US" dirty="0"/>
              <a:t>. With core SAP solutions already running on the IBM Power Systems platform, the move simplified its IT environment and streamlined operations and management processes.</a:t>
            </a:r>
          </a:p>
          <a:p>
            <a:endParaRPr lang="en-US" dirty="0"/>
          </a:p>
          <a:p>
            <a:r>
              <a:rPr lang="en-US" dirty="0"/>
              <a:t>For more details on this client success story refer to this link: https://www.ibm.com/case-studies/HR-Group.</a:t>
            </a:r>
          </a:p>
          <a:p>
            <a:endParaRPr lang="en-US" dirty="0"/>
          </a:p>
          <a:p>
            <a:endParaRPr lang="en-US" dirty="0"/>
          </a:p>
        </p:txBody>
      </p:sp>
      <p:sp>
        <p:nvSpPr>
          <p:cNvPr id="4" name="Slide Number Placeholder 3"/>
          <p:cNvSpPr>
            <a:spLocks noGrp="1"/>
          </p:cNvSpPr>
          <p:nvPr>
            <p:ph type="sldNum" sz="quarter" idx="10"/>
          </p:nvPr>
        </p:nvSpPr>
        <p:spPr/>
        <p:txBody>
          <a:bodyPr/>
          <a:lstStyle/>
          <a:p>
            <a:fld id="{6E2E38B8-B0B4-AD41-AC6E-B781F46A9FD3}" type="slidenum">
              <a:rPr lang="en-US" smtClean="0"/>
              <a:pPr/>
              <a:t>7</a:t>
            </a:fld>
            <a:endParaRPr lang="en-US" dirty="0"/>
          </a:p>
        </p:txBody>
      </p:sp>
    </p:spTree>
    <p:extLst>
      <p:ext uri="{BB962C8B-B14F-4D97-AF65-F5344CB8AC3E}">
        <p14:creationId xmlns:p14="http://schemas.microsoft.com/office/powerpoint/2010/main" val="1111448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tenet is support for mission critical applications. Mission critical means it can never go down and it must be able to handle the highest demands of end users. A mission critical application must be able to scale on demand as you can never be sure you won’t experience a spike in user demand based on the success of an application.</a:t>
            </a:r>
          </a:p>
          <a:p>
            <a:endParaRPr lang="en-US" dirty="0"/>
          </a:p>
          <a:p>
            <a:r>
              <a:rPr lang="en-US" dirty="0"/>
              <a:t>With 4TB of memory in a 2 socket server, workloads like SAP HANA and Db2 (among others, such as </a:t>
            </a:r>
            <a:r>
              <a:rPr lang="en-US" dirty="0" err="1"/>
              <a:t>MariaDB</a:t>
            </a:r>
            <a:r>
              <a:rPr lang="en-US" dirty="0"/>
              <a:t>, MongoDB, +++) can be assured that there will be enough compute capacity and memory to meet the needs of these kinds of data hungry applications. And if the need for more capacity ever arises, scaling these servers out to clustered configurations gives near linear growth in building blocks that are large enough to handle these mission critical systems.</a:t>
            </a:r>
          </a:p>
          <a:p>
            <a:endParaRPr lang="en-US" dirty="0"/>
          </a:p>
          <a:p>
            <a:r>
              <a:rPr lang="en-US" dirty="0"/>
              <a:t>Finally, by leveraging the latest marketplace technologies such as PCI Gen4 and CAPI (Coherent Accelerator Process Interface), these servers are able to accelerate computing through very high speed data movement that is not available on x86 systems today.</a:t>
            </a:r>
          </a:p>
          <a:p>
            <a:endParaRPr lang="en-US" dirty="0"/>
          </a:p>
          <a:p>
            <a:r>
              <a:rPr lang="en-US" dirty="0"/>
              <a:t>All of this means you can count on the POWER9 server line for your most demanding workloads.</a:t>
            </a:r>
          </a:p>
        </p:txBody>
      </p:sp>
      <p:sp>
        <p:nvSpPr>
          <p:cNvPr id="4" name="Slide Number Placeholder 3"/>
          <p:cNvSpPr>
            <a:spLocks noGrp="1"/>
          </p:cNvSpPr>
          <p:nvPr>
            <p:ph type="sldNum" sz="quarter" idx="10"/>
          </p:nvPr>
        </p:nvSpPr>
        <p:spPr/>
        <p:txBody>
          <a:bodyPr/>
          <a:lstStyle/>
          <a:p>
            <a:fld id="{6E2E38B8-B0B4-AD41-AC6E-B781F46A9FD3}" type="slidenum">
              <a:rPr lang="en-US" smtClean="0"/>
              <a:pPr/>
              <a:t>8</a:t>
            </a:fld>
            <a:endParaRPr lang="en-US" dirty="0"/>
          </a:p>
        </p:txBody>
      </p:sp>
    </p:spTree>
    <p:extLst>
      <p:ext uri="{BB962C8B-B14F-4D97-AF65-F5344CB8AC3E}">
        <p14:creationId xmlns:p14="http://schemas.microsoft.com/office/powerpoint/2010/main" val="83784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TO PRESENTER: THIS IS A POWER8 REFERENCE. THIS DECK WILL BE UPDATED WITH POWER9 REFERENCES AS THEY ROLL OUT INTO PRODUCTION – BUT THE REFERENCE STILL SPEAKS TO THE “POWER” of POWER.</a:t>
            </a:r>
          </a:p>
          <a:p>
            <a:endParaRPr lang="en-US" dirty="0"/>
          </a:p>
          <a:p>
            <a:r>
              <a:rPr lang="en-US" dirty="0"/>
              <a:t>UOL Group manages many operational functions – such as finance, procurement and materials management – using its core SAP ERP applications.</a:t>
            </a:r>
          </a:p>
          <a:p>
            <a:endParaRPr lang="en-US" dirty="0"/>
          </a:p>
          <a:p>
            <a:r>
              <a:rPr lang="en-US" dirty="0"/>
              <a:t>To accelerate analysis of its SAP data, UOL Group decided to migrate its entire SAP ERP landscape to the SAP HANA database. In order to support the SAP HANA database, UOL Group deployed three state-of-the-art IBM Power System servers, which are virtualized using IBM PowerVM and run the SUSE Linux Enterprise Server for SAP Applications operating system.</a:t>
            </a:r>
          </a:p>
          <a:p>
            <a:endParaRPr lang="en-US" dirty="0"/>
          </a:p>
          <a:p>
            <a:r>
              <a:rPr lang="en-US" dirty="0"/>
              <a:t>Foo Say Twang, Assistant General Manager, Group IT at UOL Group, explained: “SAP HANA solutions equip our employees across the globe with a reliable platform. We felt that IBM offered a combination of reliability, performance and value for money. The IBM team was helpful in addressing our queries and we have built a good relationship with them. We were satisfied with both the solution and implementation services from IBM and its partners.”</a:t>
            </a:r>
          </a:p>
          <a:p>
            <a:endParaRPr lang="en-US" dirty="0"/>
          </a:p>
          <a:p>
            <a:r>
              <a:rPr lang="en-US" dirty="0"/>
              <a:t>UOL Group is one of Singapore’s leading developers, with an extensive portfolio of development and investment properties, hotels and service suites. UOL Group, together with its hotel subsidiary Pan Pacific Hotels Group Limited (PPHG), owns two brands – namely Pan Pacific and PARKROYAL. PPHG now owns and/or manages over 30 hotels in Asia, Oceania and North America.</a:t>
            </a:r>
          </a:p>
          <a:p>
            <a:endParaRPr lang="en-US" dirty="0"/>
          </a:p>
          <a:p>
            <a:r>
              <a:rPr lang="en-US" dirty="0"/>
              <a:t>Details of the case study can be found here https://www.ibm.com/case-studies/UOL-Group.</a:t>
            </a:r>
          </a:p>
        </p:txBody>
      </p:sp>
      <p:sp>
        <p:nvSpPr>
          <p:cNvPr id="4" name="Slide Number Placeholder 3"/>
          <p:cNvSpPr>
            <a:spLocks noGrp="1"/>
          </p:cNvSpPr>
          <p:nvPr>
            <p:ph type="sldNum" sz="quarter" idx="10"/>
          </p:nvPr>
        </p:nvSpPr>
        <p:spPr/>
        <p:txBody>
          <a:bodyPr/>
          <a:lstStyle/>
          <a:p>
            <a:fld id="{6E2E38B8-B0B4-AD41-AC6E-B781F46A9FD3}" type="slidenum">
              <a:rPr lang="en-US" smtClean="0"/>
              <a:pPr/>
              <a:t>9</a:t>
            </a:fld>
            <a:endParaRPr lang="en-US" dirty="0"/>
          </a:p>
        </p:txBody>
      </p:sp>
    </p:spTree>
    <p:extLst>
      <p:ext uri="{BB962C8B-B14F-4D97-AF65-F5344CB8AC3E}">
        <p14:creationId xmlns:p14="http://schemas.microsoft.com/office/powerpoint/2010/main" val="3393000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8.xml"/><Relationship Id="rId1" Type="http://schemas.openxmlformats.org/officeDocument/2006/relationships/tags" Target="../tags/tag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8.xml"/><Relationship Id="rId1" Type="http://schemas.openxmlformats.org/officeDocument/2006/relationships/themeOverride" Target="../theme/themeOverride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10.xml"/><Relationship Id="rId1" Type="http://schemas.openxmlformats.org/officeDocument/2006/relationships/tags" Target="../tags/tag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2120460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535021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9024266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8605125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298680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245652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94618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951553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1233572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16084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36511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5888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01257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2706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518831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534887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094255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250084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9817813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bg1"/>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907542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387366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314597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26487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990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9661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36266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272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57718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0735263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848369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76239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9775826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863216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185849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73974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6" name="Picture 5" descr="ibm_gry.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111490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8018698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3706672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Tree>
    <p:extLst>
      <p:ext uri="{BB962C8B-B14F-4D97-AF65-F5344CB8AC3E}">
        <p14:creationId xmlns:p14="http://schemas.microsoft.com/office/powerpoint/2010/main" val="111496292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Click icon to add picture</a:t>
            </a:r>
          </a:p>
        </p:txBody>
      </p:sp>
    </p:spTree>
    <p:extLst>
      <p:ext uri="{BB962C8B-B14F-4D97-AF65-F5344CB8AC3E}">
        <p14:creationId xmlns:p14="http://schemas.microsoft.com/office/powerpoint/2010/main" val="287259572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36441042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 2017 IBM Corporation</a:t>
            </a:r>
            <a:endParaRPr lang="en-US"/>
          </a:p>
        </p:txBody>
      </p:sp>
    </p:spTree>
    <p:extLst>
      <p:ext uri="{BB962C8B-B14F-4D97-AF65-F5344CB8AC3E}">
        <p14:creationId xmlns:p14="http://schemas.microsoft.com/office/powerpoint/2010/main" val="19045774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3854999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97495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0205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8780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871057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98082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28139094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227284413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11223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0774667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4313838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1424451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a:xfrm>
            <a:off x="0" y="4980728"/>
            <a:ext cx="6400800" cy="137160"/>
          </a:xfrm>
        </p:spPr>
        <p:txBody>
          <a:bodyPr/>
          <a:lstStyle/>
          <a:p>
            <a:r>
              <a:rPr lang="de-DE"/>
              <a:t>© 2017 IBM Corporation</a:t>
            </a:r>
            <a:endParaRPr lang="en-US"/>
          </a:p>
        </p:txBody>
      </p:sp>
    </p:spTree>
    <p:extLst>
      <p:ext uri="{BB962C8B-B14F-4D97-AF65-F5344CB8AC3E}">
        <p14:creationId xmlns:p14="http://schemas.microsoft.com/office/powerpoint/2010/main" val="3833638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4099526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560303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807671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2494018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893867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1235023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 2017 IBM Corporation</a:t>
            </a:r>
            <a:endParaRPr lang="en-US"/>
          </a:p>
        </p:txBody>
      </p:sp>
    </p:spTree>
    <p:extLst>
      <p:ext uri="{BB962C8B-B14F-4D97-AF65-F5344CB8AC3E}">
        <p14:creationId xmlns:p14="http://schemas.microsoft.com/office/powerpoint/2010/main" val="168419163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7937261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7177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27065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389271836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2972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25712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16567091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Tree>
    <p:extLst>
      <p:ext uri="{BB962C8B-B14F-4D97-AF65-F5344CB8AC3E}">
        <p14:creationId xmlns:p14="http://schemas.microsoft.com/office/powerpoint/2010/main" val="40580509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48538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Edit Master text styles</a:t>
            </a:r>
          </a:p>
        </p:txBody>
      </p:sp>
    </p:spTree>
    <p:extLst>
      <p:ext uri="{BB962C8B-B14F-4D97-AF65-F5344CB8AC3E}">
        <p14:creationId xmlns:p14="http://schemas.microsoft.com/office/powerpoint/2010/main" val="132534496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 2017 IBM Corporation</a:t>
            </a:r>
            <a:endParaRPr lang="en-US"/>
          </a:p>
        </p:txBody>
      </p:sp>
      <p:pic>
        <p:nvPicPr>
          <p:cNvPr id="5" name="Picture 4" descr="ibm_gry.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32653421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a:p>
        </p:txBody>
      </p:sp>
    </p:spTree>
    <p:extLst>
      <p:ext uri="{BB962C8B-B14F-4D97-AF65-F5344CB8AC3E}">
        <p14:creationId xmlns:p14="http://schemas.microsoft.com/office/powerpoint/2010/main" val="38818236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2793" y="388470"/>
            <a:ext cx="8468887" cy="290186"/>
          </a:xfrm>
          <a:ln>
            <a:noFill/>
          </a:ln>
        </p:spPr>
        <p:txBody>
          <a:bodyPr/>
          <a:lstStyle>
            <a:lvl1pPr>
              <a:defRPr sz="1800" b="1">
                <a:solidFill>
                  <a:schemeClr val="accent4">
                    <a:lumMod val="90000"/>
                    <a:lumOff val="10000"/>
                  </a:schemeClr>
                </a:solidFill>
                <a:latin typeface="+mj-lt"/>
              </a:defRPr>
            </a:lvl1pPr>
          </a:lstStyle>
          <a:p>
            <a:r>
              <a:rPr lang="en-US"/>
              <a:t>Click to edit Master title style</a:t>
            </a:r>
            <a:endParaRPr lang="en-US" dirty="0"/>
          </a:p>
        </p:txBody>
      </p:sp>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10887742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solidFill>
                  <a:srgbClr val="FFFFFF"/>
                </a:solidFill>
              </a:rPr>
              <a:t>© 2017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20903164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FFFFFF"/>
                </a:solidFill>
              </a:rPr>
              <a:t>© 2017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47551000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 2017 IBM Corporation</a:t>
            </a:r>
            <a:endParaRPr lang="en-US">
              <a:solidFill>
                <a:srgbClr val="FFFFFF"/>
              </a:solidFill>
            </a:endParaRP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2479919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8805212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7221490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
        <p:nvSpPr>
          <p:cNvPr id="8" name="Text Placeholder 7"/>
          <p:cNvSpPr>
            <a:spLocks noGrp="1"/>
          </p:cNvSpPr>
          <p:nvPr>
            <p:ph type="body" sz="quarter" idx="12"/>
          </p:nvPr>
        </p:nvSpPr>
        <p:spPr>
          <a:xfrm>
            <a:off x="228600" y="1554480"/>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581126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13431232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FFFFFF"/>
                </a:solidFill>
              </a:rPr>
              <a:t>© 2017 IBM Corporation</a:t>
            </a:r>
          </a:p>
        </p:txBody>
      </p:sp>
    </p:spTree>
    <p:extLst>
      <p:ext uri="{BB962C8B-B14F-4D97-AF65-F5344CB8AC3E}">
        <p14:creationId xmlns:p14="http://schemas.microsoft.com/office/powerpoint/2010/main" val="35851271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33782037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06256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330213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FFFFFF"/>
                </a:solidFill>
              </a:rPr>
              <a:t>© 2017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892797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0510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55757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2901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54385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79799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1027608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387070822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12997049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4903195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48618466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86820655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722100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9276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32873517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26984128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31737143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293206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491724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82313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3315589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59846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8732082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spTree>
    <p:extLst>
      <p:ext uri="{BB962C8B-B14F-4D97-AF65-F5344CB8AC3E}">
        <p14:creationId xmlns:p14="http://schemas.microsoft.com/office/powerpoint/2010/main" val="9674290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24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65361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9144000" cy="2569463"/>
          </a:xfrm>
          <a:solidFill>
            <a:schemeClr val="tx1"/>
          </a:solidFill>
        </p:spPr>
        <p:txBody>
          <a:bodyPr lIns="182880" tIns="164592" rIns="228600" bIns="228600"/>
          <a:lstStyle>
            <a:lvl1pPr>
              <a:defRPr sz="4800"/>
            </a:lvl1pPr>
          </a:lstStyle>
          <a:p>
            <a:r>
              <a:rPr lang="en-US" dirty="0"/>
              <a:t>Click to edit Master title style</a:t>
            </a:r>
          </a:p>
        </p:txBody>
      </p:sp>
      <p:sp>
        <p:nvSpPr>
          <p:cNvPr id="11"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629819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de-DE">
                <a:solidFill>
                  <a:srgbClr val="FFFFFF"/>
                </a:solidFill>
              </a:rPr>
              <a:t>© 2017 IBM Corporation</a:t>
            </a:r>
            <a:endParaRPr lang="en-US">
              <a:solidFill>
                <a:srgbClr val="FFFFFF"/>
              </a:solidFill>
            </a:endParaRP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p:txBody>
      </p:sp>
    </p:spTree>
    <p:extLst>
      <p:ext uri="{BB962C8B-B14F-4D97-AF65-F5344CB8AC3E}">
        <p14:creationId xmlns:p14="http://schemas.microsoft.com/office/powerpoint/2010/main" val="19347264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FFFFFF"/>
                </a:solidFill>
              </a:rPr>
              <a:pPr/>
              <a:t>‹#›</a:t>
            </a:fld>
            <a:endParaRPr lang="en-US">
              <a:solidFill>
                <a:srgbClr val="FFFFFF"/>
              </a:solidFill>
            </a:endParaRPr>
          </a:p>
        </p:txBody>
      </p:sp>
      <p:sp>
        <p:nvSpPr>
          <p:cNvPr id="4" name="Footer Placeholder 3"/>
          <p:cNvSpPr>
            <a:spLocks noGrp="1"/>
          </p:cNvSpPr>
          <p:nvPr>
            <p:ph type="ftr" sz="quarter" idx="11"/>
          </p:nvPr>
        </p:nvSpPr>
        <p:spPr/>
        <p:txBody>
          <a:bodyPr/>
          <a:lstStyle/>
          <a:p>
            <a:r>
              <a:rPr lang="en-US">
                <a:solidFill>
                  <a:srgbClr val="FFFFFF"/>
                </a:solidFill>
              </a:rPr>
              <a:t>© 2017 IBM Corporation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258673918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61491688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7517062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6148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11494651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21009793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09299749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2294399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421264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541098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66801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6593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179372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7790199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79835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34247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6434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6743236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42858442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708265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832870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0050633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6858000" y="4832418"/>
            <a:ext cx="2057400" cy="137160"/>
          </a:xfrm>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48510096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611123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9759520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219736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24973565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297342468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68546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729538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47957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1855655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1593657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383875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110758634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40111474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764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856329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299884469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6" y="789367"/>
            <a:ext cx="8468887" cy="4108214"/>
          </a:xfrm>
          <a:prstGeom prst="rect">
            <a:avLst/>
          </a:prstGeom>
        </p:spPr>
        <p:txBody>
          <a:bodyPr/>
          <a:lstStyle>
            <a:lvl1pPr marL="226589" indent="-226589">
              <a:lnSpc>
                <a:spcPct val="90000"/>
              </a:lnSpc>
              <a:spcBef>
                <a:spcPts val="400"/>
              </a:spcBef>
              <a:spcAft>
                <a:spcPts val="100"/>
              </a:spcAft>
              <a:buClr>
                <a:schemeClr val="accent4">
                  <a:lumMod val="90000"/>
                  <a:lumOff val="10000"/>
                </a:schemeClr>
              </a:buClr>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12910897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plus contnet IBM &amp; BP only">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6" y="789367"/>
            <a:ext cx="8468887" cy="4108214"/>
          </a:xfrm>
          <a:prstGeom prst="rect">
            <a:avLst/>
          </a:prstGeom>
        </p:spPr>
        <p:txBody>
          <a:bodyPr/>
          <a:lstStyle>
            <a:lvl1pPr marL="226589" indent="-226589">
              <a:lnSpc>
                <a:spcPct val="90000"/>
              </a:lnSpc>
              <a:spcBef>
                <a:spcPts val="400"/>
              </a:spcBef>
              <a:spcAft>
                <a:spcPts val="100"/>
              </a:spcAft>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38438950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2795" y="388471"/>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31529128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4951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2914069" y="2302996"/>
            <a:ext cx="3581982"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7827835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a:prstGeom prst="rect">
            <a:avLst/>
          </a:prstGeom>
        </p:spPr>
        <p:txBody>
          <a:bodyPr/>
          <a:lstStyle>
            <a:lvl1pPr defTabSz="20782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170599035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1" y="1597822"/>
            <a:ext cx="4071938" cy="1102519"/>
          </a:xfrm>
        </p:spPr>
        <p:txBody>
          <a:bodyPr anchor="b"/>
          <a:lstStyle>
            <a:lvl1pPr>
              <a:lnSpc>
                <a:spcPct val="90000"/>
              </a:lnSpc>
              <a:defRPr sz="2700">
                <a:solidFill>
                  <a:schemeClr val="accent4">
                    <a:lumMod val="90000"/>
                    <a:lumOff val="10000"/>
                  </a:schemeClr>
                </a:solidFill>
              </a:defRPr>
            </a:lvl1pPr>
          </a:lstStyle>
          <a:p>
            <a:pPr lvl="0"/>
            <a:r>
              <a:rPr lang="en-US" noProof="0" dirty="0"/>
              <a:t>Click to edit Master title style</a:t>
            </a:r>
          </a:p>
        </p:txBody>
      </p:sp>
      <p:sp>
        <p:nvSpPr>
          <p:cNvPr id="3075" name="Rectangle 3"/>
          <p:cNvSpPr>
            <a:spLocks noGrp="1" noChangeArrowheads="1"/>
          </p:cNvSpPr>
          <p:nvPr>
            <p:ph type="subTitle" idx="1"/>
          </p:nvPr>
        </p:nvSpPr>
        <p:spPr>
          <a:xfrm>
            <a:off x="457201" y="2914650"/>
            <a:ext cx="4071938" cy="1314450"/>
          </a:xfrm>
          <a:prstGeom prst="rect">
            <a:avLst/>
          </a:prstGeom>
        </p:spPr>
        <p:txBody>
          <a:bodyPr>
            <a:normAutofit/>
          </a:bodyPr>
          <a:lstStyle>
            <a:lvl1pPr marL="0" indent="0">
              <a:lnSpc>
                <a:spcPct val="90000"/>
              </a:lnSpc>
              <a:buFontTx/>
              <a:buNone/>
              <a:defRPr sz="1800" b="0">
                <a:solidFill>
                  <a:schemeClr val="accent4">
                    <a:lumMod val="90000"/>
                    <a:lumOff val="10000"/>
                  </a:schemeClr>
                </a:solidFill>
              </a:defRPr>
            </a:lvl1pPr>
          </a:lstStyle>
          <a:p>
            <a:pPr lvl="0"/>
            <a:r>
              <a:rPr lang="en-US" noProof="0" dirty="0"/>
              <a:t>Click to edit Master subtitle style</a:t>
            </a:r>
          </a:p>
        </p:txBody>
      </p:sp>
      <p:pic>
        <p:nvPicPr>
          <p:cNvPr id="6" name="Picture 10" descr="Internal_logo_widescre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19153" y="1"/>
            <a:ext cx="4124849" cy="516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38539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Title + 2 content">
    <p:spTree>
      <p:nvGrpSpPr>
        <p:cNvPr id="1" name=""/>
        <p:cNvGrpSpPr/>
        <p:nvPr/>
      </p:nvGrpSpPr>
      <p:grpSpPr>
        <a:xfrm>
          <a:off x="0" y="0"/>
          <a:ext cx="0" cy="0"/>
          <a:chOff x="0" y="0"/>
          <a:chExt cx="0" cy="0"/>
        </a:xfrm>
      </p:grpSpPr>
      <p:sp>
        <p:nvSpPr>
          <p:cNvPr id="5" name="Rectangle 6"/>
          <p:cNvSpPr txBox="1">
            <a:spLocks noChangeArrowheads="1"/>
          </p:cNvSpPr>
          <p:nvPr/>
        </p:nvSpPr>
        <p:spPr bwMode="auto">
          <a:xfrm>
            <a:off x="72473" y="4969222"/>
            <a:ext cx="724749" cy="17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marL="0" algn="l" defTabSz="277116" rtl="0" eaLnBrk="1" latinLnBrk="0" hangingPunct="1">
              <a:defRPr sz="800" kern="1200" smtClean="0">
                <a:solidFill>
                  <a:srgbClr val="004266"/>
                </a:solidFill>
                <a:latin typeface="Calibri"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541A812-539A-A745-9B9C-B5B0954EB052}" type="slidenum">
              <a:rPr lang="en-US" altLang="en-US" sz="600" smtClean="0">
                <a:solidFill>
                  <a:schemeClr val="accent4">
                    <a:lumMod val="90000"/>
                    <a:lumOff val="10000"/>
                  </a:schemeClr>
                </a:solidFill>
              </a:rPr>
              <a:pPr>
                <a:defRPr/>
              </a:pPr>
              <a:t>‹#›</a:t>
            </a:fld>
            <a:endParaRPr lang="en-US" altLang="en-US" sz="600" dirty="0">
              <a:solidFill>
                <a:schemeClr val="accent4">
                  <a:lumMod val="90000"/>
                  <a:lumOff val="10000"/>
                </a:schemeClr>
              </a:solidFill>
            </a:endParaRPr>
          </a:p>
        </p:txBody>
      </p:sp>
      <p:sp>
        <p:nvSpPr>
          <p:cNvPr id="6" name="Title 1"/>
          <p:cNvSpPr>
            <a:spLocks noGrp="1"/>
          </p:cNvSpPr>
          <p:nvPr>
            <p:ph type="title"/>
          </p:nvPr>
        </p:nvSpPr>
        <p:spPr>
          <a:xfrm>
            <a:off x="332795" y="388471"/>
            <a:ext cx="8468887" cy="290186"/>
          </a:xfrm>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7" name="Content Placeholder 2"/>
          <p:cNvSpPr>
            <a:spLocks noGrp="1"/>
          </p:cNvSpPr>
          <p:nvPr>
            <p:ph idx="1"/>
          </p:nvPr>
        </p:nvSpPr>
        <p:spPr>
          <a:xfrm>
            <a:off x="332794" y="789367"/>
            <a:ext cx="4105856" cy="4108214"/>
          </a:xfrm>
          <a:prstGeom prst="rect">
            <a:avLst/>
          </a:prstGeom>
        </p:spPr>
        <p:txBody>
          <a:bodyPr/>
          <a:lstStyle>
            <a:lvl1pPr marL="257162" indent="-257162">
              <a:lnSpc>
                <a:spcPct val="90000"/>
              </a:lnSpc>
              <a:spcBef>
                <a:spcPts val="400"/>
              </a:spcBef>
              <a:spcAft>
                <a:spcPts val="100"/>
              </a:spcAft>
              <a:buFont typeface="Arial" charset="0"/>
              <a:buChar char="•"/>
              <a:defRPr sz="1500">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1"/>
          </p:nvPr>
        </p:nvSpPr>
        <p:spPr>
          <a:xfrm>
            <a:off x="4676777" y="779842"/>
            <a:ext cx="4105275" cy="4108214"/>
          </a:xfrm>
          <a:prstGeom prst="rect">
            <a:avLst/>
          </a:prstGeom>
        </p:spPr>
        <p:txBody>
          <a:bodyPr/>
          <a:lstStyle>
            <a:lvl1pPr marL="257162" indent="-257162">
              <a:lnSpc>
                <a:spcPct val="90000"/>
              </a:lnSpc>
              <a:spcBef>
                <a:spcPts val="400"/>
              </a:spcBef>
              <a:spcAft>
                <a:spcPts val="100"/>
              </a:spcAft>
              <a:buFont typeface="Arial" charset="0"/>
              <a:buChar char="•"/>
              <a:defRPr sz="1500">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450" indent="-285583">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05515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Rectangle 5"/>
          <p:cNvSpPr>
            <a:spLocks noChangeArrowheads="1"/>
          </p:cNvSpPr>
          <p:nvPr userDrawn="1"/>
        </p:nvSpPr>
        <p:spPr bwMode="auto">
          <a:xfrm>
            <a:off x="0" y="4894662"/>
            <a:ext cx="9144000" cy="248840"/>
          </a:xfrm>
          <a:prstGeom prst="rect">
            <a:avLst/>
          </a:prstGeom>
          <a:gradFill rotWithShape="1">
            <a:gsLst>
              <a:gs pos="0">
                <a:srgbClr val="00649F"/>
              </a:gs>
              <a:gs pos="100000">
                <a:srgbClr val="00649F">
                  <a:gamma/>
                  <a:shade val="46275"/>
                  <a:invGamma/>
                </a:srgbClr>
              </a:gs>
            </a:gsLst>
            <a:lin ang="5400000" scaled="1"/>
          </a:gradFill>
          <a:ln w="9525">
            <a:noFill/>
            <a:miter lim="800000"/>
            <a:headEnd/>
            <a:tailEnd/>
          </a:ln>
          <a:effectLst/>
        </p:spPr>
        <p:txBody>
          <a:bodyPr wrap="none" anchor="ctr"/>
          <a:lstStyle/>
          <a:p>
            <a:pPr>
              <a:defRPr/>
            </a:pPr>
            <a:endParaRPr lang="en-US" sz="1013">
              <a:latin typeface="Arial" charset="0"/>
              <a:cs typeface="Arial" charset="0"/>
            </a:endParaRPr>
          </a:p>
        </p:txBody>
      </p:sp>
      <p:sp>
        <p:nvSpPr>
          <p:cNvPr id="5" name="Rectangle 6"/>
          <p:cNvSpPr>
            <a:spLocks noChangeArrowheads="1"/>
          </p:cNvSpPr>
          <p:nvPr userDrawn="1"/>
        </p:nvSpPr>
        <p:spPr bwMode="black">
          <a:xfrm>
            <a:off x="7799390" y="4943477"/>
            <a:ext cx="1114425" cy="92869"/>
          </a:xfrm>
          <a:prstGeom prst="rect">
            <a:avLst/>
          </a:prstGeom>
          <a:noFill/>
          <a:ln>
            <a:noFill/>
          </a:ln>
          <a:extLst/>
        </p:spPr>
        <p:txBody>
          <a:bodyPr wrap="none" lIns="0" tIns="0" rIns="0" bIns="0"/>
          <a:lstStyle/>
          <a:p>
            <a:pPr algn="r">
              <a:defRPr/>
            </a:pPr>
            <a:r>
              <a:rPr lang="en-US" sz="600" dirty="0">
                <a:solidFill>
                  <a:schemeClr val="bg1"/>
                </a:solidFill>
                <a:latin typeface="Arial" charset="0"/>
                <a:cs typeface="Arial" charset="0"/>
              </a:rPr>
              <a:t>© 2017 IBM Corporation</a:t>
            </a:r>
            <a:endParaRPr lang="en-US" sz="1013" dirty="0">
              <a:solidFill>
                <a:schemeClr val="bg1"/>
              </a:solidFill>
              <a:latin typeface="Arial" charset="0"/>
              <a:cs typeface="Arial" charset="0"/>
            </a:endParaRPr>
          </a:p>
        </p:txBody>
      </p:sp>
      <p:sp>
        <p:nvSpPr>
          <p:cNvPr id="6" name="Rectangle 6"/>
          <p:cNvSpPr>
            <a:spLocks noChangeArrowheads="1"/>
          </p:cNvSpPr>
          <p:nvPr userDrawn="1"/>
        </p:nvSpPr>
        <p:spPr bwMode="black">
          <a:xfrm>
            <a:off x="219076" y="4931569"/>
            <a:ext cx="117020" cy="115416"/>
          </a:xfrm>
          <a:prstGeom prst="rect">
            <a:avLst/>
          </a:prstGeom>
          <a:noFill/>
          <a:ln>
            <a:noFill/>
          </a:ln>
          <a:extLst/>
        </p:spPr>
        <p:txBody>
          <a:bodyPr wrap="none" lIns="0" tIns="0" rIns="0" bIns="0">
            <a:spAutoFit/>
          </a:bodyPr>
          <a:lstStyle/>
          <a:p>
            <a:pPr>
              <a:defRPr/>
            </a:pPr>
            <a:fld id="{69CC6971-5F0D-4FAE-B8E4-5DB90ECE41A2}" type="slidenum">
              <a:rPr lang="en-US" sz="750">
                <a:solidFill>
                  <a:schemeClr val="bg1"/>
                </a:solidFill>
                <a:latin typeface="Arial" charset="0"/>
                <a:cs typeface="Arial" charset="0"/>
              </a:rPr>
              <a:pPr>
                <a:defRPr/>
              </a:pPr>
              <a:t>‹#›</a:t>
            </a:fld>
            <a:endParaRPr lang="en-US" sz="750" dirty="0">
              <a:solidFill>
                <a:schemeClr val="bg1"/>
              </a:solidFill>
              <a:latin typeface="Arial" charset="0"/>
              <a:cs typeface="Arial" charset="0"/>
            </a:endParaRPr>
          </a:p>
        </p:txBody>
      </p:sp>
      <p:sp>
        <p:nvSpPr>
          <p:cNvPr id="8" name="Rectangle 21"/>
          <p:cNvSpPr>
            <a:spLocks noChangeArrowheads="1"/>
          </p:cNvSpPr>
          <p:nvPr userDrawn="1"/>
        </p:nvSpPr>
        <p:spPr bwMode="auto">
          <a:xfrm>
            <a:off x="6332540" y="2"/>
            <a:ext cx="1233487" cy="417910"/>
          </a:xfrm>
          <a:prstGeom prst="rect">
            <a:avLst/>
          </a:prstGeom>
          <a:gradFill rotWithShape="1">
            <a:gsLst>
              <a:gs pos="0">
                <a:schemeClr val="bg1">
                  <a:alpha val="0"/>
                </a:schemeClr>
              </a:gs>
              <a:gs pos="100000">
                <a:schemeClr val="bg1"/>
              </a:gs>
            </a:gsLst>
            <a:lin ang="0" scaled="1"/>
          </a:gradFill>
          <a:ln w="9525">
            <a:noFill/>
            <a:miter lim="800000"/>
            <a:headEnd/>
            <a:tailEnd/>
          </a:ln>
          <a:effectLst/>
        </p:spPr>
        <p:txBody>
          <a:bodyPr wrap="none" anchor="ctr"/>
          <a:lstStyle/>
          <a:p>
            <a:pPr>
              <a:defRPr/>
            </a:pPr>
            <a:endParaRPr lang="en-US" sz="1013">
              <a:latin typeface="Arial" charset="0"/>
              <a:cs typeface="Arial" charset="0"/>
            </a:endParaRPr>
          </a:p>
        </p:txBody>
      </p:sp>
      <p:pic>
        <p:nvPicPr>
          <p:cNvPr id="9" name="Picture 13" descr="IBM6p6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142289" y="141687"/>
            <a:ext cx="635000" cy="177403"/>
          </a:xfrm>
          <a:prstGeom prst="rect">
            <a:avLst/>
          </a:prstGeom>
          <a:noFill/>
          <a:ln w="9525">
            <a:noFill/>
            <a:miter lim="800000"/>
            <a:headEnd/>
            <a:tailEnd/>
          </a:ln>
        </p:spPr>
      </p:pic>
      <p:sp>
        <p:nvSpPr>
          <p:cNvPr id="10" name="Line 12"/>
          <p:cNvSpPr>
            <a:spLocks noChangeShapeType="1"/>
          </p:cNvSpPr>
          <p:nvPr userDrawn="1"/>
        </p:nvSpPr>
        <p:spPr bwMode="auto">
          <a:xfrm>
            <a:off x="238127" y="406004"/>
            <a:ext cx="8689975" cy="0"/>
          </a:xfrm>
          <a:prstGeom prst="line">
            <a:avLst/>
          </a:prstGeom>
          <a:noFill/>
          <a:ln w="9525">
            <a:solidFill>
              <a:schemeClr val="tx1"/>
            </a:solidFill>
            <a:round/>
            <a:headEnd/>
            <a:tailEnd/>
          </a:ln>
          <a:effectLst/>
        </p:spPr>
        <p:txBody>
          <a:bodyPr/>
          <a:lstStyle/>
          <a:p>
            <a:pPr>
              <a:defRPr/>
            </a:pPr>
            <a:endParaRPr lang="en-US" sz="1013">
              <a:latin typeface="Arial" charset="0"/>
              <a:cs typeface="Arial" charset="0"/>
            </a:endParaRP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7" name="Title 6"/>
          <p:cNvSpPr>
            <a:spLocks noGrp="1"/>
          </p:cNvSpPr>
          <p:nvPr>
            <p:ph type="title"/>
          </p:nvPr>
        </p:nvSpPr>
        <p:spPr/>
        <p:txBody>
          <a:bodyPr/>
          <a:lstStyle/>
          <a:p>
            <a:r>
              <a:rPr lang="en-US"/>
              <a:t>Click to edit Master title style</a:t>
            </a:r>
          </a:p>
        </p:txBody>
      </p:sp>
      <p:sp>
        <p:nvSpPr>
          <p:cNvPr id="12" name="Rectangle 6"/>
          <p:cNvSpPr>
            <a:spLocks noChangeArrowheads="1"/>
          </p:cNvSpPr>
          <p:nvPr userDrawn="1"/>
        </p:nvSpPr>
        <p:spPr bwMode="black">
          <a:xfrm>
            <a:off x="5134043" y="4946131"/>
            <a:ext cx="1114425" cy="92869"/>
          </a:xfrm>
          <a:prstGeom prst="rect">
            <a:avLst/>
          </a:prstGeom>
          <a:noFill/>
          <a:ln>
            <a:noFill/>
          </a:ln>
          <a:extLst/>
        </p:spPr>
        <p:txBody>
          <a:bodyPr wrap="none" lIns="0" tIns="0" rIns="0" bIns="0"/>
          <a:lstStyle/>
          <a:p>
            <a:pPr algn="r">
              <a:defRPr/>
            </a:pPr>
            <a:r>
              <a:rPr lang="en-US" sz="600" dirty="0">
                <a:solidFill>
                  <a:schemeClr val="bg1"/>
                </a:solidFill>
                <a:latin typeface="Arial" charset="0"/>
                <a:cs typeface="Arial" charset="0"/>
              </a:rPr>
              <a:t> IBM and Business Partner Use – Do not send to clients</a:t>
            </a:r>
            <a:endParaRPr lang="en-US" sz="1013" dirty="0">
              <a:solidFill>
                <a:schemeClr val="bg1"/>
              </a:solidFill>
              <a:latin typeface="Arial" charset="0"/>
              <a:cs typeface="Arial" charset="0"/>
            </a:endParaRPr>
          </a:p>
        </p:txBody>
      </p:sp>
    </p:spTree>
    <p:extLst>
      <p:ext uri="{BB962C8B-B14F-4D97-AF65-F5344CB8AC3E}">
        <p14:creationId xmlns:p14="http://schemas.microsoft.com/office/powerpoint/2010/main" val="495298148"/>
      </p:ext>
    </p:extLst>
  </p:cSld>
  <p:clrMapOvr>
    <a:overrideClrMapping bg1="lt1" tx1="dk1" bg2="lt2" tx2="dk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solidFill>
          <a:srgbClr val="4178BE"/>
        </a:solidFill>
        <a:effectLst/>
      </p:bgPr>
    </p:bg>
    <p:spTree>
      <p:nvGrpSpPr>
        <p:cNvPr id="1" name=""/>
        <p:cNvGrpSpPr/>
        <p:nvPr/>
      </p:nvGrpSpPr>
      <p:grpSpPr>
        <a:xfrm>
          <a:off x="0" y="0"/>
          <a:ext cx="0" cy="0"/>
          <a:chOff x="0" y="0"/>
          <a:chExt cx="0" cy="0"/>
        </a:xfrm>
      </p:grpSpPr>
      <p:pic>
        <p:nvPicPr>
          <p:cNvPr id="6" name="Picture 3" descr="Power8_IconGraphic_Gray.pn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
            <a:ext cx="1544459" cy="15010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787751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401735" y="648974"/>
            <a:ext cx="8225280" cy="603783"/>
          </a:xfrm>
          <a:prstGeom prst="rect">
            <a:avLst/>
          </a:prstGeom>
        </p:spPr>
        <p:txBody>
          <a:bodyPr lIns="162512" tIns="81262" rIns="162512" bIns="81262"/>
          <a:lstStyle>
            <a:lvl1pPr algn="l">
              <a:defRPr sz="21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Rectangle 6"/>
          <p:cNvSpPr>
            <a:spLocks noGrp="1" noChangeArrowheads="1"/>
          </p:cNvSpPr>
          <p:nvPr>
            <p:ph type="sldNum" sz="quarter" idx="10"/>
          </p:nvPr>
        </p:nvSpPr>
        <p:spPr>
          <a:xfrm>
            <a:off x="6457950" y="4767264"/>
            <a:ext cx="2057400" cy="273844"/>
          </a:xfrm>
        </p:spPr>
        <p:txBody>
          <a:bodyPr/>
          <a:lstStyle>
            <a:lvl1pPr eaLnBrk="1" hangingPunct="1">
              <a:defRPr smtClean="0">
                <a:ea typeface="MS PGothic" charset="0"/>
                <a:cs typeface="MS PGothic" charset="0"/>
              </a:defRPr>
            </a:lvl1pPr>
          </a:lstStyle>
          <a:p>
            <a:pPr>
              <a:defRPr/>
            </a:pPr>
            <a:fld id="{757DE690-90EC-0D43-84B7-8D5CA3B59B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374763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Rectangle 6"/>
          <p:cNvSpPr>
            <a:spLocks noGrp="1" noChangeArrowheads="1"/>
          </p:cNvSpPr>
          <p:nvPr>
            <p:ph type="sldNum" sz="quarter" idx="11"/>
          </p:nvPr>
        </p:nvSpPr>
        <p:spPr/>
        <p:txBody>
          <a:bodyPr/>
          <a:lstStyle>
            <a:lvl1pPr>
              <a:defRPr>
                <a:solidFill>
                  <a:schemeClr val="bg1"/>
                </a:solidFill>
                <a:latin typeface="Calibri" panose="020F0502020204030204" pitchFamily="34" charset="0"/>
              </a:defRPr>
            </a:lvl1pPr>
          </a:lstStyle>
          <a:p>
            <a:pPr>
              <a:defRPr/>
            </a:pPr>
            <a:fld id="{AA085626-7FF3-46C9-9382-E0A43F14F386}" type="slidenum">
              <a:rPr lang="en-US" altLang="en-US" smtClean="0">
                <a:solidFill>
                  <a:srgbClr val="FFFFFF"/>
                </a:solidFill>
              </a:rPr>
              <a:pPr>
                <a:defRPr/>
              </a:pPr>
              <a:t>‹#›</a:t>
            </a:fld>
            <a:endParaRPr lang="en-US" altLang="en-US">
              <a:solidFill>
                <a:srgbClr val="FFFFFF"/>
              </a:solidFill>
            </a:endParaRPr>
          </a:p>
        </p:txBody>
      </p:sp>
      <p:sp>
        <p:nvSpPr>
          <p:cNvPr id="8" name="Title Placeholder 3"/>
          <p:cNvSpPr>
            <a:spLocks noGrp="1"/>
          </p:cNvSpPr>
          <p:nvPr>
            <p:ph type="title"/>
          </p:nvPr>
        </p:nvSpPr>
        <p:spPr>
          <a:xfrm>
            <a:off x="156393" y="205979"/>
            <a:ext cx="8229600" cy="773736"/>
          </a:xfrm>
          <a:prstGeom prst="rect">
            <a:avLst/>
          </a:prstGeom>
        </p:spPr>
        <p:txBody>
          <a:bodyPr vert="horz" lIns="68568" tIns="34289" rIns="68568" bIns="34289" rtlCol="0" anchor="ctr">
            <a:normAutofit/>
          </a:bodyPr>
          <a:lstStyle/>
          <a:p>
            <a:r>
              <a:rPr lang="en-US" dirty="0"/>
              <a:t>Click to edit Master title style</a:t>
            </a:r>
          </a:p>
        </p:txBody>
      </p:sp>
      <p:sp>
        <p:nvSpPr>
          <p:cNvPr id="7" name="Rectangle 1"/>
          <p:cNvSpPr>
            <a:spLocks noChangeArrowheads="1"/>
          </p:cNvSpPr>
          <p:nvPr userDrawn="1"/>
        </p:nvSpPr>
        <p:spPr bwMode="auto">
          <a:xfrm>
            <a:off x="3295573" y="4982774"/>
            <a:ext cx="2976563" cy="161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68" tIns="34289" rIns="68568" bIns="34289">
            <a:spAutoFit/>
          </a:bodyPr>
          <a:lstStyle>
            <a:lvl1pPr eaLnBrk="0" hangingPunct="0">
              <a:defRPr>
                <a:solidFill>
                  <a:schemeClr val="tx1"/>
                </a:solidFill>
                <a:latin typeface="Arial" pitchFamily="34" charset="0"/>
                <a:ea typeface="ヒラギノ角ゴ Pro W3"/>
                <a:cs typeface="ヒラギノ角ゴ Pro W3"/>
              </a:defRPr>
            </a:lvl1pPr>
            <a:lvl2pPr marL="742950" indent="-285750" eaLnBrk="0" hangingPunct="0">
              <a:defRPr>
                <a:solidFill>
                  <a:schemeClr val="tx1"/>
                </a:solidFill>
                <a:latin typeface="Arial" pitchFamily="34" charset="0"/>
                <a:ea typeface="ヒラギノ角ゴ Pro W3"/>
                <a:cs typeface="ヒラギノ角ゴ Pro W3"/>
              </a:defRPr>
            </a:lvl2pPr>
            <a:lvl3pPr marL="1143000" indent="-228600" eaLnBrk="0" hangingPunct="0">
              <a:defRPr>
                <a:solidFill>
                  <a:schemeClr val="tx1"/>
                </a:solidFill>
                <a:latin typeface="Arial" pitchFamily="34" charset="0"/>
                <a:ea typeface="ヒラギノ角ゴ Pro W3"/>
                <a:cs typeface="ヒラギノ角ゴ Pro W3"/>
              </a:defRPr>
            </a:lvl3pPr>
            <a:lvl4pPr marL="1600200" indent="-228600" eaLnBrk="0" hangingPunct="0">
              <a:defRPr>
                <a:solidFill>
                  <a:schemeClr val="tx1"/>
                </a:solidFill>
                <a:latin typeface="Arial" pitchFamily="34" charset="0"/>
                <a:ea typeface="ヒラギノ角ゴ Pro W3"/>
                <a:cs typeface="ヒラギノ角ゴ Pro W3"/>
              </a:defRPr>
            </a:lvl4pPr>
            <a:lvl5pPr marL="2057400" indent="-228600" eaLnBrk="0" hangingPunct="0">
              <a:defRPr>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a:solidFill>
                  <a:schemeClr val="tx1"/>
                </a:solidFill>
                <a:latin typeface="Arial" pitchFamily="34" charset="0"/>
                <a:ea typeface="ヒラギノ角ゴ Pro W3"/>
                <a:cs typeface="ヒラギノ角ゴ Pro W3"/>
              </a:defRPr>
            </a:lvl9pPr>
          </a:lstStyle>
          <a:p>
            <a:pPr defTabSz="457106" eaLnBrk="1" hangingPunct="1">
              <a:defRPr/>
            </a:pPr>
            <a:r>
              <a:rPr lang="en-US" altLang="en-US" sz="600" dirty="0">
                <a:solidFill>
                  <a:srgbClr val="FFFFFF"/>
                </a:solidFill>
              </a:rPr>
              <a:t>© 2017 International Business Machines Corporation</a:t>
            </a:r>
          </a:p>
        </p:txBody>
      </p:sp>
    </p:spTree>
    <p:extLst>
      <p:ext uri="{BB962C8B-B14F-4D97-AF65-F5344CB8AC3E}">
        <p14:creationId xmlns:p14="http://schemas.microsoft.com/office/powerpoint/2010/main" val="408251768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de-DE"/>
              <a:t>Group Name / DOC ID / Month XX, 2017 / © 2017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spTree>
    <p:extLst>
      <p:ext uri="{BB962C8B-B14F-4D97-AF65-F5344CB8AC3E}">
        <p14:creationId xmlns:p14="http://schemas.microsoft.com/office/powerpoint/2010/main" val="156277829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Group Name / DOC ID / Month XX, 2017 / © 2017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519571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49240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16868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48268793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901719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8561559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Group Name / DOC ID / Month XX, 2017 / © 2017 IBM Corporation</a:t>
            </a:r>
            <a:endParaRPr lang="en-US"/>
          </a:p>
        </p:txBody>
      </p:sp>
    </p:spTree>
    <p:extLst>
      <p:ext uri="{BB962C8B-B14F-4D97-AF65-F5344CB8AC3E}">
        <p14:creationId xmlns:p14="http://schemas.microsoft.com/office/powerpoint/2010/main" val="3985054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1864746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122400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122370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100937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729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565314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78286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290472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9244878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5088077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98045054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422732181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64651347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73875894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634024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4803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6953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620336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151435897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23723334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15078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08465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43015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1211997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81648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39046865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Tree>
    <p:extLst>
      <p:ext uri="{BB962C8B-B14F-4D97-AF65-F5344CB8AC3E}">
        <p14:creationId xmlns:p14="http://schemas.microsoft.com/office/powerpoint/2010/main" val="3241417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4062750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10445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52450858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a:t>
            </a:fld>
            <a:endParaRPr lang="en-US"/>
          </a:p>
        </p:txBody>
      </p:sp>
      <p:sp>
        <p:nvSpPr>
          <p:cNvPr id="4" name="Footer Placeholder 3"/>
          <p:cNvSpPr>
            <a:spLocks noGrp="1"/>
          </p:cNvSpPr>
          <p:nvPr>
            <p:ph type="ftr" sz="quarter" idx="11"/>
          </p:nvPr>
        </p:nvSpPr>
        <p:spPr/>
        <p:txBody>
          <a:bodyPr/>
          <a:lstStyle/>
          <a:p>
            <a:r>
              <a:rPr lang="de-DE"/>
              <a:t>Group Name / DOC ID / Month XX, 2017 / © 2017 IBM Corporation</a:t>
            </a: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32511402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2793" y="388470"/>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4" y="789367"/>
            <a:ext cx="8468887" cy="4108214"/>
          </a:xfrm>
          <a:prstGeom prst="rect">
            <a:avLst/>
          </a:prstGeom>
        </p:spPr>
        <p:txBody>
          <a:bodyPr/>
          <a:lstStyle>
            <a:lvl1pPr marL="226601" indent="-226601">
              <a:lnSpc>
                <a:spcPct val="90000"/>
              </a:lnSpc>
              <a:spcBef>
                <a:spcPts val="400"/>
              </a:spcBef>
              <a:spcAft>
                <a:spcPts val="100"/>
              </a:spcAft>
              <a:buClr>
                <a:schemeClr val="accent4">
                  <a:lumMod val="90000"/>
                  <a:lumOff val="10000"/>
                </a:schemeClr>
              </a:buClr>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510" indent="-285597">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41962804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plus contnet IBM &amp; BP only">
    <p:spTree>
      <p:nvGrpSpPr>
        <p:cNvPr id="1" name=""/>
        <p:cNvGrpSpPr/>
        <p:nvPr/>
      </p:nvGrpSpPr>
      <p:grpSpPr>
        <a:xfrm>
          <a:off x="0" y="0"/>
          <a:ext cx="0" cy="0"/>
          <a:chOff x="0" y="0"/>
          <a:chExt cx="0" cy="0"/>
        </a:xfrm>
      </p:grpSpPr>
      <p:sp>
        <p:nvSpPr>
          <p:cNvPr id="2" name="Title 1"/>
          <p:cNvSpPr>
            <a:spLocks noGrp="1"/>
          </p:cNvSpPr>
          <p:nvPr>
            <p:ph type="title"/>
          </p:nvPr>
        </p:nvSpPr>
        <p:spPr>
          <a:xfrm>
            <a:off x="332793" y="388470"/>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3" name="Content Placeholder 2"/>
          <p:cNvSpPr>
            <a:spLocks noGrp="1"/>
          </p:cNvSpPr>
          <p:nvPr>
            <p:ph idx="1"/>
          </p:nvPr>
        </p:nvSpPr>
        <p:spPr>
          <a:xfrm>
            <a:off x="332794" y="789367"/>
            <a:ext cx="8468887" cy="4108214"/>
          </a:xfrm>
          <a:prstGeom prst="rect">
            <a:avLst/>
          </a:prstGeom>
        </p:spPr>
        <p:txBody>
          <a:bodyPr/>
          <a:lstStyle>
            <a:lvl1pPr marL="226601" indent="-226601">
              <a:lnSpc>
                <a:spcPct val="90000"/>
              </a:lnSpc>
              <a:spcBef>
                <a:spcPts val="400"/>
              </a:spcBef>
              <a:spcAft>
                <a:spcPts val="100"/>
              </a:spcAft>
              <a:buFont typeface="Arial" charset="0"/>
              <a:buChar char="•"/>
              <a:defRPr sz="1500" b="1">
                <a:solidFill>
                  <a:schemeClr val="accent4">
                    <a:lumMod val="90000"/>
                    <a:lumOff val="10000"/>
                  </a:schemeClr>
                </a:solidFill>
              </a:defRPr>
            </a:lvl1pPr>
            <a:lvl2pPr>
              <a:lnSpc>
                <a:spcPct val="90000"/>
              </a:lnSpc>
              <a:spcBef>
                <a:spcPts val="400"/>
              </a:spcBef>
              <a:spcAft>
                <a:spcPts val="100"/>
              </a:spcAft>
              <a:defRPr sz="1350">
                <a:solidFill>
                  <a:schemeClr val="bg2">
                    <a:lumMod val="75000"/>
                  </a:schemeClr>
                </a:solidFill>
              </a:defRPr>
            </a:lvl2pPr>
            <a:lvl3pPr marL="1199510" indent="-285597">
              <a:lnSpc>
                <a:spcPct val="90000"/>
              </a:lnSpc>
              <a:spcBef>
                <a:spcPts val="400"/>
              </a:spcBef>
              <a:spcAft>
                <a:spcPts val="100"/>
              </a:spcAft>
              <a:buFont typeface="Wingdings" charset="2"/>
              <a:buChar char="§"/>
              <a:defRPr sz="1200">
                <a:solidFill>
                  <a:schemeClr val="bg2">
                    <a:lumMod val="75000"/>
                  </a:schemeClr>
                </a:solidFill>
              </a:defRPr>
            </a:lvl3pPr>
            <a:lvl4pPr>
              <a:lnSpc>
                <a:spcPct val="90000"/>
              </a:lnSpc>
              <a:spcBef>
                <a:spcPts val="400"/>
              </a:spcBef>
              <a:spcAft>
                <a:spcPts val="100"/>
              </a:spcAft>
              <a:defRPr sz="1200">
                <a:solidFill>
                  <a:schemeClr val="bg2">
                    <a:lumMod val="75000"/>
                  </a:schemeClr>
                </a:solidFill>
              </a:defRPr>
            </a:lvl4pPr>
            <a:lvl5pPr>
              <a:lnSpc>
                <a:spcPct val="90000"/>
              </a:lnSpc>
              <a:spcBef>
                <a:spcPts val="400"/>
              </a:spcBef>
              <a:spcAft>
                <a:spcPts val="100"/>
              </a:spcAft>
              <a:defRPr sz="1200">
                <a:solidFill>
                  <a:schemeClr val="bg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228484399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2793" y="388470"/>
            <a:ext cx="8468887"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142566334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2914069" y="2302995"/>
            <a:ext cx="3581982" cy="290186"/>
          </a:xfrm>
          <a:ln>
            <a:noFill/>
          </a:ln>
        </p:spPr>
        <p:txBody>
          <a:bodyPr/>
          <a:lstStyle>
            <a:lvl1pPr>
              <a:defRPr sz="1800" b="1">
                <a:solidFill>
                  <a:schemeClr val="accent4">
                    <a:lumMod val="90000"/>
                    <a:lumOff val="10000"/>
                  </a:schemeClr>
                </a:solidFill>
                <a:latin typeface="+mj-lt"/>
              </a:defRPr>
            </a:lvl1pPr>
          </a:lstStyle>
          <a:p>
            <a:r>
              <a:rPr lang="en-US" dirty="0"/>
              <a:t>Click to edit Master title style</a:t>
            </a:r>
          </a:p>
        </p:txBody>
      </p:sp>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rgbClr val="00558C"/>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9351212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a:xfrm>
            <a:off x="72473" y="4969222"/>
            <a:ext cx="724749" cy="174278"/>
          </a:xfrm>
        </p:spPr>
        <p:txBody>
          <a:bodyPr/>
          <a:lstStyle>
            <a:lvl1pPr defTabSz="207837" eaLnBrk="1" hangingPunct="1">
              <a:defRPr smtClean="0">
                <a:solidFill>
                  <a:schemeClr val="accent4">
                    <a:lumMod val="90000"/>
                    <a:lumOff val="10000"/>
                  </a:schemeClr>
                </a:solidFill>
                <a:latin typeface="Calibri" charset="0"/>
              </a:defRPr>
            </a:lvl1pPr>
          </a:lstStyle>
          <a:p>
            <a:pPr>
              <a:defRPr/>
            </a:pPr>
            <a:fld id="{C541A812-539A-A745-9B9C-B5B0954EB052}" type="slidenum">
              <a:rPr lang="en-US" altLang="en-US" smtClean="0"/>
              <a:pPr>
                <a:defRPr/>
              </a:pPr>
              <a:t>‹#›</a:t>
            </a:fld>
            <a:endParaRPr lang="en-US" altLang="en-US" dirty="0"/>
          </a:p>
        </p:txBody>
      </p:sp>
    </p:spTree>
    <p:extLst>
      <p:ext uri="{BB962C8B-B14F-4D97-AF65-F5344CB8AC3E}">
        <p14:creationId xmlns:p14="http://schemas.microsoft.com/office/powerpoint/2010/main" val="421436765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57201" y="1597820"/>
            <a:ext cx="4071938" cy="1102519"/>
          </a:xfrm>
        </p:spPr>
        <p:txBody>
          <a:bodyPr anchor="b"/>
          <a:lstStyle>
            <a:lvl1pPr>
              <a:lnSpc>
                <a:spcPct val="90000"/>
              </a:lnSpc>
              <a:defRPr sz="2700">
                <a:solidFill>
                  <a:schemeClr val="accent4">
                    <a:lumMod val="90000"/>
                    <a:lumOff val="10000"/>
                  </a:schemeClr>
                </a:solidFill>
              </a:defRPr>
            </a:lvl1pPr>
          </a:lstStyle>
          <a:p>
            <a:pPr lvl="0"/>
            <a:r>
              <a:rPr lang="en-US" noProof="0" dirty="0"/>
              <a:t>Click to edit Master title style</a:t>
            </a:r>
          </a:p>
        </p:txBody>
      </p:sp>
      <p:sp>
        <p:nvSpPr>
          <p:cNvPr id="3075" name="Rectangle 3"/>
          <p:cNvSpPr>
            <a:spLocks noGrp="1" noChangeArrowheads="1"/>
          </p:cNvSpPr>
          <p:nvPr>
            <p:ph type="subTitle" idx="1"/>
          </p:nvPr>
        </p:nvSpPr>
        <p:spPr>
          <a:xfrm>
            <a:off x="457201" y="2914650"/>
            <a:ext cx="4071938" cy="1314450"/>
          </a:xfrm>
          <a:prstGeom prst="rect">
            <a:avLst/>
          </a:prstGeom>
        </p:spPr>
        <p:txBody>
          <a:bodyPr>
            <a:normAutofit/>
          </a:bodyPr>
          <a:lstStyle>
            <a:lvl1pPr marL="0" indent="0">
              <a:lnSpc>
                <a:spcPct val="90000"/>
              </a:lnSpc>
              <a:buFontTx/>
              <a:buNone/>
              <a:defRPr sz="1800" b="0">
                <a:solidFill>
                  <a:schemeClr val="accent4">
                    <a:lumMod val="90000"/>
                    <a:lumOff val="10000"/>
                  </a:schemeClr>
                </a:solidFill>
              </a:defRPr>
            </a:lvl1pPr>
          </a:lstStyle>
          <a:p>
            <a:pPr lvl="0"/>
            <a:r>
              <a:rPr lang="en-US" noProof="0" dirty="0"/>
              <a:t>Click to edit Master subtitle style</a:t>
            </a:r>
          </a:p>
        </p:txBody>
      </p:sp>
      <p:pic>
        <p:nvPicPr>
          <p:cNvPr id="6" name="Picture 10" descr="Internal_logo_widescreen"/>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019151" y="0"/>
            <a:ext cx="4124849" cy="516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364126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Default 0">
    <p:spTree>
      <p:nvGrpSpPr>
        <p:cNvPr id="1" name=""/>
        <p:cNvGrpSpPr/>
        <p:nvPr/>
      </p:nvGrpSpPr>
      <p:grpSpPr>
        <a:xfrm>
          <a:off x="0" y="0"/>
          <a:ext cx="0" cy="0"/>
          <a:chOff x="0" y="0"/>
          <a:chExt cx="0" cy="0"/>
        </a:xfrm>
      </p:grpSpPr>
      <p:sp>
        <p:nvSpPr>
          <p:cNvPr id="23" name="Shape 23"/>
          <p:cNvSpPr>
            <a:spLocks noGrp="1"/>
          </p:cNvSpPr>
          <p:nvPr>
            <p:ph type="sldNum" sz="quarter" idx="2"/>
          </p:nvPr>
        </p:nvSpPr>
        <p:spPr>
          <a:xfrm>
            <a:off x="6553200" y="4630341"/>
            <a:ext cx="2133600" cy="273844"/>
          </a:xfrm>
          <a:prstGeom prst="rect">
            <a:avLst/>
          </a:prstGeom>
        </p:spPr>
        <p:txBody>
          <a:bodyPr anchor="ctr"/>
          <a:lstStyle>
            <a:lvl1pPr>
              <a:defRPr sz="900">
                <a:latin typeface="Calibri"/>
                <a:ea typeface="Calibri"/>
                <a:cs typeface="Calibri"/>
                <a:sym typeface="Calibri"/>
              </a:defRPr>
            </a:lvl1pPr>
          </a:lstStyle>
          <a:p>
            <a:fld id="{86CB4B4D-7CA3-9044-876B-883B54F8677D}" type="slidenum">
              <a:rPr/>
              <a:t>‹#›</a:t>
            </a:fld>
            <a:endParaRPr dirty="0"/>
          </a:p>
        </p:txBody>
      </p:sp>
    </p:spTree>
    <p:extLst>
      <p:ext uri="{BB962C8B-B14F-4D97-AF65-F5344CB8AC3E}">
        <p14:creationId xmlns:p14="http://schemas.microsoft.com/office/powerpoint/2010/main" val="1977337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941600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6" name="Rectangle 6"/>
          <p:cNvSpPr>
            <a:spLocks noChangeArrowheads="1"/>
          </p:cNvSpPr>
          <p:nvPr userDrawn="1"/>
        </p:nvSpPr>
        <p:spPr bwMode="black">
          <a:xfrm>
            <a:off x="5934076" y="4861326"/>
            <a:ext cx="3054350" cy="173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9056" tIns="34529" rIns="69056" bIns="34529">
            <a:spAutoFit/>
          </a:bodyPr>
          <a:lstStyle/>
          <a:p>
            <a:pPr algn="r"/>
            <a:r>
              <a:rPr lang="en-US" sz="675" dirty="0">
                <a:solidFill>
                  <a:schemeClr val="bg1"/>
                </a:solidFill>
              </a:rPr>
              <a:t>© 2017 IBM Corporation</a:t>
            </a:r>
          </a:p>
        </p:txBody>
      </p:sp>
      <p:sp>
        <p:nvSpPr>
          <p:cNvPr id="7" name="Rectangle 6"/>
          <p:cNvSpPr>
            <a:spLocks noChangeArrowheads="1"/>
          </p:cNvSpPr>
          <p:nvPr userDrawn="1"/>
        </p:nvSpPr>
        <p:spPr bwMode="auto">
          <a:xfrm>
            <a:off x="190500" y="4842272"/>
            <a:ext cx="552450" cy="1857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fld id="{35981CAD-D717-E041-9EB6-AABBDF800876}" type="slidenum">
              <a:rPr lang="en-US" sz="750">
                <a:solidFill>
                  <a:schemeClr val="tx1"/>
                </a:solidFill>
                <a:cs typeface="+mn-cs"/>
              </a:rPr>
              <a:pPr>
                <a:defRPr/>
              </a:pPr>
              <a:t>‹#›</a:t>
            </a:fld>
            <a:endParaRPr lang="en-US" sz="750" dirty="0">
              <a:solidFill>
                <a:schemeClr val="tx1"/>
              </a:solidFill>
              <a:cs typeface="+mn-cs"/>
            </a:endParaRPr>
          </a:p>
        </p:txBody>
      </p:sp>
    </p:spTree>
    <p:extLst>
      <p:ext uri="{BB962C8B-B14F-4D97-AF65-F5344CB8AC3E}">
        <p14:creationId xmlns:p14="http://schemas.microsoft.com/office/powerpoint/2010/main" val="177078691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Meet the Team">
    <p:spTree>
      <p:nvGrpSpPr>
        <p:cNvPr id="1" name=""/>
        <p:cNvGrpSpPr/>
        <p:nvPr/>
      </p:nvGrpSpPr>
      <p:grpSpPr>
        <a:xfrm>
          <a:off x="0" y="0"/>
          <a:ext cx="0" cy="0"/>
          <a:chOff x="0" y="0"/>
          <a:chExt cx="0" cy="0"/>
        </a:xfrm>
      </p:grpSpPr>
      <p:sp>
        <p:nvSpPr>
          <p:cNvPr id="23" name="Picture Placeholder 22"/>
          <p:cNvSpPr>
            <a:spLocks noGrp="1"/>
          </p:cNvSpPr>
          <p:nvPr>
            <p:ph type="pic" sz="quarter" idx="15"/>
          </p:nvPr>
        </p:nvSpPr>
        <p:spPr>
          <a:xfrm>
            <a:off x="105933" y="828117"/>
            <a:ext cx="1600200" cy="1600200"/>
          </a:xfrm>
          <a:prstGeom prst="ellipse">
            <a:avLst/>
          </a:prstGeom>
        </p:spPr>
        <p:txBody>
          <a:bodyPr>
            <a:normAutofit/>
          </a:bodyPr>
          <a:lstStyle>
            <a:lvl1pPr>
              <a:defRPr sz="1200"/>
            </a:lvl1pPr>
          </a:lstStyle>
          <a:p>
            <a:endParaRPr lang="en-US" dirty="0"/>
          </a:p>
        </p:txBody>
      </p:sp>
      <p:sp>
        <p:nvSpPr>
          <p:cNvPr id="18" name="Picture Placeholder 22"/>
          <p:cNvSpPr>
            <a:spLocks noGrp="1"/>
          </p:cNvSpPr>
          <p:nvPr>
            <p:ph type="pic" sz="quarter" idx="16"/>
          </p:nvPr>
        </p:nvSpPr>
        <p:spPr>
          <a:xfrm>
            <a:off x="1940186" y="828117"/>
            <a:ext cx="1600200" cy="1600200"/>
          </a:xfrm>
          <a:prstGeom prst="ellipse">
            <a:avLst/>
          </a:prstGeom>
        </p:spPr>
        <p:txBody>
          <a:bodyPr>
            <a:normAutofit/>
          </a:bodyPr>
          <a:lstStyle>
            <a:lvl1pPr>
              <a:defRPr sz="1200"/>
            </a:lvl1pPr>
          </a:lstStyle>
          <a:p>
            <a:endParaRPr lang="en-US" dirty="0"/>
          </a:p>
        </p:txBody>
      </p:sp>
      <p:sp>
        <p:nvSpPr>
          <p:cNvPr id="19" name="Picture Placeholder 22"/>
          <p:cNvSpPr>
            <a:spLocks noGrp="1"/>
          </p:cNvSpPr>
          <p:nvPr>
            <p:ph type="pic" sz="quarter" idx="17"/>
          </p:nvPr>
        </p:nvSpPr>
        <p:spPr>
          <a:xfrm>
            <a:off x="3774440" y="828117"/>
            <a:ext cx="1600200" cy="1600200"/>
          </a:xfrm>
          <a:prstGeom prst="ellipse">
            <a:avLst/>
          </a:prstGeom>
        </p:spPr>
        <p:txBody>
          <a:bodyPr>
            <a:normAutofit/>
          </a:bodyPr>
          <a:lstStyle>
            <a:lvl1pPr>
              <a:defRPr sz="1200"/>
            </a:lvl1pPr>
          </a:lstStyle>
          <a:p>
            <a:endParaRPr lang="en-US" dirty="0"/>
          </a:p>
        </p:txBody>
      </p:sp>
      <p:sp>
        <p:nvSpPr>
          <p:cNvPr id="20" name="Picture Placeholder 22"/>
          <p:cNvSpPr>
            <a:spLocks noGrp="1"/>
          </p:cNvSpPr>
          <p:nvPr>
            <p:ph type="pic" sz="quarter" idx="18"/>
          </p:nvPr>
        </p:nvSpPr>
        <p:spPr>
          <a:xfrm>
            <a:off x="5608693" y="828117"/>
            <a:ext cx="1600200" cy="1600200"/>
          </a:xfrm>
          <a:prstGeom prst="ellipse">
            <a:avLst/>
          </a:prstGeom>
        </p:spPr>
        <p:txBody>
          <a:bodyPr>
            <a:normAutofit/>
          </a:bodyPr>
          <a:lstStyle>
            <a:lvl1pPr>
              <a:defRPr sz="1200"/>
            </a:lvl1pPr>
          </a:lstStyle>
          <a:p>
            <a:endParaRPr lang="en-US" dirty="0"/>
          </a:p>
        </p:txBody>
      </p:sp>
      <p:sp>
        <p:nvSpPr>
          <p:cNvPr id="24" name="Picture Placeholder 22"/>
          <p:cNvSpPr>
            <a:spLocks noGrp="1"/>
          </p:cNvSpPr>
          <p:nvPr>
            <p:ph type="pic" sz="quarter" idx="19"/>
          </p:nvPr>
        </p:nvSpPr>
        <p:spPr>
          <a:xfrm>
            <a:off x="7442948" y="828117"/>
            <a:ext cx="1600200" cy="1600200"/>
          </a:xfrm>
          <a:prstGeom prst="ellipse">
            <a:avLst/>
          </a:prstGeom>
        </p:spPr>
        <p:txBody>
          <a:bodyPr>
            <a:normAutofit/>
          </a:bodyPr>
          <a:lstStyle>
            <a:lvl1pPr>
              <a:defRPr sz="1200"/>
            </a:lvl1pPr>
          </a:lstStyle>
          <a:p>
            <a:endParaRPr lang="en-US" dirty="0"/>
          </a:p>
        </p:txBody>
      </p:sp>
    </p:spTree>
    <p:extLst>
      <p:ext uri="{BB962C8B-B14F-4D97-AF65-F5344CB8AC3E}">
        <p14:creationId xmlns:p14="http://schemas.microsoft.com/office/powerpoint/2010/main" val="296225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nodePh="1">
                                  <p:stCondLst>
                                    <p:cond delay="0"/>
                                  </p:stCondLst>
                                  <p:endCondLst>
                                    <p:cond evt="begin" delay="0">
                                      <p:tn val="5"/>
                                    </p:cond>
                                  </p:end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fltVal val="0"/>
                                          </p:val>
                                        </p:tav>
                                        <p:tav tm="100000">
                                          <p:val>
                                            <p:strVal val="#ppt_w"/>
                                          </p:val>
                                        </p:tav>
                                      </p:tavLst>
                                    </p:anim>
                                    <p:anim calcmode="lin" valueType="num">
                                      <p:cBhvr>
                                        <p:cTn id="8" dur="1000" fill="hold"/>
                                        <p:tgtEl>
                                          <p:spTgt spid="23"/>
                                        </p:tgtEl>
                                        <p:attrNameLst>
                                          <p:attrName>ppt_h</p:attrName>
                                        </p:attrNameLst>
                                      </p:cBhvr>
                                      <p:tavLst>
                                        <p:tav tm="0">
                                          <p:val>
                                            <p:fltVal val="0"/>
                                          </p:val>
                                        </p:tav>
                                        <p:tav tm="100000">
                                          <p:val>
                                            <p:strVal val="#ppt_h"/>
                                          </p:val>
                                        </p:tav>
                                      </p:tavLst>
                                    </p:anim>
                                    <p:anim calcmode="lin" valueType="num">
                                      <p:cBhvr>
                                        <p:cTn id="9" dur="1000" fill="hold"/>
                                        <p:tgtEl>
                                          <p:spTgt spid="23"/>
                                        </p:tgtEl>
                                        <p:attrNameLst>
                                          <p:attrName>style.rotation</p:attrName>
                                        </p:attrNameLst>
                                      </p:cBhvr>
                                      <p:tavLst>
                                        <p:tav tm="0">
                                          <p:val>
                                            <p:fltVal val="90"/>
                                          </p:val>
                                        </p:tav>
                                        <p:tav tm="100000">
                                          <p:val>
                                            <p:fltVal val="0"/>
                                          </p:val>
                                        </p:tav>
                                      </p:tavLst>
                                    </p:anim>
                                    <p:animEffect transition="in" filter="fade">
                                      <p:cBhvr>
                                        <p:cTn id="10" dur="1000"/>
                                        <p:tgtEl>
                                          <p:spTgt spid="23"/>
                                        </p:tgtEl>
                                      </p:cBhvr>
                                    </p:animEffect>
                                  </p:childTnLst>
                                </p:cTn>
                              </p:par>
                            </p:childTnLst>
                          </p:cTn>
                        </p:par>
                        <p:par>
                          <p:cTn id="11" fill="hold">
                            <p:stCondLst>
                              <p:cond delay="1000"/>
                            </p:stCondLst>
                            <p:childTnLst>
                              <p:par>
                                <p:cTn id="12" presetID="3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3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fltVal val="0"/>
                                          </p:val>
                                        </p:tav>
                                        <p:tav tm="100000">
                                          <p:val>
                                            <p:strVal val="#ppt_w"/>
                                          </p:val>
                                        </p:tav>
                                      </p:tavLst>
                                    </p:anim>
                                    <p:anim calcmode="lin" valueType="num">
                                      <p:cBhvr>
                                        <p:cTn id="22" dur="1000" fill="hold"/>
                                        <p:tgtEl>
                                          <p:spTgt spid="19"/>
                                        </p:tgtEl>
                                        <p:attrNameLst>
                                          <p:attrName>ppt_h</p:attrName>
                                        </p:attrNameLst>
                                      </p:cBhvr>
                                      <p:tavLst>
                                        <p:tav tm="0">
                                          <p:val>
                                            <p:fltVal val="0"/>
                                          </p:val>
                                        </p:tav>
                                        <p:tav tm="100000">
                                          <p:val>
                                            <p:strVal val="#ppt_h"/>
                                          </p:val>
                                        </p:tav>
                                      </p:tavLst>
                                    </p:anim>
                                    <p:anim calcmode="lin" valueType="num">
                                      <p:cBhvr>
                                        <p:cTn id="23" dur="1000" fill="hold"/>
                                        <p:tgtEl>
                                          <p:spTgt spid="19"/>
                                        </p:tgtEl>
                                        <p:attrNameLst>
                                          <p:attrName>style.rotation</p:attrName>
                                        </p:attrNameLst>
                                      </p:cBhvr>
                                      <p:tavLst>
                                        <p:tav tm="0">
                                          <p:val>
                                            <p:fltVal val="90"/>
                                          </p:val>
                                        </p:tav>
                                        <p:tav tm="100000">
                                          <p:val>
                                            <p:fltVal val="0"/>
                                          </p:val>
                                        </p:tav>
                                      </p:tavLst>
                                    </p:anim>
                                    <p:animEffect transition="in" filter="fade">
                                      <p:cBhvr>
                                        <p:cTn id="24" dur="1000"/>
                                        <p:tgtEl>
                                          <p:spTgt spid="19"/>
                                        </p:tgtEl>
                                      </p:cBhvr>
                                    </p:animEffect>
                                  </p:childTnLst>
                                </p:cTn>
                              </p:par>
                            </p:childTnLst>
                          </p:cTn>
                        </p:par>
                        <p:par>
                          <p:cTn id="25" fill="hold">
                            <p:stCondLst>
                              <p:cond delay="3000"/>
                            </p:stCondLst>
                            <p:childTnLst>
                              <p:par>
                                <p:cTn id="26" presetID="3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par>
                          <p:cTn id="32" fill="hold">
                            <p:stCondLst>
                              <p:cond delay="4000"/>
                            </p:stCondLst>
                            <p:childTnLst>
                              <p:par>
                                <p:cTn id="33" presetID="31" presetClass="entr" presetSubtype="0" fill="hold" grpId="0" nodeType="afterEffect" nodePh="1">
                                  <p:stCondLst>
                                    <p:cond delay="0"/>
                                  </p:stCondLst>
                                  <p:endCondLst>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fltVal val="0"/>
                                          </p:val>
                                        </p:tav>
                                        <p:tav tm="100000">
                                          <p:val>
                                            <p:strVal val="#ppt_w"/>
                                          </p:val>
                                        </p:tav>
                                      </p:tavLst>
                                    </p:anim>
                                    <p:anim calcmode="lin" valueType="num">
                                      <p:cBhvr>
                                        <p:cTn id="36" dur="1000" fill="hold"/>
                                        <p:tgtEl>
                                          <p:spTgt spid="24"/>
                                        </p:tgtEl>
                                        <p:attrNameLst>
                                          <p:attrName>ppt_h</p:attrName>
                                        </p:attrNameLst>
                                      </p:cBhvr>
                                      <p:tavLst>
                                        <p:tav tm="0">
                                          <p:val>
                                            <p:fltVal val="0"/>
                                          </p:val>
                                        </p:tav>
                                        <p:tav tm="100000">
                                          <p:val>
                                            <p:strVal val="#ppt_h"/>
                                          </p:val>
                                        </p:tav>
                                      </p:tavLst>
                                    </p:anim>
                                    <p:anim calcmode="lin" valueType="num">
                                      <p:cBhvr>
                                        <p:cTn id="37" dur="1000" fill="hold"/>
                                        <p:tgtEl>
                                          <p:spTgt spid="24"/>
                                        </p:tgtEl>
                                        <p:attrNameLst>
                                          <p:attrName>style.rotation</p:attrName>
                                        </p:attrNameLst>
                                      </p:cBhvr>
                                      <p:tavLst>
                                        <p:tav tm="0">
                                          <p:val>
                                            <p:fltVal val="90"/>
                                          </p:val>
                                        </p:tav>
                                        <p:tav tm="100000">
                                          <p:val>
                                            <p:fltVal val="0"/>
                                          </p:val>
                                        </p:tav>
                                      </p:tavLst>
                                    </p:anim>
                                    <p:animEffect transition="in" filter="fade">
                                      <p:cBhvr>
                                        <p:cTn id="3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8" grpId="0"/>
      <p:bldP spid="19" grpId="0"/>
      <p:bldP spid="20" grpId="0"/>
      <p:bldP spid="24" grpId="0"/>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marL="515435" indent="-225206">
              <a:buFont typeface=".HelveticaNeueDeskInterface-Regular" charset="0"/>
              <a:buChar cha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154367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Header with Copy and Image">
    <p:spTree>
      <p:nvGrpSpPr>
        <p:cNvPr id="1" name=""/>
        <p:cNvGrpSpPr/>
        <p:nvPr/>
      </p:nvGrpSpPr>
      <p:grpSpPr>
        <a:xfrm>
          <a:off x="0" y="0"/>
          <a:ext cx="0" cy="0"/>
          <a:chOff x="0" y="0"/>
          <a:chExt cx="0" cy="0"/>
        </a:xfrm>
      </p:grpSpPr>
      <p:sp>
        <p:nvSpPr>
          <p:cNvPr id="21" name="Text Placeholder 15"/>
          <p:cNvSpPr>
            <a:spLocks noGrp="1"/>
          </p:cNvSpPr>
          <p:nvPr>
            <p:ph type="body" sz="quarter" idx="12" hasCustomPrompt="1"/>
          </p:nvPr>
        </p:nvSpPr>
        <p:spPr>
          <a:xfrm>
            <a:off x="202517" y="904955"/>
            <a:ext cx="3770266" cy="3186743"/>
          </a:xfrm>
        </p:spPr>
        <p:txBody>
          <a:bodyPr>
            <a:noAutofit/>
          </a:bodyPr>
          <a:lstStyle>
            <a:lvl1pPr marL="0" indent="0" fontAlgn="t">
              <a:lnSpc>
                <a:spcPct val="90000"/>
              </a:lnSpc>
              <a:spcBef>
                <a:spcPts val="0"/>
              </a:spcBef>
              <a:spcAft>
                <a:spcPts val="900"/>
              </a:spcAft>
              <a:buFontTx/>
              <a:buNone/>
              <a:defRPr sz="1950" baseline="0">
                <a:solidFill>
                  <a:srgbClr val="323232"/>
                </a:solidFill>
                <a:latin typeface="Arial" charset="0"/>
              </a:defRPr>
            </a:lvl1pPr>
          </a:lstStyle>
          <a:p>
            <a:r>
              <a:rPr lang="en-US" dirty="0"/>
              <a:t>Copy goes here lorem ipsum </a:t>
            </a:r>
            <a:r>
              <a:rPr lang="en-US" dirty="0" err="1"/>
              <a:t>dolar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t>
            </a:r>
            <a:r>
              <a:rPr lang="en-US" dirty="0" err="1"/>
              <a:t>vehicula</a:t>
            </a:r>
            <a:r>
              <a:rPr lang="en-US" dirty="0"/>
              <a:t> lorem </a:t>
            </a:r>
            <a:r>
              <a:rPr lang="en-US" dirty="0" err="1"/>
              <a:t>enim</a:t>
            </a:r>
            <a:r>
              <a:rPr lang="en-US" dirty="0"/>
              <a:t>, </a:t>
            </a:r>
            <a:r>
              <a:rPr lang="en-US" dirty="0" err="1"/>
              <a:t>quis</a:t>
            </a:r>
            <a:r>
              <a:rPr lang="en-US" dirty="0"/>
              <a:t> convallis lacus </a:t>
            </a:r>
            <a:r>
              <a:rPr lang="en-US" dirty="0" err="1"/>
              <a:t>sodales</a:t>
            </a:r>
            <a:r>
              <a:rPr lang="en-US" dirty="0"/>
              <a:t> in.</a:t>
            </a:r>
          </a:p>
        </p:txBody>
      </p:sp>
      <p:sp>
        <p:nvSpPr>
          <p:cNvPr id="3" name="Picture Placeholder 2"/>
          <p:cNvSpPr>
            <a:spLocks noGrp="1"/>
          </p:cNvSpPr>
          <p:nvPr>
            <p:ph type="pic" sz="quarter" idx="13" hasCustomPrompt="1"/>
          </p:nvPr>
        </p:nvSpPr>
        <p:spPr>
          <a:xfrm>
            <a:off x="4568125" y="0"/>
            <a:ext cx="4568480" cy="5143500"/>
          </a:xfrm>
          <a:solidFill>
            <a:srgbClr val="F1EDED"/>
          </a:solidFill>
          <a:ln>
            <a:noFill/>
          </a:ln>
        </p:spPr>
        <p:txBody>
          <a:bodyPr anchor="ctr">
            <a:normAutofit/>
          </a:bodyPr>
          <a:lstStyle>
            <a:lvl1pPr marL="0" indent="0" algn="ctr">
              <a:buNone/>
              <a:defRPr sz="1500">
                <a:ln>
                  <a:noFill/>
                </a:ln>
                <a:solidFill>
                  <a:srgbClr val="A6A6A6"/>
                </a:solidFill>
              </a:defRPr>
            </a:lvl1pPr>
          </a:lstStyle>
          <a:p>
            <a:r>
              <a:rPr lang="en-US" dirty="0"/>
              <a:t>Your image goes here</a:t>
            </a:r>
          </a:p>
        </p:txBody>
      </p:sp>
      <p:sp>
        <p:nvSpPr>
          <p:cNvPr id="9" name="Slide Number Placeholder 3"/>
          <p:cNvSpPr>
            <a:spLocks noGrp="1"/>
          </p:cNvSpPr>
          <p:nvPr>
            <p:ph type="sldNum" sz="quarter" idx="4"/>
          </p:nvPr>
        </p:nvSpPr>
        <p:spPr>
          <a:xfrm>
            <a:off x="291833" y="4853747"/>
            <a:ext cx="435499" cy="187359"/>
          </a:xfrm>
          <a:prstGeom prst="rect">
            <a:avLst/>
          </a:prstGeom>
        </p:spPr>
        <p:txBody>
          <a:bodyPr vert="horz" lIns="91440" tIns="45720" rIns="91440" bIns="45720" rtlCol="0" anchor="ctr"/>
          <a:lstStyle>
            <a:lvl1pPr algn="l">
              <a:defRPr sz="900" baseline="0">
                <a:solidFill>
                  <a:srgbClr val="655A5B"/>
                </a:solidFill>
              </a:defRPr>
            </a:lvl1pPr>
          </a:lstStyle>
          <a:p>
            <a:fld id="{64A8A213-8E92-D94A-82D7-8578C89CAF17}" type="slidenum">
              <a:rPr lang="en-US" smtClean="0"/>
              <a:pPr/>
              <a:t>‹#›</a:t>
            </a:fld>
            <a:endParaRPr lang="en-US" dirty="0"/>
          </a:p>
        </p:txBody>
      </p:sp>
      <p:sp>
        <p:nvSpPr>
          <p:cNvPr id="10" name="Date Placeholder 4"/>
          <p:cNvSpPr>
            <a:spLocks noGrp="1"/>
          </p:cNvSpPr>
          <p:nvPr>
            <p:ph type="dt" sz="half" idx="2"/>
          </p:nvPr>
        </p:nvSpPr>
        <p:spPr>
          <a:xfrm>
            <a:off x="727241" y="4853747"/>
            <a:ext cx="2057400" cy="187359"/>
          </a:xfrm>
          <a:prstGeom prst="rect">
            <a:avLst/>
          </a:prstGeom>
        </p:spPr>
        <p:txBody>
          <a:bodyPr vert="horz" lIns="91440" tIns="45720" rIns="91440" bIns="45720" rtlCol="0" anchor="ctr"/>
          <a:lstStyle>
            <a:lvl1pPr algn="l">
              <a:defRPr sz="900" baseline="0">
                <a:solidFill>
                  <a:srgbClr val="655A5B"/>
                </a:solidFill>
              </a:defRPr>
            </a:lvl1pPr>
          </a:lstStyle>
          <a:p>
            <a:fld id="{CD911897-AAF5-9F48-8CFE-C7A0C3E8F556}" type="datetime1">
              <a:rPr lang="en-US" smtClean="0"/>
              <a:pPr/>
              <a:t>1/7/19</a:t>
            </a:fld>
            <a:endParaRPr lang="en-US" dirty="0"/>
          </a:p>
        </p:txBody>
      </p:sp>
      <p:sp>
        <p:nvSpPr>
          <p:cNvPr id="7" name="Text Placeholder 15"/>
          <p:cNvSpPr>
            <a:spLocks noGrp="1"/>
          </p:cNvSpPr>
          <p:nvPr>
            <p:ph type="body" sz="quarter" idx="11" hasCustomPrompt="1"/>
          </p:nvPr>
        </p:nvSpPr>
        <p:spPr>
          <a:xfrm>
            <a:off x="202517" y="290927"/>
            <a:ext cx="3770265" cy="390917"/>
          </a:xfrm>
        </p:spPr>
        <p:txBody>
          <a:bodyPr>
            <a:noAutofit/>
          </a:bodyPr>
          <a:lstStyle>
            <a:lvl1pPr marL="0" indent="0" fontAlgn="t">
              <a:buFontTx/>
              <a:buNone/>
              <a:defRPr sz="1950" baseline="0">
                <a:solidFill>
                  <a:srgbClr val="5498E4"/>
                </a:solidFill>
                <a:latin typeface="Arial" charset="0"/>
              </a:defRPr>
            </a:lvl1pPr>
          </a:lstStyle>
          <a:p>
            <a:r>
              <a:rPr lang="en-US" dirty="0"/>
              <a:t>Header goes here</a:t>
            </a:r>
          </a:p>
        </p:txBody>
      </p:sp>
    </p:spTree>
    <p:extLst>
      <p:ext uri="{BB962C8B-B14F-4D97-AF65-F5344CB8AC3E}">
        <p14:creationId xmlns:p14="http://schemas.microsoft.com/office/powerpoint/2010/main" val="80911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a:t>
            </a:fld>
            <a:endParaRPr lang="en-US" dirty="0"/>
          </a:p>
        </p:txBody>
      </p:sp>
      <p:sp>
        <p:nvSpPr>
          <p:cNvPr id="4" name="Footer Placeholder 3"/>
          <p:cNvSpPr>
            <a:spLocks noGrp="1"/>
          </p:cNvSpPr>
          <p:nvPr>
            <p:ph type="ftr" sz="quarter" idx="11"/>
          </p:nvPr>
        </p:nvSpPr>
        <p:spPr>
          <a:xfrm>
            <a:off x="228600" y="4826480"/>
            <a:ext cx="6400800" cy="137160"/>
          </a:xfrm>
          <a:prstGeom prst="rect">
            <a:avLst/>
          </a:prstGeom>
        </p:spPr>
        <p:txBody>
          <a:bodyPr/>
          <a:lstStyle/>
          <a:p>
            <a:r>
              <a:rPr lang="en-US" dirty="0"/>
              <a:t>Group Name / DOC ID / Month XX, 2017 / © 2017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028855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endParaRPr lang="en-US"/>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spTree>
    <p:extLst>
      <p:ext uri="{BB962C8B-B14F-4D97-AF65-F5344CB8AC3E}">
        <p14:creationId xmlns:p14="http://schemas.microsoft.com/office/powerpoint/2010/main" val="30091005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7C418BF-387B-4E40-AF0D-E00F021A8609}" type="slidenum">
              <a:rPr lang="en-US" smtClean="0"/>
              <a:t>‹#›</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22897550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a:t>Fifth level</a:t>
            </a:r>
            <a:endParaRPr lang="en-US" dirty="0"/>
          </a:p>
        </p:txBody>
      </p:sp>
    </p:spTree>
    <p:extLst>
      <p:ext uri="{BB962C8B-B14F-4D97-AF65-F5344CB8AC3E}">
        <p14:creationId xmlns:p14="http://schemas.microsoft.com/office/powerpoint/2010/main" val="2869652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8259059" cy="1003807"/>
          </a:xfrm>
        </p:spPr>
        <p:txBody>
          <a:bodyPr/>
          <a:lstStyle>
            <a:lvl1pPr>
              <a:defRPr sz="30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8" name="Text Placeholder 7"/>
          <p:cNvSpPr>
            <a:spLocks noGrp="1"/>
          </p:cNvSpPr>
          <p:nvPr>
            <p:ph type="body" sz="quarter" idx="12"/>
          </p:nvPr>
        </p:nvSpPr>
        <p:spPr>
          <a:xfrm>
            <a:off x="228600" y="1511555"/>
            <a:ext cx="8259059" cy="3108960"/>
          </a:xfrm>
        </p:spPr>
        <p:txBody>
          <a:bodyPr/>
          <a:lstStyle>
            <a:lvl1pPr>
              <a:lnSpc>
                <a:spcPct val="90000"/>
              </a:lnSpc>
              <a:spcBef>
                <a:spcPts val="0"/>
              </a:spcBef>
              <a:defRPr sz="2400" b="1" baseline="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32701193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692282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2023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85662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9600" b="1"/>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9950731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194578717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40610587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8188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498897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052876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23195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63341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76564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8743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06851802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Edit Master text styles</a:t>
            </a:r>
          </a:p>
        </p:txBody>
      </p:sp>
    </p:spTree>
    <p:extLst>
      <p:ext uri="{BB962C8B-B14F-4D97-AF65-F5344CB8AC3E}">
        <p14:creationId xmlns:p14="http://schemas.microsoft.com/office/powerpoint/2010/main" val="17920208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Click icon to add picture</a:t>
            </a:r>
          </a:p>
        </p:txBody>
      </p:sp>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388210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690314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9464364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Tree>
    <p:extLst>
      <p:ext uri="{BB962C8B-B14F-4D97-AF65-F5344CB8AC3E}">
        <p14:creationId xmlns:p14="http://schemas.microsoft.com/office/powerpoint/2010/main" val="21325128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8487522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Edit Master text styles</a:t>
            </a:r>
          </a:p>
        </p:txBody>
      </p:sp>
      <p:sp>
        <p:nvSpPr>
          <p:cNvPr id="14" name="Content Placeholder 13"/>
          <p:cNvSpPr>
            <a:spLocks noGrp="1"/>
          </p:cNvSpPr>
          <p:nvPr>
            <p:ph sz="quarter" idx="17"/>
          </p:nvPr>
        </p:nvSpPr>
        <p:spPr>
          <a:xfrm>
            <a:off x="4572002"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026074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95741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105929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Edit Master text styles</a:t>
            </a:r>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36409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15773967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44310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416850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059757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Click icon to add picture</a:t>
            </a:r>
          </a:p>
        </p:txBody>
      </p:sp>
    </p:spTree>
    <p:extLst>
      <p:ext uri="{BB962C8B-B14F-4D97-AF65-F5344CB8AC3E}">
        <p14:creationId xmlns:p14="http://schemas.microsoft.com/office/powerpoint/2010/main" val="380992053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90961"/>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425234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a:t>Click icon to add table</a:t>
            </a:r>
          </a:p>
        </p:txBody>
      </p:sp>
    </p:spTree>
    <p:extLst>
      <p:ext uri="{BB962C8B-B14F-4D97-AF65-F5344CB8AC3E}">
        <p14:creationId xmlns:p14="http://schemas.microsoft.com/office/powerpoint/2010/main" val="249708397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3912297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713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a:t>Edit Master text styles</a:t>
            </a:r>
          </a:p>
        </p:txBody>
      </p:sp>
    </p:spTree>
    <p:extLst>
      <p:ext uri="{BB962C8B-B14F-4D97-AF65-F5344CB8AC3E}">
        <p14:creationId xmlns:p14="http://schemas.microsoft.com/office/powerpoint/2010/main" val="1191270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7C418BF-387B-4E40-AF0D-E00F021A8609}" type="slidenum">
              <a:rPr lang="en-US" smtClean="0"/>
              <a:t>‹#›</a:t>
            </a:fld>
            <a:endParaRPr lang="en-US"/>
          </a:p>
        </p:txBody>
      </p:sp>
      <p:sp>
        <p:nvSpPr>
          <p:cNvPr id="4" name="Footer Placeholder 3"/>
          <p:cNvSpPr>
            <a:spLocks noGrp="1"/>
          </p:cNvSpPr>
          <p:nvPr>
            <p:ph type="ftr" sz="quarter" idx="11"/>
          </p:nvPr>
        </p:nvSpPr>
        <p:spPr/>
        <p:txBody>
          <a:bodyPr/>
          <a:lstStyle/>
          <a:p>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3047764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745"/>
            <a:ext cx="521589" cy="211455"/>
          </a:xfrm>
          <a:prstGeom prst="rect">
            <a:avLst/>
          </a:prstGeom>
        </p:spPr>
      </p:pic>
    </p:spTree>
    <p:extLst>
      <p:ext uri="{BB962C8B-B14F-4D97-AF65-F5344CB8AC3E}">
        <p14:creationId xmlns:p14="http://schemas.microsoft.com/office/powerpoint/2010/main" val="32865210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755-4DA0-46AA-ADEB-FA100D0180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6F2D8-1B03-4B58-A07E-03E7C5CEC1F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8BEB6-3790-4BF2-A15F-967D324DAF67}"/>
              </a:ext>
            </a:extLst>
          </p:cNvPr>
          <p:cNvSpPr>
            <a:spLocks noGrp="1"/>
          </p:cNvSpPr>
          <p:nvPr>
            <p:ph type="dt" sz="half" idx="10"/>
          </p:nvPr>
        </p:nvSpPr>
        <p:spPr/>
        <p:txBody>
          <a:bodyPr/>
          <a:lstStyle/>
          <a:p>
            <a:fld id="{3B41E145-6EAF-425E-8A0D-FCC09278F290}" type="datetimeFigureOut">
              <a:rPr lang="en-US" smtClean="0"/>
              <a:t>1/7/19</a:t>
            </a:fld>
            <a:endParaRPr lang="en-US"/>
          </a:p>
        </p:txBody>
      </p:sp>
      <p:sp>
        <p:nvSpPr>
          <p:cNvPr id="5" name="Footer Placeholder 4">
            <a:extLst>
              <a:ext uri="{FF2B5EF4-FFF2-40B4-BE49-F238E27FC236}">
                <a16:creationId xmlns:a16="http://schemas.microsoft.com/office/drawing/2014/main" id="{7CE30D5C-F2FC-40BB-8E81-DBB7A5CEA0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B2B82-5857-4C31-A005-C11DAFDB11BC}"/>
              </a:ext>
            </a:extLst>
          </p:cNvPr>
          <p:cNvSpPr>
            <a:spLocks noGrp="1"/>
          </p:cNvSpPr>
          <p:nvPr>
            <p:ph type="sldNum" sz="quarter" idx="12"/>
          </p:nvPr>
        </p:nvSpPr>
        <p:spPr/>
        <p:txBody>
          <a:bodyPr/>
          <a:lstStyle/>
          <a:p>
            <a:fld id="{37C418BF-387B-4E40-AF0D-E00F021A8609}" type="slidenum">
              <a:rPr lang="en-US" smtClean="0"/>
              <a:t>‹#›</a:t>
            </a:fld>
            <a:endParaRPr lang="en-US"/>
          </a:p>
        </p:txBody>
      </p:sp>
    </p:spTree>
    <p:extLst>
      <p:ext uri="{BB962C8B-B14F-4D97-AF65-F5344CB8AC3E}">
        <p14:creationId xmlns:p14="http://schemas.microsoft.com/office/powerpoint/2010/main" val="233712243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fld id="{BAFE69F2-893A-0544-A461-23F42FCF4399}" type="datetimeFigureOut">
              <a:rPr lang="en-US" smtClean="0"/>
              <a:t>1/7/19</a:t>
            </a:fld>
            <a:endParaRPr lang="en-US"/>
          </a:p>
        </p:txBody>
      </p:sp>
      <p:sp>
        <p:nvSpPr>
          <p:cNvPr id="4" name="Footer Placeholder 3"/>
          <p:cNvSpPr>
            <a:spLocks noGrp="1"/>
          </p:cNvSpPr>
          <p:nvPr>
            <p:ph type="ftr" sz="quarter" idx="11"/>
          </p:nvPr>
        </p:nvSpPr>
        <p:spPr/>
        <p:txBody>
          <a:bodyPr/>
          <a:lstStyle/>
          <a:p>
            <a:pPr>
              <a:defRPr/>
            </a:pPr>
            <a:r>
              <a:rPr lang="en-US" altLang="en-US"/>
              <a:t>IBM confidential</a:t>
            </a:r>
          </a:p>
        </p:txBody>
      </p:sp>
      <p:sp>
        <p:nvSpPr>
          <p:cNvPr id="5" name="Slide Number Placeholder 4"/>
          <p:cNvSpPr>
            <a:spLocks noGrp="1"/>
          </p:cNvSpPr>
          <p:nvPr>
            <p:ph type="sldNum" sz="quarter" idx="12"/>
          </p:nvPr>
        </p:nvSpPr>
        <p:spPr/>
        <p:txBody>
          <a:bodyPr/>
          <a:lstStyle/>
          <a:p>
            <a:pPr>
              <a:defRPr/>
            </a:pPr>
            <a:fld id="{9C801B83-D2A0-4886-8132-9FB377B92124}" type="slidenum">
              <a:rPr lang="en-US" altLang="en-US" smtClean="0"/>
              <a:pPr>
                <a:defRPr/>
              </a:pPr>
              <a:t>‹#›</a:t>
            </a:fld>
            <a:endParaRPr lang="en-US" altLang="en-US"/>
          </a:p>
        </p:txBody>
      </p:sp>
    </p:spTree>
    <p:extLst>
      <p:ext uri="{BB962C8B-B14F-4D97-AF65-F5344CB8AC3E}">
        <p14:creationId xmlns:p14="http://schemas.microsoft.com/office/powerpoint/2010/main" val="33958477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1"/>
          <p:cNvSpPr>
            <a:spLocks noGrp="1"/>
          </p:cNvSpPr>
          <p:nvPr>
            <p:ph type="title"/>
          </p:nvPr>
        </p:nvSpPr>
        <p:spPr>
          <a:xfrm>
            <a:off x="401735" y="648974"/>
            <a:ext cx="8225280" cy="603783"/>
          </a:xfrm>
          <a:prstGeom prst="rect">
            <a:avLst/>
          </a:prstGeom>
        </p:spPr>
        <p:txBody>
          <a:bodyPr lIns="162512" tIns="81262" rIns="162512" bIns="81262"/>
          <a:lstStyle>
            <a:lvl1pPr algn="l">
              <a:defRPr sz="21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Rectangle 6"/>
          <p:cNvSpPr>
            <a:spLocks noGrp="1" noChangeArrowheads="1"/>
          </p:cNvSpPr>
          <p:nvPr>
            <p:ph type="sldNum" sz="quarter" idx="10"/>
          </p:nvPr>
        </p:nvSpPr>
        <p:spPr>
          <a:xfrm>
            <a:off x="6457950" y="4767264"/>
            <a:ext cx="2057400" cy="273844"/>
          </a:xfrm>
        </p:spPr>
        <p:txBody>
          <a:bodyPr/>
          <a:lstStyle>
            <a:lvl1pPr eaLnBrk="1" hangingPunct="1">
              <a:defRPr smtClean="0">
                <a:ea typeface="MS PGothic" charset="0"/>
                <a:cs typeface="MS PGothic" charset="0"/>
              </a:defRPr>
            </a:lvl1pPr>
          </a:lstStyle>
          <a:p>
            <a:pPr>
              <a:defRPr/>
            </a:pPr>
            <a:fld id="{757DE690-90EC-0D43-84B7-8D5CA3B59B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82091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fld id="{BAFE69F2-893A-0544-A461-23F42FCF4399}" type="datetimeFigureOut">
              <a:rPr lang="en-US" smtClean="0"/>
              <a:t>1/7/19</a:t>
            </a:fld>
            <a:endParaRPr lang="en-US"/>
          </a:p>
        </p:txBody>
      </p:sp>
      <p:sp>
        <p:nvSpPr>
          <p:cNvPr id="3" name="Footer Placeholder 2"/>
          <p:cNvSpPr>
            <a:spLocks noGrp="1"/>
          </p:cNvSpPr>
          <p:nvPr>
            <p:ph type="ftr" sz="quarter" idx="11"/>
          </p:nvPr>
        </p:nvSpPr>
        <p:spPr/>
        <p:txBody>
          <a:bodyPr/>
          <a:lstStyle/>
          <a:p>
            <a:pPr>
              <a:defRPr/>
            </a:pPr>
            <a:r>
              <a:rPr lang="en-US" altLang="en-US"/>
              <a:t>IBM confidential</a:t>
            </a:r>
          </a:p>
        </p:txBody>
      </p:sp>
      <p:sp>
        <p:nvSpPr>
          <p:cNvPr id="4" name="Slide Number Placeholder 3"/>
          <p:cNvSpPr>
            <a:spLocks noGrp="1"/>
          </p:cNvSpPr>
          <p:nvPr>
            <p:ph type="sldNum" sz="quarter" idx="12"/>
          </p:nvPr>
        </p:nvSpPr>
        <p:spPr/>
        <p:txBody>
          <a:bodyPr/>
          <a:lstStyle/>
          <a:p>
            <a:pPr>
              <a:defRPr/>
            </a:pPr>
            <a:fld id="{C4B0EA34-20F8-423F-827A-4F9C4667106F}" type="slidenum">
              <a:rPr lang="en-US" altLang="en-US" smtClean="0"/>
              <a:pPr>
                <a:defRPr/>
              </a:pPr>
              <a:t>‹#›</a:t>
            </a:fld>
            <a:endParaRPr lang="en-US" altLang="en-US"/>
          </a:p>
        </p:txBody>
      </p:sp>
    </p:spTree>
    <p:extLst>
      <p:ext uri="{BB962C8B-B14F-4D97-AF65-F5344CB8AC3E}">
        <p14:creationId xmlns:p14="http://schemas.microsoft.com/office/powerpoint/2010/main" val="3252839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79686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4992246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2005175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217046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934693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419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065759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93806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6948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542018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2037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4487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62234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6547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466306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85838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490136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768128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5"/>
          <p:cNvSpPr>
            <a:spLocks noGrp="1"/>
          </p:cNvSpPr>
          <p:nvPr>
            <p:ph sz="quarter" idx="17"/>
          </p:nvPr>
        </p:nvSpPr>
        <p:spPr>
          <a:xfrm>
            <a:off x="4572000" y="0"/>
            <a:ext cx="2286000" cy="2571750"/>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9400647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839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rgbClr val="418C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9144000" cy="2569463"/>
          </a:xfrm>
          <a:solidFill>
            <a:schemeClr val="accent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20719532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accent2"/>
          </a:solidFill>
        </p:spPr>
        <p:txBody>
          <a:bodyPr lIns="210312" tIns="201168" rIns="228600" bIns="228600"/>
          <a:lstStyle>
            <a:lvl1pPr>
              <a:defRPr>
                <a:solidFill>
                  <a:schemeClr val="bg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82248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0" y="2571750"/>
            <a:ext cx="2569464" cy="2571750"/>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713100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0484225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0386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88596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7553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30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201123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632275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530899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61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15819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8318899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17945047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70074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5853906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5726051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dirty="0"/>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513154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776311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512763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5237428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8130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37521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13857856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2682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574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6872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411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04468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45996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037231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736174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2808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3327739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9138155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69242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dirty="0"/>
              <a:t>Drag picture to placeholder or </a:t>
            </a:r>
            <a:r>
              <a:rPr lang="en-US"/>
              <a:t>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931879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686426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0591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9881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dirty="0"/>
              <a:t>Group Name / DOC ID / Month XX, 2018 / © 2018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7177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dirty="0"/>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45278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9467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dirty="0"/>
              <a:t>Click icon to add table</a:t>
            </a:r>
          </a:p>
        </p:txBody>
      </p:sp>
    </p:spTree>
    <p:extLst>
      <p:ext uri="{BB962C8B-B14F-4D97-AF65-F5344CB8AC3E}">
        <p14:creationId xmlns:p14="http://schemas.microsoft.com/office/powerpoint/2010/main" val="211072089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8369024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917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8448213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121893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4690872"/>
            <a:ext cx="521589" cy="211471"/>
          </a:xfrm>
          <a:prstGeom prst="rect">
            <a:avLst/>
          </a:prstGeom>
        </p:spPr>
      </p:pic>
    </p:spTree>
    <p:extLst>
      <p:ext uri="{BB962C8B-B14F-4D97-AF65-F5344CB8AC3E}">
        <p14:creationId xmlns:p14="http://schemas.microsoft.com/office/powerpoint/2010/main" val="21861019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1107771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Group Name / DOC ID / Month XX, 2018 / © 2018 IBM Corporation</a:t>
            </a:r>
            <a:endParaRPr lang="en-US" dirty="0"/>
          </a:p>
        </p:txBody>
      </p:sp>
      <p:sp>
        <p:nvSpPr>
          <p:cNvPr id="4" name="Slide Number Placeholder 3"/>
          <p:cNvSpPr>
            <a:spLocks noGrp="1"/>
          </p:cNvSpPr>
          <p:nvPr>
            <p:ph type="sldNum" sz="quarter" idx="11"/>
          </p:nvPr>
        </p:nvSpPr>
        <p:spPr/>
        <p:txBody>
          <a:bodyPr/>
          <a:lstStyle/>
          <a:p>
            <a:fld id="{59395FB3-9C97-154F-86B2-7E381B951268}" type="slidenum">
              <a:rPr lang="en-US" smtClean="0"/>
              <a:pPr/>
              <a:t>‹#›</a:t>
            </a:fld>
            <a:endParaRPr lang="en-US" dirty="0"/>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6676519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theme" Target="../theme/theme1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slideLayout" Target="../slideLayouts/slideLayout294.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tags" Target="../tags/tag3.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9" Type="http://schemas.openxmlformats.org/officeDocument/2006/relationships/slideLayout" Target="../slideLayouts/slideLayout333.xml"/><Relationship Id="rId21" Type="http://schemas.openxmlformats.org/officeDocument/2006/relationships/slideLayout" Target="../slideLayouts/slideLayout315.xml"/><Relationship Id="rId34" Type="http://schemas.openxmlformats.org/officeDocument/2006/relationships/slideLayout" Target="../slideLayouts/slideLayout328.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33" Type="http://schemas.openxmlformats.org/officeDocument/2006/relationships/slideLayout" Target="../slideLayouts/slideLayout327.xml"/><Relationship Id="rId38" Type="http://schemas.openxmlformats.org/officeDocument/2006/relationships/slideLayout" Target="../slideLayouts/slideLayout332.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slideLayout" Target="../slideLayouts/slideLayout314.xml"/><Relationship Id="rId29" Type="http://schemas.openxmlformats.org/officeDocument/2006/relationships/slideLayout" Target="../slideLayouts/slideLayout323.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32" Type="http://schemas.openxmlformats.org/officeDocument/2006/relationships/slideLayout" Target="../slideLayouts/slideLayout326.xml"/><Relationship Id="rId37" Type="http://schemas.openxmlformats.org/officeDocument/2006/relationships/slideLayout" Target="../slideLayouts/slideLayout331.xml"/><Relationship Id="rId40" Type="http://schemas.openxmlformats.org/officeDocument/2006/relationships/theme" Target="../theme/theme11.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slideLayout" Target="../slideLayouts/slideLayout322.xml"/><Relationship Id="rId36" Type="http://schemas.openxmlformats.org/officeDocument/2006/relationships/slideLayout" Target="../slideLayouts/slideLayout330.xml"/><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31" Type="http://schemas.openxmlformats.org/officeDocument/2006/relationships/slideLayout" Target="../slideLayouts/slideLayout325.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slideLayout" Target="../slideLayouts/slideLayout321.xml"/><Relationship Id="rId30" Type="http://schemas.openxmlformats.org/officeDocument/2006/relationships/slideLayout" Target="../slideLayouts/slideLayout324.xml"/><Relationship Id="rId35" Type="http://schemas.openxmlformats.org/officeDocument/2006/relationships/slideLayout" Target="../slideLayouts/slideLayout329.xml"/><Relationship Id="rId8" Type="http://schemas.openxmlformats.org/officeDocument/2006/relationships/slideLayout" Target="../slideLayouts/slideLayout302.xml"/><Relationship Id="rId3" Type="http://schemas.openxmlformats.org/officeDocument/2006/relationships/slideLayout" Target="../slideLayouts/slideLayout297.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8"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33" Type="http://schemas.openxmlformats.org/officeDocument/2006/relationships/theme" Target="../theme/theme3.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29" Type="http://schemas.openxmlformats.org/officeDocument/2006/relationships/slideLayout" Target="../slideLayouts/slideLayout93.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32" Type="http://schemas.openxmlformats.org/officeDocument/2006/relationships/slideLayout" Target="../slideLayouts/slideLayout96.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28" Type="http://schemas.openxmlformats.org/officeDocument/2006/relationships/slideLayout" Target="../slideLayouts/slideLayout92.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31" Type="http://schemas.openxmlformats.org/officeDocument/2006/relationships/slideLayout" Target="../slideLayouts/slideLayout95.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slideLayout" Target="../slideLayouts/slideLayout91.xml"/><Relationship Id="rId30" Type="http://schemas.openxmlformats.org/officeDocument/2006/relationships/slideLayout" Target="../slideLayouts/slideLayout94.xml"/><Relationship Id="rId8" Type="http://schemas.openxmlformats.org/officeDocument/2006/relationships/slideLayout" Target="../slideLayouts/slideLayout7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34" Type="http://schemas.openxmlformats.org/officeDocument/2006/relationships/theme" Target="../theme/theme4.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8"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26" Type="http://schemas.openxmlformats.org/officeDocument/2006/relationships/slideLayout" Target="../slideLayouts/slideLayout155.xml"/><Relationship Id="rId21" Type="http://schemas.openxmlformats.org/officeDocument/2006/relationships/slideLayout" Target="../slideLayouts/slideLayout150.xml"/><Relationship Id="rId34" Type="http://schemas.openxmlformats.org/officeDocument/2006/relationships/slideLayout" Target="../slideLayouts/slideLayout163.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5" Type="http://schemas.openxmlformats.org/officeDocument/2006/relationships/slideLayout" Target="../slideLayouts/slideLayout154.xml"/><Relationship Id="rId33" Type="http://schemas.openxmlformats.org/officeDocument/2006/relationships/slideLayout" Target="../slideLayouts/slideLayout162.xml"/><Relationship Id="rId38" Type="http://schemas.openxmlformats.org/officeDocument/2006/relationships/theme" Target="../theme/theme5.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29" Type="http://schemas.openxmlformats.org/officeDocument/2006/relationships/slideLayout" Target="../slideLayouts/slideLayout158.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slideLayout" Target="../slideLayouts/slideLayout153.xml"/><Relationship Id="rId32" Type="http://schemas.openxmlformats.org/officeDocument/2006/relationships/slideLayout" Target="../slideLayouts/slideLayout161.xml"/><Relationship Id="rId37" Type="http://schemas.openxmlformats.org/officeDocument/2006/relationships/slideLayout" Target="../slideLayouts/slideLayout166.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slideLayout" Target="../slideLayouts/slideLayout152.xml"/><Relationship Id="rId28" Type="http://schemas.openxmlformats.org/officeDocument/2006/relationships/slideLayout" Target="../slideLayouts/slideLayout157.xml"/><Relationship Id="rId36" Type="http://schemas.openxmlformats.org/officeDocument/2006/relationships/slideLayout" Target="../slideLayouts/slideLayout165.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31" Type="http://schemas.openxmlformats.org/officeDocument/2006/relationships/slideLayout" Target="../slideLayouts/slideLayout160.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slideLayout" Target="../slideLayouts/slideLayout151.xml"/><Relationship Id="rId27" Type="http://schemas.openxmlformats.org/officeDocument/2006/relationships/slideLayout" Target="../slideLayouts/slideLayout156.xml"/><Relationship Id="rId30" Type="http://schemas.openxmlformats.org/officeDocument/2006/relationships/slideLayout" Target="../slideLayouts/slideLayout159.xml"/><Relationship Id="rId35" Type="http://schemas.openxmlformats.org/officeDocument/2006/relationships/slideLayout" Target="../slideLayouts/slideLayout164.xml"/><Relationship Id="rId8" Type="http://schemas.openxmlformats.org/officeDocument/2006/relationships/slideLayout" Target="../slideLayouts/slideLayout137.xml"/><Relationship Id="rId3"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slideLayout" Target="../slideLayouts/slideLayout195.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theme" Target="../theme/theme6.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8" Type="http://schemas.openxmlformats.org/officeDocument/2006/relationships/slideLayout" Target="../slideLayouts/slideLayout17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34" Type="http://schemas.openxmlformats.org/officeDocument/2006/relationships/slideLayout" Target="../slideLayouts/slideLayout235.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33" Type="http://schemas.openxmlformats.org/officeDocument/2006/relationships/slideLayout" Target="../slideLayouts/slideLayout234.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slideLayout" Target="../slideLayouts/slideLayout230.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32" Type="http://schemas.openxmlformats.org/officeDocument/2006/relationships/slideLayout" Target="../slideLayouts/slideLayout233.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36" Type="http://schemas.openxmlformats.org/officeDocument/2006/relationships/theme" Target="../theme/theme7.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31" Type="http://schemas.openxmlformats.org/officeDocument/2006/relationships/slideLayout" Target="../slideLayouts/slideLayout232.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 Id="rId30" Type="http://schemas.openxmlformats.org/officeDocument/2006/relationships/slideLayout" Target="../slideLayouts/slideLayout231.xml"/><Relationship Id="rId35" Type="http://schemas.openxmlformats.org/officeDocument/2006/relationships/slideLayout" Target="../slideLayouts/slideLayout236.xml"/><Relationship Id="rId8" Type="http://schemas.openxmlformats.org/officeDocument/2006/relationships/slideLayout" Target="../slideLayouts/slideLayout20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tags" Target="../tags/tag1.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8.xml"/><Relationship Id="rId2" Type="http://schemas.openxmlformats.org/officeDocument/2006/relationships/slideLayout" Target="../slideLayouts/slideLayout238.xml"/><Relationship Id="rId16" Type="http://schemas.openxmlformats.org/officeDocument/2006/relationships/image" Target="../media/image9.tiff"/><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microsoft.com/office/2007/relationships/hdphoto" Target="../media/hdphoto1.wdp"/><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260.xml"/><Relationship Id="rId18" Type="http://schemas.openxmlformats.org/officeDocument/2006/relationships/slideLayout" Target="../slideLayouts/slideLayout265.xml"/><Relationship Id="rId26" Type="http://schemas.openxmlformats.org/officeDocument/2006/relationships/slideLayout" Target="../slideLayouts/slideLayout273.xml"/><Relationship Id="rId3" Type="http://schemas.openxmlformats.org/officeDocument/2006/relationships/slideLayout" Target="../slideLayouts/slideLayout250.xml"/><Relationship Id="rId21" Type="http://schemas.openxmlformats.org/officeDocument/2006/relationships/slideLayout" Target="../slideLayouts/slideLayout268.xml"/><Relationship Id="rId34" Type="http://schemas.openxmlformats.org/officeDocument/2006/relationships/slideLayout" Target="../slideLayouts/slideLayout281.xml"/><Relationship Id="rId7" Type="http://schemas.openxmlformats.org/officeDocument/2006/relationships/slideLayout" Target="../slideLayouts/slideLayout254.xml"/><Relationship Id="rId12" Type="http://schemas.openxmlformats.org/officeDocument/2006/relationships/slideLayout" Target="../slideLayouts/slideLayout259.xml"/><Relationship Id="rId17" Type="http://schemas.openxmlformats.org/officeDocument/2006/relationships/slideLayout" Target="../slideLayouts/slideLayout264.xml"/><Relationship Id="rId25" Type="http://schemas.openxmlformats.org/officeDocument/2006/relationships/slideLayout" Target="../slideLayouts/slideLayout272.xml"/><Relationship Id="rId33" Type="http://schemas.openxmlformats.org/officeDocument/2006/relationships/slideLayout" Target="../slideLayouts/slideLayout280.xml"/><Relationship Id="rId2" Type="http://schemas.openxmlformats.org/officeDocument/2006/relationships/slideLayout" Target="../slideLayouts/slideLayout249.xml"/><Relationship Id="rId16" Type="http://schemas.openxmlformats.org/officeDocument/2006/relationships/slideLayout" Target="../slideLayouts/slideLayout263.xml"/><Relationship Id="rId20" Type="http://schemas.openxmlformats.org/officeDocument/2006/relationships/slideLayout" Target="../slideLayouts/slideLayout267.xml"/><Relationship Id="rId29" Type="http://schemas.openxmlformats.org/officeDocument/2006/relationships/slideLayout" Target="../slideLayouts/slideLayout276.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24" Type="http://schemas.openxmlformats.org/officeDocument/2006/relationships/slideLayout" Target="../slideLayouts/slideLayout271.xml"/><Relationship Id="rId32" Type="http://schemas.openxmlformats.org/officeDocument/2006/relationships/slideLayout" Target="../slideLayouts/slideLayout279.xml"/><Relationship Id="rId5" Type="http://schemas.openxmlformats.org/officeDocument/2006/relationships/slideLayout" Target="../slideLayouts/slideLayout252.xml"/><Relationship Id="rId15" Type="http://schemas.openxmlformats.org/officeDocument/2006/relationships/slideLayout" Target="../slideLayouts/slideLayout262.xml"/><Relationship Id="rId23" Type="http://schemas.openxmlformats.org/officeDocument/2006/relationships/slideLayout" Target="../slideLayouts/slideLayout270.xml"/><Relationship Id="rId28" Type="http://schemas.openxmlformats.org/officeDocument/2006/relationships/slideLayout" Target="../slideLayouts/slideLayout275.xml"/><Relationship Id="rId36" Type="http://schemas.openxmlformats.org/officeDocument/2006/relationships/theme" Target="../theme/theme9.xml"/><Relationship Id="rId10" Type="http://schemas.openxmlformats.org/officeDocument/2006/relationships/slideLayout" Target="../slideLayouts/slideLayout257.xml"/><Relationship Id="rId19" Type="http://schemas.openxmlformats.org/officeDocument/2006/relationships/slideLayout" Target="../slideLayouts/slideLayout266.xml"/><Relationship Id="rId31" Type="http://schemas.openxmlformats.org/officeDocument/2006/relationships/slideLayout" Target="../slideLayouts/slideLayout278.xml"/><Relationship Id="rId4" Type="http://schemas.openxmlformats.org/officeDocument/2006/relationships/slideLayout" Target="../slideLayouts/slideLayout251.xml"/><Relationship Id="rId9" Type="http://schemas.openxmlformats.org/officeDocument/2006/relationships/slideLayout" Target="../slideLayouts/slideLayout256.xml"/><Relationship Id="rId14" Type="http://schemas.openxmlformats.org/officeDocument/2006/relationships/slideLayout" Target="../slideLayouts/slideLayout261.xml"/><Relationship Id="rId22" Type="http://schemas.openxmlformats.org/officeDocument/2006/relationships/slideLayout" Target="../slideLayouts/slideLayout269.xml"/><Relationship Id="rId27" Type="http://schemas.openxmlformats.org/officeDocument/2006/relationships/slideLayout" Target="../slideLayouts/slideLayout274.xml"/><Relationship Id="rId30" Type="http://schemas.openxmlformats.org/officeDocument/2006/relationships/slideLayout" Target="../slideLayouts/slideLayout277.xml"/><Relationship Id="rId35" Type="http://schemas.openxmlformats.org/officeDocument/2006/relationships/slideLayout" Target="../slideLayouts/slideLayout282.xml"/><Relationship Id="rId8" Type="http://schemas.openxmlformats.org/officeDocument/2006/relationships/slideLayout" Target="../slideLayouts/slideLayout2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927666890"/>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8" r:id="rId13"/>
    <p:sldLayoutId id="2147483839" r:id="rId14"/>
    <p:sldLayoutId id="2147483840" r:id="rId15"/>
    <p:sldLayoutId id="2147483841" r:id="rId16"/>
    <p:sldLayoutId id="2147483842" r:id="rId17"/>
    <p:sldLayoutId id="2147483843" r:id="rId18"/>
    <p:sldLayoutId id="2147483959"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Lst>
  <p:hf hdr="0" dt="0"/>
  <p:txStyles>
    <p:titleStyle>
      <a:lvl1pPr algn="l" rtl="0" eaLnBrk="1" fontAlgn="base" hangingPunct="1">
        <a:lnSpc>
          <a:spcPct val="90000"/>
        </a:lnSpc>
        <a:spcBef>
          <a:spcPct val="0"/>
        </a:spcBef>
        <a:spcAft>
          <a:spcPct val="0"/>
        </a:spcAft>
        <a:defRPr sz="24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userDrawn="1">
          <p15:clr>
            <a:srgbClr val="F26B43"/>
          </p15:clr>
        </p15:guide>
        <p15:guide id="2" pos="144">
          <p15:clr>
            <a:srgbClr val="F26B43"/>
          </p15:clr>
        </p15:guide>
        <p15:guide id="3" pos="5616">
          <p15:clr>
            <a:srgbClr val="F26B43"/>
          </p15:clr>
        </p15:guide>
        <p15:guide id="4" orient="horz" pos="2832" userDrawn="1">
          <p15:clr>
            <a:srgbClr val="F26B43"/>
          </p15:clr>
        </p15:guide>
        <p15:guide id="5" orient="horz" pos="3088" userDrawn="1">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userDrawn="1">
          <p15:clr>
            <a:srgbClr val="F26B43"/>
          </p15:clr>
        </p15:guide>
        <p15:guide id="17" orient="horz" pos="812" userDrawn="1">
          <p15:clr>
            <a:srgbClr val="F26B43"/>
          </p15:clr>
        </p15:guide>
        <p15:guide id="18" orient="horz" pos="1620">
          <p15:clr>
            <a:srgbClr val="F26B43"/>
          </p15:clr>
        </p15:guide>
        <p15:guide id="19" orient="horz" pos="1216" userDrawn="1">
          <p15:clr>
            <a:srgbClr val="F26B43"/>
          </p15:clr>
        </p15:guide>
        <p15:guide id="20" orient="horz" pos="2022" userDrawn="1">
          <p15:clr>
            <a:srgbClr val="F26B43"/>
          </p15:clr>
        </p15:guide>
        <p15:guide id="21" orient="horz" pos="242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25582" y="365252"/>
            <a:ext cx="8437418" cy="34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17414" name="Rectangle 6"/>
          <p:cNvSpPr>
            <a:spLocks noGrp="1" noChangeArrowheads="1"/>
          </p:cNvSpPr>
          <p:nvPr>
            <p:ph type="sldNum" sz="quarter" idx="4"/>
          </p:nvPr>
        </p:nvSpPr>
        <p:spPr bwMode="auto">
          <a:xfrm>
            <a:off x="325582" y="4970623"/>
            <a:ext cx="293570" cy="17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eaLnBrk="0" hangingPunct="0">
              <a:defRPr sz="600">
                <a:solidFill>
                  <a:schemeClr val="accent4">
                    <a:lumMod val="90000"/>
                    <a:lumOff val="10000"/>
                  </a:schemeClr>
                </a:solidFill>
                <a:latin typeface="+mn-lt"/>
              </a:defRPr>
            </a:lvl1pPr>
          </a:lstStyle>
          <a:p>
            <a:fld id="{A21F6DED-8D7C-4F70-A2B3-81A640E4AA42}" type="slidenum">
              <a:rPr lang="en-US" smtClean="0"/>
              <a:pPr/>
              <a:t>‹#›</a:t>
            </a:fld>
            <a:endParaRPr lang="en-US" dirty="0"/>
          </a:p>
        </p:txBody>
      </p:sp>
      <p:sp>
        <p:nvSpPr>
          <p:cNvPr id="2" name="Text Placeholder 1"/>
          <p:cNvSpPr>
            <a:spLocks noGrp="1"/>
          </p:cNvSpPr>
          <p:nvPr>
            <p:ph type="body" idx="1"/>
          </p:nvPr>
        </p:nvSpPr>
        <p:spPr>
          <a:xfrm>
            <a:off x="325582" y="766347"/>
            <a:ext cx="8437418" cy="41381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marL="173831" marR="0" lvl="0" indent="-173831" algn="l" defTabSz="685800" rtl="0" eaLnBrk="1" fontAlgn="base" latinLnBrk="0" hangingPunct="1">
              <a:lnSpc>
                <a:spcPct val="100000"/>
              </a:lnSpc>
              <a:spcBef>
                <a:spcPct val="20000"/>
              </a:spcBef>
              <a:spcAft>
                <a:spcPct val="0"/>
              </a:spcAft>
              <a:buClrTx/>
              <a:buSzTx/>
              <a:buFont typeface="Arial"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4"/>
    </p:custDataLst>
    <p:extLst>
      <p:ext uri="{BB962C8B-B14F-4D97-AF65-F5344CB8AC3E}">
        <p14:creationId xmlns:p14="http://schemas.microsoft.com/office/powerpoint/2010/main" val="3009691337"/>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hf hdr="0"/>
  <p:txStyles>
    <p:titleStyle>
      <a:lvl1pPr algn="l" rtl="0" eaLnBrk="1" fontAlgn="base" hangingPunct="1">
        <a:spcBef>
          <a:spcPct val="0"/>
        </a:spcBef>
        <a:spcAft>
          <a:spcPct val="0"/>
        </a:spcAft>
        <a:defRPr sz="1800" b="1">
          <a:solidFill>
            <a:schemeClr val="accent4">
              <a:lumMod val="90000"/>
              <a:lumOff val="10000"/>
            </a:schemeClr>
          </a:solidFill>
          <a:latin typeface="+mj-lt"/>
          <a:ea typeface="+mj-ea"/>
          <a:cs typeface="+mj-cs"/>
        </a:defRPr>
      </a:lvl1pPr>
      <a:lvl2pPr algn="l" rtl="0" eaLnBrk="1" fontAlgn="base" hangingPunct="1">
        <a:spcBef>
          <a:spcPct val="0"/>
        </a:spcBef>
        <a:spcAft>
          <a:spcPct val="0"/>
        </a:spcAft>
        <a:defRPr sz="2798" b="1">
          <a:solidFill>
            <a:srgbClr val="004266"/>
          </a:solidFill>
          <a:latin typeface="Arial" pitchFamily="34" charset="0"/>
        </a:defRPr>
      </a:lvl2pPr>
      <a:lvl3pPr algn="l" rtl="0" eaLnBrk="1" fontAlgn="base" hangingPunct="1">
        <a:spcBef>
          <a:spcPct val="0"/>
        </a:spcBef>
        <a:spcAft>
          <a:spcPct val="0"/>
        </a:spcAft>
        <a:defRPr sz="2798" b="1">
          <a:solidFill>
            <a:srgbClr val="004266"/>
          </a:solidFill>
          <a:latin typeface="Arial" pitchFamily="34" charset="0"/>
        </a:defRPr>
      </a:lvl3pPr>
      <a:lvl4pPr algn="l" rtl="0" eaLnBrk="1" fontAlgn="base" hangingPunct="1">
        <a:spcBef>
          <a:spcPct val="0"/>
        </a:spcBef>
        <a:spcAft>
          <a:spcPct val="0"/>
        </a:spcAft>
        <a:defRPr sz="2798" b="1">
          <a:solidFill>
            <a:srgbClr val="004266"/>
          </a:solidFill>
          <a:latin typeface="Arial" pitchFamily="34" charset="0"/>
        </a:defRPr>
      </a:lvl4pPr>
      <a:lvl5pPr algn="l" rtl="0" eaLnBrk="1" fontAlgn="base" hangingPunct="1">
        <a:spcBef>
          <a:spcPct val="0"/>
        </a:spcBef>
        <a:spcAft>
          <a:spcPct val="0"/>
        </a:spcAft>
        <a:defRPr sz="2798" b="1">
          <a:solidFill>
            <a:srgbClr val="004266"/>
          </a:solidFill>
          <a:latin typeface="Arial" pitchFamily="34" charset="0"/>
        </a:defRPr>
      </a:lvl5pPr>
      <a:lvl6pPr marL="456777" algn="l" rtl="0" eaLnBrk="1" fontAlgn="base" hangingPunct="1">
        <a:spcBef>
          <a:spcPct val="0"/>
        </a:spcBef>
        <a:spcAft>
          <a:spcPct val="0"/>
        </a:spcAft>
        <a:defRPr sz="2798" b="1">
          <a:solidFill>
            <a:srgbClr val="004266"/>
          </a:solidFill>
          <a:latin typeface="Arial" pitchFamily="34" charset="0"/>
        </a:defRPr>
      </a:lvl6pPr>
      <a:lvl7pPr marL="913554" algn="l" rtl="0" eaLnBrk="1" fontAlgn="base" hangingPunct="1">
        <a:spcBef>
          <a:spcPct val="0"/>
        </a:spcBef>
        <a:spcAft>
          <a:spcPct val="0"/>
        </a:spcAft>
        <a:defRPr sz="2798" b="1">
          <a:solidFill>
            <a:srgbClr val="004266"/>
          </a:solidFill>
          <a:latin typeface="Arial" pitchFamily="34" charset="0"/>
        </a:defRPr>
      </a:lvl7pPr>
      <a:lvl8pPr marL="1370331" algn="l" rtl="0" eaLnBrk="1" fontAlgn="base" hangingPunct="1">
        <a:spcBef>
          <a:spcPct val="0"/>
        </a:spcBef>
        <a:spcAft>
          <a:spcPct val="0"/>
        </a:spcAft>
        <a:defRPr sz="2798" b="1">
          <a:solidFill>
            <a:srgbClr val="004266"/>
          </a:solidFill>
          <a:latin typeface="Arial" pitchFamily="34" charset="0"/>
        </a:defRPr>
      </a:lvl8pPr>
      <a:lvl9pPr marL="1827108" algn="l" rtl="0" eaLnBrk="1" fontAlgn="base" hangingPunct="1">
        <a:spcBef>
          <a:spcPct val="0"/>
        </a:spcBef>
        <a:spcAft>
          <a:spcPct val="0"/>
        </a:spcAft>
        <a:defRPr sz="2798" b="1">
          <a:solidFill>
            <a:srgbClr val="004266"/>
          </a:solidFill>
          <a:latin typeface="Arial" pitchFamily="34" charset="0"/>
        </a:defRPr>
      </a:lvl9pPr>
    </p:titleStyle>
    <p:bodyStyle>
      <a:lvl1pPr marL="173831" marR="0" indent="-173831" algn="l" defTabSz="685800" rtl="0" eaLnBrk="1" fontAlgn="base" latinLnBrk="0" hangingPunct="1">
        <a:lnSpc>
          <a:spcPct val="100000"/>
        </a:lnSpc>
        <a:spcBef>
          <a:spcPct val="20000"/>
        </a:spcBef>
        <a:spcAft>
          <a:spcPct val="0"/>
        </a:spcAft>
        <a:buClr>
          <a:schemeClr val="accent4">
            <a:lumMod val="90000"/>
            <a:lumOff val="10000"/>
          </a:schemeClr>
        </a:buClr>
        <a:buSzTx/>
        <a:buFont typeface="Arial" charset="0"/>
        <a:buChar char="•"/>
        <a:tabLst/>
        <a:defRPr sz="1500" b="1">
          <a:solidFill>
            <a:schemeClr val="accent4">
              <a:lumMod val="90000"/>
              <a:lumOff val="10000"/>
            </a:schemeClr>
          </a:solidFill>
          <a:latin typeface="+mn-lt"/>
          <a:ea typeface="+mn-ea"/>
          <a:cs typeface="+mn-cs"/>
        </a:defRPr>
      </a:lvl1pPr>
      <a:lvl2pPr marL="511969" indent="-166688" algn="l" rtl="0" eaLnBrk="1" fontAlgn="base" hangingPunct="1">
        <a:spcBef>
          <a:spcPct val="20000"/>
        </a:spcBef>
        <a:spcAft>
          <a:spcPct val="0"/>
        </a:spcAft>
        <a:buFont typeface="Arial" pitchFamily="34" charset="0"/>
        <a:buChar char="–"/>
        <a:defRPr sz="1350">
          <a:solidFill>
            <a:schemeClr val="bg2">
              <a:lumMod val="75000"/>
            </a:schemeClr>
          </a:solidFill>
          <a:latin typeface="+mn-lt"/>
        </a:defRPr>
      </a:lvl2pPr>
      <a:lvl3pPr marL="1067991" indent="-153591" algn="l" rtl="0" eaLnBrk="1" fontAlgn="base" hangingPunct="1">
        <a:spcBef>
          <a:spcPct val="20000"/>
        </a:spcBef>
        <a:spcAft>
          <a:spcPct val="0"/>
        </a:spcAft>
        <a:buFont typeface="Wingdings" charset="2"/>
        <a:buChar char="§"/>
        <a:defRPr sz="1200">
          <a:solidFill>
            <a:schemeClr val="bg2">
              <a:lumMod val="75000"/>
            </a:schemeClr>
          </a:solidFill>
          <a:latin typeface="+mn-lt"/>
        </a:defRPr>
      </a:lvl3pPr>
      <a:lvl4pPr marL="1545431" indent="-175022" algn="l" rtl="0" eaLnBrk="1" fontAlgn="base" hangingPunct="1">
        <a:spcBef>
          <a:spcPct val="20000"/>
        </a:spcBef>
        <a:spcAft>
          <a:spcPct val="0"/>
        </a:spcAft>
        <a:buChar char="–"/>
        <a:defRPr sz="1200">
          <a:solidFill>
            <a:schemeClr val="bg2">
              <a:lumMod val="75000"/>
            </a:schemeClr>
          </a:solidFill>
          <a:latin typeface="+mn-lt"/>
        </a:defRPr>
      </a:lvl4pPr>
      <a:lvl5pPr marL="1970485" indent="-142875" algn="l" rtl="0" eaLnBrk="1" fontAlgn="base" hangingPunct="1">
        <a:spcBef>
          <a:spcPct val="20000"/>
        </a:spcBef>
        <a:spcAft>
          <a:spcPct val="0"/>
        </a:spcAft>
        <a:buChar char="»"/>
        <a:defRPr sz="1200">
          <a:solidFill>
            <a:schemeClr val="bg2">
              <a:lumMod val="75000"/>
            </a:schemeClr>
          </a:solidFill>
          <a:latin typeface="+mn-lt"/>
        </a:defRPr>
      </a:lvl5pPr>
      <a:lvl6pPr marL="2512274" indent="-228389" algn="l" rtl="0" eaLnBrk="1" fontAlgn="base" hangingPunct="1">
        <a:spcBef>
          <a:spcPct val="20000"/>
        </a:spcBef>
        <a:spcAft>
          <a:spcPct val="0"/>
        </a:spcAft>
        <a:buChar char="»"/>
        <a:defRPr sz="1998">
          <a:solidFill>
            <a:schemeClr val="tx1"/>
          </a:solidFill>
          <a:latin typeface="+mn-lt"/>
        </a:defRPr>
      </a:lvl6pPr>
      <a:lvl7pPr marL="2969051" indent="-228389" algn="l" rtl="0" eaLnBrk="1" fontAlgn="base" hangingPunct="1">
        <a:spcBef>
          <a:spcPct val="20000"/>
        </a:spcBef>
        <a:spcAft>
          <a:spcPct val="0"/>
        </a:spcAft>
        <a:buChar char="»"/>
        <a:defRPr sz="1998">
          <a:solidFill>
            <a:schemeClr val="tx1"/>
          </a:solidFill>
          <a:latin typeface="+mn-lt"/>
        </a:defRPr>
      </a:lvl7pPr>
      <a:lvl8pPr marL="3425828" indent="-228389" algn="l" rtl="0" eaLnBrk="1" fontAlgn="base" hangingPunct="1">
        <a:spcBef>
          <a:spcPct val="20000"/>
        </a:spcBef>
        <a:spcAft>
          <a:spcPct val="0"/>
        </a:spcAft>
        <a:buChar char="»"/>
        <a:defRPr sz="1998">
          <a:solidFill>
            <a:schemeClr val="tx1"/>
          </a:solidFill>
          <a:latin typeface="+mn-lt"/>
        </a:defRPr>
      </a:lvl8pPr>
      <a:lvl9pPr marL="3882605" indent="-228389" algn="l" rtl="0" eaLnBrk="1" fontAlgn="base" hangingPunct="1">
        <a:spcBef>
          <a:spcPct val="20000"/>
        </a:spcBef>
        <a:spcAft>
          <a:spcPct val="0"/>
        </a:spcAft>
        <a:buChar char="»"/>
        <a:defRPr sz="1998">
          <a:solidFill>
            <a:schemeClr val="tx1"/>
          </a:solidFill>
          <a:latin typeface="+mn-lt"/>
        </a:defRPr>
      </a:lvl9pPr>
    </p:bodyStyle>
    <p:otherStyle>
      <a:defPPr>
        <a:defRPr lang="en-US"/>
      </a:defPPr>
      <a:lvl1pPr marL="0" algn="l" defTabSz="913554" rtl="0" eaLnBrk="1" latinLnBrk="0" hangingPunct="1">
        <a:defRPr sz="1799" kern="1200">
          <a:solidFill>
            <a:schemeClr val="tx1"/>
          </a:solidFill>
          <a:latin typeface="+mn-lt"/>
          <a:ea typeface="+mn-ea"/>
          <a:cs typeface="+mn-cs"/>
        </a:defRPr>
      </a:lvl1pPr>
      <a:lvl2pPr marL="456777" algn="l" defTabSz="913554" rtl="0" eaLnBrk="1" latinLnBrk="0" hangingPunct="1">
        <a:defRPr sz="1799" kern="1200">
          <a:solidFill>
            <a:schemeClr val="tx1"/>
          </a:solidFill>
          <a:latin typeface="+mn-lt"/>
          <a:ea typeface="+mn-ea"/>
          <a:cs typeface="+mn-cs"/>
        </a:defRPr>
      </a:lvl2pPr>
      <a:lvl3pPr marL="913554" algn="l" defTabSz="913554" rtl="0" eaLnBrk="1" latinLnBrk="0" hangingPunct="1">
        <a:defRPr sz="1799" kern="1200">
          <a:solidFill>
            <a:schemeClr val="tx1"/>
          </a:solidFill>
          <a:latin typeface="+mn-lt"/>
          <a:ea typeface="+mn-ea"/>
          <a:cs typeface="+mn-cs"/>
        </a:defRPr>
      </a:lvl3pPr>
      <a:lvl4pPr marL="1370331" algn="l" defTabSz="913554" rtl="0" eaLnBrk="1" latinLnBrk="0" hangingPunct="1">
        <a:defRPr sz="1799" kern="1200">
          <a:solidFill>
            <a:schemeClr val="tx1"/>
          </a:solidFill>
          <a:latin typeface="+mn-lt"/>
          <a:ea typeface="+mn-ea"/>
          <a:cs typeface="+mn-cs"/>
        </a:defRPr>
      </a:lvl4pPr>
      <a:lvl5pPr marL="1827108" algn="l" defTabSz="913554" rtl="0" eaLnBrk="1" latinLnBrk="0" hangingPunct="1">
        <a:defRPr sz="1799" kern="1200">
          <a:solidFill>
            <a:schemeClr val="tx1"/>
          </a:solidFill>
          <a:latin typeface="+mn-lt"/>
          <a:ea typeface="+mn-ea"/>
          <a:cs typeface="+mn-cs"/>
        </a:defRPr>
      </a:lvl5pPr>
      <a:lvl6pPr marL="2283886" algn="l" defTabSz="913554" rtl="0" eaLnBrk="1" latinLnBrk="0" hangingPunct="1">
        <a:defRPr sz="1799" kern="1200">
          <a:solidFill>
            <a:schemeClr val="tx1"/>
          </a:solidFill>
          <a:latin typeface="+mn-lt"/>
          <a:ea typeface="+mn-ea"/>
          <a:cs typeface="+mn-cs"/>
        </a:defRPr>
      </a:lvl6pPr>
      <a:lvl7pPr marL="2740663" algn="l" defTabSz="913554" rtl="0" eaLnBrk="1" latinLnBrk="0" hangingPunct="1">
        <a:defRPr sz="1799" kern="1200">
          <a:solidFill>
            <a:schemeClr val="tx1"/>
          </a:solidFill>
          <a:latin typeface="+mn-lt"/>
          <a:ea typeface="+mn-ea"/>
          <a:cs typeface="+mn-cs"/>
        </a:defRPr>
      </a:lvl7pPr>
      <a:lvl8pPr marL="3197440" algn="l" defTabSz="913554" rtl="0" eaLnBrk="1" latinLnBrk="0" hangingPunct="1">
        <a:defRPr sz="1799" kern="1200">
          <a:solidFill>
            <a:schemeClr val="tx1"/>
          </a:solidFill>
          <a:latin typeface="+mn-lt"/>
          <a:ea typeface="+mn-ea"/>
          <a:cs typeface="+mn-cs"/>
        </a:defRPr>
      </a:lvl8pPr>
      <a:lvl9pPr marL="3654217" algn="l" defTabSz="913554" rtl="0" eaLnBrk="1" latinLnBrk="0" hangingPunct="1">
        <a:defRPr sz="1799"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7C418BF-387B-4E40-AF0D-E00F021A8609}" type="slidenum">
              <a:rPr lang="en-US" smtClean="0"/>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endParaRPr lang="en-US"/>
          </a:p>
        </p:txBody>
      </p:sp>
    </p:spTree>
    <p:extLst>
      <p:ext uri="{BB962C8B-B14F-4D97-AF65-F5344CB8AC3E}">
        <p14:creationId xmlns:p14="http://schemas.microsoft.com/office/powerpoint/2010/main" val="181011166"/>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Lst>
  <p:txStyles>
    <p:titleStyle>
      <a:lvl1pPr algn="l" defTabSz="457189"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bg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bg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409978834"/>
      </p:ext>
    </p:extLst>
  </p:cSld>
  <p:clrMap bg1="dk1" tx1="lt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958" r:id="rId19"/>
    <p:sldLayoutId id="2147483878" r:id="rId20"/>
    <p:sldLayoutId id="2147483879" r:id="rId21"/>
    <p:sldLayoutId id="2147483880" r:id="rId22"/>
    <p:sldLayoutId id="2147483881" r:id="rId23"/>
    <p:sldLayoutId id="2147483882" r:id="rId24"/>
    <p:sldLayoutId id="2147483883" r:id="rId25"/>
    <p:sldLayoutId id="2147483884" r:id="rId26"/>
    <p:sldLayoutId id="2147483885" r:id="rId27"/>
    <p:sldLayoutId id="2147483886" r:id="rId28"/>
    <p:sldLayoutId id="2147483887" r:id="rId29"/>
    <p:sldLayoutId id="2147483888" r:id="rId30"/>
    <p:sldLayoutId id="2147483889" r:id="rId31"/>
    <p:sldLayoutId id="2147483890" r:id="rId32"/>
  </p:sldLayoutIdLst>
  <p:hf hdr="0" dt="0"/>
  <p:txStyles>
    <p:titleStyle>
      <a:lvl1pPr algn="l" rtl="0" eaLnBrk="1" fontAlgn="base" hangingPunct="1">
        <a:lnSpc>
          <a:spcPct val="90000"/>
        </a:lnSpc>
        <a:spcBef>
          <a:spcPct val="0"/>
        </a:spcBef>
        <a:spcAft>
          <a:spcPct val="0"/>
        </a:spcAft>
        <a:defRPr sz="2400" b="0" i="0">
          <a:solidFill>
            <a:schemeClr val="bg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latin typeface="+mn-lt"/>
              </a:defRPr>
            </a:lvl1pPr>
          </a:lstStyle>
          <a:p>
            <a:r>
              <a:rPr lang="en-US"/>
              <a:t>Group Name / DOC ID / Month XX, 2018 / © 2018 IBM Corporation</a:t>
            </a:r>
            <a:endParaRPr lang="en-US" dirty="0"/>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240078074"/>
      </p:ext>
    </p:extLst>
  </p:cSld>
  <p:clrMap bg1="dk1" tx1="lt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 id="2147483914" r:id="rId23"/>
    <p:sldLayoutId id="2147483915" r:id="rId24"/>
    <p:sldLayoutId id="2147483916" r:id="rId25"/>
    <p:sldLayoutId id="2147483917" r:id="rId26"/>
    <p:sldLayoutId id="2147483918" r:id="rId27"/>
    <p:sldLayoutId id="2147483919" r:id="rId28"/>
    <p:sldLayoutId id="2147483920" r:id="rId29"/>
    <p:sldLayoutId id="2147483921" r:id="rId30"/>
    <p:sldLayoutId id="2147483922" r:id="rId31"/>
    <p:sldLayoutId id="2147483923" r:id="rId32"/>
  </p:sldLayoutIdLst>
  <p:hf hdr="0" dt="0"/>
  <p:txStyles>
    <p:titleStyle>
      <a:lvl1pPr algn="l" rtl="0" eaLnBrk="1" fontAlgn="base" hangingPunct="1">
        <a:lnSpc>
          <a:spcPct val="90000"/>
        </a:lnSpc>
        <a:spcBef>
          <a:spcPct val="0"/>
        </a:spcBef>
        <a:spcAft>
          <a:spcPct val="0"/>
        </a:spcAft>
        <a:defRPr sz="24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a:solidFill>
                  <a:schemeClr val="tx1"/>
                </a:solidFill>
                <a:latin typeface="+mn-lt"/>
              </a:defRPr>
            </a:lvl1pPr>
          </a:lstStyle>
          <a:p>
            <a:r>
              <a:rPr lang="en-US" dirty="0"/>
              <a:t>Group Name / DOC ID / Month XX, 2018 / © 2018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a:solidFill>
                  <a:schemeClr val="tx1"/>
                </a:solidFill>
                <a:latin typeface="+mn-lt"/>
              </a:defRPr>
            </a:lvl1pPr>
          </a:lstStyle>
          <a:p>
            <a:fld id="{59395FB3-9C97-154F-86B2-7E381B951268}" type="slidenum">
              <a:rPr lang="en-US" smtClean="0"/>
              <a:pPr/>
              <a:t>‹#›</a:t>
            </a:fld>
            <a:endParaRPr lang="en-US" dirty="0"/>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71975732"/>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57" r:id="rId19"/>
    <p:sldLayoutId id="2147483944" r:id="rId20"/>
    <p:sldLayoutId id="2147483945" r:id="rId21"/>
    <p:sldLayoutId id="2147483946" r:id="rId22"/>
    <p:sldLayoutId id="2147483947" r:id="rId23"/>
    <p:sldLayoutId id="2147483948" r:id="rId24"/>
    <p:sldLayoutId id="2147483949" r:id="rId25"/>
    <p:sldLayoutId id="2147483950" r:id="rId26"/>
    <p:sldLayoutId id="2147483951" r:id="rId27"/>
    <p:sldLayoutId id="2147483952" r:id="rId28"/>
    <p:sldLayoutId id="2147483953" r:id="rId29"/>
    <p:sldLayoutId id="2147483954" r:id="rId30"/>
    <p:sldLayoutId id="2147483955" r:id="rId31"/>
    <p:sldLayoutId id="2147483956" r:id="rId32"/>
    <p:sldLayoutId id="2147483960" r:id="rId33"/>
  </p:sldLayoutIdLst>
  <p:hf hdr="0" dt="0"/>
  <p:txStyles>
    <p:titleStyle>
      <a:lvl1pPr algn="l" rtl="0" eaLnBrk="1" fontAlgn="base" hangingPunct="1">
        <a:lnSpc>
          <a:spcPct val="90000"/>
        </a:lnSpc>
        <a:spcBef>
          <a:spcPct val="0"/>
        </a:spcBef>
        <a:spcAft>
          <a:spcPct val="0"/>
        </a:spcAft>
        <a:defRPr sz="2400" b="0" i="0">
          <a:solidFill>
            <a:schemeClr val="tx1"/>
          </a:solidFill>
          <a:latin typeface="+mn-lt"/>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mn-lt"/>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mn-lt"/>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mn-lt"/>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mn-lt"/>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mn-lt"/>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7016261" y="4986463"/>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70337" y="4986463"/>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t>© 2017 IBM Corporation</a:t>
            </a:r>
            <a:endParaRPr lang="en-US"/>
          </a:p>
        </p:txBody>
      </p:sp>
    </p:spTree>
    <p:extLst>
      <p:ext uri="{BB962C8B-B14F-4D97-AF65-F5344CB8AC3E}">
        <p14:creationId xmlns:p14="http://schemas.microsoft.com/office/powerpoint/2010/main" val="1308211680"/>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4120" r:id="rId37"/>
  </p:sldLayoutIdLst>
  <p:hf hdr="0" ft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3FD999D4-B456-9943-89B7-30D56181CE18}" type="slidenum">
              <a:rPr lang="en-US" smtClean="0">
                <a:solidFill>
                  <a:srgbClr val="FFFFFF"/>
                </a:solidFill>
              </a:rPr>
              <a:pPr/>
              <a:t>‹#›</a:t>
            </a:fld>
            <a:endParaRPr lang="en-US">
              <a:solidFill>
                <a:srgbClr val="FFFFFF"/>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US">
                <a:solidFill>
                  <a:srgbClr val="FFFFFF"/>
                </a:solidFill>
              </a:rPr>
              <a:t>© 2017 IBM Corporation</a:t>
            </a:r>
          </a:p>
        </p:txBody>
      </p:sp>
    </p:spTree>
    <p:extLst>
      <p:ext uri="{BB962C8B-B14F-4D97-AF65-F5344CB8AC3E}">
        <p14:creationId xmlns:p14="http://schemas.microsoft.com/office/powerpoint/2010/main" val="4127640313"/>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 id="2147484012" r:id="rId13"/>
    <p:sldLayoutId id="2147484013" r:id="rId14"/>
    <p:sldLayoutId id="2147484014" r:id="rId15"/>
    <p:sldLayoutId id="2147484015" r:id="rId16"/>
    <p:sldLayoutId id="2147484016" r:id="rId17"/>
    <p:sldLayoutId id="2147484017" r:id="rId18"/>
    <p:sldLayoutId id="2147484018" r:id="rId19"/>
    <p:sldLayoutId id="2147484019" r:id="rId20"/>
    <p:sldLayoutId id="2147484020" r:id="rId21"/>
    <p:sldLayoutId id="2147484021" r:id="rId22"/>
    <p:sldLayoutId id="2147484022" r:id="rId23"/>
    <p:sldLayoutId id="2147484023" r:id="rId24"/>
    <p:sldLayoutId id="2147484024" r:id="rId25"/>
    <p:sldLayoutId id="2147484025" r:id="rId26"/>
    <p:sldLayoutId id="2147484026" r:id="rId27"/>
    <p:sldLayoutId id="2147484027" r:id="rId28"/>
    <p:sldLayoutId id="2147484028" r:id="rId29"/>
    <p:sldLayoutId id="2147484029" r:id="rId30"/>
    <p:sldLayoutId id="2147484030" r:id="rId31"/>
    <p:sldLayoutId id="2147484031" r:id="rId32"/>
    <p:sldLayoutId id="2147484032" r:id="rId33"/>
    <p:sldLayoutId id="2147484033" r:id="rId34"/>
    <p:sldLayoutId id="2147484034" r:id="rId35"/>
  </p:sldLayoutIdLst>
  <p:hf hdr="0" ft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1101555888"/>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56" r:id="rId20"/>
    <p:sldLayoutId id="2147484057" r:id="rId21"/>
    <p:sldLayoutId id="2147484058" r:id="rId22"/>
    <p:sldLayoutId id="2147484059" r:id="rId23"/>
    <p:sldLayoutId id="2147484060" r:id="rId24"/>
    <p:sldLayoutId id="2147484061" r:id="rId25"/>
    <p:sldLayoutId id="2147484062" r:id="rId26"/>
    <p:sldLayoutId id="2147484063" r:id="rId27"/>
    <p:sldLayoutId id="2147484064" r:id="rId28"/>
    <p:sldLayoutId id="2147484065" r:id="rId29"/>
    <p:sldLayoutId id="2147484066" r:id="rId30"/>
    <p:sldLayoutId id="2147484067" r:id="rId31"/>
    <p:sldLayoutId id="2147484068" r:id="rId32"/>
    <p:sldLayoutId id="2147484069" r:id="rId33"/>
    <p:sldLayoutId id="2147484070" r:id="rId34"/>
    <p:sldLayoutId id="2147484071" r:id="rId35"/>
  </p:sldLayoutIdLs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325582" y="365254"/>
            <a:ext cx="8437418" cy="348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r>
              <a:rPr lang="en-US" dirty="0"/>
              <a:t>Click to edit Master title style</a:t>
            </a:r>
          </a:p>
        </p:txBody>
      </p:sp>
      <p:sp>
        <p:nvSpPr>
          <p:cNvPr id="1033" name="Line 9"/>
          <p:cNvSpPr>
            <a:spLocks noChangeShapeType="1"/>
          </p:cNvSpPr>
          <p:nvPr/>
        </p:nvSpPr>
        <p:spPr bwMode="auto">
          <a:xfrm>
            <a:off x="325582" y="312415"/>
            <a:ext cx="8437418" cy="0"/>
          </a:xfrm>
          <a:prstGeom prst="line">
            <a:avLst/>
          </a:prstGeom>
          <a:noFill/>
          <a:ln w="9525">
            <a:solidFill>
              <a:srgbClr val="00558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en-US" sz="1799" dirty="0"/>
          </a:p>
        </p:txBody>
      </p:sp>
      <p:sp>
        <p:nvSpPr>
          <p:cNvPr id="2" name="Text Placeholder 1"/>
          <p:cNvSpPr>
            <a:spLocks noGrp="1"/>
          </p:cNvSpPr>
          <p:nvPr>
            <p:ph type="body" idx="1"/>
          </p:nvPr>
        </p:nvSpPr>
        <p:spPr>
          <a:xfrm>
            <a:off x="325582" y="766347"/>
            <a:ext cx="8437418" cy="413816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a:p>
            <a:pPr marL="173823" marR="0" lvl="0" indent="-173823" algn="l" defTabSz="685766" rtl="0" eaLnBrk="1" fontAlgn="base" latinLnBrk="0" hangingPunct="1">
              <a:lnSpc>
                <a:spcPct val="100000"/>
              </a:lnSpc>
              <a:spcBef>
                <a:spcPct val="20000"/>
              </a:spcBef>
              <a:spcAft>
                <a:spcPct val="0"/>
              </a:spcAft>
              <a:buClrTx/>
              <a:buSzTx/>
              <a:buFont typeface="Arial"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p:nvPicPr>
        <p:blipFill>
          <a:blip r:embed="rId14" cstate="screen">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a:ext>
            </a:extLst>
          </a:blip>
          <a:stretch>
            <a:fillRect/>
          </a:stretch>
        </p:blipFill>
        <p:spPr>
          <a:xfrm>
            <a:off x="8533185" y="105745"/>
            <a:ext cx="180881" cy="180881"/>
          </a:xfrm>
          <a:prstGeom prst="rect">
            <a:avLst/>
          </a:prstGeom>
        </p:spPr>
      </p:pic>
      <p:pic>
        <p:nvPicPr>
          <p:cNvPr id="9" name="Picture 8"/>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84135" y="144761"/>
            <a:ext cx="349049" cy="139619"/>
          </a:xfrm>
          <a:prstGeom prst="rect">
            <a:avLst/>
          </a:prstGeom>
        </p:spPr>
      </p:pic>
      <p:sp>
        <p:nvSpPr>
          <p:cNvPr id="11" name="Rectangle 6">
            <a:extLst>
              <a:ext uri="{FF2B5EF4-FFF2-40B4-BE49-F238E27FC236}">
                <a16:creationId xmlns:a16="http://schemas.microsoft.com/office/drawing/2014/main" id="{8AF8DADD-DE47-4161-A3B1-2CD6548E4EA2}"/>
              </a:ext>
            </a:extLst>
          </p:cNvPr>
          <p:cNvSpPr>
            <a:spLocks noGrp="1" noChangeArrowheads="1"/>
          </p:cNvSpPr>
          <p:nvPr>
            <p:ph type="sldNum" sz="quarter" idx="4"/>
          </p:nvPr>
        </p:nvSpPr>
        <p:spPr bwMode="auto">
          <a:xfrm>
            <a:off x="325582" y="4953353"/>
            <a:ext cx="293570" cy="172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eaLnBrk="0" hangingPunct="0">
              <a:defRPr sz="675">
                <a:solidFill>
                  <a:schemeClr val="accent4">
                    <a:lumMod val="90000"/>
                    <a:lumOff val="10000"/>
                  </a:schemeClr>
                </a:solidFill>
                <a:latin typeface="+mn-lt"/>
              </a:defRPr>
            </a:lvl1pPr>
          </a:lstStyle>
          <a:p>
            <a:pPr>
              <a:defRPr/>
            </a:pPr>
            <a:fld id="{B57A6E50-EF98-4F61-9CAD-0BF7C206EA24}" type="slidenum">
              <a:rPr lang="en-US" altLang="en-US" smtClean="0"/>
              <a:pPr>
                <a:defRPr/>
              </a:pPr>
              <a:t>‹#›</a:t>
            </a:fld>
            <a:endParaRPr lang="en-US" altLang="en-US" dirty="0"/>
          </a:p>
        </p:txBody>
      </p:sp>
      <p:sp>
        <p:nvSpPr>
          <p:cNvPr id="12" name="Rectangle 6">
            <a:extLst>
              <a:ext uri="{FF2B5EF4-FFF2-40B4-BE49-F238E27FC236}">
                <a16:creationId xmlns:a16="http://schemas.microsoft.com/office/drawing/2014/main" id="{ED68FE15-5C36-4949-95AB-151DDA138F68}"/>
              </a:ext>
            </a:extLst>
          </p:cNvPr>
          <p:cNvSpPr>
            <a:spLocks noChangeArrowheads="1"/>
          </p:cNvSpPr>
          <p:nvPr userDrawn="1"/>
        </p:nvSpPr>
        <p:spPr bwMode="black">
          <a:xfrm>
            <a:off x="7672857" y="4947717"/>
            <a:ext cx="1371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eaLnBrk="0" hangingPunct="0">
              <a:defRPr sz="1200">
                <a:solidFill>
                  <a:schemeClr val="bg1"/>
                </a:solidFill>
                <a:latin typeface="Arial" pitchFamily="34" charset="0"/>
                <a:cs typeface="Arial" pitchFamily="34" charset="0"/>
              </a:defRPr>
            </a:lvl1pPr>
            <a:lvl2pPr marL="742950" indent="-285750" eaLnBrk="0" hangingPunct="0">
              <a:defRPr sz="1200">
                <a:solidFill>
                  <a:schemeClr val="bg1"/>
                </a:solidFill>
                <a:latin typeface="Arial" pitchFamily="34" charset="0"/>
                <a:cs typeface="Arial" pitchFamily="34" charset="0"/>
              </a:defRPr>
            </a:lvl2pPr>
            <a:lvl3pPr marL="1143000" indent="-228600" eaLnBrk="0" hangingPunct="0">
              <a:defRPr sz="1200">
                <a:solidFill>
                  <a:schemeClr val="bg1"/>
                </a:solidFill>
                <a:latin typeface="Arial" pitchFamily="34" charset="0"/>
                <a:cs typeface="Arial" pitchFamily="34" charset="0"/>
              </a:defRPr>
            </a:lvl3pPr>
            <a:lvl4pPr marL="1600200" indent="-228600" eaLnBrk="0" hangingPunct="0">
              <a:defRPr sz="1200">
                <a:solidFill>
                  <a:schemeClr val="bg1"/>
                </a:solidFill>
                <a:latin typeface="Arial" pitchFamily="34" charset="0"/>
                <a:cs typeface="Arial" pitchFamily="34" charset="0"/>
              </a:defRPr>
            </a:lvl4pPr>
            <a:lvl5pPr marL="2057400" indent="-228600" eaLnBrk="0" hangingPunct="0">
              <a:defRPr sz="1200">
                <a:solidFill>
                  <a:schemeClr val="bg1"/>
                </a:solidFill>
                <a:latin typeface="Arial" pitchFamily="34" charset="0"/>
                <a:cs typeface="Arial" pitchFamily="34" charset="0"/>
              </a:defRPr>
            </a:lvl5pPr>
            <a:lvl6pPr marL="2514600" indent="-228600" eaLnBrk="0" fontAlgn="base" hangingPunct="0">
              <a:spcBef>
                <a:spcPct val="50000"/>
              </a:spcBef>
              <a:spcAft>
                <a:spcPct val="0"/>
              </a:spcAft>
              <a:defRPr sz="1200">
                <a:solidFill>
                  <a:schemeClr val="bg1"/>
                </a:solidFill>
                <a:latin typeface="Arial" pitchFamily="34" charset="0"/>
                <a:cs typeface="Arial" pitchFamily="34" charset="0"/>
              </a:defRPr>
            </a:lvl6pPr>
            <a:lvl7pPr marL="2971800" indent="-228600" eaLnBrk="0" fontAlgn="base" hangingPunct="0">
              <a:spcBef>
                <a:spcPct val="50000"/>
              </a:spcBef>
              <a:spcAft>
                <a:spcPct val="0"/>
              </a:spcAft>
              <a:defRPr sz="1200">
                <a:solidFill>
                  <a:schemeClr val="bg1"/>
                </a:solidFill>
                <a:latin typeface="Arial" pitchFamily="34" charset="0"/>
                <a:cs typeface="Arial" pitchFamily="34" charset="0"/>
              </a:defRPr>
            </a:lvl7pPr>
            <a:lvl8pPr marL="3429000" indent="-228600" eaLnBrk="0" fontAlgn="base" hangingPunct="0">
              <a:spcBef>
                <a:spcPct val="50000"/>
              </a:spcBef>
              <a:spcAft>
                <a:spcPct val="0"/>
              </a:spcAft>
              <a:defRPr sz="1200">
                <a:solidFill>
                  <a:schemeClr val="bg1"/>
                </a:solidFill>
                <a:latin typeface="Arial" pitchFamily="34" charset="0"/>
                <a:cs typeface="Arial" pitchFamily="34" charset="0"/>
              </a:defRPr>
            </a:lvl8pPr>
            <a:lvl9pPr marL="3886200" indent="-228600" eaLnBrk="0" fontAlgn="base" hangingPunct="0">
              <a:spcBef>
                <a:spcPct val="50000"/>
              </a:spcBef>
              <a:spcAft>
                <a:spcPct val="0"/>
              </a:spcAft>
              <a:defRPr sz="1200">
                <a:solidFill>
                  <a:schemeClr val="bg1"/>
                </a:solidFill>
                <a:latin typeface="Arial" pitchFamily="34" charset="0"/>
                <a:cs typeface="Arial" pitchFamily="34" charset="0"/>
              </a:defRPr>
            </a:lvl9pPr>
          </a:lstStyle>
          <a:p>
            <a:pPr algn="r" eaLnBrk="1" hangingPunct="1">
              <a:defRPr/>
            </a:pPr>
            <a:r>
              <a:rPr lang="en-US" altLang="en-US" sz="800" dirty="0">
                <a:solidFill>
                  <a:schemeClr val="tx1"/>
                </a:solidFill>
              </a:rPr>
              <a:t>© IBM Corporation</a:t>
            </a:r>
            <a:endParaRPr lang="en-US" altLang="en-US" sz="1800" dirty="0">
              <a:solidFill>
                <a:schemeClr val="tx1"/>
              </a:solidFill>
            </a:endParaRPr>
          </a:p>
        </p:txBody>
      </p:sp>
      <p:sp>
        <p:nvSpPr>
          <p:cNvPr id="13" name="Slide Number Placeholder 1">
            <a:extLst>
              <a:ext uri="{FF2B5EF4-FFF2-40B4-BE49-F238E27FC236}">
                <a16:creationId xmlns:a16="http://schemas.microsoft.com/office/drawing/2014/main" id="{D4AE190F-4D03-4DB6-A22D-2376895569CE}"/>
              </a:ext>
            </a:extLst>
          </p:cNvPr>
          <p:cNvSpPr txBox="1">
            <a:spLocks/>
          </p:cNvSpPr>
          <p:nvPr userDrawn="1"/>
        </p:nvSpPr>
        <p:spPr bwMode="auto">
          <a:xfrm>
            <a:off x="3789220" y="4937614"/>
            <a:ext cx="1482437" cy="20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defPPr>
              <a:defRPr lang="en-US"/>
            </a:defPPr>
            <a:lvl1pPr algn="l" defTabSz="277109" rtl="0" eaLnBrk="1" fontAlgn="base" hangingPunct="1">
              <a:spcBef>
                <a:spcPct val="0"/>
              </a:spcBef>
              <a:spcAft>
                <a:spcPct val="0"/>
              </a:spcAft>
              <a:defRPr sz="800" kern="1200" smtClean="0">
                <a:solidFill>
                  <a:srgbClr val="00558C"/>
                </a:solidFill>
                <a:latin typeface="Calibri"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r>
              <a:rPr lang="en-US" altLang="en-US" sz="600" b="1" kern="1200" dirty="0">
                <a:solidFill>
                  <a:schemeClr val="tx1"/>
                </a:solidFill>
                <a:latin typeface="Arial" pitchFamily="34" charset="0"/>
                <a:ea typeface="+mn-ea"/>
                <a:cs typeface="Arial" pitchFamily="34" charset="0"/>
              </a:rPr>
              <a:t>IBM Internal and Business Partners Only</a:t>
            </a:r>
          </a:p>
        </p:txBody>
      </p:sp>
    </p:spTree>
    <p:custDataLst>
      <p:tags r:id="rId13"/>
    </p:custDataLst>
    <p:extLst>
      <p:ext uri="{BB962C8B-B14F-4D97-AF65-F5344CB8AC3E}">
        <p14:creationId xmlns:p14="http://schemas.microsoft.com/office/powerpoint/2010/main" val="4099455551"/>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hdr="0" ftr="0" dt="0"/>
  <p:txStyles>
    <p:titleStyle>
      <a:lvl1pPr algn="l" rtl="0" eaLnBrk="1" fontAlgn="base" hangingPunct="1">
        <a:spcBef>
          <a:spcPct val="0"/>
        </a:spcBef>
        <a:spcAft>
          <a:spcPct val="0"/>
        </a:spcAft>
        <a:defRPr sz="1800" b="1">
          <a:solidFill>
            <a:schemeClr val="accent4">
              <a:lumMod val="90000"/>
              <a:lumOff val="10000"/>
            </a:schemeClr>
          </a:solidFill>
          <a:latin typeface="+mj-lt"/>
          <a:ea typeface="+mj-ea"/>
          <a:cs typeface="+mj-cs"/>
        </a:defRPr>
      </a:lvl1pPr>
      <a:lvl2pPr algn="l" rtl="0" eaLnBrk="1" fontAlgn="base" hangingPunct="1">
        <a:spcBef>
          <a:spcPct val="0"/>
        </a:spcBef>
        <a:spcAft>
          <a:spcPct val="0"/>
        </a:spcAft>
        <a:defRPr sz="2798" b="1">
          <a:solidFill>
            <a:srgbClr val="004266"/>
          </a:solidFill>
          <a:latin typeface="Arial" pitchFamily="34" charset="0"/>
        </a:defRPr>
      </a:lvl2pPr>
      <a:lvl3pPr algn="l" rtl="0" eaLnBrk="1" fontAlgn="base" hangingPunct="1">
        <a:spcBef>
          <a:spcPct val="0"/>
        </a:spcBef>
        <a:spcAft>
          <a:spcPct val="0"/>
        </a:spcAft>
        <a:defRPr sz="2798" b="1">
          <a:solidFill>
            <a:srgbClr val="004266"/>
          </a:solidFill>
          <a:latin typeface="Arial" pitchFamily="34" charset="0"/>
        </a:defRPr>
      </a:lvl3pPr>
      <a:lvl4pPr algn="l" rtl="0" eaLnBrk="1" fontAlgn="base" hangingPunct="1">
        <a:spcBef>
          <a:spcPct val="0"/>
        </a:spcBef>
        <a:spcAft>
          <a:spcPct val="0"/>
        </a:spcAft>
        <a:defRPr sz="2798" b="1">
          <a:solidFill>
            <a:srgbClr val="004266"/>
          </a:solidFill>
          <a:latin typeface="Arial" pitchFamily="34" charset="0"/>
        </a:defRPr>
      </a:lvl4pPr>
      <a:lvl5pPr algn="l" rtl="0" eaLnBrk="1" fontAlgn="base" hangingPunct="1">
        <a:spcBef>
          <a:spcPct val="0"/>
        </a:spcBef>
        <a:spcAft>
          <a:spcPct val="0"/>
        </a:spcAft>
        <a:defRPr sz="2798" b="1">
          <a:solidFill>
            <a:srgbClr val="004266"/>
          </a:solidFill>
          <a:latin typeface="Arial" pitchFamily="34" charset="0"/>
        </a:defRPr>
      </a:lvl5pPr>
      <a:lvl6pPr marL="456755" algn="l" rtl="0" eaLnBrk="1" fontAlgn="base" hangingPunct="1">
        <a:spcBef>
          <a:spcPct val="0"/>
        </a:spcBef>
        <a:spcAft>
          <a:spcPct val="0"/>
        </a:spcAft>
        <a:defRPr sz="2798" b="1">
          <a:solidFill>
            <a:srgbClr val="004266"/>
          </a:solidFill>
          <a:latin typeface="Arial" pitchFamily="34" charset="0"/>
        </a:defRPr>
      </a:lvl6pPr>
      <a:lvl7pPr marL="913509" algn="l" rtl="0" eaLnBrk="1" fontAlgn="base" hangingPunct="1">
        <a:spcBef>
          <a:spcPct val="0"/>
        </a:spcBef>
        <a:spcAft>
          <a:spcPct val="0"/>
        </a:spcAft>
        <a:defRPr sz="2798" b="1">
          <a:solidFill>
            <a:srgbClr val="004266"/>
          </a:solidFill>
          <a:latin typeface="Arial" pitchFamily="34" charset="0"/>
        </a:defRPr>
      </a:lvl7pPr>
      <a:lvl8pPr marL="1370263" algn="l" rtl="0" eaLnBrk="1" fontAlgn="base" hangingPunct="1">
        <a:spcBef>
          <a:spcPct val="0"/>
        </a:spcBef>
        <a:spcAft>
          <a:spcPct val="0"/>
        </a:spcAft>
        <a:defRPr sz="2798" b="1">
          <a:solidFill>
            <a:srgbClr val="004266"/>
          </a:solidFill>
          <a:latin typeface="Arial" pitchFamily="34" charset="0"/>
        </a:defRPr>
      </a:lvl8pPr>
      <a:lvl9pPr marL="1827017" algn="l" rtl="0" eaLnBrk="1" fontAlgn="base" hangingPunct="1">
        <a:spcBef>
          <a:spcPct val="0"/>
        </a:spcBef>
        <a:spcAft>
          <a:spcPct val="0"/>
        </a:spcAft>
        <a:defRPr sz="2798" b="1">
          <a:solidFill>
            <a:srgbClr val="004266"/>
          </a:solidFill>
          <a:latin typeface="Arial" pitchFamily="34" charset="0"/>
        </a:defRPr>
      </a:lvl9pPr>
    </p:titleStyle>
    <p:bodyStyle>
      <a:lvl1pPr marL="173823" marR="0" indent="-173823" algn="l" defTabSz="685766" rtl="0" eaLnBrk="1" fontAlgn="base" latinLnBrk="0" hangingPunct="1">
        <a:lnSpc>
          <a:spcPct val="100000"/>
        </a:lnSpc>
        <a:spcBef>
          <a:spcPct val="20000"/>
        </a:spcBef>
        <a:spcAft>
          <a:spcPct val="0"/>
        </a:spcAft>
        <a:buClr>
          <a:schemeClr val="accent4">
            <a:lumMod val="90000"/>
            <a:lumOff val="10000"/>
          </a:schemeClr>
        </a:buClr>
        <a:buSzTx/>
        <a:buFont typeface="Arial" charset="0"/>
        <a:buChar char="•"/>
        <a:tabLst/>
        <a:defRPr sz="1500" b="1">
          <a:solidFill>
            <a:schemeClr val="accent4">
              <a:lumMod val="90000"/>
              <a:lumOff val="10000"/>
            </a:schemeClr>
          </a:solidFill>
          <a:latin typeface="+mn-lt"/>
          <a:ea typeface="+mn-ea"/>
          <a:cs typeface="+mn-cs"/>
        </a:defRPr>
      </a:lvl1pPr>
      <a:lvl2pPr marL="511943" indent="-166680" algn="l" rtl="0" eaLnBrk="1" fontAlgn="base" hangingPunct="1">
        <a:spcBef>
          <a:spcPct val="20000"/>
        </a:spcBef>
        <a:spcAft>
          <a:spcPct val="0"/>
        </a:spcAft>
        <a:buFont typeface="Arial" pitchFamily="34" charset="0"/>
        <a:buChar char="–"/>
        <a:defRPr sz="1350">
          <a:solidFill>
            <a:schemeClr val="bg2">
              <a:lumMod val="75000"/>
            </a:schemeClr>
          </a:solidFill>
          <a:latin typeface="+mn-lt"/>
        </a:defRPr>
      </a:lvl2pPr>
      <a:lvl3pPr marL="1067937" indent="-153584" algn="l" rtl="0" eaLnBrk="1" fontAlgn="base" hangingPunct="1">
        <a:spcBef>
          <a:spcPct val="20000"/>
        </a:spcBef>
        <a:spcAft>
          <a:spcPct val="0"/>
        </a:spcAft>
        <a:buFont typeface="Wingdings" charset="2"/>
        <a:buChar char="§"/>
        <a:defRPr sz="1200">
          <a:solidFill>
            <a:schemeClr val="bg2">
              <a:lumMod val="75000"/>
            </a:schemeClr>
          </a:solidFill>
          <a:latin typeface="+mn-lt"/>
        </a:defRPr>
      </a:lvl3pPr>
      <a:lvl4pPr marL="1545353" indent="-175013" algn="l" rtl="0" eaLnBrk="1" fontAlgn="base" hangingPunct="1">
        <a:spcBef>
          <a:spcPct val="20000"/>
        </a:spcBef>
        <a:spcAft>
          <a:spcPct val="0"/>
        </a:spcAft>
        <a:buChar char="–"/>
        <a:defRPr sz="1200">
          <a:solidFill>
            <a:schemeClr val="bg2">
              <a:lumMod val="75000"/>
            </a:schemeClr>
          </a:solidFill>
          <a:latin typeface="+mn-lt"/>
        </a:defRPr>
      </a:lvl4pPr>
      <a:lvl5pPr marL="1970387" indent="-142868" algn="l" rtl="0" eaLnBrk="1" fontAlgn="base" hangingPunct="1">
        <a:spcBef>
          <a:spcPct val="20000"/>
        </a:spcBef>
        <a:spcAft>
          <a:spcPct val="0"/>
        </a:spcAft>
        <a:buChar char="»"/>
        <a:defRPr sz="1200">
          <a:solidFill>
            <a:schemeClr val="bg2">
              <a:lumMod val="75000"/>
            </a:schemeClr>
          </a:solidFill>
          <a:latin typeface="+mn-lt"/>
        </a:defRPr>
      </a:lvl5pPr>
      <a:lvl6pPr marL="2512148" indent="-228377" algn="l" rtl="0" eaLnBrk="1" fontAlgn="base" hangingPunct="1">
        <a:spcBef>
          <a:spcPct val="20000"/>
        </a:spcBef>
        <a:spcAft>
          <a:spcPct val="0"/>
        </a:spcAft>
        <a:buChar char="»"/>
        <a:defRPr sz="1998">
          <a:solidFill>
            <a:schemeClr val="tx1"/>
          </a:solidFill>
          <a:latin typeface="+mn-lt"/>
        </a:defRPr>
      </a:lvl6pPr>
      <a:lvl7pPr marL="2968903" indent="-228377" algn="l" rtl="0" eaLnBrk="1" fontAlgn="base" hangingPunct="1">
        <a:spcBef>
          <a:spcPct val="20000"/>
        </a:spcBef>
        <a:spcAft>
          <a:spcPct val="0"/>
        </a:spcAft>
        <a:buChar char="»"/>
        <a:defRPr sz="1998">
          <a:solidFill>
            <a:schemeClr val="tx1"/>
          </a:solidFill>
          <a:latin typeface="+mn-lt"/>
        </a:defRPr>
      </a:lvl7pPr>
      <a:lvl8pPr marL="3425657" indent="-228377" algn="l" rtl="0" eaLnBrk="1" fontAlgn="base" hangingPunct="1">
        <a:spcBef>
          <a:spcPct val="20000"/>
        </a:spcBef>
        <a:spcAft>
          <a:spcPct val="0"/>
        </a:spcAft>
        <a:buChar char="»"/>
        <a:defRPr sz="1998">
          <a:solidFill>
            <a:schemeClr val="tx1"/>
          </a:solidFill>
          <a:latin typeface="+mn-lt"/>
        </a:defRPr>
      </a:lvl8pPr>
      <a:lvl9pPr marL="3882411" indent="-228377" algn="l" rtl="0" eaLnBrk="1" fontAlgn="base" hangingPunct="1">
        <a:spcBef>
          <a:spcPct val="20000"/>
        </a:spcBef>
        <a:spcAft>
          <a:spcPct val="0"/>
        </a:spcAft>
        <a:buChar char="»"/>
        <a:defRPr sz="1998">
          <a:solidFill>
            <a:schemeClr val="tx1"/>
          </a:solidFill>
          <a:latin typeface="+mn-lt"/>
        </a:defRPr>
      </a:lvl9pPr>
    </p:bodyStyle>
    <p:otherStyle>
      <a:defPPr>
        <a:defRPr lang="en-US"/>
      </a:defPPr>
      <a:lvl1pPr marL="0" algn="l" defTabSz="913509" rtl="0" eaLnBrk="1" latinLnBrk="0" hangingPunct="1">
        <a:defRPr sz="1799" kern="1200">
          <a:solidFill>
            <a:schemeClr val="tx1"/>
          </a:solidFill>
          <a:latin typeface="+mn-lt"/>
          <a:ea typeface="+mn-ea"/>
          <a:cs typeface="+mn-cs"/>
        </a:defRPr>
      </a:lvl1pPr>
      <a:lvl2pPr marL="456755" algn="l" defTabSz="913509" rtl="0" eaLnBrk="1" latinLnBrk="0" hangingPunct="1">
        <a:defRPr sz="1799" kern="1200">
          <a:solidFill>
            <a:schemeClr val="tx1"/>
          </a:solidFill>
          <a:latin typeface="+mn-lt"/>
          <a:ea typeface="+mn-ea"/>
          <a:cs typeface="+mn-cs"/>
        </a:defRPr>
      </a:lvl2pPr>
      <a:lvl3pPr marL="913509" algn="l" defTabSz="913509" rtl="0" eaLnBrk="1" latinLnBrk="0" hangingPunct="1">
        <a:defRPr sz="1799" kern="1200">
          <a:solidFill>
            <a:schemeClr val="tx1"/>
          </a:solidFill>
          <a:latin typeface="+mn-lt"/>
          <a:ea typeface="+mn-ea"/>
          <a:cs typeface="+mn-cs"/>
        </a:defRPr>
      </a:lvl3pPr>
      <a:lvl4pPr marL="1370263" algn="l" defTabSz="913509" rtl="0" eaLnBrk="1" latinLnBrk="0" hangingPunct="1">
        <a:defRPr sz="1799" kern="1200">
          <a:solidFill>
            <a:schemeClr val="tx1"/>
          </a:solidFill>
          <a:latin typeface="+mn-lt"/>
          <a:ea typeface="+mn-ea"/>
          <a:cs typeface="+mn-cs"/>
        </a:defRPr>
      </a:lvl4pPr>
      <a:lvl5pPr marL="1827017" algn="l" defTabSz="913509" rtl="0" eaLnBrk="1" latinLnBrk="0" hangingPunct="1">
        <a:defRPr sz="1799" kern="1200">
          <a:solidFill>
            <a:schemeClr val="tx1"/>
          </a:solidFill>
          <a:latin typeface="+mn-lt"/>
          <a:ea typeface="+mn-ea"/>
          <a:cs typeface="+mn-cs"/>
        </a:defRPr>
      </a:lvl5pPr>
      <a:lvl6pPr marL="2283772" algn="l" defTabSz="913509" rtl="0" eaLnBrk="1" latinLnBrk="0" hangingPunct="1">
        <a:defRPr sz="1799" kern="1200">
          <a:solidFill>
            <a:schemeClr val="tx1"/>
          </a:solidFill>
          <a:latin typeface="+mn-lt"/>
          <a:ea typeface="+mn-ea"/>
          <a:cs typeface="+mn-cs"/>
        </a:defRPr>
      </a:lvl6pPr>
      <a:lvl7pPr marL="2740526" algn="l" defTabSz="913509" rtl="0" eaLnBrk="1" latinLnBrk="0" hangingPunct="1">
        <a:defRPr sz="1799" kern="1200">
          <a:solidFill>
            <a:schemeClr val="tx1"/>
          </a:solidFill>
          <a:latin typeface="+mn-lt"/>
          <a:ea typeface="+mn-ea"/>
          <a:cs typeface="+mn-cs"/>
        </a:defRPr>
      </a:lvl7pPr>
      <a:lvl8pPr marL="3197280" algn="l" defTabSz="913509" rtl="0" eaLnBrk="1" latinLnBrk="0" hangingPunct="1">
        <a:defRPr sz="1799" kern="1200">
          <a:solidFill>
            <a:schemeClr val="tx1"/>
          </a:solidFill>
          <a:latin typeface="+mn-lt"/>
          <a:ea typeface="+mn-ea"/>
          <a:cs typeface="+mn-cs"/>
        </a:defRPr>
      </a:lvl8pPr>
      <a:lvl9pPr marL="3654035" algn="l" defTabSz="913509"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D0BE6F14-FF48-0F4F-A8AA-2E3F25371E4A}" type="slidenum">
              <a:rPr lang="en-US" smtClean="0"/>
              <a:pPr/>
              <a:t>‹#›</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de-DE"/>
              <a:t>Group Name / DOC ID / Month XX, 2017 / © 2017 IBM Corporation</a:t>
            </a:r>
            <a:endParaRPr lang="en-US"/>
          </a:p>
        </p:txBody>
      </p:sp>
    </p:spTree>
    <p:extLst>
      <p:ext uri="{BB962C8B-B14F-4D97-AF65-F5344CB8AC3E}">
        <p14:creationId xmlns:p14="http://schemas.microsoft.com/office/powerpoint/2010/main" val="3545805791"/>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9.xml"/><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48.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66.xml"/><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6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66.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66.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6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1.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48.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49.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5.xml"/><Relationship Id="rId5" Type="http://schemas.openxmlformats.org/officeDocument/2006/relationships/image" Target="../media/image50.tiff"/><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300.xml"/><Relationship Id="rId6" Type="http://schemas.openxmlformats.org/officeDocument/2006/relationships/image" Target="../media/image19.tiff"/><Relationship Id="rId5" Type="http://schemas.openxmlformats.org/officeDocument/2006/relationships/image" Target="../media/image18.png"/><Relationship Id="rId4" Type="http://schemas.openxmlformats.org/officeDocument/2006/relationships/image" Target="../media/image17.tiff"/></Relationships>
</file>

<file path=ppt/slides/_rels/slide20.xml.rels><?xml version="1.0" encoding="UTF-8" standalone="yes"?>
<Relationships xmlns="http://schemas.openxmlformats.org/package/2006/relationships"><Relationship Id="rId8" Type="http://schemas.openxmlformats.org/officeDocument/2006/relationships/image" Target="../media/image56.tiff"/><Relationship Id="rId13" Type="http://schemas.openxmlformats.org/officeDocument/2006/relationships/image" Target="../media/image61.tiff"/><Relationship Id="rId3" Type="http://schemas.openxmlformats.org/officeDocument/2006/relationships/image" Target="../media/image51.png"/><Relationship Id="rId7" Type="http://schemas.openxmlformats.org/officeDocument/2006/relationships/image" Target="../media/image55.tiff"/><Relationship Id="rId12" Type="http://schemas.openxmlformats.org/officeDocument/2006/relationships/image" Target="../media/image60.tiff"/><Relationship Id="rId2" Type="http://schemas.openxmlformats.org/officeDocument/2006/relationships/notesSlide" Target="../notesSlides/notesSlide20.xml"/><Relationship Id="rId1" Type="http://schemas.openxmlformats.org/officeDocument/2006/relationships/slideLayout" Target="../slideLayouts/slideLayout289.xml"/><Relationship Id="rId6" Type="http://schemas.openxmlformats.org/officeDocument/2006/relationships/image" Target="../media/image54.tiff"/><Relationship Id="rId11" Type="http://schemas.openxmlformats.org/officeDocument/2006/relationships/image" Target="../media/image59.tiff"/><Relationship Id="rId5" Type="http://schemas.openxmlformats.org/officeDocument/2006/relationships/image" Target="../media/image53.tiff"/><Relationship Id="rId10" Type="http://schemas.openxmlformats.org/officeDocument/2006/relationships/image" Target="../media/image58.tiff"/><Relationship Id="rId4" Type="http://schemas.openxmlformats.org/officeDocument/2006/relationships/image" Target="../media/image52.tiff"/><Relationship Id="rId9" Type="http://schemas.openxmlformats.org/officeDocument/2006/relationships/image" Target="../media/image57.png"/><Relationship Id="rId14" Type="http://schemas.openxmlformats.org/officeDocument/2006/relationships/image" Target="../media/image62.tiff"/></Relationships>
</file>

<file path=ppt/slides/_rels/slide21.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1.xml"/><Relationship Id="rId1" Type="http://schemas.openxmlformats.org/officeDocument/2006/relationships/slideLayout" Target="../slideLayouts/slideLayout284.xml"/><Relationship Id="rId6" Type="http://schemas.openxmlformats.org/officeDocument/2006/relationships/image" Target="../media/image66.tiff"/><Relationship Id="rId5" Type="http://schemas.openxmlformats.org/officeDocument/2006/relationships/image" Target="../media/image65.tiff"/><Relationship Id="rId4" Type="http://schemas.openxmlformats.org/officeDocument/2006/relationships/image" Target="../media/image64.tiff"/></Relationships>
</file>

<file path=ppt/slides/_rels/slide2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tiff"/><Relationship Id="rId7"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165.xml"/><Relationship Id="rId6" Type="http://schemas.microsoft.com/office/2007/relationships/hdphoto" Target="../media/hdphoto5.wdp"/><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media/image68.tiff"/><Relationship Id="rId9" Type="http://schemas.openxmlformats.org/officeDocument/2006/relationships/image" Target="../media/image72.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tiff"/><Relationship Id="rId7"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165.xml"/><Relationship Id="rId6" Type="http://schemas.microsoft.com/office/2007/relationships/hdphoto" Target="../media/hdphoto5.wdp"/><Relationship Id="rId5" Type="http://schemas.openxmlformats.org/officeDocument/2006/relationships/image" Target="../media/image69.png"/><Relationship Id="rId10" Type="http://schemas.openxmlformats.org/officeDocument/2006/relationships/image" Target="../media/image75.png"/><Relationship Id="rId4" Type="http://schemas.openxmlformats.org/officeDocument/2006/relationships/image" Target="../media/image68.tiff"/><Relationship Id="rId9" Type="http://schemas.openxmlformats.org/officeDocument/2006/relationships/image" Target="../media/image74.png"/></Relationships>
</file>

<file path=ppt/slides/_rels/slide2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7.tiff"/><Relationship Id="rId7"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165.xml"/><Relationship Id="rId6" Type="http://schemas.microsoft.com/office/2007/relationships/hdphoto" Target="../media/hdphoto5.wdp"/><Relationship Id="rId11" Type="http://schemas.openxmlformats.org/officeDocument/2006/relationships/image" Target="../media/image77.tiff"/><Relationship Id="rId5" Type="http://schemas.openxmlformats.org/officeDocument/2006/relationships/image" Target="../media/image69.png"/><Relationship Id="rId10" Type="http://schemas.openxmlformats.org/officeDocument/2006/relationships/image" Target="../media/image76.png"/><Relationship Id="rId4" Type="http://schemas.openxmlformats.org/officeDocument/2006/relationships/image" Target="../media/image68.tiff"/><Relationship Id="rId9"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25.xml"/><Relationship Id="rId1" Type="http://schemas.openxmlformats.org/officeDocument/2006/relationships/slideLayout" Target="../slideLayouts/slideLayout314.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6.xml"/><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27.xml"/><Relationship Id="rId1" Type="http://schemas.openxmlformats.org/officeDocument/2006/relationships/slideLayout" Target="../slideLayouts/slideLayout239.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58.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19.xml"/><Relationship Id="rId5" Type="http://schemas.openxmlformats.org/officeDocument/2006/relationships/image" Target="../media/image23.jpeg"/><Relationship Id="rId4" Type="http://schemas.openxmlformats.org/officeDocument/2006/relationships/image" Target="../media/image22.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16.xml"/><Relationship Id="rId5" Type="http://schemas.openxmlformats.org/officeDocument/2006/relationships/image" Target="../media/image26.tiff"/><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9.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16.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16.xml"/><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400543F-8A89-4144-A454-3BD7562B13F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4672738" y="1"/>
            <a:ext cx="4463512" cy="5185436"/>
          </a:xfrm>
          <a:prstGeom prst="rect">
            <a:avLst/>
          </a:prstGeom>
          <a:noFill/>
        </p:spPr>
      </p:pic>
      <p:sp>
        <p:nvSpPr>
          <p:cNvPr id="2" name="Title 1"/>
          <p:cNvSpPr>
            <a:spLocks noGrp="1"/>
          </p:cNvSpPr>
          <p:nvPr>
            <p:ph type="title"/>
          </p:nvPr>
        </p:nvSpPr>
        <p:spPr>
          <a:xfrm>
            <a:off x="163285" y="332078"/>
            <a:ext cx="4180115" cy="4479344"/>
          </a:xfrm>
        </p:spPr>
        <p:txBody>
          <a:bodyPr/>
          <a:lstStyle/>
          <a:p>
            <a:r>
              <a:rPr lang="en-US" sz="2800" b="1" dirty="0">
                <a:solidFill>
                  <a:srgbClr val="000E5E"/>
                </a:solidFill>
                <a:ea typeface="Rockwell" charset="0"/>
                <a:cs typeface="Rockwell" charset="0"/>
              </a:rPr>
              <a:t>IBM Power Systems Scale Out Servers</a:t>
            </a:r>
            <a:br>
              <a:rPr lang="en-US" sz="2800" b="1" dirty="0">
                <a:solidFill>
                  <a:srgbClr val="000E5E"/>
                </a:solidFill>
                <a:ea typeface="Rockwell" charset="0"/>
                <a:cs typeface="Rockwell" charset="0"/>
              </a:rPr>
            </a:br>
            <a:br>
              <a:rPr lang="en-US" sz="3600" b="1" dirty="0">
                <a:solidFill>
                  <a:srgbClr val="000E5E"/>
                </a:solidFill>
                <a:ea typeface="Rockwell" charset="0"/>
                <a:cs typeface="Rockwell" charset="0"/>
              </a:rPr>
            </a:br>
            <a:r>
              <a:rPr lang="en-US" sz="2000" b="1" dirty="0">
                <a:solidFill>
                  <a:srgbClr val="000E5E"/>
                </a:solidFill>
                <a:ea typeface="Rockwell" charset="0"/>
                <a:cs typeface="Rockwell" charset="0"/>
              </a:rPr>
              <a:t>Cloud-ready servers built for mission-critical applications</a:t>
            </a: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br>
              <a:rPr lang="en-US" sz="3200" b="1" dirty="0">
                <a:solidFill>
                  <a:srgbClr val="000E5E"/>
                </a:solidFill>
                <a:ea typeface="Rockwell" charset="0"/>
                <a:cs typeface="Rockwell" charset="0"/>
              </a:rPr>
            </a:br>
            <a:r>
              <a:rPr lang="en-US" sz="1200" dirty="0">
                <a:solidFill>
                  <a:srgbClr val="7F7F7F"/>
                </a:solidFill>
              </a:rPr>
              <a:t>Simon </a:t>
            </a:r>
            <a:r>
              <a:rPr lang="en-US" sz="1200" dirty="0" err="1">
                <a:solidFill>
                  <a:srgbClr val="7F7F7F"/>
                </a:solidFill>
              </a:rPr>
              <a:t>Porstendorfer</a:t>
            </a:r>
            <a:r>
              <a:rPr lang="en-US" sz="1200" dirty="0">
                <a:solidFill>
                  <a:srgbClr val="7F7F7F"/>
                </a:solidFill>
              </a:rPr>
              <a:t> (Simon.Porstendorfer1@ibm.com)</a:t>
            </a:r>
            <a:br>
              <a:rPr lang="en-US" sz="1200" dirty="0">
                <a:solidFill>
                  <a:srgbClr val="7F7F7F"/>
                </a:solidFill>
              </a:rPr>
            </a:br>
            <a:r>
              <a:rPr lang="en-US" sz="1200" dirty="0">
                <a:solidFill>
                  <a:srgbClr val="7F7F7F"/>
                </a:solidFill>
              </a:rPr>
              <a:t>James Allen (jdallen@us.ibm.com)</a:t>
            </a:r>
            <a:br>
              <a:rPr lang="en-US" sz="1200" dirty="0">
                <a:solidFill>
                  <a:srgbClr val="7F7F7F"/>
                </a:solidFill>
              </a:rPr>
            </a:br>
            <a:r>
              <a:rPr lang="en-US" sz="1200" dirty="0">
                <a:solidFill>
                  <a:srgbClr val="7F7F7F"/>
                </a:solidFill>
              </a:rPr>
              <a:t>Chris Eaton (ceaton@ca.ibm.com)</a:t>
            </a:r>
            <a:br>
              <a:rPr lang="en-US" sz="1200" dirty="0">
                <a:solidFill>
                  <a:srgbClr val="7F7F7F"/>
                </a:solidFill>
              </a:rPr>
            </a:br>
            <a:r>
              <a:rPr lang="en-US" sz="1200" dirty="0">
                <a:solidFill>
                  <a:srgbClr val="7F7F7F"/>
                </a:solidFill>
              </a:rPr>
              <a:t>Paul Zikopoulos (paulz@ca.ibm.com)</a:t>
            </a:r>
            <a:br>
              <a:rPr lang="en-US" sz="1800" dirty="0">
                <a:solidFill>
                  <a:srgbClr val="7F7F7F"/>
                </a:solidFill>
              </a:rPr>
            </a:br>
            <a:endParaRPr lang="en-US" b="0" dirty="0">
              <a:solidFill>
                <a:srgbClr val="7F7F7F"/>
              </a:solidFill>
            </a:endParaRPr>
          </a:p>
        </p:txBody>
      </p:sp>
      <p:pic>
        <p:nvPicPr>
          <p:cNvPr id="6" name="Picture 5">
            <a:extLst>
              <a:ext uri="{FF2B5EF4-FFF2-40B4-BE49-F238E27FC236}">
                <a16:creationId xmlns:a16="http://schemas.microsoft.com/office/drawing/2014/main" id="{CAFC7012-B47A-714B-ACF3-5BF04A5EE71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31824" y="1550344"/>
            <a:ext cx="1545340" cy="2084751"/>
          </a:xfrm>
          <a:prstGeom prst="rect">
            <a:avLst/>
          </a:prstGeom>
          <a:effectLst>
            <a:glow rad="1905000">
              <a:schemeClr val="accent1">
                <a:satMod val="175000"/>
                <a:alpha val="75000"/>
              </a:schemeClr>
            </a:glow>
          </a:effectLst>
        </p:spPr>
      </p:pic>
      <p:cxnSp>
        <p:nvCxnSpPr>
          <p:cNvPr id="5" name="Straight Connector 4">
            <a:extLst>
              <a:ext uri="{FF2B5EF4-FFF2-40B4-BE49-F238E27FC236}">
                <a16:creationId xmlns:a16="http://schemas.microsoft.com/office/drawing/2014/main" id="{B39E1121-C232-2B4E-8F93-290F3B111A7D}"/>
              </a:ext>
            </a:extLst>
          </p:cNvPr>
          <p:cNvCxnSpPr>
            <a:cxnSpLocks/>
          </p:cNvCxnSpPr>
          <p:nvPr/>
        </p:nvCxnSpPr>
        <p:spPr>
          <a:xfrm>
            <a:off x="163285" y="1254585"/>
            <a:ext cx="2600865" cy="0"/>
          </a:xfrm>
          <a:prstGeom prst="line">
            <a:avLst/>
          </a:prstGeom>
          <a:ln w="254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3677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6D4D4DD-6C4F-40F0-8258-72C1CF76DB3D}"/>
              </a:ext>
            </a:extLst>
          </p:cNvPr>
          <p:cNvSpPr/>
          <p:nvPr/>
        </p:nvSpPr>
        <p:spPr>
          <a:xfrm>
            <a:off x="0" y="-79513"/>
            <a:ext cx="9144000" cy="5240014"/>
          </a:xfrm>
          <a:prstGeom prst="rect">
            <a:avLst/>
          </a:prstGeom>
          <a:solidFill>
            <a:schemeClr val="bg1"/>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ea typeface="+mn-ea"/>
              <a:cs typeface="Arial"/>
            </a:endParaRPr>
          </a:p>
        </p:txBody>
      </p:sp>
      <p:grpSp>
        <p:nvGrpSpPr>
          <p:cNvPr id="3" name="Group 2">
            <a:extLst>
              <a:ext uri="{FF2B5EF4-FFF2-40B4-BE49-F238E27FC236}">
                <a16:creationId xmlns:a16="http://schemas.microsoft.com/office/drawing/2014/main" id="{58BB8AB4-B93E-0E41-8696-6834F0F89DC4}"/>
              </a:ext>
            </a:extLst>
          </p:cNvPr>
          <p:cNvGrpSpPr/>
          <p:nvPr/>
        </p:nvGrpSpPr>
        <p:grpSpPr>
          <a:xfrm>
            <a:off x="4377331" y="2283545"/>
            <a:ext cx="2347275" cy="1038071"/>
            <a:chOff x="4517982" y="2424374"/>
            <a:chExt cx="2347275" cy="1038071"/>
          </a:xfrm>
          <a:effectLst>
            <a:glow rad="1333500">
              <a:schemeClr val="bg2">
                <a:alpha val="91000"/>
              </a:schemeClr>
            </a:glow>
          </a:effectLst>
        </p:grpSpPr>
        <p:sp>
          <p:nvSpPr>
            <p:cNvPr id="57" name="Rectangle: Top Corners Rounded 70">
              <a:extLst>
                <a:ext uri="{FF2B5EF4-FFF2-40B4-BE49-F238E27FC236}">
                  <a16:creationId xmlns:a16="http://schemas.microsoft.com/office/drawing/2014/main" id="{F9A8A72F-0B30-0F45-867B-CE1388ACDB55}"/>
                </a:ext>
              </a:extLst>
            </p:cNvPr>
            <p:cNvSpPr/>
            <p:nvPr/>
          </p:nvSpPr>
          <p:spPr>
            <a:xfrm rot="16200000">
              <a:off x="4320187" y="2622169"/>
              <a:ext cx="1038069" cy="642480"/>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sp>
          <p:nvSpPr>
            <p:cNvPr id="58" name="Rectangle: Single Corner Snipped 3">
              <a:extLst>
                <a:ext uri="{FF2B5EF4-FFF2-40B4-BE49-F238E27FC236}">
                  <a16:creationId xmlns:a16="http://schemas.microsoft.com/office/drawing/2014/main" id="{9918BE08-09BA-D243-B5F7-1A510942B572}"/>
                </a:ext>
              </a:extLst>
            </p:cNvPr>
            <p:cNvSpPr/>
            <p:nvPr/>
          </p:nvSpPr>
          <p:spPr>
            <a:xfrm>
              <a:off x="5160461" y="2424376"/>
              <a:ext cx="1704796" cy="1038069"/>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grpSp>
      <p:sp>
        <p:nvSpPr>
          <p:cNvPr id="2" name="Title 1">
            <a:extLst>
              <a:ext uri="{FF2B5EF4-FFF2-40B4-BE49-F238E27FC236}">
                <a16:creationId xmlns:a16="http://schemas.microsoft.com/office/drawing/2014/main" id="{320A0925-5D17-4AFD-8E2A-C6F54444D64B}"/>
              </a:ext>
            </a:extLst>
          </p:cNvPr>
          <p:cNvSpPr>
            <a:spLocks noGrp="1"/>
          </p:cNvSpPr>
          <p:nvPr>
            <p:ph type="title"/>
          </p:nvPr>
        </p:nvSpPr>
        <p:spPr>
          <a:xfrm>
            <a:off x="228599" y="201168"/>
            <a:ext cx="7832853" cy="381000"/>
          </a:xfrm>
        </p:spPr>
        <p:txBody>
          <a:bodyPr/>
          <a:lstStyle/>
          <a:p>
            <a:r>
              <a:rPr lang="en-US" dirty="0">
                <a:solidFill>
                  <a:schemeClr val="bg2"/>
                </a:solidFill>
                <a:latin typeface="+mn-lt"/>
              </a:rPr>
              <a:t>Evolving from Compute Systems to </a:t>
            </a:r>
            <a:r>
              <a:rPr lang="en-US" b="1" dirty="0">
                <a:solidFill>
                  <a:schemeClr val="bg2"/>
                </a:solidFill>
                <a:latin typeface="+mn-lt"/>
              </a:rPr>
              <a:t>Cognitive Systems</a:t>
            </a:r>
            <a:br>
              <a:rPr lang="en-US" b="1" dirty="0">
                <a:solidFill>
                  <a:schemeClr val="bg2"/>
                </a:solidFill>
                <a:latin typeface="+mn-lt"/>
              </a:rPr>
            </a:br>
            <a:endParaRPr lang="en-US" dirty="0">
              <a:solidFill>
                <a:schemeClr val="bg2"/>
              </a:solidFill>
              <a:latin typeface="+mn-lt"/>
            </a:endParaRPr>
          </a:p>
        </p:txBody>
      </p:sp>
      <p:pic>
        <p:nvPicPr>
          <p:cNvPr id="5" name="Picture 4">
            <a:extLst>
              <a:ext uri="{FF2B5EF4-FFF2-40B4-BE49-F238E27FC236}">
                <a16:creationId xmlns:a16="http://schemas.microsoft.com/office/drawing/2014/main" id="{E94096AC-FB9A-43F3-8636-8402C09757F0}"/>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752951" y="2754369"/>
            <a:ext cx="493582" cy="493583"/>
          </a:xfrm>
          <a:prstGeom prst="rect">
            <a:avLst/>
          </a:prstGeom>
        </p:spPr>
      </p:pic>
      <p:sp>
        <p:nvSpPr>
          <p:cNvPr id="6" name="TextBox 5">
            <a:extLst>
              <a:ext uri="{FF2B5EF4-FFF2-40B4-BE49-F238E27FC236}">
                <a16:creationId xmlns:a16="http://schemas.microsoft.com/office/drawing/2014/main" id="{AF3A3A7C-12AB-4F1B-A9DD-97348A5F1B29}"/>
              </a:ext>
            </a:extLst>
          </p:cNvPr>
          <p:cNvSpPr txBox="1"/>
          <p:nvPr/>
        </p:nvSpPr>
        <p:spPr>
          <a:xfrm>
            <a:off x="722919" y="2862664"/>
            <a:ext cx="525095" cy="288539"/>
          </a:xfrm>
          <a:prstGeom prst="rect">
            <a:avLst/>
          </a:prstGeom>
          <a:noFill/>
        </p:spPr>
        <p:txBody>
          <a:bodyPr wrap="square" lIns="68568" tIns="34289" rIns="68568" bIns="3428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P8</a:t>
            </a:r>
          </a:p>
        </p:txBody>
      </p:sp>
      <p:sp>
        <p:nvSpPr>
          <p:cNvPr id="7" name="Arrow: Chevron 12">
            <a:extLst>
              <a:ext uri="{FF2B5EF4-FFF2-40B4-BE49-F238E27FC236}">
                <a16:creationId xmlns:a16="http://schemas.microsoft.com/office/drawing/2014/main" id="{43C09FAB-C243-45BD-AE42-25C7C3F91CD4}"/>
              </a:ext>
            </a:extLst>
          </p:cNvPr>
          <p:cNvSpPr/>
          <p:nvPr/>
        </p:nvSpPr>
        <p:spPr>
          <a:xfrm>
            <a:off x="1416380"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ea typeface="+mn-ea"/>
              <a:cs typeface="+mn-cs"/>
            </a:endParaRPr>
          </a:p>
        </p:txBody>
      </p:sp>
      <p:pic>
        <p:nvPicPr>
          <p:cNvPr id="8" name="Picture 7">
            <a:extLst>
              <a:ext uri="{FF2B5EF4-FFF2-40B4-BE49-F238E27FC236}">
                <a16:creationId xmlns:a16="http://schemas.microsoft.com/office/drawing/2014/main" id="{2E33DC46-8A2C-4630-ACA5-37071D6AC8C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706804" y="2754369"/>
            <a:ext cx="493582" cy="493583"/>
          </a:xfrm>
          <a:prstGeom prst="rect">
            <a:avLst/>
          </a:prstGeom>
        </p:spPr>
      </p:pic>
      <p:sp>
        <p:nvSpPr>
          <p:cNvPr id="9" name="TextBox 8">
            <a:extLst>
              <a:ext uri="{FF2B5EF4-FFF2-40B4-BE49-F238E27FC236}">
                <a16:creationId xmlns:a16="http://schemas.microsoft.com/office/drawing/2014/main" id="{4D512D86-FBEB-4264-9D9F-CB8381DBB789}"/>
              </a:ext>
            </a:extLst>
          </p:cNvPr>
          <p:cNvSpPr txBox="1"/>
          <p:nvPr/>
        </p:nvSpPr>
        <p:spPr>
          <a:xfrm>
            <a:off x="1691054" y="2861335"/>
            <a:ext cx="525095" cy="288539"/>
          </a:xfrm>
          <a:prstGeom prst="rect">
            <a:avLst/>
          </a:prstGeom>
          <a:noFill/>
        </p:spPr>
        <p:txBody>
          <a:bodyPr wrap="square" lIns="68568" tIns="34289" rIns="68568" bIns="3428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P9</a:t>
            </a:r>
          </a:p>
        </p:txBody>
      </p:sp>
      <p:sp>
        <p:nvSpPr>
          <p:cNvPr id="10" name="Arrow: Chevron 9">
            <a:extLst>
              <a:ext uri="{FF2B5EF4-FFF2-40B4-BE49-F238E27FC236}">
                <a16:creationId xmlns:a16="http://schemas.microsoft.com/office/drawing/2014/main" id="{F3800729-8327-468C-858B-17A55B8A1A8D}"/>
              </a:ext>
            </a:extLst>
          </p:cNvPr>
          <p:cNvSpPr/>
          <p:nvPr/>
        </p:nvSpPr>
        <p:spPr>
          <a:xfrm>
            <a:off x="2382572"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ea typeface="+mn-ea"/>
              <a:cs typeface="+mn-cs"/>
            </a:endParaRPr>
          </a:p>
        </p:txBody>
      </p:sp>
      <p:pic>
        <p:nvPicPr>
          <p:cNvPr id="11" name="Picture 10">
            <a:extLst>
              <a:ext uri="{FF2B5EF4-FFF2-40B4-BE49-F238E27FC236}">
                <a16:creationId xmlns:a16="http://schemas.microsoft.com/office/drawing/2014/main" id="{4B516B5C-FD24-49BF-9234-572E3E03B29D}"/>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2674940" y="2754384"/>
            <a:ext cx="493582" cy="493583"/>
          </a:xfrm>
          <a:prstGeom prst="rect">
            <a:avLst/>
          </a:prstGeom>
        </p:spPr>
      </p:pic>
      <p:sp>
        <p:nvSpPr>
          <p:cNvPr id="12" name="TextBox 11">
            <a:extLst>
              <a:ext uri="{FF2B5EF4-FFF2-40B4-BE49-F238E27FC236}">
                <a16:creationId xmlns:a16="http://schemas.microsoft.com/office/drawing/2014/main" id="{D4529B6C-4079-495A-BB7D-F5663C2E624C}"/>
              </a:ext>
            </a:extLst>
          </p:cNvPr>
          <p:cNvSpPr txBox="1"/>
          <p:nvPr/>
        </p:nvSpPr>
        <p:spPr>
          <a:xfrm>
            <a:off x="2656340" y="2878783"/>
            <a:ext cx="525095" cy="253916"/>
          </a:xfrm>
          <a:prstGeom prst="rect">
            <a:avLst/>
          </a:prstGeom>
          <a:noFill/>
        </p:spPr>
        <p:txBody>
          <a:bodyPr wrap="square" lIns="68568" tIns="34289" rIns="68568" bIns="34289"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ea typeface="+mn-ea"/>
                <a:cs typeface="+mn-cs"/>
              </a:rPr>
              <a:t>P10</a:t>
            </a:r>
          </a:p>
        </p:txBody>
      </p:sp>
      <p:sp>
        <p:nvSpPr>
          <p:cNvPr id="13" name="Rectangle 12">
            <a:extLst>
              <a:ext uri="{FF2B5EF4-FFF2-40B4-BE49-F238E27FC236}">
                <a16:creationId xmlns:a16="http://schemas.microsoft.com/office/drawing/2014/main" id="{222859EC-95B3-410B-AA91-DEDE1285794B}"/>
              </a:ext>
            </a:extLst>
          </p:cNvPr>
          <p:cNvSpPr/>
          <p:nvPr/>
        </p:nvSpPr>
        <p:spPr>
          <a:xfrm>
            <a:off x="1246541" y="1828034"/>
            <a:ext cx="192199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Open Frameworks</a:t>
            </a:r>
          </a:p>
        </p:txBody>
      </p:sp>
      <p:sp>
        <p:nvSpPr>
          <p:cNvPr id="14" name="Rectangle 13">
            <a:extLst>
              <a:ext uri="{FF2B5EF4-FFF2-40B4-BE49-F238E27FC236}">
                <a16:creationId xmlns:a16="http://schemas.microsoft.com/office/drawing/2014/main" id="{E61FD3E1-8E0E-4061-AADD-298AE2683BD2}"/>
              </a:ext>
            </a:extLst>
          </p:cNvPr>
          <p:cNvSpPr/>
          <p:nvPr/>
        </p:nvSpPr>
        <p:spPr>
          <a:xfrm>
            <a:off x="1246533" y="1408274"/>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Partnerships</a:t>
            </a:r>
          </a:p>
        </p:txBody>
      </p:sp>
      <p:sp>
        <p:nvSpPr>
          <p:cNvPr id="15" name="Rectangle 14">
            <a:extLst>
              <a:ext uri="{FF2B5EF4-FFF2-40B4-BE49-F238E27FC236}">
                <a16:creationId xmlns:a16="http://schemas.microsoft.com/office/drawing/2014/main" id="{6B0F12F9-12EB-467E-9B52-3BDB8735DCCF}"/>
              </a:ext>
            </a:extLst>
          </p:cNvPr>
          <p:cNvSpPr/>
          <p:nvPr/>
        </p:nvSpPr>
        <p:spPr>
          <a:xfrm>
            <a:off x="1246533" y="988709"/>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Industry Alignment</a:t>
            </a:r>
          </a:p>
        </p:txBody>
      </p:sp>
      <p:sp>
        <p:nvSpPr>
          <p:cNvPr id="16" name="Callout: Line with Accent Bar 28">
            <a:extLst>
              <a:ext uri="{FF2B5EF4-FFF2-40B4-BE49-F238E27FC236}">
                <a16:creationId xmlns:a16="http://schemas.microsoft.com/office/drawing/2014/main" id="{AFB93B69-7066-477F-8243-FD9487C66F7F}"/>
              </a:ext>
            </a:extLst>
          </p:cNvPr>
          <p:cNvSpPr/>
          <p:nvPr/>
        </p:nvSpPr>
        <p:spPr>
          <a:xfrm flipH="1">
            <a:off x="540904" y="991118"/>
            <a:ext cx="477205" cy="1730668"/>
          </a:xfrm>
          <a:prstGeom prst="accentCallout1">
            <a:avLst>
              <a:gd name="adj1" fmla="val 16586"/>
              <a:gd name="adj2" fmla="val 8054"/>
              <a:gd name="adj3" fmla="val 28817"/>
              <a:gd name="adj4" fmla="val -26645"/>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vert="vert270" lIns="68546" tIns="34280" rIns="68546" bIns="34280"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ea typeface="+mn-ea"/>
                <a:cs typeface="+mn-cs"/>
              </a:rPr>
              <a:t>Dev Ecosystem</a:t>
            </a:r>
            <a:endParaRPr kumimoji="0" lang="en-US" sz="1000" b="0" i="0" u="none" strike="noStrike" kern="1200" cap="none" spc="0" normalizeH="0" baseline="0" noProof="0">
              <a:ln>
                <a:noFill/>
              </a:ln>
              <a:solidFill>
                <a:srgbClr val="FFFFFF"/>
              </a:solidFill>
              <a:effectLst/>
              <a:uLnTx/>
              <a:uFillTx/>
              <a:ea typeface="+mn-ea"/>
              <a:cs typeface="+mn-cs"/>
            </a:endParaRPr>
          </a:p>
        </p:txBody>
      </p:sp>
      <p:sp>
        <p:nvSpPr>
          <p:cNvPr id="17" name="Rectangle 16">
            <a:extLst>
              <a:ext uri="{FF2B5EF4-FFF2-40B4-BE49-F238E27FC236}">
                <a16:creationId xmlns:a16="http://schemas.microsoft.com/office/drawing/2014/main" id="{151BE34D-A8EB-4E24-B17E-2E10C4EC88D9}"/>
              </a:ext>
            </a:extLst>
          </p:cNvPr>
          <p:cNvSpPr/>
          <p:nvPr/>
        </p:nvSpPr>
        <p:spPr>
          <a:xfrm>
            <a:off x="706649" y="3845972"/>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Accelerator Roadmaps</a:t>
            </a:r>
          </a:p>
        </p:txBody>
      </p:sp>
      <p:sp>
        <p:nvSpPr>
          <p:cNvPr id="18" name="Rectangle 17">
            <a:extLst>
              <a:ext uri="{FF2B5EF4-FFF2-40B4-BE49-F238E27FC236}">
                <a16:creationId xmlns:a16="http://schemas.microsoft.com/office/drawing/2014/main" id="{05AA16F3-27F3-4D2D-8BCB-FECFF334A9B0}"/>
              </a:ext>
            </a:extLst>
          </p:cNvPr>
          <p:cNvSpPr/>
          <p:nvPr/>
        </p:nvSpPr>
        <p:spPr>
          <a:xfrm>
            <a:off x="706649" y="3426407"/>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Open Accelerator Interfaces</a:t>
            </a:r>
          </a:p>
        </p:txBody>
      </p:sp>
      <p:grpSp>
        <p:nvGrpSpPr>
          <p:cNvPr id="19" name="Group 18">
            <a:extLst>
              <a:ext uri="{FF2B5EF4-FFF2-40B4-BE49-F238E27FC236}">
                <a16:creationId xmlns:a16="http://schemas.microsoft.com/office/drawing/2014/main" id="{736CFE7F-C93E-463A-B2AD-6AEEB7B2C36C}"/>
              </a:ext>
            </a:extLst>
          </p:cNvPr>
          <p:cNvGrpSpPr/>
          <p:nvPr/>
        </p:nvGrpSpPr>
        <p:grpSpPr>
          <a:xfrm>
            <a:off x="971909" y="4340237"/>
            <a:ext cx="1918888" cy="408263"/>
            <a:chOff x="6755601" y="5594181"/>
            <a:chExt cx="3409533" cy="725413"/>
          </a:xfrm>
        </p:grpSpPr>
        <p:pic>
          <p:nvPicPr>
            <p:cNvPr id="20" name="Picture 19">
              <a:extLst>
                <a:ext uri="{FF2B5EF4-FFF2-40B4-BE49-F238E27FC236}">
                  <a16:creationId xmlns:a16="http://schemas.microsoft.com/office/drawing/2014/main" id="{CF66834B-5E6D-463E-ADA4-5BF76B73C1BC}"/>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6755601" y="5826590"/>
              <a:ext cx="493004" cy="493004"/>
            </a:xfrm>
            <a:prstGeom prst="rect">
              <a:avLst/>
            </a:prstGeom>
          </p:spPr>
        </p:pic>
        <p:pic>
          <p:nvPicPr>
            <p:cNvPr id="21" name="Picture 20">
              <a:extLst>
                <a:ext uri="{FF2B5EF4-FFF2-40B4-BE49-F238E27FC236}">
                  <a16:creationId xmlns:a16="http://schemas.microsoft.com/office/drawing/2014/main" id="{F10FAC9B-9F6B-4686-A049-DC2F2A7D9237}"/>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7484733" y="5826590"/>
              <a:ext cx="493004" cy="493004"/>
            </a:xfrm>
            <a:prstGeom prst="rect">
              <a:avLst/>
            </a:prstGeom>
          </p:spPr>
        </p:pic>
        <p:pic>
          <p:nvPicPr>
            <p:cNvPr id="22" name="Picture 21">
              <a:extLst>
                <a:ext uri="{FF2B5EF4-FFF2-40B4-BE49-F238E27FC236}">
                  <a16:creationId xmlns:a16="http://schemas.microsoft.com/office/drawing/2014/main" id="{49F580A6-2FC9-427A-8C1E-609295C10A36}"/>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213865" y="5826590"/>
              <a:ext cx="493004" cy="493004"/>
            </a:xfrm>
            <a:prstGeom prst="rect">
              <a:avLst/>
            </a:prstGeom>
          </p:spPr>
        </p:pic>
        <p:pic>
          <p:nvPicPr>
            <p:cNvPr id="23" name="Picture 22">
              <a:extLst>
                <a:ext uri="{FF2B5EF4-FFF2-40B4-BE49-F238E27FC236}">
                  <a16:creationId xmlns:a16="http://schemas.microsoft.com/office/drawing/2014/main" id="{5A605DA6-67F1-4F79-9480-8E33569A6431}"/>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942997" y="5826590"/>
              <a:ext cx="493004" cy="493004"/>
            </a:xfrm>
            <a:prstGeom prst="rect">
              <a:avLst/>
            </a:prstGeom>
          </p:spPr>
        </p:pic>
        <p:pic>
          <p:nvPicPr>
            <p:cNvPr id="24" name="Picture 23">
              <a:extLst>
                <a:ext uri="{FF2B5EF4-FFF2-40B4-BE49-F238E27FC236}">
                  <a16:creationId xmlns:a16="http://schemas.microsoft.com/office/drawing/2014/main" id="{13D418E4-9107-47F5-92FE-37253C5721A5}"/>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9672130" y="5826590"/>
              <a:ext cx="493004" cy="493004"/>
            </a:xfrm>
            <a:prstGeom prst="rect">
              <a:avLst/>
            </a:prstGeom>
          </p:spPr>
        </p:pic>
        <p:cxnSp>
          <p:nvCxnSpPr>
            <p:cNvPr id="25" name="Straight Connector 24">
              <a:extLst>
                <a:ext uri="{FF2B5EF4-FFF2-40B4-BE49-F238E27FC236}">
                  <a16:creationId xmlns:a16="http://schemas.microsoft.com/office/drawing/2014/main" id="{55625FA3-F640-42D0-B8F9-30D874796E89}"/>
                </a:ext>
              </a:extLst>
            </p:cNvPr>
            <p:cNvCxnSpPr>
              <a:cxnSpLocks/>
            </p:cNvCxnSpPr>
            <p:nvPr/>
          </p:nvCxnSpPr>
          <p:spPr>
            <a:xfrm>
              <a:off x="6998810"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B2DE5360-EE70-42BE-83BB-1B9F8700CFC4}"/>
                </a:ext>
              </a:extLst>
            </p:cNvPr>
            <p:cNvCxnSpPr>
              <a:cxnSpLocks/>
            </p:cNvCxnSpPr>
            <p:nvPr/>
          </p:nvCxnSpPr>
          <p:spPr>
            <a:xfrm>
              <a:off x="7735314"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14B8B88-5A2F-45CF-A5C2-C03150D57787}"/>
                </a:ext>
              </a:extLst>
            </p:cNvPr>
            <p:cNvCxnSpPr>
              <a:cxnSpLocks/>
            </p:cNvCxnSpPr>
            <p:nvPr/>
          </p:nvCxnSpPr>
          <p:spPr>
            <a:xfrm>
              <a:off x="845871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1548EDE2-DAE6-47E0-AD43-3DE162E1F4F8}"/>
                </a:ext>
              </a:extLst>
            </p:cNvPr>
            <p:cNvCxnSpPr>
              <a:cxnSpLocks/>
            </p:cNvCxnSpPr>
            <p:nvPr/>
          </p:nvCxnSpPr>
          <p:spPr>
            <a:xfrm>
              <a:off x="918826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65C22BB2-ACB3-46D3-90D4-BA60AF52CA72}"/>
                </a:ext>
              </a:extLst>
            </p:cNvPr>
            <p:cNvCxnSpPr>
              <a:cxnSpLocks/>
            </p:cNvCxnSpPr>
            <p:nvPr/>
          </p:nvCxnSpPr>
          <p:spPr>
            <a:xfrm>
              <a:off x="9917816"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grpSp>
      <p:sp>
        <p:nvSpPr>
          <p:cNvPr id="30" name="Rectangle 29">
            <a:extLst>
              <a:ext uri="{FF2B5EF4-FFF2-40B4-BE49-F238E27FC236}">
                <a16:creationId xmlns:a16="http://schemas.microsoft.com/office/drawing/2014/main" id="{D844AB25-77A4-4276-92AF-9CAB91BF2BBE}"/>
              </a:ext>
            </a:extLst>
          </p:cNvPr>
          <p:cNvSpPr/>
          <p:nvPr/>
        </p:nvSpPr>
        <p:spPr>
          <a:xfrm>
            <a:off x="4417983" y="1144688"/>
            <a:ext cx="3785258" cy="276997"/>
          </a:xfrm>
          <a:prstGeom prst="rect">
            <a:avLst/>
          </a:prstGeom>
        </p:spPr>
        <p:txBody>
          <a:bodyPr wrap="square" lIns="68568" tIns="34289" rIns="68568" bIns="34289">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FFFFFF"/>
                </a:solidFill>
                <a:effectLst/>
                <a:uLnTx/>
                <a:uFillTx/>
                <a:ea typeface="+mn-ea"/>
                <a:cs typeface="+mn-cs"/>
              </a:rPr>
              <a:t>Not Just About Hardware Design</a:t>
            </a:r>
          </a:p>
        </p:txBody>
      </p:sp>
      <p:cxnSp>
        <p:nvCxnSpPr>
          <p:cNvPr id="31" name="Straight Connector 30">
            <a:extLst>
              <a:ext uri="{FF2B5EF4-FFF2-40B4-BE49-F238E27FC236}">
                <a16:creationId xmlns:a16="http://schemas.microsoft.com/office/drawing/2014/main" id="{7E10A0EF-253E-4CE9-B1E3-4FF9A242F677}"/>
              </a:ext>
            </a:extLst>
          </p:cNvPr>
          <p:cNvCxnSpPr>
            <a:cxnSpLocks/>
          </p:cNvCxnSpPr>
          <p:nvPr/>
        </p:nvCxnSpPr>
        <p:spPr>
          <a:xfrm>
            <a:off x="3557425" y="1096992"/>
            <a:ext cx="0" cy="350443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9A3F26-9E71-44D5-AE8A-B86ECE9A894E}"/>
              </a:ext>
            </a:extLst>
          </p:cNvPr>
          <p:cNvCxnSpPr>
            <a:cxnSpLocks/>
          </p:cNvCxnSpPr>
          <p:nvPr/>
        </p:nvCxnSpPr>
        <p:spPr>
          <a:xfrm flipV="1">
            <a:off x="3562201" y="1335196"/>
            <a:ext cx="846363" cy="7066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73D55490-469E-4CA6-8AD1-428E91344FB6}"/>
              </a:ext>
            </a:extLst>
          </p:cNvPr>
          <p:cNvSpPr/>
          <p:nvPr/>
        </p:nvSpPr>
        <p:spPr>
          <a:xfrm>
            <a:off x="4525569" y="1837280"/>
            <a:ext cx="3294691"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marL="0" marR="0" lvl="0" indent="0" algn="ctr" defTabSz="685444" rtl="0" eaLnBrk="1" fontAlgn="auto" latinLnBrk="0" hangingPunct="1">
              <a:lnSpc>
                <a:spcPct val="100000"/>
              </a:lnSpc>
              <a:spcBef>
                <a:spcPts val="0"/>
              </a:spcBef>
              <a:spcAft>
                <a:spcPts val="450"/>
              </a:spcAft>
              <a:buClr>
                <a:srgbClr val="504646"/>
              </a:buClr>
              <a:buSzTx/>
              <a:buFontTx/>
              <a:buNone/>
              <a:tabLst/>
              <a:defRPr/>
            </a:pPr>
            <a:r>
              <a:rPr kumimoji="0" lang="en-US" sz="1600" b="1" i="0" u="none" strike="noStrike" kern="1200" cap="none" spc="0" normalizeH="0" baseline="0" noProof="0" dirty="0">
                <a:ln>
                  <a:noFill/>
                </a:ln>
                <a:solidFill>
                  <a:srgbClr val="FFFFFF"/>
                </a:solidFill>
                <a:effectLst/>
                <a:uLnTx/>
                <a:uFillTx/>
                <a:ea typeface="+mn-ea"/>
                <a:cs typeface="+mn-cs"/>
              </a:rPr>
              <a:t>It’s about co-optimization</a:t>
            </a:r>
          </a:p>
        </p:txBody>
      </p:sp>
      <p:sp>
        <p:nvSpPr>
          <p:cNvPr id="47" name="Rectangle 46">
            <a:extLst>
              <a:ext uri="{FF2B5EF4-FFF2-40B4-BE49-F238E27FC236}">
                <a16:creationId xmlns:a16="http://schemas.microsoft.com/office/drawing/2014/main" id="{437999FC-E492-4903-9002-4F04BB12B56C}"/>
              </a:ext>
            </a:extLst>
          </p:cNvPr>
          <p:cNvSpPr/>
          <p:nvPr/>
        </p:nvSpPr>
        <p:spPr>
          <a:xfrm>
            <a:off x="3648461" y="3479433"/>
            <a:ext cx="5213692"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marL="0" marR="0" lvl="0" indent="0" algn="ctr" defTabSz="685444" rtl="0" eaLnBrk="1" fontAlgn="auto" latinLnBrk="0" hangingPunct="1">
              <a:lnSpc>
                <a:spcPct val="100000"/>
              </a:lnSpc>
              <a:spcBef>
                <a:spcPts val="0"/>
              </a:spcBef>
              <a:spcAft>
                <a:spcPts val="450"/>
              </a:spcAft>
              <a:buClr>
                <a:srgbClr val="504646"/>
              </a:buClr>
              <a:buSzTx/>
              <a:buFontTx/>
              <a:buNone/>
              <a:tabLst/>
              <a:defRPr/>
            </a:pPr>
            <a:r>
              <a:rPr kumimoji="0" lang="en-US" sz="1350" b="0" i="0" u="none" strike="noStrike" kern="1200" cap="none" spc="0" normalizeH="0" baseline="0" noProof="0" dirty="0">
                <a:ln>
                  <a:noFill/>
                </a:ln>
                <a:solidFill>
                  <a:srgbClr val="FFFFFF"/>
                </a:solidFill>
                <a:effectLst/>
                <a:uLnTx/>
                <a:uFillTx/>
                <a:ea typeface="+mn-ea"/>
                <a:cs typeface="+mn-cs"/>
              </a:rPr>
              <a:t>which </a:t>
            </a:r>
            <a:r>
              <a:rPr kumimoji="0" lang="en-US" sz="1350" b="1" i="1" u="none" strike="noStrike" kern="1200" cap="none" spc="0" normalizeH="0" baseline="0" noProof="0" dirty="0">
                <a:ln>
                  <a:noFill/>
                </a:ln>
                <a:solidFill>
                  <a:srgbClr val="FFFFFF"/>
                </a:solidFill>
                <a:effectLst/>
                <a:uLnTx/>
                <a:uFillTx/>
                <a:ea typeface="+mn-ea"/>
                <a:cs typeface="+mn-cs"/>
              </a:rPr>
              <a:t>just works </a:t>
            </a:r>
            <a:r>
              <a:rPr kumimoji="0" lang="en-US" sz="1350" b="0" i="0" u="none" strike="noStrike" kern="1200" cap="none" spc="0" normalizeH="0" baseline="0" noProof="0" dirty="0">
                <a:ln>
                  <a:noFill/>
                </a:ln>
                <a:solidFill>
                  <a:srgbClr val="FFFFFF"/>
                </a:solidFill>
                <a:effectLst/>
                <a:uLnTx/>
                <a:uFillTx/>
                <a:ea typeface="+mn-ea"/>
                <a:cs typeface="+mn-cs"/>
              </a:rPr>
              <a:t>for mission critical applications</a:t>
            </a:r>
          </a:p>
        </p:txBody>
      </p:sp>
      <p:sp>
        <p:nvSpPr>
          <p:cNvPr id="48" name="Rectangle 47">
            <a:extLst>
              <a:ext uri="{FF2B5EF4-FFF2-40B4-BE49-F238E27FC236}">
                <a16:creationId xmlns:a16="http://schemas.microsoft.com/office/drawing/2014/main" id="{81EB10BE-B913-4F71-B684-401A849D546B}"/>
              </a:ext>
            </a:extLst>
          </p:cNvPr>
          <p:cNvSpPr/>
          <p:nvPr/>
        </p:nvSpPr>
        <p:spPr>
          <a:xfrm>
            <a:off x="1255146" y="2244773"/>
            <a:ext cx="1905776"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ea typeface="+mn-ea"/>
                <a:cs typeface="+mn-cs"/>
              </a:rPr>
              <a:t>IBM Software</a:t>
            </a:r>
          </a:p>
        </p:txBody>
      </p:sp>
      <p:grpSp>
        <p:nvGrpSpPr>
          <p:cNvPr id="33" name="Group 32">
            <a:extLst>
              <a:ext uri="{FF2B5EF4-FFF2-40B4-BE49-F238E27FC236}">
                <a16:creationId xmlns:a16="http://schemas.microsoft.com/office/drawing/2014/main" id="{83CC9DE9-CC8F-4CFD-892D-DE91C72D8617}"/>
              </a:ext>
            </a:extLst>
          </p:cNvPr>
          <p:cNvGrpSpPr/>
          <p:nvPr/>
        </p:nvGrpSpPr>
        <p:grpSpPr>
          <a:xfrm>
            <a:off x="4365581" y="2275723"/>
            <a:ext cx="2347276" cy="1038070"/>
            <a:chOff x="3259168" y="3060825"/>
            <a:chExt cx="2957201" cy="1307806"/>
          </a:xfrm>
          <a:solidFill>
            <a:schemeClr val="accent2"/>
          </a:solidFill>
        </p:grpSpPr>
        <p:grpSp>
          <p:nvGrpSpPr>
            <p:cNvPr id="34" name="Group 33">
              <a:extLst>
                <a:ext uri="{FF2B5EF4-FFF2-40B4-BE49-F238E27FC236}">
                  <a16:creationId xmlns:a16="http://schemas.microsoft.com/office/drawing/2014/main" id="{AC39549D-202D-474D-B843-14152EDC10E7}"/>
                </a:ext>
              </a:extLst>
            </p:cNvPr>
            <p:cNvGrpSpPr/>
            <p:nvPr/>
          </p:nvGrpSpPr>
          <p:grpSpPr>
            <a:xfrm>
              <a:off x="3259168" y="3060825"/>
              <a:ext cx="2957201" cy="1307806"/>
              <a:chOff x="3259168" y="3060825"/>
              <a:chExt cx="2957201" cy="1307806"/>
            </a:xfrm>
            <a:grpFill/>
          </p:grpSpPr>
          <p:sp>
            <p:nvSpPr>
              <p:cNvPr id="36" name="Rectangle: Top Corners Rounded 70">
                <a:extLst>
                  <a:ext uri="{FF2B5EF4-FFF2-40B4-BE49-F238E27FC236}">
                    <a16:creationId xmlns:a16="http://schemas.microsoft.com/office/drawing/2014/main" id="{AC2FA706-317E-4BA7-922B-8E98388DAFE1}"/>
                  </a:ext>
                </a:extLst>
              </p:cNvPr>
              <p:cNvSpPr/>
              <p:nvPr/>
            </p:nvSpPr>
            <p:spPr>
              <a:xfrm rot="16200000">
                <a:off x="3009978" y="3310015"/>
                <a:ext cx="1307805" cy="80942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sp>
            <p:nvSpPr>
              <p:cNvPr id="37" name="Rectangle: Single Corner Snipped 3">
                <a:extLst>
                  <a:ext uri="{FF2B5EF4-FFF2-40B4-BE49-F238E27FC236}">
                    <a16:creationId xmlns:a16="http://schemas.microsoft.com/office/drawing/2014/main" id="{2C2511C0-BD6D-4616-82E2-3D49709C090F}"/>
                  </a:ext>
                </a:extLst>
              </p:cNvPr>
              <p:cNvSpPr/>
              <p:nvPr/>
            </p:nvSpPr>
            <p:spPr>
              <a:xfrm>
                <a:off x="4068592" y="3060826"/>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sp>
            <p:nvSpPr>
              <p:cNvPr id="38" name="Rectangle 37">
                <a:extLst>
                  <a:ext uri="{FF2B5EF4-FFF2-40B4-BE49-F238E27FC236}">
                    <a16:creationId xmlns:a16="http://schemas.microsoft.com/office/drawing/2014/main" id="{A7C9AD7E-C693-4422-BC49-6FF9013E62BA}"/>
                  </a:ext>
                </a:extLst>
              </p:cNvPr>
              <p:cNvSpPr/>
              <p:nvPr/>
            </p:nvSpPr>
            <p:spPr>
              <a:xfrm>
                <a:off x="4312942" y="3760903"/>
                <a:ext cx="1326987" cy="407137"/>
              </a:xfrm>
              <a:prstGeom prst="rect">
                <a:avLst/>
              </a:prstGeom>
              <a:grp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ea typeface="+mn-ea"/>
                    <a:cs typeface="+mn-cs"/>
                  </a:rPr>
                  <a:t>hardware</a:t>
                </a:r>
                <a:endParaRPr kumimoji="0" lang="en-US" sz="1350" b="1" i="0" u="none" strike="noStrike" kern="1200" cap="none" spc="0" normalizeH="0" baseline="0" noProof="0">
                  <a:ln>
                    <a:noFill/>
                  </a:ln>
                  <a:solidFill>
                    <a:srgbClr val="FFFFFF"/>
                  </a:solidFill>
                  <a:effectLst/>
                  <a:uLnTx/>
                  <a:uFillTx/>
                  <a:ea typeface="+mn-ea"/>
                  <a:cs typeface="+mn-cs"/>
                </a:endParaRPr>
              </a:p>
            </p:txBody>
          </p:sp>
        </p:grpSp>
        <p:pic>
          <p:nvPicPr>
            <p:cNvPr id="35" name="Picture 34">
              <a:extLst>
                <a:ext uri="{FF2B5EF4-FFF2-40B4-BE49-F238E27FC236}">
                  <a16:creationId xmlns:a16="http://schemas.microsoft.com/office/drawing/2014/main" id="{FC5AA3D3-FA8D-4D21-8905-D0B694371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8734" y="3342584"/>
              <a:ext cx="736735" cy="736735"/>
            </a:xfrm>
            <a:prstGeom prst="rect">
              <a:avLst/>
            </a:prstGeom>
            <a:grpFill/>
          </p:spPr>
        </p:pic>
      </p:grpSp>
      <p:grpSp>
        <p:nvGrpSpPr>
          <p:cNvPr id="49" name="Group 48">
            <a:extLst>
              <a:ext uri="{FF2B5EF4-FFF2-40B4-BE49-F238E27FC236}">
                <a16:creationId xmlns:a16="http://schemas.microsoft.com/office/drawing/2014/main" id="{284B2194-80A9-974D-B3F8-DCE71E871150}"/>
              </a:ext>
            </a:extLst>
          </p:cNvPr>
          <p:cNvGrpSpPr/>
          <p:nvPr/>
        </p:nvGrpSpPr>
        <p:grpSpPr>
          <a:xfrm>
            <a:off x="5707838" y="2275721"/>
            <a:ext cx="2347276" cy="1036019"/>
            <a:chOff x="7369790" y="2188092"/>
            <a:chExt cx="2957201" cy="1307806"/>
          </a:xfrm>
        </p:grpSpPr>
        <p:grpSp>
          <p:nvGrpSpPr>
            <p:cNvPr id="52" name="Group 51">
              <a:extLst>
                <a:ext uri="{FF2B5EF4-FFF2-40B4-BE49-F238E27FC236}">
                  <a16:creationId xmlns:a16="http://schemas.microsoft.com/office/drawing/2014/main" id="{33B6E607-9E4B-9A4A-A70C-59695C8A8D3C}"/>
                </a:ext>
              </a:extLst>
            </p:cNvPr>
            <p:cNvGrpSpPr/>
            <p:nvPr/>
          </p:nvGrpSpPr>
          <p:grpSpPr>
            <a:xfrm rot="10800000">
              <a:off x="7369790" y="2188092"/>
              <a:ext cx="2957201" cy="1307806"/>
              <a:chOff x="7369790" y="2188092"/>
              <a:chExt cx="2957201" cy="1307806"/>
            </a:xfrm>
          </p:grpSpPr>
          <p:sp>
            <p:nvSpPr>
              <p:cNvPr id="55" name="Rectangle: Top Corners Rounded 77">
                <a:extLst>
                  <a:ext uri="{FF2B5EF4-FFF2-40B4-BE49-F238E27FC236}">
                    <a16:creationId xmlns:a16="http://schemas.microsoft.com/office/drawing/2014/main" id="{EB986E0E-FCE6-B244-9064-30BF8DE0808F}"/>
                  </a:ext>
                </a:extLst>
              </p:cNvPr>
              <p:cNvSpPr/>
              <p:nvPr/>
            </p:nvSpPr>
            <p:spPr>
              <a:xfrm rot="16200000">
                <a:off x="7120600" y="2437282"/>
                <a:ext cx="1307805"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sp>
            <p:nvSpPr>
              <p:cNvPr id="56" name="Rectangle: Single Corner Snipped 3">
                <a:extLst>
                  <a:ext uri="{FF2B5EF4-FFF2-40B4-BE49-F238E27FC236}">
                    <a16:creationId xmlns:a16="http://schemas.microsoft.com/office/drawing/2014/main" id="{E24DB827-DAAD-624C-B741-3C2E80B8C5F2}"/>
                  </a:ext>
                </a:extLst>
              </p:cNvPr>
              <p:cNvSpPr/>
              <p:nvPr/>
            </p:nvSpPr>
            <p:spPr>
              <a:xfrm>
                <a:off x="8179214" y="2188093"/>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ea typeface="+mn-ea"/>
                  <a:cs typeface="+mn-cs"/>
                </a:endParaRPr>
              </a:p>
            </p:txBody>
          </p:sp>
        </p:grpSp>
        <p:sp>
          <p:nvSpPr>
            <p:cNvPr id="53" name="Rectangle 52">
              <a:extLst>
                <a:ext uri="{FF2B5EF4-FFF2-40B4-BE49-F238E27FC236}">
                  <a16:creationId xmlns:a16="http://schemas.microsoft.com/office/drawing/2014/main" id="{39DD06D7-F2C8-7C46-BEDD-8CE74506EA9B}"/>
                </a:ext>
              </a:extLst>
            </p:cNvPr>
            <p:cNvSpPr/>
            <p:nvPr/>
          </p:nvSpPr>
          <p:spPr>
            <a:xfrm>
              <a:off x="7966884" y="2344303"/>
              <a:ext cx="1229242" cy="407137"/>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a:ln>
                    <a:noFill/>
                  </a:ln>
                  <a:solidFill>
                    <a:srgbClr val="FFFFFF"/>
                  </a:solidFill>
                  <a:effectLst/>
                  <a:uLnTx/>
                  <a:uFillTx/>
                  <a:ea typeface="+mn-ea"/>
                  <a:cs typeface="+mn-cs"/>
                </a:rPr>
                <a:t>software</a:t>
              </a:r>
              <a:endParaRPr kumimoji="0" lang="en-US" sz="1350" b="1" i="0" u="none" strike="noStrike" kern="1200" cap="none" spc="0" normalizeH="0" baseline="0" noProof="0">
                <a:ln>
                  <a:noFill/>
                </a:ln>
                <a:solidFill>
                  <a:srgbClr val="FFFFFF"/>
                </a:solidFill>
                <a:effectLst/>
                <a:uLnTx/>
                <a:uFillTx/>
                <a:ea typeface="+mn-ea"/>
                <a:cs typeface="+mn-cs"/>
              </a:endParaRPr>
            </a:p>
          </p:txBody>
        </p:sp>
        <p:pic>
          <p:nvPicPr>
            <p:cNvPr id="54" name="Picture 53">
              <a:extLst>
                <a:ext uri="{FF2B5EF4-FFF2-40B4-BE49-F238E27FC236}">
                  <a16:creationId xmlns:a16="http://schemas.microsoft.com/office/drawing/2014/main" id="{125888FF-DE75-0F43-B0E9-D7275199A0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44152" y="2418658"/>
              <a:ext cx="825880" cy="825880"/>
            </a:xfrm>
            <a:prstGeom prst="rect">
              <a:avLst/>
            </a:prstGeom>
          </p:spPr>
        </p:pic>
      </p:grpSp>
      <p:sp>
        <p:nvSpPr>
          <p:cNvPr id="45" name="Rectangle 44">
            <a:extLst>
              <a:ext uri="{FF2B5EF4-FFF2-40B4-BE49-F238E27FC236}">
                <a16:creationId xmlns:a16="http://schemas.microsoft.com/office/drawing/2014/main" id="{9E5C92B4-14ED-4F51-BF96-E2C0507BF03D}"/>
              </a:ext>
            </a:extLst>
          </p:cNvPr>
          <p:cNvSpPr/>
          <p:nvPr/>
        </p:nvSpPr>
        <p:spPr>
          <a:xfrm>
            <a:off x="6021987" y="2484504"/>
            <a:ext cx="385577" cy="577060"/>
          </a:xfrm>
          <a:prstGeom prst="rect">
            <a:avLst/>
          </a:prstGeom>
        </p:spPr>
        <p:txBody>
          <a:bodyPr wrap="none" lIns="68546" tIns="34280" rIns="68546" bIns="3428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FFFF"/>
                </a:solidFill>
                <a:effectLst/>
                <a:uLnTx/>
                <a:uFillTx/>
                <a:ea typeface="+mn-ea"/>
                <a:cs typeface="+mn-cs"/>
              </a:rPr>
              <a:t>+</a:t>
            </a:r>
            <a:endParaRPr kumimoji="0" lang="en-US" sz="3000" b="1" i="0" u="none" strike="noStrike" kern="1200" cap="none" spc="0" normalizeH="0" baseline="0" noProof="0" dirty="0">
              <a:ln>
                <a:noFill/>
              </a:ln>
              <a:solidFill>
                <a:srgbClr val="FFFFFF"/>
              </a:solidFill>
              <a:effectLst/>
              <a:uLnTx/>
              <a:uFillTx/>
              <a:ea typeface="+mn-ea"/>
              <a:cs typeface="+mn-cs"/>
            </a:endParaRPr>
          </a:p>
        </p:txBody>
      </p:sp>
    </p:spTree>
    <p:extLst>
      <p:ext uri="{BB962C8B-B14F-4D97-AF65-F5344CB8AC3E}">
        <p14:creationId xmlns:p14="http://schemas.microsoft.com/office/powerpoint/2010/main" val="19624269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4" name="Picture 3" descr="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Rectangle 27">
            <a:extLst>
              <a:ext uri="{FF2B5EF4-FFF2-40B4-BE49-F238E27FC236}">
                <a16:creationId xmlns:a16="http://schemas.microsoft.com/office/drawing/2014/main" id="{FFAD8DBD-731A-4C39-A99E-B5928F51D775}"/>
              </a:ext>
            </a:extLst>
          </p:cNvPr>
          <p:cNvSpPr/>
          <p:nvPr/>
        </p:nvSpPr>
        <p:spPr>
          <a:xfrm>
            <a:off x="5171435" y="0"/>
            <a:ext cx="3972565" cy="5143500"/>
          </a:xfrm>
          <a:prstGeom prst="rect">
            <a:avLst/>
          </a:prstGeom>
          <a:solidFill>
            <a:schemeClr val="bg2"/>
          </a:solidFill>
        </p:spPr>
        <p:txBody>
          <a:bodyPr wrap="square" lIns="0" tIns="0" rIns="0" bIns="0" rtlCol="0" anchor="ctr">
            <a:noAutofit/>
          </a:bodyPr>
          <a:lstStyle/>
          <a:p>
            <a:pPr algn="ctr"/>
            <a:endParaRPr lang="en-US" sz="1200" dirty="0" err="1">
              <a:solidFill>
                <a:srgbClr val="FFFFFF"/>
              </a:solidFill>
              <a:cs typeface="Arial"/>
            </a:endParaRPr>
          </a:p>
        </p:txBody>
      </p:sp>
      <p:sp>
        <p:nvSpPr>
          <p:cNvPr id="24" name="TextBox 23"/>
          <p:cNvSpPr txBox="1"/>
          <p:nvPr/>
        </p:nvSpPr>
        <p:spPr>
          <a:xfrm>
            <a:off x="260175" y="269154"/>
            <a:ext cx="8215649" cy="605294"/>
          </a:xfrm>
          <a:prstGeom prst="rect">
            <a:avLst/>
          </a:prstGeom>
          <a:noFill/>
        </p:spPr>
        <p:txBody>
          <a:bodyPr wrap="square" rtlCol="0">
            <a:spAutoFit/>
          </a:bodyPr>
          <a:lstStyle/>
          <a:p>
            <a:pPr defTabSz="685800">
              <a:lnSpc>
                <a:spcPct val="80000"/>
              </a:lnSpc>
            </a:pPr>
            <a:r>
              <a:rPr lang="en-US" sz="4000" b="1" dirty="0">
                <a:solidFill>
                  <a:srgbClr val="20B2CD"/>
                </a:solidFill>
                <a:cs typeface="IBM Plex Sans"/>
              </a:rPr>
              <a:t>POWER9 processor</a:t>
            </a:r>
          </a:p>
        </p:txBody>
      </p:sp>
      <p:sp>
        <p:nvSpPr>
          <p:cNvPr id="12" name="Hexagon 11"/>
          <p:cNvSpPr/>
          <p:nvPr/>
        </p:nvSpPr>
        <p:spPr>
          <a:xfrm>
            <a:off x="1451620" y="207392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7</a:t>
            </a:r>
            <a:r>
              <a:rPr lang="en-US" sz="2000" dirty="0">
                <a:solidFill>
                  <a:srgbClr val="013AC9"/>
                </a:solidFill>
                <a:cs typeface="Century Gothic"/>
              </a:rPr>
              <a:t>TB/s</a:t>
            </a:r>
          </a:p>
          <a:p>
            <a:pPr algn="ctr" defTabSz="685800"/>
            <a:r>
              <a:rPr lang="en-US" sz="1600" b="1" dirty="0">
                <a:solidFill>
                  <a:srgbClr val="013AC9"/>
                </a:solidFill>
                <a:cs typeface="Arial"/>
              </a:rPr>
              <a:t>on chip BW</a:t>
            </a:r>
          </a:p>
        </p:txBody>
      </p:sp>
      <p:sp>
        <p:nvSpPr>
          <p:cNvPr id="13" name="Hexagon 12"/>
          <p:cNvSpPr/>
          <p:nvPr/>
        </p:nvSpPr>
        <p:spPr>
          <a:xfrm>
            <a:off x="332207" y="1502229"/>
            <a:ext cx="1342572" cy="1079500"/>
          </a:xfrm>
          <a:prstGeom prst="hexagon">
            <a:avLst/>
          </a:prstGeom>
          <a:solidFill>
            <a:srgbClr val="88C3E6"/>
          </a:solidFill>
        </p:spPr>
        <p:txBody>
          <a:bodyPr wrap="square" lIns="0" tIns="0" rIns="0" bIns="0" rtlCol="0" anchor="ctr">
            <a:noAutofit/>
          </a:bodyPr>
          <a:lstStyle/>
          <a:p>
            <a:pPr algn="ctr" defTabSz="685800"/>
            <a:r>
              <a:rPr lang="en-US" sz="2400" dirty="0">
                <a:solidFill>
                  <a:srgbClr val="013AC9"/>
                </a:solidFill>
                <a:cs typeface="Century Gothic"/>
              </a:rPr>
              <a:t>~</a:t>
            </a:r>
            <a:r>
              <a:rPr lang="en-US" sz="3200" dirty="0">
                <a:solidFill>
                  <a:srgbClr val="013AC9"/>
                </a:solidFill>
                <a:cs typeface="Century Gothic"/>
              </a:rPr>
              <a:t>1</a:t>
            </a:r>
            <a:r>
              <a:rPr lang="en-US" sz="1800" dirty="0">
                <a:solidFill>
                  <a:srgbClr val="013AC9"/>
                </a:solidFill>
                <a:cs typeface="Century Gothic"/>
              </a:rPr>
              <a:t>TB/s</a:t>
            </a:r>
          </a:p>
          <a:p>
            <a:pPr algn="ctr" defTabSz="685800"/>
            <a:r>
              <a:rPr lang="en-US" sz="1200" b="1" dirty="0">
                <a:solidFill>
                  <a:srgbClr val="013AC9"/>
                </a:solidFill>
                <a:cs typeface="Arial"/>
              </a:rPr>
              <a:t>BW into chip</a:t>
            </a:r>
            <a:endParaRPr lang="en-US" sz="1200" b="1" spc="-170" dirty="0">
              <a:solidFill>
                <a:srgbClr val="013AC9"/>
              </a:solidFill>
              <a:cs typeface="Arial"/>
            </a:endParaRPr>
          </a:p>
        </p:txBody>
      </p:sp>
      <p:sp>
        <p:nvSpPr>
          <p:cNvPr id="2" name="Slide Number Placeholder 1"/>
          <p:cNvSpPr>
            <a:spLocks noGrp="1"/>
          </p:cNvSpPr>
          <p:nvPr>
            <p:ph type="sldNum" sz="quarter" idx="10"/>
          </p:nvPr>
        </p:nvSpPr>
        <p:spPr/>
        <p:txBody>
          <a:bodyPr/>
          <a:lstStyle/>
          <a:p>
            <a:pPr>
              <a:defRPr/>
            </a:pPr>
            <a:fld id="{C541A812-539A-A745-9B9C-B5B0954EB052}" type="slidenum">
              <a:rPr lang="en-US" altLang="en-US" smtClean="0">
                <a:latin typeface="+mn-lt"/>
              </a:rPr>
              <a:pPr>
                <a:defRPr/>
              </a:pPr>
              <a:t>11</a:t>
            </a:fld>
            <a:endParaRPr lang="en-US" altLang="en-US" dirty="0">
              <a:latin typeface="+mn-lt"/>
            </a:endParaRPr>
          </a:p>
        </p:txBody>
      </p:sp>
      <p:pic>
        <p:nvPicPr>
          <p:cNvPr id="6" name="Picture 5">
            <a:extLst>
              <a:ext uri="{FF2B5EF4-FFF2-40B4-BE49-F238E27FC236}">
                <a16:creationId xmlns:a16="http://schemas.microsoft.com/office/drawing/2014/main" id="{0A4E0FB2-C65F-469D-9924-532FB339B5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0800000">
            <a:off x="5577432" y="2145745"/>
            <a:ext cx="3023552" cy="2320156"/>
          </a:xfrm>
          <a:prstGeom prst="rect">
            <a:avLst/>
          </a:prstGeom>
        </p:spPr>
      </p:pic>
      <p:pic>
        <p:nvPicPr>
          <p:cNvPr id="23" name="Picture 22">
            <a:extLst>
              <a:ext uri="{FF2B5EF4-FFF2-40B4-BE49-F238E27FC236}">
                <a16:creationId xmlns:a16="http://schemas.microsoft.com/office/drawing/2014/main" id="{1E311F99-9BDD-454B-B6CF-B4074D44AF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1435" y="0"/>
            <a:ext cx="3964786" cy="1837678"/>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E11D3729-6AC2-40D6-ABCB-9E3138950D99}"/>
              </a:ext>
            </a:extLst>
          </p:cNvPr>
          <p:cNvSpPr txBox="1"/>
          <p:nvPr/>
        </p:nvSpPr>
        <p:spPr>
          <a:xfrm>
            <a:off x="5346442" y="4211985"/>
            <a:ext cx="3536302" cy="715581"/>
          </a:xfrm>
          <a:prstGeom prst="rect">
            <a:avLst/>
          </a:prstGeom>
          <a:noFill/>
        </p:spPr>
        <p:txBody>
          <a:bodyPr wrap="square" rtlCol="0">
            <a:spAutoFit/>
          </a:bodyPr>
          <a:lstStyle/>
          <a:p>
            <a:pPr algn="ctr"/>
            <a:r>
              <a:rPr lang="en-US" b="1" dirty="0"/>
              <a:t>The entire US Library Of Congress </a:t>
            </a:r>
            <a:br>
              <a:rPr lang="en-US" b="1" dirty="0"/>
            </a:br>
            <a:r>
              <a:rPr lang="en-US" b="1" dirty="0"/>
              <a:t>can be processed on a POWER9 </a:t>
            </a:r>
            <a:br>
              <a:rPr lang="en-US" b="1" dirty="0"/>
            </a:br>
            <a:r>
              <a:rPr lang="en-US" b="1" dirty="0"/>
              <a:t>core chip in just over 1 second.</a:t>
            </a:r>
          </a:p>
        </p:txBody>
      </p:sp>
    </p:spTree>
    <p:extLst>
      <p:ext uri="{BB962C8B-B14F-4D97-AF65-F5344CB8AC3E}">
        <p14:creationId xmlns:p14="http://schemas.microsoft.com/office/powerpoint/2010/main" val="106250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3.7037E-6 L -0.00173 0.45124 " pathEditMode="relative" rAng="0" ptsTypes="AA">
                                      <p:cBhvr>
                                        <p:cTn id="6" dur="1500" fill="hold"/>
                                        <p:tgtEl>
                                          <p:spTgt spid="23"/>
                                        </p:tgtEl>
                                        <p:attrNameLst>
                                          <p:attrName>ppt_x</p:attrName>
                                          <p:attrName>ppt_y</p:attrName>
                                        </p:attrNameLst>
                                      </p:cBhvr>
                                      <p:rCtr x="-87" y="22562"/>
                                    </p:animMotion>
                                  </p:childTnLst>
                                </p:cTn>
                              </p:par>
                              <p:par>
                                <p:cTn id="7" presetID="6" presetClass="emph" presetSubtype="0" fill="hold" nodeType="withEffect">
                                  <p:stCondLst>
                                    <p:cond delay="0"/>
                                  </p:stCondLst>
                                  <p:childTnLst>
                                    <p:animScale>
                                      <p:cBhvr>
                                        <p:cTn id="8" dur="1600" fill="hold"/>
                                        <p:tgtEl>
                                          <p:spTgt spid="23"/>
                                        </p:tgtEl>
                                      </p:cBhvr>
                                      <p:by x="25000" y="25000"/>
                                    </p:animScale>
                                  </p:childTnLst>
                                </p:cTn>
                              </p:par>
                              <p:par>
                                <p:cTn id="9" presetID="10" presetClass="exit" presetSubtype="0" fill="hold" nodeType="withEffect">
                                  <p:stCondLst>
                                    <p:cond delay="300"/>
                                  </p:stCondLst>
                                  <p:childTnLst>
                                    <p:animEffect transition="out" filter="fade">
                                      <p:cBhvr>
                                        <p:cTn id="10" dur="2000"/>
                                        <p:tgtEl>
                                          <p:spTgt spid="23"/>
                                        </p:tgtEl>
                                      </p:cBhvr>
                                    </p:animEffect>
                                    <p:set>
                                      <p:cBhvr>
                                        <p:cTn id="11"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4" name="Picture 3" descr="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Rectangle 27">
            <a:extLst>
              <a:ext uri="{FF2B5EF4-FFF2-40B4-BE49-F238E27FC236}">
                <a16:creationId xmlns:a16="http://schemas.microsoft.com/office/drawing/2014/main" id="{FFAD8DBD-731A-4C39-A99E-B5928F51D775}"/>
              </a:ext>
            </a:extLst>
          </p:cNvPr>
          <p:cNvSpPr/>
          <p:nvPr/>
        </p:nvSpPr>
        <p:spPr>
          <a:xfrm>
            <a:off x="5171435" y="0"/>
            <a:ext cx="3972565" cy="5143500"/>
          </a:xfrm>
          <a:prstGeom prst="rect">
            <a:avLst/>
          </a:prstGeom>
          <a:solidFill>
            <a:schemeClr val="bg2"/>
          </a:solidFill>
        </p:spPr>
        <p:txBody>
          <a:bodyPr wrap="square" lIns="0" tIns="0" rIns="0" bIns="0" rtlCol="0" anchor="ctr">
            <a:noAutofit/>
          </a:bodyPr>
          <a:lstStyle/>
          <a:p>
            <a:pPr algn="ctr"/>
            <a:endParaRPr lang="en-US" sz="1200" dirty="0" err="1">
              <a:solidFill>
                <a:srgbClr val="FFFFFF"/>
              </a:solidFill>
              <a:cs typeface="Arial"/>
            </a:endParaRPr>
          </a:p>
        </p:txBody>
      </p:sp>
      <p:sp>
        <p:nvSpPr>
          <p:cNvPr id="24" name="TextBox 23"/>
          <p:cNvSpPr txBox="1"/>
          <p:nvPr/>
        </p:nvSpPr>
        <p:spPr>
          <a:xfrm>
            <a:off x="260175" y="269154"/>
            <a:ext cx="8215649" cy="605294"/>
          </a:xfrm>
          <a:prstGeom prst="rect">
            <a:avLst/>
          </a:prstGeom>
          <a:noFill/>
        </p:spPr>
        <p:txBody>
          <a:bodyPr wrap="square" rtlCol="0">
            <a:spAutoFit/>
          </a:bodyPr>
          <a:lstStyle/>
          <a:p>
            <a:pPr defTabSz="685800">
              <a:lnSpc>
                <a:spcPct val="80000"/>
              </a:lnSpc>
            </a:pPr>
            <a:r>
              <a:rPr lang="en-US" sz="4000" b="1" dirty="0">
                <a:solidFill>
                  <a:srgbClr val="20B2CD"/>
                </a:solidFill>
                <a:cs typeface="IBM Plex Sans"/>
              </a:rPr>
              <a:t>POWER9 processor</a:t>
            </a:r>
          </a:p>
        </p:txBody>
      </p:sp>
      <p:sp>
        <p:nvSpPr>
          <p:cNvPr id="12" name="Hexagon 11"/>
          <p:cNvSpPr/>
          <p:nvPr/>
        </p:nvSpPr>
        <p:spPr>
          <a:xfrm>
            <a:off x="1451620" y="207392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7</a:t>
            </a:r>
            <a:r>
              <a:rPr lang="en-US" sz="2000" dirty="0">
                <a:solidFill>
                  <a:srgbClr val="013AC9"/>
                </a:solidFill>
                <a:cs typeface="Century Gothic"/>
              </a:rPr>
              <a:t>TB/s</a:t>
            </a:r>
          </a:p>
          <a:p>
            <a:pPr algn="ctr" defTabSz="685800"/>
            <a:r>
              <a:rPr lang="en-US" sz="1600" b="1" dirty="0">
                <a:solidFill>
                  <a:srgbClr val="013AC9"/>
                </a:solidFill>
                <a:cs typeface="Arial"/>
              </a:rPr>
              <a:t>on chip BW</a:t>
            </a:r>
          </a:p>
        </p:txBody>
      </p:sp>
      <p:sp>
        <p:nvSpPr>
          <p:cNvPr id="13" name="Hexagon 12"/>
          <p:cNvSpPr/>
          <p:nvPr/>
        </p:nvSpPr>
        <p:spPr>
          <a:xfrm>
            <a:off x="332207" y="1502229"/>
            <a:ext cx="1342572" cy="1079500"/>
          </a:xfrm>
          <a:prstGeom prst="hexagon">
            <a:avLst/>
          </a:prstGeom>
          <a:solidFill>
            <a:srgbClr val="88C3E6"/>
          </a:solidFill>
        </p:spPr>
        <p:txBody>
          <a:bodyPr wrap="square" lIns="0" tIns="0" rIns="0" bIns="0" rtlCol="0" anchor="ctr">
            <a:noAutofit/>
          </a:bodyPr>
          <a:lstStyle/>
          <a:p>
            <a:pPr algn="ctr" defTabSz="685800"/>
            <a:r>
              <a:rPr lang="en-US" sz="2400" dirty="0">
                <a:solidFill>
                  <a:srgbClr val="013AC9"/>
                </a:solidFill>
                <a:cs typeface="Century Gothic"/>
              </a:rPr>
              <a:t>~</a:t>
            </a:r>
            <a:r>
              <a:rPr lang="en-US" sz="3200" dirty="0">
                <a:solidFill>
                  <a:srgbClr val="013AC9"/>
                </a:solidFill>
                <a:cs typeface="Century Gothic"/>
              </a:rPr>
              <a:t>1</a:t>
            </a:r>
            <a:r>
              <a:rPr lang="en-US" sz="1800" dirty="0">
                <a:solidFill>
                  <a:srgbClr val="013AC9"/>
                </a:solidFill>
                <a:cs typeface="Century Gothic"/>
              </a:rPr>
              <a:t>TB/s</a:t>
            </a:r>
          </a:p>
          <a:p>
            <a:pPr algn="ctr" defTabSz="685800"/>
            <a:r>
              <a:rPr lang="en-US" sz="1200" b="1" dirty="0">
                <a:solidFill>
                  <a:srgbClr val="013AC9"/>
                </a:solidFill>
                <a:cs typeface="Arial"/>
              </a:rPr>
              <a:t>BW into chip</a:t>
            </a:r>
            <a:endParaRPr lang="en-US" sz="1200" b="1" spc="-170" dirty="0">
              <a:solidFill>
                <a:srgbClr val="013AC9"/>
              </a:solidFill>
              <a:cs typeface="Arial"/>
            </a:endParaRPr>
          </a:p>
        </p:txBody>
      </p:sp>
      <p:sp>
        <p:nvSpPr>
          <p:cNvPr id="2" name="Slide Number Placeholder 1"/>
          <p:cNvSpPr>
            <a:spLocks noGrp="1"/>
          </p:cNvSpPr>
          <p:nvPr>
            <p:ph type="sldNum" sz="quarter" idx="10"/>
          </p:nvPr>
        </p:nvSpPr>
        <p:spPr/>
        <p:txBody>
          <a:bodyPr/>
          <a:lstStyle/>
          <a:p>
            <a:pPr>
              <a:defRPr/>
            </a:pPr>
            <a:fld id="{C541A812-539A-A745-9B9C-B5B0954EB052}" type="slidenum">
              <a:rPr lang="en-US" altLang="en-US" smtClean="0">
                <a:latin typeface="+mn-lt"/>
              </a:rPr>
              <a:pPr>
                <a:defRPr/>
              </a:pPr>
              <a:t>12</a:t>
            </a:fld>
            <a:endParaRPr lang="en-US" altLang="en-US" dirty="0">
              <a:latin typeface="+mn-lt"/>
            </a:endParaRPr>
          </a:p>
        </p:txBody>
      </p:sp>
      <p:sp>
        <p:nvSpPr>
          <p:cNvPr id="15" name="TextBox 14">
            <a:extLst>
              <a:ext uri="{FF2B5EF4-FFF2-40B4-BE49-F238E27FC236}">
                <a16:creationId xmlns:a16="http://schemas.microsoft.com/office/drawing/2014/main" id="{E11D3729-6AC2-40D6-ABCB-9E3138950D99}"/>
              </a:ext>
            </a:extLst>
          </p:cNvPr>
          <p:cNvSpPr txBox="1"/>
          <p:nvPr/>
        </p:nvSpPr>
        <p:spPr>
          <a:xfrm>
            <a:off x="5171430" y="3639085"/>
            <a:ext cx="3972565" cy="1410964"/>
          </a:xfrm>
          <a:prstGeom prst="rect">
            <a:avLst/>
          </a:prstGeom>
          <a:noFill/>
        </p:spPr>
        <p:txBody>
          <a:bodyPr wrap="square" rtlCol="0" anchor="ctr">
            <a:spAutoFit/>
          </a:bodyPr>
          <a:lstStyle/>
          <a:p>
            <a:pPr algn="ctr">
              <a:lnSpc>
                <a:spcPct val="84000"/>
              </a:lnSpc>
              <a:defRPr/>
            </a:pPr>
            <a:r>
              <a:rPr lang="en-US" altLang="en-US" sz="1800" b="1" dirty="0"/>
              <a:t>State of the Art I/O </a:t>
            </a:r>
            <a:br>
              <a:rPr lang="en-US" altLang="en-US" sz="1800" b="1" dirty="0"/>
            </a:br>
            <a:r>
              <a:rPr lang="en-US" altLang="en-US" sz="1800" b="1" dirty="0"/>
              <a:t>and Acceleration </a:t>
            </a:r>
            <a:br>
              <a:rPr lang="en-US" altLang="en-US" sz="1800" b="1" dirty="0"/>
            </a:br>
            <a:r>
              <a:rPr lang="en-US" altLang="en-US" sz="1800" b="1" dirty="0"/>
              <a:t>Attachment Signaling</a:t>
            </a:r>
          </a:p>
          <a:p>
            <a:pPr algn="ctr">
              <a:lnSpc>
                <a:spcPct val="84000"/>
              </a:lnSpc>
              <a:defRPr/>
            </a:pPr>
            <a:endParaRPr lang="en-US" altLang="en-US" sz="1600" dirty="0"/>
          </a:p>
          <a:p>
            <a:pPr marL="0" lvl="1" algn="ctr">
              <a:lnSpc>
                <a:spcPct val="84000"/>
              </a:lnSpc>
              <a:defRPr/>
            </a:pPr>
            <a:r>
              <a:rPr lang="en-US" altLang="en-US" sz="1600" dirty="0"/>
              <a:t>PCIe Gen 4 x 48 lanes</a:t>
            </a:r>
            <a:br>
              <a:rPr lang="en-US" altLang="en-US" sz="1600" dirty="0"/>
            </a:br>
            <a:r>
              <a:rPr lang="en-US" altLang="en-US" sz="1600" dirty="0"/>
              <a:t>192 GB/s duplex bandwidth</a:t>
            </a:r>
          </a:p>
        </p:txBody>
      </p:sp>
      <p:sp>
        <p:nvSpPr>
          <p:cNvPr id="11" name="Hexagon 10">
            <a:extLst>
              <a:ext uri="{FF2B5EF4-FFF2-40B4-BE49-F238E27FC236}">
                <a16:creationId xmlns:a16="http://schemas.microsoft.com/office/drawing/2014/main" id="{538A425A-E0AD-42EE-AEE5-FCFCFB2EF71D}"/>
              </a:ext>
            </a:extLst>
          </p:cNvPr>
          <p:cNvSpPr/>
          <p:nvPr/>
        </p:nvSpPr>
        <p:spPr>
          <a:xfrm>
            <a:off x="1451620" y="94725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a:t>
            </a:r>
            <a:r>
              <a:rPr lang="en-US" sz="3600" baseline="30000" dirty="0">
                <a:solidFill>
                  <a:srgbClr val="013AC9"/>
                </a:solidFill>
                <a:cs typeface="Century Gothic"/>
              </a:rPr>
              <a:t>st</a:t>
            </a:r>
            <a:r>
              <a:rPr lang="en-US" sz="1400" b="1" dirty="0">
                <a:solidFill>
                  <a:srgbClr val="013AC9"/>
                </a:solidFill>
                <a:cs typeface="Arial"/>
              </a:rPr>
              <a:t>chip with PCIe4</a:t>
            </a:r>
            <a:endParaRPr lang="en-US" sz="1400" b="1" spc="-170" dirty="0">
              <a:solidFill>
                <a:srgbClr val="013AC9"/>
              </a:solidFill>
              <a:cs typeface="Arial"/>
            </a:endParaRPr>
          </a:p>
        </p:txBody>
      </p:sp>
      <p:sp>
        <p:nvSpPr>
          <p:cNvPr id="14" name="Content Placeholder 4">
            <a:extLst>
              <a:ext uri="{FF2B5EF4-FFF2-40B4-BE49-F238E27FC236}">
                <a16:creationId xmlns:a16="http://schemas.microsoft.com/office/drawing/2014/main" id="{82985604-A513-4C07-AFCB-D095C6C84B00}"/>
              </a:ext>
            </a:extLst>
          </p:cNvPr>
          <p:cNvSpPr txBox="1">
            <a:spLocks/>
          </p:cNvSpPr>
          <p:nvPr/>
        </p:nvSpPr>
        <p:spPr>
          <a:xfrm>
            <a:off x="5171433" y="1772817"/>
            <a:ext cx="3972565" cy="1772817"/>
          </a:xfrm>
          <a:prstGeom prst="rect">
            <a:avLst/>
          </a:prstGeom>
          <a:solidFill>
            <a:srgbClr val="69A6FF"/>
          </a:solidFill>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CA" sz="4000" b="1" dirty="0"/>
              <a:t>POWER9 </a:t>
            </a:r>
            <a:br>
              <a:rPr lang="en-CA" sz="4000" b="1" dirty="0"/>
            </a:br>
            <a:r>
              <a:rPr lang="en-CA" sz="4000" b="1" dirty="0"/>
              <a:t>2x faster</a:t>
            </a:r>
            <a:br>
              <a:rPr lang="en-CA" sz="4000" b="1" dirty="0"/>
            </a:br>
            <a:r>
              <a:rPr lang="en-US" sz="1800" dirty="0"/>
              <a:t>PCIe Gen4</a:t>
            </a:r>
            <a:endParaRPr lang="en-CA" sz="1800" dirty="0"/>
          </a:p>
        </p:txBody>
      </p:sp>
      <p:sp>
        <p:nvSpPr>
          <p:cNvPr id="16" name="Content Placeholder 6">
            <a:extLst>
              <a:ext uri="{FF2B5EF4-FFF2-40B4-BE49-F238E27FC236}">
                <a16:creationId xmlns:a16="http://schemas.microsoft.com/office/drawing/2014/main" id="{0040EC0B-8FC7-4D03-91F7-0DA8CB65AC33}"/>
              </a:ext>
            </a:extLst>
          </p:cNvPr>
          <p:cNvSpPr txBox="1">
            <a:spLocks/>
          </p:cNvSpPr>
          <p:nvPr/>
        </p:nvSpPr>
        <p:spPr>
          <a:xfrm>
            <a:off x="5171431" y="0"/>
            <a:ext cx="3972565" cy="1772817"/>
          </a:xfrm>
          <a:prstGeom prst="rect">
            <a:avLst/>
          </a:prstGeom>
          <a:solidFill>
            <a:schemeClr val="tx2">
              <a:lumMod val="90000"/>
            </a:schemeClr>
          </a:solidFill>
          <a:ln>
            <a:noFill/>
          </a:ln>
        </p:spPr>
        <p:txBody>
          <a:bodyPr anchor="ct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br>
              <a:rPr lang="en-CA" sz="1000" b="1" dirty="0"/>
            </a:br>
            <a:r>
              <a:rPr lang="en-CA" sz="3200" b="1" dirty="0">
                <a:solidFill>
                  <a:schemeClr val="bg2"/>
                </a:solidFill>
              </a:rPr>
              <a:t>Others</a:t>
            </a:r>
            <a:br>
              <a:rPr lang="en-CA" sz="3200" b="1" dirty="0"/>
            </a:br>
            <a:r>
              <a:rPr lang="en-US" sz="1800" dirty="0">
                <a:solidFill>
                  <a:srgbClr val="FFFFFF"/>
                </a:solidFill>
              </a:rPr>
              <a:t>PCIe Gen3</a:t>
            </a:r>
            <a:endParaRPr lang="en-CA" sz="1800" dirty="0">
              <a:solidFill>
                <a:srgbClr val="FFFFFF"/>
              </a:solidFill>
            </a:endParaRPr>
          </a:p>
        </p:txBody>
      </p:sp>
    </p:spTree>
    <p:extLst>
      <p:ext uri="{BB962C8B-B14F-4D97-AF65-F5344CB8AC3E}">
        <p14:creationId xmlns:p14="http://schemas.microsoft.com/office/powerpoint/2010/main" val="17912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4" name="Picture 3" descr="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Rectangle 27">
            <a:extLst>
              <a:ext uri="{FF2B5EF4-FFF2-40B4-BE49-F238E27FC236}">
                <a16:creationId xmlns:a16="http://schemas.microsoft.com/office/drawing/2014/main" id="{FFAD8DBD-731A-4C39-A99E-B5928F51D775}"/>
              </a:ext>
            </a:extLst>
          </p:cNvPr>
          <p:cNvSpPr/>
          <p:nvPr/>
        </p:nvSpPr>
        <p:spPr>
          <a:xfrm>
            <a:off x="5171435" y="0"/>
            <a:ext cx="3972565" cy="5143500"/>
          </a:xfrm>
          <a:prstGeom prst="rect">
            <a:avLst/>
          </a:prstGeom>
          <a:solidFill>
            <a:schemeClr val="bg2"/>
          </a:solidFill>
        </p:spPr>
        <p:txBody>
          <a:bodyPr wrap="square" lIns="0" tIns="0" rIns="0" bIns="0" rtlCol="0" anchor="ctr">
            <a:noAutofit/>
          </a:bodyPr>
          <a:lstStyle/>
          <a:p>
            <a:pPr algn="ctr"/>
            <a:endParaRPr lang="en-US" sz="1200" dirty="0" err="1">
              <a:solidFill>
                <a:srgbClr val="FFFFFF"/>
              </a:solidFill>
              <a:cs typeface="Arial"/>
            </a:endParaRPr>
          </a:p>
        </p:txBody>
      </p:sp>
      <p:sp>
        <p:nvSpPr>
          <p:cNvPr id="24" name="TextBox 23"/>
          <p:cNvSpPr txBox="1"/>
          <p:nvPr/>
        </p:nvSpPr>
        <p:spPr>
          <a:xfrm>
            <a:off x="260175" y="269154"/>
            <a:ext cx="8215649" cy="605294"/>
          </a:xfrm>
          <a:prstGeom prst="rect">
            <a:avLst/>
          </a:prstGeom>
          <a:noFill/>
        </p:spPr>
        <p:txBody>
          <a:bodyPr wrap="square" rtlCol="0">
            <a:spAutoFit/>
          </a:bodyPr>
          <a:lstStyle/>
          <a:p>
            <a:pPr defTabSz="685800">
              <a:lnSpc>
                <a:spcPct val="80000"/>
              </a:lnSpc>
            </a:pPr>
            <a:r>
              <a:rPr lang="en-US" sz="4000" b="1" dirty="0">
                <a:solidFill>
                  <a:srgbClr val="20B2CD"/>
                </a:solidFill>
                <a:cs typeface="IBM Plex Sans"/>
              </a:rPr>
              <a:t>POWER9 processor</a:t>
            </a:r>
          </a:p>
        </p:txBody>
      </p:sp>
      <p:sp>
        <p:nvSpPr>
          <p:cNvPr id="12" name="Hexagon 11"/>
          <p:cNvSpPr/>
          <p:nvPr/>
        </p:nvSpPr>
        <p:spPr>
          <a:xfrm>
            <a:off x="1451620" y="207392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7</a:t>
            </a:r>
            <a:r>
              <a:rPr lang="en-US" sz="2000" dirty="0">
                <a:solidFill>
                  <a:srgbClr val="013AC9"/>
                </a:solidFill>
                <a:cs typeface="Century Gothic"/>
              </a:rPr>
              <a:t>TB/s</a:t>
            </a:r>
          </a:p>
          <a:p>
            <a:pPr algn="ctr" defTabSz="685800"/>
            <a:r>
              <a:rPr lang="en-US" sz="1600" b="1" dirty="0">
                <a:solidFill>
                  <a:srgbClr val="013AC9"/>
                </a:solidFill>
                <a:cs typeface="Arial"/>
              </a:rPr>
              <a:t>on chip BW</a:t>
            </a:r>
          </a:p>
        </p:txBody>
      </p:sp>
      <p:sp>
        <p:nvSpPr>
          <p:cNvPr id="13" name="Hexagon 12"/>
          <p:cNvSpPr/>
          <p:nvPr/>
        </p:nvSpPr>
        <p:spPr>
          <a:xfrm>
            <a:off x="332207" y="1502229"/>
            <a:ext cx="1342572" cy="1079500"/>
          </a:xfrm>
          <a:prstGeom prst="hexagon">
            <a:avLst/>
          </a:prstGeom>
          <a:solidFill>
            <a:srgbClr val="88C3E6"/>
          </a:solidFill>
        </p:spPr>
        <p:txBody>
          <a:bodyPr wrap="square" lIns="0" tIns="0" rIns="0" bIns="0" rtlCol="0" anchor="ctr">
            <a:noAutofit/>
          </a:bodyPr>
          <a:lstStyle/>
          <a:p>
            <a:pPr algn="ctr" defTabSz="685800"/>
            <a:r>
              <a:rPr lang="en-US" sz="2400" dirty="0">
                <a:solidFill>
                  <a:srgbClr val="013AC9"/>
                </a:solidFill>
                <a:cs typeface="Century Gothic"/>
              </a:rPr>
              <a:t>~</a:t>
            </a:r>
            <a:r>
              <a:rPr lang="en-US" sz="3200" dirty="0">
                <a:solidFill>
                  <a:srgbClr val="013AC9"/>
                </a:solidFill>
                <a:cs typeface="Century Gothic"/>
              </a:rPr>
              <a:t>1</a:t>
            </a:r>
            <a:r>
              <a:rPr lang="en-US" sz="1800" dirty="0">
                <a:solidFill>
                  <a:srgbClr val="013AC9"/>
                </a:solidFill>
                <a:cs typeface="Century Gothic"/>
              </a:rPr>
              <a:t>TB/s</a:t>
            </a:r>
          </a:p>
          <a:p>
            <a:pPr algn="ctr" defTabSz="685800"/>
            <a:r>
              <a:rPr lang="en-US" sz="1200" b="1" dirty="0">
                <a:solidFill>
                  <a:srgbClr val="013AC9"/>
                </a:solidFill>
                <a:cs typeface="Arial"/>
              </a:rPr>
              <a:t>BW into chip</a:t>
            </a:r>
            <a:endParaRPr lang="en-US" sz="1200" b="1" spc="-170" dirty="0">
              <a:solidFill>
                <a:srgbClr val="013AC9"/>
              </a:solidFill>
              <a:cs typeface="Arial"/>
            </a:endParaRPr>
          </a:p>
        </p:txBody>
      </p:sp>
      <p:sp>
        <p:nvSpPr>
          <p:cNvPr id="2" name="Slide Number Placeholder 1"/>
          <p:cNvSpPr>
            <a:spLocks noGrp="1"/>
          </p:cNvSpPr>
          <p:nvPr>
            <p:ph type="sldNum" sz="quarter" idx="10"/>
          </p:nvPr>
        </p:nvSpPr>
        <p:spPr/>
        <p:txBody>
          <a:bodyPr/>
          <a:lstStyle/>
          <a:p>
            <a:pPr>
              <a:defRPr/>
            </a:pPr>
            <a:fld id="{C541A812-539A-A745-9B9C-B5B0954EB052}" type="slidenum">
              <a:rPr lang="en-US" altLang="en-US" smtClean="0">
                <a:latin typeface="+mn-lt"/>
              </a:rPr>
              <a:pPr>
                <a:defRPr/>
              </a:pPr>
              <a:t>13</a:t>
            </a:fld>
            <a:endParaRPr lang="en-US" altLang="en-US" dirty="0">
              <a:latin typeface="+mn-lt"/>
            </a:endParaRPr>
          </a:p>
        </p:txBody>
      </p:sp>
      <p:sp>
        <p:nvSpPr>
          <p:cNvPr id="11" name="Hexagon 10">
            <a:extLst>
              <a:ext uri="{FF2B5EF4-FFF2-40B4-BE49-F238E27FC236}">
                <a16:creationId xmlns:a16="http://schemas.microsoft.com/office/drawing/2014/main" id="{538A425A-E0AD-42EE-AEE5-FCFCFB2EF71D}"/>
              </a:ext>
            </a:extLst>
          </p:cNvPr>
          <p:cNvSpPr/>
          <p:nvPr/>
        </p:nvSpPr>
        <p:spPr>
          <a:xfrm>
            <a:off x="1451620" y="94725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a:t>
            </a:r>
            <a:r>
              <a:rPr lang="en-US" sz="3600" baseline="30000" dirty="0">
                <a:solidFill>
                  <a:srgbClr val="013AC9"/>
                </a:solidFill>
                <a:cs typeface="Century Gothic"/>
              </a:rPr>
              <a:t>st</a:t>
            </a:r>
            <a:r>
              <a:rPr lang="en-US" sz="1400" b="1" dirty="0">
                <a:solidFill>
                  <a:srgbClr val="013AC9"/>
                </a:solidFill>
                <a:cs typeface="Arial"/>
              </a:rPr>
              <a:t>chip with PCIe4</a:t>
            </a:r>
            <a:endParaRPr lang="en-US" sz="1400" b="1" spc="-170" dirty="0">
              <a:solidFill>
                <a:srgbClr val="013AC9"/>
              </a:solidFill>
              <a:cs typeface="Arial"/>
            </a:endParaRPr>
          </a:p>
        </p:txBody>
      </p:sp>
      <p:sp>
        <p:nvSpPr>
          <p:cNvPr id="17" name="Hexagon 16">
            <a:extLst>
              <a:ext uri="{FF2B5EF4-FFF2-40B4-BE49-F238E27FC236}">
                <a16:creationId xmlns:a16="http://schemas.microsoft.com/office/drawing/2014/main" id="{91A00276-F04C-400A-914D-E5581994FBB9}"/>
              </a:ext>
            </a:extLst>
          </p:cNvPr>
          <p:cNvSpPr/>
          <p:nvPr/>
        </p:nvSpPr>
        <p:spPr>
          <a:xfrm>
            <a:off x="2574469" y="2636156"/>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8</a:t>
            </a:r>
          </a:p>
          <a:p>
            <a:pPr algn="ctr" defTabSz="685800"/>
            <a:r>
              <a:rPr lang="en-US" sz="1000" b="1" dirty="0">
                <a:solidFill>
                  <a:srgbClr val="013AC9"/>
                </a:solidFill>
                <a:cs typeface="Arial"/>
              </a:rPr>
              <a:t>BILLION </a:t>
            </a:r>
            <a:r>
              <a:rPr lang="en-US" sz="1000" b="1" spc="-120" dirty="0">
                <a:solidFill>
                  <a:srgbClr val="013AC9"/>
                </a:solidFill>
                <a:cs typeface="Arial"/>
              </a:rPr>
              <a:t>TRANSISTORS</a:t>
            </a:r>
          </a:p>
        </p:txBody>
      </p:sp>
      <p:sp>
        <p:nvSpPr>
          <p:cNvPr id="18" name="Hexagon 17">
            <a:extLst>
              <a:ext uri="{FF2B5EF4-FFF2-40B4-BE49-F238E27FC236}">
                <a16:creationId xmlns:a16="http://schemas.microsoft.com/office/drawing/2014/main" id="{16D17A99-CA55-478F-9F4B-53EEB6E71D88}"/>
              </a:ext>
            </a:extLst>
          </p:cNvPr>
          <p:cNvSpPr/>
          <p:nvPr/>
        </p:nvSpPr>
        <p:spPr>
          <a:xfrm>
            <a:off x="2574469" y="1502229"/>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4</a:t>
            </a:r>
            <a:r>
              <a:rPr lang="en-US" sz="2000" dirty="0">
                <a:solidFill>
                  <a:srgbClr val="013AC9"/>
                </a:solidFill>
                <a:cs typeface="Century Gothic"/>
              </a:rPr>
              <a:t>GHZ</a:t>
            </a:r>
          </a:p>
          <a:p>
            <a:pPr algn="ctr" defTabSz="685800"/>
            <a:r>
              <a:rPr lang="en-US" sz="1200" b="1" dirty="0">
                <a:solidFill>
                  <a:srgbClr val="013AC9"/>
                </a:solidFill>
                <a:cs typeface="Arial"/>
              </a:rPr>
              <a:t>PEAK </a:t>
            </a:r>
            <a:r>
              <a:rPr lang="en-US" sz="1200" b="1" spc="-170" dirty="0">
                <a:solidFill>
                  <a:srgbClr val="013AC9"/>
                </a:solidFill>
                <a:cs typeface="Arial"/>
              </a:rPr>
              <a:t>FREQUENCY</a:t>
            </a:r>
          </a:p>
        </p:txBody>
      </p:sp>
      <p:pic>
        <p:nvPicPr>
          <p:cNvPr id="5" name="Picture 4">
            <a:extLst>
              <a:ext uri="{FF2B5EF4-FFF2-40B4-BE49-F238E27FC236}">
                <a16:creationId xmlns:a16="http://schemas.microsoft.com/office/drawing/2014/main" id="{32FEFFB2-72D9-46B9-95C4-8FE64C0F8A28}"/>
              </a:ext>
            </a:extLst>
          </p:cNvPr>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5182122" y="1232039"/>
            <a:ext cx="3972565" cy="3972565"/>
          </a:xfrm>
          <a:prstGeom prst="rect">
            <a:avLst/>
          </a:prstGeom>
          <a:effectLst>
            <a:glow rad="1689100">
              <a:schemeClr val="bg2">
                <a:lumMod val="75000"/>
                <a:alpha val="40000"/>
              </a:schemeClr>
            </a:glow>
          </a:effectLst>
        </p:spPr>
      </p:pic>
      <p:sp>
        <p:nvSpPr>
          <p:cNvPr id="15" name="TextBox 14">
            <a:extLst>
              <a:ext uri="{FF2B5EF4-FFF2-40B4-BE49-F238E27FC236}">
                <a16:creationId xmlns:a16="http://schemas.microsoft.com/office/drawing/2014/main" id="{E11D3729-6AC2-40D6-ABCB-9E3138950D99}"/>
              </a:ext>
            </a:extLst>
          </p:cNvPr>
          <p:cNvSpPr txBox="1"/>
          <p:nvPr/>
        </p:nvSpPr>
        <p:spPr>
          <a:xfrm>
            <a:off x="5347579" y="209067"/>
            <a:ext cx="3620276" cy="1022972"/>
          </a:xfrm>
          <a:prstGeom prst="rect">
            <a:avLst/>
          </a:prstGeom>
          <a:noFill/>
        </p:spPr>
        <p:txBody>
          <a:bodyPr wrap="square" rtlCol="0">
            <a:spAutoFit/>
          </a:bodyPr>
          <a:lstStyle/>
          <a:p>
            <a:pPr algn="ctr">
              <a:lnSpc>
                <a:spcPct val="84000"/>
              </a:lnSpc>
              <a:defRPr/>
            </a:pPr>
            <a:r>
              <a:rPr lang="en-US" altLang="en-US" sz="2400" b="1" dirty="0"/>
              <a:t>More than one </a:t>
            </a:r>
            <a:br>
              <a:rPr lang="en-US" altLang="en-US" sz="2400" b="1" dirty="0"/>
            </a:br>
            <a:r>
              <a:rPr lang="en-US" altLang="en-US" sz="2400" b="1" dirty="0"/>
              <a:t>transistor for every </a:t>
            </a:r>
            <a:br>
              <a:rPr lang="en-US" altLang="en-US" sz="2400" b="1" dirty="0"/>
            </a:br>
            <a:r>
              <a:rPr lang="en-US" altLang="en-US" sz="2400" b="1" dirty="0"/>
              <a:t>person on the planet</a:t>
            </a:r>
          </a:p>
        </p:txBody>
      </p:sp>
    </p:spTree>
    <p:extLst>
      <p:ext uri="{BB962C8B-B14F-4D97-AF65-F5344CB8AC3E}">
        <p14:creationId xmlns:p14="http://schemas.microsoft.com/office/powerpoint/2010/main" val="131626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4" name="Picture 3" descr="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8" name="Rectangle 27">
            <a:extLst>
              <a:ext uri="{FF2B5EF4-FFF2-40B4-BE49-F238E27FC236}">
                <a16:creationId xmlns:a16="http://schemas.microsoft.com/office/drawing/2014/main" id="{FFAD8DBD-731A-4C39-A99E-B5928F51D775}"/>
              </a:ext>
            </a:extLst>
          </p:cNvPr>
          <p:cNvSpPr/>
          <p:nvPr/>
        </p:nvSpPr>
        <p:spPr>
          <a:xfrm>
            <a:off x="5171435" y="0"/>
            <a:ext cx="3972565" cy="5143500"/>
          </a:xfrm>
          <a:prstGeom prst="rect">
            <a:avLst/>
          </a:prstGeom>
          <a:solidFill>
            <a:schemeClr val="bg2"/>
          </a:solidFill>
        </p:spPr>
        <p:txBody>
          <a:bodyPr wrap="square" lIns="0" tIns="0" rIns="0" bIns="0" rtlCol="0" anchor="ctr">
            <a:noAutofit/>
          </a:bodyPr>
          <a:lstStyle/>
          <a:p>
            <a:pPr algn="ctr"/>
            <a:endParaRPr lang="en-US" sz="1200" dirty="0" err="1">
              <a:solidFill>
                <a:srgbClr val="FFFFFF"/>
              </a:solidFill>
              <a:cs typeface="Arial"/>
            </a:endParaRPr>
          </a:p>
        </p:txBody>
      </p:sp>
      <p:sp>
        <p:nvSpPr>
          <p:cNvPr id="24" name="TextBox 23"/>
          <p:cNvSpPr txBox="1"/>
          <p:nvPr/>
        </p:nvSpPr>
        <p:spPr>
          <a:xfrm>
            <a:off x="260175" y="269154"/>
            <a:ext cx="8215649" cy="605294"/>
          </a:xfrm>
          <a:prstGeom prst="rect">
            <a:avLst/>
          </a:prstGeom>
          <a:noFill/>
        </p:spPr>
        <p:txBody>
          <a:bodyPr wrap="square" rtlCol="0">
            <a:spAutoFit/>
          </a:bodyPr>
          <a:lstStyle/>
          <a:p>
            <a:pPr defTabSz="685800">
              <a:lnSpc>
                <a:spcPct val="80000"/>
              </a:lnSpc>
            </a:pPr>
            <a:r>
              <a:rPr lang="en-US" sz="4000" b="1" dirty="0">
                <a:solidFill>
                  <a:srgbClr val="20B2CD"/>
                </a:solidFill>
                <a:cs typeface="IBM Plex Sans"/>
              </a:rPr>
              <a:t>POWER9 processor</a:t>
            </a:r>
          </a:p>
        </p:txBody>
      </p:sp>
      <p:sp>
        <p:nvSpPr>
          <p:cNvPr id="12" name="Hexagon 11"/>
          <p:cNvSpPr/>
          <p:nvPr/>
        </p:nvSpPr>
        <p:spPr>
          <a:xfrm>
            <a:off x="1451620" y="207392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7</a:t>
            </a:r>
            <a:r>
              <a:rPr lang="en-US" sz="2000" dirty="0">
                <a:solidFill>
                  <a:srgbClr val="013AC9"/>
                </a:solidFill>
                <a:cs typeface="Century Gothic"/>
              </a:rPr>
              <a:t>TB/s</a:t>
            </a:r>
          </a:p>
          <a:p>
            <a:pPr algn="ctr" defTabSz="685800"/>
            <a:r>
              <a:rPr lang="en-US" sz="1600" b="1" dirty="0">
                <a:solidFill>
                  <a:srgbClr val="013AC9"/>
                </a:solidFill>
                <a:cs typeface="Arial"/>
              </a:rPr>
              <a:t>on chip BW</a:t>
            </a:r>
          </a:p>
        </p:txBody>
      </p:sp>
      <p:sp>
        <p:nvSpPr>
          <p:cNvPr id="13" name="Hexagon 12"/>
          <p:cNvSpPr/>
          <p:nvPr/>
        </p:nvSpPr>
        <p:spPr>
          <a:xfrm>
            <a:off x="332207" y="1502229"/>
            <a:ext cx="1342572" cy="1079500"/>
          </a:xfrm>
          <a:prstGeom prst="hexagon">
            <a:avLst/>
          </a:prstGeom>
          <a:solidFill>
            <a:srgbClr val="88C3E6"/>
          </a:solidFill>
        </p:spPr>
        <p:txBody>
          <a:bodyPr wrap="square" lIns="0" tIns="0" rIns="0" bIns="0" rtlCol="0" anchor="ctr">
            <a:noAutofit/>
          </a:bodyPr>
          <a:lstStyle/>
          <a:p>
            <a:pPr algn="ctr" defTabSz="685800"/>
            <a:r>
              <a:rPr lang="en-US" sz="2400" dirty="0">
                <a:solidFill>
                  <a:srgbClr val="013AC9"/>
                </a:solidFill>
                <a:cs typeface="Century Gothic"/>
              </a:rPr>
              <a:t>~</a:t>
            </a:r>
            <a:r>
              <a:rPr lang="en-US" sz="3200" dirty="0">
                <a:solidFill>
                  <a:srgbClr val="013AC9"/>
                </a:solidFill>
                <a:cs typeface="Century Gothic"/>
              </a:rPr>
              <a:t>1</a:t>
            </a:r>
            <a:r>
              <a:rPr lang="en-US" sz="1800" dirty="0">
                <a:solidFill>
                  <a:srgbClr val="013AC9"/>
                </a:solidFill>
                <a:cs typeface="Century Gothic"/>
              </a:rPr>
              <a:t>TB/s</a:t>
            </a:r>
          </a:p>
          <a:p>
            <a:pPr algn="ctr" defTabSz="685800"/>
            <a:r>
              <a:rPr lang="en-US" sz="1200" b="1" dirty="0">
                <a:solidFill>
                  <a:srgbClr val="013AC9"/>
                </a:solidFill>
                <a:cs typeface="Arial"/>
              </a:rPr>
              <a:t>BW into chip</a:t>
            </a:r>
            <a:endParaRPr lang="en-US" sz="1200" b="1" spc="-170" dirty="0">
              <a:solidFill>
                <a:srgbClr val="013AC9"/>
              </a:solidFill>
              <a:cs typeface="Arial"/>
            </a:endParaRPr>
          </a:p>
        </p:txBody>
      </p:sp>
      <p:sp>
        <p:nvSpPr>
          <p:cNvPr id="2" name="Slide Number Placeholder 1"/>
          <p:cNvSpPr>
            <a:spLocks noGrp="1"/>
          </p:cNvSpPr>
          <p:nvPr>
            <p:ph type="sldNum" sz="quarter" idx="10"/>
          </p:nvPr>
        </p:nvSpPr>
        <p:spPr/>
        <p:txBody>
          <a:bodyPr/>
          <a:lstStyle/>
          <a:p>
            <a:pPr>
              <a:defRPr/>
            </a:pPr>
            <a:fld id="{C541A812-539A-A745-9B9C-B5B0954EB052}" type="slidenum">
              <a:rPr lang="en-US" altLang="en-US" smtClean="0">
                <a:latin typeface="+mn-lt"/>
              </a:rPr>
              <a:pPr>
                <a:defRPr/>
              </a:pPr>
              <a:t>14</a:t>
            </a:fld>
            <a:endParaRPr lang="en-US" altLang="en-US" dirty="0">
              <a:latin typeface="+mn-lt"/>
            </a:endParaRPr>
          </a:p>
        </p:txBody>
      </p:sp>
      <p:sp>
        <p:nvSpPr>
          <p:cNvPr id="15" name="TextBox 14">
            <a:extLst>
              <a:ext uri="{FF2B5EF4-FFF2-40B4-BE49-F238E27FC236}">
                <a16:creationId xmlns:a16="http://schemas.microsoft.com/office/drawing/2014/main" id="{E11D3729-6AC2-40D6-ABCB-9E3138950D99}"/>
              </a:ext>
            </a:extLst>
          </p:cNvPr>
          <p:cNvSpPr txBox="1"/>
          <p:nvPr/>
        </p:nvSpPr>
        <p:spPr>
          <a:xfrm>
            <a:off x="5368661" y="3773715"/>
            <a:ext cx="3620276" cy="790409"/>
          </a:xfrm>
          <a:prstGeom prst="rect">
            <a:avLst/>
          </a:prstGeom>
          <a:noFill/>
        </p:spPr>
        <p:txBody>
          <a:bodyPr wrap="square" rtlCol="0">
            <a:spAutoFit/>
          </a:bodyPr>
          <a:lstStyle/>
          <a:p>
            <a:pPr algn="ctr">
              <a:lnSpc>
                <a:spcPct val="84000"/>
              </a:lnSpc>
              <a:defRPr/>
            </a:pPr>
            <a:r>
              <a:rPr lang="en-US" altLang="en-US" sz="1800" b="1" dirty="0"/>
              <a:t>Innovation that makes a difference for mission </a:t>
            </a:r>
            <a:br>
              <a:rPr lang="en-US" altLang="en-US" sz="1800" b="1" dirty="0"/>
            </a:br>
            <a:r>
              <a:rPr lang="en-US" altLang="en-US" sz="1800" b="1" dirty="0"/>
              <a:t>critical applications </a:t>
            </a:r>
          </a:p>
        </p:txBody>
      </p:sp>
      <p:sp>
        <p:nvSpPr>
          <p:cNvPr id="11" name="Hexagon 10">
            <a:extLst>
              <a:ext uri="{FF2B5EF4-FFF2-40B4-BE49-F238E27FC236}">
                <a16:creationId xmlns:a16="http://schemas.microsoft.com/office/drawing/2014/main" id="{538A425A-E0AD-42EE-AEE5-FCFCFB2EF71D}"/>
              </a:ext>
            </a:extLst>
          </p:cNvPr>
          <p:cNvSpPr/>
          <p:nvPr/>
        </p:nvSpPr>
        <p:spPr>
          <a:xfrm>
            <a:off x="1451620" y="94725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a:t>
            </a:r>
            <a:r>
              <a:rPr lang="en-US" sz="3600" baseline="30000" dirty="0">
                <a:solidFill>
                  <a:srgbClr val="013AC9"/>
                </a:solidFill>
                <a:cs typeface="Century Gothic"/>
              </a:rPr>
              <a:t>st</a:t>
            </a:r>
            <a:r>
              <a:rPr lang="en-US" sz="1400" b="1" dirty="0">
                <a:solidFill>
                  <a:srgbClr val="013AC9"/>
                </a:solidFill>
                <a:cs typeface="Arial"/>
              </a:rPr>
              <a:t>chip with PCIe4</a:t>
            </a:r>
            <a:endParaRPr lang="en-US" sz="1400" b="1" spc="-170" dirty="0">
              <a:solidFill>
                <a:srgbClr val="013AC9"/>
              </a:solidFill>
              <a:cs typeface="Arial"/>
            </a:endParaRPr>
          </a:p>
        </p:txBody>
      </p:sp>
      <p:sp>
        <p:nvSpPr>
          <p:cNvPr id="17" name="Hexagon 16">
            <a:extLst>
              <a:ext uri="{FF2B5EF4-FFF2-40B4-BE49-F238E27FC236}">
                <a16:creationId xmlns:a16="http://schemas.microsoft.com/office/drawing/2014/main" id="{91A00276-F04C-400A-914D-E5581994FBB9}"/>
              </a:ext>
            </a:extLst>
          </p:cNvPr>
          <p:cNvSpPr/>
          <p:nvPr/>
        </p:nvSpPr>
        <p:spPr>
          <a:xfrm>
            <a:off x="2574469" y="2636156"/>
            <a:ext cx="1342572" cy="1079500"/>
          </a:xfrm>
          <a:prstGeom prst="hexagon">
            <a:avLst/>
          </a:prstGeom>
          <a:solidFill>
            <a:srgbClr val="88C3E6"/>
          </a:solidFill>
        </p:spPr>
        <p:txBody>
          <a:bodyPr wrap="square" lIns="0" tIns="0" rIns="0" bIns="0" rtlCol="0" anchor="ctr">
            <a:noAutofit/>
          </a:bodyPr>
          <a:lstStyle/>
          <a:p>
            <a:pPr algn="ctr" defTabSz="685800"/>
            <a:r>
              <a:rPr lang="en-US" sz="3200" dirty="0">
                <a:solidFill>
                  <a:srgbClr val="013AC9"/>
                </a:solidFill>
                <a:cs typeface="Century Gothic"/>
              </a:rPr>
              <a:t>8</a:t>
            </a:r>
          </a:p>
          <a:p>
            <a:pPr algn="ctr" defTabSz="685800"/>
            <a:r>
              <a:rPr lang="en-US" sz="1200" b="1" dirty="0">
                <a:solidFill>
                  <a:srgbClr val="013AC9"/>
                </a:solidFill>
                <a:cs typeface="Arial"/>
              </a:rPr>
              <a:t>BILLION </a:t>
            </a:r>
            <a:r>
              <a:rPr lang="en-US" sz="1100" b="1" spc="-120" dirty="0">
                <a:solidFill>
                  <a:srgbClr val="013AC9"/>
                </a:solidFill>
                <a:cs typeface="Arial"/>
              </a:rPr>
              <a:t>TRANSISTORS</a:t>
            </a:r>
          </a:p>
        </p:txBody>
      </p:sp>
      <p:sp>
        <p:nvSpPr>
          <p:cNvPr id="18" name="Hexagon 17">
            <a:extLst>
              <a:ext uri="{FF2B5EF4-FFF2-40B4-BE49-F238E27FC236}">
                <a16:creationId xmlns:a16="http://schemas.microsoft.com/office/drawing/2014/main" id="{16D17A99-CA55-478F-9F4B-53EEB6E71D88}"/>
              </a:ext>
            </a:extLst>
          </p:cNvPr>
          <p:cNvSpPr/>
          <p:nvPr/>
        </p:nvSpPr>
        <p:spPr>
          <a:xfrm>
            <a:off x="2574469" y="1502229"/>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4</a:t>
            </a:r>
            <a:r>
              <a:rPr lang="en-US" sz="2000" dirty="0">
                <a:solidFill>
                  <a:srgbClr val="013AC9"/>
                </a:solidFill>
                <a:cs typeface="Century Gothic"/>
              </a:rPr>
              <a:t>GHZ</a:t>
            </a:r>
          </a:p>
          <a:p>
            <a:pPr algn="ctr" defTabSz="685800"/>
            <a:r>
              <a:rPr lang="en-US" sz="1200" b="1" dirty="0">
                <a:solidFill>
                  <a:srgbClr val="013AC9"/>
                </a:solidFill>
                <a:cs typeface="Arial"/>
              </a:rPr>
              <a:t>PEAK </a:t>
            </a:r>
            <a:r>
              <a:rPr lang="en-US" sz="1200" b="1" spc="-170" dirty="0">
                <a:solidFill>
                  <a:srgbClr val="013AC9"/>
                </a:solidFill>
                <a:cs typeface="Arial"/>
              </a:rPr>
              <a:t>FREQUENCY</a:t>
            </a:r>
          </a:p>
        </p:txBody>
      </p:sp>
      <p:sp>
        <p:nvSpPr>
          <p:cNvPr id="14" name="Hexagon 13">
            <a:extLst>
              <a:ext uri="{FF2B5EF4-FFF2-40B4-BE49-F238E27FC236}">
                <a16:creationId xmlns:a16="http://schemas.microsoft.com/office/drawing/2014/main" id="{C11423C0-1E00-4E0F-AEC2-5451797E9DD0}"/>
              </a:ext>
            </a:extLst>
          </p:cNvPr>
          <p:cNvSpPr/>
          <p:nvPr/>
        </p:nvSpPr>
        <p:spPr>
          <a:xfrm>
            <a:off x="2574469" y="3773715"/>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17</a:t>
            </a:r>
          </a:p>
          <a:p>
            <a:pPr algn="ctr" defTabSz="685800"/>
            <a:r>
              <a:rPr lang="en-US" sz="1200" b="1" dirty="0">
                <a:solidFill>
                  <a:srgbClr val="013AC9"/>
                </a:solidFill>
                <a:cs typeface="Arial"/>
              </a:rPr>
              <a:t>LEVELS OF METAL</a:t>
            </a:r>
          </a:p>
        </p:txBody>
      </p:sp>
      <p:sp>
        <p:nvSpPr>
          <p:cNvPr id="16" name="Hexagon 15">
            <a:extLst>
              <a:ext uri="{FF2B5EF4-FFF2-40B4-BE49-F238E27FC236}">
                <a16:creationId xmlns:a16="http://schemas.microsoft.com/office/drawing/2014/main" id="{8C0FE82A-C410-46D5-B2C3-560B4FBC9361}"/>
              </a:ext>
            </a:extLst>
          </p:cNvPr>
          <p:cNvSpPr/>
          <p:nvPr/>
        </p:nvSpPr>
        <p:spPr>
          <a:xfrm>
            <a:off x="1451620" y="3200400"/>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&gt;15</a:t>
            </a:r>
          </a:p>
          <a:p>
            <a:pPr algn="ctr" defTabSz="685800"/>
            <a:r>
              <a:rPr lang="en-US" sz="1200" b="1" dirty="0">
                <a:solidFill>
                  <a:srgbClr val="013AC9"/>
                </a:solidFill>
                <a:cs typeface="Arial"/>
              </a:rPr>
              <a:t>MILES OF WIRE</a:t>
            </a:r>
          </a:p>
        </p:txBody>
      </p:sp>
      <p:sp>
        <p:nvSpPr>
          <p:cNvPr id="19" name="Hexagon 18">
            <a:extLst>
              <a:ext uri="{FF2B5EF4-FFF2-40B4-BE49-F238E27FC236}">
                <a16:creationId xmlns:a16="http://schemas.microsoft.com/office/drawing/2014/main" id="{748DC17E-BED6-4154-82E1-11D50586BB8D}"/>
              </a:ext>
            </a:extLst>
          </p:cNvPr>
          <p:cNvSpPr/>
          <p:nvPr/>
        </p:nvSpPr>
        <p:spPr>
          <a:xfrm>
            <a:off x="3690451" y="3200400"/>
            <a:ext cx="1342572" cy="1079500"/>
          </a:xfrm>
          <a:prstGeom prst="hexagon">
            <a:avLst/>
          </a:prstGeom>
          <a:solidFill>
            <a:srgbClr val="88C3E6"/>
          </a:solidFill>
        </p:spPr>
        <p:txBody>
          <a:bodyPr wrap="square" lIns="0" tIns="0" rIns="0" bIns="0" rtlCol="0" anchor="ctr">
            <a:noAutofit/>
          </a:bodyPr>
          <a:lstStyle/>
          <a:p>
            <a:pPr algn="ctr" defTabSz="685800"/>
            <a:r>
              <a:rPr lang="en-US" sz="2800" dirty="0">
                <a:solidFill>
                  <a:srgbClr val="013AC9"/>
                </a:solidFill>
                <a:cs typeface="Century Gothic"/>
              </a:rPr>
              <a:t>&gt;24B</a:t>
            </a:r>
          </a:p>
          <a:p>
            <a:pPr algn="ctr" defTabSz="685800"/>
            <a:r>
              <a:rPr lang="en-US" sz="1100" b="1" dirty="0">
                <a:solidFill>
                  <a:srgbClr val="013AC9"/>
                </a:solidFill>
                <a:cs typeface="Arial"/>
              </a:rPr>
              <a:t>VIAS</a:t>
            </a:r>
          </a:p>
        </p:txBody>
      </p:sp>
      <p:pic>
        <p:nvPicPr>
          <p:cNvPr id="6" name="Picture 5">
            <a:extLst>
              <a:ext uri="{FF2B5EF4-FFF2-40B4-BE49-F238E27FC236}">
                <a16:creationId xmlns:a16="http://schemas.microsoft.com/office/drawing/2014/main" id="{8E04804D-1D00-4E2E-B7E6-1CA8ED68FD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9890" y="24822"/>
            <a:ext cx="4129641" cy="3748893"/>
          </a:xfrm>
          <a:prstGeom prst="rect">
            <a:avLst/>
          </a:prstGeom>
        </p:spPr>
      </p:pic>
    </p:spTree>
    <p:extLst>
      <p:ext uri="{BB962C8B-B14F-4D97-AF65-F5344CB8AC3E}">
        <p14:creationId xmlns:p14="http://schemas.microsoft.com/office/powerpoint/2010/main" val="23687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35" name="Picture 34" descr="9.png">
            <a:extLst>
              <a:ext uri="{FF2B5EF4-FFF2-40B4-BE49-F238E27FC236}">
                <a16:creationId xmlns:a16="http://schemas.microsoft.com/office/drawing/2014/main" id="{26E68352-ABA1-5544-BEB8-DE80261BA4BA}"/>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7443" y="-23152"/>
            <a:ext cx="9144000" cy="5166652"/>
          </a:xfrm>
          <a:prstGeom prst="rect">
            <a:avLst/>
          </a:prstGeom>
        </p:spPr>
      </p:pic>
      <p:pic>
        <p:nvPicPr>
          <p:cNvPr id="4" name="Picture 3" descr="9.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3152"/>
            <a:ext cx="5687448" cy="5166652"/>
          </a:xfrm>
          <a:prstGeom prst="rect">
            <a:avLst/>
          </a:prstGeom>
        </p:spPr>
      </p:pic>
      <p:sp>
        <p:nvSpPr>
          <p:cNvPr id="24" name="TextBox 23"/>
          <p:cNvSpPr txBox="1"/>
          <p:nvPr/>
        </p:nvSpPr>
        <p:spPr>
          <a:xfrm>
            <a:off x="253912" y="202507"/>
            <a:ext cx="8215649" cy="605294"/>
          </a:xfrm>
          <a:prstGeom prst="rect">
            <a:avLst/>
          </a:prstGeom>
          <a:noFill/>
        </p:spPr>
        <p:txBody>
          <a:bodyPr wrap="square" rtlCol="0">
            <a:spAutoFit/>
          </a:bodyPr>
          <a:lstStyle/>
          <a:p>
            <a:pPr defTabSz="685800">
              <a:lnSpc>
                <a:spcPct val="80000"/>
              </a:lnSpc>
            </a:pPr>
            <a:r>
              <a:rPr lang="en-US" sz="4000" b="1" dirty="0">
                <a:solidFill>
                  <a:srgbClr val="20B2CD"/>
                </a:solidFill>
                <a:cs typeface="IBM Plex Sans"/>
              </a:rPr>
              <a:t>POWER9 processor</a:t>
            </a:r>
          </a:p>
        </p:txBody>
      </p:sp>
      <p:sp>
        <p:nvSpPr>
          <p:cNvPr id="12" name="Hexagon 11"/>
          <p:cNvSpPr/>
          <p:nvPr/>
        </p:nvSpPr>
        <p:spPr>
          <a:xfrm>
            <a:off x="1451620" y="207392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7</a:t>
            </a:r>
            <a:r>
              <a:rPr lang="en-US" sz="2000" dirty="0">
                <a:solidFill>
                  <a:srgbClr val="013AC9"/>
                </a:solidFill>
                <a:cs typeface="Century Gothic"/>
              </a:rPr>
              <a:t>TB/s</a:t>
            </a:r>
          </a:p>
          <a:p>
            <a:pPr algn="ctr" defTabSz="685800"/>
            <a:r>
              <a:rPr lang="en-US" sz="1600" b="1" dirty="0">
                <a:solidFill>
                  <a:srgbClr val="013AC9"/>
                </a:solidFill>
                <a:cs typeface="Arial"/>
              </a:rPr>
              <a:t>on chip BW</a:t>
            </a:r>
          </a:p>
        </p:txBody>
      </p:sp>
      <p:sp>
        <p:nvSpPr>
          <p:cNvPr id="13" name="Hexagon 12"/>
          <p:cNvSpPr/>
          <p:nvPr/>
        </p:nvSpPr>
        <p:spPr>
          <a:xfrm>
            <a:off x="332207" y="1502229"/>
            <a:ext cx="1342572" cy="1079500"/>
          </a:xfrm>
          <a:prstGeom prst="hexagon">
            <a:avLst/>
          </a:prstGeom>
          <a:solidFill>
            <a:srgbClr val="88C3E6"/>
          </a:solidFill>
        </p:spPr>
        <p:txBody>
          <a:bodyPr wrap="square" lIns="0" tIns="0" rIns="0" bIns="0" rtlCol="0" anchor="ctr">
            <a:noAutofit/>
          </a:bodyPr>
          <a:lstStyle/>
          <a:p>
            <a:pPr algn="ctr" defTabSz="685800"/>
            <a:r>
              <a:rPr lang="en-US" sz="2400" dirty="0">
                <a:solidFill>
                  <a:srgbClr val="013AC9"/>
                </a:solidFill>
                <a:cs typeface="Century Gothic"/>
              </a:rPr>
              <a:t>~</a:t>
            </a:r>
            <a:r>
              <a:rPr lang="en-US" sz="3200" dirty="0">
                <a:solidFill>
                  <a:srgbClr val="013AC9"/>
                </a:solidFill>
                <a:cs typeface="Century Gothic"/>
              </a:rPr>
              <a:t>1</a:t>
            </a:r>
            <a:r>
              <a:rPr lang="en-US" sz="1800" dirty="0">
                <a:solidFill>
                  <a:srgbClr val="013AC9"/>
                </a:solidFill>
                <a:cs typeface="Century Gothic"/>
              </a:rPr>
              <a:t>TB/s</a:t>
            </a:r>
          </a:p>
          <a:p>
            <a:pPr algn="ctr" defTabSz="685800"/>
            <a:r>
              <a:rPr lang="en-US" sz="1200" b="1" dirty="0">
                <a:solidFill>
                  <a:srgbClr val="013AC9"/>
                </a:solidFill>
                <a:cs typeface="Arial"/>
              </a:rPr>
              <a:t>BW into chip</a:t>
            </a:r>
            <a:endParaRPr lang="en-US" sz="1200" b="1" spc="-170" dirty="0">
              <a:solidFill>
                <a:srgbClr val="013AC9"/>
              </a:solidFill>
              <a:cs typeface="Arial"/>
            </a:endParaRPr>
          </a:p>
        </p:txBody>
      </p:sp>
      <p:sp>
        <p:nvSpPr>
          <p:cNvPr id="2" name="Slide Number Placeholder 1"/>
          <p:cNvSpPr>
            <a:spLocks noGrp="1"/>
          </p:cNvSpPr>
          <p:nvPr>
            <p:ph type="sldNum" sz="quarter" idx="10"/>
          </p:nvPr>
        </p:nvSpPr>
        <p:spPr/>
        <p:txBody>
          <a:bodyPr/>
          <a:lstStyle/>
          <a:p>
            <a:pPr>
              <a:defRPr/>
            </a:pPr>
            <a:fld id="{C541A812-539A-A745-9B9C-B5B0954EB052}" type="slidenum">
              <a:rPr lang="en-US" altLang="en-US" smtClean="0">
                <a:latin typeface="+mn-lt"/>
              </a:rPr>
              <a:pPr>
                <a:defRPr/>
              </a:pPr>
              <a:t>15</a:t>
            </a:fld>
            <a:endParaRPr lang="en-US" altLang="en-US" dirty="0">
              <a:latin typeface="+mn-lt"/>
            </a:endParaRPr>
          </a:p>
        </p:txBody>
      </p:sp>
      <p:sp>
        <p:nvSpPr>
          <p:cNvPr id="11" name="Hexagon 10">
            <a:extLst>
              <a:ext uri="{FF2B5EF4-FFF2-40B4-BE49-F238E27FC236}">
                <a16:creationId xmlns:a16="http://schemas.microsoft.com/office/drawing/2014/main" id="{538A425A-E0AD-42EE-AEE5-FCFCFB2EF71D}"/>
              </a:ext>
            </a:extLst>
          </p:cNvPr>
          <p:cNvSpPr/>
          <p:nvPr/>
        </p:nvSpPr>
        <p:spPr>
          <a:xfrm>
            <a:off x="1451620" y="947252"/>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a:t>
            </a:r>
            <a:r>
              <a:rPr lang="en-US" sz="3600" baseline="30000" dirty="0">
                <a:solidFill>
                  <a:srgbClr val="013AC9"/>
                </a:solidFill>
                <a:cs typeface="Century Gothic"/>
              </a:rPr>
              <a:t>st</a:t>
            </a:r>
            <a:r>
              <a:rPr lang="en-US" sz="1400" b="1" dirty="0">
                <a:solidFill>
                  <a:srgbClr val="013AC9"/>
                </a:solidFill>
                <a:cs typeface="Arial"/>
              </a:rPr>
              <a:t>chip with PCIe4</a:t>
            </a:r>
            <a:endParaRPr lang="en-US" sz="1400" b="1" spc="-170" dirty="0">
              <a:solidFill>
                <a:srgbClr val="013AC9"/>
              </a:solidFill>
              <a:cs typeface="Arial"/>
            </a:endParaRPr>
          </a:p>
        </p:txBody>
      </p:sp>
      <p:sp>
        <p:nvSpPr>
          <p:cNvPr id="17" name="Hexagon 16">
            <a:extLst>
              <a:ext uri="{FF2B5EF4-FFF2-40B4-BE49-F238E27FC236}">
                <a16:creationId xmlns:a16="http://schemas.microsoft.com/office/drawing/2014/main" id="{91A00276-F04C-400A-914D-E5581994FBB9}"/>
              </a:ext>
            </a:extLst>
          </p:cNvPr>
          <p:cNvSpPr/>
          <p:nvPr/>
        </p:nvSpPr>
        <p:spPr>
          <a:xfrm>
            <a:off x="2574469" y="2636156"/>
            <a:ext cx="1342572" cy="1079500"/>
          </a:xfrm>
          <a:prstGeom prst="hexagon">
            <a:avLst/>
          </a:prstGeom>
          <a:solidFill>
            <a:srgbClr val="88C3E6"/>
          </a:solidFill>
        </p:spPr>
        <p:txBody>
          <a:bodyPr wrap="square" lIns="0" tIns="0" rIns="0" bIns="0" rtlCol="0" anchor="ctr">
            <a:noAutofit/>
          </a:bodyPr>
          <a:lstStyle/>
          <a:p>
            <a:pPr algn="ctr" defTabSz="685800"/>
            <a:r>
              <a:rPr lang="en-US" sz="3200" dirty="0">
                <a:solidFill>
                  <a:srgbClr val="013AC9"/>
                </a:solidFill>
                <a:cs typeface="Century Gothic"/>
              </a:rPr>
              <a:t>8</a:t>
            </a:r>
          </a:p>
          <a:p>
            <a:pPr algn="ctr" defTabSz="685800"/>
            <a:r>
              <a:rPr lang="en-US" sz="1200" b="1" dirty="0">
                <a:solidFill>
                  <a:srgbClr val="013AC9"/>
                </a:solidFill>
                <a:cs typeface="Arial"/>
              </a:rPr>
              <a:t>BILLION </a:t>
            </a:r>
            <a:r>
              <a:rPr lang="en-US" sz="1100" b="1" spc="-120" dirty="0">
                <a:solidFill>
                  <a:srgbClr val="013AC9"/>
                </a:solidFill>
                <a:cs typeface="Arial"/>
              </a:rPr>
              <a:t>TRANSISTORS</a:t>
            </a:r>
          </a:p>
        </p:txBody>
      </p:sp>
      <p:sp>
        <p:nvSpPr>
          <p:cNvPr id="18" name="Hexagon 17">
            <a:extLst>
              <a:ext uri="{FF2B5EF4-FFF2-40B4-BE49-F238E27FC236}">
                <a16:creationId xmlns:a16="http://schemas.microsoft.com/office/drawing/2014/main" id="{16D17A99-CA55-478F-9F4B-53EEB6E71D88}"/>
              </a:ext>
            </a:extLst>
          </p:cNvPr>
          <p:cNvSpPr/>
          <p:nvPr/>
        </p:nvSpPr>
        <p:spPr>
          <a:xfrm>
            <a:off x="2574469" y="1502229"/>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4</a:t>
            </a:r>
            <a:r>
              <a:rPr lang="en-US" sz="2000" dirty="0">
                <a:solidFill>
                  <a:srgbClr val="013AC9"/>
                </a:solidFill>
                <a:cs typeface="Century Gothic"/>
              </a:rPr>
              <a:t>GHZ</a:t>
            </a:r>
          </a:p>
          <a:p>
            <a:pPr algn="ctr" defTabSz="685800"/>
            <a:r>
              <a:rPr lang="en-US" sz="1200" b="1" dirty="0">
                <a:solidFill>
                  <a:srgbClr val="013AC9"/>
                </a:solidFill>
                <a:cs typeface="Arial"/>
              </a:rPr>
              <a:t>PEAK </a:t>
            </a:r>
            <a:r>
              <a:rPr lang="en-US" sz="1200" b="1" spc="-170" dirty="0">
                <a:solidFill>
                  <a:srgbClr val="013AC9"/>
                </a:solidFill>
                <a:cs typeface="Arial"/>
              </a:rPr>
              <a:t>FREQUENCY</a:t>
            </a:r>
          </a:p>
        </p:txBody>
      </p:sp>
      <p:sp>
        <p:nvSpPr>
          <p:cNvPr id="14" name="Hexagon 13">
            <a:extLst>
              <a:ext uri="{FF2B5EF4-FFF2-40B4-BE49-F238E27FC236}">
                <a16:creationId xmlns:a16="http://schemas.microsoft.com/office/drawing/2014/main" id="{C11423C0-1E00-4E0F-AEC2-5451797E9DD0}"/>
              </a:ext>
            </a:extLst>
          </p:cNvPr>
          <p:cNvSpPr/>
          <p:nvPr/>
        </p:nvSpPr>
        <p:spPr>
          <a:xfrm>
            <a:off x="2574469" y="3773715"/>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17</a:t>
            </a:r>
          </a:p>
          <a:p>
            <a:pPr algn="ctr" defTabSz="685800"/>
            <a:r>
              <a:rPr lang="en-US" sz="1200" b="1" dirty="0">
                <a:solidFill>
                  <a:srgbClr val="013AC9"/>
                </a:solidFill>
                <a:cs typeface="Arial"/>
              </a:rPr>
              <a:t>LEVELS OF METAL</a:t>
            </a:r>
          </a:p>
        </p:txBody>
      </p:sp>
      <p:sp>
        <p:nvSpPr>
          <p:cNvPr id="16" name="Hexagon 15">
            <a:extLst>
              <a:ext uri="{FF2B5EF4-FFF2-40B4-BE49-F238E27FC236}">
                <a16:creationId xmlns:a16="http://schemas.microsoft.com/office/drawing/2014/main" id="{8C0FE82A-C410-46D5-B2C3-560B4FBC9361}"/>
              </a:ext>
            </a:extLst>
          </p:cNvPr>
          <p:cNvSpPr/>
          <p:nvPr/>
        </p:nvSpPr>
        <p:spPr>
          <a:xfrm>
            <a:off x="1451620" y="3200400"/>
            <a:ext cx="1342572" cy="1079500"/>
          </a:xfrm>
          <a:prstGeom prst="hexagon">
            <a:avLst/>
          </a:prstGeom>
          <a:solidFill>
            <a:srgbClr val="88C3E6"/>
          </a:solidFill>
        </p:spPr>
        <p:txBody>
          <a:bodyPr wrap="square" lIns="0" tIns="0" rIns="0" bIns="0" rtlCol="0" anchor="ctr">
            <a:noAutofit/>
          </a:bodyPr>
          <a:lstStyle/>
          <a:p>
            <a:pPr algn="ctr" defTabSz="685800"/>
            <a:r>
              <a:rPr lang="en-US" sz="3600" dirty="0">
                <a:solidFill>
                  <a:srgbClr val="013AC9"/>
                </a:solidFill>
                <a:cs typeface="Century Gothic"/>
              </a:rPr>
              <a:t>&gt;15</a:t>
            </a:r>
          </a:p>
          <a:p>
            <a:pPr algn="ctr" defTabSz="685800"/>
            <a:r>
              <a:rPr lang="en-US" sz="1200" b="1" dirty="0">
                <a:solidFill>
                  <a:srgbClr val="013AC9"/>
                </a:solidFill>
                <a:cs typeface="Arial"/>
              </a:rPr>
              <a:t>MILES OF WIRE</a:t>
            </a:r>
          </a:p>
        </p:txBody>
      </p:sp>
      <p:sp>
        <p:nvSpPr>
          <p:cNvPr id="19" name="Hexagon 18">
            <a:extLst>
              <a:ext uri="{FF2B5EF4-FFF2-40B4-BE49-F238E27FC236}">
                <a16:creationId xmlns:a16="http://schemas.microsoft.com/office/drawing/2014/main" id="{748DC17E-BED6-4154-82E1-11D50586BB8D}"/>
              </a:ext>
            </a:extLst>
          </p:cNvPr>
          <p:cNvSpPr/>
          <p:nvPr/>
        </p:nvSpPr>
        <p:spPr>
          <a:xfrm>
            <a:off x="3690451" y="3200400"/>
            <a:ext cx="1342572" cy="1079500"/>
          </a:xfrm>
          <a:prstGeom prst="hexagon">
            <a:avLst/>
          </a:prstGeom>
          <a:solidFill>
            <a:srgbClr val="88C3E6"/>
          </a:solidFill>
        </p:spPr>
        <p:txBody>
          <a:bodyPr wrap="square" lIns="0" tIns="0" rIns="0" bIns="0" rtlCol="0" anchor="ctr">
            <a:noAutofit/>
          </a:bodyPr>
          <a:lstStyle/>
          <a:p>
            <a:pPr algn="ctr" defTabSz="685800"/>
            <a:r>
              <a:rPr lang="en-US" sz="2800" dirty="0">
                <a:solidFill>
                  <a:srgbClr val="013AC9"/>
                </a:solidFill>
                <a:cs typeface="Century Gothic"/>
              </a:rPr>
              <a:t>&gt;24B</a:t>
            </a:r>
          </a:p>
          <a:p>
            <a:pPr algn="ctr" defTabSz="685800"/>
            <a:r>
              <a:rPr lang="en-US" sz="1100" b="1" dirty="0">
                <a:solidFill>
                  <a:srgbClr val="013AC9"/>
                </a:solidFill>
                <a:cs typeface="Arial"/>
              </a:rPr>
              <a:t>VIAS</a:t>
            </a:r>
          </a:p>
        </p:txBody>
      </p:sp>
      <p:sp>
        <p:nvSpPr>
          <p:cNvPr id="25" name="Shape 210">
            <a:extLst>
              <a:ext uri="{FF2B5EF4-FFF2-40B4-BE49-F238E27FC236}">
                <a16:creationId xmlns:a16="http://schemas.microsoft.com/office/drawing/2014/main" id="{74874132-275F-4BD1-9312-F7B920D473E7}"/>
              </a:ext>
            </a:extLst>
          </p:cNvPr>
          <p:cNvSpPr txBox="1"/>
          <p:nvPr/>
        </p:nvSpPr>
        <p:spPr>
          <a:xfrm>
            <a:off x="5710171" y="680992"/>
            <a:ext cx="1608664" cy="71371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4400" dirty="0">
                <a:ea typeface="Arial"/>
                <a:cs typeface="Century Gothic"/>
                <a:sym typeface="Arial"/>
              </a:rPr>
              <a:t>2x</a:t>
            </a:r>
            <a:r>
              <a:rPr lang="en-US" sz="2000" baseline="90000" dirty="0">
                <a:ea typeface="Arial"/>
                <a:cs typeface="Century Gothic"/>
                <a:sym typeface="Arial"/>
              </a:rPr>
              <a:t>1</a:t>
            </a:r>
            <a:endParaRPr lang="en-US" sz="4400" baseline="90000" dirty="0">
              <a:ea typeface="Arial"/>
              <a:cs typeface="Century Gothic"/>
              <a:sym typeface="Arial"/>
            </a:endParaRPr>
          </a:p>
        </p:txBody>
      </p:sp>
      <p:sp>
        <p:nvSpPr>
          <p:cNvPr id="26" name="Shape 209">
            <a:extLst>
              <a:ext uri="{FF2B5EF4-FFF2-40B4-BE49-F238E27FC236}">
                <a16:creationId xmlns:a16="http://schemas.microsoft.com/office/drawing/2014/main" id="{1C3BFB3A-B49C-42AF-860C-F967D55E8C87}"/>
              </a:ext>
            </a:extLst>
          </p:cNvPr>
          <p:cNvSpPr txBox="1"/>
          <p:nvPr/>
        </p:nvSpPr>
        <p:spPr>
          <a:xfrm>
            <a:off x="5635354" y="3956519"/>
            <a:ext cx="1758299" cy="70047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4400" dirty="0">
                <a:ea typeface="Arial"/>
                <a:cs typeface="Century Gothic"/>
                <a:sym typeface="Arial"/>
              </a:rPr>
              <a:t>9.5x</a:t>
            </a:r>
            <a:r>
              <a:rPr lang="en-US" sz="2000" baseline="90000" dirty="0">
                <a:ea typeface="Arial"/>
                <a:cs typeface="Century Gothic"/>
                <a:sym typeface="Arial"/>
              </a:rPr>
              <a:t>4</a:t>
            </a:r>
            <a:endParaRPr lang="en-US" sz="4400" dirty="0">
              <a:ea typeface="Arial"/>
              <a:cs typeface="Century Gothic"/>
              <a:sym typeface="Arial"/>
            </a:endParaRPr>
          </a:p>
        </p:txBody>
      </p:sp>
      <p:sp>
        <p:nvSpPr>
          <p:cNvPr id="27" name="Shape 208">
            <a:extLst>
              <a:ext uri="{FF2B5EF4-FFF2-40B4-BE49-F238E27FC236}">
                <a16:creationId xmlns:a16="http://schemas.microsoft.com/office/drawing/2014/main" id="{257219BA-53AB-4B5E-92CB-A802DE59E2BA}"/>
              </a:ext>
            </a:extLst>
          </p:cNvPr>
          <p:cNvSpPr txBox="1"/>
          <p:nvPr/>
        </p:nvSpPr>
        <p:spPr>
          <a:xfrm>
            <a:off x="5766156" y="1567621"/>
            <a:ext cx="1496695" cy="70047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4400" dirty="0">
                <a:ea typeface="Arial"/>
                <a:cs typeface="Century Gothic"/>
                <a:sym typeface="Arial"/>
              </a:rPr>
              <a:t>2.6x</a:t>
            </a:r>
            <a:r>
              <a:rPr lang="en-US" sz="2000" baseline="90000" dirty="0">
                <a:ea typeface="Arial"/>
                <a:cs typeface="Century Gothic"/>
                <a:sym typeface="Arial"/>
              </a:rPr>
              <a:t>2</a:t>
            </a:r>
            <a:endParaRPr lang="en-US" sz="4400" dirty="0">
              <a:ea typeface="Arial"/>
              <a:cs typeface="Century Gothic"/>
              <a:sym typeface="Arial"/>
            </a:endParaRPr>
          </a:p>
        </p:txBody>
      </p:sp>
      <p:sp>
        <p:nvSpPr>
          <p:cNvPr id="29" name="Shape 215">
            <a:extLst>
              <a:ext uri="{FF2B5EF4-FFF2-40B4-BE49-F238E27FC236}">
                <a16:creationId xmlns:a16="http://schemas.microsoft.com/office/drawing/2014/main" id="{C98DD4F2-C00E-4B2E-812E-89AD5F5FCF69}"/>
              </a:ext>
            </a:extLst>
          </p:cNvPr>
          <p:cNvSpPr txBox="1"/>
          <p:nvPr/>
        </p:nvSpPr>
        <p:spPr>
          <a:xfrm>
            <a:off x="5816968" y="2441010"/>
            <a:ext cx="1395071" cy="715096"/>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4400" dirty="0">
                <a:cs typeface="Century Gothic"/>
              </a:rPr>
              <a:t>1.8x</a:t>
            </a:r>
            <a:r>
              <a:rPr lang="en-US" sz="2000" baseline="90000" dirty="0">
                <a:ea typeface="Arial"/>
                <a:cs typeface="Century Gothic"/>
                <a:sym typeface="Arial"/>
              </a:rPr>
              <a:t>3</a:t>
            </a:r>
            <a:endParaRPr lang="en-US" sz="4400" dirty="0">
              <a:cs typeface="Century Gothic"/>
            </a:endParaRPr>
          </a:p>
        </p:txBody>
      </p:sp>
      <p:sp>
        <p:nvSpPr>
          <p:cNvPr id="30" name="Shape 210">
            <a:extLst>
              <a:ext uri="{FF2B5EF4-FFF2-40B4-BE49-F238E27FC236}">
                <a16:creationId xmlns:a16="http://schemas.microsoft.com/office/drawing/2014/main" id="{40554F22-F173-4BAA-A902-08A916234C29}"/>
              </a:ext>
            </a:extLst>
          </p:cNvPr>
          <p:cNvSpPr txBox="1"/>
          <p:nvPr/>
        </p:nvSpPr>
        <p:spPr>
          <a:xfrm>
            <a:off x="7201000" y="859985"/>
            <a:ext cx="1871735" cy="71371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1600" dirty="0">
                <a:ea typeface="Arial"/>
                <a:cs typeface="IBM Plex Sans"/>
                <a:sym typeface="Arial"/>
              </a:rPr>
              <a:t>performance </a:t>
            </a:r>
            <a:br>
              <a:rPr lang="en-US" sz="1600" dirty="0">
                <a:ea typeface="Arial"/>
                <a:cs typeface="IBM Plex Sans"/>
                <a:sym typeface="Arial"/>
              </a:rPr>
            </a:br>
            <a:r>
              <a:rPr lang="en-US" sz="1600" dirty="0">
                <a:ea typeface="Arial"/>
                <a:cs typeface="IBM Plex Sans"/>
                <a:sym typeface="Arial"/>
              </a:rPr>
              <a:t>per core</a:t>
            </a:r>
          </a:p>
        </p:txBody>
      </p:sp>
      <p:sp>
        <p:nvSpPr>
          <p:cNvPr id="31" name="Shape 209">
            <a:extLst>
              <a:ext uri="{FF2B5EF4-FFF2-40B4-BE49-F238E27FC236}">
                <a16:creationId xmlns:a16="http://schemas.microsoft.com/office/drawing/2014/main" id="{7AAA7ACF-264C-4FDA-BE18-A88C6575B9CF}"/>
              </a:ext>
            </a:extLst>
          </p:cNvPr>
          <p:cNvSpPr txBox="1"/>
          <p:nvPr/>
        </p:nvSpPr>
        <p:spPr>
          <a:xfrm>
            <a:off x="7134896" y="4057791"/>
            <a:ext cx="2003943" cy="70047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1600" dirty="0">
                <a:ea typeface="Arial"/>
                <a:cs typeface="IBM Plex Sans"/>
                <a:sym typeface="Arial"/>
              </a:rPr>
              <a:t>CPU to accelerator bandwidth</a:t>
            </a:r>
          </a:p>
        </p:txBody>
      </p:sp>
      <p:sp>
        <p:nvSpPr>
          <p:cNvPr id="32" name="Shape 208">
            <a:extLst>
              <a:ext uri="{FF2B5EF4-FFF2-40B4-BE49-F238E27FC236}">
                <a16:creationId xmlns:a16="http://schemas.microsoft.com/office/drawing/2014/main" id="{9DCC7699-E2C8-4D61-8593-C8CF1935FA47}"/>
              </a:ext>
            </a:extLst>
          </p:cNvPr>
          <p:cNvSpPr txBox="1"/>
          <p:nvPr/>
        </p:nvSpPr>
        <p:spPr>
          <a:xfrm>
            <a:off x="7319509" y="1682765"/>
            <a:ext cx="1634716" cy="700475"/>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1600" dirty="0">
                <a:ea typeface="Arial"/>
                <a:cs typeface="IBM Plex Sans"/>
                <a:sym typeface="Arial"/>
              </a:rPr>
              <a:t>more RAM </a:t>
            </a:r>
            <a:br>
              <a:rPr lang="en-US" sz="1600" dirty="0">
                <a:ea typeface="Arial"/>
                <a:cs typeface="IBM Plex Sans"/>
                <a:sym typeface="Arial"/>
              </a:rPr>
            </a:br>
            <a:r>
              <a:rPr lang="en-US" sz="1600" dirty="0">
                <a:ea typeface="Arial"/>
                <a:cs typeface="IBM Plex Sans"/>
                <a:sym typeface="Arial"/>
              </a:rPr>
              <a:t>per socket</a:t>
            </a:r>
          </a:p>
        </p:txBody>
      </p:sp>
      <p:sp>
        <p:nvSpPr>
          <p:cNvPr id="33" name="Shape 215">
            <a:extLst>
              <a:ext uri="{FF2B5EF4-FFF2-40B4-BE49-F238E27FC236}">
                <a16:creationId xmlns:a16="http://schemas.microsoft.com/office/drawing/2014/main" id="{28B6B60D-F3D9-4238-B023-81A315260FCA}"/>
              </a:ext>
            </a:extLst>
          </p:cNvPr>
          <p:cNvSpPr txBox="1"/>
          <p:nvPr/>
        </p:nvSpPr>
        <p:spPr>
          <a:xfrm>
            <a:off x="7052992" y="2532608"/>
            <a:ext cx="2167751" cy="715096"/>
          </a:xfrm>
          <a:prstGeom prst="rect">
            <a:avLst/>
          </a:prstGeom>
          <a:noFill/>
          <a:ln>
            <a:noFill/>
          </a:ln>
        </p:spPr>
        <p:txBody>
          <a:bodyPr wrap="square" lIns="91425" tIns="45700" rIns="91425" bIns="45700" anchor="t" anchorCtr="0">
            <a:noAutofit/>
          </a:bodyPr>
          <a:lstStyle/>
          <a:p>
            <a:pPr algn="ctr" defTabSz="685800">
              <a:lnSpc>
                <a:spcPct val="110000"/>
              </a:lnSpc>
              <a:buSzPct val="25000"/>
            </a:pPr>
            <a:r>
              <a:rPr lang="en-US" sz="1600" dirty="0">
                <a:cs typeface="IBM Plex Sans"/>
              </a:rPr>
              <a:t>memory bandwidth </a:t>
            </a:r>
            <a:br>
              <a:rPr lang="en-US" sz="1600" dirty="0">
                <a:cs typeface="IBM Plex Sans"/>
              </a:rPr>
            </a:br>
            <a:r>
              <a:rPr lang="en-US" sz="1600" dirty="0">
                <a:cs typeface="IBM Plex Sans"/>
              </a:rPr>
              <a:t>per socket</a:t>
            </a:r>
          </a:p>
        </p:txBody>
      </p:sp>
      <p:sp>
        <p:nvSpPr>
          <p:cNvPr id="28" name="Rectangle 27">
            <a:extLst>
              <a:ext uri="{FF2B5EF4-FFF2-40B4-BE49-F238E27FC236}">
                <a16:creationId xmlns:a16="http://schemas.microsoft.com/office/drawing/2014/main" id="{485F3CAF-6003-4644-854C-84A0235355D5}"/>
              </a:ext>
            </a:extLst>
          </p:cNvPr>
          <p:cNvSpPr/>
          <p:nvPr/>
        </p:nvSpPr>
        <p:spPr>
          <a:xfrm>
            <a:off x="5687448" y="132568"/>
            <a:ext cx="3451392" cy="646331"/>
          </a:xfrm>
          <a:prstGeom prst="rect">
            <a:avLst/>
          </a:prstGeom>
        </p:spPr>
        <p:txBody>
          <a:bodyPr wrap="square">
            <a:spAutoFit/>
          </a:bodyPr>
          <a:lstStyle/>
          <a:p>
            <a:pPr algn="ctr"/>
            <a:r>
              <a:rPr lang="en-US" sz="1800" b="1" dirty="0">
                <a:effectLst>
                  <a:glow rad="1016000">
                    <a:schemeClr val="bg2">
                      <a:lumMod val="95000"/>
                      <a:alpha val="30000"/>
                    </a:schemeClr>
                  </a:glow>
                </a:effectLst>
                <a:ea typeface="Arial"/>
                <a:cs typeface="IBM Plex Sans"/>
                <a:sym typeface="Arial"/>
              </a:rPr>
              <a:t>POWER9 vs.</a:t>
            </a:r>
            <a:br>
              <a:rPr lang="en-US" sz="1800" b="1" dirty="0">
                <a:effectLst>
                  <a:glow rad="1016000">
                    <a:schemeClr val="bg2">
                      <a:lumMod val="95000"/>
                      <a:alpha val="30000"/>
                    </a:schemeClr>
                  </a:glow>
                </a:effectLst>
                <a:ea typeface="Arial"/>
                <a:cs typeface="IBM Plex Sans"/>
                <a:sym typeface="Arial"/>
              </a:rPr>
            </a:br>
            <a:r>
              <a:rPr lang="en-US" sz="1800" b="1" dirty="0">
                <a:effectLst>
                  <a:glow rad="1016000">
                    <a:schemeClr val="bg2">
                      <a:lumMod val="95000"/>
                      <a:alpha val="30000"/>
                    </a:schemeClr>
                  </a:glow>
                </a:effectLst>
                <a:ea typeface="Arial"/>
                <a:cs typeface="IBM Plex Sans"/>
                <a:sym typeface="Arial"/>
              </a:rPr>
              <a:t> x86 Xeon SP (Skylake)</a:t>
            </a:r>
            <a:endParaRPr lang="en-US" sz="1800" b="1" dirty="0">
              <a:effectLst>
                <a:glow rad="1016000">
                  <a:schemeClr val="bg2">
                    <a:lumMod val="95000"/>
                    <a:alpha val="30000"/>
                  </a:schemeClr>
                </a:glow>
              </a:effectLst>
            </a:endParaRPr>
          </a:p>
        </p:txBody>
      </p:sp>
      <p:sp>
        <p:nvSpPr>
          <p:cNvPr id="34" name="Rectangle 33">
            <a:extLst>
              <a:ext uri="{FF2B5EF4-FFF2-40B4-BE49-F238E27FC236}">
                <a16:creationId xmlns:a16="http://schemas.microsoft.com/office/drawing/2014/main" id="{23DD7281-DD05-45C9-9DB4-F6F8D6EACB39}"/>
              </a:ext>
            </a:extLst>
          </p:cNvPr>
          <p:cNvSpPr/>
          <p:nvPr/>
        </p:nvSpPr>
        <p:spPr>
          <a:xfrm>
            <a:off x="5694892" y="3394841"/>
            <a:ext cx="3443948" cy="646331"/>
          </a:xfrm>
          <a:prstGeom prst="rect">
            <a:avLst/>
          </a:prstGeom>
        </p:spPr>
        <p:txBody>
          <a:bodyPr wrap="square">
            <a:spAutoFit/>
          </a:bodyPr>
          <a:lstStyle/>
          <a:p>
            <a:pPr algn="ctr"/>
            <a:r>
              <a:rPr lang="en-US" sz="1800" b="1" dirty="0">
                <a:effectLst>
                  <a:glow rad="1016000">
                    <a:schemeClr val="bg2">
                      <a:lumMod val="95000"/>
                      <a:alpha val="30000"/>
                    </a:schemeClr>
                  </a:glow>
                </a:effectLst>
                <a:sym typeface="Arial"/>
              </a:rPr>
              <a:t>POWER9 with NVLink </a:t>
            </a:r>
            <a:br>
              <a:rPr lang="en-US" sz="1800" b="1" dirty="0">
                <a:effectLst>
                  <a:glow rad="1016000">
                    <a:schemeClr val="bg2">
                      <a:lumMod val="95000"/>
                      <a:alpha val="30000"/>
                    </a:schemeClr>
                  </a:glow>
                </a:effectLst>
                <a:sym typeface="Arial"/>
              </a:rPr>
            </a:br>
            <a:r>
              <a:rPr lang="en-US" sz="1800" b="1" dirty="0">
                <a:effectLst>
                  <a:glow rad="1016000">
                    <a:schemeClr val="bg2">
                      <a:lumMod val="95000"/>
                      <a:alpha val="30000"/>
                    </a:schemeClr>
                  </a:glow>
                </a:effectLst>
                <a:sym typeface="Arial"/>
              </a:rPr>
              <a:t>vs. x86 Xeon </a:t>
            </a:r>
            <a:endParaRPr lang="en-US" sz="1800" b="1" dirty="0">
              <a:effectLst>
                <a:glow rad="1016000">
                  <a:schemeClr val="bg2">
                    <a:lumMod val="95000"/>
                    <a:alpha val="30000"/>
                  </a:schemeClr>
                </a:glow>
              </a:effectLst>
            </a:endParaRPr>
          </a:p>
        </p:txBody>
      </p:sp>
    </p:spTree>
    <p:extLst>
      <p:ext uri="{BB962C8B-B14F-4D97-AF65-F5344CB8AC3E}">
        <p14:creationId xmlns:p14="http://schemas.microsoft.com/office/powerpoint/2010/main" val="3087950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F549271-3F78-4CBD-951A-CAEFB82129B4}"/>
              </a:ext>
            </a:extLst>
          </p:cNvPr>
          <p:cNvSpPr>
            <a:spLocks noGrp="1"/>
          </p:cNvSpPr>
          <p:nvPr>
            <p:ph sz="quarter" idx="15"/>
          </p:nvPr>
        </p:nvSpPr>
        <p:spPr/>
        <p:txBody>
          <a:bodyPr/>
          <a:lstStyle/>
          <a:p>
            <a:pPr algn="ctr"/>
            <a:r>
              <a:rPr lang="en-US" sz="2200" b="1" dirty="0"/>
              <a:t>S924</a:t>
            </a:r>
          </a:p>
          <a:p>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1,2-socket, 4U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8, 10,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AIX, IBM </a:t>
            </a:r>
            <a:r>
              <a:rPr lang="en-US" dirty="0" err="1">
                <a:ea typeface="MS PGothic" charset="0"/>
                <a:cs typeface="MS PGothic" charset="0"/>
              </a:rPr>
              <a:t>i</a:t>
            </a:r>
            <a:r>
              <a:rPr lang="en-US" dirty="0">
                <a:ea typeface="MS PGothic" charset="0"/>
                <a:cs typeface="MS PGothic" charset="0"/>
              </a:rPr>
              <a:t>, &amp; Linux</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PowerVM</a:t>
            </a:r>
            <a:endParaRPr lang="en-US" dirty="0"/>
          </a:p>
          <a:p>
            <a:endParaRPr lang="en-US" dirty="0"/>
          </a:p>
        </p:txBody>
      </p:sp>
      <p:sp>
        <p:nvSpPr>
          <p:cNvPr id="7" name="Content Placeholder 6">
            <a:extLst>
              <a:ext uri="{FF2B5EF4-FFF2-40B4-BE49-F238E27FC236}">
                <a16:creationId xmlns:a16="http://schemas.microsoft.com/office/drawing/2014/main" id="{940CE2DE-3DFA-4553-8604-CFA0B079FE96}"/>
              </a:ext>
            </a:extLst>
          </p:cNvPr>
          <p:cNvSpPr>
            <a:spLocks noGrp="1"/>
          </p:cNvSpPr>
          <p:nvPr>
            <p:ph sz="quarter" idx="16"/>
          </p:nvPr>
        </p:nvSpPr>
        <p:spPr/>
        <p:txBody>
          <a:bodyPr/>
          <a:lstStyle/>
          <a:p>
            <a:pPr algn="ctr"/>
            <a:r>
              <a:rPr lang="en-US" sz="2200" b="1" dirty="0"/>
              <a:t>L922</a:t>
            </a:r>
          </a:p>
          <a:p>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1,2-socket, 2U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8,10,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Linux only</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PowerVM</a:t>
            </a:r>
            <a:endParaRPr lang="en-US" dirty="0"/>
          </a:p>
          <a:p>
            <a:endParaRPr lang="en-US" dirty="0"/>
          </a:p>
        </p:txBody>
      </p:sp>
      <p:sp>
        <p:nvSpPr>
          <p:cNvPr id="4" name="Text Placeholder 3">
            <a:extLst>
              <a:ext uri="{FF2B5EF4-FFF2-40B4-BE49-F238E27FC236}">
                <a16:creationId xmlns:a16="http://schemas.microsoft.com/office/drawing/2014/main" id="{4798957B-22A0-4D69-81FF-617C307B2708}"/>
              </a:ext>
            </a:extLst>
          </p:cNvPr>
          <p:cNvSpPr>
            <a:spLocks noGrp="1"/>
          </p:cNvSpPr>
          <p:nvPr>
            <p:ph sz="quarter" idx="17"/>
          </p:nvPr>
        </p:nvSpPr>
        <p:spPr/>
        <p:txBody>
          <a:bodyPr/>
          <a:lstStyle/>
          <a:p>
            <a:pPr algn="ctr"/>
            <a:r>
              <a:rPr lang="en-US" sz="2200" b="1" dirty="0"/>
              <a:t>S922</a:t>
            </a:r>
          </a:p>
          <a:p>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1,2-socket, 2U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 8, and 10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AIX, IBM </a:t>
            </a:r>
            <a:r>
              <a:rPr lang="en-US" dirty="0" err="1">
                <a:ea typeface="MS PGothic" charset="0"/>
                <a:cs typeface="MS PGothic" charset="0"/>
              </a:rPr>
              <a:t>i</a:t>
            </a:r>
            <a:r>
              <a:rPr lang="en-US" dirty="0">
                <a:ea typeface="MS PGothic" charset="0"/>
                <a:cs typeface="MS PGothic" charset="0"/>
              </a:rPr>
              <a:t>, &amp; Linux</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PowerVM</a:t>
            </a:r>
            <a:endParaRPr lang="en-US" dirty="0"/>
          </a:p>
        </p:txBody>
      </p:sp>
      <p:sp>
        <p:nvSpPr>
          <p:cNvPr id="5" name="Text Placeholder 4">
            <a:extLst>
              <a:ext uri="{FF2B5EF4-FFF2-40B4-BE49-F238E27FC236}">
                <a16:creationId xmlns:a16="http://schemas.microsoft.com/office/drawing/2014/main" id="{747D5A36-B98B-4E17-AB58-474CDDC7CD5C}"/>
              </a:ext>
            </a:extLst>
          </p:cNvPr>
          <p:cNvSpPr>
            <a:spLocks noGrp="1"/>
          </p:cNvSpPr>
          <p:nvPr>
            <p:ph sz="quarter" idx="18"/>
          </p:nvPr>
        </p:nvSpPr>
        <p:spPr>
          <a:xfrm>
            <a:off x="0" y="2571750"/>
            <a:ext cx="2286000" cy="2571750"/>
          </a:xfrm>
        </p:spPr>
        <p:txBody>
          <a:bodyPr/>
          <a:lstStyle/>
          <a:p>
            <a:pPr algn="ctr"/>
            <a:r>
              <a:rPr lang="en-US" sz="2200" b="1" dirty="0"/>
              <a:t>S914</a:t>
            </a:r>
          </a:p>
          <a:p>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1-socket, 4U / Tower</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 6 and 8 cores </a:t>
            </a:r>
            <a:br>
              <a:rPr lang="en-US" dirty="0">
                <a:ea typeface="MS PGothic" charset="0"/>
                <a:cs typeface="MS PGothic" charset="0"/>
              </a:rPr>
            </a:br>
            <a:r>
              <a:rPr lang="en-US" dirty="0">
                <a:ea typeface="MS PGothic" charset="0"/>
                <a:cs typeface="MS PGothic" charset="0"/>
              </a:rPr>
              <a:t>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AIX, IBM </a:t>
            </a:r>
            <a:r>
              <a:rPr lang="en-US" dirty="0" err="1">
                <a:ea typeface="MS PGothic" charset="0"/>
                <a:cs typeface="MS PGothic" charset="0"/>
              </a:rPr>
              <a:t>i</a:t>
            </a:r>
            <a:r>
              <a:rPr lang="en-US" dirty="0">
                <a:ea typeface="MS PGothic" charset="0"/>
                <a:cs typeface="MS PGothic" charset="0"/>
              </a:rPr>
              <a:t>, &amp; Linux</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PowerVM</a:t>
            </a:r>
            <a:endParaRPr lang="en-US" dirty="0"/>
          </a:p>
          <a:p>
            <a:endParaRPr lang="en-US" dirty="0"/>
          </a:p>
        </p:txBody>
      </p:sp>
      <p:sp>
        <p:nvSpPr>
          <p:cNvPr id="9" name="Title 8">
            <a:extLst>
              <a:ext uri="{FF2B5EF4-FFF2-40B4-BE49-F238E27FC236}">
                <a16:creationId xmlns:a16="http://schemas.microsoft.com/office/drawing/2014/main" id="{B75BD4AB-B9D4-40DE-A7D2-72F2142353E7}"/>
              </a:ext>
            </a:extLst>
          </p:cNvPr>
          <p:cNvSpPr>
            <a:spLocks noGrp="1"/>
          </p:cNvSpPr>
          <p:nvPr>
            <p:ph type="title"/>
          </p:nvPr>
        </p:nvSpPr>
        <p:spPr/>
        <p:txBody>
          <a:bodyPr/>
          <a:lstStyle/>
          <a:p>
            <a:r>
              <a:rPr lang="en-US" sz="1900" dirty="0">
                <a:latin typeface="+mn-lt"/>
              </a:rPr>
              <a:t>Industry leading 2-socket vs x86. Designed to meet highest performance and </a:t>
            </a:r>
            <a:br>
              <a:rPr lang="en-US" sz="1900" dirty="0">
                <a:latin typeface="+mn-lt"/>
              </a:rPr>
            </a:br>
            <a:r>
              <a:rPr lang="en-US" sz="1900" dirty="0">
                <a:latin typeface="+mn-lt"/>
              </a:rPr>
              <a:t>security needs, within a dense form factor, and a memory footprint up to 4TB.</a:t>
            </a:r>
          </a:p>
        </p:txBody>
      </p:sp>
      <p:pic>
        <p:nvPicPr>
          <p:cNvPr id="11" name="Picture 10">
            <a:extLst>
              <a:ext uri="{FF2B5EF4-FFF2-40B4-BE49-F238E27FC236}">
                <a16:creationId xmlns:a16="http://schemas.microsoft.com/office/drawing/2014/main" id="{18384085-0861-4FB9-8869-EC870952E6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3863" y="480013"/>
            <a:ext cx="3600089" cy="1905999"/>
          </a:xfrm>
          <a:prstGeom prst="rect">
            <a:avLst/>
          </a:prstGeom>
        </p:spPr>
      </p:pic>
      <p:pic>
        <p:nvPicPr>
          <p:cNvPr id="15" name="Picture 14">
            <a:extLst>
              <a:ext uri="{FF2B5EF4-FFF2-40B4-BE49-F238E27FC236}">
                <a16:creationId xmlns:a16="http://schemas.microsoft.com/office/drawing/2014/main" id="{6C6CD615-C97A-4A22-B434-C65B9E6B76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11256" y="548571"/>
            <a:ext cx="3600087" cy="1905998"/>
          </a:xfrm>
          <a:prstGeom prst="rect">
            <a:avLst/>
          </a:prstGeom>
        </p:spPr>
      </p:pic>
      <p:pic>
        <p:nvPicPr>
          <p:cNvPr id="19" name="Picture 18">
            <a:extLst>
              <a:ext uri="{FF2B5EF4-FFF2-40B4-BE49-F238E27FC236}">
                <a16:creationId xmlns:a16="http://schemas.microsoft.com/office/drawing/2014/main" id="{0CB163DA-F945-4121-923C-8B5934B4C3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128" y="1009801"/>
            <a:ext cx="1239181" cy="1561949"/>
          </a:xfrm>
          <a:prstGeom prst="rect">
            <a:avLst/>
          </a:prstGeom>
        </p:spPr>
      </p:pic>
    </p:spTree>
    <p:extLst>
      <p:ext uri="{BB962C8B-B14F-4D97-AF65-F5344CB8AC3E}">
        <p14:creationId xmlns:p14="http://schemas.microsoft.com/office/powerpoint/2010/main" val="1102410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46D4D4DD-6C4F-40F0-8258-72C1CF76DB3D}"/>
              </a:ext>
            </a:extLst>
          </p:cNvPr>
          <p:cNvSpPr/>
          <p:nvPr/>
        </p:nvSpPr>
        <p:spPr>
          <a:xfrm>
            <a:off x="0" y="1"/>
            <a:ext cx="9144000" cy="5143500"/>
          </a:xfrm>
          <a:prstGeom prst="rect">
            <a:avLst/>
          </a:prstGeom>
          <a:solidFill>
            <a:schemeClr val="bg1"/>
          </a:solidFill>
        </p:spPr>
        <p:txBody>
          <a:bodyPr wrap="square" lIns="0" tIns="0" rIns="0" bIns="0" rtlCol="0" anchor="ctr">
            <a:noAutofit/>
          </a:bodyPr>
          <a:lstStyle/>
          <a:p>
            <a:pPr algn="ctr"/>
            <a:endParaRPr lang="en-US" sz="1200">
              <a:solidFill>
                <a:srgbClr val="FFFFFF"/>
              </a:solidFill>
              <a:cs typeface="Arial"/>
            </a:endParaRPr>
          </a:p>
        </p:txBody>
      </p:sp>
      <p:sp>
        <p:nvSpPr>
          <p:cNvPr id="2" name="Title 1">
            <a:extLst>
              <a:ext uri="{FF2B5EF4-FFF2-40B4-BE49-F238E27FC236}">
                <a16:creationId xmlns:a16="http://schemas.microsoft.com/office/drawing/2014/main" id="{320A0925-5D17-4AFD-8E2A-C6F54444D64B}"/>
              </a:ext>
            </a:extLst>
          </p:cNvPr>
          <p:cNvSpPr>
            <a:spLocks noGrp="1"/>
          </p:cNvSpPr>
          <p:nvPr>
            <p:ph type="title"/>
          </p:nvPr>
        </p:nvSpPr>
        <p:spPr>
          <a:xfrm>
            <a:off x="228599" y="201168"/>
            <a:ext cx="7832853" cy="381000"/>
          </a:xfrm>
        </p:spPr>
        <p:txBody>
          <a:bodyPr/>
          <a:lstStyle/>
          <a:p>
            <a:r>
              <a:rPr lang="en-US" dirty="0">
                <a:solidFill>
                  <a:schemeClr val="bg2"/>
                </a:solidFill>
                <a:latin typeface="+mn-lt"/>
              </a:rPr>
              <a:t>Evolving from Compute Systems to </a:t>
            </a:r>
            <a:r>
              <a:rPr lang="en-US" b="1" dirty="0">
                <a:solidFill>
                  <a:schemeClr val="bg2"/>
                </a:solidFill>
                <a:latin typeface="+mn-lt"/>
              </a:rPr>
              <a:t>Cognitive Systems</a:t>
            </a:r>
            <a:br>
              <a:rPr lang="en-US" b="1" dirty="0">
                <a:solidFill>
                  <a:schemeClr val="bg2"/>
                </a:solidFill>
                <a:latin typeface="+mn-lt"/>
              </a:rPr>
            </a:br>
            <a:endParaRPr lang="en-US" dirty="0">
              <a:solidFill>
                <a:schemeClr val="bg2"/>
              </a:solidFill>
              <a:latin typeface="+mn-lt"/>
            </a:endParaRPr>
          </a:p>
        </p:txBody>
      </p:sp>
      <p:pic>
        <p:nvPicPr>
          <p:cNvPr id="5" name="Picture 4">
            <a:extLst>
              <a:ext uri="{FF2B5EF4-FFF2-40B4-BE49-F238E27FC236}">
                <a16:creationId xmlns:a16="http://schemas.microsoft.com/office/drawing/2014/main" id="{E94096AC-FB9A-43F3-8636-8402C09757F0}"/>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752951" y="2754369"/>
            <a:ext cx="493582" cy="493583"/>
          </a:xfrm>
          <a:prstGeom prst="rect">
            <a:avLst/>
          </a:prstGeom>
        </p:spPr>
      </p:pic>
      <p:sp>
        <p:nvSpPr>
          <p:cNvPr id="6" name="TextBox 5">
            <a:extLst>
              <a:ext uri="{FF2B5EF4-FFF2-40B4-BE49-F238E27FC236}">
                <a16:creationId xmlns:a16="http://schemas.microsoft.com/office/drawing/2014/main" id="{AF3A3A7C-12AB-4F1B-A9DD-97348A5F1B29}"/>
              </a:ext>
            </a:extLst>
          </p:cNvPr>
          <p:cNvSpPr txBox="1"/>
          <p:nvPr/>
        </p:nvSpPr>
        <p:spPr>
          <a:xfrm>
            <a:off x="722919" y="2862664"/>
            <a:ext cx="525095" cy="288539"/>
          </a:xfrm>
          <a:prstGeom prst="rect">
            <a:avLst/>
          </a:prstGeom>
          <a:noFill/>
        </p:spPr>
        <p:txBody>
          <a:bodyPr wrap="square" lIns="68568" tIns="34289" rIns="68568" bIns="34289" rtlCol="0">
            <a:spAutoFit/>
          </a:bodyPr>
          <a:lstStyle/>
          <a:p>
            <a:pPr algn="ctr"/>
            <a:r>
              <a:rPr lang="en-US" sz="1400" b="1">
                <a:solidFill>
                  <a:srgbClr val="FFFFFF"/>
                </a:solidFill>
              </a:rPr>
              <a:t>P8</a:t>
            </a:r>
          </a:p>
        </p:txBody>
      </p:sp>
      <p:sp>
        <p:nvSpPr>
          <p:cNvPr id="7" name="Arrow: Chevron 12">
            <a:extLst>
              <a:ext uri="{FF2B5EF4-FFF2-40B4-BE49-F238E27FC236}">
                <a16:creationId xmlns:a16="http://schemas.microsoft.com/office/drawing/2014/main" id="{43C09FAB-C243-45BD-AE42-25C7C3F91CD4}"/>
              </a:ext>
            </a:extLst>
          </p:cNvPr>
          <p:cNvSpPr/>
          <p:nvPr/>
        </p:nvSpPr>
        <p:spPr>
          <a:xfrm>
            <a:off x="1416380"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8" name="Picture 7">
            <a:extLst>
              <a:ext uri="{FF2B5EF4-FFF2-40B4-BE49-F238E27FC236}">
                <a16:creationId xmlns:a16="http://schemas.microsoft.com/office/drawing/2014/main" id="{2E33DC46-8A2C-4630-ACA5-37071D6AC8C7}"/>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706804" y="2754369"/>
            <a:ext cx="493582" cy="493583"/>
          </a:xfrm>
          <a:prstGeom prst="rect">
            <a:avLst/>
          </a:prstGeom>
        </p:spPr>
      </p:pic>
      <p:sp>
        <p:nvSpPr>
          <p:cNvPr id="9" name="TextBox 8">
            <a:extLst>
              <a:ext uri="{FF2B5EF4-FFF2-40B4-BE49-F238E27FC236}">
                <a16:creationId xmlns:a16="http://schemas.microsoft.com/office/drawing/2014/main" id="{4D512D86-FBEB-4264-9D9F-CB8381DBB789}"/>
              </a:ext>
            </a:extLst>
          </p:cNvPr>
          <p:cNvSpPr txBox="1"/>
          <p:nvPr/>
        </p:nvSpPr>
        <p:spPr>
          <a:xfrm>
            <a:off x="1691054" y="2861335"/>
            <a:ext cx="525095" cy="288539"/>
          </a:xfrm>
          <a:prstGeom prst="rect">
            <a:avLst/>
          </a:prstGeom>
          <a:noFill/>
        </p:spPr>
        <p:txBody>
          <a:bodyPr wrap="square" lIns="68568" tIns="34289" rIns="68568" bIns="34289" rtlCol="0">
            <a:spAutoFit/>
          </a:bodyPr>
          <a:lstStyle/>
          <a:p>
            <a:pPr algn="ctr"/>
            <a:r>
              <a:rPr lang="en-US" sz="1400" b="1">
                <a:solidFill>
                  <a:srgbClr val="FFFFFF"/>
                </a:solidFill>
              </a:rPr>
              <a:t>P9</a:t>
            </a:r>
          </a:p>
        </p:txBody>
      </p:sp>
      <p:sp>
        <p:nvSpPr>
          <p:cNvPr id="10" name="Arrow: Chevron 9">
            <a:extLst>
              <a:ext uri="{FF2B5EF4-FFF2-40B4-BE49-F238E27FC236}">
                <a16:creationId xmlns:a16="http://schemas.microsoft.com/office/drawing/2014/main" id="{F3800729-8327-468C-858B-17A55B8A1A8D}"/>
              </a:ext>
            </a:extLst>
          </p:cNvPr>
          <p:cNvSpPr/>
          <p:nvPr/>
        </p:nvSpPr>
        <p:spPr>
          <a:xfrm>
            <a:off x="2382572" y="2895929"/>
            <a:ext cx="108238" cy="210463"/>
          </a:xfrm>
          <a:prstGeom prst="chevron">
            <a:avLst/>
          </a:prstGeom>
          <a:solidFill>
            <a:schemeClr val="bg2"/>
          </a:solidFill>
          <a:ln>
            <a:solidFill>
              <a:schemeClr val="bg2"/>
            </a:solidFill>
          </a:ln>
        </p:spPr>
        <p:style>
          <a:lnRef idx="2">
            <a:schemeClr val="accent1"/>
          </a:lnRef>
          <a:fillRef idx="1">
            <a:schemeClr val="lt1"/>
          </a:fillRef>
          <a:effectRef idx="0">
            <a:schemeClr val="accent1"/>
          </a:effectRef>
          <a:fontRef idx="minor">
            <a:schemeClr val="dk1"/>
          </a:fontRef>
        </p:style>
        <p:txBody>
          <a:bodyPr lIns="68568" tIns="34289" rIns="68568" bIns="34289" rtlCol="0" anchor="ctr"/>
          <a:lstStyle/>
          <a:p>
            <a:pPr algn="ctr"/>
            <a:endParaRPr lang="en-US">
              <a:solidFill>
                <a:srgbClr val="000000"/>
              </a:solidFill>
            </a:endParaRPr>
          </a:p>
        </p:txBody>
      </p:sp>
      <p:pic>
        <p:nvPicPr>
          <p:cNvPr id="11" name="Picture 10">
            <a:extLst>
              <a:ext uri="{FF2B5EF4-FFF2-40B4-BE49-F238E27FC236}">
                <a16:creationId xmlns:a16="http://schemas.microsoft.com/office/drawing/2014/main" id="{4B516B5C-FD24-49BF-9234-572E3E03B29D}"/>
              </a:ext>
            </a:extLst>
          </p:cNvPr>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2674940" y="2754384"/>
            <a:ext cx="493582" cy="493583"/>
          </a:xfrm>
          <a:prstGeom prst="rect">
            <a:avLst/>
          </a:prstGeom>
        </p:spPr>
      </p:pic>
      <p:sp>
        <p:nvSpPr>
          <p:cNvPr id="12" name="TextBox 11">
            <a:extLst>
              <a:ext uri="{FF2B5EF4-FFF2-40B4-BE49-F238E27FC236}">
                <a16:creationId xmlns:a16="http://schemas.microsoft.com/office/drawing/2014/main" id="{D4529B6C-4079-495A-BB7D-F5663C2E624C}"/>
              </a:ext>
            </a:extLst>
          </p:cNvPr>
          <p:cNvSpPr txBox="1"/>
          <p:nvPr/>
        </p:nvSpPr>
        <p:spPr>
          <a:xfrm>
            <a:off x="2656340" y="2878783"/>
            <a:ext cx="525095" cy="253916"/>
          </a:xfrm>
          <a:prstGeom prst="rect">
            <a:avLst/>
          </a:prstGeom>
          <a:noFill/>
        </p:spPr>
        <p:txBody>
          <a:bodyPr wrap="square" lIns="68568" tIns="34289" rIns="68568" bIns="34289" rtlCol="0">
            <a:spAutoFit/>
          </a:bodyPr>
          <a:lstStyle/>
          <a:p>
            <a:pPr algn="ctr"/>
            <a:r>
              <a:rPr lang="en-US" sz="1200" b="1">
                <a:solidFill>
                  <a:srgbClr val="FFFFFF"/>
                </a:solidFill>
              </a:rPr>
              <a:t>P10</a:t>
            </a:r>
          </a:p>
        </p:txBody>
      </p:sp>
      <p:sp>
        <p:nvSpPr>
          <p:cNvPr id="13" name="Rectangle 12">
            <a:extLst>
              <a:ext uri="{FF2B5EF4-FFF2-40B4-BE49-F238E27FC236}">
                <a16:creationId xmlns:a16="http://schemas.microsoft.com/office/drawing/2014/main" id="{222859EC-95B3-410B-AA91-DEDE1285794B}"/>
              </a:ext>
            </a:extLst>
          </p:cNvPr>
          <p:cNvSpPr/>
          <p:nvPr/>
        </p:nvSpPr>
        <p:spPr>
          <a:xfrm>
            <a:off x="1246541" y="1828034"/>
            <a:ext cx="192199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Frameworks</a:t>
            </a:r>
          </a:p>
        </p:txBody>
      </p:sp>
      <p:sp>
        <p:nvSpPr>
          <p:cNvPr id="14" name="Rectangle 13">
            <a:extLst>
              <a:ext uri="{FF2B5EF4-FFF2-40B4-BE49-F238E27FC236}">
                <a16:creationId xmlns:a16="http://schemas.microsoft.com/office/drawing/2014/main" id="{E61FD3E1-8E0E-4061-AADD-298AE2683BD2}"/>
              </a:ext>
            </a:extLst>
          </p:cNvPr>
          <p:cNvSpPr/>
          <p:nvPr/>
        </p:nvSpPr>
        <p:spPr>
          <a:xfrm>
            <a:off x="1246533" y="1408274"/>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Partnerships</a:t>
            </a:r>
          </a:p>
        </p:txBody>
      </p:sp>
      <p:sp>
        <p:nvSpPr>
          <p:cNvPr id="15" name="Rectangle 14">
            <a:extLst>
              <a:ext uri="{FF2B5EF4-FFF2-40B4-BE49-F238E27FC236}">
                <a16:creationId xmlns:a16="http://schemas.microsoft.com/office/drawing/2014/main" id="{6B0F12F9-12EB-467E-9B52-3BDB8735DCCF}"/>
              </a:ext>
            </a:extLst>
          </p:cNvPr>
          <p:cNvSpPr/>
          <p:nvPr/>
        </p:nvSpPr>
        <p:spPr>
          <a:xfrm>
            <a:off x="1246533" y="988709"/>
            <a:ext cx="1921988"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Industry Alignment</a:t>
            </a:r>
          </a:p>
        </p:txBody>
      </p:sp>
      <p:sp>
        <p:nvSpPr>
          <p:cNvPr id="16" name="Callout: Line with Accent Bar 28">
            <a:extLst>
              <a:ext uri="{FF2B5EF4-FFF2-40B4-BE49-F238E27FC236}">
                <a16:creationId xmlns:a16="http://schemas.microsoft.com/office/drawing/2014/main" id="{AFB93B69-7066-477F-8243-FD9487C66F7F}"/>
              </a:ext>
            </a:extLst>
          </p:cNvPr>
          <p:cNvSpPr/>
          <p:nvPr/>
        </p:nvSpPr>
        <p:spPr>
          <a:xfrm flipH="1">
            <a:off x="540904" y="991118"/>
            <a:ext cx="477205" cy="1730668"/>
          </a:xfrm>
          <a:prstGeom prst="accentCallout1">
            <a:avLst>
              <a:gd name="adj1" fmla="val 16586"/>
              <a:gd name="adj2" fmla="val 8054"/>
              <a:gd name="adj3" fmla="val 28817"/>
              <a:gd name="adj4" fmla="val -26645"/>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vert="vert270" lIns="68546" tIns="34280" rIns="68546" bIns="34280" rtlCol="0" anchor="ctr"/>
          <a:lstStyle/>
          <a:p>
            <a:pPr algn="r"/>
            <a:r>
              <a:rPr lang="en-US" sz="1600" b="1">
                <a:solidFill>
                  <a:srgbClr val="FFFFFF"/>
                </a:solidFill>
              </a:rPr>
              <a:t>Dev Ecosystem</a:t>
            </a:r>
            <a:endParaRPr lang="en-US" sz="1000">
              <a:solidFill>
                <a:srgbClr val="FFFFFF"/>
              </a:solidFill>
            </a:endParaRPr>
          </a:p>
        </p:txBody>
      </p:sp>
      <p:sp>
        <p:nvSpPr>
          <p:cNvPr id="17" name="Rectangle 16">
            <a:extLst>
              <a:ext uri="{FF2B5EF4-FFF2-40B4-BE49-F238E27FC236}">
                <a16:creationId xmlns:a16="http://schemas.microsoft.com/office/drawing/2014/main" id="{151BE34D-A8EB-4E24-B17E-2E10C4EC88D9}"/>
              </a:ext>
            </a:extLst>
          </p:cNvPr>
          <p:cNvSpPr/>
          <p:nvPr/>
        </p:nvSpPr>
        <p:spPr>
          <a:xfrm>
            <a:off x="706649" y="3845972"/>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Accelerator Roadmaps</a:t>
            </a:r>
          </a:p>
        </p:txBody>
      </p:sp>
      <p:sp>
        <p:nvSpPr>
          <p:cNvPr id="18" name="Rectangle 17">
            <a:extLst>
              <a:ext uri="{FF2B5EF4-FFF2-40B4-BE49-F238E27FC236}">
                <a16:creationId xmlns:a16="http://schemas.microsoft.com/office/drawing/2014/main" id="{05AA16F3-27F3-4D2D-8BCB-FECFF334A9B0}"/>
              </a:ext>
            </a:extLst>
          </p:cNvPr>
          <p:cNvSpPr/>
          <p:nvPr/>
        </p:nvSpPr>
        <p:spPr>
          <a:xfrm>
            <a:off x="706649" y="3426407"/>
            <a:ext cx="2457100"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Open Accelerator Interfaces</a:t>
            </a:r>
          </a:p>
        </p:txBody>
      </p:sp>
      <p:grpSp>
        <p:nvGrpSpPr>
          <p:cNvPr id="19" name="Group 18">
            <a:extLst>
              <a:ext uri="{FF2B5EF4-FFF2-40B4-BE49-F238E27FC236}">
                <a16:creationId xmlns:a16="http://schemas.microsoft.com/office/drawing/2014/main" id="{736CFE7F-C93E-463A-B2AD-6AEEB7B2C36C}"/>
              </a:ext>
            </a:extLst>
          </p:cNvPr>
          <p:cNvGrpSpPr/>
          <p:nvPr/>
        </p:nvGrpSpPr>
        <p:grpSpPr>
          <a:xfrm>
            <a:off x="971909" y="4340237"/>
            <a:ext cx="1918888" cy="408263"/>
            <a:chOff x="6755601" y="5594181"/>
            <a:chExt cx="3409533" cy="725413"/>
          </a:xfrm>
        </p:grpSpPr>
        <p:pic>
          <p:nvPicPr>
            <p:cNvPr id="20" name="Picture 19">
              <a:extLst>
                <a:ext uri="{FF2B5EF4-FFF2-40B4-BE49-F238E27FC236}">
                  <a16:creationId xmlns:a16="http://schemas.microsoft.com/office/drawing/2014/main" id="{CF66834B-5E6D-463E-ADA4-5BF76B73C1BC}"/>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6755601" y="5826590"/>
              <a:ext cx="493004" cy="493004"/>
            </a:xfrm>
            <a:prstGeom prst="rect">
              <a:avLst/>
            </a:prstGeom>
          </p:spPr>
        </p:pic>
        <p:pic>
          <p:nvPicPr>
            <p:cNvPr id="21" name="Picture 20">
              <a:extLst>
                <a:ext uri="{FF2B5EF4-FFF2-40B4-BE49-F238E27FC236}">
                  <a16:creationId xmlns:a16="http://schemas.microsoft.com/office/drawing/2014/main" id="{F10FAC9B-9F6B-4686-A049-DC2F2A7D9237}"/>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7484733" y="5826590"/>
              <a:ext cx="493004" cy="493004"/>
            </a:xfrm>
            <a:prstGeom prst="rect">
              <a:avLst/>
            </a:prstGeom>
          </p:spPr>
        </p:pic>
        <p:pic>
          <p:nvPicPr>
            <p:cNvPr id="22" name="Picture 21">
              <a:extLst>
                <a:ext uri="{FF2B5EF4-FFF2-40B4-BE49-F238E27FC236}">
                  <a16:creationId xmlns:a16="http://schemas.microsoft.com/office/drawing/2014/main" id="{49F580A6-2FC9-427A-8C1E-609295C10A36}"/>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213865" y="5826590"/>
              <a:ext cx="493004" cy="493004"/>
            </a:xfrm>
            <a:prstGeom prst="rect">
              <a:avLst/>
            </a:prstGeom>
          </p:spPr>
        </p:pic>
        <p:pic>
          <p:nvPicPr>
            <p:cNvPr id="23" name="Picture 22">
              <a:extLst>
                <a:ext uri="{FF2B5EF4-FFF2-40B4-BE49-F238E27FC236}">
                  <a16:creationId xmlns:a16="http://schemas.microsoft.com/office/drawing/2014/main" id="{5A605DA6-67F1-4F79-9480-8E33569A6431}"/>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8942997" y="5826590"/>
              <a:ext cx="493004" cy="493004"/>
            </a:xfrm>
            <a:prstGeom prst="rect">
              <a:avLst/>
            </a:prstGeom>
          </p:spPr>
        </p:pic>
        <p:pic>
          <p:nvPicPr>
            <p:cNvPr id="24" name="Picture 23">
              <a:extLst>
                <a:ext uri="{FF2B5EF4-FFF2-40B4-BE49-F238E27FC236}">
                  <a16:creationId xmlns:a16="http://schemas.microsoft.com/office/drawing/2014/main" id="{13D418E4-9107-47F5-92FE-37253C5721A5}"/>
                </a:ext>
              </a:extLst>
            </p:cNvPr>
            <p:cNvPicPr>
              <a:picLocks noChangeAspect="1"/>
            </p:cNvPicPr>
            <p:nvPr/>
          </p:nvPicPr>
          <p:blipFill>
            <a:blip r:embed="rId4" cstate="screen">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2700000">
              <a:off x="9672130" y="5826590"/>
              <a:ext cx="493004" cy="493004"/>
            </a:xfrm>
            <a:prstGeom prst="rect">
              <a:avLst/>
            </a:prstGeom>
          </p:spPr>
        </p:pic>
        <p:cxnSp>
          <p:nvCxnSpPr>
            <p:cNvPr id="25" name="Straight Connector 24">
              <a:extLst>
                <a:ext uri="{FF2B5EF4-FFF2-40B4-BE49-F238E27FC236}">
                  <a16:creationId xmlns:a16="http://schemas.microsoft.com/office/drawing/2014/main" id="{55625FA3-F640-42D0-B8F9-30D874796E89}"/>
                </a:ext>
              </a:extLst>
            </p:cNvPr>
            <p:cNvCxnSpPr>
              <a:cxnSpLocks/>
            </p:cNvCxnSpPr>
            <p:nvPr/>
          </p:nvCxnSpPr>
          <p:spPr>
            <a:xfrm>
              <a:off x="6998810"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6" name="Straight Connector 25">
              <a:extLst>
                <a:ext uri="{FF2B5EF4-FFF2-40B4-BE49-F238E27FC236}">
                  <a16:creationId xmlns:a16="http://schemas.microsoft.com/office/drawing/2014/main" id="{B2DE5360-EE70-42BE-83BB-1B9F8700CFC4}"/>
                </a:ext>
              </a:extLst>
            </p:cNvPr>
            <p:cNvCxnSpPr>
              <a:cxnSpLocks/>
            </p:cNvCxnSpPr>
            <p:nvPr/>
          </p:nvCxnSpPr>
          <p:spPr>
            <a:xfrm>
              <a:off x="7735314"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7" name="Straight Connector 26">
              <a:extLst>
                <a:ext uri="{FF2B5EF4-FFF2-40B4-BE49-F238E27FC236}">
                  <a16:creationId xmlns:a16="http://schemas.microsoft.com/office/drawing/2014/main" id="{214B8B88-5A2F-45CF-A5C2-C03150D57787}"/>
                </a:ext>
              </a:extLst>
            </p:cNvPr>
            <p:cNvCxnSpPr>
              <a:cxnSpLocks/>
            </p:cNvCxnSpPr>
            <p:nvPr/>
          </p:nvCxnSpPr>
          <p:spPr>
            <a:xfrm>
              <a:off x="845871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8" name="Straight Connector 27">
              <a:extLst>
                <a:ext uri="{FF2B5EF4-FFF2-40B4-BE49-F238E27FC236}">
                  <a16:creationId xmlns:a16="http://schemas.microsoft.com/office/drawing/2014/main" id="{1548EDE2-DAE6-47E0-AD43-3DE162E1F4F8}"/>
                </a:ext>
              </a:extLst>
            </p:cNvPr>
            <p:cNvCxnSpPr>
              <a:cxnSpLocks/>
            </p:cNvCxnSpPr>
            <p:nvPr/>
          </p:nvCxnSpPr>
          <p:spPr>
            <a:xfrm>
              <a:off x="9188267"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cxnSp>
          <p:nvCxnSpPr>
            <p:cNvPr id="29" name="Straight Connector 28">
              <a:extLst>
                <a:ext uri="{FF2B5EF4-FFF2-40B4-BE49-F238E27FC236}">
                  <a16:creationId xmlns:a16="http://schemas.microsoft.com/office/drawing/2014/main" id="{65C22BB2-ACB3-46D3-90D4-BA60AF52CA72}"/>
                </a:ext>
              </a:extLst>
            </p:cNvPr>
            <p:cNvCxnSpPr>
              <a:cxnSpLocks/>
            </p:cNvCxnSpPr>
            <p:nvPr/>
          </p:nvCxnSpPr>
          <p:spPr>
            <a:xfrm>
              <a:off x="9917816" y="5594181"/>
              <a:ext cx="0" cy="175502"/>
            </a:xfrm>
            <a:prstGeom prst="line">
              <a:avLst/>
            </a:prstGeom>
            <a:ln>
              <a:solidFill>
                <a:srgbClr val="FFFFFF"/>
              </a:solidFill>
            </a:ln>
          </p:spPr>
          <p:style>
            <a:lnRef idx="1">
              <a:schemeClr val="accent6"/>
            </a:lnRef>
            <a:fillRef idx="0">
              <a:schemeClr val="accent6"/>
            </a:fillRef>
            <a:effectRef idx="0">
              <a:schemeClr val="accent6"/>
            </a:effectRef>
            <a:fontRef idx="minor">
              <a:schemeClr val="tx1"/>
            </a:fontRef>
          </p:style>
        </p:cxnSp>
      </p:grpSp>
      <p:sp>
        <p:nvSpPr>
          <p:cNvPr id="30" name="Rectangle 29">
            <a:extLst>
              <a:ext uri="{FF2B5EF4-FFF2-40B4-BE49-F238E27FC236}">
                <a16:creationId xmlns:a16="http://schemas.microsoft.com/office/drawing/2014/main" id="{D844AB25-77A4-4276-92AF-9CAB91BF2BBE}"/>
              </a:ext>
            </a:extLst>
          </p:cNvPr>
          <p:cNvSpPr/>
          <p:nvPr/>
        </p:nvSpPr>
        <p:spPr>
          <a:xfrm>
            <a:off x="4417983" y="1144688"/>
            <a:ext cx="3785258" cy="276997"/>
          </a:xfrm>
          <a:prstGeom prst="rect">
            <a:avLst/>
          </a:prstGeom>
        </p:spPr>
        <p:txBody>
          <a:bodyPr wrap="square" lIns="68568" tIns="34289" rIns="68568" bIns="34289">
            <a:spAutoFit/>
          </a:bodyPr>
          <a:lstStyle/>
          <a:p>
            <a:r>
              <a:rPr lang="en-US" b="1">
                <a:solidFill>
                  <a:srgbClr val="FFFFFF"/>
                </a:solidFill>
              </a:rPr>
              <a:t>Not Just About Hardware Design</a:t>
            </a:r>
          </a:p>
        </p:txBody>
      </p:sp>
      <p:cxnSp>
        <p:nvCxnSpPr>
          <p:cNvPr id="31" name="Straight Connector 30">
            <a:extLst>
              <a:ext uri="{FF2B5EF4-FFF2-40B4-BE49-F238E27FC236}">
                <a16:creationId xmlns:a16="http://schemas.microsoft.com/office/drawing/2014/main" id="{7E10A0EF-253E-4CE9-B1E3-4FF9A242F677}"/>
              </a:ext>
            </a:extLst>
          </p:cNvPr>
          <p:cNvCxnSpPr>
            <a:cxnSpLocks/>
          </p:cNvCxnSpPr>
          <p:nvPr/>
        </p:nvCxnSpPr>
        <p:spPr>
          <a:xfrm>
            <a:off x="3557425" y="1096992"/>
            <a:ext cx="0" cy="350443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9A3F26-9E71-44D5-AE8A-B86ECE9A894E}"/>
              </a:ext>
            </a:extLst>
          </p:cNvPr>
          <p:cNvCxnSpPr>
            <a:cxnSpLocks/>
          </p:cNvCxnSpPr>
          <p:nvPr/>
        </p:nvCxnSpPr>
        <p:spPr>
          <a:xfrm flipV="1">
            <a:off x="3562201" y="1335196"/>
            <a:ext cx="846363" cy="706616"/>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79E80F9-6DB0-4895-B6C7-EC10188FB9F1}"/>
              </a:ext>
            </a:extLst>
          </p:cNvPr>
          <p:cNvGrpSpPr/>
          <p:nvPr/>
        </p:nvGrpSpPr>
        <p:grpSpPr>
          <a:xfrm rot="10800000">
            <a:off x="5706406" y="2275576"/>
            <a:ext cx="2347273" cy="1038073"/>
            <a:chOff x="7369793" y="2197897"/>
            <a:chExt cx="2957198" cy="1307809"/>
          </a:xfrm>
          <a:effectLst>
            <a:glow rad="1333500">
              <a:schemeClr val="bg2">
                <a:alpha val="91000"/>
              </a:schemeClr>
            </a:glow>
          </a:effectLst>
        </p:grpSpPr>
        <p:sp>
          <p:nvSpPr>
            <p:cNvPr id="43" name="Rectangle: Top Corners Rounded 77">
              <a:extLst>
                <a:ext uri="{FF2B5EF4-FFF2-40B4-BE49-F238E27FC236}">
                  <a16:creationId xmlns:a16="http://schemas.microsoft.com/office/drawing/2014/main" id="{36FECE96-051C-493C-A79C-3AD097575987}"/>
                </a:ext>
              </a:extLst>
            </p:cNvPr>
            <p:cNvSpPr/>
            <p:nvPr/>
          </p:nvSpPr>
          <p:spPr>
            <a:xfrm rot="16200000">
              <a:off x="7120603" y="2447090"/>
              <a:ext cx="1307806"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4" name="Rectangle: Single Corner Snipped 3">
              <a:extLst>
                <a:ext uri="{FF2B5EF4-FFF2-40B4-BE49-F238E27FC236}">
                  <a16:creationId xmlns:a16="http://schemas.microsoft.com/office/drawing/2014/main" id="{80A8A381-5C4B-491B-B564-24D98E65A6D9}"/>
                </a:ext>
              </a:extLst>
            </p:cNvPr>
            <p:cNvSpPr/>
            <p:nvPr/>
          </p:nvSpPr>
          <p:spPr>
            <a:xfrm>
              <a:off x="8179214" y="2197897"/>
              <a:ext cx="2147777" cy="1307804"/>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46" name="Rectangle 45">
            <a:extLst>
              <a:ext uri="{FF2B5EF4-FFF2-40B4-BE49-F238E27FC236}">
                <a16:creationId xmlns:a16="http://schemas.microsoft.com/office/drawing/2014/main" id="{73D55490-469E-4CA6-8AD1-428E91344FB6}"/>
              </a:ext>
            </a:extLst>
          </p:cNvPr>
          <p:cNvSpPr/>
          <p:nvPr/>
        </p:nvSpPr>
        <p:spPr>
          <a:xfrm>
            <a:off x="4525569" y="1837280"/>
            <a:ext cx="3294691"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sz="1600" b="1" dirty="0">
                <a:solidFill>
                  <a:srgbClr val="FFFFFF"/>
                </a:solidFill>
              </a:rPr>
              <a:t>It’s about co-optimization</a:t>
            </a:r>
          </a:p>
        </p:txBody>
      </p:sp>
      <p:sp>
        <p:nvSpPr>
          <p:cNvPr id="47" name="Rectangle 46">
            <a:extLst>
              <a:ext uri="{FF2B5EF4-FFF2-40B4-BE49-F238E27FC236}">
                <a16:creationId xmlns:a16="http://schemas.microsoft.com/office/drawing/2014/main" id="{437999FC-E492-4903-9002-4F04BB12B56C}"/>
              </a:ext>
            </a:extLst>
          </p:cNvPr>
          <p:cNvSpPr/>
          <p:nvPr/>
        </p:nvSpPr>
        <p:spPr>
          <a:xfrm>
            <a:off x="3648461" y="3479433"/>
            <a:ext cx="5213692" cy="540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t"/>
          <a:lstStyle/>
          <a:p>
            <a:pPr algn="ctr" defTabSz="685444">
              <a:spcAft>
                <a:spcPts val="450"/>
              </a:spcAft>
              <a:buClr>
                <a:srgbClr val="504646"/>
              </a:buClr>
              <a:defRPr/>
            </a:pPr>
            <a:r>
              <a:rPr lang="en-US" dirty="0">
                <a:solidFill>
                  <a:srgbClr val="FFFFFF"/>
                </a:solidFill>
              </a:rPr>
              <a:t>which </a:t>
            </a:r>
            <a:r>
              <a:rPr lang="en-US" b="1" i="1" dirty="0">
                <a:solidFill>
                  <a:srgbClr val="FFFFFF"/>
                </a:solidFill>
              </a:rPr>
              <a:t>just works </a:t>
            </a:r>
            <a:r>
              <a:rPr lang="en-US" dirty="0">
                <a:solidFill>
                  <a:srgbClr val="FFFFFF"/>
                </a:solidFill>
              </a:rPr>
              <a:t>for mission critical applications</a:t>
            </a:r>
          </a:p>
        </p:txBody>
      </p:sp>
      <p:sp>
        <p:nvSpPr>
          <p:cNvPr id="48" name="Rectangle 47">
            <a:extLst>
              <a:ext uri="{FF2B5EF4-FFF2-40B4-BE49-F238E27FC236}">
                <a16:creationId xmlns:a16="http://schemas.microsoft.com/office/drawing/2014/main" id="{81EB10BE-B913-4F71-B684-401A849D546B}"/>
              </a:ext>
            </a:extLst>
          </p:cNvPr>
          <p:cNvSpPr/>
          <p:nvPr/>
        </p:nvSpPr>
        <p:spPr>
          <a:xfrm>
            <a:off x="1255146" y="2244773"/>
            <a:ext cx="1905776" cy="420363"/>
          </a:xfrm>
          <a:prstGeom prst="rect">
            <a:avLst/>
          </a:prstGeom>
          <a:noFill/>
          <a:ln w="317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lIns="68546" tIns="34280" rIns="68546" bIns="34280" rtlCol="0" anchor="ctr"/>
          <a:lstStyle/>
          <a:p>
            <a:pPr algn="ctr"/>
            <a:r>
              <a:rPr lang="en-US" sz="1400" b="1">
                <a:solidFill>
                  <a:srgbClr val="FFFFFF"/>
                </a:solidFill>
              </a:rPr>
              <a:t>IBM Software</a:t>
            </a:r>
          </a:p>
        </p:txBody>
      </p:sp>
      <p:sp>
        <p:nvSpPr>
          <p:cNvPr id="51" name="Slide Number Placeholder 2">
            <a:extLst>
              <a:ext uri="{FF2B5EF4-FFF2-40B4-BE49-F238E27FC236}">
                <a16:creationId xmlns:a16="http://schemas.microsoft.com/office/drawing/2014/main" id="{7DF39EEE-FB49-459E-86A0-052251478ECB}"/>
              </a:ext>
            </a:extLst>
          </p:cNvPr>
          <p:cNvSpPr>
            <a:spLocks noGrp="1"/>
          </p:cNvSpPr>
          <p:nvPr>
            <p:ph type="sldNum" sz="quarter" idx="10"/>
          </p:nvPr>
        </p:nvSpPr>
        <p:spPr>
          <a:xfrm>
            <a:off x="6858000" y="4826480"/>
            <a:ext cx="2057400" cy="137160"/>
          </a:xfrm>
        </p:spPr>
        <p:txBody>
          <a:bodyPr/>
          <a:lstStyle/>
          <a:p>
            <a:fld id="{3FD999D4-B456-9943-89B7-30D56181CE18}" type="slidenum">
              <a:rPr lang="en-US" smtClean="0">
                <a:solidFill>
                  <a:schemeClr val="bg2"/>
                </a:solidFill>
              </a:rPr>
              <a:pPr/>
              <a:t>17</a:t>
            </a:fld>
            <a:endParaRPr lang="en-US">
              <a:solidFill>
                <a:schemeClr val="bg2"/>
              </a:solidFill>
            </a:endParaRPr>
          </a:p>
        </p:txBody>
      </p:sp>
      <p:grpSp>
        <p:nvGrpSpPr>
          <p:cNvPr id="33" name="Group 32">
            <a:extLst>
              <a:ext uri="{FF2B5EF4-FFF2-40B4-BE49-F238E27FC236}">
                <a16:creationId xmlns:a16="http://schemas.microsoft.com/office/drawing/2014/main" id="{83CC9DE9-CC8F-4CFD-892D-DE91C72D8617}"/>
              </a:ext>
            </a:extLst>
          </p:cNvPr>
          <p:cNvGrpSpPr/>
          <p:nvPr/>
        </p:nvGrpSpPr>
        <p:grpSpPr>
          <a:xfrm>
            <a:off x="4365581" y="2271975"/>
            <a:ext cx="2347276" cy="1038070"/>
            <a:chOff x="3259168" y="3060825"/>
            <a:chExt cx="2957201" cy="1307806"/>
          </a:xfrm>
          <a:solidFill>
            <a:schemeClr val="accent2"/>
          </a:solidFill>
        </p:grpSpPr>
        <p:grpSp>
          <p:nvGrpSpPr>
            <p:cNvPr id="34" name="Group 33">
              <a:extLst>
                <a:ext uri="{FF2B5EF4-FFF2-40B4-BE49-F238E27FC236}">
                  <a16:creationId xmlns:a16="http://schemas.microsoft.com/office/drawing/2014/main" id="{AC39549D-202D-474D-B843-14152EDC10E7}"/>
                </a:ext>
              </a:extLst>
            </p:cNvPr>
            <p:cNvGrpSpPr/>
            <p:nvPr/>
          </p:nvGrpSpPr>
          <p:grpSpPr>
            <a:xfrm>
              <a:off x="3259168" y="3060825"/>
              <a:ext cx="2957201" cy="1307806"/>
              <a:chOff x="3259168" y="3060825"/>
              <a:chExt cx="2957201" cy="1307806"/>
            </a:xfrm>
            <a:grpFill/>
          </p:grpSpPr>
          <p:sp>
            <p:nvSpPr>
              <p:cNvPr id="36" name="Rectangle: Top Corners Rounded 70">
                <a:extLst>
                  <a:ext uri="{FF2B5EF4-FFF2-40B4-BE49-F238E27FC236}">
                    <a16:creationId xmlns:a16="http://schemas.microsoft.com/office/drawing/2014/main" id="{AC2FA706-317E-4BA7-922B-8E98388DAFE1}"/>
                  </a:ext>
                </a:extLst>
              </p:cNvPr>
              <p:cNvSpPr/>
              <p:nvPr/>
            </p:nvSpPr>
            <p:spPr>
              <a:xfrm rot="16200000">
                <a:off x="3009978" y="3310015"/>
                <a:ext cx="1307805" cy="80942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7" name="Rectangle: Single Corner Snipped 3">
                <a:extLst>
                  <a:ext uri="{FF2B5EF4-FFF2-40B4-BE49-F238E27FC236}">
                    <a16:creationId xmlns:a16="http://schemas.microsoft.com/office/drawing/2014/main" id="{2C2511C0-BD6D-4616-82E2-3D49709C090F}"/>
                  </a:ext>
                </a:extLst>
              </p:cNvPr>
              <p:cNvSpPr/>
              <p:nvPr/>
            </p:nvSpPr>
            <p:spPr>
              <a:xfrm>
                <a:off x="4068592" y="3060826"/>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8" name="Rectangle 37">
                <a:extLst>
                  <a:ext uri="{FF2B5EF4-FFF2-40B4-BE49-F238E27FC236}">
                    <a16:creationId xmlns:a16="http://schemas.microsoft.com/office/drawing/2014/main" id="{A7C9AD7E-C693-4422-BC49-6FF9013E62BA}"/>
                  </a:ext>
                </a:extLst>
              </p:cNvPr>
              <p:cNvSpPr/>
              <p:nvPr/>
            </p:nvSpPr>
            <p:spPr>
              <a:xfrm>
                <a:off x="4312942" y="3760903"/>
                <a:ext cx="1326987" cy="407137"/>
              </a:xfrm>
              <a:prstGeom prst="rect">
                <a:avLst/>
              </a:prstGeom>
              <a:grpFill/>
            </p:spPr>
            <p:txBody>
              <a:bodyPr wrap="square">
                <a:spAutoFit/>
              </a:bodyPr>
              <a:lstStyle/>
              <a:p>
                <a:r>
                  <a:rPr lang="en-US" sz="1500" b="1">
                    <a:solidFill>
                      <a:srgbClr val="FFFFFF"/>
                    </a:solidFill>
                  </a:rPr>
                  <a:t>hardware</a:t>
                </a:r>
                <a:endParaRPr lang="en-US" b="1">
                  <a:solidFill>
                    <a:srgbClr val="FFFFFF"/>
                  </a:solidFill>
                </a:endParaRPr>
              </a:p>
            </p:txBody>
          </p:sp>
        </p:grpSp>
        <p:pic>
          <p:nvPicPr>
            <p:cNvPr id="35" name="Picture 34">
              <a:extLst>
                <a:ext uri="{FF2B5EF4-FFF2-40B4-BE49-F238E27FC236}">
                  <a16:creationId xmlns:a16="http://schemas.microsoft.com/office/drawing/2014/main" id="{FC5AA3D3-FA8D-4D21-8905-D0B694371F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28734" y="3342584"/>
              <a:ext cx="736735" cy="736735"/>
            </a:xfrm>
            <a:prstGeom prst="rect">
              <a:avLst/>
            </a:prstGeom>
            <a:grpFill/>
          </p:spPr>
        </p:pic>
      </p:grpSp>
      <p:grpSp>
        <p:nvGrpSpPr>
          <p:cNvPr id="49" name="Group 48">
            <a:extLst>
              <a:ext uri="{FF2B5EF4-FFF2-40B4-BE49-F238E27FC236}">
                <a16:creationId xmlns:a16="http://schemas.microsoft.com/office/drawing/2014/main" id="{284B2194-80A9-974D-B3F8-DCE71E871150}"/>
              </a:ext>
            </a:extLst>
          </p:cNvPr>
          <p:cNvGrpSpPr/>
          <p:nvPr/>
        </p:nvGrpSpPr>
        <p:grpSpPr>
          <a:xfrm>
            <a:off x="5707838" y="2273671"/>
            <a:ext cx="2347276" cy="1038070"/>
            <a:chOff x="7369790" y="2188092"/>
            <a:chExt cx="2957201" cy="1307806"/>
          </a:xfrm>
        </p:grpSpPr>
        <p:grpSp>
          <p:nvGrpSpPr>
            <p:cNvPr id="52" name="Group 51">
              <a:extLst>
                <a:ext uri="{FF2B5EF4-FFF2-40B4-BE49-F238E27FC236}">
                  <a16:creationId xmlns:a16="http://schemas.microsoft.com/office/drawing/2014/main" id="{33B6E607-9E4B-9A4A-A70C-59695C8A8D3C}"/>
                </a:ext>
              </a:extLst>
            </p:cNvPr>
            <p:cNvGrpSpPr/>
            <p:nvPr/>
          </p:nvGrpSpPr>
          <p:grpSpPr>
            <a:xfrm rot="10800000">
              <a:off x="7369790" y="2188092"/>
              <a:ext cx="2957201" cy="1307806"/>
              <a:chOff x="7369790" y="2188092"/>
              <a:chExt cx="2957201" cy="1307806"/>
            </a:xfrm>
          </p:grpSpPr>
          <p:sp>
            <p:nvSpPr>
              <p:cNvPr id="55" name="Rectangle: Top Corners Rounded 77">
                <a:extLst>
                  <a:ext uri="{FF2B5EF4-FFF2-40B4-BE49-F238E27FC236}">
                    <a16:creationId xmlns:a16="http://schemas.microsoft.com/office/drawing/2014/main" id="{EB986E0E-FCE6-B244-9064-30BF8DE0808F}"/>
                  </a:ext>
                </a:extLst>
              </p:cNvPr>
              <p:cNvSpPr/>
              <p:nvPr/>
            </p:nvSpPr>
            <p:spPr>
              <a:xfrm rot="16200000">
                <a:off x="7120600" y="2437282"/>
                <a:ext cx="1307805" cy="809425"/>
              </a:xfrm>
              <a:prstGeom prst="round2Same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ectangle: Single Corner Snipped 3">
                <a:extLst>
                  <a:ext uri="{FF2B5EF4-FFF2-40B4-BE49-F238E27FC236}">
                    <a16:creationId xmlns:a16="http://schemas.microsoft.com/office/drawing/2014/main" id="{E24DB827-DAAD-624C-B741-3C2E80B8C5F2}"/>
                  </a:ext>
                </a:extLst>
              </p:cNvPr>
              <p:cNvSpPr/>
              <p:nvPr/>
            </p:nvSpPr>
            <p:spPr>
              <a:xfrm>
                <a:off x="8179214" y="2188093"/>
                <a:ext cx="2147777" cy="1307805"/>
              </a:xfrm>
              <a:custGeom>
                <a:avLst/>
                <a:gdLst>
                  <a:gd name="connsiteX0" fmla="*/ 0 w 2147777"/>
                  <a:gd name="connsiteY0" fmla="*/ 0 h 1307805"/>
                  <a:gd name="connsiteX1" fmla="*/ 1493875 w 2147777"/>
                  <a:gd name="connsiteY1" fmla="*/ 0 h 1307805"/>
                  <a:gd name="connsiteX2" fmla="*/ 2147777 w 2147777"/>
                  <a:gd name="connsiteY2" fmla="*/ 653903 h 1307805"/>
                  <a:gd name="connsiteX3" fmla="*/ 2147777 w 2147777"/>
                  <a:gd name="connsiteY3" fmla="*/ 1307805 h 1307805"/>
                  <a:gd name="connsiteX4" fmla="*/ 0 w 2147777"/>
                  <a:gd name="connsiteY4" fmla="*/ 1307805 h 1307805"/>
                  <a:gd name="connsiteX5" fmla="*/ 0 w 2147777"/>
                  <a:gd name="connsiteY5" fmla="*/ 0 h 1307805"/>
                  <a:gd name="connsiteX0" fmla="*/ 0 w 2147777"/>
                  <a:gd name="connsiteY0" fmla="*/ 0 h 1307805"/>
                  <a:gd name="connsiteX1" fmla="*/ 1493875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 name="connsiteX0" fmla="*/ 0 w 2147777"/>
                  <a:gd name="connsiteY0" fmla="*/ 0 h 1307805"/>
                  <a:gd name="connsiteX1" fmla="*/ 887819 w 2147777"/>
                  <a:gd name="connsiteY1" fmla="*/ 0 h 1307805"/>
                  <a:gd name="connsiteX2" fmla="*/ 2147777 w 2147777"/>
                  <a:gd name="connsiteY2" fmla="*/ 1307805 h 1307805"/>
                  <a:gd name="connsiteX3" fmla="*/ 0 w 2147777"/>
                  <a:gd name="connsiteY3" fmla="*/ 1307805 h 1307805"/>
                  <a:gd name="connsiteX4" fmla="*/ 0 w 2147777"/>
                  <a:gd name="connsiteY4" fmla="*/ 0 h 1307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7777" h="1307805">
                    <a:moveTo>
                      <a:pt x="0" y="0"/>
                    </a:moveTo>
                    <a:lnTo>
                      <a:pt x="887819" y="0"/>
                    </a:lnTo>
                    <a:lnTo>
                      <a:pt x="2147777" y="1307805"/>
                    </a:lnTo>
                    <a:lnTo>
                      <a:pt x="0" y="1307805"/>
                    </a:lnTo>
                    <a:lnTo>
                      <a:pt x="0"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53" name="Rectangle 52">
              <a:extLst>
                <a:ext uri="{FF2B5EF4-FFF2-40B4-BE49-F238E27FC236}">
                  <a16:creationId xmlns:a16="http://schemas.microsoft.com/office/drawing/2014/main" id="{39DD06D7-F2C8-7C46-BEDD-8CE74506EA9B}"/>
                </a:ext>
              </a:extLst>
            </p:cNvPr>
            <p:cNvSpPr/>
            <p:nvPr/>
          </p:nvSpPr>
          <p:spPr>
            <a:xfrm>
              <a:off x="7966884" y="2344303"/>
              <a:ext cx="1229242" cy="407137"/>
            </a:xfrm>
            <a:prstGeom prst="rect">
              <a:avLst/>
            </a:prstGeom>
          </p:spPr>
          <p:txBody>
            <a:bodyPr wrap="none">
              <a:spAutoFit/>
            </a:bodyPr>
            <a:lstStyle/>
            <a:p>
              <a:pPr algn="r"/>
              <a:r>
                <a:rPr lang="en-US" sz="1500" b="1">
                  <a:solidFill>
                    <a:srgbClr val="FFFFFF"/>
                  </a:solidFill>
                </a:rPr>
                <a:t>software</a:t>
              </a:r>
              <a:endParaRPr lang="en-US" b="1">
                <a:solidFill>
                  <a:srgbClr val="FFFFFF"/>
                </a:solidFill>
              </a:endParaRPr>
            </a:p>
          </p:txBody>
        </p:sp>
        <p:pic>
          <p:nvPicPr>
            <p:cNvPr id="54" name="Picture 53">
              <a:extLst>
                <a:ext uri="{FF2B5EF4-FFF2-40B4-BE49-F238E27FC236}">
                  <a16:creationId xmlns:a16="http://schemas.microsoft.com/office/drawing/2014/main" id="{125888FF-DE75-0F43-B0E9-D7275199A0B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44152" y="2418658"/>
              <a:ext cx="825880" cy="825880"/>
            </a:xfrm>
            <a:prstGeom prst="rect">
              <a:avLst/>
            </a:prstGeom>
          </p:spPr>
        </p:pic>
      </p:grpSp>
      <p:sp>
        <p:nvSpPr>
          <p:cNvPr id="45" name="Rectangle 44">
            <a:extLst>
              <a:ext uri="{FF2B5EF4-FFF2-40B4-BE49-F238E27FC236}">
                <a16:creationId xmlns:a16="http://schemas.microsoft.com/office/drawing/2014/main" id="{9E5C92B4-14ED-4F51-BF96-E2C0507BF03D}"/>
              </a:ext>
            </a:extLst>
          </p:cNvPr>
          <p:cNvSpPr/>
          <p:nvPr/>
        </p:nvSpPr>
        <p:spPr>
          <a:xfrm>
            <a:off x="6021987" y="2484504"/>
            <a:ext cx="385577" cy="577060"/>
          </a:xfrm>
          <a:prstGeom prst="rect">
            <a:avLst/>
          </a:prstGeom>
        </p:spPr>
        <p:txBody>
          <a:bodyPr wrap="none" lIns="68546" tIns="34280" rIns="68546" bIns="34280">
            <a:spAutoFit/>
          </a:bodyPr>
          <a:lstStyle/>
          <a:p>
            <a:r>
              <a:rPr lang="en-US" sz="3300" b="1" dirty="0">
                <a:solidFill>
                  <a:srgbClr val="FFFFFF"/>
                </a:solidFill>
              </a:rPr>
              <a:t>+</a:t>
            </a:r>
            <a:endParaRPr lang="en-US" sz="3000" b="1" dirty="0">
              <a:solidFill>
                <a:srgbClr val="FFFFFF"/>
              </a:solidFill>
            </a:endParaRPr>
          </a:p>
        </p:txBody>
      </p:sp>
    </p:spTree>
    <p:extLst>
      <p:ext uri="{BB962C8B-B14F-4D97-AF65-F5344CB8AC3E}">
        <p14:creationId xmlns:p14="http://schemas.microsoft.com/office/powerpoint/2010/main" val="2760141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outHorizontal)">
                                      <p:cBhvr>
                                        <p:cTn id="7"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88B987-189F-4418-9DB7-7846B1362E0C}"/>
              </a:ext>
            </a:extLst>
          </p:cNvPr>
          <p:cNvSpPr>
            <a:spLocks noGrp="1"/>
          </p:cNvSpPr>
          <p:nvPr>
            <p:ph sz="quarter" idx="17"/>
          </p:nvPr>
        </p:nvSpPr>
        <p:spPr/>
        <p:txBody>
          <a:bodyPr/>
          <a:lstStyle/>
          <a:p>
            <a:r>
              <a:rPr lang="en-US" dirty="0"/>
              <a:t> </a:t>
            </a:r>
          </a:p>
        </p:txBody>
      </p:sp>
      <p:sp>
        <p:nvSpPr>
          <p:cNvPr id="4" name="Text Placeholder 3">
            <a:extLst>
              <a:ext uri="{FF2B5EF4-FFF2-40B4-BE49-F238E27FC236}">
                <a16:creationId xmlns:a16="http://schemas.microsoft.com/office/drawing/2014/main" id="{F8924F07-7DF5-4FBA-983E-2A7E8C9790AE}"/>
              </a:ext>
            </a:extLst>
          </p:cNvPr>
          <p:cNvSpPr>
            <a:spLocks noGrp="1"/>
          </p:cNvSpPr>
          <p:nvPr>
            <p:ph type="body" sz="quarter" idx="13"/>
          </p:nvPr>
        </p:nvSpPr>
        <p:spPr/>
        <p:txBody>
          <a:bodyPr/>
          <a:lstStyle/>
          <a:p>
            <a:r>
              <a:rPr lang="en-US" dirty="0"/>
              <a:t> </a:t>
            </a:r>
          </a:p>
        </p:txBody>
      </p:sp>
      <p:sp>
        <p:nvSpPr>
          <p:cNvPr id="5" name="Text Placeholder 4">
            <a:extLst>
              <a:ext uri="{FF2B5EF4-FFF2-40B4-BE49-F238E27FC236}">
                <a16:creationId xmlns:a16="http://schemas.microsoft.com/office/drawing/2014/main" id="{90081527-1461-41B1-8985-54449E52057F}"/>
              </a:ext>
            </a:extLst>
          </p:cNvPr>
          <p:cNvSpPr>
            <a:spLocks noGrp="1"/>
          </p:cNvSpPr>
          <p:nvPr>
            <p:ph type="body" sz="quarter" idx="14"/>
          </p:nvPr>
        </p:nvSpPr>
        <p:spPr>
          <a:xfrm>
            <a:off x="180167" y="1086431"/>
            <a:ext cx="4211664" cy="3488731"/>
          </a:xfrm>
        </p:spPr>
        <p:txBody>
          <a:bodyPr/>
          <a:lstStyle/>
          <a:p>
            <a:pPr marL="0" lvl="1" indent="0">
              <a:buNone/>
            </a:pPr>
            <a:r>
              <a:rPr lang="en-US" sz="2133" dirty="0">
                <a:cs typeface="Arial" panose="020B0604020202020204" pitchFamily="34" charset="0"/>
              </a:rPr>
              <a:t>Optimized for SAP HANA in-memory database workloads</a:t>
            </a:r>
          </a:p>
          <a:p>
            <a:pPr marL="223837" lvl="2" indent="0">
              <a:buNone/>
            </a:pPr>
            <a:r>
              <a:rPr lang="en-US" sz="1600" dirty="0">
                <a:cs typeface="Arial" panose="020B0604020202020204" pitchFamily="34" charset="0"/>
              </a:rPr>
              <a:t>Up to 2-socket, 12 cores per socket with 4TB memory for SAP HANA workloads</a:t>
            </a:r>
          </a:p>
          <a:p>
            <a:pPr marL="0" lvl="1" indent="0">
              <a:buNone/>
            </a:pPr>
            <a:br>
              <a:rPr lang="en-US" sz="2133" dirty="0">
                <a:cs typeface="Arial" panose="020B0604020202020204" pitchFamily="34" charset="0"/>
              </a:rPr>
            </a:br>
            <a:r>
              <a:rPr lang="en-US" sz="2133" dirty="0">
                <a:cs typeface="Arial" panose="020B0604020202020204" pitchFamily="34" charset="0"/>
              </a:rPr>
              <a:t>Highly flexible systems with </a:t>
            </a:r>
            <a:br>
              <a:rPr lang="en-US" sz="2133" dirty="0">
                <a:cs typeface="Arial" panose="020B0604020202020204" pitchFamily="34" charset="0"/>
              </a:rPr>
            </a:br>
            <a:r>
              <a:rPr lang="en-US" sz="2133" dirty="0">
                <a:cs typeface="Arial" panose="020B0604020202020204" pitchFamily="34" charset="0"/>
              </a:rPr>
              <a:t>best in class virtualization</a:t>
            </a:r>
          </a:p>
          <a:p>
            <a:pPr marL="223837" lvl="2" indent="0">
              <a:buNone/>
            </a:pPr>
            <a:r>
              <a:rPr lang="en-US" sz="1600" dirty="0">
                <a:cs typeface="Arial" panose="020B0604020202020204" pitchFamily="34" charset="0"/>
              </a:rPr>
              <a:t>Consolidate workloads to </a:t>
            </a:r>
            <a:br>
              <a:rPr lang="en-US" sz="1600" dirty="0">
                <a:cs typeface="Arial" panose="020B0604020202020204" pitchFamily="34" charset="0"/>
              </a:rPr>
            </a:br>
            <a:r>
              <a:rPr lang="en-US" sz="1600" dirty="0">
                <a:cs typeface="Arial" panose="020B0604020202020204" pitchFamily="34" charset="0"/>
              </a:rPr>
              <a:t>reduce data center footprint</a:t>
            </a:r>
          </a:p>
          <a:p>
            <a:endParaRPr lang="en-US" dirty="0"/>
          </a:p>
        </p:txBody>
      </p:sp>
      <p:pic>
        <p:nvPicPr>
          <p:cNvPr id="15" name="Picture 14">
            <a:extLst>
              <a:ext uri="{FF2B5EF4-FFF2-40B4-BE49-F238E27FC236}">
                <a16:creationId xmlns:a16="http://schemas.microsoft.com/office/drawing/2014/main" id="{51901255-A6CF-4FF7-8C6A-491BC87B0B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8263" y="2048309"/>
            <a:ext cx="3457158" cy="2081542"/>
          </a:xfrm>
          <a:prstGeom prst="rect">
            <a:avLst/>
          </a:prstGeom>
        </p:spPr>
      </p:pic>
      <p:pic>
        <p:nvPicPr>
          <p:cNvPr id="13" name="Picture 12">
            <a:extLst>
              <a:ext uri="{FF2B5EF4-FFF2-40B4-BE49-F238E27FC236}">
                <a16:creationId xmlns:a16="http://schemas.microsoft.com/office/drawing/2014/main" id="{6C24343D-F937-48BB-8048-3959222693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8695" y="2164033"/>
            <a:ext cx="3247619" cy="2166781"/>
          </a:xfrm>
          <a:prstGeom prst="rect">
            <a:avLst/>
          </a:prstGeom>
        </p:spPr>
      </p:pic>
      <p:pic>
        <p:nvPicPr>
          <p:cNvPr id="17" name="Picture 16">
            <a:extLst>
              <a:ext uri="{FF2B5EF4-FFF2-40B4-BE49-F238E27FC236}">
                <a16:creationId xmlns:a16="http://schemas.microsoft.com/office/drawing/2014/main" id="{790F8BC2-DE3A-4837-827A-DBA67995DAC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599" y="192024"/>
            <a:ext cx="1469514" cy="727835"/>
          </a:xfrm>
          <a:prstGeom prst="rect">
            <a:avLst/>
          </a:prstGeom>
        </p:spPr>
      </p:pic>
      <p:sp>
        <p:nvSpPr>
          <p:cNvPr id="8" name="TextBox 7">
            <a:extLst>
              <a:ext uri="{FF2B5EF4-FFF2-40B4-BE49-F238E27FC236}">
                <a16:creationId xmlns:a16="http://schemas.microsoft.com/office/drawing/2014/main" id="{FF58CD63-DB87-43C3-A5C0-1F50864F73F6}"/>
              </a:ext>
            </a:extLst>
          </p:cNvPr>
          <p:cNvSpPr txBox="1"/>
          <p:nvPr/>
        </p:nvSpPr>
        <p:spPr>
          <a:xfrm>
            <a:off x="4683001" y="3583624"/>
            <a:ext cx="4460999" cy="1508105"/>
          </a:xfrm>
          <a:prstGeom prst="rect">
            <a:avLst/>
          </a:prstGeom>
          <a:noFill/>
        </p:spPr>
        <p:txBody>
          <a:bodyPr wrap="square" rtlCol="0">
            <a:spAutoFit/>
          </a:bodyPr>
          <a:lstStyle/>
          <a:p>
            <a:r>
              <a:rPr lang="en-US" sz="2800" b="1" dirty="0">
                <a:solidFill>
                  <a:schemeClr val="bg2"/>
                </a:solidFill>
              </a:rPr>
              <a:t>1.3x</a:t>
            </a:r>
            <a:r>
              <a:rPr lang="en-US" sz="1600" b="1" dirty="0">
                <a:solidFill>
                  <a:schemeClr val="bg2"/>
                </a:solidFill>
              </a:rPr>
              <a:t> </a:t>
            </a:r>
            <a:r>
              <a:rPr lang="en-US" sz="1600" dirty="0">
                <a:solidFill>
                  <a:schemeClr val="bg2"/>
                </a:solidFill>
              </a:rPr>
              <a:t>more memory capacity than x86 Xeon SP (Skylake) 2-socket platform</a:t>
            </a:r>
          </a:p>
          <a:p>
            <a:endParaRPr lang="en-US" sz="1600" b="1" dirty="0">
              <a:solidFill>
                <a:schemeClr val="bg2"/>
              </a:solidFill>
            </a:endParaRPr>
          </a:p>
          <a:p>
            <a:r>
              <a:rPr lang="en-US" sz="1600" dirty="0">
                <a:solidFill>
                  <a:schemeClr val="bg2"/>
                </a:solidFill>
              </a:rPr>
              <a:t>Only 2-socket Scale-out SAP HANA system (TDI5 or Appliance) with 4TB of memory </a:t>
            </a:r>
          </a:p>
        </p:txBody>
      </p:sp>
      <p:sp>
        <p:nvSpPr>
          <p:cNvPr id="6" name="Content Placeholder 5">
            <a:extLst>
              <a:ext uri="{FF2B5EF4-FFF2-40B4-BE49-F238E27FC236}">
                <a16:creationId xmlns:a16="http://schemas.microsoft.com/office/drawing/2014/main" id="{156E923D-1B33-473F-B49F-3538A2A56A91}"/>
              </a:ext>
            </a:extLst>
          </p:cNvPr>
          <p:cNvSpPr>
            <a:spLocks noGrp="1"/>
          </p:cNvSpPr>
          <p:nvPr>
            <p:ph sz="quarter" idx="15"/>
          </p:nvPr>
        </p:nvSpPr>
        <p:spPr/>
        <p:txBody>
          <a:bodyPr/>
          <a:lstStyle/>
          <a:p>
            <a:pPr algn="ctr"/>
            <a:r>
              <a:rPr lang="en-US" sz="2200" b="1" dirty="0"/>
              <a:t>H924</a:t>
            </a:r>
            <a:br>
              <a:rPr lang="en-US" sz="2200" b="1" dirty="0"/>
            </a:br>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2-socket, 4U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8, 10, and 12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Linux</a:t>
            </a:r>
            <a:br>
              <a:rPr lang="en-US" dirty="0">
                <a:ea typeface="MS PGothic" charset="0"/>
                <a:cs typeface="MS PGothic" charset="0"/>
              </a:rPr>
            </a:br>
            <a:r>
              <a:rPr lang="en-US" dirty="0">
                <a:ea typeface="MS PGothic" charset="0"/>
                <a:cs typeface="MS PGothic" charset="0"/>
              </a:rPr>
              <a:t>Max. 25% of cores for AIX or IBM </a:t>
            </a:r>
            <a:r>
              <a:rPr lang="en-US" dirty="0" err="1">
                <a:ea typeface="MS PGothic" charset="0"/>
                <a:cs typeface="MS PGothic" charset="0"/>
              </a:rPr>
              <a:t>i</a:t>
            </a:r>
            <a:endParaRPr lang="en-US" dirty="0"/>
          </a:p>
          <a:p>
            <a:endParaRPr lang="en-US" dirty="0"/>
          </a:p>
        </p:txBody>
      </p:sp>
      <p:sp>
        <p:nvSpPr>
          <p:cNvPr id="7" name="Content Placeholder 6">
            <a:extLst>
              <a:ext uri="{FF2B5EF4-FFF2-40B4-BE49-F238E27FC236}">
                <a16:creationId xmlns:a16="http://schemas.microsoft.com/office/drawing/2014/main" id="{9E600FF8-C1E1-461C-A1D9-CA40B774879D}"/>
              </a:ext>
            </a:extLst>
          </p:cNvPr>
          <p:cNvSpPr>
            <a:spLocks noGrp="1"/>
          </p:cNvSpPr>
          <p:nvPr>
            <p:ph sz="quarter" idx="16"/>
          </p:nvPr>
        </p:nvSpPr>
        <p:spPr/>
        <p:txBody>
          <a:bodyPr/>
          <a:lstStyle/>
          <a:p>
            <a:pPr algn="ctr"/>
            <a:r>
              <a:rPr lang="en-US" sz="2200" b="1" dirty="0"/>
              <a:t>H922</a:t>
            </a:r>
            <a:br>
              <a:rPr lang="en-US" sz="2200" b="1" dirty="0"/>
            </a:br>
            <a:endParaRPr lang="en-US" dirty="0"/>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1,2-socket, 2U</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 8, and 10 cores per socket</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4TB memory</a:t>
            </a:r>
            <a:br>
              <a:rPr lang="en-US" dirty="0">
                <a:ea typeface="MS PGothic" charset="0"/>
                <a:cs typeface="MS PGothic" charset="0"/>
              </a:rPr>
            </a:br>
            <a:endParaRPr lang="en-US" dirty="0">
              <a:ea typeface="MS PGothic" charset="0"/>
              <a:cs typeface="MS PGothic" charset="0"/>
            </a:endParaRP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Linux</a:t>
            </a:r>
          </a:p>
          <a:p>
            <a:pPr marL="119063" lvl="0" indent="-119063" fontAlgn="base" hangingPunct="0">
              <a:spcBef>
                <a:spcPct val="0"/>
              </a:spcBef>
              <a:spcAft>
                <a:spcPct val="0"/>
              </a:spcAft>
              <a:buFontTx/>
              <a:buChar char="•"/>
              <a:tabLst>
                <a:tab pos="20638" algn="l"/>
                <a:tab pos="477838" algn="l"/>
                <a:tab pos="935038" algn="l"/>
                <a:tab pos="1392238" algn="l"/>
                <a:tab pos="1849438" algn="l"/>
                <a:tab pos="2306638" algn="l"/>
                <a:tab pos="2763838" algn="l"/>
                <a:tab pos="3221038" algn="l"/>
                <a:tab pos="3678238" algn="l"/>
                <a:tab pos="4135438" algn="l"/>
                <a:tab pos="4592638" algn="l"/>
                <a:tab pos="5049838" algn="l"/>
                <a:tab pos="5507038" algn="l"/>
                <a:tab pos="5964238" algn="l"/>
                <a:tab pos="6421438" algn="l"/>
                <a:tab pos="6878638" algn="l"/>
                <a:tab pos="7335838" algn="l"/>
                <a:tab pos="7793038" algn="l"/>
                <a:tab pos="8250238" algn="l"/>
                <a:tab pos="8707438" algn="l"/>
                <a:tab pos="9164638" algn="l"/>
              </a:tabLst>
            </a:pPr>
            <a:r>
              <a:rPr lang="en-US" dirty="0">
                <a:ea typeface="MS PGothic" charset="0"/>
                <a:cs typeface="MS PGothic" charset="0"/>
              </a:rPr>
              <a:t>Max. 25% of cores for AIX or IBM </a:t>
            </a:r>
            <a:r>
              <a:rPr lang="en-US" dirty="0" err="1">
                <a:ea typeface="MS PGothic" charset="0"/>
                <a:cs typeface="MS PGothic" charset="0"/>
              </a:rPr>
              <a:t>i</a:t>
            </a:r>
            <a:endParaRPr lang="en-US" dirty="0">
              <a:ea typeface="MS PGothic" charset="0"/>
              <a:cs typeface="MS PGothic" charset="0"/>
            </a:endParaRPr>
          </a:p>
        </p:txBody>
      </p:sp>
    </p:spTree>
    <p:extLst>
      <p:ext uri="{BB962C8B-B14F-4D97-AF65-F5344CB8AC3E}">
        <p14:creationId xmlns:p14="http://schemas.microsoft.com/office/powerpoint/2010/main" val="11176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CC882F-BCFB-4143-B108-74399FA9ED82}"/>
              </a:ext>
            </a:extLst>
          </p:cNvPr>
          <p:cNvSpPr/>
          <p:nvPr/>
        </p:nvSpPr>
        <p:spPr>
          <a:xfrm>
            <a:off x="4560849" y="1671734"/>
            <a:ext cx="4583151" cy="3471766"/>
          </a:xfrm>
          <a:prstGeom prst="rect">
            <a:avLst/>
          </a:prstGeom>
          <a:solidFill>
            <a:schemeClr val="tx2">
              <a:lumMod val="90000"/>
            </a:schemeClr>
          </a:solidFill>
        </p:spPr>
        <p:txBody>
          <a:bodyPr wrap="square" lIns="0" tIns="0" rIns="0" bIns="0" rtlCol="0" anchor="ctr">
            <a:noAutofit/>
          </a:bodyPr>
          <a:lstStyle/>
          <a:p>
            <a:pPr algn="ctr"/>
            <a:endParaRPr lang="en-US" sz="1200" dirty="0" err="1">
              <a:solidFill>
                <a:srgbClr val="FFFFFF"/>
              </a:solidFill>
              <a:cs typeface="Arial"/>
            </a:endParaRPr>
          </a:p>
        </p:txBody>
      </p:sp>
      <p:sp>
        <p:nvSpPr>
          <p:cNvPr id="2" name="Title 1">
            <a:extLst>
              <a:ext uri="{FF2B5EF4-FFF2-40B4-BE49-F238E27FC236}">
                <a16:creationId xmlns:a16="http://schemas.microsoft.com/office/drawing/2014/main" id="{A0B8514A-3248-4520-880D-80D1FCD5091C}"/>
              </a:ext>
            </a:extLst>
          </p:cNvPr>
          <p:cNvSpPr>
            <a:spLocks noGrp="1"/>
          </p:cNvSpPr>
          <p:nvPr>
            <p:ph type="title"/>
          </p:nvPr>
        </p:nvSpPr>
        <p:spPr>
          <a:xfrm>
            <a:off x="228600" y="211552"/>
            <a:ext cx="4114800" cy="3566160"/>
          </a:xfrm>
        </p:spPr>
        <p:txBody>
          <a:bodyPr/>
          <a:lstStyle/>
          <a:p>
            <a:r>
              <a:rPr lang="en-US" dirty="0">
                <a:latin typeface="+mn-lt"/>
              </a:rPr>
              <a:t>Mission Critical Databases</a:t>
            </a:r>
            <a:br>
              <a:rPr lang="en-US" dirty="0">
                <a:latin typeface="+mn-lt"/>
              </a:rPr>
            </a:br>
            <a:br>
              <a:rPr lang="en-US" dirty="0">
                <a:latin typeface="+mn-lt"/>
              </a:rPr>
            </a:br>
            <a:r>
              <a:rPr lang="en-US" sz="1800" dirty="0">
                <a:latin typeface="+mn-lt"/>
              </a:rPr>
              <a:t>Guess what?</a:t>
            </a:r>
            <a:br>
              <a:rPr lang="en-US" sz="1800" dirty="0">
                <a:latin typeface="+mn-lt"/>
              </a:rPr>
            </a:br>
            <a:r>
              <a:rPr lang="en-US" sz="1800" dirty="0">
                <a:latin typeface="+mn-lt"/>
              </a:rPr>
              <a:t>In memory databases…love memory!</a:t>
            </a:r>
            <a:br>
              <a:rPr lang="en-US" sz="1800" dirty="0">
                <a:latin typeface="+mn-lt"/>
              </a:rPr>
            </a:br>
            <a:br>
              <a:rPr lang="en-US" sz="1800" dirty="0">
                <a:latin typeface="+mn-lt"/>
              </a:rPr>
            </a:br>
            <a:r>
              <a:rPr lang="en-US" sz="1800" dirty="0">
                <a:latin typeface="+mn-lt"/>
              </a:rPr>
              <a:t>With 4TB of memory in a 2U form factor, POWER9 runs in-memory databases better than anyone else</a:t>
            </a:r>
            <a:br>
              <a:rPr lang="en-US" sz="1800" dirty="0">
                <a:latin typeface="+mn-lt"/>
              </a:rPr>
            </a:br>
            <a:br>
              <a:rPr lang="en-US" sz="1800" dirty="0">
                <a:latin typeface="+mn-lt"/>
              </a:rPr>
            </a:br>
            <a:r>
              <a:rPr lang="en-US" sz="1800" dirty="0">
                <a:latin typeface="+mn-lt"/>
              </a:rPr>
              <a:t>Just as important, databases love high bandwidth and large caches. POWER9 delivers 1.8x more bandwidth than x86</a:t>
            </a:r>
          </a:p>
        </p:txBody>
      </p:sp>
      <p:sp>
        <p:nvSpPr>
          <p:cNvPr id="3" name="Slide Number Placeholder 2">
            <a:extLst>
              <a:ext uri="{FF2B5EF4-FFF2-40B4-BE49-F238E27FC236}">
                <a16:creationId xmlns:a16="http://schemas.microsoft.com/office/drawing/2014/main" id="{A00E3F34-D191-4492-A8BC-85EC83DFDC8F}"/>
              </a:ext>
            </a:extLst>
          </p:cNvPr>
          <p:cNvSpPr>
            <a:spLocks noGrp="1"/>
          </p:cNvSpPr>
          <p:nvPr>
            <p:ph type="sldNum" sz="quarter" idx="10"/>
          </p:nvPr>
        </p:nvSpPr>
        <p:spPr/>
        <p:txBody>
          <a:bodyPr/>
          <a:lstStyle/>
          <a:p>
            <a:fld id="{D0BE6F14-FF48-0F4F-A8AA-2E3F25371E4A}" type="slidenum">
              <a:rPr lang="en-US" smtClean="0"/>
              <a:pPr/>
              <a:t>19</a:t>
            </a:fld>
            <a:endParaRPr lang="en-US"/>
          </a:p>
        </p:txBody>
      </p:sp>
      <p:sp>
        <p:nvSpPr>
          <p:cNvPr id="5" name="Text Placeholder 4">
            <a:extLst>
              <a:ext uri="{FF2B5EF4-FFF2-40B4-BE49-F238E27FC236}">
                <a16:creationId xmlns:a16="http://schemas.microsoft.com/office/drawing/2014/main" id="{23E94A5A-1792-4772-A8E5-C6B32CBB3253}"/>
              </a:ext>
            </a:extLst>
          </p:cNvPr>
          <p:cNvSpPr>
            <a:spLocks noGrp="1"/>
          </p:cNvSpPr>
          <p:nvPr>
            <p:ph type="body" sz="quarter" idx="12"/>
          </p:nvPr>
        </p:nvSpPr>
        <p:spPr>
          <a:xfrm>
            <a:off x="4791697" y="1883970"/>
            <a:ext cx="4281964" cy="2371023"/>
          </a:xfrm>
        </p:spPr>
        <p:txBody>
          <a:bodyPr/>
          <a:lstStyle/>
          <a:p>
            <a:r>
              <a:rPr lang="en-US" sz="1800" dirty="0">
                <a:solidFill>
                  <a:srgbClr val="002060"/>
                </a:solidFill>
              </a:rPr>
              <a:t>“I was asked to help one of our analysts who gave up on something he was executing across a billion records, because after 3 hours, the answer didn’t come back. We took that query (which involved a big join) &amp; ran it on Db2 with BLU Acceleration and it finished in 10 seconds — 1080x faster.” </a:t>
            </a:r>
          </a:p>
          <a:p>
            <a:endParaRPr lang="en-US" sz="1800" dirty="0">
              <a:solidFill>
                <a:srgbClr val="002060"/>
              </a:solidFill>
            </a:endParaRPr>
          </a:p>
        </p:txBody>
      </p:sp>
      <p:sp>
        <p:nvSpPr>
          <p:cNvPr id="6" name="Text Placeholder 5">
            <a:extLst>
              <a:ext uri="{FF2B5EF4-FFF2-40B4-BE49-F238E27FC236}">
                <a16:creationId xmlns:a16="http://schemas.microsoft.com/office/drawing/2014/main" id="{4A3AE2B0-9D5A-4928-9A49-1B88741722CF}"/>
              </a:ext>
            </a:extLst>
          </p:cNvPr>
          <p:cNvSpPr>
            <a:spLocks noGrp="1"/>
          </p:cNvSpPr>
          <p:nvPr>
            <p:ph type="body" sz="quarter" idx="13"/>
          </p:nvPr>
        </p:nvSpPr>
        <p:spPr/>
        <p:txBody>
          <a:bodyPr/>
          <a:lstStyle/>
          <a:p>
            <a:r>
              <a:rPr lang="en-US" dirty="0"/>
              <a:t> </a:t>
            </a:r>
          </a:p>
        </p:txBody>
      </p:sp>
      <p:pic>
        <p:nvPicPr>
          <p:cNvPr id="8" name="Picture 7">
            <a:extLst>
              <a:ext uri="{FF2B5EF4-FFF2-40B4-BE49-F238E27FC236}">
                <a16:creationId xmlns:a16="http://schemas.microsoft.com/office/drawing/2014/main" id="{C729EE83-B025-4FC9-A161-043B16AAE8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77572" y="3967283"/>
            <a:ext cx="1598104" cy="1549752"/>
          </a:xfrm>
          <a:prstGeom prst="rect">
            <a:avLst/>
          </a:prstGeom>
        </p:spPr>
      </p:pic>
      <p:pic>
        <p:nvPicPr>
          <p:cNvPr id="1028" name="Picture 4" descr="Related image">
            <a:extLst>
              <a:ext uri="{FF2B5EF4-FFF2-40B4-BE49-F238E27FC236}">
                <a16:creationId xmlns:a16="http://schemas.microsoft.com/office/drawing/2014/main" id="{2FBF12CD-0969-9144-BD47-53CD86F2C9B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60849" y="-1"/>
            <a:ext cx="4583151" cy="16717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4C9BF79-1240-B041-A7D8-99AFF74A4C17}"/>
              </a:ext>
            </a:extLst>
          </p:cNvPr>
          <p:cNvGrpSpPr/>
          <p:nvPr/>
        </p:nvGrpSpPr>
        <p:grpSpPr>
          <a:xfrm>
            <a:off x="7496722" y="4083817"/>
            <a:ext cx="1612108" cy="536911"/>
            <a:chOff x="7496722" y="4083817"/>
            <a:chExt cx="1612108" cy="536911"/>
          </a:xfrm>
        </p:grpSpPr>
        <p:sp>
          <p:nvSpPr>
            <p:cNvPr id="7" name="Rectangle 6">
              <a:extLst>
                <a:ext uri="{FF2B5EF4-FFF2-40B4-BE49-F238E27FC236}">
                  <a16:creationId xmlns:a16="http://schemas.microsoft.com/office/drawing/2014/main" id="{B8D1B005-299D-7D46-81EF-4C62A5AA2F86}"/>
                </a:ext>
              </a:extLst>
            </p:cNvPr>
            <p:cNvSpPr/>
            <p:nvPr/>
          </p:nvSpPr>
          <p:spPr>
            <a:xfrm>
              <a:off x="8009791" y="4083817"/>
              <a:ext cx="1099039" cy="400110"/>
            </a:xfrm>
            <a:prstGeom prst="rect">
              <a:avLst/>
            </a:prstGeom>
          </p:spPr>
          <p:txBody>
            <a:bodyPr wrap="square">
              <a:spAutoFit/>
            </a:bodyPr>
            <a:lstStyle/>
            <a:p>
              <a:r>
                <a:rPr lang="en-CA" sz="1000" dirty="0"/>
                <a:t>Randy Wilson</a:t>
              </a:r>
              <a:br>
                <a:rPr lang="en-CA" sz="1000" dirty="0"/>
              </a:br>
              <a:r>
                <a:rPr lang="en-CA" sz="1000" dirty="0"/>
                <a:t>Lead Db2 DBA</a:t>
              </a:r>
              <a:endParaRPr lang="en-US" sz="1000" dirty="0"/>
            </a:p>
          </p:txBody>
        </p:sp>
        <p:pic>
          <p:nvPicPr>
            <p:cNvPr id="9" name="Picture 8">
              <a:extLst>
                <a:ext uri="{FF2B5EF4-FFF2-40B4-BE49-F238E27FC236}">
                  <a16:creationId xmlns:a16="http://schemas.microsoft.com/office/drawing/2014/main" id="{2DCE84B6-9E99-724C-A7E3-CD63112812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96722" y="4126184"/>
              <a:ext cx="693245" cy="494544"/>
            </a:xfrm>
            <a:prstGeom prst="rect">
              <a:avLst/>
            </a:prstGeom>
          </p:spPr>
        </p:pic>
      </p:grpSp>
    </p:spTree>
    <p:extLst>
      <p:ext uri="{BB962C8B-B14F-4D97-AF65-F5344CB8AC3E}">
        <p14:creationId xmlns:p14="http://schemas.microsoft.com/office/powerpoint/2010/main" val="4148120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705476"/>
            <a:ext cx="9144000" cy="2878556"/>
          </a:xfrm>
          <a:prstGeom prst="rect">
            <a:avLst/>
          </a:prstGeom>
          <a:solidFill>
            <a:schemeClr val="bg2"/>
          </a:solidFill>
        </p:spPr>
        <p:txBody>
          <a:bodyPr wrap="square" lIns="0" tIns="0" rIns="0" bIns="0" rtlCol="0" anchor="ctr">
            <a:noAutofit/>
          </a:bodyPr>
          <a:lstStyle/>
          <a:p>
            <a:pPr algn="ctr" defTabSz="514350"/>
            <a:endParaRPr lang="en-US" sz="900" dirty="0" err="1">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72007" y="3222385"/>
            <a:ext cx="1807554" cy="120548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9633" y="3223114"/>
            <a:ext cx="1252460" cy="1204022"/>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39" y="3395800"/>
            <a:ext cx="1525918" cy="858652"/>
          </a:xfrm>
          <a:prstGeom prst="rect">
            <a:avLst/>
          </a:prstGeom>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6600" y="3414932"/>
            <a:ext cx="2057400" cy="820388"/>
          </a:xfrm>
          <a:prstGeom prst="rect">
            <a:avLst/>
          </a:prstGeom>
        </p:spPr>
      </p:pic>
      <p:sp>
        <p:nvSpPr>
          <p:cNvPr id="14" name="TextBox 13"/>
          <p:cNvSpPr txBox="1"/>
          <p:nvPr/>
        </p:nvSpPr>
        <p:spPr>
          <a:xfrm>
            <a:off x="29276" y="2526862"/>
            <a:ext cx="1194627" cy="507831"/>
          </a:xfrm>
          <a:prstGeom prst="rect">
            <a:avLst/>
          </a:prstGeom>
          <a:noFill/>
        </p:spPr>
        <p:txBody>
          <a:bodyPr wrap="square" rtlCol="0">
            <a:spAutoFit/>
          </a:bodyPr>
          <a:lstStyle/>
          <a:p>
            <a:pPr defTabSz="685783">
              <a:spcBef>
                <a:spcPct val="0"/>
              </a:spcBef>
              <a:buClr>
                <a:srgbClr val="FFFFFF"/>
              </a:buClr>
            </a:pPr>
            <a:r>
              <a:rPr lang="en-US" altLang="en-US" sz="900" dirty="0">
                <a:solidFill>
                  <a:srgbClr val="6E167D"/>
                </a:solidFill>
                <a:latin typeface="Arial" panose="020B0604020202020204" pitchFamily="34" charset="0"/>
                <a:cs typeface="Arial" panose="020B0604020202020204" pitchFamily="34" charset="0"/>
              </a:rPr>
              <a:t>S922/S914/S924</a:t>
            </a:r>
          </a:p>
          <a:p>
            <a:pPr defTabSz="685783">
              <a:spcBef>
                <a:spcPct val="0"/>
              </a:spcBef>
              <a:buClr>
                <a:srgbClr val="FFFFFF"/>
              </a:buClr>
            </a:pPr>
            <a:r>
              <a:rPr lang="en-US" altLang="en-US" sz="900" dirty="0">
                <a:solidFill>
                  <a:srgbClr val="6E167D"/>
                </a:solidFill>
                <a:latin typeface="Arial" panose="020B0604020202020204" pitchFamily="34" charset="0"/>
                <a:cs typeface="Arial" panose="020B0604020202020204" pitchFamily="34" charset="0"/>
              </a:rPr>
              <a:t>H922/H924/L922</a:t>
            </a:r>
            <a:endParaRPr lang="en-US" sz="900" dirty="0">
              <a:solidFill>
                <a:srgbClr val="6E167D"/>
              </a:solidFill>
              <a:latin typeface="Arial" panose="020B0604020202020204" pitchFamily="34" charset="0"/>
              <a:cs typeface="Arial" panose="020B0604020202020204" pitchFamily="34" charset="0"/>
            </a:endParaRPr>
          </a:p>
          <a:p>
            <a:pPr defTabSz="685783">
              <a:spcBef>
                <a:spcPct val="0"/>
              </a:spcBef>
              <a:buClr>
                <a:srgbClr val="FFFFFF"/>
              </a:buClr>
            </a:pPr>
            <a:r>
              <a:rPr lang="en-US" sz="900" b="1" dirty="0">
                <a:solidFill>
                  <a:srgbClr val="6E167D"/>
                </a:solidFill>
                <a:latin typeface="Arial" panose="020B0604020202020204" pitchFamily="34" charset="0"/>
                <a:cs typeface="Arial" panose="020B0604020202020204" pitchFamily="34" charset="0"/>
              </a:rPr>
              <a:t>Q1 2018</a:t>
            </a:r>
            <a:endParaRPr lang="en-US" sz="1013" b="1" dirty="0">
              <a:solidFill>
                <a:srgbClr val="6E167D"/>
              </a:solidFill>
              <a:latin typeface="Arial" panose="020B0604020202020204" pitchFamily="34" charset="0"/>
              <a:cs typeface="Arial" panose="020B0604020202020204" pitchFamily="34" charset="0"/>
            </a:endParaRPr>
          </a:p>
        </p:txBody>
      </p:sp>
      <p:sp>
        <p:nvSpPr>
          <p:cNvPr id="16" name="TextBox 15"/>
          <p:cNvSpPr txBox="1"/>
          <p:nvPr/>
        </p:nvSpPr>
        <p:spPr>
          <a:xfrm>
            <a:off x="1743898" y="2518012"/>
            <a:ext cx="1400295" cy="369332"/>
          </a:xfrm>
          <a:prstGeom prst="rect">
            <a:avLst/>
          </a:prstGeom>
          <a:noFill/>
        </p:spPr>
        <p:txBody>
          <a:bodyPr wrap="square" rtlCol="0">
            <a:spAutoFit/>
          </a:bodyPr>
          <a:lstStyle/>
          <a:p>
            <a:pPr algn="ctr" defTabSz="514350"/>
            <a:r>
              <a:rPr lang="en-US" sz="900" dirty="0">
                <a:solidFill>
                  <a:srgbClr val="6E167D"/>
                </a:solidFill>
                <a:latin typeface="Arial" panose="020B0604020202020204" pitchFamily="34" charset="0"/>
                <a:cs typeface="Arial" panose="020B0604020202020204" pitchFamily="34" charset="0"/>
              </a:rPr>
              <a:t>E950</a:t>
            </a:r>
          </a:p>
          <a:p>
            <a:pPr algn="ctr" defTabSz="514350"/>
            <a:r>
              <a:rPr lang="en-US" sz="900" b="1" dirty="0">
                <a:solidFill>
                  <a:srgbClr val="6E167D"/>
                </a:solidFill>
                <a:latin typeface="Arial" panose="020B0604020202020204" pitchFamily="34" charset="0"/>
                <a:cs typeface="Arial" panose="020B0604020202020204" pitchFamily="34" charset="0"/>
              </a:rPr>
              <a:t>Q3 2018</a:t>
            </a:r>
          </a:p>
        </p:txBody>
      </p:sp>
      <p:sp>
        <p:nvSpPr>
          <p:cNvPr id="17" name="TextBox 16"/>
          <p:cNvSpPr txBox="1"/>
          <p:nvPr/>
        </p:nvSpPr>
        <p:spPr>
          <a:xfrm>
            <a:off x="3857333" y="2542534"/>
            <a:ext cx="1054069" cy="369332"/>
          </a:xfrm>
          <a:prstGeom prst="rect">
            <a:avLst/>
          </a:prstGeom>
          <a:noFill/>
        </p:spPr>
        <p:txBody>
          <a:bodyPr wrap="square" rtlCol="0">
            <a:spAutoFit/>
          </a:bodyPr>
          <a:lstStyle/>
          <a:p>
            <a:pPr algn="r" defTabSz="514350"/>
            <a:r>
              <a:rPr lang="en-US" sz="900" dirty="0">
                <a:solidFill>
                  <a:srgbClr val="6E167D"/>
                </a:solidFill>
                <a:latin typeface="Arial" panose="020B0604020202020204" pitchFamily="34" charset="0"/>
                <a:cs typeface="Arial" panose="020B0604020202020204" pitchFamily="34" charset="0"/>
              </a:rPr>
              <a:t>E980</a:t>
            </a:r>
          </a:p>
          <a:p>
            <a:pPr algn="r" defTabSz="514350"/>
            <a:r>
              <a:rPr lang="en-US" sz="900" b="1" dirty="0">
                <a:solidFill>
                  <a:srgbClr val="6E167D"/>
                </a:solidFill>
                <a:latin typeface="Arial" panose="020B0604020202020204" pitchFamily="34" charset="0"/>
                <a:cs typeface="Arial" panose="020B0604020202020204" pitchFamily="34" charset="0"/>
              </a:rPr>
              <a:t>Q3 2018</a:t>
            </a:r>
          </a:p>
        </p:txBody>
      </p:sp>
      <p:sp>
        <p:nvSpPr>
          <p:cNvPr id="18" name="TextBox 17"/>
          <p:cNvSpPr txBox="1"/>
          <p:nvPr/>
        </p:nvSpPr>
        <p:spPr>
          <a:xfrm>
            <a:off x="5416717" y="2542534"/>
            <a:ext cx="1171556" cy="369332"/>
          </a:xfrm>
          <a:prstGeom prst="rect">
            <a:avLst/>
          </a:prstGeom>
          <a:noFill/>
        </p:spPr>
        <p:txBody>
          <a:bodyPr wrap="square" rtlCol="0">
            <a:spAutoFit/>
          </a:bodyPr>
          <a:lstStyle/>
          <a:p>
            <a:pPr algn="ctr" defTabSz="514350"/>
            <a:r>
              <a:rPr lang="en-US" sz="900" dirty="0">
                <a:solidFill>
                  <a:srgbClr val="0064FF"/>
                </a:solidFill>
                <a:latin typeface="Arial" panose="020B0604020202020204" pitchFamily="34" charset="0"/>
                <a:cs typeface="Arial" panose="020B0604020202020204" pitchFamily="34" charset="0"/>
              </a:rPr>
              <a:t>LC922/LC921</a:t>
            </a:r>
          </a:p>
          <a:p>
            <a:pPr algn="ctr" defTabSz="514350"/>
            <a:r>
              <a:rPr lang="en-US" sz="900" b="1" dirty="0">
                <a:solidFill>
                  <a:srgbClr val="0064FF"/>
                </a:solidFill>
                <a:latin typeface="Arial" panose="020B0604020202020204" pitchFamily="34" charset="0"/>
                <a:cs typeface="Arial" panose="020B0604020202020204" pitchFamily="34" charset="0"/>
              </a:rPr>
              <a:t>Q2 2018</a:t>
            </a:r>
          </a:p>
        </p:txBody>
      </p:sp>
      <p:sp>
        <p:nvSpPr>
          <p:cNvPr id="19" name="TextBox 18"/>
          <p:cNvSpPr txBox="1"/>
          <p:nvPr/>
        </p:nvSpPr>
        <p:spPr>
          <a:xfrm>
            <a:off x="7346505" y="2533692"/>
            <a:ext cx="1580458" cy="369332"/>
          </a:xfrm>
          <a:prstGeom prst="rect">
            <a:avLst/>
          </a:prstGeom>
          <a:noFill/>
        </p:spPr>
        <p:txBody>
          <a:bodyPr wrap="square" rtlCol="0">
            <a:spAutoFit/>
          </a:bodyPr>
          <a:lstStyle/>
          <a:p>
            <a:pPr algn="ctr" defTabSz="514350"/>
            <a:r>
              <a:rPr lang="en-US" sz="900" dirty="0">
                <a:solidFill>
                  <a:srgbClr val="002060"/>
                </a:solidFill>
                <a:latin typeface="Arial" panose="020B0604020202020204" pitchFamily="34" charset="0"/>
                <a:cs typeface="Arial" panose="020B0604020202020204" pitchFamily="34" charset="0"/>
              </a:rPr>
              <a:t>AC922</a:t>
            </a:r>
          </a:p>
          <a:p>
            <a:pPr algn="ctr" defTabSz="514350"/>
            <a:r>
              <a:rPr lang="en-US" sz="900" b="1" dirty="0">
                <a:solidFill>
                  <a:srgbClr val="002060"/>
                </a:solidFill>
                <a:latin typeface="Arial" panose="020B0604020202020204" pitchFamily="34" charset="0"/>
                <a:cs typeface="Arial" panose="020B0604020202020204" pitchFamily="34" charset="0"/>
              </a:rPr>
              <a:t>Q4 2017</a:t>
            </a:r>
          </a:p>
        </p:txBody>
      </p:sp>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47461" y="3463352"/>
            <a:ext cx="1762239" cy="723548"/>
          </a:xfrm>
          <a:prstGeom prst="rect">
            <a:avLst/>
          </a:prstGeom>
        </p:spPr>
      </p:pic>
      <p:sp>
        <p:nvSpPr>
          <p:cNvPr id="22" name="Shape 127">
            <a:extLst/>
          </p:cNvPr>
          <p:cNvSpPr txBox="1"/>
          <p:nvPr/>
        </p:nvSpPr>
        <p:spPr>
          <a:xfrm>
            <a:off x="47793" y="109816"/>
            <a:ext cx="9016906" cy="1092200"/>
          </a:xfrm>
          <a:prstGeom prst="rect">
            <a:avLst/>
          </a:prstGeom>
          <a:noFill/>
          <a:ln>
            <a:noFill/>
          </a:ln>
        </p:spPr>
        <p:txBody>
          <a:bodyPr lIns="91425" tIns="45700" rIns="91425" bIns="45700"/>
          <a:lstStyle/>
          <a:p>
            <a:pPr algn="ctr" defTabSz="514350">
              <a:lnSpc>
                <a:spcPct val="110000"/>
              </a:lnSpc>
              <a:buSzPct val="25000"/>
              <a:defRPr/>
            </a:pPr>
            <a:r>
              <a:rPr lang="en-US" sz="3300" b="1" dirty="0">
                <a:solidFill>
                  <a:srgbClr val="1FB3CF"/>
                </a:solidFill>
                <a:latin typeface="Arial" panose="020B0604020202020204" pitchFamily="34" charset="0"/>
                <a:ea typeface="Arial"/>
                <a:cs typeface="Arial" panose="020B0604020202020204" pitchFamily="34" charset="0"/>
                <a:sym typeface="Arial"/>
              </a:rPr>
              <a:t>Power Systems Product Portfolio</a:t>
            </a:r>
          </a:p>
        </p:txBody>
      </p:sp>
      <p:sp>
        <p:nvSpPr>
          <p:cNvPr id="30" name="Rectangle 29">
            <a:extLst>
              <a:ext uri="{FF2B5EF4-FFF2-40B4-BE49-F238E27FC236}">
                <a16:creationId xmlns:a16="http://schemas.microsoft.com/office/drawing/2014/main" id="{B32256FA-4FC5-4A93-87FA-0B50E079088A}"/>
              </a:ext>
            </a:extLst>
          </p:cNvPr>
          <p:cNvSpPr/>
          <p:nvPr/>
        </p:nvSpPr>
        <p:spPr>
          <a:xfrm>
            <a:off x="83889" y="4746821"/>
            <a:ext cx="1234440" cy="193899"/>
          </a:xfrm>
          <a:prstGeom prst="rect">
            <a:avLst/>
          </a:prstGeom>
          <a:noFill/>
          <a:ln w="9525">
            <a:noFill/>
          </a:ln>
        </p:spPr>
        <p:txBody>
          <a:bodyPr wrap="square" lIns="27432" tIns="27432" rIns="27432" bIns="27432">
            <a:spAutoFit/>
          </a:bodyPr>
          <a:lstStyle/>
          <a:p>
            <a:pPr defTabSz="685783">
              <a:spcBef>
                <a:spcPct val="0"/>
              </a:spcBef>
              <a:buClr>
                <a:srgbClr val="FFFFFF"/>
              </a:buClr>
            </a:pPr>
            <a:r>
              <a:rPr lang="en-US" sz="900" b="1" dirty="0">
                <a:solidFill>
                  <a:srgbClr val="FFFFFF"/>
                </a:solidFill>
                <a:latin typeface="Arial" panose="020B0604020202020204" pitchFamily="34" charset="0"/>
                <a:ea typeface="MS PGothic" panose="020B0600070205080204" pitchFamily="34" charset="-128"/>
                <a:cs typeface="Arial" panose="020B0604020202020204" pitchFamily="34" charset="0"/>
              </a:rPr>
              <a:t>Core Infrastructure</a:t>
            </a:r>
          </a:p>
        </p:txBody>
      </p:sp>
      <p:sp>
        <p:nvSpPr>
          <p:cNvPr id="31" name="Rectangle 30">
            <a:extLst>
              <a:ext uri="{FF2B5EF4-FFF2-40B4-BE49-F238E27FC236}">
                <a16:creationId xmlns:a16="http://schemas.microsoft.com/office/drawing/2014/main" id="{B32256FA-4FC5-4A93-87FA-0B50E079088A}"/>
              </a:ext>
            </a:extLst>
          </p:cNvPr>
          <p:cNvSpPr/>
          <p:nvPr/>
        </p:nvSpPr>
        <p:spPr>
          <a:xfrm>
            <a:off x="7598978" y="4768593"/>
            <a:ext cx="1472829" cy="193899"/>
          </a:xfrm>
          <a:prstGeom prst="rect">
            <a:avLst/>
          </a:prstGeom>
          <a:noFill/>
          <a:ln w="9525">
            <a:noFill/>
          </a:ln>
        </p:spPr>
        <p:txBody>
          <a:bodyPr wrap="square" lIns="27432" tIns="27432" rIns="27432" bIns="27432">
            <a:spAutoFit/>
          </a:bodyPr>
          <a:lstStyle/>
          <a:p>
            <a:pPr algn="r" defTabSz="685783">
              <a:spcBef>
                <a:spcPct val="0"/>
              </a:spcBef>
              <a:buClr>
                <a:srgbClr val="FFFFFF"/>
              </a:buClr>
            </a:pPr>
            <a:r>
              <a:rPr lang="en-US" sz="900" b="1" dirty="0">
                <a:solidFill>
                  <a:srgbClr val="FFFFFF"/>
                </a:solidFill>
                <a:latin typeface="Arial" panose="020B0604020202020204" pitchFamily="34" charset="0"/>
                <a:ea typeface="MS PGothic" panose="020B0600070205080204" pitchFamily="34" charset="-128"/>
                <a:cs typeface="Arial" panose="020B0604020202020204" pitchFamily="34" charset="0"/>
              </a:rPr>
              <a:t>Next Gen AI Workloads</a:t>
            </a:r>
          </a:p>
        </p:txBody>
      </p:sp>
      <p:cxnSp>
        <p:nvCxnSpPr>
          <p:cNvPr id="32" name="Straight Arrow Connector 31"/>
          <p:cNvCxnSpPr/>
          <p:nvPr/>
        </p:nvCxnSpPr>
        <p:spPr>
          <a:xfrm flipV="1">
            <a:off x="47793" y="4427136"/>
            <a:ext cx="9060111" cy="17936"/>
          </a:xfrm>
          <a:prstGeom prst="straightConnector1">
            <a:avLst/>
          </a:prstGeom>
          <a:ln w="73025">
            <a:solidFill>
              <a:schemeClr val="accent4"/>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086600" y="2047247"/>
            <a:ext cx="1988219" cy="253916"/>
          </a:xfrm>
          <a:prstGeom prst="rect">
            <a:avLst/>
          </a:prstGeom>
          <a:solidFill>
            <a:srgbClr val="002060"/>
          </a:solidFill>
        </p:spPr>
        <p:txBody>
          <a:bodyPr wrap="square" rtlCol="0">
            <a:spAutoFit/>
          </a:bodyPr>
          <a:lstStyle/>
          <a:p>
            <a:pPr algn="ctr" defTabSz="514350"/>
            <a:r>
              <a:rPr lang="en-US" sz="1050" b="1" dirty="0">
                <a:solidFill>
                  <a:srgbClr val="FFFFFF"/>
                </a:solidFill>
                <a:latin typeface="Arial" panose="020B0604020202020204" pitchFamily="34" charset="0"/>
                <a:cs typeface="Arial" panose="020B0604020202020204" pitchFamily="34" charset="0"/>
              </a:rPr>
              <a:t>Enterprise AI Workloads</a:t>
            </a:r>
          </a:p>
        </p:txBody>
      </p:sp>
      <p:sp>
        <p:nvSpPr>
          <p:cNvPr id="23" name="TextBox 22"/>
          <p:cNvSpPr txBox="1"/>
          <p:nvPr/>
        </p:nvSpPr>
        <p:spPr>
          <a:xfrm>
            <a:off x="5013291" y="2048382"/>
            <a:ext cx="2014409" cy="253916"/>
          </a:xfrm>
          <a:prstGeom prst="rect">
            <a:avLst/>
          </a:prstGeom>
          <a:solidFill>
            <a:schemeClr val="accent2"/>
          </a:solidFill>
        </p:spPr>
        <p:txBody>
          <a:bodyPr wrap="square" rtlCol="0">
            <a:spAutoFit/>
          </a:bodyPr>
          <a:lstStyle/>
          <a:p>
            <a:pPr algn="ctr" defTabSz="514350"/>
            <a:r>
              <a:rPr lang="en-US" sz="1050" b="1" dirty="0">
                <a:solidFill>
                  <a:srgbClr val="FFFFFF"/>
                </a:solidFill>
                <a:latin typeface="Arial" panose="020B0604020202020204" pitchFamily="34" charset="0"/>
                <a:cs typeface="Arial" panose="020B0604020202020204" pitchFamily="34" charset="0"/>
              </a:rPr>
              <a:t>Big Data Workloads</a:t>
            </a:r>
          </a:p>
        </p:txBody>
      </p:sp>
      <p:sp>
        <p:nvSpPr>
          <p:cNvPr id="24" name="TextBox 23"/>
          <p:cNvSpPr txBox="1"/>
          <p:nvPr/>
        </p:nvSpPr>
        <p:spPr>
          <a:xfrm>
            <a:off x="89680" y="2298001"/>
            <a:ext cx="507835" cy="248209"/>
          </a:xfrm>
          <a:prstGeom prst="rect">
            <a:avLst/>
          </a:prstGeom>
          <a:solidFill>
            <a:schemeClr val="accent5"/>
          </a:solidFill>
        </p:spPr>
        <p:txBody>
          <a:bodyPr wrap="square" rtlCol="0">
            <a:spAutoFit/>
          </a:bodyPr>
          <a:lstStyle/>
          <a:p>
            <a:pPr algn="ctr" defTabSz="514350"/>
            <a:r>
              <a:rPr lang="en-US" sz="1013" dirty="0">
                <a:solidFill>
                  <a:srgbClr val="FFFFFF"/>
                </a:solidFill>
                <a:latin typeface="Arial" panose="020B0604020202020204" pitchFamily="34" charset="0"/>
                <a:cs typeface="Arial" panose="020B0604020202020204" pitchFamily="34" charset="0"/>
              </a:rPr>
              <a:t>Entry</a:t>
            </a:r>
          </a:p>
        </p:txBody>
      </p:sp>
      <p:sp>
        <p:nvSpPr>
          <p:cNvPr id="25" name="TextBox 24"/>
          <p:cNvSpPr txBox="1"/>
          <p:nvPr/>
        </p:nvSpPr>
        <p:spPr>
          <a:xfrm>
            <a:off x="2226654" y="2290064"/>
            <a:ext cx="434782" cy="248209"/>
          </a:xfrm>
          <a:prstGeom prst="rect">
            <a:avLst/>
          </a:prstGeom>
          <a:solidFill>
            <a:schemeClr val="accent5"/>
          </a:solidFill>
        </p:spPr>
        <p:txBody>
          <a:bodyPr wrap="square" rtlCol="0">
            <a:spAutoFit/>
          </a:bodyPr>
          <a:lstStyle/>
          <a:p>
            <a:pPr algn="ctr" defTabSz="514350"/>
            <a:r>
              <a:rPr lang="en-US" sz="1013">
                <a:solidFill>
                  <a:srgbClr val="FFFFFF"/>
                </a:solidFill>
                <a:latin typeface="Arial" panose="020B0604020202020204" pitchFamily="34" charset="0"/>
                <a:cs typeface="Arial" panose="020B0604020202020204" pitchFamily="34" charset="0"/>
              </a:rPr>
              <a:t>Mid</a:t>
            </a:r>
            <a:endParaRPr lang="en-US" sz="1013" dirty="0">
              <a:solidFill>
                <a:srgbClr val="FFFFFF"/>
              </a:solidFill>
              <a:latin typeface="Arial" panose="020B0604020202020204" pitchFamily="34" charset="0"/>
              <a:cs typeface="Arial" panose="020B0604020202020204" pitchFamily="34" charset="0"/>
            </a:endParaRPr>
          </a:p>
        </p:txBody>
      </p:sp>
      <p:sp>
        <p:nvSpPr>
          <p:cNvPr id="26" name="TextBox 25"/>
          <p:cNvSpPr txBox="1"/>
          <p:nvPr/>
        </p:nvSpPr>
        <p:spPr>
          <a:xfrm>
            <a:off x="4124938" y="2298000"/>
            <a:ext cx="786464" cy="248209"/>
          </a:xfrm>
          <a:prstGeom prst="rect">
            <a:avLst/>
          </a:prstGeom>
          <a:solidFill>
            <a:schemeClr val="accent5"/>
          </a:solidFill>
        </p:spPr>
        <p:txBody>
          <a:bodyPr wrap="square" rtlCol="0">
            <a:spAutoFit/>
          </a:bodyPr>
          <a:lstStyle/>
          <a:p>
            <a:pPr algn="ctr" defTabSz="514350"/>
            <a:r>
              <a:rPr lang="en-US" sz="1013">
                <a:solidFill>
                  <a:srgbClr val="FFFFFF"/>
                </a:solidFill>
                <a:latin typeface="Arial" panose="020B0604020202020204" pitchFamily="34" charset="0"/>
                <a:cs typeface="Arial" panose="020B0604020202020204" pitchFamily="34" charset="0"/>
              </a:rPr>
              <a:t>Enterprise</a:t>
            </a:r>
            <a:endParaRPr lang="en-US" sz="1013" dirty="0">
              <a:solidFill>
                <a:srgbClr val="FFFFFF"/>
              </a:solidFill>
              <a:latin typeface="Arial" panose="020B0604020202020204" pitchFamily="34" charset="0"/>
              <a:cs typeface="Arial" panose="020B0604020202020204" pitchFamily="34" charset="0"/>
            </a:endParaRPr>
          </a:p>
        </p:txBody>
      </p:sp>
      <p:sp>
        <p:nvSpPr>
          <p:cNvPr id="6" name="Rectangle 5"/>
          <p:cNvSpPr/>
          <p:nvPr/>
        </p:nvSpPr>
        <p:spPr>
          <a:xfrm>
            <a:off x="83889" y="2048382"/>
            <a:ext cx="4827513" cy="253916"/>
          </a:xfrm>
          <a:prstGeom prst="rect">
            <a:avLst/>
          </a:prstGeom>
          <a:solidFill>
            <a:schemeClr val="accent5"/>
          </a:solidFill>
        </p:spPr>
        <p:txBody>
          <a:bodyPr wrap="square">
            <a:spAutoFit/>
          </a:bodyPr>
          <a:lstStyle/>
          <a:p>
            <a:pPr algn="ctr" defTabSz="514350"/>
            <a:r>
              <a:rPr lang="en-US" sz="1050" b="1" dirty="0">
                <a:solidFill>
                  <a:srgbClr val="FFFFFF"/>
                </a:solidFill>
                <a:latin typeface="Arial" panose="020B0604020202020204" pitchFamily="34" charset="0"/>
                <a:cs typeface="Arial" panose="020B0604020202020204" pitchFamily="34" charset="0"/>
              </a:rPr>
              <a:t>Mission Critical Workloads</a:t>
            </a:r>
          </a:p>
        </p:txBody>
      </p:sp>
      <p:sp>
        <p:nvSpPr>
          <p:cNvPr id="2" name="TextBox 1"/>
          <p:cNvSpPr txBox="1"/>
          <p:nvPr/>
        </p:nvSpPr>
        <p:spPr>
          <a:xfrm>
            <a:off x="127094" y="776034"/>
            <a:ext cx="8915607" cy="553998"/>
          </a:xfrm>
          <a:prstGeom prst="rect">
            <a:avLst/>
          </a:prstGeom>
          <a:noFill/>
        </p:spPr>
        <p:txBody>
          <a:bodyPr wrap="square" rtlCol="0">
            <a:spAutoFit/>
          </a:bodyPr>
          <a:lstStyle/>
          <a:p>
            <a:pPr algn="ctr" defTabSz="514350"/>
            <a:r>
              <a:rPr lang="en-US" altLang="en-US" sz="1500" dirty="0">
                <a:solidFill>
                  <a:srgbClr val="FFFFFF"/>
                </a:solidFill>
                <a:latin typeface="Arial" panose="020B0604020202020204" pitchFamily="34" charset="0"/>
                <a:ea typeface="Arial" charset="0"/>
                <a:cs typeface="Arial" panose="020B0604020202020204" pitchFamily="34" charset="0"/>
              </a:rPr>
              <a:t>POWER9 servers and solutions are built to crush today’s most advanced data applications …</a:t>
            </a:r>
            <a:br>
              <a:rPr lang="en-US" altLang="en-US" sz="1500" dirty="0">
                <a:solidFill>
                  <a:srgbClr val="FFFFFF"/>
                </a:solidFill>
                <a:latin typeface="Arial" panose="020B0604020202020204" pitchFamily="34" charset="0"/>
                <a:ea typeface="Arial" charset="0"/>
                <a:cs typeface="Arial" panose="020B0604020202020204" pitchFamily="34" charset="0"/>
              </a:rPr>
            </a:br>
            <a:r>
              <a:rPr lang="en-US" altLang="en-US" sz="1500" dirty="0">
                <a:solidFill>
                  <a:srgbClr val="FFFFFF"/>
                </a:solidFill>
                <a:latin typeface="Arial" panose="020B0604020202020204" pitchFamily="34" charset="0"/>
                <a:ea typeface="Arial" charset="0"/>
                <a:cs typeface="Arial" panose="020B0604020202020204" pitchFamily="34" charset="0"/>
              </a:rPr>
              <a:t>from the mission critical applications you run today to the next generation of AI workloads</a:t>
            </a:r>
          </a:p>
        </p:txBody>
      </p:sp>
    </p:spTree>
    <p:extLst>
      <p:ext uri="{BB962C8B-B14F-4D97-AF65-F5344CB8AC3E}">
        <p14:creationId xmlns:p14="http://schemas.microsoft.com/office/powerpoint/2010/main" val="11614002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marL="0" marR="0" lvl="0" indent="0" algn="l" defTabSz="685800" rtl="0" eaLnBrk="0" fontAlgn="auto" latinLnBrk="0" hangingPunct="0">
              <a:lnSpc>
                <a:spcPct val="100000"/>
              </a:lnSpc>
              <a:spcBef>
                <a:spcPts val="0"/>
              </a:spcBef>
              <a:spcAft>
                <a:spcPts val="0"/>
              </a:spcAft>
              <a:buClrTx/>
              <a:buSzTx/>
              <a:buFontTx/>
              <a:buNone/>
              <a:tabLst/>
              <a:defRPr/>
            </a:pPr>
            <a:fld id="{86CB4B4D-7CA3-9044-876B-883B54F8677D}" type="slidenum">
              <a:rPr kumimoji="0" lang="uk-UA" sz="900" b="0" i="0" u="none" strike="noStrike" kern="1200" cap="none" spc="0" normalizeH="0" baseline="0" noProof="0" smtClean="0">
                <a:ln>
                  <a:noFill/>
                </a:ln>
                <a:solidFill>
                  <a:srgbClr val="003756">
                    <a:lumMod val="90000"/>
                    <a:lumOff val="10000"/>
                  </a:srgbClr>
                </a:solidFill>
                <a:effectLst/>
                <a:uLnTx/>
                <a:uFillTx/>
                <a:latin typeface="+mn-lt"/>
                <a:cs typeface="Calibri"/>
                <a:sym typeface="Calibri"/>
              </a:rPr>
              <a:pPr marL="0" marR="0" lvl="0" indent="0" algn="l" defTabSz="685800" rtl="0" eaLnBrk="0" fontAlgn="auto" latinLnBrk="0" hangingPunct="0">
                <a:lnSpc>
                  <a:spcPct val="100000"/>
                </a:lnSpc>
                <a:spcBef>
                  <a:spcPts val="0"/>
                </a:spcBef>
                <a:spcAft>
                  <a:spcPts val="0"/>
                </a:spcAft>
                <a:buClrTx/>
                <a:buSzTx/>
                <a:buFontTx/>
                <a:buNone/>
                <a:tabLst/>
                <a:defRPr/>
              </a:pPr>
              <a:t>20</a:t>
            </a:fld>
            <a:endParaRPr kumimoji="0" lang="uk-UA" sz="900" b="0" i="0" u="none" strike="noStrike" kern="1200" cap="none" spc="0" normalizeH="0" baseline="0" noProof="0" dirty="0">
              <a:ln>
                <a:noFill/>
              </a:ln>
              <a:solidFill>
                <a:srgbClr val="003756">
                  <a:lumMod val="90000"/>
                  <a:lumOff val="10000"/>
                </a:srgbClr>
              </a:solidFill>
              <a:effectLst/>
              <a:uLnTx/>
              <a:uFillTx/>
              <a:latin typeface="+mn-lt"/>
              <a:cs typeface="Calibri"/>
              <a:sym typeface="Calibri"/>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5" name="Picture 14"/>
          <p:cNvPicPr>
            <a:picLocks noChangeAspect="1"/>
          </p:cNvPicPr>
          <p:nvPr/>
        </p:nvPicPr>
        <p:blipFill rotWithShape="1">
          <a:blip r:embed="rId4" cstate="screen">
            <a:alphaModFix amt="55000"/>
            <a:extLst>
              <a:ext uri="{28A0092B-C50C-407E-A947-70E740481C1C}">
                <a14:useLocalDpi xmlns:a14="http://schemas.microsoft.com/office/drawing/2010/main"/>
              </a:ext>
            </a:extLst>
          </a:blip>
          <a:srcRect/>
          <a:stretch/>
        </p:blipFill>
        <p:spPr>
          <a:xfrm>
            <a:off x="4033167" y="1693892"/>
            <a:ext cx="1201296" cy="1017558"/>
          </a:xfrm>
          <a:prstGeom prst="rect">
            <a:avLst/>
          </a:prstGeom>
          <a:effectLst/>
        </p:spPr>
      </p:pic>
      <p:sp>
        <p:nvSpPr>
          <p:cNvPr id="4" name="Title 1"/>
          <p:cNvSpPr txBox="1">
            <a:spLocks/>
          </p:cNvSpPr>
          <p:nvPr/>
        </p:nvSpPr>
        <p:spPr>
          <a:xfrm>
            <a:off x="1325465" y="1772636"/>
            <a:ext cx="6616699" cy="501650"/>
          </a:xfrm>
          <a:prstGeom prst="rect">
            <a:avLst/>
          </a:prstGeom>
          <a:effectLst>
            <a:glow rad="1663700">
              <a:schemeClr val="tx1">
                <a:alpha val="6000"/>
              </a:schemeClr>
            </a:glow>
          </a:effectLst>
        </p:spPr>
        <p:txBody>
          <a:bodyPr/>
          <a:lstStyle>
            <a:lvl1pPr algn="l" rtl="0" eaLnBrk="1" fontAlgn="base" hangingPunct="1">
              <a:spcBef>
                <a:spcPct val="0"/>
              </a:spcBef>
              <a:spcAft>
                <a:spcPct val="0"/>
              </a:spcAft>
              <a:defRPr sz="1800" b="1">
                <a:solidFill>
                  <a:schemeClr val="accent4">
                    <a:lumMod val="90000"/>
                    <a:lumOff val="10000"/>
                  </a:schemeClr>
                </a:solidFill>
                <a:latin typeface="+mj-lt"/>
                <a:ea typeface="+mj-ea"/>
                <a:cs typeface="+mj-cs"/>
              </a:defRPr>
            </a:lvl1pPr>
            <a:lvl2pPr algn="l" rtl="0" eaLnBrk="1" fontAlgn="base" hangingPunct="1">
              <a:spcBef>
                <a:spcPct val="0"/>
              </a:spcBef>
              <a:spcAft>
                <a:spcPct val="0"/>
              </a:spcAft>
              <a:defRPr sz="2798" b="1">
                <a:solidFill>
                  <a:srgbClr val="004266"/>
                </a:solidFill>
                <a:latin typeface="Arial" pitchFamily="34" charset="0"/>
              </a:defRPr>
            </a:lvl2pPr>
            <a:lvl3pPr algn="l" rtl="0" eaLnBrk="1" fontAlgn="base" hangingPunct="1">
              <a:spcBef>
                <a:spcPct val="0"/>
              </a:spcBef>
              <a:spcAft>
                <a:spcPct val="0"/>
              </a:spcAft>
              <a:defRPr sz="2798" b="1">
                <a:solidFill>
                  <a:srgbClr val="004266"/>
                </a:solidFill>
                <a:latin typeface="Arial" pitchFamily="34" charset="0"/>
              </a:defRPr>
            </a:lvl3pPr>
            <a:lvl4pPr algn="l" rtl="0" eaLnBrk="1" fontAlgn="base" hangingPunct="1">
              <a:spcBef>
                <a:spcPct val="0"/>
              </a:spcBef>
              <a:spcAft>
                <a:spcPct val="0"/>
              </a:spcAft>
              <a:defRPr sz="2798" b="1">
                <a:solidFill>
                  <a:srgbClr val="004266"/>
                </a:solidFill>
                <a:latin typeface="Arial" pitchFamily="34" charset="0"/>
              </a:defRPr>
            </a:lvl4pPr>
            <a:lvl5pPr algn="l" rtl="0" eaLnBrk="1" fontAlgn="base" hangingPunct="1">
              <a:spcBef>
                <a:spcPct val="0"/>
              </a:spcBef>
              <a:spcAft>
                <a:spcPct val="0"/>
              </a:spcAft>
              <a:defRPr sz="2798" b="1">
                <a:solidFill>
                  <a:srgbClr val="004266"/>
                </a:solidFill>
                <a:latin typeface="Arial" pitchFamily="34" charset="0"/>
              </a:defRPr>
            </a:lvl5pPr>
            <a:lvl6pPr marL="456777" algn="l" rtl="0" eaLnBrk="1" fontAlgn="base" hangingPunct="1">
              <a:spcBef>
                <a:spcPct val="0"/>
              </a:spcBef>
              <a:spcAft>
                <a:spcPct val="0"/>
              </a:spcAft>
              <a:defRPr sz="2798" b="1">
                <a:solidFill>
                  <a:srgbClr val="004266"/>
                </a:solidFill>
                <a:latin typeface="Arial" pitchFamily="34" charset="0"/>
              </a:defRPr>
            </a:lvl6pPr>
            <a:lvl7pPr marL="913554" algn="l" rtl="0" eaLnBrk="1" fontAlgn="base" hangingPunct="1">
              <a:spcBef>
                <a:spcPct val="0"/>
              </a:spcBef>
              <a:spcAft>
                <a:spcPct val="0"/>
              </a:spcAft>
              <a:defRPr sz="2798" b="1">
                <a:solidFill>
                  <a:srgbClr val="004266"/>
                </a:solidFill>
                <a:latin typeface="Arial" pitchFamily="34" charset="0"/>
              </a:defRPr>
            </a:lvl7pPr>
            <a:lvl8pPr marL="1370331" algn="l" rtl="0" eaLnBrk="1" fontAlgn="base" hangingPunct="1">
              <a:spcBef>
                <a:spcPct val="0"/>
              </a:spcBef>
              <a:spcAft>
                <a:spcPct val="0"/>
              </a:spcAft>
              <a:defRPr sz="2798" b="1">
                <a:solidFill>
                  <a:srgbClr val="004266"/>
                </a:solidFill>
                <a:latin typeface="Arial" pitchFamily="34" charset="0"/>
              </a:defRPr>
            </a:lvl8pPr>
            <a:lvl9pPr marL="1827108" algn="l" rtl="0" eaLnBrk="1" fontAlgn="base" hangingPunct="1">
              <a:spcBef>
                <a:spcPct val="0"/>
              </a:spcBef>
              <a:spcAft>
                <a:spcPct val="0"/>
              </a:spcAft>
              <a:defRPr sz="2798" b="1">
                <a:solidFill>
                  <a:srgbClr val="004266"/>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0" cap="none" spc="0" normalizeH="0" baseline="0" noProof="0" dirty="0">
                <a:ln>
                  <a:noFill/>
                </a:ln>
                <a:solidFill>
                  <a:srgbClr val="000000"/>
                </a:solidFill>
                <a:effectLst>
                  <a:glow rad="1905000">
                    <a:srgbClr val="FFFFFF">
                      <a:satMod val="175000"/>
                      <a:alpha val="51000"/>
                    </a:srgbClr>
                  </a:glow>
                </a:effectLst>
                <a:uLnTx/>
                <a:uFillTx/>
                <a:latin typeface="+mn-lt"/>
                <a:ea typeface="+mj-ea"/>
                <a:cs typeface="Arial" panose="020B0604020202020204" pitchFamily="34" charset="0"/>
              </a:rPr>
              <a:t>Leading Open Source Technologies</a:t>
            </a:r>
            <a:br>
              <a:rPr kumimoji="0" lang="en-US" altLang="en-US" sz="2300" b="1" i="0" u="none" strike="noStrike" kern="0" cap="none" spc="0" normalizeH="0" baseline="0" noProof="0" dirty="0">
                <a:ln>
                  <a:noFill/>
                </a:ln>
                <a:solidFill>
                  <a:srgbClr val="000000"/>
                </a:solidFill>
                <a:effectLst>
                  <a:glow rad="1905000">
                    <a:srgbClr val="FFFFFF">
                      <a:satMod val="175000"/>
                      <a:alpha val="51000"/>
                    </a:srgbClr>
                  </a:glow>
                </a:effectLst>
                <a:uLnTx/>
                <a:uFillTx/>
                <a:latin typeface="+mn-lt"/>
                <a:ea typeface="+mj-ea"/>
                <a:cs typeface="Arial" panose="020B0604020202020204" pitchFamily="34" charset="0"/>
              </a:rPr>
            </a:br>
            <a:r>
              <a:rPr kumimoji="0" lang="en-US" altLang="en-US" sz="2300" b="1" i="0" u="none" strike="noStrike" kern="0" cap="none" spc="0" normalizeH="0" baseline="0" noProof="0" dirty="0">
                <a:ln>
                  <a:noFill/>
                </a:ln>
                <a:solidFill>
                  <a:srgbClr val="000000"/>
                </a:solidFill>
                <a:effectLst>
                  <a:glow rad="1905000">
                    <a:srgbClr val="FFFFFF">
                      <a:satMod val="175000"/>
                      <a:alpha val="51000"/>
                    </a:srgbClr>
                  </a:glow>
                </a:effectLst>
                <a:uLnTx/>
                <a:uFillTx/>
                <a:latin typeface="+mn-lt"/>
                <a:ea typeface="+mj-ea"/>
                <a:cs typeface="Arial" panose="020B0604020202020204" pitchFamily="34" charset="0"/>
              </a:rPr>
              <a:t>Available and Optimized for Linux on Power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5584" y="3588025"/>
            <a:ext cx="1171116" cy="468446"/>
          </a:xfrm>
          <a:prstGeom prst="rect">
            <a:avLst/>
          </a:prstGeom>
          <a:effectLst>
            <a:glow rad="228600">
              <a:schemeClr val="accent3">
                <a:satMod val="175000"/>
                <a:alpha val="58000"/>
              </a:schemeClr>
            </a:glow>
          </a:effectLst>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9164" y="3906371"/>
            <a:ext cx="1079872" cy="723431"/>
          </a:xfrm>
          <a:prstGeom prst="rect">
            <a:avLst/>
          </a:prstGeom>
          <a:effectLst>
            <a:glow rad="711200">
              <a:schemeClr val="accent3">
                <a:satMod val="175000"/>
                <a:alpha val="58000"/>
              </a:schemeClr>
            </a:glow>
          </a:effectLst>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98547" y="3600023"/>
            <a:ext cx="1335916" cy="446697"/>
          </a:xfrm>
          <a:prstGeom prst="rect">
            <a:avLst/>
          </a:prstGeom>
          <a:effectLst>
            <a:glow rad="228600">
              <a:schemeClr val="accent3">
                <a:satMod val="175000"/>
                <a:alpha val="58000"/>
              </a:schemeClr>
            </a:glow>
          </a:effectLst>
        </p:spPr>
      </p:pic>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19648" y="4073253"/>
            <a:ext cx="1459337" cy="581999"/>
          </a:xfrm>
          <a:prstGeom prst="rect">
            <a:avLst/>
          </a:prstGeom>
          <a:effectLst>
            <a:glow rad="228600">
              <a:schemeClr val="accent3">
                <a:satMod val="175000"/>
                <a:alpha val="58000"/>
              </a:schemeClr>
            </a:glow>
          </a:effectLst>
        </p:spPr>
      </p:pic>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44393" y="3571973"/>
            <a:ext cx="962018" cy="500550"/>
          </a:xfrm>
          <a:prstGeom prst="rect">
            <a:avLst/>
          </a:prstGeom>
          <a:effectLst>
            <a:glow rad="228600">
              <a:schemeClr val="accent3">
                <a:satMod val="175000"/>
                <a:alpha val="58000"/>
              </a:schemeClr>
            </a:glow>
          </a:effectLst>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863039" y="3723692"/>
            <a:ext cx="678207" cy="754054"/>
          </a:xfrm>
          <a:prstGeom prst="rect">
            <a:avLst/>
          </a:prstGeom>
          <a:effectLst>
            <a:glow rad="228600">
              <a:schemeClr val="accent3">
                <a:satMod val="175000"/>
                <a:alpha val="58000"/>
              </a:schemeClr>
            </a:glow>
          </a:effectLst>
        </p:spPr>
      </p:pic>
      <p:pic>
        <p:nvPicPr>
          <p:cNvPr id="12" name="Picture 1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16179" y="3983296"/>
            <a:ext cx="1130078" cy="652512"/>
          </a:xfrm>
          <a:prstGeom prst="rect">
            <a:avLst/>
          </a:prstGeom>
          <a:effectLst>
            <a:glow rad="228600">
              <a:schemeClr val="accent3">
                <a:satMod val="175000"/>
                <a:alpha val="58000"/>
              </a:schemeClr>
            </a:glow>
          </a:effectLst>
        </p:spPr>
      </p:pic>
      <p:pic>
        <p:nvPicPr>
          <p:cNvPr id="13" name="Picture 1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575167" y="2706074"/>
            <a:ext cx="2124297" cy="767056"/>
          </a:xfrm>
          <a:prstGeom prst="rect">
            <a:avLst/>
          </a:prstGeom>
          <a:effectLst>
            <a:glow rad="228600">
              <a:schemeClr val="accent3">
                <a:satMod val="175000"/>
                <a:alpha val="58000"/>
              </a:schemeClr>
            </a:glow>
          </a:effectLst>
        </p:spPr>
      </p:pic>
      <p:pic>
        <p:nvPicPr>
          <p:cNvPr id="14" name="Picture 1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25465" y="2756386"/>
            <a:ext cx="1973295" cy="656738"/>
          </a:xfrm>
          <a:prstGeom prst="rect">
            <a:avLst/>
          </a:prstGeom>
          <a:effectLst>
            <a:glow rad="660400">
              <a:schemeClr val="accent3">
                <a:satMod val="175000"/>
                <a:alpha val="58000"/>
              </a:schemeClr>
            </a:glow>
          </a:effectLst>
        </p:spPr>
      </p:pic>
      <p:pic>
        <p:nvPicPr>
          <p:cNvPr id="16" name="Picture 1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6327234" y="2854795"/>
            <a:ext cx="914400" cy="553989"/>
          </a:xfrm>
          <a:prstGeom prst="rect">
            <a:avLst/>
          </a:prstGeom>
          <a:effectLst>
            <a:glow rad="660400">
              <a:schemeClr val="accent3">
                <a:satMod val="175000"/>
                <a:alpha val="58000"/>
              </a:schemeClr>
            </a:glow>
          </a:effectLst>
        </p:spPr>
      </p:pic>
    </p:spTree>
    <p:extLst>
      <p:ext uri="{BB962C8B-B14F-4D97-AF65-F5344CB8AC3E}">
        <p14:creationId xmlns:p14="http://schemas.microsoft.com/office/powerpoint/2010/main" val="2247806001"/>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214" y="391042"/>
            <a:ext cx="8838786" cy="290186"/>
          </a:xfrm>
        </p:spPr>
        <p:txBody>
          <a:bodyPr/>
          <a:lstStyle/>
          <a:p>
            <a:r>
              <a:rPr lang="en-US" sz="2100" dirty="0">
                <a:latin typeface="+mn-lt"/>
              </a:rPr>
              <a:t>Don’t rip &amp; replace existing infrastructure to transform a business</a:t>
            </a:r>
            <a:br>
              <a:rPr lang="en-US" sz="2100" dirty="0">
                <a:latin typeface="+mn-lt"/>
              </a:rPr>
            </a:br>
            <a:r>
              <a:rPr lang="en-US" i="1" dirty="0">
                <a:latin typeface="+mn-lt"/>
              </a:rPr>
              <a:t>put data intensive workloads on the servers that were born to run them</a:t>
            </a:r>
            <a:endParaRPr lang="en-US" i="1" dirty="0">
              <a:solidFill>
                <a:schemeClr val="tx1"/>
              </a:solidFill>
              <a:latin typeface="+mn-lt"/>
            </a:endParaRPr>
          </a:p>
        </p:txBody>
      </p:sp>
      <p:sp>
        <p:nvSpPr>
          <p:cNvPr id="10" name="Rectangle 9"/>
          <p:cNvSpPr/>
          <p:nvPr/>
        </p:nvSpPr>
        <p:spPr>
          <a:xfrm>
            <a:off x="809688" y="1935915"/>
            <a:ext cx="2039415" cy="1885129"/>
          </a:xfrm>
          <a:prstGeom prst="rect">
            <a:avLst/>
          </a:prstGeom>
        </p:spPr>
        <p:txBody>
          <a:bodyPr wrap="square" lIns="68577" tIns="34289" rIns="68577" bIns="34289">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68%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more operations </a:t>
            </a:r>
            <a:b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b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per dollar </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0" cap="none" spc="0" normalizeH="0" baseline="0" noProof="0" dirty="0">
              <a:ln>
                <a:noFill/>
              </a:ln>
              <a:solidFill>
                <a:srgbClr val="666666">
                  <a:lumMod val="50000"/>
                </a:srgbClr>
              </a:solidFill>
              <a:effectLst/>
              <a:uLnTx/>
              <a:uFillTx/>
              <a:ea typeface="Arial" charset="0"/>
              <a:cs typeface="Arial" charset="0"/>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40%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better performance </a:t>
            </a:r>
            <a:b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b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per system</a:t>
            </a:r>
          </a:p>
        </p:txBody>
      </p:sp>
      <p:sp>
        <p:nvSpPr>
          <p:cNvPr id="11" name="Rectangle 10"/>
          <p:cNvSpPr/>
          <p:nvPr/>
        </p:nvSpPr>
        <p:spPr>
          <a:xfrm>
            <a:off x="6205602" y="1883145"/>
            <a:ext cx="2173339" cy="2100573"/>
          </a:xfrm>
          <a:prstGeom prst="rect">
            <a:avLst/>
          </a:prstGeom>
        </p:spPr>
        <p:txBody>
          <a:bodyPr wrap="square" lIns="68577" tIns="34289" rIns="68577" bIns="34289">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84%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more </a:t>
            </a:r>
            <a:r>
              <a:rPr kumimoji="0" lang="en-US" altLang="en-US" sz="1400" b="1" i="0" u="none" strike="noStrike" kern="0" cap="none" spc="0" normalizeH="0" baseline="0" noProof="0" dirty="0">
                <a:ln>
                  <a:noFill/>
                </a:ln>
                <a:solidFill>
                  <a:srgbClr val="003756"/>
                </a:solidFill>
                <a:effectLst/>
                <a:uLnTx/>
                <a:uFillTx/>
                <a:ea typeface="Arial" charset="0"/>
                <a:cs typeface="Arial" charset="0"/>
              </a:rPr>
              <a:t>virtual machines </a:t>
            </a: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per dollar </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0" cap="none" spc="0" normalizeH="0" baseline="0" noProof="0" dirty="0">
              <a:ln>
                <a:noFill/>
              </a:ln>
              <a:solidFill>
                <a:srgbClr val="666666">
                  <a:lumMod val="50000"/>
                </a:srgbClr>
              </a:solidFill>
              <a:effectLst/>
              <a:uLnTx/>
              <a:uFillTx/>
              <a:ea typeface="Arial" charset="0"/>
              <a:cs typeface="Arial" charset="0"/>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74%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000000"/>
                </a:solidFill>
                <a:effectLst/>
                <a:uLnTx/>
                <a:uFillTx/>
                <a:ea typeface="Arial" charset="0"/>
                <a:cs typeface="Arial" charset="0"/>
              </a:rPr>
              <a:t>more throughput </a:t>
            </a: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per dollar in a </a:t>
            </a:r>
            <a:r>
              <a:rPr kumimoji="0" lang="en-US" altLang="en-US" sz="1400" b="1" i="0" u="none" strike="noStrike" kern="0" cap="none" spc="0" normalizeH="0" baseline="0" noProof="0" dirty="0">
                <a:ln>
                  <a:noFill/>
                </a:ln>
                <a:solidFill>
                  <a:srgbClr val="003756"/>
                </a:solidFill>
                <a:effectLst/>
                <a:uLnTx/>
                <a:uFillTx/>
                <a:ea typeface="Arial" charset="0"/>
                <a:cs typeface="Arial" charset="0"/>
              </a:rPr>
              <a:t>virtualized</a:t>
            </a: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 configuration for Cloud</a:t>
            </a:r>
          </a:p>
        </p:txBody>
      </p:sp>
      <p:sp>
        <p:nvSpPr>
          <p:cNvPr id="12" name="Rectangle 11"/>
          <p:cNvSpPr/>
          <p:nvPr/>
        </p:nvSpPr>
        <p:spPr>
          <a:xfrm>
            <a:off x="683742" y="1815039"/>
            <a:ext cx="2291309" cy="2283589"/>
          </a:xfrm>
          <a:prstGeom prst="rect">
            <a:avLst/>
          </a:prstGeom>
          <a:noFill/>
          <a:ln w="508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a typeface="+mn-ea"/>
              <a:cs typeface="+mn-cs"/>
            </a:endParaRPr>
          </a:p>
        </p:txBody>
      </p:sp>
      <p:sp>
        <p:nvSpPr>
          <p:cNvPr id="13" name="Rectangle 12"/>
          <p:cNvSpPr/>
          <p:nvPr/>
        </p:nvSpPr>
        <p:spPr>
          <a:xfrm>
            <a:off x="6146617" y="1815793"/>
            <a:ext cx="2291309" cy="2283589"/>
          </a:xfrm>
          <a:prstGeom prst="rect">
            <a:avLst/>
          </a:prstGeom>
          <a:noFill/>
          <a:ln w="508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a typeface="+mn-ea"/>
              <a:cs typeface="+mn-cs"/>
            </a:endParaRPr>
          </a:p>
        </p:txBody>
      </p:sp>
      <p:sp>
        <p:nvSpPr>
          <p:cNvPr id="14" name="Rectangle 13"/>
          <p:cNvSpPr/>
          <p:nvPr/>
        </p:nvSpPr>
        <p:spPr>
          <a:xfrm>
            <a:off x="3414407" y="1891954"/>
            <a:ext cx="2292854" cy="2100573"/>
          </a:xfrm>
          <a:prstGeom prst="rect">
            <a:avLst/>
          </a:prstGeom>
        </p:spPr>
        <p:txBody>
          <a:bodyPr wrap="square" lIns="68577" tIns="34289" rIns="68577" bIns="34289">
            <a:sp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112%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more operations </a:t>
            </a:r>
            <a:b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b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per dollar for </a:t>
            </a:r>
            <a:b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br>
            <a:r>
              <a:rPr kumimoji="0" lang="en-US" altLang="en-US" sz="1400" b="1" i="0" u="none" strike="noStrike" kern="0" cap="none" spc="0" normalizeH="0" baseline="0" noProof="0" dirty="0">
                <a:ln>
                  <a:noFill/>
                </a:ln>
                <a:solidFill>
                  <a:srgbClr val="003756"/>
                </a:solidFill>
                <a:effectLst/>
                <a:uLnTx/>
                <a:uFillTx/>
                <a:ea typeface="Arial" charset="0"/>
                <a:cs typeface="Arial" charset="0"/>
              </a:rPr>
              <a:t>virtualized environments</a:t>
            </a:r>
          </a:p>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altLang="en-US" sz="1400" b="1" i="0" u="none" strike="noStrike" kern="0" cap="none" spc="0" normalizeH="0" baseline="0" noProof="0" dirty="0">
              <a:ln>
                <a:noFill/>
              </a:ln>
              <a:solidFill>
                <a:srgbClr val="666666">
                  <a:lumMod val="50000"/>
                </a:srgbClr>
              </a:solidFill>
              <a:effectLst/>
              <a:uLnTx/>
              <a:uFillTx/>
              <a:ea typeface="Arial" charset="0"/>
              <a:cs typeface="Arial" charset="0"/>
            </a:endParaRP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2400" b="1" i="0" u="none" strike="noStrike" kern="0" cap="none" spc="0" normalizeH="0" baseline="0" noProof="0" dirty="0">
                <a:ln>
                  <a:noFill/>
                </a:ln>
                <a:solidFill>
                  <a:srgbClr val="00B050"/>
                </a:solidFill>
                <a:effectLst/>
                <a:uLnTx/>
                <a:uFillTx/>
                <a:ea typeface="Arial" charset="0"/>
                <a:cs typeface="Arial" charset="0"/>
              </a:rPr>
              <a:t>62% </a:t>
            </a:r>
          </a:p>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altLang="en-US" sz="1400" b="0" i="0" u="none" strike="noStrike" kern="0" cap="none" spc="0" normalizeH="0" baseline="0" noProof="0" dirty="0">
                <a:ln>
                  <a:noFill/>
                </a:ln>
                <a:solidFill>
                  <a:srgbClr val="666666">
                    <a:lumMod val="50000"/>
                  </a:srgbClr>
                </a:solidFill>
                <a:effectLst/>
                <a:uLnTx/>
                <a:uFillTx/>
                <a:ea typeface="Arial" charset="0"/>
                <a:cs typeface="Arial" charset="0"/>
              </a:rPr>
              <a:t>more operations per dollar for single </a:t>
            </a:r>
            <a:r>
              <a:rPr kumimoji="0" lang="en-US" altLang="en-US" sz="1400" b="1" i="0" u="none" strike="noStrike" kern="0" cap="none" spc="0" normalizeH="0" baseline="0" noProof="0" dirty="0">
                <a:ln>
                  <a:noFill/>
                </a:ln>
                <a:solidFill>
                  <a:srgbClr val="003756"/>
                </a:solidFill>
                <a:effectLst/>
                <a:uLnTx/>
                <a:uFillTx/>
                <a:ea typeface="Arial" charset="0"/>
                <a:cs typeface="Arial" charset="0"/>
              </a:rPr>
              <a:t>image</a:t>
            </a:r>
          </a:p>
        </p:txBody>
      </p:sp>
      <p:sp>
        <p:nvSpPr>
          <p:cNvPr id="15" name="Rectangle 14"/>
          <p:cNvSpPr/>
          <p:nvPr/>
        </p:nvSpPr>
        <p:spPr>
          <a:xfrm>
            <a:off x="3415180" y="1817238"/>
            <a:ext cx="2291309" cy="2283589"/>
          </a:xfrm>
          <a:prstGeom prst="rect">
            <a:avLst/>
          </a:prstGeom>
          <a:noFill/>
          <a:ln w="508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5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a typeface="+mn-ea"/>
              <a:cs typeface="+mn-cs"/>
            </a:endParaRPr>
          </a:p>
        </p:txBody>
      </p:sp>
      <p:sp>
        <p:nvSpPr>
          <p:cNvPr id="17" name="Content Placeholder 2"/>
          <p:cNvSpPr txBox="1">
            <a:spLocks/>
          </p:cNvSpPr>
          <p:nvPr/>
        </p:nvSpPr>
        <p:spPr>
          <a:xfrm>
            <a:off x="-10394" y="4523569"/>
            <a:ext cx="9143999" cy="679565"/>
          </a:xfrm>
          <a:prstGeom prst="rect">
            <a:avLst/>
          </a:prstGeom>
        </p:spPr>
        <p:txBody>
          <a:bodyPr/>
          <a:lstStyle>
            <a:lvl1pPr marL="228600" indent="-228600" algn="l" rtl="0" eaLnBrk="1" fontAlgn="base" hangingPunct="1">
              <a:spcBef>
                <a:spcPct val="20000"/>
              </a:spcBef>
              <a:spcAft>
                <a:spcPct val="0"/>
              </a:spcAft>
              <a:buChar char="•"/>
              <a:defRPr sz="1600">
                <a:solidFill>
                  <a:srgbClr val="606060"/>
                </a:solidFill>
                <a:latin typeface="+mn-lt"/>
                <a:ea typeface="MS PGothic" pitchFamily="34" charset="-128"/>
                <a:cs typeface="MS PGothic" charset="0"/>
              </a:defRPr>
            </a:lvl1pPr>
            <a:lvl2pPr marL="685800" indent="-285750" algn="l" rtl="0" eaLnBrk="1" fontAlgn="base" hangingPunct="1">
              <a:spcBef>
                <a:spcPct val="20000"/>
              </a:spcBef>
              <a:spcAft>
                <a:spcPct val="0"/>
              </a:spcAft>
              <a:buChar char="–"/>
              <a:defRPr sz="1600">
                <a:solidFill>
                  <a:srgbClr val="606060"/>
                </a:solidFill>
                <a:latin typeface="+mn-lt"/>
                <a:ea typeface="MS PGothic" pitchFamily="34" charset="-128"/>
                <a:cs typeface="MS PGothic" charset="0"/>
              </a:defRPr>
            </a:lvl2pPr>
            <a:lvl3pPr marL="1143000" indent="-228600" algn="l" rtl="0" eaLnBrk="1" fontAlgn="base" hangingPunct="1">
              <a:spcBef>
                <a:spcPct val="20000"/>
              </a:spcBef>
              <a:spcAft>
                <a:spcPct val="0"/>
              </a:spcAft>
              <a:defRPr sz="24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378" rtl="0" eaLnBrk="1" fontAlgn="base" latinLnBrk="0" hangingPunct="1">
              <a:lnSpc>
                <a:spcPts val="1200"/>
              </a:lnSpc>
              <a:spcBef>
                <a:spcPct val="20000"/>
              </a:spcBef>
              <a:spcAft>
                <a:spcPct val="0"/>
              </a:spcAft>
              <a:buClrTx/>
              <a:buSzTx/>
              <a:buFontTx/>
              <a:buNone/>
              <a:tabLst/>
              <a:defRPr/>
            </a:pPr>
            <a:r>
              <a:rPr kumimoji="0" lang="en-US" sz="2700" b="1" i="1" u="none" strike="noStrike" kern="0" cap="none" spc="0" normalizeH="0" baseline="0" noProof="0" dirty="0">
                <a:ln>
                  <a:noFill/>
                </a:ln>
                <a:solidFill>
                  <a:srgbClr val="003756"/>
                </a:solidFill>
                <a:effectLst/>
                <a:uLnTx/>
                <a:uFillTx/>
                <a:ea typeface="MS PGothic" pitchFamily="34" charset="-128"/>
              </a:rPr>
              <a:t>IBM Power Systems </a:t>
            </a:r>
            <a:br>
              <a:rPr kumimoji="0" lang="en-US" sz="2700" b="0" i="1" u="none" strike="noStrike" kern="0" cap="none" spc="0" normalizeH="0" baseline="0" noProof="0" dirty="0">
                <a:ln>
                  <a:noFill/>
                </a:ln>
                <a:solidFill>
                  <a:srgbClr val="003756"/>
                </a:solidFill>
                <a:effectLst/>
                <a:uLnTx/>
                <a:uFillTx/>
                <a:ea typeface="MS PGothic" pitchFamily="34" charset="-128"/>
              </a:rPr>
            </a:br>
            <a:br>
              <a:rPr kumimoji="0" lang="en-US" sz="1800" b="0" i="1" u="none" strike="noStrike" kern="0" cap="none" spc="0" normalizeH="0" baseline="0" noProof="0" dirty="0">
                <a:ln>
                  <a:noFill/>
                </a:ln>
                <a:solidFill>
                  <a:srgbClr val="003756"/>
                </a:solidFill>
                <a:effectLst/>
                <a:uLnTx/>
                <a:uFillTx/>
                <a:ea typeface="MS PGothic" pitchFamily="34" charset="-128"/>
              </a:rPr>
            </a:br>
            <a:r>
              <a:rPr kumimoji="0" lang="en-US" sz="1800" b="1" i="1" u="none" strike="noStrike" kern="0" cap="none" spc="0" normalizeH="0" baseline="0" noProof="0" dirty="0">
                <a:ln>
                  <a:noFill/>
                </a:ln>
                <a:solidFill>
                  <a:srgbClr val="003756"/>
                </a:solidFill>
                <a:effectLst/>
                <a:uLnTx/>
                <a:uFillTx/>
                <a:ea typeface="MS PGothic" pitchFamily="34" charset="-128"/>
              </a:rPr>
              <a:t> </a:t>
            </a:r>
            <a:r>
              <a:rPr kumimoji="0" lang="en-US" sz="2250" b="1" i="1" u="none" strike="noStrike" kern="0" cap="none" spc="0" normalizeH="0" baseline="0" noProof="0" dirty="0">
                <a:ln>
                  <a:noFill/>
                </a:ln>
                <a:solidFill>
                  <a:srgbClr val="003756"/>
                </a:solidFill>
                <a:effectLst/>
                <a:uLnTx/>
                <a:uFillTx/>
                <a:ea typeface="MS PGothic" pitchFamily="34" charset="-128"/>
              </a:rPr>
              <a:t>80% more performance per dollar vs. x86-based</a:t>
            </a:r>
            <a:r>
              <a:rPr kumimoji="0" lang="en-US" sz="2250" b="1" i="0" u="none" strike="noStrike" kern="0" cap="none" spc="0" normalizeH="0" baseline="30000" noProof="0" dirty="0">
                <a:ln>
                  <a:noFill/>
                </a:ln>
                <a:solidFill>
                  <a:srgbClr val="003756"/>
                </a:solidFill>
                <a:effectLst/>
                <a:uLnTx/>
                <a:uFillTx/>
                <a:ea typeface="MS PGothic" pitchFamily="34" charset="-128"/>
              </a:rPr>
              <a:t> </a:t>
            </a:r>
            <a:r>
              <a:rPr kumimoji="0" lang="en-US" sz="2250" b="1" i="1" u="none" strike="noStrike" kern="0" cap="none" spc="0" normalizeH="0" baseline="0" noProof="0" dirty="0">
                <a:ln>
                  <a:noFill/>
                </a:ln>
                <a:solidFill>
                  <a:srgbClr val="003756"/>
                </a:solidFill>
                <a:effectLst/>
                <a:uLnTx/>
                <a:uFillTx/>
                <a:ea typeface="MS PGothic" pitchFamily="34" charset="-128"/>
              </a:rPr>
              <a:t>servers</a:t>
            </a:r>
            <a:endParaRPr kumimoji="0" lang="en-US" sz="2250" b="1" i="0" u="none" strike="noStrike" kern="0" cap="none" spc="0" normalizeH="0" baseline="30000" noProof="0" dirty="0">
              <a:ln>
                <a:noFill/>
              </a:ln>
              <a:solidFill>
                <a:srgbClr val="003756"/>
              </a:solidFill>
              <a:effectLst/>
              <a:uLnTx/>
              <a:uFillTx/>
              <a:ea typeface="MS PGothic" pitchFamily="34" charset="-128"/>
            </a:endParaRPr>
          </a:p>
        </p:txBody>
      </p:sp>
      <p:sp>
        <p:nvSpPr>
          <p:cNvPr id="3" name="Rectangle 2"/>
          <p:cNvSpPr/>
          <p:nvPr/>
        </p:nvSpPr>
        <p:spPr>
          <a:xfrm>
            <a:off x="7556226" y="914"/>
            <a:ext cx="1580882" cy="184666"/>
          </a:xfrm>
          <a:prstGeom prst="rect">
            <a:avLst/>
          </a:prstGeom>
        </p:spPr>
        <p:txBody>
          <a:bodyPr wrap="none">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dirty="0">
                <a:ln>
                  <a:noFill/>
                </a:ln>
                <a:solidFill>
                  <a:srgbClr val="004266"/>
                </a:solidFill>
                <a:effectLst/>
                <a:uLnTx/>
                <a:uFillTx/>
                <a:ea typeface="+mn-ea"/>
                <a:cs typeface="+mn-cs"/>
              </a:rPr>
              <a:t>Details on benchmarks in speaker notes.</a:t>
            </a:r>
            <a:endParaRPr kumimoji="0" lang="en-US" sz="600" b="0" i="0" u="none" strike="noStrike" kern="1200" cap="none" spc="0" normalizeH="0" baseline="0" noProof="0" dirty="0">
              <a:ln>
                <a:noFill/>
              </a:ln>
              <a:solidFill>
                <a:srgbClr val="004266"/>
              </a:solidFill>
              <a:effectLst/>
              <a:uLnTx/>
              <a:uFillTx/>
              <a:ea typeface="+mn-ea"/>
              <a:cs typeface="+mn-cs"/>
            </a:endParaRPr>
          </a:p>
        </p:txBody>
      </p:sp>
      <p:pic>
        <p:nvPicPr>
          <p:cNvPr id="18" name="Picture 17"/>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89742" y="1831679"/>
            <a:ext cx="2279308" cy="2258586"/>
          </a:xfrm>
          <a:prstGeom prst="rect">
            <a:avLst/>
          </a:prstGeom>
        </p:spPr>
      </p:pic>
      <p:pic>
        <p:nvPicPr>
          <p:cNvPr id="19" name="Picture 18"/>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421180" y="1831679"/>
            <a:ext cx="2279308" cy="2258586"/>
          </a:xfrm>
          <a:prstGeom prst="rect">
            <a:avLst/>
          </a:prstGeom>
        </p:spPr>
      </p:pic>
      <p:pic>
        <p:nvPicPr>
          <p:cNvPr id="20" name="Picture 19"/>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152618" y="1831679"/>
            <a:ext cx="2279308" cy="2258586"/>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3199" y="1167656"/>
            <a:ext cx="798144" cy="60023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63475" y="1277932"/>
            <a:ext cx="1331843" cy="379679"/>
          </a:xfrm>
          <a:prstGeom prst="rect">
            <a:avLst/>
          </a:prstGeom>
        </p:spPr>
      </p:pic>
      <p:sp>
        <p:nvSpPr>
          <p:cNvPr id="4" name="Rectangle 3"/>
          <p:cNvSpPr/>
          <p:nvPr/>
        </p:nvSpPr>
        <p:spPr>
          <a:xfrm>
            <a:off x="1741910" y="4398978"/>
            <a:ext cx="1200970" cy="3231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a:ln>
                  <a:noFill/>
                </a:ln>
                <a:solidFill>
                  <a:srgbClr val="FFFFFF">
                    <a:lumMod val="65000"/>
                  </a:srgbClr>
                </a:solidFill>
                <a:effectLst/>
                <a:uLnTx/>
                <a:uFillTx/>
                <a:ea typeface="+mn-ea"/>
                <a:cs typeface="+mn-cs"/>
              </a:rPr>
              <a:t>on average</a:t>
            </a:r>
            <a:endParaRPr kumimoji="0" lang="en-US" sz="1013" b="0" i="0" u="none" strike="noStrike" kern="1200" cap="none" spc="0" normalizeH="0" baseline="0" noProof="0" dirty="0">
              <a:ln>
                <a:noFill/>
              </a:ln>
              <a:solidFill>
                <a:srgbClr val="FFFFFF">
                  <a:lumMod val="65000"/>
                </a:srgbClr>
              </a:solidFill>
              <a:effectLst/>
              <a:uLnTx/>
              <a:uFillTx/>
              <a:ea typeface="+mn-ea"/>
              <a:cs typeface="+mn-cs"/>
            </a:endParaRPr>
          </a:p>
        </p:txBody>
      </p:sp>
      <p:sp>
        <p:nvSpPr>
          <p:cNvPr id="23" name="Rectangle 22"/>
          <p:cNvSpPr/>
          <p:nvPr/>
        </p:nvSpPr>
        <p:spPr>
          <a:xfrm>
            <a:off x="6185724" y="4418856"/>
            <a:ext cx="805029" cy="3231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500" b="1" i="1" u="none" strike="noStrike" kern="0" cap="none" spc="0" normalizeH="0" baseline="0" noProof="0" dirty="0">
                <a:ln>
                  <a:noFill/>
                </a:ln>
                <a:solidFill>
                  <a:srgbClr val="FFFFFF">
                    <a:lumMod val="65000"/>
                  </a:srgbClr>
                </a:solidFill>
                <a:effectLst/>
                <a:uLnTx/>
                <a:uFillTx/>
                <a:ea typeface="+mn-ea"/>
                <a:cs typeface="+mn-cs"/>
              </a:rPr>
              <a:t>deliver</a:t>
            </a:r>
            <a:endParaRPr kumimoji="0" lang="en-US" sz="1013" b="0" i="0" u="none" strike="noStrike" kern="1200" cap="none" spc="0" normalizeH="0" baseline="0" noProof="0" dirty="0">
              <a:ln>
                <a:noFill/>
              </a:ln>
              <a:solidFill>
                <a:srgbClr val="FFFFFF">
                  <a:lumMod val="65000"/>
                </a:srgbClr>
              </a:solidFill>
              <a:effectLst/>
              <a:uLnTx/>
              <a:uFillTx/>
              <a:ea typeface="+mn-ea"/>
              <a:cs typeface="+mn-cs"/>
            </a:endParaRPr>
          </a:p>
        </p:txBody>
      </p:sp>
      <p:pic>
        <p:nvPicPr>
          <p:cNvPr id="24" name="Picture 2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98117" y="1248019"/>
            <a:ext cx="725434" cy="439504"/>
          </a:xfrm>
          <a:prstGeom prst="rect">
            <a:avLst/>
          </a:prstGeom>
        </p:spPr>
      </p:pic>
    </p:spTree>
    <p:extLst>
      <p:ext uri="{BB962C8B-B14F-4D97-AF65-F5344CB8AC3E}">
        <p14:creationId xmlns:p14="http://schemas.microsoft.com/office/powerpoint/2010/main" val="4259194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nodeType="clickEffect">
                                  <p:stCondLst>
                                    <p:cond delay="0"/>
                                  </p:stCondLst>
                                  <p:childTnLst>
                                    <p:animEffect transition="out" filter="barn(outVertical)">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nodeType="clickEffect">
                                  <p:stCondLst>
                                    <p:cond delay="0"/>
                                  </p:stCondLst>
                                  <p:childTnLst>
                                    <p:animEffect transition="out" filter="barn(outVertical)">
                                      <p:cBhvr>
                                        <p:cTn id="16" dur="1000"/>
                                        <p:tgtEl>
                                          <p:spTgt spid="20"/>
                                        </p:tgtEl>
                                      </p:cBhvr>
                                    </p:animEffect>
                                    <p:set>
                                      <p:cBhvr>
                                        <p:cTn id="17"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847341" y="3107721"/>
            <a:ext cx="1867326" cy="523220"/>
            <a:chOff x="853251" y="2388478"/>
            <a:chExt cx="1660593" cy="497617"/>
          </a:xfrm>
        </p:grpSpPr>
        <p:sp>
          <p:nvSpPr>
            <p:cNvPr id="59" name="TextBox 58"/>
            <p:cNvSpPr txBox="1"/>
            <p:nvPr/>
          </p:nvSpPr>
          <p:spPr>
            <a:xfrm>
              <a:off x="853251" y="2388478"/>
              <a:ext cx="1136826" cy="497617"/>
            </a:xfrm>
            <a:prstGeom prst="rect">
              <a:avLst/>
            </a:prstGeom>
            <a:noFill/>
          </p:spPr>
          <p:txBody>
            <a:bodyPr wrap="square" rtlCol="0">
              <a:spAutoFit/>
            </a:bodyPr>
            <a:lstStyle/>
            <a:p>
              <a:pPr defTabSz="685512"/>
              <a:r>
                <a:rPr lang="en-US" sz="2800" dirty="0">
                  <a:ea typeface="ＭＳ Ｐゴシック"/>
                </a:rPr>
                <a:t>2.43x</a:t>
              </a:r>
              <a:r>
                <a:rPr lang="en-US" sz="2000" dirty="0">
                  <a:ea typeface="ＭＳ Ｐゴシック"/>
                </a:rPr>
                <a:t> </a:t>
              </a:r>
            </a:p>
          </p:txBody>
        </p:sp>
        <p:sp>
          <p:nvSpPr>
            <p:cNvPr id="60" name="TextBox 59"/>
            <p:cNvSpPr txBox="1"/>
            <p:nvPr/>
          </p:nvSpPr>
          <p:spPr>
            <a:xfrm>
              <a:off x="1705456" y="2513087"/>
              <a:ext cx="808388" cy="321989"/>
            </a:xfrm>
            <a:prstGeom prst="rect">
              <a:avLst/>
            </a:prstGeom>
            <a:noFill/>
          </p:spPr>
          <p:txBody>
            <a:bodyPr wrap="square" rtlCol="0">
              <a:spAutoFit/>
            </a:bodyPr>
            <a:lstStyle/>
            <a:p>
              <a:pPr defTabSz="685512"/>
              <a:r>
                <a:rPr lang="en-US" sz="800" dirty="0">
                  <a:ea typeface="ＭＳ Ｐゴシック"/>
                </a:rPr>
                <a:t>better price</a:t>
              </a:r>
              <a:br>
                <a:rPr lang="en-US" sz="800" dirty="0">
                  <a:ea typeface="ＭＳ Ｐゴシック"/>
                </a:rPr>
              </a:br>
              <a:r>
                <a:rPr lang="en-US" sz="800" dirty="0">
                  <a:ea typeface="ＭＳ Ｐゴシック"/>
                </a:rPr>
                <a:t>performance</a:t>
              </a:r>
            </a:p>
          </p:txBody>
        </p:sp>
      </p:grpSp>
      <p:grpSp>
        <p:nvGrpSpPr>
          <p:cNvPr id="137" name="Group 136"/>
          <p:cNvGrpSpPr/>
          <p:nvPr/>
        </p:nvGrpSpPr>
        <p:grpSpPr>
          <a:xfrm>
            <a:off x="797222" y="4592090"/>
            <a:ext cx="1998418" cy="400110"/>
            <a:chOff x="802246" y="2395004"/>
            <a:chExt cx="1624356" cy="380530"/>
          </a:xfrm>
        </p:grpSpPr>
        <p:sp>
          <p:nvSpPr>
            <p:cNvPr id="138" name="TextBox 137"/>
            <p:cNvSpPr txBox="1"/>
            <p:nvPr/>
          </p:nvSpPr>
          <p:spPr>
            <a:xfrm>
              <a:off x="802246" y="2395004"/>
              <a:ext cx="1624356" cy="380530"/>
            </a:xfrm>
            <a:prstGeom prst="rect">
              <a:avLst/>
            </a:prstGeom>
            <a:noFill/>
          </p:spPr>
          <p:txBody>
            <a:bodyPr wrap="square" rtlCol="0">
              <a:spAutoFit/>
            </a:bodyPr>
            <a:lstStyle/>
            <a:p>
              <a:pPr defTabSz="685512"/>
              <a:r>
                <a:rPr lang="en-US" sz="1200" dirty="0">
                  <a:ea typeface="ＭＳ Ｐゴシック"/>
                </a:rPr>
                <a:t> </a:t>
              </a:r>
              <a:r>
                <a:rPr lang="en-US" sz="2000" dirty="0">
                  <a:ea typeface="ＭＳ Ｐゴシック"/>
                </a:rPr>
                <a:t>3.4x</a:t>
              </a:r>
              <a:endParaRPr lang="en-US" sz="1600" dirty="0">
                <a:ea typeface="ＭＳ Ｐゴシック"/>
              </a:endParaRPr>
            </a:p>
          </p:txBody>
        </p:sp>
        <p:sp>
          <p:nvSpPr>
            <p:cNvPr id="139" name="TextBox 138"/>
            <p:cNvSpPr txBox="1"/>
            <p:nvPr/>
          </p:nvSpPr>
          <p:spPr>
            <a:xfrm>
              <a:off x="1405576" y="2428891"/>
              <a:ext cx="1010435" cy="321986"/>
            </a:xfrm>
            <a:prstGeom prst="rect">
              <a:avLst/>
            </a:prstGeom>
            <a:noFill/>
          </p:spPr>
          <p:txBody>
            <a:bodyPr wrap="square" rtlCol="0">
              <a:spAutoFit/>
            </a:bodyPr>
            <a:lstStyle/>
            <a:p>
              <a:pPr defTabSz="685512"/>
              <a:r>
                <a:rPr lang="en-US" sz="800" dirty="0">
                  <a:ea typeface="ＭＳ Ｐゴシック"/>
                </a:rPr>
                <a:t>per core </a:t>
              </a:r>
            </a:p>
            <a:p>
              <a:pPr defTabSz="685512"/>
              <a:r>
                <a:rPr lang="en-US" sz="800" dirty="0">
                  <a:ea typeface="ＭＳ Ｐゴシック"/>
                </a:rPr>
                <a:t>performance</a:t>
              </a:r>
            </a:p>
          </p:txBody>
        </p:sp>
      </p:grpSp>
      <p:sp>
        <p:nvSpPr>
          <p:cNvPr id="3" name="Rectangle 2"/>
          <p:cNvSpPr/>
          <p:nvPr/>
        </p:nvSpPr>
        <p:spPr>
          <a:xfrm>
            <a:off x="7556337" y="4902664"/>
            <a:ext cx="1580882" cy="184666"/>
          </a:xfrm>
          <a:prstGeom prst="rect">
            <a:avLst/>
          </a:prstGeom>
        </p:spPr>
        <p:txBody>
          <a:bodyPr wrap="none">
            <a:spAutoFit/>
          </a:bodyPr>
          <a:lstStyle/>
          <a:p>
            <a:r>
              <a:rPr lang="en-US" sz="600" i="1" dirty="0"/>
              <a:t>Details on benchmarks in speaker notes.</a:t>
            </a:r>
            <a:endParaRPr lang="en-US" sz="600" dirty="0"/>
          </a:p>
        </p:txBody>
      </p:sp>
      <p:sp>
        <p:nvSpPr>
          <p:cNvPr id="45" name="Rounded Rectangle 44"/>
          <p:cNvSpPr/>
          <p:nvPr/>
        </p:nvSpPr>
        <p:spPr>
          <a:xfrm>
            <a:off x="643128" y="4016507"/>
            <a:ext cx="8023412" cy="581404"/>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6" name="Rounded Rectangle 45"/>
          <p:cNvSpPr/>
          <p:nvPr/>
        </p:nvSpPr>
        <p:spPr>
          <a:xfrm>
            <a:off x="609600" y="2577128"/>
            <a:ext cx="8023412" cy="548640"/>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8" name="TextBox 47"/>
          <p:cNvSpPr txBox="1"/>
          <p:nvPr/>
        </p:nvSpPr>
        <p:spPr>
          <a:xfrm>
            <a:off x="3478306" y="2874244"/>
            <a:ext cx="184731" cy="311624"/>
          </a:xfrm>
          <a:prstGeom prst="rect">
            <a:avLst/>
          </a:prstGeom>
          <a:noFill/>
        </p:spPr>
        <p:txBody>
          <a:bodyPr wrap="none" rtlCol="0">
            <a:spAutoFit/>
          </a:bodyPr>
          <a:lstStyle/>
          <a:p>
            <a:pPr defTabSz="685512"/>
            <a:endParaRPr lang="en-US" sz="1425" dirty="0">
              <a:solidFill>
                <a:srgbClr val="000000"/>
              </a:solidFill>
              <a:ea typeface="ＭＳ Ｐゴシック"/>
            </a:endParaRPr>
          </a:p>
        </p:txBody>
      </p:sp>
      <p:sp>
        <p:nvSpPr>
          <p:cNvPr id="61" name="Rounded Rectangle 45"/>
          <p:cNvSpPr/>
          <p:nvPr/>
        </p:nvSpPr>
        <p:spPr>
          <a:xfrm>
            <a:off x="1237151" y="2571874"/>
            <a:ext cx="4416285" cy="56876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187" h="568762">
                <a:moveTo>
                  <a:pt x="0" y="91442"/>
                </a:moveTo>
                <a:cubicBezTo>
                  <a:pt x="0" y="40940"/>
                  <a:pt x="40940" y="0"/>
                  <a:pt x="91442" y="0"/>
                </a:cubicBezTo>
                <a:lnTo>
                  <a:pt x="1918709" y="0"/>
                </a:lnTo>
                <a:cubicBezTo>
                  <a:pt x="1969211" y="0"/>
                  <a:pt x="1643978" y="143627"/>
                  <a:pt x="1643978" y="194129"/>
                </a:cubicBezTo>
                <a:cubicBezTo>
                  <a:pt x="1632304" y="331613"/>
                  <a:pt x="1667807" y="260312"/>
                  <a:pt x="1698935" y="370558"/>
                </a:cubicBezTo>
                <a:cubicBezTo>
                  <a:pt x="1698935" y="421060"/>
                  <a:pt x="2116451" y="568762"/>
                  <a:pt x="2065949" y="568762"/>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62" name="Rounded Rectangle 45"/>
          <p:cNvSpPr/>
          <p:nvPr/>
        </p:nvSpPr>
        <p:spPr>
          <a:xfrm rot="10800000">
            <a:off x="4557573" y="2570371"/>
            <a:ext cx="2498502" cy="567703"/>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41378"/>
              <a:gd name="connsiteY0" fmla="*/ 101204 h 567703"/>
              <a:gd name="connsiteX1" fmla="*/ 91442 w 1741378"/>
              <a:gd name="connsiteY1" fmla="*/ 9762 h 567703"/>
              <a:gd name="connsiteX2" fmla="*/ 1732406 w 1741378"/>
              <a:gd name="connsiteY2" fmla="*/ 0 h 567703"/>
              <a:gd name="connsiteX3" fmla="*/ 1603750 w 1741378"/>
              <a:gd name="connsiteY3" fmla="*/ 209302 h 567703"/>
              <a:gd name="connsiteX4" fmla="*/ 1612364 w 1741378"/>
              <a:gd name="connsiteY4" fmla="*/ 429017 h 567703"/>
              <a:gd name="connsiteX5" fmla="*/ 1701317 w 1741378"/>
              <a:gd name="connsiteY5" fmla="*/ 567703 h 567703"/>
              <a:gd name="connsiteX6" fmla="*/ 91442 w 1741378"/>
              <a:gd name="connsiteY6" fmla="*/ 558402 h 567703"/>
              <a:gd name="connsiteX7" fmla="*/ 0 w 1741378"/>
              <a:gd name="connsiteY7" fmla="*/ 466960 h 567703"/>
              <a:gd name="connsiteX8" fmla="*/ 0 w 1741378"/>
              <a:gd name="connsiteY8" fmla="*/ 101204 h 56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378" h="567703">
                <a:moveTo>
                  <a:pt x="0" y="101204"/>
                </a:moveTo>
                <a:cubicBezTo>
                  <a:pt x="0" y="50702"/>
                  <a:pt x="40940" y="9762"/>
                  <a:pt x="91442" y="9762"/>
                </a:cubicBezTo>
                <a:lnTo>
                  <a:pt x="1732406" y="0"/>
                </a:lnTo>
                <a:cubicBezTo>
                  <a:pt x="1782908" y="0"/>
                  <a:pt x="1603750" y="158800"/>
                  <a:pt x="1603750" y="209302"/>
                </a:cubicBezTo>
                <a:cubicBezTo>
                  <a:pt x="1592076" y="346786"/>
                  <a:pt x="1581236" y="318771"/>
                  <a:pt x="1612364" y="429017"/>
                </a:cubicBezTo>
                <a:cubicBezTo>
                  <a:pt x="1612364" y="479519"/>
                  <a:pt x="1751819" y="567703"/>
                  <a:pt x="1701317" y="567703"/>
                </a:cubicBezTo>
                <a:lnTo>
                  <a:pt x="91442" y="558402"/>
                </a:lnTo>
                <a:cubicBezTo>
                  <a:pt x="40940" y="558402"/>
                  <a:pt x="0" y="517462"/>
                  <a:pt x="0" y="466960"/>
                </a:cubicBezTo>
                <a:lnTo>
                  <a:pt x="0" y="101204"/>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63" name="Group 62"/>
          <p:cNvGrpSpPr/>
          <p:nvPr/>
        </p:nvGrpSpPr>
        <p:grpSpPr>
          <a:xfrm>
            <a:off x="4101252" y="2307934"/>
            <a:ext cx="1096476" cy="1029732"/>
            <a:chOff x="4101252" y="2123102"/>
            <a:chExt cx="1096476" cy="1029732"/>
          </a:xfrm>
        </p:grpSpPr>
        <p:pic>
          <p:nvPicPr>
            <p:cNvPr id="64" name="Picture 6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2123102"/>
              <a:ext cx="1096476" cy="1029732"/>
            </a:xfrm>
            <a:prstGeom prst="rect">
              <a:avLst/>
            </a:prstGeom>
          </p:spPr>
        </p:pic>
        <p:sp>
          <p:nvSpPr>
            <p:cNvPr id="65" name="Oval 64"/>
            <p:cNvSpPr/>
            <p:nvPr/>
          </p:nvSpPr>
          <p:spPr>
            <a:xfrm>
              <a:off x="4389711" y="2357586"/>
              <a:ext cx="557677" cy="552695"/>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1" name="Pictur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261" y="2492558"/>
            <a:ext cx="650576" cy="650576"/>
          </a:xfrm>
          <a:prstGeom prst="rect">
            <a:avLst/>
          </a:prstGeom>
          <a:ln>
            <a:noFill/>
          </a:ln>
        </p:spPr>
      </p:pic>
      <p:sp>
        <p:nvSpPr>
          <p:cNvPr id="72" name="Rounded Rectangle 45"/>
          <p:cNvSpPr/>
          <p:nvPr/>
        </p:nvSpPr>
        <p:spPr>
          <a:xfrm rot="10800000">
            <a:off x="4649483" y="4011820"/>
            <a:ext cx="2792176" cy="591261"/>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337" h="557941">
                <a:moveTo>
                  <a:pt x="0" y="91442"/>
                </a:moveTo>
                <a:cubicBezTo>
                  <a:pt x="0" y="40940"/>
                  <a:pt x="40940" y="0"/>
                  <a:pt x="91442" y="0"/>
                </a:cubicBezTo>
                <a:lnTo>
                  <a:pt x="1637355" y="0"/>
                </a:lnTo>
                <a:cubicBezTo>
                  <a:pt x="1687857" y="0"/>
                  <a:pt x="1603750" y="149038"/>
                  <a:pt x="1603750" y="199540"/>
                </a:cubicBezTo>
                <a:cubicBezTo>
                  <a:pt x="1592076" y="337024"/>
                  <a:pt x="1581236" y="309009"/>
                  <a:pt x="1612364" y="419255"/>
                </a:cubicBezTo>
                <a:cubicBezTo>
                  <a:pt x="1612364" y="469757"/>
                  <a:pt x="1751819" y="557941"/>
                  <a:pt x="1701317" y="557941"/>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73" name="Rounded Rectangle 45"/>
          <p:cNvSpPr/>
          <p:nvPr/>
        </p:nvSpPr>
        <p:spPr>
          <a:xfrm>
            <a:off x="887505" y="4010194"/>
            <a:ext cx="4042295" cy="60780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0187"/>
              <a:gd name="connsiteY0" fmla="*/ 91442 h 568762"/>
              <a:gd name="connsiteX1" fmla="*/ 91442 w 2070187"/>
              <a:gd name="connsiteY1" fmla="*/ 0 h 568762"/>
              <a:gd name="connsiteX2" fmla="*/ 1918709 w 2070187"/>
              <a:gd name="connsiteY2" fmla="*/ 0 h 568762"/>
              <a:gd name="connsiteX3" fmla="*/ 1848567 w 2070187"/>
              <a:gd name="connsiteY3" fmla="*/ 140114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2221"/>
              <a:gd name="connsiteY0" fmla="*/ 91442 h 568762"/>
              <a:gd name="connsiteX1" fmla="*/ 91442 w 2072221"/>
              <a:gd name="connsiteY1" fmla="*/ 0 h 568762"/>
              <a:gd name="connsiteX2" fmla="*/ 1918709 w 2072221"/>
              <a:gd name="connsiteY2" fmla="*/ 0 h 568762"/>
              <a:gd name="connsiteX3" fmla="*/ 1848567 w 2072221"/>
              <a:gd name="connsiteY3" fmla="*/ 140114 h 568762"/>
              <a:gd name="connsiteX4" fmla="*/ 1845403 w 2072221"/>
              <a:gd name="connsiteY4" fmla="*/ 378274 h 568762"/>
              <a:gd name="connsiteX5" fmla="*/ 2065949 w 2072221"/>
              <a:gd name="connsiteY5" fmla="*/ 568762 h 568762"/>
              <a:gd name="connsiteX6" fmla="*/ 91442 w 2072221"/>
              <a:gd name="connsiteY6" fmla="*/ 548640 h 568762"/>
              <a:gd name="connsiteX7" fmla="*/ 0 w 2072221"/>
              <a:gd name="connsiteY7" fmla="*/ 457198 h 568762"/>
              <a:gd name="connsiteX8" fmla="*/ 0 w 2072221"/>
              <a:gd name="connsiteY8" fmla="*/ 91442 h 568762"/>
              <a:gd name="connsiteX0" fmla="*/ 0 w 2072221"/>
              <a:gd name="connsiteY0" fmla="*/ 96230 h 573550"/>
              <a:gd name="connsiteX1" fmla="*/ 91442 w 2072221"/>
              <a:gd name="connsiteY1" fmla="*/ 4788 h 573550"/>
              <a:gd name="connsiteX2" fmla="*/ 1990828 w 2072221"/>
              <a:gd name="connsiteY2" fmla="*/ 0 h 573550"/>
              <a:gd name="connsiteX3" fmla="*/ 1848567 w 2072221"/>
              <a:gd name="connsiteY3" fmla="*/ 144902 h 573550"/>
              <a:gd name="connsiteX4" fmla="*/ 1845403 w 2072221"/>
              <a:gd name="connsiteY4" fmla="*/ 383062 h 573550"/>
              <a:gd name="connsiteX5" fmla="*/ 2065949 w 2072221"/>
              <a:gd name="connsiteY5" fmla="*/ 573550 h 573550"/>
              <a:gd name="connsiteX6" fmla="*/ 91442 w 2072221"/>
              <a:gd name="connsiteY6" fmla="*/ 553428 h 573550"/>
              <a:gd name="connsiteX7" fmla="*/ 0 w 2072221"/>
              <a:gd name="connsiteY7" fmla="*/ 461986 h 573550"/>
              <a:gd name="connsiteX8" fmla="*/ 0 w 2072221"/>
              <a:gd name="connsiteY8" fmla="*/ 96230 h 5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221" h="573550">
                <a:moveTo>
                  <a:pt x="0" y="96230"/>
                </a:moveTo>
                <a:cubicBezTo>
                  <a:pt x="0" y="45728"/>
                  <a:pt x="40940" y="4788"/>
                  <a:pt x="91442" y="4788"/>
                </a:cubicBezTo>
                <a:lnTo>
                  <a:pt x="1990828" y="0"/>
                </a:lnTo>
                <a:cubicBezTo>
                  <a:pt x="2041330" y="0"/>
                  <a:pt x="1848567" y="94400"/>
                  <a:pt x="1848567" y="144902"/>
                </a:cubicBezTo>
                <a:cubicBezTo>
                  <a:pt x="1836893" y="282386"/>
                  <a:pt x="1814275" y="272816"/>
                  <a:pt x="1845403" y="383062"/>
                </a:cubicBezTo>
                <a:cubicBezTo>
                  <a:pt x="1845403" y="433564"/>
                  <a:pt x="2116451" y="573550"/>
                  <a:pt x="2065949" y="573550"/>
                </a:cubicBezTo>
                <a:lnTo>
                  <a:pt x="91442" y="553428"/>
                </a:lnTo>
                <a:cubicBezTo>
                  <a:pt x="40940" y="553428"/>
                  <a:pt x="0" y="512488"/>
                  <a:pt x="0" y="461986"/>
                </a:cubicBezTo>
                <a:lnTo>
                  <a:pt x="0" y="96230"/>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74" name="Group 73"/>
          <p:cNvGrpSpPr/>
          <p:nvPr/>
        </p:nvGrpSpPr>
        <p:grpSpPr>
          <a:xfrm>
            <a:off x="4101252" y="3781754"/>
            <a:ext cx="1096476" cy="1029732"/>
            <a:chOff x="4101252" y="3472938"/>
            <a:chExt cx="1096476" cy="1029732"/>
          </a:xfrm>
        </p:grpSpPr>
        <p:pic>
          <p:nvPicPr>
            <p:cNvPr id="75" name="Picture 7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3472938"/>
              <a:ext cx="1096476" cy="1029732"/>
            </a:xfrm>
            <a:prstGeom prst="rect">
              <a:avLst/>
            </a:prstGeom>
          </p:spPr>
        </p:pic>
        <p:sp>
          <p:nvSpPr>
            <p:cNvPr id="76" name="Oval 75"/>
            <p:cNvSpPr/>
            <p:nvPr/>
          </p:nvSpPr>
          <p:spPr>
            <a:xfrm>
              <a:off x="4395322" y="3707886"/>
              <a:ext cx="557677" cy="564221"/>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7" name="Picture 76"/>
          <p:cNvPicPr>
            <a:picLocks noChangeAspect="1"/>
          </p:cNvPicPr>
          <p:nvPr/>
        </p:nvPicPr>
        <p:blipFill>
          <a:blip r:embed="rId5" cstate="screen">
            <a:duotone>
              <a:prstClr val="black"/>
              <a:srgbClr val="7FD0F6">
                <a:tint val="45000"/>
                <a:satMod val="400000"/>
              </a:srgbClr>
            </a:duotone>
            <a:extLst>
              <a:ext uri="{BEBA8EAE-BF5A-486C-A8C5-ECC9F3942E4B}">
                <a14:imgProps xmlns:a14="http://schemas.microsoft.com/office/drawing/2010/main">
                  <a14:imgLayer r:embed="rId6">
                    <a14:imgEffect>
                      <a14:brightnessContrast bright="-2000" contrast="43000"/>
                    </a14:imgEffect>
                  </a14:imgLayer>
                </a14:imgProps>
              </a:ext>
              <a:ext uri="{28A0092B-C50C-407E-A947-70E740481C1C}">
                <a14:useLocalDpi xmlns:a14="http://schemas.microsoft.com/office/drawing/2010/main"/>
              </a:ext>
            </a:extLst>
          </a:blip>
          <a:stretch>
            <a:fillRect/>
          </a:stretch>
        </p:blipFill>
        <p:spPr>
          <a:xfrm>
            <a:off x="4415001" y="4034753"/>
            <a:ext cx="514800" cy="529290"/>
          </a:xfrm>
          <a:prstGeom prst="ellipse">
            <a:avLst/>
          </a:prstGeom>
        </p:spPr>
      </p:pic>
      <p:sp>
        <p:nvSpPr>
          <p:cNvPr id="78" name="TextBox 77"/>
          <p:cNvSpPr txBox="1"/>
          <p:nvPr/>
        </p:nvSpPr>
        <p:spPr>
          <a:xfrm>
            <a:off x="1508154" y="2720921"/>
            <a:ext cx="1870731" cy="311624"/>
          </a:xfrm>
          <a:prstGeom prst="rect">
            <a:avLst/>
          </a:prstGeom>
          <a:noFill/>
        </p:spPr>
        <p:txBody>
          <a:bodyPr wrap="square" rtlCol="0">
            <a:spAutoFit/>
          </a:bodyPr>
          <a:lstStyle/>
          <a:p>
            <a:pPr defTabSz="685512"/>
            <a:r>
              <a:rPr lang="en-US" sz="1425" dirty="0">
                <a:solidFill>
                  <a:srgbClr val="000000"/>
                </a:solidFill>
                <a:ea typeface="ＭＳ Ｐゴシック"/>
              </a:rPr>
              <a:t>126.2 </a:t>
            </a:r>
            <a:r>
              <a:rPr lang="en-US" sz="1425" dirty="0" err="1">
                <a:solidFill>
                  <a:srgbClr val="000000"/>
                </a:solidFill>
                <a:ea typeface="ＭＳ Ｐゴシック"/>
              </a:rPr>
              <a:t>tps</a:t>
            </a:r>
            <a:r>
              <a:rPr lang="en-US" sz="1425" dirty="0">
                <a:solidFill>
                  <a:srgbClr val="000000"/>
                </a:solidFill>
                <a:ea typeface="ＭＳ Ｐゴシック"/>
              </a:rPr>
              <a:t> per $K</a:t>
            </a:r>
          </a:p>
        </p:txBody>
      </p:sp>
      <p:sp>
        <p:nvSpPr>
          <p:cNvPr id="79" name="TextBox 78"/>
          <p:cNvSpPr txBox="1"/>
          <p:nvPr/>
        </p:nvSpPr>
        <p:spPr>
          <a:xfrm>
            <a:off x="5235846" y="2682935"/>
            <a:ext cx="1593391" cy="311624"/>
          </a:xfrm>
          <a:prstGeom prst="rect">
            <a:avLst/>
          </a:prstGeom>
          <a:noFill/>
        </p:spPr>
        <p:txBody>
          <a:bodyPr wrap="square" rtlCol="0">
            <a:spAutoFit/>
          </a:bodyPr>
          <a:lstStyle/>
          <a:p>
            <a:pPr algn="r" defTabSz="685512"/>
            <a:r>
              <a:rPr lang="en-US" sz="1425" dirty="0">
                <a:solidFill>
                  <a:srgbClr val="000000"/>
                </a:solidFill>
                <a:ea typeface="ＭＳ Ｐゴシック"/>
              </a:rPr>
              <a:t>51.8 </a:t>
            </a:r>
            <a:r>
              <a:rPr lang="en-US" sz="1425" dirty="0" err="1">
                <a:solidFill>
                  <a:srgbClr val="000000"/>
                </a:solidFill>
                <a:ea typeface="ＭＳ Ｐゴシック"/>
              </a:rPr>
              <a:t>tps</a:t>
            </a:r>
            <a:r>
              <a:rPr lang="en-US" sz="1425" dirty="0">
                <a:solidFill>
                  <a:srgbClr val="000000"/>
                </a:solidFill>
                <a:ea typeface="ＭＳ Ｐゴシック"/>
              </a:rPr>
              <a:t> per $K</a:t>
            </a:r>
          </a:p>
        </p:txBody>
      </p:sp>
      <p:sp>
        <p:nvSpPr>
          <p:cNvPr id="81" name="TextBox 80"/>
          <p:cNvSpPr txBox="1"/>
          <p:nvPr/>
        </p:nvSpPr>
        <p:spPr>
          <a:xfrm rot="2663786">
            <a:off x="4194686" y="3829420"/>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total transactions per second  </a:t>
            </a:r>
          </a:p>
        </p:txBody>
      </p:sp>
      <p:sp>
        <p:nvSpPr>
          <p:cNvPr id="82" name="TextBox 81"/>
          <p:cNvSpPr txBox="1"/>
          <p:nvPr/>
        </p:nvSpPr>
        <p:spPr>
          <a:xfrm rot="2854092">
            <a:off x="4182790" y="2355054"/>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3 years with support             </a:t>
            </a:r>
          </a:p>
        </p:txBody>
      </p:sp>
      <p:sp>
        <p:nvSpPr>
          <p:cNvPr id="83" name="TextBox 82"/>
          <p:cNvSpPr txBox="1"/>
          <p:nvPr/>
        </p:nvSpPr>
        <p:spPr>
          <a:xfrm>
            <a:off x="1083971" y="4152601"/>
            <a:ext cx="2225027" cy="311624"/>
          </a:xfrm>
          <a:prstGeom prst="rect">
            <a:avLst/>
          </a:prstGeom>
          <a:noFill/>
        </p:spPr>
        <p:txBody>
          <a:bodyPr wrap="square" rtlCol="0">
            <a:spAutoFit/>
          </a:bodyPr>
          <a:lstStyle/>
          <a:p>
            <a:pPr defTabSz="685512"/>
            <a:r>
              <a:rPr lang="en-US" sz="1425" dirty="0">
                <a:solidFill>
                  <a:srgbClr val="000000"/>
                </a:solidFill>
                <a:ea typeface="ＭＳ Ｐゴシック"/>
              </a:rPr>
              <a:t>32,221 tps (24 cores)</a:t>
            </a:r>
          </a:p>
        </p:txBody>
      </p:sp>
      <p:sp>
        <p:nvSpPr>
          <p:cNvPr id="84" name="TextBox 83"/>
          <p:cNvSpPr txBox="1"/>
          <p:nvPr/>
        </p:nvSpPr>
        <p:spPr>
          <a:xfrm>
            <a:off x="5173590" y="4141764"/>
            <a:ext cx="2144936" cy="311624"/>
          </a:xfrm>
          <a:prstGeom prst="rect">
            <a:avLst/>
          </a:prstGeom>
          <a:noFill/>
        </p:spPr>
        <p:txBody>
          <a:bodyPr wrap="square" rtlCol="0">
            <a:spAutoFit/>
          </a:bodyPr>
          <a:lstStyle/>
          <a:p>
            <a:pPr algn="r" defTabSz="685512"/>
            <a:r>
              <a:rPr lang="en-US" sz="1425" dirty="0">
                <a:solidFill>
                  <a:srgbClr val="000000"/>
                </a:solidFill>
                <a:ea typeface="ＭＳ Ｐゴシック"/>
              </a:rPr>
              <a:t>(56 cores) 21,888 tps</a:t>
            </a:r>
          </a:p>
        </p:txBody>
      </p:sp>
      <p:pic>
        <p:nvPicPr>
          <p:cNvPr id="87" name="Picture 4" descr="C:\Users\IBM_ADMIN\Downloads\ibmpos_blue.jpg">
            <a:extLst>
              <a:ext uri="{FF2B5EF4-FFF2-40B4-BE49-F238E27FC236}">
                <a16:creationId xmlns:a16="http://schemas.microsoft.com/office/drawing/2014/main" id="{85BA0A6B-8D5F-4071-A591-075D802574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759" y="553055"/>
            <a:ext cx="1158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2E20405-7E6C-4330-8503-3F7E98E55FAB}"/>
              </a:ext>
            </a:extLst>
          </p:cNvPr>
          <p:cNvSpPr txBox="1"/>
          <p:nvPr/>
        </p:nvSpPr>
        <p:spPr>
          <a:xfrm>
            <a:off x="1459917" y="581481"/>
            <a:ext cx="1967206" cy="400110"/>
          </a:xfrm>
          <a:prstGeom prst="rect">
            <a:avLst/>
          </a:prstGeom>
          <a:noFill/>
        </p:spPr>
        <p:txBody>
          <a:bodyPr wrap="none" rtlCol="0">
            <a:spAutoFit/>
          </a:bodyPr>
          <a:lstStyle/>
          <a:p>
            <a:pPr algn="ctr"/>
            <a:r>
              <a:rPr lang="en-US" sz="2000" b="1" dirty="0"/>
              <a:t>POWER9 S924</a:t>
            </a:r>
          </a:p>
        </p:txBody>
      </p:sp>
      <p:pic>
        <p:nvPicPr>
          <p:cNvPr id="44" name="Picture 2">
            <a:extLst>
              <a:ext uri="{FF2B5EF4-FFF2-40B4-BE49-F238E27FC236}">
                <a16:creationId xmlns:a16="http://schemas.microsoft.com/office/drawing/2014/main" id="{53C2C54C-41CD-49F9-B6E2-EFF35AE52F8F}"/>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90565" y="1631179"/>
            <a:ext cx="2162871" cy="586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73490849-7D45-4C52-A61D-9AD64D7DEFE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74301" y="1030575"/>
            <a:ext cx="1995399" cy="613969"/>
          </a:xfrm>
          <a:prstGeom prst="rect">
            <a:avLst/>
          </a:prstGeom>
        </p:spPr>
      </p:pic>
      <p:sp>
        <p:nvSpPr>
          <p:cNvPr id="2" name="Rectangle 1">
            <a:extLst>
              <a:ext uri="{FF2B5EF4-FFF2-40B4-BE49-F238E27FC236}">
                <a16:creationId xmlns:a16="http://schemas.microsoft.com/office/drawing/2014/main" id="{2957D219-8AF7-4465-B8D0-8F2F46151619}"/>
              </a:ext>
            </a:extLst>
          </p:cNvPr>
          <p:cNvSpPr/>
          <p:nvPr/>
        </p:nvSpPr>
        <p:spPr>
          <a:xfrm>
            <a:off x="6622391" y="355006"/>
            <a:ext cx="2044149" cy="584775"/>
          </a:xfrm>
          <a:prstGeom prst="rect">
            <a:avLst/>
          </a:prstGeom>
        </p:spPr>
        <p:txBody>
          <a:bodyPr wrap="none">
            <a:spAutoFit/>
          </a:bodyPr>
          <a:lstStyle/>
          <a:p>
            <a:r>
              <a:rPr lang="en-US" altLang="en-US" sz="1600" b="1" dirty="0">
                <a:ea typeface="ヒラギノ角ゴ Pro W3"/>
              </a:rPr>
              <a:t>Intel Xeon Skylake </a:t>
            </a:r>
            <a:br>
              <a:rPr lang="en-US" altLang="en-US" sz="1600" b="1" dirty="0">
                <a:ea typeface="ヒラギノ角ゴ Pro W3"/>
              </a:rPr>
            </a:br>
            <a:r>
              <a:rPr lang="en-US" altLang="en-US" sz="1600" b="1" dirty="0">
                <a:ea typeface="ヒラギノ角ゴ Pro W3"/>
              </a:rPr>
              <a:t>Platinum 8180 </a:t>
            </a:r>
            <a:endParaRPr lang="en-US" sz="1400" b="1" dirty="0"/>
          </a:p>
        </p:txBody>
      </p:sp>
      <p:pic>
        <p:nvPicPr>
          <p:cNvPr id="8" name="Picture 7">
            <a:extLst>
              <a:ext uri="{FF2B5EF4-FFF2-40B4-BE49-F238E27FC236}">
                <a16:creationId xmlns:a16="http://schemas.microsoft.com/office/drawing/2014/main" id="{1A6D19B2-0002-4F1B-9BF6-D820127F3B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5488" y="505970"/>
            <a:ext cx="3496256" cy="2332670"/>
          </a:xfrm>
          <a:prstGeom prst="rect">
            <a:avLst/>
          </a:prstGeom>
        </p:spPr>
      </p:pic>
      <p:sp>
        <p:nvSpPr>
          <p:cNvPr id="57" name="TextBox 56">
            <a:extLst>
              <a:ext uri="{FF2B5EF4-FFF2-40B4-BE49-F238E27FC236}">
                <a16:creationId xmlns:a16="http://schemas.microsoft.com/office/drawing/2014/main" id="{8F50DA55-E1D5-416C-AE06-CB0FE41AC902}"/>
              </a:ext>
            </a:extLst>
          </p:cNvPr>
          <p:cNvSpPr txBox="1"/>
          <p:nvPr/>
        </p:nvSpPr>
        <p:spPr>
          <a:xfrm>
            <a:off x="3129377" y="88088"/>
            <a:ext cx="3078343" cy="400110"/>
          </a:xfrm>
          <a:prstGeom prst="rect">
            <a:avLst/>
          </a:prstGeom>
          <a:noFill/>
        </p:spPr>
        <p:txBody>
          <a:bodyPr wrap="none" rtlCol="0">
            <a:spAutoFit/>
          </a:bodyPr>
          <a:lstStyle/>
          <a:p>
            <a:pPr algn="ctr"/>
            <a:r>
              <a:rPr lang="en-US" sz="2000" b="1" dirty="0"/>
              <a:t>Transaction Processing</a:t>
            </a:r>
          </a:p>
        </p:txBody>
      </p:sp>
      <p:pic>
        <p:nvPicPr>
          <p:cNvPr id="13" name="Picture 12">
            <a:extLst>
              <a:ext uri="{FF2B5EF4-FFF2-40B4-BE49-F238E27FC236}">
                <a16:creationId xmlns:a16="http://schemas.microsoft.com/office/drawing/2014/main" id="{A4A2C3D6-0728-4760-9B64-4C347A92BFAF}"/>
              </a:ext>
            </a:extLst>
          </p:cNvPr>
          <p:cNvPicPr>
            <a:picLocks noChangeAspect="1"/>
          </p:cNvPicPr>
          <p:nvPr/>
        </p:nvPicPr>
        <p:blipFill>
          <a:blip r:embed="rId11"/>
          <a:stretch>
            <a:fillRect/>
          </a:stretch>
        </p:blipFill>
        <p:spPr>
          <a:xfrm>
            <a:off x="5652583" y="588445"/>
            <a:ext cx="3407449" cy="2056159"/>
          </a:xfrm>
          <a:prstGeom prst="rect">
            <a:avLst/>
          </a:prstGeom>
        </p:spPr>
      </p:pic>
    </p:spTree>
    <p:extLst>
      <p:ext uri="{BB962C8B-B14F-4D97-AF65-F5344CB8AC3E}">
        <p14:creationId xmlns:p14="http://schemas.microsoft.com/office/powerpoint/2010/main" val="358448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1000"/>
                                        <p:tgtEl>
                                          <p:spTgt spid="137"/>
                                        </p:tgtEl>
                                      </p:cBhvr>
                                    </p:animEffect>
                                    <p:anim calcmode="lin" valueType="num">
                                      <p:cBhvr>
                                        <p:cTn id="15" dur="1000" fill="hold"/>
                                        <p:tgtEl>
                                          <p:spTgt spid="137"/>
                                        </p:tgtEl>
                                        <p:attrNameLst>
                                          <p:attrName>ppt_x</p:attrName>
                                        </p:attrNameLst>
                                      </p:cBhvr>
                                      <p:tavLst>
                                        <p:tav tm="0">
                                          <p:val>
                                            <p:strVal val="#ppt_x"/>
                                          </p:val>
                                        </p:tav>
                                        <p:tav tm="100000">
                                          <p:val>
                                            <p:strVal val="#ppt_x"/>
                                          </p:val>
                                        </p:tav>
                                      </p:tavLst>
                                    </p:anim>
                                    <p:anim calcmode="lin" valueType="num">
                                      <p:cBhvr>
                                        <p:cTn id="1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847341" y="3107721"/>
            <a:ext cx="1867326" cy="523220"/>
            <a:chOff x="853251" y="2388478"/>
            <a:chExt cx="1660593" cy="497617"/>
          </a:xfrm>
        </p:grpSpPr>
        <p:sp>
          <p:nvSpPr>
            <p:cNvPr id="59" name="TextBox 58"/>
            <p:cNvSpPr txBox="1"/>
            <p:nvPr/>
          </p:nvSpPr>
          <p:spPr>
            <a:xfrm>
              <a:off x="853251" y="2388478"/>
              <a:ext cx="1136826" cy="497617"/>
            </a:xfrm>
            <a:prstGeom prst="rect">
              <a:avLst/>
            </a:prstGeom>
            <a:noFill/>
          </p:spPr>
          <p:txBody>
            <a:bodyPr wrap="square" rtlCol="0">
              <a:spAutoFit/>
            </a:bodyPr>
            <a:lstStyle/>
            <a:p>
              <a:pPr defTabSz="685512"/>
              <a:r>
                <a:rPr lang="en-US" sz="2800" dirty="0">
                  <a:ea typeface="ＭＳ Ｐゴシック"/>
                </a:rPr>
                <a:t>2.44x</a:t>
              </a:r>
              <a:r>
                <a:rPr lang="en-US" sz="2000" dirty="0">
                  <a:ea typeface="ＭＳ Ｐゴシック"/>
                </a:rPr>
                <a:t> </a:t>
              </a:r>
            </a:p>
          </p:txBody>
        </p:sp>
        <p:sp>
          <p:nvSpPr>
            <p:cNvPr id="60" name="TextBox 59"/>
            <p:cNvSpPr txBox="1"/>
            <p:nvPr/>
          </p:nvSpPr>
          <p:spPr>
            <a:xfrm>
              <a:off x="1705456" y="2513087"/>
              <a:ext cx="808388" cy="321989"/>
            </a:xfrm>
            <a:prstGeom prst="rect">
              <a:avLst/>
            </a:prstGeom>
            <a:noFill/>
          </p:spPr>
          <p:txBody>
            <a:bodyPr wrap="square" rtlCol="0">
              <a:spAutoFit/>
            </a:bodyPr>
            <a:lstStyle/>
            <a:p>
              <a:pPr defTabSz="685512"/>
              <a:r>
                <a:rPr lang="en-US" sz="800" dirty="0">
                  <a:ea typeface="ＭＳ Ｐゴシック"/>
                </a:rPr>
                <a:t>better price</a:t>
              </a:r>
              <a:br>
                <a:rPr lang="en-US" sz="800" dirty="0">
                  <a:ea typeface="ＭＳ Ｐゴシック"/>
                </a:rPr>
              </a:br>
              <a:r>
                <a:rPr lang="en-US" sz="800" dirty="0">
                  <a:ea typeface="ＭＳ Ｐゴシック"/>
                </a:rPr>
                <a:t>performance</a:t>
              </a:r>
            </a:p>
          </p:txBody>
        </p:sp>
      </p:grpSp>
      <p:grpSp>
        <p:nvGrpSpPr>
          <p:cNvPr id="137" name="Group 136"/>
          <p:cNvGrpSpPr/>
          <p:nvPr/>
        </p:nvGrpSpPr>
        <p:grpSpPr>
          <a:xfrm>
            <a:off x="797222" y="4592090"/>
            <a:ext cx="1998418" cy="400110"/>
            <a:chOff x="802246" y="2395004"/>
            <a:chExt cx="1624356" cy="380530"/>
          </a:xfrm>
        </p:grpSpPr>
        <p:sp>
          <p:nvSpPr>
            <p:cNvPr id="138" name="TextBox 137"/>
            <p:cNvSpPr txBox="1"/>
            <p:nvPr/>
          </p:nvSpPr>
          <p:spPr>
            <a:xfrm>
              <a:off x="802246" y="2395004"/>
              <a:ext cx="1624356" cy="380530"/>
            </a:xfrm>
            <a:prstGeom prst="rect">
              <a:avLst/>
            </a:prstGeom>
            <a:noFill/>
          </p:spPr>
          <p:txBody>
            <a:bodyPr wrap="square" rtlCol="0">
              <a:spAutoFit/>
            </a:bodyPr>
            <a:lstStyle/>
            <a:p>
              <a:pPr defTabSz="685512"/>
              <a:r>
                <a:rPr lang="en-US" sz="1200" dirty="0">
                  <a:ea typeface="ＭＳ Ｐゴシック"/>
                </a:rPr>
                <a:t> </a:t>
              </a:r>
              <a:r>
                <a:rPr lang="en-US" sz="2000" dirty="0">
                  <a:ea typeface="ＭＳ Ｐゴシック"/>
                </a:rPr>
                <a:t>2.54x</a:t>
              </a:r>
              <a:endParaRPr lang="en-US" sz="1600" dirty="0">
                <a:ea typeface="ＭＳ Ｐゴシック"/>
              </a:endParaRPr>
            </a:p>
          </p:txBody>
        </p:sp>
        <p:sp>
          <p:nvSpPr>
            <p:cNvPr id="139" name="TextBox 138"/>
            <p:cNvSpPr txBox="1"/>
            <p:nvPr/>
          </p:nvSpPr>
          <p:spPr>
            <a:xfrm>
              <a:off x="1405576" y="2428891"/>
              <a:ext cx="1010435" cy="321986"/>
            </a:xfrm>
            <a:prstGeom prst="rect">
              <a:avLst/>
            </a:prstGeom>
            <a:noFill/>
          </p:spPr>
          <p:txBody>
            <a:bodyPr wrap="square" rtlCol="0">
              <a:spAutoFit/>
            </a:bodyPr>
            <a:lstStyle/>
            <a:p>
              <a:pPr defTabSz="685512"/>
              <a:r>
                <a:rPr lang="en-US" sz="800" dirty="0">
                  <a:ea typeface="ＭＳ Ｐゴシック"/>
                </a:rPr>
                <a:t>per core </a:t>
              </a:r>
            </a:p>
            <a:p>
              <a:pPr defTabSz="685512"/>
              <a:r>
                <a:rPr lang="en-US" sz="800" dirty="0">
                  <a:ea typeface="ＭＳ Ｐゴシック"/>
                </a:rPr>
                <a:t>performance</a:t>
              </a:r>
            </a:p>
          </p:txBody>
        </p:sp>
      </p:grpSp>
      <p:sp>
        <p:nvSpPr>
          <p:cNvPr id="3" name="Rectangle 2"/>
          <p:cNvSpPr/>
          <p:nvPr/>
        </p:nvSpPr>
        <p:spPr>
          <a:xfrm>
            <a:off x="7556337" y="4902664"/>
            <a:ext cx="1580882" cy="184666"/>
          </a:xfrm>
          <a:prstGeom prst="rect">
            <a:avLst/>
          </a:prstGeom>
        </p:spPr>
        <p:txBody>
          <a:bodyPr wrap="none">
            <a:spAutoFit/>
          </a:bodyPr>
          <a:lstStyle/>
          <a:p>
            <a:r>
              <a:rPr lang="en-US" sz="600" i="1" dirty="0"/>
              <a:t>Details on benchmarks in speaker notes.</a:t>
            </a:r>
            <a:endParaRPr lang="en-US" sz="600" dirty="0"/>
          </a:p>
        </p:txBody>
      </p:sp>
      <p:sp>
        <p:nvSpPr>
          <p:cNvPr id="45" name="Rounded Rectangle 44"/>
          <p:cNvSpPr/>
          <p:nvPr/>
        </p:nvSpPr>
        <p:spPr>
          <a:xfrm>
            <a:off x="643128" y="4016507"/>
            <a:ext cx="8023412" cy="581404"/>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6" name="Rounded Rectangle 45"/>
          <p:cNvSpPr/>
          <p:nvPr/>
        </p:nvSpPr>
        <p:spPr>
          <a:xfrm>
            <a:off x="609600" y="2577128"/>
            <a:ext cx="8023412" cy="548640"/>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8" name="TextBox 47"/>
          <p:cNvSpPr txBox="1"/>
          <p:nvPr/>
        </p:nvSpPr>
        <p:spPr>
          <a:xfrm>
            <a:off x="3478306" y="2874244"/>
            <a:ext cx="184731" cy="311624"/>
          </a:xfrm>
          <a:prstGeom prst="rect">
            <a:avLst/>
          </a:prstGeom>
          <a:noFill/>
        </p:spPr>
        <p:txBody>
          <a:bodyPr wrap="none" rtlCol="0">
            <a:spAutoFit/>
          </a:bodyPr>
          <a:lstStyle/>
          <a:p>
            <a:pPr defTabSz="685512"/>
            <a:endParaRPr lang="en-US" sz="1425" dirty="0">
              <a:solidFill>
                <a:srgbClr val="000000"/>
              </a:solidFill>
              <a:ea typeface="ＭＳ Ｐゴシック"/>
            </a:endParaRPr>
          </a:p>
        </p:txBody>
      </p:sp>
      <p:sp>
        <p:nvSpPr>
          <p:cNvPr id="61" name="Rounded Rectangle 45"/>
          <p:cNvSpPr/>
          <p:nvPr/>
        </p:nvSpPr>
        <p:spPr>
          <a:xfrm>
            <a:off x="1237151" y="2571874"/>
            <a:ext cx="4416285" cy="56876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187" h="568762">
                <a:moveTo>
                  <a:pt x="0" y="91442"/>
                </a:moveTo>
                <a:cubicBezTo>
                  <a:pt x="0" y="40940"/>
                  <a:pt x="40940" y="0"/>
                  <a:pt x="91442" y="0"/>
                </a:cubicBezTo>
                <a:lnTo>
                  <a:pt x="1918709" y="0"/>
                </a:lnTo>
                <a:cubicBezTo>
                  <a:pt x="1969211" y="0"/>
                  <a:pt x="1643978" y="143627"/>
                  <a:pt x="1643978" y="194129"/>
                </a:cubicBezTo>
                <a:cubicBezTo>
                  <a:pt x="1632304" y="331613"/>
                  <a:pt x="1667807" y="260312"/>
                  <a:pt x="1698935" y="370558"/>
                </a:cubicBezTo>
                <a:cubicBezTo>
                  <a:pt x="1698935" y="421060"/>
                  <a:pt x="2116451" y="568762"/>
                  <a:pt x="2065949" y="568762"/>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62" name="Rounded Rectangle 45"/>
          <p:cNvSpPr/>
          <p:nvPr/>
        </p:nvSpPr>
        <p:spPr>
          <a:xfrm rot="10800000">
            <a:off x="4557573" y="2570371"/>
            <a:ext cx="2498502" cy="567703"/>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41378"/>
              <a:gd name="connsiteY0" fmla="*/ 101204 h 567703"/>
              <a:gd name="connsiteX1" fmla="*/ 91442 w 1741378"/>
              <a:gd name="connsiteY1" fmla="*/ 9762 h 567703"/>
              <a:gd name="connsiteX2" fmla="*/ 1732406 w 1741378"/>
              <a:gd name="connsiteY2" fmla="*/ 0 h 567703"/>
              <a:gd name="connsiteX3" fmla="*/ 1603750 w 1741378"/>
              <a:gd name="connsiteY3" fmla="*/ 209302 h 567703"/>
              <a:gd name="connsiteX4" fmla="*/ 1612364 w 1741378"/>
              <a:gd name="connsiteY4" fmla="*/ 429017 h 567703"/>
              <a:gd name="connsiteX5" fmla="*/ 1701317 w 1741378"/>
              <a:gd name="connsiteY5" fmla="*/ 567703 h 567703"/>
              <a:gd name="connsiteX6" fmla="*/ 91442 w 1741378"/>
              <a:gd name="connsiteY6" fmla="*/ 558402 h 567703"/>
              <a:gd name="connsiteX7" fmla="*/ 0 w 1741378"/>
              <a:gd name="connsiteY7" fmla="*/ 466960 h 567703"/>
              <a:gd name="connsiteX8" fmla="*/ 0 w 1741378"/>
              <a:gd name="connsiteY8" fmla="*/ 101204 h 56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378" h="567703">
                <a:moveTo>
                  <a:pt x="0" y="101204"/>
                </a:moveTo>
                <a:cubicBezTo>
                  <a:pt x="0" y="50702"/>
                  <a:pt x="40940" y="9762"/>
                  <a:pt x="91442" y="9762"/>
                </a:cubicBezTo>
                <a:lnTo>
                  <a:pt x="1732406" y="0"/>
                </a:lnTo>
                <a:cubicBezTo>
                  <a:pt x="1782908" y="0"/>
                  <a:pt x="1603750" y="158800"/>
                  <a:pt x="1603750" y="209302"/>
                </a:cubicBezTo>
                <a:cubicBezTo>
                  <a:pt x="1592076" y="346786"/>
                  <a:pt x="1581236" y="318771"/>
                  <a:pt x="1612364" y="429017"/>
                </a:cubicBezTo>
                <a:cubicBezTo>
                  <a:pt x="1612364" y="479519"/>
                  <a:pt x="1751819" y="567703"/>
                  <a:pt x="1701317" y="567703"/>
                </a:cubicBezTo>
                <a:lnTo>
                  <a:pt x="91442" y="558402"/>
                </a:lnTo>
                <a:cubicBezTo>
                  <a:pt x="40940" y="558402"/>
                  <a:pt x="0" y="517462"/>
                  <a:pt x="0" y="466960"/>
                </a:cubicBezTo>
                <a:lnTo>
                  <a:pt x="0" y="101204"/>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63" name="Group 62"/>
          <p:cNvGrpSpPr/>
          <p:nvPr/>
        </p:nvGrpSpPr>
        <p:grpSpPr>
          <a:xfrm>
            <a:off x="4101252" y="2307934"/>
            <a:ext cx="1096476" cy="1029732"/>
            <a:chOff x="4101252" y="2123102"/>
            <a:chExt cx="1096476" cy="1029732"/>
          </a:xfrm>
        </p:grpSpPr>
        <p:pic>
          <p:nvPicPr>
            <p:cNvPr id="64" name="Picture 6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2123102"/>
              <a:ext cx="1096476" cy="1029732"/>
            </a:xfrm>
            <a:prstGeom prst="rect">
              <a:avLst/>
            </a:prstGeom>
          </p:spPr>
        </p:pic>
        <p:sp>
          <p:nvSpPr>
            <p:cNvPr id="65" name="Oval 64"/>
            <p:cNvSpPr/>
            <p:nvPr/>
          </p:nvSpPr>
          <p:spPr>
            <a:xfrm>
              <a:off x="4389711" y="2357586"/>
              <a:ext cx="557677" cy="552695"/>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1" name="Pictur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261" y="2492558"/>
            <a:ext cx="650576" cy="650576"/>
          </a:xfrm>
          <a:prstGeom prst="rect">
            <a:avLst/>
          </a:prstGeom>
          <a:ln>
            <a:noFill/>
          </a:ln>
        </p:spPr>
      </p:pic>
      <p:sp>
        <p:nvSpPr>
          <p:cNvPr id="72" name="Rounded Rectangle 45"/>
          <p:cNvSpPr/>
          <p:nvPr/>
        </p:nvSpPr>
        <p:spPr>
          <a:xfrm rot="10800000">
            <a:off x="4649482" y="4011819"/>
            <a:ext cx="3239649" cy="591261"/>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337" h="557941">
                <a:moveTo>
                  <a:pt x="0" y="91442"/>
                </a:moveTo>
                <a:cubicBezTo>
                  <a:pt x="0" y="40940"/>
                  <a:pt x="40940" y="0"/>
                  <a:pt x="91442" y="0"/>
                </a:cubicBezTo>
                <a:lnTo>
                  <a:pt x="1637355" y="0"/>
                </a:lnTo>
                <a:cubicBezTo>
                  <a:pt x="1687857" y="0"/>
                  <a:pt x="1603750" y="149038"/>
                  <a:pt x="1603750" y="199540"/>
                </a:cubicBezTo>
                <a:cubicBezTo>
                  <a:pt x="1592076" y="337024"/>
                  <a:pt x="1581236" y="309009"/>
                  <a:pt x="1612364" y="419255"/>
                </a:cubicBezTo>
                <a:cubicBezTo>
                  <a:pt x="1612364" y="469757"/>
                  <a:pt x="1751819" y="557941"/>
                  <a:pt x="1701317" y="557941"/>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73" name="Rounded Rectangle 45"/>
          <p:cNvSpPr/>
          <p:nvPr/>
        </p:nvSpPr>
        <p:spPr>
          <a:xfrm>
            <a:off x="887505" y="4010194"/>
            <a:ext cx="4042295" cy="60780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0187"/>
              <a:gd name="connsiteY0" fmla="*/ 91442 h 568762"/>
              <a:gd name="connsiteX1" fmla="*/ 91442 w 2070187"/>
              <a:gd name="connsiteY1" fmla="*/ 0 h 568762"/>
              <a:gd name="connsiteX2" fmla="*/ 1918709 w 2070187"/>
              <a:gd name="connsiteY2" fmla="*/ 0 h 568762"/>
              <a:gd name="connsiteX3" fmla="*/ 1848567 w 2070187"/>
              <a:gd name="connsiteY3" fmla="*/ 140114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2221"/>
              <a:gd name="connsiteY0" fmla="*/ 91442 h 568762"/>
              <a:gd name="connsiteX1" fmla="*/ 91442 w 2072221"/>
              <a:gd name="connsiteY1" fmla="*/ 0 h 568762"/>
              <a:gd name="connsiteX2" fmla="*/ 1918709 w 2072221"/>
              <a:gd name="connsiteY2" fmla="*/ 0 h 568762"/>
              <a:gd name="connsiteX3" fmla="*/ 1848567 w 2072221"/>
              <a:gd name="connsiteY3" fmla="*/ 140114 h 568762"/>
              <a:gd name="connsiteX4" fmla="*/ 1845403 w 2072221"/>
              <a:gd name="connsiteY4" fmla="*/ 378274 h 568762"/>
              <a:gd name="connsiteX5" fmla="*/ 2065949 w 2072221"/>
              <a:gd name="connsiteY5" fmla="*/ 568762 h 568762"/>
              <a:gd name="connsiteX6" fmla="*/ 91442 w 2072221"/>
              <a:gd name="connsiteY6" fmla="*/ 548640 h 568762"/>
              <a:gd name="connsiteX7" fmla="*/ 0 w 2072221"/>
              <a:gd name="connsiteY7" fmla="*/ 457198 h 568762"/>
              <a:gd name="connsiteX8" fmla="*/ 0 w 2072221"/>
              <a:gd name="connsiteY8" fmla="*/ 91442 h 568762"/>
              <a:gd name="connsiteX0" fmla="*/ 0 w 2072221"/>
              <a:gd name="connsiteY0" fmla="*/ 96230 h 573550"/>
              <a:gd name="connsiteX1" fmla="*/ 91442 w 2072221"/>
              <a:gd name="connsiteY1" fmla="*/ 4788 h 573550"/>
              <a:gd name="connsiteX2" fmla="*/ 1990828 w 2072221"/>
              <a:gd name="connsiteY2" fmla="*/ 0 h 573550"/>
              <a:gd name="connsiteX3" fmla="*/ 1848567 w 2072221"/>
              <a:gd name="connsiteY3" fmla="*/ 144902 h 573550"/>
              <a:gd name="connsiteX4" fmla="*/ 1845403 w 2072221"/>
              <a:gd name="connsiteY4" fmla="*/ 383062 h 573550"/>
              <a:gd name="connsiteX5" fmla="*/ 2065949 w 2072221"/>
              <a:gd name="connsiteY5" fmla="*/ 573550 h 573550"/>
              <a:gd name="connsiteX6" fmla="*/ 91442 w 2072221"/>
              <a:gd name="connsiteY6" fmla="*/ 553428 h 573550"/>
              <a:gd name="connsiteX7" fmla="*/ 0 w 2072221"/>
              <a:gd name="connsiteY7" fmla="*/ 461986 h 573550"/>
              <a:gd name="connsiteX8" fmla="*/ 0 w 2072221"/>
              <a:gd name="connsiteY8" fmla="*/ 96230 h 5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221" h="573550">
                <a:moveTo>
                  <a:pt x="0" y="96230"/>
                </a:moveTo>
                <a:cubicBezTo>
                  <a:pt x="0" y="45728"/>
                  <a:pt x="40940" y="4788"/>
                  <a:pt x="91442" y="4788"/>
                </a:cubicBezTo>
                <a:lnTo>
                  <a:pt x="1990828" y="0"/>
                </a:lnTo>
                <a:cubicBezTo>
                  <a:pt x="2041330" y="0"/>
                  <a:pt x="1848567" y="94400"/>
                  <a:pt x="1848567" y="144902"/>
                </a:cubicBezTo>
                <a:cubicBezTo>
                  <a:pt x="1836893" y="282386"/>
                  <a:pt x="1814275" y="272816"/>
                  <a:pt x="1845403" y="383062"/>
                </a:cubicBezTo>
                <a:cubicBezTo>
                  <a:pt x="1845403" y="433564"/>
                  <a:pt x="2116451" y="573550"/>
                  <a:pt x="2065949" y="573550"/>
                </a:cubicBezTo>
                <a:lnTo>
                  <a:pt x="91442" y="553428"/>
                </a:lnTo>
                <a:cubicBezTo>
                  <a:pt x="40940" y="553428"/>
                  <a:pt x="0" y="512488"/>
                  <a:pt x="0" y="461986"/>
                </a:cubicBezTo>
                <a:lnTo>
                  <a:pt x="0" y="96230"/>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74" name="Group 73"/>
          <p:cNvGrpSpPr/>
          <p:nvPr/>
        </p:nvGrpSpPr>
        <p:grpSpPr>
          <a:xfrm>
            <a:off x="4101252" y="3781754"/>
            <a:ext cx="1096476" cy="1029732"/>
            <a:chOff x="4101252" y="3472938"/>
            <a:chExt cx="1096476" cy="1029732"/>
          </a:xfrm>
        </p:grpSpPr>
        <p:pic>
          <p:nvPicPr>
            <p:cNvPr id="75" name="Picture 7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3472938"/>
              <a:ext cx="1096476" cy="1029732"/>
            </a:xfrm>
            <a:prstGeom prst="rect">
              <a:avLst/>
            </a:prstGeom>
          </p:spPr>
        </p:pic>
        <p:sp>
          <p:nvSpPr>
            <p:cNvPr id="76" name="Oval 75"/>
            <p:cNvSpPr/>
            <p:nvPr/>
          </p:nvSpPr>
          <p:spPr>
            <a:xfrm>
              <a:off x="4395322" y="3707886"/>
              <a:ext cx="557677" cy="564221"/>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7" name="Picture 76"/>
          <p:cNvPicPr>
            <a:picLocks noChangeAspect="1"/>
          </p:cNvPicPr>
          <p:nvPr/>
        </p:nvPicPr>
        <p:blipFill>
          <a:blip r:embed="rId5" cstate="screen">
            <a:duotone>
              <a:prstClr val="black"/>
              <a:srgbClr val="7FD0F6">
                <a:tint val="45000"/>
                <a:satMod val="400000"/>
              </a:srgbClr>
            </a:duotone>
            <a:extLst>
              <a:ext uri="{BEBA8EAE-BF5A-486C-A8C5-ECC9F3942E4B}">
                <a14:imgProps xmlns:a14="http://schemas.microsoft.com/office/drawing/2010/main">
                  <a14:imgLayer r:embed="rId6">
                    <a14:imgEffect>
                      <a14:brightnessContrast bright="-2000" contrast="43000"/>
                    </a14:imgEffect>
                  </a14:imgLayer>
                </a14:imgProps>
              </a:ext>
              <a:ext uri="{28A0092B-C50C-407E-A947-70E740481C1C}">
                <a14:useLocalDpi xmlns:a14="http://schemas.microsoft.com/office/drawing/2010/main"/>
              </a:ext>
            </a:extLst>
          </a:blip>
          <a:stretch>
            <a:fillRect/>
          </a:stretch>
        </p:blipFill>
        <p:spPr>
          <a:xfrm>
            <a:off x="4415001" y="4034753"/>
            <a:ext cx="514800" cy="529290"/>
          </a:xfrm>
          <a:prstGeom prst="ellipse">
            <a:avLst/>
          </a:prstGeom>
        </p:spPr>
      </p:pic>
      <p:sp>
        <p:nvSpPr>
          <p:cNvPr id="78" name="TextBox 77"/>
          <p:cNvSpPr txBox="1"/>
          <p:nvPr/>
        </p:nvSpPr>
        <p:spPr>
          <a:xfrm>
            <a:off x="1508154" y="2720921"/>
            <a:ext cx="1870731" cy="311624"/>
          </a:xfrm>
          <a:prstGeom prst="rect">
            <a:avLst/>
          </a:prstGeom>
          <a:noFill/>
        </p:spPr>
        <p:txBody>
          <a:bodyPr wrap="square" rtlCol="0">
            <a:spAutoFit/>
          </a:bodyPr>
          <a:lstStyle/>
          <a:p>
            <a:pPr defTabSz="685512"/>
            <a:r>
              <a:rPr lang="en-US" sz="1425" dirty="0">
                <a:solidFill>
                  <a:srgbClr val="000000"/>
                </a:solidFill>
                <a:ea typeface="ＭＳ Ｐゴシック"/>
              </a:rPr>
              <a:t>3.74 </a:t>
            </a:r>
            <a:r>
              <a:rPr lang="en-US" sz="1425" dirty="0" err="1">
                <a:solidFill>
                  <a:srgbClr val="000000"/>
                </a:solidFill>
                <a:ea typeface="ＭＳ Ｐゴシック"/>
              </a:rPr>
              <a:t>QphH</a:t>
            </a:r>
            <a:r>
              <a:rPr lang="en-US" sz="1425" dirty="0">
                <a:solidFill>
                  <a:srgbClr val="000000"/>
                </a:solidFill>
                <a:ea typeface="ＭＳ Ｐゴシック"/>
              </a:rPr>
              <a:t> per $K</a:t>
            </a:r>
          </a:p>
        </p:txBody>
      </p:sp>
      <p:sp>
        <p:nvSpPr>
          <p:cNvPr id="79" name="TextBox 78"/>
          <p:cNvSpPr txBox="1"/>
          <p:nvPr/>
        </p:nvSpPr>
        <p:spPr>
          <a:xfrm>
            <a:off x="5235846" y="2682935"/>
            <a:ext cx="1770202" cy="311624"/>
          </a:xfrm>
          <a:prstGeom prst="rect">
            <a:avLst/>
          </a:prstGeom>
          <a:noFill/>
        </p:spPr>
        <p:txBody>
          <a:bodyPr wrap="square" rtlCol="0">
            <a:spAutoFit/>
          </a:bodyPr>
          <a:lstStyle/>
          <a:p>
            <a:pPr algn="r" defTabSz="685512"/>
            <a:r>
              <a:rPr lang="en-US" sz="1425" dirty="0">
                <a:solidFill>
                  <a:srgbClr val="000000"/>
                </a:solidFill>
                <a:ea typeface="ＭＳ Ｐゴシック"/>
              </a:rPr>
              <a:t>1.53 </a:t>
            </a:r>
            <a:r>
              <a:rPr lang="en-US" sz="1425" dirty="0" err="1">
                <a:solidFill>
                  <a:srgbClr val="000000"/>
                </a:solidFill>
                <a:ea typeface="ＭＳ Ｐゴシック"/>
              </a:rPr>
              <a:t>QphH</a:t>
            </a:r>
            <a:r>
              <a:rPr lang="en-US" sz="1425" dirty="0">
                <a:solidFill>
                  <a:srgbClr val="000000"/>
                </a:solidFill>
                <a:ea typeface="ＭＳ Ｐゴシック"/>
              </a:rPr>
              <a:t> per $K</a:t>
            </a:r>
          </a:p>
        </p:txBody>
      </p:sp>
      <p:sp>
        <p:nvSpPr>
          <p:cNvPr id="81" name="TextBox 80"/>
          <p:cNvSpPr txBox="1"/>
          <p:nvPr/>
        </p:nvSpPr>
        <p:spPr>
          <a:xfrm rot="2663786">
            <a:off x="4194686" y="3829420"/>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total Queries per hour </a:t>
            </a:r>
          </a:p>
        </p:txBody>
      </p:sp>
      <p:sp>
        <p:nvSpPr>
          <p:cNvPr id="82" name="TextBox 81"/>
          <p:cNvSpPr txBox="1"/>
          <p:nvPr/>
        </p:nvSpPr>
        <p:spPr>
          <a:xfrm rot="2854092">
            <a:off x="4182790" y="2355054"/>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3 years with support             </a:t>
            </a:r>
          </a:p>
        </p:txBody>
      </p:sp>
      <p:sp>
        <p:nvSpPr>
          <p:cNvPr id="83" name="TextBox 82"/>
          <p:cNvSpPr txBox="1"/>
          <p:nvPr/>
        </p:nvSpPr>
        <p:spPr>
          <a:xfrm>
            <a:off x="1083971" y="4152601"/>
            <a:ext cx="2225027" cy="311624"/>
          </a:xfrm>
          <a:prstGeom prst="rect">
            <a:avLst/>
          </a:prstGeom>
          <a:noFill/>
        </p:spPr>
        <p:txBody>
          <a:bodyPr wrap="square" rtlCol="0">
            <a:spAutoFit/>
          </a:bodyPr>
          <a:lstStyle/>
          <a:p>
            <a:pPr defTabSz="685512"/>
            <a:r>
              <a:rPr lang="en-US" sz="1425" dirty="0">
                <a:solidFill>
                  <a:srgbClr val="000000"/>
                </a:solidFill>
                <a:ea typeface="ＭＳ Ｐゴシック"/>
              </a:rPr>
              <a:t>3064 </a:t>
            </a:r>
            <a:r>
              <a:rPr lang="en-US" sz="1425" dirty="0" err="1">
                <a:solidFill>
                  <a:srgbClr val="000000"/>
                </a:solidFill>
                <a:ea typeface="ＭＳ Ｐゴシック"/>
              </a:rPr>
              <a:t>QphH</a:t>
            </a:r>
            <a:r>
              <a:rPr lang="en-US" sz="1425" dirty="0">
                <a:solidFill>
                  <a:srgbClr val="000000"/>
                </a:solidFill>
                <a:ea typeface="ＭＳ Ｐゴシック"/>
              </a:rPr>
              <a:t> (20 cores)</a:t>
            </a:r>
          </a:p>
        </p:txBody>
      </p:sp>
      <p:sp>
        <p:nvSpPr>
          <p:cNvPr id="84" name="TextBox 83"/>
          <p:cNvSpPr txBox="1"/>
          <p:nvPr/>
        </p:nvSpPr>
        <p:spPr>
          <a:xfrm>
            <a:off x="5626178" y="4140998"/>
            <a:ext cx="2144936" cy="311624"/>
          </a:xfrm>
          <a:prstGeom prst="rect">
            <a:avLst/>
          </a:prstGeom>
          <a:noFill/>
        </p:spPr>
        <p:txBody>
          <a:bodyPr wrap="square" rtlCol="0">
            <a:spAutoFit/>
          </a:bodyPr>
          <a:lstStyle/>
          <a:p>
            <a:pPr algn="r" defTabSz="685512"/>
            <a:r>
              <a:rPr lang="en-US" sz="1425" dirty="0">
                <a:solidFill>
                  <a:srgbClr val="000000"/>
                </a:solidFill>
                <a:ea typeface="ＭＳ Ｐゴシック"/>
              </a:rPr>
              <a:t>(48 cores) 2891 </a:t>
            </a:r>
            <a:r>
              <a:rPr lang="en-US" sz="1425" dirty="0" err="1">
                <a:solidFill>
                  <a:srgbClr val="000000"/>
                </a:solidFill>
                <a:ea typeface="ＭＳ Ｐゴシック"/>
              </a:rPr>
              <a:t>QphH</a:t>
            </a:r>
            <a:endParaRPr lang="en-US" sz="1425" dirty="0">
              <a:solidFill>
                <a:srgbClr val="000000"/>
              </a:solidFill>
              <a:ea typeface="ＭＳ Ｐゴシック"/>
            </a:endParaRPr>
          </a:p>
        </p:txBody>
      </p:sp>
      <p:pic>
        <p:nvPicPr>
          <p:cNvPr id="87" name="Picture 4" descr="C:\Users\IBM_ADMIN\Downloads\ibmpos_blue.jpg">
            <a:extLst>
              <a:ext uri="{FF2B5EF4-FFF2-40B4-BE49-F238E27FC236}">
                <a16:creationId xmlns:a16="http://schemas.microsoft.com/office/drawing/2014/main" id="{85BA0A6B-8D5F-4071-A591-075D802574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759" y="553055"/>
            <a:ext cx="1158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2E20405-7E6C-4330-8503-3F7E98E55FAB}"/>
              </a:ext>
            </a:extLst>
          </p:cNvPr>
          <p:cNvSpPr txBox="1"/>
          <p:nvPr/>
        </p:nvSpPr>
        <p:spPr>
          <a:xfrm>
            <a:off x="1467131" y="581481"/>
            <a:ext cx="1952779" cy="400110"/>
          </a:xfrm>
          <a:prstGeom prst="rect">
            <a:avLst/>
          </a:prstGeom>
          <a:noFill/>
        </p:spPr>
        <p:txBody>
          <a:bodyPr wrap="none" rtlCol="0">
            <a:spAutoFit/>
          </a:bodyPr>
          <a:lstStyle/>
          <a:p>
            <a:pPr algn="ctr"/>
            <a:r>
              <a:rPr lang="en-US" sz="2000" b="1" dirty="0"/>
              <a:t>POWER9 L922</a:t>
            </a:r>
          </a:p>
        </p:txBody>
      </p:sp>
      <p:pic>
        <p:nvPicPr>
          <p:cNvPr id="4" name="Picture 3">
            <a:extLst>
              <a:ext uri="{FF2B5EF4-FFF2-40B4-BE49-F238E27FC236}">
                <a16:creationId xmlns:a16="http://schemas.microsoft.com/office/drawing/2014/main" id="{73490849-7D45-4C52-A61D-9AD64D7DEF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74301" y="1030575"/>
            <a:ext cx="1995399" cy="613969"/>
          </a:xfrm>
          <a:prstGeom prst="rect">
            <a:avLst/>
          </a:prstGeom>
        </p:spPr>
      </p:pic>
      <p:sp>
        <p:nvSpPr>
          <p:cNvPr id="2" name="Rectangle 1">
            <a:extLst>
              <a:ext uri="{FF2B5EF4-FFF2-40B4-BE49-F238E27FC236}">
                <a16:creationId xmlns:a16="http://schemas.microsoft.com/office/drawing/2014/main" id="{2957D219-8AF7-4465-B8D0-8F2F46151619}"/>
              </a:ext>
            </a:extLst>
          </p:cNvPr>
          <p:cNvSpPr/>
          <p:nvPr/>
        </p:nvSpPr>
        <p:spPr>
          <a:xfrm>
            <a:off x="6833186" y="355006"/>
            <a:ext cx="1622559" cy="584775"/>
          </a:xfrm>
          <a:prstGeom prst="rect">
            <a:avLst/>
          </a:prstGeom>
        </p:spPr>
        <p:txBody>
          <a:bodyPr wrap="none">
            <a:spAutoFit/>
          </a:bodyPr>
          <a:lstStyle/>
          <a:p>
            <a:pPr algn="ctr"/>
            <a:r>
              <a:rPr lang="en-US" altLang="en-US" sz="1600" b="1" dirty="0">
                <a:ea typeface="ヒラギノ角ゴ Pro W3"/>
              </a:rPr>
              <a:t>Intel Xeon SP </a:t>
            </a:r>
            <a:br>
              <a:rPr lang="en-US" altLang="en-US" sz="1600" b="1" dirty="0">
                <a:ea typeface="ヒラギノ角ゴ Pro W3"/>
              </a:rPr>
            </a:br>
            <a:r>
              <a:rPr lang="en-US" altLang="en-US" sz="1600" b="1" dirty="0">
                <a:ea typeface="ヒラギノ角ゴ Pro W3"/>
              </a:rPr>
              <a:t>Platinum 8168 </a:t>
            </a:r>
            <a:endParaRPr lang="en-US" sz="1400" b="1" dirty="0"/>
          </a:p>
        </p:txBody>
      </p:sp>
      <p:sp>
        <p:nvSpPr>
          <p:cNvPr id="57" name="TextBox 56">
            <a:extLst>
              <a:ext uri="{FF2B5EF4-FFF2-40B4-BE49-F238E27FC236}">
                <a16:creationId xmlns:a16="http://schemas.microsoft.com/office/drawing/2014/main" id="{8F50DA55-E1D5-416C-AE06-CB0FE41AC902}"/>
              </a:ext>
            </a:extLst>
          </p:cNvPr>
          <p:cNvSpPr txBox="1"/>
          <p:nvPr/>
        </p:nvSpPr>
        <p:spPr>
          <a:xfrm>
            <a:off x="3454853" y="88088"/>
            <a:ext cx="2427396" cy="400110"/>
          </a:xfrm>
          <a:prstGeom prst="rect">
            <a:avLst/>
          </a:prstGeom>
          <a:noFill/>
        </p:spPr>
        <p:txBody>
          <a:bodyPr wrap="none" rtlCol="0">
            <a:spAutoFit/>
          </a:bodyPr>
          <a:lstStyle/>
          <a:p>
            <a:pPr algn="ctr"/>
            <a:r>
              <a:rPr lang="en-US" sz="2000" b="1" dirty="0"/>
              <a:t>Data Warehousing</a:t>
            </a:r>
          </a:p>
        </p:txBody>
      </p:sp>
      <p:pic>
        <p:nvPicPr>
          <p:cNvPr id="13" name="Picture 12">
            <a:extLst>
              <a:ext uri="{FF2B5EF4-FFF2-40B4-BE49-F238E27FC236}">
                <a16:creationId xmlns:a16="http://schemas.microsoft.com/office/drawing/2014/main" id="{A4A2C3D6-0728-4760-9B64-4C347A92BFAF}"/>
              </a:ext>
            </a:extLst>
          </p:cNvPr>
          <p:cNvPicPr>
            <a:picLocks noChangeAspect="1"/>
          </p:cNvPicPr>
          <p:nvPr/>
        </p:nvPicPr>
        <p:blipFill>
          <a:blip r:embed="rId9"/>
          <a:stretch>
            <a:fillRect/>
          </a:stretch>
        </p:blipFill>
        <p:spPr>
          <a:xfrm>
            <a:off x="5652583" y="588445"/>
            <a:ext cx="3407449" cy="2056159"/>
          </a:xfrm>
          <a:prstGeom prst="rect">
            <a:avLst/>
          </a:prstGeom>
        </p:spPr>
      </p:pic>
      <p:pic>
        <p:nvPicPr>
          <p:cNvPr id="6" name="Picture 5">
            <a:extLst>
              <a:ext uri="{FF2B5EF4-FFF2-40B4-BE49-F238E27FC236}">
                <a16:creationId xmlns:a16="http://schemas.microsoft.com/office/drawing/2014/main" id="{9E1E99E3-70D0-49F6-9569-179B5D5CCEE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63558" y="379247"/>
            <a:ext cx="3654747" cy="2438413"/>
          </a:xfrm>
          <a:prstGeom prst="rect">
            <a:avLst/>
          </a:prstGeom>
        </p:spPr>
      </p:pic>
    </p:spTree>
    <p:extLst>
      <p:ext uri="{BB962C8B-B14F-4D97-AF65-F5344CB8AC3E}">
        <p14:creationId xmlns:p14="http://schemas.microsoft.com/office/powerpoint/2010/main" val="1834266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1000"/>
                                        <p:tgtEl>
                                          <p:spTgt spid="137"/>
                                        </p:tgtEl>
                                      </p:cBhvr>
                                    </p:animEffect>
                                    <p:anim calcmode="lin" valueType="num">
                                      <p:cBhvr>
                                        <p:cTn id="15" dur="1000" fill="hold"/>
                                        <p:tgtEl>
                                          <p:spTgt spid="137"/>
                                        </p:tgtEl>
                                        <p:attrNameLst>
                                          <p:attrName>ppt_x</p:attrName>
                                        </p:attrNameLst>
                                      </p:cBhvr>
                                      <p:tavLst>
                                        <p:tav tm="0">
                                          <p:val>
                                            <p:strVal val="#ppt_x"/>
                                          </p:val>
                                        </p:tav>
                                        <p:tav tm="100000">
                                          <p:val>
                                            <p:strVal val="#ppt_x"/>
                                          </p:val>
                                        </p:tav>
                                      </p:tavLst>
                                    </p:anim>
                                    <p:anim calcmode="lin" valueType="num">
                                      <p:cBhvr>
                                        <p:cTn id="1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847341" y="3107721"/>
            <a:ext cx="1867326" cy="523220"/>
            <a:chOff x="853251" y="2388478"/>
            <a:chExt cx="1660593" cy="497617"/>
          </a:xfrm>
        </p:grpSpPr>
        <p:sp>
          <p:nvSpPr>
            <p:cNvPr id="59" name="TextBox 58"/>
            <p:cNvSpPr txBox="1"/>
            <p:nvPr/>
          </p:nvSpPr>
          <p:spPr>
            <a:xfrm>
              <a:off x="853251" y="2388478"/>
              <a:ext cx="1136826" cy="497617"/>
            </a:xfrm>
            <a:prstGeom prst="rect">
              <a:avLst/>
            </a:prstGeom>
            <a:noFill/>
          </p:spPr>
          <p:txBody>
            <a:bodyPr wrap="square" rtlCol="0">
              <a:spAutoFit/>
            </a:bodyPr>
            <a:lstStyle/>
            <a:p>
              <a:pPr defTabSz="685512"/>
              <a:r>
                <a:rPr lang="en-US" sz="2800" dirty="0">
                  <a:ea typeface="ＭＳ Ｐゴシック"/>
                </a:rPr>
                <a:t>1.66x</a:t>
              </a:r>
              <a:r>
                <a:rPr lang="en-US" sz="2000" dirty="0">
                  <a:ea typeface="ＭＳ Ｐゴシック"/>
                </a:rPr>
                <a:t> </a:t>
              </a:r>
            </a:p>
          </p:txBody>
        </p:sp>
        <p:sp>
          <p:nvSpPr>
            <p:cNvPr id="60" name="TextBox 59"/>
            <p:cNvSpPr txBox="1"/>
            <p:nvPr/>
          </p:nvSpPr>
          <p:spPr>
            <a:xfrm>
              <a:off x="1705456" y="2513087"/>
              <a:ext cx="808388" cy="321989"/>
            </a:xfrm>
            <a:prstGeom prst="rect">
              <a:avLst/>
            </a:prstGeom>
            <a:noFill/>
          </p:spPr>
          <p:txBody>
            <a:bodyPr wrap="square" rtlCol="0">
              <a:spAutoFit/>
            </a:bodyPr>
            <a:lstStyle/>
            <a:p>
              <a:pPr defTabSz="685512"/>
              <a:r>
                <a:rPr lang="en-US" sz="800" dirty="0">
                  <a:ea typeface="ＭＳ Ｐゴシック"/>
                </a:rPr>
                <a:t>better price</a:t>
              </a:r>
              <a:br>
                <a:rPr lang="en-US" sz="800" dirty="0">
                  <a:ea typeface="ＭＳ Ｐゴシック"/>
                </a:rPr>
              </a:br>
              <a:r>
                <a:rPr lang="en-US" sz="800" dirty="0">
                  <a:ea typeface="ＭＳ Ｐゴシック"/>
                </a:rPr>
                <a:t>performance</a:t>
              </a:r>
            </a:p>
          </p:txBody>
        </p:sp>
      </p:grpSp>
      <p:grpSp>
        <p:nvGrpSpPr>
          <p:cNvPr id="137" name="Group 136"/>
          <p:cNvGrpSpPr/>
          <p:nvPr/>
        </p:nvGrpSpPr>
        <p:grpSpPr>
          <a:xfrm>
            <a:off x="797222" y="4592090"/>
            <a:ext cx="1998418" cy="400110"/>
            <a:chOff x="802246" y="2395004"/>
            <a:chExt cx="1624356" cy="380530"/>
          </a:xfrm>
        </p:grpSpPr>
        <p:sp>
          <p:nvSpPr>
            <p:cNvPr id="138" name="TextBox 137"/>
            <p:cNvSpPr txBox="1"/>
            <p:nvPr/>
          </p:nvSpPr>
          <p:spPr>
            <a:xfrm>
              <a:off x="802246" y="2395004"/>
              <a:ext cx="1624356" cy="380530"/>
            </a:xfrm>
            <a:prstGeom prst="rect">
              <a:avLst/>
            </a:prstGeom>
            <a:noFill/>
          </p:spPr>
          <p:txBody>
            <a:bodyPr wrap="square" rtlCol="0">
              <a:spAutoFit/>
            </a:bodyPr>
            <a:lstStyle/>
            <a:p>
              <a:pPr defTabSz="685512"/>
              <a:r>
                <a:rPr lang="en-US" sz="1200" dirty="0">
                  <a:ea typeface="ＭＳ Ｐゴシック"/>
                </a:rPr>
                <a:t> </a:t>
              </a:r>
              <a:r>
                <a:rPr lang="en-US" sz="2000" dirty="0">
                  <a:ea typeface="ＭＳ Ｐゴシック"/>
                </a:rPr>
                <a:t>1.86x</a:t>
              </a:r>
              <a:endParaRPr lang="en-US" sz="1600" dirty="0">
                <a:ea typeface="ＭＳ Ｐゴシック"/>
              </a:endParaRPr>
            </a:p>
          </p:txBody>
        </p:sp>
        <p:sp>
          <p:nvSpPr>
            <p:cNvPr id="139" name="TextBox 138"/>
            <p:cNvSpPr txBox="1"/>
            <p:nvPr/>
          </p:nvSpPr>
          <p:spPr>
            <a:xfrm>
              <a:off x="1405576" y="2428891"/>
              <a:ext cx="1010435" cy="321986"/>
            </a:xfrm>
            <a:prstGeom prst="rect">
              <a:avLst/>
            </a:prstGeom>
            <a:noFill/>
          </p:spPr>
          <p:txBody>
            <a:bodyPr wrap="square" rtlCol="0">
              <a:spAutoFit/>
            </a:bodyPr>
            <a:lstStyle/>
            <a:p>
              <a:pPr defTabSz="685512"/>
              <a:r>
                <a:rPr lang="en-US" sz="800" dirty="0">
                  <a:ea typeface="ＭＳ Ｐゴシック"/>
                </a:rPr>
                <a:t>per core </a:t>
              </a:r>
            </a:p>
            <a:p>
              <a:pPr defTabSz="685512"/>
              <a:r>
                <a:rPr lang="en-US" sz="800" dirty="0">
                  <a:ea typeface="ＭＳ Ｐゴシック"/>
                </a:rPr>
                <a:t>performance</a:t>
              </a:r>
            </a:p>
          </p:txBody>
        </p:sp>
      </p:grpSp>
      <p:sp>
        <p:nvSpPr>
          <p:cNvPr id="3" name="Rectangle 2"/>
          <p:cNvSpPr/>
          <p:nvPr/>
        </p:nvSpPr>
        <p:spPr>
          <a:xfrm>
            <a:off x="7556337" y="4902664"/>
            <a:ext cx="1580882" cy="184666"/>
          </a:xfrm>
          <a:prstGeom prst="rect">
            <a:avLst/>
          </a:prstGeom>
        </p:spPr>
        <p:txBody>
          <a:bodyPr wrap="none">
            <a:spAutoFit/>
          </a:bodyPr>
          <a:lstStyle/>
          <a:p>
            <a:r>
              <a:rPr lang="en-US" sz="600" i="1" dirty="0"/>
              <a:t>Details on benchmarks in speaker notes.</a:t>
            </a:r>
            <a:endParaRPr lang="en-US" sz="600" dirty="0"/>
          </a:p>
        </p:txBody>
      </p:sp>
      <p:sp>
        <p:nvSpPr>
          <p:cNvPr id="45" name="Rounded Rectangle 44"/>
          <p:cNvSpPr/>
          <p:nvPr/>
        </p:nvSpPr>
        <p:spPr>
          <a:xfrm>
            <a:off x="643128" y="4016507"/>
            <a:ext cx="8023412" cy="581404"/>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6" name="Rounded Rectangle 45"/>
          <p:cNvSpPr/>
          <p:nvPr/>
        </p:nvSpPr>
        <p:spPr>
          <a:xfrm>
            <a:off x="609600" y="2577128"/>
            <a:ext cx="8023412" cy="548640"/>
          </a:xfrm>
          <a:prstGeom prst="roundRect">
            <a:avLst/>
          </a:prstGeom>
          <a:solidFill>
            <a:schemeClr val="bg1"/>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48" name="TextBox 47"/>
          <p:cNvSpPr txBox="1"/>
          <p:nvPr/>
        </p:nvSpPr>
        <p:spPr>
          <a:xfrm>
            <a:off x="3478306" y="2874244"/>
            <a:ext cx="184731" cy="311624"/>
          </a:xfrm>
          <a:prstGeom prst="rect">
            <a:avLst/>
          </a:prstGeom>
          <a:noFill/>
        </p:spPr>
        <p:txBody>
          <a:bodyPr wrap="none" rtlCol="0">
            <a:spAutoFit/>
          </a:bodyPr>
          <a:lstStyle/>
          <a:p>
            <a:pPr defTabSz="685512"/>
            <a:endParaRPr lang="en-US" sz="1425" dirty="0">
              <a:solidFill>
                <a:srgbClr val="000000"/>
              </a:solidFill>
              <a:ea typeface="ＭＳ Ｐゴシック"/>
            </a:endParaRPr>
          </a:p>
        </p:txBody>
      </p:sp>
      <p:sp>
        <p:nvSpPr>
          <p:cNvPr id="61" name="Rounded Rectangle 45"/>
          <p:cNvSpPr/>
          <p:nvPr/>
        </p:nvSpPr>
        <p:spPr>
          <a:xfrm>
            <a:off x="1083971" y="2571874"/>
            <a:ext cx="4569465" cy="56876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0187" h="568762">
                <a:moveTo>
                  <a:pt x="0" y="91442"/>
                </a:moveTo>
                <a:cubicBezTo>
                  <a:pt x="0" y="40940"/>
                  <a:pt x="40940" y="0"/>
                  <a:pt x="91442" y="0"/>
                </a:cubicBezTo>
                <a:lnTo>
                  <a:pt x="1918709" y="0"/>
                </a:lnTo>
                <a:cubicBezTo>
                  <a:pt x="1969211" y="0"/>
                  <a:pt x="1643978" y="143627"/>
                  <a:pt x="1643978" y="194129"/>
                </a:cubicBezTo>
                <a:cubicBezTo>
                  <a:pt x="1632304" y="331613"/>
                  <a:pt x="1667807" y="260312"/>
                  <a:pt x="1698935" y="370558"/>
                </a:cubicBezTo>
                <a:cubicBezTo>
                  <a:pt x="1698935" y="421060"/>
                  <a:pt x="2116451" y="568762"/>
                  <a:pt x="2065949" y="568762"/>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62" name="Rounded Rectangle 45"/>
          <p:cNvSpPr/>
          <p:nvPr/>
        </p:nvSpPr>
        <p:spPr>
          <a:xfrm rot="10800000">
            <a:off x="4557572" y="2570369"/>
            <a:ext cx="2619046" cy="567703"/>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41378"/>
              <a:gd name="connsiteY0" fmla="*/ 101204 h 567703"/>
              <a:gd name="connsiteX1" fmla="*/ 91442 w 1741378"/>
              <a:gd name="connsiteY1" fmla="*/ 9762 h 567703"/>
              <a:gd name="connsiteX2" fmla="*/ 1732406 w 1741378"/>
              <a:gd name="connsiteY2" fmla="*/ 0 h 567703"/>
              <a:gd name="connsiteX3" fmla="*/ 1603750 w 1741378"/>
              <a:gd name="connsiteY3" fmla="*/ 209302 h 567703"/>
              <a:gd name="connsiteX4" fmla="*/ 1612364 w 1741378"/>
              <a:gd name="connsiteY4" fmla="*/ 429017 h 567703"/>
              <a:gd name="connsiteX5" fmla="*/ 1701317 w 1741378"/>
              <a:gd name="connsiteY5" fmla="*/ 567703 h 567703"/>
              <a:gd name="connsiteX6" fmla="*/ 91442 w 1741378"/>
              <a:gd name="connsiteY6" fmla="*/ 558402 h 567703"/>
              <a:gd name="connsiteX7" fmla="*/ 0 w 1741378"/>
              <a:gd name="connsiteY7" fmla="*/ 466960 h 567703"/>
              <a:gd name="connsiteX8" fmla="*/ 0 w 1741378"/>
              <a:gd name="connsiteY8" fmla="*/ 101204 h 567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1378" h="567703">
                <a:moveTo>
                  <a:pt x="0" y="101204"/>
                </a:moveTo>
                <a:cubicBezTo>
                  <a:pt x="0" y="50702"/>
                  <a:pt x="40940" y="9762"/>
                  <a:pt x="91442" y="9762"/>
                </a:cubicBezTo>
                <a:lnTo>
                  <a:pt x="1732406" y="0"/>
                </a:lnTo>
                <a:cubicBezTo>
                  <a:pt x="1782908" y="0"/>
                  <a:pt x="1603750" y="158800"/>
                  <a:pt x="1603750" y="209302"/>
                </a:cubicBezTo>
                <a:cubicBezTo>
                  <a:pt x="1592076" y="346786"/>
                  <a:pt x="1581236" y="318771"/>
                  <a:pt x="1612364" y="429017"/>
                </a:cubicBezTo>
                <a:cubicBezTo>
                  <a:pt x="1612364" y="479519"/>
                  <a:pt x="1751819" y="567703"/>
                  <a:pt x="1701317" y="567703"/>
                </a:cubicBezTo>
                <a:lnTo>
                  <a:pt x="91442" y="558402"/>
                </a:lnTo>
                <a:cubicBezTo>
                  <a:pt x="40940" y="558402"/>
                  <a:pt x="0" y="517462"/>
                  <a:pt x="0" y="466960"/>
                </a:cubicBezTo>
                <a:lnTo>
                  <a:pt x="0" y="101204"/>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63" name="Group 62"/>
          <p:cNvGrpSpPr/>
          <p:nvPr/>
        </p:nvGrpSpPr>
        <p:grpSpPr>
          <a:xfrm>
            <a:off x="4101252" y="2307934"/>
            <a:ext cx="1096476" cy="1029732"/>
            <a:chOff x="4101252" y="2123102"/>
            <a:chExt cx="1096476" cy="1029732"/>
          </a:xfrm>
        </p:grpSpPr>
        <p:pic>
          <p:nvPicPr>
            <p:cNvPr id="64" name="Picture 6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2123102"/>
              <a:ext cx="1096476" cy="1029732"/>
            </a:xfrm>
            <a:prstGeom prst="rect">
              <a:avLst/>
            </a:prstGeom>
          </p:spPr>
        </p:pic>
        <p:sp>
          <p:nvSpPr>
            <p:cNvPr id="65" name="Oval 64"/>
            <p:cNvSpPr/>
            <p:nvPr/>
          </p:nvSpPr>
          <p:spPr>
            <a:xfrm>
              <a:off x="4389711" y="2357586"/>
              <a:ext cx="557677" cy="552695"/>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1" name="Picture 7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43261" y="2492558"/>
            <a:ext cx="650576" cy="650576"/>
          </a:xfrm>
          <a:prstGeom prst="rect">
            <a:avLst/>
          </a:prstGeom>
          <a:ln>
            <a:noFill/>
          </a:ln>
        </p:spPr>
      </p:pic>
      <p:sp>
        <p:nvSpPr>
          <p:cNvPr id="72" name="Rounded Rectangle 45"/>
          <p:cNvSpPr/>
          <p:nvPr/>
        </p:nvSpPr>
        <p:spPr>
          <a:xfrm rot="10800000">
            <a:off x="4649480" y="4011814"/>
            <a:ext cx="3742943" cy="591261"/>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709163"/>
              <a:gd name="connsiteY0" fmla="*/ 91442 h 557941"/>
              <a:gd name="connsiteX1" fmla="*/ 91442 w 1709163"/>
              <a:gd name="connsiteY1" fmla="*/ 0 h 557941"/>
              <a:gd name="connsiteX2" fmla="*/ 1637355 w 1709163"/>
              <a:gd name="connsiteY2" fmla="*/ 0 h 557941"/>
              <a:gd name="connsiteX3" fmla="*/ 1530354 w 1709163"/>
              <a:gd name="connsiteY3" fmla="*/ 188718 h 557941"/>
              <a:gd name="connsiteX4" fmla="*/ 1542026 w 1709163"/>
              <a:gd name="connsiteY4" fmla="*/ 332684 h 557941"/>
              <a:gd name="connsiteX5" fmla="*/ 1701317 w 1709163"/>
              <a:gd name="connsiteY5" fmla="*/ 557941 h 557941"/>
              <a:gd name="connsiteX6" fmla="*/ 91442 w 1709163"/>
              <a:gd name="connsiteY6" fmla="*/ 548640 h 557941"/>
              <a:gd name="connsiteX7" fmla="*/ 0 w 1709163"/>
              <a:gd name="connsiteY7" fmla="*/ 457198 h 557941"/>
              <a:gd name="connsiteX8" fmla="*/ 0 w 1709163"/>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530354 w 1712337"/>
              <a:gd name="connsiteY3" fmla="*/ 188718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 name="connsiteX0" fmla="*/ 0 w 1712337"/>
              <a:gd name="connsiteY0" fmla="*/ 91442 h 557941"/>
              <a:gd name="connsiteX1" fmla="*/ 91442 w 1712337"/>
              <a:gd name="connsiteY1" fmla="*/ 0 h 557941"/>
              <a:gd name="connsiteX2" fmla="*/ 1637355 w 1712337"/>
              <a:gd name="connsiteY2" fmla="*/ 0 h 557941"/>
              <a:gd name="connsiteX3" fmla="*/ 1603750 w 1712337"/>
              <a:gd name="connsiteY3" fmla="*/ 199540 h 557941"/>
              <a:gd name="connsiteX4" fmla="*/ 1612364 w 1712337"/>
              <a:gd name="connsiteY4" fmla="*/ 419255 h 557941"/>
              <a:gd name="connsiteX5" fmla="*/ 1701317 w 1712337"/>
              <a:gd name="connsiteY5" fmla="*/ 557941 h 557941"/>
              <a:gd name="connsiteX6" fmla="*/ 91442 w 1712337"/>
              <a:gd name="connsiteY6" fmla="*/ 548640 h 557941"/>
              <a:gd name="connsiteX7" fmla="*/ 0 w 1712337"/>
              <a:gd name="connsiteY7" fmla="*/ 457198 h 557941"/>
              <a:gd name="connsiteX8" fmla="*/ 0 w 1712337"/>
              <a:gd name="connsiteY8" fmla="*/ 91442 h 557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2337" h="557941">
                <a:moveTo>
                  <a:pt x="0" y="91442"/>
                </a:moveTo>
                <a:cubicBezTo>
                  <a:pt x="0" y="40940"/>
                  <a:pt x="40940" y="0"/>
                  <a:pt x="91442" y="0"/>
                </a:cubicBezTo>
                <a:lnTo>
                  <a:pt x="1637355" y="0"/>
                </a:lnTo>
                <a:cubicBezTo>
                  <a:pt x="1687857" y="0"/>
                  <a:pt x="1603750" y="149038"/>
                  <a:pt x="1603750" y="199540"/>
                </a:cubicBezTo>
                <a:cubicBezTo>
                  <a:pt x="1592076" y="337024"/>
                  <a:pt x="1581236" y="309009"/>
                  <a:pt x="1612364" y="419255"/>
                </a:cubicBezTo>
                <a:cubicBezTo>
                  <a:pt x="1612364" y="469757"/>
                  <a:pt x="1751819" y="557941"/>
                  <a:pt x="1701317" y="557941"/>
                </a:cubicBezTo>
                <a:lnTo>
                  <a:pt x="91442" y="548640"/>
                </a:lnTo>
                <a:cubicBezTo>
                  <a:pt x="40940" y="548640"/>
                  <a:pt x="0" y="507700"/>
                  <a:pt x="0" y="457198"/>
                </a:cubicBezTo>
                <a:lnTo>
                  <a:pt x="0" y="91442"/>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sp>
        <p:nvSpPr>
          <p:cNvPr id="73" name="Rounded Rectangle 45"/>
          <p:cNvSpPr/>
          <p:nvPr/>
        </p:nvSpPr>
        <p:spPr>
          <a:xfrm>
            <a:off x="1077907" y="4010194"/>
            <a:ext cx="3851893" cy="607802"/>
          </a:xfrm>
          <a:custGeom>
            <a:avLst/>
            <a:gdLst>
              <a:gd name="connsiteX0" fmla="*/ 0 w 1752144"/>
              <a:gd name="connsiteY0" fmla="*/ 91442 h 548640"/>
              <a:gd name="connsiteX1" fmla="*/ 91442 w 1752144"/>
              <a:gd name="connsiteY1" fmla="*/ 0 h 548640"/>
              <a:gd name="connsiteX2" fmla="*/ 1660702 w 1752144"/>
              <a:gd name="connsiteY2" fmla="*/ 0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48640"/>
              <a:gd name="connsiteX1" fmla="*/ 91442 w 1752144"/>
              <a:gd name="connsiteY1" fmla="*/ 0 h 548640"/>
              <a:gd name="connsiteX2" fmla="*/ 1446694 w 1752144"/>
              <a:gd name="connsiteY2" fmla="*/ 3891 h 548640"/>
              <a:gd name="connsiteX3" fmla="*/ 1752144 w 1752144"/>
              <a:gd name="connsiteY3" fmla="*/ 91442 h 548640"/>
              <a:gd name="connsiteX4" fmla="*/ 1752144 w 1752144"/>
              <a:gd name="connsiteY4" fmla="*/ 457198 h 548640"/>
              <a:gd name="connsiteX5" fmla="*/ 1660702 w 1752144"/>
              <a:gd name="connsiteY5" fmla="*/ 548640 h 548640"/>
              <a:gd name="connsiteX6" fmla="*/ 91442 w 1752144"/>
              <a:gd name="connsiteY6" fmla="*/ 548640 h 548640"/>
              <a:gd name="connsiteX7" fmla="*/ 0 w 1752144"/>
              <a:gd name="connsiteY7" fmla="*/ 457198 h 548640"/>
              <a:gd name="connsiteX8" fmla="*/ 0 w 1752144"/>
              <a:gd name="connsiteY8" fmla="*/ 91442 h 548640"/>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752144 w 1752144"/>
              <a:gd name="connsiteY4" fmla="*/ 457198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752144"/>
              <a:gd name="connsiteY0" fmla="*/ 91442 h 552531"/>
              <a:gd name="connsiteX1" fmla="*/ 91442 w 1752144"/>
              <a:gd name="connsiteY1" fmla="*/ 0 h 552531"/>
              <a:gd name="connsiteX2" fmla="*/ 1446694 w 1752144"/>
              <a:gd name="connsiteY2" fmla="*/ 3891 h 552531"/>
              <a:gd name="connsiteX3" fmla="*/ 1752144 w 1752144"/>
              <a:gd name="connsiteY3" fmla="*/ 91442 h 552531"/>
              <a:gd name="connsiteX4" fmla="*/ 1573155 w 1752144"/>
              <a:gd name="connsiteY4" fmla="*/ 441634 h 552531"/>
              <a:gd name="connsiteX5" fmla="*/ 1578990 w 1752144"/>
              <a:gd name="connsiteY5" fmla="*/ 552531 h 552531"/>
              <a:gd name="connsiteX6" fmla="*/ 91442 w 1752144"/>
              <a:gd name="connsiteY6" fmla="*/ 548640 h 552531"/>
              <a:gd name="connsiteX7" fmla="*/ 0 w 1752144"/>
              <a:gd name="connsiteY7" fmla="*/ 457198 h 552531"/>
              <a:gd name="connsiteX8" fmla="*/ 0 w 1752144"/>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79770 w 1600016"/>
              <a:gd name="connsiteY3" fmla="*/ 11089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600016"/>
              <a:gd name="connsiteY0" fmla="*/ 91442 h 552531"/>
              <a:gd name="connsiteX1" fmla="*/ 91442 w 1600016"/>
              <a:gd name="connsiteY1" fmla="*/ 0 h 552531"/>
              <a:gd name="connsiteX2" fmla="*/ 1446694 w 1600016"/>
              <a:gd name="connsiteY2" fmla="*/ 3891 h 552531"/>
              <a:gd name="connsiteX3" fmla="*/ 1452533 w 1600016"/>
              <a:gd name="connsiteY3" fmla="*/ 184827 h 552531"/>
              <a:gd name="connsiteX4" fmla="*/ 1573155 w 1600016"/>
              <a:gd name="connsiteY4" fmla="*/ 441634 h 552531"/>
              <a:gd name="connsiteX5" fmla="*/ 1578990 w 1600016"/>
              <a:gd name="connsiteY5" fmla="*/ 552531 h 552531"/>
              <a:gd name="connsiteX6" fmla="*/ 91442 w 1600016"/>
              <a:gd name="connsiteY6" fmla="*/ 548640 h 552531"/>
              <a:gd name="connsiteX7" fmla="*/ 0 w 1600016"/>
              <a:gd name="connsiteY7" fmla="*/ 457198 h 552531"/>
              <a:gd name="connsiteX8" fmla="*/ 0 w 1600016"/>
              <a:gd name="connsiteY8" fmla="*/ 91442 h 552531"/>
              <a:gd name="connsiteX0" fmla="*/ 0 w 1588225"/>
              <a:gd name="connsiteY0" fmla="*/ 91442 h 552531"/>
              <a:gd name="connsiteX1" fmla="*/ 91442 w 1588225"/>
              <a:gd name="connsiteY1" fmla="*/ 0 h 552531"/>
              <a:gd name="connsiteX2" fmla="*/ 1446694 w 1588225"/>
              <a:gd name="connsiteY2" fmla="*/ 3891 h 552531"/>
              <a:gd name="connsiteX3" fmla="*/ 1452533 w 1588225"/>
              <a:gd name="connsiteY3" fmla="*/ 184827 h 552531"/>
              <a:gd name="connsiteX4" fmla="*/ 1456423 w 1588225"/>
              <a:gd name="connsiteY4" fmla="*/ 297665 h 552531"/>
              <a:gd name="connsiteX5" fmla="*/ 1578990 w 1588225"/>
              <a:gd name="connsiteY5" fmla="*/ 552531 h 552531"/>
              <a:gd name="connsiteX6" fmla="*/ 91442 w 1588225"/>
              <a:gd name="connsiteY6" fmla="*/ 548640 h 552531"/>
              <a:gd name="connsiteX7" fmla="*/ 0 w 1588225"/>
              <a:gd name="connsiteY7" fmla="*/ 457198 h 552531"/>
              <a:gd name="connsiteX8" fmla="*/ 0 w 1588225"/>
              <a:gd name="connsiteY8" fmla="*/ 91442 h 552531"/>
              <a:gd name="connsiteX0" fmla="*/ 0 w 1588225"/>
              <a:gd name="connsiteY0" fmla="*/ 95333 h 556422"/>
              <a:gd name="connsiteX1" fmla="*/ 91442 w 1588225"/>
              <a:gd name="connsiteY1" fmla="*/ 3891 h 556422"/>
              <a:gd name="connsiteX2" fmla="*/ 1431129 w 1588225"/>
              <a:gd name="connsiteY2" fmla="*/ 0 h 556422"/>
              <a:gd name="connsiteX3" fmla="*/ 1452533 w 1588225"/>
              <a:gd name="connsiteY3" fmla="*/ 188718 h 556422"/>
              <a:gd name="connsiteX4" fmla="*/ 1456423 w 1588225"/>
              <a:gd name="connsiteY4" fmla="*/ 301556 h 556422"/>
              <a:gd name="connsiteX5" fmla="*/ 1578990 w 1588225"/>
              <a:gd name="connsiteY5" fmla="*/ 556422 h 556422"/>
              <a:gd name="connsiteX6" fmla="*/ 91442 w 1588225"/>
              <a:gd name="connsiteY6" fmla="*/ 552531 h 556422"/>
              <a:gd name="connsiteX7" fmla="*/ 0 w 1588225"/>
              <a:gd name="connsiteY7" fmla="*/ 461089 h 556422"/>
              <a:gd name="connsiteX8" fmla="*/ 0 w 1588225"/>
              <a:gd name="connsiteY8" fmla="*/ 95333 h 556422"/>
              <a:gd name="connsiteX0" fmla="*/ 0 w 1644458"/>
              <a:gd name="connsiteY0" fmla="*/ 91442 h 552531"/>
              <a:gd name="connsiteX1" fmla="*/ 91442 w 1644458"/>
              <a:gd name="connsiteY1" fmla="*/ 0 h 552531"/>
              <a:gd name="connsiteX2" fmla="*/ 1637355 w 1644458"/>
              <a:gd name="connsiteY2" fmla="*/ 0 h 552531"/>
              <a:gd name="connsiteX3" fmla="*/ 1452533 w 1644458"/>
              <a:gd name="connsiteY3" fmla="*/ 184827 h 552531"/>
              <a:gd name="connsiteX4" fmla="*/ 1456423 w 1644458"/>
              <a:gd name="connsiteY4" fmla="*/ 297665 h 552531"/>
              <a:gd name="connsiteX5" fmla="*/ 1578990 w 1644458"/>
              <a:gd name="connsiteY5" fmla="*/ 552531 h 552531"/>
              <a:gd name="connsiteX6" fmla="*/ 91442 w 1644458"/>
              <a:gd name="connsiteY6" fmla="*/ 548640 h 552531"/>
              <a:gd name="connsiteX7" fmla="*/ 0 w 1644458"/>
              <a:gd name="connsiteY7" fmla="*/ 457198 h 552531"/>
              <a:gd name="connsiteX8" fmla="*/ 0 w 1644458"/>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456423 w 1647339"/>
              <a:gd name="connsiteY4" fmla="*/ 297665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47339"/>
              <a:gd name="connsiteY0" fmla="*/ 91442 h 552531"/>
              <a:gd name="connsiteX1" fmla="*/ 91442 w 1647339"/>
              <a:gd name="connsiteY1" fmla="*/ 0 h 552531"/>
              <a:gd name="connsiteX2" fmla="*/ 1637355 w 1647339"/>
              <a:gd name="connsiteY2" fmla="*/ 0 h 552531"/>
              <a:gd name="connsiteX3" fmla="*/ 1530354 w 1647339"/>
              <a:gd name="connsiteY3" fmla="*/ 188718 h 552531"/>
              <a:gd name="connsiteX4" fmla="*/ 1542026 w 1647339"/>
              <a:gd name="connsiteY4" fmla="*/ 332684 h 552531"/>
              <a:gd name="connsiteX5" fmla="*/ 1578990 w 1647339"/>
              <a:gd name="connsiteY5" fmla="*/ 552531 h 552531"/>
              <a:gd name="connsiteX6" fmla="*/ 91442 w 1647339"/>
              <a:gd name="connsiteY6" fmla="*/ 548640 h 552531"/>
              <a:gd name="connsiteX7" fmla="*/ 0 w 1647339"/>
              <a:gd name="connsiteY7" fmla="*/ 457198 h 552531"/>
              <a:gd name="connsiteX8" fmla="*/ 0 w 1647339"/>
              <a:gd name="connsiteY8" fmla="*/ 91442 h 552531"/>
              <a:gd name="connsiteX0" fmla="*/ 0 w 1661656"/>
              <a:gd name="connsiteY0" fmla="*/ 91442 h 552531"/>
              <a:gd name="connsiteX1" fmla="*/ 91442 w 1661656"/>
              <a:gd name="connsiteY1" fmla="*/ 0 h 552531"/>
              <a:gd name="connsiteX2" fmla="*/ 1637355 w 1661656"/>
              <a:gd name="connsiteY2" fmla="*/ 0 h 552531"/>
              <a:gd name="connsiteX3" fmla="*/ 1643978 w 1661656"/>
              <a:gd name="connsiteY3" fmla="*/ 194129 h 552531"/>
              <a:gd name="connsiteX4" fmla="*/ 1542026 w 1661656"/>
              <a:gd name="connsiteY4" fmla="*/ 332684 h 552531"/>
              <a:gd name="connsiteX5" fmla="*/ 1578990 w 1661656"/>
              <a:gd name="connsiteY5" fmla="*/ 552531 h 552531"/>
              <a:gd name="connsiteX6" fmla="*/ 91442 w 1661656"/>
              <a:gd name="connsiteY6" fmla="*/ 548640 h 552531"/>
              <a:gd name="connsiteX7" fmla="*/ 0 w 1661656"/>
              <a:gd name="connsiteY7" fmla="*/ 457198 h 552531"/>
              <a:gd name="connsiteX8" fmla="*/ 0 w 1661656"/>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542026 w 1924035"/>
              <a:gd name="connsiteY4" fmla="*/ 332684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1924035"/>
              <a:gd name="connsiteY0" fmla="*/ 91442 h 552531"/>
              <a:gd name="connsiteX1" fmla="*/ 91442 w 1924035"/>
              <a:gd name="connsiteY1" fmla="*/ 0 h 552531"/>
              <a:gd name="connsiteX2" fmla="*/ 1918709 w 1924035"/>
              <a:gd name="connsiteY2" fmla="*/ 0 h 552531"/>
              <a:gd name="connsiteX3" fmla="*/ 1643978 w 1924035"/>
              <a:gd name="connsiteY3" fmla="*/ 194129 h 552531"/>
              <a:gd name="connsiteX4" fmla="*/ 1698935 w 1924035"/>
              <a:gd name="connsiteY4" fmla="*/ 370558 h 552531"/>
              <a:gd name="connsiteX5" fmla="*/ 1578990 w 1924035"/>
              <a:gd name="connsiteY5" fmla="*/ 552531 h 552531"/>
              <a:gd name="connsiteX6" fmla="*/ 91442 w 1924035"/>
              <a:gd name="connsiteY6" fmla="*/ 548640 h 552531"/>
              <a:gd name="connsiteX7" fmla="*/ 0 w 1924035"/>
              <a:gd name="connsiteY7" fmla="*/ 457198 h 552531"/>
              <a:gd name="connsiteX8" fmla="*/ 0 w 1924035"/>
              <a:gd name="connsiteY8" fmla="*/ 91442 h 552531"/>
              <a:gd name="connsiteX0" fmla="*/ 0 w 2070187"/>
              <a:gd name="connsiteY0" fmla="*/ 91442 h 568762"/>
              <a:gd name="connsiteX1" fmla="*/ 91442 w 2070187"/>
              <a:gd name="connsiteY1" fmla="*/ 0 h 568762"/>
              <a:gd name="connsiteX2" fmla="*/ 1918709 w 2070187"/>
              <a:gd name="connsiteY2" fmla="*/ 0 h 568762"/>
              <a:gd name="connsiteX3" fmla="*/ 1643978 w 2070187"/>
              <a:gd name="connsiteY3" fmla="*/ 194129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0187"/>
              <a:gd name="connsiteY0" fmla="*/ 91442 h 568762"/>
              <a:gd name="connsiteX1" fmla="*/ 91442 w 2070187"/>
              <a:gd name="connsiteY1" fmla="*/ 0 h 568762"/>
              <a:gd name="connsiteX2" fmla="*/ 1918709 w 2070187"/>
              <a:gd name="connsiteY2" fmla="*/ 0 h 568762"/>
              <a:gd name="connsiteX3" fmla="*/ 1848567 w 2070187"/>
              <a:gd name="connsiteY3" fmla="*/ 140114 h 568762"/>
              <a:gd name="connsiteX4" fmla="*/ 1698935 w 2070187"/>
              <a:gd name="connsiteY4" fmla="*/ 370558 h 568762"/>
              <a:gd name="connsiteX5" fmla="*/ 2065949 w 2070187"/>
              <a:gd name="connsiteY5" fmla="*/ 568762 h 568762"/>
              <a:gd name="connsiteX6" fmla="*/ 91442 w 2070187"/>
              <a:gd name="connsiteY6" fmla="*/ 548640 h 568762"/>
              <a:gd name="connsiteX7" fmla="*/ 0 w 2070187"/>
              <a:gd name="connsiteY7" fmla="*/ 457198 h 568762"/>
              <a:gd name="connsiteX8" fmla="*/ 0 w 2070187"/>
              <a:gd name="connsiteY8" fmla="*/ 91442 h 568762"/>
              <a:gd name="connsiteX0" fmla="*/ 0 w 2072221"/>
              <a:gd name="connsiteY0" fmla="*/ 91442 h 568762"/>
              <a:gd name="connsiteX1" fmla="*/ 91442 w 2072221"/>
              <a:gd name="connsiteY1" fmla="*/ 0 h 568762"/>
              <a:gd name="connsiteX2" fmla="*/ 1918709 w 2072221"/>
              <a:gd name="connsiteY2" fmla="*/ 0 h 568762"/>
              <a:gd name="connsiteX3" fmla="*/ 1848567 w 2072221"/>
              <a:gd name="connsiteY3" fmla="*/ 140114 h 568762"/>
              <a:gd name="connsiteX4" fmla="*/ 1845403 w 2072221"/>
              <a:gd name="connsiteY4" fmla="*/ 378274 h 568762"/>
              <a:gd name="connsiteX5" fmla="*/ 2065949 w 2072221"/>
              <a:gd name="connsiteY5" fmla="*/ 568762 h 568762"/>
              <a:gd name="connsiteX6" fmla="*/ 91442 w 2072221"/>
              <a:gd name="connsiteY6" fmla="*/ 548640 h 568762"/>
              <a:gd name="connsiteX7" fmla="*/ 0 w 2072221"/>
              <a:gd name="connsiteY7" fmla="*/ 457198 h 568762"/>
              <a:gd name="connsiteX8" fmla="*/ 0 w 2072221"/>
              <a:gd name="connsiteY8" fmla="*/ 91442 h 568762"/>
              <a:gd name="connsiteX0" fmla="*/ 0 w 2072221"/>
              <a:gd name="connsiteY0" fmla="*/ 96230 h 573550"/>
              <a:gd name="connsiteX1" fmla="*/ 91442 w 2072221"/>
              <a:gd name="connsiteY1" fmla="*/ 4788 h 573550"/>
              <a:gd name="connsiteX2" fmla="*/ 1990828 w 2072221"/>
              <a:gd name="connsiteY2" fmla="*/ 0 h 573550"/>
              <a:gd name="connsiteX3" fmla="*/ 1848567 w 2072221"/>
              <a:gd name="connsiteY3" fmla="*/ 144902 h 573550"/>
              <a:gd name="connsiteX4" fmla="*/ 1845403 w 2072221"/>
              <a:gd name="connsiteY4" fmla="*/ 383062 h 573550"/>
              <a:gd name="connsiteX5" fmla="*/ 2065949 w 2072221"/>
              <a:gd name="connsiteY5" fmla="*/ 573550 h 573550"/>
              <a:gd name="connsiteX6" fmla="*/ 91442 w 2072221"/>
              <a:gd name="connsiteY6" fmla="*/ 553428 h 573550"/>
              <a:gd name="connsiteX7" fmla="*/ 0 w 2072221"/>
              <a:gd name="connsiteY7" fmla="*/ 461986 h 573550"/>
              <a:gd name="connsiteX8" fmla="*/ 0 w 2072221"/>
              <a:gd name="connsiteY8" fmla="*/ 96230 h 57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221" h="573550">
                <a:moveTo>
                  <a:pt x="0" y="96230"/>
                </a:moveTo>
                <a:cubicBezTo>
                  <a:pt x="0" y="45728"/>
                  <a:pt x="40940" y="4788"/>
                  <a:pt x="91442" y="4788"/>
                </a:cubicBezTo>
                <a:lnTo>
                  <a:pt x="1990828" y="0"/>
                </a:lnTo>
                <a:cubicBezTo>
                  <a:pt x="2041330" y="0"/>
                  <a:pt x="1848567" y="94400"/>
                  <a:pt x="1848567" y="144902"/>
                </a:cubicBezTo>
                <a:cubicBezTo>
                  <a:pt x="1836893" y="282386"/>
                  <a:pt x="1814275" y="272816"/>
                  <a:pt x="1845403" y="383062"/>
                </a:cubicBezTo>
                <a:cubicBezTo>
                  <a:pt x="1845403" y="433564"/>
                  <a:pt x="2116451" y="573550"/>
                  <a:pt x="2065949" y="573550"/>
                </a:cubicBezTo>
                <a:lnTo>
                  <a:pt x="91442" y="553428"/>
                </a:lnTo>
                <a:cubicBezTo>
                  <a:pt x="40940" y="553428"/>
                  <a:pt x="0" y="512488"/>
                  <a:pt x="0" y="461986"/>
                </a:cubicBezTo>
                <a:lnTo>
                  <a:pt x="0" y="96230"/>
                </a:lnTo>
                <a:close/>
              </a:path>
            </a:pathLst>
          </a:custGeom>
          <a:solidFill>
            <a:srgbClr val="F39128"/>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nvGrpSpPr>
          <p:cNvPr id="74" name="Group 73"/>
          <p:cNvGrpSpPr/>
          <p:nvPr/>
        </p:nvGrpSpPr>
        <p:grpSpPr>
          <a:xfrm>
            <a:off x="4101252" y="3781754"/>
            <a:ext cx="1096476" cy="1029732"/>
            <a:chOff x="4101252" y="3472938"/>
            <a:chExt cx="1096476" cy="1029732"/>
          </a:xfrm>
        </p:grpSpPr>
        <p:pic>
          <p:nvPicPr>
            <p:cNvPr id="75" name="Picture 7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252" y="3472938"/>
              <a:ext cx="1096476" cy="1029732"/>
            </a:xfrm>
            <a:prstGeom prst="rect">
              <a:avLst/>
            </a:prstGeom>
          </p:spPr>
        </p:pic>
        <p:sp>
          <p:nvSpPr>
            <p:cNvPr id="76" name="Oval 75"/>
            <p:cNvSpPr/>
            <p:nvPr/>
          </p:nvSpPr>
          <p:spPr>
            <a:xfrm>
              <a:off x="4395322" y="3707886"/>
              <a:ext cx="557677" cy="564221"/>
            </a:xfrm>
            <a:prstGeom prst="ellipse">
              <a:avLst/>
            </a:prstGeom>
            <a:solidFill>
              <a:srgbClr val="FFFFFF"/>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685512" eaLnBrk="1" fontAlgn="auto" latinLnBrk="0" hangingPunct="1">
                <a:lnSpc>
                  <a:spcPct val="100000"/>
                </a:lnSpc>
                <a:spcBef>
                  <a:spcPts val="0"/>
                </a:spcBef>
                <a:spcAft>
                  <a:spcPts val="0"/>
                </a:spcAft>
                <a:buClrTx/>
                <a:buSzTx/>
                <a:buFontTx/>
                <a:buNone/>
                <a:tabLst/>
                <a:defRPr/>
              </a:pPr>
              <a:endParaRPr kumimoji="0" lang="en-US" sz="1425" b="0" i="0" u="none" strike="noStrike" kern="0" cap="none" spc="0" normalizeH="0" baseline="0" noProof="0" dirty="0">
                <a:ln>
                  <a:noFill/>
                </a:ln>
                <a:solidFill>
                  <a:srgbClr val="FFFFFF"/>
                </a:solidFill>
                <a:effectLst/>
                <a:uLnTx/>
                <a:uFillTx/>
                <a:ea typeface="ＭＳ Ｐゴシック"/>
                <a:cs typeface=""/>
              </a:endParaRPr>
            </a:p>
          </p:txBody>
        </p:sp>
      </p:grpSp>
      <p:pic>
        <p:nvPicPr>
          <p:cNvPr id="77" name="Picture 76"/>
          <p:cNvPicPr>
            <a:picLocks noChangeAspect="1"/>
          </p:cNvPicPr>
          <p:nvPr/>
        </p:nvPicPr>
        <p:blipFill>
          <a:blip r:embed="rId5" cstate="screen">
            <a:duotone>
              <a:prstClr val="black"/>
              <a:srgbClr val="7FD0F6">
                <a:tint val="45000"/>
                <a:satMod val="400000"/>
              </a:srgbClr>
            </a:duotone>
            <a:extLst>
              <a:ext uri="{BEBA8EAE-BF5A-486C-A8C5-ECC9F3942E4B}">
                <a14:imgProps xmlns:a14="http://schemas.microsoft.com/office/drawing/2010/main">
                  <a14:imgLayer r:embed="rId6">
                    <a14:imgEffect>
                      <a14:brightnessContrast bright="-2000" contrast="43000"/>
                    </a14:imgEffect>
                  </a14:imgLayer>
                </a14:imgProps>
              </a:ext>
              <a:ext uri="{28A0092B-C50C-407E-A947-70E740481C1C}">
                <a14:useLocalDpi xmlns:a14="http://schemas.microsoft.com/office/drawing/2010/main"/>
              </a:ext>
            </a:extLst>
          </a:blip>
          <a:stretch>
            <a:fillRect/>
          </a:stretch>
        </p:blipFill>
        <p:spPr>
          <a:xfrm>
            <a:off x="4415001" y="4034753"/>
            <a:ext cx="514800" cy="529290"/>
          </a:xfrm>
          <a:prstGeom prst="ellipse">
            <a:avLst/>
          </a:prstGeom>
        </p:spPr>
      </p:pic>
      <p:sp>
        <p:nvSpPr>
          <p:cNvPr id="78" name="TextBox 77"/>
          <p:cNvSpPr txBox="1"/>
          <p:nvPr/>
        </p:nvSpPr>
        <p:spPr>
          <a:xfrm>
            <a:off x="1508154" y="2720921"/>
            <a:ext cx="1870731" cy="311624"/>
          </a:xfrm>
          <a:prstGeom prst="rect">
            <a:avLst/>
          </a:prstGeom>
          <a:noFill/>
        </p:spPr>
        <p:txBody>
          <a:bodyPr wrap="square" rtlCol="0">
            <a:spAutoFit/>
          </a:bodyPr>
          <a:lstStyle/>
          <a:p>
            <a:pPr defTabSz="685512"/>
            <a:r>
              <a:rPr lang="en-US" sz="1425" dirty="0">
                <a:solidFill>
                  <a:srgbClr val="000000"/>
                </a:solidFill>
                <a:ea typeface="ＭＳ Ｐゴシック"/>
              </a:rPr>
              <a:t>203.1 </a:t>
            </a:r>
            <a:r>
              <a:rPr lang="en-US" sz="1425" dirty="0" err="1">
                <a:solidFill>
                  <a:srgbClr val="000000"/>
                </a:solidFill>
                <a:ea typeface="ＭＳ Ｐゴシック"/>
              </a:rPr>
              <a:t>tps</a:t>
            </a:r>
            <a:r>
              <a:rPr lang="en-US" sz="1425" dirty="0">
                <a:solidFill>
                  <a:srgbClr val="000000"/>
                </a:solidFill>
                <a:ea typeface="ＭＳ Ｐゴシック"/>
              </a:rPr>
              <a:t> per $K</a:t>
            </a:r>
          </a:p>
        </p:txBody>
      </p:sp>
      <p:sp>
        <p:nvSpPr>
          <p:cNvPr id="79" name="TextBox 78"/>
          <p:cNvSpPr txBox="1"/>
          <p:nvPr/>
        </p:nvSpPr>
        <p:spPr>
          <a:xfrm>
            <a:off x="4893000" y="2685235"/>
            <a:ext cx="2270501" cy="311624"/>
          </a:xfrm>
          <a:prstGeom prst="rect">
            <a:avLst/>
          </a:prstGeom>
          <a:noFill/>
        </p:spPr>
        <p:txBody>
          <a:bodyPr wrap="square" rtlCol="0">
            <a:spAutoFit/>
          </a:bodyPr>
          <a:lstStyle/>
          <a:p>
            <a:pPr algn="r" defTabSz="685512"/>
            <a:r>
              <a:rPr lang="en-US" sz="1425" dirty="0">
                <a:solidFill>
                  <a:srgbClr val="000000"/>
                </a:solidFill>
                <a:ea typeface="ＭＳ Ｐゴシック"/>
              </a:rPr>
              <a:t>122.5 </a:t>
            </a:r>
            <a:r>
              <a:rPr lang="en-US" sz="1425" dirty="0" err="1">
                <a:solidFill>
                  <a:srgbClr val="000000"/>
                </a:solidFill>
                <a:ea typeface="ＭＳ Ｐゴシック"/>
              </a:rPr>
              <a:t>tps</a:t>
            </a:r>
            <a:r>
              <a:rPr lang="en-US" sz="1425" dirty="0">
                <a:solidFill>
                  <a:srgbClr val="000000"/>
                </a:solidFill>
                <a:ea typeface="ＭＳ Ｐゴシック"/>
              </a:rPr>
              <a:t> per $K</a:t>
            </a:r>
          </a:p>
        </p:txBody>
      </p:sp>
      <p:sp>
        <p:nvSpPr>
          <p:cNvPr id="81" name="TextBox 80"/>
          <p:cNvSpPr txBox="1"/>
          <p:nvPr/>
        </p:nvSpPr>
        <p:spPr>
          <a:xfrm rot="2663786">
            <a:off x="4194686" y="3829420"/>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total transactions per second</a:t>
            </a:r>
          </a:p>
        </p:txBody>
      </p:sp>
      <p:sp>
        <p:nvSpPr>
          <p:cNvPr id="82" name="TextBox 81"/>
          <p:cNvSpPr txBox="1"/>
          <p:nvPr/>
        </p:nvSpPr>
        <p:spPr>
          <a:xfrm rot="2854092">
            <a:off x="4182790" y="2355054"/>
            <a:ext cx="950040" cy="971987"/>
          </a:xfrm>
          <a:prstGeom prst="rect">
            <a:avLst/>
          </a:prstGeom>
          <a:noFill/>
        </p:spPr>
        <p:txBody>
          <a:bodyPr wrap="square" rtlCol="0">
            <a:prstTxWarp prst="textArchUp">
              <a:avLst>
                <a:gd name="adj" fmla="val 12499992"/>
              </a:avLst>
            </a:prstTxWarp>
            <a:spAutoFit/>
          </a:bodyPr>
          <a:lstStyle/>
          <a:p>
            <a:pPr defTabSz="685512"/>
            <a:r>
              <a:rPr lang="en-US" sz="1425" dirty="0">
                <a:solidFill>
                  <a:srgbClr val="000000"/>
                </a:solidFill>
                <a:ea typeface="ＭＳ Ｐゴシック"/>
              </a:rPr>
              <a:t>3 years with support             </a:t>
            </a:r>
          </a:p>
        </p:txBody>
      </p:sp>
      <p:sp>
        <p:nvSpPr>
          <p:cNvPr id="83" name="TextBox 82"/>
          <p:cNvSpPr txBox="1"/>
          <p:nvPr/>
        </p:nvSpPr>
        <p:spPr>
          <a:xfrm>
            <a:off x="1083971" y="4152601"/>
            <a:ext cx="2225027" cy="311624"/>
          </a:xfrm>
          <a:prstGeom prst="rect">
            <a:avLst/>
          </a:prstGeom>
          <a:noFill/>
        </p:spPr>
        <p:txBody>
          <a:bodyPr wrap="square" rtlCol="0">
            <a:spAutoFit/>
          </a:bodyPr>
          <a:lstStyle/>
          <a:p>
            <a:pPr defTabSz="685512"/>
            <a:r>
              <a:rPr lang="en-US" sz="1425" dirty="0">
                <a:solidFill>
                  <a:srgbClr val="000000"/>
                </a:solidFill>
                <a:ea typeface="ＭＳ Ｐゴシック"/>
              </a:rPr>
              <a:t>36,566 </a:t>
            </a:r>
            <a:r>
              <a:rPr lang="en-US" sz="1425" dirty="0" err="1">
                <a:solidFill>
                  <a:srgbClr val="000000"/>
                </a:solidFill>
                <a:ea typeface="ＭＳ Ｐゴシック"/>
              </a:rPr>
              <a:t>tps</a:t>
            </a:r>
            <a:r>
              <a:rPr lang="en-US" sz="1425" dirty="0">
                <a:solidFill>
                  <a:srgbClr val="000000"/>
                </a:solidFill>
                <a:ea typeface="ＭＳ Ｐゴシック"/>
              </a:rPr>
              <a:t> (16 cores)</a:t>
            </a:r>
          </a:p>
        </p:txBody>
      </p:sp>
      <p:sp>
        <p:nvSpPr>
          <p:cNvPr id="84" name="TextBox 83"/>
          <p:cNvSpPr txBox="1"/>
          <p:nvPr/>
        </p:nvSpPr>
        <p:spPr>
          <a:xfrm>
            <a:off x="6030414" y="4158283"/>
            <a:ext cx="2144936" cy="311624"/>
          </a:xfrm>
          <a:prstGeom prst="rect">
            <a:avLst/>
          </a:prstGeom>
          <a:noFill/>
        </p:spPr>
        <p:txBody>
          <a:bodyPr wrap="square" rtlCol="0">
            <a:spAutoFit/>
          </a:bodyPr>
          <a:lstStyle/>
          <a:p>
            <a:pPr algn="r" defTabSz="685512"/>
            <a:r>
              <a:rPr lang="en-US" sz="1425" dirty="0">
                <a:solidFill>
                  <a:srgbClr val="000000"/>
                </a:solidFill>
                <a:ea typeface="ＭＳ Ｐゴシック"/>
              </a:rPr>
              <a:t>(32 cores) 39,312 </a:t>
            </a:r>
            <a:r>
              <a:rPr lang="en-US" sz="1425" dirty="0" err="1">
                <a:solidFill>
                  <a:srgbClr val="000000"/>
                </a:solidFill>
                <a:ea typeface="ＭＳ Ｐゴシック"/>
              </a:rPr>
              <a:t>tps</a:t>
            </a:r>
            <a:endParaRPr lang="en-US" sz="1425" dirty="0">
              <a:solidFill>
                <a:srgbClr val="000000"/>
              </a:solidFill>
              <a:ea typeface="ＭＳ Ｐゴシック"/>
            </a:endParaRPr>
          </a:p>
        </p:txBody>
      </p:sp>
      <p:pic>
        <p:nvPicPr>
          <p:cNvPr id="87" name="Picture 4" descr="C:\Users\IBM_ADMIN\Downloads\ibmpos_blue.jpg">
            <a:extLst>
              <a:ext uri="{FF2B5EF4-FFF2-40B4-BE49-F238E27FC236}">
                <a16:creationId xmlns:a16="http://schemas.microsoft.com/office/drawing/2014/main" id="{85BA0A6B-8D5F-4071-A591-075D802574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4759" y="553055"/>
            <a:ext cx="11588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C2E20405-7E6C-4330-8503-3F7E98E55FAB}"/>
              </a:ext>
            </a:extLst>
          </p:cNvPr>
          <p:cNvSpPr txBox="1"/>
          <p:nvPr/>
        </p:nvSpPr>
        <p:spPr>
          <a:xfrm>
            <a:off x="1467131" y="581481"/>
            <a:ext cx="1952779" cy="400110"/>
          </a:xfrm>
          <a:prstGeom prst="rect">
            <a:avLst/>
          </a:prstGeom>
          <a:noFill/>
        </p:spPr>
        <p:txBody>
          <a:bodyPr wrap="none" rtlCol="0">
            <a:spAutoFit/>
          </a:bodyPr>
          <a:lstStyle/>
          <a:p>
            <a:pPr algn="ctr"/>
            <a:r>
              <a:rPr lang="en-US" sz="2000" b="1" dirty="0"/>
              <a:t>POWER9 L922</a:t>
            </a:r>
          </a:p>
        </p:txBody>
      </p:sp>
      <p:sp>
        <p:nvSpPr>
          <p:cNvPr id="2" name="Rectangle 1">
            <a:extLst>
              <a:ext uri="{FF2B5EF4-FFF2-40B4-BE49-F238E27FC236}">
                <a16:creationId xmlns:a16="http://schemas.microsoft.com/office/drawing/2014/main" id="{2957D219-8AF7-4465-B8D0-8F2F46151619}"/>
              </a:ext>
            </a:extLst>
          </p:cNvPr>
          <p:cNvSpPr/>
          <p:nvPr/>
        </p:nvSpPr>
        <p:spPr>
          <a:xfrm>
            <a:off x="6896502" y="355006"/>
            <a:ext cx="1495922" cy="584775"/>
          </a:xfrm>
          <a:prstGeom prst="rect">
            <a:avLst/>
          </a:prstGeom>
        </p:spPr>
        <p:txBody>
          <a:bodyPr wrap="none">
            <a:spAutoFit/>
          </a:bodyPr>
          <a:lstStyle/>
          <a:p>
            <a:pPr algn="ctr"/>
            <a:r>
              <a:rPr lang="en-US" altLang="en-US" sz="1600" b="1" dirty="0">
                <a:ea typeface="ヒラギノ角ゴ Pro W3"/>
              </a:rPr>
              <a:t>Intel Xeon SP</a:t>
            </a:r>
            <a:br>
              <a:rPr lang="en-US" altLang="en-US" sz="1600" b="1" dirty="0">
                <a:ea typeface="ヒラギノ角ゴ Pro W3"/>
              </a:rPr>
            </a:br>
            <a:r>
              <a:rPr lang="en-US" altLang="en-US" sz="1600" b="1" dirty="0">
                <a:ea typeface="ヒラギノ角ゴ Pro W3"/>
              </a:rPr>
              <a:t>Gold 6130 </a:t>
            </a:r>
            <a:endParaRPr lang="en-US" sz="1400" b="1" dirty="0"/>
          </a:p>
        </p:txBody>
      </p:sp>
      <p:sp>
        <p:nvSpPr>
          <p:cNvPr id="57" name="TextBox 56">
            <a:extLst>
              <a:ext uri="{FF2B5EF4-FFF2-40B4-BE49-F238E27FC236}">
                <a16:creationId xmlns:a16="http://schemas.microsoft.com/office/drawing/2014/main" id="{8F50DA55-E1D5-416C-AE06-CB0FE41AC902}"/>
              </a:ext>
            </a:extLst>
          </p:cNvPr>
          <p:cNvSpPr txBox="1"/>
          <p:nvPr/>
        </p:nvSpPr>
        <p:spPr>
          <a:xfrm>
            <a:off x="3479769" y="88088"/>
            <a:ext cx="2377574" cy="400110"/>
          </a:xfrm>
          <a:prstGeom prst="rect">
            <a:avLst/>
          </a:prstGeom>
          <a:noFill/>
        </p:spPr>
        <p:txBody>
          <a:bodyPr wrap="none" rtlCol="0">
            <a:spAutoFit/>
          </a:bodyPr>
          <a:lstStyle/>
          <a:p>
            <a:pPr algn="ctr"/>
            <a:r>
              <a:rPr lang="en-US" sz="2000" b="1" dirty="0"/>
              <a:t>IBM Cloud Private</a:t>
            </a:r>
          </a:p>
        </p:txBody>
      </p:sp>
      <p:pic>
        <p:nvPicPr>
          <p:cNvPr id="13" name="Picture 12">
            <a:extLst>
              <a:ext uri="{FF2B5EF4-FFF2-40B4-BE49-F238E27FC236}">
                <a16:creationId xmlns:a16="http://schemas.microsoft.com/office/drawing/2014/main" id="{A4A2C3D6-0728-4760-9B64-4C347A92BFAF}"/>
              </a:ext>
            </a:extLst>
          </p:cNvPr>
          <p:cNvPicPr>
            <a:picLocks noChangeAspect="1"/>
          </p:cNvPicPr>
          <p:nvPr/>
        </p:nvPicPr>
        <p:blipFill>
          <a:blip r:embed="rId8"/>
          <a:stretch>
            <a:fillRect/>
          </a:stretch>
        </p:blipFill>
        <p:spPr>
          <a:xfrm>
            <a:off x="5652583" y="588445"/>
            <a:ext cx="3407449" cy="2056159"/>
          </a:xfrm>
          <a:prstGeom prst="rect">
            <a:avLst/>
          </a:prstGeom>
        </p:spPr>
      </p:pic>
      <p:pic>
        <p:nvPicPr>
          <p:cNvPr id="6" name="Picture 5">
            <a:extLst>
              <a:ext uri="{FF2B5EF4-FFF2-40B4-BE49-F238E27FC236}">
                <a16:creationId xmlns:a16="http://schemas.microsoft.com/office/drawing/2014/main" id="{9E1E99E3-70D0-49F6-9569-179B5D5CCE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63558" y="379247"/>
            <a:ext cx="3654747" cy="2438413"/>
          </a:xfrm>
          <a:prstGeom prst="rect">
            <a:avLst/>
          </a:prstGeom>
        </p:spPr>
      </p:pic>
      <p:pic>
        <p:nvPicPr>
          <p:cNvPr id="8" name="Picture 7">
            <a:extLst>
              <a:ext uri="{FF2B5EF4-FFF2-40B4-BE49-F238E27FC236}">
                <a16:creationId xmlns:a16="http://schemas.microsoft.com/office/drawing/2014/main" id="{86E1C7DA-E68C-40A4-8384-3CC1859131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39958" y="427451"/>
            <a:ext cx="2619047" cy="1399319"/>
          </a:xfrm>
          <a:prstGeom prst="rect">
            <a:avLst/>
          </a:prstGeom>
        </p:spPr>
      </p:pic>
      <p:pic>
        <p:nvPicPr>
          <p:cNvPr id="41" name="Picture 40">
            <a:extLst>
              <a:ext uri="{FF2B5EF4-FFF2-40B4-BE49-F238E27FC236}">
                <a16:creationId xmlns:a16="http://schemas.microsoft.com/office/drawing/2014/main" id="{525ED89A-9503-406F-8BDC-E835F2182EF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13630" y="1714210"/>
            <a:ext cx="1309837" cy="435931"/>
          </a:xfrm>
          <a:prstGeom prst="rect">
            <a:avLst/>
          </a:prstGeom>
          <a:effectLst/>
        </p:spPr>
      </p:pic>
    </p:spTree>
    <p:extLst>
      <p:ext uri="{BB962C8B-B14F-4D97-AF65-F5344CB8AC3E}">
        <p14:creationId xmlns:p14="http://schemas.microsoft.com/office/powerpoint/2010/main" val="12708666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37"/>
                                        </p:tgtEl>
                                        <p:attrNameLst>
                                          <p:attrName>style.visibility</p:attrName>
                                        </p:attrNameLst>
                                      </p:cBhvr>
                                      <p:to>
                                        <p:strVal val="visible"/>
                                      </p:to>
                                    </p:set>
                                    <p:animEffect transition="in" filter="fade">
                                      <p:cBhvr>
                                        <p:cTn id="14" dur="1000"/>
                                        <p:tgtEl>
                                          <p:spTgt spid="137"/>
                                        </p:tgtEl>
                                      </p:cBhvr>
                                    </p:animEffect>
                                    <p:anim calcmode="lin" valueType="num">
                                      <p:cBhvr>
                                        <p:cTn id="15" dur="1000" fill="hold"/>
                                        <p:tgtEl>
                                          <p:spTgt spid="137"/>
                                        </p:tgtEl>
                                        <p:attrNameLst>
                                          <p:attrName>ppt_x</p:attrName>
                                        </p:attrNameLst>
                                      </p:cBhvr>
                                      <p:tavLst>
                                        <p:tav tm="0">
                                          <p:val>
                                            <p:strVal val="#ppt_x"/>
                                          </p:val>
                                        </p:tav>
                                        <p:tav tm="100000">
                                          <p:val>
                                            <p:strVal val="#ppt_x"/>
                                          </p:val>
                                        </p:tav>
                                      </p:tavLst>
                                    </p:anim>
                                    <p:anim calcmode="lin" valueType="num">
                                      <p:cBhvr>
                                        <p:cTn id="16"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sz="2400" b="1" dirty="0">
                <a:solidFill>
                  <a:schemeClr val="accent4"/>
                </a:solidFill>
                <a:latin typeface="Arial" panose="020B0604020202020204" pitchFamily="34" charset="0"/>
                <a:cs typeface="Arial" panose="020B0604020202020204" pitchFamily="34" charset="0"/>
              </a:rPr>
              <a:t>Excitement for POWER9</a:t>
            </a:r>
          </a:p>
        </p:txBody>
      </p:sp>
      <p:sp>
        <p:nvSpPr>
          <p:cNvPr id="5" name="Content Placeholder 4"/>
          <p:cNvSpPr>
            <a:spLocks noGrp="1"/>
          </p:cNvSpPr>
          <p:nvPr>
            <p:ph sz="quarter" idx="15"/>
          </p:nvPr>
        </p:nvSpPr>
        <p:spPr>
          <a:solidFill>
            <a:schemeClr val="accent5"/>
          </a:solidFill>
          <a:ln>
            <a:solidFill>
              <a:schemeClr val="accent5"/>
            </a:solidFill>
          </a:ln>
        </p:spPr>
        <p:txBody>
          <a:bodyPr/>
          <a:lstStyle/>
          <a:p>
            <a:r>
              <a:rPr lang="en-US" sz="2700" b="1" dirty="0">
                <a:latin typeface="Arial" panose="020B0604020202020204" pitchFamily="34" charset="0"/>
                <a:cs typeface="Arial" panose="020B0604020202020204" pitchFamily="34" charset="0"/>
              </a:rPr>
              <a:t>POWER9 Innovation</a:t>
            </a:r>
          </a:p>
        </p:txBody>
      </p:sp>
      <p:sp>
        <p:nvSpPr>
          <p:cNvPr id="6" name="Content Placeholder 5"/>
          <p:cNvSpPr>
            <a:spLocks noGrp="1"/>
          </p:cNvSpPr>
          <p:nvPr>
            <p:ph sz="quarter" idx="16"/>
          </p:nvPr>
        </p:nvSpPr>
        <p:spPr>
          <a:ln>
            <a:solidFill>
              <a:schemeClr val="accent2"/>
            </a:solidFill>
          </a:ln>
        </p:spPr>
        <p:txBody>
          <a:bodyPr/>
          <a:lstStyle/>
          <a:p>
            <a:r>
              <a:rPr lang="en-US" sz="2700" b="1" dirty="0">
                <a:latin typeface="Arial" panose="020B0604020202020204" pitchFamily="34" charset="0"/>
                <a:cs typeface="Arial" panose="020B0604020202020204" pitchFamily="34" charset="0"/>
              </a:rPr>
              <a:t>Client Advocacy</a:t>
            </a:r>
          </a:p>
        </p:txBody>
      </p:sp>
      <p:sp>
        <p:nvSpPr>
          <p:cNvPr id="9" name="TextBox 8"/>
          <p:cNvSpPr txBox="1"/>
          <p:nvPr/>
        </p:nvSpPr>
        <p:spPr>
          <a:xfrm>
            <a:off x="339634" y="784571"/>
            <a:ext cx="3571415" cy="900246"/>
          </a:xfrm>
          <a:prstGeom prst="rect">
            <a:avLst/>
          </a:prstGeom>
          <a:ln>
            <a:noFill/>
          </a:ln>
          <a:effectLst/>
          <a:scene3d>
            <a:camera prst="orthographicFront">
              <a:rot lat="0" lon="0" rev="0"/>
            </a:camera>
            <a:lightRig rig="contrasting" dir="t">
              <a:rot lat="0" lon="0" rev="1500000"/>
            </a:lightRig>
          </a:scene3d>
          <a:sp3d prstMaterial="metal">
            <a:bevelT/>
          </a:sp3d>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defTabSz="514350">
              <a:defRPr sz="1050">
                <a:solidFill>
                  <a:srgbClr val="FFFFFF"/>
                </a:solidFill>
                <a:latin typeface="IBM Plex Sans"/>
              </a:defRPr>
            </a:lvl1pPr>
          </a:lstStyle>
          <a:p>
            <a:r>
              <a:rPr lang="en-US" dirty="0">
                <a:latin typeface="Arial" panose="020B0604020202020204" pitchFamily="34" charset="0"/>
                <a:cs typeface="Arial" panose="020B0604020202020204" pitchFamily="34" charset="0"/>
              </a:rPr>
              <a:t>“POWER9 will help Mark III clients realize the true benefits of AI today by enabling a speedy, agile workflow for creating and iterating AI models that run at the speed of digital businesses today.” </a:t>
            </a:r>
          </a:p>
          <a:p>
            <a:r>
              <a:rPr lang="en-US" dirty="0">
                <a:latin typeface="Arial" panose="020B0604020202020204" pitchFamily="34" charset="0"/>
                <a:cs typeface="Arial" panose="020B0604020202020204" pitchFamily="34" charset="0"/>
              </a:rPr>
              <a:t>	</a:t>
            </a:r>
            <a:r>
              <a:rPr lang="mr-IN" dirty="0">
                <a:latin typeface="Arial" panose="020B0604020202020204" pitchFamily="34" charset="0"/>
              </a:rPr>
              <a:t>–</a:t>
            </a:r>
            <a:r>
              <a:rPr lang="en-US" dirty="0">
                <a:latin typeface="Arial" panose="020B0604020202020204" pitchFamily="34" charset="0"/>
                <a:cs typeface="Arial" panose="020B0604020202020204" pitchFamily="34" charset="0"/>
              </a:rPr>
              <a:t> Andy Lin, Mark III</a:t>
            </a:r>
          </a:p>
        </p:txBody>
      </p:sp>
      <p:sp>
        <p:nvSpPr>
          <p:cNvPr id="10" name="TextBox 9"/>
          <p:cNvSpPr txBox="1"/>
          <p:nvPr/>
        </p:nvSpPr>
        <p:spPr>
          <a:xfrm>
            <a:off x="4651514" y="1311966"/>
            <a:ext cx="2067339" cy="507831"/>
          </a:xfrm>
          <a:prstGeom prst="rect">
            <a:avLst/>
          </a:prstGeom>
          <a:noFill/>
        </p:spPr>
        <p:txBody>
          <a:bodyPr wrap="square" rtlCol="0">
            <a:spAutoFit/>
          </a:bodyPr>
          <a:lstStyle/>
          <a:p>
            <a:pPr defTabSz="514350"/>
            <a:r>
              <a:rPr lang="en-US" dirty="0">
                <a:solidFill>
                  <a:srgbClr val="FFFFFF"/>
                </a:solidFill>
                <a:latin typeface="Arial" panose="020B0604020202020204" pitchFamily="34" charset="0"/>
                <a:cs typeface="Arial" panose="020B0604020202020204" pitchFamily="34" charset="0"/>
              </a:rPr>
              <a:t>Industry leading NPS</a:t>
            </a:r>
          </a:p>
          <a:p>
            <a:pPr defTabSz="514350"/>
            <a:endParaRPr lang="en-US"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6977270" y="1311966"/>
            <a:ext cx="2067339" cy="777905"/>
          </a:xfrm>
          <a:prstGeom prst="rect">
            <a:avLst/>
          </a:prstGeom>
          <a:noFill/>
        </p:spPr>
        <p:txBody>
          <a:bodyPr wrap="square" rtlCol="0">
            <a:spAutoFit/>
          </a:bodyPr>
          <a:lstStyle/>
          <a:p>
            <a:pPr defTabSz="514350">
              <a:lnSpc>
                <a:spcPct val="110000"/>
              </a:lnSpc>
            </a:pPr>
            <a:r>
              <a:rPr lang="en-US" dirty="0">
                <a:solidFill>
                  <a:srgbClr val="FFFFFF"/>
                </a:solidFill>
                <a:latin typeface="Arial" panose="020B0604020202020204" pitchFamily="34" charset="0"/>
                <a:cs typeface="Arial" panose="020B0604020202020204" pitchFamily="34" charset="0"/>
              </a:rPr>
              <a:t>The only processor specifically designed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for the AI era.</a:t>
            </a:r>
          </a:p>
        </p:txBody>
      </p:sp>
      <p:sp>
        <p:nvSpPr>
          <p:cNvPr id="13" name="TextBox 12"/>
          <p:cNvSpPr txBox="1"/>
          <p:nvPr/>
        </p:nvSpPr>
        <p:spPr>
          <a:xfrm>
            <a:off x="1416327" y="1982268"/>
            <a:ext cx="3155672" cy="900246"/>
          </a:xfrm>
          <a:prstGeom prst="rect">
            <a:avLst/>
          </a:prstGeom>
          <a:ln>
            <a:noFill/>
          </a:ln>
          <a:effectLst/>
          <a:scene3d>
            <a:camera prst="orthographicFront">
              <a:rot lat="0" lon="0" rev="0"/>
            </a:camera>
            <a:lightRig rig="contrasting" dir="t">
              <a:rot lat="0" lon="0" rev="1500000"/>
            </a:lightRig>
          </a:scene3d>
          <a:sp3d prstMaterial="metal">
            <a:bevelT/>
          </a:sp3d>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defTabSz="514350">
              <a:defRPr sz="1050">
                <a:solidFill>
                  <a:srgbClr val="FFFFFF"/>
                </a:solidFill>
                <a:latin typeface="IBM Plex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panose="020B0604020202020204" pitchFamily="34" charset="0"/>
                <a:cs typeface="Arial" panose="020B0604020202020204" pitchFamily="34" charset="0"/>
              </a:rPr>
              <a:t>“POWER9 will propel the IBM </a:t>
            </a:r>
            <a:r>
              <a:rPr lang="en-US"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platform into the future. It will take software like our 3D configurator to another level by combining it with artificial intelligence and provide new insights.”</a:t>
            </a:r>
            <a:r>
              <a:rPr lang="mr-IN" dirty="0">
                <a:latin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Koen </a:t>
            </a:r>
            <a:r>
              <a:rPr lang="en-US" dirty="0" err="1">
                <a:latin typeface="Arial" panose="020B0604020202020204" pitchFamily="34" charset="0"/>
                <a:cs typeface="Arial" panose="020B0604020202020204" pitchFamily="34" charset="0"/>
              </a:rPr>
              <a:t>Decorte</a:t>
            </a:r>
            <a:r>
              <a:rPr lang="en-US" dirty="0">
                <a:latin typeface="Arial" panose="020B0604020202020204" pitchFamily="34" charset="0"/>
                <a:cs typeface="Arial" panose="020B0604020202020204" pitchFamily="34" charset="0"/>
              </a:rPr>
              <a:t>, CD Invest</a:t>
            </a:r>
          </a:p>
        </p:txBody>
      </p:sp>
      <p:sp>
        <p:nvSpPr>
          <p:cNvPr id="15" name="TextBox 14"/>
          <p:cNvSpPr txBox="1"/>
          <p:nvPr/>
        </p:nvSpPr>
        <p:spPr>
          <a:xfrm>
            <a:off x="889551" y="4216080"/>
            <a:ext cx="3682448" cy="738664"/>
          </a:xfrm>
          <a:prstGeom prst="rect">
            <a:avLst/>
          </a:prstGeom>
          <a:ln>
            <a:noFill/>
          </a:ln>
          <a:effectLst/>
          <a:scene3d>
            <a:camera prst="orthographicFront">
              <a:rot lat="0" lon="0" rev="0"/>
            </a:camera>
            <a:lightRig rig="contrasting" dir="t">
              <a:rot lat="0" lon="0" rev="1500000"/>
            </a:lightRig>
          </a:scene3d>
          <a:sp3d prstMaterial="metal">
            <a:bevelT/>
          </a:sp3d>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defTabSz="514350">
              <a:defRPr sz="1050">
                <a:solidFill>
                  <a:srgbClr val="FFFFFF"/>
                </a:solidFill>
                <a:latin typeface="IBM Plex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panose="020B0604020202020204" pitchFamily="34" charset="0"/>
                <a:cs typeface="Arial" panose="020B0604020202020204" pitchFamily="34" charset="0"/>
              </a:rPr>
              <a:t>“With the new POWER9 technology, I expect to achieve better performance, keep the same enterprise standards of availability and reduce maintenance costs.”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r>
              <a:rPr lang="mr-IN" dirty="0">
                <a:latin typeface="Arial" panose="020B0604020202020204" pitchFamily="34" charset="0"/>
              </a:rPr>
              <a:t>–</a:t>
            </a:r>
            <a:r>
              <a:rPr lang="en-US" dirty="0">
                <a:latin typeface="Arial" panose="020B0604020202020204" pitchFamily="34" charset="0"/>
                <a:cs typeface="Arial" panose="020B0604020202020204" pitchFamily="34" charset="0"/>
              </a:rPr>
              <a:t> Dmitry </a:t>
            </a:r>
            <a:r>
              <a:rPr lang="en-US" dirty="0" err="1">
                <a:latin typeface="Arial" panose="020B0604020202020204" pitchFamily="34" charset="0"/>
                <a:cs typeface="Arial" panose="020B0604020202020204" pitchFamily="34" charset="0"/>
              </a:rPr>
              <a:t>Mironov</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Raiffeisenbank</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a:off x="339634" y="3159530"/>
            <a:ext cx="2623931" cy="738664"/>
          </a:xfrm>
          <a:prstGeom prst="rect">
            <a:avLst/>
          </a:prstGeom>
          <a:ln>
            <a:noFill/>
          </a:ln>
          <a:effectLst/>
          <a:scene3d>
            <a:camera prst="orthographicFront">
              <a:rot lat="0" lon="0" rev="0"/>
            </a:camera>
            <a:lightRig rig="contrasting" dir="t">
              <a:rot lat="0" lon="0" rev="1500000"/>
            </a:lightRig>
          </a:scene3d>
          <a:sp3d prstMaterial="metal">
            <a:bevelT/>
          </a:sp3d>
        </p:spPr>
        <p:style>
          <a:lnRef idx="0">
            <a:schemeClr val="accent2"/>
          </a:lnRef>
          <a:fillRef idx="3">
            <a:schemeClr val="accent2"/>
          </a:fillRef>
          <a:effectRef idx="3">
            <a:schemeClr val="accent2"/>
          </a:effectRef>
          <a:fontRef idx="minor">
            <a:schemeClr val="lt1"/>
          </a:fontRef>
        </p:style>
        <p:txBody>
          <a:bodyPr wrap="square" rtlCol="0">
            <a:spAutoFit/>
          </a:bodyPr>
          <a:lstStyle>
            <a:defPPr>
              <a:defRPr lang="en-US"/>
            </a:defPPr>
            <a:lvl1pPr defTabSz="514350">
              <a:defRPr sz="1050">
                <a:solidFill>
                  <a:srgbClr val="FFFFFF"/>
                </a:solidFill>
                <a:latin typeface="IBM Plex San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latin typeface="Arial" panose="020B0604020202020204" pitchFamily="34" charset="0"/>
                <a:cs typeface="Arial" panose="020B0604020202020204" pitchFamily="34" charset="0"/>
              </a:rPr>
              <a:t>“POWER9 is an absolute beast when it comes to moving data, a critical point for AI-processes.”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 Charles King, </a:t>
            </a:r>
            <a:r>
              <a:rPr lang="en-US" dirty="0" err="1">
                <a:latin typeface="Arial" panose="020B0604020202020204" pitchFamily="34" charset="0"/>
                <a:cs typeface="Arial" panose="020B0604020202020204" pitchFamily="34" charset="0"/>
              </a:rPr>
              <a:t>Pund</a:t>
            </a:r>
            <a:r>
              <a:rPr lang="en-US" dirty="0">
                <a:latin typeface="Arial" panose="020B0604020202020204" pitchFamily="34" charset="0"/>
                <a:cs typeface="Arial" panose="020B0604020202020204" pitchFamily="34" charset="0"/>
              </a:rPr>
              <a:t>-IT Inc.</a:t>
            </a: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679" y="3802387"/>
            <a:ext cx="2623931" cy="1238864"/>
          </a:xfrm>
          <a:prstGeom prst="rect">
            <a:avLst/>
          </a:prstGeom>
        </p:spPr>
      </p:pic>
      <p:sp>
        <p:nvSpPr>
          <p:cNvPr id="4" name="Content Placeholder 3">
            <a:extLst>
              <a:ext uri="{FF2B5EF4-FFF2-40B4-BE49-F238E27FC236}">
                <a16:creationId xmlns:a16="http://schemas.microsoft.com/office/drawing/2014/main" id="{BB497AD1-7CAE-40E6-A694-515628A9A9E6}"/>
              </a:ext>
            </a:extLst>
          </p:cNvPr>
          <p:cNvSpPr>
            <a:spLocks noGrp="1"/>
          </p:cNvSpPr>
          <p:nvPr>
            <p:ph sz="quarter" idx="17"/>
          </p:nvPr>
        </p:nvSpPr>
        <p:spPr/>
        <p:txBody>
          <a:bodyPr/>
          <a:lstStyle/>
          <a:p>
            <a:r>
              <a:rPr lang="en-US"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a16="http://schemas.microsoft.com/office/drawing/2014/main" id="{58C4BE23-1AE4-4BB7-A058-20380E52586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60171" y="2024896"/>
            <a:ext cx="3600089" cy="2401946"/>
          </a:xfrm>
          <a:prstGeom prst="rect">
            <a:avLst/>
          </a:prstGeom>
        </p:spPr>
      </p:pic>
      <p:pic>
        <p:nvPicPr>
          <p:cNvPr id="17" name="Picture 16">
            <a:extLst>
              <a:ext uri="{FF2B5EF4-FFF2-40B4-BE49-F238E27FC236}">
                <a16:creationId xmlns:a16="http://schemas.microsoft.com/office/drawing/2014/main" id="{E7E8A2D1-1D0D-48FA-8252-55C2F31B1AE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5000" y="3220846"/>
            <a:ext cx="3600087" cy="2401945"/>
          </a:xfrm>
          <a:prstGeom prst="rect">
            <a:avLst/>
          </a:prstGeom>
        </p:spPr>
      </p:pic>
      <p:cxnSp>
        <p:nvCxnSpPr>
          <p:cNvPr id="7" name="Straight Connector 6">
            <a:extLst>
              <a:ext uri="{FF2B5EF4-FFF2-40B4-BE49-F238E27FC236}">
                <a16:creationId xmlns:a16="http://schemas.microsoft.com/office/drawing/2014/main" id="{9C47BDDF-CE8B-C741-A3CF-C98A04DFF661}"/>
              </a:ext>
            </a:extLst>
          </p:cNvPr>
          <p:cNvCxnSpPr/>
          <p:nvPr/>
        </p:nvCxnSpPr>
        <p:spPr>
          <a:xfrm>
            <a:off x="4583150" y="0"/>
            <a:ext cx="0" cy="5143500"/>
          </a:xfrm>
          <a:prstGeom prst="line">
            <a:avLst/>
          </a:prstGeom>
          <a:ln w="4762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091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EE254-6E52-A143-85EC-5B1254533C20}"/>
              </a:ext>
            </a:extLst>
          </p:cNvPr>
          <p:cNvSpPr>
            <a:spLocks noGrp="1"/>
          </p:cNvSpPr>
          <p:nvPr>
            <p:ph type="title"/>
          </p:nvPr>
        </p:nvSpPr>
        <p:spPr>
          <a:xfrm>
            <a:off x="0" y="0"/>
            <a:ext cx="4572000" cy="5143500"/>
          </a:xfrm>
        </p:spPr>
        <p:txBody>
          <a:bodyPr anchor="ctr"/>
          <a:lstStyle/>
          <a:p>
            <a:pPr algn="ctr"/>
            <a:r>
              <a:rPr lang="en-US" sz="5400" b="1" dirty="0">
                <a:solidFill>
                  <a:srgbClr val="7F7F7F"/>
                </a:solidFill>
                <a:latin typeface="+mn-lt"/>
              </a:rPr>
              <a:t>BACKUP</a:t>
            </a:r>
          </a:p>
        </p:txBody>
      </p:sp>
      <p:sp>
        <p:nvSpPr>
          <p:cNvPr id="3" name="Slide Number Placeholder 2">
            <a:extLst>
              <a:ext uri="{FF2B5EF4-FFF2-40B4-BE49-F238E27FC236}">
                <a16:creationId xmlns:a16="http://schemas.microsoft.com/office/drawing/2014/main" id="{88B2C65C-5848-BA43-9AEF-1D04650EB98A}"/>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FFFFFF"/>
                </a:solidFill>
                <a:effectLst/>
                <a:uLnTx/>
                <a:uFillTx/>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600" b="0" i="0" u="none" strike="noStrike" kern="1200" cap="none" spc="0" normalizeH="0" baseline="0" noProof="0">
              <a:ln>
                <a:noFill/>
              </a:ln>
              <a:solidFill>
                <a:srgbClr val="FFFFFF"/>
              </a:solidFill>
              <a:effectLst/>
              <a:uLnTx/>
              <a:uFillTx/>
              <a:cs typeface="Arial" charset="0"/>
            </a:endParaRPr>
          </a:p>
        </p:txBody>
      </p:sp>
      <p:pic>
        <p:nvPicPr>
          <p:cNvPr id="6" name="Picture 5">
            <a:extLst>
              <a:ext uri="{FF2B5EF4-FFF2-40B4-BE49-F238E27FC236}">
                <a16:creationId xmlns:a16="http://schemas.microsoft.com/office/drawing/2014/main" id="{93475AB6-84D4-8E4A-BF61-77E00C9771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2848" y="1511299"/>
            <a:ext cx="1685101" cy="2273297"/>
          </a:xfrm>
          <a:prstGeom prst="rect">
            <a:avLst/>
          </a:prstGeom>
        </p:spPr>
      </p:pic>
    </p:spTree>
    <p:extLst>
      <p:ext uri="{BB962C8B-B14F-4D97-AF65-F5344CB8AC3E}">
        <p14:creationId xmlns:p14="http://schemas.microsoft.com/office/powerpoint/2010/main" val="2031049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Rectangle 12"/>
          <p:cNvSpPr>
            <a:spLocks noGrp="1" noChangeArrowheads="1"/>
          </p:cNvSpPr>
          <p:nvPr>
            <p:ph type="title"/>
          </p:nvPr>
        </p:nvSpPr>
        <p:spPr>
          <a:xfrm>
            <a:off x="336327" y="404021"/>
            <a:ext cx="8210733" cy="340519"/>
          </a:xfrm>
        </p:spPr>
        <p:txBody>
          <a:bodyPr/>
          <a:lstStyle/>
          <a:p>
            <a:pPr eaLnBrk="1" hangingPunct="1">
              <a:defRPr/>
            </a:pPr>
            <a:r>
              <a:rPr lang="en-US" dirty="0"/>
              <a:t>Transition Map to POWER9 from Midrange &amp; High-end Systems</a:t>
            </a:r>
          </a:p>
        </p:txBody>
      </p:sp>
      <p:pic>
        <p:nvPicPr>
          <p:cNvPr id="2" name="Picture 1">
            <a:extLst>
              <a:ext uri="{FF2B5EF4-FFF2-40B4-BE49-F238E27FC236}">
                <a16:creationId xmlns:a16="http://schemas.microsoft.com/office/drawing/2014/main" id="{325974BD-18CE-0443-A9A3-4307C8C969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9126" y="744540"/>
            <a:ext cx="7427934" cy="4161955"/>
          </a:xfrm>
          <a:prstGeom prst="rect">
            <a:avLst/>
          </a:prstGeom>
        </p:spPr>
      </p:pic>
    </p:spTree>
    <p:extLst>
      <p:ext uri="{BB962C8B-B14F-4D97-AF65-F5344CB8AC3E}">
        <p14:creationId xmlns:p14="http://schemas.microsoft.com/office/powerpoint/2010/main" val="3840053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7DDA274-810B-7749-9DEE-26E15DC9AF3F}"/>
              </a:ext>
            </a:extLst>
          </p:cNvPr>
          <p:cNvSpPr/>
          <p:nvPr/>
        </p:nvSpPr>
        <p:spPr>
          <a:xfrm>
            <a:off x="1" y="0"/>
            <a:ext cx="9169394" cy="5143500"/>
          </a:xfrm>
          <a:prstGeom prst="rect">
            <a:avLst/>
          </a:prstGeom>
          <a:solidFill>
            <a:schemeClr val="bg2">
              <a:lumMod val="65000"/>
            </a:schemeClr>
          </a:solidFill>
          <a:ln>
            <a:noFill/>
          </a:ln>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 name="Title 1">
            <a:extLst>
              <a:ext uri="{FF2B5EF4-FFF2-40B4-BE49-F238E27FC236}">
                <a16:creationId xmlns:a16="http://schemas.microsoft.com/office/drawing/2014/main" id="{8F3FC374-7BA0-4709-9ED3-CA81AE977440}"/>
              </a:ext>
            </a:extLst>
          </p:cNvPr>
          <p:cNvSpPr>
            <a:spLocks noGrp="1"/>
          </p:cNvSpPr>
          <p:nvPr>
            <p:ph type="title"/>
          </p:nvPr>
        </p:nvSpPr>
        <p:spPr>
          <a:xfrm>
            <a:off x="349184" y="347544"/>
            <a:ext cx="4114800" cy="381000"/>
          </a:xfrm>
        </p:spPr>
        <p:txBody>
          <a:bodyPr/>
          <a:lstStyle/>
          <a:p>
            <a:r>
              <a:rPr lang="en-US" sz="2800" b="1" dirty="0">
                <a:solidFill>
                  <a:schemeClr val="bg1"/>
                </a:solidFill>
              </a:rPr>
              <a:t>POWER9 Processor</a:t>
            </a:r>
          </a:p>
        </p:txBody>
      </p:sp>
      <p:pic>
        <p:nvPicPr>
          <p:cNvPr id="6" name="Picture 5">
            <a:extLst>
              <a:ext uri="{FF2B5EF4-FFF2-40B4-BE49-F238E27FC236}">
                <a16:creationId xmlns:a16="http://schemas.microsoft.com/office/drawing/2014/main" id="{934A1D1E-B46D-4F49-A149-B5065DBFB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919" y="1135427"/>
            <a:ext cx="8040130" cy="26771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Content Placeholder 3">
            <a:extLst>
              <a:ext uri="{FF2B5EF4-FFF2-40B4-BE49-F238E27FC236}">
                <a16:creationId xmlns:a16="http://schemas.microsoft.com/office/drawing/2014/main" id="{7E33887B-4780-4272-B4A1-CEE042E8A9AC}"/>
              </a:ext>
            </a:extLst>
          </p:cNvPr>
          <p:cNvSpPr txBox="1">
            <a:spLocks/>
          </p:cNvSpPr>
          <p:nvPr/>
        </p:nvSpPr>
        <p:spPr>
          <a:xfrm>
            <a:off x="0" y="4152183"/>
            <a:ext cx="9169395" cy="686517"/>
          </a:xfrm>
          <a:prstGeom prst="rect">
            <a:avLst/>
          </a:prstGeom>
          <a:solidFill>
            <a:schemeClr val="bg2"/>
          </a:solidFill>
          <a:effectLst/>
        </p:spPr>
        <p:txBody>
          <a:bodyPr anchor="ctr"/>
          <a:lstStyle>
            <a:lvl1pPr marL="228600" indent="-228600" algn="l" rtl="0" eaLnBrk="0" fontAlgn="base" hangingPunct="0">
              <a:spcBef>
                <a:spcPct val="20000"/>
              </a:spcBef>
              <a:spcAft>
                <a:spcPct val="0"/>
              </a:spcAft>
              <a:buChar char="•"/>
              <a:defRPr sz="2200">
                <a:solidFill>
                  <a:schemeClr val="tx1"/>
                </a:solidFill>
                <a:latin typeface="+mn-lt"/>
                <a:ea typeface="MS PGothic" panose="020B0600070205080204" pitchFamily="34" charset="-128"/>
                <a:cs typeface="ＭＳ Ｐゴシック" charset="0"/>
              </a:defRPr>
            </a:lvl1pPr>
            <a:lvl2pPr marL="68580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000" b="1" i="0" u="none" strike="noStrike" kern="0" cap="none" spc="0" normalizeH="0" baseline="0" noProof="0" dirty="0">
                <a:ln>
                  <a:noFill/>
                </a:ln>
                <a:solidFill>
                  <a:srgbClr val="000E5E"/>
                </a:solidFill>
                <a:effectLst/>
                <a:uLnTx/>
                <a:uFillTx/>
                <a:latin typeface="Arial"/>
                <a:ea typeface="MS PGothic" panose="020B0600070205080204" pitchFamily="34" charset="-128"/>
              </a:rPr>
              <a:t>redesigned core provides improved efficiency </a:t>
            </a:r>
            <a:br>
              <a:rPr kumimoji="0" lang="en-US" sz="2000" b="1" i="0" u="none" strike="noStrike" kern="0" cap="none" spc="0" normalizeH="0" baseline="0" noProof="0" dirty="0">
                <a:ln>
                  <a:noFill/>
                </a:ln>
                <a:solidFill>
                  <a:srgbClr val="000E5E"/>
                </a:solidFill>
                <a:effectLst/>
                <a:uLnTx/>
                <a:uFillTx/>
                <a:latin typeface="Arial"/>
                <a:ea typeface="MS PGothic" panose="020B0600070205080204" pitchFamily="34" charset="-128"/>
              </a:rPr>
            </a:br>
            <a:r>
              <a:rPr kumimoji="0" lang="en-US" sz="2000" b="1" i="0" u="none" strike="noStrike" kern="0" cap="none" spc="0" normalizeH="0" baseline="0" noProof="0" dirty="0">
                <a:ln>
                  <a:noFill/>
                </a:ln>
                <a:solidFill>
                  <a:srgbClr val="000E5E"/>
                </a:solidFill>
                <a:effectLst/>
                <a:uLnTx/>
                <a:uFillTx/>
                <a:latin typeface="Arial"/>
                <a:ea typeface="MS PGothic" panose="020B0600070205080204" pitchFamily="34" charset="-128"/>
              </a:rPr>
              <a:t>and workload alignment with market needs</a:t>
            </a:r>
          </a:p>
        </p:txBody>
      </p:sp>
    </p:spTree>
    <p:extLst>
      <p:ext uri="{BB962C8B-B14F-4D97-AF65-F5344CB8AC3E}">
        <p14:creationId xmlns:p14="http://schemas.microsoft.com/office/powerpoint/2010/main" val="4249728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en-US" sz="600" b="0" i="0" u="none" strike="noStrike" kern="1200" cap="none" spc="0" normalizeH="0" baseline="0" noProof="0" smtClean="0">
                <a:ln>
                  <a:noFill/>
                </a:ln>
                <a:solidFill>
                  <a:srgbClr val="000000"/>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600" b="0" i="0" u="none" strike="noStrike" kern="1200" cap="none" spc="0" normalizeH="0" baseline="0" noProof="0">
              <a:ln>
                <a:noFill/>
              </a:ln>
              <a:solidFill>
                <a:srgbClr val="000000"/>
              </a:solidFill>
              <a:effectLst/>
              <a:uLnTx/>
              <a:uFillTx/>
              <a:latin typeface="IBM Plex Sans"/>
              <a:cs typeface="Arial" charset="0"/>
            </a:endParaRPr>
          </a:p>
        </p:txBody>
      </p:sp>
      <p:sp>
        <p:nvSpPr>
          <p:cNvPr id="9" name="Content Placeholder 3">
            <a:extLst>
              <a:ext uri="{FF2B5EF4-FFF2-40B4-BE49-F238E27FC236}">
                <a16:creationId xmlns:a16="http://schemas.microsoft.com/office/drawing/2014/main" id="{21B44622-452F-F34B-B2B8-2376720E5771}"/>
              </a:ext>
            </a:extLst>
          </p:cNvPr>
          <p:cNvSpPr txBox="1">
            <a:spLocks/>
          </p:cNvSpPr>
          <p:nvPr/>
        </p:nvSpPr>
        <p:spPr>
          <a:xfrm>
            <a:off x="0" y="35648"/>
            <a:ext cx="9144000" cy="603008"/>
          </a:xfrm>
          <a:prstGeom prst="rect">
            <a:avLst/>
          </a:prstGeom>
          <a:solidFill>
            <a:schemeClr val="tx1"/>
          </a:solidFill>
        </p:spPr>
        <p:txBody>
          <a:bodyPr anchor="ctr"/>
          <a:lstStyle>
            <a:lvl1pPr marL="0" indent="0" algn="l" defTabSz="457200" rtl="0" eaLnBrk="1" latinLnBrk="0" hangingPunct="1">
              <a:lnSpc>
                <a:spcPct val="100000"/>
              </a:lnSpc>
              <a:spcBef>
                <a:spcPts val="1100"/>
              </a:spcBef>
              <a:buFont typeface="Arial"/>
              <a:buNone/>
              <a:defRPr sz="1400" kern="1200">
                <a:solidFill>
                  <a:schemeClr val="bg2"/>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1" indent="0" defTabSz="457200" rtl="0" eaLnBrk="1" fontAlgn="auto" latinLnBrk="0" hangingPunct="1">
              <a:lnSpc>
                <a:spcPct val="100000"/>
              </a:lnSpc>
              <a:spcBef>
                <a:spcPts val="1100"/>
              </a:spcBef>
              <a:spcAft>
                <a:spcPts val="0"/>
              </a:spcAft>
              <a:buClrTx/>
              <a:buSzTx/>
              <a:buFont typeface="Arial"/>
              <a:buNone/>
              <a:tabLst/>
              <a:defRPr/>
            </a:pPr>
            <a:r>
              <a:rPr kumimoji="0" lang="en-US" sz="1800" b="1" i="0" u="none" strike="noStrike" kern="1200" cap="none" spc="0" normalizeH="0" baseline="0" noProof="0" dirty="0">
                <a:ln>
                  <a:noFill/>
                </a:ln>
                <a:solidFill>
                  <a:srgbClr val="FFFFFF"/>
                </a:solidFill>
                <a:effectLst/>
                <a:uLnTx/>
                <a:uFillTx/>
                <a:latin typeface="IBM Plex Sans" panose="020B0503050000000000" pitchFamily="34" charset="77"/>
                <a:cs typeface="Arial" charset="0"/>
              </a:rPr>
              <a:t>POWER9 Processor Family</a:t>
            </a:r>
          </a:p>
        </p:txBody>
      </p:sp>
      <p:pic>
        <p:nvPicPr>
          <p:cNvPr id="14" name="Picture 13">
            <a:extLst>
              <a:ext uri="{FF2B5EF4-FFF2-40B4-BE49-F238E27FC236}">
                <a16:creationId xmlns:a16="http://schemas.microsoft.com/office/drawing/2014/main" id="{0E48C081-6942-5C44-B967-A4EA3914AB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45474" y="1929811"/>
            <a:ext cx="2054366" cy="12188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Rectangle 75">
            <a:extLst>
              <a:ext uri="{FF2B5EF4-FFF2-40B4-BE49-F238E27FC236}">
                <a16:creationId xmlns:a16="http://schemas.microsoft.com/office/drawing/2014/main" id="{B2E71DAE-D155-2942-9566-AD15E72D4A08}"/>
              </a:ext>
            </a:extLst>
          </p:cNvPr>
          <p:cNvSpPr>
            <a:spLocks noChangeArrowheads="1"/>
          </p:cNvSpPr>
          <p:nvPr/>
        </p:nvSpPr>
        <p:spPr bwMode="auto">
          <a:xfrm>
            <a:off x="315834" y="1905143"/>
            <a:ext cx="2863702" cy="1287532"/>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Scale-Out – 2 Socket Optimized</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Robust 2 socket SMP system</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Direct Memory Attach</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Up to 8 DDR4 ports</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Up to 170 GB/s memory bandwidth </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pitchFamily="124" charset="-128"/>
                <a:cs typeface="Arial"/>
              </a:rPr>
              <a:t>Commodity packaging form factor</a:t>
            </a:r>
          </a:p>
        </p:txBody>
      </p:sp>
      <p:sp>
        <p:nvSpPr>
          <p:cNvPr id="18" name="Rectangle 75">
            <a:extLst>
              <a:ext uri="{FF2B5EF4-FFF2-40B4-BE49-F238E27FC236}">
                <a16:creationId xmlns:a16="http://schemas.microsoft.com/office/drawing/2014/main" id="{2AFA3EC3-00D1-1748-A0E4-563941483778}"/>
              </a:ext>
            </a:extLst>
          </p:cNvPr>
          <p:cNvSpPr>
            <a:spLocks noChangeArrowheads="1"/>
          </p:cNvSpPr>
          <p:nvPr/>
        </p:nvSpPr>
        <p:spPr bwMode="auto">
          <a:xfrm>
            <a:off x="342996" y="3379642"/>
            <a:ext cx="2876718" cy="1620957"/>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Scale-Up – 4+-Socket Optimized</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Scalable System Topology / Capacity </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Large multi-socket</a:t>
            </a:r>
          </a:p>
          <a:p>
            <a:pPr marL="0" marR="0" lvl="0" indent="0" algn="l" defTabSz="454025" rtl="0" eaLnBrk="0" fontAlgn="base" latinLnBrk="0" hangingPunct="0">
              <a:lnSpc>
                <a:spcPct val="100000"/>
              </a:lnSpc>
              <a:spcBef>
                <a:spcPct val="0"/>
              </a:spcBef>
              <a:spcAft>
                <a:spcPts val="2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Buffered Memory Attach</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8 Buffered channels</a:t>
            </a:r>
          </a:p>
          <a:p>
            <a:pPr marL="171450" marR="0" lvl="0" indent="-171450" algn="l" defTabSz="454025" rtl="0" eaLnBrk="0" fontAlgn="base" latinLnBrk="0" hangingPunct="0">
              <a:lnSpc>
                <a:spcPct val="100000"/>
              </a:lnSpc>
              <a:spcBef>
                <a:spcPct val="0"/>
              </a:spcBef>
              <a:spcAft>
                <a:spcPts val="200"/>
              </a:spcAft>
              <a:buClr>
                <a:srgbClr val="FFFFFF">
                  <a:lumMod val="95000"/>
                </a:srgbClr>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Up to 230 GB/s memory bandwidth </a:t>
            </a:r>
          </a:p>
          <a:p>
            <a:pPr marL="514350" marR="0" lvl="1" indent="-171450" algn="l" defTabSz="454025" rtl="0" eaLnBrk="0" fontAlgn="base" latinLnBrk="0" hangingPunct="0">
              <a:lnSpc>
                <a:spcPct val="100000"/>
              </a:lnSpc>
              <a:spcBef>
                <a:spcPct val="0"/>
              </a:spcBef>
              <a:spcAft>
                <a:spcPts val="200"/>
              </a:spcAft>
              <a:buClr>
                <a:srgbClr val="000000"/>
              </a:buClr>
              <a:buSzPct val="100000"/>
              <a:buFont typeface="Arial" panose="020B0604020202020204" pitchFamily="34" charset="0"/>
              <a:buChar char="•"/>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endParaRPr kumimoji="0" lang="en-US" sz="16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endParaRPr>
          </a:p>
        </p:txBody>
      </p:sp>
      <p:sp>
        <p:nvSpPr>
          <p:cNvPr id="19" name="Rectangle 75">
            <a:extLst>
              <a:ext uri="{FF2B5EF4-FFF2-40B4-BE49-F238E27FC236}">
                <a16:creationId xmlns:a16="http://schemas.microsoft.com/office/drawing/2014/main" id="{3239D1F0-CBDA-FF41-B14F-C343A67DD5AE}"/>
              </a:ext>
            </a:extLst>
          </p:cNvPr>
          <p:cNvSpPr>
            <a:spLocks noChangeArrowheads="1"/>
          </p:cNvSpPr>
          <p:nvPr/>
        </p:nvSpPr>
        <p:spPr bwMode="auto">
          <a:xfrm>
            <a:off x="5642964" y="1144994"/>
            <a:ext cx="1978634" cy="553998"/>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a:ln>
                  <a:noFill/>
                </a:ln>
                <a:solidFill>
                  <a:srgbClr val="000000"/>
                </a:solidFill>
                <a:effectLst/>
                <a:uLnTx/>
                <a:uFillTx/>
                <a:latin typeface="IBM Plex Sans"/>
                <a:ea typeface="ヒラギノ角ゴ Pro W3"/>
                <a:cs typeface="ヒラギノ角ゴ Pro W3"/>
              </a:rPr>
              <a:t>SMT4 Core</a:t>
            </a:r>
            <a:br>
              <a:rPr kumimoji="0" lang="en-US" sz="1200" b="1" i="0" u="none" strike="noStrike" kern="1200" cap="none" spc="0" normalizeH="0" baseline="0" noProof="0">
                <a:ln>
                  <a:noFill/>
                </a:ln>
                <a:solidFill>
                  <a:srgbClr val="000000"/>
                </a:solidFill>
                <a:effectLst/>
                <a:uLnTx/>
                <a:uFillTx/>
                <a:latin typeface="IBM Plex Sans"/>
                <a:ea typeface="ヒラギノ角ゴ Pro W3"/>
                <a:cs typeface="ヒラギノ角ゴ Pro W3"/>
              </a:rPr>
            </a:br>
            <a:r>
              <a:rPr kumimoji="0" lang="en-US" sz="1200" b="1" i="0" u="none" strike="noStrike" kern="1200" cap="none" spc="0" normalizeH="0" baseline="0" noProof="0">
                <a:ln>
                  <a:noFill/>
                </a:ln>
                <a:solidFill>
                  <a:srgbClr val="000000"/>
                </a:solidFill>
                <a:effectLst/>
                <a:uLnTx/>
                <a:uFillTx/>
                <a:latin typeface="IBM Plex Sans"/>
                <a:ea typeface="ヒラギノ角ゴ Pro W3"/>
                <a:cs typeface="ヒラギノ角ゴ Pro W3"/>
              </a:rPr>
              <a:t>24 SMT4 Cores / Chip</a:t>
            </a:r>
            <a:br>
              <a:rPr kumimoji="0" lang="en-US" sz="1200" b="1" i="0" u="none" strike="noStrike" kern="1200" cap="none" spc="0" normalizeH="0" baseline="0" noProof="0">
                <a:ln>
                  <a:noFill/>
                </a:ln>
                <a:solidFill>
                  <a:srgbClr val="000000"/>
                </a:solidFill>
                <a:effectLst/>
                <a:uLnTx/>
                <a:uFillTx/>
                <a:latin typeface="IBM Plex Sans"/>
                <a:ea typeface="ヒラギノ角ゴ Pro W3"/>
                <a:cs typeface="ヒラギノ角ゴ Pro W3"/>
              </a:rPr>
            </a:br>
            <a:r>
              <a:rPr kumimoji="0" lang="en-US" sz="1200" b="0" i="0" u="none" strike="noStrike" kern="1200" cap="none" spc="0" normalizeH="0" baseline="0" noProof="0">
                <a:ln>
                  <a:noFill/>
                </a:ln>
                <a:solidFill>
                  <a:srgbClr val="000000"/>
                </a:solidFill>
                <a:effectLst/>
                <a:uLnTx/>
                <a:uFillTx/>
                <a:latin typeface="IBM Plex Sans"/>
                <a:ea typeface="ヒラギノ角ゴ Pro W3"/>
                <a:cs typeface="ヒラギノ角ゴ Pro W3"/>
              </a:rPr>
              <a:t>Linux Ecosystem Optimized</a:t>
            </a:r>
          </a:p>
        </p:txBody>
      </p:sp>
      <p:cxnSp>
        <p:nvCxnSpPr>
          <p:cNvPr id="21" name="Straight Connector 20">
            <a:extLst>
              <a:ext uri="{FF2B5EF4-FFF2-40B4-BE49-F238E27FC236}">
                <a16:creationId xmlns:a16="http://schemas.microsoft.com/office/drawing/2014/main" id="{65974546-EE81-A045-800F-E5A5AF5D31A6}"/>
              </a:ext>
            </a:extLst>
          </p:cNvPr>
          <p:cNvCxnSpPr/>
          <p:nvPr/>
        </p:nvCxnSpPr>
        <p:spPr>
          <a:xfrm>
            <a:off x="5531244" y="1118523"/>
            <a:ext cx="0" cy="3695074"/>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50C9E46-A6EE-884D-B7AB-17A521AF0D6F}"/>
              </a:ext>
            </a:extLst>
          </p:cNvPr>
          <p:cNvCxnSpPr>
            <a:cxnSpLocks/>
          </p:cNvCxnSpPr>
          <p:nvPr/>
        </p:nvCxnSpPr>
        <p:spPr>
          <a:xfrm>
            <a:off x="342996" y="3286158"/>
            <a:ext cx="7356844" cy="0"/>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7639142-2E75-8146-9993-64734C59818D}"/>
              </a:ext>
            </a:extLst>
          </p:cNvPr>
          <p:cNvCxnSpPr/>
          <p:nvPr/>
        </p:nvCxnSpPr>
        <p:spPr>
          <a:xfrm>
            <a:off x="3160479" y="1067262"/>
            <a:ext cx="0" cy="3746335"/>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0C68DE2-B54B-7649-8A35-621863389724}"/>
              </a:ext>
            </a:extLst>
          </p:cNvPr>
          <p:cNvCxnSpPr>
            <a:cxnSpLocks/>
          </p:cNvCxnSpPr>
          <p:nvPr/>
        </p:nvCxnSpPr>
        <p:spPr>
          <a:xfrm>
            <a:off x="315834" y="1816535"/>
            <a:ext cx="7384006" cy="0"/>
          </a:xfrm>
          <a:prstGeom prst="line">
            <a:avLst/>
          </a:prstGeom>
          <a:ln w="6350">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BA0C02B-D1FB-C34A-8E0B-4D74FDA9520E}"/>
              </a:ext>
            </a:extLst>
          </p:cNvPr>
          <p:cNvSpPr txBox="1"/>
          <p:nvPr/>
        </p:nvSpPr>
        <p:spPr>
          <a:xfrm>
            <a:off x="3795343" y="678454"/>
            <a:ext cx="3471802"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IBM Plex Sans"/>
                <a:ea typeface="ヒラギノ角ゴ Pro W3" pitchFamily="124" charset="-128"/>
                <a:cs typeface="+mn-cs"/>
              </a:rPr>
              <a:t>Core Count / Size</a:t>
            </a:r>
          </a:p>
        </p:txBody>
      </p:sp>
      <p:sp>
        <p:nvSpPr>
          <p:cNvPr id="26" name="TextBox 25">
            <a:extLst>
              <a:ext uri="{FF2B5EF4-FFF2-40B4-BE49-F238E27FC236}">
                <a16:creationId xmlns:a16="http://schemas.microsoft.com/office/drawing/2014/main" id="{FABF4CE0-83E5-C44C-80D5-F6F5BAE09493}"/>
              </a:ext>
            </a:extLst>
          </p:cNvPr>
          <p:cNvSpPr txBox="1"/>
          <p:nvPr/>
        </p:nvSpPr>
        <p:spPr>
          <a:xfrm>
            <a:off x="236961" y="1182472"/>
            <a:ext cx="3471802"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IBM Plex Sans"/>
                <a:ea typeface="ヒラギノ角ゴ Pro W3" pitchFamily="124" charset="-128"/>
                <a:cs typeface="+mn-cs"/>
              </a:rPr>
              <a:t>SMP scalability </a:t>
            </a:r>
            <a:br>
              <a:rPr kumimoji="0" lang="en-US" sz="1400" b="1" i="0" u="none" strike="noStrike" kern="1200" cap="none" spc="0" normalizeH="0" baseline="0" noProof="0">
                <a:ln>
                  <a:noFill/>
                </a:ln>
                <a:solidFill>
                  <a:srgbClr val="000000"/>
                </a:solidFill>
                <a:effectLst/>
                <a:uLnTx/>
                <a:uFillTx/>
                <a:latin typeface="IBM Plex Sans"/>
                <a:ea typeface="ヒラギノ角ゴ Pro W3" pitchFamily="124" charset="-128"/>
                <a:cs typeface="+mn-cs"/>
              </a:rPr>
            </a:br>
            <a:r>
              <a:rPr kumimoji="0" lang="en-US" sz="1400" b="1" i="0" u="none" strike="noStrike" kern="1200" cap="none" spc="0" normalizeH="0" baseline="0" noProof="0">
                <a:ln>
                  <a:noFill/>
                </a:ln>
                <a:solidFill>
                  <a:srgbClr val="000000"/>
                </a:solidFill>
                <a:effectLst/>
                <a:uLnTx/>
                <a:uFillTx/>
                <a:latin typeface="IBM Plex Sans"/>
                <a:ea typeface="ヒラギノ角ゴ Pro W3" pitchFamily="124" charset="-128"/>
                <a:cs typeface="+mn-cs"/>
              </a:rPr>
              <a:t>Memory subsystem</a:t>
            </a:r>
          </a:p>
        </p:txBody>
      </p:sp>
      <p:pic>
        <p:nvPicPr>
          <p:cNvPr id="27" name="Picture 26">
            <a:extLst>
              <a:ext uri="{FF2B5EF4-FFF2-40B4-BE49-F238E27FC236}">
                <a16:creationId xmlns:a16="http://schemas.microsoft.com/office/drawing/2014/main" id="{039BB2D5-393A-E745-B0D4-64E0CF842D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6923" y="1934079"/>
            <a:ext cx="2074187" cy="1217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Picture 27">
            <a:extLst>
              <a:ext uri="{FF2B5EF4-FFF2-40B4-BE49-F238E27FC236}">
                <a16:creationId xmlns:a16="http://schemas.microsoft.com/office/drawing/2014/main" id="{25F54B9A-563B-8A40-9FDD-8ECF252EE1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0173" y="3438944"/>
            <a:ext cx="2106042" cy="1232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Rectangle 75">
            <a:extLst>
              <a:ext uri="{FF2B5EF4-FFF2-40B4-BE49-F238E27FC236}">
                <a16:creationId xmlns:a16="http://schemas.microsoft.com/office/drawing/2014/main" id="{9CD28A0A-7A5E-C240-A1C0-46F4A0555418}"/>
              </a:ext>
            </a:extLst>
          </p:cNvPr>
          <p:cNvSpPr>
            <a:spLocks noChangeArrowheads="1"/>
          </p:cNvSpPr>
          <p:nvPr/>
        </p:nvSpPr>
        <p:spPr bwMode="auto">
          <a:xfrm>
            <a:off x="3226923" y="1111897"/>
            <a:ext cx="2297111" cy="553998"/>
          </a:xfrm>
          <a:prstGeom prst="rect">
            <a:avLst/>
          </a:prstGeom>
          <a:noFill/>
          <a:ln w="9525">
            <a:noFill/>
            <a:miter lim="800000"/>
            <a:headEnd/>
            <a:tailEnd/>
          </a:ln>
        </p:spPr>
        <p:txBody>
          <a:bodyPr wrap="square" lIns="27327" tIns="0" rIns="27327" bIns="0" anchor="t" anchorCtr="0">
            <a:spAutoFit/>
          </a:bodyPr>
          <a:lstStyle/>
          <a:p>
            <a:pPr marL="0" marR="0" lvl="0" indent="0" algn="l" defTabSz="454025" rtl="0" eaLnBrk="0" fontAlgn="base" latinLnBrk="0" hangingPunct="0">
              <a:lnSpc>
                <a:spcPct val="100000"/>
              </a:lnSpc>
              <a:spcBef>
                <a:spcPct val="0"/>
              </a:spcBef>
              <a:spcAft>
                <a:spcPts val="600"/>
              </a:spcAft>
              <a:buClr>
                <a:srgbClr val="000000"/>
              </a:buClr>
              <a:buSzPct val="100000"/>
              <a:buFontTx/>
              <a:buNone/>
              <a:tabLst>
                <a:tab pos="0" algn="l"/>
                <a:tab pos="911225" algn="l"/>
                <a:tab pos="1824038" algn="l"/>
                <a:tab pos="2733675" algn="l"/>
                <a:tab pos="3648075" algn="l"/>
                <a:tab pos="4560888" algn="l"/>
                <a:tab pos="5473700" algn="l"/>
                <a:tab pos="6376988" algn="l"/>
                <a:tab pos="7291388" algn="l"/>
                <a:tab pos="8205788" algn="l"/>
                <a:tab pos="9121775" algn="l"/>
                <a:tab pos="10036175" algn="l"/>
              </a:tabLst>
              <a:defRPr/>
            </a:pP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SMT8 Core</a:t>
            </a:r>
            <a:b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br>
            <a: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12 SMT8 Cores / Chip</a:t>
            </a:r>
            <a:br>
              <a:rPr kumimoji="0" lang="en-US" sz="1200" b="1"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br>
            <a:r>
              <a:rPr kumimoji="0" lang="en-US" sz="1200" b="0" i="0" u="none" strike="noStrike" kern="1200" cap="none" spc="0" normalizeH="0" baseline="0" noProof="0" dirty="0">
                <a:ln>
                  <a:noFill/>
                </a:ln>
                <a:solidFill>
                  <a:srgbClr val="000000"/>
                </a:solidFill>
                <a:effectLst/>
                <a:uLnTx/>
                <a:uFillTx/>
                <a:latin typeface="IBM Plex Sans"/>
                <a:ea typeface="ヒラギノ角ゴ Pro W3"/>
                <a:cs typeface="ヒラギノ角ゴ Pro W3"/>
              </a:rPr>
              <a:t>PowerVM Ecosystem Continuity</a:t>
            </a:r>
          </a:p>
        </p:txBody>
      </p:sp>
    </p:spTree>
    <p:extLst>
      <p:ext uri="{BB962C8B-B14F-4D97-AF65-F5344CB8AC3E}">
        <p14:creationId xmlns:p14="http://schemas.microsoft.com/office/powerpoint/2010/main" val="36933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0DBE86-13E2-453F-85C9-6FB4F6615735}"/>
              </a:ext>
            </a:extLst>
          </p:cNvPr>
          <p:cNvSpPr>
            <a:spLocks noGrp="1"/>
          </p:cNvSpPr>
          <p:nvPr>
            <p:ph sz="quarter" idx="13"/>
          </p:nvPr>
        </p:nvSpPr>
        <p:spPr/>
        <p:txBody>
          <a:bodyPr/>
          <a:lstStyle/>
          <a:p>
            <a:pPr algn="ctr"/>
            <a:r>
              <a:rPr lang="en-US" sz="2000" b="1" dirty="0"/>
              <a:t>Private Cloud Ready</a:t>
            </a:r>
            <a:br>
              <a:rPr lang="en-US" sz="2000" b="1" dirty="0"/>
            </a:br>
            <a:endParaRPr lang="en-US" sz="2000" b="1" dirty="0"/>
          </a:p>
          <a:p>
            <a:endParaRPr lang="en-US" dirty="0"/>
          </a:p>
          <a:p>
            <a:endParaRPr lang="en-US" dirty="0"/>
          </a:p>
          <a:p>
            <a:endParaRPr lang="en-US" dirty="0"/>
          </a:p>
          <a:p>
            <a:endParaRPr lang="en-US" dirty="0"/>
          </a:p>
          <a:p>
            <a:endParaRPr lang="en-US" dirty="0"/>
          </a:p>
          <a:p>
            <a:r>
              <a:rPr lang="en-US" dirty="0"/>
              <a:t>The ideal foundation for deploying a cloud strategy.</a:t>
            </a:r>
          </a:p>
        </p:txBody>
      </p:sp>
      <p:sp>
        <p:nvSpPr>
          <p:cNvPr id="4" name="Content Placeholder 3">
            <a:extLst>
              <a:ext uri="{FF2B5EF4-FFF2-40B4-BE49-F238E27FC236}">
                <a16:creationId xmlns:a16="http://schemas.microsoft.com/office/drawing/2014/main" id="{3572F3B0-3151-4A35-88C9-5BCA10D9317F}"/>
              </a:ext>
            </a:extLst>
          </p:cNvPr>
          <p:cNvSpPr>
            <a:spLocks noGrp="1"/>
          </p:cNvSpPr>
          <p:nvPr>
            <p:ph sz="quarter" idx="14"/>
          </p:nvPr>
        </p:nvSpPr>
        <p:spPr/>
        <p:txBody>
          <a:bodyPr/>
          <a:lstStyle/>
          <a:p>
            <a:pPr algn="ctr"/>
            <a:r>
              <a:rPr lang="en-US" sz="2000" b="1" dirty="0"/>
              <a:t>Secure by Design</a:t>
            </a:r>
            <a:br>
              <a:rPr lang="en-US" sz="2000" b="1" dirty="0"/>
            </a:br>
            <a:endParaRPr lang="en-US" sz="2000" b="1" dirty="0"/>
          </a:p>
          <a:p>
            <a:endParaRPr lang="en-US" dirty="0"/>
          </a:p>
          <a:p>
            <a:endParaRPr lang="en-US" dirty="0"/>
          </a:p>
          <a:p>
            <a:endParaRPr lang="en-US" dirty="0"/>
          </a:p>
          <a:p>
            <a:endParaRPr lang="en-US" dirty="0"/>
          </a:p>
          <a:p>
            <a:endParaRPr lang="en-US" dirty="0"/>
          </a:p>
          <a:p>
            <a:r>
              <a:rPr lang="en-US" dirty="0"/>
              <a:t>Delivered secure for mission-critical data.</a:t>
            </a:r>
          </a:p>
        </p:txBody>
      </p:sp>
      <p:sp>
        <p:nvSpPr>
          <p:cNvPr id="5" name="Content Placeholder 4">
            <a:extLst>
              <a:ext uri="{FF2B5EF4-FFF2-40B4-BE49-F238E27FC236}">
                <a16:creationId xmlns:a16="http://schemas.microsoft.com/office/drawing/2014/main" id="{8E848A92-87FC-4A95-8450-886B12E86D00}"/>
              </a:ext>
            </a:extLst>
          </p:cNvPr>
          <p:cNvSpPr>
            <a:spLocks noGrp="1"/>
          </p:cNvSpPr>
          <p:nvPr>
            <p:ph sz="quarter" idx="15"/>
          </p:nvPr>
        </p:nvSpPr>
        <p:spPr>
          <a:xfrm>
            <a:off x="6768819" y="0"/>
            <a:ext cx="2375181" cy="5148072"/>
          </a:xfrm>
        </p:spPr>
        <p:txBody>
          <a:bodyPr/>
          <a:lstStyle/>
          <a:p>
            <a:pPr algn="ctr"/>
            <a:r>
              <a:rPr lang="en-US" sz="2000" b="1" dirty="0"/>
              <a:t>Designed for Mission Critical Applications</a:t>
            </a:r>
          </a:p>
          <a:p>
            <a:endParaRPr lang="en-US" dirty="0"/>
          </a:p>
          <a:p>
            <a:endParaRPr lang="en-US" dirty="0"/>
          </a:p>
          <a:p>
            <a:endParaRPr lang="en-US" dirty="0"/>
          </a:p>
          <a:p>
            <a:endParaRPr lang="en-US" dirty="0"/>
          </a:p>
          <a:p>
            <a:endParaRPr lang="en-US" dirty="0"/>
          </a:p>
          <a:p>
            <a:r>
              <a:rPr lang="en-US" dirty="0"/>
              <a:t>Performance and value for mission-critical applications like SAP HANA, Oracle, Db2, </a:t>
            </a:r>
            <a:br>
              <a:rPr lang="en-US" dirty="0"/>
            </a:br>
            <a:r>
              <a:rPr lang="en-US" dirty="0"/>
              <a:t>as well as noSQL and SQL open source (MongoDB, </a:t>
            </a:r>
            <a:r>
              <a:rPr lang="en-US" dirty="0" err="1"/>
              <a:t>MariaDB</a:t>
            </a:r>
            <a:r>
              <a:rPr lang="en-US" dirty="0"/>
              <a:t>, and others) databases.</a:t>
            </a:r>
          </a:p>
        </p:txBody>
      </p:sp>
      <p:sp>
        <p:nvSpPr>
          <p:cNvPr id="8" name="TextBox 7">
            <a:extLst>
              <a:ext uri="{FF2B5EF4-FFF2-40B4-BE49-F238E27FC236}">
                <a16:creationId xmlns:a16="http://schemas.microsoft.com/office/drawing/2014/main" id="{12105313-F688-4E7C-AD7A-A2E811DD3883}"/>
              </a:ext>
            </a:extLst>
          </p:cNvPr>
          <p:cNvSpPr txBox="1"/>
          <p:nvPr/>
        </p:nvSpPr>
        <p:spPr>
          <a:xfrm>
            <a:off x="44591" y="720669"/>
            <a:ext cx="2196819" cy="1569660"/>
          </a:xfrm>
          <a:prstGeom prst="rect">
            <a:avLst/>
          </a:prstGeom>
          <a:noFill/>
        </p:spPr>
        <p:txBody>
          <a:bodyPr wrap="square" rtlCol="0">
            <a:spAutoFit/>
          </a:bodyPr>
          <a:lstStyle/>
          <a:p>
            <a:r>
              <a:rPr lang="en-US" sz="2400" b="1" dirty="0"/>
              <a:t>Future-forward infrastructure</a:t>
            </a:r>
          </a:p>
          <a:p>
            <a:endParaRPr lang="en-US" sz="2400" dirty="0">
              <a:solidFill>
                <a:schemeClr val="bg1"/>
              </a:solidFill>
              <a:ea typeface="IBM Plex Sans" charset="0"/>
              <a:cs typeface="IBM Plex Sans" charset="0"/>
            </a:endParaRPr>
          </a:p>
        </p:txBody>
      </p:sp>
      <p:sp>
        <p:nvSpPr>
          <p:cNvPr id="9" name="TextBox 8">
            <a:extLst>
              <a:ext uri="{FF2B5EF4-FFF2-40B4-BE49-F238E27FC236}">
                <a16:creationId xmlns:a16="http://schemas.microsoft.com/office/drawing/2014/main" id="{F4B49056-70F0-4C78-AB5F-6159724EBE78}"/>
              </a:ext>
            </a:extLst>
          </p:cNvPr>
          <p:cNvSpPr txBox="1"/>
          <p:nvPr/>
        </p:nvSpPr>
        <p:spPr>
          <a:xfrm>
            <a:off x="89181" y="2290329"/>
            <a:ext cx="2196819" cy="1815882"/>
          </a:xfrm>
          <a:prstGeom prst="rect">
            <a:avLst/>
          </a:prstGeom>
          <a:noFill/>
        </p:spPr>
        <p:txBody>
          <a:bodyPr wrap="square" rtlCol="0">
            <a:spAutoFit/>
          </a:bodyPr>
          <a:lstStyle/>
          <a:p>
            <a:r>
              <a:rPr lang="en-US" sz="1400" dirty="0">
                <a:ea typeface="IBM Plex Sans" charset="0"/>
                <a:cs typeface="IBM Plex Sans" charset="0"/>
              </a:rPr>
              <a:t>Built-in PowerVM virtualization, IBM POWER9-based Power Systems are cloud-ready, enabling you to deploy the right cloud environment to meet your organization’s needs.</a:t>
            </a:r>
          </a:p>
        </p:txBody>
      </p:sp>
      <p:pic>
        <p:nvPicPr>
          <p:cNvPr id="11" name="Picture 10">
            <a:extLst>
              <a:ext uri="{FF2B5EF4-FFF2-40B4-BE49-F238E27FC236}">
                <a16:creationId xmlns:a16="http://schemas.microsoft.com/office/drawing/2014/main" id="{E3CFB3CF-69F8-4CDE-9668-C65C184C28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1" y="1520701"/>
            <a:ext cx="2286000" cy="1347699"/>
          </a:xfrm>
          <a:prstGeom prst="rect">
            <a:avLst/>
          </a:prstGeom>
        </p:spPr>
      </p:pic>
      <p:pic>
        <p:nvPicPr>
          <p:cNvPr id="13" name="Picture 12">
            <a:extLst>
              <a:ext uri="{FF2B5EF4-FFF2-40B4-BE49-F238E27FC236}">
                <a16:creationId xmlns:a16="http://schemas.microsoft.com/office/drawing/2014/main" id="{0A609BA7-A748-4FAB-8F36-59EBB9BBA9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1520702"/>
            <a:ext cx="2196818" cy="1347699"/>
          </a:xfrm>
          <a:prstGeom prst="rect">
            <a:avLst/>
          </a:prstGeom>
        </p:spPr>
      </p:pic>
      <p:pic>
        <p:nvPicPr>
          <p:cNvPr id="15" name="Picture 14">
            <a:extLst>
              <a:ext uri="{FF2B5EF4-FFF2-40B4-BE49-F238E27FC236}">
                <a16:creationId xmlns:a16="http://schemas.microsoft.com/office/drawing/2014/main" id="{D5C6110E-6A5B-4D35-B363-6C88FE37A2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8818" y="1520702"/>
            <a:ext cx="2384074" cy="1347700"/>
          </a:xfrm>
          <a:prstGeom prst="rect">
            <a:avLst/>
          </a:prstGeom>
        </p:spPr>
      </p:pic>
    </p:spTree>
    <p:extLst>
      <p:ext uri="{BB962C8B-B14F-4D97-AF65-F5344CB8AC3E}">
        <p14:creationId xmlns:p14="http://schemas.microsoft.com/office/powerpoint/2010/main" val="1057514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2B21F5D-9DF1-4221-A163-D74FCD69579A}"/>
              </a:ext>
            </a:extLst>
          </p:cNvPr>
          <p:cNvSpPr>
            <a:spLocks noGrp="1"/>
          </p:cNvSpPr>
          <p:nvPr>
            <p:ph sz="quarter" idx="17"/>
          </p:nvPr>
        </p:nvSpPr>
        <p:spPr/>
        <p:txBody>
          <a:bodyPr/>
          <a:lstStyle/>
          <a:p>
            <a:r>
              <a:rPr lang="en-US" sz="1800" b="1" dirty="0"/>
              <a:t>X</a:t>
            </a:r>
            <a:r>
              <a:rPr lang="en-US" sz="1800" dirty="0"/>
              <a:t> – the first number in the server name represents the POWER version:</a:t>
            </a:r>
          </a:p>
          <a:p>
            <a:pPr marL="285750" indent="-285750">
              <a:spcBef>
                <a:spcPts val="0"/>
              </a:spcBef>
              <a:buClr>
                <a:schemeClr val="bg1"/>
              </a:buClr>
              <a:buFont typeface="Arial" panose="020B0604020202020204" pitchFamily="34" charset="0"/>
              <a:buChar char="•"/>
            </a:pPr>
            <a:r>
              <a:rPr lang="en-US" dirty="0"/>
              <a:t>7 = POWER7</a:t>
            </a:r>
          </a:p>
          <a:p>
            <a:pPr marL="285750" indent="-285750">
              <a:spcBef>
                <a:spcPts val="0"/>
              </a:spcBef>
              <a:buClr>
                <a:schemeClr val="bg1"/>
              </a:buClr>
              <a:buFont typeface="Arial" panose="020B0604020202020204" pitchFamily="34" charset="0"/>
              <a:buChar char="•"/>
            </a:pPr>
            <a:r>
              <a:rPr lang="en-US" dirty="0"/>
              <a:t>8 = POWER8</a:t>
            </a:r>
          </a:p>
          <a:p>
            <a:pPr marL="285750" indent="-285750">
              <a:spcBef>
                <a:spcPts val="0"/>
              </a:spcBef>
              <a:buClr>
                <a:schemeClr val="bg1"/>
              </a:buClr>
              <a:buFont typeface="Arial" panose="020B0604020202020204" pitchFamily="34" charset="0"/>
              <a:buChar char="•"/>
            </a:pPr>
            <a:r>
              <a:rPr lang="en-US" dirty="0"/>
              <a:t>9 = POWER9</a:t>
            </a:r>
          </a:p>
        </p:txBody>
      </p:sp>
      <p:sp>
        <p:nvSpPr>
          <p:cNvPr id="7" name="Title 6">
            <a:extLst>
              <a:ext uri="{FF2B5EF4-FFF2-40B4-BE49-F238E27FC236}">
                <a16:creationId xmlns:a16="http://schemas.microsoft.com/office/drawing/2014/main" id="{D1996F9A-127D-4BD4-8334-CC18F9A811ED}"/>
              </a:ext>
            </a:extLst>
          </p:cNvPr>
          <p:cNvSpPr>
            <a:spLocks noGrp="1"/>
          </p:cNvSpPr>
          <p:nvPr>
            <p:ph type="title"/>
          </p:nvPr>
        </p:nvSpPr>
        <p:spPr/>
        <p:txBody>
          <a:bodyPr/>
          <a:lstStyle/>
          <a:p>
            <a:r>
              <a:rPr lang="en-US" dirty="0"/>
              <a:t>Understanding Power Systems server naming</a:t>
            </a:r>
            <a:br>
              <a:rPr lang="en-US" dirty="0"/>
            </a:br>
            <a:br>
              <a:rPr lang="en-US" dirty="0"/>
            </a:br>
            <a:r>
              <a:rPr lang="en-US" i="1" dirty="0"/>
              <a:t>AXYZ</a:t>
            </a:r>
          </a:p>
        </p:txBody>
      </p:sp>
      <p:sp>
        <p:nvSpPr>
          <p:cNvPr id="9" name="Content Placeholder 8">
            <a:extLst>
              <a:ext uri="{FF2B5EF4-FFF2-40B4-BE49-F238E27FC236}">
                <a16:creationId xmlns:a16="http://schemas.microsoft.com/office/drawing/2014/main" id="{209E183D-B0CB-433B-9DB0-7A897FFC9CF4}"/>
              </a:ext>
            </a:extLst>
          </p:cNvPr>
          <p:cNvSpPr>
            <a:spLocks noGrp="1"/>
          </p:cNvSpPr>
          <p:nvPr>
            <p:ph sz="quarter" idx="18"/>
          </p:nvPr>
        </p:nvSpPr>
        <p:spPr/>
        <p:txBody>
          <a:bodyPr/>
          <a:lstStyle/>
          <a:p>
            <a:r>
              <a:rPr lang="en-US" sz="1800" b="1" dirty="0"/>
              <a:t>Y</a:t>
            </a:r>
            <a:r>
              <a:rPr lang="en-US" sz="1800" dirty="0"/>
              <a:t> – the 2</a:t>
            </a:r>
            <a:r>
              <a:rPr lang="en-US" sz="1800" baseline="30000" dirty="0"/>
              <a:t>nd</a:t>
            </a:r>
            <a:r>
              <a:rPr lang="en-US" sz="1800" dirty="0"/>
              <a:t>  number in the name represents the number of sockets:</a:t>
            </a:r>
          </a:p>
          <a:p>
            <a:r>
              <a:rPr lang="en-US" dirty="0"/>
              <a:t>e.g. : S9</a:t>
            </a:r>
            <a:r>
              <a:rPr lang="en-US" b="1" dirty="0">
                <a:solidFill>
                  <a:srgbClr val="92D050"/>
                </a:solidFill>
              </a:rPr>
              <a:t>2</a:t>
            </a:r>
            <a:r>
              <a:rPr lang="en-US" dirty="0"/>
              <a:t>4 has 2 sockets while the L9</a:t>
            </a:r>
            <a:r>
              <a:rPr lang="en-US" b="1" dirty="0">
                <a:solidFill>
                  <a:srgbClr val="92D050"/>
                </a:solidFill>
              </a:rPr>
              <a:t>1</a:t>
            </a:r>
            <a:r>
              <a:rPr lang="en-US" dirty="0"/>
              <a:t>4 has one socket</a:t>
            </a:r>
          </a:p>
        </p:txBody>
      </p:sp>
      <p:sp>
        <p:nvSpPr>
          <p:cNvPr id="10" name="Content Placeholder 9">
            <a:extLst>
              <a:ext uri="{FF2B5EF4-FFF2-40B4-BE49-F238E27FC236}">
                <a16:creationId xmlns:a16="http://schemas.microsoft.com/office/drawing/2014/main" id="{452BB07F-3B5B-4871-83FF-79663407B12B}"/>
              </a:ext>
            </a:extLst>
          </p:cNvPr>
          <p:cNvSpPr>
            <a:spLocks noGrp="1"/>
          </p:cNvSpPr>
          <p:nvPr>
            <p:ph sz="quarter" idx="19"/>
          </p:nvPr>
        </p:nvSpPr>
        <p:spPr/>
        <p:txBody>
          <a:bodyPr/>
          <a:lstStyle/>
          <a:p>
            <a:r>
              <a:rPr lang="en-US" sz="2000" b="1" dirty="0"/>
              <a:t>Z </a:t>
            </a:r>
            <a:r>
              <a:rPr lang="en-US" sz="2000" dirty="0"/>
              <a:t>– the final number in the name refers to the height of the server in U</a:t>
            </a:r>
          </a:p>
          <a:p>
            <a:endParaRPr lang="en-US" dirty="0"/>
          </a:p>
          <a:p>
            <a:r>
              <a:rPr lang="en-US" dirty="0"/>
              <a:t>e.g.: the S92</a:t>
            </a:r>
            <a:r>
              <a:rPr lang="en-US" b="1" dirty="0">
                <a:solidFill>
                  <a:srgbClr val="92D050"/>
                </a:solidFill>
              </a:rPr>
              <a:t>4</a:t>
            </a:r>
            <a:r>
              <a:rPr lang="en-US" dirty="0"/>
              <a:t> is 4U high while the AC92</a:t>
            </a:r>
            <a:r>
              <a:rPr lang="en-US" b="1" dirty="0">
                <a:solidFill>
                  <a:srgbClr val="92D050"/>
                </a:solidFill>
              </a:rPr>
              <a:t>2</a:t>
            </a:r>
            <a:r>
              <a:rPr lang="en-US" dirty="0"/>
              <a:t> is 2U high</a:t>
            </a:r>
          </a:p>
        </p:txBody>
      </p:sp>
      <p:sp>
        <p:nvSpPr>
          <p:cNvPr id="11" name="Content Placeholder 10">
            <a:extLst>
              <a:ext uri="{FF2B5EF4-FFF2-40B4-BE49-F238E27FC236}">
                <a16:creationId xmlns:a16="http://schemas.microsoft.com/office/drawing/2014/main" id="{A017E405-DAD6-4FD7-A08E-BCC018A511FE}"/>
              </a:ext>
            </a:extLst>
          </p:cNvPr>
          <p:cNvSpPr>
            <a:spLocks noGrp="1"/>
          </p:cNvSpPr>
          <p:nvPr>
            <p:ph sz="quarter" idx="20"/>
          </p:nvPr>
        </p:nvSpPr>
        <p:spPr/>
        <p:txBody>
          <a:bodyPr/>
          <a:lstStyle/>
          <a:p>
            <a:r>
              <a:rPr lang="en-US" sz="2000" b="1" dirty="0"/>
              <a:t>A</a:t>
            </a:r>
            <a:r>
              <a:rPr lang="en-US" sz="2000" dirty="0"/>
              <a:t> – the first letter in the offering name is set to the type of server:</a:t>
            </a:r>
          </a:p>
          <a:p>
            <a:pPr marL="628650" lvl="1">
              <a:spcBef>
                <a:spcPts val="0"/>
              </a:spcBef>
              <a:buClr>
                <a:schemeClr val="bg1"/>
              </a:buClr>
              <a:buFont typeface="Arial" panose="020B0604020202020204" pitchFamily="34" charset="0"/>
              <a:buChar char="•"/>
            </a:pPr>
            <a:r>
              <a:rPr lang="en-US" dirty="0">
                <a:solidFill>
                  <a:schemeClr val="bg1"/>
                </a:solidFill>
              </a:rPr>
              <a:t>LC = Linux only server</a:t>
            </a:r>
          </a:p>
          <a:p>
            <a:pPr marL="628650" lvl="1">
              <a:spcBef>
                <a:spcPts val="0"/>
              </a:spcBef>
              <a:buClr>
                <a:schemeClr val="bg1"/>
              </a:buClr>
              <a:buFont typeface="Arial" panose="020B0604020202020204" pitchFamily="34" charset="0"/>
              <a:buChar char="•"/>
            </a:pPr>
            <a:r>
              <a:rPr lang="en-US" dirty="0">
                <a:solidFill>
                  <a:schemeClr val="bg1"/>
                </a:solidFill>
              </a:rPr>
              <a:t>H = SAP HANA optimized server</a:t>
            </a:r>
          </a:p>
          <a:p>
            <a:pPr marL="628650" lvl="1">
              <a:spcBef>
                <a:spcPts val="0"/>
              </a:spcBef>
              <a:buClr>
                <a:schemeClr val="bg1"/>
              </a:buClr>
              <a:buFont typeface="Arial" panose="020B0604020202020204" pitchFamily="34" charset="0"/>
              <a:buChar char="•"/>
            </a:pPr>
            <a:r>
              <a:rPr lang="en-US" dirty="0">
                <a:solidFill>
                  <a:schemeClr val="bg1"/>
                </a:solidFill>
              </a:rPr>
              <a:t>AC = Accelerated Computing server (focused on AI workloads)</a:t>
            </a:r>
          </a:p>
          <a:p>
            <a:pPr marL="628650" lvl="1">
              <a:spcBef>
                <a:spcPts val="0"/>
              </a:spcBef>
              <a:buClr>
                <a:schemeClr val="bg1"/>
              </a:buClr>
              <a:buFont typeface="Arial" panose="020B0604020202020204" pitchFamily="34" charset="0"/>
              <a:buChar char="•"/>
            </a:pPr>
            <a:r>
              <a:rPr lang="en-US" dirty="0">
                <a:solidFill>
                  <a:schemeClr val="bg1"/>
                </a:solidFill>
              </a:rPr>
              <a:t>S = Scale Out server </a:t>
            </a:r>
          </a:p>
          <a:p>
            <a:pPr marL="628650" lvl="1">
              <a:spcBef>
                <a:spcPts val="0"/>
              </a:spcBef>
              <a:buClr>
                <a:schemeClr val="bg1"/>
              </a:buClr>
              <a:buFont typeface="Arial" panose="020B0604020202020204" pitchFamily="34" charset="0"/>
              <a:buChar char="•"/>
            </a:pPr>
            <a:r>
              <a:rPr lang="en-US" dirty="0">
                <a:solidFill>
                  <a:schemeClr val="bg1"/>
                </a:solidFill>
              </a:rPr>
              <a:t>E = Enterprise scale up server</a:t>
            </a:r>
          </a:p>
          <a:p>
            <a:endParaRPr lang="en-US" dirty="0"/>
          </a:p>
        </p:txBody>
      </p:sp>
      <p:sp>
        <p:nvSpPr>
          <p:cNvPr id="3" name="Slide Number Placeholder 2">
            <a:extLst>
              <a:ext uri="{FF2B5EF4-FFF2-40B4-BE49-F238E27FC236}">
                <a16:creationId xmlns:a16="http://schemas.microsoft.com/office/drawing/2014/main" id="{293FEBC3-1620-420A-AD10-D0620CDE52C8}"/>
              </a:ext>
            </a:extLst>
          </p:cNvPr>
          <p:cNvSpPr>
            <a:spLocks noGrp="1"/>
          </p:cNvSpPr>
          <p:nvPr>
            <p:ph type="sldNum" sz="quarter" idx="11"/>
          </p:nvPr>
        </p:nvSpPr>
        <p:spPr/>
        <p:txBody>
          <a:bodyPr/>
          <a:lstStyle/>
          <a:p>
            <a:fld id="{D0BE6F14-FF48-0F4F-A8AA-2E3F25371E4A}" type="slidenum">
              <a:rPr lang="en-US" smtClean="0"/>
              <a:pPr/>
              <a:t>30</a:t>
            </a:fld>
            <a:endParaRPr lang="en-US"/>
          </a:p>
        </p:txBody>
      </p:sp>
    </p:spTree>
    <p:extLst>
      <p:ext uri="{BB962C8B-B14F-4D97-AF65-F5344CB8AC3E}">
        <p14:creationId xmlns:p14="http://schemas.microsoft.com/office/powerpoint/2010/main" val="2579268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878B320-3077-4D7E-AB1A-4B6A48066024}"/>
              </a:ext>
            </a:extLst>
          </p:cNvPr>
          <p:cNvSpPr>
            <a:spLocks noGrp="1"/>
          </p:cNvSpPr>
          <p:nvPr>
            <p:ph sz="quarter" idx="12"/>
          </p:nvPr>
        </p:nvSpPr>
        <p:spPr/>
        <p:txBody>
          <a:bodyPr/>
          <a:lstStyle/>
          <a:p>
            <a:r>
              <a:rPr lang="en-US" dirty="0"/>
              <a:t> </a:t>
            </a:r>
          </a:p>
        </p:txBody>
      </p:sp>
      <p:sp>
        <p:nvSpPr>
          <p:cNvPr id="14" name="Content Placeholder 13">
            <a:extLst>
              <a:ext uri="{FF2B5EF4-FFF2-40B4-BE49-F238E27FC236}">
                <a16:creationId xmlns:a16="http://schemas.microsoft.com/office/drawing/2014/main" id="{D06CE58D-E396-42B1-ABC0-539D963C32AF}"/>
              </a:ext>
            </a:extLst>
          </p:cNvPr>
          <p:cNvSpPr>
            <a:spLocks noGrp="1"/>
          </p:cNvSpPr>
          <p:nvPr>
            <p:ph sz="quarter" idx="14"/>
          </p:nvPr>
        </p:nvSpPr>
        <p:spPr>
          <a:xfrm>
            <a:off x="4572000" y="2100020"/>
            <a:ext cx="2286000" cy="3048052"/>
          </a:xfrm>
        </p:spPr>
        <p:txBody>
          <a:bodyPr/>
          <a:lstStyle/>
          <a:p>
            <a:pPr algn="ctr"/>
            <a:r>
              <a:rPr lang="en-US" sz="1800" b="1" dirty="0"/>
              <a:t>Up to 4TB of Memory</a:t>
            </a:r>
            <a:br>
              <a:rPr lang="en-US" b="1" dirty="0"/>
            </a:br>
            <a:endParaRPr lang="en-US" dirty="0"/>
          </a:p>
          <a:p>
            <a:r>
              <a:rPr lang="en-US" dirty="0"/>
              <a:t>Data intensive workloads love memory and POWER9 delivers up to 4TB per server – allowing applications to scale higher.</a:t>
            </a:r>
          </a:p>
        </p:txBody>
      </p:sp>
      <p:sp>
        <p:nvSpPr>
          <p:cNvPr id="15" name="Content Placeholder 14">
            <a:extLst>
              <a:ext uri="{FF2B5EF4-FFF2-40B4-BE49-F238E27FC236}">
                <a16:creationId xmlns:a16="http://schemas.microsoft.com/office/drawing/2014/main" id="{7068A4AA-E611-48D7-AA8D-61C004F7B7E9}"/>
              </a:ext>
            </a:extLst>
          </p:cNvPr>
          <p:cNvSpPr>
            <a:spLocks noGrp="1"/>
          </p:cNvSpPr>
          <p:nvPr>
            <p:ph sz="quarter" idx="15"/>
          </p:nvPr>
        </p:nvSpPr>
        <p:spPr>
          <a:xfrm>
            <a:off x="6858000" y="2100020"/>
            <a:ext cx="2286000" cy="3048052"/>
          </a:xfrm>
        </p:spPr>
        <p:txBody>
          <a:bodyPr/>
          <a:lstStyle/>
          <a:p>
            <a:pPr algn="ctr"/>
            <a:r>
              <a:rPr lang="en-US" sz="1800" b="1" dirty="0"/>
              <a:t>Infrastructure for IBM Cloud Private</a:t>
            </a:r>
            <a:endParaRPr lang="en-US" dirty="0"/>
          </a:p>
          <a:p>
            <a:r>
              <a:rPr lang="en-US" dirty="0"/>
              <a:t>IBM Cloud Private delivers a full cloud stack and POWER9 provides the high performance infrastructure to support the most demanding workloads.</a:t>
            </a:r>
          </a:p>
        </p:txBody>
      </p:sp>
      <p:sp>
        <p:nvSpPr>
          <p:cNvPr id="8" name="Title 7">
            <a:extLst>
              <a:ext uri="{FF2B5EF4-FFF2-40B4-BE49-F238E27FC236}">
                <a16:creationId xmlns:a16="http://schemas.microsoft.com/office/drawing/2014/main" id="{BFBE07D0-B46C-4309-97A3-C85A1721B29A}"/>
              </a:ext>
            </a:extLst>
          </p:cNvPr>
          <p:cNvSpPr>
            <a:spLocks noGrp="1"/>
          </p:cNvSpPr>
          <p:nvPr>
            <p:ph type="title" idx="4294967295"/>
          </p:nvPr>
        </p:nvSpPr>
        <p:spPr>
          <a:xfrm>
            <a:off x="141635" y="205788"/>
            <a:ext cx="2144365" cy="4294187"/>
          </a:xfrm>
        </p:spPr>
        <p:txBody>
          <a:bodyPr anchor="ctr"/>
          <a:lstStyle/>
          <a:p>
            <a:r>
              <a:rPr lang="en-US" sz="2800" b="1" dirty="0"/>
              <a:t>Private Cloud Ready </a:t>
            </a:r>
          </a:p>
        </p:txBody>
      </p:sp>
      <p:sp>
        <p:nvSpPr>
          <p:cNvPr id="13" name="Content Placeholder 12">
            <a:extLst>
              <a:ext uri="{FF2B5EF4-FFF2-40B4-BE49-F238E27FC236}">
                <a16:creationId xmlns:a16="http://schemas.microsoft.com/office/drawing/2014/main" id="{228971A5-B41B-4FBC-B992-A48B74399D2A}"/>
              </a:ext>
            </a:extLst>
          </p:cNvPr>
          <p:cNvSpPr>
            <a:spLocks noGrp="1"/>
          </p:cNvSpPr>
          <p:nvPr>
            <p:ph sz="quarter" idx="13"/>
          </p:nvPr>
        </p:nvSpPr>
        <p:spPr>
          <a:xfrm>
            <a:off x="2286000" y="2100020"/>
            <a:ext cx="2286000" cy="3048052"/>
          </a:xfrm>
        </p:spPr>
        <p:txBody>
          <a:bodyPr/>
          <a:lstStyle/>
          <a:p>
            <a:pPr algn="ctr"/>
            <a:r>
              <a:rPr lang="en-US" sz="1800" b="1" dirty="0"/>
              <a:t>Built-in PowerVM</a:t>
            </a:r>
            <a:br>
              <a:rPr lang="en-US" b="1" dirty="0"/>
            </a:br>
            <a:endParaRPr lang="en-US" dirty="0"/>
          </a:p>
          <a:p>
            <a:r>
              <a:rPr lang="en-US" dirty="0"/>
              <a:t>Superior virtualization density for higher utilization and more predictable response time.</a:t>
            </a:r>
          </a:p>
        </p:txBody>
      </p:sp>
      <p:sp>
        <p:nvSpPr>
          <p:cNvPr id="16" name="Rectangle 15">
            <a:extLst>
              <a:ext uri="{FF2B5EF4-FFF2-40B4-BE49-F238E27FC236}">
                <a16:creationId xmlns:a16="http://schemas.microsoft.com/office/drawing/2014/main" id="{D07EFF89-5615-47D7-A4CC-8E5057BFA693}"/>
              </a:ext>
            </a:extLst>
          </p:cNvPr>
          <p:cNvSpPr/>
          <p:nvPr/>
        </p:nvSpPr>
        <p:spPr bwMode="auto">
          <a:xfrm>
            <a:off x="2293749" y="0"/>
            <a:ext cx="6858000" cy="2100020"/>
          </a:xfrm>
          <a:prstGeom prst="rect">
            <a:avLst/>
          </a:prstGeom>
          <a:solidFill>
            <a:schemeClr val="tx2"/>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endParaRPr>
          </a:p>
        </p:txBody>
      </p:sp>
      <p:pic>
        <p:nvPicPr>
          <p:cNvPr id="17" name="Picture 16">
            <a:extLst>
              <a:ext uri="{FF2B5EF4-FFF2-40B4-BE49-F238E27FC236}">
                <a16:creationId xmlns:a16="http://schemas.microsoft.com/office/drawing/2014/main" id="{B0C24F72-8024-49E5-B47A-943F2D14B6B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6146" y="-1091985"/>
            <a:ext cx="6030719" cy="3192005"/>
          </a:xfrm>
          <a:prstGeom prst="rect">
            <a:avLst/>
          </a:prstGeom>
        </p:spPr>
      </p:pic>
    </p:spTree>
    <p:extLst>
      <p:ext uri="{BB962C8B-B14F-4D97-AF65-F5344CB8AC3E}">
        <p14:creationId xmlns:p14="http://schemas.microsoft.com/office/powerpoint/2010/main" val="612815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5FF2D21-BE5F-B047-AE58-A09C5D0CD929}"/>
              </a:ext>
            </a:extLst>
          </p:cNvPr>
          <p:cNvPicPr>
            <a:picLocks noChangeAspect="1"/>
          </p:cNvPicPr>
          <p:nvPr/>
        </p:nvPicPr>
        <p:blipFill rotWithShape="1">
          <a:blip r:embed="rId3" cstate="screen">
            <a:alphaModFix amt="35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t="27703" b="-27703"/>
          <a:stretch/>
        </p:blipFill>
        <p:spPr>
          <a:xfrm>
            <a:off x="0" y="-1589"/>
            <a:ext cx="9144000" cy="5143500"/>
          </a:xfrm>
          <a:prstGeom prst="rect">
            <a:avLst/>
          </a:prstGeom>
        </p:spPr>
      </p:pic>
      <p:sp>
        <p:nvSpPr>
          <p:cNvPr id="7" name="Content Placeholder 6">
            <a:extLst>
              <a:ext uri="{FF2B5EF4-FFF2-40B4-BE49-F238E27FC236}">
                <a16:creationId xmlns:a16="http://schemas.microsoft.com/office/drawing/2014/main" id="{8F457DCC-9E15-4DAA-BEB4-9FA569B48773}"/>
              </a:ext>
            </a:extLst>
          </p:cNvPr>
          <p:cNvSpPr>
            <a:spLocks noGrp="1"/>
          </p:cNvSpPr>
          <p:nvPr>
            <p:ph sz="quarter" idx="17"/>
          </p:nvPr>
        </p:nvSpPr>
        <p:spPr/>
        <p:txBody>
          <a:bodyPr/>
          <a:lstStyle/>
          <a:p>
            <a:r>
              <a:rPr lang="en-US" sz="2400" b="1" dirty="0"/>
              <a:t>Eliminated</a:t>
            </a:r>
          </a:p>
          <a:p>
            <a:r>
              <a:rPr lang="en-US" dirty="0"/>
              <a:t>deviations in performance variability</a:t>
            </a:r>
          </a:p>
        </p:txBody>
      </p:sp>
      <p:sp>
        <p:nvSpPr>
          <p:cNvPr id="8" name="Content Placeholder 7">
            <a:extLst>
              <a:ext uri="{FF2B5EF4-FFF2-40B4-BE49-F238E27FC236}">
                <a16:creationId xmlns:a16="http://schemas.microsoft.com/office/drawing/2014/main" id="{B5F4B4D8-A80D-4590-B70B-AC56B2BB9556}"/>
              </a:ext>
            </a:extLst>
          </p:cNvPr>
          <p:cNvSpPr>
            <a:spLocks noGrp="1"/>
          </p:cNvSpPr>
          <p:nvPr>
            <p:ph sz="quarter" idx="18"/>
          </p:nvPr>
        </p:nvSpPr>
        <p:spPr/>
        <p:txBody>
          <a:bodyPr anchor="ctr"/>
          <a:lstStyle/>
          <a:p>
            <a:r>
              <a:rPr lang="en-US" b="1" i="1" dirty="0"/>
              <a:t>“We see IBM Power Systems delivering 5x the capabilities of our previous cloud-hosted infrastructure </a:t>
            </a:r>
            <a:br>
              <a:rPr lang="en-US" b="1" i="1" dirty="0"/>
            </a:br>
            <a:r>
              <a:rPr lang="en-US" b="1" i="1" dirty="0"/>
              <a:t>at half the price.”</a:t>
            </a:r>
            <a:endParaRPr lang="en-US" b="1" dirty="0"/>
          </a:p>
        </p:txBody>
      </p:sp>
      <p:sp>
        <p:nvSpPr>
          <p:cNvPr id="9" name="Content Placeholder 8">
            <a:extLst>
              <a:ext uri="{FF2B5EF4-FFF2-40B4-BE49-F238E27FC236}">
                <a16:creationId xmlns:a16="http://schemas.microsoft.com/office/drawing/2014/main" id="{A1F41D0B-A1CD-41D3-AF96-5149F8EFB924}"/>
              </a:ext>
            </a:extLst>
          </p:cNvPr>
          <p:cNvSpPr>
            <a:spLocks noGrp="1"/>
          </p:cNvSpPr>
          <p:nvPr>
            <p:ph sz="quarter" idx="19"/>
          </p:nvPr>
        </p:nvSpPr>
        <p:spPr/>
        <p:txBody>
          <a:bodyPr/>
          <a:lstStyle/>
          <a:p>
            <a:r>
              <a:rPr lang="en-US" sz="2400" b="1" dirty="0"/>
              <a:t>88%</a:t>
            </a:r>
          </a:p>
          <a:p>
            <a:r>
              <a:rPr lang="en-US" dirty="0"/>
              <a:t>drop in time for data preparation (ETL) processes, allowing </a:t>
            </a:r>
            <a:br>
              <a:rPr lang="en-US" dirty="0"/>
            </a:br>
            <a:r>
              <a:rPr lang="en-US" dirty="0"/>
              <a:t>for real time big </a:t>
            </a:r>
            <a:br>
              <a:rPr lang="en-US" dirty="0"/>
            </a:br>
            <a:r>
              <a:rPr lang="en-US" dirty="0"/>
              <a:t>data processing</a:t>
            </a:r>
          </a:p>
        </p:txBody>
      </p:sp>
      <p:sp>
        <p:nvSpPr>
          <p:cNvPr id="10" name="Content Placeholder 9">
            <a:extLst>
              <a:ext uri="{FF2B5EF4-FFF2-40B4-BE49-F238E27FC236}">
                <a16:creationId xmlns:a16="http://schemas.microsoft.com/office/drawing/2014/main" id="{15557A50-D986-420B-B181-4A753CB39A66}"/>
              </a:ext>
            </a:extLst>
          </p:cNvPr>
          <p:cNvSpPr>
            <a:spLocks noGrp="1"/>
          </p:cNvSpPr>
          <p:nvPr>
            <p:ph sz="quarter" idx="20"/>
          </p:nvPr>
        </p:nvSpPr>
        <p:spPr/>
        <p:txBody>
          <a:bodyPr/>
          <a:lstStyle/>
          <a:p>
            <a:r>
              <a:rPr lang="en-US" sz="2400" b="1" dirty="0"/>
              <a:t>50%+</a:t>
            </a:r>
          </a:p>
          <a:p>
            <a:r>
              <a:rPr lang="en-US" dirty="0"/>
              <a:t>reduction in monthly costs on infrastructure</a:t>
            </a:r>
          </a:p>
        </p:txBody>
      </p:sp>
      <p:sp>
        <p:nvSpPr>
          <p:cNvPr id="2" name="Title 1">
            <a:extLst>
              <a:ext uri="{FF2B5EF4-FFF2-40B4-BE49-F238E27FC236}">
                <a16:creationId xmlns:a16="http://schemas.microsoft.com/office/drawing/2014/main" id="{A43A8E38-8BD6-4852-A5E3-C80B947B017C}"/>
              </a:ext>
            </a:extLst>
          </p:cNvPr>
          <p:cNvSpPr>
            <a:spLocks noGrp="1"/>
          </p:cNvSpPr>
          <p:nvPr>
            <p:ph type="title"/>
          </p:nvPr>
        </p:nvSpPr>
        <p:spPr>
          <a:xfrm>
            <a:off x="0" y="63759"/>
            <a:ext cx="9144000" cy="2569463"/>
          </a:xfrm>
          <a:noFill/>
        </p:spPr>
        <p:txBody>
          <a:bodyPr/>
          <a:lstStyle/>
          <a:p>
            <a:br>
              <a:rPr lang="en-US" sz="1600" b="1" dirty="0"/>
            </a:br>
            <a:br>
              <a:rPr lang="en-US" sz="1600" b="1" dirty="0"/>
            </a:br>
            <a:br>
              <a:rPr lang="en-US" sz="1600" b="1" dirty="0"/>
            </a:br>
            <a:br>
              <a:rPr lang="en-US" sz="1600" b="1" dirty="0"/>
            </a:br>
            <a:br>
              <a:rPr lang="en-US" sz="1600" b="1" dirty="0"/>
            </a:br>
            <a:r>
              <a:rPr lang="en-US" sz="1600" b="1" dirty="0"/>
              <a:t>Bucking the public cloud trend to improve performance and reduce costs </a:t>
            </a:r>
            <a:br>
              <a:rPr lang="en-US" sz="1600" b="1" dirty="0"/>
            </a:br>
            <a:r>
              <a:rPr lang="en-US" sz="1600" dirty="0"/>
              <a:t>When delivering solutions to the healthcare industry, high reliability and fast, consistent performance are an absolute necessity. By migrating its platform from cloud-based services to private cloud, on-premise infrastructure based on IBM solutions, </a:t>
            </a:r>
            <a:r>
              <a:rPr lang="en-US" sz="1600" dirty="0" err="1"/>
              <a:t>CipherHealth</a:t>
            </a:r>
            <a:r>
              <a:rPr lang="en-US" sz="1600" dirty="0"/>
              <a:t> achieved huge gains in performance, improved reliability, and dramatically reduced costs. </a:t>
            </a:r>
            <a:br>
              <a:rPr lang="en-US" sz="1600" dirty="0"/>
            </a:br>
            <a:endParaRPr lang="en-US" sz="1600" dirty="0"/>
          </a:p>
        </p:txBody>
      </p:sp>
      <p:pic>
        <p:nvPicPr>
          <p:cNvPr id="3" name="Picture 2">
            <a:extLst>
              <a:ext uri="{FF2B5EF4-FFF2-40B4-BE49-F238E27FC236}">
                <a16:creationId xmlns:a16="http://schemas.microsoft.com/office/drawing/2014/main" id="{0452D2CE-98FF-3F43-B12D-11F5BA5470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1302" y="138977"/>
            <a:ext cx="3192517" cy="1046793"/>
          </a:xfrm>
          <a:prstGeom prst="rect">
            <a:avLst/>
          </a:prstGeom>
        </p:spPr>
      </p:pic>
    </p:spTree>
    <p:extLst>
      <p:ext uri="{BB962C8B-B14F-4D97-AF65-F5344CB8AC3E}">
        <p14:creationId xmlns:p14="http://schemas.microsoft.com/office/powerpoint/2010/main" val="3313023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878B320-3077-4D7E-AB1A-4B6A48066024}"/>
              </a:ext>
            </a:extLst>
          </p:cNvPr>
          <p:cNvSpPr>
            <a:spLocks noGrp="1"/>
          </p:cNvSpPr>
          <p:nvPr>
            <p:ph sz="quarter" idx="12"/>
          </p:nvPr>
        </p:nvSpPr>
        <p:spPr/>
        <p:txBody>
          <a:bodyPr/>
          <a:lstStyle/>
          <a:p>
            <a:r>
              <a:rPr lang="en-US" sz="1600" b="1" dirty="0"/>
              <a:t> </a:t>
            </a:r>
          </a:p>
        </p:txBody>
      </p:sp>
      <p:sp>
        <p:nvSpPr>
          <p:cNvPr id="14" name="Content Placeholder 13">
            <a:extLst>
              <a:ext uri="{FF2B5EF4-FFF2-40B4-BE49-F238E27FC236}">
                <a16:creationId xmlns:a16="http://schemas.microsoft.com/office/drawing/2014/main" id="{D06CE58D-E396-42B1-ABC0-539D963C32AF}"/>
              </a:ext>
            </a:extLst>
          </p:cNvPr>
          <p:cNvSpPr>
            <a:spLocks noGrp="1"/>
          </p:cNvSpPr>
          <p:nvPr>
            <p:ph sz="quarter" idx="14"/>
          </p:nvPr>
        </p:nvSpPr>
        <p:spPr>
          <a:xfrm>
            <a:off x="4572000" y="2100020"/>
            <a:ext cx="2286000" cy="3048052"/>
          </a:xfrm>
        </p:spPr>
        <p:txBody>
          <a:bodyPr/>
          <a:lstStyle/>
          <a:p>
            <a:pPr algn="ctr"/>
            <a:r>
              <a:rPr lang="en-US" sz="1800" b="1" dirty="0"/>
              <a:t>Cloud Availability</a:t>
            </a:r>
            <a:endParaRPr lang="en-US" dirty="0"/>
          </a:p>
          <a:p>
            <a:br>
              <a:rPr lang="en-US" dirty="0"/>
            </a:br>
            <a:r>
              <a:rPr lang="en-US" dirty="0"/>
              <a:t>Increase availability with integrated workload mobility, rapid capacity expansion and disaster recovery capabilities. </a:t>
            </a:r>
          </a:p>
        </p:txBody>
      </p:sp>
      <p:sp>
        <p:nvSpPr>
          <p:cNvPr id="15" name="Content Placeholder 14">
            <a:extLst>
              <a:ext uri="{FF2B5EF4-FFF2-40B4-BE49-F238E27FC236}">
                <a16:creationId xmlns:a16="http://schemas.microsoft.com/office/drawing/2014/main" id="{7068A4AA-E611-48D7-AA8D-61C004F7B7E9}"/>
              </a:ext>
            </a:extLst>
          </p:cNvPr>
          <p:cNvSpPr>
            <a:spLocks noGrp="1"/>
          </p:cNvSpPr>
          <p:nvPr>
            <p:ph sz="quarter" idx="15"/>
          </p:nvPr>
        </p:nvSpPr>
        <p:spPr>
          <a:xfrm>
            <a:off x="6858000" y="2100020"/>
            <a:ext cx="2286000" cy="3048052"/>
          </a:xfrm>
        </p:spPr>
        <p:txBody>
          <a:bodyPr/>
          <a:lstStyle/>
          <a:p>
            <a:pPr algn="ctr"/>
            <a:r>
              <a:rPr lang="en-US" sz="1800" b="1" dirty="0"/>
              <a:t>Always </a:t>
            </a:r>
            <a:br>
              <a:rPr lang="en-US" sz="1800" b="1" dirty="0"/>
            </a:br>
            <a:r>
              <a:rPr lang="en-US" sz="1800" b="1" dirty="0"/>
              <a:t>ON!</a:t>
            </a:r>
            <a:endParaRPr lang="en-US" dirty="0"/>
          </a:p>
          <a:p>
            <a:br>
              <a:rPr lang="en-US" dirty="0"/>
            </a:br>
            <a:r>
              <a:rPr lang="en-US" dirty="0"/>
              <a:t>Stay online 24/7 with RAS and high availability features.</a:t>
            </a:r>
          </a:p>
        </p:txBody>
      </p:sp>
      <p:sp>
        <p:nvSpPr>
          <p:cNvPr id="8" name="Title 7">
            <a:extLst>
              <a:ext uri="{FF2B5EF4-FFF2-40B4-BE49-F238E27FC236}">
                <a16:creationId xmlns:a16="http://schemas.microsoft.com/office/drawing/2014/main" id="{BFBE07D0-B46C-4309-97A3-C85A1721B29A}"/>
              </a:ext>
            </a:extLst>
          </p:cNvPr>
          <p:cNvSpPr>
            <a:spLocks noGrp="1"/>
          </p:cNvSpPr>
          <p:nvPr>
            <p:ph type="title" idx="4294967295"/>
          </p:nvPr>
        </p:nvSpPr>
        <p:spPr>
          <a:xfrm>
            <a:off x="141635" y="205788"/>
            <a:ext cx="2144365" cy="4294187"/>
          </a:xfrm>
        </p:spPr>
        <p:txBody>
          <a:bodyPr anchor="ctr"/>
          <a:lstStyle/>
          <a:p>
            <a:r>
              <a:rPr lang="en-US" sz="2800" b="1" dirty="0"/>
              <a:t>Secure and available by design</a:t>
            </a:r>
          </a:p>
        </p:txBody>
      </p:sp>
      <p:sp>
        <p:nvSpPr>
          <p:cNvPr id="13" name="Content Placeholder 12">
            <a:extLst>
              <a:ext uri="{FF2B5EF4-FFF2-40B4-BE49-F238E27FC236}">
                <a16:creationId xmlns:a16="http://schemas.microsoft.com/office/drawing/2014/main" id="{228971A5-B41B-4FBC-B992-A48B74399D2A}"/>
              </a:ext>
            </a:extLst>
          </p:cNvPr>
          <p:cNvSpPr>
            <a:spLocks noGrp="1"/>
          </p:cNvSpPr>
          <p:nvPr>
            <p:ph sz="quarter" idx="13"/>
          </p:nvPr>
        </p:nvSpPr>
        <p:spPr>
          <a:xfrm>
            <a:off x="2286000" y="2100020"/>
            <a:ext cx="2286000" cy="3048052"/>
          </a:xfrm>
        </p:spPr>
        <p:txBody>
          <a:bodyPr/>
          <a:lstStyle/>
          <a:p>
            <a:pPr algn="ctr"/>
            <a:r>
              <a:rPr lang="en-US" sz="1800" b="1" dirty="0"/>
              <a:t>Secure by Default</a:t>
            </a:r>
            <a:endParaRPr lang="en-US" dirty="0"/>
          </a:p>
          <a:p>
            <a:br>
              <a:rPr lang="en-US" dirty="0"/>
            </a:br>
            <a:r>
              <a:rPr lang="en-US" dirty="0"/>
              <a:t>Pre-loaded with firmware and operating system security patches that mitigate known Meltdown and </a:t>
            </a:r>
            <a:r>
              <a:rPr lang="en-US" dirty="0" err="1"/>
              <a:t>Spectre</a:t>
            </a:r>
            <a:r>
              <a:rPr lang="en-US" dirty="0"/>
              <a:t> vulnerabilities.</a:t>
            </a:r>
          </a:p>
        </p:txBody>
      </p:sp>
      <p:sp>
        <p:nvSpPr>
          <p:cNvPr id="10" name="Rectangle 9">
            <a:extLst>
              <a:ext uri="{FF2B5EF4-FFF2-40B4-BE49-F238E27FC236}">
                <a16:creationId xmlns:a16="http://schemas.microsoft.com/office/drawing/2014/main" id="{62B4D24B-11B9-4C1A-98EC-CF4CCB9C9596}"/>
              </a:ext>
            </a:extLst>
          </p:cNvPr>
          <p:cNvSpPr/>
          <p:nvPr/>
        </p:nvSpPr>
        <p:spPr bwMode="auto">
          <a:xfrm>
            <a:off x="2293749" y="0"/>
            <a:ext cx="6858000" cy="2100020"/>
          </a:xfrm>
          <a:prstGeom prst="rect">
            <a:avLst/>
          </a:prstGeom>
          <a:solidFill>
            <a:schemeClr val="tx2"/>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endParaRPr>
          </a:p>
        </p:txBody>
      </p:sp>
      <p:pic>
        <p:nvPicPr>
          <p:cNvPr id="11" name="Picture 10">
            <a:extLst>
              <a:ext uri="{FF2B5EF4-FFF2-40B4-BE49-F238E27FC236}">
                <a16:creationId xmlns:a16="http://schemas.microsoft.com/office/drawing/2014/main" id="{5D73BDF4-6DF7-4DC5-A515-5829529E9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56146" y="-1091985"/>
            <a:ext cx="6030719" cy="3192005"/>
          </a:xfrm>
          <a:prstGeom prst="rect">
            <a:avLst/>
          </a:prstGeom>
        </p:spPr>
      </p:pic>
    </p:spTree>
    <p:extLst>
      <p:ext uri="{BB962C8B-B14F-4D97-AF65-F5344CB8AC3E}">
        <p14:creationId xmlns:p14="http://schemas.microsoft.com/office/powerpoint/2010/main" val="1469902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9DC267-ADD1-1840-A3C5-959D500126B9}"/>
              </a:ext>
            </a:extLst>
          </p:cNvPr>
          <p:cNvPicPr>
            <a:picLocks noChangeAspect="1"/>
          </p:cNvPicPr>
          <p:nvPr/>
        </p:nvPicPr>
        <p:blipFill rotWithShape="1">
          <a:blip r:embed="rId3" cstate="screen">
            <a:alphaModFix amt="17000"/>
            <a:extLst>
              <a:ext uri="{28A0092B-C50C-407E-A947-70E740481C1C}">
                <a14:useLocalDpi xmlns:a14="http://schemas.microsoft.com/office/drawing/2010/main"/>
              </a:ext>
            </a:extLst>
          </a:blip>
          <a:srcRect/>
          <a:stretch/>
        </p:blipFill>
        <p:spPr>
          <a:xfrm>
            <a:off x="0" y="-2288"/>
            <a:ext cx="9147432" cy="5145787"/>
          </a:xfrm>
          <a:prstGeom prst="rect">
            <a:avLst/>
          </a:prstGeom>
        </p:spPr>
      </p:pic>
      <p:sp>
        <p:nvSpPr>
          <p:cNvPr id="7" name="Content Placeholder 6">
            <a:extLst>
              <a:ext uri="{FF2B5EF4-FFF2-40B4-BE49-F238E27FC236}">
                <a16:creationId xmlns:a16="http://schemas.microsoft.com/office/drawing/2014/main" id="{8F457DCC-9E15-4DAA-BEB4-9FA569B48773}"/>
              </a:ext>
            </a:extLst>
          </p:cNvPr>
          <p:cNvSpPr>
            <a:spLocks noGrp="1"/>
          </p:cNvSpPr>
          <p:nvPr>
            <p:ph sz="quarter" idx="17"/>
          </p:nvPr>
        </p:nvSpPr>
        <p:spPr/>
        <p:txBody>
          <a:bodyPr/>
          <a:lstStyle/>
          <a:p>
            <a:r>
              <a:rPr lang="en-US" sz="2200" b="1" dirty="0"/>
              <a:t>Optimizes</a:t>
            </a:r>
          </a:p>
          <a:p>
            <a:r>
              <a:rPr lang="en-US" dirty="0"/>
              <a:t>SAP system landscape to reduce cost and increase reliability</a:t>
            </a:r>
          </a:p>
        </p:txBody>
      </p:sp>
      <p:sp>
        <p:nvSpPr>
          <p:cNvPr id="8" name="Content Placeholder 7">
            <a:extLst>
              <a:ext uri="{FF2B5EF4-FFF2-40B4-BE49-F238E27FC236}">
                <a16:creationId xmlns:a16="http://schemas.microsoft.com/office/drawing/2014/main" id="{B5F4B4D8-A80D-4590-B70B-AC56B2BB9556}"/>
              </a:ext>
            </a:extLst>
          </p:cNvPr>
          <p:cNvSpPr>
            <a:spLocks noGrp="1"/>
          </p:cNvSpPr>
          <p:nvPr>
            <p:ph sz="quarter" idx="18"/>
          </p:nvPr>
        </p:nvSpPr>
        <p:spPr/>
        <p:txBody>
          <a:bodyPr anchor="ctr"/>
          <a:lstStyle/>
          <a:p>
            <a:r>
              <a:rPr lang="en-US" i="1" dirty="0"/>
              <a:t>“Having all of our SAP applications on the single, highly reliable IBM Power Systems server platform helps us standardize systems management and increase productivity within the IT team. “</a:t>
            </a:r>
            <a:endParaRPr lang="en-US" dirty="0"/>
          </a:p>
        </p:txBody>
      </p:sp>
      <p:sp>
        <p:nvSpPr>
          <p:cNvPr id="9" name="Content Placeholder 8">
            <a:extLst>
              <a:ext uri="{FF2B5EF4-FFF2-40B4-BE49-F238E27FC236}">
                <a16:creationId xmlns:a16="http://schemas.microsoft.com/office/drawing/2014/main" id="{A1F41D0B-A1CD-41D3-AF96-5149F8EFB924}"/>
              </a:ext>
            </a:extLst>
          </p:cNvPr>
          <p:cNvSpPr>
            <a:spLocks noGrp="1"/>
          </p:cNvSpPr>
          <p:nvPr>
            <p:ph sz="quarter" idx="19"/>
          </p:nvPr>
        </p:nvSpPr>
        <p:spPr/>
        <p:txBody>
          <a:bodyPr/>
          <a:lstStyle/>
          <a:p>
            <a:r>
              <a:rPr lang="en-US" sz="2200" b="1" dirty="0"/>
              <a:t>60% faster</a:t>
            </a:r>
          </a:p>
          <a:p>
            <a:r>
              <a:rPr lang="en-US" dirty="0"/>
              <a:t>Business processes with half the </a:t>
            </a:r>
            <a:br>
              <a:rPr lang="en-US" dirty="0"/>
            </a:br>
            <a:r>
              <a:rPr lang="en-US" dirty="0"/>
              <a:t>processor cores</a:t>
            </a:r>
          </a:p>
        </p:txBody>
      </p:sp>
      <p:sp>
        <p:nvSpPr>
          <p:cNvPr id="10" name="Content Placeholder 9">
            <a:extLst>
              <a:ext uri="{FF2B5EF4-FFF2-40B4-BE49-F238E27FC236}">
                <a16:creationId xmlns:a16="http://schemas.microsoft.com/office/drawing/2014/main" id="{15557A50-D986-420B-B181-4A753CB39A66}"/>
              </a:ext>
            </a:extLst>
          </p:cNvPr>
          <p:cNvSpPr>
            <a:spLocks noGrp="1"/>
          </p:cNvSpPr>
          <p:nvPr>
            <p:ph sz="quarter" idx="20"/>
          </p:nvPr>
        </p:nvSpPr>
        <p:spPr/>
        <p:txBody>
          <a:bodyPr/>
          <a:lstStyle/>
          <a:p>
            <a:r>
              <a:rPr lang="en-US" sz="2200" b="1" dirty="0"/>
              <a:t>Near-instant</a:t>
            </a:r>
          </a:p>
          <a:p>
            <a:r>
              <a:rPr lang="en-US" dirty="0"/>
              <a:t>insight into market trends to respond </a:t>
            </a:r>
            <a:br>
              <a:rPr lang="en-US" dirty="0"/>
            </a:br>
            <a:r>
              <a:rPr lang="en-US" dirty="0"/>
              <a:t>fast to shifting </a:t>
            </a:r>
            <a:br>
              <a:rPr lang="en-US" dirty="0"/>
            </a:br>
            <a:r>
              <a:rPr lang="en-US" dirty="0"/>
              <a:t>retail demand</a:t>
            </a:r>
          </a:p>
        </p:txBody>
      </p:sp>
      <p:sp>
        <p:nvSpPr>
          <p:cNvPr id="2" name="Title 1">
            <a:extLst>
              <a:ext uri="{FF2B5EF4-FFF2-40B4-BE49-F238E27FC236}">
                <a16:creationId xmlns:a16="http://schemas.microsoft.com/office/drawing/2014/main" id="{A43A8E38-8BD6-4852-A5E3-C80B947B017C}"/>
              </a:ext>
            </a:extLst>
          </p:cNvPr>
          <p:cNvSpPr>
            <a:spLocks noGrp="1"/>
          </p:cNvSpPr>
          <p:nvPr>
            <p:ph type="title"/>
          </p:nvPr>
        </p:nvSpPr>
        <p:spPr>
          <a:noFill/>
        </p:spPr>
        <p:txBody>
          <a:bodyPr/>
          <a:lstStyle/>
          <a:p>
            <a:br>
              <a:rPr lang="en-US" sz="1600" dirty="0"/>
            </a:br>
            <a:br>
              <a:rPr lang="en-US" sz="1600" dirty="0"/>
            </a:br>
            <a:br>
              <a:rPr lang="en-US" sz="1600" dirty="0"/>
            </a:br>
            <a:br>
              <a:rPr lang="en-US" sz="1600" dirty="0"/>
            </a:br>
            <a:br>
              <a:rPr lang="en-US" sz="1600" dirty="0"/>
            </a:br>
            <a:r>
              <a:rPr lang="en-US" sz="1600" b="1" dirty="0"/>
              <a:t>HR Group - </a:t>
            </a:r>
            <a:r>
              <a:rPr lang="en-US" sz="1600" dirty="0"/>
              <a:t>Delivering instant sales and stock analytics with SAP HANA on IBM </a:t>
            </a:r>
            <a:br>
              <a:rPr lang="en-US" sz="1600" dirty="0"/>
            </a:br>
            <a:r>
              <a:rPr lang="en-US" sz="1600" dirty="0"/>
              <a:t>Power Systems. By migrating SAP HANA to the IBM Power Systems platform, </a:t>
            </a:r>
            <a:br>
              <a:rPr lang="en-US" sz="1600" dirty="0"/>
            </a:br>
            <a:r>
              <a:rPr lang="en-US" sz="1600" dirty="0"/>
              <a:t>HR Group accelerated key analytics processes, delivering near-instant insight </a:t>
            </a:r>
            <a:br>
              <a:rPr lang="en-US" sz="1600" dirty="0"/>
            </a:br>
            <a:r>
              <a:rPr lang="en-US" sz="1600" dirty="0"/>
              <a:t>into market trends at lower operational costs.</a:t>
            </a:r>
          </a:p>
        </p:txBody>
      </p:sp>
      <p:pic>
        <p:nvPicPr>
          <p:cNvPr id="4" name="Picture 3">
            <a:extLst>
              <a:ext uri="{FF2B5EF4-FFF2-40B4-BE49-F238E27FC236}">
                <a16:creationId xmlns:a16="http://schemas.microsoft.com/office/drawing/2014/main" id="{7C4C1BC8-9AFF-432F-9F21-C25E74F8B0A7}"/>
              </a:ext>
            </a:extLst>
          </p:cNvPr>
          <p:cNvPicPr>
            <a:picLocks noChangeAspect="1"/>
          </p:cNvPicPr>
          <p:nvPr/>
        </p:nvPicPr>
        <p:blipFill>
          <a:blip r:embed="rId4"/>
          <a:stretch>
            <a:fillRect/>
          </a:stretch>
        </p:blipFill>
        <p:spPr>
          <a:xfrm>
            <a:off x="186042" y="170306"/>
            <a:ext cx="2284784" cy="891066"/>
          </a:xfrm>
          <a:prstGeom prst="rect">
            <a:avLst/>
          </a:prstGeom>
        </p:spPr>
      </p:pic>
    </p:spTree>
    <p:extLst>
      <p:ext uri="{BB962C8B-B14F-4D97-AF65-F5344CB8AC3E}">
        <p14:creationId xmlns:p14="http://schemas.microsoft.com/office/powerpoint/2010/main" val="3530480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22D9F1-9C02-4C48-B4FC-C12BD98B00AA}"/>
              </a:ext>
            </a:extLst>
          </p:cNvPr>
          <p:cNvSpPr/>
          <p:nvPr/>
        </p:nvSpPr>
        <p:spPr bwMode="auto">
          <a:xfrm>
            <a:off x="2293749" y="0"/>
            <a:ext cx="6858000" cy="2100020"/>
          </a:xfrm>
          <a:prstGeom prst="rect">
            <a:avLst/>
          </a:prstGeom>
          <a:solidFill>
            <a:schemeClr val="tx2"/>
          </a:solidFill>
          <a:ln w="19050">
            <a:solidFill>
              <a:schemeClr val="bg1"/>
            </a:solidFill>
            <a:headEnd type="none" w="med" len="med"/>
            <a:tailEnd type="none" w="med" len="med"/>
          </a:ln>
          <a:effectLst/>
        </p:spPr>
        <p:style>
          <a:lnRef idx="2">
            <a:schemeClr val="accent6"/>
          </a:lnRef>
          <a:fillRef idx="1">
            <a:schemeClr val="lt1"/>
          </a:fillRef>
          <a:effectRef idx="0">
            <a:schemeClr val="accent6"/>
          </a:effectRef>
          <a:fontRef idx="minor">
            <a:schemeClr val="dk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endParaRPr>
          </a:p>
        </p:txBody>
      </p:sp>
      <p:pic>
        <p:nvPicPr>
          <p:cNvPr id="12" name="Picture 11">
            <a:extLst>
              <a:ext uri="{FF2B5EF4-FFF2-40B4-BE49-F238E27FC236}">
                <a16:creationId xmlns:a16="http://schemas.microsoft.com/office/drawing/2014/main" id="{1E61BFC4-9D4E-493E-BA1A-C58973D251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56146" y="-1091985"/>
            <a:ext cx="6030719" cy="4023640"/>
          </a:xfrm>
          <a:prstGeom prst="rect">
            <a:avLst/>
          </a:prstGeom>
        </p:spPr>
      </p:pic>
      <p:sp>
        <p:nvSpPr>
          <p:cNvPr id="9" name="Text Placeholder 8">
            <a:extLst>
              <a:ext uri="{FF2B5EF4-FFF2-40B4-BE49-F238E27FC236}">
                <a16:creationId xmlns:a16="http://schemas.microsoft.com/office/drawing/2014/main" id="{2878B320-3077-4D7E-AB1A-4B6A48066024}"/>
              </a:ext>
            </a:extLst>
          </p:cNvPr>
          <p:cNvSpPr>
            <a:spLocks noGrp="1"/>
          </p:cNvSpPr>
          <p:nvPr>
            <p:ph sz="quarter" idx="12"/>
          </p:nvPr>
        </p:nvSpPr>
        <p:spPr/>
        <p:txBody>
          <a:bodyPr/>
          <a:lstStyle/>
          <a:p>
            <a:r>
              <a:rPr lang="en-US" dirty="0"/>
              <a:t> </a:t>
            </a:r>
          </a:p>
        </p:txBody>
      </p:sp>
      <p:sp>
        <p:nvSpPr>
          <p:cNvPr id="14" name="Content Placeholder 13">
            <a:extLst>
              <a:ext uri="{FF2B5EF4-FFF2-40B4-BE49-F238E27FC236}">
                <a16:creationId xmlns:a16="http://schemas.microsoft.com/office/drawing/2014/main" id="{D06CE58D-E396-42B1-ABC0-539D963C32AF}"/>
              </a:ext>
            </a:extLst>
          </p:cNvPr>
          <p:cNvSpPr>
            <a:spLocks noGrp="1"/>
          </p:cNvSpPr>
          <p:nvPr>
            <p:ph sz="quarter" idx="14"/>
          </p:nvPr>
        </p:nvSpPr>
        <p:spPr>
          <a:xfrm>
            <a:off x="4572000" y="2100020"/>
            <a:ext cx="2286000" cy="3048052"/>
          </a:xfrm>
        </p:spPr>
        <p:txBody>
          <a:bodyPr/>
          <a:lstStyle/>
          <a:p>
            <a:pPr algn="ctr"/>
            <a:r>
              <a:rPr lang="en-US" sz="2400" b="1" dirty="0"/>
              <a:t>High Availability</a:t>
            </a:r>
            <a:br>
              <a:rPr lang="en-US" b="1" dirty="0"/>
            </a:br>
            <a:endParaRPr lang="en-US" dirty="0"/>
          </a:p>
          <a:p>
            <a:r>
              <a:rPr lang="en-US" dirty="0"/>
              <a:t>Increase availability with integrated workload mobility, rapid capacity expansion and disaster recovery capabilities. </a:t>
            </a:r>
          </a:p>
        </p:txBody>
      </p:sp>
      <p:sp>
        <p:nvSpPr>
          <p:cNvPr id="15" name="Content Placeholder 14">
            <a:extLst>
              <a:ext uri="{FF2B5EF4-FFF2-40B4-BE49-F238E27FC236}">
                <a16:creationId xmlns:a16="http://schemas.microsoft.com/office/drawing/2014/main" id="{7068A4AA-E611-48D7-AA8D-61C004F7B7E9}"/>
              </a:ext>
            </a:extLst>
          </p:cNvPr>
          <p:cNvSpPr>
            <a:spLocks noGrp="1"/>
          </p:cNvSpPr>
          <p:nvPr>
            <p:ph sz="quarter" idx="15"/>
          </p:nvPr>
        </p:nvSpPr>
        <p:spPr>
          <a:xfrm>
            <a:off x="6858000" y="2100020"/>
            <a:ext cx="2286000" cy="3048052"/>
          </a:xfrm>
        </p:spPr>
        <p:txBody>
          <a:bodyPr/>
          <a:lstStyle/>
          <a:p>
            <a:pPr algn="ctr"/>
            <a:r>
              <a:rPr lang="en-US" sz="2400" b="1" dirty="0"/>
              <a:t>Accelerated Interfaces</a:t>
            </a:r>
            <a:endParaRPr lang="en-US" dirty="0"/>
          </a:p>
          <a:p>
            <a:br>
              <a:rPr lang="en-US" dirty="0"/>
            </a:br>
            <a:r>
              <a:rPr lang="en-US" dirty="0"/>
              <a:t>Smart acceleration enabled by CAPI technologies to improve data processing speeds.</a:t>
            </a:r>
          </a:p>
        </p:txBody>
      </p:sp>
      <p:sp>
        <p:nvSpPr>
          <p:cNvPr id="8" name="Title 7">
            <a:extLst>
              <a:ext uri="{FF2B5EF4-FFF2-40B4-BE49-F238E27FC236}">
                <a16:creationId xmlns:a16="http://schemas.microsoft.com/office/drawing/2014/main" id="{BFBE07D0-B46C-4309-97A3-C85A1721B29A}"/>
              </a:ext>
            </a:extLst>
          </p:cNvPr>
          <p:cNvSpPr>
            <a:spLocks noGrp="1"/>
          </p:cNvSpPr>
          <p:nvPr>
            <p:ph type="title" idx="4294967295"/>
          </p:nvPr>
        </p:nvSpPr>
        <p:spPr>
          <a:xfrm>
            <a:off x="95142" y="205788"/>
            <a:ext cx="2144364" cy="4294187"/>
          </a:xfrm>
        </p:spPr>
        <p:txBody>
          <a:bodyPr anchor="ctr"/>
          <a:lstStyle/>
          <a:p>
            <a:r>
              <a:rPr lang="en-US" sz="2800" b="1" dirty="0"/>
              <a:t>Mission Critical Applications</a:t>
            </a:r>
          </a:p>
        </p:txBody>
      </p:sp>
      <p:sp>
        <p:nvSpPr>
          <p:cNvPr id="13" name="Content Placeholder 12">
            <a:extLst>
              <a:ext uri="{FF2B5EF4-FFF2-40B4-BE49-F238E27FC236}">
                <a16:creationId xmlns:a16="http://schemas.microsoft.com/office/drawing/2014/main" id="{228971A5-B41B-4FBC-B992-A48B74399D2A}"/>
              </a:ext>
            </a:extLst>
          </p:cNvPr>
          <p:cNvSpPr>
            <a:spLocks noGrp="1"/>
          </p:cNvSpPr>
          <p:nvPr>
            <p:ph sz="quarter" idx="13"/>
          </p:nvPr>
        </p:nvSpPr>
        <p:spPr>
          <a:xfrm>
            <a:off x="2286000" y="2100020"/>
            <a:ext cx="2286000" cy="3048052"/>
          </a:xfrm>
        </p:spPr>
        <p:txBody>
          <a:bodyPr/>
          <a:lstStyle/>
          <a:p>
            <a:pPr algn="ctr"/>
            <a:r>
              <a:rPr lang="en-US" sz="2400" b="1" dirty="0"/>
              <a:t>High Scalability</a:t>
            </a:r>
            <a:br>
              <a:rPr lang="en-US" b="1" dirty="0"/>
            </a:br>
            <a:endParaRPr lang="en-US" dirty="0"/>
          </a:p>
          <a:p>
            <a:r>
              <a:rPr lang="en-US" dirty="0"/>
              <a:t>Take advantage of 4TB in-memory, 2 sockets and 12 cores/socket for database workloads (Db2, HANA, Oracle, MongoDB, and more).</a:t>
            </a:r>
          </a:p>
        </p:txBody>
      </p:sp>
    </p:spTree>
    <p:extLst>
      <p:ext uri="{BB962C8B-B14F-4D97-AF65-F5344CB8AC3E}">
        <p14:creationId xmlns:p14="http://schemas.microsoft.com/office/powerpoint/2010/main" val="1190793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F457DCC-9E15-4DAA-BEB4-9FA569B48773}"/>
              </a:ext>
            </a:extLst>
          </p:cNvPr>
          <p:cNvSpPr>
            <a:spLocks noGrp="1"/>
          </p:cNvSpPr>
          <p:nvPr>
            <p:ph sz="quarter" idx="17"/>
          </p:nvPr>
        </p:nvSpPr>
        <p:spPr/>
        <p:txBody>
          <a:bodyPr/>
          <a:lstStyle/>
          <a:p>
            <a:r>
              <a:rPr lang="en-US" sz="2400" b="1" dirty="0"/>
              <a:t>50% savings</a:t>
            </a:r>
            <a:br>
              <a:rPr lang="en-US" sz="2400" b="1" dirty="0"/>
            </a:br>
            <a:br>
              <a:rPr lang="en-US" sz="2400" b="1" dirty="0"/>
            </a:br>
            <a:r>
              <a:rPr lang="en-US" dirty="0"/>
              <a:t>on space:</a:t>
            </a:r>
            <a:br>
              <a:rPr lang="en-US" dirty="0"/>
            </a:br>
            <a:r>
              <a:rPr lang="en-US" dirty="0"/>
              <a:t>helps the company postpone enlargements to its data center</a:t>
            </a:r>
          </a:p>
        </p:txBody>
      </p:sp>
      <p:sp>
        <p:nvSpPr>
          <p:cNvPr id="8" name="Content Placeholder 7">
            <a:extLst>
              <a:ext uri="{FF2B5EF4-FFF2-40B4-BE49-F238E27FC236}">
                <a16:creationId xmlns:a16="http://schemas.microsoft.com/office/drawing/2014/main" id="{B5F4B4D8-A80D-4590-B70B-AC56B2BB9556}"/>
              </a:ext>
            </a:extLst>
          </p:cNvPr>
          <p:cNvSpPr>
            <a:spLocks noGrp="1"/>
          </p:cNvSpPr>
          <p:nvPr>
            <p:ph sz="quarter" idx="18"/>
          </p:nvPr>
        </p:nvSpPr>
        <p:spPr/>
        <p:txBody>
          <a:bodyPr anchor="ctr"/>
          <a:lstStyle/>
          <a:p>
            <a:r>
              <a:rPr lang="en-US" b="1" i="1" dirty="0"/>
              <a:t>“We felt that IBM offered a combination of reliability, performance and value for money.”</a:t>
            </a:r>
            <a:endParaRPr lang="en-US" b="1" dirty="0"/>
          </a:p>
        </p:txBody>
      </p:sp>
      <p:sp>
        <p:nvSpPr>
          <p:cNvPr id="9" name="Content Placeholder 8">
            <a:extLst>
              <a:ext uri="{FF2B5EF4-FFF2-40B4-BE49-F238E27FC236}">
                <a16:creationId xmlns:a16="http://schemas.microsoft.com/office/drawing/2014/main" id="{A1F41D0B-A1CD-41D3-AF96-5149F8EFB924}"/>
              </a:ext>
            </a:extLst>
          </p:cNvPr>
          <p:cNvSpPr>
            <a:spLocks noGrp="1"/>
          </p:cNvSpPr>
          <p:nvPr>
            <p:ph sz="quarter" idx="19"/>
          </p:nvPr>
        </p:nvSpPr>
        <p:spPr/>
        <p:txBody>
          <a:bodyPr/>
          <a:lstStyle/>
          <a:p>
            <a:r>
              <a:rPr lang="en-US" sz="2400" b="1" dirty="0"/>
              <a:t>65% cut</a:t>
            </a:r>
            <a:br>
              <a:rPr lang="en-US" sz="2400" b="1" dirty="0"/>
            </a:br>
            <a:br>
              <a:rPr lang="en-US" sz="2400" b="1" dirty="0"/>
            </a:br>
            <a:r>
              <a:rPr lang="en-US" dirty="0"/>
              <a:t>in energy consumption: helps the company pursue a greener approach to IT</a:t>
            </a:r>
          </a:p>
        </p:txBody>
      </p:sp>
      <p:sp>
        <p:nvSpPr>
          <p:cNvPr id="10" name="Content Placeholder 9">
            <a:extLst>
              <a:ext uri="{FF2B5EF4-FFF2-40B4-BE49-F238E27FC236}">
                <a16:creationId xmlns:a16="http://schemas.microsoft.com/office/drawing/2014/main" id="{15557A50-D986-420B-B181-4A753CB39A66}"/>
              </a:ext>
            </a:extLst>
          </p:cNvPr>
          <p:cNvSpPr>
            <a:spLocks noGrp="1"/>
          </p:cNvSpPr>
          <p:nvPr>
            <p:ph sz="quarter" idx="20"/>
          </p:nvPr>
        </p:nvSpPr>
        <p:spPr/>
        <p:txBody>
          <a:bodyPr/>
          <a:lstStyle/>
          <a:p>
            <a:r>
              <a:rPr lang="en-US" sz="2400" b="1" dirty="0"/>
              <a:t>⇧30%</a:t>
            </a:r>
            <a:br>
              <a:rPr lang="en-US" sz="2400" b="1" dirty="0"/>
            </a:br>
            <a:br>
              <a:rPr lang="en-US" sz="2400" b="1" dirty="0"/>
            </a:br>
            <a:r>
              <a:rPr lang="en-US" dirty="0"/>
              <a:t>in performance:</a:t>
            </a:r>
            <a:br>
              <a:rPr lang="en-US" dirty="0"/>
            </a:br>
            <a:r>
              <a:rPr lang="en-US" dirty="0"/>
              <a:t>drives rapid insight for decision-makers</a:t>
            </a:r>
          </a:p>
        </p:txBody>
      </p:sp>
      <p:pic>
        <p:nvPicPr>
          <p:cNvPr id="4" name="Picture 3">
            <a:extLst>
              <a:ext uri="{FF2B5EF4-FFF2-40B4-BE49-F238E27FC236}">
                <a16:creationId xmlns:a16="http://schemas.microsoft.com/office/drawing/2014/main" id="{DA6665B0-0FDD-423F-BEE5-0CBDF5991D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035727" cy="1439694"/>
          </a:xfrm>
          <a:prstGeom prst="rect">
            <a:avLst/>
          </a:prstGeom>
        </p:spPr>
      </p:pic>
      <p:sp>
        <p:nvSpPr>
          <p:cNvPr id="2" name="Title 1">
            <a:extLst>
              <a:ext uri="{FF2B5EF4-FFF2-40B4-BE49-F238E27FC236}">
                <a16:creationId xmlns:a16="http://schemas.microsoft.com/office/drawing/2014/main" id="{A43A8E38-8BD6-4852-A5E3-C80B947B017C}"/>
              </a:ext>
            </a:extLst>
          </p:cNvPr>
          <p:cNvSpPr>
            <a:spLocks noGrp="1"/>
          </p:cNvSpPr>
          <p:nvPr>
            <p:ph type="title"/>
          </p:nvPr>
        </p:nvSpPr>
        <p:spPr>
          <a:noFill/>
        </p:spPr>
        <p:txBody>
          <a:bodyPr/>
          <a:lstStyle/>
          <a:p>
            <a:br>
              <a:rPr lang="en-US" sz="1600" dirty="0"/>
            </a:br>
            <a:br>
              <a:rPr lang="en-US" sz="1600" dirty="0"/>
            </a:br>
            <a:br>
              <a:rPr lang="en-US" sz="1600" dirty="0"/>
            </a:br>
            <a:br>
              <a:rPr lang="en-US" sz="1600" dirty="0"/>
            </a:br>
            <a:br>
              <a:rPr lang="en-US" sz="1600" dirty="0"/>
            </a:br>
            <a:r>
              <a:rPr lang="en-US" sz="1600" b="1" dirty="0"/>
              <a:t>UOL Group - </a:t>
            </a:r>
            <a:r>
              <a:rPr lang="en-US" sz="1600" dirty="0"/>
              <a:t>Opens the door to more holistic reporting and higher productivity. In the </a:t>
            </a:r>
            <a:br>
              <a:rPr lang="en-US" sz="1600" dirty="0"/>
            </a:br>
            <a:r>
              <a:rPr lang="en-US" sz="1600" dirty="0"/>
              <a:t>face of competitive pressures in the retail and hospitality industries, UOL Group uses </a:t>
            </a:r>
            <a:br>
              <a:rPr lang="en-US" sz="1600" dirty="0"/>
            </a:br>
            <a:r>
              <a:rPr lang="en-US" sz="1600" dirty="0"/>
              <a:t>SAP ERP powered by SAP HANA running on state-of-the-art IBM Power Systems </a:t>
            </a:r>
            <a:br>
              <a:rPr lang="en-US" sz="1600" dirty="0"/>
            </a:br>
            <a:r>
              <a:rPr lang="en-US" sz="1600" dirty="0"/>
              <a:t>servers to facilitate analysis of data from its shopping malls, offices and hotels.</a:t>
            </a:r>
          </a:p>
        </p:txBody>
      </p:sp>
      <p:pic>
        <p:nvPicPr>
          <p:cNvPr id="5" name="Picture 4">
            <a:extLst>
              <a:ext uri="{FF2B5EF4-FFF2-40B4-BE49-F238E27FC236}">
                <a16:creationId xmlns:a16="http://schemas.microsoft.com/office/drawing/2014/main" id="{FFD1572C-43C0-B04B-B871-88D5193E8EF4}"/>
              </a:ext>
            </a:extLst>
          </p:cNvPr>
          <p:cNvPicPr>
            <a:picLocks noChangeAspect="1"/>
          </p:cNvPicPr>
          <p:nvPr/>
        </p:nvPicPr>
        <p:blipFill rotWithShape="1">
          <a:blip r:embed="rId4" cstate="screen">
            <a:alphaModFix amt="15000"/>
            <a:extLst>
              <a:ext uri="{28A0092B-C50C-407E-A947-70E740481C1C}">
                <a14:useLocalDpi xmlns:a14="http://schemas.microsoft.com/office/drawing/2010/main"/>
              </a:ext>
            </a:extLst>
          </a:blip>
          <a:srcRect/>
          <a:stretch/>
        </p:blipFill>
        <p:spPr>
          <a:xfrm flipH="1">
            <a:off x="0" y="1"/>
            <a:ext cx="9144000" cy="2569462"/>
          </a:xfrm>
          <a:prstGeom prst="rect">
            <a:avLst/>
          </a:prstGeom>
        </p:spPr>
      </p:pic>
    </p:spTree>
    <p:extLst>
      <p:ext uri="{BB962C8B-B14F-4D97-AF65-F5344CB8AC3E}">
        <p14:creationId xmlns:p14="http://schemas.microsoft.com/office/powerpoint/2010/main" val="475561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10.xml><?xml version="1.0" encoding="utf-8"?>
<a:theme xmlns:a="http://schemas.openxmlformats.org/drawingml/2006/main" name="White Background Template">
  <a:themeElements>
    <a:clrScheme name="Custom 6">
      <a:dk1>
        <a:srgbClr val="004266"/>
      </a:dk1>
      <a:lt1>
        <a:srgbClr val="FFFFFF"/>
      </a:lt1>
      <a:dk2>
        <a:srgbClr val="000000"/>
      </a:dk2>
      <a:lt2>
        <a:srgbClr val="808080"/>
      </a:lt2>
      <a:accent1>
        <a:srgbClr val="47C7B6"/>
      </a:accent1>
      <a:accent2>
        <a:srgbClr val="6BC72B"/>
      </a:accent2>
      <a:accent3>
        <a:srgbClr val="FFFFFF"/>
      </a:accent3>
      <a:accent4>
        <a:srgbClr val="003756"/>
      </a:accent4>
      <a:accent5>
        <a:srgbClr val="AAD5F7"/>
      </a:accent5>
      <a:accent6>
        <a:srgbClr val="60B426"/>
      </a:accent6>
      <a:hlink>
        <a:srgbClr val="00B040"/>
      </a:hlink>
      <a:folHlink>
        <a:srgbClr val="00406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4266"/>
        </a:dk1>
        <a:lt1>
          <a:srgbClr val="FFFFFF"/>
        </a:lt1>
        <a:dk2>
          <a:srgbClr val="000000"/>
        </a:dk2>
        <a:lt2>
          <a:srgbClr val="808080"/>
        </a:lt2>
        <a:accent1>
          <a:srgbClr val="00B2F2"/>
        </a:accent1>
        <a:accent2>
          <a:srgbClr val="6BC72B"/>
        </a:accent2>
        <a:accent3>
          <a:srgbClr val="FFFFFF"/>
        </a:accent3>
        <a:accent4>
          <a:srgbClr val="003756"/>
        </a:accent4>
        <a:accent5>
          <a:srgbClr val="AAD5F7"/>
        </a:accent5>
        <a:accent6>
          <a:srgbClr val="60B426"/>
        </a:accent6>
        <a:hlink>
          <a:srgbClr val="00B040"/>
        </a:hlink>
        <a:folHlink>
          <a:srgbClr val="00406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4DE2F4B-08AC-AC4A-AAE8-57C12A9CC606}" vid="{CDB04EB1-3FFC-8B46-9F2A-9F8BD4916272}"/>
    </a:ext>
  </a:extLst>
</a:theme>
</file>

<file path=ppt/theme/theme12.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13.xml><?xml version="1.0" encoding="utf-8"?>
<a:theme xmlns:a="http://schemas.openxmlformats.org/drawingml/2006/main" name="IBM BxD 2018 black background">
  <a:themeElements>
    <a:clrScheme name="Custom 53">
      <a:dk1>
        <a:srgbClr val="FFFFFF"/>
      </a:dk1>
      <a:lt1>
        <a:srgbClr val="000000"/>
      </a:lt1>
      <a:dk2>
        <a:srgbClr val="565656"/>
      </a:dk2>
      <a:lt2>
        <a:srgbClr val="F3F3F3"/>
      </a:lt2>
      <a:accent1>
        <a:srgbClr val="757575"/>
      </a:accent1>
      <a:accent2>
        <a:srgbClr val="0F6DFF"/>
      </a:accent2>
      <a:accent3>
        <a:srgbClr val="D6316C"/>
      </a:accent3>
      <a:accent4>
        <a:srgbClr val="914BFA"/>
      </a:accent4>
      <a:accent5>
        <a:srgbClr val="008280"/>
      </a:accent5>
      <a:accent6>
        <a:srgbClr val="6E757D"/>
      </a:accent6>
      <a:hlink>
        <a:srgbClr val="0E6FFF"/>
      </a:hlink>
      <a:folHlink>
        <a:srgbClr val="6BA5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2.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3.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4.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1124_V01_Plex.pptx" id="{80B8559C-7CF0-5B40-975D-B007EC7BCB16}" vid="{15B3B518-7CF1-234E-B76B-F16347DE476D}"/>
    </a:ext>
  </a:extLst>
</a:theme>
</file>

<file path=ppt/theme/theme5.xml><?xml version="1.0" encoding="utf-8"?>
<a:theme xmlns:a="http://schemas.openxmlformats.org/drawingml/2006/main" name="wht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60BB5EAD-D75B-44B5-8350-3EC18A6DB143}" vid="{D5849086-C0A2-41AF-8A80-0A50E60932E7}"/>
    </a:ext>
  </a:extLst>
</a:theme>
</file>

<file path=ppt/theme/theme6.xml><?xml version="1.0" encoding="utf-8"?>
<a:theme xmlns:a="http://schemas.openxmlformats.org/drawingml/2006/main" name="blk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7.xml><?xml version="1.0" encoding="utf-8"?>
<a:theme xmlns:a="http://schemas.openxmlformats.org/drawingml/2006/main" name="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8.xml><?xml version="1.0" encoding="utf-8"?>
<a:theme xmlns:a="http://schemas.openxmlformats.org/drawingml/2006/main" name="10_White Background Template">
  <a:themeElements>
    <a:clrScheme name="Custom 6">
      <a:dk1>
        <a:srgbClr val="004266"/>
      </a:dk1>
      <a:lt1>
        <a:srgbClr val="FFFFFF"/>
      </a:lt1>
      <a:dk2>
        <a:srgbClr val="000000"/>
      </a:dk2>
      <a:lt2>
        <a:srgbClr val="808080"/>
      </a:lt2>
      <a:accent1>
        <a:srgbClr val="47C7B6"/>
      </a:accent1>
      <a:accent2>
        <a:srgbClr val="6BC72B"/>
      </a:accent2>
      <a:accent3>
        <a:srgbClr val="FFFFFF"/>
      </a:accent3>
      <a:accent4>
        <a:srgbClr val="003756"/>
      </a:accent4>
      <a:accent5>
        <a:srgbClr val="AAD5F7"/>
      </a:accent5>
      <a:accent6>
        <a:srgbClr val="60B426"/>
      </a:accent6>
      <a:hlink>
        <a:srgbClr val="00B040"/>
      </a:hlink>
      <a:folHlink>
        <a:srgbClr val="00406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ustom Design 13">
        <a:dk1>
          <a:srgbClr val="004266"/>
        </a:dk1>
        <a:lt1>
          <a:srgbClr val="FFFFFF"/>
        </a:lt1>
        <a:dk2>
          <a:srgbClr val="000000"/>
        </a:dk2>
        <a:lt2>
          <a:srgbClr val="808080"/>
        </a:lt2>
        <a:accent1>
          <a:srgbClr val="00B2F2"/>
        </a:accent1>
        <a:accent2>
          <a:srgbClr val="6BC72B"/>
        </a:accent2>
        <a:accent3>
          <a:srgbClr val="FFFFFF"/>
        </a:accent3>
        <a:accent4>
          <a:srgbClr val="003756"/>
        </a:accent4>
        <a:accent5>
          <a:srgbClr val="AAD5F7"/>
        </a:accent5>
        <a:accent6>
          <a:srgbClr val="60B426"/>
        </a:accent6>
        <a:hlink>
          <a:srgbClr val="00B040"/>
        </a:hlink>
        <a:folHlink>
          <a:srgbClr val="00406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FA5E7C78-ED6F-424F-AF60-065FEC4AE799}"/>
    </a:ext>
  </a:extLst>
</a:theme>
</file>

<file path=ppt/theme/themeOverride1.xml><?xml version="1.0" encoding="utf-8"?>
<a:themeOverride xmlns:a="http://schemas.openxmlformats.org/drawingml/2006/main">
  <a:clrScheme name="11_COP Template Refresh 091813 vFinal 4">
    <a:dk1>
      <a:srgbClr val="000000"/>
    </a:dk1>
    <a:lt1>
      <a:srgbClr val="FFFFFF"/>
    </a:lt1>
    <a:dk2>
      <a:srgbClr val="000000"/>
    </a:dk2>
    <a:lt2>
      <a:srgbClr val="808080"/>
    </a:lt2>
    <a:accent1>
      <a:srgbClr val="00649F"/>
    </a:accent1>
    <a:accent2>
      <a:srgbClr val="D94B26"/>
    </a:accent2>
    <a:accent3>
      <a:srgbClr val="FFFFFF"/>
    </a:accent3>
    <a:accent4>
      <a:srgbClr val="000000"/>
    </a:accent4>
    <a:accent5>
      <a:srgbClr val="AAB8CD"/>
    </a:accent5>
    <a:accent6>
      <a:srgbClr val="C44321"/>
    </a:accent6>
    <a:hlink>
      <a:srgbClr val="F39028"/>
    </a:hlink>
    <a:folHlink>
      <a:srgbClr val="3B0256"/>
    </a:folHlink>
  </a:clrScheme>
</a:themeOverride>
</file>

<file path=docProps/app.xml><?xml version="1.0" encoding="utf-8"?>
<Properties xmlns="http://schemas.openxmlformats.org/officeDocument/2006/extended-properties" xmlns:vt="http://schemas.openxmlformats.org/officeDocument/2006/docPropsVTypes">
  <Template>IBM_Master_Presentation_1124_V01_Plex</Template>
  <TotalTime>8297</TotalTime>
  <Words>7724</Words>
  <Application>Microsoft Macintosh PowerPoint</Application>
  <PresentationFormat>On-screen Show (16:9)</PresentationFormat>
  <Paragraphs>698</Paragraphs>
  <Slides>30</Slides>
  <Notes>30</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30</vt:i4>
      </vt:variant>
    </vt:vector>
  </HeadingPairs>
  <TitlesOfParts>
    <vt:vector size="50" baseType="lpstr">
      <vt:lpstr>.AppleSystemUIFont</vt:lpstr>
      <vt:lpstr>.HelveticaNeueDeskInterface-Regular</vt:lpstr>
      <vt:lpstr>Arial</vt:lpstr>
      <vt:lpstr>Arial Narrow</vt:lpstr>
      <vt:lpstr>Arial Regular</vt:lpstr>
      <vt:lpstr>Calibri</vt:lpstr>
      <vt:lpstr>HelvNeue Light for IBM</vt:lpstr>
      <vt:lpstr>IBM Plex Sans</vt:lpstr>
      <vt:lpstr>Wingdings</vt:lpstr>
      <vt:lpstr>IBM BxD 2018 black background</vt:lpstr>
      <vt:lpstr>IBM BxD 2018 black background</vt:lpstr>
      <vt:lpstr>IBM BxD 2018 black background</vt:lpstr>
      <vt:lpstr>IBM BxD 2018 black background</vt:lpstr>
      <vt:lpstr>wht_background_2017</vt:lpstr>
      <vt:lpstr>blk_background_2017</vt:lpstr>
      <vt:lpstr>gry_background_2017</vt:lpstr>
      <vt:lpstr>10_White Background Template</vt:lpstr>
      <vt:lpstr>dk_blu_background_2017</vt:lpstr>
      <vt:lpstr>White Background Template</vt:lpstr>
      <vt:lpstr>1_dk_blu_background_2017</vt:lpstr>
      <vt:lpstr>IBM Power Systems Scale Out Servers  Cloud-ready servers built for mission-critical applications     Simon Porstendorfer (Simon.Porstendorfer1@ibm.com) James Allen (jdallen@us.ibm.com) Chris Eaton (ceaton@ca.ibm.com) Paul Zikopoulos (paulz@ca.ibm.com) </vt:lpstr>
      <vt:lpstr>PowerPoint Presentation</vt:lpstr>
      <vt:lpstr>PowerPoint Presentation</vt:lpstr>
      <vt:lpstr>Private Cloud Ready </vt:lpstr>
      <vt:lpstr>     Bucking the public cloud trend to improve performance and reduce costs  When delivering solutions to the healthcare industry, high reliability and fast, consistent performance are an absolute necessity. By migrating its platform from cloud-based services to private cloud, on-premise infrastructure based on IBM solutions, CipherHealth achieved huge gains in performance, improved reliability, and dramatically reduced costs.  </vt:lpstr>
      <vt:lpstr>Secure and available by design</vt:lpstr>
      <vt:lpstr>     HR Group - Delivering instant sales and stock analytics with SAP HANA on IBM  Power Systems. By migrating SAP HANA to the IBM Power Systems platform,  HR Group accelerated key analytics processes, delivering near-instant insight  into market trends at lower operational costs.</vt:lpstr>
      <vt:lpstr>Mission Critical Applications</vt:lpstr>
      <vt:lpstr>     UOL Group - Opens the door to more holistic reporting and higher productivity. In the  face of competitive pressures in the retail and hospitality industries, UOL Group uses  SAP ERP powered by SAP HANA running on state-of-the-art IBM Power Systems  servers to facilitate analysis of data from its shopping malls, offices and hotels.</vt:lpstr>
      <vt:lpstr>Evolving from Compute Systems to Cognitive Systems </vt:lpstr>
      <vt:lpstr>PowerPoint Presentation</vt:lpstr>
      <vt:lpstr>PowerPoint Presentation</vt:lpstr>
      <vt:lpstr>PowerPoint Presentation</vt:lpstr>
      <vt:lpstr>PowerPoint Presentation</vt:lpstr>
      <vt:lpstr>PowerPoint Presentation</vt:lpstr>
      <vt:lpstr>Industry leading 2-socket vs x86. Designed to meet highest performance and  security needs, within a dense form factor, and a memory footprint up to 4TB.</vt:lpstr>
      <vt:lpstr>Evolving from Compute Systems to Cognitive Systems </vt:lpstr>
      <vt:lpstr>PowerPoint Presentation</vt:lpstr>
      <vt:lpstr>Mission Critical Databases  Guess what? In memory databases…love memory!  With 4TB of memory in a 2U form factor, POWER9 runs in-memory databases better than anyone else  Just as important, databases love high bandwidth and large caches. POWER9 delivers 1.8x more bandwidth than x86</vt:lpstr>
      <vt:lpstr>PowerPoint Presentation</vt:lpstr>
      <vt:lpstr>Don’t rip &amp; replace existing infrastructure to transform a business put data intensive workloads on the servers that were born to run them</vt:lpstr>
      <vt:lpstr>PowerPoint Presentation</vt:lpstr>
      <vt:lpstr>PowerPoint Presentation</vt:lpstr>
      <vt:lpstr>PowerPoint Presentation</vt:lpstr>
      <vt:lpstr>PowerPoint Presentation</vt:lpstr>
      <vt:lpstr>BACKUP</vt:lpstr>
      <vt:lpstr>Transition Map to POWER9 from Midrange &amp; High-end Systems</vt:lpstr>
      <vt:lpstr>POWER9 Processor</vt:lpstr>
      <vt:lpstr>PowerPoint Presentation</vt:lpstr>
      <vt:lpstr>Understanding Power Systems server naming  AXYZ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IBM Presentation Template  IBM Plex variant</dc:title>
  <dc:creator>LISA LIND</dc:creator>
  <cp:lastModifiedBy>James D Allen</cp:lastModifiedBy>
  <cp:revision>303</cp:revision>
  <cp:lastPrinted>2018-03-23T22:47:51Z</cp:lastPrinted>
  <dcterms:created xsi:type="dcterms:W3CDTF">2017-12-20T02:00:25Z</dcterms:created>
  <dcterms:modified xsi:type="dcterms:W3CDTF">2019-01-07T15:51:58Z</dcterms:modified>
</cp:coreProperties>
</file>