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Lst>
  <p:notesMasterIdLst>
    <p:notesMasterId r:id="rId40"/>
  </p:notesMasterIdLst>
  <p:handoutMasterIdLst>
    <p:handoutMasterId r:id="rId41"/>
  </p:handoutMasterIdLst>
  <p:sldIdLst>
    <p:sldId id="263" r:id="rId2"/>
    <p:sldId id="335" r:id="rId3"/>
    <p:sldId id="365" r:id="rId4"/>
    <p:sldId id="504" r:id="rId5"/>
    <p:sldId id="2136" r:id="rId6"/>
    <p:sldId id="2137" r:id="rId7"/>
    <p:sldId id="367" r:id="rId8"/>
    <p:sldId id="2106" r:id="rId9"/>
    <p:sldId id="268" r:id="rId10"/>
    <p:sldId id="274" r:id="rId11"/>
    <p:sldId id="2139" r:id="rId12"/>
    <p:sldId id="2127" r:id="rId13"/>
    <p:sldId id="339" r:id="rId14"/>
    <p:sldId id="265" r:id="rId15"/>
    <p:sldId id="277" r:id="rId16"/>
    <p:sldId id="267" r:id="rId17"/>
    <p:sldId id="2142" r:id="rId18"/>
    <p:sldId id="1654" r:id="rId19"/>
    <p:sldId id="453" r:id="rId20"/>
    <p:sldId id="2126" r:id="rId21"/>
    <p:sldId id="1630" r:id="rId22"/>
    <p:sldId id="2128" r:id="rId23"/>
    <p:sldId id="1645" r:id="rId24"/>
    <p:sldId id="968" r:id="rId25"/>
    <p:sldId id="2133" r:id="rId26"/>
    <p:sldId id="1623" r:id="rId27"/>
    <p:sldId id="1624" r:id="rId28"/>
    <p:sldId id="2084" r:id="rId29"/>
    <p:sldId id="2120" r:id="rId30"/>
    <p:sldId id="2085" r:id="rId31"/>
    <p:sldId id="2122" r:id="rId32"/>
    <p:sldId id="2134" r:id="rId33"/>
    <p:sldId id="2141" r:id="rId34"/>
    <p:sldId id="1270" r:id="rId35"/>
    <p:sldId id="368" r:id="rId36"/>
    <p:sldId id="2140" r:id="rId37"/>
    <p:sldId id="2143" r:id="rId38"/>
    <p:sldId id="2138" r:id="rId39"/>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FF"/>
    <a:srgbClr val="0F7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9" autoAdjust="0"/>
    <p:restoredTop sz="71543" autoAdjust="0"/>
  </p:normalViewPr>
  <p:slideViewPr>
    <p:cSldViewPr snapToGrid="0" snapToObjects="1" showGuides="1">
      <p:cViewPr varScale="1">
        <p:scale>
          <a:sx n="76" d="100"/>
          <a:sy n="76" d="100"/>
        </p:scale>
        <p:origin x="581"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3" d="100"/>
          <a:sy n="63" d="100"/>
        </p:scale>
        <p:origin x="213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Users\sumitg\Documents\work\Products,%20Solutions\DeepLearning\PowerConnect\w256_data\resnet5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2800" b="1" dirty="0"/>
              <a:t>TensorFlow with LMS</a:t>
            </a:r>
          </a:p>
          <a:p>
            <a:pPr>
              <a:defRPr sz="1600"/>
            </a:pPr>
            <a:r>
              <a:rPr lang="en-US" sz="1200" dirty="0"/>
              <a:t>Runtime of 1 Epoch training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AB03-491C-9057-F784EE2C3D8E}"/>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Xeon x86 2698 with 8Tesla V100</c:v>
                </c:pt>
                <c:pt idx="1">
                  <c:v>Power AC922 with 4 Tesla V100</c:v>
                </c:pt>
              </c:strCache>
            </c:strRef>
          </c:cat>
          <c:val>
            <c:numRef>
              <c:f>Sheet1!$B$2:$B$3</c:f>
              <c:numCache>
                <c:formatCode>General</c:formatCode>
                <c:ptCount val="2"/>
                <c:pt idx="0">
                  <c:v>364</c:v>
                </c:pt>
                <c:pt idx="1">
                  <c:v>174</c:v>
                </c:pt>
              </c:numCache>
            </c:numRef>
          </c:val>
          <c:extLst>
            <c:ext xmlns:c16="http://schemas.microsoft.com/office/drawing/2014/chart" uri="{C3380CC4-5D6E-409C-BE32-E72D297353CC}">
              <c16:uniqueId val="{00000002-AB03-491C-9057-F784EE2C3D8E}"/>
            </c:ext>
          </c:extLst>
        </c:ser>
        <c:dLbls>
          <c:showLegendKey val="0"/>
          <c:showVal val="0"/>
          <c:showCatName val="0"/>
          <c:showSerName val="0"/>
          <c:showPercent val="0"/>
          <c:showBubbleSize val="0"/>
        </c:dLbls>
        <c:gapWidth val="219"/>
        <c:overlap val="-27"/>
        <c:axId val="1318501168"/>
        <c:axId val="1318470992"/>
      </c:barChart>
      <c:catAx>
        <c:axId val="131850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18470992"/>
        <c:crosses val="autoZero"/>
        <c:auto val="1"/>
        <c:lblAlgn val="ctr"/>
        <c:lblOffset val="100"/>
        <c:noMultiLvlLbl val="0"/>
      </c:catAx>
      <c:valAx>
        <c:axId val="1318470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 (secs)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8501168"/>
        <c:crosses val="autoZero"/>
        <c:crossBetween val="between"/>
      </c:valAx>
      <c:spPr>
        <a:noFill/>
        <a:ln>
          <a:noFill/>
        </a:ln>
        <a:effectLst/>
      </c:spPr>
    </c:plotArea>
    <c:plotVisOnly val="1"/>
    <c:dispBlanksAs val="gap"/>
    <c:showDLblsOverMax val="0"/>
  </c:chart>
  <c:spPr>
    <a:noFill/>
    <a:ln>
      <a:solidFill>
        <a:schemeClr val="tx1"/>
      </a:solid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6.8443260019514798E-2"/>
          <c:y val="0.115259184528268"/>
          <c:w val="0.93113724391747199"/>
          <c:h val="0.70230769385682301"/>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Sheet1!$A$2:$A$3</c:f>
              <c:strCache>
                <c:ptCount val="2"/>
                <c:pt idx="0">
                  <c:v>1 System</c:v>
                </c:pt>
                <c:pt idx="1">
                  <c:v>64 Systems</c:v>
                </c:pt>
              </c:strCache>
            </c:strRef>
          </c:cat>
          <c:val>
            <c:numRef>
              <c:f>Sheet1!$B$2:$B$3</c:f>
              <c:numCache>
                <c:formatCode>General</c:formatCode>
                <c:ptCount val="2"/>
                <c:pt idx="0">
                  <c:v>384</c:v>
                </c:pt>
                <c:pt idx="1">
                  <c:v>7</c:v>
                </c:pt>
              </c:numCache>
            </c:numRef>
          </c:val>
          <c:extLst>
            <c:ext xmlns:c16="http://schemas.microsoft.com/office/drawing/2014/chart" uri="{C3380CC4-5D6E-409C-BE32-E72D297353CC}">
              <c16:uniqueId val="{00000000-5738-5148-8B3D-9FA06D000A37}"/>
            </c:ext>
          </c:extLst>
        </c:ser>
        <c:dLbls>
          <c:showLegendKey val="0"/>
          <c:showVal val="0"/>
          <c:showCatName val="0"/>
          <c:showSerName val="0"/>
          <c:showPercent val="0"/>
          <c:showBubbleSize val="0"/>
        </c:dLbls>
        <c:gapWidth val="219"/>
        <c:overlap val="-27"/>
        <c:axId val="-2118512464"/>
        <c:axId val="-2118509440"/>
      </c:barChart>
      <c:catAx>
        <c:axId val="-2118512464"/>
        <c:scaling>
          <c:orientation val="minMax"/>
        </c:scaling>
        <c:delete val="0"/>
        <c:axPos val="b"/>
        <c:numFmt formatCode="General" sourceLinked="1"/>
        <c:majorTickMark val="none"/>
        <c:minorTickMark val="none"/>
        <c:tickLblPos val="nextTo"/>
        <c:spPr>
          <a:ln>
            <a:solidFill>
              <a:schemeClr val="bg2"/>
            </a:solidFill>
          </a:ln>
        </c:spPr>
        <c:txPr>
          <a:bodyPr rot="-60000000" vert="horz"/>
          <a:lstStyle/>
          <a:p>
            <a:pPr>
              <a:defRPr sz="1200"/>
            </a:pPr>
            <a:endParaRPr lang="en-US"/>
          </a:p>
        </c:txPr>
        <c:crossAx val="-2118509440"/>
        <c:crosses val="autoZero"/>
        <c:auto val="1"/>
        <c:lblAlgn val="ctr"/>
        <c:lblOffset val="100"/>
        <c:noMultiLvlLbl val="0"/>
      </c:catAx>
      <c:valAx>
        <c:axId val="-2118509440"/>
        <c:scaling>
          <c:orientation val="minMax"/>
          <c:max val="400"/>
          <c:min val="0"/>
        </c:scaling>
        <c:delete val="1"/>
        <c:axPos val="l"/>
        <c:majorGridlines>
          <c:spPr>
            <a:ln>
              <a:solidFill>
                <a:schemeClr val="accent1">
                  <a:lumMod val="75000"/>
                </a:schemeClr>
              </a:solidFill>
            </a:ln>
          </c:spPr>
        </c:majorGridlines>
        <c:numFmt formatCode="General" sourceLinked="0"/>
        <c:majorTickMark val="none"/>
        <c:minorTickMark val="none"/>
        <c:tickLblPos val="nextTo"/>
        <c:crossAx val="-2118512464"/>
        <c:crosses val="autoZero"/>
        <c:crossBetween val="between"/>
        <c:majorUnit val="100"/>
      </c:valAx>
    </c:plotArea>
    <c:plotVisOnly val="1"/>
    <c:dispBlanksAs val="gap"/>
    <c:showDLblsOverMax val="0"/>
  </c:chart>
  <c:txPr>
    <a:bodyPr/>
    <a:lstStyle/>
    <a:p>
      <a:pPr>
        <a:defRPr sz="1400">
          <a:solidFill>
            <a:schemeClr val="bg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68780922185401"/>
          <c:y val="9.5778143372858393E-2"/>
          <c:w val="0.76798428378959904"/>
          <c:h val="0.68798560227905703"/>
        </c:manualLayout>
      </c:layout>
      <c:scatterChart>
        <c:scatterStyle val="lineMarker"/>
        <c:varyColors val="0"/>
        <c:ser>
          <c:idx val="1"/>
          <c:order val="0"/>
          <c:tx>
            <c:v>Ideal Scaling</c:v>
          </c:tx>
          <c:spPr>
            <a:ln w="19050" cap="rnd">
              <a:solidFill>
                <a:schemeClr val="bg2"/>
              </a:solidFill>
              <a:round/>
            </a:ln>
            <a:effectLst/>
          </c:spPr>
          <c:marker>
            <c:symbol val="circle"/>
            <c:size val="5"/>
            <c:spPr>
              <a:solidFill>
                <a:schemeClr val="accent2"/>
              </a:solidFill>
              <a:ln w="9525">
                <a:solidFill>
                  <a:schemeClr val="bg2"/>
                </a:solidFill>
              </a:ln>
              <a:effectLst/>
            </c:spPr>
          </c:marker>
          <c:xVal>
            <c:numRef>
              <c:f>Sheet1!$H$30:$N$30</c:f>
              <c:numCache>
                <c:formatCode>General</c:formatCode>
                <c:ptCount val="7"/>
                <c:pt idx="0">
                  <c:v>4</c:v>
                </c:pt>
                <c:pt idx="1">
                  <c:v>8</c:v>
                </c:pt>
                <c:pt idx="2">
                  <c:v>16</c:v>
                </c:pt>
                <c:pt idx="3">
                  <c:v>32</c:v>
                </c:pt>
                <c:pt idx="4">
                  <c:v>64</c:v>
                </c:pt>
                <c:pt idx="5">
                  <c:v>128</c:v>
                </c:pt>
                <c:pt idx="6" formatCode="0">
                  <c:v>256</c:v>
                </c:pt>
              </c:numCache>
            </c:numRef>
          </c:xVal>
          <c:yVal>
            <c:numRef>
              <c:f>Sheet1!$H$30:$N$30</c:f>
              <c:numCache>
                <c:formatCode>General</c:formatCode>
                <c:ptCount val="7"/>
                <c:pt idx="0">
                  <c:v>4</c:v>
                </c:pt>
                <c:pt idx="1">
                  <c:v>8</c:v>
                </c:pt>
                <c:pt idx="2">
                  <c:v>16</c:v>
                </c:pt>
                <c:pt idx="3">
                  <c:v>32</c:v>
                </c:pt>
                <c:pt idx="4">
                  <c:v>64</c:v>
                </c:pt>
                <c:pt idx="5">
                  <c:v>128</c:v>
                </c:pt>
                <c:pt idx="6" formatCode="0">
                  <c:v>256</c:v>
                </c:pt>
              </c:numCache>
            </c:numRef>
          </c:yVal>
          <c:smooth val="0"/>
          <c:extLst>
            <c:ext xmlns:c16="http://schemas.microsoft.com/office/drawing/2014/chart" uri="{C3380CC4-5D6E-409C-BE32-E72D297353CC}">
              <c16:uniqueId val="{00000000-4702-964A-AB74-685EA48E6BEA}"/>
            </c:ext>
          </c:extLst>
        </c:ser>
        <c:ser>
          <c:idx val="0"/>
          <c:order val="1"/>
          <c:tx>
            <c:v>DDL Actual Scaling</c:v>
          </c:tx>
          <c:spPr>
            <a:ln w="19050" cap="rnd">
              <a:solidFill>
                <a:schemeClr val="accent4"/>
              </a:solidFill>
              <a:round/>
            </a:ln>
            <a:effectLst/>
          </c:spPr>
          <c:marker>
            <c:symbol val="circle"/>
            <c:size val="5"/>
            <c:spPr>
              <a:solidFill>
                <a:schemeClr val="accent1"/>
              </a:solidFill>
              <a:ln w="9525">
                <a:solidFill>
                  <a:schemeClr val="accent4"/>
                </a:solidFill>
              </a:ln>
              <a:effectLst/>
            </c:spPr>
          </c:marker>
          <c:xVal>
            <c:numRef>
              <c:f>Sheet1!$H$30:$N$30</c:f>
              <c:numCache>
                <c:formatCode>General</c:formatCode>
                <c:ptCount val="7"/>
                <c:pt idx="0">
                  <c:v>4</c:v>
                </c:pt>
                <c:pt idx="1">
                  <c:v>8</c:v>
                </c:pt>
                <c:pt idx="2">
                  <c:v>16</c:v>
                </c:pt>
                <c:pt idx="3">
                  <c:v>32</c:v>
                </c:pt>
                <c:pt idx="4">
                  <c:v>64</c:v>
                </c:pt>
                <c:pt idx="5">
                  <c:v>128</c:v>
                </c:pt>
                <c:pt idx="6" formatCode="0">
                  <c:v>256</c:v>
                </c:pt>
              </c:numCache>
            </c:numRef>
          </c:xVal>
          <c:yVal>
            <c:numRef>
              <c:f>Sheet1!$H$35:$N$35</c:f>
              <c:numCache>
                <c:formatCode>General</c:formatCode>
                <c:ptCount val="7"/>
                <c:pt idx="0">
                  <c:v>4</c:v>
                </c:pt>
                <c:pt idx="1">
                  <c:v>8.0110086818987476</c:v>
                </c:pt>
                <c:pt idx="2">
                  <c:v>15.66036198438433</c:v>
                </c:pt>
                <c:pt idx="3">
                  <c:v>31.681961882395449</c:v>
                </c:pt>
                <c:pt idx="4">
                  <c:v>62.198164649554457</c:v>
                </c:pt>
                <c:pt idx="5">
                  <c:v>121.94798972180421</c:v>
                </c:pt>
                <c:pt idx="6">
                  <c:v>242.3300669029004</c:v>
                </c:pt>
              </c:numCache>
            </c:numRef>
          </c:yVal>
          <c:smooth val="0"/>
          <c:extLst>
            <c:ext xmlns:c16="http://schemas.microsoft.com/office/drawing/2014/chart" uri="{C3380CC4-5D6E-409C-BE32-E72D297353CC}">
              <c16:uniqueId val="{00000001-4702-964A-AB74-685EA48E6BEA}"/>
            </c:ext>
          </c:extLst>
        </c:ser>
        <c:dLbls>
          <c:showLegendKey val="0"/>
          <c:showVal val="0"/>
          <c:showCatName val="0"/>
          <c:showSerName val="0"/>
          <c:showPercent val="0"/>
          <c:showBubbleSize val="0"/>
        </c:dLbls>
        <c:axId val="-2062268224"/>
        <c:axId val="-2061680048"/>
      </c:scatterChart>
      <c:valAx>
        <c:axId val="-2062268224"/>
        <c:scaling>
          <c:logBase val="2"/>
          <c:orientation val="minMax"/>
          <c:max val="260"/>
          <c:min val="4"/>
        </c:scaling>
        <c:delete val="0"/>
        <c:axPos val="b"/>
        <c:majorGridlines>
          <c:spPr>
            <a:ln w="9525" cap="flat" cmpd="sng" algn="ctr">
              <a:noFill/>
              <a:prstDash val="sysDot"/>
              <a:round/>
            </a:ln>
            <a:effectLst/>
          </c:spPr>
        </c:majorGridlines>
        <c:title>
          <c:tx>
            <c:rich>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r>
                  <a:rPr lang="en-US"/>
                  <a:t>Number of GPUs</a:t>
                </a:r>
              </a:p>
            </c:rich>
          </c:tx>
          <c:layout>
            <c:manualLayout>
              <c:xMode val="edge"/>
              <c:yMode val="edge"/>
              <c:x val="0.41191449989614598"/>
              <c:y val="0.884424853064652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crossAx val="-2061680048"/>
        <c:crosses val="autoZero"/>
        <c:crossBetween val="midCat"/>
        <c:majorUnit val="4"/>
        <c:minorUnit val="4"/>
      </c:valAx>
      <c:valAx>
        <c:axId val="-2061680048"/>
        <c:scaling>
          <c:logBase val="2"/>
          <c:orientation val="minMax"/>
        </c:scaling>
        <c:delete val="0"/>
        <c:axPos val="l"/>
        <c:majorGridlines>
          <c:spPr>
            <a:ln w="9525" cap="flat" cmpd="sng" algn="ctr">
              <a:noFill/>
              <a:prstDash val="sysDot"/>
              <a:round/>
            </a:ln>
            <a:effectLst/>
          </c:spPr>
        </c:majorGridlines>
        <c:title>
          <c:tx>
            <c:rich>
              <a:bodyPr rot="-5400000" spcFirstLastPara="1" vertOverflow="ellipsis" vert="horz" wrap="square" anchor="ctr" anchorCtr="1"/>
              <a:lstStyle/>
              <a:p>
                <a:pPr>
                  <a:defRPr sz="1050" b="0" i="0" u="none" strike="noStrike" kern="1200" baseline="0">
                    <a:solidFill>
                      <a:schemeClr val="bg2"/>
                    </a:solidFill>
                    <a:latin typeface="+mn-lt"/>
                    <a:ea typeface="+mn-ea"/>
                    <a:cs typeface="+mn-cs"/>
                  </a:defRPr>
                </a:pPr>
                <a:r>
                  <a:rPr lang="en-US"/>
                  <a:t>Speedup</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2062268224"/>
        <c:crosses val="autoZero"/>
        <c:crossBetween val="midCat"/>
      </c:valAx>
      <c:spPr>
        <a:noFill/>
        <a:ln>
          <a:noFill/>
        </a:ln>
        <a:effectLst/>
      </c:spPr>
    </c:plotArea>
    <c:legend>
      <c:legendPos val="r"/>
      <c:layout>
        <c:manualLayout>
          <c:xMode val="edge"/>
          <c:yMode val="edge"/>
          <c:x val="0.196492388623738"/>
          <c:y val="9.0129595810688898E-2"/>
          <c:w val="0.47742637101159302"/>
          <c:h val="0.16013810351529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0AF20-0904-4273-9AB5-1579B6F0AEA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a:extLst>
              <a:ext uri="{FF2B5EF4-FFF2-40B4-BE49-F238E27FC236}">
                <a16:creationId xmlns:a16="http://schemas.microsoft.com/office/drawing/2014/main" id="{6806038C-6292-49BD-9DE8-7F092E274AA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7BE3A60-BE22-4B67-B3B8-83B070E33DA1}" type="datetimeFigureOut">
              <a:rPr lang="en-CA" smtClean="0"/>
              <a:t>2018-12-19</a:t>
            </a:fld>
            <a:endParaRPr lang="en-CA"/>
          </a:p>
        </p:txBody>
      </p:sp>
      <p:sp>
        <p:nvSpPr>
          <p:cNvPr id="4" name="Footer Placeholder 3">
            <a:extLst>
              <a:ext uri="{FF2B5EF4-FFF2-40B4-BE49-F238E27FC236}">
                <a16:creationId xmlns:a16="http://schemas.microsoft.com/office/drawing/2014/main" id="{54FF7EA0-B1EF-4D72-8C75-FD47AB5C442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AFC55E5-2C8A-4858-A386-41D4C7FE0D1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4B85B44-A80C-486E-BBBC-0DACB87150EF}" type="slidenum">
              <a:rPr lang="en-CA" smtClean="0"/>
              <a:t>‹#›</a:t>
            </a:fld>
            <a:endParaRPr lang="en-CA"/>
          </a:p>
        </p:txBody>
      </p:sp>
    </p:spTree>
    <p:extLst>
      <p:ext uri="{BB962C8B-B14F-4D97-AF65-F5344CB8AC3E}">
        <p14:creationId xmlns:p14="http://schemas.microsoft.com/office/powerpoint/2010/main" val="373847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BE012A-D992-5D42-B86E-AA2BC0764EE1}" type="datetimeFigureOut">
              <a:rPr lang="en-US" smtClean="0"/>
              <a:t>12/19/2018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D02FFD-07D4-5C4F-BD77-921008177348}" type="slidenum">
              <a:rPr lang="en-US" smtClean="0"/>
              <a:t>‹#›</a:t>
            </a:fld>
            <a:endParaRPr lang="en-US" dirty="0"/>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ithub.com/ibmsoe/caffe/tree/master-lm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github.com/smatzek/3DUnetCNN/commit/e7d5fcee40a222f6897ea7d23816d4514d7aacb0,h"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veloper.ibm.com/answers/topics/powerai/"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hub.docker.com/r/ibmcom/powerai/" TargetMode="External"/><Relationship Id="rId4" Type="http://schemas.openxmlformats.org/officeDocument/2006/relationships/hyperlink" Target="http://ibm.biz/download-powerai"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covers the details of PowerAI and PowerAI Enterprise. One confusing point to discuss right off the top is the naming. The portfolio is often referred to as PowerAI. However, there is an offering called PowerAI (currently at version 1.5.4 as of 4Q18). To prevent some confusion we will sometimes refer to this offering as PowerAI “Base” (even though that is not part of the real name). PowerAI “Base” is a free offering that provides the open source frameworks pretested and easily installable in one package. It also includes Large Model Support (LMS) and a restricted version of Distributed Deep Learning (DDL). The details of this will be covered later in this presentation. IBM also offers support for PowerAI “Base” for a fee. The second section of this presentation covers PowerAI Enterprise which includes “Base” in addition to several enterprise class features for extreme scalability, multi tenancy, workload management, and more. The majority of this presentation details the features in PowerAI Enterprise.</a:t>
            </a:r>
          </a:p>
        </p:txBody>
      </p:sp>
      <p:sp>
        <p:nvSpPr>
          <p:cNvPr id="4" name="Slide Number Placeholder 3"/>
          <p:cNvSpPr>
            <a:spLocks noGrp="1"/>
          </p:cNvSpPr>
          <p:nvPr>
            <p:ph type="sldNum" sz="quarter" idx="10"/>
          </p:nvPr>
        </p:nvSpPr>
        <p:spPr/>
        <p:txBody>
          <a:bodyPr/>
          <a:lstStyle/>
          <a:p>
            <a:fld id="{18D02FFD-07D4-5C4F-BD77-921008177348}" type="slidenum">
              <a:rPr lang="en-US" smtClean="0"/>
              <a:t>1</a:t>
            </a:fld>
            <a:endParaRPr lang="en-US" dirty="0"/>
          </a:p>
        </p:txBody>
      </p:sp>
    </p:spTree>
    <p:extLst>
      <p:ext uri="{BB962C8B-B14F-4D97-AF65-F5344CB8AC3E}">
        <p14:creationId xmlns:p14="http://schemas.microsoft.com/office/powerpoint/2010/main" val="855417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PowerAI and IBM Power Systems solve this problem?</a:t>
            </a:r>
          </a:p>
          <a:p>
            <a:r>
              <a:rPr lang="en-US" dirty="0"/>
              <a:t>&lt;CLICK&gt;</a:t>
            </a:r>
          </a:p>
          <a:p>
            <a:r>
              <a:rPr lang="en-US" dirty="0"/>
              <a:t>(wipe out the small pipe and draw a really big one).</a:t>
            </a:r>
          </a:p>
          <a:p>
            <a:r>
              <a:rPr lang="en-US" dirty="0"/>
              <a:t>The first is with </a:t>
            </a:r>
            <a:r>
              <a:rPr lang="en-US" dirty="0" err="1"/>
              <a:t>NVLink</a:t>
            </a:r>
            <a:r>
              <a:rPr lang="en-US" dirty="0"/>
              <a:t> 2.0 in the IBM AC922 server. For example, the same high speed pipe that connects GPU to GPU also connects GPU to CPU and so you have the sufficient bandwidth to be able to process even the most complex models.</a:t>
            </a:r>
          </a:p>
          <a:p>
            <a:r>
              <a:rPr lang="en-US" dirty="0"/>
              <a:t>&lt;CLICK&gt;</a:t>
            </a:r>
          </a:p>
          <a:p>
            <a:r>
              <a:rPr lang="en-US" dirty="0"/>
              <a:t>(Now wipe out the red X between the memory and CPUs and put in a green checkmark).</a:t>
            </a:r>
          </a:p>
          <a:p>
            <a:r>
              <a:rPr lang="en-US" dirty="0"/>
              <a:t>And with our systems, we have coherent access to main memory from the GPUs. This means that models can be as complex as they need to be to solve the problem; there is no need to artificially reduce complexity just to make it fit into the memory available on the GPUs. And for clients working on image based models, there is no need to reduce the size of the images. Higher definition images stored in terabytes of main memory can be exploited to give higher accuracy in the models.</a:t>
            </a:r>
          </a:p>
          <a:p>
            <a:endParaRPr lang="en-US" dirty="0"/>
          </a:p>
          <a:p>
            <a:r>
              <a:rPr lang="en-US" dirty="0"/>
              <a:t>All of this means better predictions and therefore better outcomes.</a:t>
            </a:r>
          </a:p>
        </p:txBody>
      </p:sp>
      <p:sp>
        <p:nvSpPr>
          <p:cNvPr id="5" name="Slide Number Placeholder 3">
            <a:extLst>
              <a:ext uri="{FF2B5EF4-FFF2-40B4-BE49-F238E27FC236}">
                <a16:creationId xmlns:a16="http://schemas.microsoft.com/office/drawing/2014/main" id="{232EACF9-27D7-4526-9EEE-0CD699561457}"/>
              </a:ext>
            </a:extLst>
          </p:cNvPr>
          <p:cNvSpPr txBox="1">
            <a:spLocks/>
          </p:cNvSpPr>
          <p:nvPr/>
        </p:nvSpPr>
        <p:spPr>
          <a:xfrm>
            <a:off x="3970938" y="8829967"/>
            <a:ext cx="3037840" cy="466433"/>
          </a:xfrm>
          <a:prstGeom prst="rect">
            <a:avLst/>
          </a:prstGeom>
        </p:spPr>
        <p:txBody>
          <a:bodyPr vert="horz" lIns="93177" tIns="46589" rIns="93177" bIns="46589" rtlCol="0" anchor="b"/>
          <a:lstStyle>
            <a:defPPr>
              <a:defRPr lang="en-US"/>
            </a:defPPr>
            <a:lvl1pPr marL="0" algn="r"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241C874-BEC1-41D6-89C5-EBE5E2118E40}" type="slidenum">
              <a:rPr lang="en-US" smtClean="0"/>
              <a:pPr/>
              <a:t>10</a:t>
            </a:fld>
            <a:endParaRPr lang="en-US" dirty="0"/>
          </a:p>
        </p:txBody>
      </p:sp>
    </p:spTree>
    <p:extLst>
      <p:ext uri="{BB962C8B-B14F-4D97-AF65-F5344CB8AC3E}">
        <p14:creationId xmlns:p14="http://schemas.microsoft.com/office/powerpoint/2010/main" val="90794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Now draw a box around “the system” and repeat that box several times to show that you can build a cluster of systems.</a:t>
            </a:r>
          </a:p>
          <a:p>
            <a:r>
              <a:rPr lang="en-US" dirty="0"/>
              <a:t>&lt;CLICK&gt;</a:t>
            </a:r>
          </a:p>
          <a:p>
            <a:r>
              <a:rPr lang="en-US" dirty="0"/>
              <a:t>Leveraging Distributed Deep Learning (DDL) and/or Elastic Distributed Training (discussed later in this presentation) allows for models to be trained using a cluster of servers rather than just an individual system. By going across many systems, even the most demanding machine learning and deep learning algorithms can be exploited to build even more complex (and more precise) models.</a:t>
            </a:r>
            <a:br>
              <a:rPr lang="en-US" dirty="0"/>
            </a:br>
            <a:r>
              <a:rPr lang="en-US" dirty="0"/>
              <a:t>&lt;CLICK&gt;</a:t>
            </a:r>
          </a:p>
          <a:p>
            <a:r>
              <a:rPr lang="en-US" dirty="0"/>
              <a:t>Put an X over </a:t>
            </a:r>
            <a:r>
              <a:rPr lang="en-US" i="1" dirty="0"/>
              <a:t>Can’t</a:t>
            </a:r>
            <a:r>
              <a:rPr lang="en-US" dirty="0"/>
              <a:t> and add in that PowerAI lets you scale up within a single systems (using more GPUs as needed that have high bandwidth access to the CPU as well as other GPUs) and scale out all of these benefits across multiple machines in a cluster using DDL. Now put an X over “Not Enough” as clients now have time to train multiple models across many systems simultaneously.</a:t>
            </a:r>
          </a:p>
          <a:p>
            <a:endParaRPr lang="en-US" dirty="0"/>
          </a:p>
          <a:p>
            <a:r>
              <a:rPr lang="en-US" dirty="0"/>
              <a:t>All of this means better predictions and therefore better outcomes. Which will result in higher levels of accuracy.</a:t>
            </a:r>
          </a:p>
          <a:p>
            <a:endParaRPr lang="en-US" dirty="0"/>
          </a:p>
        </p:txBody>
      </p:sp>
      <p:sp>
        <p:nvSpPr>
          <p:cNvPr id="4" name="Slide Number Placeholder 3"/>
          <p:cNvSpPr>
            <a:spLocks noGrp="1"/>
          </p:cNvSpPr>
          <p:nvPr>
            <p:ph type="sldNum" sz="quarter" idx="10"/>
          </p:nvPr>
        </p:nvSpPr>
        <p:spPr/>
        <p:txBody>
          <a:bodyPr/>
          <a:lstStyle/>
          <a:p>
            <a:fld id="{F0274219-6F6F-4BFF-AF5F-CCF4876DD7B7}" type="slidenum">
              <a:rPr lang="en-US" smtClean="0"/>
              <a:t>11</a:t>
            </a:fld>
            <a:endParaRPr lang="en-US"/>
          </a:p>
        </p:txBody>
      </p:sp>
    </p:spTree>
    <p:extLst>
      <p:ext uri="{BB962C8B-B14F-4D97-AF65-F5344CB8AC3E}">
        <p14:creationId xmlns:p14="http://schemas.microsoft.com/office/powerpoint/2010/main" val="3937587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dive deeper into both Large Model Support (LMS) and Distributed Deep Learning (DDL)</a:t>
            </a:r>
          </a:p>
        </p:txBody>
      </p:sp>
      <p:sp>
        <p:nvSpPr>
          <p:cNvPr id="4" name="Slide Number Placeholder 3"/>
          <p:cNvSpPr>
            <a:spLocks noGrp="1"/>
          </p:cNvSpPr>
          <p:nvPr>
            <p:ph type="sldNum" sz="quarter" idx="10"/>
          </p:nvPr>
        </p:nvSpPr>
        <p:spPr/>
        <p:txBody>
          <a:bodyPr/>
          <a:lstStyle/>
          <a:p>
            <a:fld id="{18D02FFD-07D4-5C4F-BD77-921008177348}" type="slidenum">
              <a:rPr lang="en-US" smtClean="0"/>
              <a:t>12</a:t>
            </a:fld>
            <a:endParaRPr lang="en-US" dirty="0"/>
          </a:p>
        </p:txBody>
      </p:sp>
    </p:spTree>
    <p:extLst>
      <p:ext uri="{BB962C8B-B14F-4D97-AF65-F5344CB8AC3E}">
        <p14:creationId xmlns:p14="http://schemas.microsoft.com/office/powerpoint/2010/main" val="182662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rtl="0"/>
            <a:r>
              <a:rPr lang="en-US" sz="1000" b="1" dirty="0"/>
              <a:t>PowerAI Addresses Memory Constraints within Deep Learning</a:t>
            </a:r>
          </a:p>
          <a:p>
            <a:pPr rtl="0"/>
            <a:endParaRPr lang="en-US" sz="1000" b="1" dirty="0"/>
          </a:p>
          <a:p>
            <a:pPr rtl="0"/>
            <a:r>
              <a:rPr lang="en-US" sz="1000" b="1" dirty="0"/>
              <a:t>Large Model Support</a:t>
            </a:r>
          </a:p>
          <a:p>
            <a:pPr rtl="0"/>
            <a:r>
              <a:rPr lang="en-US" sz="1000" dirty="0"/>
              <a:t>PowerAI Enterprise addresses a very big deep learning scaling challenge: the size of memory available within GPUs. When data scientists develop a deep learning workload, the structure of matrices in the neural model, and the data elements which train the model (in a batch), must sit within the memory on the  GPUs. As models grow in complexity and data sets increase in size, data scientists are forced to make tradeoffs to stay within the</a:t>
            </a:r>
            <a:r>
              <a:rPr lang="en-US" sz="1000" b="1" dirty="0"/>
              <a:t> </a:t>
            </a:r>
            <a:r>
              <a:rPr lang="en-US" sz="1000" dirty="0"/>
              <a:t>constrained 32GB</a:t>
            </a:r>
            <a:r>
              <a:rPr lang="en-US" sz="1000" b="1" dirty="0"/>
              <a:t> </a:t>
            </a:r>
            <a:r>
              <a:rPr lang="en-US" sz="1000" dirty="0"/>
              <a:t>(or even 16GB on older GPU cards) memory limits. Instead of training on web-scale images, PowerAI users can train on high definition video. Instead of being forced in to less complex, shallower deep learning models, customers can develop more accurate models for better inference capability.</a:t>
            </a:r>
          </a:p>
          <a:p>
            <a:pPr rtl="0"/>
            <a:endParaRPr lang="en-US" sz="1000" dirty="0"/>
          </a:p>
          <a:p>
            <a:pPr rtl="0"/>
            <a:r>
              <a:rPr lang="en-US" sz="1000" dirty="0"/>
              <a:t>With Large Model Support, enabled by PowerAI's unique NVLink connection between CPU (memory) and GPU, the entire model and dataset can be loaded in to system memory and cached down to the GPU for action. IBM’s capabilities, with the co-optimized PowerAI software on the Power Systems servers, have enabled increased model size (more layers, larger matrices), increased data element sizes (higher definition images), and larger batch sizes (for faster time to convergence). With Large Model Support, data scientists can load models which span nearly an entire terabyte of system memory across the GPUs. The final</a:t>
            </a:r>
            <a:r>
              <a:rPr lang="en-US" sz="1000" b="1" dirty="0"/>
              <a:t> </a:t>
            </a:r>
            <a:r>
              <a:rPr lang="en-US" sz="1000" dirty="0"/>
              <a:t>impact? Customers can now address bigger challenges and get much more work done within a cluster of PowerAI servers increasing organizational efficiency.</a:t>
            </a:r>
          </a:p>
          <a:p>
            <a:pPr rtl="0"/>
            <a:endParaRPr lang="en-US" sz="1000" dirty="0"/>
          </a:p>
        </p:txBody>
      </p:sp>
      <p:sp>
        <p:nvSpPr>
          <p:cNvPr id="28676" name="Slide Number Placeholder 3"/>
          <p:cNvSpPr>
            <a:spLocks noGrp="1" noChangeArrowheads="1"/>
          </p:cNvSpPr>
          <p:nvPr>
            <p:ph type="sldNum" sz="quarter" idx="5"/>
          </p:nvPr>
        </p:nvSpPr>
        <p:spPr bwMode="auto">
          <a:noFill/>
          <a:ln>
            <a:miter lim="800000"/>
            <a:headEnd/>
            <a:tailEnd/>
          </a:ln>
        </p:spPr>
        <p:txBody>
          <a:bodyPr/>
          <a:lstStyle/>
          <a:p>
            <a:pPr defTabSz="698830" fontAlgn="base">
              <a:spcBef>
                <a:spcPct val="0"/>
              </a:spcBef>
              <a:spcAft>
                <a:spcPct val="0"/>
              </a:spcAft>
              <a:defRPr/>
            </a:pPr>
            <a:fld id="{BE12F376-BEEE-4741-9C4C-735EC99D6B76}" type="slidenum">
              <a:rPr lang="en-US">
                <a:solidFill>
                  <a:srgbClr val="000000"/>
                </a:solidFill>
                <a:latin typeface="Calibri" pitchFamily="34" charset="0"/>
              </a:rPr>
              <a:pPr defTabSz="698830" fontAlgn="base">
                <a:spcBef>
                  <a:spcPct val="0"/>
                </a:spcBef>
                <a:spcAft>
                  <a:spcPct val="0"/>
                </a:spcAft>
                <a:defRPr/>
              </a:pPr>
              <a:t>13</a:t>
            </a:fld>
            <a:endParaRPr lang="en-US">
              <a:solidFill>
                <a:srgbClr val="000000"/>
              </a:solidFill>
              <a:latin typeface="Calibri" pitchFamily="34" charset="0"/>
            </a:endParaRPr>
          </a:p>
        </p:txBody>
      </p:sp>
    </p:spTree>
    <p:extLst>
      <p:ext uri="{BB962C8B-B14F-4D97-AF65-F5344CB8AC3E}">
        <p14:creationId xmlns:p14="http://schemas.microsoft.com/office/powerpoint/2010/main" val="318192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all comes down to bus speeds – speed between the CPU and GPU and speeds between system memory and CPU.</a:t>
            </a:r>
          </a:p>
          <a:p>
            <a:endParaRPr lang="en-US" dirty="0"/>
          </a:p>
          <a:p>
            <a:r>
              <a:rPr lang="en-US" dirty="0"/>
              <a:t>If you talk to a client running on x86 about </a:t>
            </a:r>
            <a:r>
              <a:rPr lang="en-US" dirty="0" err="1"/>
              <a:t>NVLink</a:t>
            </a:r>
            <a:r>
              <a:rPr lang="en-US" dirty="0"/>
              <a:t> they will say “What’s the big deal, we have </a:t>
            </a:r>
            <a:r>
              <a:rPr lang="en-US" dirty="0" err="1"/>
              <a:t>NVLink</a:t>
            </a:r>
            <a:r>
              <a:rPr lang="en-US" dirty="0"/>
              <a:t> in our systems already”. But what they don’t understand is that what they have today on x86 is NOT the same thing we are providing with PowerAI and AC922. </a:t>
            </a:r>
          </a:p>
          <a:p>
            <a:endParaRPr lang="en-US" dirty="0"/>
          </a:p>
          <a:p>
            <a:r>
              <a:rPr lang="en-US" dirty="0" err="1"/>
              <a:t>NVLink</a:t>
            </a:r>
            <a:r>
              <a:rPr lang="en-US" dirty="0"/>
              <a:t> on x86 improves the performance in communications from one GPU to another GPU. However, for enterprise clients who want to scale their AI workloads, there are bottleneck that come into play in two places:</a:t>
            </a:r>
          </a:p>
          <a:p>
            <a:pPr marL="232943" indent="-232943">
              <a:buAutoNum type="arabicPeriod"/>
            </a:pPr>
            <a:r>
              <a:rPr lang="en-US" dirty="0"/>
              <a:t>Data needs to be transferred from system memory, through the CPU and onto the GPUs</a:t>
            </a:r>
          </a:p>
          <a:p>
            <a:pPr marL="232943" indent="-232943">
              <a:buAutoNum type="arabicPeriod"/>
            </a:pPr>
            <a:r>
              <a:rPr lang="en-US" dirty="0"/>
              <a:t>The machine learning or deep learning algorithms running on the GPUs can only access GPU memory which is limited to 32GB (older GPUs are limited to 16GB).</a:t>
            </a:r>
          </a:p>
          <a:p>
            <a:pPr marL="232943" indent="-232943">
              <a:buAutoNum type="arabicPeriod"/>
            </a:pPr>
            <a:endParaRPr lang="en-US" dirty="0"/>
          </a:p>
          <a:p>
            <a:r>
              <a:rPr lang="en-US" dirty="0"/>
              <a:t>The result is that on x86 systems, there is both a lot of wasted cycles while data is shuffled back and forth between system memory and the GPUs over a slow speed PCIe connection AND data scientists can only respond by simplifying their models (for example, use lower resolution images) because they can’t keep all of their complex models and high resolution images inside the limited GPU memory.</a:t>
            </a:r>
          </a:p>
          <a:p>
            <a:endParaRPr lang="en-US" dirty="0"/>
          </a:p>
          <a:p>
            <a:r>
              <a:rPr lang="en-US" dirty="0"/>
              <a:t>Note: This slide is for illustration purposes only and is not intended to represent an exact physical configuration/connectivity.</a:t>
            </a:r>
          </a:p>
        </p:txBody>
      </p:sp>
      <p:sp>
        <p:nvSpPr>
          <p:cNvPr id="4" name="Slide Number Placeholder 3"/>
          <p:cNvSpPr>
            <a:spLocks noGrp="1"/>
          </p:cNvSpPr>
          <p:nvPr>
            <p:ph type="sldNum" sz="quarter" idx="5"/>
          </p:nvPr>
        </p:nvSpPr>
        <p:spPr/>
        <p:txBody>
          <a:bodyPr/>
          <a:lstStyle/>
          <a:p>
            <a:fld id="{385D63E4-4D00-134E-ADCD-ADD49A0126E2}" type="slidenum">
              <a:rPr lang="en-US" smtClean="0"/>
              <a:t>14</a:t>
            </a:fld>
            <a:endParaRPr lang="en-US"/>
          </a:p>
        </p:txBody>
      </p:sp>
    </p:spTree>
    <p:extLst>
      <p:ext uri="{BB962C8B-B14F-4D97-AF65-F5344CB8AC3E}">
        <p14:creationId xmlns:p14="http://schemas.microsoft.com/office/powerpoint/2010/main" val="4173767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PowerAI and POWER9 AC922 to the rescue! Integrated </a:t>
            </a:r>
            <a:r>
              <a:rPr lang="en-US" dirty="0" err="1"/>
              <a:t>NVLink</a:t>
            </a:r>
            <a:r>
              <a:rPr lang="en-US" dirty="0"/>
              <a:t> 2.0 on IBM Power Systems not only accelerates the communications between GPUs, we also accelerate the communications from GPU to CPU significantly (something the </a:t>
            </a:r>
            <a:r>
              <a:rPr lang="en-US" dirty="0" err="1"/>
              <a:t>NVLink</a:t>
            </a:r>
            <a:r>
              <a:rPr lang="en-US" dirty="0"/>
              <a:t> in the x86 systems can’t do). This means that data can more easily flow from system memory into GPUs and back again as needed.</a:t>
            </a:r>
          </a:p>
          <a:p>
            <a:endParaRPr lang="en-US" dirty="0"/>
          </a:p>
          <a:p>
            <a:r>
              <a:rPr lang="en-US" dirty="0"/>
              <a:t>PowerAI removes the restriction that frameworks like TensorFlow and Caffe need to be limited by the amount of memory available on the GPU. With PowerAI, these frameworks can run with large model support and thus allow the GPUs to leverage system memory at </a:t>
            </a:r>
            <a:r>
              <a:rPr lang="en-US" dirty="0" err="1"/>
              <a:t>NVLink</a:t>
            </a:r>
            <a:r>
              <a:rPr lang="en-US" dirty="0"/>
              <a:t> 2.0 speeds, allowing data scientists to build more complex (and therefore more accurate) models.</a:t>
            </a:r>
          </a:p>
          <a:p>
            <a:endParaRPr lang="en-US" dirty="0"/>
          </a:p>
          <a:p>
            <a:r>
              <a:rPr lang="en-US" dirty="0"/>
              <a:t>Note: This slide is for illustration purposes only and is not intended to represent an exact physical configuration/connectivity.</a:t>
            </a:r>
          </a:p>
        </p:txBody>
      </p:sp>
      <p:sp>
        <p:nvSpPr>
          <p:cNvPr id="4" name="Slide Number Placeholder 3"/>
          <p:cNvSpPr>
            <a:spLocks noGrp="1"/>
          </p:cNvSpPr>
          <p:nvPr>
            <p:ph type="sldNum" sz="quarter" idx="5"/>
          </p:nvPr>
        </p:nvSpPr>
        <p:spPr/>
        <p:txBody>
          <a:bodyPr/>
          <a:lstStyle/>
          <a:p>
            <a:fld id="{385D63E4-4D00-134E-ADCD-ADD49A0126E2}" type="slidenum">
              <a:rPr lang="en-US" smtClean="0"/>
              <a:t>15</a:t>
            </a:fld>
            <a:endParaRPr lang="en-US"/>
          </a:p>
        </p:txBody>
      </p:sp>
    </p:spTree>
    <p:extLst>
      <p:ext uri="{BB962C8B-B14F-4D97-AF65-F5344CB8AC3E}">
        <p14:creationId xmlns:p14="http://schemas.microsoft.com/office/powerpoint/2010/main" val="421961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that illustrates the performance gains described in the previous slide. The above diagram comes from the NVIDIA Profiler which shows the training of one medical MRI image through a model.</a:t>
            </a:r>
          </a:p>
          <a:p>
            <a:endParaRPr lang="en-US" dirty="0"/>
          </a:p>
          <a:p>
            <a:r>
              <a:rPr lang="en-US" dirty="0"/>
              <a:t>The top graphic is running the model using PCIe connected GPUs &lt;CLICK&gt; and the red box represents the GPU utilization times) &lt;CLICK&gt; while the bottom graph shows </a:t>
            </a:r>
            <a:r>
              <a:rPr lang="en-US" dirty="0" err="1"/>
              <a:t>NVLink</a:t>
            </a:r>
            <a:r>
              <a:rPr lang="en-US" dirty="0"/>
              <a:t> 2.0 connected GPUs. &lt;CLICK&gt; You can see similar GPU processing in both red boxes but there are very large white gaps in the top graphic. In fact, it took the PCIe connected GPU 2.5x longer to process the image. The GPUs used in both cases are exactly the same model.</a:t>
            </a:r>
          </a:p>
          <a:p>
            <a:pPr defTabSz="698830">
              <a:defRPr/>
            </a:pPr>
            <a:endParaRPr lang="en-US" dirty="0"/>
          </a:p>
          <a:p>
            <a:pPr defTabSz="698830">
              <a:defRPr/>
            </a:pPr>
            <a:r>
              <a:rPr lang="en-US" dirty="0"/>
              <a:t>AC922 with </a:t>
            </a:r>
            <a:r>
              <a:rPr lang="en-US" dirty="0" err="1"/>
              <a:t>NVLink</a:t>
            </a:r>
            <a:r>
              <a:rPr lang="en-US" dirty="0"/>
              <a:t> 2.0 is 2.5x faster!</a:t>
            </a:r>
          </a:p>
          <a:p>
            <a:endParaRPr lang="en-US" dirty="0"/>
          </a:p>
          <a:p>
            <a:r>
              <a:rPr lang="en-US" dirty="0"/>
              <a:t>Why is there such a large difference? What is it that </a:t>
            </a:r>
            <a:r>
              <a:rPr lang="en-US" dirty="0" err="1"/>
              <a:t>NVLink</a:t>
            </a:r>
            <a:r>
              <a:rPr lang="en-US" dirty="0"/>
              <a:t> 2.0 and PowerAI LMS are providing here?</a:t>
            </a:r>
          </a:p>
          <a:p>
            <a:pPr defTabSz="931774">
              <a:defRPr/>
            </a:pPr>
            <a:endParaRPr lang="en-US" dirty="0"/>
          </a:p>
          <a:p>
            <a:r>
              <a:rPr lang="en-US" dirty="0"/>
              <a:t>The gold bars here represent memory copy cycles from main memory to GPU and the white gaps on the GPU utilization line (which is the bottom row with the red box around it) are due to memory copy times, due to bus speeds. Note how much idle GPU white space there is on the DGX1 (the top graph) compared to the AC922 in the bottom graphic.</a:t>
            </a:r>
          </a:p>
          <a:p>
            <a:endParaRPr lang="en-US" dirty="0"/>
          </a:p>
          <a:p>
            <a:r>
              <a:rPr lang="en-US" dirty="0"/>
              <a:t>Make sure your clients are aware the </a:t>
            </a:r>
            <a:r>
              <a:rPr lang="en-US" dirty="0" err="1"/>
              <a:t>NVLink</a:t>
            </a:r>
            <a:r>
              <a:rPr lang="en-US" dirty="0"/>
              <a:t> between GPUs is not the same as </a:t>
            </a:r>
            <a:r>
              <a:rPr lang="en-US" dirty="0" err="1"/>
              <a:t>NVLink</a:t>
            </a:r>
            <a:r>
              <a:rPr lang="en-US" dirty="0"/>
              <a:t> 2.0 used in the AC922 and that system design is important. For clients in data science, IBM optimized infrastructure leads to higher productivity and improved model accuracy.</a:t>
            </a:r>
          </a:p>
          <a:p>
            <a:endParaRPr lang="en-US" dirty="0"/>
          </a:p>
          <a:p>
            <a:endParaRPr lang="en-US" dirty="0"/>
          </a:p>
        </p:txBody>
      </p:sp>
      <p:sp>
        <p:nvSpPr>
          <p:cNvPr id="4" name="Slide Number Placeholder 3"/>
          <p:cNvSpPr>
            <a:spLocks noGrp="1"/>
          </p:cNvSpPr>
          <p:nvPr>
            <p:ph type="sldNum" sz="quarter" idx="5"/>
          </p:nvPr>
        </p:nvSpPr>
        <p:spPr/>
        <p:txBody>
          <a:bodyPr/>
          <a:lstStyle/>
          <a:p>
            <a:fld id="{385D63E4-4D00-134E-ADCD-ADD49A0126E2}" type="slidenum">
              <a:rPr lang="en-US" smtClean="0"/>
              <a:t>16</a:t>
            </a:fld>
            <a:endParaRPr lang="en-US"/>
          </a:p>
        </p:txBody>
      </p:sp>
    </p:spTree>
    <p:extLst>
      <p:ext uri="{BB962C8B-B14F-4D97-AF65-F5344CB8AC3E}">
        <p14:creationId xmlns:p14="http://schemas.microsoft.com/office/powerpoint/2010/main" val="106207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a:cs typeface="ヒラギノ角ゴ Pro W3"/>
              </a:rPr>
              <a:t>One of the most prevalent AI frameworks is TensorFlow. In a test with a POWER9 AC922 server with 4 NVIDIA Tesla V100 GPUs compared to an NVIDIA DGX system with 8 NVIDIA Tesla V100 GPUs, the PowerAI system ran 2.1x faster with half the GPUs.</a:t>
            </a:r>
          </a:p>
          <a:p>
            <a:endParaRPr lang="en-US" altLang="en-US" dirty="0">
              <a:ea typeface="ヒラギノ角ゴ Pro W3"/>
              <a:cs typeface="ヒラギノ角ゴ Pro W3"/>
            </a:endParaRPr>
          </a:p>
          <a:p>
            <a:r>
              <a:rPr lang="en-US" altLang="en-US" dirty="0">
                <a:ea typeface="ヒラギノ角ゴ Pro W3"/>
                <a:cs typeface="ヒラギノ角ゴ Pro W3"/>
              </a:rPr>
              <a:t>What can you do with 2.1x more time? Train your model through twice as many iterations for greater accuracy or train 2 models instead of just one in the same amount of time and with half of the computing resources!</a:t>
            </a:r>
          </a:p>
          <a:p>
            <a:endParaRPr lang="en-US" altLang="en-US" dirty="0">
              <a:ea typeface="ヒラギノ角ゴ Pro W3"/>
              <a:cs typeface="ヒラギノ角ゴ Pro W3"/>
            </a:endParaRPr>
          </a:p>
          <a:p>
            <a:pPr>
              <a:spcBef>
                <a:spcPct val="0"/>
              </a:spcBef>
              <a:defRPr/>
            </a:pPr>
            <a:r>
              <a:rPr lang="en-US" altLang="en-US" dirty="0">
                <a:solidFill>
                  <a:srgbClr val="000000"/>
                </a:solidFill>
              </a:rPr>
              <a:t>Results are based IBM Internal Measurements running 1 Epoch training of 3DUnet CNN model (mini-batch size=1, </a:t>
            </a:r>
            <a:r>
              <a:rPr lang="en-US" altLang="en-US" dirty="0" err="1">
                <a:solidFill>
                  <a:srgbClr val="000000"/>
                </a:solidFill>
              </a:rPr>
              <a:t>patch_size</a:t>
            </a:r>
            <a:r>
              <a:rPr lang="en-US" altLang="en-US" dirty="0">
                <a:solidFill>
                  <a:srgbClr val="000000"/>
                </a:solidFill>
              </a:rPr>
              <a:t>= 192^3) on </a:t>
            </a:r>
            <a:r>
              <a:rPr lang="en-US" altLang="en-US" dirty="0" err="1">
                <a:solidFill>
                  <a:srgbClr val="000000"/>
                </a:solidFill>
              </a:rPr>
              <a:t>BRaTs</a:t>
            </a:r>
            <a:r>
              <a:rPr lang="en-US" altLang="en-US" dirty="0">
                <a:solidFill>
                  <a:srgbClr val="000000"/>
                </a:solidFill>
              </a:rPr>
              <a:t> dataset. (https://www.med.upenn.edu/sbia/brats2017/data.html)</a:t>
            </a:r>
          </a:p>
          <a:p>
            <a:pPr>
              <a:spcBef>
                <a:spcPct val="0"/>
              </a:spcBef>
              <a:defRPr/>
            </a:pPr>
            <a:endParaRPr lang="en-US" altLang="en-US" dirty="0">
              <a:solidFill>
                <a:srgbClr val="000000"/>
              </a:solidFill>
            </a:endParaRPr>
          </a:p>
          <a:p>
            <a:pPr>
              <a:spcBef>
                <a:spcPct val="0"/>
              </a:spcBef>
              <a:defRPr/>
            </a:pPr>
            <a:r>
              <a:rPr lang="en-US" altLang="en-US" dirty="0">
                <a:solidFill>
                  <a:srgbClr val="000000"/>
                </a:solidFill>
              </a:rPr>
              <a:t>Power AC922; 40 cores (2 x 20c chips), POWER9 with </a:t>
            </a:r>
            <a:r>
              <a:rPr lang="en-US" altLang="en-US" dirty="0" err="1">
                <a:solidFill>
                  <a:srgbClr val="000000"/>
                </a:solidFill>
              </a:rPr>
              <a:t>NVLink</a:t>
            </a:r>
            <a:r>
              <a:rPr lang="en-US" altLang="en-US" dirty="0">
                <a:solidFill>
                  <a:srgbClr val="000000"/>
                </a:solidFill>
              </a:rPr>
              <a:t> 2.0; 2.25 GHz, 1024 GB memory, 4xTesla V100 GPU ; Red Hat Enterprise Linux 7.4 for Power Little Endian (POWER9) with CUDA 9.2/ CUDNN 7.2.1;. </a:t>
            </a:r>
          </a:p>
          <a:p>
            <a:pPr>
              <a:spcBef>
                <a:spcPct val="0"/>
              </a:spcBef>
              <a:defRPr/>
            </a:pPr>
            <a:r>
              <a:rPr lang="en-US" altLang="en-US" dirty="0">
                <a:solidFill>
                  <a:srgbClr val="000000"/>
                </a:solidFill>
              </a:rPr>
              <a:t>Competitive stack: 2x Xeon E5-2698 v4; 20 cores (2 x 10c chips) / 40 threads; 2.4 GHz; 1024 GB memory, 8xTesla V100 GPU, Ubuntu 16.04. with CUDA .9.0/ CUDNN 7.2.1 . </a:t>
            </a:r>
          </a:p>
          <a:p>
            <a:pPr>
              <a:spcBef>
                <a:spcPct val="0"/>
              </a:spcBef>
              <a:defRPr/>
            </a:pPr>
            <a:endParaRPr lang="en-US" altLang="en-US" dirty="0">
              <a:solidFill>
                <a:srgbClr val="000000"/>
              </a:solidFill>
            </a:endParaRPr>
          </a:p>
          <a:p>
            <a:pPr>
              <a:spcBef>
                <a:spcPct val="0"/>
              </a:spcBef>
              <a:defRPr/>
            </a:pPr>
            <a:r>
              <a:rPr lang="en-US" altLang="en-US" dirty="0">
                <a:solidFill>
                  <a:srgbClr val="000000"/>
                </a:solidFill>
              </a:rPr>
              <a:t>Software: IBM TFLMS -  </a:t>
            </a:r>
            <a:r>
              <a:rPr lang="en-US" altLang="en-US" dirty="0">
                <a:solidFill>
                  <a:srgbClr val="000000"/>
                </a:solidFill>
                <a:hlinkClick r:id="rId3"/>
              </a:rPr>
              <a:t>https://github.com/ibmsoe/caffe/tree/master-lms</a:t>
            </a:r>
            <a:r>
              <a:rPr lang="en-US" altLang="en-US" dirty="0">
                <a:solidFill>
                  <a:srgbClr val="000000"/>
                </a:solidFill>
              </a:rPr>
              <a:t> , 3DUnet Model - </a:t>
            </a:r>
            <a:r>
              <a:rPr lang="en-US" altLang="en-US" dirty="0">
                <a:solidFill>
                  <a:srgbClr val="000000"/>
                </a:solidFill>
                <a:hlinkClick r:id="rId4"/>
              </a:rPr>
              <a:t>https://github.com/smatzek/3DUnetCNN/commit/e7d5fcee40a222f6897ea7d23816d4514d7aacb0,h</a:t>
            </a:r>
            <a:r>
              <a:rPr lang="en-US" altLang="en-US" dirty="0">
                <a:solidFill>
                  <a:srgbClr val="000000"/>
                </a:solidFill>
              </a:rPr>
              <a:t> </a:t>
            </a:r>
          </a:p>
          <a:p>
            <a:endParaRPr lang="en-US" altLang="en-US" dirty="0">
              <a:ea typeface="ヒラギノ角ゴ Pro W3"/>
              <a:cs typeface="ヒラギノ角ゴ Pro W3"/>
            </a:endParaRP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17</a:t>
            </a:fld>
            <a:endParaRPr lang="en-US" dirty="0"/>
          </a:p>
        </p:txBody>
      </p:sp>
    </p:spTree>
    <p:extLst>
      <p:ext uri="{BB962C8B-B14F-4D97-AF65-F5344CB8AC3E}">
        <p14:creationId xmlns:p14="http://schemas.microsoft.com/office/powerpoint/2010/main" val="825395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heard of Distributed Deep Learning (DDL) as part of the PowerAI. However, there are multiple ways to distribute training tasks across a cluster of servers and each has their own unique advantages.</a:t>
            </a:r>
          </a:p>
          <a:p>
            <a:endParaRPr lang="en-US" dirty="0"/>
          </a:p>
          <a:p>
            <a:r>
              <a:rPr lang="en-US" dirty="0"/>
              <a:t>The first is that data scientists can build their own clustering tasks using capabilities of the native framework. For example, Distributed TensorFlow allows users to code clustered tasks across a cluster of servers. The benefits are that it is included with the open source TensorFlow package. However, it is more complicated for data scientists to build these types of distributed tasks and more rigid because the resource allocation is fixed when the task is created. Scaling shouldn’t be a task that consumes a data scientists time; this should be part of the infrastructure.</a:t>
            </a:r>
          </a:p>
          <a:p>
            <a:endParaRPr lang="en-US" dirty="0"/>
          </a:p>
          <a:p>
            <a:r>
              <a:rPr lang="en-US" dirty="0"/>
              <a:t>Distributed Deep Learning (DDL) is part of PowerAI “Base” and Enterprise (as mentioned in the portfolio slide). In the base edition, clients are able to cluster up to 4 nodes together while in PowerAI Enterprise, clients can cluster thousands of servers together to perform training tasks. This solution is ideal for very large scale out model training for single models at a time. The resource allocation is static in this method as well.</a:t>
            </a:r>
          </a:p>
          <a:p>
            <a:endParaRPr lang="en-US" dirty="0"/>
          </a:p>
          <a:p>
            <a:r>
              <a:rPr lang="en-US" dirty="0"/>
              <a:t>For multi-tenancy and dynamic resource sharing, Elastic Distributed Training delivers the most flexible solution. This feature allows clients to set up resource groups, prioritization and consumer groups to create a very flexible and scalable training platform for data scientists. We will cover this feature in more details later in this presentation in the manageability section.</a:t>
            </a:r>
          </a:p>
        </p:txBody>
      </p:sp>
      <p:sp>
        <p:nvSpPr>
          <p:cNvPr id="4" name="Slide Number Placeholder 3"/>
          <p:cNvSpPr>
            <a:spLocks noGrp="1"/>
          </p:cNvSpPr>
          <p:nvPr>
            <p:ph type="sldNum" sz="quarter" idx="10"/>
          </p:nvPr>
        </p:nvSpPr>
        <p:spPr/>
        <p:txBody>
          <a:bodyPr/>
          <a:lstStyle/>
          <a:p>
            <a:fld id="{18D02FFD-07D4-5C4F-BD77-921008177348}" type="slidenum">
              <a:rPr lang="en-US" smtClean="0"/>
              <a:pPr/>
              <a:t>18</a:t>
            </a:fld>
            <a:endParaRPr lang="en-US" dirty="0"/>
          </a:p>
        </p:txBody>
      </p:sp>
    </p:spTree>
    <p:extLst>
      <p:ext uri="{BB962C8B-B14F-4D97-AF65-F5344CB8AC3E}">
        <p14:creationId xmlns:p14="http://schemas.microsoft.com/office/powerpoint/2010/main" val="315693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today’s biggest </a:t>
            </a:r>
            <a:r>
              <a:rPr lang="en-US" dirty="0"/>
              <a:t>pain points is how long it takes to train these AI models, when you are using a massive amount of data.</a:t>
            </a:r>
            <a:r>
              <a:rPr lang="en-US" baseline="0" dirty="0"/>
              <a:t> Consider a visual recognition pipeline </a:t>
            </a:r>
            <a:r>
              <a:rPr lang="mr-IN" baseline="0" dirty="0"/>
              <a:t>–</a:t>
            </a:r>
            <a:r>
              <a:rPr lang="en-US" baseline="0" dirty="0"/>
              <a:t> like a medical MRI scan use case or cancerous morphology detection use case. </a:t>
            </a:r>
          </a:p>
          <a:p>
            <a:br>
              <a:rPr lang="en-US" baseline="0" dirty="0"/>
            </a:br>
            <a:r>
              <a:rPr lang="en-CA" baseline="0" dirty="0"/>
              <a:t>When looking at scalability, it’s important to understand how much work you get as you add nodes to a cluster. If going from 2 nodes to 4 nodes does not give you nearly double the work then you are spending money for diminishing returns. There are two ways to look at scalability. The first is, how much faster can I run a given workload as I scale the system. The graphic on the left shows that when going from 1 PowerAI server to a cluster of 64 systems, the workload ran 58x faster. Given how complex deep learning is, that is incredible scalability.</a:t>
            </a:r>
          </a:p>
          <a:p>
            <a:endParaRPr lang="en-CA" baseline="0" dirty="0"/>
          </a:p>
          <a:p>
            <a:r>
              <a:rPr lang="en-CA" baseline="0" dirty="0"/>
              <a:t>The second way to look at scalability is, as more resources are added, how much more work can get done in the same amount of time. The chart on the right shows that as a workload is scaled from 4 GPUs to 256 GPUs it </a:t>
            </a:r>
            <a:r>
              <a:rPr lang="en-CA" baseline="0" dirty="0" err="1"/>
              <a:t>scalse</a:t>
            </a:r>
            <a:r>
              <a:rPr lang="en-CA" baseline="0" dirty="0"/>
              <a:t> at 95% of linear scaling (i.e. linear would mean that with 64x the number of GPUs you get 64x more work done). You can see that the ideal or linear scalability line is almost right on top of the actual scalability we achieve with PowerAI DDL!</a:t>
            </a:r>
            <a:endParaRPr lang="en-US" baseline="0" dirty="0"/>
          </a:p>
        </p:txBody>
      </p:sp>
      <p:sp>
        <p:nvSpPr>
          <p:cNvPr id="4" name="Slide Number Placeholder 3"/>
          <p:cNvSpPr>
            <a:spLocks noGrp="1"/>
          </p:cNvSpPr>
          <p:nvPr>
            <p:ph type="sldNum" sz="quarter" idx="10"/>
          </p:nvPr>
        </p:nvSpPr>
        <p:spPr/>
        <p:txBody>
          <a:bodyPr/>
          <a:lstStyle/>
          <a:p>
            <a:pPr defTabSz="698830">
              <a:defRPr/>
            </a:pPr>
            <a:fld id="{18D02FFD-07D4-5C4F-BD77-921008177348}" type="slidenum">
              <a:rPr lang="en-US">
                <a:solidFill>
                  <a:prstClr val="black"/>
                </a:solidFill>
                <a:latin typeface="Calibri"/>
              </a:rPr>
              <a:pPr defTabSz="698830">
                <a:defRPr/>
              </a:pPr>
              <a:t>19</a:t>
            </a:fld>
            <a:endParaRPr lang="en-US">
              <a:solidFill>
                <a:prstClr val="black"/>
              </a:solidFill>
              <a:latin typeface="Calibri"/>
            </a:endParaRPr>
          </a:p>
        </p:txBody>
      </p:sp>
    </p:spTree>
    <p:extLst>
      <p:ext uri="{BB962C8B-B14F-4D97-AF65-F5344CB8AC3E}">
        <p14:creationId xmlns:p14="http://schemas.microsoft.com/office/powerpoint/2010/main" val="353813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covers the overall PowerAI portfolio along with the features and benefits of the base offering and the extensive enterprise class capabilities of PowerAI Enterprise. The final section covers the various packaging options for the PowerAI portfolio.</a:t>
            </a:r>
          </a:p>
        </p:txBody>
      </p:sp>
      <p:sp>
        <p:nvSpPr>
          <p:cNvPr id="4" name="Slide Number Placeholder 3"/>
          <p:cNvSpPr>
            <a:spLocks noGrp="1"/>
          </p:cNvSpPr>
          <p:nvPr>
            <p:ph type="sldNum" sz="quarter" idx="10"/>
          </p:nvPr>
        </p:nvSpPr>
        <p:spPr/>
        <p:txBody>
          <a:bodyPr/>
          <a:lstStyle/>
          <a:p>
            <a:fld id="{18D02FFD-07D4-5C4F-BD77-921008177348}" type="slidenum">
              <a:rPr lang="en-US" smtClean="0"/>
              <a:t>2</a:t>
            </a:fld>
            <a:endParaRPr lang="en-US" dirty="0"/>
          </a:p>
        </p:txBody>
      </p:sp>
    </p:spTree>
    <p:extLst>
      <p:ext uri="{BB962C8B-B14F-4D97-AF65-F5344CB8AC3E}">
        <p14:creationId xmlns:p14="http://schemas.microsoft.com/office/powerpoint/2010/main" val="3561338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CA" dirty="0"/>
              <a:t>The next section is a deeper dive is on hyperparameter optimization. If you remember from the </a:t>
            </a:r>
            <a:r>
              <a:rPr lang="en-CA" i="1" dirty="0"/>
              <a:t>Understanding the Language of AI (https://ibm.box.com/s/prll68830raryqeoawg00ooaefg2ibfz) </a:t>
            </a:r>
            <a:r>
              <a:rPr lang="en-CA" dirty="0"/>
              <a:t>deck, a hyperparameter is a configuration parameter, when building a neural network, that describes </a:t>
            </a:r>
            <a:r>
              <a:rPr lang="en-CA" i="1" dirty="0"/>
              <a:t>how</a:t>
            </a:r>
            <a:r>
              <a:rPr lang="en-CA" dirty="0"/>
              <a:t> the learning will happen within the network. There are many hyperparameters to tune and data scientists spend a significant amount of time building models, changing hyperparameters and iterating over and over again tweaking these parameters and re-training models to find the optimal model.</a:t>
            </a:r>
          </a:p>
          <a:p>
            <a:pPr defTabSz="698830">
              <a:defRPr/>
            </a:pPr>
            <a:endParaRPr lang="en-CA" dirty="0"/>
          </a:p>
          <a:p>
            <a:pPr defTabSz="698830">
              <a:defRPr/>
            </a:pPr>
            <a:r>
              <a:rPr lang="en-CA" dirty="0"/>
              <a:t>Hyperparameters can have a large impact on the final accuracy of a data model and so getting these hyperparameters tuned correctly is a daunting task and can involve a significant amount of time for a data scientist. With </a:t>
            </a:r>
            <a:r>
              <a:rPr lang="en-CA" dirty="0" err="1"/>
              <a:t>PowerAI’s</a:t>
            </a:r>
            <a:r>
              <a:rPr lang="en-CA" dirty="0"/>
              <a:t> built in hyperparameter optimization, data scientists can save themselves considerable amounts of time and therefor build more accurate models.</a:t>
            </a: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20</a:t>
            </a:fld>
            <a:endParaRPr lang="en-US" dirty="0"/>
          </a:p>
        </p:txBody>
      </p:sp>
    </p:spTree>
    <p:extLst>
      <p:ext uri="{BB962C8B-B14F-4D97-AF65-F5344CB8AC3E}">
        <p14:creationId xmlns:p14="http://schemas.microsoft.com/office/powerpoint/2010/main" val="1068695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of the first steps in developing a new AI model is to define the characterization of the training cycle. The variables which describe these elements of the model configuration are called hyperparameters.</a:t>
            </a:r>
          </a:p>
          <a:p>
            <a:endParaRPr lang="en-US" baseline="0" dirty="0"/>
          </a:p>
          <a:p>
            <a:r>
              <a:rPr lang="en-US" dirty="0"/>
              <a:t>For</a:t>
            </a:r>
            <a:r>
              <a:rPr lang="en-US" baseline="0" dirty="0"/>
              <a:t> the same model, hyperparameters may be varied based on the training data set to achieve the optimal training result.</a:t>
            </a:r>
          </a:p>
          <a:p>
            <a:endParaRPr lang="en-US" baseline="0" dirty="0"/>
          </a:p>
          <a:p>
            <a:r>
              <a:rPr lang="en-US" dirty="0">
                <a:effectLst/>
              </a:rPr>
              <a:t>Hyperparameter optimization in PowerAI utilizes four major algorithms to automatically optimize hyperparameters, including: Random Search, Tree-structured </a:t>
            </a:r>
            <a:r>
              <a:rPr lang="en-US" dirty="0" err="1">
                <a:effectLst/>
              </a:rPr>
              <a:t>Parzen</a:t>
            </a:r>
            <a:r>
              <a:rPr lang="en-US" dirty="0">
                <a:effectLst/>
              </a:rPr>
              <a:t> Estimator Approach (TPE), Hyperband and Bayesian Optimization based on Gaussian Process</a:t>
            </a:r>
            <a:r>
              <a:rPr lang="en-US" baseline="0" dirty="0">
                <a:effectLst/>
              </a:rPr>
              <a:t>, prior to the commencement of the training process.</a:t>
            </a:r>
          </a:p>
          <a:p>
            <a:endParaRPr lang="en-US" baseline="0" dirty="0">
              <a:effectLst/>
            </a:endParaRPr>
          </a:p>
          <a:p>
            <a:pPr defTabSz="931774">
              <a:defRPr/>
            </a:pPr>
            <a:r>
              <a:rPr lang="en-US" baseline="0" dirty="0"/>
              <a:t>PowerAI Enterprise automates this process by sampling from the training data set and instantiating multiple small training jobs across cluster resources (sometimes tens, sometimes thousands of jobs depending on the complexity of the model) and then selects the most promising combinations of hyperparameters to return to the data scientist. To ensure the best possible outcomes, the hyperparameter selection process uses the four aforementioned separate search algorithms to accurately select and then reflect the best combination of variables.</a:t>
            </a:r>
          </a:p>
          <a:p>
            <a:pPr defTabSz="931774">
              <a:defRPr/>
            </a:pPr>
            <a:endParaRPr lang="en-US" baseline="0" dirty="0"/>
          </a:p>
          <a:p>
            <a:r>
              <a:rPr lang="en-US" baseline="0" dirty="0">
                <a:effectLst/>
              </a:rPr>
              <a:t>Afterwards, data scientists can kick off training with the optimal values of hyperparameter found in during this automated tuning.</a:t>
            </a:r>
            <a:endParaRPr lang="en-US" dirty="0"/>
          </a:p>
          <a:p>
            <a:pPr marL="232943" indent="-232943">
              <a:buAutoNum type="arabicPeriod"/>
            </a:pPr>
            <a:endParaRPr lang="en-US" baseline="0" dirty="0"/>
          </a:p>
          <a:p>
            <a:r>
              <a:rPr lang="en-US" baseline="0" dirty="0"/>
              <a:t>Data scientists also have the option to select the hyperparameter search type (one out of four) along with a defined range of value for each hyperparameter to test out during the tuning phase. This gives expert data scientists the starting points to tell PowerAI to then explore from based on their own expertise.</a:t>
            </a:r>
          </a:p>
        </p:txBody>
      </p:sp>
      <p:sp>
        <p:nvSpPr>
          <p:cNvPr id="4" name="Slide Number Placeholder 3"/>
          <p:cNvSpPr>
            <a:spLocks noGrp="1"/>
          </p:cNvSpPr>
          <p:nvPr>
            <p:ph type="sldNum" sz="quarter" idx="10"/>
          </p:nvPr>
        </p:nvSpPr>
        <p:spPr/>
        <p:txBody>
          <a:bodyPr/>
          <a:lstStyle/>
          <a:p>
            <a:fld id="{8A2EDEC5-ECDC-0A49-AC9E-FB76F965BB67}" type="slidenum">
              <a:rPr lang="en-US" smtClean="0"/>
              <a:t>21</a:t>
            </a:fld>
            <a:endParaRPr lang="en-US"/>
          </a:p>
        </p:txBody>
      </p:sp>
    </p:spTree>
    <p:extLst>
      <p:ext uri="{BB962C8B-B14F-4D97-AF65-F5344CB8AC3E}">
        <p14:creationId xmlns:p14="http://schemas.microsoft.com/office/powerpoint/2010/main" val="387932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a model is created, that model is used to predict an outcome based on new input data that was not seen during the training run. This prediction is referred to as an inference (we are inferring a result based on the model and the input).</a:t>
            </a:r>
          </a:p>
          <a:p>
            <a:endParaRPr lang="en-CA" dirty="0"/>
          </a:p>
          <a:p>
            <a:r>
              <a:rPr lang="en-CA" dirty="0"/>
              <a:t>Although model creation is a very complex and time consuming task, inferencing is another area where enterprise customers often struggle because a model may be built several times but the inferencing may be called several thousand times per minute and therefore the stress on the inferencing engine can be great.</a:t>
            </a:r>
          </a:p>
          <a:p>
            <a:endParaRPr lang="en-CA" dirty="0"/>
          </a:p>
          <a:p>
            <a:r>
              <a:rPr lang="en-CA" dirty="0"/>
              <a:t>This next section will discuss the inferencing options available as part of the PowerAI portfolio and how you can leverage the enterprise scalability IBM PowerAI offers.</a:t>
            </a:r>
          </a:p>
        </p:txBody>
      </p:sp>
      <p:sp>
        <p:nvSpPr>
          <p:cNvPr id="4" name="Slide Number Placeholder 3"/>
          <p:cNvSpPr>
            <a:spLocks noGrp="1"/>
          </p:cNvSpPr>
          <p:nvPr>
            <p:ph type="sldNum" sz="quarter" idx="10"/>
          </p:nvPr>
        </p:nvSpPr>
        <p:spPr/>
        <p:txBody>
          <a:bodyPr/>
          <a:lstStyle/>
          <a:p>
            <a:fld id="{18D02FFD-07D4-5C4F-BD77-921008177348}" type="slidenum">
              <a:rPr lang="en-US" smtClean="0"/>
              <a:t>22</a:t>
            </a:fld>
            <a:endParaRPr lang="en-US" dirty="0"/>
          </a:p>
        </p:txBody>
      </p:sp>
    </p:spTree>
    <p:extLst>
      <p:ext uri="{BB962C8B-B14F-4D97-AF65-F5344CB8AC3E}">
        <p14:creationId xmlns:p14="http://schemas.microsoft.com/office/powerpoint/2010/main" val="3891812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deploying models on the same server as used for training, PowerAI Enterprise (and also PowerAI Vision) provides a REST API interface to use for inferencing. This is an extremely popular method for web based applications that need to call a model to provide an inference. You simply make a REST API call with your input data and the PowerAI Enterprise inference engine will post back the reply with the results of the model prediction on that input data.</a:t>
            </a:r>
          </a:p>
          <a:p>
            <a:endParaRPr lang="en-US" dirty="0"/>
          </a:p>
          <a:p>
            <a:endParaRPr lang="en-US" dirty="0"/>
          </a:p>
        </p:txBody>
      </p:sp>
      <p:sp>
        <p:nvSpPr>
          <p:cNvPr id="4" name="Slide Number Placeholder 3"/>
          <p:cNvSpPr>
            <a:spLocks noGrp="1"/>
          </p:cNvSpPr>
          <p:nvPr>
            <p:ph type="sldNum" sz="quarter" idx="10"/>
          </p:nvPr>
        </p:nvSpPr>
        <p:spPr/>
        <p:txBody>
          <a:bodyPr/>
          <a:lstStyle/>
          <a:p>
            <a:fld id="{18D02FFD-07D4-5C4F-BD77-921008177348}" type="slidenum">
              <a:rPr lang="en-US" smtClean="0"/>
              <a:pPr/>
              <a:t>23</a:t>
            </a:fld>
            <a:endParaRPr lang="en-US" dirty="0"/>
          </a:p>
        </p:txBody>
      </p:sp>
    </p:spTree>
    <p:extLst>
      <p:ext uri="{BB962C8B-B14F-4D97-AF65-F5344CB8AC3E}">
        <p14:creationId xmlns:p14="http://schemas.microsoft.com/office/powerpoint/2010/main" val="1999561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model is trained, you can begin to extract value from it. With PowerAI Vision (and soon with PowerAI Enterprise), IBM provides a choice of inference deployment options: inference as a service on the same cluster you were using for training, as well as deploying the inferencing on different architectures (Power or x86) with the PowerAI Inference Engine (PIE).</a:t>
            </a:r>
          </a:p>
          <a:p>
            <a:endParaRPr lang="en-US" dirty="0"/>
          </a:p>
          <a:p>
            <a:r>
              <a:rPr lang="en-US" dirty="0"/>
              <a:t>PIE gives the ability to train on a cluster of GPUs, and then deploy on an accelerator architecture which best matches your power, speed, and throughput requirements. This unique function automates the process of parsing a trained model, analyzing the requirements and estimated performance capabilities by architecture, and then writing the output to either an optimized GPU model, an embedded FPGA, or other types of existing or future inference architectures.</a:t>
            </a:r>
          </a:p>
          <a:p>
            <a:endParaRPr lang="en-US" dirty="0"/>
          </a:p>
          <a:p>
            <a:r>
              <a:rPr lang="en-US" dirty="0"/>
              <a:t>The outcome is a simplified deployment to harvest value from your trained neural model when, where, and how it best fits your organizational needs.</a:t>
            </a:r>
          </a:p>
        </p:txBody>
      </p:sp>
      <p:sp>
        <p:nvSpPr>
          <p:cNvPr id="4" name="Slide Number Placeholder 3"/>
          <p:cNvSpPr>
            <a:spLocks noGrp="1"/>
          </p:cNvSpPr>
          <p:nvPr>
            <p:ph type="sldNum" sz="quarter" idx="10"/>
          </p:nvPr>
        </p:nvSpPr>
        <p:spPr/>
        <p:txBody>
          <a:bodyPr/>
          <a:lstStyle/>
          <a:p>
            <a:fld id="{18D02FFD-07D4-5C4F-BD77-921008177348}" type="slidenum">
              <a:rPr lang="en-US" smtClean="0"/>
              <a:t>24</a:t>
            </a:fld>
            <a:endParaRPr lang="en-US"/>
          </a:p>
        </p:txBody>
      </p:sp>
    </p:spTree>
    <p:extLst>
      <p:ext uri="{BB962C8B-B14F-4D97-AF65-F5344CB8AC3E}">
        <p14:creationId xmlns:p14="http://schemas.microsoft.com/office/powerpoint/2010/main" val="3572030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covered the performance and scalability aspects of PowerAI, let’s turn our focus to the simplified management aspects of PowerAI Enterprise. As previously mentioned, clients on their AI journey constantly struggle with management tasks for data preparation, multi-tenancy and sharing resources during model training, model training monitoring, visualization, and more.</a:t>
            </a:r>
          </a:p>
          <a:p>
            <a:endParaRPr lang="en-US" dirty="0"/>
          </a:p>
          <a:p>
            <a:r>
              <a:rPr lang="en-US" dirty="0"/>
              <a:t>In this section we will discuss the PowerAI Enterprise capabilities that simplify these management tasks. </a:t>
            </a:r>
          </a:p>
        </p:txBody>
      </p:sp>
      <p:sp>
        <p:nvSpPr>
          <p:cNvPr id="4" name="Slide Number Placeholder 3"/>
          <p:cNvSpPr>
            <a:spLocks noGrp="1"/>
          </p:cNvSpPr>
          <p:nvPr>
            <p:ph type="sldNum" sz="quarter" idx="5"/>
          </p:nvPr>
        </p:nvSpPr>
        <p:spPr/>
        <p:txBody>
          <a:bodyPr/>
          <a:lstStyle/>
          <a:p>
            <a:fld id="{C241C874-BEC1-41D6-89C5-EBE5E2118E40}" type="slidenum">
              <a:rPr lang="en-US" smtClean="0"/>
              <a:t>25</a:t>
            </a:fld>
            <a:endParaRPr lang="en-US"/>
          </a:p>
        </p:txBody>
      </p:sp>
    </p:spTree>
    <p:extLst>
      <p:ext uri="{BB962C8B-B14F-4D97-AF65-F5344CB8AC3E}">
        <p14:creationId xmlns:p14="http://schemas.microsoft.com/office/powerpoint/2010/main" val="3475925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735741"/>
          </a:xfrm>
        </p:spPr>
        <p:txBody>
          <a:bodyPr/>
          <a:lstStyle/>
          <a:p>
            <a:r>
              <a:rPr lang="en-US" dirty="0"/>
              <a:t>All machine learning and deep learning models train on large amounts of data. Fortunately (and unfortunately!), organizations are swimming in data sitting in structured and unstructured forms, and beyond the data they have under their control, organizations also have access to data for free or for a fee in a variety of sources.</a:t>
            </a:r>
          </a:p>
          <a:p>
            <a:endParaRPr lang="en-US" dirty="0"/>
          </a:p>
          <a:p>
            <a:r>
              <a:rPr lang="en-US" dirty="0"/>
              <a:t>Unfortunately (and this is a major impediment), very little of this data is in the place or the form which is necessary to train a new AI model. Many clients solve this problem using manual methods: SQL coding for relational database data and lots of Python scripting, often run inside of Spark clusters for speed of execution. Much of the code is “one-off” type code to transform very specific data sets while new data sets need their own code to parse and format.</a:t>
            </a:r>
          </a:p>
          <a:p>
            <a:endParaRPr lang="en-US" dirty="0"/>
          </a:p>
          <a:p>
            <a:r>
              <a:rPr lang="en-US" dirty="0"/>
              <a:t>For this first important step in the model development process, PowerAI Enterprise integrates a structured, template based approach to building and transforming data sets. It starts with common output formats (detailed on the left side of the slide), so that a user can select what type of data they need to use with the specific machine learning or deep learning framework they are going to run. This allows users to define the input format or structure of the raw data and some of the key characteristics for what will be needed in the transform step.</a:t>
            </a:r>
          </a:p>
          <a:p>
            <a:endParaRPr lang="en-US" dirty="0"/>
          </a:p>
          <a:p>
            <a:r>
              <a:rPr lang="en-US" dirty="0"/>
              <a:t>PowerAI </a:t>
            </a:r>
            <a:r>
              <a:rPr lang="en-US" dirty="0" err="1"/>
              <a:t>Enterpriese</a:t>
            </a:r>
            <a:r>
              <a:rPr lang="en-US" dirty="0"/>
              <a:t> provides the following dataset</a:t>
            </a:r>
            <a:r>
              <a:rPr lang="en-US" baseline="0" dirty="0"/>
              <a:t> formats for preparation: </a:t>
            </a:r>
            <a:endParaRPr lang="en-US" dirty="0"/>
          </a:p>
          <a:p>
            <a:pPr marL="174708" indent="-174708">
              <a:buFont typeface="Arial" charset="0"/>
              <a:buChar char="•"/>
            </a:pPr>
            <a:r>
              <a:rPr lang="en-US" dirty="0"/>
              <a:t>LMDB</a:t>
            </a:r>
            <a:r>
              <a:rPr lang="en-US" baseline="0" dirty="0"/>
              <a:t> -&gt; default data format for Caffe training</a:t>
            </a:r>
          </a:p>
          <a:p>
            <a:pPr marL="174708" indent="-174708">
              <a:buFont typeface="Arial" charset="0"/>
              <a:buChar char="•"/>
            </a:pPr>
            <a:r>
              <a:rPr lang="en-US" baseline="0" dirty="0"/>
              <a:t>TensorFlow Records - default data format for TF training</a:t>
            </a:r>
          </a:p>
          <a:p>
            <a:pPr marL="174708" indent="-174708">
              <a:buFont typeface="Arial" charset="0"/>
              <a:buChar char="•"/>
            </a:pPr>
            <a:r>
              <a:rPr lang="en-US" baseline="0" dirty="0"/>
              <a:t>Images for Object classification - converts raw image file into either LMDB or </a:t>
            </a:r>
            <a:r>
              <a:rPr lang="en-US" baseline="0" dirty="0" err="1"/>
              <a:t>TensorflowRecord</a:t>
            </a:r>
            <a:endParaRPr lang="en-US" baseline="0" dirty="0"/>
          </a:p>
          <a:p>
            <a:pPr marL="174708" indent="-174708">
              <a:buFont typeface="Arial" charset="0"/>
              <a:buChar char="•"/>
            </a:pPr>
            <a:r>
              <a:rPr lang="en-US" baseline="0" dirty="0"/>
              <a:t>Images for Object Detection - converts raw image into </a:t>
            </a:r>
            <a:r>
              <a:rPr lang="en-US" baseline="0" dirty="0" err="1"/>
              <a:t>TensorflowRecord</a:t>
            </a:r>
            <a:endParaRPr lang="en-US" baseline="0" dirty="0"/>
          </a:p>
          <a:p>
            <a:pPr marL="174708" indent="-174708">
              <a:buFont typeface="Arial" charset="0"/>
              <a:buChar char="•"/>
            </a:pPr>
            <a:r>
              <a:rPr lang="en-US" baseline="0" dirty="0"/>
              <a:t>Images for Vector Output - data type for transform learning. Transform learning enables training only at the last neural network layer. For example, a customer may have an Inceptionv3 file but they don’t want to re-train the whole file (convolution layers) and they only want to train the classification layer (last layer). They can upload the image data and we will transform it into Vector output which is the required format to train at the classification layer in a neural network.</a:t>
            </a:r>
          </a:p>
          <a:p>
            <a:pPr marL="174708" indent="-174708">
              <a:buFont typeface="Arial" charset="0"/>
              <a:buChar char="•"/>
            </a:pPr>
            <a:r>
              <a:rPr lang="en-US" baseline="0" dirty="0"/>
              <a:t>CSV - this format is used by a large number of machine learning algorithms</a:t>
            </a:r>
          </a:p>
          <a:p>
            <a:pPr marL="174708" indent="-174708">
              <a:buFont typeface="Arial" charset="0"/>
              <a:buChar char="•"/>
            </a:pPr>
            <a:r>
              <a:rPr lang="en-US" baseline="0" dirty="0"/>
              <a:t>Other – data </a:t>
            </a:r>
            <a:r>
              <a:rPr lang="en-US" baseline="0" dirty="0" err="1"/>
              <a:t>scienists</a:t>
            </a:r>
            <a:r>
              <a:rPr lang="en-US" baseline="0" dirty="0"/>
              <a:t> uploading their own data format that would be loaded by their model themselves, PowerAI Enterprise will not do any data transformation.</a:t>
            </a:r>
          </a:p>
          <a:p>
            <a:pPr marL="174708" indent="-174708">
              <a:buFont typeface="Arial" charset="0"/>
              <a:buChar char="•"/>
            </a:pPr>
            <a:endParaRPr lang="en-US" baseline="0" dirty="0"/>
          </a:p>
          <a:p>
            <a:r>
              <a:rPr lang="en-US" baseline="0" dirty="0"/>
              <a:t>Once transformed, the dataset can be split into Train, Test and Validate output files for use in the building and testing of the model.</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A2EDEC5-ECDC-0A49-AC9E-FB76F965BB67}" type="slidenum">
              <a:rPr lang="en-US" smtClean="0"/>
              <a:t>26</a:t>
            </a:fld>
            <a:endParaRPr lang="en-US"/>
          </a:p>
        </p:txBody>
      </p:sp>
    </p:spTree>
    <p:extLst>
      <p:ext uri="{BB962C8B-B14F-4D97-AF65-F5344CB8AC3E}">
        <p14:creationId xmlns:p14="http://schemas.microsoft.com/office/powerpoint/2010/main" val="2128708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0">
              <a:defRPr/>
            </a:pPr>
            <a:r>
              <a:rPr lang="en-US" baseline="0" dirty="0"/>
              <a:t>As part of the data preparation task, PowerAI Enterprise can give the data scientist a “check” on the validity of the training and testing data set as they are run through the transformation process. Clicking on </a:t>
            </a:r>
            <a:r>
              <a:rPr lang="en-US" i="1" baseline="0" dirty="0"/>
              <a:t>Preview Results </a:t>
            </a:r>
            <a:r>
              <a:rPr lang="en-US" baseline="0" dirty="0"/>
              <a:t>allows a data scientist to visualize the images and results of transformations.</a:t>
            </a:r>
          </a:p>
          <a:p>
            <a:pPr defTabSz="698830">
              <a:defRPr/>
            </a:pPr>
            <a:endParaRPr lang="en-US" baseline="0" dirty="0"/>
          </a:p>
          <a:p>
            <a:pPr defTabSz="698830">
              <a:defRPr/>
            </a:pPr>
            <a:r>
              <a:rPr lang="en-US" baseline="0" dirty="0"/>
              <a:t>Because these tools for preparing data in PowerAI have awareness of both the size and complexity of the data, as well as the scale of resources available, PowerAI Enterprise is able to intelligently manage the execution of training jobs: optimizing for either low cost (run across the fewest number of nodes/cores) or optimizing for the fastest execution of the transform job (run across more nodes/cores). This function, which is built upon machine intelligence, is core to the data preparation function in PowerAI Enterprise</a:t>
            </a:r>
          </a:p>
          <a:p>
            <a:pPr defTabSz="698830">
              <a:defRPr/>
            </a:pPr>
            <a:endParaRPr lang="en-US" baseline="0" dirty="0"/>
          </a:p>
          <a:p>
            <a:r>
              <a:rPr lang="en-US" dirty="0"/>
              <a:t>Integrated in to the data preparation step is a quality check function which allows a data engineer or data scientist to check the clarity of signal in the data, running a simplified model and sample training run from within the data import tool. Although not as sophisticated as a fully developed model, this “gut-check” allows a data scientist to discover early on in the process whether there are obvious issues or deficiencies in the training data set before investing significant time in the model development phase.</a:t>
            </a:r>
          </a:p>
        </p:txBody>
      </p:sp>
      <p:sp>
        <p:nvSpPr>
          <p:cNvPr id="4" name="Slide Number Placeholder 3"/>
          <p:cNvSpPr>
            <a:spLocks noGrp="1"/>
          </p:cNvSpPr>
          <p:nvPr>
            <p:ph type="sldNum" sz="quarter" idx="10"/>
          </p:nvPr>
        </p:nvSpPr>
        <p:spPr/>
        <p:txBody>
          <a:bodyPr/>
          <a:lstStyle/>
          <a:p>
            <a:fld id="{18D02FFD-07D4-5C4F-BD77-921008177348}" type="slidenum">
              <a:rPr lang="en-US" smtClean="0"/>
              <a:pPr/>
              <a:t>27</a:t>
            </a:fld>
            <a:endParaRPr lang="en-US" dirty="0"/>
          </a:p>
        </p:txBody>
      </p:sp>
    </p:spTree>
    <p:extLst>
      <p:ext uri="{BB962C8B-B14F-4D97-AF65-F5344CB8AC3E}">
        <p14:creationId xmlns:p14="http://schemas.microsoft.com/office/powerpoint/2010/main" val="2863362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challenging tasks for a data scientist is to find just the right hyperparameters to use when training a model. As previously mentioned, PowerAI Enterprise offers hyperparameter optimization which provides a great starting point for data scientists to be able to get up and running quickly with near optimal training runs. However, because those run off of a sample of the data, there are still opportunities for improvement. That’s where the Deep Learning Impact (DLI) component of PowerAI Enterprise comes into play. DLI provides training visualization, monitoring, and optimization capabilities. </a:t>
            </a:r>
          </a:p>
          <a:p>
            <a:endParaRPr lang="en-US" dirty="0"/>
          </a:p>
          <a:p>
            <a:r>
              <a:rPr lang="en-US" dirty="0"/>
              <a:t>While the model is training, the data scientist can visualize key metrics such as the loss rate, accuracy and other metrics important in the training runs. For example, if the data scientist is looking at the loss rate and is seeing that as epochs continue to execute, that there is no further gain in the accuracy and no further drop in loss rate, they can decide to terminate the model execution as they know further iterations will not create a more accurate model.</a:t>
            </a:r>
          </a:p>
          <a:p>
            <a:endParaRPr lang="en-US" dirty="0"/>
          </a:p>
          <a:p>
            <a:r>
              <a:rPr lang="en-US" dirty="0"/>
              <a:t>Another key capability is the ability to optimize hyperparameters based on the real training runs that are executed. For example, in the above slide you can see that clicking on the Optimize button brings up another dialog that tells the user that the </a:t>
            </a:r>
            <a:r>
              <a:rPr lang="en-US" dirty="0" err="1"/>
              <a:t>learning_rate</a:t>
            </a:r>
            <a:r>
              <a:rPr lang="en-US" dirty="0"/>
              <a:t> (an important hyperparameter) should be set to 0.15 and the model should be retrained with that new value. This can simplify the convergence towards an optimal set of hyperparameters based on the complete training runs across all the training data.</a:t>
            </a:r>
          </a:p>
        </p:txBody>
      </p:sp>
      <p:sp>
        <p:nvSpPr>
          <p:cNvPr id="4" name="Slide Number Placeholder 3"/>
          <p:cNvSpPr>
            <a:spLocks noGrp="1"/>
          </p:cNvSpPr>
          <p:nvPr>
            <p:ph type="sldNum" sz="quarter" idx="10"/>
          </p:nvPr>
        </p:nvSpPr>
        <p:spPr/>
        <p:txBody>
          <a:bodyPr/>
          <a:lstStyle/>
          <a:p>
            <a:fld id="{7C042690-F6F9-4744-944F-C9EED990E2E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47691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715963" y="1022350"/>
            <a:ext cx="5368925" cy="3019425"/>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cs typeface="Arial" pitchFamily="34" charset="0"/>
              </a:rPr>
              <a:t>One of the most important features of PowerAI Enterprise is the dynamic, policy based resource plan capabilities. This is something almost all clients doing large training runs in a multi-tenant environment struggle with.</a:t>
            </a:r>
          </a:p>
          <a:p>
            <a:pPr eaLnBrk="1" hangingPunct="1">
              <a:spcBef>
                <a:spcPct val="0"/>
              </a:spcBef>
            </a:pPr>
            <a:endParaRPr lang="en-US" dirty="0">
              <a:cs typeface="Arial" pitchFamily="34" charset="0"/>
            </a:endParaRPr>
          </a:p>
          <a:p>
            <a:pPr eaLnBrk="1" hangingPunct="1">
              <a:spcBef>
                <a:spcPct val="0"/>
              </a:spcBef>
            </a:pPr>
            <a:r>
              <a:rPr lang="en-US" dirty="0">
                <a:cs typeface="Arial" pitchFamily="34" charset="0"/>
              </a:rPr>
              <a:t>Here is the issue: when you begin a TensorFlow job for example, you specify how many nodes the job will run on and how many GPUs to use in the training run. Once the training run starts, there is no way (via TensorFlow or any other open source framework for that matter) to alter that allocation and if the job runs for hours or several days, everyone else is excluded from using those resources until that job finishes or until someone cancels that job. The results are frustrated data scientists who cannot get access to resources they need to do their job (and/or an excessive amounts of manual communication and coordination amongst a set of individuals that need to figure out who can have the servers resources and for how long).</a:t>
            </a:r>
          </a:p>
          <a:p>
            <a:pPr eaLnBrk="1" hangingPunct="1">
              <a:spcBef>
                <a:spcPct val="0"/>
              </a:spcBef>
            </a:pPr>
            <a:endParaRPr lang="en-US" dirty="0">
              <a:cs typeface="Arial" pitchFamily="34" charset="0"/>
            </a:endParaRPr>
          </a:p>
          <a:p>
            <a:pPr eaLnBrk="1" hangingPunct="1">
              <a:spcBef>
                <a:spcPct val="0"/>
              </a:spcBef>
            </a:pPr>
            <a:r>
              <a:rPr lang="en-US" dirty="0">
                <a:cs typeface="Arial" pitchFamily="34" charset="0"/>
              </a:rPr>
              <a:t>PowerAI Enterprise solves this problem. First, PowerAI Enterprise allows clients to create resource plans to determine who will get what share of the various resources. This allows an administrator to divide the available resources in a fair way amongst all of the consumers that may come into the system. But even more important is that this resource plan is dynamic; if there is a critical job that comes onto the system that needs additional resources, the administrator can change plans on the fly to allocate more resources to that critical job. Most importantly, it allows for jobs to give up GPU resources when there is contention for such a resource in order to “play nicely” with other jobs that need that resource. And when the resources are not contended for, the jobs that are executing on the box can consume more GPUs if they are available and therefore finish their work more quickly. </a:t>
            </a:r>
          </a:p>
          <a:p>
            <a:pPr eaLnBrk="1" hangingPunct="1">
              <a:spcBef>
                <a:spcPct val="0"/>
              </a:spcBef>
            </a:pPr>
            <a:endParaRPr lang="en-US" dirty="0">
              <a:cs typeface="Arial" pitchFamily="34" charset="0"/>
            </a:endParaRPr>
          </a:p>
          <a:p>
            <a:pPr eaLnBrk="1" hangingPunct="1">
              <a:spcBef>
                <a:spcPct val="0"/>
              </a:spcBef>
            </a:pPr>
            <a:r>
              <a:rPr lang="en-US" dirty="0">
                <a:cs typeface="Arial" pitchFamily="34" charset="0"/>
              </a:rPr>
              <a:t>All of this allows for data scientists to partake in the same SLA management capabilities that IBM has provided to other enterprise clients in other domains for decades.</a:t>
            </a:r>
          </a:p>
        </p:txBody>
      </p:sp>
      <p:sp>
        <p:nvSpPr>
          <p:cNvPr id="2" name="Slide Number Placeholder 1">
            <a:extLst>
              <a:ext uri="{FF2B5EF4-FFF2-40B4-BE49-F238E27FC236}">
                <a16:creationId xmlns:a16="http://schemas.microsoft.com/office/drawing/2014/main" id="{BB3BA930-4F89-4B35-8323-22598A1D45F5}"/>
              </a:ext>
            </a:extLst>
          </p:cNvPr>
          <p:cNvSpPr>
            <a:spLocks noGrp="1"/>
          </p:cNvSpPr>
          <p:nvPr>
            <p:ph type="sldNum" sz="quarter" idx="10"/>
          </p:nvPr>
        </p:nvSpPr>
        <p:spPr/>
        <p:txBody>
          <a:bodyPr/>
          <a:lstStyle/>
          <a:p>
            <a:fld id="{18D02FFD-07D4-5C4F-BD77-921008177348}" type="slidenum">
              <a:rPr lang="en-US" smtClean="0"/>
              <a:t>29</a:t>
            </a:fld>
            <a:endParaRPr lang="en-US" dirty="0"/>
          </a:p>
        </p:txBody>
      </p:sp>
    </p:spTree>
    <p:extLst>
      <p:ext uri="{BB962C8B-B14F-4D97-AF65-F5344CB8AC3E}">
        <p14:creationId xmlns:p14="http://schemas.microsoft.com/office/powerpoint/2010/main" val="368868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look at the offerings that make up the PowerAI portfolio.</a:t>
            </a:r>
          </a:p>
        </p:txBody>
      </p:sp>
      <p:sp>
        <p:nvSpPr>
          <p:cNvPr id="4" name="Slide Number Placeholder 3"/>
          <p:cNvSpPr>
            <a:spLocks noGrp="1"/>
          </p:cNvSpPr>
          <p:nvPr>
            <p:ph type="sldNum" sz="quarter" idx="10"/>
          </p:nvPr>
        </p:nvSpPr>
        <p:spPr/>
        <p:txBody>
          <a:bodyPr/>
          <a:lstStyle/>
          <a:p>
            <a:fld id="{18D02FFD-07D4-5C4F-BD77-921008177348}" type="slidenum">
              <a:rPr lang="en-US" smtClean="0"/>
              <a:t>3</a:t>
            </a:fld>
            <a:endParaRPr lang="en-US" dirty="0"/>
          </a:p>
        </p:txBody>
      </p:sp>
    </p:spTree>
    <p:extLst>
      <p:ext uri="{BB962C8B-B14F-4D97-AF65-F5344CB8AC3E}">
        <p14:creationId xmlns:p14="http://schemas.microsoft.com/office/powerpoint/2010/main" val="3667969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2325" y="938213"/>
            <a:ext cx="5253038" cy="2954337"/>
          </a:xfrm>
        </p:spPr>
      </p:sp>
      <p:sp>
        <p:nvSpPr>
          <p:cNvPr id="3" name="Notes Placeholder 2"/>
          <p:cNvSpPr>
            <a:spLocks noGrp="1"/>
          </p:cNvSpPr>
          <p:nvPr>
            <p:ph type="body" idx="1"/>
          </p:nvPr>
        </p:nvSpPr>
        <p:spPr/>
        <p:txBody>
          <a:bodyPr/>
          <a:lstStyle/>
          <a:p>
            <a:pPr rtl="0"/>
            <a:r>
              <a:rPr lang="en-US" dirty="0"/>
              <a:t>When a data scientist submits a training job they can specify the maximum number of GPUs that the job can use. While executing, PowerAI allocates as many GPUs as available to the job, up to the maximum number specified, or removes GPUs as other policies may dictate. Regardless of the number of GPUs allocated or removed from the job, the job will continue to execute until it completes (it will not fail due to starvation of GPU resources). </a:t>
            </a:r>
          </a:p>
          <a:p>
            <a:pPr rtl="0"/>
            <a:endParaRPr lang="en-US" dirty="0"/>
          </a:p>
          <a:p>
            <a:pPr rtl="0"/>
            <a:r>
              <a:rPr lang="en-US" dirty="0"/>
              <a:t>With Elastic Distributed Training (EDT), users can utilize quality of service policies to define how the system behaves during GPU allocation and job execution. IBM PowerAI Enterprise includes the following policies:</a:t>
            </a:r>
            <a:br>
              <a:rPr lang="en-US" dirty="0"/>
            </a:br>
            <a:endParaRPr lang="en-US" dirty="0">
              <a:effectLst/>
            </a:endParaRPr>
          </a:p>
          <a:p>
            <a:pPr defTabSz="698830">
              <a:defRPr/>
            </a:pPr>
            <a:r>
              <a:rPr lang="en-US" b="1" dirty="0" err="1"/>
              <a:t>Fairshare</a:t>
            </a:r>
            <a:r>
              <a:rPr lang="en-US" dirty="0"/>
              <a:t> – Sets the policy scheduler to share all available resources among all submitted jobs as equally as possible. </a:t>
            </a:r>
            <a:endParaRPr lang="en-US" dirty="0">
              <a:effectLst/>
            </a:endParaRPr>
          </a:p>
          <a:p>
            <a:pPr rtl="0"/>
            <a:r>
              <a:rPr lang="en-US" b="1" dirty="0"/>
              <a:t>Preemption</a:t>
            </a:r>
            <a:r>
              <a:rPr lang="en-US" dirty="0"/>
              <a:t> – Enables the running task to complete the current iteration and then assigns resource to another job (note that iteration is a subtask of a training run which may execute 1000s of iterations to complete).</a:t>
            </a:r>
            <a:endParaRPr lang="en-US" dirty="0">
              <a:effectLst/>
            </a:endParaRPr>
          </a:p>
          <a:p>
            <a:pPr rtl="0"/>
            <a:r>
              <a:rPr lang="en-US" b="1" dirty="0"/>
              <a:t>Priority</a:t>
            </a:r>
            <a:r>
              <a:rPr lang="en-US" dirty="0"/>
              <a:t> – Allows the higher priority job to use more resources than the other jobs.</a:t>
            </a:r>
            <a:endParaRPr lang="en-US" dirty="0">
              <a:effectLst/>
            </a:endParaRPr>
          </a:p>
          <a:p>
            <a:pPr rtl="0"/>
            <a:r>
              <a:rPr lang="en-US" dirty="0">
                <a:effectLst/>
              </a:rPr>
              <a:t> </a:t>
            </a:r>
          </a:p>
          <a:p>
            <a:pPr rtl="0"/>
            <a:r>
              <a:rPr lang="en-US" dirty="0"/>
              <a:t>In the example illustrated on this slide, Job 1 is submitted at 8:09 and runs on 8 GPUs since it is the only job executing. Job 2 is then submitted at 8:10. At this point the </a:t>
            </a:r>
            <a:r>
              <a:rPr lang="en-US" dirty="0" err="1"/>
              <a:t>Fairshare</a:t>
            </a:r>
            <a:r>
              <a:rPr lang="en-US" dirty="0"/>
              <a:t> policy ensures the GPUs are shared between all jobs, so Job 1 tasks are pre-empted and allowed to continue executing but with fewer GPUs. This allows 4 GPUs to be allocated to Job 2. Just past 8:13 the priority of Job 2 is increased. This means that Job 1 gets pre-empted again and will give up an additional GPU which is then allocated to Job 2. At this point, 3 GPUs are allocated to Job 1 and 5 are allocated to Job 2. Just past 8:17 Job 1 runs to completion freeing up 3 GPUs, which then get allocated to Job 2, which enjoys faster training time to throughout the rest of its execution as it is running on 8 GPUs.</a:t>
            </a:r>
            <a:endParaRPr lang="en-US" dirty="0">
              <a:effectLst/>
            </a:endParaRPr>
          </a:p>
          <a:p>
            <a:endParaRPr lang="en-CA" dirty="0"/>
          </a:p>
        </p:txBody>
      </p:sp>
      <p:sp>
        <p:nvSpPr>
          <p:cNvPr id="4" name="Slide Number Placeholder 3"/>
          <p:cNvSpPr>
            <a:spLocks noGrp="1"/>
          </p:cNvSpPr>
          <p:nvPr>
            <p:ph type="sldNum" sz="quarter" idx="10"/>
          </p:nvPr>
        </p:nvSpPr>
        <p:spPr/>
        <p:txBody>
          <a:bodyPr/>
          <a:lstStyle/>
          <a:p>
            <a:fld id="{62BD9F65-1CE6-4CAA-8EF2-28D4D390166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383463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p:spPr>
        <p:txBody>
          <a:bodyPr/>
          <a:lstStyle/>
          <a:p>
            <a:fld id="{DCEBC409-63FF-4B11-AAB7-0DAB6108A430}" type="slidenum">
              <a:rPr lang="en-US" altLang="zh-CN">
                <a:solidFill>
                  <a:prstClr val="black"/>
                </a:solidFill>
              </a:rPr>
              <a:pPr/>
              <a:t>31</a:t>
            </a:fld>
            <a:endParaRPr lang="en-US" altLang="zh-CN">
              <a:solidFill>
                <a:prstClr val="black"/>
              </a:solidFill>
            </a:endParaRPr>
          </a:p>
        </p:txBody>
      </p:sp>
      <p:sp>
        <p:nvSpPr>
          <p:cNvPr id="8196" name="Rectangle 2"/>
          <p:cNvSpPr>
            <a:spLocks noGrp="1" noRot="1" noChangeAspect="1" noChangeArrowheads="1" noTextEdit="1"/>
          </p:cNvSpPr>
          <p:nvPr>
            <p:ph type="sldImg"/>
          </p:nvPr>
        </p:nvSpPr>
        <p:spPr>
          <a:xfrm>
            <a:off x="657225" y="982663"/>
            <a:ext cx="5694363" cy="3203575"/>
          </a:xfrm>
          <a:solidFill>
            <a:srgbClr val="FFFFFF"/>
          </a:solidFill>
          <a:ln/>
        </p:spPr>
      </p:sp>
      <p:sp>
        <p:nvSpPr>
          <p:cNvPr id="8197" name="Rectangle 3"/>
          <p:cNvSpPr>
            <a:spLocks noGrp="1" noChangeArrowheads="1"/>
          </p:cNvSpPr>
          <p:nvPr>
            <p:ph type="body" idx="1"/>
          </p:nvPr>
        </p:nvSpPr>
        <p:spPr>
          <a:xfrm>
            <a:off x="635610" y="4373706"/>
            <a:ext cx="5732949" cy="3204110"/>
          </a:xfrm>
        </p:spPr>
        <p:txBody>
          <a:bodyPr vert="horz" lIns="93177" tIns="46589" rIns="93177" bIns="46589" rtlCol="0"/>
          <a:lstStyle/>
          <a:p>
            <a:r>
              <a:rPr lang="en-CA" altLang="zh-CN" dirty="0"/>
              <a:t>Another management feature that is part of PowerAI Enterprise (as part of the integration with Spectrum Conductor Deep Learning Impact) is the detailed resource monitoring as well as chargeback accounting reports based on various resources consumed by the various training models being executed.</a:t>
            </a:r>
            <a:endParaRPr lang="zh-CN" altLang="zh-CN" dirty="0"/>
          </a:p>
        </p:txBody>
      </p:sp>
    </p:spTree>
    <p:extLst>
      <p:ext uri="{BB962C8B-B14F-4D97-AF65-F5344CB8AC3E}">
        <p14:creationId xmlns:p14="http://schemas.microsoft.com/office/powerpoint/2010/main" val="2477519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 wouldn’t be an IBM product if it wasn’t focused on the needs of enterprise clients. Our customers expect security, availability, reliability, scalability, and more from us and they have relied on our solution integrity in this space for decades.</a:t>
            </a:r>
          </a:p>
        </p:txBody>
      </p:sp>
      <p:sp>
        <p:nvSpPr>
          <p:cNvPr id="4" name="Slide Number Placeholder 3"/>
          <p:cNvSpPr>
            <a:spLocks noGrp="1"/>
          </p:cNvSpPr>
          <p:nvPr>
            <p:ph type="sldNum" sz="quarter" idx="5"/>
          </p:nvPr>
        </p:nvSpPr>
        <p:spPr/>
        <p:txBody>
          <a:bodyPr/>
          <a:lstStyle/>
          <a:p>
            <a:fld id="{C241C874-BEC1-41D6-89C5-EBE5E2118E40}" type="slidenum">
              <a:rPr lang="en-US" smtClean="0"/>
              <a:t>32</a:t>
            </a:fld>
            <a:endParaRPr lang="en-US"/>
          </a:p>
        </p:txBody>
      </p:sp>
    </p:spTree>
    <p:extLst>
      <p:ext uri="{BB962C8B-B14F-4D97-AF65-F5344CB8AC3E}">
        <p14:creationId xmlns:p14="http://schemas.microsoft.com/office/powerpoint/2010/main" val="2679676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686160"/>
          </a:xfrm>
        </p:spPr>
        <p:txBody>
          <a:bodyPr/>
          <a:lstStyle/>
          <a:p>
            <a:pPr rtl="0"/>
            <a:r>
              <a:rPr lang="en-US" dirty="0"/>
              <a:t>One of core technologies included in PowerAI Enterprise (Spectrum Conductor) has been implemented at large scale within many financial services companies (9 out of the top 10 investment banks as an example). These organizations drive very high standards for security, which PowerAI Enterprise now inherits. For example, most investment banks initiate quarterly penetration testing, both automated and manual. These tests focus on third party library vulnerabilities, man in the middle risks, clear text message passing, access controls, unauthorized access to data, and many other potential risks. As a result, IBM has spent a tremendous amount of time with each release, to ensure the security requirements from these demanding financial services customers can be met.</a:t>
            </a:r>
          </a:p>
          <a:p>
            <a:pPr rtl="0"/>
            <a:r>
              <a:rPr lang="en-US" dirty="0"/>
              <a:t>There are four critical areas of focus: </a:t>
            </a:r>
          </a:p>
          <a:p>
            <a:pPr rtl="0"/>
            <a:endParaRPr lang="en-CA" dirty="0"/>
          </a:p>
          <a:p>
            <a:pPr rtl="0"/>
            <a:r>
              <a:rPr lang="en-US" b="1" dirty="0"/>
              <a:t>Authentication</a:t>
            </a:r>
            <a:r>
              <a:rPr lang="en-US" dirty="0"/>
              <a:t> – This ensures the user logging into the system can be authenticated (ensuring they are who they say they are) and passes the correct credentials to the system in a secure manner. Kerberos authentication is the most common method, and is fully supported by PowerAI Enterprise. In addition, the authentication logic can be a plug-in, as is the case with </a:t>
            </a:r>
            <a:r>
              <a:rPr lang="en-US" dirty="0" err="1"/>
              <a:t>Siteminder</a:t>
            </a:r>
            <a:r>
              <a:rPr lang="en-US" dirty="0"/>
              <a:t>. Lastly, this authentication logic needs to tie back to an organizations user management system. In this context, PowerAI Enterprise supports both Active Directory (AD) and LDAP (Lightweight Directory Access Protocol) as the source for users and groups, who will have access to the PowerAI Enterprise system. This is a benefit as the client is not responsible for maintaining a separate and redundant authentication infrastructure just for PowerAI Enterprise.</a:t>
            </a:r>
          </a:p>
          <a:p>
            <a:pPr rtl="0"/>
            <a:endParaRPr lang="en-CA" dirty="0"/>
          </a:p>
          <a:p>
            <a:pPr rtl="0"/>
            <a:r>
              <a:rPr lang="en-US" b="1" dirty="0"/>
              <a:t>Authorization – </a:t>
            </a:r>
            <a:r>
              <a:rPr lang="en-US" dirty="0"/>
              <a:t>Once a user is authenticated, the next focus is to control the access points tied to authorization. PowerAI Enterprise supports full role based access control. This is a highly configurable system to manage access with fine grain control. The systems allows the cluster administrator to set up roles, associated attributes and privileges to each role, and assign users and/or groups to roles. Access control is managed within all aspects of the system, including the GUI, command line, and API integrations.</a:t>
            </a:r>
          </a:p>
          <a:p>
            <a:pPr rtl="0"/>
            <a:endParaRPr lang="en-CA" dirty="0"/>
          </a:p>
          <a:p>
            <a:pPr rtl="0"/>
            <a:r>
              <a:rPr lang="en-US" b="1" dirty="0"/>
              <a:t>Impersonation </a:t>
            </a:r>
            <a:r>
              <a:rPr lang="en-US" dirty="0"/>
              <a:t>– This is the ability to select operating system level users for execution of services (non-root), and then provide authorization to application users to access these services. This is critical when supporting a multi-tenant environment. Each application can have their own execution user, which is also tied to the authorization of data (for example, file system access control lists - ACLs). This ensures one line of business or application does not get unauthorized access to another applications data, when they are running on the same server. Without this capability, multi-tenancy would not be possible, as it would not be secure. On the user side, this allows a user or group of users to operate with elevated privileges within a specific instance or application inside the cluster, without giving them overall elevated authorization on the cluster as a whole. Essentially, allows sharing of resources while maintaining application run time isolation.</a:t>
            </a:r>
          </a:p>
          <a:p>
            <a:pPr rtl="0"/>
            <a:endParaRPr lang="en-CA" dirty="0"/>
          </a:p>
          <a:p>
            <a:pPr rtl="0"/>
            <a:r>
              <a:rPr lang="en-US" b="1" dirty="0"/>
              <a:t>Encryption </a:t>
            </a:r>
            <a:r>
              <a:rPr lang="en-US" dirty="0"/>
              <a:t>– All messaging between services and client connections, are encrypted via SSL/TLS. This eliminates clear text messaging and greatly reduces security risks. In addition, data at rest can also be encrypted, assuming the file system / storage devices supports encryption. IBM Spectrum Scale is an example where the data at rest can be encrypted, providing a complete solution from IBM.</a:t>
            </a:r>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33</a:t>
            </a:fld>
            <a:endParaRPr lang="en-US" dirty="0"/>
          </a:p>
        </p:txBody>
      </p:sp>
    </p:spTree>
    <p:extLst>
      <p:ext uri="{BB962C8B-B14F-4D97-AF65-F5344CB8AC3E}">
        <p14:creationId xmlns:p14="http://schemas.microsoft.com/office/powerpoint/2010/main" val="1354678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summarize with the 4 areas that are the most common reasons why clients choose IBM PowerAI:</a:t>
            </a:r>
          </a:p>
          <a:p>
            <a:endParaRPr lang="en-US" dirty="0"/>
          </a:p>
          <a:p>
            <a:r>
              <a:rPr lang="en-US" b="1" dirty="0"/>
              <a:t>Simplicity</a:t>
            </a:r>
            <a:r>
              <a:rPr lang="en-US" dirty="0"/>
              <a:t> – open-source is chaotic; IBM hardens &amp; supports it which allows clients to get started much faster and with higher levels of reliability, providing a true enterprise AI platform.</a:t>
            </a:r>
          </a:p>
          <a:p>
            <a:endParaRPr lang="en-US" dirty="0"/>
          </a:p>
          <a:p>
            <a:r>
              <a:rPr lang="en-US" b="1" dirty="0"/>
              <a:t>Unique capabilities </a:t>
            </a:r>
            <a:r>
              <a:rPr lang="en-US" dirty="0"/>
              <a:t>– from Large Model Support, to auto learning features like our PowerAI Vision, clients can leverage these unique capabilities to deliver faster training times and more accurate models. Clients with larger data science teams need strong multi-tenancy features and </a:t>
            </a:r>
            <a:r>
              <a:rPr lang="en-US" dirty="0" err="1"/>
              <a:t>PowerAI’s</a:t>
            </a:r>
            <a:r>
              <a:rPr lang="en-US" dirty="0"/>
              <a:t> elastic training is able to allocate GPUs dynamically, increasing &amp; decreasing as required.</a:t>
            </a:r>
          </a:p>
          <a:p>
            <a:endParaRPr lang="en-US" dirty="0"/>
          </a:p>
          <a:p>
            <a:r>
              <a:rPr lang="en-US" b="1" dirty="0"/>
              <a:t>Faster AI model training </a:t>
            </a:r>
            <a:r>
              <a:rPr lang="en-US" dirty="0"/>
              <a:t>– scaling from a single node to hundreds of servers means clients don’t have to worry about how successful they are (we are there for them as they grow). This results in faster insights and better economies of scale for our clients.</a:t>
            </a:r>
          </a:p>
          <a:p>
            <a:endParaRPr lang="en-US" dirty="0"/>
          </a:p>
          <a:p>
            <a:r>
              <a:rPr lang="en-US" dirty="0"/>
              <a:t>The </a:t>
            </a:r>
            <a:r>
              <a:rPr lang="en-US" b="1" dirty="0"/>
              <a:t>Open Platform</a:t>
            </a:r>
            <a:r>
              <a:rPr lang="en-US" dirty="0"/>
              <a:t> IBM enables software vendors and solution integrators to leverage their unique skills and combine them with our unique technologies to deliver even more robust solutions to our joint clients.</a:t>
            </a:r>
          </a:p>
          <a:p>
            <a:endParaRPr lang="en-US" dirty="0"/>
          </a:p>
        </p:txBody>
      </p:sp>
      <p:sp>
        <p:nvSpPr>
          <p:cNvPr id="4" name="Slide Number Placeholder 3"/>
          <p:cNvSpPr>
            <a:spLocks noGrp="1"/>
          </p:cNvSpPr>
          <p:nvPr>
            <p:ph type="sldNum" sz="quarter" idx="10"/>
          </p:nvPr>
        </p:nvSpPr>
        <p:spPr/>
        <p:txBody>
          <a:bodyPr/>
          <a:lstStyle/>
          <a:p>
            <a:fld id="{18D02FFD-07D4-5C4F-BD77-921008177348}" type="slidenum">
              <a:rPr lang="en-US" smtClean="0"/>
              <a:t>34</a:t>
            </a:fld>
            <a:endParaRPr lang="en-US"/>
          </a:p>
        </p:txBody>
      </p:sp>
    </p:spTree>
    <p:extLst>
      <p:ext uri="{BB962C8B-B14F-4D97-AF65-F5344CB8AC3E}">
        <p14:creationId xmlns:p14="http://schemas.microsoft.com/office/powerpoint/2010/main" val="3811998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look at the PowerAI portfolio side by side to see when you would use the “Base” offering, PowerAI Enterprise, PowerAI Vision, H2O Driverless AI, and/or Watson Studio Local (formerly known as Data Science Experience Local or DSX Local) for your machine learning and deep learning tasks.</a:t>
            </a:r>
          </a:p>
        </p:txBody>
      </p:sp>
      <p:sp>
        <p:nvSpPr>
          <p:cNvPr id="4" name="Slide Number Placeholder 3"/>
          <p:cNvSpPr>
            <a:spLocks noGrp="1"/>
          </p:cNvSpPr>
          <p:nvPr>
            <p:ph type="sldNum" sz="quarter" idx="10"/>
          </p:nvPr>
        </p:nvSpPr>
        <p:spPr/>
        <p:txBody>
          <a:bodyPr/>
          <a:lstStyle/>
          <a:p>
            <a:fld id="{18D02FFD-07D4-5C4F-BD77-921008177348}" type="slidenum">
              <a:rPr lang="en-US" smtClean="0"/>
              <a:t>35</a:t>
            </a:fld>
            <a:endParaRPr lang="en-US" dirty="0"/>
          </a:p>
        </p:txBody>
      </p:sp>
    </p:spTree>
    <p:extLst>
      <p:ext uri="{BB962C8B-B14F-4D97-AF65-F5344CB8AC3E}">
        <p14:creationId xmlns:p14="http://schemas.microsoft.com/office/powerpoint/2010/main" val="648600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chart is included for your reference to help compare the various offerings available as part of the PowerAI portfolio. We won’t go through each of the rows and columns in detail but they cover aspects of the offering (free vs. commercial), what applications are best for each offering, what type of clustering is available and what types of management products are available or included within the offering.</a:t>
            </a:r>
          </a:p>
        </p:txBody>
      </p:sp>
      <p:sp>
        <p:nvSpPr>
          <p:cNvPr id="4" name="Slide Number Placeholder 3"/>
          <p:cNvSpPr>
            <a:spLocks noGrp="1"/>
          </p:cNvSpPr>
          <p:nvPr>
            <p:ph type="sldNum" sz="quarter" idx="10"/>
          </p:nvPr>
        </p:nvSpPr>
        <p:spPr/>
        <p:txBody>
          <a:bodyPr/>
          <a:lstStyle/>
          <a:p>
            <a:fld id="{18D02FFD-07D4-5C4F-BD77-921008177348}" type="slidenum">
              <a:rPr lang="en-US" smtClean="0"/>
              <a:t>36</a:t>
            </a:fld>
            <a:endParaRPr lang="en-US" dirty="0"/>
          </a:p>
        </p:txBody>
      </p:sp>
    </p:spTree>
    <p:extLst>
      <p:ext uri="{BB962C8B-B14F-4D97-AF65-F5344CB8AC3E}">
        <p14:creationId xmlns:p14="http://schemas.microsoft.com/office/powerpoint/2010/main" val="782863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 sure you leverage the IBM Systems AI Infrastructure Reference Architecture. It includes everything from Proof of Concept (POC) and experimentation configurations to production configurations up to and including enterprise scale architecture. It includes the full configuration including the bill of materials needed to order each of the reference architectures.</a:t>
            </a:r>
          </a:p>
          <a:p>
            <a:endParaRPr lang="en-CA" dirty="0"/>
          </a:p>
          <a:p>
            <a:r>
              <a:rPr lang="en-CA" dirty="0"/>
              <a:t>You can find the reference architecture at http://bit.ly/PowerAI_Ref_Arch </a:t>
            </a: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37</a:t>
            </a:fld>
            <a:endParaRPr lang="en-US" dirty="0"/>
          </a:p>
        </p:txBody>
      </p:sp>
    </p:spTree>
    <p:extLst>
      <p:ext uri="{BB962C8B-B14F-4D97-AF65-F5344CB8AC3E}">
        <p14:creationId xmlns:p14="http://schemas.microsoft.com/office/powerpoint/2010/main" val="4174434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473892"/>
            <a:ext cx="5608320" cy="4525023"/>
          </a:xfrm>
        </p:spPr>
        <p:txBody>
          <a:bodyPr/>
          <a:lstStyle/>
          <a:p>
            <a:pPr lvl="0"/>
            <a:r>
              <a:rPr lang="en-US" dirty="0"/>
              <a:t>In summary, with PowerAI, IBM is taking the most popular open source machine learning and deep learning frameworks like TensorFlow, </a:t>
            </a:r>
            <a:r>
              <a:rPr lang="en-US" dirty="0" err="1"/>
              <a:t>PyTorch</a:t>
            </a:r>
            <a:r>
              <a:rPr lang="en-US" dirty="0"/>
              <a:t> and Caffe, among others, and have built a supported distribution out of it along with enterprise level functions (management, availability, security, and more) which provide an enterprise class ML and DL platform.</a:t>
            </a:r>
          </a:p>
          <a:p>
            <a:pPr lvl="0"/>
            <a:endParaRPr lang="en-US" dirty="0"/>
          </a:p>
          <a:p>
            <a:pPr lvl="0"/>
            <a:r>
              <a:rPr lang="en-US" dirty="0"/>
              <a:t>Think of it like RedHat and how it packages Linux. You don’t go to linux.org to get Linux, you go to RedHat or SUSE or Ubuntu. It’s in the same way that IBM has packaged these machine learning and deep learning frameworks. Instead of going to all these various open source websites and building this software stack yourself, IBM has done it for you. IBM curates it, tests it and constantly updates it based on new releases. But then on top of that, IBM has added several tools to make it easier to use this open source software, and of course we give you much higher performance for training AI models.</a:t>
            </a:r>
          </a:p>
          <a:p>
            <a:pPr lvl="0"/>
            <a:endParaRPr lang="en-US" dirty="0"/>
          </a:p>
          <a:p>
            <a:pPr lvl="0"/>
            <a:r>
              <a:rPr lang="en-US" dirty="0"/>
              <a:t>PowerAI Enterprise includes enterprise support and additional capabilities above what is included in the base offering:</a:t>
            </a:r>
          </a:p>
          <a:p>
            <a:pPr lvl="0"/>
            <a:endParaRPr lang="en-US" dirty="0"/>
          </a:p>
          <a:p>
            <a:r>
              <a:rPr lang="en-US" b="1" dirty="0"/>
              <a:t>Integrated &amp; Supported Platform</a:t>
            </a:r>
          </a:p>
          <a:p>
            <a:pPr marL="174708" indent="-174708">
              <a:buFont typeface="Arial" panose="020B0604020202020204" pitchFamily="34" charset="0"/>
              <a:buChar char="•"/>
            </a:pPr>
            <a:r>
              <a:rPr lang="en-US" dirty="0"/>
              <a:t>Validated &amp; Co-optimized Software &amp; Hardware </a:t>
            </a:r>
          </a:p>
          <a:p>
            <a:pPr marL="174708" indent="-174708">
              <a:buFont typeface="Arial" panose="020B0604020202020204" pitchFamily="34" charset="0"/>
              <a:buChar char="•"/>
            </a:pPr>
            <a:r>
              <a:rPr lang="en-US" dirty="0"/>
              <a:t>Enterprise L1-L3 Support</a:t>
            </a:r>
          </a:p>
          <a:p>
            <a:pPr marL="174708" indent="-174708">
              <a:buFont typeface="Arial" panose="020B0604020202020204" pitchFamily="34" charset="0"/>
              <a:buChar char="•"/>
            </a:pPr>
            <a:r>
              <a:rPr lang="en-US" dirty="0"/>
              <a:t>Integration with data stores, cloud, cluster management</a:t>
            </a:r>
          </a:p>
          <a:p>
            <a:pPr marL="174708" indent="-174708">
              <a:buFont typeface="Arial" panose="020B0604020202020204" pitchFamily="34" charset="0"/>
              <a:buChar char="•"/>
            </a:pPr>
            <a:r>
              <a:rPr lang="en-US" dirty="0"/>
              <a:t>Integration with key ML platforms (Watson Studio Local (formerly Data Science Experience Local), Anaconda, H2O)</a:t>
            </a:r>
          </a:p>
          <a:p>
            <a:pPr marL="174708" indent="-174708">
              <a:buFont typeface="Arial" panose="020B0604020202020204" pitchFamily="34" charset="0"/>
              <a:buChar char="•"/>
            </a:pPr>
            <a:r>
              <a:rPr lang="en-US" dirty="0"/>
              <a:t>Integration with key inference platforms</a:t>
            </a:r>
          </a:p>
          <a:p>
            <a:endParaRPr lang="en-US" b="1" dirty="0"/>
          </a:p>
          <a:p>
            <a:r>
              <a:rPr lang="en-US" b="1" dirty="0"/>
              <a:t>Higher Productivity for Data Scientists</a:t>
            </a:r>
          </a:p>
          <a:p>
            <a:pPr marL="174708" indent="-174708">
              <a:buFont typeface="Arial" panose="020B0604020202020204" pitchFamily="34" charset="0"/>
              <a:buChar char="•"/>
            </a:pPr>
            <a:r>
              <a:rPr lang="en-US" dirty="0"/>
              <a:t>Performance: scalability (reduction in training times)</a:t>
            </a:r>
          </a:p>
          <a:p>
            <a:pPr marL="174708" indent="-174708">
              <a:buFont typeface="Arial" panose="020B0604020202020204" pitchFamily="34" charset="0"/>
              <a:buChar char="•"/>
            </a:pPr>
            <a:r>
              <a:rPr lang="en-US" dirty="0"/>
              <a:t>Capability: large models (larger more complex models for higher accuracy)</a:t>
            </a:r>
          </a:p>
          <a:p>
            <a:pPr marL="174708" indent="-174708">
              <a:buFont typeface="Arial" panose="020B0604020202020204" pitchFamily="34" charset="0"/>
              <a:buChar char="•"/>
            </a:pPr>
            <a:r>
              <a:rPr lang="en-US" dirty="0"/>
              <a:t>Ease of Use: auto-hyper-parameter tuning</a:t>
            </a:r>
          </a:p>
          <a:p>
            <a:endParaRPr lang="en-US" b="1" dirty="0"/>
          </a:p>
          <a:p>
            <a:r>
              <a:rPr lang="en-US" b="1" dirty="0"/>
              <a:t>Enable Non-Data Scientists to use AI</a:t>
            </a:r>
          </a:p>
          <a:p>
            <a:pPr marL="174708" indent="-174708">
              <a:buFont typeface="Arial" panose="020B0604020202020204" pitchFamily="34" charset="0"/>
              <a:buChar char="•"/>
            </a:pPr>
            <a:r>
              <a:rPr lang="en-US" dirty="0"/>
              <a:t>Rapid prototyping &amp; labeling for SMEs</a:t>
            </a:r>
          </a:p>
          <a:p>
            <a:pPr marL="174708" indent="-174708">
              <a:buFont typeface="Arial" panose="020B0604020202020204" pitchFamily="34" charset="0"/>
              <a:buChar char="•"/>
            </a:pPr>
            <a:r>
              <a:rPr lang="en-US" dirty="0"/>
              <a:t>Auto-ML (with PowerAI Vision)</a:t>
            </a:r>
          </a:p>
          <a:p>
            <a:pPr marL="174708" indent="-174708">
              <a:buFont typeface="Arial" panose="020B0604020202020204" pitchFamily="34" charset="0"/>
              <a:buChar char="•"/>
            </a:pPr>
            <a:r>
              <a:rPr lang="en-US" dirty="0"/>
              <a:t>Auto-DL (with H2O Driverless AI)</a:t>
            </a:r>
          </a:p>
        </p:txBody>
      </p:sp>
      <p:sp>
        <p:nvSpPr>
          <p:cNvPr id="4" name="Slide Number Placeholder 3"/>
          <p:cNvSpPr>
            <a:spLocks noGrp="1"/>
          </p:cNvSpPr>
          <p:nvPr>
            <p:ph type="sldNum" sz="quarter" idx="10"/>
          </p:nvPr>
        </p:nvSpPr>
        <p:spPr/>
        <p:txBody>
          <a:bodyPr/>
          <a:lstStyle/>
          <a:p>
            <a:fld id="{6E2E38B8-B0B4-AD41-AC6E-B781F46A9FD3}" type="slidenum">
              <a:rPr lang="en-US" smtClean="0"/>
              <a:pPr/>
              <a:t>38</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36184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473892"/>
            <a:ext cx="5608320" cy="4463047"/>
          </a:xfrm>
        </p:spPr>
        <p:txBody>
          <a:bodyPr/>
          <a:lstStyle/>
          <a:p>
            <a:pPr lvl="0"/>
            <a:r>
              <a:rPr lang="en-US" dirty="0"/>
              <a:t>With PowerAI, IBM is taking the most popular open source machine learning and deep learning frameworks like TensorFlow, PyTorch and Caffe, among others, and have built a supported distribution out of it.</a:t>
            </a:r>
          </a:p>
          <a:p>
            <a:pPr lvl="0"/>
            <a:endParaRPr lang="en-US" dirty="0"/>
          </a:p>
          <a:p>
            <a:pPr lvl="0"/>
            <a:r>
              <a:rPr lang="en-US" dirty="0"/>
              <a:t>Think of it like RedHat and how it packages Linux. You don’t go to linux.org to get Linux, you go to RedHat or SUSE or Ubuntu. It’s in the same way that IBM has packaged these machine learning and deep learning frameworks. Instead of going to all these various open source websites and building this software stack yourself, IBM has done it for you. IBM curates it, tests it and constantly updates it based on new releases. But then on top of that, IBM has added several tools to make it easier to use this open source software, and of course we give you much higher performance for training AI models.</a:t>
            </a:r>
          </a:p>
          <a:p>
            <a:pPr lvl="0"/>
            <a:endParaRPr lang="en-US" dirty="0"/>
          </a:p>
          <a:p>
            <a:pPr lvl="0"/>
            <a:r>
              <a:rPr lang="en-US" dirty="0"/>
              <a:t>PowerAI Enterprise includes enterprise support and additional capabilities above what is included in the base offering:</a:t>
            </a:r>
          </a:p>
          <a:p>
            <a:pPr lvl="0"/>
            <a:endParaRPr lang="en-US" dirty="0"/>
          </a:p>
          <a:p>
            <a:r>
              <a:rPr lang="en-US" b="1" dirty="0"/>
              <a:t>Integrated &amp; Supported Platform</a:t>
            </a:r>
          </a:p>
          <a:p>
            <a:pPr marL="174708" indent="-174708">
              <a:buFont typeface="Arial" panose="020B0604020202020204" pitchFamily="34" charset="0"/>
              <a:buChar char="•"/>
            </a:pPr>
            <a:r>
              <a:rPr lang="en-US" dirty="0"/>
              <a:t>Validated &amp; Co-optimized Software &amp; Hardware </a:t>
            </a:r>
          </a:p>
          <a:p>
            <a:pPr marL="174708" indent="-174708">
              <a:buFont typeface="Arial" panose="020B0604020202020204" pitchFamily="34" charset="0"/>
              <a:buChar char="•"/>
            </a:pPr>
            <a:r>
              <a:rPr lang="en-US" dirty="0"/>
              <a:t>Enterprise L1-L3 Support</a:t>
            </a:r>
          </a:p>
          <a:p>
            <a:pPr marL="174708" indent="-174708">
              <a:buFont typeface="Arial" panose="020B0604020202020204" pitchFamily="34" charset="0"/>
              <a:buChar char="•"/>
            </a:pPr>
            <a:r>
              <a:rPr lang="en-US" dirty="0"/>
              <a:t>Integration with data stores, cloud, cluster management</a:t>
            </a:r>
          </a:p>
          <a:p>
            <a:pPr marL="174708" indent="-174708">
              <a:buFont typeface="Arial" panose="020B0604020202020204" pitchFamily="34" charset="0"/>
              <a:buChar char="•"/>
            </a:pPr>
            <a:r>
              <a:rPr lang="en-US" dirty="0"/>
              <a:t>Integration with key ML platforms (Watson Studio Local (formerly Data Science Experience Local), Anaconda, H2O)</a:t>
            </a:r>
          </a:p>
          <a:p>
            <a:pPr marL="174708" indent="-174708">
              <a:buFont typeface="Arial" panose="020B0604020202020204" pitchFamily="34" charset="0"/>
              <a:buChar char="•"/>
            </a:pPr>
            <a:r>
              <a:rPr lang="en-US" dirty="0"/>
              <a:t>Integration with key inference platforms</a:t>
            </a:r>
          </a:p>
          <a:p>
            <a:endParaRPr lang="en-US" b="1" dirty="0"/>
          </a:p>
          <a:p>
            <a:r>
              <a:rPr lang="en-US" b="1" dirty="0"/>
              <a:t>Higher Productivity for Data Scientists</a:t>
            </a:r>
          </a:p>
          <a:p>
            <a:pPr marL="174708" indent="-174708">
              <a:buFont typeface="Arial" panose="020B0604020202020204" pitchFamily="34" charset="0"/>
              <a:buChar char="•"/>
            </a:pPr>
            <a:r>
              <a:rPr lang="en-US" dirty="0"/>
              <a:t>Performance: scalability (reduction in training times)</a:t>
            </a:r>
          </a:p>
          <a:p>
            <a:pPr marL="174708" indent="-174708">
              <a:buFont typeface="Arial" panose="020B0604020202020204" pitchFamily="34" charset="0"/>
              <a:buChar char="•"/>
            </a:pPr>
            <a:r>
              <a:rPr lang="en-US" dirty="0"/>
              <a:t>Capability: large models (larger more complex models for higher accuracy)</a:t>
            </a:r>
          </a:p>
          <a:p>
            <a:pPr marL="174708" indent="-174708">
              <a:buFont typeface="Arial" panose="020B0604020202020204" pitchFamily="34" charset="0"/>
              <a:buChar char="•"/>
            </a:pPr>
            <a:r>
              <a:rPr lang="en-US" dirty="0"/>
              <a:t>Ease of Use: auto-hyper-parameter tuning</a:t>
            </a:r>
          </a:p>
          <a:p>
            <a:endParaRPr lang="en-US" b="1" dirty="0"/>
          </a:p>
          <a:p>
            <a:r>
              <a:rPr lang="en-US" b="1" dirty="0"/>
              <a:t>Enable Non-Data Scientists to use AI</a:t>
            </a:r>
          </a:p>
          <a:p>
            <a:pPr marL="174708" indent="-174708">
              <a:buFont typeface="Arial" panose="020B0604020202020204" pitchFamily="34" charset="0"/>
              <a:buChar char="•"/>
            </a:pPr>
            <a:r>
              <a:rPr lang="en-US" dirty="0"/>
              <a:t>Rapid prototyping &amp; labeling for SMEs</a:t>
            </a:r>
          </a:p>
          <a:p>
            <a:pPr marL="174708" indent="-174708">
              <a:buFont typeface="Arial" panose="020B0604020202020204" pitchFamily="34" charset="0"/>
              <a:buChar char="•"/>
            </a:pPr>
            <a:r>
              <a:rPr lang="en-US" dirty="0"/>
              <a:t>Auto-ML (with PowerAI Vision)</a:t>
            </a:r>
          </a:p>
          <a:p>
            <a:pPr marL="174708" indent="-174708">
              <a:buFont typeface="Arial" panose="020B0604020202020204" pitchFamily="34" charset="0"/>
              <a:buChar char="•"/>
            </a:pPr>
            <a:r>
              <a:rPr lang="en-US" dirty="0"/>
              <a:t>Auto-DL (with H2O Driverless AI)</a:t>
            </a:r>
          </a:p>
        </p:txBody>
      </p:sp>
      <p:sp>
        <p:nvSpPr>
          <p:cNvPr id="4" name="Slide Number Placeholder 3"/>
          <p:cNvSpPr>
            <a:spLocks noGrp="1"/>
          </p:cNvSpPr>
          <p:nvPr>
            <p:ph type="sldNum" sz="quarter" idx="10"/>
          </p:nvPr>
        </p:nvSpPr>
        <p:spPr/>
        <p:txBody>
          <a:bodyPr/>
          <a:lstStyle/>
          <a:p>
            <a:fld id="{6E2E38B8-B0B4-AD41-AC6E-B781F46A9FD3}" type="slidenum">
              <a:rPr lang="en-US" smtClean="0"/>
              <a:pPr/>
              <a:t>4</a:t>
            </a:fld>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18270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2430234"/>
          </a:xfrm>
        </p:spPr>
        <p:txBody>
          <a:bodyPr/>
          <a:lstStyle/>
          <a:p>
            <a:pPr defTabSz="931774">
              <a:defRPr/>
            </a:pPr>
            <a:r>
              <a:rPr lang="en-US" dirty="0"/>
              <a:t>The genesis of IBM PowerAI was to make it simple for data scientists to be more productive, more quickly, by greatly simplifying the tasks necessary to get up and running. PowerAI is an enterprise software distribution that combines popular open source deep learning frameworks, efficient AI development tools, and accelerated IBM Power Systems servers to take your deep learning projects to the next level.</a:t>
            </a:r>
          </a:p>
          <a:p>
            <a:pPr defTabSz="931774">
              <a:defRPr/>
            </a:pPr>
            <a:endParaRPr lang="en-US" dirty="0"/>
          </a:p>
          <a:p>
            <a:pPr defTabSz="931774">
              <a:defRPr/>
            </a:pPr>
            <a:r>
              <a:rPr lang="en-US" dirty="0"/>
              <a:t>For a fee, IBM offers formal support for PowerAI components as long as their versions are consistent with the release configuration (NOTE that PowerAI ‘Base” is a no charge offering but we do offer support for a fee). If you choose to use a different version of any of the components, no formal support will be available. However, in keeping with industry norms, specific questions can be posted on the PowerAI space on </a:t>
            </a:r>
            <a:r>
              <a:rPr lang="en-US" dirty="0" err="1"/>
              <a:t>DeveloperWorks</a:t>
            </a:r>
            <a:r>
              <a:rPr lang="en-US" dirty="0"/>
              <a:t> Answers: </a:t>
            </a:r>
            <a:r>
              <a:rPr lang="en-US" dirty="0">
                <a:hlinkClick r:id="rId3"/>
              </a:rPr>
              <a:t>https://developer.ibm.com/answers/topics/powerai/</a:t>
            </a:r>
            <a:r>
              <a:rPr lang="en-US" dirty="0"/>
              <a:t>. This forum is monitored by the IBM technical team and technical support is provided on a best effort basis.</a:t>
            </a:r>
          </a:p>
          <a:p>
            <a:pPr defTabSz="931774">
              <a:defRPr/>
            </a:pPr>
            <a:endParaRPr lang="en-US" dirty="0"/>
          </a:p>
          <a:p>
            <a:r>
              <a:rPr lang="en-US" dirty="0"/>
              <a:t>There a several ways for you to get PowerAI 1.5.4.</a:t>
            </a:r>
          </a:p>
          <a:p>
            <a:pPr marL="174708" indent="-174708">
              <a:buFont typeface="Arial" panose="020B0604020202020204" pitchFamily="34" charset="0"/>
              <a:buChar char="•"/>
            </a:pPr>
            <a:r>
              <a:rPr lang="en-US" dirty="0"/>
              <a:t>Order it. PowerAI 1.5.4 is available as a no charge orderable part number from IBM. </a:t>
            </a:r>
          </a:p>
          <a:p>
            <a:pPr marL="174708" indent="-174708">
              <a:buFont typeface="Arial" panose="020B0604020202020204" pitchFamily="34" charset="0"/>
              <a:buChar char="•"/>
            </a:pPr>
            <a:r>
              <a:rPr lang="en-US" dirty="0"/>
              <a:t>Download it from here: </a:t>
            </a:r>
            <a:r>
              <a:rPr lang="en-US" dirty="0">
                <a:hlinkClick r:id="rId4"/>
              </a:rPr>
              <a:t>http://ibm.biz/download-powerai</a:t>
            </a:r>
            <a:endParaRPr lang="en-US" dirty="0"/>
          </a:p>
          <a:p>
            <a:pPr marL="174708" indent="-174708">
              <a:buFont typeface="Arial" panose="020B0604020202020204" pitchFamily="34" charset="0"/>
              <a:buChar char="•"/>
            </a:pPr>
            <a:r>
              <a:rPr lang="en-US" dirty="0"/>
              <a:t>Get the Docker container from here: </a:t>
            </a:r>
            <a:r>
              <a:rPr lang="en-US" dirty="0">
                <a:hlinkClick r:id="rId5"/>
              </a:rPr>
              <a:t>https://hub.docker.com/r/ibmcom/powerai/</a:t>
            </a:r>
            <a:endParaRPr lang="en-US" dirty="0"/>
          </a:p>
          <a:p>
            <a:pPr defTabSz="698830">
              <a:defRPr/>
            </a:pPr>
            <a:endParaRPr lang="en-US" dirty="0"/>
          </a:p>
          <a:p>
            <a:pPr defTabSz="698830">
              <a:defRPr/>
            </a:pPr>
            <a:r>
              <a:rPr lang="en-US" dirty="0"/>
              <a:t>As of PowerAI 1.5.4, the following frameworks are included in PowerAI base:</a:t>
            </a:r>
          </a:p>
          <a:p>
            <a:pPr defTabSz="698830">
              <a:defRPr/>
            </a:pPr>
            <a:r>
              <a:rPr lang="en-US" dirty="0"/>
              <a:t>(Make sure to check the Knowledge Center for the latest versions as they change rapidly</a:t>
            </a:r>
          </a:p>
          <a:p>
            <a:pPr defTabSz="698830">
              <a:defRPr/>
            </a:pPr>
            <a:r>
              <a:rPr lang="en-US" dirty="0"/>
              <a:t>https://www.ibm.com/support/knowledgecenter/SS5SF7_1.5.4/navigation/pai_software_pkgs.html):</a:t>
            </a:r>
          </a:p>
          <a:p>
            <a:pPr marL="174708" indent="-174708">
              <a:buFont typeface="Arial" panose="020B0604020202020204" pitchFamily="34" charset="0"/>
              <a:buChar char="•"/>
            </a:pPr>
            <a:r>
              <a:rPr lang="en-CA" dirty="0"/>
              <a:t>DDL 1.2.0 - Distributed Deep Learning (with support for up to 4 nodes in PowerAI Base)</a:t>
            </a:r>
          </a:p>
          <a:p>
            <a:pPr marL="174708" indent="-174708">
              <a:buFont typeface="Arial" panose="020B0604020202020204" pitchFamily="34" charset="0"/>
              <a:buChar char="•"/>
            </a:pPr>
            <a:r>
              <a:rPr lang="en-CA" dirty="0"/>
              <a:t>TensorFlow 1.12.0 </a:t>
            </a:r>
          </a:p>
          <a:p>
            <a:pPr marL="174708" indent="-174708" defTabSz="698830">
              <a:buFont typeface="Arial" panose="020B0604020202020204" pitchFamily="34" charset="0"/>
              <a:buChar char="•"/>
              <a:defRPr/>
            </a:pPr>
            <a:r>
              <a:rPr lang="en-CA" dirty="0" err="1"/>
              <a:t>Tensorflow</a:t>
            </a:r>
            <a:r>
              <a:rPr lang="en-CA" dirty="0"/>
              <a:t> Probability 0.5.0 - </a:t>
            </a:r>
            <a:r>
              <a:rPr lang="en-US" dirty="0"/>
              <a:t>TensorFlow Probability is a library for probabilistic reasoning and statistical analysis.</a:t>
            </a:r>
            <a:endParaRPr lang="en-CA" dirty="0"/>
          </a:p>
          <a:p>
            <a:pPr marL="174708" indent="-174708">
              <a:buFont typeface="Arial" panose="020B0604020202020204" pitchFamily="34" charset="0"/>
              <a:buChar char="•"/>
            </a:pPr>
            <a:r>
              <a:rPr lang="en-CA" dirty="0" err="1"/>
              <a:t>TensorBoard</a:t>
            </a:r>
            <a:r>
              <a:rPr lang="en-CA" dirty="0"/>
              <a:t> 1.12.0 - </a:t>
            </a:r>
            <a:r>
              <a:rPr lang="en-US" dirty="0"/>
              <a:t>a suite of visualization tools for TensorFlow</a:t>
            </a:r>
          </a:p>
          <a:p>
            <a:pPr marL="174708" indent="-174708">
              <a:buFont typeface="Arial" panose="020B0604020202020204" pitchFamily="34" charset="0"/>
              <a:buChar char="•"/>
            </a:pPr>
            <a:r>
              <a:rPr lang="en-US" dirty="0"/>
              <a:t>TensorFlow </a:t>
            </a:r>
            <a:r>
              <a:rPr lang="en-US" dirty="0" err="1"/>
              <a:t>Keras</a:t>
            </a:r>
            <a:r>
              <a:rPr lang="en-US" dirty="0"/>
              <a:t> – NOTE that </a:t>
            </a:r>
            <a:r>
              <a:rPr lang="en-US" dirty="0" err="1"/>
              <a:t>Keras</a:t>
            </a:r>
            <a:r>
              <a:rPr lang="en-US" dirty="0"/>
              <a:t> is supported as part of the TensorFlow core library and as such we can support </a:t>
            </a:r>
            <a:r>
              <a:rPr lang="en-US" dirty="0" err="1"/>
              <a:t>Keras</a:t>
            </a:r>
            <a:r>
              <a:rPr lang="en-US" dirty="0"/>
              <a:t> through TensorFlow</a:t>
            </a:r>
            <a:endParaRPr lang="en-CA" dirty="0"/>
          </a:p>
          <a:p>
            <a:pPr marL="174708" indent="-174708">
              <a:buFont typeface="Arial" panose="020B0604020202020204" pitchFamily="34" charset="0"/>
              <a:buChar char="•"/>
            </a:pPr>
            <a:r>
              <a:rPr lang="en-CA" dirty="0"/>
              <a:t>IBM enhanced Caffe 1.0.0 </a:t>
            </a:r>
          </a:p>
          <a:p>
            <a:pPr marL="174708" indent="-174708">
              <a:buFont typeface="Arial" panose="020B0604020202020204" pitchFamily="34" charset="0"/>
              <a:buChar char="•"/>
            </a:pPr>
            <a:r>
              <a:rPr lang="en-CA" dirty="0"/>
              <a:t>BVLC Caffe 1.0.0 - </a:t>
            </a:r>
            <a:r>
              <a:rPr lang="en-US" dirty="0"/>
              <a:t>The Berkeley Vision and Learning Center (BVLC)</a:t>
            </a:r>
            <a:endParaRPr lang="en-CA" dirty="0"/>
          </a:p>
          <a:p>
            <a:pPr marL="174708" indent="-174708">
              <a:buFont typeface="Arial" panose="020B0604020202020204" pitchFamily="34" charset="0"/>
              <a:buChar char="•"/>
            </a:pPr>
            <a:r>
              <a:rPr lang="en-CA" dirty="0"/>
              <a:t>Caffe2 1.0rc1 – in technology preview</a:t>
            </a:r>
          </a:p>
          <a:p>
            <a:pPr marL="174708" indent="-174708">
              <a:buFont typeface="Arial" panose="020B0604020202020204" pitchFamily="34" charset="0"/>
              <a:buChar char="•"/>
            </a:pPr>
            <a:r>
              <a:rPr lang="en-CA" dirty="0" err="1"/>
              <a:t>PyTorch</a:t>
            </a:r>
            <a:r>
              <a:rPr lang="en-CA" dirty="0"/>
              <a:t> 1.0rc1 </a:t>
            </a:r>
          </a:p>
          <a:p>
            <a:pPr marL="174708" indent="-174708">
              <a:buFont typeface="Arial" panose="020B0604020202020204" pitchFamily="34" charset="0"/>
              <a:buChar char="•"/>
            </a:pPr>
            <a:r>
              <a:rPr lang="en-CA" dirty="0"/>
              <a:t>Snap ML 1.0.0 </a:t>
            </a:r>
          </a:p>
          <a:p>
            <a:pPr marL="174708" indent="-174708">
              <a:buFont typeface="Arial" panose="020B0604020202020204" pitchFamily="34" charset="0"/>
              <a:buChar char="•"/>
            </a:pPr>
            <a:r>
              <a:rPr lang="en-CA" dirty="0"/>
              <a:t>Spectrum MPI 10.2 </a:t>
            </a:r>
          </a:p>
          <a:p>
            <a:pPr marL="174708" indent="-174708">
              <a:buFont typeface="Arial" panose="020B0604020202020204" pitchFamily="34" charset="0"/>
              <a:buChar char="•"/>
            </a:pPr>
            <a:r>
              <a:rPr lang="en-CA" dirty="0" err="1"/>
              <a:t>Bazel</a:t>
            </a:r>
            <a:r>
              <a:rPr lang="en-CA" dirty="0"/>
              <a:t> 0.15.0 </a:t>
            </a:r>
          </a:p>
          <a:p>
            <a:pPr marL="174708" indent="-174708">
              <a:buFont typeface="Arial" panose="020B0604020202020204" pitchFamily="34" charset="0"/>
              <a:buChar char="•"/>
            </a:pPr>
            <a:r>
              <a:rPr lang="en-CA" dirty="0" err="1"/>
              <a:t>OpenBLAS</a:t>
            </a:r>
            <a:r>
              <a:rPr lang="en-CA" dirty="0"/>
              <a:t> 0.3.3 </a:t>
            </a:r>
          </a:p>
          <a:p>
            <a:pPr marL="174708" indent="-174708">
              <a:buFont typeface="Arial" panose="020B0604020202020204" pitchFamily="34" charset="0"/>
              <a:buChar char="•"/>
            </a:pPr>
            <a:r>
              <a:rPr lang="en-CA" dirty="0"/>
              <a:t>HDF5 1.10.1 </a:t>
            </a:r>
          </a:p>
          <a:p>
            <a:pPr marL="174708" indent="-174708">
              <a:buFont typeface="Arial" panose="020B0604020202020204" pitchFamily="34" charset="0"/>
              <a:buChar char="•"/>
            </a:pPr>
            <a:r>
              <a:rPr lang="en-CA" dirty="0" err="1"/>
              <a:t>Protobuf</a:t>
            </a:r>
            <a:r>
              <a:rPr lang="en-CA" dirty="0"/>
              <a:t> 3.6.1 </a:t>
            </a:r>
          </a:p>
          <a:p>
            <a:pPr marL="174708" indent="-174708">
              <a:buFont typeface="Arial" panose="020B0604020202020204" pitchFamily="34" charset="0"/>
              <a:buChar char="•"/>
            </a:pPr>
            <a:r>
              <a:rPr lang="en-CA" dirty="0"/>
              <a:t>ONNX 1.3.0 – in technology preview</a:t>
            </a:r>
          </a:p>
          <a:p>
            <a:pPr marL="174708" indent="-174708" defTabSz="698830">
              <a:buFont typeface="Arial" panose="020B0604020202020204" pitchFamily="34" charset="0"/>
              <a:buChar char="•"/>
              <a:defRPr/>
            </a:pPr>
            <a:endParaRPr lang="en-US" dirty="0"/>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5</a:t>
            </a:fld>
            <a:endParaRPr lang="en-US" dirty="0"/>
          </a:p>
        </p:txBody>
      </p:sp>
    </p:spTree>
    <p:extLst>
      <p:ext uri="{BB962C8B-B14F-4D97-AF65-F5344CB8AC3E}">
        <p14:creationId xmlns:p14="http://schemas.microsoft.com/office/powerpoint/2010/main" val="79707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264724"/>
          </a:xfrm>
        </p:spPr>
        <p:txBody>
          <a:bodyPr/>
          <a:lstStyle/>
          <a:p>
            <a:pPr rtl="0"/>
            <a:r>
              <a:rPr lang="en-US" dirty="0"/>
              <a:t>There are three additional capabilities on top of the open source frameworks (and in addition to the performance advantage that Power brings to the table); Large Model Support (LMS), Distributed Deep Learning (DDL), and support by IBM.</a:t>
            </a:r>
          </a:p>
          <a:p>
            <a:pPr rtl="0"/>
            <a:endParaRPr lang="en-US" b="1" dirty="0"/>
          </a:p>
          <a:p>
            <a:pPr rtl="0"/>
            <a:r>
              <a:rPr lang="en-US" b="1" dirty="0"/>
              <a:t>Large Model Support</a:t>
            </a:r>
          </a:p>
          <a:p>
            <a:pPr rtl="0"/>
            <a:r>
              <a:rPr lang="en-US" dirty="0"/>
              <a:t>PowerAI addresses a fundamental limitation for deep learning; the size of memory available within GPUs. When training complex models or training with high definition images, the memory available on a GPU can be prohibitively restrictive. Instead of being forced into less complex, shallower deep learning models, customers can develop more accurate models with PowerAI Large Model Support.</a:t>
            </a:r>
          </a:p>
          <a:p>
            <a:pPr rtl="0"/>
            <a:endParaRPr lang="en-US" dirty="0"/>
          </a:p>
          <a:p>
            <a:pPr rtl="0"/>
            <a:r>
              <a:rPr lang="en-US" dirty="0"/>
              <a:t>With Large Model Support, enabled by </a:t>
            </a:r>
            <a:r>
              <a:rPr lang="en-US" dirty="0" err="1"/>
              <a:t>PowerAI's</a:t>
            </a:r>
            <a:r>
              <a:rPr lang="en-US" dirty="0"/>
              <a:t> unique </a:t>
            </a:r>
            <a:r>
              <a:rPr lang="en-US" dirty="0" err="1"/>
              <a:t>NVLink</a:t>
            </a:r>
            <a:r>
              <a:rPr lang="en-US" dirty="0"/>
              <a:t> connection between CPU (memory) and GPU, the entire model and dataset can be loaded in to system memory and cached down to the GPU for action. Customers can now address bigger challenges and get much more work done within a cluster of PowerAI servers increasing organizational efficiency. We will cover more details on LMS later in this deck.</a:t>
            </a:r>
          </a:p>
          <a:p>
            <a:pPr rtl="0"/>
            <a:endParaRPr lang="en-US" dirty="0"/>
          </a:p>
          <a:p>
            <a:pPr rtl="0"/>
            <a:r>
              <a:rPr lang="en-US" b="1" dirty="0"/>
              <a:t>Distributed Deep Learning</a:t>
            </a:r>
          </a:p>
          <a:p>
            <a:pPr rtl="0"/>
            <a:r>
              <a:rPr lang="en-US" dirty="0"/>
              <a:t>To accelerate the time dedicated to training a model, the PowerAI stack includes function for distributing a single training job across a cluster of servers. </a:t>
            </a:r>
            <a:r>
              <a:rPr lang="en-US" dirty="0" err="1"/>
              <a:t>PowerAI’s</a:t>
            </a:r>
            <a:r>
              <a:rPr lang="en-US" dirty="0"/>
              <a:t> Distributed Deep Learning brings intelligence about the structure and layout of the underlying hardware cluster (topology). The impact of this is significant! PowerAI with Distributed Deep Learning can scale jobs across large numbers of cluster resources with very little loss due to communications overhead. There will be more details later in the presentation. PowerAI 1.5.4 ("Base") allows for the use of DDL with up to a 4 node cluster. If a client wants to scale beyond 4 nodes, they must purchase PowerAI Enterprise. </a:t>
            </a:r>
          </a:p>
          <a:p>
            <a:pPr rtl="0"/>
            <a:endParaRPr lang="en-US" dirty="0"/>
          </a:p>
          <a:p>
            <a:pPr rtl="0"/>
            <a:r>
              <a:rPr lang="en-US" b="1" dirty="0"/>
              <a:t>Supported by IBM</a:t>
            </a:r>
          </a:p>
          <a:p>
            <a:pPr rtl="0"/>
            <a:r>
              <a:rPr lang="en-US" dirty="0"/>
              <a:t>Although PowerAI 1.5.4 ("Base") is available free to download and use, IBM also provides a “for fee” support offering for “Base” for those clients that want enterprise level support for the features and capabilities within the base offering.</a:t>
            </a:r>
          </a:p>
          <a:p>
            <a:endParaRPr lang="en-CA" dirty="0"/>
          </a:p>
        </p:txBody>
      </p:sp>
      <p:sp>
        <p:nvSpPr>
          <p:cNvPr id="4" name="Slide Number Placeholder 3"/>
          <p:cNvSpPr>
            <a:spLocks noGrp="1"/>
          </p:cNvSpPr>
          <p:nvPr>
            <p:ph type="sldNum" sz="quarter" idx="10"/>
          </p:nvPr>
        </p:nvSpPr>
        <p:spPr/>
        <p:txBody>
          <a:bodyPr/>
          <a:lstStyle/>
          <a:p>
            <a:fld id="{18D02FFD-07D4-5C4F-BD77-921008177348}" type="slidenum">
              <a:rPr lang="en-US" smtClean="0"/>
              <a:t>6</a:t>
            </a:fld>
            <a:endParaRPr lang="en-US" dirty="0"/>
          </a:p>
        </p:txBody>
      </p:sp>
    </p:spTree>
    <p:extLst>
      <p:ext uri="{BB962C8B-B14F-4D97-AF65-F5344CB8AC3E}">
        <p14:creationId xmlns:p14="http://schemas.microsoft.com/office/powerpoint/2010/main" val="288671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discussed the capabilities of the base offering, let’s get into PowerAI Enterprise. Before getting into the technical details of PowerAI Enterprise, we will look at the motivation for the offering. In particular, what are the challenges that enterprise customers are facing as they move into the AI space and begin to develop and train ML and DL models.</a:t>
            </a:r>
          </a:p>
        </p:txBody>
      </p:sp>
      <p:sp>
        <p:nvSpPr>
          <p:cNvPr id="4" name="Slide Number Placeholder 3"/>
          <p:cNvSpPr>
            <a:spLocks noGrp="1"/>
          </p:cNvSpPr>
          <p:nvPr>
            <p:ph type="sldNum" sz="quarter" idx="10"/>
          </p:nvPr>
        </p:nvSpPr>
        <p:spPr/>
        <p:txBody>
          <a:bodyPr/>
          <a:lstStyle/>
          <a:p>
            <a:fld id="{18D02FFD-07D4-5C4F-BD77-921008177348}" type="slidenum">
              <a:rPr lang="en-US" smtClean="0"/>
              <a:t>7</a:t>
            </a:fld>
            <a:endParaRPr lang="en-US" dirty="0"/>
          </a:p>
        </p:txBody>
      </p:sp>
    </p:spTree>
    <p:extLst>
      <p:ext uri="{BB962C8B-B14F-4D97-AF65-F5344CB8AC3E}">
        <p14:creationId xmlns:p14="http://schemas.microsoft.com/office/powerpoint/2010/main" val="33886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05263"/>
          </a:xfrm>
        </p:spPr>
        <p:txBody>
          <a:bodyPr/>
          <a:lstStyle/>
          <a:p>
            <a:r>
              <a:rPr lang="en-US" dirty="0"/>
              <a:t>There are a number of pain points that enterprise clients struggle with as they get deeper into their AI strategies. Those just testing the waters often struggle with just finding resources (data scientists for example) to help them get started. But for those that are already on an AI journey, they too have struggles that come with this new and evolving technology space.</a:t>
            </a:r>
          </a:p>
          <a:p>
            <a:endParaRPr lang="en-US" dirty="0"/>
          </a:p>
          <a:p>
            <a:r>
              <a:rPr lang="en-US" dirty="0"/>
              <a:t>The first is that they struggle with “not enough time”. Machine Learning and Deep Learning are very iterative processes. When you train a model you run through 1000s of iterations in order to tune the model. Then when you have a model, you refine it 100s more times by changing feature selections, hyperparameters, input data, and more. So that’s 1000s of iterations run 100s of times. Reducing the time for any single operation can result in hours, days or even weeks of saved processing time. That saved processing time can be turned back into tuning more models for even higher accuracy, or build more models. In data science, accuracy is the main goal of any model (the higher the accuracy, the higher the profits, or the more units sold, or the more lives saved, etc.).</a:t>
            </a:r>
          </a:p>
          <a:p>
            <a:endParaRPr lang="en-US" dirty="0"/>
          </a:p>
          <a:p>
            <a:r>
              <a:rPr lang="en-US" dirty="0"/>
              <a:t>Related to “not enough time” is that enterprise clients find they “can’t scale” their model training enough to get the work done in a reasonable amount of time. Or they can’t scale to train multiple models simultaneously on the same set of resources. This desire to increase resource utilization is a key objective for many enterprise clients that know exactly how to accomplish this for the point of sale systems or their data warehouses, but they struggle to do this with their machine learning and deep learning tasks. When you solve “not enough time” and “can’t scale” problems, the results are higher accuracy for data models and in the remainder of this presentation we will discuss exactly how PowerAI solves these two key issues to deliver better outcomes for clients.</a:t>
            </a:r>
          </a:p>
          <a:p>
            <a:endParaRPr lang="en-US" dirty="0"/>
          </a:p>
          <a:p>
            <a:r>
              <a:rPr lang="en-US" dirty="0"/>
              <a:t>The third item clients struggle with is the management of AI tasks. Everything from ingestion and preparation of data, to classifying data, feature engineering (the selection of what features matter to a training run and what features are just adding noise to the model), hyperparameter tuning (this will be described in more detail in an upcoming slide), and simplified deployment of models all contribute to clients struggling with management tasks. In the slides that follow, the simplified management available through PowerAI Enterprise, along with automated machine learning of H2O Driverless AI, and automated deep learning of PowerAI Vision will be discussed.</a:t>
            </a:r>
          </a:p>
          <a:p>
            <a:endParaRPr lang="en-US" dirty="0"/>
          </a:p>
          <a:p>
            <a:r>
              <a:rPr lang="en-US" dirty="0"/>
              <a:t>Finally, enterprise customers expect the highest levels of security, availability, scalability, reliability, and support from IBM. This is exactly what IBM provides with the PowerAI portfolio and in the last section in this presentation will discuss the features and capabilities that map to these enterprise requirements.</a:t>
            </a:r>
          </a:p>
          <a:p>
            <a:endParaRPr lang="en-US" dirty="0"/>
          </a:p>
          <a:p>
            <a:r>
              <a:rPr lang="en-US" dirty="0"/>
              <a:t>&lt;CLICK&gt;</a:t>
            </a:r>
          </a:p>
          <a:p>
            <a:endParaRPr lang="en-US" dirty="0"/>
          </a:p>
          <a:p>
            <a:r>
              <a:rPr lang="en-US" dirty="0"/>
              <a:t>Let’s begin with the first two categories as they are closely related – not enough time and can’t scale and how IBM PowerAI solves these challenges for clients.</a:t>
            </a:r>
          </a:p>
        </p:txBody>
      </p:sp>
      <p:sp>
        <p:nvSpPr>
          <p:cNvPr id="4" name="Slide Number Placeholder 3"/>
          <p:cNvSpPr>
            <a:spLocks noGrp="1"/>
          </p:cNvSpPr>
          <p:nvPr>
            <p:ph type="sldNum" sz="quarter" idx="5"/>
          </p:nvPr>
        </p:nvSpPr>
        <p:spPr/>
        <p:txBody>
          <a:bodyPr/>
          <a:lstStyle/>
          <a:p>
            <a:fld id="{C241C874-BEC1-41D6-89C5-EBE5E2118E40}" type="slidenum">
              <a:rPr lang="en-US" smtClean="0"/>
              <a:t>8</a:t>
            </a:fld>
            <a:endParaRPr lang="en-US" dirty="0"/>
          </a:p>
        </p:txBody>
      </p:sp>
    </p:spTree>
    <p:extLst>
      <p:ext uri="{BB962C8B-B14F-4D97-AF65-F5344CB8AC3E}">
        <p14:creationId xmlns:p14="http://schemas.microsoft.com/office/powerpoint/2010/main" val="363198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3 slides provide you with a short whiteboard you can use with clients to discuss with them the limitations in scalability and time that they are likely experiencing today and how they can reap the benefits of PowerAI Enterprise to solve these challenges. Use screen show mode to see the whiteboard drawn out which corresponds to the speaker notes here over the next 3 slides.</a:t>
            </a:r>
          </a:p>
          <a:p>
            <a:r>
              <a:rPr lang="en-US" dirty="0"/>
              <a:t>&lt;CLICK&gt;</a:t>
            </a:r>
          </a:p>
          <a:p>
            <a:r>
              <a:rPr lang="en-US" dirty="0"/>
              <a:t>Start with “The Issues with AI today” …. If you are talking with the client more specifically about ML/DL you can replace AI with that.</a:t>
            </a:r>
          </a:p>
          <a:p>
            <a:r>
              <a:rPr lang="en-US" dirty="0"/>
              <a:t>&lt;CLICK&gt;</a:t>
            </a:r>
          </a:p>
          <a:p>
            <a:r>
              <a:rPr lang="en-US" dirty="0"/>
              <a:t>Scale is one issue clients are having with AI. </a:t>
            </a:r>
          </a:p>
          <a:p>
            <a:r>
              <a:rPr lang="en-US" dirty="0"/>
              <a:t>&lt;CLICK&gt;</a:t>
            </a:r>
          </a:p>
          <a:p>
            <a:r>
              <a:rPr lang="en-US" dirty="0"/>
              <a:t>The second issue is with the amount of Time you have to train machine learning (ML) and deep learning (DL) models</a:t>
            </a:r>
          </a:p>
          <a:p>
            <a:r>
              <a:rPr lang="en-US" dirty="0"/>
              <a:t>&lt;CICK&gt;</a:t>
            </a:r>
          </a:p>
          <a:p>
            <a:r>
              <a:rPr lang="en-US" dirty="0"/>
              <a:t>On the scale side, most clients can’t scale their ML workloads efficiently and so the accuracy of their models suffers.</a:t>
            </a:r>
          </a:p>
          <a:p>
            <a:r>
              <a:rPr lang="en-US" dirty="0"/>
              <a:t>&lt;CLICK&gt;</a:t>
            </a:r>
          </a:p>
          <a:p>
            <a:r>
              <a:rPr lang="en-US" dirty="0"/>
              <a:t>And with time the issue is that there is never enough and model training is an iterative process…the more you iterate the more precision you can gain but that takes time you may not have.</a:t>
            </a:r>
          </a:p>
          <a:p>
            <a:endParaRPr lang="en-US" dirty="0"/>
          </a:p>
          <a:p>
            <a:r>
              <a:rPr lang="en-US" dirty="0"/>
              <a:t>Let’s first focus on the Scalability side and talk about the issues facing data scientists today trying to build ML and DL models to predict buyer behavior.</a:t>
            </a:r>
          </a:p>
          <a:p>
            <a:r>
              <a:rPr lang="en-US" dirty="0"/>
              <a:t>&lt;CLICK&gt;</a:t>
            </a:r>
          </a:p>
          <a:p>
            <a:r>
              <a:rPr lang="en-US" dirty="0"/>
              <a:t>We have systems with lots of CPUs but the problem here is that CPUs are not well suited for machine learning. Why? ML &amp; DL typically involves a lot of matrix mathematics. CPUs are great at serial processing (and to get parallelism I can run a lot of serial processes simultaneously or I can break a complex job down into many parts and run them in parallel). But multiplying two matrices using serial process is </a:t>
            </a:r>
          </a:p>
          <a:p>
            <a:r>
              <a:rPr lang="en-US" dirty="0"/>
              <a:t>&lt;CLICK&gt; too slow today.</a:t>
            </a:r>
          </a:p>
          <a:p>
            <a:endParaRPr lang="en-US" dirty="0"/>
          </a:p>
          <a:p>
            <a:r>
              <a:rPr lang="en-US" dirty="0"/>
              <a:t>&lt;CLICK&gt;</a:t>
            </a:r>
          </a:p>
          <a:p>
            <a:r>
              <a:rPr lang="en-US" dirty="0"/>
              <a:t>On the other hand, we have GPUs which are great at matrix math (the graphics processing unit is inherently parallel for these types of operations and are well suited for machine learning tasks)</a:t>
            </a:r>
          </a:p>
          <a:p>
            <a:r>
              <a:rPr lang="en-US" dirty="0"/>
              <a:t>&lt;CLICK&gt; </a:t>
            </a:r>
          </a:p>
          <a:p>
            <a:r>
              <a:rPr lang="en-US" dirty="0"/>
              <a:t>So we need systems that have a lot of powerful GPUs.</a:t>
            </a:r>
          </a:p>
          <a:p>
            <a:r>
              <a:rPr lang="en-US" dirty="0"/>
              <a:t>&lt;CLICK&gt;</a:t>
            </a:r>
          </a:p>
          <a:p>
            <a:r>
              <a:rPr lang="en-US" dirty="0"/>
              <a:t>(Draw a small pipe between the CPU and GPUs). But the problem is that I can’t run all my work on just GPUs. In a machine learning model, there is a lot of movement of data between the CPUs and the GPUs and the problem today with most systems is that the pipe between the GPUs and the CPUs is too small. Many companies have focused on large pipes between the GPUs but the problem them becomes the pipe between the GPU and CPU is too small to be effective.</a:t>
            </a:r>
          </a:p>
          <a:p>
            <a:r>
              <a:rPr lang="en-US" dirty="0"/>
              <a:t>&lt;CLICK&gt;</a:t>
            </a:r>
          </a:p>
          <a:p>
            <a:r>
              <a:rPr lang="en-US" dirty="0"/>
              <a:t>(Draw some memory cards). There is also a problem with the amount of memory available to the GPUs. For clients that have very complex models or are trying to process high definition video or images, there just isn’t enough memory on the GPUs to be able to build a precise model. Clients end up scaling back on the image quality and/or breaking the model up into smaller pieces to allow it to fit within the memory confines imposed on them by the GPUs. This leads to less accuracy in the models and therefore less accurate predictions of client behavior.</a:t>
            </a:r>
          </a:p>
          <a:p>
            <a:r>
              <a:rPr lang="en-US" dirty="0"/>
              <a:t>&lt;CLICK&gt;</a:t>
            </a:r>
          </a:p>
          <a:p>
            <a:r>
              <a:rPr lang="en-US" dirty="0"/>
              <a:t>Todays servers can come with terabytes of main memory but GPUs in those systems have no ability to use main memory directly.</a:t>
            </a:r>
          </a:p>
        </p:txBody>
      </p:sp>
      <p:sp>
        <p:nvSpPr>
          <p:cNvPr id="5" name="Slide Number Placeholder 3">
            <a:extLst>
              <a:ext uri="{FF2B5EF4-FFF2-40B4-BE49-F238E27FC236}">
                <a16:creationId xmlns:a16="http://schemas.microsoft.com/office/drawing/2014/main" id="{4AD4C89F-F931-4177-A314-521C1EA3FE93}"/>
              </a:ext>
            </a:extLst>
          </p:cNvPr>
          <p:cNvSpPr>
            <a:spLocks noGrp="1"/>
          </p:cNvSpPr>
          <p:nvPr>
            <p:ph type="sldNum" sz="quarter" idx="5"/>
          </p:nvPr>
        </p:nvSpPr>
        <p:spPr>
          <a:xfrm>
            <a:off x="3970938" y="8829967"/>
            <a:ext cx="3037840" cy="466433"/>
          </a:xfrm>
        </p:spPr>
        <p:txBody>
          <a:bodyPr/>
          <a:lstStyle/>
          <a:p>
            <a:fld id="{C241C874-BEC1-41D6-89C5-EBE5E2118E40}" type="slidenum">
              <a:rPr lang="en-US" smtClean="0"/>
              <a:t>9</a:t>
            </a:fld>
            <a:endParaRPr lang="en-US" dirty="0"/>
          </a:p>
        </p:txBody>
      </p:sp>
    </p:spTree>
    <p:extLst>
      <p:ext uri="{BB962C8B-B14F-4D97-AF65-F5344CB8AC3E}">
        <p14:creationId xmlns:p14="http://schemas.microsoft.com/office/powerpoint/2010/main" val="3583956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4828032"/>
            <a:ext cx="6400800" cy="137160"/>
          </a:xfrm>
        </p:spPr>
        <p:txBody>
          <a:bodyPr/>
          <a:lstStyle>
            <a:lvl1pPr>
              <a:defRPr>
                <a:solidFill>
                  <a:schemeClr val="tx1"/>
                </a:solidFill>
              </a:defRPr>
            </a:lvl1pPr>
          </a:lstStyle>
          <a:p>
            <a:r>
              <a:rPr lang="de-DE" dirty="0"/>
              <a:t>Group Name / DOC ID / Month XX, 2018 / © 2018 IBM Corporation</a:t>
            </a:r>
            <a:endParaRPr lang="en-US" dirty="0"/>
          </a:p>
        </p:txBody>
      </p:sp>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pic>
        <p:nvPicPr>
          <p:cNvPr id="6" name="Picture 5" descr="ibm_gry.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34"/>
            <a:ext cx="521589" cy="211471"/>
          </a:xfrm>
          <a:prstGeom prst="rect">
            <a:avLst/>
          </a:prstGeom>
        </p:spPr>
      </p:pic>
    </p:spTree>
    <p:extLst>
      <p:ext uri="{BB962C8B-B14F-4D97-AF65-F5344CB8AC3E}">
        <p14:creationId xmlns:p14="http://schemas.microsoft.com/office/powerpoint/2010/main" val="22723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8788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86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6975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1474976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152557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79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46328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126064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523726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18850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dirty="0"/>
              <a:t>Group Name / DOC ID / Month XX, 2018 / © 2018 IBM Corporation</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66284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12" name="Text Placeholder 11"/>
          <p:cNvSpPr>
            <a:spLocks noGrp="1"/>
          </p:cNvSpPr>
          <p:nvPr>
            <p:ph type="body" sz="quarter" idx="13"/>
          </p:nvPr>
        </p:nvSpPr>
        <p:spPr>
          <a:xfrm>
            <a:off x="228600" y="192024"/>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Tree>
    <p:extLst>
      <p:ext uri="{BB962C8B-B14F-4D97-AF65-F5344CB8AC3E}">
        <p14:creationId xmlns:p14="http://schemas.microsoft.com/office/powerpoint/2010/main" val="740812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86560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05149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81328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Tree>
    <p:extLst>
      <p:ext uri="{BB962C8B-B14F-4D97-AF65-F5344CB8AC3E}">
        <p14:creationId xmlns:p14="http://schemas.microsoft.com/office/powerpoint/2010/main" val="1091205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dirty="0"/>
              <a:t>Group Name / DOC ID / Month XX, 2018 / © 2018 IBM Corporation</a:t>
            </a:r>
            <a:endParaRPr lang="en-US" dirty="0"/>
          </a:p>
        </p:txBody>
      </p:sp>
    </p:spTree>
    <p:extLst>
      <p:ext uri="{BB962C8B-B14F-4D97-AF65-F5344CB8AC3E}">
        <p14:creationId xmlns:p14="http://schemas.microsoft.com/office/powerpoint/2010/main" val="387804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732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9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202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dirty="0"/>
              <a:t>Click icon to add picture</a:t>
            </a:r>
          </a:p>
        </p:txBody>
      </p:sp>
    </p:spTree>
    <p:extLst>
      <p:ext uri="{BB962C8B-B14F-4D97-AF65-F5344CB8AC3E}">
        <p14:creationId xmlns:p14="http://schemas.microsoft.com/office/powerpoint/2010/main" val="93998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Tree>
    <p:extLst>
      <p:ext uri="{BB962C8B-B14F-4D97-AF65-F5344CB8AC3E}">
        <p14:creationId xmlns:p14="http://schemas.microsoft.com/office/powerpoint/2010/main" val="142598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294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dirty="0"/>
              <a:t>Click icon to add table</a:t>
            </a:r>
          </a:p>
        </p:txBody>
      </p:sp>
    </p:spTree>
    <p:extLst>
      <p:ext uri="{BB962C8B-B14F-4D97-AF65-F5344CB8AC3E}">
        <p14:creationId xmlns:p14="http://schemas.microsoft.com/office/powerpoint/2010/main" val="908481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2336553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427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Tree>
    <p:extLst>
      <p:ext uri="{BB962C8B-B14F-4D97-AF65-F5344CB8AC3E}">
        <p14:creationId xmlns:p14="http://schemas.microsoft.com/office/powerpoint/2010/main" val="595798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pic>
        <p:nvPicPr>
          <p:cNvPr id="5" name="Picture 4" descr="ibm_gr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5953" y="2186150"/>
            <a:ext cx="1297608" cy="526097"/>
          </a:xfrm>
          <a:prstGeom prst="rect">
            <a:avLst/>
          </a:prstGeom>
        </p:spPr>
      </p:pic>
    </p:spTree>
    <p:extLst>
      <p:ext uri="{BB962C8B-B14F-4D97-AF65-F5344CB8AC3E}">
        <p14:creationId xmlns:p14="http://schemas.microsoft.com/office/powerpoint/2010/main" val="8968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60747" indent="-260747">
              <a:buClr>
                <a:schemeClr val="tx2"/>
              </a:buClr>
              <a:buFont typeface="Lucida Grande"/>
              <a:buChar char="—"/>
              <a:defRPr/>
            </a:lvl1pPr>
            <a:lvl2pPr marL="432197" indent="-171450">
              <a:buClr>
                <a:schemeClr val="tx2"/>
              </a:buClr>
              <a:buSzPct val="100000"/>
              <a:buFont typeface="Arial"/>
              <a:buChar char="•"/>
              <a:defRPr/>
            </a:lvl2pPr>
            <a:lvl3pPr marL="603647" indent="-171450">
              <a:buClr>
                <a:schemeClr val="tx2"/>
              </a:buClr>
              <a:buFont typeface="Courier New"/>
              <a:buChar char="o"/>
              <a:defRPr/>
            </a:lvl3pPr>
            <a:lvl4pPr marL="510141" indent="0">
              <a:buNone/>
              <a:defRPr/>
            </a:lvl4pPr>
          </a:lstStyle>
          <a:p>
            <a:pPr lvl="0"/>
            <a:r>
              <a:rPr lang="en-US" dirty="0"/>
              <a:t>Edit Master text styles</a:t>
            </a:r>
          </a:p>
          <a:p>
            <a:pPr lvl="1"/>
            <a:r>
              <a:rPr lang="en-US" dirty="0"/>
              <a:t>Second level</a:t>
            </a:r>
          </a:p>
          <a:p>
            <a:pPr lvl="2"/>
            <a:r>
              <a:rPr lang="en-US" dirty="0"/>
              <a:t>Third level</a:t>
            </a:r>
          </a:p>
        </p:txBody>
      </p:sp>
      <p:sp>
        <p:nvSpPr>
          <p:cNvPr id="4" name="Rectangle 10"/>
          <p:cNvSpPr>
            <a:spLocks noGrp="1" noChangeArrowheads="1"/>
          </p:cNvSpPr>
          <p:nvPr>
            <p:ph type="sldNum" sz="quarter" idx="10"/>
          </p:nvPr>
        </p:nvSpPr>
        <p:spPr>
          <a:ln/>
        </p:spPr>
        <p:txBody>
          <a:bodyPr/>
          <a:lstStyle>
            <a:lvl1pPr>
              <a:defRPr/>
            </a:lvl1pPr>
          </a:lstStyle>
          <a:p>
            <a:pPr>
              <a:defRPr/>
            </a:pPr>
            <a:fld id="{11A68DD8-55F1-4DDB-A894-47428CF80362}" type="slidenum">
              <a:rPr lang="en-US" smtClean="0"/>
              <a:pPr>
                <a:defRPr/>
              </a:pPr>
              <a:t>‹#›</a:t>
            </a:fld>
            <a:endParaRPr lang="en-US" dirty="0"/>
          </a:p>
        </p:txBody>
      </p:sp>
      <p:sp>
        <p:nvSpPr>
          <p:cNvPr id="5" name="Rectangle 11"/>
          <p:cNvSpPr>
            <a:spLocks noGrp="1" noChangeArrowheads="1"/>
          </p:cNvSpPr>
          <p:nvPr>
            <p:ph type="ftr" sz="quarter" idx="11"/>
          </p:nvPr>
        </p:nvSpPr>
        <p:spPr>
          <a:ln/>
        </p:spPr>
        <p:txBody>
          <a:bodyPr/>
          <a:lstStyle>
            <a:lvl1pPr>
              <a:defRPr/>
            </a:lvl1pPr>
          </a:lstStyle>
          <a:p>
            <a:pPr>
              <a:defRPr/>
            </a:pPr>
            <a:r>
              <a:rPr lang="en-US"/>
              <a:t>© Copyright IBM Corporation 2018</a:t>
            </a:r>
            <a:endParaRPr lang="en-US" dirty="0"/>
          </a:p>
        </p:txBody>
      </p:sp>
    </p:spTree>
    <p:extLst>
      <p:ext uri="{BB962C8B-B14F-4D97-AF65-F5344CB8AC3E}">
        <p14:creationId xmlns:p14="http://schemas.microsoft.com/office/powerpoint/2010/main" val="1185670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A6CADBCB-90C9-40AA-B762-FAACEAF55A59}" type="slidenum">
              <a:rPr lang="en-US" smtClean="0"/>
              <a:pPr>
                <a:defRPr/>
              </a:pPr>
              <a:t>‹#›</a:t>
            </a:fld>
            <a:endParaRPr lang="en-US" dirty="0"/>
          </a:p>
        </p:txBody>
      </p:sp>
      <p:sp>
        <p:nvSpPr>
          <p:cNvPr id="3" name="Rectangle 11"/>
          <p:cNvSpPr>
            <a:spLocks noGrp="1" noChangeArrowheads="1"/>
          </p:cNvSpPr>
          <p:nvPr>
            <p:ph type="ftr" sz="quarter" idx="11"/>
          </p:nvPr>
        </p:nvSpPr>
        <p:spPr>
          <a:ln/>
        </p:spPr>
        <p:txBody>
          <a:bodyPr/>
          <a:lstStyle>
            <a:lvl1pPr>
              <a:defRPr/>
            </a:lvl1pPr>
          </a:lstStyle>
          <a:p>
            <a:pPr>
              <a:defRPr/>
            </a:pPr>
            <a:r>
              <a:rPr lang="en-US"/>
              <a:t>© Copyright IBM Corporation 2018</a:t>
            </a:r>
            <a:endParaRPr lang="en-US" dirty="0"/>
          </a:p>
        </p:txBody>
      </p:sp>
    </p:spTree>
    <p:extLst>
      <p:ext uri="{BB962C8B-B14F-4D97-AF65-F5344CB8AC3E}">
        <p14:creationId xmlns:p14="http://schemas.microsoft.com/office/powerpoint/2010/main" val="351161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bove) + blank">
    <p:spTree>
      <p:nvGrpSpPr>
        <p:cNvPr id="1" name=""/>
        <p:cNvGrpSpPr/>
        <p:nvPr/>
      </p:nvGrpSpPr>
      <p:grpSpPr>
        <a:xfrm>
          <a:off x="0" y="0"/>
          <a:ext cx="0" cy="0"/>
          <a:chOff x="0" y="0"/>
          <a:chExt cx="0" cy="0"/>
        </a:xfrm>
      </p:grpSpPr>
      <p:sp>
        <p:nvSpPr>
          <p:cNvPr id="50" name="Title 1"/>
          <p:cNvSpPr>
            <a:spLocks noGrp="1"/>
          </p:cNvSpPr>
          <p:nvPr>
            <p:ph type="title"/>
          </p:nvPr>
        </p:nvSpPr>
        <p:spPr>
          <a:xfrm>
            <a:off x="228600" y="173736"/>
            <a:ext cx="8016240" cy="390144"/>
          </a:xfrm>
          <a:prstGeom prst="rect">
            <a:avLst/>
          </a:prstGeom>
        </p:spPr>
        <p:txBody>
          <a:bodyPr/>
          <a:lstStyle>
            <a:lvl1pPr>
              <a:defRPr sz="2800" b="0">
                <a:solidFill>
                  <a:schemeClr val="accent4"/>
                </a:solidFill>
              </a:defRPr>
            </a:lvl1pPr>
          </a:lstStyle>
          <a:p>
            <a:r>
              <a:rPr lang="en-US"/>
              <a:t>Click to edit Master title style</a:t>
            </a:r>
            <a:endParaRPr lang="en-US" dirty="0"/>
          </a:p>
        </p:txBody>
      </p:sp>
      <p:sp>
        <p:nvSpPr>
          <p:cNvPr id="11" name="Slide Number Placeholder 5"/>
          <p:cNvSpPr>
            <a:spLocks noGrp="1"/>
          </p:cNvSpPr>
          <p:nvPr>
            <p:ph type="sldNum" sz="quarter" idx="12"/>
          </p:nvPr>
        </p:nvSpPr>
        <p:spPr>
          <a:xfrm>
            <a:off x="8559445" y="4759788"/>
            <a:ext cx="358140" cy="205912"/>
          </a:xfrm>
          <a:prstGeom prst="rect">
            <a:avLst/>
          </a:prstGeom>
        </p:spPr>
        <p:txBody>
          <a:bodyPr/>
          <a:lstStyle>
            <a:lvl1pPr>
              <a:buFontTx/>
              <a:buNone/>
              <a:defRPr sz="900">
                <a:solidFill>
                  <a:schemeClr val="bg2"/>
                </a:solidFill>
                <a:latin typeface="Arial"/>
                <a:cs typeface="Arial"/>
              </a:defRPr>
            </a:lvl1pPr>
          </a:lstStyle>
          <a:p>
            <a:fld id="{E4DBDE34-E9B5-E04F-B662-69720E4BCB53}" type="slidenum">
              <a:rPr lang="en-US" smtClean="0">
                <a:solidFill>
                  <a:srgbClr val="EDF0F2"/>
                </a:solidFill>
              </a:rPr>
              <a:pPr/>
              <a:t>‹#›</a:t>
            </a:fld>
            <a:endParaRPr lang="en-US" dirty="0">
              <a:solidFill>
                <a:srgbClr val="EDF0F2"/>
              </a:solidFill>
            </a:endParaRPr>
          </a:p>
        </p:txBody>
      </p:sp>
    </p:spTree>
    <p:extLst>
      <p:ext uri="{BB962C8B-B14F-4D97-AF65-F5344CB8AC3E}">
        <p14:creationId xmlns:p14="http://schemas.microsoft.com/office/powerpoint/2010/main" val="3592344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no body text)">
    <p:spTree>
      <p:nvGrpSpPr>
        <p:cNvPr id="1" name=""/>
        <p:cNvGrpSpPr/>
        <p:nvPr/>
      </p:nvGrpSpPr>
      <p:grpSpPr>
        <a:xfrm>
          <a:off x="0" y="0"/>
          <a:ext cx="0" cy="0"/>
          <a:chOff x="0" y="0"/>
          <a:chExt cx="0" cy="0"/>
        </a:xfrm>
      </p:grpSpPr>
      <p:sp>
        <p:nvSpPr>
          <p:cNvPr id="2" name="Title 1"/>
          <p:cNvSpPr>
            <a:spLocks noGrp="1"/>
          </p:cNvSpPr>
          <p:nvPr>
            <p:ph type="title"/>
          </p:nvPr>
        </p:nvSpPr>
        <p:spPr>
          <a:xfrm>
            <a:off x="269422" y="278608"/>
            <a:ext cx="8005467" cy="290849"/>
          </a:xfrm>
        </p:spPr>
        <p:txBody>
          <a:bodyPr/>
          <a:lstStyle>
            <a:lvl1pPr>
              <a:defRPr b="0">
                <a:solidFill>
                  <a:schemeClr val="tx1"/>
                </a:solidFill>
                <a:latin typeface="IBM Plex Sans" panose="020B0503050000000000" pitchFamily="34" charset="0"/>
              </a:defRPr>
            </a:lvl1pPr>
          </a:lstStyle>
          <a:p>
            <a:r>
              <a:rPr lang="en-US" dirty="0"/>
              <a:t>Click to edit Master title style</a:t>
            </a:r>
          </a:p>
        </p:txBody>
      </p:sp>
      <p:sp>
        <p:nvSpPr>
          <p:cNvPr id="3" name="Footer Placeholder 2">
            <a:extLst>
              <a:ext uri="{FF2B5EF4-FFF2-40B4-BE49-F238E27FC236}">
                <a16:creationId xmlns:a16="http://schemas.microsoft.com/office/drawing/2014/main" id="{5DFAD02B-3F24-48DF-BEA7-33ACBDD4A700}"/>
              </a:ext>
            </a:extLst>
          </p:cNvPr>
          <p:cNvSpPr>
            <a:spLocks noGrp="1"/>
          </p:cNvSpPr>
          <p:nvPr>
            <p:ph type="ftr" sz="quarter" idx="10"/>
          </p:nvPr>
        </p:nvSpPr>
        <p:spPr/>
        <p:txBody>
          <a:bodyPr/>
          <a:lstStyle/>
          <a:p>
            <a:r>
              <a:rPr lang="de-DE" dirty="0"/>
              <a:t>Spectrum Computing  /  © 2018 IBM Corporation</a:t>
            </a:r>
            <a:endParaRPr lang="en-US" sz="675" dirty="0"/>
          </a:p>
        </p:txBody>
      </p:sp>
      <p:sp>
        <p:nvSpPr>
          <p:cNvPr id="8" name="Slide Number Placeholder 7">
            <a:extLst>
              <a:ext uri="{FF2B5EF4-FFF2-40B4-BE49-F238E27FC236}">
                <a16:creationId xmlns:a16="http://schemas.microsoft.com/office/drawing/2014/main" id="{DBEB4A87-15D2-4A78-91A7-B47D9229397A}"/>
              </a:ext>
            </a:extLst>
          </p:cNvPr>
          <p:cNvSpPr>
            <a:spLocks noGrp="1"/>
          </p:cNvSpPr>
          <p:nvPr>
            <p:ph type="sldNum" sz="quarter" idx="11"/>
          </p:nvPr>
        </p:nvSpPr>
        <p:spPr/>
        <p:txBody>
          <a:bodyPr/>
          <a:lstStyle/>
          <a:p>
            <a:fld id="{8A9F255E-A254-4B1E-A43E-B962251B689E}" type="slidenum">
              <a:rPr lang="en-US" smtClean="0"/>
              <a:pPr/>
              <a:t>‹#›</a:t>
            </a:fld>
            <a:endParaRPr lang="en-US" dirty="0"/>
          </a:p>
        </p:txBody>
      </p:sp>
    </p:spTree>
    <p:extLst>
      <p:ext uri="{BB962C8B-B14F-4D97-AF65-F5344CB8AC3E}">
        <p14:creationId xmlns:p14="http://schemas.microsoft.com/office/powerpoint/2010/main" val="102550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dirty="0"/>
              <a:t>Group Name / DOC ID / Month XX, 2018 / © 2018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080506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962343-A1BB-8345-9158-B17E9A3CCCEF}" type="datetimeFigureOut">
              <a:rPr lang="en-US" smtClean="0"/>
              <a:t>12/19/2018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25603-D411-F042-8B0B-2783398B8EAD}" type="slidenum">
              <a:rPr lang="en-US" smtClean="0"/>
              <a:t>‹#›</a:t>
            </a:fld>
            <a:endParaRPr lang="en-US"/>
          </a:p>
        </p:txBody>
      </p:sp>
    </p:spTree>
    <p:extLst>
      <p:ext uri="{BB962C8B-B14F-4D97-AF65-F5344CB8AC3E}">
        <p14:creationId xmlns:p14="http://schemas.microsoft.com/office/powerpoint/2010/main" val="296753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dirty="0"/>
              <a:t>Group Name / DOC ID / Month XX, 2018 / © 2018 IBM Corporation</a:t>
            </a:r>
            <a:endParaRPr lang="en-US" dirty="0"/>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95690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Tree>
    <p:extLst>
      <p:ext uri="{BB962C8B-B14F-4D97-AF65-F5344CB8AC3E}">
        <p14:creationId xmlns:p14="http://schemas.microsoft.com/office/powerpoint/2010/main" val="26315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dirty="0"/>
              <a:t>Group Name / DOC ID / Month XX, 2018 / © 2018 IBM Corporation</a:t>
            </a:r>
            <a:endParaRPr lang="en-US" dirty="0"/>
          </a:p>
        </p:txBody>
      </p:sp>
    </p:spTree>
    <p:extLst>
      <p:ext uri="{BB962C8B-B14F-4D97-AF65-F5344CB8AC3E}">
        <p14:creationId xmlns:p14="http://schemas.microsoft.com/office/powerpoint/2010/main" val="113428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Tree>
    <p:extLst>
      <p:ext uri="{BB962C8B-B14F-4D97-AF65-F5344CB8AC3E}">
        <p14:creationId xmlns:p14="http://schemas.microsoft.com/office/powerpoint/2010/main" val="63713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dirty="0"/>
          </a:p>
        </p:txBody>
      </p:sp>
      <p:sp>
        <p:nvSpPr>
          <p:cNvPr id="4" name="Footer Placeholder 3"/>
          <p:cNvSpPr>
            <a:spLocks noGrp="1"/>
          </p:cNvSpPr>
          <p:nvPr>
            <p:ph type="ftr" sz="quarter" idx="11"/>
          </p:nvPr>
        </p:nvSpPr>
        <p:spPr/>
        <p:txBody>
          <a:bodyPr/>
          <a:lstStyle/>
          <a:p>
            <a:r>
              <a:rPr lang="de-DE" dirty="0"/>
              <a:t>Group Name / DOC ID / Month XX, 2018 / © 2018 IBM Corporation</a:t>
            </a:r>
            <a:endParaRPr lang="en-US" dirty="0"/>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95575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D0BE6F14-FF48-0F4F-A8AA-2E3F25371E4A}" type="slidenum">
              <a:rPr lang="en-US" smtClean="0"/>
              <a:pPr/>
              <a:t>‹#›</a:t>
            </a:fld>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de-DE"/>
              <a:t>Group Name / DOC ID / Month XX, 2018 / © 2018 IBM Corporation</a:t>
            </a:r>
            <a:endParaRPr lang="en-US" dirty="0"/>
          </a:p>
        </p:txBody>
      </p:sp>
    </p:spTree>
    <p:extLst>
      <p:ext uri="{BB962C8B-B14F-4D97-AF65-F5344CB8AC3E}">
        <p14:creationId xmlns:p14="http://schemas.microsoft.com/office/powerpoint/2010/main" val="13673081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817"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25" r:id="rId34"/>
    <p:sldLayoutId id="2147483816" r:id="rId35"/>
    <p:sldLayoutId id="2147483828" r:id="rId36"/>
    <p:sldLayoutId id="2147483829" r:id="rId37"/>
    <p:sldLayoutId id="2147483830" r:id="rId38"/>
    <p:sldLayoutId id="2147483831" r:id="rId39"/>
    <p:sldLayoutId id="2147483851" r:id="rId40"/>
  </p:sldLayoutIdLst>
  <p:hf hdr="0" ftr="0" dt="0"/>
  <p:txStyles>
    <p:titleStyle>
      <a:lvl1pPr algn="l" defTabSz="457200" rtl="0" eaLnBrk="1" latinLnBrk="0" hangingPunct="1">
        <a:lnSpc>
          <a:spcPct val="90000"/>
        </a:lnSpc>
        <a:spcBef>
          <a:spcPct val="0"/>
        </a:spcBef>
        <a:buNone/>
        <a:defRPr sz="2400"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ampbesc@us.ibm.com" TargetMode="External"/><Relationship Id="rId5" Type="http://schemas.openxmlformats.org/officeDocument/2006/relationships/hyperlink" Target="mailto:soutter@us.ibm.com" TargetMode="External"/><Relationship Id="rId4" Type="http://schemas.openxmlformats.org/officeDocument/2006/relationships/hyperlink" Target="mailto:ceaton@ca.ib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4.png"/><Relationship Id="rId7" Type="http://schemas.openxmlformats.org/officeDocument/2006/relationships/image" Target="../media/image58.tiff"/><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60.tiff"/></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18" Type="http://schemas.openxmlformats.org/officeDocument/2006/relationships/image" Target="../media/image84.svg"/><Relationship Id="rId3" Type="http://schemas.openxmlformats.org/officeDocument/2006/relationships/image" Target="../media/image40.png"/><Relationship Id="rId7" Type="http://schemas.openxmlformats.org/officeDocument/2006/relationships/image" Target="../media/image73.png"/><Relationship Id="rId12" Type="http://schemas.openxmlformats.org/officeDocument/2006/relationships/image" Target="../media/image78.svg"/><Relationship Id="rId17" Type="http://schemas.openxmlformats.org/officeDocument/2006/relationships/image" Target="../media/image83.png"/><Relationship Id="rId2" Type="http://schemas.openxmlformats.org/officeDocument/2006/relationships/notesSlide" Target="../notesSlides/notesSlide25.xml"/><Relationship Id="rId16" Type="http://schemas.openxmlformats.org/officeDocument/2006/relationships/image" Target="../media/image82.svg"/><Relationship Id="rId1" Type="http://schemas.openxmlformats.org/officeDocument/2006/relationships/slideLayout" Target="../slideLayouts/slideLayout19.xml"/><Relationship Id="rId6" Type="http://schemas.openxmlformats.org/officeDocument/2006/relationships/image" Target="../media/image43.svg"/><Relationship Id="rId11" Type="http://schemas.openxmlformats.org/officeDocument/2006/relationships/image" Target="../media/image77.png"/><Relationship Id="rId5" Type="http://schemas.openxmlformats.org/officeDocument/2006/relationships/image" Target="../media/image42.png"/><Relationship Id="rId15" Type="http://schemas.openxmlformats.org/officeDocument/2006/relationships/image" Target="../media/image81.png"/><Relationship Id="rId10" Type="http://schemas.openxmlformats.org/officeDocument/2006/relationships/image" Target="../media/image76.svg"/><Relationship Id="rId4" Type="http://schemas.openxmlformats.org/officeDocument/2006/relationships/image" Target="../media/image41.svg"/><Relationship Id="rId9" Type="http://schemas.openxmlformats.org/officeDocument/2006/relationships/image" Target="../media/image75.png"/><Relationship Id="rId14" Type="http://schemas.openxmlformats.org/officeDocument/2006/relationships/image" Target="../media/image80.sv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89.png"/><Relationship Id="rId4"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8.xml"/><Relationship Id="rId1" Type="http://schemas.openxmlformats.org/officeDocument/2006/relationships/slideLayout" Target="../slideLayouts/slideLayout38.xml"/><Relationship Id="rId5" Type="http://schemas.openxmlformats.org/officeDocument/2006/relationships/image" Target="../media/image92.png"/><Relationship Id="rId4" Type="http://schemas.openxmlformats.org/officeDocument/2006/relationships/image" Target="../media/image91.png"/></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37.xml"/><Relationship Id="rId5" Type="http://schemas.openxmlformats.org/officeDocument/2006/relationships/image" Target="../media/image95.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38.xml"/><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18" Type="http://schemas.openxmlformats.org/officeDocument/2006/relationships/image" Target="../media/image47.svg"/><Relationship Id="rId3" Type="http://schemas.openxmlformats.org/officeDocument/2006/relationships/image" Target="../media/image24.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46.png"/><Relationship Id="rId2" Type="http://schemas.openxmlformats.org/officeDocument/2006/relationships/notesSlide" Target="../notesSlides/notesSlide32.xml"/><Relationship Id="rId16" Type="http://schemas.openxmlformats.org/officeDocument/2006/relationships/image" Target="../media/image45.svg"/><Relationship Id="rId1" Type="http://schemas.openxmlformats.org/officeDocument/2006/relationships/slideLayout" Target="../slideLayouts/slideLayout19.xml"/><Relationship Id="rId6" Type="http://schemas.openxmlformats.org/officeDocument/2006/relationships/image" Target="../media/image101.svg"/><Relationship Id="rId11" Type="http://schemas.openxmlformats.org/officeDocument/2006/relationships/image" Target="../media/image106.png"/><Relationship Id="rId5" Type="http://schemas.openxmlformats.org/officeDocument/2006/relationships/image" Target="../media/image26.png"/><Relationship Id="rId15" Type="http://schemas.openxmlformats.org/officeDocument/2006/relationships/image" Target="../media/image44.png"/><Relationship Id="rId10" Type="http://schemas.openxmlformats.org/officeDocument/2006/relationships/image" Target="../media/image105.svg"/><Relationship Id="rId4" Type="http://schemas.openxmlformats.org/officeDocument/2006/relationships/image" Target="../media/image100.svg"/><Relationship Id="rId9" Type="http://schemas.openxmlformats.org/officeDocument/2006/relationships/image" Target="../media/image104.png"/><Relationship Id="rId14" Type="http://schemas.openxmlformats.org/officeDocument/2006/relationships/image" Target="../media/image109.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10.png"/><Relationship Id="rId7" Type="http://schemas.openxmlformats.org/officeDocument/2006/relationships/image" Target="../media/image113.tiff"/><Relationship Id="rId2" Type="http://schemas.openxmlformats.org/officeDocument/2006/relationships/notesSlide" Target="../notesSlides/notesSlide34.xml"/><Relationship Id="rId1" Type="http://schemas.openxmlformats.org/officeDocument/2006/relationships/slideLayout" Target="../slideLayouts/slideLayout37.xml"/><Relationship Id="rId6" Type="http://schemas.openxmlformats.org/officeDocument/2006/relationships/image" Target="../media/image112.tiff"/><Relationship Id="rId11" Type="http://schemas.openxmlformats.org/officeDocument/2006/relationships/image" Target="../media/image115.jpeg"/><Relationship Id="rId5" Type="http://schemas.openxmlformats.org/officeDocument/2006/relationships/image" Target="../media/image111.png"/><Relationship Id="rId10" Type="http://schemas.microsoft.com/office/2007/relationships/hdphoto" Target="../media/hdphoto5.wdp"/><Relationship Id="rId4" Type="http://schemas.microsoft.com/office/2007/relationships/hdphoto" Target="../media/hdphoto3.wdp"/><Relationship Id="rId9"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bit.ly/PowerAI_Ref_Arch"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116.png"/></Relationships>
</file>

<file path=ppt/slides/_rels/slide3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26" Type="http://schemas.openxmlformats.org/officeDocument/2006/relationships/image" Target="../media/image47.sv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8.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19.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PowerAI</a:t>
            </a:r>
            <a:r>
              <a:rPr lang="en-US" dirty="0">
                <a:solidFill>
                  <a:schemeClr val="tx1"/>
                </a:solidFill>
              </a:rPr>
              <a:t> Deep Dive</a:t>
            </a:r>
            <a:br>
              <a:rPr lang="en-US" dirty="0">
                <a:solidFill>
                  <a:schemeClr val="tx1"/>
                </a:solidFill>
              </a:rPr>
            </a:br>
            <a:br>
              <a:rPr lang="en-US" dirty="0">
                <a:solidFill>
                  <a:schemeClr val="tx1"/>
                </a:solidFill>
              </a:rPr>
            </a:br>
            <a:r>
              <a:rPr lang="en-US" dirty="0">
                <a:solidFill>
                  <a:schemeClr val="tx1"/>
                </a:solidFill>
              </a:rPr>
              <a:t>Understanding the Details</a:t>
            </a:r>
            <a:br>
              <a:rPr lang="en-US" dirty="0">
                <a:solidFill>
                  <a:schemeClr val="tx1"/>
                </a:solidFill>
              </a:rPr>
            </a:br>
            <a:r>
              <a:rPr lang="en-US" b="0" dirty="0">
                <a:solidFill>
                  <a:schemeClr val="tx1"/>
                </a:solidFill>
              </a:rPr>
              <a:t>—</a:t>
            </a:r>
            <a:br>
              <a:rPr lang="en-US" b="0" dirty="0">
                <a:solidFill>
                  <a:schemeClr val="tx1"/>
                </a:solidFill>
              </a:rPr>
            </a:br>
            <a:endParaRPr lang="en-US" b="0" dirty="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
        <p:nvSpPr>
          <p:cNvPr id="9" name="Rectangle 8"/>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948AAAB-8CFF-4426-AA21-C286250E99F0}"/>
              </a:ext>
            </a:extLst>
          </p:cNvPr>
          <p:cNvSpPr txBox="1"/>
          <p:nvPr/>
        </p:nvSpPr>
        <p:spPr>
          <a:xfrm>
            <a:off x="228599" y="3917733"/>
            <a:ext cx="4078361" cy="830997"/>
          </a:xfrm>
          <a:prstGeom prst="rect">
            <a:avLst/>
          </a:prstGeom>
          <a:noFill/>
        </p:spPr>
        <p:txBody>
          <a:bodyPr wrap="none" rtlCol="0">
            <a:spAutoFit/>
          </a:bodyPr>
          <a:lstStyle/>
          <a:p>
            <a:r>
              <a:rPr lang="en-CA" sz="1600" dirty="0">
                <a:latin typeface="Arial" panose="020B0604020202020204" pitchFamily="34" charset="0"/>
                <a:cs typeface="Arial" panose="020B0604020202020204" pitchFamily="34" charset="0"/>
              </a:rPr>
              <a:t>Chris Eaton (</a:t>
            </a:r>
            <a:r>
              <a:rPr lang="en-CA" sz="1600" dirty="0">
                <a:latin typeface="Arial" panose="020B0604020202020204" pitchFamily="34" charset="0"/>
                <a:cs typeface="Arial" panose="020B0604020202020204" pitchFamily="34" charset="0"/>
                <a:hlinkClick r:id="rId4"/>
              </a:rPr>
              <a:t>ceaton@ca.ibm.com</a:t>
            </a:r>
            <a:r>
              <a:rPr lang="en-CA" sz="1600" dirty="0">
                <a:latin typeface="Arial" panose="020B0604020202020204" pitchFamily="34" charset="0"/>
                <a:cs typeface="Arial" panose="020B0604020202020204" pitchFamily="34" charset="0"/>
              </a:rPr>
              <a:t>)</a:t>
            </a:r>
          </a:p>
          <a:p>
            <a:r>
              <a:rPr lang="en-CA" sz="1600" dirty="0">
                <a:latin typeface="Arial" panose="020B0604020202020204" pitchFamily="34" charset="0"/>
                <a:cs typeface="Arial" panose="020B0604020202020204" pitchFamily="34" charset="0"/>
              </a:rPr>
              <a:t>Scott </a:t>
            </a:r>
            <a:r>
              <a:rPr lang="en-CA" sz="1600" dirty="0" err="1">
                <a:latin typeface="Arial" panose="020B0604020202020204" pitchFamily="34" charset="0"/>
                <a:cs typeface="Arial" panose="020B0604020202020204" pitchFamily="34" charset="0"/>
              </a:rPr>
              <a:t>Soutter</a:t>
            </a:r>
            <a:r>
              <a:rPr lang="en-CA" sz="1600" dirty="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hlinkClick r:id="rId5"/>
              </a:rPr>
              <a:t>soutter@us.ibm.com</a:t>
            </a:r>
            <a:r>
              <a:rPr lang="en-CA" sz="1600" dirty="0">
                <a:latin typeface="Arial" panose="020B0604020202020204" pitchFamily="34" charset="0"/>
                <a:cs typeface="Arial" panose="020B0604020202020204" pitchFamily="34" charset="0"/>
              </a:rPr>
              <a:t>)</a:t>
            </a:r>
          </a:p>
          <a:p>
            <a:r>
              <a:rPr lang="en-CA" sz="1600" dirty="0">
                <a:latin typeface="Arial" panose="020B0604020202020204" pitchFamily="34" charset="0"/>
                <a:cs typeface="Arial" panose="020B0604020202020204" pitchFamily="34" charset="0"/>
              </a:rPr>
              <a:t>Scott Campbell (</a:t>
            </a:r>
            <a:r>
              <a:rPr lang="en-CA" sz="1600" dirty="0">
                <a:latin typeface="Arial" panose="020B0604020202020204" pitchFamily="34" charset="0"/>
                <a:cs typeface="Arial" panose="020B0604020202020204" pitchFamily="34" charset="0"/>
                <a:hlinkClick r:id="rId6"/>
              </a:rPr>
              <a:t>campbesc@us.ibm.com</a:t>
            </a:r>
            <a:r>
              <a:rPr lang="en-CA" sz="16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8400904A-29D4-4D37-B37E-28E1EE8E105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2000" y="69348"/>
            <a:ext cx="4572001" cy="4036286"/>
          </a:xfrm>
          <a:prstGeom prst="rect">
            <a:avLst/>
          </a:prstGeom>
        </p:spPr>
      </p:pic>
    </p:spTree>
    <p:extLst>
      <p:ext uri="{BB962C8B-B14F-4D97-AF65-F5344CB8AC3E}">
        <p14:creationId xmlns:p14="http://schemas.microsoft.com/office/powerpoint/2010/main" val="213367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lowchart: Magnetic Disk 79">
            <a:extLst>
              <a:ext uri="{FF2B5EF4-FFF2-40B4-BE49-F238E27FC236}">
                <a16:creationId xmlns:a16="http://schemas.microsoft.com/office/drawing/2014/main" id="{286360F9-F86C-4A48-91CD-8146661F0A0A}"/>
              </a:ext>
            </a:extLst>
          </p:cNvPr>
          <p:cNvSpPr/>
          <p:nvPr/>
        </p:nvSpPr>
        <p:spPr>
          <a:xfrm rot="5400000">
            <a:off x="3946584" y="3233761"/>
            <a:ext cx="209778" cy="514349"/>
          </a:xfrm>
          <a:prstGeom prst="flowChartMagneticDisk">
            <a:avLst/>
          </a:prstGeom>
          <a:solidFill>
            <a:schemeClr val="bg2">
              <a:lumMod val="7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2" name="Graphic 81" descr="Close">
            <a:extLst>
              <a:ext uri="{FF2B5EF4-FFF2-40B4-BE49-F238E27FC236}">
                <a16:creationId xmlns:a16="http://schemas.microsoft.com/office/drawing/2014/main" id="{8CF1C6B6-E084-4254-A8A0-CA2BC0FC7D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25398" y="3266144"/>
            <a:ext cx="397240" cy="397240"/>
          </a:xfrm>
          <a:prstGeom prst="rect">
            <a:avLst/>
          </a:prstGeom>
        </p:spPr>
      </p:pic>
      <p:sp>
        <p:nvSpPr>
          <p:cNvPr id="21" name="Flowchart: Magnetic Disk 20">
            <a:extLst>
              <a:ext uri="{FF2B5EF4-FFF2-40B4-BE49-F238E27FC236}">
                <a16:creationId xmlns:a16="http://schemas.microsoft.com/office/drawing/2014/main" id="{9F5B4329-AD40-404D-82B6-90D7AEBB7116}"/>
              </a:ext>
            </a:extLst>
          </p:cNvPr>
          <p:cNvSpPr/>
          <p:nvPr/>
        </p:nvSpPr>
        <p:spPr>
          <a:xfrm rot="5400000">
            <a:off x="3806471" y="3152696"/>
            <a:ext cx="472463" cy="612574"/>
          </a:xfrm>
          <a:prstGeom prst="flowChartMagneticDisk">
            <a:avLst/>
          </a:prstGeom>
          <a:solidFill>
            <a:schemeClr val="bg2">
              <a:lumMod val="7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83" name="Straight Connector 82">
            <a:extLst>
              <a:ext uri="{FF2B5EF4-FFF2-40B4-BE49-F238E27FC236}">
                <a16:creationId xmlns:a16="http://schemas.microsoft.com/office/drawing/2014/main" id="{C1DC5F9E-4A4D-4409-B663-3BE741CCDAA2}"/>
              </a:ext>
            </a:extLst>
          </p:cNvPr>
          <p:cNvCxnSpPr/>
          <p:nvPr/>
        </p:nvCxnSpPr>
        <p:spPr>
          <a:xfrm>
            <a:off x="4155854" y="2829359"/>
            <a:ext cx="753203" cy="352625"/>
          </a:xfrm>
          <a:prstGeom prst="line">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4" name="Graphic 83" descr="Close">
            <a:extLst>
              <a:ext uri="{FF2B5EF4-FFF2-40B4-BE49-F238E27FC236}">
                <a16:creationId xmlns:a16="http://schemas.microsoft.com/office/drawing/2014/main" id="{8237794E-77F4-40AA-ACE0-D8A09E696A7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61785" y="2847233"/>
            <a:ext cx="287912" cy="287912"/>
          </a:xfrm>
          <a:prstGeom prst="rect">
            <a:avLst/>
          </a:prstGeom>
        </p:spPr>
      </p:pic>
      <p:sp>
        <p:nvSpPr>
          <p:cNvPr id="85" name="TextBox 84">
            <a:extLst>
              <a:ext uri="{FF2B5EF4-FFF2-40B4-BE49-F238E27FC236}">
                <a16:creationId xmlns:a16="http://schemas.microsoft.com/office/drawing/2014/main" id="{2A4E919E-1762-4D18-89FB-FDE32F2095E8}"/>
              </a:ext>
            </a:extLst>
          </p:cNvPr>
          <p:cNvSpPr txBox="1"/>
          <p:nvPr/>
        </p:nvSpPr>
        <p:spPr>
          <a:xfrm>
            <a:off x="4673467" y="2846361"/>
            <a:ext cx="1183337" cy="248209"/>
          </a:xfrm>
          <a:prstGeom prst="rect">
            <a:avLst/>
          </a:prstGeom>
          <a:noFill/>
        </p:spPr>
        <p:txBody>
          <a:bodyPr wrap="none" rtlCol="0">
            <a:spAutoFit/>
          </a:bodyPr>
          <a:lstStyle/>
          <a:p>
            <a:r>
              <a:rPr lang="en-US" sz="1013" dirty="0">
                <a:latin typeface="Comic Sans MS" panose="030F0702030302020204" pitchFamily="66" charset="0"/>
              </a:rPr>
              <a:t>No ability to use</a:t>
            </a:r>
          </a:p>
        </p:txBody>
      </p:sp>
      <p:sp>
        <p:nvSpPr>
          <p:cNvPr id="81" name="TextBox 80">
            <a:extLst>
              <a:ext uri="{FF2B5EF4-FFF2-40B4-BE49-F238E27FC236}">
                <a16:creationId xmlns:a16="http://schemas.microsoft.com/office/drawing/2014/main" id="{4371DE73-792D-43D5-BB13-5C569E31E89D}"/>
              </a:ext>
            </a:extLst>
          </p:cNvPr>
          <p:cNvSpPr txBox="1"/>
          <p:nvPr/>
        </p:nvSpPr>
        <p:spPr>
          <a:xfrm>
            <a:off x="3662249" y="3600622"/>
            <a:ext cx="776175" cy="248209"/>
          </a:xfrm>
          <a:prstGeom prst="rect">
            <a:avLst/>
          </a:prstGeom>
          <a:noFill/>
        </p:spPr>
        <p:txBody>
          <a:bodyPr wrap="none" rtlCol="0">
            <a:spAutoFit/>
          </a:bodyPr>
          <a:lstStyle/>
          <a:p>
            <a:r>
              <a:rPr lang="en-US" sz="1013" dirty="0">
                <a:latin typeface="Comic Sans MS" panose="030F0702030302020204" pitchFamily="66" charset="0"/>
              </a:rPr>
              <a:t>Too Small</a:t>
            </a:r>
          </a:p>
        </p:txBody>
      </p:sp>
      <p:sp>
        <p:nvSpPr>
          <p:cNvPr id="8" name="Rectangle: Rounded Corners 7">
            <a:extLst>
              <a:ext uri="{FF2B5EF4-FFF2-40B4-BE49-F238E27FC236}">
                <a16:creationId xmlns:a16="http://schemas.microsoft.com/office/drawing/2014/main" id="{74CE1957-F331-4EDF-A95C-D697A20C803D}"/>
              </a:ext>
            </a:extLst>
          </p:cNvPr>
          <p:cNvSpPr/>
          <p:nvPr/>
        </p:nvSpPr>
        <p:spPr>
          <a:xfrm>
            <a:off x="3033803" y="3181984"/>
            <a:ext cx="621929" cy="584948"/>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CPUs</a:t>
            </a:r>
          </a:p>
        </p:txBody>
      </p:sp>
      <p:sp>
        <p:nvSpPr>
          <p:cNvPr id="9" name="TextBox 8">
            <a:extLst>
              <a:ext uri="{FF2B5EF4-FFF2-40B4-BE49-F238E27FC236}">
                <a16:creationId xmlns:a16="http://schemas.microsoft.com/office/drawing/2014/main" id="{FD2509B2-0FC3-4D03-B711-A4AE71655715}"/>
              </a:ext>
            </a:extLst>
          </p:cNvPr>
          <p:cNvSpPr txBox="1"/>
          <p:nvPr/>
        </p:nvSpPr>
        <p:spPr>
          <a:xfrm>
            <a:off x="2771353" y="4363303"/>
            <a:ext cx="1143262" cy="248209"/>
          </a:xfrm>
          <a:prstGeom prst="rect">
            <a:avLst/>
          </a:prstGeom>
          <a:noFill/>
        </p:spPr>
        <p:txBody>
          <a:bodyPr wrap="none" rtlCol="0">
            <a:spAutoFit/>
          </a:bodyPr>
          <a:lstStyle/>
          <a:p>
            <a:r>
              <a:rPr lang="en-US" sz="1013" dirty="0">
                <a:latin typeface="Comic Sans MS" panose="030F0702030302020204" pitchFamily="66" charset="0"/>
              </a:rPr>
              <a:t>Too slow for AI</a:t>
            </a:r>
          </a:p>
        </p:txBody>
      </p:sp>
      <p:sp>
        <p:nvSpPr>
          <p:cNvPr id="10" name="TextBox 9">
            <a:extLst>
              <a:ext uri="{FF2B5EF4-FFF2-40B4-BE49-F238E27FC236}">
                <a16:creationId xmlns:a16="http://schemas.microsoft.com/office/drawing/2014/main" id="{EE5888ED-D3AA-4260-99B0-D338FF3DA4F9}"/>
              </a:ext>
            </a:extLst>
          </p:cNvPr>
          <p:cNvSpPr txBox="1"/>
          <p:nvPr/>
        </p:nvSpPr>
        <p:spPr>
          <a:xfrm>
            <a:off x="4408886" y="4363303"/>
            <a:ext cx="1580882" cy="248209"/>
          </a:xfrm>
          <a:prstGeom prst="rect">
            <a:avLst/>
          </a:prstGeom>
          <a:noFill/>
        </p:spPr>
        <p:txBody>
          <a:bodyPr wrap="none" rtlCol="0">
            <a:spAutoFit/>
          </a:bodyPr>
          <a:lstStyle/>
          <a:p>
            <a:r>
              <a:rPr lang="en-US" sz="1013" dirty="0">
                <a:latin typeface="Comic Sans MS" panose="030F0702030302020204" pitchFamily="66" charset="0"/>
              </a:rPr>
              <a:t>Great for Matrix Math</a:t>
            </a:r>
          </a:p>
        </p:txBody>
      </p:sp>
      <p:sp>
        <p:nvSpPr>
          <p:cNvPr id="11" name="Rectangle: Rounded Corners 10">
            <a:extLst>
              <a:ext uri="{FF2B5EF4-FFF2-40B4-BE49-F238E27FC236}">
                <a16:creationId xmlns:a16="http://schemas.microsoft.com/office/drawing/2014/main" id="{A39A4145-AE0D-4BE8-A377-C211AD5A8928}"/>
              </a:ext>
            </a:extLst>
          </p:cNvPr>
          <p:cNvSpPr/>
          <p:nvPr/>
        </p:nvSpPr>
        <p:spPr>
          <a:xfrm>
            <a:off x="4408886" y="31819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2" name="Rectangle: Rounded Corners 11">
            <a:extLst>
              <a:ext uri="{FF2B5EF4-FFF2-40B4-BE49-F238E27FC236}">
                <a16:creationId xmlns:a16="http://schemas.microsoft.com/office/drawing/2014/main" id="{516E6692-0DAB-4146-BC3F-C6CA7BDFD98A}"/>
              </a:ext>
            </a:extLst>
          </p:cNvPr>
          <p:cNvSpPr/>
          <p:nvPr/>
        </p:nvSpPr>
        <p:spPr>
          <a:xfrm>
            <a:off x="4523186" y="32962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3" name="Rectangle: Rounded Corners 12">
            <a:extLst>
              <a:ext uri="{FF2B5EF4-FFF2-40B4-BE49-F238E27FC236}">
                <a16:creationId xmlns:a16="http://schemas.microsoft.com/office/drawing/2014/main" id="{CED5409D-8509-427A-B661-CE8E5B950B87}"/>
              </a:ext>
            </a:extLst>
          </p:cNvPr>
          <p:cNvSpPr/>
          <p:nvPr/>
        </p:nvSpPr>
        <p:spPr>
          <a:xfrm>
            <a:off x="4637486" y="34105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4" name="Rectangle: Rounded Corners 13">
            <a:extLst>
              <a:ext uri="{FF2B5EF4-FFF2-40B4-BE49-F238E27FC236}">
                <a16:creationId xmlns:a16="http://schemas.microsoft.com/office/drawing/2014/main" id="{2E037485-55B4-4E66-AC81-7B7327B450F8}"/>
              </a:ext>
            </a:extLst>
          </p:cNvPr>
          <p:cNvSpPr/>
          <p:nvPr/>
        </p:nvSpPr>
        <p:spPr>
          <a:xfrm>
            <a:off x="4751786" y="35248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pic>
        <p:nvPicPr>
          <p:cNvPr id="16" name="Graphic 15" descr="Close">
            <a:extLst>
              <a:ext uri="{FF2B5EF4-FFF2-40B4-BE49-F238E27FC236}">
                <a16:creationId xmlns:a16="http://schemas.microsoft.com/office/drawing/2014/main" id="{C11A7554-13D1-4CED-88D7-6E68A8C882C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1397" y="3801572"/>
            <a:ext cx="506742" cy="506742"/>
          </a:xfrm>
          <a:prstGeom prst="rect">
            <a:avLst/>
          </a:prstGeom>
        </p:spPr>
      </p:pic>
      <p:pic>
        <p:nvPicPr>
          <p:cNvPr id="18" name="Graphic 17" descr="Checkmark">
            <a:extLst>
              <a:ext uri="{FF2B5EF4-FFF2-40B4-BE49-F238E27FC236}">
                <a16:creationId xmlns:a16="http://schemas.microsoft.com/office/drawing/2014/main" id="{00D5363D-1BC5-43E2-B479-FE47E87EEE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16784" y="3829221"/>
            <a:ext cx="506742" cy="506742"/>
          </a:xfrm>
          <a:prstGeom prst="rect">
            <a:avLst/>
          </a:prstGeom>
        </p:spPr>
      </p:pic>
      <p:sp>
        <p:nvSpPr>
          <p:cNvPr id="22" name="TextBox 21">
            <a:extLst>
              <a:ext uri="{FF2B5EF4-FFF2-40B4-BE49-F238E27FC236}">
                <a16:creationId xmlns:a16="http://schemas.microsoft.com/office/drawing/2014/main" id="{C6F31DE6-08DE-4EEA-82CC-6D0591C48098}"/>
              </a:ext>
            </a:extLst>
          </p:cNvPr>
          <p:cNvSpPr txBox="1"/>
          <p:nvPr/>
        </p:nvSpPr>
        <p:spPr>
          <a:xfrm>
            <a:off x="3641714" y="3762729"/>
            <a:ext cx="848309" cy="248209"/>
          </a:xfrm>
          <a:prstGeom prst="rect">
            <a:avLst/>
          </a:prstGeom>
          <a:noFill/>
        </p:spPr>
        <p:txBody>
          <a:bodyPr wrap="none" rtlCol="0">
            <a:spAutoFit/>
          </a:bodyPr>
          <a:lstStyle/>
          <a:p>
            <a:r>
              <a:rPr lang="en-US" sz="1013" dirty="0" err="1">
                <a:latin typeface="Comic Sans MS" panose="030F0702030302020204" pitchFamily="66" charset="0"/>
              </a:rPr>
              <a:t>NVLink</a:t>
            </a:r>
            <a:r>
              <a:rPr lang="en-US" sz="1013" dirty="0">
                <a:latin typeface="Comic Sans MS" panose="030F0702030302020204" pitchFamily="66" charset="0"/>
              </a:rPr>
              <a:t> 2.0</a:t>
            </a:r>
          </a:p>
        </p:txBody>
      </p:sp>
      <p:grpSp>
        <p:nvGrpSpPr>
          <p:cNvPr id="40" name="Group 39">
            <a:extLst>
              <a:ext uri="{FF2B5EF4-FFF2-40B4-BE49-F238E27FC236}">
                <a16:creationId xmlns:a16="http://schemas.microsoft.com/office/drawing/2014/main" id="{CAC3C480-DF37-4898-B559-F1D2A483A2D1}"/>
              </a:ext>
            </a:extLst>
          </p:cNvPr>
          <p:cNvGrpSpPr/>
          <p:nvPr/>
        </p:nvGrpSpPr>
        <p:grpSpPr>
          <a:xfrm>
            <a:off x="3395193" y="2254140"/>
            <a:ext cx="1064120" cy="351418"/>
            <a:chOff x="1131792" y="3092824"/>
            <a:chExt cx="1418826" cy="468557"/>
          </a:xfrm>
          <a:solidFill>
            <a:schemeClr val="accent1"/>
          </a:solidFill>
        </p:grpSpPr>
        <p:sp>
          <p:nvSpPr>
            <p:cNvPr id="23" name="Rectangle 22">
              <a:extLst>
                <a:ext uri="{FF2B5EF4-FFF2-40B4-BE49-F238E27FC236}">
                  <a16:creationId xmlns:a16="http://schemas.microsoft.com/office/drawing/2014/main" id="{C4EAC309-A66E-4698-AB8A-85E4E1203922}"/>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24" name="Rectangle 23">
              <a:extLst>
                <a:ext uri="{FF2B5EF4-FFF2-40B4-BE49-F238E27FC236}">
                  <a16:creationId xmlns:a16="http://schemas.microsoft.com/office/drawing/2014/main" id="{64B7C048-E154-4528-AFF2-CA5B0E4BA7DA}"/>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6" name="Straight Connector 25">
              <a:extLst>
                <a:ext uri="{FF2B5EF4-FFF2-40B4-BE49-F238E27FC236}">
                  <a16:creationId xmlns:a16="http://schemas.microsoft.com/office/drawing/2014/main" id="{B139710A-5A65-4D0A-AABE-DC79E914AEE0}"/>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FA0E3C-F63D-403F-B2F8-C9420FFC8E72}"/>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E5033F-E7C8-48A0-A9E9-87FCB296EEFD}"/>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F85A53-31CF-46C2-BBE6-DE346819541B}"/>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F97627-A4B1-4F62-BC92-0E0B160C62B0}"/>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B1DD60-513E-44E5-AABF-CB5770D6C544}"/>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9F3B6F-D579-4781-97C2-A0C432BC37F9}"/>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C9DFA7-C408-4943-A7A8-789001DBD71A}"/>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63A3E8-A43E-483C-8DD0-88BBC9AC3656}"/>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9230C7-F842-49EC-A0A7-592200C2EA61}"/>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185C77-75D3-4985-9F4D-5A6671B27EC7}"/>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6D0C14E-4EF8-4316-BF44-5BBD9637AF38}"/>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50868A-B2B7-4E04-93A7-B9BE7C6EC4E3}"/>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77F64A-D171-43C2-A1A9-2230EF27B904}"/>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BF5F0C4C-EA1D-43A6-A9D6-4F8323CA9956}"/>
              </a:ext>
            </a:extLst>
          </p:cNvPr>
          <p:cNvGrpSpPr/>
          <p:nvPr/>
        </p:nvGrpSpPr>
        <p:grpSpPr>
          <a:xfrm>
            <a:off x="3509493" y="2368440"/>
            <a:ext cx="1064120" cy="351418"/>
            <a:chOff x="1131792" y="3092824"/>
            <a:chExt cx="1418826" cy="468557"/>
          </a:xfrm>
          <a:solidFill>
            <a:schemeClr val="accent1"/>
          </a:solidFill>
        </p:grpSpPr>
        <p:sp>
          <p:nvSpPr>
            <p:cNvPr id="42" name="Rectangle 41">
              <a:extLst>
                <a:ext uri="{FF2B5EF4-FFF2-40B4-BE49-F238E27FC236}">
                  <a16:creationId xmlns:a16="http://schemas.microsoft.com/office/drawing/2014/main" id="{35C25526-8DA9-4F3C-A4D8-C23AF5F8B398}"/>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43" name="Rectangle 42">
              <a:extLst>
                <a:ext uri="{FF2B5EF4-FFF2-40B4-BE49-F238E27FC236}">
                  <a16:creationId xmlns:a16="http://schemas.microsoft.com/office/drawing/2014/main" id="{66B8C137-DFD0-4970-BC5B-E6564613854B}"/>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4" name="Straight Connector 43">
              <a:extLst>
                <a:ext uri="{FF2B5EF4-FFF2-40B4-BE49-F238E27FC236}">
                  <a16:creationId xmlns:a16="http://schemas.microsoft.com/office/drawing/2014/main" id="{D4815C8F-6B50-411E-B380-B7DD174C9A7D}"/>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09229C-1AC3-4ABF-A0F7-65AD5CCAB5E3}"/>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081749-6A78-43D4-9C40-1066A6046D0A}"/>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BD09CE-8635-4096-A631-B39CE60B55DC}"/>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78111E-78D8-47DC-86F6-095653B52EC2}"/>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7D9821-4C0C-48C6-A5C6-773631E9FE6F}"/>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C3C42E-A3EA-46A6-A437-220B07A2EE9D}"/>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7BB12A-BCB0-494F-ACB2-AFFDB2B75270}"/>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EBB614A-D933-4032-8CA3-BB689F86569E}"/>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CD0DD8-E637-4E76-B624-C6D202BC4F9F}"/>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50C828-C2B6-4EF1-94F2-863B044210AA}"/>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334A363-D339-4BD3-80D8-9B4B645973CF}"/>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6AF2C9E-2F5E-4022-A82E-42C7F05A8D58}"/>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96BD595-D192-46B2-A3BF-449543066CF5}"/>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EBF524B7-0E0D-45C1-AB5F-DB6C30273255}"/>
              </a:ext>
            </a:extLst>
          </p:cNvPr>
          <p:cNvGrpSpPr/>
          <p:nvPr/>
        </p:nvGrpSpPr>
        <p:grpSpPr>
          <a:xfrm>
            <a:off x="3623793" y="2482740"/>
            <a:ext cx="1064120" cy="351418"/>
            <a:chOff x="1131792" y="3092824"/>
            <a:chExt cx="1418826" cy="468557"/>
          </a:xfrm>
          <a:solidFill>
            <a:schemeClr val="accent1"/>
          </a:solidFill>
        </p:grpSpPr>
        <p:sp>
          <p:nvSpPr>
            <p:cNvPr id="59" name="Rectangle 58">
              <a:extLst>
                <a:ext uri="{FF2B5EF4-FFF2-40B4-BE49-F238E27FC236}">
                  <a16:creationId xmlns:a16="http://schemas.microsoft.com/office/drawing/2014/main" id="{21EEB01E-F8EA-4DB3-9B4A-14DDD326594D}"/>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60" name="Rectangle 59">
              <a:extLst>
                <a:ext uri="{FF2B5EF4-FFF2-40B4-BE49-F238E27FC236}">
                  <a16:creationId xmlns:a16="http://schemas.microsoft.com/office/drawing/2014/main" id="{2D80FB67-E3F8-42B0-9006-272572A10880}"/>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1" name="Straight Connector 60">
              <a:extLst>
                <a:ext uri="{FF2B5EF4-FFF2-40B4-BE49-F238E27FC236}">
                  <a16:creationId xmlns:a16="http://schemas.microsoft.com/office/drawing/2014/main" id="{34E60499-A256-4BFE-B1FA-40E5692994D6}"/>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F1D420-D3D1-40D4-A152-84EEA339B46A}"/>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962971-FE79-4695-B411-4D73BEE15C5D}"/>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9FE077E-4D8B-46FE-AFA1-1A93D0293DDB}"/>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35197D3-6151-4F2D-847D-CCD7A14F2380}"/>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3B67C4-4276-4D4C-9D69-BEF48C811C39}"/>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754F69-60AF-498D-94A1-3D9B8FC285DF}"/>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1D3599-7BD3-4C87-908D-50C57A621E48}"/>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23F6E8-FA0F-4FA3-8355-17E5C25C4722}"/>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A11FB2-F2A7-43F7-A777-8D84551E559C}"/>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13DBF9-F79F-40B4-AE2D-5EF28E297354}"/>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0AAD414-561A-4950-817E-EA2BE2EC55EC}"/>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DF2EC26-DB28-4A54-99CE-2690F63BC84E}"/>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264FB73-EAD8-436D-8FF8-4B98E1A8CEE5}"/>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A80C194A-0CE9-413D-8E66-CEB459F9ED8B}"/>
              </a:ext>
            </a:extLst>
          </p:cNvPr>
          <p:cNvCxnSpPr>
            <a:stCxn id="60" idx="2"/>
            <a:endCxn id="11" idx="0"/>
          </p:cNvCxnSpPr>
          <p:nvPr/>
        </p:nvCxnSpPr>
        <p:spPr>
          <a:xfrm>
            <a:off x="4155854" y="2829359"/>
            <a:ext cx="753203" cy="352625"/>
          </a:xfrm>
          <a:prstGeom prst="line">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D256DB9F-C758-42DE-BA9A-0CF9634E70F2}"/>
              </a:ext>
            </a:extLst>
          </p:cNvPr>
          <p:cNvSpPr txBox="1"/>
          <p:nvPr/>
        </p:nvSpPr>
        <p:spPr>
          <a:xfrm>
            <a:off x="4673466" y="2846361"/>
            <a:ext cx="1576072" cy="248209"/>
          </a:xfrm>
          <a:prstGeom prst="rect">
            <a:avLst/>
          </a:prstGeom>
          <a:noFill/>
        </p:spPr>
        <p:txBody>
          <a:bodyPr wrap="none" rtlCol="0">
            <a:spAutoFit/>
          </a:bodyPr>
          <a:lstStyle/>
          <a:p>
            <a:r>
              <a:rPr lang="en-US" sz="1013" dirty="0">
                <a:latin typeface="Comic Sans MS" panose="030F0702030302020204" pitchFamily="66" charset="0"/>
              </a:rPr>
              <a:t>Leverage Main Memory</a:t>
            </a:r>
          </a:p>
        </p:txBody>
      </p:sp>
      <p:pic>
        <p:nvPicPr>
          <p:cNvPr id="75" name="Graphic 74" descr="Checkmark">
            <a:extLst>
              <a:ext uri="{FF2B5EF4-FFF2-40B4-BE49-F238E27FC236}">
                <a16:creationId xmlns:a16="http://schemas.microsoft.com/office/drawing/2014/main" id="{A5346005-651C-4696-BB62-373DAB36E1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70032" y="3222751"/>
            <a:ext cx="506742" cy="506742"/>
          </a:xfrm>
          <a:prstGeom prst="rect">
            <a:avLst/>
          </a:prstGeom>
        </p:spPr>
      </p:pic>
      <p:pic>
        <p:nvPicPr>
          <p:cNvPr id="79" name="Graphic 78" descr="Checkmark">
            <a:extLst>
              <a:ext uri="{FF2B5EF4-FFF2-40B4-BE49-F238E27FC236}">
                <a16:creationId xmlns:a16="http://schemas.microsoft.com/office/drawing/2014/main" id="{1D70D109-D9FD-41F1-AF21-905074969D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67121" y="2857450"/>
            <a:ext cx="297143" cy="297143"/>
          </a:xfrm>
          <a:prstGeom prst="rect">
            <a:avLst/>
          </a:prstGeom>
        </p:spPr>
      </p:pic>
      <p:sp>
        <p:nvSpPr>
          <p:cNvPr id="87" name="TextBox 86">
            <a:extLst>
              <a:ext uri="{FF2B5EF4-FFF2-40B4-BE49-F238E27FC236}">
                <a16:creationId xmlns:a16="http://schemas.microsoft.com/office/drawing/2014/main" id="{81BA8B3B-47C1-4970-AAF6-878464716356}"/>
              </a:ext>
            </a:extLst>
          </p:cNvPr>
          <p:cNvSpPr txBox="1"/>
          <p:nvPr/>
        </p:nvSpPr>
        <p:spPr>
          <a:xfrm flipH="1">
            <a:off x="2782657" y="1232208"/>
            <a:ext cx="1156448" cy="461665"/>
          </a:xfrm>
          <a:prstGeom prst="rect">
            <a:avLst/>
          </a:prstGeom>
          <a:noFill/>
        </p:spPr>
        <p:txBody>
          <a:bodyPr wrap="square" rtlCol="0">
            <a:spAutoFit/>
          </a:bodyPr>
          <a:lstStyle/>
          <a:p>
            <a:pPr algn="ctr"/>
            <a:r>
              <a:rPr lang="en-US" sz="2400" b="1" dirty="0">
                <a:latin typeface="Comic Sans MS" panose="030F0702030302020204" pitchFamily="66" charset="0"/>
              </a:rPr>
              <a:t>Scale</a:t>
            </a:r>
          </a:p>
        </p:txBody>
      </p:sp>
      <p:sp>
        <p:nvSpPr>
          <p:cNvPr id="88" name="TextBox 87">
            <a:extLst>
              <a:ext uri="{FF2B5EF4-FFF2-40B4-BE49-F238E27FC236}">
                <a16:creationId xmlns:a16="http://schemas.microsoft.com/office/drawing/2014/main" id="{00566D06-F3B9-4937-B5FC-356657151BF7}"/>
              </a:ext>
            </a:extLst>
          </p:cNvPr>
          <p:cNvSpPr txBox="1"/>
          <p:nvPr/>
        </p:nvSpPr>
        <p:spPr>
          <a:xfrm flipH="1">
            <a:off x="4728431" y="1204175"/>
            <a:ext cx="1156448" cy="461665"/>
          </a:xfrm>
          <a:prstGeom prst="rect">
            <a:avLst/>
          </a:prstGeom>
          <a:noFill/>
        </p:spPr>
        <p:txBody>
          <a:bodyPr wrap="square" rtlCol="0">
            <a:spAutoFit/>
          </a:bodyPr>
          <a:lstStyle/>
          <a:p>
            <a:pPr algn="ctr"/>
            <a:r>
              <a:rPr lang="en-US" sz="2400" b="1" dirty="0">
                <a:latin typeface="Comic Sans MS" panose="030F0702030302020204" pitchFamily="66" charset="0"/>
              </a:rPr>
              <a:t>Time</a:t>
            </a:r>
          </a:p>
        </p:txBody>
      </p:sp>
      <p:sp>
        <p:nvSpPr>
          <p:cNvPr id="89" name="TextBox 88">
            <a:extLst>
              <a:ext uri="{FF2B5EF4-FFF2-40B4-BE49-F238E27FC236}">
                <a16:creationId xmlns:a16="http://schemas.microsoft.com/office/drawing/2014/main" id="{78789561-F6C2-4107-BF0F-9F38DE798BFD}"/>
              </a:ext>
            </a:extLst>
          </p:cNvPr>
          <p:cNvSpPr txBox="1"/>
          <p:nvPr/>
        </p:nvSpPr>
        <p:spPr>
          <a:xfrm flipH="1">
            <a:off x="2782657" y="831487"/>
            <a:ext cx="1156448" cy="461665"/>
          </a:xfrm>
          <a:prstGeom prst="rect">
            <a:avLst/>
          </a:prstGeom>
          <a:noFill/>
        </p:spPr>
        <p:txBody>
          <a:bodyPr wrap="square" rtlCol="0">
            <a:spAutoFit/>
          </a:bodyPr>
          <a:lstStyle/>
          <a:p>
            <a:pPr algn="ctr"/>
            <a:r>
              <a:rPr lang="en-US" sz="2400" dirty="0">
                <a:latin typeface="Comic Sans MS" panose="030F0702030302020204" pitchFamily="66" charset="0"/>
              </a:rPr>
              <a:t>Can’t</a:t>
            </a:r>
          </a:p>
        </p:txBody>
      </p:sp>
      <p:sp>
        <p:nvSpPr>
          <p:cNvPr id="90" name="TextBox 89">
            <a:extLst>
              <a:ext uri="{FF2B5EF4-FFF2-40B4-BE49-F238E27FC236}">
                <a16:creationId xmlns:a16="http://schemas.microsoft.com/office/drawing/2014/main" id="{87691E05-0A87-4E18-A99E-0BA1E5CAA74D}"/>
              </a:ext>
            </a:extLst>
          </p:cNvPr>
          <p:cNvSpPr txBox="1"/>
          <p:nvPr/>
        </p:nvSpPr>
        <p:spPr>
          <a:xfrm flipH="1">
            <a:off x="4318295" y="805934"/>
            <a:ext cx="1976720" cy="461665"/>
          </a:xfrm>
          <a:prstGeom prst="rect">
            <a:avLst/>
          </a:prstGeom>
          <a:noFill/>
        </p:spPr>
        <p:txBody>
          <a:bodyPr wrap="square" rtlCol="0">
            <a:spAutoFit/>
          </a:bodyPr>
          <a:lstStyle/>
          <a:p>
            <a:pPr algn="ctr"/>
            <a:r>
              <a:rPr lang="en-US" sz="2400" dirty="0">
                <a:latin typeface="Comic Sans MS" panose="030F0702030302020204" pitchFamily="66" charset="0"/>
              </a:rPr>
              <a:t>Not Enough</a:t>
            </a:r>
          </a:p>
        </p:txBody>
      </p:sp>
      <p:sp>
        <p:nvSpPr>
          <p:cNvPr id="91" name="Cross 90">
            <a:extLst>
              <a:ext uri="{FF2B5EF4-FFF2-40B4-BE49-F238E27FC236}">
                <a16:creationId xmlns:a16="http://schemas.microsoft.com/office/drawing/2014/main" id="{9C55C19C-14C4-403F-99CD-1C99EBD8413A}"/>
              </a:ext>
            </a:extLst>
          </p:cNvPr>
          <p:cNvSpPr/>
          <p:nvPr/>
        </p:nvSpPr>
        <p:spPr>
          <a:xfrm>
            <a:off x="3917735" y="1113994"/>
            <a:ext cx="497835" cy="510375"/>
          </a:xfrm>
          <a:prstGeom prst="plus">
            <a:avLst>
              <a:gd name="adj" fmla="val 3928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309D82CB-558F-4CAA-A221-E39565EA397D}"/>
              </a:ext>
            </a:extLst>
          </p:cNvPr>
          <p:cNvSpPr txBox="1"/>
          <p:nvPr/>
        </p:nvSpPr>
        <p:spPr>
          <a:xfrm flipH="1">
            <a:off x="282106" y="142937"/>
            <a:ext cx="4473838" cy="461665"/>
          </a:xfrm>
          <a:prstGeom prst="rect">
            <a:avLst/>
          </a:prstGeom>
          <a:noFill/>
        </p:spPr>
        <p:txBody>
          <a:bodyPr wrap="square" rtlCol="0">
            <a:spAutoFit/>
          </a:bodyPr>
          <a:lstStyle/>
          <a:p>
            <a:r>
              <a:rPr lang="en-US" sz="2400" b="1" dirty="0">
                <a:latin typeface="Comic Sans MS" panose="030F0702030302020204" pitchFamily="66" charset="0"/>
              </a:rPr>
              <a:t>Issues with AI today</a:t>
            </a:r>
          </a:p>
        </p:txBody>
      </p:sp>
      <p:grpSp>
        <p:nvGrpSpPr>
          <p:cNvPr id="95" name="Group 94">
            <a:extLst>
              <a:ext uri="{FF2B5EF4-FFF2-40B4-BE49-F238E27FC236}">
                <a16:creationId xmlns:a16="http://schemas.microsoft.com/office/drawing/2014/main" id="{A9E992A6-7F19-4415-BA87-FC8560E63D75}"/>
              </a:ext>
            </a:extLst>
          </p:cNvPr>
          <p:cNvGrpSpPr/>
          <p:nvPr/>
        </p:nvGrpSpPr>
        <p:grpSpPr>
          <a:xfrm>
            <a:off x="7409793" y="38283"/>
            <a:ext cx="1734207" cy="1503939"/>
            <a:chOff x="7409793" y="38283"/>
            <a:chExt cx="1734207" cy="1503939"/>
          </a:xfrm>
        </p:grpSpPr>
        <p:pic>
          <p:nvPicPr>
            <p:cNvPr id="96" name="Picture 95">
              <a:extLst>
                <a:ext uri="{FF2B5EF4-FFF2-40B4-BE49-F238E27FC236}">
                  <a16:creationId xmlns:a16="http://schemas.microsoft.com/office/drawing/2014/main" id="{02FB62EE-B85A-43BE-ADB2-C0F638631231}"/>
                </a:ext>
              </a:extLst>
            </p:cNvPr>
            <p:cNvPicPr>
              <a:picLocks noChangeAspect="1"/>
            </p:cNvPicPr>
            <p:nvPr/>
          </p:nvPicPr>
          <p:blipFill>
            <a:blip r:embed="rId7"/>
            <a:stretch>
              <a:fillRect/>
            </a:stretch>
          </p:blipFill>
          <p:spPr>
            <a:xfrm>
              <a:off x="7409793" y="38283"/>
              <a:ext cx="1734207" cy="1503939"/>
            </a:xfrm>
            <a:prstGeom prst="rect">
              <a:avLst/>
            </a:prstGeom>
          </p:spPr>
        </p:pic>
        <p:sp>
          <p:nvSpPr>
            <p:cNvPr id="97" name="TextBox 96">
              <a:extLst>
                <a:ext uri="{FF2B5EF4-FFF2-40B4-BE49-F238E27FC236}">
                  <a16:creationId xmlns:a16="http://schemas.microsoft.com/office/drawing/2014/main" id="{A9030E7A-DE54-45AD-BF83-5F3DE8266047}"/>
                </a:ext>
              </a:extLst>
            </p:cNvPr>
            <p:cNvSpPr txBox="1"/>
            <p:nvPr/>
          </p:nvSpPr>
          <p:spPr>
            <a:xfrm>
              <a:off x="7863817" y="267032"/>
              <a:ext cx="1099981" cy="523220"/>
            </a:xfrm>
            <a:prstGeom prst="rect">
              <a:avLst/>
            </a:prstGeom>
            <a:noFill/>
          </p:spPr>
          <p:txBody>
            <a:bodyPr wrap="none" rtlCol="0">
              <a:spAutoFit/>
            </a:bodyPr>
            <a:lstStyle/>
            <a:p>
              <a:pPr algn="ctr"/>
              <a:r>
                <a:rPr lang="en-CA" sz="1400" dirty="0">
                  <a:latin typeface="Arial" panose="020B0604020202020204" pitchFamily="34" charset="0"/>
                  <a:cs typeface="Arial" panose="020B0604020202020204" pitchFamily="34" charset="0"/>
                </a:rPr>
                <a:t>Example </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Whiteboard</a:t>
              </a:r>
            </a:p>
          </p:txBody>
        </p:sp>
      </p:grpSp>
    </p:spTree>
    <p:extLst>
      <p:ext uri="{BB962C8B-B14F-4D97-AF65-F5344CB8AC3E}">
        <p14:creationId xmlns:p14="http://schemas.microsoft.com/office/powerpoint/2010/main" val="188687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5"/>
                                        </p:tgtEl>
                                        <p:attrNameLst>
                                          <p:attrName>style.visibility</p:attrName>
                                        </p:attrNameLst>
                                      </p:cBhvr>
                                      <p:to>
                                        <p:strVal val="hidden"/>
                                      </p:to>
                                    </p:set>
                                  </p:childTnLst>
                                </p:cTn>
                              </p:par>
                            </p:childTnLst>
                          </p:cTn>
                        </p:par>
                        <p:par>
                          <p:cTn id="7" fill="hold">
                            <p:stCondLst>
                              <p:cond delay="0"/>
                            </p:stCondLst>
                            <p:childTnLst>
                              <p:par>
                                <p:cTn id="8" presetID="10" presetClass="exit" presetSubtype="0" fill="hold" grpId="0" nodeType="afterEffect">
                                  <p:stCondLst>
                                    <p:cond delay="0"/>
                                  </p:stCondLst>
                                  <p:childTnLst>
                                    <p:animEffect transition="out" filter="fade">
                                      <p:cBhvr>
                                        <p:cTn id="9" dur="500"/>
                                        <p:tgtEl>
                                          <p:spTgt spid="80"/>
                                        </p:tgtEl>
                                      </p:cBhvr>
                                    </p:animEffect>
                                    <p:set>
                                      <p:cBhvr>
                                        <p:cTn id="10" dur="1" fill="hold">
                                          <p:stCondLst>
                                            <p:cond delay="499"/>
                                          </p:stCondLst>
                                        </p:cTn>
                                        <p:tgtEl>
                                          <p:spTgt spid="8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2"/>
                                        </p:tgtEl>
                                      </p:cBhvr>
                                    </p:animEffect>
                                    <p:set>
                                      <p:cBhvr>
                                        <p:cTn id="13" dur="1" fill="hold">
                                          <p:stCondLst>
                                            <p:cond delay="499"/>
                                          </p:stCondLst>
                                        </p:cTn>
                                        <p:tgtEl>
                                          <p:spTgt spid="8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1"/>
                                        </p:tgtEl>
                                      </p:cBhvr>
                                    </p:animEffect>
                                    <p:set>
                                      <p:cBhvr>
                                        <p:cTn id="16" dur="1" fill="hold">
                                          <p:stCondLst>
                                            <p:cond delay="499"/>
                                          </p:stCondLst>
                                        </p:cTn>
                                        <p:tgtEl>
                                          <p:spTgt spid="8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3"/>
                                        </p:tgtEl>
                                      </p:cBhvr>
                                    </p:animEffect>
                                    <p:set>
                                      <p:cBhvr>
                                        <p:cTn id="31" dur="1" fill="hold">
                                          <p:stCondLst>
                                            <p:cond delay="499"/>
                                          </p:stCondLst>
                                        </p:cTn>
                                        <p:tgtEl>
                                          <p:spTgt spid="8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85"/>
                                        </p:tgtEl>
                                      </p:cBhvr>
                                    </p:animEffect>
                                    <p:set>
                                      <p:cBhvr>
                                        <p:cTn id="34" dur="1" fill="hold">
                                          <p:stCondLst>
                                            <p:cond delay="499"/>
                                          </p:stCondLst>
                                        </p:cTn>
                                        <p:tgtEl>
                                          <p:spTgt spid="8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4"/>
                                        </p:tgtEl>
                                      </p:cBhvr>
                                    </p:animEffect>
                                    <p:set>
                                      <p:cBhvr>
                                        <p:cTn id="37" dur="1" fill="hold">
                                          <p:stCondLst>
                                            <p:cond delay="499"/>
                                          </p:stCondLst>
                                        </p:cTn>
                                        <p:tgtEl>
                                          <p:spTgt spid="84"/>
                                        </p:tgtEl>
                                        <p:attrNameLst>
                                          <p:attrName>style.visibility</p:attrName>
                                        </p:attrNameLst>
                                      </p:cBhvr>
                                      <p:to>
                                        <p:strVal val="hidden"/>
                                      </p:to>
                                    </p:se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par>
                                <p:cTn id="42" presetID="22" presetClass="entr" presetSubtype="8"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left)">
                                      <p:cBhvr>
                                        <p:cTn id="44" dur="500"/>
                                        <p:tgtEl>
                                          <p:spTgt spid="7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wipe(left)">
                                      <p:cBhvr>
                                        <p:cTn id="4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1" grpId="0" animBg="1"/>
      <p:bldP spid="85" grpId="0"/>
      <p:bldP spid="81" grpId="0"/>
      <p:bldP spid="22"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85">
            <a:extLst>
              <a:ext uri="{FF2B5EF4-FFF2-40B4-BE49-F238E27FC236}">
                <a16:creationId xmlns:a16="http://schemas.microsoft.com/office/drawing/2014/main" id="{CD91ACA6-EE0C-4A7C-B1B8-002648905962}"/>
              </a:ext>
            </a:extLst>
          </p:cNvPr>
          <p:cNvSpPr/>
          <p:nvPr/>
        </p:nvSpPr>
        <p:spPr>
          <a:xfrm>
            <a:off x="2553211" y="2099684"/>
            <a:ext cx="4249787" cy="3003773"/>
          </a:xfrm>
          <a:prstGeom prst="roundRect">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dirty="0">
              <a:solidFill>
                <a:schemeClr val="tx1"/>
              </a:solidFill>
            </a:endParaRPr>
          </a:p>
        </p:txBody>
      </p:sp>
      <p:sp>
        <p:nvSpPr>
          <p:cNvPr id="93" name="Rectangle: Rounded Corners 92">
            <a:extLst>
              <a:ext uri="{FF2B5EF4-FFF2-40B4-BE49-F238E27FC236}">
                <a16:creationId xmlns:a16="http://schemas.microsoft.com/office/drawing/2014/main" id="{E88FC0C4-543B-446D-B39A-E5F444999764}"/>
              </a:ext>
            </a:extLst>
          </p:cNvPr>
          <p:cNvSpPr/>
          <p:nvPr/>
        </p:nvSpPr>
        <p:spPr>
          <a:xfrm>
            <a:off x="2438911" y="1985384"/>
            <a:ext cx="4249787" cy="3003773"/>
          </a:xfrm>
          <a:prstGeom prst="roundRect">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dirty="0">
              <a:solidFill>
                <a:schemeClr val="tx1"/>
              </a:solidFill>
            </a:endParaRPr>
          </a:p>
        </p:txBody>
      </p:sp>
      <p:sp>
        <p:nvSpPr>
          <p:cNvPr id="94" name="Rectangle: Rounded Corners 93">
            <a:extLst>
              <a:ext uri="{FF2B5EF4-FFF2-40B4-BE49-F238E27FC236}">
                <a16:creationId xmlns:a16="http://schemas.microsoft.com/office/drawing/2014/main" id="{5CB3A429-54E9-469A-9BC5-4A110CAC7587}"/>
              </a:ext>
            </a:extLst>
          </p:cNvPr>
          <p:cNvSpPr/>
          <p:nvPr/>
        </p:nvSpPr>
        <p:spPr>
          <a:xfrm>
            <a:off x="2324611" y="1871084"/>
            <a:ext cx="4249787" cy="3003773"/>
          </a:xfrm>
          <a:prstGeom prst="roundRect">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dirty="0">
              <a:solidFill>
                <a:schemeClr val="tx1"/>
              </a:solidFill>
            </a:endParaRPr>
          </a:p>
        </p:txBody>
      </p:sp>
      <p:sp>
        <p:nvSpPr>
          <p:cNvPr id="95" name="Rectangle: Rounded Corners 94">
            <a:extLst>
              <a:ext uri="{FF2B5EF4-FFF2-40B4-BE49-F238E27FC236}">
                <a16:creationId xmlns:a16="http://schemas.microsoft.com/office/drawing/2014/main" id="{C302DD15-607D-45BE-B06B-AE9373ED448F}"/>
              </a:ext>
            </a:extLst>
          </p:cNvPr>
          <p:cNvSpPr/>
          <p:nvPr/>
        </p:nvSpPr>
        <p:spPr>
          <a:xfrm>
            <a:off x="2199544" y="1758727"/>
            <a:ext cx="4249787" cy="3003773"/>
          </a:xfrm>
          <a:prstGeom prst="roundRect">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dirty="0">
              <a:solidFill>
                <a:schemeClr val="tx1"/>
              </a:solidFill>
            </a:endParaRPr>
          </a:p>
        </p:txBody>
      </p:sp>
      <p:sp>
        <p:nvSpPr>
          <p:cNvPr id="80" name="Flowchart: Magnetic Disk 79">
            <a:extLst>
              <a:ext uri="{FF2B5EF4-FFF2-40B4-BE49-F238E27FC236}">
                <a16:creationId xmlns:a16="http://schemas.microsoft.com/office/drawing/2014/main" id="{286360F9-F86C-4A48-91CD-8146661F0A0A}"/>
              </a:ext>
            </a:extLst>
          </p:cNvPr>
          <p:cNvSpPr/>
          <p:nvPr/>
        </p:nvSpPr>
        <p:spPr>
          <a:xfrm rot="5400000">
            <a:off x="3946584" y="3233761"/>
            <a:ext cx="209778" cy="514349"/>
          </a:xfrm>
          <a:prstGeom prst="flowChartMagneticDisk">
            <a:avLst/>
          </a:prstGeom>
          <a:solidFill>
            <a:schemeClr val="bg2">
              <a:lumMod val="7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2" name="Graphic 81" descr="Close">
            <a:extLst>
              <a:ext uri="{FF2B5EF4-FFF2-40B4-BE49-F238E27FC236}">
                <a16:creationId xmlns:a16="http://schemas.microsoft.com/office/drawing/2014/main" id="{8CF1C6B6-E084-4254-A8A0-CA2BC0FC7D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25398" y="3266144"/>
            <a:ext cx="397240" cy="397240"/>
          </a:xfrm>
          <a:prstGeom prst="rect">
            <a:avLst/>
          </a:prstGeom>
        </p:spPr>
      </p:pic>
      <p:sp>
        <p:nvSpPr>
          <p:cNvPr id="21" name="Flowchart: Magnetic Disk 20">
            <a:extLst>
              <a:ext uri="{FF2B5EF4-FFF2-40B4-BE49-F238E27FC236}">
                <a16:creationId xmlns:a16="http://schemas.microsoft.com/office/drawing/2014/main" id="{9F5B4329-AD40-404D-82B6-90D7AEBB7116}"/>
              </a:ext>
            </a:extLst>
          </p:cNvPr>
          <p:cNvSpPr/>
          <p:nvPr/>
        </p:nvSpPr>
        <p:spPr>
          <a:xfrm rot="5400000">
            <a:off x="3806471" y="3152696"/>
            <a:ext cx="472463" cy="612574"/>
          </a:xfrm>
          <a:prstGeom prst="flowChartMagneticDisk">
            <a:avLst/>
          </a:prstGeom>
          <a:solidFill>
            <a:schemeClr val="bg2">
              <a:lumMod val="7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83" name="Straight Connector 82">
            <a:extLst>
              <a:ext uri="{FF2B5EF4-FFF2-40B4-BE49-F238E27FC236}">
                <a16:creationId xmlns:a16="http://schemas.microsoft.com/office/drawing/2014/main" id="{C1DC5F9E-4A4D-4409-B663-3BE741CCDAA2}"/>
              </a:ext>
            </a:extLst>
          </p:cNvPr>
          <p:cNvCxnSpPr/>
          <p:nvPr/>
        </p:nvCxnSpPr>
        <p:spPr>
          <a:xfrm>
            <a:off x="4155854" y="2829359"/>
            <a:ext cx="753203" cy="352625"/>
          </a:xfrm>
          <a:prstGeom prst="line">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4CE1957-F331-4EDF-A95C-D697A20C803D}"/>
              </a:ext>
            </a:extLst>
          </p:cNvPr>
          <p:cNvSpPr/>
          <p:nvPr/>
        </p:nvSpPr>
        <p:spPr>
          <a:xfrm>
            <a:off x="3033803" y="3181984"/>
            <a:ext cx="621929" cy="584948"/>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CPUs</a:t>
            </a:r>
          </a:p>
        </p:txBody>
      </p:sp>
      <p:sp>
        <p:nvSpPr>
          <p:cNvPr id="9" name="TextBox 8">
            <a:extLst>
              <a:ext uri="{FF2B5EF4-FFF2-40B4-BE49-F238E27FC236}">
                <a16:creationId xmlns:a16="http://schemas.microsoft.com/office/drawing/2014/main" id="{FD2509B2-0FC3-4D03-B711-A4AE71655715}"/>
              </a:ext>
            </a:extLst>
          </p:cNvPr>
          <p:cNvSpPr txBox="1"/>
          <p:nvPr/>
        </p:nvSpPr>
        <p:spPr>
          <a:xfrm>
            <a:off x="2771353" y="4363303"/>
            <a:ext cx="1143262" cy="248209"/>
          </a:xfrm>
          <a:prstGeom prst="rect">
            <a:avLst/>
          </a:prstGeom>
          <a:noFill/>
        </p:spPr>
        <p:txBody>
          <a:bodyPr wrap="none" rtlCol="0">
            <a:spAutoFit/>
          </a:bodyPr>
          <a:lstStyle/>
          <a:p>
            <a:r>
              <a:rPr lang="en-US" sz="1013" dirty="0">
                <a:latin typeface="Comic Sans MS" panose="030F0702030302020204" pitchFamily="66" charset="0"/>
              </a:rPr>
              <a:t>Too slow for AI</a:t>
            </a:r>
          </a:p>
        </p:txBody>
      </p:sp>
      <p:sp>
        <p:nvSpPr>
          <p:cNvPr id="10" name="TextBox 9">
            <a:extLst>
              <a:ext uri="{FF2B5EF4-FFF2-40B4-BE49-F238E27FC236}">
                <a16:creationId xmlns:a16="http://schemas.microsoft.com/office/drawing/2014/main" id="{EE5888ED-D3AA-4260-99B0-D338FF3DA4F9}"/>
              </a:ext>
            </a:extLst>
          </p:cNvPr>
          <p:cNvSpPr txBox="1"/>
          <p:nvPr/>
        </p:nvSpPr>
        <p:spPr>
          <a:xfrm>
            <a:off x="4408886" y="4363303"/>
            <a:ext cx="1580882" cy="248209"/>
          </a:xfrm>
          <a:prstGeom prst="rect">
            <a:avLst/>
          </a:prstGeom>
          <a:noFill/>
        </p:spPr>
        <p:txBody>
          <a:bodyPr wrap="none" rtlCol="0">
            <a:spAutoFit/>
          </a:bodyPr>
          <a:lstStyle/>
          <a:p>
            <a:r>
              <a:rPr lang="en-US" sz="1013" dirty="0">
                <a:latin typeface="Comic Sans MS" panose="030F0702030302020204" pitchFamily="66" charset="0"/>
              </a:rPr>
              <a:t>Great for Matrix Math</a:t>
            </a:r>
          </a:p>
        </p:txBody>
      </p:sp>
      <p:sp>
        <p:nvSpPr>
          <p:cNvPr id="11" name="Rectangle: Rounded Corners 10">
            <a:extLst>
              <a:ext uri="{FF2B5EF4-FFF2-40B4-BE49-F238E27FC236}">
                <a16:creationId xmlns:a16="http://schemas.microsoft.com/office/drawing/2014/main" id="{A39A4145-AE0D-4BE8-A377-C211AD5A8928}"/>
              </a:ext>
            </a:extLst>
          </p:cNvPr>
          <p:cNvSpPr/>
          <p:nvPr/>
        </p:nvSpPr>
        <p:spPr>
          <a:xfrm>
            <a:off x="4408886" y="31819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2" name="Rectangle: Rounded Corners 11">
            <a:extLst>
              <a:ext uri="{FF2B5EF4-FFF2-40B4-BE49-F238E27FC236}">
                <a16:creationId xmlns:a16="http://schemas.microsoft.com/office/drawing/2014/main" id="{516E6692-0DAB-4146-BC3F-C6CA7BDFD98A}"/>
              </a:ext>
            </a:extLst>
          </p:cNvPr>
          <p:cNvSpPr/>
          <p:nvPr/>
        </p:nvSpPr>
        <p:spPr>
          <a:xfrm>
            <a:off x="4523186" y="32962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3" name="Rectangle: Rounded Corners 12">
            <a:extLst>
              <a:ext uri="{FF2B5EF4-FFF2-40B4-BE49-F238E27FC236}">
                <a16:creationId xmlns:a16="http://schemas.microsoft.com/office/drawing/2014/main" id="{CED5409D-8509-427A-B661-CE8E5B950B87}"/>
              </a:ext>
            </a:extLst>
          </p:cNvPr>
          <p:cNvSpPr/>
          <p:nvPr/>
        </p:nvSpPr>
        <p:spPr>
          <a:xfrm>
            <a:off x="4637486" y="34105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4" name="Rectangle: Rounded Corners 13">
            <a:extLst>
              <a:ext uri="{FF2B5EF4-FFF2-40B4-BE49-F238E27FC236}">
                <a16:creationId xmlns:a16="http://schemas.microsoft.com/office/drawing/2014/main" id="{2E037485-55B4-4E66-AC81-7B7327B450F8}"/>
              </a:ext>
            </a:extLst>
          </p:cNvPr>
          <p:cNvSpPr/>
          <p:nvPr/>
        </p:nvSpPr>
        <p:spPr>
          <a:xfrm>
            <a:off x="4751786" y="3524884"/>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pic>
        <p:nvPicPr>
          <p:cNvPr id="16" name="Graphic 15" descr="Close">
            <a:extLst>
              <a:ext uri="{FF2B5EF4-FFF2-40B4-BE49-F238E27FC236}">
                <a16:creationId xmlns:a16="http://schemas.microsoft.com/office/drawing/2014/main" id="{C11A7554-13D1-4CED-88D7-6E68A8C882C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1397" y="3801572"/>
            <a:ext cx="506742" cy="506742"/>
          </a:xfrm>
          <a:prstGeom prst="rect">
            <a:avLst/>
          </a:prstGeom>
        </p:spPr>
      </p:pic>
      <p:pic>
        <p:nvPicPr>
          <p:cNvPr id="18" name="Graphic 17" descr="Checkmark">
            <a:extLst>
              <a:ext uri="{FF2B5EF4-FFF2-40B4-BE49-F238E27FC236}">
                <a16:creationId xmlns:a16="http://schemas.microsoft.com/office/drawing/2014/main" id="{00D5363D-1BC5-43E2-B479-FE47E87EEE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16784" y="3829221"/>
            <a:ext cx="506742" cy="506742"/>
          </a:xfrm>
          <a:prstGeom prst="rect">
            <a:avLst/>
          </a:prstGeom>
        </p:spPr>
      </p:pic>
      <p:sp>
        <p:nvSpPr>
          <p:cNvPr id="22" name="TextBox 21">
            <a:extLst>
              <a:ext uri="{FF2B5EF4-FFF2-40B4-BE49-F238E27FC236}">
                <a16:creationId xmlns:a16="http://schemas.microsoft.com/office/drawing/2014/main" id="{C6F31DE6-08DE-4EEA-82CC-6D0591C48098}"/>
              </a:ext>
            </a:extLst>
          </p:cNvPr>
          <p:cNvSpPr txBox="1"/>
          <p:nvPr/>
        </p:nvSpPr>
        <p:spPr>
          <a:xfrm>
            <a:off x="3641714" y="3762729"/>
            <a:ext cx="848309" cy="248209"/>
          </a:xfrm>
          <a:prstGeom prst="rect">
            <a:avLst/>
          </a:prstGeom>
          <a:noFill/>
        </p:spPr>
        <p:txBody>
          <a:bodyPr wrap="none" rtlCol="0">
            <a:spAutoFit/>
          </a:bodyPr>
          <a:lstStyle/>
          <a:p>
            <a:r>
              <a:rPr lang="en-US" sz="1013" dirty="0" err="1">
                <a:latin typeface="Comic Sans MS" panose="030F0702030302020204" pitchFamily="66" charset="0"/>
              </a:rPr>
              <a:t>NVLink</a:t>
            </a:r>
            <a:r>
              <a:rPr lang="en-US" sz="1013" dirty="0">
                <a:latin typeface="Comic Sans MS" panose="030F0702030302020204" pitchFamily="66" charset="0"/>
              </a:rPr>
              <a:t> 2.0</a:t>
            </a:r>
          </a:p>
        </p:txBody>
      </p:sp>
      <p:grpSp>
        <p:nvGrpSpPr>
          <p:cNvPr id="40" name="Group 39">
            <a:extLst>
              <a:ext uri="{FF2B5EF4-FFF2-40B4-BE49-F238E27FC236}">
                <a16:creationId xmlns:a16="http://schemas.microsoft.com/office/drawing/2014/main" id="{CAC3C480-DF37-4898-B559-F1D2A483A2D1}"/>
              </a:ext>
            </a:extLst>
          </p:cNvPr>
          <p:cNvGrpSpPr/>
          <p:nvPr/>
        </p:nvGrpSpPr>
        <p:grpSpPr>
          <a:xfrm>
            <a:off x="3395193" y="2254140"/>
            <a:ext cx="1064120" cy="351418"/>
            <a:chOff x="1131792" y="3092824"/>
            <a:chExt cx="1418826" cy="468557"/>
          </a:xfrm>
          <a:solidFill>
            <a:schemeClr val="accent1"/>
          </a:solidFill>
        </p:grpSpPr>
        <p:sp>
          <p:nvSpPr>
            <p:cNvPr id="23" name="Rectangle 22">
              <a:extLst>
                <a:ext uri="{FF2B5EF4-FFF2-40B4-BE49-F238E27FC236}">
                  <a16:creationId xmlns:a16="http://schemas.microsoft.com/office/drawing/2014/main" id="{C4EAC309-A66E-4698-AB8A-85E4E1203922}"/>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24" name="Rectangle 23">
              <a:extLst>
                <a:ext uri="{FF2B5EF4-FFF2-40B4-BE49-F238E27FC236}">
                  <a16:creationId xmlns:a16="http://schemas.microsoft.com/office/drawing/2014/main" id="{64B7C048-E154-4528-AFF2-CA5B0E4BA7DA}"/>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6" name="Straight Connector 25">
              <a:extLst>
                <a:ext uri="{FF2B5EF4-FFF2-40B4-BE49-F238E27FC236}">
                  <a16:creationId xmlns:a16="http://schemas.microsoft.com/office/drawing/2014/main" id="{B139710A-5A65-4D0A-AABE-DC79E914AEE0}"/>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FA0E3C-F63D-403F-B2F8-C9420FFC8E72}"/>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E5033F-E7C8-48A0-A9E9-87FCB296EEFD}"/>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F85A53-31CF-46C2-BBE6-DE346819541B}"/>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F97627-A4B1-4F62-BC92-0E0B160C62B0}"/>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B1DD60-513E-44E5-AABF-CB5770D6C544}"/>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9F3B6F-D579-4781-97C2-A0C432BC37F9}"/>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C9DFA7-C408-4943-A7A8-789001DBD71A}"/>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63A3E8-A43E-483C-8DD0-88BBC9AC3656}"/>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9230C7-F842-49EC-A0A7-592200C2EA61}"/>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185C77-75D3-4985-9F4D-5A6671B27EC7}"/>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6D0C14E-4EF8-4316-BF44-5BBD9637AF38}"/>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50868A-B2B7-4E04-93A7-B9BE7C6EC4E3}"/>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77F64A-D171-43C2-A1A9-2230EF27B904}"/>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BF5F0C4C-EA1D-43A6-A9D6-4F8323CA9956}"/>
              </a:ext>
            </a:extLst>
          </p:cNvPr>
          <p:cNvGrpSpPr/>
          <p:nvPr/>
        </p:nvGrpSpPr>
        <p:grpSpPr>
          <a:xfrm>
            <a:off x="3509493" y="2368440"/>
            <a:ext cx="1064120" cy="351418"/>
            <a:chOff x="1131792" y="3092824"/>
            <a:chExt cx="1418826" cy="468557"/>
          </a:xfrm>
          <a:solidFill>
            <a:schemeClr val="accent1"/>
          </a:solidFill>
        </p:grpSpPr>
        <p:sp>
          <p:nvSpPr>
            <p:cNvPr id="42" name="Rectangle 41">
              <a:extLst>
                <a:ext uri="{FF2B5EF4-FFF2-40B4-BE49-F238E27FC236}">
                  <a16:creationId xmlns:a16="http://schemas.microsoft.com/office/drawing/2014/main" id="{35C25526-8DA9-4F3C-A4D8-C23AF5F8B398}"/>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43" name="Rectangle 42">
              <a:extLst>
                <a:ext uri="{FF2B5EF4-FFF2-40B4-BE49-F238E27FC236}">
                  <a16:creationId xmlns:a16="http://schemas.microsoft.com/office/drawing/2014/main" id="{66B8C137-DFD0-4970-BC5B-E6564613854B}"/>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4" name="Straight Connector 43">
              <a:extLst>
                <a:ext uri="{FF2B5EF4-FFF2-40B4-BE49-F238E27FC236}">
                  <a16:creationId xmlns:a16="http://schemas.microsoft.com/office/drawing/2014/main" id="{D4815C8F-6B50-411E-B380-B7DD174C9A7D}"/>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09229C-1AC3-4ABF-A0F7-65AD5CCAB5E3}"/>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081749-6A78-43D4-9C40-1066A6046D0A}"/>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BD09CE-8635-4096-A631-B39CE60B55DC}"/>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78111E-78D8-47DC-86F6-095653B52EC2}"/>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7D9821-4C0C-48C6-A5C6-773631E9FE6F}"/>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C3C42E-A3EA-46A6-A437-220B07A2EE9D}"/>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7BB12A-BCB0-494F-ACB2-AFFDB2B75270}"/>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EBB614A-D933-4032-8CA3-BB689F86569E}"/>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CD0DD8-E637-4E76-B624-C6D202BC4F9F}"/>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50C828-C2B6-4EF1-94F2-863B044210AA}"/>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334A363-D339-4BD3-80D8-9B4B645973CF}"/>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6AF2C9E-2F5E-4022-A82E-42C7F05A8D58}"/>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96BD595-D192-46B2-A3BF-449543066CF5}"/>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EBF524B7-0E0D-45C1-AB5F-DB6C30273255}"/>
              </a:ext>
            </a:extLst>
          </p:cNvPr>
          <p:cNvGrpSpPr/>
          <p:nvPr/>
        </p:nvGrpSpPr>
        <p:grpSpPr>
          <a:xfrm>
            <a:off x="3623793" y="2482740"/>
            <a:ext cx="1064120" cy="351418"/>
            <a:chOff x="1131792" y="3092824"/>
            <a:chExt cx="1418826" cy="468557"/>
          </a:xfrm>
          <a:solidFill>
            <a:schemeClr val="accent1"/>
          </a:solidFill>
        </p:grpSpPr>
        <p:sp>
          <p:nvSpPr>
            <p:cNvPr id="59" name="Rectangle 58">
              <a:extLst>
                <a:ext uri="{FF2B5EF4-FFF2-40B4-BE49-F238E27FC236}">
                  <a16:creationId xmlns:a16="http://schemas.microsoft.com/office/drawing/2014/main" id="{21EEB01E-F8EA-4DB3-9B4A-14DDD326594D}"/>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60" name="Rectangle 59">
              <a:extLst>
                <a:ext uri="{FF2B5EF4-FFF2-40B4-BE49-F238E27FC236}">
                  <a16:creationId xmlns:a16="http://schemas.microsoft.com/office/drawing/2014/main" id="{2D80FB67-E3F8-42B0-9006-272572A10880}"/>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1" name="Straight Connector 60">
              <a:extLst>
                <a:ext uri="{FF2B5EF4-FFF2-40B4-BE49-F238E27FC236}">
                  <a16:creationId xmlns:a16="http://schemas.microsoft.com/office/drawing/2014/main" id="{34E60499-A256-4BFE-B1FA-40E5692994D6}"/>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F1D420-D3D1-40D4-A152-84EEA339B46A}"/>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962971-FE79-4695-B411-4D73BEE15C5D}"/>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9FE077E-4D8B-46FE-AFA1-1A93D0293DDB}"/>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35197D3-6151-4F2D-847D-CCD7A14F2380}"/>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3B67C4-4276-4D4C-9D69-BEF48C811C39}"/>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754F69-60AF-498D-94A1-3D9B8FC285DF}"/>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1D3599-7BD3-4C87-908D-50C57A621E48}"/>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23F6E8-FA0F-4FA3-8355-17E5C25C4722}"/>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A11FB2-F2A7-43F7-A777-8D84551E559C}"/>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13DBF9-F79F-40B4-AE2D-5EF28E297354}"/>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0AAD414-561A-4950-817E-EA2BE2EC55EC}"/>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DF2EC26-DB28-4A54-99CE-2690F63BC84E}"/>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264FB73-EAD8-436D-8FF8-4B98E1A8CEE5}"/>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A80C194A-0CE9-413D-8E66-CEB459F9ED8B}"/>
              </a:ext>
            </a:extLst>
          </p:cNvPr>
          <p:cNvCxnSpPr>
            <a:stCxn id="60" idx="2"/>
            <a:endCxn id="11" idx="0"/>
          </p:cNvCxnSpPr>
          <p:nvPr/>
        </p:nvCxnSpPr>
        <p:spPr>
          <a:xfrm>
            <a:off x="4155854" y="2829359"/>
            <a:ext cx="753203" cy="352625"/>
          </a:xfrm>
          <a:prstGeom prst="line">
            <a:avLst/>
          </a:prstGeom>
          <a:ln w="412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D256DB9F-C758-42DE-BA9A-0CF9634E70F2}"/>
              </a:ext>
            </a:extLst>
          </p:cNvPr>
          <p:cNvSpPr txBox="1"/>
          <p:nvPr/>
        </p:nvSpPr>
        <p:spPr>
          <a:xfrm>
            <a:off x="4673111" y="2847761"/>
            <a:ext cx="1576072" cy="248209"/>
          </a:xfrm>
          <a:prstGeom prst="rect">
            <a:avLst/>
          </a:prstGeom>
          <a:noFill/>
        </p:spPr>
        <p:txBody>
          <a:bodyPr wrap="none" rtlCol="0">
            <a:spAutoFit/>
          </a:bodyPr>
          <a:lstStyle/>
          <a:p>
            <a:r>
              <a:rPr lang="en-US" sz="1013" dirty="0">
                <a:latin typeface="Comic Sans MS" panose="030F0702030302020204" pitchFamily="66" charset="0"/>
              </a:rPr>
              <a:t>Leverage Main Memory</a:t>
            </a:r>
          </a:p>
        </p:txBody>
      </p:sp>
      <p:pic>
        <p:nvPicPr>
          <p:cNvPr id="75" name="Graphic 74" descr="Checkmark">
            <a:extLst>
              <a:ext uri="{FF2B5EF4-FFF2-40B4-BE49-F238E27FC236}">
                <a16:creationId xmlns:a16="http://schemas.microsoft.com/office/drawing/2014/main" id="{A5346005-651C-4696-BB62-373DAB36E1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770032" y="3222751"/>
            <a:ext cx="506742" cy="506742"/>
          </a:xfrm>
          <a:prstGeom prst="rect">
            <a:avLst/>
          </a:prstGeom>
        </p:spPr>
      </p:pic>
      <p:pic>
        <p:nvPicPr>
          <p:cNvPr id="79" name="Graphic 78" descr="Checkmark">
            <a:extLst>
              <a:ext uri="{FF2B5EF4-FFF2-40B4-BE49-F238E27FC236}">
                <a16:creationId xmlns:a16="http://schemas.microsoft.com/office/drawing/2014/main" id="{1D70D109-D9FD-41F1-AF21-905074969D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67121" y="2864771"/>
            <a:ext cx="297143" cy="297143"/>
          </a:xfrm>
          <a:prstGeom prst="rect">
            <a:avLst/>
          </a:prstGeom>
        </p:spPr>
      </p:pic>
      <p:sp>
        <p:nvSpPr>
          <p:cNvPr id="87" name="TextBox 86">
            <a:extLst>
              <a:ext uri="{FF2B5EF4-FFF2-40B4-BE49-F238E27FC236}">
                <a16:creationId xmlns:a16="http://schemas.microsoft.com/office/drawing/2014/main" id="{81BA8B3B-47C1-4970-AAF6-878464716356}"/>
              </a:ext>
            </a:extLst>
          </p:cNvPr>
          <p:cNvSpPr txBox="1"/>
          <p:nvPr/>
        </p:nvSpPr>
        <p:spPr>
          <a:xfrm flipH="1">
            <a:off x="2782657" y="1232208"/>
            <a:ext cx="1156448" cy="461665"/>
          </a:xfrm>
          <a:prstGeom prst="rect">
            <a:avLst/>
          </a:prstGeom>
          <a:noFill/>
        </p:spPr>
        <p:txBody>
          <a:bodyPr wrap="square" rtlCol="0">
            <a:spAutoFit/>
          </a:bodyPr>
          <a:lstStyle/>
          <a:p>
            <a:pPr algn="ctr"/>
            <a:r>
              <a:rPr lang="en-US" sz="2400" b="1" dirty="0">
                <a:latin typeface="Comic Sans MS" panose="030F0702030302020204" pitchFamily="66" charset="0"/>
              </a:rPr>
              <a:t>Scale</a:t>
            </a:r>
          </a:p>
        </p:txBody>
      </p:sp>
      <p:sp>
        <p:nvSpPr>
          <p:cNvPr id="88" name="TextBox 87">
            <a:extLst>
              <a:ext uri="{FF2B5EF4-FFF2-40B4-BE49-F238E27FC236}">
                <a16:creationId xmlns:a16="http://schemas.microsoft.com/office/drawing/2014/main" id="{00566D06-F3B9-4937-B5FC-356657151BF7}"/>
              </a:ext>
            </a:extLst>
          </p:cNvPr>
          <p:cNvSpPr txBox="1"/>
          <p:nvPr/>
        </p:nvSpPr>
        <p:spPr>
          <a:xfrm flipH="1">
            <a:off x="4728431" y="1204175"/>
            <a:ext cx="1156448" cy="461665"/>
          </a:xfrm>
          <a:prstGeom prst="rect">
            <a:avLst/>
          </a:prstGeom>
          <a:noFill/>
        </p:spPr>
        <p:txBody>
          <a:bodyPr wrap="square" rtlCol="0">
            <a:spAutoFit/>
          </a:bodyPr>
          <a:lstStyle/>
          <a:p>
            <a:pPr algn="ctr"/>
            <a:r>
              <a:rPr lang="en-US" sz="2400" b="1" dirty="0">
                <a:latin typeface="Comic Sans MS" panose="030F0702030302020204" pitchFamily="66" charset="0"/>
              </a:rPr>
              <a:t>Time</a:t>
            </a:r>
          </a:p>
        </p:txBody>
      </p:sp>
      <p:sp>
        <p:nvSpPr>
          <p:cNvPr id="89" name="TextBox 88">
            <a:extLst>
              <a:ext uri="{FF2B5EF4-FFF2-40B4-BE49-F238E27FC236}">
                <a16:creationId xmlns:a16="http://schemas.microsoft.com/office/drawing/2014/main" id="{78789561-F6C2-4107-BF0F-9F38DE798BFD}"/>
              </a:ext>
            </a:extLst>
          </p:cNvPr>
          <p:cNvSpPr txBox="1"/>
          <p:nvPr/>
        </p:nvSpPr>
        <p:spPr>
          <a:xfrm flipH="1">
            <a:off x="2782657" y="831487"/>
            <a:ext cx="1156448" cy="461665"/>
          </a:xfrm>
          <a:prstGeom prst="rect">
            <a:avLst/>
          </a:prstGeom>
          <a:noFill/>
        </p:spPr>
        <p:txBody>
          <a:bodyPr wrap="square" rtlCol="0">
            <a:spAutoFit/>
          </a:bodyPr>
          <a:lstStyle/>
          <a:p>
            <a:pPr algn="ctr"/>
            <a:r>
              <a:rPr lang="en-US" sz="2400" dirty="0">
                <a:latin typeface="Comic Sans MS" panose="030F0702030302020204" pitchFamily="66" charset="0"/>
              </a:rPr>
              <a:t>Can’t</a:t>
            </a:r>
          </a:p>
        </p:txBody>
      </p:sp>
      <p:sp>
        <p:nvSpPr>
          <p:cNvPr id="90" name="TextBox 89">
            <a:extLst>
              <a:ext uri="{FF2B5EF4-FFF2-40B4-BE49-F238E27FC236}">
                <a16:creationId xmlns:a16="http://schemas.microsoft.com/office/drawing/2014/main" id="{87691E05-0A87-4E18-A99E-0BA1E5CAA74D}"/>
              </a:ext>
            </a:extLst>
          </p:cNvPr>
          <p:cNvSpPr txBox="1"/>
          <p:nvPr/>
        </p:nvSpPr>
        <p:spPr>
          <a:xfrm flipH="1">
            <a:off x="4318295" y="805934"/>
            <a:ext cx="1976720" cy="461665"/>
          </a:xfrm>
          <a:prstGeom prst="rect">
            <a:avLst/>
          </a:prstGeom>
          <a:noFill/>
        </p:spPr>
        <p:txBody>
          <a:bodyPr wrap="square" rtlCol="0">
            <a:spAutoFit/>
          </a:bodyPr>
          <a:lstStyle/>
          <a:p>
            <a:pPr algn="ctr"/>
            <a:r>
              <a:rPr lang="en-US" sz="2400" dirty="0">
                <a:latin typeface="Comic Sans MS" panose="030F0702030302020204" pitchFamily="66" charset="0"/>
              </a:rPr>
              <a:t>Not Enough</a:t>
            </a:r>
          </a:p>
        </p:txBody>
      </p:sp>
      <p:sp>
        <p:nvSpPr>
          <p:cNvPr id="91" name="Cross 90">
            <a:extLst>
              <a:ext uri="{FF2B5EF4-FFF2-40B4-BE49-F238E27FC236}">
                <a16:creationId xmlns:a16="http://schemas.microsoft.com/office/drawing/2014/main" id="{9C55C19C-14C4-403F-99CD-1C99EBD8413A}"/>
              </a:ext>
            </a:extLst>
          </p:cNvPr>
          <p:cNvSpPr/>
          <p:nvPr/>
        </p:nvSpPr>
        <p:spPr>
          <a:xfrm>
            <a:off x="3917735" y="1113994"/>
            <a:ext cx="497835" cy="510375"/>
          </a:xfrm>
          <a:prstGeom prst="plus">
            <a:avLst>
              <a:gd name="adj" fmla="val 3928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309D82CB-558F-4CAA-A221-E39565EA397D}"/>
              </a:ext>
            </a:extLst>
          </p:cNvPr>
          <p:cNvSpPr txBox="1"/>
          <p:nvPr/>
        </p:nvSpPr>
        <p:spPr>
          <a:xfrm flipH="1">
            <a:off x="282106" y="142937"/>
            <a:ext cx="4473838" cy="461665"/>
          </a:xfrm>
          <a:prstGeom prst="rect">
            <a:avLst/>
          </a:prstGeom>
          <a:noFill/>
        </p:spPr>
        <p:txBody>
          <a:bodyPr wrap="square" rtlCol="0">
            <a:spAutoFit/>
          </a:bodyPr>
          <a:lstStyle/>
          <a:p>
            <a:r>
              <a:rPr lang="en-US" sz="2400" b="1" dirty="0">
                <a:latin typeface="Comic Sans MS" panose="030F0702030302020204" pitchFamily="66" charset="0"/>
              </a:rPr>
              <a:t>Issues with AI today</a:t>
            </a:r>
          </a:p>
        </p:txBody>
      </p:sp>
      <p:sp>
        <p:nvSpPr>
          <p:cNvPr id="96" name="TextBox 95">
            <a:extLst>
              <a:ext uri="{FF2B5EF4-FFF2-40B4-BE49-F238E27FC236}">
                <a16:creationId xmlns:a16="http://schemas.microsoft.com/office/drawing/2014/main" id="{0663CE31-D708-4894-A13D-F7D6A6F1F90E}"/>
              </a:ext>
            </a:extLst>
          </p:cNvPr>
          <p:cNvSpPr txBox="1"/>
          <p:nvPr/>
        </p:nvSpPr>
        <p:spPr>
          <a:xfrm>
            <a:off x="4928949" y="1901070"/>
            <a:ext cx="1253869" cy="404085"/>
          </a:xfrm>
          <a:prstGeom prst="rect">
            <a:avLst/>
          </a:prstGeom>
          <a:noFill/>
        </p:spPr>
        <p:txBody>
          <a:bodyPr wrap="none" rtlCol="0">
            <a:spAutoFit/>
          </a:bodyPr>
          <a:lstStyle/>
          <a:p>
            <a:pPr algn="ctr"/>
            <a:r>
              <a:rPr lang="en-US" sz="1013" b="1" dirty="0">
                <a:latin typeface="Comic Sans MS" panose="030F0702030302020204" pitchFamily="66" charset="0"/>
              </a:rPr>
              <a:t>Distributed Deep</a:t>
            </a:r>
            <a:br>
              <a:rPr lang="en-US" sz="1013" b="1" dirty="0">
                <a:latin typeface="Comic Sans MS" panose="030F0702030302020204" pitchFamily="66" charset="0"/>
              </a:rPr>
            </a:br>
            <a:r>
              <a:rPr lang="en-US" sz="1013" b="1" dirty="0">
                <a:latin typeface="Comic Sans MS" panose="030F0702030302020204" pitchFamily="66" charset="0"/>
              </a:rPr>
              <a:t>Learning</a:t>
            </a:r>
          </a:p>
        </p:txBody>
      </p:sp>
      <p:pic>
        <p:nvPicPr>
          <p:cNvPr id="98" name="Graphic 97" descr="Close">
            <a:extLst>
              <a:ext uri="{FF2B5EF4-FFF2-40B4-BE49-F238E27FC236}">
                <a16:creationId xmlns:a16="http://schemas.microsoft.com/office/drawing/2014/main" id="{06ADB9C4-C9C9-4DE0-975F-DAE21F52A1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81755" y="776498"/>
            <a:ext cx="506742" cy="506742"/>
          </a:xfrm>
          <a:prstGeom prst="rect">
            <a:avLst/>
          </a:prstGeom>
        </p:spPr>
      </p:pic>
      <p:pic>
        <p:nvPicPr>
          <p:cNvPr id="99" name="Graphic 98" descr="Close">
            <a:extLst>
              <a:ext uri="{FF2B5EF4-FFF2-40B4-BE49-F238E27FC236}">
                <a16:creationId xmlns:a16="http://schemas.microsoft.com/office/drawing/2014/main" id="{EDFA16E4-9E88-4F34-850E-C9B92B2FAD9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98585" y="783395"/>
            <a:ext cx="506742" cy="506742"/>
          </a:xfrm>
          <a:prstGeom prst="rect">
            <a:avLst/>
          </a:prstGeom>
        </p:spPr>
      </p:pic>
      <p:sp>
        <p:nvSpPr>
          <p:cNvPr id="100" name="Equals 99">
            <a:extLst>
              <a:ext uri="{FF2B5EF4-FFF2-40B4-BE49-F238E27FC236}">
                <a16:creationId xmlns:a16="http://schemas.microsoft.com/office/drawing/2014/main" id="{030B179E-BCC5-4374-AE77-5438990A3563}"/>
              </a:ext>
            </a:extLst>
          </p:cNvPr>
          <p:cNvSpPr/>
          <p:nvPr/>
        </p:nvSpPr>
        <p:spPr>
          <a:xfrm>
            <a:off x="5951061" y="1210114"/>
            <a:ext cx="731520" cy="41893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Arrow: Down 101">
            <a:extLst>
              <a:ext uri="{FF2B5EF4-FFF2-40B4-BE49-F238E27FC236}">
                <a16:creationId xmlns:a16="http://schemas.microsoft.com/office/drawing/2014/main" id="{30E02369-ACA8-4832-B42A-256F6B73DADB}"/>
              </a:ext>
            </a:extLst>
          </p:cNvPr>
          <p:cNvSpPr/>
          <p:nvPr/>
        </p:nvSpPr>
        <p:spPr>
          <a:xfrm rot="10800000">
            <a:off x="6910298" y="1079221"/>
            <a:ext cx="284481" cy="68072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FBC1B885-9B80-4ACC-BA46-3006AB95C0BF}"/>
              </a:ext>
            </a:extLst>
          </p:cNvPr>
          <p:cNvGrpSpPr/>
          <p:nvPr/>
        </p:nvGrpSpPr>
        <p:grpSpPr>
          <a:xfrm>
            <a:off x="7409793" y="38283"/>
            <a:ext cx="1734207" cy="1503939"/>
            <a:chOff x="7409793" y="38283"/>
            <a:chExt cx="1734207" cy="1503939"/>
          </a:xfrm>
        </p:grpSpPr>
        <p:pic>
          <p:nvPicPr>
            <p:cNvPr id="104" name="Picture 103">
              <a:extLst>
                <a:ext uri="{FF2B5EF4-FFF2-40B4-BE49-F238E27FC236}">
                  <a16:creationId xmlns:a16="http://schemas.microsoft.com/office/drawing/2014/main" id="{646BDC26-1E0C-483D-840E-0C0E2E136737}"/>
                </a:ext>
              </a:extLst>
            </p:cNvPr>
            <p:cNvPicPr>
              <a:picLocks noChangeAspect="1"/>
            </p:cNvPicPr>
            <p:nvPr/>
          </p:nvPicPr>
          <p:blipFill>
            <a:blip r:embed="rId7"/>
            <a:stretch>
              <a:fillRect/>
            </a:stretch>
          </p:blipFill>
          <p:spPr>
            <a:xfrm>
              <a:off x="7409793" y="38283"/>
              <a:ext cx="1734207" cy="1503939"/>
            </a:xfrm>
            <a:prstGeom prst="rect">
              <a:avLst/>
            </a:prstGeom>
          </p:spPr>
        </p:pic>
        <p:sp>
          <p:nvSpPr>
            <p:cNvPr id="105" name="TextBox 104">
              <a:extLst>
                <a:ext uri="{FF2B5EF4-FFF2-40B4-BE49-F238E27FC236}">
                  <a16:creationId xmlns:a16="http://schemas.microsoft.com/office/drawing/2014/main" id="{922E7221-E576-4B0A-8346-41B952465B2C}"/>
                </a:ext>
              </a:extLst>
            </p:cNvPr>
            <p:cNvSpPr txBox="1"/>
            <p:nvPr/>
          </p:nvSpPr>
          <p:spPr>
            <a:xfrm>
              <a:off x="7863817" y="267032"/>
              <a:ext cx="1099981" cy="523220"/>
            </a:xfrm>
            <a:prstGeom prst="rect">
              <a:avLst/>
            </a:prstGeom>
            <a:noFill/>
          </p:spPr>
          <p:txBody>
            <a:bodyPr wrap="none" rtlCol="0">
              <a:spAutoFit/>
            </a:bodyPr>
            <a:lstStyle/>
            <a:p>
              <a:pPr algn="ctr"/>
              <a:r>
                <a:rPr lang="en-CA" sz="1400" dirty="0">
                  <a:latin typeface="Arial" panose="020B0604020202020204" pitchFamily="34" charset="0"/>
                  <a:cs typeface="Arial" panose="020B0604020202020204" pitchFamily="34" charset="0"/>
                </a:rPr>
                <a:t>Example </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Whiteboard</a:t>
              </a:r>
            </a:p>
          </p:txBody>
        </p:sp>
      </p:grpSp>
      <p:sp>
        <p:nvSpPr>
          <p:cNvPr id="101" name="TextBox 100">
            <a:extLst>
              <a:ext uri="{FF2B5EF4-FFF2-40B4-BE49-F238E27FC236}">
                <a16:creationId xmlns:a16="http://schemas.microsoft.com/office/drawing/2014/main" id="{B7655E49-07F6-488D-8F47-12834830F01B}"/>
              </a:ext>
            </a:extLst>
          </p:cNvPr>
          <p:cNvSpPr txBox="1"/>
          <p:nvPr/>
        </p:nvSpPr>
        <p:spPr>
          <a:xfrm flipH="1">
            <a:off x="7120081" y="1135714"/>
            <a:ext cx="2095942" cy="584775"/>
          </a:xfrm>
          <a:prstGeom prst="rect">
            <a:avLst/>
          </a:prstGeom>
          <a:noFill/>
        </p:spPr>
        <p:txBody>
          <a:bodyPr wrap="square" rtlCol="0">
            <a:spAutoFit/>
          </a:bodyPr>
          <a:lstStyle/>
          <a:p>
            <a:pPr algn="ctr"/>
            <a:r>
              <a:rPr lang="en-US" sz="3200" b="1" dirty="0">
                <a:latin typeface="Comic Sans MS" panose="030F0702030302020204" pitchFamily="66" charset="0"/>
              </a:rPr>
              <a:t>Accuracy</a:t>
            </a:r>
          </a:p>
        </p:txBody>
      </p:sp>
    </p:spTree>
    <p:extLst>
      <p:ext uri="{BB962C8B-B14F-4D97-AF65-F5344CB8AC3E}">
        <p14:creationId xmlns:p14="http://schemas.microsoft.com/office/powerpoint/2010/main" val="349595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3"/>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wipe(left)">
                                      <p:cBhvr>
                                        <p:cTn id="10" dur="500"/>
                                        <p:tgtEl>
                                          <p:spTgt spid="9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wipe(left)">
                                      <p:cBhvr>
                                        <p:cTn id="14" dur="500"/>
                                        <p:tgtEl>
                                          <p:spTgt spid="9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left)">
                                      <p:cBhvr>
                                        <p:cTn id="18" dur="500"/>
                                        <p:tgtEl>
                                          <p:spTgt spid="8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left)">
                                      <p:cBhvr>
                                        <p:cTn id="22" dur="500"/>
                                        <p:tgtEl>
                                          <p:spTgt spid="96"/>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500"/>
                                        <p:tgtEl>
                                          <p:spTgt spid="98"/>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left)">
                                      <p:cBhvr>
                                        <p:cTn id="30" dur="500"/>
                                        <p:tgtEl>
                                          <p:spTgt spid="9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3" grpId="0" animBg="1"/>
      <p:bldP spid="94" grpId="0" animBg="1"/>
      <p:bldP spid="96" grpId="0"/>
      <p:bldP spid="100" grpId="0" animBg="1"/>
      <p:bldP spid="102" grpId="0" animBg="1"/>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8402-7243-4AB3-B1C2-A406144025DF}"/>
              </a:ext>
            </a:extLst>
          </p:cNvPr>
          <p:cNvSpPr>
            <a:spLocks noGrp="1"/>
          </p:cNvSpPr>
          <p:nvPr>
            <p:ph type="title"/>
          </p:nvPr>
        </p:nvSpPr>
        <p:spPr/>
        <p:txBody>
          <a:bodyPr/>
          <a:lstStyle/>
          <a:p>
            <a:r>
              <a:rPr lang="en-US" dirty="0"/>
              <a:t>Deeper dive on </a:t>
            </a:r>
            <a:br>
              <a:rPr lang="en-US" dirty="0"/>
            </a:br>
            <a:r>
              <a:rPr lang="en-US" dirty="0"/>
              <a:t>Large Model Support and Distributed Deep Learning</a:t>
            </a:r>
          </a:p>
        </p:txBody>
      </p:sp>
      <p:sp>
        <p:nvSpPr>
          <p:cNvPr id="5" name="Text Placeholder 4">
            <a:extLst>
              <a:ext uri="{FF2B5EF4-FFF2-40B4-BE49-F238E27FC236}">
                <a16:creationId xmlns:a16="http://schemas.microsoft.com/office/drawing/2014/main" id="{5CCE9C69-6D1E-4676-9755-6D01EFE21414}"/>
              </a:ext>
            </a:extLst>
          </p:cNvPr>
          <p:cNvSpPr>
            <a:spLocks noGrp="1"/>
          </p:cNvSpPr>
          <p:nvPr>
            <p:ph type="body" sz="quarter" idx="12"/>
          </p:nvPr>
        </p:nvSpPr>
        <p:spPr/>
        <p:txBody>
          <a:bodyPr/>
          <a:lstStyle/>
          <a:p>
            <a:r>
              <a:rPr lang="en-CA" dirty="0"/>
              <a:t> </a:t>
            </a:r>
          </a:p>
        </p:txBody>
      </p:sp>
      <p:sp>
        <p:nvSpPr>
          <p:cNvPr id="6" name="Text Placeholder 5">
            <a:extLst>
              <a:ext uri="{FF2B5EF4-FFF2-40B4-BE49-F238E27FC236}">
                <a16:creationId xmlns:a16="http://schemas.microsoft.com/office/drawing/2014/main" id="{66AC2D37-FD36-4A4C-ACC3-B5DFF286EF50}"/>
              </a:ext>
            </a:extLst>
          </p:cNvPr>
          <p:cNvSpPr>
            <a:spLocks noGrp="1"/>
          </p:cNvSpPr>
          <p:nvPr>
            <p:ph type="body" sz="quarter" idx="13"/>
          </p:nvPr>
        </p:nvSpPr>
        <p:spPr/>
        <p:txBody>
          <a:bodyPr/>
          <a:lstStyle/>
          <a:p>
            <a:r>
              <a:rPr lang="en-CA" dirty="0"/>
              <a:t> </a:t>
            </a:r>
          </a:p>
        </p:txBody>
      </p:sp>
      <p:pic>
        <p:nvPicPr>
          <p:cNvPr id="8" name="Picture 7">
            <a:extLst>
              <a:ext uri="{FF2B5EF4-FFF2-40B4-BE49-F238E27FC236}">
                <a16:creationId xmlns:a16="http://schemas.microsoft.com/office/drawing/2014/main" id="{FA2E578C-3727-4414-897B-4339A5B361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5143500"/>
          </a:xfrm>
          <a:prstGeom prst="rect">
            <a:avLst/>
          </a:prstGeom>
        </p:spPr>
      </p:pic>
    </p:spTree>
    <p:extLst>
      <p:ext uri="{BB962C8B-B14F-4D97-AF65-F5344CB8AC3E}">
        <p14:creationId xmlns:p14="http://schemas.microsoft.com/office/powerpoint/2010/main" val="225927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95">
            <a:extLst>
              <a:ext uri="{FF2B5EF4-FFF2-40B4-BE49-F238E27FC236}">
                <a16:creationId xmlns:a16="http://schemas.microsoft.com/office/drawing/2014/main" id="{F5557766-AD6A-41F0-862B-FF68F0B83D1B}"/>
              </a:ext>
            </a:extLst>
          </p:cNvPr>
          <p:cNvSpPr>
            <a:spLocks noGrp="1"/>
          </p:cNvSpPr>
          <p:nvPr>
            <p:ph type="title"/>
          </p:nvPr>
        </p:nvSpPr>
        <p:spPr>
          <a:xfrm>
            <a:off x="228600" y="201168"/>
            <a:ext cx="8686800" cy="381000"/>
          </a:xfrm>
        </p:spPr>
        <p:txBody>
          <a:bodyPr vert="horz" lIns="0" tIns="0" rIns="0" bIns="0" rtlCol="0" anchor="t" anchorCtr="0">
            <a:noAutofit/>
          </a:bodyPr>
          <a:lstStyle/>
          <a:p>
            <a:r>
              <a:rPr lang="en-US" dirty="0">
                <a:latin typeface="+mn-lt"/>
              </a:rPr>
              <a:t>Train larger more complex models</a:t>
            </a:r>
          </a:p>
        </p:txBody>
      </p:sp>
      <p:sp>
        <p:nvSpPr>
          <p:cNvPr id="103" name="Text Box 76">
            <a:extLst>
              <a:ext uri="{FF2B5EF4-FFF2-40B4-BE49-F238E27FC236}">
                <a16:creationId xmlns:a16="http://schemas.microsoft.com/office/drawing/2014/main" id="{31B146BA-F69E-432C-AADF-E8BC264A7A37}"/>
              </a:ext>
            </a:extLst>
          </p:cNvPr>
          <p:cNvSpPr txBox="1">
            <a:spLocks noChangeArrowheads="1"/>
          </p:cNvSpPr>
          <p:nvPr/>
        </p:nvSpPr>
        <p:spPr bwMode="auto">
          <a:xfrm>
            <a:off x="4932674" y="1168880"/>
            <a:ext cx="3657600" cy="359841"/>
          </a:xfrm>
          <a:prstGeom prst="rect">
            <a:avLst/>
          </a:prstGeom>
          <a:noFill/>
          <a:ln w="9525">
            <a:noFill/>
            <a:miter lim="800000"/>
            <a:headEnd/>
            <a:tailEnd/>
          </a:ln>
          <a:effectLst>
            <a:prstShdw prst="shdw17" dist="17961" dir="2700000">
              <a:srgbClr val="858585"/>
            </a:prstShdw>
          </a:effectLst>
        </p:spPr>
        <p:txBody>
          <a:bodyPr lIns="51433" tIns="25717" rIns="51433" bIns="25717">
            <a:spAutoFit/>
          </a:bodyPr>
          <a:lstStyle/>
          <a:p>
            <a:pPr marL="0" marR="0" lvl="0" indent="0" algn="ctr" defTabSz="684593" rtl="0" eaLnBrk="1" fontAlgn="base" latinLnBrk="0" hangingPunct="1">
              <a:lnSpc>
                <a:spcPct val="120000"/>
              </a:lnSpc>
              <a:spcBef>
                <a:spcPct val="0"/>
              </a:spcBef>
              <a:spcAft>
                <a:spcPct val="0"/>
              </a:spcAft>
              <a:buClrTx/>
              <a:buSzTx/>
              <a:buFontTx/>
              <a:buNone/>
              <a:tabLst/>
              <a:defRPr/>
            </a:pPr>
            <a:r>
              <a:rPr kumimoji="0" lang="en-US" sz="1800" b="1" u="none" strike="noStrike" kern="1200" cap="none" spc="0" normalizeH="0" baseline="0" noProof="0" dirty="0">
                <a:ln>
                  <a:noFill/>
                </a:ln>
                <a:solidFill>
                  <a:srgbClr val="3D6FED"/>
                </a:solidFill>
                <a:effectLst/>
                <a:uLnTx/>
                <a:uFillTx/>
                <a:ea typeface="IBM Plex Sans" charset="0"/>
                <a:cs typeface="IBM Plex Sans" charset="0"/>
              </a:rPr>
              <a:t>Large Model Support</a:t>
            </a:r>
          </a:p>
        </p:txBody>
      </p:sp>
      <p:sp>
        <p:nvSpPr>
          <p:cNvPr id="130" name="Text Box 76">
            <a:extLst>
              <a:ext uri="{FF2B5EF4-FFF2-40B4-BE49-F238E27FC236}">
                <a16:creationId xmlns:a16="http://schemas.microsoft.com/office/drawing/2014/main" id="{07D5BB07-93C4-46B4-8211-234A8F69FA15}"/>
              </a:ext>
            </a:extLst>
          </p:cNvPr>
          <p:cNvSpPr txBox="1">
            <a:spLocks noChangeArrowheads="1"/>
          </p:cNvSpPr>
          <p:nvPr/>
        </p:nvSpPr>
        <p:spPr bwMode="auto">
          <a:xfrm>
            <a:off x="571948" y="1168880"/>
            <a:ext cx="3657600" cy="359841"/>
          </a:xfrm>
          <a:prstGeom prst="rect">
            <a:avLst/>
          </a:prstGeom>
          <a:noFill/>
          <a:ln w="9525">
            <a:noFill/>
            <a:miter lim="800000"/>
            <a:headEnd/>
            <a:tailEnd/>
          </a:ln>
          <a:effectLst>
            <a:prstShdw prst="shdw17" dist="17961" dir="2700000">
              <a:srgbClr val="858585"/>
            </a:prstShdw>
          </a:effectLst>
        </p:spPr>
        <p:txBody>
          <a:bodyPr wrap="square" lIns="51433" tIns="25717" rIns="51433" bIns="25717">
            <a:spAutoFit/>
          </a:bodyPr>
          <a:lstStyle/>
          <a:p>
            <a:pPr marL="0" marR="0" lvl="0" indent="0" algn="ctr" defTabSz="684593" rtl="0" eaLnBrk="1" fontAlgn="base" latinLnBrk="0" hangingPunct="1">
              <a:lnSpc>
                <a:spcPct val="120000"/>
              </a:lnSpc>
              <a:spcBef>
                <a:spcPct val="0"/>
              </a:spcBef>
              <a:spcAft>
                <a:spcPct val="0"/>
              </a:spcAft>
              <a:buClrTx/>
              <a:buSzTx/>
              <a:buFontTx/>
              <a:buNone/>
              <a:tabLst/>
              <a:defRPr/>
            </a:pPr>
            <a:r>
              <a:rPr kumimoji="0" lang="en-US" sz="1800" b="1" u="none" strike="noStrike" kern="1200" cap="none" spc="0" normalizeH="0" baseline="0" noProof="0" dirty="0">
                <a:ln>
                  <a:noFill/>
                </a:ln>
                <a:solidFill>
                  <a:srgbClr val="3D6FED"/>
                </a:solidFill>
                <a:effectLst/>
                <a:uLnTx/>
                <a:uFillTx/>
                <a:ea typeface="IBM Plex Sans" charset="0"/>
                <a:cs typeface="IBM Plex Sans" charset="0"/>
              </a:rPr>
              <a:t>Traditional Model Support </a:t>
            </a:r>
          </a:p>
        </p:txBody>
      </p:sp>
      <p:cxnSp>
        <p:nvCxnSpPr>
          <p:cNvPr id="176" name="Straight Connector 175">
            <a:extLst>
              <a:ext uri="{FF2B5EF4-FFF2-40B4-BE49-F238E27FC236}">
                <a16:creationId xmlns:a16="http://schemas.microsoft.com/office/drawing/2014/main" id="{884F7434-43C2-4607-8F16-0A87FA8A2EDA}"/>
              </a:ext>
            </a:extLst>
          </p:cNvPr>
          <p:cNvCxnSpPr>
            <a:cxnSpLocks/>
          </p:cNvCxnSpPr>
          <p:nvPr/>
        </p:nvCxnSpPr>
        <p:spPr>
          <a:xfrm>
            <a:off x="4572000" y="1591056"/>
            <a:ext cx="0" cy="3200400"/>
          </a:xfrm>
          <a:prstGeom prst="line">
            <a:avLst/>
          </a:prstGeom>
          <a:noFill/>
          <a:ln w="31750" cap="flat" cmpd="sng" algn="ctr">
            <a:solidFill>
              <a:srgbClr val="3D6FED"/>
            </a:solidFill>
            <a:prstDash val="solid"/>
          </a:ln>
          <a:effectLst/>
        </p:spPr>
      </p:cxnSp>
      <p:sp>
        <p:nvSpPr>
          <p:cNvPr id="177" name="Rectangle 176">
            <a:extLst>
              <a:ext uri="{FF2B5EF4-FFF2-40B4-BE49-F238E27FC236}">
                <a16:creationId xmlns:a16="http://schemas.microsoft.com/office/drawing/2014/main" id="{630872C8-82B8-4BC4-A1A4-E373A1A4769F}"/>
              </a:ext>
            </a:extLst>
          </p:cNvPr>
          <p:cNvSpPr/>
          <p:nvPr/>
        </p:nvSpPr>
        <p:spPr>
          <a:xfrm>
            <a:off x="842555" y="1634126"/>
            <a:ext cx="3115491" cy="4862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80" b="0" i="0" u="none" strike="noStrike" kern="1200" cap="none" spc="0" normalizeH="0" baseline="0" noProof="0" dirty="0">
                <a:ln>
                  <a:noFill/>
                </a:ln>
                <a:solidFill>
                  <a:srgbClr val="000000"/>
                </a:solidFill>
                <a:effectLst/>
                <a:uLnTx/>
                <a:uFillTx/>
                <a:ea typeface="+mn-ea"/>
                <a:cs typeface="+mn-cs"/>
              </a:rPr>
              <a:t>Limited memory on GPU forces tradeoff in model size / data resolution</a:t>
            </a:r>
          </a:p>
        </p:txBody>
      </p:sp>
      <p:sp>
        <p:nvSpPr>
          <p:cNvPr id="178" name="Rectangle 177">
            <a:extLst>
              <a:ext uri="{FF2B5EF4-FFF2-40B4-BE49-F238E27FC236}">
                <a16:creationId xmlns:a16="http://schemas.microsoft.com/office/drawing/2014/main" id="{7DC02453-9773-45E6-895B-7D3F97299D9C}"/>
              </a:ext>
            </a:extLst>
          </p:cNvPr>
          <p:cNvSpPr/>
          <p:nvPr/>
        </p:nvSpPr>
        <p:spPr>
          <a:xfrm>
            <a:off x="4802559" y="1628803"/>
            <a:ext cx="3882283" cy="48628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80" b="0" i="0" u="none" strike="noStrike" kern="1200" cap="none" spc="0" normalizeH="0" baseline="0" noProof="0" dirty="0">
                <a:ln>
                  <a:noFill/>
                </a:ln>
                <a:solidFill>
                  <a:srgbClr val="000000"/>
                </a:solidFill>
                <a:effectLst/>
                <a:uLnTx/>
                <a:uFillTx/>
                <a:ea typeface="+mn-ea"/>
                <a:cs typeface="+mn-cs"/>
              </a:rPr>
              <a:t>Use system memory and GPU to support more complex and higher resolution data</a:t>
            </a:r>
          </a:p>
        </p:txBody>
      </p:sp>
      <p:grpSp>
        <p:nvGrpSpPr>
          <p:cNvPr id="7" name="Group 6">
            <a:extLst>
              <a:ext uri="{FF2B5EF4-FFF2-40B4-BE49-F238E27FC236}">
                <a16:creationId xmlns:a16="http://schemas.microsoft.com/office/drawing/2014/main" id="{377F0AEE-716E-8148-AE80-1CE734E27292}"/>
              </a:ext>
            </a:extLst>
          </p:cNvPr>
          <p:cNvGrpSpPr/>
          <p:nvPr/>
        </p:nvGrpSpPr>
        <p:grpSpPr>
          <a:xfrm>
            <a:off x="1019826" y="2486027"/>
            <a:ext cx="2760945" cy="1908652"/>
            <a:chOff x="1162458" y="2585832"/>
            <a:chExt cx="2760945" cy="1908652"/>
          </a:xfrm>
        </p:grpSpPr>
        <p:pic>
          <p:nvPicPr>
            <p:cNvPr id="102" name="Picture 101" descr="shape.png">
              <a:extLst>
                <a:ext uri="{FF2B5EF4-FFF2-40B4-BE49-F238E27FC236}">
                  <a16:creationId xmlns:a16="http://schemas.microsoft.com/office/drawing/2014/main" id="{B323D35C-D50E-4A57-B41C-535AAB44A32D}"/>
                </a:ext>
              </a:extLst>
            </p:cNvPr>
            <p:cNvPicPr>
              <a:picLocks noChangeAspect="1"/>
            </p:cNvPicPr>
            <p:nvPr/>
          </p:nvPicPr>
          <p:blipFill>
            <a:blip r:embed="rId3" cstate="screen">
              <a:alphaModFix amt="46000"/>
              <a:extLst>
                <a:ext uri="{28A0092B-C50C-407E-A947-70E740481C1C}">
                  <a14:useLocalDpi xmlns:a14="http://schemas.microsoft.com/office/drawing/2010/main"/>
                </a:ext>
              </a:extLst>
            </a:blip>
            <a:srcRect/>
            <a:stretch>
              <a:fillRect/>
            </a:stretch>
          </p:blipFill>
          <p:spPr>
            <a:xfrm>
              <a:off x="2030361" y="3026857"/>
              <a:ext cx="1759233" cy="1165943"/>
            </a:xfrm>
            <a:prstGeom prst="rect">
              <a:avLst/>
            </a:prstGeom>
            <a:effectLst/>
          </p:spPr>
        </p:pic>
        <p:pic>
          <p:nvPicPr>
            <p:cNvPr id="105" name="Picture 104">
              <a:extLst>
                <a:ext uri="{FF2B5EF4-FFF2-40B4-BE49-F238E27FC236}">
                  <a16:creationId xmlns:a16="http://schemas.microsoft.com/office/drawing/2014/main" id="{1EE908F3-2282-4CF9-8764-79A6E6E1B9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62458" y="4069877"/>
              <a:ext cx="308581" cy="415550"/>
            </a:xfrm>
            <a:prstGeom prst="rect">
              <a:avLst/>
            </a:prstGeom>
          </p:spPr>
        </p:pic>
        <p:pic>
          <p:nvPicPr>
            <p:cNvPr id="106" name="Picture 105">
              <a:extLst>
                <a:ext uri="{FF2B5EF4-FFF2-40B4-BE49-F238E27FC236}">
                  <a16:creationId xmlns:a16="http://schemas.microsoft.com/office/drawing/2014/main" id="{CE9A582D-F2DC-4626-B63E-ABC53F1685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8537" y="4078934"/>
              <a:ext cx="308581" cy="415550"/>
            </a:xfrm>
            <a:prstGeom prst="rect">
              <a:avLst/>
            </a:prstGeom>
          </p:spPr>
        </p:pic>
        <p:grpSp>
          <p:nvGrpSpPr>
            <p:cNvPr id="131" name="Group 130">
              <a:extLst>
                <a:ext uri="{FF2B5EF4-FFF2-40B4-BE49-F238E27FC236}">
                  <a16:creationId xmlns:a16="http://schemas.microsoft.com/office/drawing/2014/main" id="{80D67708-ABD7-4400-B0CB-B86404C25FE6}"/>
                </a:ext>
              </a:extLst>
            </p:cNvPr>
            <p:cNvGrpSpPr/>
            <p:nvPr/>
          </p:nvGrpSpPr>
          <p:grpSpPr>
            <a:xfrm>
              <a:off x="1221616" y="2878893"/>
              <a:ext cx="1407711" cy="1340643"/>
              <a:chOff x="7293823" y="3545812"/>
              <a:chExt cx="1407711" cy="1340643"/>
            </a:xfrm>
          </p:grpSpPr>
          <p:sp>
            <p:nvSpPr>
              <p:cNvPr id="133" name="Rectangle 132">
                <a:extLst>
                  <a:ext uri="{FF2B5EF4-FFF2-40B4-BE49-F238E27FC236}">
                    <a16:creationId xmlns:a16="http://schemas.microsoft.com/office/drawing/2014/main" id="{CD8EAE9E-AFE1-470A-BBCE-D18CE7E4B3C2}"/>
                  </a:ext>
                </a:extLst>
              </p:cNvPr>
              <p:cNvSpPr>
                <a:spLocks noChangeAspect="1"/>
              </p:cNvSpPr>
              <p:nvPr/>
            </p:nvSpPr>
            <p:spPr bwMode="auto">
              <a:xfrm>
                <a:off x="8064549" y="3545812"/>
                <a:ext cx="636985" cy="378619"/>
              </a:xfrm>
              <a:prstGeom prst="rect">
                <a:avLst/>
              </a:prstGeom>
              <a:gradFill rotWithShape="1">
                <a:gsLst>
                  <a:gs pos="0">
                    <a:srgbClr val="4178BE"/>
                  </a:gs>
                  <a:gs pos="100000">
                    <a:srgbClr val="4178BE">
                      <a:gamma/>
                      <a:shade val="46275"/>
                      <a:invGamma/>
                    </a:srgbClr>
                  </a:gs>
                </a:gsLst>
                <a:lin ang="5400000" scaled="1"/>
              </a:gradFill>
              <a:ln w="9525">
                <a:noFill/>
                <a:miter lim="800000"/>
                <a:headEnd/>
                <a:tailEnd/>
              </a:ln>
              <a:effectLst>
                <a:outerShdw blurRad="50800" dist="38100" dir="2700000" algn="tl" rotWithShape="0">
                  <a:prstClr val="black">
                    <a:alpha val="40000"/>
                  </a:prstClr>
                </a:outerShdw>
              </a:effectLst>
            </p:spPr>
            <p:txBody>
              <a:bodyPr lIns="51433" tIns="25717" rIns="51433" bIns="25717" anchor="ctr"/>
              <a:lstStyle/>
              <a:p>
                <a:pPr marL="0" marR="0" lvl="0" indent="0" algn="ctr" defTabSz="255973" rtl="0" eaLnBrk="0" fontAlgn="auto" latinLnBrk="0" hangingPunct="0">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ＭＳ Ｐゴシック" pitchFamily="34" charset="-128"/>
                    <a:cs typeface="+mn-cs"/>
                  </a:rPr>
                  <a:t>CPU</a:t>
                </a:r>
              </a:p>
            </p:txBody>
          </p:sp>
          <p:sp>
            <p:nvSpPr>
              <p:cNvPr id="134" name="Rectangle 133">
                <a:extLst>
                  <a:ext uri="{FF2B5EF4-FFF2-40B4-BE49-F238E27FC236}">
                    <a16:creationId xmlns:a16="http://schemas.microsoft.com/office/drawing/2014/main" id="{9A42E552-8AF7-4768-A044-646CD6EB9CB5}"/>
                  </a:ext>
                </a:extLst>
              </p:cNvPr>
              <p:cNvSpPr/>
              <p:nvPr/>
            </p:nvSpPr>
            <p:spPr>
              <a:xfrm>
                <a:off x="7293823" y="3609267"/>
                <a:ext cx="490076" cy="190808"/>
              </a:xfrm>
              <a:prstGeom prst="rect">
                <a:avLst/>
              </a:prstGeom>
              <a:solidFill>
                <a:srgbClr val="C0504D">
                  <a:lumMod val="75000"/>
                </a:srgbClr>
              </a:solidFill>
              <a:ln w="9525" cap="flat" cmpd="sng" algn="ctr">
                <a:noFill/>
                <a:prstDash val="solid"/>
              </a:ln>
              <a:effectLst>
                <a:outerShdw blurRad="50800" dist="38100" dir="2700000" algn="tl" rotWithShape="0">
                  <a:prstClr val="black">
                    <a:alpha val="40000"/>
                  </a:prstClr>
                </a:outerShdw>
                <a:reflection stA="50000" endPos="50000" dist="12700" dir="5400000" sy="-100000" algn="bl" rotWithShape="0"/>
              </a:effectLst>
            </p:spPr>
            <p:txBody>
              <a:bodyPr lIns="51433" tIns="25717" rIns="51433" bIns="25717" anchor="ctr"/>
              <a:lstStyle/>
              <a:p>
                <a:pPr marL="0" marR="0" lvl="0" indent="0" algn="ctr" defTabSz="257144" rtl="0" eaLnBrk="0" fontAlgn="auto" latinLnBrk="0" hangingPunct="0">
                  <a:lnSpc>
                    <a:spcPct val="100000"/>
                  </a:lnSpc>
                  <a:spcBef>
                    <a:spcPts val="0"/>
                  </a:spcBef>
                  <a:spcAft>
                    <a:spcPts val="0"/>
                  </a:spcAft>
                  <a:buClrTx/>
                  <a:buSzTx/>
                  <a:buFontTx/>
                  <a:buNone/>
                  <a:tabLst/>
                  <a:defRPr/>
                </a:pPr>
                <a:r>
                  <a:rPr kumimoji="0" lang="en-US" sz="731" b="1" i="0" u="none" strike="noStrike" kern="0" cap="none" spc="0" normalizeH="0" baseline="0" noProof="0" dirty="0">
                    <a:ln>
                      <a:noFill/>
                    </a:ln>
                    <a:solidFill>
                      <a:prstClr val="white"/>
                    </a:solidFill>
                    <a:effectLst/>
                    <a:uLnTx/>
                    <a:uFillTx/>
                    <a:ea typeface="MS PGothic" charset="-128"/>
                    <a:cs typeface="Comic Sans MS"/>
                  </a:rPr>
                  <a:t>DDR4</a:t>
                </a:r>
              </a:p>
            </p:txBody>
          </p:sp>
          <p:sp>
            <p:nvSpPr>
              <p:cNvPr id="140" name="Left-Right Arrow 20">
                <a:extLst>
                  <a:ext uri="{FF2B5EF4-FFF2-40B4-BE49-F238E27FC236}">
                    <a16:creationId xmlns:a16="http://schemas.microsoft.com/office/drawing/2014/main" id="{AA43172C-B4AF-43F2-825A-EC48E10B2C14}"/>
                  </a:ext>
                </a:extLst>
              </p:cNvPr>
              <p:cNvSpPr>
                <a:spLocks noChangeArrowheads="1"/>
              </p:cNvSpPr>
              <p:nvPr/>
            </p:nvSpPr>
            <p:spPr bwMode="auto">
              <a:xfrm>
                <a:off x="7803803" y="3639872"/>
                <a:ext cx="253603" cy="140494"/>
              </a:xfrm>
              <a:prstGeom prst="leftRightArrow">
                <a:avLst>
                  <a:gd name="adj1" fmla="val 34796"/>
                  <a:gd name="adj2" fmla="val 49849"/>
                </a:avLst>
              </a:prstGeom>
              <a:solidFill>
                <a:srgbClr val="000000"/>
              </a:solidFill>
              <a:ln w="9525">
                <a:noFill/>
                <a:miter lim="800000"/>
                <a:headEnd/>
                <a:tailEnd/>
              </a:ln>
            </p:spPr>
            <p:txBody>
              <a:bodyPr wrap="none" lIns="51433" tIns="25717" rIns="51433" bIns="25717" anchor="ctr"/>
              <a:lstStyle/>
              <a:p>
                <a:pPr marL="0" marR="0" lvl="0" indent="0" algn="ctr" defTabSz="684593" rtl="0" eaLnBrk="1" fontAlgn="base" latinLnBrk="0" hangingPunct="1">
                  <a:lnSpc>
                    <a:spcPct val="100000"/>
                  </a:lnSpc>
                  <a:spcBef>
                    <a:spcPct val="0"/>
                  </a:spcBef>
                  <a:spcAft>
                    <a:spcPct val="0"/>
                  </a:spcAft>
                  <a:buClrTx/>
                  <a:buSzTx/>
                  <a:buFontTx/>
                  <a:buNone/>
                  <a:tabLst/>
                  <a:defRPr/>
                </a:pPr>
                <a:endParaRPr kumimoji="0" lang="en-US" sz="825" b="0" i="0" u="none" strike="noStrike" kern="0" cap="none" spc="0" normalizeH="0" baseline="0" noProof="0">
                  <a:ln>
                    <a:noFill/>
                  </a:ln>
                  <a:solidFill>
                    <a:srgbClr val="FFFFFF"/>
                  </a:solidFill>
                  <a:effectLst/>
                  <a:uLnTx/>
                  <a:uFillTx/>
                  <a:ea typeface="MS PGothic" pitchFamily="34" charset="-128"/>
                  <a:cs typeface="+mn-cs"/>
                </a:endParaRPr>
              </a:p>
            </p:txBody>
          </p:sp>
          <p:sp>
            <p:nvSpPr>
              <p:cNvPr id="141" name="Rectangle 140">
                <a:extLst>
                  <a:ext uri="{FF2B5EF4-FFF2-40B4-BE49-F238E27FC236}">
                    <a16:creationId xmlns:a16="http://schemas.microsoft.com/office/drawing/2014/main" id="{F2FDA296-82B9-4455-8C69-74E35FE584C7}"/>
                  </a:ext>
                </a:extLst>
              </p:cNvPr>
              <p:cNvSpPr>
                <a:spLocks noChangeAspect="1"/>
              </p:cNvSpPr>
              <p:nvPr/>
            </p:nvSpPr>
            <p:spPr bwMode="auto">
              <a:xfrm>
                <a:off x="8177659" y="4591180"/>
                <a:ext cx="431006" cy="295275"/>
              </a:xfrm>
              <a:prstGeom prst="rect">
                <a:avLst/>
              </a:prstGeom>
              <a:gradFill rotWithShape="1">
                <a:gsLst>
                  <a:gs pos="0">
                    <a:srgbClr val="11A6A0"/>
                  </a:gs>
                  <a:gs pos="100000">
                    <a:srgbClr val="11A6A0">
                      <a:gamma/>
                      <a:shade val="46275"/>
                      <a:invGamma/>
                    </a:srgbClr>
                  </a:gs>
                </a:gsLst>
                <a:lin ang="5400000" scaled="1"/>
              </a:gradFill>
              <a:ln w="9525">
                <a:noFill/>
                <a:miter lim="800000"/>
                <a:headEnd/>
                <a:tailEnd/>
              </a:ln>
              <a:effectLst>
                <a:outerShdw blurRad="50800" dist="38100" dir="2700000" algn="tl" rotWithShape="0">
                  <a:prstClr val="black">
                    <a:alpha val="40000"/>
                  </a:prstClr>
                </a:outerShdw>
              </a:effectLst>
            </p:spPr>
            <p:txBody>
              <a:bodyPr anchor="ctr"/>
              <a:lstStyle/>
              <a:p>
                <a:pPr marL="0" marR="0" lvl="0" indent="0" algn="ctr" defTabSz="255973" rtl="0" eaLnBrk="0" fontAlgn="auto" latinLnBrk="0" hangingPunct="0">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ＭＳ Ｐゴシック" pitchFamily="34" charset="-128"/>
                    <a:cs typeface="+mn-cs"/>
                  </a:rPr>
                  <a:t>GPU</a:t>
                </a:r>
              </a:p>
            </p:txBody>
          </p:sp>
          <p:sp>
            <p:nvSpPr>
              <p:cNvPr id="142" name="AutoShape 73">
                <a:extLst>
                  <a:ext uri="{FF2B5EF4-FFF2-40B4-BE49-F238E27FC236}">
                    <a16:creationId xmlns:a16="http://schemas.microsoft.com/office/drawing/2014/main" id="{D75B36B1-01DF-4CAC-9E20-3FE9FB323A19}"/>
                  </a:ext>
                </a:extLst>
              </p:cNvPr>
              <p:cNvSpPr>
                <a:spLocks noChangeArrowheads="1"/>
              </p:cNvSpPr>
              <p:nvPr/>
            </p:nvSpPr>
            <p:spPr bwMode="auto">
              <a:xfrm rot="5400000">
                <a:off x="8075860" y="4123860"/>
                <a:ext cx="635794" cy="270272"/>
              </a:xfrm>
              <a:prstGeom prst="leftRightArrow">
                <a:avLst>
                  <a:gd name="adj1" fmla="val 50000"/>
                  <a:gd name="adj2" fmla="val 35787"/>
                </a:avLst>
              </a:prstGeom>
              <a:solidFill>
                <a:srgbClr val="000000"/>
              </a:solidFill>
              <a:ln w="9525">
                <a:noFill/>
                <a:miter lim="800000"/>
                <a:headEnd/>
                <a:tailEnd/>
              </a:ln>
            </p:spPr>
            <p:txBody>
              <a:bodyPr wrap="none" anchor="ctr"/>
              <a:lstStyle/>
              <a:p>
                <a:pPr marL="0" marR="0" lvl="0" indent="0" algn="ctr" defTabSz="684593" rtl="0" eaLnBrk="1" fontAlgn="base" latinLnBrk="0" hangingPunct="1">
                  <a:lnSpc>
                    <a:spcPct val="100000"/>
                  </a:lnSpc>
                  <a:spcBef>
                    <a:spcPct val="0"/>
                  </a:spcBef>
                  <a:spcAft>
                    <a:spcPct val="0"/>
                  </a:spcAft>
                  <a:buClrTx/>
                  <a:buSzTx/>
                  <a:buFontTx/>
                  <a:buNone/>
                  <a:tabLst/>
                  <a:defRPr/>
                </a:pPr>
                <a:r>
                  <a:rPr kumimoji="0" lang="en-US" altLang="en-US" sz="825" b="0" i="0" u="none" strike="noStrike" kern="0" cap="none" spc="0" normalizeH="0" baseline="0" noProof="0" dirty="0" err="1">
                    <a:ln>
                      <a:noFill/>
                    </a:ln>
                    <a:solidFill>
                      <a:srgbClr val="FFFFFF"/>
                    </a:solidFill>
                    <a:effectLst/>
                    <a:uLnTx/>
                    <a:uFillTx/>
                    <a:ea typeface="MS PGothic" pitchFamily="34" charset="-128"/>
                    <a:cs typeface="+mn-cs"/>
                  </a:rPr>
                  <a:t>PCIe</a:t>
                </a:r>
                <a:endParaRPr kumimoji="0" lang="en-US" altLang="en-US" sz="825" b="0" i="0" u="none" strike="noStrike" kern="0" cap="none" spc="0" normalizeH="0" baseline="0" noProof="0" dirty="0">
                  <a:ln>
                    <a:noFill/>
                  </a:ln>
                  <a:solidFill>
                    <a:srgbClr val="FFFFFF"/>
                  </a:solidFill>
                  <a:effectLst/>
                  <a:uLnTx/>
                  <a:uFillTx/>
                  <a:ea typeface="MS PGothic" pitchFamily="34" charset="-128"/>
                  <a:cs typeface="+mn-cs"/>
                </a:endParaRPr>
              </a:p>
            </p:txBody>
          </p:sp>
          <p:sp>
            <p:nvSpPr>
              <p:cNvPr id="143" name="Left-Right Arrow 38">
                <a:extLst>
                  <a:ext uri="{FF2B5EF4-FFF2-40B4-BE49-F238E27FC236}">
                    <a16:creationId xmlns:a16="http://schemas.microsoft.com/office/drawing/2014/main" id="{17E3BB2F-D664-4449-877C-1DE8845D5F14}"/>
                  </a:ext>
                </a:extLst>
              </p:cNvPr>
              <p:cNvSpPr>
                <a:spLocks noChangeArrowheads="1"/>
              </p:cNvSpPr>
              <p:nvPr/>
            </p:nvSpPr>
            <p:spPr bwMode="auto">
              <a:xfrm>
                <a:off x="7885956" y="4601897"/>
                <a:ext cx="236935" cy="202406"/>
              </a:xfrm>
              <a:prstGeom prst="leftRightArrow">
                <a:avLst>
                  <a:gd name="adj1" fmla="val 34796"/>
                  <a:gd name="adj2" fmla="val 50097"/>
                </a:avLst>
              </a:prstGeom>
              <a:solidFill>
                <a:srgbClr val="000000"/>
              </a:solidFill>
              <a:ln w="9525">
                <a:noFill/>
                <a:miter lim="800000"/>
                <a:headEnd/>
                <a:tailEnd/>
              </a:ln>
            </p:spPr>
            <p:txBody>
              <a:bodyPr wrap="none" lIns="51433" tIns="25717" rIns="51433" bIns="25717" anchor="ctr"/>
              <a:lstStyle/>
              <a:p>
                <a:pPr marL="0" marR="0" lvl="0" indent="0" algn="ctr" defTabSz="684593" rtl="0" eaLnBrk="1" fontAlgn="base" latinLnBrk="0" hangingPunct="1">
                  <a:lnSpc>
                    <a:spcPct val="90000"/>
                  </a:lnSpc>
                  <a:spcBef>
                    <a:spcPct val="0"/>
                  </a:spcBef>
                  <a:spcAft>
                    <a:spcPct val="0"/>
                  </a:spcAft>
                  <a:buClrTx/>
                  <a:buSzTx/>
                  <a:buFontTx/>
                  <a:buNone/>
                  <a:tabLst/>
                  <a:defRPr/>
                </a:pPr>
                <a:endParaRPr kumimoji="0" lang="en-US" sz="825" b="0" i="0" u="none" strike="noStrike" kern="0" cap="none" spc="0" normalizeH="0" baseline="0" noProof="0">
                  <a:ln>
                    <a:noFill/>
                  </a:ln>
                  <a:solidFill>
                    <a:srgbClr val="000000"/>
                  </a:solidFill>
                  <a:effectLst/>
                  <a:uLnTx/>
                  <a:uFillTx/>
                  <a:ea typeface="MS PGothic" pitchFamily="34" charset="-128"/>
                  <a:cs typeface="+mn-cs"/>
                </a:endParaRPr>
              </a:p>
            </p:txBody>
          </p:sp>
          <p:sp>
            <p:nvSpPr>
              <p:cNvPr id="144" name="Rectangle 64">
                <a:extLst>
                  <a:ext uri="{FF2B5EF4-FFF2-40B4-BE49-F238E27FC236}">
                    <a16:creationId xmlns:a16="http://schemas.microsoft.com/office/drawing/2014/main" id="{4A7AE331-161B-4775-AF8D-D3859B31C732}"/>
                  </a:ext>
                </a:extLst>
              </p:cNvPr>
              <p:cNvSpPr>
                <a:spLocks noChangeArrowheads="1"/>
              </p:cNvSpPr>
              <p:nvPr/>
            </p:nvSpPr>
            <p:spPr bwMode="auto">
              <a:xfrm>
                <a:off x="7416849" y="4555462"/>
                <a:ext cx="429816" cy="325041"/>
              </a:xfrm>
              <a:prstGeom prst="rect">
                <a:avLst/>
              </a:prstGeom>
              <a:gradFill rotWithShape="1">
                <a:gsLst>
                  <a:gs pos="0">
                    <a:srgbClr val="026166"/>
                  </a:gs>
                  <a:gs pos="100000">
                    <a:srgbClr val="026166">
                      <a:gamma/>
                      <a:shade val="46275"/>
                      <a:invGamma/>
                    </a:srgbClr>
                  </a:gs>
                </a:gsLst>
                <a:lin ang="5400000" scaled="1"/>
              </a:gradFill>
              <a:ln w="9525">
                <a:noFill/>
                <a:miter lim="800000"/>
                <a:headEnd/>
                <a:tailEnd/>
              </a:ln>
              <a:effectLst>
                <a:outerShdw blurRad="50800" dist="38100" dir="2700000" algn="tl" rotWithShape="0">
                  <a:prstClr val="black">
                    <a:alpha val="40000"/>
                  </a:prstClr>
                </a:outerShdw>
              </a:effectLst>
            </p:spPr>
            <p:txBody>
              <a:bodyPr wrap="none" lIns="51433" tIns="25717" rIns="51433" bIns="25717" anchor="ctr"/>
              <a:lstStyle/>
              <a:p>
                <a:pPr marL="0" marR="0" lvl="0" indent="0" algn="ctr" defTabSz="685766" rtl="0" eaLnBrk="1" fontAlgn="auto" latinLnBrk="0" hangingPunct="1">
                  <a:lnSpc>
                    <a:spcPct val="90000"/>
                  </a:lnSpc>
                  <a:spcBef>
                    <a:spcPts val="0"/>
                  </a:spcBef>
                  <a:spcAft>
                    <a:spcPts val="0"/>
                  </a:spcAft>
                  <a:buClrTx/>
                  <a:buSzTx/>
                  <a:buFontTx/>
                  <a:buNone/>
                  <a:tabLst/>
                  <a:defRPr/>
                </a:pPr>
                <a:r>
                  <a:rPr kumimoji="0" lang="en-US" altLang="en-US" sz="675" b="0" i="0" u="none" strike="noStrike" kern="0" cap="none" spc="0" normalizeH="0" baseline="0" noProof="0" dirty="0">
                    <a:ln>
                      <a:noFill/>
                    </a:ln>
                    <a:solidFill>
                      <a:srgbClr val="FFFFFF"/>
                    </a:solidFill>
                    <a:effectLst/>
                    <a:uLnTx/>
                    <a:uFillTx/>
                    <a:ea typeface="ＭＳ Ｐゴシック" pitchFamily="34" charset="-128"/>
                    <a:cs typeface="+mn-cs"/>
                  </a:rPr>
                  <a:t>Graphics </a:t>
                </a:r>
              </a:p>
              <a:p>
                <a:pPr marL="0" marR="0" lvl="0" indent="0" algn="ctr" defTabSz="685766" rtl="0" eaLnBrk="1" fontAlgn="auto" latinLnBrk="0" hangingPunct="1">
                  <a:lnSpc>
                    <a:spcPct val="90000"/>
                  </a:lnSpc>
                  <a:spcBef>
                    <a:spcPts val="0"/>
                  </a:spcBef>
                  <a:spcAft>
                    <a:spcPts val="0"/>
                  </a:spcAft>
                  <a:buClrTx/>
                  <a:buSzTx/>
                  <a:buFontTx/>
                  <a:buNone/>
                  <a:tabLst/>
                  <a:defRPr/>
                </a:pPr>
                <a:r>
                  <a:rPr kumimoji="0" lang="en-US" altLang="en-US" sz="675" b="0" i="0" u="none" strike="noStrike" kern="0" cap="none" spc="0" normalizeH="0" baseline="0" noProof="0" dirty="0">
                    <a:ln>
                      <a:noFill/>
                    </a:ln>
                    <a:solidFill>
                      <a:srgbClr val="FFFFFF"/>
                    </a:solidFill>
                    <a:effectLst/>
                    <a:uLnTx/>
                    <a:uFillTx/>
                    <a:ea typeface="ＭＳ Ｐゴシック" pitchFamily="34" charset="-128"/>
                    <a:cs typeface="+mn-cs"/>
                  </a:rPr>
                  <a:t>Memory</a:t>
                </a:r>
              </a:p>
            </p:txBody>
          </p:sp>
        </p:grpSp>
        <p:sp>
          <p:nvSpPr>
            <p:cNvPr id="188" name="Can 41">
              <a:extLst>
                <a:ext uri="{FF2B5EF4-FFF2-40B4-BE49-F238E27FC236}">
                  <a16:creationId xmlns:a16="http://schemas.microsoft.com/office/drawing/2014/main" id="{15D675BD-59D9-494D-BC44-7E424AE1CC8C}"/>
                </a:ext>
              </a:extLst>
            </p:cNvPr>
            <p:cNvSpPr>
              <a:spLocks noChangeArrowheads="1"/>
            </p:cNvSpPr>
            <p:nvPr/>
          </p:nvSpPr>
          <p:spPr bwMode="auto">
            <a:xfrm rot="6938380">
              <a:off x="3457734" y="3422478"/>
              <a:ext cx="238129" cy="693209"/>
            </a:xfrm>
            <a:prstGeom prst="can">
              <a:avLst>
                <a:gd name="adj" fmla="val 94351"/>
              </a:avLst>
            </a:prstGeom>
            <a:solidFill>
              <a:srgbClr val="7F7F7F"/>
            </a:solidFill>
            <a:ln w="19050" cmpd="sng">
              <a:solidFill>
                <a:srgbClr val="FFFFFF">
                  <a:lumMod val="25000"/>
                </a:srgbClr>
              </a:solidFill>
              <a:miter lim="800000"/>
              <a:headEnd/>
              <a:tailEnd/>
            </a:ln>
            <a:effectLst>
              <a:outerShdw dist="12700" dir="5400000" algn="t" rotWithShape="0">
                <a:srgbClr val="808080">
                  <a:alpha val="9000"/>
                </a:srgbClr>
              </a:outerShdw>
            </a:effectLst>
          </p:spPr>
          <p:txBody>
            <a:bodyPr rot="10800000" vert="eaVert" lIns="210303" tIns="60959" rIns="89996" bIns="60959" anchor="ctr"/>
            <a:lstStyle/>
            <a:p>
              <a:pPr marL="339717" marR="0" lvl="0" indent="-339717" algn="ctr" defTabSz="708008" rtl="0" eaLnBrk="0" fontAlgn="base" latinLnBrk="0" hangingPunct="0">
                <a:lnSpc>
                  <a:spcPct val="100000"/>
                </a:lnSpc>
                <a:spcBef>
                  <a:spcPct val="40000"/>
                </a:spcBef>
                <a:spcAft>
                  <a:spcPct val="0"/>
                </a:spcAft>
                <a:buClrTx/>
                <a:buSzTx/>
                <a:buFontTx/>
                <a:buNone/>
                <a:tabLst/>
                <a:defRPr/>
              </a:pPr>
              <a:endParaRPr kumimoji="0" lang="en-US" sz="1200" b="1" i="1" u="none" strike="noStrike" kern="0" cap="none" spc="0" normalizeH="0" baseline="0" noProof="0">
                <a:ln>
                  <a:noFill/>
                </a:ln>
                <a:solidFill>
                  <a:srgbClr val="000000"/>
                </a:solidFill>
                <a:effectLst/>
                <a:uLnTx/>
                <a:uFillTx/>
                <a:ea typeface="MS PGothic" pitchFamily="34" charset="-128"/>
                <a:cs typeface="+mn-cs"/>
              </a:endParaRPr>
            </a:p>
          </p:txBody>
        </p:sp>
        <p:sp>
          <p:nvSpPr>
            <p:cNvPr id="189" name="Oval 41">
              <a:extLst>
                <a:ext uri="{FF2B5EF4-FFF2-40B4-BE49-F238E27FC236}">
                  <a16:creationId xmlns:a16="http://schemas.microsoft.com/office/drawing/2014/main" id="{0D137160-3135-4EE9-A5DC-0AEC91ECF191}"/>
                </a:ext>
              </a:extLst>
            </p:cNvPr>
            <p:cNvSpPr>
              <a:spLocks noChangeArrowheads="1"/>
            </p:cNvSpPr>
            <p:nvPr/>
          </p:nvSpPr>
          <p:spPr bwMode="auto">
            <a:xfrm>
              <a:off x="3655311" y="3729794"/>
              <a:ext cx="239429" cy="254869"/>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19050" cmpd="sng">
              <a:solidFill>
                <a:srgbClr val="FFFFFF">
                  <a:lumMod val="25000"/>
                </a:srgbClr>
              </a:solidFill>
              <a:miter lim="800000"/>
              <a:headEnd/>
              <a:tailEnd/>
            </a:ln>
            <a:effectLst>
              <a:outerShdw dist="12700" dir="5400000" algn="t" rotWithShape="0">
                <a:srgbClr val="808080">
                  <a:alpha val="9000"/>
                </a:srgbClr>
              </a:outerShdw>
            </a:effectLst>
          </p:spPr>
          <p:txBody>
            <a:bodyPr lIns="210303" tIns="60959" rIns="89996" bIns="60959" anchor="ctr"/>
            <a:lstStyle/>
            <a:p>
              <a:pPr marL="339717" marR="0" lvl="0" indent="-339717" algn="ctr" defTabSz="708008" rtl="0" eaLnBrk="0" fontAlgn="base" latinLnBrk="0" hangingPunct="0">
                <a:lnSpc>
                  <a:spcPct val="100000"/>
                </a:lnSpc>
                <a:spcBef>
                  <a:spcPct val="40000"/>
                </a:spcBef>
                <a:spcAft>
                  <a:spcPct val="0"/>
                </a:spcAft>
                <a:buClrTx/>
                <a:buSzTx/>
                <a:buFontTx/>
                <a:buNone/>
                <a:tabLst/>
                <a:defRPr/>
              </a:pPr>
              <a:endParaRPr kumimoji="0" lang="en-US" sz="1200" b="1" i="1" u="none" strike="noStrike" kern="0" cap="none" spc="0" normalizeH="0" baseline="0" noProof="0">
                <a:ln>
                  <a:noFill/>
                </a:ln>
                <a:solidFill>
                  <a:srgbClr val="000000"/>
                </a:solidFill>
                <a:effectLst/>
                <a:uLnTx/>
                <a:uFillTx/>
                <a:ea typeface="MS PGothic" pitchFamily="34" charset="-128"/>
                <a:cs typeface="+mn-cs"/>
              </a:endParaRPr>
            </a:p>
          </p:txBody>
        </p:sp>
        <p:sp>
          <p:nvSpPr>
            <p:cNvPr id="190" name="TextBox 102">
              <a:extLst>
                <a:ext uri="{FF2B5EF4-FFF2-40B4-BE49-F238E27FC236}">
                  <a16:creationId xmlns:a16="http://schemas.microsoft.com/office/drawing/2014/main" id="{F51E9429-D0AD-4282-A014-6FBEED9B77E7}"/>
                </a:ext>
              </a:extLst>
            </p:cNvPr>
            <p:cNvSpPr txBox="1">
              <a:spLocks noChangeArrowheads="1"/>
            </p:cNvSpPr>
            <p:nvPr/>
          </p:nvSpPr>
          <p:spPr bwMode="auto">
            <a:xfrm>
              <a:off x="2747478" y="2585832"/>
              <a:ext cx="923965" cy="623246"/>
            </a:xfrm>
            <a:prstGeom prst="rect">
              <a:avLst/>
            </a:prstGeom>
            <a:noFill/>
            <a:effectLst/>
          </p:spPr>
          <p:txBody>
            <a:bodyPr wrap="none" lIns="68577" tIns="34289" rIns="68577" bIns="34289">
              <a:spAutoFit/>
            </a:bodyPr>
            <a:lstStyle>
              <a:defPPr>
                <a:defRPr lang="en-US"/>
              </a:defPPr>
              <a:lvl1pPr algn="ctr" defTabSz="685783" eaLnBrk="0" hangingPunct="0">
                <a:defRPr sz="1013">
                  <a:solidFill>
                    <a:schemeClr val="bg1"/>
                  </a:solidFill>
                  <a:effectLst>
                    <a:glow rad="1905000">
                      <a:schemeClr val="accent1">
                        <a:alpha val="40000"/>
                      </a:schemeClr>
                    </a:glow>
                  </a:effectLst>
                  <a:latin typeface="Arial" charset="0"/>
                  <a:ea typeface="MS PGothic" charset="-128"/>
                </a:defRPr>
              </a:lvl1pPr>
            </a:lstStyle>
            <a:p>
              <a:pPr marL="0" marR="0" lvl="0" indent="0" algn="ctr" defTabSz="685783"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mn-lt"/>
                  <a:ea typeface="MS PGothic" charset="-128"/>
                  <a:cs typeface="+mn-cs"/>
                </a:rPr>
                <a:t>System </a:t>
              </a:r>
            </a:p>
            <a:p>
              <a:pPr marL="0" marR="0" lvl="0" indent="0" algn="ctr" defTabSz="685783"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mn-lt"/>
                  <a:ea typeface="MS PGothic" charset="-128"/>
                  <a:cs typeface="+mn-cs"/>
                </a:rPr>
                <a:t>Bottleneck</a:t>
              </a:r>
              <a:br>
                <a:rPr kumimoji="0" lang="en-US" sz="1200" b="1" i="0" u="none" strike="noStrike" kern="0" cap="none" spc="0" normalizeH="0" baseline="0" noProof="0" dirty="0">
                  <a:ln>
                    <a:noFill/>
                  </a:ln>
                  <a:solidFill>
                    <a:srgbClr val="FF0000"/>
                  </a:solidFill>
                  <a:effectLst/>
                  <a:uLnTx/>
                  <a:uFillTx/>
                  <a:latin typeface="+mn-lt"/>
                  <a:ea typeface="MS PGothic" charset="-128"/>
                  <a:cs typeface="+mn-cs"/>
                </a:rPr>
              </a:br>
              <a:r>
                <a:rPr kumimoji="0" lang="en-US" sz="1200" b="1" i="0" u="none" strike="noStrike" kern="0" cap="none" spc="0" normalizeH="0" baseline="0" noProof="0" dirty="0">
                  <a:ln>
                    <a:noFill/>
                  </a:ln>
                  <a:solidFill>
                    <a:srgbClr val="FF0000"/>
                  </a:solidFill>
                  <a:effectLst/>
                  <a:uLnTx/>
                  <a:uFillTx/>
                  <a:latin typeface="+mn-lt"/>
                  <a:ea typeface="MS PGothic" charset="-128"/>
                  <a:cs typeface="+mn-cs"/>
                </a:rPr>
                <a:t> Here</a:t>
              </a:r>
            </a:p>
          </p:txBody>
        </p:sp>
        <p:cxnSp>
          <p:nvCxnSpPr>
            <p:cNvPr id="191" name="Straight Connector 190">
              <a:extLst>
                <a:ext uri="{FF2B5EF4-FFF2-40B4-BE49-F238E27FC236}">
                  <a16:creationId xmlns:a16="http://schemas.microsoft.com/office/drawing/2014/main" id="{350B8497-7D6B-4E42-A06E-EB9AD0E56229}"/>
                </a:ext>
              </a:extLst>
            </p:cNvPr>
            <p:cNvCxnSpPr>
              <a:stCxn id="190" idx="2"/>
            </p:cNvCxnSpPr>
            <p:nvPr/>
          </p:nvCxnSpPr>
          <p:spPr>
            <a:xfrm>
              <a:off x="3209461" y="3209078"/>
              <a:ext cx="199748" cy="302684"/>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cxnSp>
          <p:nvCxnSpPr>
            <p:cNvPr id="192" name="Straight Connector 191">
              <a:extLst>
                <a:ext uri="{FF2B5EF4-FFF2-40B4-BE49-F238E27FC236}">
                  <a16:creationId xmlns:a16="http://schemas.microsoft.com/office/drawing/2014/main" id="{11EBEAF8-613C-4C25-A1DA-C19217B25F3A}"/>
                </a:ext>
              </a:extLst>
            </p:cNvPr>
            <p:cNvCxnSpPr>
              <a:stCxn id="190" idx="2"/>
            </p:cNvCxnSpPr>
            <p:nvPr/>
          </p:nvCxnSpPr>
          <p:spPr>
            <a:xfrm flipH="1">
              <a:off x="2450430" y="3209078"/>
              <a:ext cx="759031" cy="441025"/>
            </a:xfrm>
            <a:prstGeom prst="line">
              <a:avLst/>
            </a:prstGeom>
            <a:noFill/>
            <a:ln w="25400" cap="flat" cmpd="sng" algn="ctr">
              <a:solidFill>
                <a:srgbClr val="FF0000"/>
              </a:solidFill>
              <a:prstDash val="solid"/>
            </a:ln>
            <a:effectLst>
              <a:outerShdw blurRad="40000" dist="20000" dir="5400000" rotWithShape="0">
                <a:srgbClr val="000000">
                  <a:alpha val="38000"/>
                </a:srgbClr>
              </a:outerShdw>
            </a:effectLst>
          </p:spPr>
        </p:cxnSp>
      </p:grpSp>
      <p:grpSp>
        <p:nvGrpSpPr>
          <p:cNvPr id="6" name="Group 5">
            <a:extLst>
              <a:ext uri="{FF2B5EF4-FFF2-40B4-BE49-F238E27FC236}">
                <a16:creationId xmlns:a16="http://schemas.microsoft.com/office/drawing/2014/main" id="{6565F6A9-BF38-E34F-8927-52BB545D5050}"/>
              </a:ext>
            </a:extLst>
          </p:cNvPr>
          <p:cNvGrpSpPr/>
          <p:nvPr/>
        </p:nvGrpSpPr>
        <p:grpSpPr>
          <a:xfrm>
            <a:off x="4802863" y="2217893"/>
            <a:ext cx="4098846" cy="2444921"/>
            <a:chOff x="4913762" y="2099021"/>
            <a:chExt cx="4098846" cy="2444921"/>
          </a:xfrm>
        </p:grpSpPr>
        <p:pic>
          <p:nvPicPr>
            <p:cNvPr id="104" name="Picture 103" descr="shape.png">
              <a:extLst>
                <a:ext uri="{FF2B5EF4-FFF2-40B4-BE49-F238E27FC236}">
                  <a16:creationId xmlns:a16="http://schemas.microsoft.com/office/drawing/2014/main" id="{5DCED093-B058-464D-8BD6-B931BDA2D6E0}"/>
                </a:ext>
              </a:extLst>
            </p:cNvPr>
            <p:cNvPicPr>
              <a:picLocks noChangeAspect="1"/>
            </p:cNvPicPr>
            <p:nvPr/>
          </p:nvPicPr>
          <p:blipFill rotWithShape="1">
            <a:blip r:embed="rId6" cstate="screen">
              <a:alphaModFix amt="46000"/>
              <a:extLst>
                <a:ext uri="{28A0092B-C50C-407E-A947-70E740481C1C}">
                  <a14:useLocalDpi xmlns:a14="http://schemas.microsoft.com/office/drawing/2010/main"/>
                </a:ext>
              </a:extLst>
            </a:blip>
            <a:srcRect/>
            <a:stretch/>
          </p:blipFill>
          <p:spPr>
            <a:xfrm>
              <a:off x="5680513" y="2297699"/>
              <a:ext cx="3181194" cy="2246243"/>
            </a:xfrm>
            <a:prstGeom prst="rect">
              <a:avLst/>
            </a:prstGeom>
            <a:effectLst/>
          </p:spPr>
        </p:pic>
        <p:sp>
          <p:nvSpPr>
            <p:cNvPr id="107" name="Rectangle 106">
              <a:extLst>
                <a:ext uri="{FF2B5EF4-FFF2-40B4-BE49-F238E27FC236}">
                  <a16:creationId xmlns:a16="http://schemas.microsoft.com/office/drawing/2014/main" id="{5E166F9E-6D57-467C-9AB6-530F567BAE82}"/>
                </a:ext>
              </a:extLst>
            </p:cNvPr>
            <p:cNvSpPr>
              <a:spLocks noChangeAspect="1"/>
            </p:cNvSpPr>
            <p:nvPr/>
          </p:nvSpPr>
          <p:spPr bwMode="auto">
            <a:xfrm>
              <a:off x="6105952" y="3019769"/>
              <a:ext cx="636985" cy="378619"/>
            </a:xfrm>
            <a:prstGeom prst="rect">
              <a:avLst/>
            </a:prstGeom>
            <a:gradFill rotWithShape="1">
              <a:gsLst>
                <a:gs pos="0">
                  <a:srgbClr val="4178BE"/>
                </a:gs>
                <a:gs pos="100000">
                  <a:srgbClr val="4178BE">
                    <a:gamma/>
                    <a:shade val="46275"/>
                    <a:invGamma/>
                  </a:srgbClr>
                </a:gs>
              </a:gsLst>
              <a:lin ang="5400000" scaled="1"/>
            </a:gradFill>
            <a:ln w="9525">
              <a:noFill/>
              <a:miter lim="800000"/>
              <a:headEnd/>
              <a:tailEnd/>
            </a:ln>
            <a:effectLst>
              <a:outerShdw blurRad="50800" dist="38100" dir="2700000" algn="tl" rotWithShape="0">
                <a:prstClr val="black">
                  <a:alpha val="40000"/>
                </a:prstClr>
              </a:outerShdw>
            </a:effectLst>
          </p:spPr>
          <p:txBody>
            <a:bodyPr lIns="51433" tIns="25717" rIns="51433" bIns="25717" anchor="ctr"/>
            <a:lstStyle/>
            <a:p>
              <a:pPr marL="0" marR="0" lvl="0" indent="0" algn="ctr" defTabSz="255973" rtl="0" eaLnBrk="0" fontAlgn="auto" latinLnBrk="0" hangingPunct="0">
                <a:lnSpc>
                  <a:spcPct val="9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ea typeface="ＭＳ Ｐゴシック" pitchFamily="34" charset="-128"/>
                  <a:cs typeface="+mn-cs"/>
                </a:rPr>
                <a:t>POWER CPU</a:t>
              </a:r>
            </a:p>
          </p:txBody>
        </p:sp>
        <p:sp>
          <p:nvSpPr>
            <p:cNvPr id="108" name="Rectangle 107">
              <a:extLst>
                <a:ext uri="{FF2B5EF4-FFF2-40B4-BE49-F238E27FC236}">
                  <a16:creationId xmlns:a16="http://schemas.microsoft.com/office/drawing/2014/main" id="{ACC9079D-C174-489D-B1FD-E15D93ACE764}"/>
                </a:ext>
              </a:extLst>
            </p:cNvPr>
            <p:cNvSpPr/>
            <p:nvPr/>
          </p:nvSpPr>
          <p:spPr>
            <a:xfrm>
              <a:off x="5335226" y="3083224"/>
              <a:ext cx="490076" cy="190808"/>
            </a:xfrm>
            <a:prstGeom prst="rect">
              <a:avLst/>
            </a:prstGeom>
            <a:solidFill>
              <a:srgbClr val="C0504D">
                <a:lumMod val="75000"/>
              </a:srgbClr>
            </a:solidFill>
            <a:ln w="9525" cap="flat" cmpd="sng" algn="ctr">
              <a:noFill/>
              <a:prstDash val="solid"/>
            </a:ln>
            <a:effectLst>
              <a:outerShdw blurRad="50800" dist="38100" dir="2700000" algn="tl" rotWithShape="0">
                <a:prstClr val="black">
                  <a:alpha val="40000"/>
                </a:prstClr>
              </a:outerShdw>
              <a:reflection stA="50000" endPos="50000" dist="12700" dir="5400000" sy="-100000" algn="bl" rotWithShape="0"/>
            </a:effectLst>
          </p:spPr>
          <p:txBody>
            <a:bodyPr lIns="51433" tIns="25717" rIns="51433" bIns="25717" anchor="ctr"/>
            <a:lstStyle/>
            <a:p>
              <a:pPr marL="0" marR="0" lvl="0" indent="0" algn="ctr" defTabSz="257144" rtl="0" eaLnBrk="0" fontAlgn="auto" latinLnBrk="0" hangingPunct="0">
                <a:lnSpc>
                  <a:spcPct val="100000"/>
                </a:lnSpc>
                <a:spcBef>
                  <a:spcPts val="0"/>
                </a:spcBef>
                <a:spcAft>
                  <a:spcPts val="0"/>
                </a:spcAft>
                <a:buClrTx/>
                <a:buSzTx/>
                <a:buFontTx/>
                <a:buNone/>
                <a:tabLst/>
                <a:defRPr/>
              </a:pPr>
              <a:r>
                <a:rPr kumimoji="0" lang="en-US" sz="731" b="1" i="0" u="none" strike="noStrike" kern="0" cap="none" spc="0" normalizeH="0" baseline="0" noProof="0" dirty="0">
                  <a:ln>
                    <a:noFill/>
                  </a:ln>
                  <a:solidFill>
                    <a:prstClr val="white"/>
                  </a:solidFill>
                  <a:effectLst/>
                  <a:uLnTx/>
                  <a:uFillTx/>
                  <a:ea typeface="MS PGothic" charset="-128"/>
                  <a:cs typeface="Comic Sans MS"/>
                </a:rPr>
                <a:t>DDR4</a:t>
              </a:r>
            </a:p>
          </p:txBody>
        </p:sp>
        <p:sp>
          <p:nvSpPr>
            <p:cNvPr id="110" name="Left-Right Arrow 20">
              <a:extLst>
                <a:ext uri="{FF2B5EF4-FFF2-40B4-BE49-F238E27FC236}">
                  <a16:creationId xmlns:a16="http://schemas.microsoft.com/office/drawing/2014/main" id="{784ABC50-77F8-4380-BD0C-A2FA7F37C673}"/>
                </a:ext>
              </a:extLst>
            </p:cNvPr>
            <p:cNvSpPr>
              <a:spLocks noChangeArrowheads="1"/>
            </p:cNvSpPr>
            <p:nvPr/>
          </p:nvSpPr>
          <p:spPr bwMode="auto">
            <a:xfrm>
              <a:off x="5845206" y="3113829"/>
              <a:ext cx="253603" cy="140494"/>
            </a:xfrm>
            <a:prstGeom prst="leftRightArrow">
              <a:avLst>
                <a:gd name="adj1" fmla="val 34796"/>
                <a:gd name="adj2" fmla="val 49849"/>
              </a:avLst>
            </a:prstGeom>
            <a:solidFill>
              <a:srgbClr val="000000"/>
            </a:solidFill>
            <a:ln w="9525">
              <a:noFill/>
              <a:miter lim="800000"/>
              <a:headEnd/>
              <a:tailEnd/>
            </a:ln>
          </p:spPr>
          <p:txBody>
            <a:bodyPr wrap="none" lIns="51433" tIns="25717" rIns="51433" bIns="25717" anchor="ctr"/>
            <a:lstStyle/>
            <a:p>
              <a:pPr marL="0" marR="0" lvl="0" indent="0" algn="ctr" defTabSz="684593" rtl="0" eaLnBrk="1" fontAlgn="base" latinLnBrk="0" hangingPunct="1">
                <a:lnSpc>
                  <a:spcPct val="100000"/>
                </a:lnSpc>
                <a:spcBef>
                  <a:spcPct val="0"/>
                </a:spcBef>
                <a:spcAft>
                  <a:spcPct val="0"/>
                </a:spcAft>
                <a:buClrTx/>
                <a:buSzTx/>
                <a:buFontTx/>
                <a:buNone/>
                <a:tabLst/>
                <a:defRPr/>
              </a:pPr>
              <a:endParaRPr kumimoji="0" lang="en-US" sz="825" b="0" i="0" u="none" strike="noStrike" kern="0" cap="none" spc="0" normalizeH="0" baseline="0" noProof="0">
                <a:ln>
                  <a:noFill/>
                </a:ln>
                <a:solidFill>
                  <a:srgbClr val="FFFFFF"/>
                </a:solidFill>
                <a:effectLst/>
                <a:uLnTx/>
                <a:uFillTx/>
                <a:ea typeface="MS PGothic" pitchFamily="34" charset="-128"/>
                <a:cs typeface="+mn-cs"/>
              </a:endParaRPr>
            </a:p>
          </p:txBody>
        </p:sp>
        <p:sp>
          <p:nvSpPr>
            <p:cNvPr id="111" name="Rectangle 110">
              <a:extLst>
                <a:ext uri="{FF2B5EF4-FFF2-40B4-BE49-F238E27FC236}">
                  <a16:creationId xmlns:a16="http://schemas.microsoft.com/office/drawing/2014/main" id="{E37D894C-AD90-4381-8715-BFB5A8C4708E}"/>
                </a:ext>
              </a:extLst>
            </p:cNvPr>
            <p:cNvSpPr>
              <a:spLocks noChangeAspect="1"/>
            </p:cNvSpPr>
            <p:nvPr/>
          </p:nvSpPr>
          <p:spPr bwMode="auto">
            <a:xfrm>
              <a:off x="6219062" y="4065137"/>
              <a:ext cx="431006" cy="295275"/>
            </a:xfrm>
            <a:prstGeom prst="rect">
              <a:avLst/>
            </a:prstGeom>
            <a:gradFill rotWithShape="1">
              <a:gsLst>
                <a:gs pos="0">
                  <a:srgbClr val="11A6A0"/>
                </a:gs>
                <a:gs pos="100000">
                  <a:srgbClr val="11A6A0">
                    <a:gamma/>
                    <a:shade val="46275"/>
                    <a:invGamma/>
                  </a:srgbClr>
                </a:gs>
              </a:gsLst>
              <a:lin ang="5400000" scaled="1"/>
            </a:gradFill>
            <a:ln w="9525">
              <a:noFill/>
              <a:miter lim="800000"/>
              <a:headEnd/>
              <a:tailEnd/>
            </a:ln>
            <a:effectLst>
              <a:outerShdw blurRad="50800" dist="38100" dir="2700000" algn="tl" rotWithShape="0">
                <a:prstClr val="black">
                  <a:alpha val="40000"/>
                </a:prstClr>
              </a:outerShdw>
            </a:effectLst>
          </p:spPr>
          <p:txBody>
            <a:bodyPr anchor="ctr"/>
            <a:lstStyle/>
            <a:p>
              <a:pPr marL="0" marR="0" lvl="0" indent="0" algn="ctr" defTabSz="255973" rtl="0" eaLnBrk="0" fontAlgn="auto" latinLnBrk="0" hangingPunct="0">
                <a:lnSpc>
                  <a:spcPct val="9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ea typeface="ＭＳ Ｐゴシック" pitchFamily="34" charset="-128"/>
                  <a:cs typeface="+mn-cs"/>
                </a:rPr>
                <a:t>GPU</a:t>
              </a:r>
            </a:p>
          </p:txBody>
        </p:sp>
        <p:sp>
          <p:nvSpPr>
            <p:cNvPr id="112" name="AutoShape 73">
              <a:extLst>
                <a:ext uri="{FF2B5EF4-FFF2-40B4-BE49-F238E27FC236}">
                  <a16:creationId xmlns:a16="http://schemas.microsoft.com/office/drawing/2014/main" id="{C09DF9BF-9D33-42DE-85F5-8CF2D04DC62A}"/>
                </a:ext>
              </a:extLst>
            </p:cNvPr>
            <p:cNvSpPr>
              <a:spLocks noChangeArrowheads="1"/>
            </p:cNvSpPr>
            <p:nvPr/>
          </p:nvSpPr>
          <p:spPr bwMode="auto">
            <a:xfrm rot="5400000">
              <a:off x="6126405" y="3511710"/>
              <a:ext cx="635794" cy="442913"/>
            </a:xfrm>
            <a:prstGeom prst="leftRightArrow">
              <a:avLst>
                <a:gd name="adj1" fmla="val 50000"/>
                <a:gd name="adj2" fmla="val 35787"/>
              </a:avLst>
            </a:prstGeom>
            <a:solidFill>
              <a:srgbClr val="000000"/>
            </a:solidFill>
            <a:ln w="9525">
              <a:noFill/>
              <a:miter lim="800000"/>
              <a:headEnd/>
              <a:tailEnd/>
            </a:ln>
          </p:spPr>
          <p:txBody>
            <a:bodyPr wrap="none" anchor="ctr"/>
            <a:lstStyle/>
            <a:p>
              <a:pPr marL="0" marR="0" lvl="0" indent="0" algn="ctr" defTabSz="684593" rtl="0" eaLnBrk="1" fontAlgn="base" latinLnBrk="0" hangingPunct="1">
                <a:lnSpc>
                  <a:spcPct val="100000"/>
                </a:lnSpc>
                <a:spcBef>
                  <a:spcPct val="0"/>
                </a:spcBef>
                <a:spcAft>
                  <a:spcPct val="0"/>
                </a:spcAft>
                <a:buClrTx/>
                <a:buSzTx/>
                <a:buFontTx/>
                <a:buNone/>
                <a:tabLst/>
                <a:defRPr/>
              </a:pPr>
              <a:r>
                <a:rPr kumimoji="0" lang="en-US" altLang="en-US" sz="825" b="0" i="0" u="none" strike="noStrike" kern="0" cap="none" spc="0" normalizeH="0" baseline="0" noProof="0">
                  <a:ln>
                    <a:noFill/>
                  </a:ln>
                  <a:solidFill>
                    <a:srgbClr val="FFFFFF"/>
                  </a:solidFill>
                  <a:effectLst/>
                  <a:uLnTx/>
                  <a:uFillTx/>
                  <a:ea typeface="MS PGothic" pitchFamily="34" charset="-128"/>
                  <a:cs typeface="+mn-cs"/>
                </a:rPr>
                <a:t>NVLink</a:t>
              </a:r>
              <a:endParaRPr kumimoji="0" lang="en-US" altLang="en-US" sz="825" b="0" i="0" u="none" strike="noStrike" kern="0" cap="none" spc="0" normalizeH="0" baseline="0" noProof="0" dirty="0">
                <a:ln>
                  <a:noFill/>
                </a:ln>
                <a:solidFill>
                  <a:srgbClr val="FFFFFF"/>
                </a:solidFill>
                <a:effectLst/>
                <a:uLnTx/>
                <a:uFillTx/>
                <a:ea typeface="MS PGothic" pitchFamily="34" charset="-128"/>
                <a:cs typeface="+mn-cs"/>
              </a:endParaRPr>
            </a:p>
          </p:txBody>
        </p:sp>
        <p:sp>
          <p:nvSpPr>
            <p:cNvPr id="113" name="Left-Right Arrow 38">
              <a:extLst>
                <a:ext uri="{FF2B5EF4-FFF2-40B4-BE49-F238E27FC236}">
                  <a16:creationId xmlns:a16="http://schemas.microsoft.com/office/drawing/2014/main" id="{C1517DE8-C847-4494-AA57-CAC94D5E25D1}"/>
                </a:ext>
              </a:extLst>
            </p:cNvPr>
            <p:cNvSpPr>
              <a:spLocks noChangeArrowheads="1"/>
            </p:cNvSpPr>
            <p:nvPr/>
          </p:nvSpPr>
          <p:spPr bwMode="auto">
            <a:xfrm>
              <a:off x="5927359" y="4075854"/>
              <a:ext cx="236935" cy="202406"/>
            </a:xfrm>
            <a:prstGeom prst="leftRightArrow">
              <a:avLst>
                <a:gd name="adj1" fmla="val 34796"/>
                <a:gd name="adj2" fmla="val 50097"/>
              </a:avLst>
            </a:prstGeom>
            <a:solidFill>
              <a:srgbClr val="000000"/>
            </a:solidFill>
            <a:ln w="9525">
              <a:noFill/>
              <a:miter lim="800000"/>
              <a:headEnd/>
              <a:tailEnd/>
            </a:ln>
          </p:spPr>
          <p:txBody>
            <a:bodyPr wrap="none" lIns="51433" tIns="25717" rIns="51433" bIns="25717" anchor="ctr"/>
            <a:lstStyle/>
            <a:p>
              <a:pPr marL="0" marR="0" lvl="0" indent="0" algn="ctr" defTabSz="684593" rtl="0" eaLnBrk="1" fontAlgn="base" latinLnBrk="0" hangingPunct="1">
                <a:lnSpc>
                  <a:spcPct val="90000"/>
                </a:lnSpc>
                <a:spcBef>
                  <a:spcPct val="0"/>
                </a:spcBef>
                <a:spcAft>
                  <a:spcPct val="0"/>
                </a:spcAft>
                <a:buClrTx/>
                <a:buSzTx/>
                <a:buFontTx/>
                <a:buNone/>
                <a:tabLst/>
                <a:defRPr/>
              </a:pPr>
              <a:endParaRPr kumimoji="0" lang="en-US" sz="825" b="0" i="0" u="none" strike="noStrike" kern="0" cap="none" spc="0" normalizeH="0" baseline="0" noProof="0">
                <a:ln>
                  <a:noFill/>
                </a:ln>
                <a:solidFill>
                  <a:srgbClr val="000000"/>
                </a:solidFill>
                <a:effectLst/>
                <a:uLnTx/>
                <a:uFillTx/>
                <a:ea typeface="MS PGothic" pitchFamily="34" charset="-128"/>
                <a:cs typeface="+mn-cs"/>
              </a:endParaRPr>
            </a:p>
          </p:txBody>
        </p:sp>
        <p:sp>
          <p:nvSpPr>
            <p:cNvPr id="114" name="Rectangle 64">
              <a:extLst>
                <a:ext uri="{FF2B5EF4-FFF2-40B4-BE49-F238E27FC236}">
                  <a16:creationId xmlns:a16="http://schemas.microsoft.com/office/drawing/2014/main" id="{93F51845-0967-4DA4-B12F-EF81E54CC6D1}"/>
                </a:ext>
              </a:extLst>
            </p:cNvPr>
            <p:cNvSpPr>
              <a:spLocks noChangeArrowheads="1"/>
            </p:cNvSpPr>
            <p:nvPr/>
          </p:nvSpPr>
          <p:spPr bwMode="auto">
            <a:xfrm>
              <a:off x="5458252" y="4029419"/>
              <a:ext cx="429816" cy="325041"/>
            </a:xfrm>
            <a:prstGeom prst="rect">
              <a:avLst/>
            </a:prstGeom>
            <a:gradFill rotWithShape="1">
              <a:gsLst>
                <a:gs pos="0">
                  <a:srgbClr val="026166"/>
                </a:gs>
                <a:gs pos="100000">
                  <a:srgbClr val="026166">
                    <a:gamma/>
                    <a:shade val="46275"/>
                    <a:invGamma/>
                  </a:srgbClr>
                </a:gs>
              </a:gsLst>
              <a:lin ang="5400000" scaled="1"/>
            </a:gradFill>
            <a:ln w="9525">
              <a:noFill/>
              <a:miter lim="800000"/>
              <a:headEnd/>
              <a:tailEnd/>
            </a:ln>
            <a:effectLst>
              <a:outerShdw blurRad="50800" dist="38100" dir="2700000" algn="tl" rotWithShape="0">
                <a:prstClr val="black">
                  <a:alpha val="40000"/>
                </a:prstClr>
              </a:outerShdw>
            </a:effectLst>
          </p:spPr>
          <p:txBody>
            <a:bodyPr wrap="none" lIns="51433" tIns="25717" rIns="51433" bIns="25717" anchor="ctr"/>
            <a:lstStyle/>
            <a:p>
              <a:pPr marL="0" marR="0" lvl="0" indent="0" algn="ctr" defTabSz="685766" rtl="0" eaLnBrk="1" fontAlgn="auto" latinLnBrk="0" hangingPunct="1">
                <a:lnSpc>
                  <a:spcPct val="9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srgbClr val="FFFFFF"/>
                  </a:solidFill>
                  <a:effectLst/>
                  <a:uLnTx/>
                  <a:uFillTx/>
                  <a:ea typeface="ＭＳ Ｐゴシック" pitchFamily="34" charset="-128"/>
                  <a:cs typeface="+mn-cs"/>
                </a:rPr>
                <a:t>Graphics </a:t>
              </a:r>
            </a:p>
            <a:p>
              <a:pPr marL="0" marR="0" lvl="0" indent="0" algn="ctr" defTabSz="685766" rtl="0" eaLnBrk="1" fontAlgn="auto" latinLnBrk="0" hangingPunct="1">
                <a:lnSpc>
                  <a:spcPct val="90000"/>
                </a:lnSpc>
                <a:spcBef>
                  <a:spcPts val="0"/>
                </a:spcBef>
                <a:spcAft>
                  <a:spcPts val="0"/>
                </a:spcAft>
                <a:buClrTx/>
                <a:buSzTx/>
                <a:buFontTx/>
                <a:buNone/>
                <a:tabLst/>
                <a:defRPr/>
              </a:pPr>
              <a:r>
                <a:rPr kumimoji="0" lang="en-US" altLang="en-US" sz="675" b="0" i="0" u="none" strike="noStrike" kern="1200" cap="none" spc="0" normalizeH="0" baseline="0" noProof="0" dirty="0">
                  <a:ln>
                    <a:noFill/>
                  </a:ln>
                  <a:solidFill>
                    <a:srgbClr val="FFFFFF"/>
                  </a:solidFill>
                  <a:effectLst/>
                  <a:uLnTx/>
                  <a:uFillTx/>
                  <a:ea typeface="ＭＳ Ｐゴシック" pitchFamily="34" charset="-128"/>
                  <a:cs typeface="+mn-cs"/>
                </a:rPr>
                <a:t>Memory</a:t>
              </a:r>
            </a:p>
          </p:txBody>
        </p:sp>
        <p:grpSp>
          <p:nvGrpSpPr>
            <p:cNvPr id="115" name="Group 114">
              <a:extLst>
                <a:ext uri="{FF2B5EF4-FFF2-40B4-BE49-F238E27FC236}">
                  <a16:creationId xmlns:a16="http://schemas.microsoft.com/office/drawing/2014/main" id="{BF75B75F-9F64-440A-95E7-D790468FDF4C}"/>
                </a:ext>
              </a:extLst>
            </p:cNvPr>
            <p:cNvGrpSpPr/>
            <p:nvPr/>
          </p:nvGrpSpPr>
          <p:grpSpPr>
            <a:xfrm>
              <a:off x="4913762" y="3159289"/>
              <a:ext cx="919151" cy="1086029"/>
              <a:chOff x="6545018" y="3810794"/>
              <a:chExt cx="919151" cy="1086029"/>
            </a:xfrm>
          </p:grpSpPr>
          <p:pic>
            <p:nvPicPr>
              <p:cNvPr id="116" name="Picture 115">
                <a:extLst>
                  <a:ext uri="{FF2B5EF4-FFF2-40B4-BE49-F238E27FC236}">
                    <a16:creationId xmlns:a16="http://schemas.microsoft.com/office/drawing/2014/main" id="{EC5A8B0D-EBC7-4707-8974-8D0800A51A9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45018" y="3810794"/>
                <a:ext cx="410769" cy="548119"/>
              </a:xfrm>
              <a:prstGeom prst="rect">
                <a:avLst/>
              </a:prstGeom>
            </p:spPr>
          </p:pic>
          <p:pic>
            <p:nvPicPr>
              <p:cNvPr id="117" name="Picture 116">
                <a:extLst>
                  <a:ext uri="{FF2B5EF4-FFF2-40B4-BE49-F238E27FC236}">
                    <a16:creationId xmlns:a16="http://schemas.microsoft.com/office/drawing/2014/main" id="{C31210D5-0B67-4A1E-908C-6DC78CA0B41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96517" y="3979541"/>
                <a:ext cx="410769" cy="548119"/>
              </a:xfrm>
              <a:prstGeom prst="rect">
                <a:avLst/>
              </a:prstGeom>
            </p:spPr>
          </p:pic>
          <p:pic>
            <p:nvPicPr>
              <p:cNvPr id="120" name="Picture 119">
                <a:extLst>
                  <a:ext uri="{FF2B5EF4-FFF2-40B4-BE49-F238E27FC236}">
                    <a16:creationId xmlns:a16="http://schemas.microsoft.com/office/drawing/2014/main" id="{D1710E26-284A-4DFF-800A-0E8650DC9F3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53400" y="3979541"/>
                <a:ext cx="410769" cy="548119"/>
              </a:xfrm>
              <a:prstGeom prst="rect">
                <a:avLst/>
              </a:prstGeom>
            </p:spPr>
          </p:pic>
          <p:pic>
            <p:nvPicPr>
              <p:cNvPr id="127" name="Picture 126">
                <a:extLst>
                  <a:ext uri="{FF2B5EF4-FFF2-40B4-BE49-F238E27FC236}">
                    <a16:creationId xmlns:a16="http://schemas.microsoft.com/office/drawing/2014/main" id="{BD68A4CE-063E-4945-A908-A26AD405D23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48917" y="4131941"/>
                <a:ext cx="410769" cy="548119"/>
              </a:xfrm>
              <a:prstGeom prst="rect">
                <a:avLst/>
              </a:prstGeom>
            </p:spPr>
          </p:pic>
          <p:pic>
            <p:nvPicPr>
              <p:cNvPr id="129" name="Picture 128">
                <a:extLst>
                  <a:ext uri="{FF2B5EF4-FFF2-40B4-BE49-F238E27FC236}">
                    <a16:creationId xmlns:a16="http://schemas.microsoft.com/office/drawing/2014/main" id="{B37B0C9C-7628-4042-9649-791FC51EAB4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682751" y="4348704"/>
                <a:ext cx="410769" cy="548119"/>
              </a:xfrm>
              <a:prstGeom prst="rect">
                <a:avLst/>
              </a:prstGeom>
            </p:spPr>
          </p:pic>
        </p:grpSp>
        <p:grpSp>
          <p:nvGrpSpPr>
            <p:cNvPr id="179" name="Group 178">
              <a:extLst>
                <a:ext uri="{FF2B5EF4-FFF2-40B4-BE49-F238E27FC236}">
                  <a16:creationId xmlns:a16="http://schemas.microsoft.com/office/drawing/2014/main" id="{62DC5D15-D8F5-4759-8D0D-A83DF27557AF}"/>
                </a:ext>
              </a:extLst>
            </p:cNvPr>
            <p:cNvGrpSpPr/>
            <p:nvPr/>
          </p:nvGrpSpPr>
          <p:grpSpPr>
            <a:xfrm>
              <a:off x="7539919" y="3392743"/>
              <a:ext cx="1167815" cy="629329"/>
              <a:chOff x="1310386" y="5580136"/>
              <a:chExt cx="2346619" cy="1264580"/>
            </a:xfrm>
          </p:grpSpPr>
          <p:sp>
            <p:nvSpPr>
              <p:cNvPr id="185" name="Can 41">
                <a:extLst>
                  <a:ext uri="{FF2B5EF4-FFF2-40B4-BE49-F238E27FC236}">
                    <a16:creationId xmlns:a16="http://schemas.microsoft.com/office/drawing/2014/main" id="{72503CDF-37D7-4B0E-8309-5A91FCDA048F}"/>
                  </a:ext>
                </a:extLst>
              </p:cNvPr>
              <p:cNvSpPr>
                <a:spLocks noChangeArrowheads="1"/>
              </p:cNvSpPr>
              <p:nvPr/>
            </p:nvSpPr>
            <p:spPr bwMode="auto">
              <a:xfrm rot="6938380">
                <a:off x="2002682" y="4887840"/>
                <a:ext cx="962027" cy="2346619"/>
              </a:xfrm>
              <a:prstGeom prst="can">
                <a:avLst>
                  <a:gd name="adj" fmla="val 94351"/>
                </a:avLst>
              </a:prstGeom>
              <a:solidFill>
                <a:srgbClr val="7F7F7F"/>
              </a:solidFill>
              <a:ln w="19050" cmpd="sng">
                <a:solidFill>
                  <a:srgbClr val="FFFFFF">
                    <a:lumMod val="25000"/>
                  </a:srgbClr>
                </a:solidFill>
                <a:miter lim="800000"/>
                <a:headEnd/>
                <a:tailEnd/>
              </a:ln>
              <a:effectLst>
                <a:outerShdw dist="12700" dir="5400000" algn="t" rotWithShape="0">
                  <a:srgbClr val="808080">
                    <a:alpha val="9000"/>
                  </a:srgbClr>
                </a:outerShdw>
              </a:effectLst>
            </p:spPr>
            <p:txBody>
              <a:bodyPr rot="10800000" vert="eaVert" lIns="210303" tIns="60959" rIns="89996" bIns="60959" anchor="ctr"/>
              <a:lstStyle/>
              <a:p>
                <a:pPr marL="339717" marR="0" lvl="0" indent="-339717" algn="ctr" defTabSz="708008" rtl="0" eaLnBrk="0" fontAlgn="base" latinLnBrk="0" hangingPunct="0">
                  <a:lnSpc>
                    <a:spcPct val="100000"/>
                  </a:lnSpc>
                  <a:spcBef>
                    <a:spcPct val="40000"/>
                  </a:spcBef>
                  <a:spcAft>
                    <a:spcPct val="0"/>
                  </a:spcAft>
                  <a:buClrTx/>
                  <a:buSzTx/>
                  <a:buFontTx/>
                  <a:buNone/>
                  <a:tabLst/>
                  <a:defRPr/>
                </a:pPr>
                <a:endParaRPr kumimoji="0" lang="en-US" sz="1200" b="1" i="1" u="none" strike="noStrike" kern="0" cap="none" spc="0" normalizeH="0" baseline="0" noProof="0">
                  <a:ln>
                    <a:noFill/>
                  </a:ln>
                  <a:solidFill>
                    <a:srgbClr val="000000"/>
                  </a:solidFill>
                  <a:effectLst/>
                  <a:uLnTx/>
                  <a:uFillTx/>
                  <a:ea typeface="MS PGothic" pitchFamily="34" charset="-128"/>
                  <a:cs typeface="+mn-cs"/>
                </a:endParaRPr>
              </a:p>
            </p:txBody>
          </p:sp>
          <p:sp>
            <p:nvSpPr>
              <p:cNvPr id="186" name="Oval 41">
                <a:extLst>
                  <a:ext uri="{FF2B5EF4-FFF2-40B4-BE49-F238E27FC236}">
                    <a16:creationId xmlns:a16="http://schemas.microsoft.com/office/drawing/2014/main" id="{6D17D88E-425C-4B8F-BBB8-A1E7C0F1D1F6}"/>
                  </a:ext>
                </a:extLst>
              </p:cNvPr>
              <p:cNvSpPr>
                <a:spLocks noChangeArrowheads="1"/>
              </p:cNvSpPr>
              <p:nvPr/>
            </p:nvSpPr>
            <p:spPr bwMode="auto">
              <a:xfrm>
                <a:off x="2671209" y="5889511"/>
                <a:ext cx="922337" cy="955205"/>
              </a:xfrm>
              <a:prstGeom prst="ellipse">
                <a:avLst/>
              </a:prstGeom>
              <a:blipFill dpi="0" rotWithShape="1">
                <a:blip r:embed="rId8" cstate="screen">
                  <a:extLst>
                    <a:ext uri="{28A0092B-C50C-407E-A947-70E740481C1C}">
                      <a14:useLocalDpi xmlns:a14="http://schemas.microsoft.com/office/drawing/2010/main"/>
                    </a:ext>
                  </a:extLst>
                </a:blip>
                <a:srcRect/>
                <a:stretch>
                  <a:fillRect/>
                </a:stretch>
              </a:blipFill>
              <a:ln w="19050" cmpd="sng">
                <a:solidFill>
                  <a:srgbClr val="FFFFFF">
                    <a:lumMod val="25000"/>
                  </a:srgbClr>
                </a:solidFill>
                <a:miter lim="800000"/>
                <a:headEnd/>
                <a:tailEnd/>
              </a:ln>
              <a:effectLst>
                <a:outerShdw dist="12700" dir="5400000" algn="t" rotWithShape="0">
                  <a:srgbClr val="808080">
                    <a:alpha val="9000"/>
                  </a:srgbClr>
                </a:outerShdw>
              </a:effectLst>
            </p:spPr>
            <p:txBody>
              <a:bodyPr lIns="210303" tIns="60959" rIns="89996" bIns="60959" anchor="ctr"/>
              <a:lstStyle/>
              <a:p>
                <a:pPr marL="339717" marR="0" lvl="0" indent="-339717" algn="ctr" defTabSz="708008" rtl="0" eaLnBrk="0" fontAlgn="base" latinLnBrk="0" hangingPunct="0">
                  <a:lnSpc>
                    <a:spcPct val="100000"/>
                  </a:lnSpc>
                  <a:spcBef>
                    <a:spcPct val="40000"/>
                  </a:spcBef>
                  <a:spcAft>
                    <a:spcPct val="0"/>
                  </a:spcAft>
                  <a:buClrTx/>
                  <a:buSzTx/>
                  <a:buFontTx/>
                  <a:buNone/>
                  <a:tabLst/>
                  <a:defRPr/>
                </a:pPr>
                <a:endParaRPr kumimoji="0" lang="en-US" sz="1200" b="1" i="1" u="none" strike="noStrike" kern="0" cap="none" spc="0" normalizeH="0" baseline="0" noProof="0">
                  <a:ln>
                    <a:noFill/>
                  </a:ln>
                  <a:solidFill>
                    <a:srgbClr val="000000"/>
                  </a:solidFill>
                  <a:effectLst/>
                  <a:uLnTx/>
                  <a:uFillTx/>
                  <a:ea typeface="MS PGothic" pitchFamily="34" charset="-128"/>
                  <a:cs typeface="+mn-cs"/>
                </a:endParaRPr>
              </a:p>
            </p:txBody>
          </p:sp>
        </p:grpSp>
        <p:sp>
          <p:nvSpPr>
            <p:cNvPr id="187" name="TextBox 186">
              <a:extLst>
                <a:ext uri="{FF2B5EF4-FFF2-40B4-BE49-F238E27FC236}">
                  <a16:creationId xmlns:a16="http://schemas.microsoft.com/office/drawing/2014/main" id="{54953CC3-E078-4A44-8BBB-54C3FFB9B284}"/>
                </a:ext>
              </a:extLst>
            </p:cNvPr>
            <p:cNvSpPr txBox="1"/>
            <p:nvPr/>
          </p:nvSpPr>
          <p:spPr>
            <a:xfrm>
              <a:off x="7086445" y="2099021"/>
              <a:ext cx="1926163" cy="500135"/>
            </a:xfrm>
            <a:prstGeom prst="rect">
              <a:avLst/>
            </a:prstGeom>
            <a:noFill/>
            <a:effectLst/>
          </p:spPr>
          <p:txBody>
            <a:bodyPr wrap="square" lIns="68577" tIns="34289" rIns="68577" bIns="34289">
              <a:spAutoFit/>
            </a:bodyPr>
            <a:lstStyle/>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D6FED"/>
                  </a:solidFill>
                  <a:effectLst/>
                  <a:uLnTx/>
                  <a:uFillTx/>
                  <a:ea typeface="MS PGothic" charset="-128"/>
                  <a:cs typeface="+mn-cs"/>
                </a:rPr>
                <a:t>POWER NVLink</a:t>
              </a:r>
            </a:p>
            <a:p>
              <a:pPr marL="0" marR="0" lvl="0" indent="0" algn="ctr" defTabSz="914354"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D6FED"/>
                  </a:solidFill>
                  <a:effectLst/>
                  <a:uLnTx/>
                  <a:uFillTx/>
                  <a:ea typeface="MS PGothic" charset="-128"/>
                  <a:cs typeface="+mn-cs"/>
                </a:rPr>
                <a:t> Data Pipe</a:t>
              </a:r>
            </a:p>
          </p:txBody>
        </p:sp>
        <p:cxnSp>
          <p:nvCxnSpPr>
            <p:cNvPr id="193" name="Straight Connector 192">
              <a:extLst>
                <a:ext uri="{FF2B5EF4-FFF2-40B4-BE49-F238E27FC236}">
                  <a16:creationId xmlns:a16="http://schemas.microsoft.com/office/drawing/2014/main" id="{7F4B8318-6C6A-40AF-8976-7288D1C36C4F}"/>
                </a:ext>
              </a:extLst>
            </p:cNvPr>
            <p:cNvCxnSpPr/>
            <p:nvPr/>
          </p:nvCxnSpPr>
          <p:spPr>
            <a:xfrm flipH="1">
              <a:off x="6665761" y="2616037"/>
              <a:ext cx="1125955" cy="1168352"/>
            </a:xfrm>
            <a:prstGeom prst="line">
              <a:avLst/>
            </a:prstGeom>
            <a:noFill/>
            <a:ln w="25400" cap="flat" cmpd="sng" algn="ctr">
              <a:solidFill>
                <a:srgbClr val="0070C0"/>
              </a:solidFill>
              <a:prstDash val="solid"/>
            </a:ln>
            <a:effectLst>
              <a:outerShdw blurRad="40000" dist="20000" dir="5400000" rotWithShape="0">
                <a:srgbClr val="000000">
                  <a:alpha val="38000"/>
                </a:srgbClr>
              </a:outerShdw>
            </a:effectLst>
          </p:spPr>
        </p:cxnSp>
        <p:cxnSp>
          <p:nvCxnSpPr>
            <p:cNvPr id="194" name="Straight Connector 193">
              <a:extLst>
                <a:ext uri="{FF2B5EF4-FFF2-40B4-BE49-F238E27FC236}">
                  <a16:creationId xmlns:a16="http://schemas.microsoft.com/office/drawing/2014/main" id="{1170AA9F-CE0D-464F-B6B2-9AFE68A7F845}"/>
                </a:ext>
              </a:extLst>
            </p:cNvPr>
            <p:cNvCxnSpPr>
              <a:cxnSpLocks/>
            </p:cNvCxnSpPr>
            <p:nvPr/>
          </p:nvCxnSpPr>
          <p:spPr>
            <a:xfrm>
              <a:off x="7791716" y="2616037"/>
              <a:ext cx="443125" cy="760496"/>
            </a:xfrm>
            <a:prstGeom prst="line">
              <a:avLst/>
            </a:prstGeom>
            <a:noFill/>
            <a:ln w="25400" cap="flat" cmpd="sng" algn="ctr">
              <a:solidFill>
                <a:srgbClr val="0070C0"/>
              </a:solidFill>
              <a:prstDash val="solid"/>
            </a:ln>
            <a:effectLst>
              <a:outerShdw blurRad="40000" dist="20000" dir="5400000" rotWithShape="0">
                <a:srgbClr val="000000">
                  <a:alpha val="38000"/>
                </a:srgbClr>
              </a:outerShdw>
            </a:effectLst>
          </p:spPr>
        </p:cxnSp>
      </p:grpSp>
    </p:spTree>
    <p:extLst>
      <p:ext uri="{BB962C8B-B14F-4D97-AF65-F5344CB8AC3E}">
        <p14:creationId xmlns:p14="http://schemas.microsoft.com/office/powerpoint/2010/main" val="91083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76A6-CA99-3A4F-907F-6A7EC35FA761}"/>
              </a:ext>
            </a:extLst>
          </p:cNvPr>
          <p:cNvSpPr>
            <a:spLocks noGrp="1"/>
          </p:cNvSpPr>
          <p:nvPr>
            <p:ph type="title"/>
          </p:nvPr>
        </p:nvSpPr>
        <p:spPr>
          <a:xfrm>
            <a:off x="214313" y="174733"/>
            <a:ext cx="7429499" cy="529133"/>
          </a:xfrm>
        </p:spPr>
        <p:txBody>
          <a:bodyPr vert="horz" lIns="0" tIns="0" rIns="0" bIns="0" rtlCol="0" anchor="t" anchorCtr="0">
            <a:noAutofit/>
          </a:bodyPr>
          <a:lstStyle/>
          <a:p>
            <a:r>
              <a:rPr lang="en-US" sz="2400" dirty="0"/>
              <a:t>Typical GPU connectivity</a:t>
            </a:r>
          </a:p>
        </p:txBody>
      </p:sp>
      <p:grpSp>
        <p:nvGrpSpPr>
          <p:cNvPr id="94" name="Group 93">
            <a:extLst>
              <a:ext uri="{FF2B5EF4-FFF2-40B4-BE49-F238E27FC236}">
                <a16:creationId xmlns:a16="http://schemas.microsoft.com/office/drawing/2014/main" id="{594ABFFF-03F3-4847-BDFE-CF6103B2F1C2}"/>
              </a:ext>
            </a:extLst>
          </p:cNvPr>
          <p:cNvGrpSpPr/>
          <p:nvPr/>
        </p:nvGrpSpPr>
        <p:grpSpPr>
          <a:xfrm>
            <a:off x="2080457" y="3511280"/>
            <a:ext cx="1419177" cy="1218383"/>
            <a:chOff x="1969085" y="2049621"/>
            <a:chExt cx="2698890" cy="4131945"/>
          </a:xfrm>
          <a:solidFill>
            <a:schemeClr val="accent2"/>
          </a:solidFill>
        </p:grpSpPr>
        <p:sp>
          <p:nvSpPr>
            <p:cNvPr id="95" name="Rectangle 94">
              <a:extLst>
                <a:ext uri="{FF2B5EF4-FFF2-40B4-BE49-F238E27FC236}">
                  <a16:creationId xmlns:a16="http://schemas.microsoft.com/office/drawing/2014/main" id="{D47D1F03-789D-B242-A1C2-707B0C9F289C}"/>
                </a:ext>
              </a:extLst>
            </p:cNvPr>
            <p:cNvSpPr/>
            <p:nvPr/>
          </p:nvSpPr>
          <p:spPr>
            <a:xfrm>
              <a:off x="1969089" y="2049621"/>
              <a:ext cx="2698886" cy="413194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GPU</a:t>
              </a:r>
            </a:p>
          </p:txBody>
        </p:sp>
        <p:sp>
          <p:nvSpPr>
            <p:cNvPr id="100" name="TextBox 99">
              <a:extLst>
                <a:ext uri="{FF2B5EF4-FFF2-40B4-BE49-F238E27FC236}">
                  <a16:creationId xmlns:a16="http://schemas.microsoft.com/office/drawing/2014/main" id="{79FE13D3-688F-C644-89C3-02C1E6B481F9}"/>
                </a:ext>
              </a:extLst>
            </p:cNvPr>
            <p:cNvSpPr txBox="1"/>
            <p:nvPr/>
          </p:nvSpPr>
          <p:spPr>
            <a:xfrm>
              <a:off x="1969085" y="2075181"/>
              <a:ext cx="351308" cy="841760"/>
            </a:xfrm>
            <a:prstGeom prst="rect">
              <a:avLst/>
            </a:prstGeom>
            <a:grpFill/>
          </p:spPr>
          <p:txBody>
            <a:bodyPr wrap="none" rtlCol="0">
              <a:spAutoFit/>
            </a:bodyPr>
            <a:lstStyle/>
            <a:p>
              <a:endParaRPr lang="en-US" sz="1013" dirty="0"/>
            </a:p>
          </p:txBody>
        </p:sp>
      </p:grpSp>
      <p:grpSp>
        <p:nvGrpSpPr>
          <p:cNvPr id="101" name="Group 100">
            <a:extLst>
              <a:ext uri="{FF2B5EF4-FFF2-40B4-BE49-F238E27FC236}">
                <a16:creationId xmlns:a16="http://schemas.microsoft.com/office/drawing/2014/main" id="{D34559B6-25B7-244A-8F2D-127965163803}"/>
              </a:ext>
            </a:extLst>
          </p:cNvPr>
          <p:cNvGrpSpPr/>
          <p:nvPr/>
        </p:nvGrpSpPr>
        <p:grpSpPr>
          <a:xfrm>
            <a:off x="3944246" y="1840367"/>
            <a:ext cx="1255506" cy="1218383"/>
            <a:chOff x="5049949" y="2045041"/>
            <a:chExt cx="2324241" cy="4131945"/>
          </a:xfrm>
        </p:grpSpPr>
        <p:sp>
          <p:nvSpPr>
            <p:cNvPr id="102" name="Rectangle 101">
              <a:extLst>
                <a:ext uri="{FF2B5EF4-FFF2-40B4-BE49-F238E27FC236}">
                  <a16:creationId xmlns:a16="http://schemas.microsoft.com/office/drawing/2014/main" id="{15E88AC7-D986-8447-8275-5515E713B0DC}"/>
                </a:ext>
              </a:extLst>
            </p:cNvPr>
            <p:cNvSpPr/>
            <p:nvPr/>
          </p:nvSpPr>
          <p:spPr>
            <a:xfrm>
              <a:off x="5049953" y="2045041"/>
              <a:ext cx="2324237" cy="41319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CPU</a:t>
              </a:r>
            </a:p>
          </p:txBody>
        </p:sp>
        <p:sp>
          <p:nvSpPr>
            <p:cNvPr id="103" name="TextBox 102">
              <a:extLst>
                <a:ext uri="{FF2B5EF4-FFF2-40B4-BE49-F238E27FC236}">
                  <a16:creationId xmlns:a16="http://schemas.microsoft.com/office/drawing/2014/main" id="{0422D57C-8AED-704C-8C1F-78E24820E338}"/>
                </a:ext>
              </a:extLst>
            </p:cNvPr>
            <p:cNvSpPr txBox="1"/>
            <p:nvPr/>
          </p:nvSpPr>
          <p:spPr>
            <a:xfrm>
              <a:off x="5049949" y="2075183"/>
              <a:ext cx="341981" cy="841760"/>
            </a:xfrm>
            <a:prstGeom prst="rect">
              <a:avLst/>
            </a:prstGeom>
            <a:noFill/>
          </p:spPr>
          <p:txBody>
            <a:bodyPr wrap="none" rtlCol="0">
              <a:spAutoFit/>
            </a:bodyPr>
            <a:lstStyle/>
            <a:p>
              <a:endParaRPr lang="en-US" sz="1013" dirty="0"/>
            </a:p>
          </p:txBody>
        </p:sp>
      </p:grpSp>
      <p:grpSp>
        <p:nvGrpSpPr>
          <p:cNvPr id="107" name="Group 106">
            <a:extLst>
              <a:ext uri="{FF2B5EF4-FFF2-40B4-BE49-F238E27FC236}">
                <a16:creationId xmlns:a16="http://schemas.microsoft.com/office/drawing/2014/main" id="{AC3135E9-1B7D-3740-AA73-3BBC2B843F9F}"/>
              </a:ext>
            </a:extLst>
          </p:cNvPr>
          <p:cNvGrpSpPr/>
          <p:nvPr/>
        </p:nvGrpSpPr>
        <p:grpSpPr>
          <a:xfrm>
            <a:off x="5558047" y="3508609"/>
            <a:ext cx="1419177" cy="1218383"/>
            <a:chOff x="1969085" y="2049621"/>
            <a:chExt cx="2698890" cy="4131945"/>
          </a:xfrm>
        </p:grpSpPr>
        <p:sp>
          <p:nvSpPr>
            <p:cNvPr id="108" name="Rectangle 107">
              <a:extLst>
                <a:ext uri="{FF2B5EF4-FFF2-40B4-BE49-F238E27FC236}">
                  <a16:creationId xmlns:a16="http://schemas.microsoft.com/office/drawing/2014/main" id="{D39F8DF0-11E3-D040-8D94-94493CEAABA4}"/>
                </a:ext>
              </a:extLst>
            </p:cNvPr>
            <p:cNvSpPr/>
            <p:nvPr/>
          </p:nvSpPr>
          <p:spPr>
            <a:xfrm>
              <a:off x="1969089" y="2049621"/>
              <a:ext cx="2698886" cy="41319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GPU</a:t>
              </a:r>
            </a:p>
          </p:txBody>
        </p:sp>
        <p:sp>
          <p:nvSpPr>
            <p:cNvPr id="109" name="TextBox 108">
              <a:extLst>
                <a:ext uri="{FF2B5EF4-FFF2-40B4-BE49-F238E27FC236}">
                  <a16:creationId xmlns:a16="http://schemas.microsoft.com/office/drawing/2014/main" id="{685DC66A-6AE7-2443-A366-639FC58B6BCC}"/>
                </a:ext>
              </a:extLst>
            </p:cNvPr>
            <p:cNvSpPr txBox="1"/>
            <p:nvPr/>
          </p:nvSpPr>
          <p:spPr>
            <a:xfrm>
              <a:off x="1969085" y="2075181"/>
              <a:ext cx="351308" cy="841760"/>
            </a:xfrm>
            <a:prstGeom prst="rect">
              <a:avLst/>
            </a:prstGeom>
            <a:noFill/>
          </p:spPr>
          <p:txBody>
            <a:bodyPr wrap="none" rtlCol="0">
              <a:spAutoFit/>
            </a:bodyPr>
            <a:lstStyle/>
            <a:p>
              <a:endParaRPr lang="en-US" sz="1013" dirty="0"/>
            </a:p>
          </p:txBody>
        </p:sp>
      </p:grpSp>
      <p:grpSp>
        <p:nvGrpSpPr>
          <p:cNvPr id="110" name="Group 109">
            <a:extLst>
              <a:ext uri="{FF2B5EF4-FFF2-40B4-BE49-F238E27FC236}">
                <a16:creationId xmlns:a16="http://schemas.microsoft.com/office/drawing/2014/main" id="{29908A2B-9FDD-EA4D-A387-F701B96B7869}"/>
              </a:ext>
            </a:extLst>
          </p:cNvPr>
          <p:cNvGrpSpPr/>
          <p:nvPr/>
        </p:nvGrpSpPr>
        <p:grpSpPr>
          <a:xfrm>
            <a:off x="812006" y="753479"/>
            <a:ext cx="7498558" cy="588662"/>
            <a:chOff x="5049949" y="2045041"/>
            <a:chExt cx="2324241" cy="4131945"/>
          </a:xfrm>
        </p:grpSpPr>
        <p:sp>
          <p:nvSpPr>
            <p:cNvPr id="111" name="Rectangle 110">
              <a:extLst>
                <a:ext uri="{FF2B5EF4-FFF2-40B4-BE49-F238E27FC236}">
                  <a16:creationId xmlns:a16="http://schemas.microsoft.com/office/drawing/2014/main" id="{E39B6086-FCF7-F043-9392-98211FF900A0}"/>
                </a:ext>
              </a:extLst>
            </p:cNvPr>
            <p:cNvSpPr/>
            <p:nvPr/>
          </p:nvSpPr>
          <p:spPr>
            <a:xfrm>
              <a:off x="5049953" y="2045041"/>
              <a:ext cx="2324237" cy="41319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System Memory</a:t>
              </a:r>
            </a:p>
          </p:txBody>
        </p:sp>
        <p:sp>
          <p:nvSpPr>
            <p:cNvPr id="112" name="TextBox 111">
              <a:extLst>
                <a:ext uri="{FF2B5EF4-FFF2-40B4-BE49-F238E27FC236}">
                  <a16:creationId xmlns:a16="http://schemas.microsoft.com/office/drawing/2014/main" id="{295B5ACB-D11C-4645-BA99-4ECE10DF8C69}"/>
                </a:ext>
              </a:extLst>
            </p:cNvPr>
            <p:cNvSpPr txBox="1"/>
            <p:nvPr/>
          </p:nvSpPr>
          <p:spPr>
            <a:xfrm>
              <a:off x="5049949" y="2075182"/>
              <a:ext cx="57259" cy="1742232"/>
            </a:xfrm>
            <a:prstGeom prst="rect">
              <a:avLst/>
            </a:prstGeom>
            <a:noFill/>
          </p:spPr>
          <p:txBody>
            <a:bodyPr wrap="none" rtlCol="0">
              <a:spAutoFit/>
            </a:bodyPr>
            <a:lstStyle/>
            <a:p>
              <a:endParaRPr lang="en-US" sz="1013" dirty="0"/>
            </a:p>
          </p:txBody>
        </p:sp>
      </p:grpSp>
      <p:cxnSp>
        <p:nvCxnSpPr>
          <p:cNvPr id="115" name="Straight Connector 114">
            <a:extLst>
              <a:ext uri="{FF2B5EF4-FFF2-40B4-BE49-F238E27FC236}">
                <a16:creationId xmlns:a16="http://schemas.microsoft.com/office/drawing/2014/main" id="{945822D1-6E82-9941-9AF7-4547D37DE1DA}"/>
              </a:ext>
            </a:extLst>
          </p:cNvPr>
          <p:cNvCxnSpPr>
            <a:cxnSpLocks/>
            <a:stCxn id="111" idx="2"/>
            <a:endCxn id="102" idx="0"/>
          </p:cNvCxnSpPr>
          <p:nvPr/>
        </p:nvCxnSpPr>
        <p:spPr>
          <a:xfrm>
            <a:off x="4561291" y="1342141"/>
            <a:ext cx="10710" cy="4982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7431B15-7184-1545-89A9-DFBE2AF5CA04}"/>
              </a:ext>
            </a:extLst>
          </p:cNvPr>
          <p:cNvCxnSpPr>
            <a:cxnSpLocks/>
            <a:stCxn id="102" idx="2"/>
            <a:endCxn id="95" idx="0"/>
          </p:cNvCxnSpPr>
          <p:nvPr/>
        </p:nvCxnSpPr>
        <p:spPr>
          <a:xfrm flipH="1">
            <a:off x="2790047" y="3058750"/>
            <a:ext cx="1781953" cy="4525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1EE4E5A-DB87-044E-8875-0A16D2ADDA8E}"/>
              </a:ext>
            </a:extLst>
          </p:cNvPr>
          <p:cNvCxnSpPr>
            <a:cxnSpLocks/>
            <a:stCxn id="102" idx="2"/>
            <a:endCxn id="108" idx="0"/>
          </p:cNvCxnSpPr>
          <p:nvPr/>
        </p:nvCxnSpPr>
        <p:spPr>
          <a:xfrm>
            <a:off x="4572000" y="3058750"/>
            <a:ext cx="1695637" cy="4498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Elbow Connector 144">
            <a:extLst>
              <a:ext uri="{FF2B5EF4-FFF2-40B4-BE49-F238E27FC236}">
                <a16:creationId xmlns:a16="http://schemas.microsoft.com/office/drawing/2014/main" id="{8669B284-E585-1B4E-B6DA-83DB83E67B51}"/>
              </a:ext>
            </a:extLst>
          </p:cNvPr>
          <p:cNvCxnSpPr>
            <a:stCxn id="95" idx="2"/>
            <a:endCxn id="108" idx="2"/>
          </p:cNvCxnSpPr>
          <p:nvPr/>
        </p:nvCxnSpPr>
        <p:spPr>
          <a:xfrm rot="5400000" flipH="1" flipV="1">
            <a:off x="4527506" y="2989533"/>
            <a:ext cx="2671" cy="3477590"/>
          </a:xfrm>
          <a:prstGeom prst="bentConnector3">
            <a:avLst>
              <a:gd name="adj1" fmla="val -6419545"/>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9830ADA0-B7AA-A943-A66B-C7F48A148110}"/>
              </a:ext>
            </a:extLst>
          </p:cNvPr>
          <p:cNvSpPr txBox="1"/>
          <p:nvPr/>
        </p:nvSpPr>
        <p:spPr>
          <a:xfrm>
            <a:off x="3582966" y="4392057"/>
            <a:ext cx="1931939" cy="415498"/>
          </a:xfrm>
          <a:prstGeom prst="rect">
            <a:avLst/>
          </a:prstGeom>
          <a:noFill/>
        </p:spPr>
        <p:txBody>
          <a:bodyPr wrap="none" rtlCol="0">
            <a:spAutoFit/>
          </a:bodyPr>
          <a:lstStyle/>
          <a:p>
            <a:r>
              <a:rPr lang="en-US" sz="2100" dirty="0" err="1"/>
              <a:t>NVLink</a:t>
            </a:r>
            <a:r>
              <a:rPr lang="en-US" sz="2100" dirty="0"/>
              <a:t> on x86</a:t>
            </a:r>
          </a:p>
        </p:txBody>
      </p:sp>
      <p:sp>
        <p:nvSpPr>
          <p:cNvPr id="30" name="TextBox 29">
            <a:extLst>
              <a:ext uri="{FF2B5EF4-FFF2-40B4-BE49-F238E27FC236}">
                <a16:creationId xmlns:a16="http://schemas.microsoft.com/office/drawing/2014/main" id="{93C2C0D1-F928-40B3-BA11-3270E2B5F1CB}"/>
              </a:ext>
            </a:extLst>
          </p:cNvPr>
          <p:cNvSpPr txBox="1"/>
          <p:nvPr/>
        </p:nvSpPr>
        <p:spPr>
          <a:xfrm>
            <a:off x="6014140" y="2862546"/>
            <a:ext cx="2787943" cy="415498"/>
          </a:xfrm>
          <a:prstGeom prst="rect">
            <a:avLst/>
          </a:prstGeom>
          <a:noFill/>
        </p:spPr>
        <p:txBody>
          <a:bodyPr wrap="square" rtlCol="0">
            <a:spAutoFit/>
          </a:bodyPr>
          <a:lstStyle/>
          <a:p>
            <a:r>
              <a:rPr lang="en-US" sz="2100" dirty="0"/>
              <a:t>PCIe: 32 GB/s</a:t>
            </a:r>
          </a:p>
        </p:txBody>
      </p:sp>
      <p:cxnSp>
        <p:nvCxnSpPr>
          <p:cNvPr id="31" name="Straight Arrow Connector 30">
            <a:extLst>
              <a:ext uri="{FF2B5EF4-FFF2-40B4-BE49-F238E27FC236}">
                <a16:creationId xmlns:a16="http://schemas.microsoft.com/office/drawing/2014/main" id="{0226912F-56E4-4855-90E2-49C7C49D4348}"/>
              </a:ext>
            </a:extLst>
          </p:cNvPr>
          <p:cNvCxnSpPr>
            <a:cxnSpLocks/>
            <a:stCxn id="32" idx="3"/>
          </p:cNvCxnSpPr>
          <p:nvPr/>
        </p:nvCxnSpPr>
        <p:spPr>
          <a:xfrm>
            <a:off x="3361577" y="3070295"/>
            <a:ext cx="442779" cy="169616"/>
          </a:xfrm>
          <a:prstGeom prst="straightConnector1">
            <a:avLst/>
          </a:prstGeom>
          <a:ln w="254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71F5207-5EC7-4B29-8128-0756FB32F9DE}"/>
              </a:ext>
            </a:extLst>
          </p:cNvPr>
          <p:cNvSpPr txBox="1"/>
          <p:nvPr/>
        </p:nvSpPr>
        <p:spPr>
          <a:xfrm>
            <a:off x="1347907" y="2862546"/>
            <a:ext cx="2013670" cy="415498"/>
          </a:xfrm>
          <a:prstGeom prst="rect">
            <a:avLst/>
          </a:prstGeom>
          <a:noFill/>
        </p:spPr>
        <p:txBody>
          <a:bodyPr wrap="square" rtlCol="0">
            <a:spAutoFit/>
          </a:bodyPr>
          <a:lstStyle/>
          <a:p>
            <a:r>
              <a:rPr lang="en-US" sz="2100" dirty="0"/>
              <a:t>PCIe: 32 GB/s</a:t>
            </a:r>
          </a:p>
        </p:txBody>
      </p:sp>
      <p:cxnSp>
        <p:nvCxnSpPr>
          <p:cNvPr id="33" name="Straight Arrow Connector 32">
            <a:extLst>
              <a:ext uri="{FF2B5EF4-FFF2-40B4-BE49-F238E27FC236}">
                <a16:creationId xmlns:a16="http://schemas.microsoft.com/office/drawing/2014/main" id="{0C2F3C3D-6DF2-4BA8-98BC-4C4F26F4DE07}"/>
              </a:ext>
            </a:extLst>
          </p:cNvPr>
          <p:cNvCxnSpPr>
            <a:cxnSpLocks/>
            <a:stCxn id="30" idx="1"/>
          </p:cNvCxnSpPr>
          <p:nvPr/>
        </p:nvCxnSpPr>
        <p:spPr>
          <a:xfrm flipH="1">
            <a:off x="5463822" y="3070295"/>
            <a:ext cx="550318" cy="169616"/>
          </a:xfrm>
          <a:prstGeom prst="straightConnector1">
            <a:avLst/>
          </a:prstGeom>
          <a:ln w="254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EBA2FFC-7859-4380-9362-F68C6033A64B}"/>
              </a:ext>
            </a:extLst>
          </p:cNvPr>
          <p:cNvSpPr txBox="1"/>
          <p:nvPr/>
        </p:nvSpPr>
        <p:spPr>
          <a:xfrm>
            <a:off x="201379" y="1604027"/>
            <a:ext cx="2712602" cy="738664"/>
          </a:xfrm>
          <a:prstGeom prst="rect">
            <a:avLst/>
          </a:prstGeom>
          <a:noFill/>
        </p:spPr>
        <p:txBody>
          <a:bodyPr wrap="none" rtlCol="0">
            <a:spAutoFit/>
          </a:bodyPr>
          <a:lstStyle/>
          <a:p>
            <a:pPr algn="r"/>
            <a:r>
              <a:rPr lang="en-US" sz="2100" dirty="0"/>
              <a:t>System memory bus:</a:t>
            </a:r>
            <a:br>
              <a:rPr lang="en-US" sz="2100" dirty="0"/>
            </a:br>
            <a:r>
              <a:rPr lang="en-US" sz="2100" dirty="0"/>
              <a:t>76.8 GB/s</a:t>
            </a:r>
          </a:p>
        </p:txBody>
      </p:sp>
      <p:cxnSp>
        <p:nvCxnSpPr>
          <p:cNvPr id="42" name="Straight Arrow Connector 41">
            <a:extLst>
              <a:ext uri="{FF2B5EF4-FFF2-40B4-BE49-F238E27FC236}">
                <a16:creationId xmlns:a16="http://schemas.microsoft.com/office/drawing/2014/main" id="{C6BE313B-38EB-415A-9407-5D19B7F8FF36}"/>
              </a:ext>
            </a:extLst>
          </p:cNvPr>
          <p:cNvCxnSpPr>
            <a:cxnSpLocks/>
          </p:cNvCxnSpPr>
          <p:nvPr/>
        </p:nvCxnSpPr>
        <p:spPr>
          <a:xfrm flipV="1">
            <a:off x="2945824" y="1559235"/>
            <a:ext cx="1518728" cy="410989"/>
          </a:xfrm>
          <a:prstGeom prst="straightConnector1">
            <a:avLst/>
          </a:prstGeom>
          <a:ln w="254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6945"/>
      </p:ext>
    </p:extLst>
  </p:cSld>
  <p:clrMapOvr>
    <a:masterClrMapping/>
  </p:clrMapOvr>
  <mc:AlternateContent xmlns:mc="http://schemas.openxmlformats.org/markup-compatibility/2006" xmlns:p14="http://schemas.microsoft.com/office/powerpoint/2010/main">
    <mc:Choice Requires="p14">
      <p:transition spd="slow" p14:dur="2000" advTm="139686"/>
    </mc:Choice>
    <mc:Fallback xmlns="">
      <p:transition spd="slow" advTm="1396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8529CB-F993-4606-802A-2CB8160D1B41}"/>
              </a:ext>
            </a:extLst>
          </p:cNvPr>
          <p:cNvSpPr/>
          <p:nvPr/>
        </p:nvSpPr>
        <p:spPr>
          <a:xfrm>
            <a:off x="3180545" y="4192148"/>
            <a:ext cx="293922" cy="12682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endParaRPr lang="en-CA" sz="1200" dirty="0" err="1">
              <a:solidFill>
                <a:srgbClr val="FFFFFF"/>
              </a:solidFill>
              <a:latin typeface="Arial"/>
              <a:cs typeface="Arial"/>
            </a:endParaRPr>
          </a:p>
        </p:txBody>
      </p:sp>
      <p:sp>
        <p:nvSpPr>
          <p:cNvPr id="33" name="Rectangle 32">
            <a:extLst>
              <a:ext uri="{FF2B5EF4-FFF2-40B4-BE49-F238E27FC236}">
                <a16:creationId xmlns:a16="http://schemas.microsoft.com/office/drawing/2014/main" id="{0F6157A1-A223-4C17-AF64-8A7A585FA56D}"/>
              </a:ext>
            </a:extLst>
          </p:cNvPr>
          <p:cNvSpPr/>
          <p:nvPr/>
        </p:nvSpPr>
        <p:spPr>
          <a:xfrm>
            <a:off x="5558049" y="4192148"/>
            <a:ext cx="293922" cy="126821"/>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chor="ctr">
            <a:noAutofit/>
          </a:bodyPr>
          <a:lstStyle/>
          <a:p>
            <a:pPr algn="ctr"/>
            <a:endParaRPr lang="en-CA" sz="1200" dirty="0" err="1">
              <a:solidFill>
                <a:srgbClr val="FFFFFF"/>
              </a:solidFill>
              <a:latin typeface="Arial"/>
              <a:cs typeface="Arial"/>
            </a:endParaRPr>
          </a:p>
        </p:txBody>
      </p:sp>
      <p:sp>
        <p:nvSpPr>
          <p:cNvPr id="2" name="Title 1">
            <a:extLst>
              <a:ext uri="{FF2B5EF4-FFF2-40B4-BE49-F238E27FC236}">
                <a16:creationId xmlns:a16="http://schemas.microsoft.com/office/drawing/2014/main" id="{E20C76A6-CA99-3A4F-907F-6A7EC35FA761}"/>
              </a:ext>
            </a:extLst>
          </p:cNvPr>
          <p:cNvSpPr>
            <a:spLocks noGrp="1"/>
          </p:cNvSpPr>
          <p:nvPr>
            <p:ph type="title"/>
          </p:nvPr>
        </p:nvSpPr>
        <p:spPr>
          <a:xfrm>
            <a:off x="201379" y="193702"/>
            <a:ext cx="7429499" cy="769826"/>
          </a:xfrm>
        </p:spPr>
        <p:txBody>
          <a:bodyPr vert="horz" lIns="0" tIns="0" rIns="0" bIns="0" rtlCol="0" anchor="t" anchorCtr="0">
            <a:noAutofit/>
          </a:bodyPr>
          <a:lstStyle/>
          <a:p>
            <a:r>
              <a:rPr lang="en-US" sz="2400" dirty="0" err="1"/>
              <a:t>NVLink</a:t>
            </a:r>
            <a:r>
              <a:rPr lang="en-US" sz="2400" dirty="0"/>
              <a:t> CPU to GPU connectivity only on POWER9</a:t>
            </a:r>
          </a:p>
        </p:txBody>
      </p:sp>
      <p:grpSp>
        <p:nvGrpSpPr>
          <p:cNvPr id="101" name="Group 100">
            <a:extLst>
              <a:ext uri="{FF2B5EF4-FFF2-40B4-BE49-F238E27FC236}">
                <a16:creationId xmlns:a16="http://schemas.microsoft.com/office/drawing/2014/main" id="{D34559B6-25B7-244A-8F2D-127965163803}"/>
              </a:ext>
            </a:extLst>
          </p:cNvPr>
          <p:cNvGrpSpPr/>
          <p:nvPr/>
        </p:nvGrpSpPr>
        <p:grpSpPr>
          <a:xfrm>
            <a:off x="3944246" y="1840367"/>
            <a:ext cx="1255506" cy="1218383"/>
            <a:chOff x="5049949" y="2045041"/>
            <a:chExt cx="2324241" cy="4131945"/>
          </a:xfrm>
        </p:grpSpPr>
        <p:sp>
          <p:nvSpPr>
            <p:cNvPr id="102" name="Rectangle 101">
              <a:extLst>
                <a:ext uri="{FF2B5EF4-FFF2-40B4-BE49-F238E27FC236}">
                  <a16:creationId xmlns:a16="http://schemas.microsoft.com/office/drawing/2014/main" id="{15E88AC7-D986-8447-8275-5515E713B0DC}"/>
                </a:ext>
              </a:extLst>
            </p:cNvPr>
            <p:cNvSpPr/>
            <p:nvPr/>
          </p:nvSpPr>
          <p:spPr>
            <a:xfrm>
              <a:off x="5049953" y="2045041"/>
              <a:ext cx="2324237" cy="41319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CPU</a:t>
              </a:r>
            </a:p>
          </p:txBody>
        </p:sp>
        <p:sp>
          <p:nvSpPr>
            <p:cNvPr id="103" name="TextBox 102">
              <a:extLst>
                <a:ext uri="{FF2B5EF4-FFF2-40B4-BE49-F238E27FC236}">
                  <a16:creationId xmlns:a16="http://schemas.microsoft.com/office/drawing/2014/main" id="{0422D57C-8AED-704C-8C1F-78E24820E338}"/>
                </a:ext>
              </a:extLst>
            </p:cNvPr>
            <p:cNvSpPr txBox="1"/>
            <p:nvPr/>
          </p:nvSpPr>
          <p:spPr>
            <a:xfrm>
              <a:off x="5049949" y="2075183"/>
              <a:ext cx="341981" cy="841760"/>
            </a:xfrm>
            <a:prstGeom prst="rect">
              <a:avLst/>
            </a:prstGeom>
            <a:noFill/>
          </p:spPr>
          <p:txBody>
            <a:bodyPr wrap="none" rtlCol="0">
              <a:spAutoFit/>
            </a:bodyPr>
            <a:lstStyle/>
            <a:p>
              <a:endParaRPr lang="en-US" sz="1013" dirty="0"/>
            </a:p>
          </p:txBody>
        </p:sp>
      </p:grpSp>
      <p:grpSp>
        <p:nvGrpSpPr>
          <p:cNvPr id="110" name="Group 109">
            <a:extLst>
              <a:ext uri="{FF2B5EF4-FFF2-40B4-BE49-F238E27FC236}">
                <a16:creationId xmlns:a16="http://schemas.microsoft.com/office/drawing/2014/main" id="{29908A2B-9FDD-EA4D-A387-F701B96B7869}"/>
              </a:ext>
            </a:extLst>
          </p:cNvPr>
          <p:cNvGrpSpPr/>
          <p:nvPr/>
        </p:nvGrpSpPr>
        <p:grpSpPr>
          <a:xfrm>
            <a:off x="812006" y="753479"/>
            <a:ext cx="7498558" cy="588662"/>
            <a:chOff x="5049949" y="2045041"/>
            <a:chExt cx="2324241" cy="4131945"/>
          </a:xfrm>
        </p:grpSpPr>
        <p:sp>
          <p:nvSpPr>
            <p:cNvPr id="111" name="Rectangle 110">
              <a:extLst>
                <a:ext uri="{FF2B5EF4-FFF2-40B4-BE49-F238E27FC236}">
                  <a16:creationId xmlns:a16="http://schemas.microsoft.com/office/drawing/2014/main" id="{E39B6086-FCF7-F043-9392-98211FF900A0}"/>
                </a:ext>
              </a:extLst>
            </p:cNvPr>
            <p:cNvSpPr/>
            <p:nvPr/>
          </p:nvSpPr>
          <p:spPr>
            <a:xfrm>
              <a:off x="5049953" y="2045041"/>
              <a:ext cx="2324237" cy="41319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System Memory</a:t>
              </a:r>
            </a:p>
          </p:txBody>
        </p:sp>
        <p:sp>
          <p:nvSpPr>
            <p:cNvPr id="112" name="TextBox 111">
              <a:extLst>
                <a:ext uri="{FF2B5EF4-FFF2-40B4-BE49-F238E27FC236}">
                  <a16:creationId xmlns:a16="http://schemas.microsoft.com/office/drawing/2014/main" id="{295B5ACB-D11C-4645-BA99-4ECE10DF8C69}"/>
                </a:ext>
              </a:extLst>
            </p:cNvPr>
            <p:cNvSpPr txBox="1"/>
            <p:nvPr/>
          </p:nvSpPr>
          <p:spPr>
            <a:xfrm>
              <a:off x="5049949" y="2075182"/>
              <a:ext cx="57259" cy="1742232"/>
            </a:xfrm>
            <a:prstGeom prst="rect">
              <a:avLst/>
            </a:prstGeom>
            <a:noFill/>
          </p:spPr>
          <p:txBody>
            <a:bodyPr wrap="none" rtlCol="0">
              <a:spAutoFit/>
            </a:bodyPr>
            <a:lstStyle/>
            <a:p>
              <a:endParaRPr lang="en-US" sz="1013" dirty="0"/>
            </a:p>
          </p:txBody>
        </p:sp>
      </p:grpSp>
      <p:cxnSp>
        <p:nvCxnSpPr>
          <p:cNvPr id="115" name="Straight Connector 114">
            <a:extLst>
              <a:ext uri="{FF2B5EF4-FFF2-40B4-BE49-F238E27FC236}">
                <a16:creationId xmlns:a16="http://schemas.microsoft.com/office/drawing/2014/main" id="{945822D1-6E82-9941-9AF7-4547D37DE1DA}"/>
              </a:ext>
            </a:extLst>
          </p:cNvPr>
          <p:cNvCxnSpPr>
            <a:cxnSpLocks/>
            <a:stCxn id="111" idx="2"/>
            <a:endCxn id="102" idx="0"/>
          </p:cNvCxnSpPr>
          <p:nvPr/>
        </p:nvCxnSpPr>
        <p:spPr>
          <a:xfrm>
            <a:off x="4561291" y="1342141"/>
            <a:ext cx="10710" cy="49822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9A7BEE5F-0B86-614E-8EF4-66804116BCB9}"/>
              </a:ext>
            </a:extLst>
          </p:cNvPr>
          <p:cNvSpPr txBox="1"/>
          <p:nvPr/>
        </p:nvSpPr>
        <p:spPr>
          <a:xfrm>
            <a:off x="201379" y="1604027"/>
            <a:ext cx="2712602" cy="738664"/>
          </a:xfrm>
          <a:prstGeom prst="rect">
            <a:avLst/>
          </a:prstGeom>
          <a:noFill/>
        </p:spPr>
        <p:txBody>
          <a:bodyPr wrap="none" rtlCol="0">
            <a:spAutoFit/>
          </a:bodyPr>
          <a:lstStyle/>
          <a:p>
            <a:pPr algn="r"/>
            <a:r>
              <a:rPr lang="en-US" sz="2100" dirty="0"/>
              <a:t>System memory bus:</a:t>
            </a:r>
            <a:br>
              <a:rPr lang="en-US" sz="2100" dirty="0"/>
            </a:br>
            <a:r>
              <a:rPr lang="en-US" sz="2100" dirty="0"/>
              <a:t>170 GB/s</a:t>
            </a:r>
          </a:p>
        </p:txBody>
      </p:sp>
      <p:cxnSp>
        <p:nvCxnSpPr>
          <p:cNvPr id="118" name="Straight Arrow Connector 117">
            <a:extLst>
              <a:ext uri="{FF2B5EF4-FFF2-40B4-BE49-F238E27FC236}">
                <a16:creationId xmlns:a16="http://schemas.microsoft.com/office/drawing/2014/main" id="{D8AACADA-F410-0442-B4BE-380F3BB9F569}"/>
              </a:ext>
            </a:extLst>
          </p:cNvPr>
          <p:cNvCxnSpPr>
            <a:cxnSpLocks/>
          </p:cNvCxnSpPr>
          <p:nvPr/>
        </p:nvCxnSpPr>
        <p:spPr>
          <a:xfrm flipV="1">
            <a:off x="2945824" y="1559235"/>
            <a:ext cx="1518728" cy="410989"/>
          </a:xfrm>
          <a:prstGeom prst="straightConnector1">
            <a:avLst/>
          </a:prstGeom>
          <a:ln w="254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3E21E780-BF64-1447-B4F8-B167CF0946E4}"/>
              </a:ext>
            </a:extLst>
          </p:cNvPr>
          <p:cNvSpPr txBox="1"/>
          <p:nvPr/>
        </p:nvSpPr>
        <p:spPr>
          <a:xfrm>
            <a:off x="6014140" y="2862546"/>
            <a:ext cx="2787943" cy="415498"/>
          </a:xfrm>
          <a:prstGeom prst="rect">
            <a:avLst/>
          </a:prstGeom>
          <a:noFill/>
        </p:spPr>
        <p:txBody>
          <a:bodyPr wrap="none" rtlCol="0">
            <a:spAutoFit/>
          </a:bodyPr>
          <a:lstStyle/>
          <a:p>
            <a:r>
              <a:rPr lang="en-US" sz="2100" dirty="0" err="1"/>
              <a:t>NVLink</a:t>
            </a:r>
            <a:r>
              <a:rPr lang="en-US" sz="2100" dirty="0"/>
              <a:t> 2.0: 150 GB/s</a:t>
            </a:r>
          </a:p>
        </p:txBody>
      </p:sp>
      <p:cxnSp>
        <p:nvCxnSpPr>
          <p:cNvPr id="130" name="Straight Connector 129">
            <a:extLst>
              <a:ext uri="{FF2B5EF4-FFF2-40B4-BE49-F238E27FC236}">
                <a16:creationId xmlns:a16="http://schemas.microsoft.com/office/drawing/2014/main" id="{D7431B15-7184-1545-89A9-DFBE2AF5CA04}"/>
              </a:ext>
            </a:extLst>
          </p:cNvPr>
          <p:cNvCxnSpPr>
            <a:cxnSpLocks/>
            <a:endCxn id="9" idx="0"/>
          </p:cNvCxnSpPr>
          <p:nvPr/>
        </p:nvCxnSpPr>
        <p:spPr>
          <a:xfrm flipH="1">
            <a:off x="3327506" y="3058750"/>
            <a:ext cx="847304" cy="113339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1EE4E5A-DB87-044E-8875-0A16D2ADDA8E}"/>
              </a:ext>
            </a:extLst>
          </p:cNvPr>
          <p:cNvCxnSpPr>
            <a:cxnSpLocks/>
            <a:endCxn id="33" idx="0"/>
          </p:cNvCxnSpPr>
          <p:nvPr/>
        </p:nvCxnSpPr>
        <p:spPr>
          <a:xfrm>
            <a:off x="4989195" y="3058750"/>
            <a:ext cx="715815" cy="113339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5" name="Elbow Connector 144">
            <a:extLst>
              <a:ext uri="{FF2B5EF4-FFF2-40B4-BE49-F238E27FC236}">
                <a16:creationId xmlns:a16="http://schemas.microsoft.com/office/drawing/2014/main" id="{8669B284-E585-1B4E-B6DA-83DB83E67B51}"/>
              </a:ext>
            </a:extLst>
          </p:cNvPr>
          <p:cNvCxnSpPr>
            <a:stCxn id="95" idx="2"/>
            <a:endCxn id="108" idx="2"/>
          </p:cNvCxnSpPr>
          <p:nvPr/>
        </p:nvCxnSpPr>
        <p:spPr>
          <a:xfrm rot="5400000" flipH="1" flipV="1">
            <a:off x="4527506" y="2989533"/>
            <a:ext cx="2671" cy="3477590"/>
          </a:xfrm>
          <a:prstGeom prst="bentConnector3">
            <a:avLst>
              <a:gd name="adj1" fmla="val -6419545"/>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9830ADA0-B7AA-A943-A66B-C7F48A148110}"/>
              </a:ext>
            </a:extLst>
          </p:cNvPr>
          <p:cNvSpPr txBox="1"/>
          <p:nvPr/>
        </p:nvSpPr>
        <p:spPr>
          <a:xfrm>
            <a:off x="3916129" y="4437478"/>
            <a:ext cx="1497526" cy="415498"/>
          </a:xfrm>
          <a:prstGeom prst="rect">
            <a:avLst/>
          </a:prstGeom>
          <a:ln w="7620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z="2100" dirty="0" err="1"/>
              <a:t>NVLink</a:t>
            </a:r>
            <a:r>
              <a:rPr lang="en-US" sz="2100" dirty="0"/>
              <a:t> 2.0</a:t>
            </a:r>
          </a:p>
        </p:txBody>
      </p:sp>
      <p:cxnSp>
        <p:nvCxnSpPr>
          <p:cNvPr id="113" name="Straight Arrow Connector 112">
            <a:extLst>
              <a:ext uri="{FF2B5EF4-FFF2-40B4-BE49-F238E27FC236}">
                <a16:creationId xmlns:a16="http://schemas.microsoft.com/office/drawing/2014/main" id="{28D617A5-C81C-214F-B933-4E7D5AD02A50}"/>
              </a:ext>
            </a:extLst>
          </p:cNvPr>
          <p:cNvCxnSpPr>
            <a:cxnSpLocks/>
            <a:stCxn id="114" idx="3"/>
          </p:cNvCxnSpPr>
          <p:nvPr/>
        </p:nvCxnSpPr>
        <p:spPr>
          <a:xfrm>
            <a:off x="3361577" y="3070295"/>
            <a:ext cx="554551" cy="268142"/>
          </a:xfrm>
          <a:prstGeom prst="straightConnector1">
            <a:avLst/>
          </a:prstGeom>
          <a:ln w="254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5CA9A77-F637-3F46-8BD3-B1B4DA1AF384}"/>
              </a:ext>
            </a:extLst>
          </p:cNvPr>
          <p:cNvSpPr txBox="1"/>
          <p:nvPr/>
        </p:nvSpPr>
        <p:spPr>
          <a:xfrm>
            <a:off x="573634" y="2862546"/>
            <a:ext cx="2787943" cy="415498"/>
          </a:xfrm>
          <a:prstGeom prst="rect">
            <a:avLst/>
          </a:prstGeom>
          <a:noFill/>
        </p:spPr>
        <p:txBody>
          <a:bodyPr wrap="none" rtlCol="0">
            <a:spAutoFit/>
          </a:bodyPr>
          <a:lstStyle/>
          <a:p>
            <a:r>
              <a:rPr lang="en-US" sz="2100" dirty="0" err="1"/>
              <a:t>NVLink</a:t>
            </a:r>
            <a:r>
              <a:rPr lang="en-US" sz="2100" dirty="0"/>
              <a:t> 2.0: 150 GB/s</a:t>
            </a:r>
          </a:p>
        </p:txBody>
      </p:sp>
      <p:cxnSp>
        <p:nvCxnSpPr>
          <p:cNvPr id="117" name="Straight Arrow Connector 116">
            <a:extLst>
              <a:ext uri="{FF2B5EF4-FFF2-40B4-BE49-F238E27FC236}">
                <a16:creationId xmlns:a16="http://schemas.microsoft.com/office/drawing/2014/main" id="{BD59028D-E37A-844B-9692-4DEA59C8EB19}"/>
              </a:ext>
            </a:extLst>
          </p:cNvPr>
          <p:cNvCxnSpPr>
            <a:cxnSpLocks/>
            <a:stCxn id="123" idx="1"/>
          </p:cNvCxnSpPr>
          <p:nvPr/>
        </p:nvCxnSpPr>
        <p:spPr>
          <a:xfrm flipH="1">
            <a:off x="5273622" y="3070295"/>
            <a:ext cx="740518" cy="308093"/>
          </a:xfrm>
          <a:prstGeom prst="straightConnector1">
            <a:avLst/>
          </a:prstGeom>
          <a:ln w="25400">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594ABFFF-03F3-4847-BDFE-CF6103B2F1C2}"/>
              </a:ext>
            </a:extLst>
          </p:cNvPr>
          <p:cNvGrpSpPr/>
          <p:nvPr/>
        </p:nvGrpSpPr>
        <p:grpSpPr>
          <a:xfrm>
            <a:off x="2080457" y="3511280"/>
            <a:ext cx="1419177" cy="1218383"/>
            <a:chOff x="1969085" y="2049621"/>
            <a:chExt cx="2698890" cy="4131945"/>
          </a:xfrm>
        </p:grpSpPr>
        <p:sp>
          <p:nvSpPr>
            <p:cNvPr id="95" name="Rectangle 94">
              <a:extLst>
                <a:ext uri="{FF2B5EF4-FFF2-40B4-BE49-F238E27FC236}">
                  <a16:creationId xmlns:a16="http://schemas.microsoft.com/office/drawing/2014/main" id="{D47D1F03-789D-B242-A1C2-707B0C9F289C}"/>
                </a:ext>
              </a:extLst>
            </p:cNvPr>
            <p:cNvSpPr/>
            <p:nvPr/>
          </p:nvSpPr>
          <p:spPr>
            <a:xfrm>
              <a:off x="1969089" y="2049621"/>
              <a:ext cx="2698886" cy="41319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GPU</a:t>
              </a:r>
            </a:p>
          </p:txBody>
        </p:sp>
        <p:sp>
          <p:nvSpPr>
            <p:cNvPr id="100" name="TextBox 99">
              <a:extLst>
                <a:ext uri="{FF2B5EF4-FFF2-40B4-BE49-F238E27FC236}">
                  <a16:creationId xmlns:a16="http://schemas.microsoft.com/office/drawing/2014/main" id="{79FE13D3-688F-C644-89C3-02C1E6B481F9}"/>
                </a:ext>
              </a:extLst>
            </p:cNvPr>
            <p:cNvSpPr txBox="1"/>
            <p:nvPr/>
          </p:nvSpPr>
          <p:spPr>
            <a:xfrm>
              <a:off x="1969085" y="2075181"/>
              <a:ext cx="351308" cy="841760"/>
            </a:xfrm>
            <a:prstGeom prst="rect">
              <a:avLst/>
            </a:prstGeom>
            <a:noFill/>
          </p:spPr>
          <p:txBody>
            <a:bodyPr wrap="none" rtlCol="0">
              <a:spAutoFit/>
            </a:bodyPr>
            <a:lstStyle/>
            <a:p>
              <a:endParaRPr lang="en-US" sz="1013" dirty="0"/>
            </a:p>
          </p:txBody>
        </p:sp>
      </p:grpSp>
      <p:grpSp>
        <p:nvGrpSpPr>
          <p:cNvPr id="107" name="Group 106">
            <a:extLst>
              <a:ext uri="{FF2B5EF4-FFF2-40B4-BE49-F238E27FC236}">
                <a16:creationId xmlns:a16="http://schemas.microsoft.com/office/drawing/2014/main" id="{AC3135E9-1B7D-3740-AA73-3BBC2B843F9F}"/>
              </a:ext>
            </a:extLst>
          </p:cNvPr>
          <p:cNvGrpSpPr/>
          <p:nvPr/>
        </p:nvGrpSpPr>
        <p:grpSpPr>
          <a:xfrm>
            <a:off x="5558047" y="3508609"/>
            <a:ext cx="1419177" cy="1218383"/>
            <a:chOff x="1969085" y="2049621"/>
            <a:chExt cx="2698890" cy="4131945"/>
          </a:xfrm>
        </p:grpSpPr>
        <p:sp>
          <p:nvSpPr>
            <p:cNvPr id="108" name="Rectangle 107">
              <a:extLst>
                <a:ext uri="{FF2B5EF4-FFF2-40B4-BE49-F238E27FC236}">
                  <a16:creationId xmlns:a16="http://schemas.microsoft.com/office/drawing/2014/main" id="{D39F8DF0-11E3-D040-8D94-94493CEAABA4}"/>
                </a:ext>
              </a:extLst>
            </p:cNvPr>
            <p:cNvSpPr/>
            <p:nvPr/>
          </p:nvSpPr>
          <p:spPr>
            <a:xfrm>
              <a:off x="1969089" y="2049621"/>
              <a:ext cx="2698886" cy="413194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GPU</a:t>
              </a:r>
            </a:p>
          </p:txBody>
        </p:sp>
        <p:sp>
          <p:nvSpPr>
            <p:cNvPr id="109" name="TextBox 108">
              <a:extLst>
                <a:ext uri="{FF2B5EF4-FFF2-40B4-BE49-F238E27FC236}">
                  <a16:creationId xmlns:a16="http://schemas.microsoft.com/office/drawing/2014/main" id="{685DC66A-6AE7-2443-A366-639FC58B6BCC}"/>
                </a:ext>
              </a:extLst>
            </p:cNvPr>
            <p:cNvSpPr txBox="1"/>
            <p:nvPr/>
          </p:nvSpPr>
          <p:spPr>
            <a:xfrm>
              <a:off x="1969085" y="2075181"/>
              <a:ext cx="351308" cy="841760"/>
            </a:xfrm>
            <a:prstGeom prst="rect">
              <a:avLst/>
            </a:prstGeom>
            <a:noFill/>
          </p:spPr>
          <p:txBody>
            <a:bodyPr wrap="none" rtlCol="0">
              <a:spAutoFit/>
            </a:bodyPr>
            <a:lstStyle/>
            <a:p>
              <a:endParaRPr lang="en-US" sz="1013" dirty="0"/>
            </a:p>
          </p:txBody>
        </p:sp>
      </p:grpSp>
    </p:spTree>
    <p:extLst>
      <p:ext uri="{BB962C8B-B14F-4D97-AF65-F5344CB8AC3E}">
        <p14:creationId xmlns:p14="http://schemas.microsoft.com/office/powerpoint/2010/main" val="492472461"/>
      </p:ext>
    </p:extLst>
  </p:cSld>
  <p:clrMapOvr>
    <a:masterClrMapping/>
  </p:clrMapOvr>
  <mc:AlternateContent xmlns:mc="http://schemas.openxmlformats.org/markup-compatibility/2006" xmlns:p14="http://schemas.microsoft.com/office/powerpoint/2010/main">
    <mc:Choice Requires="p14">
      <p:transition spd="slow" p14:dur="2000" advTm="139686"/>
    </mc:Choice>
    <mc:Fallback xmlns="">
      <p:transition spd="slow" advTm="13968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76A6-CA99-3A4F-907F-6A7EC35FA761}"/>
              </a:ext>
            </a:extLst>
          </p:cNvPr>
          <p:cNvSpPr>
            <a:spLocks noGrp="1"/>
          </p:cNvSpPr>
          <p:nvPr>
            <p:ph type="title"/>
          </p:nvPr>
        </p:nvSpPr>
        <p:spPr>
          <a:xfrm>
            <a:off x="162377" y="235934"/>
            <a:ext cx="7639049" cy="1108928"/>
          </a:xfrm>
        </p:spPr>
        <p:txBody>
          <a:bodyPr vert="horz" lIns="0" tIns="0" rIns="0" bIns="0" rtlCol="0" anchor="t" anchorCtr="0">
            <a:noAutofit/>
          </a:bodyPr>
          <a:lstStyle/>
          <a:p>
            <a:r>
              <a:rPr lang="en-US" sz="2400" dirty="0"/>
              <a:t>Effects of </a:t>
            </a:r>
            <a:r>
              <a:rPr lang="en-US" sz="2400" dirty="0" err="1"/>
              <a:t>NVLink</a:t>
            </a:r>
            <a:r>
              <a:rPr lang="en-US" sz="2400" dirty="0"/>
              <a:t> 2.0 on Large Model Support (LMS)</a:t>
            </a:r>
          </a:p>
        </p:txBody>
      </p:sp>
      <p:pic>
        <p:nvPicPr>
          <p:cNvPr id="7" name="Picture 6">
            <a:extLst>
              <a:ext uri="{FF2B5EF4-FFF2-40B4-BE49-F238E27FC236}">
                <a16:creationId xmlns:a16="http://schemas.microsoft.com/office/drawing/2014/main" id="{D1EE6F49-2E2C-004C-893F-ED5A3C5A0EFA}"/>
              </a:ext>
            </a:extLst>
          </p:cNvPr>
          <p:cNvPicPr>
            <a:picLocks noChangeAspect="1"/>
          </p:cNvPicPr>
          <p:nvPr/>
        </p:nvPicPr>
        <p:blipFill>
          <a:blip r:embed="rId3"/>
          <a:stretch>
            <a:fillRect/>
          </a:stretch>
        </p:blipFill>
        <p:spPr>
          <a:xfrm>
            <a:off x="1162049" y="1380581"/>
            <a:ext cx="5905500" cy="1571625"/>
          </a:xfrm>
          <a:prstGeom prst="rect">
            <a:avLst/>
          </a:prstGeom>
        </p:spPr>
      </p:pic>
      <p:pic>
        <p:nvPicPr>
          <p:cNvPr id="9" name="Picture 8">
            <a:extLst>
              <a:ext uri="{FF2B5EF4-FFF2-40B4-BE49-F238E27FC236}">
                <a16:creationId xmlns:a16="http://schemas.microsoft.com/office/drawing/2014/main" id="{0D87DF5F-B5C4-6F4A-A161-C8DB9576CAAC}"/>
              </a:ext>
            </a:extLst>
          </p:cNvPr>
          <p:cNvPicPr>
            <a:picLocks noChangeAspect="1"/>
          </p:cNvPicPr>
          <p:nvPr/>
        </p:nvPicPr>
        <p:blipFill>
          <a:blip r:embed="rId4"/>
          <a:stretch>
            <a:fillRect/>
          </a:stretch>
        </p:blipFill>
        <p:spPr>
          <a:xfrm>
            <a:off x="1162049" y="3448527"/>
            <a:ext cx="2371725" cy="1562100"/>
          </a:xfrm>
          <a:prstGeom prst="rect">
            <a:avLst/>
          </a:prstGeom>
        </p:spPr>
      </p:pic>
      <p:sp>
        <p:nvSpPr>
          <p:cNvPr id="51" name="TextBox 50">
            <a:extLst>
              <a:ext uri="{FF2B5EF4-FFF2-40B4-BE49-F238E27FC236}">
                <a16:creationId xmlns:a16="http://schemas.microsoft.com/office/drawing/2014/main" id="{9B60FC00-26C7-2F4D-B4C3-FEFCEA307800}"/>
              </a:ext>
            </a:extLst>
          </p:cNvPr>
          <p:cNvSpPr txBox="1"/>
          <p:nvPr/>
        </p:nvSpPr>
        <p:spPr>
          <a:xfrm>
            <a:off x="1153322" y="1085077"/>
            <a:ext cx="6813084" cy="307777"/>
          </a:xfrm>
          <a:prstGeom prst="rect">
            <a:avLst/>
          </a:prstGeom>
          <a:noFill/>
        </p:spPr>
        <p:txBody>
          <a:bodyPr wrap="none" rtlCol="0">
            <a:spAutoFit/>
          </a:bodyPr>
          <a:lstStyle/>
          <a:p>
            <a:r>
              <a:rPr lang="en-US" sz="1400" dirty="0"/>
              <a:t>DGX1: PCIe connected GPU training one high res 3D MRI with large model support</a:t>
            </a:r>
          </a:p>
        </p:txBody>
      </p:sp>
      <p:sp>
        <p:nvSpPr>
          <p:cNvPr id="93" name="TextBox 92">
            <a:extLst>
              <a:ext uri="{FF2B5EF4-FFF2-40B4-BE49-F238E27FC236}">
                <a16:creationId xmlns:a16="http://schemas.microsoft.com/office/drawing/2014/main" id="{EDD386FD-92FE-0041-987D-1C78B16D6F27}"/>
              </a:ext>
            </a:extLst>
          </p:cNvPr>
          <p:cNvSpPr txBox="1"/>
          <p:nvPr/>
        </p:nvSpPr>
        <p:spPr>
          <a:xfrm>
            <a:off x="1153323" y="3157539"/>
            <a:ext cx="7350089" cy="307777"/>
          </a:xfrm>
          <a:prstGeom prst="rect">
            <a:avLst/>
          </a:prstGeom>
          <a:noFill/>
        </p:spPr>
        <p:txBody>
          <a:bodyPr wrap="none" rtlCol="0">
            <a:spAutoFit/>
          </a:bodyPr>
          <a:lstStyle/>
          <a:p>
            <a:r>
              <a:rPr lang="en-US" sz="1400" dirty="0"/>
              <a:t>AC922: </a:t>
            </a:r>
            <a:r>
              <a:rPr lang="en-US" sz="1400" dirty="0" err="1"/>
              <a:t>NVLink</a:t>
            </a:r>
            <a:r>
              <a:rPr lang="en-US" sz="1400" dirty="0"/>
              <a:t> 2.0 connected GPU training one high res 3D MRI with large model support</a:t>
            </a:r>
          </a:p>
        </p:txBody>
      </p:sp>
      <p:sp>
        <p:nvSpPr>
          <p:cNvPr id="52" name="Frame 51">
            <a:extLst>
              <a:ext uri="{FF2B5EF4-FFF2-40B4-BE49-F238E27FC236}">
                <a16:creationId xmlns:a16="http://schemas.microsoft.com/office/drawing/2014/main" id="{9219A108-7117-8B4B-9E72-477777D26725}"/>
              </a:ext>
            </a:extLst>
          </p:cNvPr>
          <p:cNvSpPr/>
          <p:nvPr/>
        </p:nvSpPr>
        <p:spPr>
          <a:xfrm>
            <a:off x="1118443" y="2706753"/>
            <a:ext cx="5949107" cy="259443"/>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sp>
        <p:nvSpPr>
          <p:cNvPr id="94" name="Frame 93">
            <a:extLst>
              <a:ext uri="{FF2B5EF4-FFF2-40B4-BE49-F238E27FC236}">
                <a16:creationId xmlns:a16="http://schemas.microsoft.com/office/drawing/2014/main" id="{2576CCBF-AE8B-8E48-B705-5C358657F892}"/>
              </a:ext>
            </a:extLst>
          </p:cNvPr>
          <p:cNvSpPr/>
          <p:nvPr/>
        </p:nvSpPr>
        <p:spPr>
          <a:xfrm>
            <a:off x="1118443" y="4776788"/>
            <a:ext cx="2415332" cy="259443"/>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chemeClr val="tx1"/>
              </a:solidFill>
            </a:endParaRPr>
          </a:p>
        </p:txBody>
      </p:sp>
      <p:cxnSp>
        <p:nvCxnSpPr>
          <p:cNvPr id="95" name="Straight Connector 94">
            <a:extLst>
              <a:ext uri="{FF2B5EF4-FFF2-40B4-BE49-F238E27FC236}">
                <a16:creationId xmlns:a16="http://schemas.microsoft.com/office/drawing/2014/main" id="{AEE51E96-F7C8-DC4E-BC47-3C96B83F21AC}"/>
              </a:ext>
            </a:extLst>
          </p:cNvPr>
          <p:cNvCxnSpPr>
            <a:cxnSpLocks/>
          </p:cNvCxnSpPr>
          <p:nvPr/>
        </p:nvCxnSpPr>
        <p:spPr>
          <a:xfrm flipH="1">
            <a:off x="1568767" y="2952206"/>
            <a:ext cx="557213" cy="18603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C04A7D46-C70F-8743-9217-53B2AEE95C41}"/>
              </a:ext>
            </a:extLst>
          </p:cNvPr>
          <p:cNvCxnSpPr>
            <a:cxnSpLocks/>
          </p:cNvCxnSpPr>
          <p:nvPr/>
        </p:nvCxnSpPr>
        <p:spPr>
          <a:xfrm flipH="1">
            <a:off x="2125980" y="2938217"/>
            <a:ext cx="1517333" cy="187429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0A0BED5-AD2C-3640-91DC-50ADB5425B73}"/>
              </a:ext>
            </a:extLst>
          </p:cNvPr>
          <p:cNvCxnSpPr>
            <a:cxnSpLocks/>
          </p:cNvCxnSpPr>
          <p:nvPr/>
        </p:nvCxnSpPr>
        <p:spPr>
          <a:xfrm flipH="1">
            <a:off x="2443163" y="2912612"/>
            <a:ext cx="1817370" cy="1864176"/>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F195AA5-8FF0-E94D-9BCE-D2166F9DB4C7}"/>
              </a:ext>
            </a:extLst>
          </p:cNvPr>
          <p:cNvCxnSpPr>
            <a:cxnSpLocks/>
          </p:cNvCxnSpPr>
          <p:nvPr/>
        </p:nvCxnSpPr>
        <p:spPr>
          <a:xfrm flipH="1">
            <a:off x="3368145" y="2938216"/>
            <a:ext cx="3189818" cy="185256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93085"/>
      </p:ext>
    </p:extLst>
  </p:cSld>
  <p:clrMapOvr>
    <a:masterClrMapping/>
  </p:clrMapOvr>
  <mc:AlternateContent xmlns:mc="http://schemas.openxmlformats.org/markup-compatibility/2006" xmlns:p14="http://schemas.microsoft.com/office/powerpoint/2010/main">
    <mc:Choice Requires="p14">
      <p:transition spd="slow" p14:dur="2000" advTm="230033"/>
    </mc:Choice>
    <mc:Fallback xmlns="">
      <p:transition spd="slow" advTm="2300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52" grpId="0" animBg="1"/>
      <p:bldP spid="9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CFDAA5-C983-41DC-A9FC-A56B2439D75E}"/>
              </a:ext>
            </a:extLst>
          </p:cNvPr>
          <p:cNvSpPr>
            <a:spLocks noGrp="1"/>
          </p:cNvSpPr>
          <p:nvPr>
            <p:ph type="title"/>
          </p:nvPr>
        </p:nvSpPr>
        <p:spPr>
          <a:xfrm>
            <a:off x="228600" y="201168"/>
            <a:ext cx="8686800" cy="381000"/>
          </a:xfrm>
        </p:spPr>
        <p:txBody>
          <a:bodyPr/>
          <a:lstStyle/>
          <a:p>
            <a:r>
              <a:rPr lang="en-CA" dirty="0"/>
              <a:t>POWER9 with 4 GPUs is </a:t>
            </a:r>
            <a:r>
              <a:rPr lang="en-CA" b="1" dirty="0"/>
              <a:t>2.1x faster </a:t>
            </a:r>
            <a:r>
              <a:rPr lang="en-CA" dirty="0"/>
              <a:t>than x86 with 8 GPUs</a:t>
            </a:r>
          </a:p>
        </p:txBody>
      </p:sp>
      <p:graphicFrame>
        <p:nvGraphicFramePr>
          <p:cNvPr id="8" name="Chart 7">
            <a:extLst>
              <a:ext uri="{FF2B5EF4-FFF2-40B4-BE49-F238E27FC236}">
                <a16:creationId xmlns:a16="http://schemas.microsoft.com/office/drawing/2014/main" id="{C52E0D89-D2E0-4633-A97E-D7FBEEA627B4}"/>
              </a:ext>
            </a:extLst>
          </p:cNvPr>
          <p:cNvGraphicFramePr/>
          <p:nvPr>
            <p:extLst>
              <p:ext uri="{D42A27DB-BD31-4B8C-83A1-F6EECF244321}">
                <p14:modId xmlns:p14="http://schemas.microsoft.com/office/powerpoint/2010/main" val="1079699252"/>
              </p:ext>
            </p:extLst>
          </p:nvPr>
        </p:nvGraphicFramePr>
        <p:xfrm>
          <a:off x="1096895" y="704672"/>
          <a:ext cx="6697276" cy="4121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035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978196"/>
          </a:xfrm>
        </p:spPr>
        <p:txBody>
          <a:bodyPr/>
          <a:lstStyle/>
          <a:p>
            <a:r>
              <a:rPr lang="en-US" sz="2400" b="1" dirty="0"/>
              <a:t>Choose your scale out distributed training model</a:t>
            </a:r>
            <a:br>
              <a:rPr lang="en-US" sz="2400" b="1" dirty="0"/>
            </a:b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2791580278"/>
              </p:ext>
            </p:extLst>
          </p:nvPr>
        </p:nvGraphicFramePr>
        <p:xfrm>
          <a:off x="228600" y="1439077"/>
          <a:ext cx="8686800" cy="3200400"/>
        </p:xfrm>
        <a:graphic>
          <a:graphicData uri="http://schemas.openxmlformats.org/drawingml/2006/table">
            <a:tbl>
              <a:tblPr firstRow="1" bandRow="1">
                <a:tableStyleId>{5C22544A-7EE6-4342-B048-85BDC9FD1C3A}</a:tableStyleId>
              </a:tblPr>
              <a:tblGrid>
                <a:gridCol w="3441192">
                  <a:extLst>
                    <a:ext uri="{9D8B030D-6E8A-4147-A177-3AD203B41FA5}">
                      <a16:colId xmlns:a16="http://schemas.microsoft.com/office/drawing/2014/main" val="20000"/>
                    </a:ext>
                  </a:extLst>
                </a:gridCol>
                <a:gridCol w="5245608">
                  <a:extLst>
                    <a:ext uri="{9D8B030D-6E8A-4147-A177-3AD203B41FA5}">
                      <a16:colId xmlns:a16="http://schemas.microsoft.com/office/drawing/2014/main" val="20001"/>
                    </a:ext>
                  </a:extLst>
                </a:gridCol>
              </a:tblGrid>
              <a:tr h="470646">
                <a:tc>
                  <a:txBody>
                    <a:bodyPr/>
                    <a:lstStyle/>
                    <a:p>
                      <a:pPr algn="ctr"/>
                      <a:r>
                        <a:rPr lang="en-US" sz="2000" dirty="0">
                          <a:solidFill>
                            <a:schemeClr val="tx1"/>
                          </a:solidFill>
                        </a:rPr>
                        <a:t>Distribution</a:t>
                      </a:r>
                      <a:r>
                        <a:rPr lang="en-US" sz="2000" baseline="0" dirty="0">
                          <a:solidFill>
                            <a:schemeClr val="tx1"/>
                          </a:solidFill>
                        </a:rPr>
                        <a:t> Model</a:t>
                      </a:r>
                      <a:endParaRPr lang="en-US" sz="2000" dirty="0">
                        <a:solidFill>
                          <a:schemeClr val="tx1"/>
                        </a:solidFill>
                      </a:endParaRPr>
                    </a:p>
                  </a:txBody>
                  <a:tcPr anchor="ctr"/>
                </a:tc>
                <a:tc>
                  <a:txBody>
                    <a:bodyPr/>
                    <a:lstStyle/>
                    <a:p>
                      <a:pPr algn="ctr"/>
                      <a:r>
                        <a:rPr lang="en-US" sz="2000" dirty="0">
                          <a:solidFill>
                            <a:schemeClr val="tx1"/>
                          </a:solidFill>
                        </a:rPr>
                        <a:t>Benefit</a:t>
                      </a:r>
                    </a:p>
                  </a:txBody>
                  <a:tcPr anchor="ctr"/>
                </a:tc>
                <a:extLst>
                  <a:ext uri="{0D108BD9-81ED-4DB2-BD59-A6C34878D82A}">
                    <a16:rowId xmlns:a16="http://schemas.microsoft.com/office/drawing/2014/main" val="10000"/>
                  </a:ext>
                </a:extLst>
              </a:tr>
              <a:tr h="1129554">
                <a:tc>
                  <a:txBody>
                    <a:bodyPr/>
                    <a:lstStyle/>
                    <a:p>
                      <a:r>
                        <a:rPr lang="en-US" sz="1400" b="1" dirty="0"/>
                        <a:t>Bring Your Own Framework</a:t>
                      </a:r>
                    </a:p>
                    <a:p>
                      <a:r>
                        <a:rPr lang="en-US" sz="1400" dirty="0"/>
                        <a:t>&amp; </a:t>
                      </a:r>
                      <a:r>
                        <a:rPr lang="en-US" sz="1400" b="1" dirty="0"/>
                        <a:t>Native Distribution Engines</a:t>
                      </a:r>
                    </a:p>
                  </a:txBody>
                  <a:tcPr anchor="ctr"/>
                </a:tc>
                <a:tc>
                  <a:txBody>
                    <a:bodyPr/>
                    <a:lstStyle/>
                    <a:p>
                      <a:r>
                        <a:rPr lang="en-US" sz="1400" baseline="0" dirty="0"/>
                        <a:t>Frameworks included in the IBM PowerAI distribution (e.g. </a:t>
                      </a:r>
                      <a:r>
                        <a:rPr lang="en-US" sz="1400" baseline="0" dirty="0" err="1"/>
                        <a:t>Tensorflow</a:t>
                      </a:r>
                      <a:r>
                        <a:rPr lang="en-US" sz="1400" baseline="0" dirty="0"/>
                        <a:t>) and frameworks with their own native distribution engine (e.g. </a:t>
                      </a:r>
                      <a:r>
                        <a:rPr lang="en-US" sz="1400" baseline="0" dirty="0" err="1"/>
                        <a:t>CaffeOnSpark</a:t>
                      </a:r>
                      <a:r>
                        <a:rPr lang="en-US" sz="1400" baseline="0" dirty="0"/>
                        <a:t>, etc.)</a:t>
                      </a:r>
                      <a:endParaRPr lang="en-US" sz="1400" dirty="0"/>
                    </a:p>
                  </a:txBody>
                  <a:tcPr anchor="ctr"/>
                </a:tc>
                <a:extLst>
                  <a:ext uri="{0D108BD9-81ED-4DB2-BD59-A6C34878D82A}">
                    <a16:rowId xmlns:a16="http://schemas.microsoft.com/office/drawing/2014/main" val="10001"/>
                  </a:ext>
                </a:extLst>
              </a:tr>
              <a:tr h="800100">
                <a:tc>
                  <a:txBody>
                    <a:bodyPr/>
                    <a:lstStyle/>
                    <a:p>
                      <a:r>
                        <a:rPr lang="en-US" sz="1400" b="1" dirty="0"/>
                        <a:t>Distributed Deep Learning (DDL)</a:t>
                      </a:r>
                      <a:br>
                        <a:rPr lang="en-US" sz="1400" dirty="0"/>
                      </a:br>
                      <a:r>
                        <a:rPr lang="en-US" sz="1400" dirty="0"/>
                        <a:t>Very Large Scale-out Single Model</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Single user, very large distribution for high-performance training</a:t>
                      </a:r>
                    </a:p>
                  </a:txBody>
                  <a:tcPr anchor="ctr"/>
                </a:tc>
                <a:extLst>
                  <a:ext uri="{0D108BD9-81ED-4DB2-BD59-A6C34878D82A}">
                    <a16:rowId xmlns:a16="http://schemas.microsoft.com/office/drawing/2014/main" val="10002"/>
                  </a:ext>
                </a:extLst>
              </a:tr>
              <a:tr h="800100">
                <a:tc>
                  <a:txBody>
                    <a:bodyPr/>
                    <a:lstStyle/>
                    <a:p>
                      <a:r>
                        <a:rPr lang="en-US" sz="1400" b="1" dirty="0"/>
                        <a:t>Elastic</a:t>
                      </a:r>
                      <a:r>
                        <a:rPr lang="en-US" sz="1400" b="1" baseline="0" dirty="0"/>
                        <a:t> Distributed Training</a:t>
                      </a:r>
                      <a:br>
                        <a:rPr lang="en-US" sz="1400" baseline="0" dirty="0"/>
                      </a:br>
                      <a:r>
                        <a:rPr lang="en-US" sz="1400" b="0" i="0" u="none" strike="noStrike" kern="1200" baseline="0" dirty="0">
                          <a:solidFill>
                            <a:schemeClr val="dk1"/>
                          </a:solidFill>
                          <a:latin typeface="+mn-lt"/>
                          <a:ea typeface="+mn-ea"/>
                          <a:cs typeface="+mn-cs"/>
                        </a:rPr>
                        <a:t>Resource Sharing &amp; Multitenancy </a:t>
                      </a:r>
                      <a:endParaRPr lang="en-US" sz="1400" dirty="0"/>
                    </a:p>
                  </a:txBody>
                  <a:tcPr anchor="ctr"/>
                </a:tc>
                <a:tc>
                  <a:txBody>
                    <a:bodyPr/>
                    <a:lstStyle/>
                    <a:p>
                      <a:r>
                        <a:rPr lang="en-US" sz="1400" b="0" i="0" u="none" strike="noStrike" kern="1200" baseline="0" dirty="0">
                          <a:solidFill>
                            <a:schemeClr val="dk1"/>
                          </a:solidFill>
                          <a:latin typeface="+mn-lt"/>
                          <a:ea typeface="+mn-ea"/>
                          <a:cs typeface="+mn-cs"/>
                        </a:rPr>
                        <a:t>Concurrent, dynamic and fault tolerant sharing of resources across many tenants and jobs</a:t>
                      </a:r>
                      <a:endParaRPr lang="en-US" sz="14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712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C20F051-FA33-744E-8F7B-873E0C0C9163}"/>
              </a:ext>
            </a:extLst>
          </p:cNvPr>
          <p:cNvSpPr/>
          <p:nvPr/>
        </p:nvSpPr>
        <p:spPr>
          <a:xfrm>
            <a:off x="5940951" y="0"/>
            <a:ext cx="3200400" cy="5143500"/>
          </a:xfrm>
          <a:prstGeom prst="rect">
            <a:avLst/>
          </a:prstGeom>
          <a:solidFill>
            <a:schemeClr val="accent3"/>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ea typeface="+mn-ea"/>
              <a:cs typeface="Arial"/>
            </a:endParaRPr>
          </a:p>
        </p:txBody>
      </p:sp>
      <p:sp>
        <p:nvSpPr>
          <p:cNvPr id="14" name="Rectangle 13">
            <a:extLst>
              <a:ext uri="{FF2B5EF4-FFF2-40B4-BE49-F238E27FC236}">
                <a16:creationId xmlns:a16="http://schemas.microsoft.com/office/drawing/2014/main" id="{55AA59ED-00E2-3E4F-8A11-B0661FC3D612}"/>
              </a:ext>
            </a:extLst>
          </p:cNvPr>
          <p:cNvSpPr/>
          <p:nvPr/>
        </p:nvSpPr>
        <p:spPr>
          <a:xfrm>
            <a:off x="2936649" y="0"/>
            <a:ext cx="3017520" cy="5143500"/>
          </a:xfrm>
          <a:prstGeom prst="rect">
            <a:avLst/>
          </a:prstGeom>
          <a:solidFill>
            <a:schemeClr val="accent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ea typeface="+mn-ea"/>
              <a:cs typeface="Arial"/>
            </a:endParaRPr>
          </a:p>
        </p:txBody>
      </p:sp>
      <p:sp>
        <p:nvSpPr>
          <p:cNvPr id="2" name="Title 1">
            <a:extLst>
              <a:ext uri="{FF2B5EF4-FFF2-40B4-BE49-F238E27FC236}">
                <a16:creationId xmlns:a16="http://schemas.microsoft.com/office/drawing/2014/main" id="{AE3EAFD0-1AC4-E148-93CA-1904DF5F858B}"/>
              </a:ext>
            </a:extLst>
          </p:cNvPr>
          <p:cNvSpPr>
            <a:spLocks noGrp="1"/>
          </p:cNvSpPr>
          <p:nvPr>
            <p:ph type="title"/>
          </p:nvPr>
        </p:nvSpPr>
        <p:spPr>
          <a:xfrm>
            <a:off x="228600" y="201168"/>
            <a:ext cx="2602180" cy="690372"/>
          </a:xfrm>
        </p:spPr>
        <p:txBody>
          <a:bodyPr anchor="ctr"/>
          <a:lstStyle/>
          <a:p>
            <a:pPr algn="ctr">
              <a:lnSpc>
                <a:spcPct val="100000"/>
              </a:lnSpc>
            </a:pPr>
            <a:r>
              <a:rPr lang="en-US" dirty="0">
                <a:latin typeface="+mn-lt"/>
              </a:rPr>
              <a:t>Distributed Deep Learning (DDL)</a:t>
            </a:r>
          </a:p>
        </p:txBody>
      </p:sp>
      <p:sp>
        <p:nvSpPr>
          <p:cNvPr id="5" name="Text Placeholder 4">
            <a:extLst>
              <a:ext uri="{FF2B5EF4-FFF2-40B4-BE49-F238E27FC236}">
                <a16:creationId xmlns:a16="http://schemas.microsoft.com/office/drawing/2014/main" id="{C3D18EB0-F091-0D45-BEA0-5783AC4F1D91}"/>
              </a:ext>
            </a:extLst>
          </p:cNvPr>
          <p:cNvSpPr>
            <a:spLocks noGrp="1"/>
          </p:cNvSpPr>
          <p:nvPr>
            <p:ph type="body" sz="quarter" idx="12"/>
          </p:nvPr>
        </p:nvSpPr>
        <p:spPr>
          <a:xfrm>
            <a:off x="160020" y="1152905"/>
            <a:ext cx="2708050" cy="3275519"/>
          </a:xfrm>
        </p:spPr>
        <p:txBody>
          <a:bodyPr anchor="ctr"/>
          <a:lstStyle/>
          <a:p>
            <a:r>
              <a:rPr lang="en-US" dirty="0">
                <a:latin typeface="+mn-lt"/>
              </a:rPr>
              <a:t>Deep learning training takes days to weeks</a:t>
            </a:r>
          </a:p>
          <a:p>
            <a:endParaRPr lang="en-US" dirty="0">
              <a:latin typeface="+mn-lt"/>
            </a:endParaRPr>
          </a:p>
          <a:p>
            <a:r>
              <a:rPr lang="en-US" dirty="0">
                <a:latin typeface="+mn-lt"/>
              </a:rPr>
              <a:t>Limited scaling to </a:t>
            </a:r>
          </a:p>
          <a:p>
            <a:pPr>
              <a:spcBef>
                <a:spcPts val="0"/>
              </a:spcBef>
            </a:pPr>
            <a:r>
              <a:rPr lang="en-US" dirty="0">
                <a:latin typeface="+mn-lt"/>
              </a:rPr>
              <a:t>multiple x86 servers</a:t>
            </a:r>
          </a:p>
          <a:p>
            <a:endParaRPr lang="en-US" dirty="0">
              <a:latin typeface="+mn-lt"/>
            </a:endParaRPr>
          </a:p>
          <a:p>
            <a:r>
              <a:rPr lang="en-US" dirty="0">
                <a:latin typeface="+mn-lt"/>
              </a:rPr>
              <a:t>PowerAI with DDL enables scaling to 100s of GPUs</a:t>
            </a:r>
          </a:p>
        </p:txBody>
      </p:sp>
      <p:graphicFrame>
        <p:nvGraphicFramePr>
          <p:cNvPr id="6" name="Content Placeholder 5">
            <a:extLst>
              <a:ext uri="{FF2B5EF4-FFF2-40B4-BE49-F238E27FC236}">
                <a16:creationId xmlns:a16="http://schemas.microsoft.com/office/drawing/2014/main" id="{48A0FF29-20D3-754C-B8F4-115F588A5EDC}"/>
              </a:ext>
            </a:extLst>
          </p:cNvPr>
          <p:cNvGraphicFramePr>
            <a:graphicFrameLocks/>
          </p:cNvGraphicFramePr>
          <p:nvPr>
            <p:extLst>
              <p:ext uri="{D42A27DB-BD31-4B8C-83A1-F6EECF244321}">
                <p14:modId xmlns:p14="http://schemas.microsoft.com/office/powerpoint/2010/main" val="3321696116"/>
              </p:ext>
            </p:extLst>
          </p:nvPr>
        </p:nvGraphicFramePr>
        <p:xfrm>
          <a:off x="3314035" y="1671558"/>
          <a:ext cx="2271025" cy="268089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Box 76">
            <a:extLst>
              <a:ext uri="{FF2B5EF4-FFF2-40B4-BE49-F238E27FC236}">
                <a16:creationId xmlns:a16="http://schemas.microsoft.com/office/drawing/2014/main" id="{16478306-C1FF-2C4A-A2C0-6C1B03AEE774}"/>
              </a:ext>
            </a:extLst>
          </p:cNvPr>
          <p:cNvSpPr txBox="1">
            <a:spLocks noChangeArrowheads="1"/>
          </p:cNvSpPr>
          <p:nvPr/>
        </p:nvSpPr>
        <p:spPr bwMode="auto">
          <a:xfrm>
            <a:off x="3413771" y="1165216"/>
            <a:ext cx="2309223" cy="500135"/>
          </a:xfrm>
          <a:prstGeom prst="rect">
            <a:avLst/>
          </a:prstGeom>
          <a:noFill/>
          <a:ln w="9525">
            <a:noFill/>
            <a:miter lim="800000"/>
            <a:headEnd/>
            <a:tailEnd/>
          </a:ln>
          <a:effectLst>
            <a:prstShdw prst="shdw17" dist="17961" dir="2700000">
              <a:srgbClr val="858585"/>
            </a:prstShdw>
          </a:effectLst>
        </p:spPr>
        <p:txBody>
          <a:bodyPr wrap="square" lIns="68577" tIns="34289" rIns="68577" bIns="34289">
            <a:spAutoFit/>
          </a:bodyPr>
          <a:lstStyle/>
          <a:p>
            <a:pPr marL="0" marR="0" lvl="0" indent="0" algn="ctr" defTabSz="9127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S PGothic" pitchFamily="34" charset="-128"/>
                <a:cs typeface="+mn-cs"/>
              </a:rPr>
              <a:t>16 Days Down to 7 Hours</a:t>
            </a:r>
          </a:p>
          <a:p>
            <a:pPr marL="0" marR="0" lvl="0" indent="0" algn="ctr" defTabSz="91279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cs typeface="+mn-cs"/>
              </a:rPr>
              <a:t>58x Faster</a:t>
            </a:r>
          </a:p>
        </p:txBody>
      </p:sp>
      <p:sp>
        <p:nvSpPr>
          <p:cNvPr id="8" name="Text Box 17">
            <a:extLst>
              <a:ext uri="{FF2B5EF4-FFF2-40B4-BE49-F238E27FC236}">
                <a16:creationId xmlns:a16="http://schemas.microsoft.com/office/drawing/2014/main" id="{854305E9-E6B9-0142-A282-5B0BABFF1F16}"/>
              </a:ext>
            </a:extLst>
          </p:cNvPr>
          <p:cNvSpPr txBox="1">
            <a:spLocks noChangeArrowheads="1"/>
          </p:cNvSpPr>
          <p:nvPr>
            <p:custDataLst>
              <p:tags r:id="rId1"/>
            </p:custDataLst>
          </p:nvPr>
        </p:nvSpPr>
        <p:spPr bwMode="auto">
          <a:xfrm>
            <a:off x="3635922" y="1747365"/>
            <a:ext cx="697627" cy="261610"/>
          </a:xfrm>
          <a:prstGeom prst="rect">
            <a:avLst/>
          </a:prstGeom>
          <a:noFill/>
          <a:ln>
            <a:noFill/>
          </a:ln>
          <a:extLst/>
        </p:spPr>
        <p:txBody>
          <a:bodyPr wrap="none">
            <a:sp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FFFFFF"/>
                </a:solidFill>
                <a:effectLst/>
                <a:uLnTx/>
                <a:uFillTx/>
                <a:latin typeface="+mn-lt"/>
                <a:ea typeface="MS PGothic" charset="-128"/>
                <a:cs typeface="+mn-cs"/>
              </a:rPr>
              <a:t>16 Days</a:t>
            </a:r>
          </a:p>
        </p:txBody>
      </p:sp>
      <p:sp>
        <p:nvSpPr>
          <p:cNvPr id="9" name="Text Box 17">
            <a:extLst>
              <a:ext uri="{FF2B5EF4-FFF2-40B4-BE49-F238E27FC236}">
                <a16:creationId xmlns:a16="http://schemas.microsoft.com/office/drawing/2014/main" id="{E91F71E6-9A63-5544-AACB-DA32F4FC745B}"/>
              </a:ext>
            </a:extLst>
          </p:cNvPr>
          <p:cNvSpPr txBox="1">
            <a:spLocks noChangeArrowheads="1"/>
          </p:cNvSpPr>
          <p:nvPr>
            <p:custDataLst>
              <p:tags r:id="rId2"/>
            </p:custDataLst>
          </p:nvPr>
        </p:nvSpPr>
        <p:spPr bwMode="auto">
          <a:xfrm>
            <a:off x="4711408" y="3554748"/>
            <a:ext cx="681598" cy="261610"/>
          </a:xfrm>
          <a:prstGeom prst="rect">
            <a:avLst/>
          </a:prstGeom>
          <a:noFill/>
          <a:ln>
            <a:noFill/>
          </a:ln>
          <a:extLst/>
        </p:spPr>
        <p:txBody>
          <a:bodyPr wrap="none">
            <a:spAutoFit/>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FFFFFF"/>
                </a:solidFill>
                <a:effectLst/>
                <a:uLnTx/>
                <a:uFillTx/>
                <a:latin typeface="+mn-lt"/>
                <a:ea typeface="MS PGothic" charset="-128"/>
                <a:cs typeface="+mn-cs"/>
              </a:rPr>
              <a:t>7 Hours</a:t>
            </a:r>
          </a:p>
        </p:txBody>
      </p:sp>
      <p:sp>
        <p:nvSpPr>
          <p:cNvPr id="10" name="Text Box 76">
            <a:extLst>
              <a:ext uri="{FF2B5EF4-FFF2-40B4-BE49-F238E27FC236}">
                <a16:creationId xmlns:a16="http://schemas.microsoft.com/office/drawing/2014/main" id="{39E21507-BEEC-3249-90AE-267A28A6C4C1}"/>
              </a:ext>
            </a:extLst>
          </p:cNvPr>
          <p:cNvSpPr txBox="1">
            <a:spLocks noChangeArrowheads="1"/>
          </p:cNvSpPr>
          <p:nvPr/>
        </p:nvSpPr>
        <p:spPr bwMode="auto">
          <a:xfrm>
            <a:off x="6022748" y="1152905"/>
            <a:ext cx="2995695" cy="284691"/>
          </a:xfrm>
          <a:prstGeom prst="rect">
            <a:avLst/>
          </a:prstGeom>
          <a:noFill/>
          <a:ln w="9525">
            <a:noFill/>
            <a:miter lim="800000"/>
            <a:headEnd/>
            <a:tailEnd/>
          </a:ln>
          <a:effectLst>
            <a:prstShdw prst="shdw17" dist="17961" dir="2700000">
              <a:srgbClr val="858585"/>
            </a:prstShdw>
          </a:effectLst>
        </p:spPr>
        <p:txBody>
          <a:bodyPr wrap="square" lIns="68577" tIns="34289" rIns="68577" bIns="34289">
            <a:spAutoFit/>
          </a:bodyPr>
          <a:lstStyle/>
          <a:p>
            <a:pPr marL="0" marR="0" lvl="0" indent="0" algn="ctr" defTabSz="91279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ea typeface="MS PGothic" pitchFamily="34" charset="-128"/>
                <a:cs typeface="+mn-cs"/>
              </a:rPr>
              <a:t>Near Ideal Scaling to 256 GPUs</a:t>
            </a:r>
          </a:p>
        </p:txBody>
      </p:sp>
      <p:sp>
        <p:nvSpPr>
          <p:cNvPr id="11" name="Rectangle 10">
            <a:extLst>
              <a:ext uri="{FF2B5EF4-FFF2-40B4-BE49-F238E27FC236}">
                <a16:creationId xmlns:a16="http://schemas.microsoft.com/office/drawing/2014/main" id="{8FF193EC-2246-0543-B3E6-11C9979C72F6}"/>
              </a:ext>
            </a:extLst>
          </p:cNvPr>
          <p:cNvSpPr/>
          <p:nvPr/>
        </p:nvSpPr>
        <p:spPr>
          <a:xfrm>
            <a:off x="3577069" y="4414735"/>
            <a:ext cx="1982625"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ea typeface="+mn-ea"/>
                <a:cs typeface="+mn-cs"/>
              </a:rPr>
              <a:t>ResNet-101, ImageNet-22K</a:t>
            </a:r>
          </a:p>
        </p:txBody>
      </p:sp>
      <p:graphicFrame>
        <p:nvGraphicFramePr>
          <p:cNvPr id="12" name="Chart 11">
            <a:extLst>
              <a:ext uri="{FF2B5EF4-FFF2-40B4-BE49-F238E27FC236}">
                <a16:creationId xmlns:a16="http://schemas.microsoft.com/office/drawing/2014/main" id="{FDA08451-3241-3545-ABDA-BC7C9F436AC4}"/>
              </a:ext>
            </a:extLst>
          </p:cNvPr>
          <p:cNvGraphicFramePr>
            <a:graphicFrameLocks/>
          </p:cNvGraphicFramePr>
          <p:nvPr>
            <p:extLst>
              <p:ext uri="{D42A27DB-BD31-4B8C-83A1-F6EECF244321}">
                <p14:modId xmlns:p14="http://schemas.microsoft.com/office/powerpoint/2010/main" val="1802275756"/>
              </p:ext>
            </p:extLst>
          </p:nvPr>
        </p:nvGraphicFramePr>
        <p:xfrm>
          <a:off x="6060038" y="1701484"/>
          <a:ext cx="2959245" cy="272694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 Box 76">
            <a:extLst>
              <a:ext uri="{FF2B5EF4-FFF2-40B4-BE49-F238E27FC236}">
                <a16:creationId xmlns:a16="http://schemas.microsoft.com/office/drawing/2014/main" id="{E46C2EAE-DB27-3E44-9EA1-FB8CE6E9A3FE}"/>
              </a:ext>
            </a:extLst>
          </p:cNvPr>
          <p:cNvSpPr txBox="1">
            <a:spLocks noChangeArrowheads="1"/>
          </p:cNvSpPr>
          <p:nvPr/>
        </p:nvSpPr>
        <p:spPr bwMode="auto">
          <a:xfrm>
            <a:off x="7834271" y="2611485"/>
            <a:ext cx="1138279" cy="421588"/>
          </a:xfrm>
          <a:prstGeom prst="rect">
            <a:avLst/>
          </a:prstGeom>
          <a:noFill/>
          <a:ln w="9525">
            <a:noFill/>
            <a:miter lim="800000"/>
            <a:headEnd/>
            <a:tailEnd/>
          </a:ln>
          <a:effectLst>
            <a:prstShdw prst="shdw17" dist="17961" dir="2700000">
              <a:srgbClr val="858585"/>
            </a:prstShdw>
          </a:effectLst>
        </p:spPr>
        <p:txBody>
          <a:bodyPr wrap="square" lIns="68577" tIns="34289" rIns="68577" bIns="34289">
            <a:spAutoFit/>
          </a:bodyPr>
          <a:lstStyle/>
          <a:p>
            <a:pPr marL="0" marR="0" lvl="0" indent="0" algn="r" defTabSz="912791" rtl="0" eaLnBrk="1" fontAlgn="auto" latinLnBrk="0" hangingPunct="1">
              <a:lnSpc>
                <a:spcPct val="12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ea typeface="MS PGothic" pitchFamily="34" charset="-128"/>
                <a:cs typeface="+mn-cs"/>
              </a:rPr>
              <a:t>95%Scaling with 256 GPUS</a:t>
            </a:r>
          </a:p>
        </p:txBody>
      </p:sp>
      <p:sp>
        <p:nvSpPr>
          <p:cNvPr id="16" name="Rectangle 15">
            <a:extLst>
              <a:ext uri="{FF2B5EF4-FFF2-40B4-BE49-F238E27FC236}">
                <a16:creationId xmlns:a16="http://schemas.microsoft.com/office/drawing/2014/main" id="{E73CCB0F-8EAE-0A4A-A3C8-018EBEAD0E28}"/>
              </a:ext>
            </a:extLst>
          </p:cNvPr>
          <p:cNvSpPr/>
          <p:nvPr/>
        </p:nvSpPr>
        <p:spPr>
          <a:xfrm>
            <a:off x="3979147" y="4822383"/>
            <a:ext cx="4356293"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ea typeface="+mn-ea"/>
                <a:cs typeface="+mn-cs"/>
              </a:rPr>
              <a:t>Caffe with PowerAI DDL, Running on Minsky (S822LC) Power System</a:t>
            </a:r>
          </a:p>
        </p:txBody>
      </p:sp>
      <p:sp>
        <p:nvSpPr>
          <p:cNvPr id="17" name="Rectangle 16">
            <a:extLst>
              <a:ext uri="{FF2B5EF4-FFF2-40B4-BE49-F238E27FC236}">
                <a16:creationId xmlns:a16="http://schemas.microsoft.com/office/drawing/2014/main" id="{4D96583F-2293-2A4B-A2A2-2AC3019DDBA0}"/>
              </a:ext>
            </a:extLst>
          </p:cNvPr>
          <p:cNvSpPr/>
          <p:nvPr/>
        </p:nvSpPr>
        <p:spPr>
          <a:xfrm>
            <a:off x="6741207" y="4414736"/>
            <a:ext cx="1982625"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ea typeface="+mn-ea"/>
                <a:cs typeface="+mn-cs"/>
              </a:rPr>
              <a:t>ResNet-50, ImageNet-1K</a:t>
            </a:r>
          </a:p>
        </p:txBody>
      </p:sp>
    </p:spTree>
    <p:extLst>
      <p:ext uri="{BB962C8B-B14F-4D97-AF65-F5344CB8AC3E}">
        <p14:creationId xmlns:p14="http://schemas.microsoft.com/office/powerpoint/2010/main" val="14007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5B10-19AA-4000-B85D-D993A65CA4A5}"/>
              </a:ext>
            </a:extLst>
          </p:cNvPr>
          <p:cNvSpPr>
            <a:spLocks noGrp="1"/>
          </p:cNvSpPr>
          <p:nvPr>
            <p:ph type="title"/>
          </p:nvPr>
        </p:nvSpPr>
        <p:spPr/>
        <p:txBody>
          <a:bodyPr/>
          <a:lstStyle/>
          <a:p>
            <a:r>
              <a:rPr lang="en-CA" dirty="0"/>
              <a:t>Agenda</a:t>
            </a:r>
            <a:endParaRPr lang="en-US" dirty="0"/>
          </a:p>
        </p:txBody>
      </p:sp>
      <p:sp>
        <p:nvSpPr>
          <p:cNvPr id="13" name="Text Placeholder 4">
            <a:extLst>
              <a:ext uri="{FF2B5EF4-FFF2-40B4-BE49-F238E27FC236}">
                <a16:creationId xmlns:a16="http://schemas.microsoft.com/office/drawing/2014/main" id="{A4C6B6F1-E472-4F9D-9A5F-6460E9BF1475}"/>
              </a:ext>
            </a:extLst>
          </p:cNvPr>
          <p:cNvSpPr txBox="1">
            <a:spLocks/>
          </p:cNvSpPr>
          <p:nvPr/>
        </p:nvSpPr>
        <p:spPr>
          <a:xfrm>
            <a:off x="228599" y="1124713"/>
            <a:ext cx="8375469" cy="3604942"/>
          </a:xfrm>
          <a:prstGeom prst="rect">
            <a:avLst/>
          </a:prstGeom>
        </p:spPr>
        <p:txBody>
          <a:bodyPr vert="horz" lIns="0" tIns="0" rIns="0" bIns="0" rtlCol="0" anchor="t">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PowerAI Portfolio (Base, Enterprise, Vision, and ISV tooling like H2O)</a:t>
            </a:r>
            <a:br>
              <a:rPr lang="en-CA" dirty="0"/>
            </a:br>
            <a:endParaRPr lang="en-CA" dirty="0"/>
          </a:p>
          <a:p>
            <a:r>
              <a:rPr lang="en-CA" dirty="0"/>
              <a:t>PowerAI “Base” - details of the offering, value, who to target it at, scale options</a:t>
            </a:r>
            <a:br>
              <a:rPr lang="en-CA" dirty="0"/>
            </a:br>
            <a:endParaRPr lang="en-CA" dirty="0"/>
          </a:p>
          <a:p>
            <a:r>
              <a:rPr lang="en-CA" dirty="0"/>
              <a:t>PowerAI Enterprise </a:t>
            </a:r>
          </a:p>
          <a:p>
            <a:pPr lvl="1"/>
            <a:r>
              <a:rPr lang="en-CA" dirty="0"/>
              <a:t>Understanding the enterprise portfolio pieces</a:t>
            </a:r>
          </a:p>
          <a:p>
            <a:pPr lvl="1"/>
            <a:r>
              <a:rPr lang="en-CA" dirty="0"/>
              <a:t>Deeper dive on LMS and DDL</a:t>
            </a:r>
          </a:p>
          <a:p>
            <a:pPr lvl="1"/>
            <a:r>
              <a:rPr lang="en-CA" dirty="0"/>
              <a:t>Deeper dive on hyperparameter optimization</a:t>
            </a:r>
          </a:p>
          <a:p>
            <a:pPr lvl="1"/>
            <a:r>
              <a:rPr lang="en-CA" dirty="0"/>
              <a:t>Deeper dive on inferencing</a:t>
            </a:r>
            <a:br>
              <a:rPr lang="en-CA" dirty="0"/>
            </a:br>
            <a:endParaRPr lang="en-CA" dirty="0"/>
          </a:p>
          <a:p>
            <a:r>
              <a:rPr lang="en-CA" dirty="0"/>
              <a:t>Packaging and offerings</a:t>
            </a:r>
          </a:p>
        </p:txBody>
      </p:sp>
    </p:spTree>
    <p:extLst>
      <p:ext uri="{BB962C8B-B14F-4D97-AF65-F5344CB8AC3E}">
        <p14:creationId xmlns:p14="http://schemas.microsoft.com/office/powerpoint/2010/main" val="23453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8402-7243-4AB3-B1C2-A406144025DF}"/>
              </a:ext>
            </a:extLst>
          </p:cNvPr>
          <p:cNvSpPr>
            <a:spLocks noGrp="1"/>
          </p:cNvSpPr>
          <p:nvPr>
            <p:ph type="title"/>
          </p:nvPr>
        </p:nvSpPr>
        <p:spPr/>
        <p:txBody>
          <a:bodyPr/>
          <a:lstStyle/>
          <a:p>
            <a:r>
              <a:rPr lang="en-US" dirty="0"/>
              <a:t>Deeper dive on hyperparameter optimization</a:t>
            </a:r>
          </a:p>
        </p:txBody>
      </p:sp>
      <p:sp>
        <p:nvSpPr>
          <p:cNvPr id="4" name="Text Placeholder 3">
            <a:extLst>
              <a:ext uri="{FF2B5EF4-FFF2-40B4-BE49-F238E27FC236}">
                <a16:creationId xmlns:a16="http://schemas.microsoft.com/office/drawing/2014/main" id="{040B4049-6A5D-4B3A-A66F-57BF68F05723}"/>
              </a:ext>
            </a:extLst>
          </p:cNvPr>
          <p:cNvSpPr>
            <a:spLocks noGrp="1"/>
          </p:cNvSpPr>
          <p:nvPr>
            <p:ph type="body" sz="quarter" idx="12"/>
          </p:nvPr>
        </p:nvSpPr>
        <p:spPr/>
        <p:txBody>
          <a:bodyPr/>
          <a:lstStyle/>
          <a:p>
            <a:r>
              <a:rPr lang="en-CA" dirty="0"/>
              <a:t> </a:t>
            </a:r>
          </a:p>
        </p:txBody>
      </p:sp>
      <p:sp>
        <p:nvSpPr>
          <p:cNvPr id="5" name="Text Placeholder 4">
            <a:extLst>
              <a:ext uri="{FF2B5EF4-FFF2-40B4-BE49-F238E27FC236}">
                <a16:creationId xmlns:a16="http://schemas.microsoft.com/office/drawing/2014/main" id="{D76AA0BA-75EA-4FF1-9025-1664D45F15F0}"/>
              </a:ext>
            </a:extLst>
          </p:cNvPr>
          <p:cNvSpPr>
            <a:spLocks noGrp="1"/>
          </p:cNvSpPr>
          <p:nvPr>
            <p:ph type="body" sz="quarter" idx="13"/>
          </p:nvPr>
        </p:nvSpPr>
        <p:spPr/>
        <p:txBody>
          <a:bodyPr/>
          <a:lstStyle/>
          <a:p>
            <a:r>
              <a:rPr lang="en-CA" dirty="0"/>
              <a:t> </a:t>
            </a:r>
          </a:p>
        </p:txBody>
      </p:sp>
      <p:pic>
        <p:nvPicPr>
          <p:cNvPr id="7" name="Picture 6">
            <a:extLst>
              <a:ext uri="{FF2B5EF4-FFF2-40B4-BE49-F238E27FC236}">
                <a16:creationId xmlns:a16="http://schemas.microsoft.com/office/drawing/2014/main" id="{040BD770-48DD-4286-A87F-4B4150E9FF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046850"/>
            <a:ext cx="4572000" cy="3049799"/>
          </a:xfrm>
          <a:prstGeom prst="rect">
            <a:avLst/>
          </a:prstGeom>
        </p:spPr>
      </p:pic>
    </p:spTree>
    <p:extLst>
      <p:ext uri="{BB962C8B-B14F-4D97-AF65-F5344CB8AC3E}">
        <p14:creationId xmlns:p14="http://schemas.microsoft.com/office/powerpoint/2010/main" val="405510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381000"/>
          </a:xfrm>
        </p:spPr>
        <p:txBody>
          <a:bodyPr/>
          <a:lstStyle/>
          <a:p>
            <a:r>
              <a:rPr lang="en-US" dirty="0"/>
              <a:t>Hyperparameter search &amp; optimization</a:t>
            </a:r>
          </a:p>
        </p:txBody>
      </p:sp>
      <p:sp>
        <p:nvSpPr>
          <p:cNvPr id="122" name="Content Placeholder 2"/>
          <p:cNvSpPr txBox="1">
            <a:spLocks/>
          </p:cNvSpPr>
          <p:nvPr/>
        </p:nvSpPr>
        <p:spPr>
          <a:xfrm>
            <a:off x="228600" y="784784"/>
            <a:ext cx="3813304" cy="3887108"/>
          </a:xfrm>
          <a:prstGeom prst="rect">
            <a:avLst/>
          </a:prstGeom>
        </p:spPr>
        <p:txBody>
          <a:bodyPr>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94310" indent="-194310">
              <a:lnSpc>
                <a:spcPct val="110000"/>
              </a:lnSpc>
              <a:spcBef>
                <a:spcPts val="600"/>
              </a:spcBef>
              <a:spcAft>
                <a:spcPts val="600"/>
              </a:spcAft>
              <a:buFont typeface="Arial" charset="0"/>
              <a:buChar char="•"/>
            </a:pPr>
            <a:r>
              <a:rPr lang="en-US" sz="1800" dirty="0"/>
              <a:t>Find the best hyperparameters using cognitive algorithms running in parallel, refining the values as the search progresses</a:t>
            </a:r>
          </a:p>
          <a:p>
            <a:pPr marL="194310" indent="-194310">
              <a:lnSpc>
                <a:spcPct val="110000"/>
              </a:lnSpc>
              <a:spcBef>
                <a:spcPts val="600"/>
              </a:spcBef>
              <a:spcAft>
                <a:spcPts val="600"/>
              </a:spcAft>
              <a:buFont typeface="Arial" charset="0"/>
              <a:buChar char="•"/>
            </a:pPr>
            <a:r>
              <a:rPr lang="en-US" sz="1800" dirty="0"/>
              <a:t>Supported Algorithms</a:t>
            </a:r>
          </a:p>
          <a:p>
            <a:pPr marL="384048" lvl="1" indent="-192024">
              <a:lnSpc>
                <a:spcPct val="110000"/>
              </a:lnSpc>
              <a:spcBef>
                <a:spcPts val="600"/>
              </a:spcBef>
              <a:spcAft>
                <a:spcPts val="600"/>
              </a:spcAft>
              <a:buFontTx/>
              <a:buChar char="-"/>
            </a:pPr>
            <a:r>
              <a:rPr lang="en-US" sz="1800" dirty="0"/>
              <a:t>Random Search</a:t>
            </a:r>
          </a:p>
          <a:p>
            <a:pPr marL="384048" lvl="1" indent="-192024">
              <a:lnSpc>
                <a:spcPct val="110000"/>
              </a:lnSpc>
              <a:spcBef>
                <a:spcPts val="600"/>
              </a:spcBef>
              <a:spcAft>
                <a:spcPts val="600"/>
              </a:spcAft>
              <a:buFontTx/>
              <a:buChar char="-"/>
            </a:pPr>
            <a:r>
              <a:rPr lang="en-US" sz="1800" dirty="0"/>
              <a:t>Bayesian</a:t>
            </a:r>
          </a:p>
          <a:p>
            <a:pPr marL="384048" lvl="1" indent="-192024">
              <a:lnSpc>
                <a:spcPct val="110000"/>
              </a:lnSpc>
              <a:spcBef>
                <a:spcPts val="600"/>
              </a:spcBef>
              <a:spcAft>
                <a:spcPts val="600"/>
              </a:spcAft>
              <a:buFontTx/>
              <a:buChar char="-"/>
            </a:pPr>
            <a:r>
              <a:rPr lang="en-US" sz="1800" dirty="0"/>
              <a:t>TPE</a:t>
            </a:r>
          </a:p>
          <a:p>
            <a:pPr marL="384048" lvl="1" indent="-192024">
              <a:lnSpc>
                <a:spcPct val="110000"/>
              </a:lnSpc>
              <a:spcBef>
                <a:spcPts val="600"/>
              </a:spcBef>
              <a:spcAft>
                <a:spcPts val="600"/>
              </a:spcAft>
              <a:buFontTx/>
              <a:buChar char="-"/>
            </a:pPr>
            <a:r>
              <a:rPr lang="en-US" sz="1800" dirty="0"/>
              <a:t>Hyperband</a:t>
            </a:r>
          </a:p>
          <a:p>
            <a:pPr marL="384048" lvl="1" indent="-192024">
              <a:lnSpc>
                <a:spcPct val="110000"/>
              </a:lnSpc>
              <a:spcBef>
                <a:spcPts val="600"/>
              </a:spcBef>
              <a:spcAft>
                <a:spcPts val="600"/>
              </a:spcAft>
              <a:buFontTx/>
              <a:buChar char="-"/>
            </a:pPr>
            <a:r>
              <a:rPr lang="en-US" sz="1800" dirty="0"/>
              <a:t>More to come…</a:t>
            </a:r>
          </a:p>
        </p:txBody>
      </p:sp>
      <p:pic>
        <p:nvPicPr>
          <p:cNvPr id="123" name="Picture 122"/>
          <p:cNvPicPr>
            <a:picLocks noChangeAspect="1"/>
          </p:cNvPicPr>
          <p:nvPr/>
        </p:nvPicPr>
        <p:blipFill rotWithShape="1">
          <a:blip r:embed="rId3" cstate="screen">
            <a:extLst>
              <a:ext uri="{28A0092B-C50C-407E-A947-70E740481C1C}">
                <a14:useLocalDpi xmlns:a14="http://schemas.microsoft.com/office/drawing/2010/main"/>
              </a:ext>
            </a:extLst>
          </a:blip>
          <a:srcRect t="-32"/>
          <a:stretch/>
        </p:blipFill>
        <p:spPr>
          <a:xfrm>
            <a:off x="4116628" y="742722"/>
            <a:ext cx="4798772" cy="2743200"/>
          </a:xfrm>
          <a:prstGeom prst="rect">
            <a:avLst/>
          </a:prstGeom>
          <a:ln>
            <a:solidFill>
              <a:srgbClr val="B0B0B0"/>
            </a:solidFill>
          </a:ln>
        </p:spPr>
      </p:pic>
      <p:pic>
        <p:nvPicPr>
          <p:cNvPr id="124" name="Picture 1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79192" y="3543881"/>
            <a:ext cx="5943600" cy="1351179"/>
          </a:xfrm>
          <a:prstGeom prst="rect">
            <a:avLst/>
          </a:prstGeom>
          <a:ln>
            <a:solidFill>
              <a:srgbClr val="B0B0B0"/>
            </a:solidFill>
          </a:ln>
        </p:spPr>
      </p:pic>
    </p:spTree>
    <p:extLst>
      <p:ext uri="{BB962C8B-B14F-4D97-AF65-F5344CB8AC3E}">
        <p14:creationId xmlns:p14="http://schemas.microsoft.com/office/powerpoint/2010/main" val="58940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8402-7243-4AB3-B1C2-A406144025DF}"/>
              </a:ext>
            </a:extLst>
          </p:cNvPr>
          <p:cNvSpPr>
            <a:spLocks noGrp="1"/>
          </p:cNvSpPr>
          <p:nvPr>
            <p:ph type="title"/>
          </p:nvPr>
        </p:nvSpPr>
        <p:spPr/>
        <p:txBody>
          <a:bodyPr/>
          <a:lstStyle/>
          <a:p>
            <a:r>
              <a:rPr lang="en-US" dirty="0"/>
              <a:t>Deeper dive on inferencing</a:t>
            </a:r>
          </a:p>
        </p:txBody>
      </p:sp>
      <p:sp>
        <p:nvSpPr>
          <p:cNvPr id="4" name="Text Placeholder 3">
            <a:extLst>
              <a:ext uri="{FF2B5EF4-FFF2-40B4-BE49-F238E27FC236}">
                <a16:creationId xmlns:a16="http://schemas.microsoft.com/office/drawing/2014/main" id="{A76C3758-246C-4505-96E7-78DE04D357E8}"/>
              </a:ext>
            </a:extLst>
          </p:cNvPr>
          <p:cNvSpPr>
            <a:spLocks noGrp="1"/>
          </p:cNvSpPr>
          <p:nvPr>
            <p:ph type="body" sz="quarter" idx="12"/>
          </p:nvPr>
        </p:nvSpPr>
        <p:spPr/>
        <p:txBody>
          <a:bodyPr/>
          <a:lstStyle/>
          <a:p>
            <a:r>
              <a:rPr lang="en-CA" dirty="0"/>
              <a:t> </a:t>
            </a:r>
          </a:p>
        </p:txBody>
      </p:sp>
      <p:sp>
        <p:nvSpPr>
          <p:cNvPr id="5" name="Text Placeholder 4">
            <a:extLst>
              <a:ext uri="{FF2B5EF4-FFF2-40B4-BE49-F238E27FC236}">
                <a16:creationId xmlns:a16="http://schemas.microsoft.com/office/drawing/2014/main" id="{E8DD750D-8B5A-4935-86AC-AF325F1EAE63}"/>
              </a:ext>
            </a:extLst>
          </p:cNvPr>
          <p:cNvSpPr>
            <a:spLocks noGrp="1"/>
          </p:cNvSpPr>
          <p:nvPr>
            <p:ph type="body" sz="quarter" idx="13"/>
          </p:nvPr>
        </p:nvSpPr>
        <p:spPr/>
        <p:txBody>
          <a:bodyPr/>
          <a:lstStyle/>
          <a:p>
            <a:r>
              <a:rPr lang="en-CA" dirty="0"/>
              <a:t> </a:t>
            </a:r>
          </a:p>
        </p:txBody>
      </p:sp>
      <p:pic>
        <p:nvPicPr>
          <p:cNvPr id="7" name="Picture 6">
            <a:extLst>
              <a:ext uri="{FF2B5EF4-FFF2-40B4-BE49-F238E27FC236}">
                <a16:creationId xmlns:a16="http://schemas.microsoft.com/office/drawing/2014/main" id="{25E898F9-0564-4D04-932C-D5FA6BD58EDA}"/>
              </a:ext>
            </a:extLst>
          </p:cNvPr>
          <p:cNvPicPr>
            <a:picLocks noChangeAspect="1"/>
          </p:cNvPicPr>
          <p:nvPr/>
        </p:nvPicPr>
        <p:blipFill>
          <a:blip r:embed="rId3"/>
          <a:stretch>
            <a:fillRect/>
          </a:stretch>
        </p:blipFill>
        <p:spPr>
          <a:xfrm>
            <a:off x="4572001" y="285750"/>
            <a:ext cx="4571999" cy="4571999"/>
          </a:xfrm>
          <a:prstGeom prst="rect">
            <a:avLst/>
          </a:prstGeom>
        </p:spPr>
      </p:pic>
    </p:spTree>
    <p:extLst>
      <p:ext uri="{BB962C8B-B14F-4D97-AF65-F5344CB8AC3E}">
        <p14:creationId xmlns:p14="http://schemas.microsoft.com/office/powerpoint/2010/main" val="350786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1DEDE8-891A-D341-8B80-F928B76B7ED5}"/>
              </a:ext>
            </a:extLst>
          </p:cNvPr>
          <p:cNvSpPr>
            <a:spLocks noGrp="1"/>
          </p:cNvSpPr>
          <p:nvPr>
            <p:ph type="title"/>
          </p:nvPr>
        </p:nvSpPr>
        <p:spPr>
          <a:xfrm>
            <a:off x="228600" y="201168"/>
            <a:ext cx="8686800" cy="381000"/>
          </a:xfrm>
        </p:spPr>
        <p:txBody>
          <a:bodyPr/>
          <a:lstStyle/>
          <a:p>
            <a:r>
              <a:rPr lang="en-US" dirty="0"/>
              <a:t>Inference using REST API</a:t>
            </a:r>
          </a:p>
        </p:txBody>
      </p:sp>
      <p:sp>
        <p:nvSpPr>
          <p:cNvPr id="2" name="Text Placeholder 1"/>
          <p:cNvSpPr>
            <a:spLocks noGrp="1"/>
          </p:cNvSpPr>
          <p:nvPr>
            <p:ph type="body" sz="quarter" idx="4294967295"/>
          </p:nvPr>
        </p:nvSpPr>
        <p:spPr>
          <a:xfrm>
            <a:off x="228601" y="2160059"/>
            <a:ext cx="2286000" cy="1615863"/>
          </a:xfrm>
        </p:spPr>
        <p:txBody>
          <a:bodyPr anchor="ctr"/>
          <a:lstStyle/>
          <a:p>
            <a:r>
              <a:rPr lang="en-US" sz="1600" dirty="0"/>
              <a:t>Single Inference is available via REST API in IBM PowerAI Enterprise</a:t>
            </a:r>
          </a:p>
        </p:txBody>
      </p:sp>
      <p:cxnSp>
        <p:nvCxnSpPr>
          <p:cNvPr id="6" name="Straight Arrow Connector 5"/>
          <p:cNvCxnSpPr>
            <a:cxnSpLocks/>
            <a:stCxn id="2" idx="3"/>
            <a:endCxn id="9" idx="1"/>
          </p:cNvCxnSpPr>
          <p:nvPr/>
        </p:nvCxnSpPr>
        <p:spPr>
          <a:xfrm flipV="1">
            <a:off x="2514601" y="1755265"/>
            <a:ext cx="822959" cy="1212726"/>
          </a:xfrm>
          <a:prstGeom prst="straightConnector1">
            <a:avLst/>
          </a:prstGeom>
          <a:ln w="57150" cap="rnd">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a:stCxn id="2" idx="3"/>
            <a:endCxn id="5" idx="1"/>
          </p:cNvCxnSpPr>
          <p:nvPr/>
        </p:nvCxnSpPr>
        <p:spPr>
          <a:xfrm>
            <a:off x="2514601" y="2967991"/>
            <a:ext cx="822959" cy="948524"/>
          </a:xfrm>
          <a:prstGeom prst="straightConnector1">
            <a:avLst/>
          </a:prstGeom>
          <a:ln w="57150" cap="rnd">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9AC2EF83-E9BC-5D4F-B918-6E87B1C5D2B4}"/>
              </a:ext>
            </a:extLst>
          </p:cNvPr>
          <p:cNvGrpSpPr/>
          <p:nvPr/>
        </p:nvGrpSpPr>
        <p:grpSpPr>
          <a:xfrm>
            <a:off x="3337560" y="990766"/>
            <a:ext cx="5486400" cy="3954449"/>
            <a:chOff x="3337560" y="806196"/>
            <a:chExt cx="5486400" cy="3954449"/>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1074" r="1590" b="3369"/>
            <a:stretch/>
          </p:blipFill>
          <p:spPr>
            <a:xfrm>
              <a:off x="3337560" y="2703245"/>
              <a:ext cx="5486400" cy="2057400"/>
            </a:xfrm>
            <a:prstGeom prst="rect">
              <a:avLst/>
            </a:prstGeom>
          </p:spPr>
        </p:pic>
        <p:grpSp>
          <p:nvGrpSpPr>
            <p:cNvPr id="8" name="Group 7">
              <a:extLst>
                <a:ext uri="{FF2B5EF4-FFF2-40B4-BE49-F238E27FC236}">
                  <a16:creationId xmlns:a16="http://schemas.microsoft.com/office/drawing/2014/main" id="{04765C11-14D4-B64D-95F2-630C7F71B7C1}"/>
                </a:ext>
              </a:extLst>
            </p:cNvPr>
            <p:cNvGrpSpPr>
              <a:grpSpLocks noChangeAspect="1"/>
            </p:cNvGrpSpPr>
            <p:nvPr/>
          </p:nvGrpSpPr>
          <p:grpSpPr>
            <a:xfrm>
              <a:off x="3337560" y="806196"/>
              <a:ext cx="5486400" cy="1809788"/>
              <a:chOff x="1996111" y="2172124"/>
              <a:chExt cx="5577840" cy="1839951"/>
            </a:xfrm>
          </p:grpSpPr>
          <p:pic>
            <p:nvPicPr>
              <p:cNvPr id="9" name="Picture 8">
                <a:extLst>
                  <a:ext uri="{FF2B5EF4-FFF2-40B4-BE49-F238E27FC236}">
                    <a16:creationId xmlns:a16="http://schemas.microsoft.com/office/drawing/2014/main" id="{A592EEB7-7B00-F746-8250-6B1E10ADCD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a:off x="1996111" y="2172124"/>
                <a:ext cx="5577840" cy="1554480"/>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96111" y="3554875"/>
                <a:ext cx="5577840" cy="457200"/>
              </a:xfrm>
              <a:prstGeom prst="rect">
                <a:avLst/>
              </a:prstGeom>
            </p:spPr>
          </p:pic>
        </p:grpSp>
      </p:grpSp>
    </p:spTree>
    <p:extLst>
      <p:ext uri="{BB962C8B-B14F-4D97-AF65-F5344CB8AC3E}">
        <p14:creationId xmlns:p14="http://schemas.microsoft.com/office/powerpoint/2010/main" val="901592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Right Arrow 278"/>
          <p:cNvSpPr/>
          <p:nvPr/>
        </p:nvSpPr>
        <p:spPr>
          <a:xfrm>
            <a:off x="6065879" y="2864654"/>
            <a:ext cx="884372" cy="3698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52" name="Rectangle 51"/>
          <p:cNvSpPr/>
          <p:nvPr/>
        </p:nvSpPr>
        <p:spPr>
          <a:xfrm>
            <a:off x="5592114" y="2396000"/>
            <a:ext cx="1856984" cy="461665"/>
          </a:xfrm>
          <a:prstGeom prst="rect">
            <a:avLst/>
          </a:prstGeom>
        </p:spPr>
        <p:txBody>
          <a:bodyPr wrap="square">
            <a:spAutoFit/>
          </a:bodyPr>
          <a:lstStyle/>
          <a:p>
            <a:pPr algn="ctr"/>
            <a:r>
              <a:rPr lang="en-US" altLang="zh-CN" sz="1200" dirty="0">
                <a:ea typeface="微软雅黑" panose="020B0503020204020204" pitchFamily="34" charset="-122"/>
                <a:cs typeface="Arial" panose="020B0604020202020204" pitchFamily="34" charset="0"/>
              </a:rPr>
              <a:t>Map to Different Platforms</a:t>
            </a:r>
            <a:endParaRPr lang="zh-CN" altLang="en-US" sz="1200" dirty="0">
              <a:ea typeface="微软雅黑" panose="020B0503020204020204" pitchFamily="34" charset="-122"/>
              <a:cs typeface="Arial" panose="020B0604020202020204" pitchFamily="34" charset="0"/>
            </a:endParaRPr>
          </a:p>
        </p:txBody>
      </p:sp>
      <p:grpSp>
        <p:nvGrpSpPr>
          <p:cNvPr id="7" name="Group 6">
            <a:extLst>
              <a:ext uri="{FF2B5EF4-FFF2-40B4-BE49-F238E27FC236}">
                <a16:creationId xmlns:a16="http://schemas.microsoft.com/office/drawing/2014/main" id="{2F47555E-E33E-D441-919C-70EAAC01868C}"/>
              </a:ext>
            </a:extLst>
          </p:cNvPr>
          <p:cNvGrpSpPr/>
          <p:nvPr/>
        </p:nvGrpSpPr>
        <p:grpSpPr>
          <a:xfrm>
            <a:off x="7348706" y="1017058"/>
            <a:ext cx="1566694" cy="3641537"/>
            <a:chOff x="7087100" y="1017058"/>
            <a:chExt cx="1566694" cy="3641537"/>
          </a:xfrm>
        </p:grpSpPr>
        <p:pic>
          <p:nvPicPr>
            <p:cNvPr id="271" name="Picture 27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5098" y="3313246"/>
              <a:ext cx="690698" cy="455298"/>
            </a:xfrm>
            <a:prstGeom prst="rect">
              <a:avLst/>
            </a:prstGeom>
          </p:spPr>
        </p:pic>
        <p:sp>
          <p:nvSpPr>
            <p:cNvPr id="274" name="Rounded Rectangle 273"/>
            <p:cNvSpPr/>
            <p:nvPr/>
          </p:nvSpPr>
          <p:spPr>
            <a:xfrm>
              <a:off x="7187493" y="1317635"/>
              <a:ext cx="1365909" cy="3340960"/>
            </a:xfrm>
            <a:prstGeom prst="roundRect">
              <a:avLst>
                <a:gd name="adj" fmla="val 7333"/>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77" name="Rectangle 276"/>
            <p:cNvSpPr/>
            <p:nvPr/>
          </p:nvSpPr>
          <p:spPr>
            <a:xfrm>
              <a:off x="7239498" y="3786575"/>
              <a:ext cx="1261898" cy="430887"/>
            </a:xfrm>
            <a:prstGeom prst="rect">
              <a:avLst/>
            </a:prstGeom>
            <a:noFill/>
          </p:spPr>
          <p:txBody>
            <a:bodyPr wrap="square">
              <a:spAutoFit/>
            </a:bodyPr>
            <a:lstStyle/>
            <a:p>
              <a:pPr algn="ctr"/>
              <a:r>
                <a:rPr lang="en-US" altLang="zh-CN" sz="1100" dirty="0">
                  <a:ea typeface="微软雅黑" panose="020B0503020204020204" pitchFamily="34" charset="-122"/>
                  <a:cs typeface="Arial" panose="020B0604020202020204" pitchFamily="34" charset="0"/>
                </a:rPr>
                <a:t>Neural network processor</a:t>
              </a:r>
              <a:endParaRPr lang="zh-CN" altLang="en-US" sz="1100" dirty="0">
                <a:ea typeface="微软雅黑" panose="020B0503020204020204" pitchFamily="34" charset="-122"/>
                <a:cs typeface="Arial" panose="020B0604020202020204" pitchFamily="34" charset="0"/>
              </a:endParaRPr>
            </a:p>
          </p:txBody>
        </p:sp>
        <p:sp>
          <p:nvSpPr>
            <p:cNvPr id="281" name="Rectangle 280"/>
            <p:cNvSpPr/>
            <p:nvPr/>
          </p:nvSpPr>
          <p:spPr>
            <a:xfrm>
              <a:off x="7297576" y="2818416"/>
              <a:ext cx="1145743" cy="430887"/>
            </a:xfrm>
            <a:prstGeom prst="rect">
              <a:avLst/>
            </a:prstGeom>
            <a:noFill/>
          </p:spPr>
          <p:txBody>
            <a:bodyPr wrap="square">
              <a:spAutoFit/>
            </a:bodyPr>
            <a:lstStyle/>
            <a:p>
              <a:pPr algn="ctr"/>
              <a:r>
                <a:rPr lang="en-US" altLang="zh-CN" sz="1100" dirty="0">
                  <a:ea typeface="微软雅黑" panose="020B0503020204020204" pitchFamily="34" charset="-122"/>
                  <a:cs typeface="Arial" panose="020B0604020202020204" pitchFamily="34" charset="0"/>
                </a:rPr>
                <a:t>Embedded GPU</a:t>
              </a:r>
              <a:endParaRPr lang="zh-CN" altLang="en-US" sz="1100" dirty="0">
                <a:ea typeface="微软雅黑" panose="020B0503020204020204" pitchFamily="34" charset="-122"/>
                <a:cs typeface="Arial" panose="020B0604020202020204" pitchFamily="34" charset="0"/>
              </a:endParaRPr>
            </a:p>
          </p:txBody>
        </p:sp>
        <p:sp>
          <p:nvSpPr>
            <p:cNvPr id="282" name="Rectangle 281"/>
            <p:cNvSpPr/>
            <p:nvPr/>
          </p:nvSpPr>
          <p:spPr>
            <a:xfrm>
              <a:off x="7297576" y="2019534"/>
              <a:ext cx="1145743" cy="261610"/>
            </a:xfrm>
            <a:prstGeom prst="rect">
              <a:avLst/>
            </a:prstGeom>
            <a:noFill/>
          </p:spPr>
          <p:txBody>
            <a:bodyPr wrap="square" lIns="0" rIns="0">
              <a:spAutoFit/>
            </a:bodyPr>
            <a:lstStyle/>
            <a:p>
              <a:pPr algn="ctr"/>
              <a:r>
                <a:rPr lang="en-US" altLang="zh-CN" sz="1100" dirty="0">
                  <a:ea typeface="微软雅黑" panose="020B0503020204020204" pitchFamily="34" charset="-122"/>
                  <a:cs typeface="Arial" panose="020B0604020202020204" pitchFamily="34" charset="0"/>
                </a:rPr>
                <a:t>Embedded FPGA</a:t>
              </a:r>
              <a:endParaRPr lang="zh-CN" altLang="en-US" sz="1100" dirty="0">
                <a:ea typeface="微软雅黑" panose="020B0503020204020204" pitchFamily="34" charset="-122"/>
                <a:cs typeface="Arial" panose="020B0604020202020204" pitchFamily="34" charset="0"/>
              </a:endParaRPr>
            </a:p>
          </p:txBody>
        </p:sp>
        <p:pic>
          <p:nvPicPr>
            <p:cNvPr id="283" name="Picture 2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0393" y="2363934"/>
              <a:ext cx="740108" cy="445861"/>
            </a:xfrm>
            <a:prstGeom prst="rect">
              <a:avLst/>
            </a:prstGeom>
          </p:spPr>
        </p:pic>
        <p:pic>
          <p:nvPicPr>
            <p:cNvPr id="284" name="Picture 28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0393" y="1520118"/>
              <a:ext cx="740108" cy="467446"/>
            </a:xfrm>
            <a:prstGeom prst="rect">
              <a:avLst/>
            </a:prstGeom>
          </p:spPr>
        </p:pic>
        <p:sp>
          <p:nvSpPr>
            <p:cNvPr id="37" name="Rectangle 36"/>
            <p:cNvSpPr/>
            <p:nvPr/>
          </p:nvSpPr>
          <p:spPr>
            <a:xfrm>
              <a:off x="7297575" y="4248955"/>
              <a:ext cx="1145744" cy="276999"/>
            </a:xfrm>
            <a:prstGeom prst="rect">
              <a:avLst/>
            </a:prstGeom>
            <a:noFill/>
          </p:spPr>
          <p:txBody>
            <a:bodyPr wrap="square">
              <a:spAutoFit/>
            </a:bodyPr>
            <a:lstStyle/>
            <a:p>
              <a:pPr algn="ctr"/>
              <a:r>
                <a:rPr lang="en-US" altLang="zh-CN" sz="1200" dirty="0">
                  <a:ea typeface="微软雅黑" panose="020B0503020204020204" pitchFamily="34" charset="-122"/>
                  <a:cs typeface="Arial" panose="020B0604020202020204" pitchFamily="34" charset="0"/>
                </a:rPr>
                <a:t>CPUs, GPUs</a:t>
              </a:r>
              <a:endParaRPr lang="zh-CN" altLang="en-US" sz="1200" dirty="0">
                <a:ea typeface="微软雅黑" panose="020B0503020204020204" pitchFamily="34" charset="-122"/>
                <a:cs typeface="Arial" panose="020B0604020202020204" pitchFamily="34" charset="0"/>
              </a:endParaRPr>
            </a:p>
          </p:txBody>
        </p:sp>
        <p:sp>
          <p:nvSpPr>
            <p:cNvPr id="276" name="Rectangle 275"/>
            <p:cNvSpPr/>
            <p:nvPr/>
          </p:nvSpPr>
          <p:spPr>
            <a:xfrm>
              <a:off x="7087100" y="1017058"/>
              <a:ext cx="1566694" cy="307777"/>
            </a:xfrm>
            <a:prstGeom prst="rect">
              <a:avLst/>
            </a:prstGeom>
            <a:noFill/>
          </p:spPr>
          <p:txBody>
            <a:bodyPr wrap="square">
              <a:spAutoFit/>
            </a:bodyPr>
            <a:lstStyle/>
            <a:p>
              <a:pPr algn="ctr"/>
              <a:r>
                <a:rPr lang="en-US" altLang="zh-CN" sz="1400" dirty="0">
                  <a:solidFill>
                    <a:prstClr val="black"/>
                  </a:solidFill>
                  <a:ea typeface="微软雅黑" panose="020B0503020204020204" pitchFamily="34" charset="-122"/>
                  <a:cs typeface="Arial" panose="020B0604020202020204" pitchFamily="34" charset="0"/>
                </a:rPr>
                <a:t>Cloud or Edge</a:t>
              </a:r>
            </a:p>
          </p:txBody>
        </p:sp>
      </p:grpSp>
      <p:sp>
        <p:nvSpPr>
          <p:cNvPr id="2" name="Title 1">
            <a:extLst>
              <a:ext uri="{FF2B5EF4-FFF2-40B4-BE49-F238E27FC236}">
                <a16:creationId xmlns:a16="http://schemas.microsoft.com/office/drawing/2014/main" id="{8117BACF-D0F4-EF43-A363-58D0F329A60D}"/>
              </a:ext>
            </a:extLst>
          </p:cNvPr>
          <p:cNvSpPr>
            <a:spLocks noGrp="1"/>
          </p:cNvSpPr>
          <p:nvPr>
            <p:ph type="title"/>
          </p:nvPr>
        </p:nvSpPr>
        <p:spPr>
          <a:xfrm>
            <a:off x="228600" y="201168"/>
            <a:ext cx="8686800" cy="381000"/>
          </a:xfrm>
        </p:spPr>
        <p:txBody>
          <a:bodyPr/>
          <a:lstStyle/>
          <a:p>
            <a:r>
              <a:rPr lang="en-US" dirty="0">
                <a:latin typeface="+mn-lt"/>
              </a:rPr>
              <a:t>Choose your inference architecture for visual models</a:t>
            </a:r>
          </a:p>
        </p:txBody>
      </p:sp>
      <p:sp>
        <p:nvSpPr>
          <p:cNvPr id="8" name="Rounded Rectangle 7"/>
          <p:cNvSpPr/>
          <p:nvPr/>
        </p:nvSpPr>
        <p:spPr>
          <a:xfrm>
            <a:off x="2589690" y="1932898"/>
            <a:ext cx="2926080" cy="2595088"/>
          </a:xfrm>
          <a:prstGeom prst="roundRect">
            <a:avLst>
              <a:gd name="adj" fmla="val 494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sp>
        <p:nvSpPr>
          <p:cNvPr id="257" name="Rectangle 256"/>
          <p:cNvSpPr/>
          <p:nvPr/>
        </p:nvSpPr>
        <p:spPr>
          <a:xfrm>
            <a:off x="635502" y="3827173"/>
            <a:ext cx="1236236" cy="323165"/>
          </a:xfrm>
          <a:prstGeom prst="rect">
            <a:avLst/>
          </a:prstGeom>
        </p:spPr>
        <p:txBody>
          <a:bodyPr wrap="none">
            <a:spAutoFit/>
          </a:bodyPr>
          <a:lstStyle/>
          <a:p>
            <a:r>
              <a:rPr lang="en-US" altLang="zh-CN" sz="1500" dirty="0">
                <a:ea typeface="微软雅黑" panose="020B0503020204020204" pitchFamily="34" charset="-122"/>
                <a:cs typeface="Arial" panose="020B0604020202020204" pitchFamily="34" charset="0"/>
              </a:rPr>
              <a:t>CPU + GPU</a:t>
            </a:r>
            <a:endParaRPr lang="zh-CN" altLang="en-US" sz="1500" dirty="0">
              <a:ea typeface="微软雅黑" panose="020B0503020204020204" pitchFamily="34" charset="-122"/>
              <a:cs typeface="Arial" panose="020B0604020202020204" pitchFamily="34" charset="0"/>
            </a:endParaRPr>
          </a:p>
        </p:txBody>
      </p:sp>
      <p:pic>
        <p:nvPicPr>
          <p:cNvPr id="258" name="Picture 25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785" y="3009310"/>
            <a:ext cx="1947670" cy="732821"/>
          </a:xfrm>
          <a:prstGeom prst="rect">
            <a:avLst/>
          </a:prstGeom>
          <a:ln>
            <a:noFill/>
          </a:ln>
          <a:effectLst>
            <a:softEdge rad="112500"/>
          </a:effectLst>
        </p:spPr>
      </p:pic>
      <p:grpSp>
        <p:nvGrpSpPr>
          <p:cNvPr id="10" name="Group 9">
            <a:extLst>
              <a:ext uri="{FF2B5EF4-FFF2-40B4-BE49-F238E27FC236}">
                <a16:creationId xmlns:a16="http://schemas.microsoft.com/office/drawing/2014/main" id="{15993F9A-70F6-C24A-9C20-4433962768B3}"/>
              </a:ext>
            </a:extLst>
          </p:cNvPr>
          <p:cNvGrpSpPr/>
          <p:nvPr/>
        </p:nvGrpSpPr>
        <p:grpSpPr>
          <a:xfrm>
            <a:off x="318180" y="2185476"/>
            <a:ext cx="1870881" cy="702318"/>
            <a:chOff x="305184" y="2185476"/>
            <a:chExt cx="1870881" cy="702318"/>
          </a:xfrm>
        </p:grpSpPr>
        <p:pic>
          <p:nvPicPr>
            <p:cNvPr id="4" name="Picture 3"/>
            <p:cNvPicPr>
              <a:picLocks/>
            </p:cNvPicPr>
            <p:nvPr/>
          </p:nvPicPr>
          <p:blipFill>
            <a:blip r:embed="rId7" cstate="screen">
              <a:extLst>
                <a:ext uri="{28A0092B-C50C-407E-A947-70E740481C1C}">
                  <a14:useLocalDpi xmlns:a14="http://schemas.microsoft.com/office/drawing/2010/main"/>
                </a:ext>
              </a:extLst>
            </a:blip>
            <a:stretch>
              <a:fillRect/>
            </a:stretch>
          </p:blipFill>
          <p:spPr>
            <a:xfrm>
              <a:off x="357524" y="2256939"/>
              <a:ext cx="648690" cy="559392"/>
            </a:xfrm>
            <a:prstGeom prst="rect">
              <a:avLst/>
            </a:prstGeom>
            <a:ln>
              <a:noFill/>
            </a:ln>
            <a:effectLst/>
          </p:spPr>
        </p:pic>
        <p:sp>
          <p:nvSpPr>
            <p:cNvPr id="3" name="TextBox 2"/>
            <p:cNvSpPr txBox="1"/>
            <p:nvPr/>
          </p:nvSpPr>
          <p:spPr>
            <a:xfrm>
              <a:off x="1020455" y="2275025"/>
              <a:ext cx="1115885" cy="523220"/>
            </a:xfrm>
            <a:prstGeom prst="rect">
              <a:avLst/>
            </a:prstGeom>
            <a:noFill/>
          </p:spPr>
          <p:txBody>
            <a:bodyPr wrap="square" rtlCol="0">
              <a:spAutoFit/>
            </a:bodyPr>
            <a:lstStyle/>
            <a:p>
              <a:pPr algn="ctr"/>
              <a:r>
                <a:rPr lang="en-US" altLang="zh-CN" sz="1400" dirty="0">
                  <a:cs typeface="Arial" panose="020B0604020202020204" pitchFamily="34" charset="0"/>
                </a:rPr>
                <a:t>Trained model</a:t>
              </a:r>
              <a:endParaRPr lang="zh-CN" altLang="en-US" sz="1400" dirty="0">
                <a:cs typeface="Arial" panose="020B0604020202020204" pitchFamily="34" charset="0"/>
              </a:endParaRPr>
            </a:p>
          </p:txBody>
        </p:sp>
        <p:sp>
          <p:nvSpPr>
            <p:cNvPr id="5" name="Rectangle 4"/>
            <p:cNvSpPr/>
            <p:nvPr/>
          </p:nvSpPr>
          <p:spPr>
            <a:xfrm>
              <a:off x="305184" y="2185476"/>
              <a:ext cx="1870881" cy="70231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prstClr val="white"/>
                </a:solidFill>
              </a:endParaRPr>
            </a:p>
          </p:txBody>
        </p:sp>
      </p:grpSp>
      <p:cxnSp>
        <p:nvCxnSpPr>
          <p:cNvPr id="47" name="Curved Connector 46"/>
          <p:cNvCxnSpPr>
            <a:cxnSpLocks/>
            <a:stCxn id="44" idx="1"/>
            <a:endCxn id="41" idx="1"/>
          </p:cNvCxnSpPr>
          <p:nvPr/>
        </p:nvCxnSpPr>
        <p:spPr>
          <a:xfrm rot="10800000">
            <a:off x="2768646" y="2995190"/>
            <a:ext cx="12700" cy="897625"/>
          </a:xfrm>
          <a:prstGeom prst="curvedConnector3">
            <a:avLst>
              <a:gd name="adj1" fmla="val 111428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573094" y="1627501"/>
            <a:ext cx="2816797" cy="323165"/>
          </a:xfrm>
          <a:prstGeom prst="rect">
            <a:avLst/>
          </a:prstGeom>
        </p:spPr>
        <p:txBody>
          <a:bodyPr wrap="none">
            <a:spAutoFit/>
          </a:bodyPr>
          <a:lstStyle/>
          <a:p>
            <a:r>
              <a:rPr lang="en-US" altLang="zh-CN" sz="1500" dirty="0">
                <a:ea typeface="微软雅黑" panose="020B0503020204020204" pitchFamily="34" charset="-122"/>
                <a:cs typeface="Arial" panose="020B0604020202020204" pitchFamily="34" charset="0"/>
              </a:rPr>
              <a:t>IBM </a:t>
            </a:r>
            <a:r>
              <a:rPr lang="en-US" altLang="zh-CN" sz="1500" dirty="0" err="1">
                <a:ea typeface="微软雅黑" panose="020B0503020204020204" pitchFamily="34" charset="-122"/>
                <a:cs typeface="Arial" panose="020B0604020202020204" pitchFamily="34" charset="0"/>
              </a:rPr>
              <a:t>PowerAI</a:t>
            </a:r>
            <a:r>
              <a:rPr lang="en-US" altLang="zh-CN" sz="1500" dirty="0">
                <a:ea typeface="微软雅黑" panose="020B0503020204020204" pitchFamily="34" charset="-122"/>
                <a:cs typeface="Arial" panose="020B0604020202020204" pitchFamily="34" charset="0"/>
              </a:rPr>
              <a:t> Inference Engine</a:t>
            </a:r>
            <a:endParaRPr lang="zh-CN" altLang="en-US" sz="1500" dirty="0">
              <a:ea typeface="微软雅黑" panose="020B0503020204020204" pitchFamily="34" charset="-122"/>
              <a:cs typeface="Arial" panose="020B0604020202020204" pitchFamily="34" charset="0"/>
            </a:endParaRPr>
          </a:p>
        </p:txBody>
      </p:sp>
      <p:sp>
        <p:nvSpPr>
          <p:cNvPr id="53" name="Rounded Rectangle 52"/>
          <p:cNvSpPr/>
          <p:nvPr/>
        </p:nvSpPr>
        <p:spPr>
          <a:xfrm>
            <a:off x="228600" y="1590176"/>
            <a:ext cx="5363513" cy="3068419"/>
          </a:xfrm>
          <a:prstGeom prst="roundRect">
            <a:avLst>
              <a:gd name="adj" fmla="val 2550"/>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54" name="Right Arrow 53"/>
          <p:cNvSpPr/>
          <p:nvPr/>
        </p:nvSpPr>
        <p:spPr>
          <a:xfrm>
            <a:off x="2201466" y="2351727"/>
            <a:ext cx="382948" cy="36981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prstClr val="white"/>
              </a:solidFill>
            </a:endParaRPr>
          </a:p>
        </p:txBody>
      </p:sp>
      <p:sp>
        <p:nvSpPr>
          <p:cNvPr id="256" name="Rectangle 255"/>
          <p:cNvSpPr/>
          <p:nvPr/>
        </p:nvSpPr>
        <p:spPr>
          <a:xfrm>
            <a:off x="705743" y="1232924"/>
            <a:ext cx="3995646" cy="323165"/>
          </a:xfrm>
          <a:prstGeom prst="rect">
            <a:avLst/>
          </a:prstGeom>
          <a:noFill/>
        </p:spPr>
        <p:txBody>
          <a:bodyPr wrap="none">
            <a:spAutoFit/>
          </a:bodyPr>
          <a:lstStyle/>
          <a:p>
            <a:r>
              <a:rPr lang="en-US" altLang="zh-CN" sz="1500" dirty="0">
                <a:solidFill>
                  <a:prstClr val="black"/>
                </a:solidFill>
                <a:ea typeface="微软雅黑" panose="020B0503020204020204" pitchFamily="34" charset="-122"/>
                <a:cs typeface="Arial" panose="020B0604020202020204" pitchFamily="34" charset="0"/>
              </a:rPr>
              <a:t>Data Center: Train model &amp; Compile to Edge</a:t>
            </a:r>
            <a:endParaRPr lang="zh-CN" altLang="en-US" sz="1500" dirty="0">
              <a:solidFill>
                <a:prstClr val="black"/>
              </a:solidFill>
              <a:ea typeface="微软雅黑" panose="020B0503020204020204" pitchFamily="34" charset="-122"/>
              <a:cs typeface="Arial" panose="020B0604020202020204" pitchFamily="34" charset="0"/>
            </a:endParaRPr>
          </a:p>
        </p:txBody>
      </p:sp>
      <p:grpSp>
        <p:nvGrpSpPr>
          <p:cNvPr id="16" name="Group 15">
            <a:extLst>
              <a:ext uri="{FF2B5EF4-FFF2-40B4-BE49-F238E27FC236}">
                <a16:creationId xmlns:a16="http://schemas.microsoft.com/office/drawing/2014/main" id="{2A3958D5-7AE6-5243-9B55-AB947EF74F54}"/>
              </a:ext>
            </a:extLst>
          </p:cNvPr>
          <p:cNvGrpSpPr/>
          <p:nvPr/>
        </p:nvGrpSpPr>
        <p:grpSpPr>
          <a:xfrm>
            <a:off x="2768646" y="2054706"/>
            <a:ext cx="2767027" cy="2065632"/>
            <a:chOff x="2768646" y="2054706"/>
            <a:chExt cx="2767027" cy="2065632"/>
          </a:xfrm>
        </p:grpSpPr>
        <p:sp>
          <p:nvSpPr>
            <p:cNvPr id="35" name="Rounded Rectangle 34"/>
            <p:cNvSpPr/>
            <p:nvPr/>
          </p:nvSpPr>
          <p:spPr>
            <a:xfrm>
              <a:off x="2768646" y="2054706"/>
              <a:ext cx="2451285" cy="455048"/>
            </a:xfrm>
            <a:prstGeom prst="roundRect">
              <a:avLst/>
            </a:prstGeom>
            <a:solidFill>
              <a:schemeClr val="accent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400" dirty="0">
                  <a:solidFill>
                    <a:schemeClr val="bg2"/>
                  </a:solidFill>
                </a:rPr>
                <a:t>model parser</a:t>
              </a:r>
              <a:endParaRPr lang="zh-CN" altLang="en-US" sz="1400" dirty="0">
                <a:solidFill>
                  <a:schemeClr val="bg2"/>
                </a:solidFill>
              </a:endParaRPr>
            </a:p>
          </p:txBody>
        </p:sp>
        <p:sp>
          <p:nvSpPr>
            <p:cNvPr id="41" name="Rounded Rectangle 40"/>
            <p:cNvSpPr/>
            <p:nvPr/>
          </p:nvSpPr>
          <p:spPr>
            <a:xfrm>
              <a:off x="2768646" y="2767665"/>
              <a:ext cx="2451285" cy="455048"/>
            </a:xfrm>
            <a:prstGeom prst="roundRect">
              <a:avLst/>
            </a:prstGeom>
            <a:solidFill>
              <a:schemeClr val="accent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400" dirty="0">
                  <a:solidFill>
                    <a:schemeClr val="bg2"/>
                  </a:solidFill>
                </a:rPr>
                <a:t>model analyzer </a:t>
              </a:r>
              <a:endParaRPr lang="zh-CN" altLang="en-US" sz="1400" dirty="0">
                <a:solidFill>
                  <a:schemeClr val="bg2"/>
                </a:solidFill>
              </a:endParaRPr>
            </a:p>
          </p:txBody>
        </p:sp>
        <p:sp>
          <p:nvSpPr>
            <p:cNvPr id="43" name="TextBox 42"/>
            <p:cNvSpPr txBox="1"/>
            <p:nvPr/>
          </p:nvSpPr>
          <p:spPr>
            <a:xfrm>
              <a:off x="3986380" y="2500210"/>
              <a:ext cx="1074333" cy="276999"/>
            </a:xfrm>
            <a:prstGeom prst="rect">
              <a:avLst/>
            </a:prstGeom>
            <a:noFill/>
          </p:spPr>
          <p:txBody>
            <a:bodyPr wrap="none" rtlCol="0">
              <a:spAutoFit/>
            </a:bodyPr>
            <a:lstStyle/>
            <a:p>
              <a:r>
                <a:rPr lang="en-US" altLang="zh-CN" sz="1200" dirty="0">
                  <a:solidFill>
                    <a:prstClr val="white"/>
                  </a:solidFill>
                  <a:cs typeface="Arial" panose="020B0604020202020204" pitchFamily="34" charset="0"/>
                </a:rPr>
                <a:t>NN structure</a:t>
              </a:r>
              <a:endParaRPr lang="zh-CN" altLang="en-US" sz="1200" dirty="0">
                <a:solidFill>
                  <a:prstClr val="white"/>
                </a:solidFill>
                <a:cs typeface="Arial" panose="020B0604020202020204" pitchFamily="34" charset="0"/>
              </a:endParaRPr>
            </a:p>
          </p:txBody>
        </p:sp>
        <p:sp>
          <p:nvSpPr>
            <p:cNvPr id="44" name="Rounded Rectangle 43"/>
            <p:cNvSpPr/>
            <p:nvPr/>
          </p:nvSpPr>
          <p:spPr>
            <a:xfrm>
              <a:off x="2768646" y="3665290"/>
              <a:ext cx="2451285" cy="455048"/>
            </a:xfrm>
            <a:prstGeom prst="roundRect">
              <a:avLst/>
            </a:prstGeom>
            <a:solidFill>
              <a:schemeClr val="accent1">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1400" dirty="0">
                  <a:solidFill>
                    <a:schemeClr val="bg2"/>
                  </a:solidFill>
                </a:rPr>
                <a:t>Backend specific optimization</a:t>
              </a:r>
              <a:endParaRPr lang="zh-CN" altLang="en-US" sz="1400" dirty="0">
                <a:solidFill>
                  <a:schemeClr val="bg2"/>
                </a:solidFill>
              </a:endParaRPr>
            </a:p>
          </p:txBody>
        </p:sp>
        <p:cxnSp>
          <p:nvCxnSpPr>
            <p:cNvPr id="45" name="Straight Arrow Connector 44"/>
            <p:cNvCxnSpPr>
              <a:cxnSpLocks/>
            </p:cNvCxnSpPr>
            <p:nvPr/>
          </p:nvCxnSpPr>
          <p:spPr>
            <a:xfrm>
              <a:off x="3994288" y="2515965"/>
              <a:ext cx="0" cy="26560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86380" y="3213169"/>
              <a:ext cx="1549293" cy="461665"/>
            </a:xfrm>
            <a:prstGeom prst="rect">
              <a:avLst/>
            </a:prstGeom>
            <a:noFill/>
          </p:spPr>
          <p:txBody>
            <a:bodyPr wrap="square" rtlCol="0">
              <a:spAutoFit/>
            </a:bodyPr>
            <a:lstStyle/>
            <a:p>
              <a:r>
                <a:rPr lang="en-US" altLang="zh-CN" sz="1200" dirty="0">
                  <a:solidFill>
                    <a:prstClr val="white"/>
                  </a:solidFill>
                  <a:cs typeface="Arial" panose="020B0604020202020204" pitchFamily="34" charset="0"/>
                </a:rPr>
                <a:t>Estimate resources &amp; performance</a:t>
              </a:r>
              <a:endParaRPr lang="zh-CN" altLang="en-US" sz="1200" dirty="0">
                <a:solidFill>
                  <a:prstClr val="white"/>
                </a:solidFill>
                <a:cs typeface="Arial" panose="020B0604020202020204" pitchFamily="34" charset="0"/>
              </a:endParaRPr>
            </a:p>
          </p:txBody>
        </p:sp>
        <p:cxnSp>
          <p:nvCxnSpPr>
            <p:cNvPr id="50" name="Straight Arrow Connector 49">
              <a:extLst>
                <a:ext uri="{FF2B5EF4-FFF2-40B4-BE49-F238E27FC236}">
                  <a16:creationId xmlns:a16="http://schemas.microsoft.com/office/drawing/2014/main" id="{FB4737D8-39AB-1C4D-9F03-2D6B0ABD80C4}"/>
                </a:ext>
              </a:extLst>
            </p:cNvPr>
            <p:cNvCxnSpPr>
              <a:cxnSpLocks/>
              <a:stCxn id="41" idx="2"/>
              <a:endCxn id="44" idx="0"/>
            </p:cNvCxnSpPr>
            <p:nvPr/>
          </p:nvCxnSpPr>
          <p:spPr>
            <a:xfrm>
              <a:off x="3994289" y="3222713"/>
              <a:ext cx="0" cy="44257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492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7CEBB7DC-9AFC-DD45-A0B0-00A14BB95019}"/>
              </a:ext>
            </a:extLst>
          </p:cNvPr>
          <p:cNvGrpSpPr/>
          <p:nvPr/>
        </p:nvGrpSpPr>
        <p:grpSpPr>
          <a:xfrm>
            <a:off x="304777" y="1293514"/>
            <a:ext cx="8534449" cy="2903408"/>
            <a:chOff x="228600" y="1829390"/>
            <a:chExt cx="8534449" cy="2903408"/>
          </a:xfrm>
        </p:grpSpPr>
        <p:grpSp>
          <p:nvGrpSpPr>
            <p:cNvPr id="118" name="Group 117">
              <a:extLst>
                <a:ext uri="{FF2B5EF4-FFF2-40B4-BE49-F238E27FC236}">
                  <a16:creationId xmlns:a16="http://schemas.microsoft.com/office/drawing/2014/main" id="{156893A2-60AB-454B-B727-2D70DEE73591}"/>
                </a:ext>
              </a:extLst>
            </p:cNvPr>
            <p:cNvGrpSpPr/>
            <p:nvPr/>
          </p:nvGrpSpPr>
          <p:grpSpPr>
            <a:xfrm>
              <a:off x="4699032" y="1829390"/>
              <a:ext cx="1828800" cy="2903408"/>
              <a:chOff x="4699032" y="1829390"/>
              <a:chExt cx="1828800" cy="2903408"/>
            </a:xfrm>
          </p:grpSpPr>
          <p:grpSp>
            <p:nvGrpSpPr>
              <p:cNvPr id="140" name="Group 139">
                <a:extLst>
                  <a:ext uri="{FF2B5EF4-FFF2-40B4-BE49-F238E27FC236}">
                    <a16:creationId xmlns:a16="http://schemas.microsoft.com/office/drawing/2014/main" id="{D22393F3-16CA-C748-920C-A5BC60BC5157}"/>
                  </a:ext>
                </a:extLst>
              </p:cNvPr>
              <p:cNvGrpSpPr/>
              <p:nvPr/>
            </p:nvGrpSpPr>
            <p:grpSpPr>
              <a:xfrm>
                <a:off x="4699032" y="1829390"/>
                <a:ext cx="1828800" cy="1828800"/>
                <a:chOff x="4691614" y="1902542"/>
                <a:chExt cx="1828800" cy="1828800"/>
              </a:xfrm>
            </p:grpSpPr>
            <p:sp>
              <p:nvSpPr>
                <p:cNvPr id="142" name="Rectangle: Rounded Corners 5">
                  <a:extLst>
                    <a:ext uri="{FF2B5EF4-FFF2-40B4-BE49-F238E27FC236}">
                      <a16:creationId xmlns:a16="http://schemas.microsoft.com/office/drawing/2014/main" id="{B108B2B1-DC7B-5C4F-AEEE-1FE2DAD1E64E}"/>
                    </a:ext>
                  </a:extLst>
                </p:cNvPr>
                <p:cNvSpPr/>
                <p:nvPr/>
              </p:nvSpPr>
              <p:spPr>
                <a:xfrm>
                  <a:off x="4691614" y="1902542"/>
                  <a:ext cx="1828800" cy="1828800"/>
                </a:xfrm>
                <a:prstGeom prst="ellipse">
                  <a:avLst/>
                </a:prstGeom>
                <a:noFill/>
                <a:ln w="76200">
                  <a:solidFill>
                    <a:srgbClr val="3D6FED"/>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pic>
              <p:nvPicPr>
                <p:cNvPr id="143" name="Graphic 142" descr="Television">
                  <a:extLst>
                    <a:ext uri="{FF2B5EF4-FFF2-40B4-BE49-F238E27FC236}">
                      <a16:creationId xmlns:a16="http://schemas.microsoft.com/office/drawing/2014/main" id="{6C839F6A-24D1-ED44-810C-B6872E53DA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14" y="2204294"/>
                  <a:ext cx="1371600" cy="1371600"/>
                </a:xfrm>
                <a:prstGeom prst="rect">
                  <a:avLst/>
                </a:prstGeom>
              </p:spPr>
            </p:pic>
            <p:pic>
              <p:nvPicPr>
                <p:cNvPr id="144" name="Graphic 143" descr="Hierarchy">
                  <a:extLst>
                    <a:ext uri="{FF2B5EF4-FFF2-40B4-BE49-F238E27FC236}">
                      <a16:creationId xmlns:a16="http://schemas.microsoft.com/office/drawing/2014/main" id="{B229E737-7953-454A-8D96-189DD5F0869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148814" y="2451182"/>
                  <a:ext cx="914400" cy="731520"/>
                </a:xfrm>
                <a:prstGeom prst="rect">
                  <a:avLst/>
                </a:prstGeom>
              </p:spPr>
            </p:pic>
          </p:grpSp>
          <p:sp>
            <p:nvSpPr>
              <p:cNvPr id="141" name="Rectangle: Rounded Corners 5">
                <a:extLst>
                  <a:ext uri="{FF2B5EF4-FFF2-40B4-BE49-F238E27FC236}">
                    <a16:creationId xmlns:a16="http://schemas.microsoft.com/office/drawing/2014/main" id="{BF9EEF7C-4E60-A247-8876-8417DCBD3D36}"/>
                  </a:ext>
                </a:extLst>
              </p:cNvPr>
              <p:cNvSpPr/>
              <p:nvPr/>
            </p:nvSpPr>
            <p:spPr>
              <a:xfrm>
                <a:off x="4699032"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D6FED"/>
                    </a:solidFill>
                    <a:sym typeface="IBM Plex Sans Regular"/>
                  </a:rPr>
                  <a:t>Simplified Management</a:t>
                </a:r>
              </a:p>
            </p:txBody>
          </p:sp>
        </p:grpSp>
        <p:grpSp>
          <p:nvGrpSpPr>
            <p:cNvPr id="119" name="Group 118">
              <a:extLst>
                <a:ext uri="{FF2B5EF4-FFF2-40B4-BE49-F238E27FC236}">
                  <a16:creationId xmlns:a16="http://schemas.microsoft.com/office/drawing/2014/main" id="{AD07E88D-3FDF-7C49-A970-AF42EC536A4C}"/>
                </a:ext>
              </a:extLst>
            </p:cNvPr>
            <p:cNvGrpSpPr/>
            <p:nvPr/>
          </p:nvGrpSpPr>
          <p:grpSpPr>
            <a:xfrm>
              <a:off x="228600" y="1829390"/>
              <a:ext cx="1828800" cy="2903408"/>
              <a:chOff x="228600" y="1829390"/>
              <a:chExt cx="1828800" cy="2903408"/>
            </a:xfrm>
          </p:grpSpPr>
          <p:sp>
            <p:nvSpPr>
              <p:cNvPr id="134" name="Rectangle: Rounded Corners 2">
                <a:extLst>
                  <a:ext uri="{FF2B5EF4-FFF2-40B4-BE49-F238E27FC236}">
                    <a16:creationId xmlns:a16="http://schemas.microsoft.com/office/drawing/2014/main" id="{8E3396B2-6954-0846-BAEF-3FC0A8652F0A}"/>
                  </a:ext>
                </a:extLst>
              </p:cNvPr>
              <p:cNvSpPr/>
              <p:nvPr/>
            </p:nvSpPr>
            <p:spPr>
              <a:xfrm>
                <a:off x="228600"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sym typeface="IBM Plex Sans Regular"/>
                  </a:rPr>
                  <a:t>Faster Time </a:t>
                </a:r>
                <a:br>
                  <a:rPr lang="en-US" sz="1800" b="1" dirty="0">
                    <a:solidFill>
                      <a:schemeClr val="bg2">
                        <a:lumMod val="75000"/>
                      </a:schemeClr>
                    </a:solidFill>
                    <a:sym typeface="IBM Plex Sans Regular"/>
                  </a:rPr>
                </a:br>
                <a:r>
                  <a:rPr lang="en-US" sz="1800" b="1" dirty="0">
                    <a:solidFill>
                      <a:schemeClr val="bg2">
                        <a:lumMod val="75000"/>
                      </a:schemeClr>
                    </a:solidFill>
                    <a:sym typeface="IBM Plex Sans Regular"/>
                  </a:rPr>
                  <a:t>to Results &amp; Accuracy</a:t>
                </a:r>
              </a:p>
            </p:txBody>
          </p:sp>
          <p:grpSp>
            <p:nvGrpSpPr>
              <p:cNvPr id="135" name="Group 134">
                <a:extLst>
                  <a:ext uri="{FF2B5EF4-FFF2-40B4-BE49-F238E27FC236}">
                    <a16:creationId xmlns:a16="http://schemas.microsoft.com/office/drawing/2014/main" id="{8A9DECF6-7E57-B744-A673-E0BE66EDBC9B}"/>
                  </a:ext>
                </a:extLst>
              </p:cNvPr>
              <p:cNvGrpSpPr/>
              <p:nvPr/>
            </p:nvGrpSpPr>
            <p:grpSpPr>
              <a:xfrm>
                <a:off x="228600" y="1829390"/>
                <a:ext cx="1828800" cy="1828800"/>
                <a:chOff x="324399" y="1852989"/>
                <a:chExt cx="1828800" cy="1828800"/>
              </a:xfrm>
            </p:grpSpPr>
            <p:grpSp>
              <p:nvGrpSpPr>
                <p:cNvPr id="136" name="Group 135">
                  <a:extLst>
                    <a:ext uri="{FF2B5EF4-FFF2-40B4-BE49-F238E27FC236}">
                      <a16:creationId xmlns:a16="http://schemas.microsoft.com/office/drawing/2014/main" id="{0FFC9104-7157-EC48-8C9F-4794D994E52C}"/>
                    </a:ext>
                  </a:extLst>
                </p:cNvPr>
                <p:cNvGrpSpPr/>
                <p:nvPr/>
              </p:nvGrpSpPr>
              <p:grpSpPr>
                <a:xfrm>
                  <a:off x="513112" y="2011951"/>
                  <a:ext cx="1451374" cy="1510876"/>
                  <a:chOff x="415695" y="2129026"/>
                  <a:chExt cx="1451374" cy="1510876"/>
                </a:xfrm>
                <a:solidFill>
                  <a:srgbClr val="3D6FED"/>
                </a:solidFill>
              </p:grpSpPr>
              <p:pic>
                <p:nvPicPr>
                  <p:cNvPr id="138" name="Graphic 137" descr="Stopwatch">
                    <a:extLst>
                      <a:ext uri="{FF2B5EF4-FFF2-40B4-BE49-F238E27FC236}">
                        <a16:creationId xmlns:a16="http://schemas.microsoft.com/office/drawing/2014/main" id="{9F3DFF71-D4AD-1244-85A2-4C81FB0AD8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695" y="2129026"/>
                    <a:ext cx="914400" cy="914400"/>
                  </a:xfrm>
                  <a:prstGeom prst="rect">
                    <a:avLst/>
                  </a:prstGeom>
                </p:spPr>
              </p:pic>
              <p:pic>
                <p:nvPicPr>
                  <p:cNvPr id="139" name="Graphic 138" descr="Bullseye">
                    <a:extLst>
                      <a:ext uri="{FF2B5EF4-FFF2-40B4-BE49-F238E27FC236}">
                        <a16:creationId xmlns:a16="http://schemas.microsoft.com/office/drawing/2014/main" id="{013B5ACC-0A26-354A-9A31-9BDAC4EA32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2669" y="2725502"/>
                    <a:ext cx="914400" cy="914400"/>
                  </a:xfrm>
                  <a:prstGeom prst="rect">
                    <a:avLst/>
                  </a:prstGeom>
                </p:spPr>
              </p:pic>
            </p:grpSp>
            <p:sp>
              <p:nvSpPr>
                <p:cNvPr id="137" name="Rectangle: Rounded Corners 5">
                  <a:extLst>
                    <a:ext uri="{FF2B5EF4-FFF2-40B4-BE49-F238E27FC236}">
                      <a16:creationId xmlns:a16="http://schemas.microsoft.com/office/drawing/2014/main" id="{B55D271C-B1C3-9449-8187-21BEBE669372}"/>
                    </a:ext>
                  </a:extLst>
                </p:cNvPr>
                <p:cNvSpPr/>
                <p:nvPr/>
              </p:nvSpPr>
              <p:spPr>
                <a:xfrm>
                  <a:off x="324399" y="1852989"/>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nvGrpSpPr>
            <p:cNvPr id="120" name="Group 119">
              <a:extLst>
                <a:ext uri="{FF2B5EF4-FFF2-40B4-BE49-F238E27FC236}">
                  <a16:creationId xmlns:a16="http://schemas.microsoft.com/office/drawing/2014/main" id="{706B2008-39D0-184C-8774-E5B3EBE7495B}"/>
                </a:ext>
              </a:extLst>
            </p:cNvPr>
            <p:cNvGrpSpPr/>
            <p:nvPr/>
          </p:nvGrpSpPr>
          <p:grpSpPr>
            <a:xfrm>
              <a:off x="2463816" y="1829390"/>
              <a:ext cx="1828800" cy="2903408"/>
              <a:chOff x="2463816" y="1829390"/>
              <a:chExt cx="1828800" cy="2903408"/>
            </a:xfrm>
          </p:grpSpPr>
          <p:sp>
            <p:nvSpPr>
              <p:cNvPr id="128" name="Rectangle: Rounded Corners 4">
                <a:extLst>
                  <a:ext uri="{FF2B5EF4-FFF2-40B4-BE49-F238E27FC236}">
                    <a16:creationId xmlns:a16="http://schemas.microsoft.com/office/drawing/2014/main" id="{ED6BDB92-C1B1-1B45-9ED3-96B09AAF6677}"/>
                  </a:ext>
                </a:extLst>
              </p:cNvPr>
              <p:cNvSpPr/>
              <p:nvPr/>
            </p:nvSpPr>
            <p:spPr>
              <a:xfrm>
                <a:off x="2463816"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sym typeface="IBM Plex Sans Regular"/>
                  </a:rPr>
                  <a:t>Increased Resource Utilization </a:t>
                </a:r>
              </a:p>
            </p:txBody>
          </p:sp>
          <p:grpSp>
            <p:nvGrpSpPr>
              <p:cNvPr id="129" name="Group 128">
                <a:extLst>
                  <a:ext uri="{FF2B5EF4-FFF2-40B4-BE49-F238E27FC236}">
                    <a16:creationId xmlns:a16="http://schemas.microsoft.com/office/drawing/2014/main" id="{306154DB-1136-5744-87A1-211559C37AB9}"/>
                  </a:ext>
                </a:extLst>
              </p:cNvPr>
              <p:cNvGrpSpPr/>
              <p:nvPr/>
            </p:nvGrpSpPr>
            <p:grpSpPr>
              <a:xfrm>
                <a:off x="2463816" y="1829390"/>
                <a:ext cx="1828800" cy="1828800"/>
                <a:chOff x="2343089" y="1950392"/>
                <a:chExt cx="1828800" cy="1828800"/>
              </a:xfrm>
            </p:grpSpPr>
            <p:sp>
              <p:nvSpPr>
                <p:cNvPr id="130" name="Rectangle: Rounded Corners 5">
                  <a:extLst>
                    <a:ext uri="{FF2B5EF4-FFF2-40B4-BE49-F238E27FC236}">
                      <a16:creationId xmlns:a16="http://schemas.microsoft.com/office/drawing/2014/main" id="{1BB98965-B20E-D94A-8CA8-686AC3753197}"/>
                    </a:ext>
                  </a:extLst>
                </p:cNvPr>
                <p:cNvSpPr/>
                <p:nvPr/>
              </p:nvSpPr>
              <p:spPr>
                <a:xfrm>
                  <a:off x="2343089" y="1950392"/>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nvGrpSpPr>
                <p:cNvPr id="131" name="Group 130">
                  <a:extLst>
                    <a:ext uri="{FF2B5EF4-FFF2-40B4-BE49-F238E27FC236}">
                      <a16:creationId xmlns:a16="http://schemas.microsoft.com/office/drawing/2014/main" id="{007D0C81-B3F6-6B42-A812-0AE40792D7B8}"/>
                    </a:ext>
                  </a:extLst>
                </p:cNvPr>
                <p:cNvGrpSpPr/>
                <p:nvPr/>
              </p:nvGrpSpPr>
              <p:grpSpPr>
                <a:xfrm>
                  <a:off x="2556186" y="2072778"/>
                  <a:ext cx="1451374" cy="1510876"/>
                  <a:chOff x="2531802" y="2109354"/>
                  <a:chExt cx="1451374" cy="1510876"/>
                </a:xfrm>
                <a:solidFill>
                  <a:srgbClr val="3FBABA"/>
                </a:solidFill>
              </p:grpSpPr>
              <p:pic>
                <p:nvPicPr>
                  <p:cNvPr id="132" name="Graphic 131" descr="UpwardTrend_LTR">
                    <a:extLst>
                      <a:ext uri="{FF2B5EF4-FFF2-40B4-BE49-F238E27FC236}">
                        <a16:creationId xmlns:a16="http://schemas.microsoft.com/office/drawing/2014/main" id="{4E4A7259-FD36-1B4E-81E7-A8444A8CC2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1802" y="2705830"/>
                    <a:ext cx="914400" cy="914400"/>
                  </a:xfrm>
                  <a:prstGeom prst="rect">
                    <a:avLst/>
                  </a:prstGeom>
                </p:spPr>
              </p:pic>
              <p:pic>
                <p:nvPicPr>
                  <p:cNvPr id="133" name="Graphic 132" descr="PiggyBank">
                    <a:extLst>
                      <a:ext uri="{FF2B5EF4-FFF2-40B4-BE49-F238E27FC236}">
                        <a16:creationId xmlns:a16="http://schemas.microsoft.com/office/drawing/2014/main" id="{F3B726E1-460E-0447-BABA-EDCCB38D81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776" y="2109354"/>
                    <a:ext cx="914400" cy="914400"/>
                  </a:xfrm>
                  <a:prstGeom prst="rect">
                    <a:avLst/>
                  </a:prstGeom>
                </p:spPr>
              </p:pic>
            </p:grpSp>
          </p:grpSp>
        </p:grpSp>
        <p:grpSp>
          <p:nvGrpSpPr>
            <p:cNvPr id="121" name="Group 120">
              <a:extLst>
                <a:ext uri="{FF2B5EF4-FFF2-40B4-BE49-F238E27FC236}">
                  <a16:creationId xmlns:a16="http://schemas.microsoft.com/office/drawing/2014/main" id="{3BEE9721-0D74-3C43-B94D-77695EE7BF90}"/>
                </a:ext>
              </a:extLst>
            </p:cNvPr>
            <p:cNvGrpSpPr/>
            <p:nvPr/>
          </p:nvGrpSpPr>
          <p:grpSpPr>
            <a:xfrm>
              <a:off x="6934249" y="1829390"/>
              <a:ext cx="1828800" cy="2903408"/>
              <a:chOff x="6934249" y="1829390"/>
              <a:chExt cx="1828800" cy="2903408"/>
            </a:xfrm>
          </p:grpSpPr>
          <p:sp>
            <p:nvSpPr>
              <p:cNvPr id="122" name="Rectangle: Rounded Corners 5">
                <a:extLst>
                  <a:ext uri="{FF2B5EF4-FFF2-40B4-BE49-F238E27FC236}">
                    <a16:creationId xmlns:a16="http://schemas.microsoft.com/office/drawing/2014/main" id="{184EC9BD-41CE-3943-AD95-511B866E8EE3}"/>
                  </a:ext>
                </a:extLst>
              </p:cNvPr>
              <p:cNvSpPr/>
              <p:nvPr/>
            </p:nvSpPr>
            <p:spPr>
              <a:xfrm>
                <a:off x="6934249"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sym typeface="IBM Plex Sans Regular"/>
                  </a:rPr>
                  <a:t>Enterprise Solution</a:t>
                </a:r>
              </a:p>
            </p:txBody>
          </p:sp>
          <p:grpSp>
            <p:nvGrpSpPr>
              <p:cNvPr id="123" name="Group 122">
                <a:extLst>
                  <a:ext uri="{FF2B5EF4-FFF2-40B4-BE49-F238E27FC236}">
                    <a16:creationId xmlns:a16="http://schemas.microsoft.com/office/drawing/2014/main" id="{B5D4A121-4E50-D345-998D-48C703A189DA}"/>
                  </a:ext>
                </a:extLst>
              </p:cNvPr>
              <p:cNvGrpSpPr/>
              <p:nvPr/>
            </p:nvGrpSpPr>
            <p:grpSpPr>
              <a:xfrm>
                <a:off x="6934249" y="1829390"/>
                <a:ext cx="1828800" cy="1828800"/>
                <a:chOff x="6934249" y="1894875"/>
                <a:chExt cx="1828800" cy="1828800"/>
              </a:xfrm>
            </p:grpSpPr>
            <p:grpSp>
              <p:nvGrpSpPr>
                <p:cNvPr id="124" name="Group 123">
                  <a:extLst>
                    <a:ext uri="{FF2B5EF4-FFF2-40B4-BE49-F238E27FC236}">
                      <a16:creationId xmlns:a16="http://schemas.microsoft.com/office/drawing/2014/main" id="{3E82F436-011C-344B-90B8-63826CDAAE98}"/>
                    </a:ext>
                  </a:extLst>
                </p:cNvPr>
                <p:cNvGrpSpPr/>
                <p:nvPr/>
              </p:nvGrpSpPr>
              <p:grpSpPr>
                <a:xfrm>
                  <a:off x="7254289" y="2128872"/>
                  <a:ext cx="1188720" cy="1360807"/>
                  <a:chOff x="7254289" y="2066962"/>
                  <a:chExt cx="1188720" cy="1360807"/>
                </a:xfrm>
              </p:grpSpPr>
              <p:pic>
                <p:nvPicPr>
                  <p:cNvPr id="126" name="Graphic 125" descr="City">
                    <a:extLst>
                      <a:ext uri="{FF2B5EF4-FFF2-40B4-BE49-F238E27FC236}">
                        <a16:creationId xmlns:a16="http://schemas.microsoft.com/office/drawing/2014/main" id="{4DFC9BCE-958B-174C-95DA-63F9EC903D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54289" y="2066962"/>
                    <a:ext cx="1188720" cy="1188720"/>
                  </a:xfrm>
                  <a:prstGeom prst="rect">
                    <a:avLst/>
                  </a:prstGeom>
                </p:spPr>
              </p:pic>
              <p:pic>
                <p:nvPicPr>
                  <p:cNvPr id="127" name="Graphic 126" descr="Lock">
                    <a:extLst>
                      <a:ext uri="{FF2B5EF4-FFF2-40B4-BE49-F238E27FC236}">
                        <a16:creationId xmlns:a16="http://schemas.microsoft.com/office/drawing/2014/main" id="{0915169A-1F08-FF4E-A3C1-76251D85706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78850" y="2742494"/>
                    <a:ext cx="685275" cy="685275"/>
                  </a:xfrm>
                  <a:prstGeom prst="rect">
                    <a:avLst/>
                  </a:prstGeom>
                </p:spPr>
              </p:pic>
            </p:grpSp>
            <p:sp>
              <p:nvSpPr>
                <p:cNvPr id="125" name="Rectangle: Rounded Corners 5">
                  <a:extLst>
                    <a:ext uri="{FF2B5EF4-FFF2-40B4-BE49-F238E27FC236}">
                      <a16:creationId xmlns:a16="http://schemas.microsoft.com/office/drawing/2014/main" id="{91566D5C-4BD7-984B-9D7B-B687D4474E4E}"/>
                    </a:ext>
                  </a:extLst>
                </p:cNvPr>
                <p:cNvSpPr/>
                <p:nvPr/>
              </p:nvSpPr>
              <p:spPr>
                <a:xfrm>
                  <a:off x="6934249" y="1894875"/>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sp>
        <p:nvSpPr>
          <p:cNvPr id="2" name="Title 1">
            <a:extLst>
              <a:ext uri="{FF2B5EF4-FFF2-40B4-BE49-F238E27FC236}">
                <a16:creationId xmlns:a16="http://schemas.microsoft.com/office/drawing/2014/main" id="{037F8787-1D25-4C09-8AE8-E8F3EFCCDE5E}"/>
              </a:ext>
            </a:extLst>
          </p:cNvPr>
          <p:cNvSpPr>
            <a:spLocks noGrp="1"/>
          </p:cNvSpPr>
          <p:nvPr>
            <p:ph type="title"/>
          </p:nvPr>
        </p:nvSpPr>
        <p:spPr/>
        <p:txBody>
          <a:bodyPr/>
          <a:lstStyle/>
          <a:p>
            <a:r>
              <a:rPr lang="en-CA" dirty="0"/>
              <a:t>IBM </a:t>
            </a:r>
            <a:r>
              <a:rPr lang="en-CA" dirty="0" err="1"/>
              <a:t>PowerAI</a:t>
            </a:r>
            <a:r>
              <a:rPr lang="en-CA" dirty="0"/>
              <a:t> Enterprise</a:t>
            </a:r>
            <a:br>
              <a:rPr lang="en-CA" dirty="0"/>
            </a:br>
            <a:endParaRPr lang="en-CA" dirty="0"/>
          </a:p>
        </p:txBody>
      </p:sp>
    </p:spTree>
    <p:extLst>
      <p:ext uri="{BB962C8B-B14F-4D97-AF65-F5344CB8AC3E}">
        <p14:creationId xmlns:p14="http://schemas.microsoft.com/office/powerpoint/2010/main" val="3647263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229600" cy="381000"/>
          </a:xfrm>
        </p:spPr>
        <p:txBody>
          <a:bodyPr/>
          <a:lstStyle/>
          <a:p>
            <a:r>
              <a:rPr lang="en-US" dirty="0">
                <a:latin typeface="+mn-lt"/>
              </a:rPr>
              <a:t>Data preparation for deep learning</a:t>
            </a:r>
          </a:p>
        </p:txBody>
      </p:sp>
      <p:sp>
        <p:nvSpPr>
          <p:cNvPr id="10" name="Content Placeholder 2"/>
          <p:cNvSpPr txBox="1">
            <a:spLocks/>
          </p:cNvSpPr>
          <p:nvPr/>
        </p:nvSpPr>
        <p:spPr>
          <a:xfrm>
            <a:off x="411480" y="1190955"/>
            <a:ext cx="3291840" cy="36576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solidFill>
                  <a:schemeClr val="bg1">
                    <a:lumMod val="10000"/>
                  </a:schemeClr>
                </a:solidFill>
                <a:ea typeface="微软雅黑" panose="020B0503020204020204" pitchFamily="34" charset="-122"/>
                <a:sym typeface="+mn-ea"/>
              </a:rPr>
              <a:t>Import from different formats</a:t>
            </a:r>
            <a:endParaRPr lang="en-US" sz="1400" dirty="0">
              <a:solidFill>
                <a:schemeClr val="bg1">
                  <a:lumMod val="10000"/>
                </a:schemeClr>
              </a:solidFill>
            </a:endParaRPr>
          </a:p>
        </p:txBody>
      </p:sp>
      <p:sp>
        <p:nvSpPr>
          <p:cNvPr id="11" name="Content Placeholder 2"/>
          <p:cNvSpPr txBox="1">
            <a:spLocks/>
          </p:cNvSpPr>
          <p:nvPr/>
        </p:nvSpPr>
        <p:spPr>
          <a:xfrm>
            <a:off x="4844802" y="1190955"/>
            <a:ext cx="3291840" cy="365760"/>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solidFill>
                  <a:schemeClr val="bg1">
                    <a:lumMod val="10000"/>
                  </a:schemeClr>
                </a:solidFill>
                <a:ea typeface="微软雅黑" panose="020B0503020204020204" pitchFamily="34" charset="-122"/>
                <a:sym typeface="+mn-ea"/>
              </a:rPr>
              <a:t>Transform, split and shuffle</a:t>
            </a:r>
            <a:endParaRPr lang="en-US" sz="1400" dirty="0">
              <a:solidFill>
                <a:schemeClr val="bg1">
                  <a:lumMod val="10000"/>
                </a:schemeClr>
              </a:solidFill>
              <a:ea typeface="微软雅黑" panose="020B0503020204020204" pitchFamily="34" charset="-122"/>
            </a:endParaRPr>
          </a:p>
        </p:txBody>
      </p:sp>
      <p:pic>
        <p:nvPicPr>
          <p:cNvPr id="12" name="Picture 11">
            <a:extLst>
              <a:ext uri="{FF2B5EF4-FFF2-40B4-BE49-F238E27FC236}">
                <a16:creationId xmlns:a16="http://schemas.microsoft.com/office/drawing/2014/main" id="{1FD5FF86-790B-8D4A-AA86-43022458CB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1572020"/>
            <a:ext cx="3657600" cy="324206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79F13B93-31B5-CA4D-B0D2-C1AFE080D2A0}"/>
              </a:ext>
            </a:extLst>
          </p:cNvPr>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4021842" y="1847651"/>
            <a:ext cx="4937760" cy="26908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475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8686800" cy="381000"/>
          </a:xfrm>
        </p:spPr>
        <p:txBody>
          <a:bodyPr/>
          <a:lstStyle/>
          <a:p>
            <a:r>
              <a:rPr lang="en-US" dirty="0">
                <a:latin typeface="+mn-lt"/>
              </a:rPr>
              <a:t>Data preparation for deep learning</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49051" y="201168"/>
            <a:ext cx="2766349" cy="280602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9293" y="3333509"/>
            <a:ext cx="3426107" cy="1450011"/>
          </a:xfrm>
          <a:prstGeom prst="rect">
            <a:avLst/>
          </a:prstGeom>
          <a:ln>
            <a:noFill/>
          </a:ln>
          <a:effectLst>
            <a:outerShdw blurRad="292100" dist="139700" dir="2700000" algn="tl" rotWithShape="0">
              <a:srgbClr val="333333">
                <a:alpha val="65000"/>
              </a:srgbClr>
            </a:outerShdw>
          </a:effectLst>
        </p:spPr>
      </p:pic>
      <p:cxnSp>
        <p:nvCxnSpPr>
          <p:cNvPr id="15" name="Straight Arrow Connector 14"/>
          <p:cNvCxnSpPr>
            <a:cxnSpLocks/>
            <a:stCxn id="9" idx="3"/>
            <a:endCxn id="13" idx="1"/>
          </p:cNvCxnSpPr>
          <p:nvPr/>
        </p:nvCxnSpPr>
        <p:spPr>
          <a:xfrm flipV="1">
            <a:off x="5257800" y="1604182"/>
            <a:ext cx="891251" cy="1278427"/>
          </a:xfrm>
          <a:prstGeom prst="straightConnector1">
            <a:avLst/>
          </a:prstGeom>
          <a:ln w="57150" cap="rnd">
            <a:solidFill>
              <a:srgbClr val="3D6FED"/>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a:stCxn id="9" idx="3"/>
            <a:endCxn id="14" idx="0"/>
          </p:cNvCxnSpPr>
          <p:nvPr/>
        </p:nvCxnSpPr>
        <p:spPr>
          <a:xfrm>
            <a:off x="5257800" y="2882609"/>
            <a:ext cx="1944547" cy="450900"/>
          </a:xfrm>
          <a:prstGeom prst="straightConnector1">
            <a:avLst/>
          </a:prstGeom>
          <a:ln w="57150" cap="rnd">
            <a:solidFill>
              <a:srgbClr val="3D6FED"/>
            </a:solidFill>
            <a:prstDash val="solid"/>
            <a:tailEnd type="triangle"/>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8600" y="1632239"/>
            <a:ext cx="5029200" cy="2500740"/>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a:cxnSpLocks/>
            <a:stCxn id="18" idx="2"/>
          </p:cNvCxnSpPr>
          <p:nvPr/>
        </p:nvCxnSpPr>
        <p:spPr>
          <a:xfrm>
            <a:off x="2438825" y="1528607"/>
            <a:ext cx="328759" cy="2360641"/>
          </a:xfrm>
          <a:prstGeom prst="straightConnector1">
            <a:avLst/>
          </a:prstGeom>
          <a:ln w="57150" cap="rnd">
            <a:solidFill>
              <a:srgbClr val="3D6FED"/>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18" name="Content Placeholder 2">
            <a:extLst>
              <a:ext uri="{FF2B5EF4-FFF2-40B4-BE49-F238E27FC236}">
                <a16:creationId xmlns:a16="http://schemas.microsoft.com/office/drawing/2014/main" id="{6E34E8AB-20F2-3444-B220-9C35F6EA28BA}"/>
              </a:ext>
            </a:extLst>
          </p:cNvPr>
          <p:cNvSpPr txBox="1">
            <a:spLocks/>
          </p:cNvSpPr>
          <p:nvPr/>
        </p:nvSpPr>
        <p:spPr>
          <a:xfrm>
            <a:off x="1679526" y="1254287"/>
            <a:ext cx="1518598" cy="27432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solidFill>
                  <a:schemeClr val="bg1">
                    <a:lumMod val="10000"/>
                  </a:schemeClr>
                </a:solidFill>
                <a:ea typeface="微软雅黑" panose="020B0503020204020204" pitchFamily="34" charset="-122"/>
                <a:sym typeface="+mn-ea"/>
              </a:rPr>
              <a:t>Preview Results</a:t>
            </a:r>
            <a:endParaRPr lang="en-US" sz="1400" dirty="0">
              <a:solidFill>
                <a:schemeClr val="bg1">
                  <a:lumMod val="10000"/>
                </a:schemeClr>
              </a:solidFill>
            </a:endParaRPr>
          </a:p>
        </p:txBody>
      </p:sp>
    </p:spTree>
    <p:extLst>
      <p:ext uri="{BB962C8B-B14F-4D97-AF65-F5344CB8AC3E}">
        <p14:creationId xmlns:p14="http://schemas.microsoft.com/office/powerpoint/2010/main" val="127474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Deep Learning Impact Insight - Training visualization</a:t>
            </a:r>
            <a:br>
              <a:rPr lang="en-CA" sz="2400" dirty="0">
                <a:solidFill>
                  <a:schemeClr val="tx1"/>
                </a:solidFill>
              </a:rPr>
            </a:br>
            <a:r>
              <a:rPr lang="en-US" sz="2400" i="1" dirty="0">
                <a:solidFill>
                  <a:schemeClr val="tx1"/>
                </a:solidFill>
              </a:rPr>
              <a:t>monitor, analyze, optimize</a:t>
            </a:r>
          </a:p>
        </p:txBody>
      </p:sp>
      <p:sp>
        <p:nvSpPr>
          <p:cNvPr id="4" name="Slide Number Placeholder 3"/>
          <p:cNvSpPr>
            <a:spLocks noGrp="1"/>
          </p:cNvSpPr>
          <p:nvPr>
            <p:ph type="sldNum" sz="quarter" idx="12"/>
          </p:nvPr>
        </p:nvSpPr>
        <p:spPr/>
        <p:txBody>
          <a:bodyPr/>
          <a:lstStyle/>
          <a:p>
            <a:fld id="{E4DBDE34-E9B5-E04F-B662-69720E4BCB53}" type="slidenum">
              <a:rPr lang="en-US" smtClean="0">
                <a:solidFill>
                  <a:srgbClr val="FFFFFF"/>
                </a:solidFill>
              </a:rPr>
              <a:pPr/>
              <a:t>28</a:t>
            </a:fld>
            <a:endParaRPr lang="en-US" dirty="0">
              <a:solidFill>
                <a:srgbClr val="FFFFFF"/>
              </a:solidFill>
            </a:endParaRPr>
          </a:p>
        </p:txBody>
      </p:sp>
      <p:grpSp>
        <p:nvGrpSpPr>
          <p:cNvPr id="3" name="Group 2">
            <a:extLst>
              <a:ext uri="{FF2B5EF4-FFF2-40B4-BE49-F238E27FC236}">
                <a16:creationId xmlns:a16="http://schemas.microsoft.com/office/drawing/2014/main" id="{CB840F29-DE22-3E44-921E-452E252ECD54}"/>
              </a:ext>
            </a:extLst>
          </p:cNvPr>
          <p:cNvGrpSpPr>
            <a:grpSpLocks noChangeAspect="1"/>
          </p:cNvGrpSpPr>
          <p:nvPr/>
        </p:nvGrpSpPr>
        <p:grpSpPr>
          <a:xfrm>
            <a:off x="226062" y="888046"/>
            <a:ext cx="8546855" cy="4023360"/>
            <a:chOff x="223520" y="793664"/>
            <a:chExt cx="8643978" cy="406908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81298" y="793664"/>
              <a:ext cx="3886200" cy="406908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r="-181"/>
            <a:stretch/>
          </p:blipFill>
          <p:spPr>
            <a:xfrm>
              <a:off x="223520" y="1010749"/>
              <a:ext cx="4297680" cy="3749039"/>
            </a:xfrm>
            <a:prstGeom prst="rect">
              <a:avLst/>
            </a:prstGeom>
            <a:ln>
              <a:noFill/>
            </a:ln>
            <a:effectLst>
              <a:outerShdw blurRad="292100" dist="139700" dir="2700000" algn="tl" rotWithShape="0">
                <a:srgbClr val="333333">
                  <a:alpha val="65000"/>
                </a:srgbClr>
              </a:outerShdw>
            </a:effectLst>
          </p:spPr>
        </p:pic>
        <p:cxnSp>
          <p:nvCxnSpPr>
            <p:cNvPr id="5" name="Elbow Connector 4"/>
            <p:cNvCxnSpPr>
              <a:stCxn id="6" idx="0"/>
              <a:endCxn id="11" idx="0"/>
            </p:cNvCxnSpPr>
            <p:nvPr/>
          </p:nvCxnSpPr>
          <p:spPr>
            <a:xfrm rot="5400000" flipH="1" flipV="1">
              <a:off x="5839667" y="-842358"/>
              <a:ext cx="292045" cy="3812898"/>
            </a:xfrm>
            <a:prstGeom prst="bentConnector3">
              <a:avLst>
                <a:gd name="adj1" fmla="val 213048"/>
              </a:avLst>
            </a:prstGeom>
            <a:ln>
              <a:solidFill>
                <a:srgbClr val="0B45E6"/>
              </a:solidFill>
              <a:tailEnd type="triangle"/>
            </a:ln>
          </p:spPr>
          <p:style>
            <a:lnRef idx="2">
              <a:schemeClr val="accent1"/>
            </a:lnRef>
            <a:fillRef idx="0">
              <a:schemeClr val="accent1"/>
            </a:fillRef>
            <a:effectRef idx="1">
              <a:schemeClr val="accent1"/>
            </a:effectRef>
            <a:fontRef idx="minor">
              <a:schemeClr val="tx1"/>
            </a:fontRef>
          </p:style>
        </p:cxnSp>
      </p:grpSp>
      <p:sp>
        <p:nvSpPr>
          <p:cNvPr id="6" name="Oval 5"/>
          <p:cNvSpPr/>
          <p:nvPr/>
        </p:nvSpPr>
        <p:spPr>
          <a:xfrm>
            <a:off x="3962400" y="1210114"/>
            <a:ext cx="233680" cy="185361"/>
          </a:xfrm>
          <a:prstGeom prst="ellipse">
            <a:avLst/>
          </a:prstGeom>
        </p:spPr>
        <p:txBody>
          <a:bodyPr wrap="square" lIns="0" tIns="0" rIns="0" bIns="0" rtlCol="0" anchor="ctr">
            <a:noAutofit/>
          </a:bodyPr>
          <a:lstStyle/>
          <a:p>
            <a:pPr algn="ctr" defTabSz="685783">
              <a:spcBef>
                <a:spcPct val="0"/>
              </a:spcBef>
            </a:pPr>
            <a:endParaRPr lang="en-US" sz="1200" dirty="0" err="1">
              <a:solidFill>
                <a:srgbClr val="FFFFFF"/>
              </a:solidFill>
              <a:ea typeface=""/>
              <a:cs typeface="Arial"/>
            </a:endParaRPr>
          </a:p>
        </p:txBody>
      </p:sp>
      <p:sp>
        <p:nvSpPr>
          <p:cNvPr id="11" name="Oval 10"/>
          <p:cNvSpPr/>
          <p:nvPr/>
        </p:nvSpPr>
        <p:spPr>
          <a:xfrm>
            <a:off x="7775298" y="918068"/>
            <a:ext cx="233680" cy="185361"/>
          </a:xfrm>
          <a:prstGeom prst="ellipse">
            <a:avLst/>
          </a:prstGeom>
        </p:spPr>
        <p:txBody>
          <a:bodyPr wrap="square" lIns="0" tIns="0" rIns="0" bIns="0" rtlCol="0" anchor="ctr">
            <a:noAutofit/>
          </a:bodyPr>
          <a:lstStyle/>
          <a:p>
            <a:pPr algn="ctr" defTabSz="685783">
              <a:spcBef>
                <a:spcPct val="0"/>
              </a:spcBef>
            </a:pPr>
            <a:endParaRPr lang="en-US" sz="1200" dirty="0" err="1">
              <a:solidFill>
                <a:srgbClr val="FFFFFF"/>
              </a:solidFill>
              <a:ea typeface=""/>
              <a:cs typeface="Arial"/>
            </a:endParaRPr>
          </a:p>
        </p:txBody>
      </p:sp>
      <p:pic>
        <p:nvPicPr>
          <p:cNvPr id="7" name="Picture 6">
            <a:extLst>
              <a:ext uri="{FF2B5EF4-FFF2-40B4-BE49-F238E27FC236}">
                <a16:creationId xmlns:a16="http://schemas.microsoft.com/office/drawing/2014/main" id="{1CF75929-4014-4939-8E03-0AE7E862B0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2215" y="1652073"/>
            <a:ext cx="363239" cy="735183"/>
          </a:xfrm>
          <a:prstGeom prst="rect">
            <a:avLst/>
          </a:prstGeom>
        </p:spPr>
      </p:pic>
    </p:spTree>
    <p:extLst>
      <p:ext uri="{BB962C8B-B14F-4D97-AF65-F5344CB8AC3E}">
        <p14:creationId xmlns:p14="http://schemas.microsoft.com/office/powerpoint/2010/main" val="2118965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304801" y="514350"/>
            <a:ext cx="6688920" cy="950633"/>
          </a:xfrm>
          <a:prstGeom prst="rect">
            <a:avLst/>
          </a:prstGeom>
          <a:noFill/>
          <a:ln w="9525">
            <a:noFill/>
            <a:miter lim="800000"/>
            <a:headEnd/>
            <a:tailEnd/>
          </a:ln>
        </p:spPr>
        <p:txBody>
          <a:bodyPr wrap="none" lIns="91363" tIns="45682" rIns="91363" bIns="45682">
            <a:spAutoFit/>
          </a:bodyPr>
          <a:lstStyle/>
          <a:p>
            <a:pPr marL="182398" indent="-182398" defTabSz="685783">
              <a:lnSpc>
                <a:spcPts val="1679"/>
              </a:lnSpc>
              <a:buClr>
                <a:srgbClr val="000000"/>
              </a:buClr>
              <a:buFont typeface="Arial" pitchFamily="34" charset="0"/>
              <a:buChar char="•"/>
            </a:pPr>
            <a:r>
              <a:rPr lang="en-US" sz="1400" dirty="0"/>
              <a:t>Sharing while preserving ownership</a:t>
            </a:r>
          </a:p>
          <a:p>
            <a:pPr marL="182398" indent="-182398" defTabSz="685783">
              <a:lnSpc>
                <a:spcPts val="1679"/>
              </a:lnSpc>
              <a:buClr>
                <a:srgbClr val="000000"/>
              </a:buClr>
              <a:buFont typeface="Arial" pitchFamily="34" charset="0"/>
              <a:buChar char="•"/>
            </a:pPr>
            <a:r>
              <a:rPr lang="en-US" sz="1400" dirty="0"/>
              <a:t>Change the plan ‘on the fly’ while workload is running</a:t>
            </a:r>
          </a:p>
          <a:p>
            <a:pPr marL="182398" indent="-182398" defTabSz="685783">
              <a:lnSpc>
                <a:spcPts val="1679"/>
              </a:lnSpc>
              <a:buClr>
                <a:srgbClr val="000000"/>
              </a:buClr>
              <a:buFont typeface="Arial" pitchFamily="34" charset="0"/>
              <a:buChar char="•"/>
            </a:pPr>
            <a:r>
              <a:rPr lang="en-US" sz="1400" dirty="0"/>
              <a:t>Allocations flex during runtime to reflect business priorities – Dynamic Allocation</a:t>
            </a:r>
          </a:p>
          <a:p>
            <a:pPr marL="182398" indent="-182398" defTabSz="685783">
              <a:lnSpc>
                <a:spcPts val="1679"/>
              </a:lnSpc>
              <a:buClr>
                <a:srgbClr val="000000"/>
              </a:buClr>
              <a:buFont typeface="Arial" pitchFamily="34" charset="0"/>
              <a:buChar char="•"/>
            </a:pPr>
            <a:r>
              <a:rPr lang="en-US" sz="1400" dirty="0"/>
              <a:t>Enables application level SLA management</a:t>
            </a:r>
            <a:endParaRPr lang="en-CA" sz="1800" dirty="0"/>
          </a:p>
        </p:txBody>
      </p:sp>
      <p:pic>
        <p:nvPicPr>
          <p:cNvPr id="33795"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l="3995" t="9929" r="3877" b="2065"/>
          <a:stretch>
            <a:fillRect/>
          </a:stretch>
        </p:blipFill>
        <p:spPr bwMode="auto">
          <a:xfrm>
            <a:off x="5564185" y="1310880"/>
            <a:ext cx="1614488" cy="3083719"/>
          </a:xfrm>
          <a:prstGeom prst="rect">
            <a:avLst/>
          </a:prstGeom>
          <a:noFill/>
          <a:ln w="9525">
            <a:noFill/>
            <a:miter lim="800000"/>
            <a:headEnd/>
            <a:tailEnd/>
          </a:ln>
        </p:spPr>
      </p:pic>
      <p:pic>
        <p:nvPicPr>
          <p:cNvPr id="33796"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l="3665" t="9377" r="4443" b="2048"/>
          <a:stretch>
            <a:fillRect/>
          </a:stretch>
        </p:blipFill>
        <p:spPr bwMode="auto">
          <a:xfrm>
            <a:off x="7240591" y="1310880"/>
            <a:ext cx="1752599" cy="3083719"/>
          </a:xfrm>
          <a:prstGeom prst="rect">
            <a:avLst/>
          </a:prstGeom>
          <a:noFill/>
          <a:ln w="9525">
            <a:noFill/>
            <a:miter lim="800000"/>
            <a:headEnd/>
            <a:tailEnd/>
          </a:ln>
        </p:spPr>
      </p:pic>
      <p:pic>
        <p:nvPicPr>
          <p:cNvPr id="33797" name="Picture 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2" y="1581150"/>
            <a:ext cx="5079999" cy="3124200"/>
          </a:xfrm>
          <a:prstGeom prst="rect">
            <a:avLst/>
          </a:prstGeom>
          <a:noFill/>
          <a:ln w="9525">
            <a:noFill/>
            <a:miter lim="800000"/>
            <a:headEnd/>
            <a:tailEnd/>
          </a:ln>
        </p:spPr>
      </p:pic>
      <p:cxnSp>
        <p:nvCxnSpPr>
          <p:cNvPr id="9" name="Curved Connector 8"/>
          <p:cNvCxnSpPr/>
          <p:nvPr/>
        </p:nvCxnSpPr>
        <p:spPr>
          <a:xfrm flipV="1">
            <a:off x="3116260" y="1422797"/>
            <a:ext cx="2513012" cy="1103709"/>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V="1">
            <a:off x="4106857" y="1422797"/>
            <a:ext cx="3122612" cy="1103709"/>
          </a:xfrm>
          <a:prstGeom prst="curvedConnector3">
            <a:avLst>
              <a:gd name="adj1" fmla="val 50000"/>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2"/>
          <p:cNvSpPr txBox="1">
            <a:spLocks noChangeArrowheads="1"/>
          </p:cNvSpPr>
          <p:nvPr/>
        </p:nvSpPr>
        <p:spPr bwMode="auto">
          <a:xfrm>
            <a:off x="228600" y="171450"/>
            <a:ext cx="8534400" cy="342900"/>
          </a:xfrm>
          <a:prstGeom prst="rect">
            <a:avLst/>
          </a:prstGeom>
          <a:noFill/>
          <a:ln>
            <a:noFill/>
          </a:ln>
          <a:effectLst/>
          <a:extLst/>
        </p:spPr>
        <p:txBody>
          <a:bodyPr lIns="89926" tIns="46761" rIns="89926" bIns="46761" anchor="b"/>
          <a:lstStyle/>
          <a:p>
            <a:pPr defTabSz="457200">
              <a:lnSpc>
                <a:spcPct val="90000"/>
              </a:lnSpc>
              <a:spcBef>
                <a:spcPct val="0"/>
              </a:spcBef>
              <a:buClr>
                <a:srgbClr val="000000"/>
              </a:buClr>
              <a:buSzPct val="100000"/>
              <a:tabLst>
                <a:tab pos="0" algn="l"/>
                <a:tab pos="914355" algn="l"/>
                <a:tab pos="1828709" algn="l"/>
                <a:tab pos="2743064" algn="l"/>
                <a:tab pos="3657418" algn="l"/>
                <a:tab pos="4571772" algn="l"/>
                <a:tab pos="5486126" algn="l"/>
                <a:tab pos="6400480" algn="l"/>
                <a:tab pos="7314834" algn="l"/>
                <a:tab pos="8229189" algn="l"/>
                <a:tab pos="9143543" algn="l"/>
                <a:tab pos="10057898" algn="l"/>
                <a:tab pos="10326172" algn="l"/>
                <a:tab pos="10778585" algn="l"/>
                <a:tab pos="10780175" algn="l"/>
              </a:tabLst>
              <a:defRPr/>
            </a:pPr>
            <a:r>
              <a:rPr lang="en-US" sz="2400" dirty="0">
                <a:latin typeface="Arial" panose="020B0604020202020204" pitchFamily="34" charset="0"/>
                <a:cs typeface="Arial" panose="020B0604020202020204" pitchFamily="34" charset="0"/>
              </a:rPr>
              <a:t>Dynamic, policy based resource plan</a:t>
            </a:r>
          </a:p>
        </p:txBody>
      </p:sp>
    </p:spTree>
    <p:extLst>
      <p:ext uri="{BB962C8B-B14F-4D97-AF65-F5344CB8AC3E}">
        <p14:creationId xmlns:p14="http://schemas.microsoft.com/office/powerpoint/2010/main" val="52225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PowerAI portfolio</a:t>
            </a:r>
            <a:br>
              <a:rPr lang="en-US" dirty="0">
                <a:solidFill>
                  <a:schemeClr val="tx1"/>
                </a:solidFill>
              </a:rPr>
            </a:br>
            <a:br>
              <a:rPr lang="en-US" dirty="0">
                <a:solidFill>
                  <a:schemeClr val="tx1"/>
                </a:solidFill>
              </a:rPr>
            </a:br>
            <a:r>
              <a:rPr lang="en-US" dirty="0">
                <a:solidFill>
                  <a:schemeClr val="tx1"/>
                </a:solidFill>
              </a:rPr>
              <a:t>What’s in the offering?</a:t>
            </a:r>
            <a:br>
              <a:rPr lang="en-US" dirty="0">
                <a:solidFill>
                  <a:schemeClr val="tx1"/>
                </a:solidFill>
              </a:rPr>
            </a:br>
            <a:r>
              <a:rPr lang="en-US" b="0" dirty="0">
                <a:solidFill>
                  <a:schemeClr val="tx1"/>
                </a:solidFill>
              </a:rPr>
              <a:t>—</a:t>
            </a:r>
            <a:br>
              <a:rPr lang="en-US" b="0" dirty="0">
                <a:solidFill>
                  <a:schemeClr val="tx1"/>
                </a:solidFill>
              </a:rPr>
            </a:br>
            <a:endParaRPr lang="en-US" b="0" dirty="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
        <p:nvSpPr>
          <p:cNvPr id="9" name="Rectangle 8"/>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047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04709"/>
            <a:ext cx="8686799" cy="390144"/>
          </a:xfrm>
        </p:spPr>
        <p:txBody>
          <a:bodyPr vert="horz" lIns="0" tIns="0" rIns="0" bIns="0" rtlCol="0" anchor="t" anchorCtr="0">
            <a:noAutofit/>
          </a:bodyPr>
          <a:lstStyle/>
          <a:p>
            <a:r>
              <a:rPr lang="en-CA" sz="2400" dirty="0">
                <a:solidFill>
                  <a:schemeClr val="tx1"/>
                </a:solidFill>
              </a:rPr>
              <a:t>Elastic Distributed Training – Example</a:t>
            </a:r>
          </a:p>
        </p:txBody>
      </p:sp>
      <p:sp>
        <p:nvSpPr>
          <p:cNvPr id="3" name="Slide Number Placeholder 2"/>
          <p:cNvSpPr>
            <a:spLocks noGrp="1"/>
          </p:cNvSpPr>
          <p:nvPr>
            <p:ph type="sldNum" sz="quarter" idx="12"/>
          </p:nvPr>
        </p:nvSpPr>
        <p:spPr/>
        <p:txBody>
          <a:bodyPr/>
          <a:lstStyle/>
          <a:p>
            <a:fld id="{E4DBDE34-E9B5-E04F-B662-69720E4BCB53}" type="slidenum">
              <a:rPr lang="en-US" smtClean="0">
                <a:solidFill>
                  <a:srgbClr val="FFFFFF"/>
                </a:solidFill>
              </a:rPr>
              <a:pPr/>
              <a:t>30</a:t>
            </a:fld>
            <a:endParaRPr lang="en-US">
              <a:solidFill>
                <a:srgbClr val="FFFFFF"/>
              </a:solidFill>
            </a:endParaRPr>
          </a:p>
        </p:txBody>
      </p:sp>
      <p:sp>
        <p:nvSpPr>
          <p:cNvPr id="30" name="Content Placeholder 29">
            <a:extLst>
              <a:ext uri="{FF2B5EF4-FFF2-40B4-BE49-F238E27FC236}">
                <a16:creationId xmlns:a16="http://schemas.microsoft.com/office/drawing/2014/main" id="{9803C628-1AC6-A741-A80B-266833364F77}"/>
              </a:ext>
            </a:extLst>
          </p:cNvPr>
          <p:cNvSpPr>
            <a:spLocks noGrp="1"/>
          </p:cNvSpPr>
          <p:nvPr>
            <p:ph idx="4294967295"/>
          </p:nvPr>
        </p:nvSpPr>
        <p:spPr>
          <a:xfrm>
            <a:off x="228601" y="1095375"/>
            <a:ext cx="4894263" cy="3657600"/>
          </a:xfrm>
        </p:spPr>
        <p:txBody>
          <a:bodyPr>
            <a:normAutofit/>
          </a:bodyPr>
          <a:lstStyle/>
          <a:p>
            <a:pPr>
              <a:spcBef>
                <a:spcPts val="0"/>
              </a:spcBef>
            </a:pPr>
            <a:endParaRPr lang="en-US" sz="1800" dirty="0"/>
          </a:p>
          <a:p>
            <a:pPr>
              <a:spcBef>
                <a:spcPts val="0"/>
              </a:spcBef>
            </a:pPr>
            <a:r>
              <a:rPr lang="en-US" sz="1800" dirty="0"/>
              <a:t>Environment</a:t>
            </a:r>
          </a:p>
          <a:p>
            <a:pPr marL="365751" lvl="1" indent="-182876">
              <a:spcBef>
                <a:spcPts val="0"/>
              </a:spcBef>
            </a:pPr>
            <a:r>
              <a:rPr lang="en-US" sz="1600" dirty="0"/>
              <a:t>Two (2) POWER9 servers with four (4) GPUs</a:t>
            </a:r>
          </a:p>
          <a:p>
            <a:pPr marL="365751" lvl="1" indent="-182876">
              <a:spcBef>
                <a:spcPts val="0"/>
              </a:spcBef>
            </a:pPr>
            <a:r>
              <a:rPr lang="en-US" sz="1600" dirty="0"/>
              <a:t>Eight (8) GPUs total</a:t>
            </a:r>
          </a:p>
          <a:p>
            <a:pPr marL="365751" lvl="1" indent="-182876">
              <a:spcBef>
                <a:spcPts val="0"/>
              </a:spcBef>
            </a:pPr>
            <a:r>
              <a:rPr lang="en-US" sz="1600" dirty="0"/>
              <a:t>Policies</a:t>
            </a:r>
          </a:p>
          <a:p>
            <a:pPr marL="589583" lvl="2" indent="-182876">
              <a:spcBef>
                <a:spcPts val="0"/>
              </a:spcBef>
            </a:pPr>
            <a:r>
              <a:rPr lang="en-US" sz="1350" dirty="0" err="1"/>
              <a:t>Fairshare</a:t>
            </a:r>
            <a:endParaRPr lang="en-US" sz="1350" dirty="0"/>
          </a:p>
          <a:p>
            <a:pPr marL="589583" lvl="2" indent="-182876">
              <a:spcBef>
                <a:spcPts val="0"/>
              </a:spcBef>
            </a:pPr>
            <a:r>
              <a:rPr lang="en-US" sz="1350" dirty="0"/>
              <a:t>Preemption</a:t>
            </a:r>
          </a:p>
          <a:p>
            <a:pPr marL="589583" lvl="2" indent="-182876">
              <a:spcBef>
                <a:spcPts val="0"/>
              </a:spcBef>
            </a:pPr>
            <a:r>
              <a:rPr lang="en-US" sz="1350" dirty="0"/>
              <a:t>Priority</a:t>
            </a:r>
            <a:endParaRPr lang="en-US" sz="2100" dirty="0"/>
          </a:p>
          <a:p>
            <a:pPr marL="342892" indent="-342892">
              <a:spcBef>
                <a:spcPts val="0"/>
              </a:spcBef>
            </a:pPr>
            <a:endParaRPr lang="en-US" sz="1800" dirty="0"/>
          </a:p>
          <a:p>
            <a:pPr marL="342892" indent="-342892">
              <a:spcBef>
                <a:spcPts val="0"/>
              </a:spcBef>
            </a:pPr>
            <a:r>
              <a:rPr lang="en-US" sz="1800" dirty="0"/>
              <a:t>Timeline</a:t>
            </a:r>
          </a:p>
          <a:p>
            <a:pPr marL="365751" lvl="1" indent="-182876">
              <a:spcBef>
                <a:spcPts val="0"/>
              </a:spcBef>
            </a:pPr>
            <a:r>
              <a:rPr lang="en-US" sz="1600" b="1" dirty="0"/>
              <a:t>T0</a:t>
            </a:r>
            <a:r>
              <a:rPr lang="en-US" sz="1600" dirty="0"/>
              <a:t> - Job 1 starts, uses all available GPUs</a:t>
            </a:r>
          </a:p>
          <a:p>
            <a:pPr marL="365751" lvl="1" indent="-182876">
              <a:spcBef>
                <a:spcPts val="0"/>
              </a:spcBef>
            </a:pPr>
            <a:r>
              <a:rPr lang="en-US" sz="1600" b="1" dirty="0"/>
              <a:t>T1</a:t>
            </a:r>
            <a:r>
              <a:rPr lang="en-US" sz="1600" dirty="0"/>
              <a:t> - Job 2 starts, Job 1 gives up four GPUs</a:t>
            </a:r>
          </a:p>
          <a:p>
            <a:pPr marL="365751" lvl="1" indent="-182876">
              <a:spcBef>
                <a:spcPts val="0"/>
              </a:spcBef>
            </a:pPr>
            <a:r>
              <a:rPr lang="en-US" sz="1600" b="1" dirty="0"/>
              <a:t>T2 </a:t>
            </a:r>
            <a:r>
              <a:rPr lang="en-US" sz="1600" dirty="0"/>
              <a:t>- Job 2 priority change, Job 1 gives up GPUs</a:t>
            </a:r>
          </a:p>
          <a:p>
            <a:pPr marL="365751" lvl="1" indent="-182876">
              <a:spcBef>
                <a:spcPts val="0"/>
              </a:spcBef>
            </a:pPr>
            <a:r>
              <a:rPr lang="en-US" sz="1600" b="1" dirty="0"/>
              <a:t>T3 </a:t>
            </a:r>
            <a:r>
              <a:rPr lang="en-US" sz="1600" dirty="0"/>
              <a:t>- Job 1 finishes, Job 2 uses all GPUs</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243831" y="2693872"/>
            <a:ext cx="3285627" cy="184291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488927" y="886624"/>
            <a:ext cx="731520" cy="307777"/>
          </a:xfrm>
          <a:prstGeom prst="rect">
            <a:avLst/>
          </a:prstGeom>
          <a:noFill/>
        </p:spPr>
        <p:txBody>
          <a:bodyPr wrap="square" rtlCol="0">
            <a:spAutoFit/>
          </a:bodyPr>
          <a:lstStyle/>
          <a:p>
            <a:pPr algn="ctr" defTabSz="685783">
              <a:spcBef>
                <a:spcPct val="0"/>
              </a:spcBef>
            </a:pPr>
            <a:r>
              <a:rPr lang="en-US" sz="1400" dirty="0">
                <a:solidFill>
                  <a:srgbClr val="001689"/>
                </a:solidFill>
                <a:ea typeface=""/>
              </a:rPr>
              <a:t>Job #1</a:t>
            </a:r>
          </a:p>
        </p:txBody>
      </p:sp>
      <p:sp>
        <p:nvSpPr>
          <p:cNvPr id="11" name="TextBox 10"/>
          <p:cNvSpPr txBox="1"/>
          <p:nvPr/>
        </p:nvSpPr>
        <p:spPr>
          <a:xfrm>
            <a:off x="4398222" y="2819799"/>
            <a:ext cx="731520" cy="307777"/>
          </a:xfrm>
          <a:prstGeom prst="rect">
            <a:avLst/>
          </a:prstGeom>
          <a:noFill/>
        </p:spPr>
        <p:txBody>
          <a:bodyPr wrap="square" rtlCol="0">
            <a:spAutoFit/>
          </a:bodyPr>
          <a:lstStyle/>
          <a:p>
            <a:pPr algn="ctr" defTabSz="685783">
              <a:spcBef>
                <a:spcPct val="0"/>
              </a:spcBef>
            </a:pPr>
            <a:r>
              <a:rPr lang="en-US" sz="1400" dirty="0">
                <a:solidFill>
                  <a:srgbClr val="001689"/>
                </a:solidFill>
                <a:ea typeface=""/>
              </a:rPr>
              <a:t>Job #2</a:t>
            </a:r>
          </a:p>
        </p:txBody>
      </p:sp>
      <p:sp>
        <p:nvSpPr>
          <p:cNvPr id="7" name="TextBox 6"/>
          <p:cNvSpPr txBox="1"/>
          <p:nvPr/>
        </p:nvSpPr>
        <p:spPr>
          <a:xfrm>
            <a:off x="5353328" y="4718267"/>
            <a:ext cx="382083" cy="261610"/>
          </a:xfrm>
          <a:prstGeom prst="rect">
            <a:avLst/>
          </a:prstGeom>
          <a:noFill/>
        </p:spPr>
        <p:txBody>
          <a:bodyPr wrap="square" rtlCol="0">
            <a:spAutoFit/>
          </a:bodyPr>
          <a:lstStyle/>
          <a:p>
            <a:pPr defTabSz="685783">
              <a:spcBef>
                <a:spcPct val="0"/>
              </a:spcBef>
            </a:pPr>
            <a:r>
              <a:rPr lang="en-US" sz="1100" dirty="0">
                <a:solidFill>
                  <a:srgbClr val="000E5E">
                    <a:lumMod val="50000"/>
                  </a:srgbClr>
                </a:solidFill>
                <a:ea typeface=""/>
              </a:rPr>
              <a:t>T0</a:t>
            </a:r>
          </a:p>
        </p:txBody>
      </p:sp>
      <p:sp>
        <p:nvSpPr>
          <p:cNvPr id="14" name="TextBox 13"/>
          <p:cNvSpPr txBox="1"/>
          <p:nvPr/>
        </p:nvSpPr>
        <p:spPr>
          <a:xfrm>
            <a:off x="5613498" y="4718267"/>
            <a:ext cx="382083" cy="261610"/>
          </a:xfrm>
          <a:prstGeom prst="rect">
            <a:avLst/>
          </a:prstGeom>
          <a:noFill/>
        </p:spPr>
        <p:txBody>
          <a:bodyPr wrap="square" rtlCol="0">
            <a:spAutoFit/>
          </a:bodyPr>
          <a:lstStyle/>
          <a:p>
            <a:pPr defTabSz="685783">
              <a:spcBef>
                <a:spcPct val="0"/>
              </a:spcBef>
            </a:pPr>
            <a:r>
              <a:rPr lang="en-US" sz="1100" dirty="0">
                <a:solidFill>
                  <a:srgbClr val="000E5E">
                    <a:lumMod val="50000"/>
                  </a:srgbClr>
                </a:solidFill>
                <a:ea typeface=""/>
              </a:rPr>
              <a:t>T1</a:t>
            </a:r>
          </a:p>
        </p:txBody>
      </p:sp>
      <p:sp>
        <p:nvSpPr>
          <p:cNvPr id="16" name="TextBox 15"/>
          <p:cNvSpPr txBox="1"/>
          <p:nvPr/>
        </p:nvSpPr>
        <p:spPr>
          <a:xfrm>
            <a:off x="6506827" y="4718267"/>
            <a:ext cx="382083" cy="261610"/>
          </a:xfrm>
          <a:prstGeom prst="rect">
            <a:avLst/>
          </a:prstGeom>
          <a:noFill/>
        </p:spPr>
        <p:txBody>
          <a:bodyPr wrap="square" rtlCol="0">
            <a:spAutoFit/>
          </a:bodyPr>
          <a:lstStyle/>
          <a:p>
            <a:pPr defTabSz="685783">
              <a:spcBef>
                <a:spcPct val="0"/>
              </a:spcBef>
            </a:pPr>
            <a:r>
              <a:rPr lang="en-US" sz="1100" dirty="0">
                <a:solidFill>
                  <a:srgbClr val="000E5E">
                    <a:lumMod val="50000"/>
                  </a:srgbClr>
                </a:solidFill>
                <a:ea typeface=""/>
              </a:rPr>
              <a:t>T2</a:t>
            </a:r>
          </a:p>
        </p:txBody>
      </p:sp>
      <p:sp>
        <p:nvSpPr>
          <p:cNvPr id="18" name="TextBox 17"/>
          <p:cNvSpPr txBox="1"/>
          <p:nvPr/>
        </p:nvSpPr>
        <p:spPr>
          <a:xfrm>
            <a:off x="7548592" y="4718267"/>
            <a:ext cx="382083" cy="261610"/>
          </a:xfrm>
          <a:prstGeom prst="rect">
            <a:avLst/>
          </a:prstGeom>
          <a:noFill/>
        </p:spPr>
        <p:txBody>
          <a:bodyPr wrap="square" rtlCol="0">
            <a:spAutoFit/>
          </a:bodyPr>
          <a:lstStyle/>
          <a:p>
            <a:pPr defTabSz="685783">
              <a:spcBef>
                <a:spcPct val="0"/>
              </a:spcBef>
            </a:pPr>
            <a:r>
              <a:rPr lang="en-US" sz="1100" dirty="0">
                <a:solidFill>
                  <a:srgbClr val="000E5E">
                    <a:lumMod val="50000"/>
                  </a:srgbClr>
                </a:solidFill>
                <a:ea typeface=""/>
              </a:rPr>
              <a:t>T3</a:t>
            </a:r>
          </a:p>
        </p:txBody>
      </p:sp>
      <p:pic>
        <p:nvPicPr>
          <p:cNvPr id="24" name="Picture 23">
            <a:extLst>
              <a:ext uri="{FF2B5EF4-FFF2-40B4-BE49-F238E27FC236}">
                <a16:creationId xmlns:a16="http://schemas.microsoft.com/office/drawing/2014/main" id="{CEE667A0-8905-A540-B325-74430FBC09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208293" y="674782"/>
            <a:ext cx="3321165" cy="1866536"/>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D7F2F149-94A1-284C-A9D6-AEDBDD22E9BC}"/>
              </a:ext>
            </a:extLst>
          </p:cNvPr>
          <p:cNvCxnSpPr>
            <a:cxnSpLocks/>
          </p:cNvCxnSpPr>
          <p:nvPr/>
        </p:nvCxnSpPr>
        <p:spPr>
          <a:xfrm>
            <a:off x="5539068" y="1277815"/>
            <a:ext cx="0" cy="3446586"/>
          </a:xfrm>
          <a:prstGeom prst="line">
            <a:avLst/>
          </a:prstGeom>
          <a:ln w="12700">
            <a:solidFill>
              <a:srgbClr val="0B45E6"/>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AA6E36F-0957-F749-868A-4312DD273973}"/>
              </a:ext>
            </a:extLst>
          </p:cNvPr>
          <p:cNvCxnSpPr>
            <a:cxnSpLocks/>
          </p:cNvCxnSpPr>
          <p:nvPr/>
        </p:nvCxnSpPr>
        <p:spPr>
          <a:xfrm>
            <a:off x="5804539" y="1817077"/>
            <a:ext cx="338" cy="2907324"/>
          </a:xfrm>
          <a:prstGeom prst="line">
            <a:avLst/>
          </a:prstGeom>
          <a:ln w="12700">
            <a:solidFill>
              <a:srgbClr val="0B45E6"/>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1B5E5DF-530A-834A-B5FC-5BA440B913CA}"/>
              </a:ext>
            </a:extLst>
          </p:cNvPr>
          <p:cNvCxnSpPr>
            <a:cxnSpLocks/>
          </p:cNvCxnSpPr>
          <p:nvPr/>
        </p:nvCxnSpPr>
        <p:spPr>
          <a:xfrm>
            <a:off x="6697868" y="1817077"/>
            <a:ext cx="3677" cy="2907324"/>
          </a:xfrm>
          <a:prstGeom prst="line">
            <a:avLst/>
          </a:prstGeom>
          <a:ln w="12700">
            <a:solidFill>
              <a:srgbClr val="0B45E6"/>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C45F2D1-1495-B345-AA10-E4701C6787DA}"/>
              </a:ext>
            </a:extLst>
          </p:cNvPr>
          <p:cNvCxnSpPr>
            <a:cxnSpLocks/>
          </p:cNvCxnSpPr>
          <p:nvPr/>
        </p:nvCxnSpPr>
        <p:spPr>
          <a:xfrm>
            <a:off x="7739633" y="1924571"/>
            <a:ext cx="343" cy="2799830"/>
          </a:xfrm>
          <a:prstGeom prst="line">
            <a:avLst/>
          </a:prstGeom>
          <a:ln w="12700">
            <a:solidFill>
              <a:srgbClr val="0B45E6"/>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21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28602" y="209552"/>
            <a:ext cx="8429625" cy="606029"/>
          </a:xfrm>
          <a:prstGeom prst="rect">
            <a:avLst/>
          </a:prstGeom>
          <a:noFill/>
          <a:ln w="21600">
            <a:noFill/>
            <a:round/>
            <a:headEnd/>
            <a:tailEnd/>
          </a:ln>
        </p:spPr>
        <p:txBody>
          <a:bodyPr lIns="0" tIns="46800" rIns="90000" bIns="46800"/>
          <a:lstStyle/>
          <a:p>
            <a:pPr defTabSz="457200">
              <a:lnSpc>
                <a:spcPct val="90000"/>
              </a:lnSpc>
              <a:spcBef>
                <a:spcPct val="0"/>
              </a:spcBef>
              <a:buSzPct val="100000"/>
              <a:tabLst>
                <a:tab pos="0" algn="l"/>
                <a:tab pos="914355" algn="l"/>
                <a:tab pos="1828709" algn="l"/>
                <a:tab pos="2743064" algn="l"/>
                <a:tab pos="3657418" algn="l"/>
                <a:tab pos="4571772" algn="l"/>
                <a:tab pos="5486126" algn="l"/>
                <a:tab pos="6400480" algn="l"/>
                <a:tab pos="7314834" algn="l"/>
                <a:tab pos="8229189" algn="l"/>
                <a:tab pos="9143543" algn="l"/>
                <a:tab pos="10057898" algn="l"/>
                <a:tab pos="10326172" algn="l"/>
                <a:tab pos="10778585" algn="l"/>
                <a:tab pos="10780175" algn="l"/>
              </a:tabLst>
            </a:pPr>
            <a:r>
              <a:rPr lang="en-US" altLang="zh-CN" sz="2400" dirty="0">
                <a:latin typeface="Arial" panose="020B0604020202020204" pitchFamily="34" charset="0"/>
                <a:cs typeface="Arial" panose="020B0604020202020204" pitchFamily="34" charset="0"/>
              </a:rPr>
              <a:t>Monitor and chargeback accounting</a:t>
            </a:r>
          </a:p>
          <a:p>
            <a:pPr defTabSz="685783">
              <a:buSzPct val="100000"/>
              <a:tabLst>
                <a:tab pos="0" algn="l"/>
                <a:tab pos="914355" algn="l"/>
                <a:tab pos="1828709" algn="l"/>
                <a:tab pos="2743064" algn="l"/>
                <a:tab pos="3657418" algn="l"/>
                <a:tab pos="4571772" algn="l"/>
                <a:tab pos="5486126" algn="l"/>
                <a:tab pos="6400480" algn="l"/>
                <a:tab pos="7314834" algn="l"/>
                <a:tab pos="8229189" algn="l"/>
                <a:tab pos="9143543" algn="l"/>
                <a:tab pos="10057898" algn="l"/>
                <a:tab pos="10326172" algn="l"/>
                <a:tab pos="10778585" algn="l"/>
                <a:tab pos="10780175" algn="l"/>
              </a:tabLst>
            </a:pPr>
            <a:r>
              <a:rPr lang="en-US" altLang="zh-CN" sz="2700" dirty="0">
                <a:solidFill>
                  <a:srgbClr val="000000"/>
                </a:solidFill>
              </a:rPr>
              <a:t>	</a:t>
            </a:r>
          </a:p>
        </p:txBody>
      </p:sp>
      <p:sp>
        <p:nvSpPr>
          <p:cNvPr id="6" name="TextBox 5"/>
          <p:cNvSpPr txBox="1"/>
          <p:nvPr/>
        </p:nvSpPr>
        <p:spPr>
          <a:xfrm>
            <a:off x="159134" y="928732"/>
            <a:ext cx="8568560" cy="369332"/>
          </a:xfrm>
          <a:prstGeom prst="rect">
            <a:avLst/>
          </a:prstGeom>
          <a:noFill/>
        </p:spPr>
        <p:txBody>
          <a:bodyPr wrap="square" rtlCol="0">
            <a:spAutoFit/>
          </a:bodyPr>
          <a:lstStyle/>
          <a:p>
            <a:pPr defTabSz="685783"/>
            <a:r>
              <a:rPr lang="en-US" sz="1800" dirty="0">
                <a:solidFill>
                  <a:srgbClr val="000000"/>
                </a:solidFill>
              </a:rPr>
              <a:t>PowerAI Enterprise includes detailed monitoring</a:t>
            </a: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2" y="1411215"/>
            <a:ext cx="6501116" cy="1538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3AA60202-4610-486E-89FB-C9084D4C3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5100" y="2881413"/>
            <a:ext cx="6276974" cy="205428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0A5C72A-BDC9-4F2F-A3D4-8C3136F06B7D}"/>
              </a:ext>
            </a:extLst>
          </p:cNvPr>
          <p:cNvSpPr txBox="1"/>
          <p:nvPr/>
        </p:nvSpPr>
        <p:spPr>
          <a:xfrm>
            <a:off x="347880" y="3572442"/>
            <a:ext cx="2417380" cy="646331"/>
          </a:xfrm>
          <a:prstGeom prst="rect">
            <a:avLst/>
          </a:prstGeom>
          <a:noFill/>
        </p:spPr>
        <p:txBody>
          <a:bodyPr wrap="square" rtlCol="0">
            <a:spAutoFit/>
          </a:bodyPr>
          <a:lstStyle/>
          <a:p>
            <a:pPr defTabSz="685783"/>
            <a:r>
              <a:rPr lang="en-US" sz="1800" dirty="0">
                <a:solidFill>
                  <a:srgbClr val="000000"/>
                </a:solidFill>
              </a:rPr>
              <a:t>PowerAI resource </a:t>
            </a:r>
            <a:br>
              <a:rPr lang="en-US" sz="1800" dirty="0">
                <a:solidFill>
                  <a:srgbClr val="000000"/>
                </a:solidFill>
              </a:rPr>
            </a:br>
            <a:r>
              <a:rPr lang="en-US" sz="1800" dirty="0">
                <a:solidFill>
                  <a:srgbClr val="000000"/>
                </a:solidFill>
              </a:rPr>
              <a:t>chargeback reporting</a:t>
            </a:r>
          </a:p>
        </p:txBody>
      </p:sp>
    </p:spTree>
    <p:extLst>
      <p:ext uri="{BB962C8B-B14F-4D97-AF65-F5344CB8AC3E}">
        <p14:creationId xmlns:p14="http://schemas.microsoft.com/office/powerpoint/2010/main" val="35910040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7CEBB7DC-9AFC-DD45-A0B0-00A14BB95019}"/>
              </a:ext>
            </a:extLst>
          </p:cNvPr>
          <p:cNvGrpSpPr/>
          <p:nvPr/>
        </p:nvGrpSpPr>
        <p:grpSpPr>
          <a:xfrm>
            <a:off x="304777" y="1293514"/>
            <a:ext cx="8534449" cy="2903408"/>
            <a:chOff x="228600" y="1829390"/>
            <a:chExt cx="8534449" cy="2903408"/>
          </a:xfrm>
        </p:grpSpPr>
        <p:grpSp>
          <p:nvGrpSpPr>
            <p:cNvPr id="118" name="Group 117">
              <a:extLst>
                <a:ext uri="{FF2B5EF4-FFF2-40B4-BE49-F238E27FC236}">
                  <a16:creationId xmlns:a16="http://schemas.microsoft.com/office/drawing/2014/main" id="{156893A2-60AB-454B-B727-2D70DEE73591}"/>
                </a:ext>
              </a:extLst>
            </p:cNvPr>
            <p:cNvGrpSpPr/>
            <p:nvPr/>
          </p:nvGrpSpPr>
          <p:grpSpPr>
            <a:xfrm>
              <a:off x="4699032" y="1829390"/>
              <a:ext cx="1828800" cy="2903408"/>
              <a:chOff x="4699032" y="1829390"/>
              <a:chExt cx="1828800" cy="2903408"/>
            </a:xfrm>
          </p:grpSpPr>
          <p:grpSp>
            <p:nvGrpSpPr>
              <p:cNvPr id="140" name="Group 139">
                <a:extLst>
                  <a:ext uri="{FF2B5EF4-FFF2-40B4-BE49-F238E27FC236}">
                    <a16:creationId xmlns:a16="http://schemas.microsoft.com/office/drawing/2014/main" id="{D22393F3-16CA-C748-920C-A5BC60BC5157}"/>
                  </a:ext>
                </a:extLst>
              </p:cNvPr>
              <p:cNvGrpSpPr/>
              <p:nvPr/>
            </p:nvGrpSpPr>
            <p:grpSpPr>
              <a:xfrm>
                <a:off x="4699032" y="1829390"/>
                <a:ext cx="1828800" cy="1828800"/>
                <a:chOff x="4691614" y="1902542"/>
                <a:chExt cx="1828800" cy="1828800"/>
              </a:xfrm>
            </p:grpSpPr>
            <p:sp>
              <p:nvSpPr>
                <p:cNvPr id="142" name="Rectangle: Rounded Corners 5">
                  <a:extLst>
                    <a:ext uri="{FF2B5EF4-FFF2-40B4-BE49-F238E27FC236}">
                      <a16:creationId xmlns:a16="http://schemas.microsoft.com/office/drawing/2014/main" id="{B108B2B1-DC7B-5C4F-AEEE-1FE2DAD1E64E}"/>
                    </a:ext>
                  </a:extLst>
                </p:cNvPr>
                <p:cNvSpPr/>
                <p:nvPr/>
              </p:nvSpPr>
              <p:spPr>
                <a:xfrm>
                  <a:off x="4691614" y="1902542"/>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pic>
              <p:nvPicPr>
                <p:cNvPr id="143" name="Graphic 142" descr="Television">
                  <a:extLst>
                    <a:ext uri="{FF2B5EF4-FFF2-40B4-BE49-F238E27FC236}">
                      <a16:creationId xmlns:a16="http://schemas.microsoft.com/office/drawing/2014/main" id="{6C839F6A-24D1-ED44-810C-B6872E53DA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14" y="2204294"/>
                  <a:ext cx="1371600" cy="1371600"/>
                </a:xfrm>
                <a:prstGeom prst="rect">
                  <a:avLst/>
                </a:prstGeom>
              </p:spPr>
            </p:pic>
            <p:pic>
              <p:nvPicPr>
                <p:cNvPr id="144" name="Graphic 143" descr="Hierarchy">
                  <a:extLst>
                    <a:ext uri="{FF2B5EF4-FFF2-40B4-BE49-F238E27FC236}">
                      <a16:creationId xmlns:a16="http://schemas.microsoft.com/office/drawing/2014/main" id="{B229E737-7953-454A-8D96-189DD5F0869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148814" y="2451182"/>
                  <a:ext cx="914400" cy="731520"/>
                </a:xfrm>
                <a:prstGeom prst="rect">
                  <a:avLst/>
                </a:prstGeom>
              </p:spPr>
            </p:pic>
          </p:grpSp>
          <p:sp>
            <p:nvSpPr>
              <p:cNvPr id="141" name="Rectangle: Rounded Corners 5">
                <a:extLst>
                  <a:ext uri="{FF2B5EF4-FFF2-40B4-BE49-F238E27FC236}">
                    <a16:creationId xmlns:a16="http://schemas.microsoft.com/office/drawing/2014/main" id="{BF9EEF7C-4E60-A247-8876-8417DCBD3D36}"/>
                  </a:ext>
                </a:extLst>
              </p:cNvPr>
              <p:cNvSpPr/>
              <p:nvPr/>
            </p:nvSpPr>
            <p:spPr>
              <a:xfrm>
                <a:off x="4699032"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sym typeface="IBM Plex Sans Regular"/>
                  </a:rPr>
                  <a:t>Simplified Management</a:t>
                </a:r>
              </a:p>
            </p:txBody>
          </p:sp>
        </p:grpSp>
        <p:grpSp>
          <p:nvGrpSpPr>
            <p:cNvPr id="119" name="Group 118">
              <a:extLst>
                <a:ext uri="{FF2B5EF4-FFF2-40B4-BE49-F238E27FC236}">
                  <a16:creationId xmlns:a16="http://schemas.microsoft.com/office/drawing/2014/main" id="{AD07E88D-3FDF-7C49-A970-AF42EC536A4C}"/>
                </a:ext>
              </a:extLst>
            </p:cNvPr>
            <p:cNvGrpSpPr/>
            <p:nvPr/>
          </p:nvGrpSpPr>
          <p:grpSpPr>
            <a:xfrm>
              <a:off x="228600" y="1829390"/>
              <a:ext cx="1828800" cy="2903408"/>
              <a:chOff x="228600" y="1829390"/>
              <a:chExt cx="1828800" cy="2903408"/>
            </a:xfrm>
          </p:grpSpPr>
          <p:sp>
            <p:nvSpPr>
              <p:cNvPr id="134" name="Rectangle: Rounded Corners 2">
                <a:extLst>
                  <a:ext uri="{FF2B5EF4-FFF2-40B4-BE49-F238E27FC236}">
                    <a16:creationId xmlns:a16="http://schemas.microsoft.com/office/drawing/2014/main" id="{8E3396B2-6954-0846-BAEF-3FC0A8652F0A}"/>
                  </a:ext>
                </a:extLst>
              </p:cNvPr>
              <p:cNvSpPr/>
              <p:nvPr/>
            </p:nvSpPr>
            <p:spPr>
              <a:xfrm>
                <a:off x="228600"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sym typeface="IBM Plex Sans Regular"/>
                  </a:rPr>
                  <a:t>Faster Time </a:t>
                </a:r>
                <a:br>
                  <a:rPr lang="en-US" sz="1800" b="1" dirty="0">
                    <a:solidFill>
                      <a:schemeClr val="bg2">
                        <a:lumMod val="75000"/>
                      </a:schemeClr>
                    </a:solidFill>
                    <a:sym typeface="IBM Plex Sans Regular"/>
                  </a:rPr>
                </a:br>
                <a:r>
                  <a:rPr lang="en-US" sz="1800" b="1" dirty="0">
                    <a:solidFill>
                      <a:schemeClr val="bg2">
                        <a:lumMod val="75000"/>
                      </a:schemeClr>
                    </a:solidFill>
                    <a:sym typeface="IBM Plex Sans Regular"/>
                  </a:rPr>
                  <a:t>to Results &amp; Accuracy</a:t>
                </a:r>
              </a:p>
            </p:txBody>
          </p:sp>
          <p:grpSp>
            <p:nvGrpSpPr>
              <p:cNvPr id="135" name="Group 134">
                <a:extLst>
                  <a:ext uri="{FF2B5EF4-FFF2-40B4-BE49-F238E27FC236}">
                    <a16:creationId xmlns:a16="http://schemas.microsoft.com/office/drawing/2014/main" id="{8A9DECF6-7E57-B744-A673-E0BE66EDBC9B}"/>
                  </a:ext>
                </a:extLst>
              </p:cNvPr>
              <p:cNvGrpSpPr/>
              <p:nvPr/>
            </p:nvGrpSpPr>
            <p:grpSpPr>
              <a:xfrm>
                <a:off x="228600" y="1829390"/>
                <a:ext cx="1828800" cy="1828800"/>
                <a:chOff x="324399" y="1852989"/>
                <a:chExt cx="1828800" cy="1828800"/>
              </a:xfrm>
            </p:grpSpPr>
            <p:grpSp>
              <p:nvGrpSpPr>
                <p:cNvPr id="136" name="Group 135">
                  <a:extLst>
                    <a:ext uri="{FF2B5EF4-FFF2-40B4-BE49-F238E27FC236}">
                      <a16:creationId xmlns:a16="http://schemas.microsoft.com/office/drawing/2014/main" id="{0FFC9104-7157-EC48-8C9F-4794D994E52C}"/>
                    </a:ext>
                  </a:extLst>
                </p:cNvPr>
                <p:cNvGrpSpPr/>
                <p:nvPr/>
              </p:nvGrpSpPr>
              <p:grpSpPr>
                <a:xfrm>
                  <a:off x="513112" y="2011951"/>
                  <a:ext cx="1451374" cy="1510876"/>
                  <a:chOff x="415695" y="2129026"/>
                  <a:chExt cx="1451374" cy="1510876"/>
                </a:xfrm>
                <a:solidFill>
                  <a:srgbClr val="3D6FED"/>
                </a:solidFill>
              </p:grpSpPr>
              <p:pic>
                <p:nvPicPr>
                  <p:cNvPr id="138" name="Graphic 137" descr="Stopwatch">
                    <a:extLst>
                      <a:ext uri="{FF2B5EF4-FFF2-40B4-BE49-F238E27FC236}">
                        <a16:creationId xmlns:a16="http://schemas.microsoft.com/office/drawing/2014/main" id="{9F3DFF71-D4AD-1244-85A2-4C81FB0AD8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695" y="2129026"/>
                    <a:ext cx="914400" cy="914400"/>
                  </a:xfrm>
                  <a:prstGeom prst="rect">
                    <a:avLst/>
                  </a:prstGeom>
                </p:spPr>
              </p:pic>
              <p:pic>
                <p:nvPicPr>
                  <p:cNvPr id="139" name="Graphic 138" descr="Bullseye">
                    <a:extLst>
                      <a:ext uri="{FF2B5EF4-FFF2-40B4-BE49-F238E27FC236}">
                        <a16:creationId xmlns:a16="http://schemas.microsoft.com/office/drawing/2014/main" id="{013B5ACC-0A26-354A-9A31-9BDAC4EA32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2669" y="2725502"/>
                    <a:ext cx="914400" cy="914400"/>
                  </a:xfrm>
                  <a:prstGeom prst="rect">
                    <a:avLst/>
                  </a:prstGeom>
                </p:spPr>
              </p:pic>
            </p:grpSp>
            <p:sp>
              <p:nvSpPr>
                <p:cNvPr id="137" name="Rectangle: Rounded Corners 5">
                  <a:extLst>
                    <a:ext uri="{FF2B5EF4-FFF2-40B4-BE49-F238E27FC236}">
                      <a16:creationId xmlns:a16="http://schemas.microsoft.com/office/drawing/2014/main" id="{B55D271C-B1C3-9449-8187-21BEBE669372}"/>
                    </a:ext>
                  </a:extLst>
                </p:cNvPr>
                <p:cNvSpPr/>
                <p:nvPr/>
              </p:nvSpPr>
              <p:spPr>
                <a:xfrm>
                  <a:off x="324399" y="1852989"/>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nvGrpSpPr>
            <p:cNvPr id="120" name="Group 119">
              <a:extLst>
                <a:ext uri="{FF2B5EF4-FFF2-40B4-BE49-F238E27FC236}">
                  <a16:creationId xmlns:a16="http://schemas.microsoft.com/office/drawing/2014/main" id="{706B2008-39D0-184C-8774-E5B3EBE7495B}"/>
                </a:ext>
              </a:extLst>
            </p:cNvPr>
            <p:cNvGrpSpPr/>
            <p:nvPr/>
          </p:nvGrpSpPr>
          <p:grpSpPr>
            <a:xfrm>
              <a:off x="2463816" y="1829390"/>
              <a:ext cx="1828800" cy="2903408"/>
              <a:chOff x="2463816" y="1829390"/>
              <a:chExt cx="1828800" cy="2903408"/>
            </a:xfrm>
          </p:grpSpPr>
          <p:sp>
            <p:nvSpPr>
              <p:cNvPr id="128" name="Rectangle: Rounded Corners 4">
                <a:extLst>
                  <a:ext uri="{FF2B5EF4-FFF2-40B4-BE49-F238E27FC236}">
                    <a16:creationId xmlns:a16="http://schemas.microsoft.com/office/drawing/2014/main" id="{ED6BDB92-C1B1-1B45-9ED3-96B09AAF6677}"/>
                  </a:ext>
                </a:extLst>
              </p:cNvPr>
              <p:cNvSpPr/>
              <p:nvPr/>
            </p:nvSpPr>
            <p:spPr>
              <a:xfrm>
                <a:off x="2463816"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sym typeface="IBM Plex Sans Regular"/>
                  </a:rPr>
                  <a:t>Increased Resource Utilization </a:t>
                </a:r>
              </a:p>
            </p:txBody>
          </p:sp>
          <p:grpSp>
            <p:nvGrpSpPr>
              <p:cNvPr id="129" name="Group 128">
                <a:extLst>
                  <a:ext uri="{FF2B5EF4-FFF2-40B4-BE49-F238E27FC236}">
                    <a16:creationId xmlns:a16="http://schemas.microsoft.com/office/drawing/2014/main" id="{306154DB-1136-5744-87A1-211559C37AB9}"/>
                  </a:ext>
                </a:extLst>
              </p:cNvPr>
              <p:cNvGrpSpPr/>
              <p:nvPr/>
            </p:nvGrpSpPr>
            <p:grpSpPr>
              <a:xfrm>
                <a:off x="2463816" y="1829390"/>
                <a:ext cx="1828800" cy="1828800"/>
                <a:chOff x="2343089" y="1950392"/>
                <a:chExt cx="1828800" cy="1828800"/>
              </a:xfrm>
            </p:grpSpPr>
            <p:sp>
              <p:nvSpPr>
                <p:cNvPr id="130" name="Rectangle: Rounded Corners 5">
                  <a:extLst>
                    <a:ext uri="{FF2B5EF4-FFF2-40B4-BE49-F238E27FC236}">
                      <a16:creationId xmlns:a16="http://schemas.microsoft.com/office/drawing/2014/main" id="{1BB98965-B20E-D94A-8CA8-686AC3753197}"/>
                    </a:ext>
                  </a:extLst>
                </p:cNvPr>
                <p:cNvSpPr/>
                <p:nvPr/>
              </p:nvSpPr>
              <p:spPr>
                <a:xfrm>
                  <a:off x="2343089" y="1950392"/>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nvGrpSpPr>
                <p:cNvPr id="131" name="Group 130">
                  <a:extLst>
                    <a:ext uri="{FF2B5EF4-FFF2-40B4-BE49-F238E27FC236}">
                      <a16:creationId xmlns:a16="http://schemas.microsoft.com/office/drawing/2014/main" id="{007D0C81-B3F6-6B42-A812-0AE40792D7B8}"/>
                    </a:ext>
                  </a:extLst>
                </p:cNvPr>
                <p:cNvGrpSpPr/>
                <p:nvPr/>
              </p:nvGrpSpPr>
              <p:grpSpPr>
                <a:xfrm>
                  <a:off x="2556186" y="2072778"/>
                  <a:ext cx="1451374" cy="1510876"/>
                  <a:chOff x="2531802" y="2109354"/>
                  <a:chExt cx="1451374" cy="1510876"/>
                </a:xfrm>
                <a:solidFill>
                  <a:srgbClr val="3FBABA"/>
                </a:solidFill>
              </p:grpSpPr>
              <p:pic>
                <p:nvPicPr>
                  <p:cNvPr id="132" name="Graphic 131" descr="UpwardTrend_LTR">
                    <a:extLst>
                      <a:ext uri="{FF2B5EF4-FFF2-40B4-BE49-F238E27FC236}">
                        <a16:creationId xmlns:a16="http://schemas.microsoft.com/office/drawing/2014/main" id="{4E4A7259-FD36-1B4E-81E7-A8444A8CC2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1802" y="2705830"/>
                    <a:ext cx="914400" cy="914400"/>
                  </a:xfrm>
                  <a:prstGeom prst="rect">
                    <a:avLst/>
                  </a:prstGeom>
                </p:spPr>
              </p:pic>
              <p:pic>
                <p:nvPicPr>
                  <p:cNvPr id="133" name="Graphic 132" descr="PiggyBank">
                    <a:extLst>
                      <a:ext uri="{FF2B5EF4-FFF2-40B4-BE49-F238E27FC236}">
                        <a16:creationId xmlns:a16="http://schemas.microsoft.com/office/drawing/2014/main" id="{F3B726E1-460E-0447-BABA-EDCCB38D81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776" y="2109354"/>
                    <a:ext cx="914400" cy="914400"/>
                  </a:xfrm>
                  <a:prstGeom prst="rect">
                    <a:avLst/>
                  </a:prstGeom>
                </p:spPr>
              </p:pic>
            </p:grpSp>
          </p:grpSp>
        </p:grpSp>
        <p:grpSp>
          <p:nvGrpSpPr>
            <p:cNvPr id="121" name="Group 120">
              <a:extLst>
                <a:ext uri="{FF2B5EF4-FFF2-40B4-BE49-F238E27FC236}">
                  <a16:creationId xmlns:a16="http://schemas.microsoft.com/office/drawing/2014/main" id="{3BEE9721-0D74-3C43-B94D-77695EE7BF90}"/>
                </a:ext>
              </a:extLst>
            </p:cNvPr>
            <p:cNvGrpSpPr/>
            <p:nvPr/>
          </p:nvGrpSpPr>
          <p:grpSpPr>
            <a:xfrm>
              <a:off x="6934249" y="1829390"/>
              <a:ext cx="1828800" cy="2903408"/>
              <a:chOff x="6934249" y="1829390"/>
              <a:chExt cx="1828800" cy="2903408"/>
            </a:xfrm>
          </p:grpSpPr>
          <p:sp>
            <p:nvSpPr>
              <p:cNvPr id="122" name="Rectangle: Rounded Corners 5">
                <a:extLst>
                  <a:ext uri="{FF2B5EF4-FFF2-40B4-BE49-F238E27FC236}">
                    <a16:creationId xmlns:a16="http://schemas.microsoft.com/office/drawing/2014/main" id="{184EC9BD-41CE-3943-AD95-511B866E8EE3}"/>
                  </a:ext>
                </a:extLst>
              </p:cNvPr>
              <p:cNvSpPr/>
              <p:nvPr/>
            </p:nvSpPr>
            <p:spPr>
              <a:xfrm>
                <a:off x="6934249"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FBABA"/>
                    </a:solidFill>
                    <a:sym typeface="IBM Plex Sans Regular"/>
                  </a:rPr>
                  <a:t>Enterprise Solution</a:t>
                </a:r>
              </a:p>
            </p:txBody>
          </p:sp>
          <p:grpSp>
            <p:nvGrpSpPr>
              <p:cNvPr id="123" name="Group 122">
                <a:extLst>
                  <a:ext uri="{FF2B5EF4-FFF2-40B4-BE49-F238E27FC236}">
                    <a16:creationId xmlns:a16="http://schemas.microsoft.com/office/drawing/2014/main" id="{B5D4A121-4E50-D345-998D-48C703A189DA}"/>
                  </a:ext>
                </a:extLst>
              </p:cNvPr>
              <p:cNvGrpSpPr/>
              <p:nvPr/>
            </p:nvGrpSpPr>
            <p:grpSpPr>
              <a:xfrm>
                <a:off x="6934249" y="1829390"/>
                <a:ext cx="1828800" cy="1828800"/>
                <a:chOff x="6934249" y="1894875"/>
                <a:chExt cx="1828800" cy="1828800"/>
              </a:xfrm>
            </p:grpSpPr>
            <p:grpSp>
              <p:nvGrpSpPr>
                <p:cNvPr id="124" name="Group 123">
                  <a:extLst>
                    <a:ext uri="{FF2B5EF4-FFF2-40B4-BE49-F238E27FC236}">
                      <a16:creationId xmlns:a16="http://schemas.microsoft.com/office/drawing/2014/main" id="{3E82F436-011C-344B-90B8-63826CDAAE98}"/>
                    </a:ext>
                  </a:extLst>
                </p:cNvPr>
                <p:cNvGrpSpPr/>
                <p:nvPr/>
              </p:nvGrpSpPr>
              <p:grpSpPr>
                <a:xfrm>
                  <a:off x="7254289" y="2128872"/>
                  <a:ext cx="1188720" cy="1360807"/>
                  <a:chOff x="7254289" y="2066962"/>
                  <a:chExt cx="1188720" cy="1360807"/>
                </a:xfrm>
              </p:grpSpPr>
              <p:pic>
                <p:nvPicPr>
                  <p:cNvPr id="126" name="Graphic 125" descr="City">
                    <a:extLst>
                      <a:ext uri="{FF2B5EF4-FFF2-40B4-BE49-F238E27FC236}">
                        <a16:creationId xmlns:a16="http://schemas.microsoft.com/office/drawing/2014/main" id="{4DFC9BCE-958B-174C-95DA-63F9EC903DE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54289" y="2066962"/>
                    <a:ext cx="1188720" cy="1188720"/>
                  </a:xfrm>
                  <a:prstGeom prst="rect">
                    <a:avLst/>
                  </a:prstGeom>
                </p:spPr>
              </p:pic>
              <p:pic>
                <p:nvPicPr>
                  <p:cNvPr id="127" name="Graphic 126" descr="Lock">
                    <a:extLst>
                      <a:ext uri="{FF2B5EF4-FFF2-40B4-BE49-F238E27FC236}">
                        <a16:creationId xmlns:a16="http://schemas.microsoft.com/office/drawing/2014/main" id="{0915169A-1F08-FF4E-A3C1-76251D85706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78850" y="2742494"/>
                    <a:ext cx="685275" cy="685275"/>
                  </a:xfrm>
                  <a:prstGeom prst="rect">
                    <a:avLst/>
                  </a:prstGeom>
                </p:spPr>
              </p:pic>
            </p:grpSp>
            <p:sp>
              <p:nvSpPr>
                <p:cNvPr id="125" name="Rectangle: Rounded Corners 5">
                  <a:extLst>
                    <a:ext uri="{FF2B5EF4-FFF2-40B4-BE49-F238E27FC236}">
                      <a16:creationId xmlns:a16="http://schemas.microsoft.com/office/drawing/2014/main" id="{91566D5C-4BD7-984B-9D7B-B687D4474E4E}"/>
                    </a:ext>
                  </a:extLst>
                </p:cNvPr>
                <p:cNvSpPr/>
                <p:nvPr/>
              </p:nvSpPr>
              <p:spPr>
                <a:xfrm>
                  <a:off x="6934249" y="1894875"/>
                  <a:ext cx="1828800" cy="1828800"/>
                </a:xfrm>
                <a:prstGeom prst="ellipse">
                  <a:avLst/>
                </a:prstGeom>
                <a:noFill/>
                <a:ln w="76200">
                  <a:solidFill>
                    <a:srgbClr val="3FBABA"/>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sp>
        <p:nvSpPr>
          <p:cNvPr id="2" name="Title 1">
            <a:extLst>
              <a:ext uri="{FF2B5EF4-FFF2-40B4-BE49-F238E27FC236}">
                <a16:creationId xmlns:a16="http://schemas.microsoft.com/office/drawing/2014/main" id="{037F8787-1D25-4C09-8AE8-E8F3EFCCDE5E}"/>
              </a:ext>
            </a:extLst>
          </p:cNvPr>
          <p:cNvSpPr>
            <a:spLocks noGrp="1"/>
          </p:cNvSpPr>
          <p:nvPr>
            <p:ph type="title"/>
          </p:nvPr>
        </p:nvSpPr>
        <p:spPr/>
        <p:txBody>
          <a:bodyPr/>
          <a:lstStyle/>
          <a:p>
            <a:r>
              <a:rPr lang="en-CA" dirty="0"/>
              <a:t>IBM </a:t>
            </a:r>
            <a:r>
              <a:rPr lang="en-CA" dirty="0" err="1"/>
              <a:t>PowerAI</a:t>
            </a:r>
            <a:r>
              <a:rPr lang="en-CA" dirty="0"/>
              <a:t> Enterprise</a:t>
            </a:r>
            <a:br>
              <a:rPr lang="en-CA" dirty="0"/>
            </a:br>
            <a:endParaRPr lang="en-CA" dirty="0"/>
          </a:p>
        </p:txBody>
      </p:sp>
    </p:spTree>
    <p:extLst>
      <p:ext uri="{BB962C8B-B14F-4D97-AF65-F5344CB8AC3E}">
        <p14:creationId xmlns:p14="http://schemas.microsoft.com/office/powerpoint/2010/main" val="2453279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4FE3-35A2-4B10-8FAB-BA5DCCBDAFC0}"/>
              </a:ext>
            </a:extLst>
          </p:cNvPr>
          <p:cNvSpPr>
            <a:spLocks noGrp="1"/>
          </p:cNvSpPr>
          <p:nvPr>
            <p:ph type="title"/>
          </p:nvPr>
        </p:nvSpPr>
        <p:spPr>
          <a:xfrm>
            <a:off x="228600" y="201168"/>
            <a:ext cx="6393264" cy="381000"/>
          </a:xfrm>
        </p:spPr>
        <p:txBody>
          <a:bodyPr/>
          <a:lstStyle/>
          <a:p>
            <a:r>
              <a:rPr lang="en-US" dirty="0"/>
              <a:t>Production proven with enterprise security</a:t>
            </a:r>
            <a:endParaRPr lang="en-CA" dirty="0"/>
          </a:p>
        </p:txBody>
      </p:sp>
      <p:grpSp>
        <p:nvGrpSpPr>
          <p:cNvPr id="4" name="Group 3">
            <a:extLst>
              <a:ext uri="{FF2B5EF4-FFF2-40B4-BE49-F238E27FC236}">
                <a16:creationId xmlns:a16="http://schemas.microsoft.com/office/drawing/2014/main" id="{88FC1A77-4235-4F60-9926-4BFE7D24F5D2}"/>
              </a:ext>
            </a:extLst>
          </p:cNvPr>
          <p:cNvGrpSpPr/>
          <p:nvPr/>
        </p:nvGrpSpPr>
        <p:grpSpPr>
          <a:xfrm>
            <a:off x="196328" y="998488"/>
            <a:ext cx="4349218" cy="1824228"/>
            <a:chOff x="304800" y="1019129"/>
            <a:chExt cx="5798956" cy="2432304"/>
          </a:xfrm>
        </p:grpSpPr>
        <p:sp>
          <p:nvSpPr>
            <p:cNvPr id="5" name="Freeform 31">
              <a:extLst>
                <a:ext uri="{FF2B5EF4-FFF2-40B4-BE49-F238E27FC236}">
                  <a16:creationId xmlns:a16="http://schemas.microsoft.com/office/drawing/2014/main" id="{BFE6F357-0D71-4D7E-AD14-D84AE28AE005}"/>
                </a:ext>
              </a:extLst>
            </p:cNvPr>
            <p:cNvSpPr/>
            <p:nvPr/>
          </p:nvSpPr>
          <p:spPr>
            <a:xfrm>
              <a:off x="304800" y="1019129"/>
              <a:ext cx="2116105" cy="2432304"/>
            </a:xfrm>
            <a:custGeom>
              <a:avLst/>
              <a:gdLst>
                <a:gd name="connsiteX0" fmla="*/ 0 w 1218741"/>
                <a:gd name="connsiteY0" fmla="*/ 530153 h 1060305"/>
                <a:gd name="connsiteX1" fmla="*/ 265076 w 1218741"/>
                <a:gd name="connsiteY1" fmla="*/ 0 h 1060305"/>
                <a:gd name="connsiteX2" fmla="*/ 953665 w 1218741"/>
                <a:gd name="connsiteY2" fmla="*/ 0 h 1060305"/>
                <a:gd name="connsiteX3" fmla="*/ 1218741 w 1218741"/>
                <a:gd name="connsiteY3" fmla="*/ 530153 h 1060305"/>
                <a:gd name="connsiteX4" fmla="*/ 953665 w 1218741"/>
                <a:gd name="connsiteY4" fmla="*/ 1060305 h 1060305"/>
                <a:gd name="connsiteX5" fmla="*/ 265076 w 1218741"/>
                <a:gd name="connsiteY5" fmla="*/ 1060305 h 1060305"/>
                <a:gd name="connsiteX6" fmla="*/ 0 w 1218741"/>
                <a:gd name="connsiteY6" fmla="*/ 530153 h 10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1" h="1060305">
                  <a:moveTo>
                    <a:pt x="609370" y="0"/>
                  </a:moveTo>
                  <a:lnTo>
                    <a:pt x="1218741" y="230616"/>
                  </a:lnTo>
                  <a:lnTo>
                    <a:pt x="1218741" y="829689"/>
                  </a:lnTo>
                  <a:lnTo>
                    <a:pt x="609370" y="1060305"/>
                  </a:lnTo>
                  <a:lnTo>
                    <a:pt x="0" y="829689"/>
                  </a:lnTo>
                  <a:lnTo>
                    <a:pt x="0" y="230616"/>
                  </a:lnTo>
                  <a:lnTo>
                    <a:pt x="609370" y="0"/>
                  </a:lnTo>
                  <a:close/>
                </a:path>
              </a:pathLst>
            </a:custGeom>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0" tIns="165302" rIns="0" bIns="165299" numCol="1" spcCol="1270" anchor="ctr" anchorCtr="0">
              <a:noAutofit/>
            </a:bodyPr>
            <a:lstStyle/>
            <a:p>
              <a:pPr algn="ctr" defTabSz="266693">
                <a:lnSpc>
                  <a:spcPct val="90000"/>
                </a:lnSpc>
                <a:spcBef>
                  <a:spcPct val="0"/>
                </a:spcBef>
                <a:spcAft>
                  <a:spcPct val="35000"/>
                </a:spcAft>
                <a:defRPr/>
              </a:pPr>
              <a:r>
                <a:rPr lang="en-US" sz="1500" b="1" kern="0" dirty="0">
                  <a:solidFill>
                    <a:srgbClr val="121212"/>
                  </a:solidFill>
                  <a:ea typeface=""/>
                </a:rPr>
                <a:t>Authentication</a:t>
              </a:r>
            </a:p>
          </p:txBody>
        </p:sp>
        <p:sp>
          <p:nvSpPr>
            <p:cNvPr id="6" name="Freeform 32">
              <a:extLst>
                <a:ext uri="{FF2B5EF4-FFF2-40B4-BE49-F238E27FC236}">
                  <a16:creationId xmlns:a16="http://schemas.microsoft.com/office/drawing/2014/main" id="{E8AA2896-B013-467C-83C0-49B6B4070F81}"/>
                </a:ext>
              </a:extLst>
            </p:cNvPr>
            <p:cNvSpPr/>
            <p:nvPr/>
          </p:nvSpPr>
          <p:spPr>
            <a:xfrm>
              <a:off x="2650661" y="1487401"/>
              <a:ext cx="3453095" cy="1459381"/>
            </a:xfrm>
            <a:custGeom>
              <a:avLst/>
              <a:gdLst>
                <a:gd name="connsiteX0" fmla="*/ 0 w 1360115"/>
                <a:gd name="connsiteY0" fmla="*/ 0 h 731244"/>
                <a:gd name="connsiteX1" fmla="*/ 1360115 w 1360115"/>
                <a:gd name="connsiteY1" fmla="*/ 0 h 731244"/>
                <a:gd name="connsiteX2" fmla="*/ 1360115 w 1360115"/>
                <a:gd name="connsiteY2" fmla="*/ 731244 h 731244"/>
                <a:gd name="connsiteX3" fmla="*/ 0 w 1360115"/>
                <a:gd name="connsiteY3" fmla="*/ 731244 h 731244"/>
                <a:gd name="connsiteX4" fmla="*/ 0 w 1360115"/>
                <a:gd name="connsiteY4" fmla="*/ 0 h 7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115" h="731244">
                  <a:moveTo>
                    <a:pt x="0" y="0"/>
                  </a:moveTo>
                  <a:lnTo>
                    <a:pt x="1360115" y="0"/>
                  </a:lnTo>
                  <a:lnTo>
                    <a:pt x="1360115" y="731244"/>
                  </a:lnTo>
                  <a:lnTo>
                    <a:pt x="0" y="731244"/>
                  </a:lnTo>
                  <a:lnTo>
                    <a:pt x="0" y="0"/>
                  </a:lnTo>
                  <a:close/>
                </a:path>
              </a:pathLst>
            </a:custGeom>
            <a:noFill/>
            <a:ln>
              <a:noFill/>
            </a:ln>
            <a:effectLst/>
          </p:spPr>
          <p:txBody>
            <a:bodyPr spcFirstLastPara="0" vert="horz" wrap="square" lIns="17145" tIns="17145" rIns="17145" bIns="17145" numCol="1" spcCol="1270" anchor="ctr" anchorCtr="0">
              <a:noAutofit/>
            </a:bodyPr>
            <a:lstStyle/>
            <a:p>
              <a:pPr defTabSz="200020">
                <a:spcBef>
                  <a:spcPct val="0"/>
                </a:spcBef>
                <a:defRPr/>
              </a:pPr>
              <a:r>
                <a:rPr lang="en-US" sz="1400" kern="0" dirty="0">
                  <a:solidFill>
                    <a:srgbClr val="121212"/>
                  </a:solidFill>
                  <a:ea typeface=""/>
                </a:rPr>
                <a:t>Production proven support for Kerberos, </a:t>
              </a:r>
              <a:r>
                <a:rPr lang="en-US" sz="1400" kern="0" dirty="0" err="1">
                  <a:solidFill>
                    <a:srgbClr val="121212"/>
                  </a:solidFill>
                  <a:ea typeface=""/>
                </a:rPr>
                <a:t>Siteminder</a:t>
              </a:r>
              <a:r>
                <a:rPr lang="en-US" sz="1400" kern="0" dirty="0">
                  <a:solidFill>
                    <a:srgbClr val="121212"/>
                  </a:solidFill>
                  <a:ea typeface=""/>
                </a:rPr>
                <a:t>, AD/LDAP and OS authentication</a:t>
              </a:r>
            </a:p>
          </p:txBody>
        </p:sp>
      </p:grpSp>
      <p:sp>
        <p:nvSpPr>
          <p:cNvPr id="8" name="Freeform 34">
            <a:extLst>
              <a:ext uri="{FF2B5EF4-FFF2-40B4-BE49-F238E27FC236}">
                <a16:creationId xmlns:a16="http://schemas.microsoft.com/office/drawing/2014/main" id="{4AEF09D7-0707-4EA6-B97F-FCF7E08A443F}"/>
              </a:ext>
            </a:extLst>
          </p:cNvPr>
          <p:cNvSpPr/>
          <p:nvPr/>
        </p:nvSpPr>
        <p:spPr>
          <a:xfrm>
            <a:off x="751924" y="2966283"/>
            <a:ext cx="1587079" cy="1824228"/>
          </a:xfrm>
          <a:custGeom>
            <a:avLst/>
            <a:gdLst>
              <a:gd name="connsiteX0" fmla="*/ 0 w 1218741"/>
              <a:gd name="connsiteY0" fmla="*/ 530153 h 1060305"/>
              <a:gd name="connsiteX1" fmla="*/ 265076 w 1218741"/>
              <a:gd name="connsiteY1" fmla="*/ 0 h 1060305"/>
              <a:gd name="connsiteX2" fmla="*/ 953665 w 1218741"/>
              <a:gd name="connsiteY2" fmla="*/ 0 h 1060305"/>
              <a:gd name="connsiteX3" fmla="*/ 1218741 w 1218741"/>
              <a:gd name="connsiteY3" fmla="*/ 530153 h 1060305"/>
              <a:gd name="connsiteX4" fmla="*/ 953665 w 1218741"/>
              <a:gd name="connsiteY4" fmla="*/ 1060305 h 1060305"/>
              <a:gd name="connsiteX5" fmla="*/ 265076 w 1218741"/>
              <a:gd name="connsiteY5" fmla="*/ 1060305 h 1060305"/>
              <a:gd name="connsiteX6" fmla="*/ 0 w 1218741"/>
              <a:gd name="connsiteY6" fmla="*/ 530153 h 10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1" h="1060305">
                <a:moveTo>
                  <a:pt x="609370" y="0"/>
                </a:moveTo>
                <a:lnTo>
                  <a:pt x="1218741" y="230616"/>
                </a:lnTo>
                <a:lnTo>
                  <a:pt x="1218741" y="829689"/>
                </a:lnTo>
                <a:lnTo>
                  <a:pt x="609370" y="1060305"/>
                </a:lnTo>
                <a:lnTo>
                  <a:pt x="0" y="829689"/>
                </a:lnTo>
                <a:lnTo>
                  <a:pt x="0" y="230616"/>
                </a:lnTo>
                <a:lnTo>
                  <a:pt x="609370" y="0"/>
                </a:lnTo>
                <a:close/>
              </a:path>
            </a:pathLst>
          </a:custGeom>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146783" tIns="165302" rIns="146783" bIns="165299" numCol="1" spcCol="1270" anchor="ctr" anchorCtr="0">
            <a:noAutofit/>
          </a:bodyPr>
          <a:lstStyle/>
          <a:p>
            <a:pPr algn="ctr" defTabSz="266693">
              <a:lnSpc>
                <a:spcPct val="90000"/>
              </a:lnSpc>
              <a:spcBef>
                <a:spcPct val="0"/>
              </a:spcBef>
              <a:spcAft>
                <a:spcPct val="35000"/>
              </a:spcAft>
              <a:defRPr/>
            </a:pPr>
            <a:r>
              <a:rPr lang="en-US" sz="1500" b="1" kern="0" dirty="0">
                <a:solidFill>
                  <a:srgbClr val="121212"/>
                </a:solidFill>
                <a:ea typeface=""/>
              </a:rPr>
              <a:t>Authorization</a:t>
            </a:r>
          </a:p>
        </p:txBody>
      </p:sp>
      <p:sp>
        <p:nvSpPr>
          <p:cNvPr id="9" name="Freeform 35">
            <a:extLst>
              <a:ext uri="{FF2B5EF4-FFF2-40B4-BE49-F238E27FC236}">
                <a16:creationId xmlns:a16="http://schemas.microsoft.com/office/drawing/2014/main" id="{71AAC610-717C-4298-8F78-E2CC4EBE6A92}"/>
              </a:ext>
            </a:extLst>
          </p:cNvPr>
          <p:cNvSpPr/>
          <p:nvPr/>
        </p:nvSpPr>
        <p:spPr>
          <a:xfrm>
            <a:off x="2511320" y="3080905"/>
            <a:ext cx="3238440" cy="1864085"/>
          </a:xfrm>
          <a:custGeom>
            <a:avLst/>
            <a:gdLst>
              <a:gd name="connsiteX0" fmla="*/ 0 w 1316240"/>
              <a:gd name="connsiteY0" fmla="*/ 0 h 731244"/>
              <a:gd name="connsiteX1" fmla="*/ 1316240 w 1316240"/>
              <a:gd name="connsiteY1" fmla="*/ 0 h 731244"/>
              <a:gd name="connsiteX2" fmla="*/ 1316240 w 1316240"/>
              <a:gd name="connsiteY2" fmla="*/ 731244 h 731244"/>
              <a:gd name="connsiteX3" fmla="*/ 0 w 1316240"/>
              <a:gd name="connsiteY3" fmla="*/ 731244 h 731244"/>
              <a:gd name="connsiteX4" fmla="*/ 0 w 1316240"/>
              <a:gd name="connsiteY4" fmla="*/ 0 h 7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240" h="731244">
                <a:moveTo>
                  <a:pt x="0" y="0"/>
                </a:moveTo>
                <a:lnTo>
                  <a:pt x="1316240" y="0"/>
                </a:lnTo>
                <a:lnTo>
                  <a:pt x="1316240" y="731244"/>
                </a:lnTo>
                <a:lnTo>
                  <a:pt x="0" y="731244"/>
                </a:lnTo>
                <a:lnTo>
                  <a:pt x="0" y="0"/>
                </a:lnTo>
                <a:close/>
              </a:path>
            </a:pathLst>
          </a:custGeom>
          <a:noFill/>
          <a:ln>
            <a:noFill/>
          </a:ln>
          <a:effectLst/>
        </p:spPr>
        <p:txBody>
          <a:bodyPr spcFirstLastPara="0" vert="horz" wrap="square" lIns="17145" tIns="17145" rIns="17145" bIns="17145" numCol="1" spcCol="1270" anchor="ctr" anchorCtr="0">
            <a:noAutofit/>
          </a:bodyPr>
          <a:lstStyle/>
          <a:p>
            <a:pPr defTabSz="200020">
              <a:spcBef>
                <a:spcPct val="0"/>
              </a:spcBef>
              <a:defRPr/>
            </a:pPr>
            <a:r>
              <a:rPr lang="en-US" sz="1400" kern="0" dirty="0">
                <a:solidFill>
                  <a:srgbClr val="121212"/>
                </a:solidFill>
                <a:ea typeface=""/>
              </a:rPr>
              <a:t>Fine grained access control</a:t>
            </a:r>
            <a:br>
              <a:rPr lang="en-US" sz="1400" kern="0" dirty="0">
                <a:solidFill>
                  <a:srgbClr val="121212"/>
                </a:solidFill>
                <a:ea typeface=""/>
              </a:rPr>
            </a:br>
            <a:endParaRPr lang="en-US" sz="1400" kern="0" dirty="0">
              <a:solidFill>
                <a:srgbClr val="121212"/>
              </a:solidFill>
              <a:ea typeface=""/>
            </a:endParaRPr>
          </a:p>
          <a:p>
            <a:pPr defTabSz="200020">
              <a:spcBef>
                <a:spcPct val="0"/>
              </a:spcBef>
              <a:defRPr/>
            </a:pPr>
            <a:r>
              <a:rPr lang="en-US" sz="1400" kern="0" dirty="0">
                <a:solidFill>
                  <a:srgbClr val="121212"/>
                </a:solidFill>
                <a:ea typeface=""/>
              </a:rPr>
              <a:t>Role based control (RBAC)</a:t>
            </a:r>
            <a:br>
              <a:rPr lang="en-US" sz="1400" kern="0" dirty="0">
                <a:solidFill>
                  <a:srgbClr val="121212"/>
                </a:solidFill>
                <a:ea typeface=""/>
              </a:rPr>
            </a:br>
            <a:r>
              <a:rPr lang="en-US" sz="1400" kern="0" dirty="0">
                <a:solidFill>
                  <a:srgbClr val="121212"/>
                </a:solidFill>
                <a:ea typeface=""/>
              </a:rPr>
              <a:t> </a:t>
            </a:r>
          </a:p>
          <a:p>
            <a:pPr defTabSz="200020">
              <a:spcBef>
                <a:spcPct val="0"/>
              </a:spcBef>
              <a:defRPr/>
            </a:pPr>
            <a:r>
              <a:rPr lang="en-US" sz="1400" kern="0" dirty="0">
                <a:solidFill>
                  <a:srgbClr val="121212"/>
                </a:solidFill>
                <a:ea typeface=""/>
              </a:rPr>
              <a:t>Spark binary life cycle, notebook updates, deployments, resource </a:t>
            </a:r>
            <a:br>
              <a:rPr lang="en-US" sz="1400" kern="0" dirty="0">
                <a:solidFill>
                  <a:srgbClr val="121212"/>
                </a:solidFill>
                <a:ea typeface=""/>
              </a:rPr>
            </a:br>
            <a:r>
              <a:rPr lang="en-US" sz="1400" kern="0" dirty="0">
                <a:solidFill>
                  <a:srgbClr val="121212"/>
                </a:solidFill>
                <a:ea typeface=""/>
              </a:rPr>
              <a:t>plan, reporting, monitoring, </a:t>
            </a:r>
            <a:br>
              <a:rPr lang="en-US" sz="1400" kern="0" dirty="0">
                <a:solidFill>
                  <a:srgbClr val="121212"/>
                </a:solidFill>
                <a:ea typeface=""/>
              </a:rPr>
            </a:br>
            <a:r>
              <a:rPr lang="en-US" sz="1400" kern="0" dirty="0">
                <a:solidFill>
                  <a:srgbClr val="121212"/>
                </a:solidFill>
                <a:ea typeface=""/>
              </a:rPr>
              <a:t>log retrieval, and execution</a:t>
            </a:r>
          </a:p>
        </p:txBody>
      </p:sp>
      <p:grpSp>
        <p:nvGrpSpPr>
          <p:cNvPr id="11" name="Group 10">
            <a:extLst>
              <a:ext uri="{FF2B5EF4-FFF2-40B4-BE49-F238E27FC236}">
                <a16:creationId xmlns:a16="http://schemas.microsoft.com/office/drawing/2014/main" id="{2EA86344-FCD8-4F49-BFFA-018DBF42134D}"/>
              </a:ext>
            </a:extLst>
          </p:cNvPr>
          <p:cNvGrpSpPr/>
          <p:nvPr/>
        </p:nvGrpSpPr>
        <p:grpSpPr>
          <a:xfrm>
            <a:off x="4722612" y="998487"/>
            <a:ext cx="4343398" cy="1824228"/>
            <a:chOff x="6540963" y="1447086"/>
            <a:chExt cx="5791197" cy="2432304"/>
          </a:xfrm>
        </p:grpSpPr>
        <p:sp>
          <p:nvSpPr>
            <p:cNvPr id="15" name="Freeform 41">
              <a:extLst>
                <a:ext uri="{FF2B5EF4-FFF2-40B4-BE49-F238E27FC236}">
                  <a16:creationId xmlns:a16="http://schemas.microsoft.com/office/drawing/2014/main" id="{C30C8BD7-2370-4732-97EB-EFC93EB7BEC3}"/>
                </a:ext>
              </a:extLst>
            </p:cNvPr>
            <p:cNvSpPr/>
            <p:nvPr/>
          </p:nvSpPr>
          <p:spPr>
            <a:xfrm>
              <a:off x="6540963" y="1447086"/>
              <a:ext cx="2116105" cy="2432304"/>
            </a:xfrm>
            <a:custGeom>
              <a:avLst/>
              <a:gdLst>
                <a:gd name="connsiteX0" fmla="*/ 0 w 1218741"/>
                <a:gd name="connsiteY0" fmla="*/ 530153 h 1060305"/>
                <a:gd name="connsiteX1" fmla="*/ 265076 w 1218741"/>
                <a:gd name="connsiteY1" fmla="*/ 0 h 1060305"/>
                <a:gd name="connsiteX2" fmla="*/ 953665 w 1218741"/>
                <a:gd name="connsiteY2" fmla="*/ 0 h 1060305"/>
                <a:gd name="connsiteX3" fmla="*/ 1218741 w 1218741"/>
                <a:gd name="connsiteY3" fmla="*/ 530153 h 1060305"/>
                <a:gd name="connsiteX4" fmla="*/ 953665 w 1218741"/>
                <a:gd name="connsiteY4" fmla="*/ 1060305 h 1060305"/>
                <a:gd name="connsiteX5" fmla="*/ 265076 w 1218741"/>
                <a:gd name="connsiteY5" fmla="*/ 1060305 h 1060305"/>
                <a:gd name="connsiteX6" fmla="*/ 0 w 1218741"/>
                <a:gd name="connsiteY6" fmla="*/ 530153 h 10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1" h="1060305">
                  <a:moveTo>
                    <a:pt x="609370" y="0"/>
                  </a:moveTo>
                  <a:lnTo>
                    <a:pt x="1218741" y="230616"/>
                  </a:lnTo>
                  <a:lnTo>
                    <a:pt x="1218741" y="829689"/>
                  </a:lnTo>
                  <a:lnTo>
                    <a:pt x="609370" y="1060305"/>
                  </a:lnTo>
                  <a:lnTo>
                    <a:pt x="0" y="829689"/>
                  </a:lnTo>
                  <a:lnTo>
                    <a:pt x="0" y="230616"/>
                  </a:lnTo>
                  <a:lnTo>
                    <a:pt x="609370" y="0"/>
                  </a:lnTo>
                  <a:close/>
                </a:path>
              </a:pathLst>
            </a:custGeom>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0" tIns="165302" rIns="0" bIns="165299" numCol="1" spcCol="1270" anchor="ctr" anchorCtr="0">
              <a:noAutofit/>
            </a:bodyPr>
            <a:lstStyle/>
            <a:p>
              <a:pPr algn="ctr" defTabSz="266693">
                <a:lnSpc>
                  <a:spcPct val="90000"/>
                </a:lnSpc>
                <a:spcBef>
                  <a:spcPct val="0"/>
                </a:spcBef>
                <a:spcAft>
                  <a:spcPct val="35000"/>
                </a:spcAft>
                <a:defRPr/>
              </a:pPr>
              <a:r>
                <a:rPr lang="en-US" sz="1500" b="1" kern="0" dirty="0">
                  <a:solidFill>
                    <a:srgbClr val="121212"/>
                  </a:solidFill>
                  <a:ea typeface=""/>
                </a:rPr>
                <a:t>Impersonation </a:t>
              </a:r>
            </a:p>
          </p:txBody>
        </p:sp>
        <p:sp>
          <p:nvSpPr>
            <p:cNvPr id="16" name="Freeform 42">
              <a:extLst>
                <a:ext uri="{FF2B5EF4-FFF2-40B4-BE49-F238E27FC236}">
                  <a16:creationId xmlns:a16="http://schemas.microsoft.com/office/drawing/2014/main" id="{874B5669-1D7F-4F45-96F3-47339DCD1F2A}"/>
                </a:ext>
              </a:extLst>
            </p:cNvPr>
            <p:cNvSpPr/>
            <p:nvPr/>
          </p:nvSpPr>
          <p:spPr>
            <a:xfrm>
              <a:off x="8886824" y="1930275"/>
              <a:ext cx="3445336" cy="1459381"/>
            </a:xfrm>
            <a:custGeom>
              <a:avLst/>
              <a:gdLst>
                <a:gd name="connsiteX0" fmla="*/ 0 w 1360115"/>
                <a:gd name="connsiteY0" fmla="*/ 0 h 731244"/>
                <a:gd name="connsiteX1" fmla="*/ 1360115 w 1360115"/>
                <a:gd name="connsiteY1" fmla="*/ 0 h 731244"/>
                <a:gd name="connsiteX2" fmla="*/ 1360115 w 1360115"/>
                <a:gd name="connsiteY2" fmla="*/ 731244 h 731244"/>
                <a:gd name="connsiteX3" fmla="*/ 0 w 1360115"/>
                <a:gd name="connsiteY3" fmla="*/ 731244 h 731244"/>
                <a:gd name="connsiteX4" fmla="*/ 0 w 1360115"/>
                <a:gd name="connsiteY4" fmla="*/ 0 h 7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0115" h="731244">
                  <a:moveTo>
                    <a:pt x="0" y="0"/>
                  </a:moveTo>
                  <a:lnTo>
                    <a:pt x="1360115" y="0"/>
                  </a:lnTo>
                  <a:lnTo>
                    <a:pt x="1360115" y="731244"/>
                  </a:lnTo>
                  <a:lnTo>
                    <a:pt x="0" y="731244"/>
                  </a:lnTo>
                  <a:lnTo>
                    <a:pt x="0" y="0"/>
                  </a:lnTo>
                  <a:close/>
                </a:path>
              </a:pathLst>
            </a:custGeom>
            <a:noFill/>
            <a:ln>
              <a:noFill/>
            </a:ln>
            <a:effectLst/>
          </p:spPr>
          <p:txBody>
            <a:bodyPr spcFirstLastPara="0" vert="horz" wrap="square" lIns="17145" tIns="17145" rIns="17145" bIns="17145" numCol="1" spcCol="1270" anchor="ctr" anchorCtr="0">
              <a:noAutofit/>
            </a:bodyPr>
            <a:lstStyle/>
            <a:p>
              <a:pPr defTabSz="200020">
                <a:spcBef>
                  <a:spcPct val="0"/>
                </a:spcBef>
                <a:defRPr/>
              </a:pPr>
              <a:r>
                <a:rPr lang="en-US" sz="1400" kern="0" dirty="0">
                  <a:solidFill>
                    <a:srgbClr val="121212"/>
                  </a:solidFill>
                  <a:ea typeface=""/>
                </a:rPr>
                <a:t>Allow different lines of </a:t>
              </a:r>
              <a:br>
                <a:rPr lang="en-US" sz="1400" kern="0" dirty="0">
                  <a:solidFill>
                    <a:srgbClr val="121212"/>
                  </a:solidFill>
                  <a:ea typeface=""/>
                </a:rPr>
              </a:br>
              <a:r>
                <a:rPr lang="en-US" sz="1400" kern="0" dirty="0">
                  <a:solidFill>
                    <a:srgbClr val="121212"/>
                  </a:solidFill>
                  <a:ea typeface=""/>
                </a:rPr>
                <a:t>business to define production execution user</a:t>
              </a:r>
            </a:p>
          </p:txBody>
        </p:sp>
      </p:grpSp>
      <p:grpSp>
        <p:nvGrpSpPr>
          <p:cNvPr id="12" name="Group 11">
            <a:extLst>
              <a:ext uri="{FF2B5EF4-FFF2-40B4-BE49-F238E27FC236}">
                <a16:creationId xmlns:a16="http://schemas.microsoft.com/office/drawing/2014/main" id="{6453D2D3-272C-4CAA-8126-16D2EE903344}"/>
              </a:ext>
            </a:extLst>
          </p:cNvPr>
          <p:cNvGrpSpPr/>
          <p:nvPr/>
        </p:nvGrpSpPr>
        <p:grpSpPr>
          <a:xfrm>
            <a:off x="5400354" y="2966283"/>
            <a:ext cx="3816796" cy="1824228"/>
            <a:chOff x="5395680" y="5050531"/>
            <a:chExt cx="5089061" cy="2432304"/>
          </a:xfrm>
        </p:grpSpPr>
        <p:sp>
          <p:nvSpPr>
            <p:cNvPr id="13" name="Freeform 39">
              <a:extLst>
                <a:ext uri="{FF2B5EF4-FFF2-40B4-BE49-F238E27FC236}">
                  <a16:creationId xmlns:a16="http://schemas.microsoft.com/office/drawing/2014/main" id="{E652CA07-3D16-461E-B03E-838F7B6F4568}"/>
                </a:ext>
              </a:extLst>
            </p:cNvPr>
            <p:cNvSpPr/>
            <p:nvPr/>
          </p:nvSpPr>
          <p:spPr>
            <a:xfrm>
              <a:off x="5395680" y="5050531"/>
              <a:ext cx="2116105" cy="2432304"/>
            </a:xfrm>
            <a:custGeom>
              <a:avLst/>
              <a:gdLst>
                <a:gd name="connsiteX0" fmla="*/ 0 w 1218741"/>
                <a:gd name="connsiteY0" fmla="*/ 530153 h 1060305"/>
                <a:gd name="connsiteX1" fmla="*/ 265076 w 1218741"/>
                <a:gd name="connsiteY1" fmla="*/ 0 h 1060305"/>
                <a:gd name="connsiteX2" fmla="*/ 953665 w 1218741"/>
                <a:gd name="connsiteY2" fmla="*/ 0 h 1060305"/>
                <a:gd name="connsiteX3" fmla="*/ 1218741 w 1218741"/>
                <a:gd name="connsiteY3" fmla="*/ 530153 h 1060305"/>
                <a:gd name="connsiteX4" fmla="*/ 953665 w 1218741"/>
                <a:gd name="connsiteY4" fmla="*/ 1060305 h 1060305"/>
                <a:gd name="connsiteX5" fmla="*/ 265076 w 1218741"/>
                <a:gd name="connsiteY5" fmla="*/ 1060305 h 1060305"/>
                <a:gd name="connsiteX6" fmla="*/ 0 w 1218741"/>
                <a:gd name="connsiteY6" fmla="*/ 530153 h 106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741" h="1060305">
                  <a:moveTo>
                    <a:pt x="609370" y="0"/>
                  </a:moveTo>
                  <a:lnTo>
                    <a:pt x="1218741" y="230616"/>
                  </a:lnTo>
                  <a:lnTo>
                    <a:pt x="1218741" y="829689"/>
                  </a:lnTo>
                  <a:lnTo>
                    <a:pt x="609370" y="1060305"/>
                  </a:lnTo>
                  <a:lnTo>
                    <a:pt x="0" y="829689"/>
                  </a:lnTo>
                  <a:lnTo>
                    <a:pt x="0" y="230616"/>
                  </a:lnTo>
                  <a:lnTo>
                    <a:pt x="609370" y="0"/>
                  </a:lnTo>
                  <a:close/>
                </a:path>
              </a:pathLst>
            </a:custGeom>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spcFirstLastPara="0" vert="horz" wrap="square" lIns="146783" tIns="165302" rIns="146783" bIns="165299" numCol="1" spcCol="1270" anchor="ctr" anchorCtr="0">
              <a:noAutofit/>
            </a:bodyPr>
            <a:lstStyle/>
            <a:p>
              <a:pPr algn="ctr" defTabSz="266693">
                <a:lnSpc>
                  <a:spcPct val="90000"/>
                </a:lnSpc>
                <a:spcBef>
                  <a:spcPct val="0"/>
                </a:spcBef>
                <a:spcAft>
                  <a:spcPct val="35000"/>
                </a:spcAft>
                <a:defRPr/>
              </a:pPr>
              <a:r>
                <a:rPr lang="en-US" sz="1500" b="1" kern="0" dirty="0">
                  <a:solidFill>
                    <a:srgbClr val="121212"/>
                  </a:solidFill>
                  <a:ea typeface=""/>
                </a:rPr>
                <a:t>Encryption </a:t>
              </a:r>
            </a:p>
          </p:txBody>
        </p:sp>
        <p:sp>
          <p:nvSpPr>
            <p:cNvPr id="14" name="Freeform 40">
              <a:extLst>
                <a:ext uri="{FF2B5EF4-FFF2-40B4-BE49-F238E27FC236}">
                  <a16:creationId xmlns:a16="http://schemas.microsoft.com/office/drawing/2014/main" id="{68D46DF4-8980-45FC-8011-E4DE6A16F2C0}"/>
                </a:ext>
              </a:extLst>
            </p:cNvPr>
            <p:cNvSpPr/>
            <p:nvPr/>
          </p:nvSpPr>
          <p:spPr>
            <a:xfrm>
              <a:off x="7741541" y="5522407"/>
              <a:ext cx="2743200" cy="1459381"/>
            </a:xfrm>
            <a:custGeom>
              <a:avLst/>
              <a:gdLst>
                <a:gd name="connsiteX0" fmla="*/ 0 w 1316240"/>
                <a:gd name="connsiteY0" fmla="*/ 0 h 731244"/>
                <a:gd name="connsiteX1" fmla="*/ 1316240 w 1316240"/>
                <a:gd name="connsiteY1" fmla="*/ 0 h 731244"/>
                <a:gd name="connsiteX2" fmla="*/ 1316240 w 1316240"/>
                <a:gd name="connsiteY2" fmla="*/ 731244 h 731244"/>
                <a:gd name="connsiteX3" fmla="*/ 0 w 1316240"/>
                <a:gd name="connsiteY3" fmla="*/ 731244 h 731244"/>
                <a:gd name="connsiteX4" fmla="*/ 0 w 1316240"/>
                <a:gd name="connsiteY4" fmla="*/ 0 h 73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240" h="731244">
                  <a:moveTo>
                    <a:pt x="0" y="0"/>
                  </a:moveTo>
                  <a:lnTo>
                    <a:pt x="1316240" y="0"/>
                  </a:lnTo>
                  <a:lnTo>
                    <a:pt x="1316240" y="731244"/>
                  </a:lnTo>
                  <a:lnTo>
                    <a:pt x="0" y="731244"/>
                  </a:lnTo>
                  <a:lnTo>
                    <a:pt x="0" y="0"/>
                  </a:lnTo>
                  <a:close/>
                </a:path>
              </a:pathLst>
            </a:custGeom>
            <a:noFill/>
            <a:ln>
              <a:noFill/>
            </a:ln>
            <a:effectLst/>
          </p:spPr>
          <p:txBody>
            <a:bodyPr spcFirstLastPara="0" vert="horz" wrap="square" lIns="17145" tIns="17145" rIns="17145" bIns="17145" numCol="1" spcCol="1270" anchor="ctr" anchorCtr="0">
              <a:noAutofit/>
            </a:bodyPr>
            <a:lstStyle/>
            <a:p>
              <a:pPr defTabSz="200020">
                <a:spcBef>
                  <a:spcPct val="0"/>
                </a:spcBef>
                <a:defRPr/>
              </a:pPr>
              <a:r>
                <a:rPr lang="en-US" sz="1400" kern="0" dirty="0">
                  <a:solidFill>
                    <a:srgbClr val="121212"/>
                  </a:solidFill>
                  <a:ea typeface=""/>
                </a:rPr>
                <a:t>SSL &amp; daemon authentication</a:t>
              </a:r>
              <a:br>
                <a:rPr lang="en-US" sz="1400" kern="0" dirty="0">
                  <a:solidFill>
                    <a:srgbClr val="121212"/>
                  </a:solidFill>
                  <a:ea typeface=""/>
                </a:rPr>
              </a:br>
              <a:endParaRPr lang="en-US" sz="1400" kern="0" dirty="0">
                <a:solidFill>
                  <a:srgbClr val="121212"/>
                </a:solidFill>
                <a:ea typeface=""/>
              </a:endParaRPr>
            </a:p>
            <a:p>
              <a:pPr defTabSz="200020">
                <a:spcBef>
                  <a:spcPct val="0"/>
                </a:spcBef>
                <a:defRPr/>
              </a:pPr>
              <a:r>
                <a:rPr lang="en-US" sz="1400" kern="0" dirty="0">
                  <a:solidFill>
                    <a:srgbClr val="121212"/>
                  </a:solidFill>
                  <a:ea typeface=""/>
                </a:rPr>
                <a:t>Storage encryption with IBM Spectrum Scale</a:t>
              </a:r>
            </a:p>
          </p:txBody>
        </p:sp>
      </p:grpSp>
    </p:spTree>
    <p:extLst>
      <p:ext uri="{BB962C8B-B14F-4D97-AF65-F5344CB8AC3E}">
        <p14:creationId xmlns:p14="http://schemas.microsoft.com/office/powerpoint/2010/main" val="191434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901CE1-EEE2-F046-884E-AE10BA7A2797}"/>
              </a:ext>
            </a:extLst>
          </p:cNvPr>
          <p:cNvSpPr/>
          <p:nvPr/>
        </p:nvSpPr>
        <p:spPr>
          <a:xfrm>
            <a:off x="-5" y="2557281"/>
            <a:ext cx="2295304" cy="2586219"/>
          </a:xfrm>
          <a:prstGeom prst="rect">
            <a:avLst/>
          </a:prstGeom>
          <a:solidFill>
            <a:srgbClr val="3A37FF"/>
          </a:solidFill>
        </p:spPr>
        <p:txBody>
          <a:bodyPr wrap="square" lIns="0" tIns="0" rIns="0" bIns="0" rtlCol="0" anchor="ctr">
            <a:noAutofit/>
          </a:bodyPr>
          <a:lstStyle/>
          <a:p>
            <a:pPr algn="ctr"/>
            <a:endParaRPr lang="en-US" sz="1200" dirty="0" err="1">
              <a:solidFill>
                <a:schemeClr val="bg1"/>
              </a:solidFill>
              <a:latin typeface="Arial"/>
              <a:cs typeface="Arial"/>
            </a:endParaRPr>
          </a:p>
        </p:txBody>
      </p:sp>
      <p:sp>
        <p:nvSpPr>
          <p:cNvPr id="29" name="Rectangle 28">
            <a:extLst>
              <a:ext uri="{FF2B5EF4-FFF2-40B4-BE49-F238E27FC236}">
                <a16:creationId xmlns:a16="http://schemas.microsoft.com/office/drawing/2014/main" id="{B99CB34C-A44D-E742-B40C-1858C842C014}"/>
              </a:ext>
            </a:extLst>
          </p:cNvPr>
          <p:cNvSpPr/>
          <p:nvPr/>
        </p:nvSpPr>
        <p:spPr>
          <a:xfrm>
            <a:off x="2295299" y="2557281"/>
            <a:ext cx="2282074" cy="2586219"/>
          </a:xfrm>
          <a:prstGeom prst="rect">
            <a:avLst/>
          </a:prstGeom>
          <a:solidFill>
            <a:srgbClr val="09095B"/>
          </a:solidFill>
        </p:spPr>
        <p:txBody>
          <a:bodyPr wrap="square" lIns="0" tIns="0" rIns="0" bIns="0" rtlCol="0" anchor="ctr">
            <a:noAutofit/>
          </a:bodyPr>
          <a:lstStyle/>
          <a:p>
            <a:pPr algn="ctr"/>
            <a:endParaRPr lang="en-US" sz="1200" dirty="0" err="1">
              <a:solidFill>
                <a:schemeClr val="bg1"/>
              </a:solidFill>
              <a:latin typeface="Arial"/>
              <a:cs typeface="Arial"/>
            </a:endParaRPr>
          </a:p>
        </p:txBody>
      </p:sp>
      <p:sp>
        <p:nvSpPr>
          <p:cNvPr id="37" name="Rectangle 36">
            <a:extLst>
              <a:ext uri="{FF2B5EF4-FFF2-40B4-BE49-F238E27FC236}">
                <a16:creationId xmlns:a16="http://schemas.microsoft.com/office/drawing/2014/main" id="{0EEE4AE9-3915-2C4C-A1BD-AA4D812E345B}"/>
              </a:ext>
            </a:extLst>
          </p:cNvPr>
          <p:cNvSpPr/>
          <p:nvPr/>
        </p:nvSpPr>
        <p:spPr>
          <a:xfrm>
            <a:off x="4577373" y="2557281"/>
            <a:ext cx="2286000" cy="2586219"/>
          </a:xfrm>
          <a:prstGeom prst="rect">
            <a:avLst/>
          </a:prstGeom>
          <a:solidFill>
            <a:schemeClr val="accent1">
              <a:lumMod val="75000"/>
            </a:schemeClr>
          </a:solidFill>
        </p:spPr>
        <p:txBody>
          <a:bodyPr wrap="square" lIns="0" tIns="0" rIns="0" bIns="0" rtlCol="0" anchor="ctr">
            <a:noAutofit/>
          </a:bodyPr>
          <a:lstStyle/>
          <a:p>
            <a:pPr algn="ctr"/>
            <a:endParaRPr lang="en-US" sz="1200" dirty="0" err="1">
              <a:solidFill>
                <a:schemeClr val="bg1"/>
              </a:solidFill>
              <a:latin typeface="Arial"/>
              <a:cs typeface="Arial"/>
            </a:endParaRPr>
          </a:p>
        </p:txBody>
      </p:sp>
      <p:sp>
        <p:nvSpPr>
          <p:cNvPr id="38" name="Rectangle 37">
            <a:extLst>
              <a:ext uri="{FF2B5EF4-FFF2-40B4-BE49-F238E27FC236}">
                <a16:creationId xmlns:a16="http://schemas.microsoft.com/office/drawing/2014/main" id="{1407A3EB-3278-A245-A5FF-C9A4FA21DC45}"/>
              </a:ext>
            </a:extLst>
          </p:cNvPr>
          <p:cNvSpPr/>
          <p:nvPr/>
        </p:nvSpPr>
        <p:spPr>
          <a:xfrm>
            <a:off x="6862167" y="2557281"/>
            <a:ext cx="2295144" cy="2586219"/>
          </a:xfrm>
          <a:prstGeom prst="rect">
            <a:avLst/>
          </a:prstGeom>
          <a:solidFill>
            <a:schemeClr val="accent2">
              <a:lumMod val="75000"/>
            </a:schemeClr>
          </a:solidFill>
        </p:spPr>
        <p:txBody>
          <a:bodyPr wrap="square" lIns="0" tIns="0" rIns="0" bIns="0" rtlCol="0" anchor="ctr">
            <a:noAutofit/>
          </a:bodyPr>
          <a:lstStyle/>
          <a:p>
            <a:pPr algn="ctr"/>
            <a:endParaRPr lang="en-US" sz="1200" dirty="0" err="1">
              <a:solidFill>
                <a:schemeClr val="bg1"/>
              </a:solidFill>
              <a:latin typeface="Arial"/>
              <a:cs typeface="Arial"/>
            </a:endParaRPr>
          </a:p>
        </p:txBody>
      </p:sp>
      <p:pic>
        <p:nvPicPr>
          <p:cNvPr id="4" name="Graphic 1">
            <a:extLst>
              <a:ext uri="{FF2B5EF4-FFF2-40B4-BE49-F238E27FC236}">
                <a16:creationId xmlns:a16="http://schemas.microsoft.com/office/drawing/2014/main" id="{B7F4F21C-AD1F-A24A-914E-384CE9EA1EE2}"/>
              </a:ext>
            </a:extLst>
          </p:cNvPr>
          <p:cNvPicPr>
            <a:picLocks noChangeAspect="1"/>
          </p:cNvPicPr>
          <p:nvPr/>
        </p:nvPicPr>
        <p:blipFill rotWithShape="1">
          <a:blip r:embed="rId3" cstate="screen">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p:blipFill>
        <p:spPr>
          <a:xfrm>
            <a:off x="901279" y="2167197"/>
            <a:ext cx="616503" cy="259166"/>
          </a:xfrm>
          <a:prstGeom prst="rect">
            <a:avLst/>
          </a:prstGeom>
          <a:noFill/>
          <a:ln>
            <a:noFill/>
          </a:ln>
        </p:spPr>
      </p:pic>
      <p:pic>
        <p:nvPicPr>
          <p:cNvPr id="5" name="Picture 4">
            <a:extLst>
              <a:ext uri="{FF2B5EF4-FFF2-40B4-BE49-F238E27FC236}">
                <a16:creationId xmlns:a16="http://schemas.microsoft.com/office/drawing/2014/main" id="{D36C4562-D264-AD4E-8698-0F5AFB71355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1163" y="1450886"/>
            <a:ext cx="1136735" cy="205740"/>
          </a:xfrm>
          <a:prstGeom prst="rect">
            <a:avLst/>
          </a:prstGeom>
          <a:noFill/>
          <a:ln w="9525">
            <a:noFill/>
            <a:miter lim="800000"/>
            <a:headEnd/>
            <a:tailEnd/>
          </a:ln>
        </p:spPr>
      </p:pic>
      <p:pic>
        <p:nvPicPr>
          <p:cNvPr id="6" name="Picture 5">
            <a:extLst>
              <a:ext uri="{FF2B5EF4-FFF2-40B4-BE49-F238E27FC236}">
                <a16:creationId xmlns:a16="http://schemas.microsoft.com/office/drawing/2014/main" id="{B92F8872-55C7-B043-B737-5529764C0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810" y="1561115"/>
            <a:ext cx="837440" cy="628080"/>
          </a:xfrm>
          <a:prstGeom prst="rect">
            <a:avLst/>
          </a:prstGeom>
        </p:spPr>
      </p:pic>
      <p:sp>
        <p:nvSpPr>
          <p:cNvPr id="7" name="TextBox 6">
            <a:extLst>
              <a:ext uri="{FF2B5EF4-FFF2-40B4-BE49-F238E27FC236}">
                <a16:creationId xmlns:a16="http://schemas.microsoft.com/office/drawing/2014/main" id="{3BE93BE9-C81E-3840-885A-45F37E9B64F8}"/>
              </a:ext>
            </a:extLst>
          </p:cNvPr>
          <p:cNvSpPr txBox="1"/>
          <p:nvPr/>
        </p:nvSpPr>
        <p:spPr>
          <a:xfrm>
            <a:off x="123410" y="899772"/>
            <a:ext cx="2185214" cy="523220"/>
          </a:xfrm>
          <a:prstGeom prst="rect">
            <a:avLst/>
          </a:prstGeom>
          <a:noFill/>
        </p:spPr>
        <p:txBody>
          <a:bodyPr wrap="none" rtlCol="0">
            <a:spAutoFit/>
          </a:bodyPr>
          <a:lstStyle/>
          <a:p>
            <a:pPr algn="ctr"/>
            <a:r>
              <a:rPr lang="en-US" sz="1400" dirty="0"/>
              <a:t>Simplicity: Integrated </a:t>
            </a:r>
          </a:p>
          <a:p>
            <a:pPr algn="ctr"/>
            <a:r>
              <a:rPr lang="en-US" sz="1400" dirty="0"/>
              <a:t>Platform that Just Works</a:t>
            </a:r>
          </a:p>
        </p:txBody>
      </p:sp>
      <p:sp>
        <p:nvSpPr>
          <p:cNvPr id="8" name="TextBox 7">
            <a:extLst>
              <a:ext uri="{FF2B5EF4-FFF2-40B4-BE49-F238E27FC236}">
                <a16:creationId xmlns:a16="http://schemas.microsoft.com/office/drawing/2014/main" id="{8FA3051E-4F84-4248-AE5A-3237FB848846}"/>
              </a:ext>
            </a:extLst>
          </p:cNvPr>
          <p:cNvSpPr txBox="1"/>
          <p:nvPr/>
        </p:nvSpPr>
        <p:spPr>
          <a:xfrm>
            <a:off x="162185" y="2703262"/>
            <a:ext cx="2055720" cy="2171796"/>
          </a:xfrm>
          <a:prstGeom prst="rect">
            <a:avLst/>
          </a:prstGeom>
          <a:noFill/>
          <a:ln>
            <a:noFill/>
          </a:ln>
        </p:spPr>
        <p:txBody>
          <a:bodyPr wrap="square" rtlCol="0">
            <a:noAutofit/>
          </a:bodyPr>
          <a:lstStyle/>
          <a:p>
            <a:pPr algn="ctr"/>
            <a:r>
              <a:rPr lang="en-US" sz="1400" dirty="0">
                <a:solidFill>
                  <a:schemeClr val="bg2"/>
                </a:solidFill>
              </a:rPr>
              <a:t>Curate, test, and support fast moving Open Source</a:t>
            </a:r>
          </a:p>
          <a:p>
            <a:pPr algn="ctr">
              <a:spcBef>
                <a:spcPts val="1200"/>
              </a:spcBef>
            </a:pPr>
            <a:r>
              <a:rPr lang="en-US" sz="1400" dirty="0">
                <a:solidFill>
                  <a:schemeClr val="bg2"/>
                </a:solidFill>
              </a:rPr>
              <a:t>Provide enterprise distributions</a:t>
            </a:r>
          </a:p>
          <a:p>
            <a:pPr algn="ctr">
              <a:spcBef>
                <a:spcPts val="1200"/>
              </a:spcBef>
            </a:pPr>
            <a:r>
              <a:rPr lang="en-US" sz="1400" dirty="0">
                <a:solidFill>
                  <a:schemeClr val="bg2"/>
                </a:solidFill>
              </a:rPr>
              <a:t>Easy to deploy enterprise AI platform</a:t>
            </a:r>
          </a:p>
        </p:txBody>
      </p:sp>
      <p:sp>
        <p:nvSpPr>
          <p:cNvPr id="10" name="TextBox 9">
            <a:extLst>
              <a:ext uri="{FF2B5EF4-FFF2-40B4-BE49-F238E27FC236}">
                <a16:creationId xmlns:a16="http://schemas.microsoft.com/office/drawing/2014/main" id="{83E19BAB-CB2A-BF4E-9502-EAA8F17A1448}"/>
              </a:ext>
            </a:extLst>
          </p:cNvPr>
          <p:cNvSpPr txBox="1"/>
          <p:nvPr/>
        </p:nvSpPr>
        <p:spPr>
          <a:xfrm>
            <a:off x="2519640" y="899772"/>
            <a:ext cx="1819348" cy="523220"/>
          </a:xfrm>
          <a:prstGeom prst="rect">
            <a:avLst/>
          </a:prstGeom>
          <a:noFill/>
        </p:spPr>
        <p:txBody>
          <a:bodyPr wrap="square" rtlCol="0">
            <a:spAutoFit/>
          </a:bodyPr>
          <a:lstStyle/>
          <a:p>
            <a:pPr algn="ctr"/>
            <a:r>
              <a:rPr lang="en-US" sz="1400" dirty="0"/>
              <a:t>Ease of Use, </a:t>
            </a:r>
            <a:br>
              <a:rPr lang="en-US" sz="1400" dirty="0"/>
            </a:br>
            <a:r>
              <a:rPr lang="en-US" sz="1400" dirty="0"/>
              <a:t>Unique Capabilities</a:t>
            </a:r>
          </a:p>
        </p:txBody>
      </p:sp>
      <p:pic>
        <p:nvPicPr>
          <p:cNvPr id="11" name="Picture 10">
            <a:extLst>
              <a:ext uri="{FF2B5EF4-FFF2-40B4-BE49-F238E27FC236}">
                <a16:creationId xmlns:a16="http://schemas.microsoft.com/office/drawing/2014/main" id="{52E8BBF9-F2B3-E142-B25F-5FC0A108DB2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29703" y="1512225"/>
            <a:ext cx="1089230" cy="1025376"/>
          </a:xfrm>
          <a:prstGeom prst="rect">
            <a:avLst/>
          </a:prstGeom>
        </p:spPr>
      </p:pic>
      <p:sp>
        <p:nvSpPr>
          <p:cNvPr id="12" name="TextBox 11">
            <a:extLst>
              <a:ext uri="{FF2B5EF4-FFF2-40B4-BE49-F238E27FC236}">
                <a16:creationId xmlns:a16="http://schemas.microsoft.com/office/drawing/2014/main" id="{AEECFA57-A90E-154A-A024-706184969583}"/>
              </a:ext>
            </a:extLst>
          </p:cNvPr>
          <p:cNvSpPr txBox="1"/>
          <p:nvPr/>
        </p:nvSpPr>
        <p:spPr>
          <a:xfrm>
            <a:off x="4884675" y="899772"/>
            <a:ext cx="1579286" cy="523220"/>
          </a:xfrm>
          <a:prstGeom prst="rect">
            <a:avLst/>
          </a:prstGeom>
          <a:noFill/>
        </p:spPr>
        <p:txBody>
          <a:bodyPr wrap="square" rtlCol="0">
            <a:spAutoFit/>
          </a:bodyPr>
          <a:lstStyle/>
          <a:p>
            <a:pPr algn="ctr"/>
            <a:r>
              <a:rPr lang="en-US" sz="1400" dirty="0"/>
              <a:t>Faster Model Training Time</a:t>
            </a:r>
          </a:p>
        </p:txBody>
      </p:sp>
      <p:sp>
        <p:nvSpPr>
          <p:cNvPr id="13" name="TextBox 12">
            <a:extLst>
              <a:ext uri="{FF2B5EF4-FFF2-40B4-BE49-F238E27FC236}">
                <a16:creationId xmlns:a16="http://schemas.microsoft.com/office/drawing/2014/main" id="{66747E4E-9D69-1542-973E-FB13EBC66760}"/>
              </a:ext>
            </a:extLst>
          </p:cNvPr>
          <p:cNvSpPr txBox="1"/>
          <p:nvPr/>
        </p:nvSpPr>
        <p:spPr>
          <a:xfrm>
            <a:off x="2380434" y="2703262"/>
            <a:ext cx="2107484" cy="2171796"/>
          </a:xfrm>
          <a:prstGeom prst="rect">
            <a:avLst/>
          </a:prstGeom>
          <a:noFill/>
          <a:ln>
            <a:noFill/>
          </a:ln>
        </p:spPr>
        <p:txBody>
          <a:bodyPr wrap="square" rtlCol="0">
            <a:noAutofit/>
          </a:bodyPr>
          <a:lstStyle/>
          <a:p>
            <a:pPr algn="ctr"/>
            <a:r>
              <a:rPr lang="en-US" sz="1400" dirty="0">
                <a:solidFill>
                  <a:schemeClr val="bg2"/>
                </a:solidFill>
              </a:rPr>
              <a:t>Large data &amp; model support with </a:t>
            </a:r>
            <a:r>
              <a:rPr lang="en-US" sz="1400" dirty="0" err="1">
                <a:solidFill>
                  <a:schemeClr val="bg2"/>
                </a:solidFill>
              </a:rPr>
              <a:t>NVLink</a:t>
            </a:r>
            <a:r>
              <a:rPr lang="en-US" sz="1400" dirty="0">
                <a:solidFill>
                  <a:schemeClr val="bg2"/>
                </a:solidFill>
              </a:rPr>
              <a:t> 2.0</a:t>
            </a:r>
          </a:p>
          <a:p>
            <a:pPr algn="ctr">
              <a:spcBef>
                <a:spcPts val="1200"/>
              </a:spcBef>
            </a:pPr>
            <a:r>
              <a:rPr lang="en-US" sz="1400" dirty="0">
                <a:solidFill>
                  <a:schemeClr val="bg2"/>
                </a:solidFill>
              </a:rPr>
              <a:t>Acceleration of analytics, ML and DL</a:t>
            </a:r>
          </a:p>
          <a:p>
            <a:pPr algn="ctr">
              <a:spcBef>
                <a:spcPts val="1200"/>
              </a:spcBef>
            </a:pPr>
            <a:r>
              <a:rPr lang="en-US" sz="1400" dirty="0" err="1">
                <a:solidFill>
                  <a:schemeClr val="bg2"/>
                </a:solidFill>
              </a:rPr>
              <a:t>AutoDL</a:t>
            </a:r>
            <a:r>
              <a:rPr lang="en-US" sz="1400" dirty="0">
                <a:solidFill>
                  <a:schemeClr val="bg2"/>
                </a:solidFill>
              </a:rPr>
              <a:t>: PowerAI Vision </a:t>
            </a:r>
            <a:r>
              <a:rPr lang="en-US" sz="1400" dirty="0" err="1">
                <a:solidFill>
                  <a:schemeClr val="bg2"/>
                </a:solidFill>
              </a:rPr>
              <a:t>AutoML</a:t>
            </a:r>
            <a:r>
              <a:rPr lang="en-US" sz="1400" dirty="0">
                <a:solidFill>
                  <a:schemeClr val="bg2"/>
                </a:solidFill>
              </a:rPr>
              <a:t>: H2O</a:t>
            </a:r>
          </a:p>
          <a:p>
            <a:pPr algn="ctr">
              <a:spcBef>
                <a:spcPts val="1200"/>
              </a:spcBef>
            </a:pPr>
            <a:r>
              <a:rPr lang="en-US" sz="1400" dirty="0">
                <a:solidFill>
                  <a:schemeClr val="bg2"/>
                </a:solidFill>
              </a:rPr>
              <a:t>Elastic training: scale GPUs as required</a:t>
            </a:r>
          </a:p>
        </p:txBody>
      </p:sp>
      <p:sp>
        <p:nvSpPr>
          <p:cNvPr id="14" name="TextBox 13">
            <a:extLst>
              <a:ext uri="{FF2B5EF4-FFF2-40B4-BE49-F238E27FC236}">
                <a16:creationId xmlns:a16="http://schemas.microsoft.com/office/drawing/2014/main" id="{4A717DF4-57FA-EE4D-AED3-F951AC4E97B6}"/>
              </a:ext>
            </a:extLst>
          </p:cNvPr>
          <p:cNvSpPr txBox="1"/>
          <p:nvPr/>
        </p:nvSpPr>
        <p:spPr>
          <a:xfrm>
            <a:off x="4693273" y="2703262"/>
            <a:ext cx="2055720" cy="2171797"/>
          </a:xfrm>
          <a:prstGeom prst="rect">
            <a:avLst/>
          </a:prstGeom>
          <a:noFill/>
          <a:ln>
            <a:noFill/>
          </a:ln>
        </p:spPr>
        <p:txBody>
          <a:bodyPr wrap="square" rtlCol="0">
            <a:noAutofit/>
          </a:bodyPr>
          <a:lstStyle/>
          <a:p>
            <a:pPr algn="ctr"/>
            <a:r>
              <a:rPr lang="en-US" sz="1400" dirty="0">
                <a:solidFill>
                  <a:schemeClr val="bg2"/>
                </a:solidFill>
              </a:rPr>
              <a:t>Faster training times from single server</a:t>
            </a:r>
          </a:p>
          <a:p>
            <a:pPr algn="ctr"/>
            <a:r>
              <a:rPr lang="en-US" sz="1400" dirty="0">
                <a:solidFill>
                  <a:schemeClr val="bg2"/>
                </a:solidFill>
              </a:rPr>
              <a:t>with scalability to 100s of servers</a:t>
            </a:r>
          </a:p>
          <a:p>
            <a:pPr algn="ctr"/>
            <a:endParaRPr lang="en-US" sz="1400" dirty="0">
              <a:solidFill>
                <a:schemeClr val="bg2"/>
              </a:solidFill>
            </a:endParaRPr>
          </a:p>
          <a:p>
            <a:pPr algn="ctr"/>
            <a:r>
              <a:rPr lang="en-US" sz="1400" dirty="0">
                <a:solidFill>
                  <a:schemeClr val="bg2"/>
                </a:solidFill>
              </a:rPr>
              <a:t>Leads to faster insights and better economics</a:t>
            </a:r>
          </a:p>
          <a:p>
            <a:pPr algn="ctr"/>
            <a:endParaRPr lang="en-US" sz="1400" dirty="0">
              <a:solidFill>
                <a:schemeClr val="bg2"/>
              </a:solidFill>
            </a:endParaRPr>
          </a:p>
          <a:p>
            <a:pPr algn="ctr"/>
            <a:endParaRPr lang="en-US" sz="1400" dirty="0">
              <a:solidFill>
                <a:schemeClr val="bg2"/>
              </a:solidFill>
            </a:endParaRPr>
          </a:p>
        </p:txBody>
      </p:sp>
      <p:sp>
        <p:nvSpPr>
          <p:cNvPr id="21" name="TextBox 20">
            <a:extLst>
              <a:ext uri="{FF2B5EF4-FFF2-40B4-BE49-F238E27FC236}">
                <a16:creationId xmlns:a16="http://schemas.microsoft.com/office/drawing/2014/main" id="{EEB31390-F37C-5A46-B0BA-67CB5518875E}"/>
              </a:ext>
            </a:extLst>
          </p:cNvPr>
          <p:cNvSpPr txBox="1"/>
          <p:nvPr/>
        </p:nvSpPr>
        <p:spPr>
          <a:xfrm>
            <a:off x="6974581" y="2703261"/>
            <a:ext cx="2055720" cy="2171797"/>
          </a:xfrm>
          <a:prstGeom prst="rect">
            <a:avLst/>
          </a:prstGeom>
          <a:noFill/>
          <a:ln>
            <a:noFill/>
          </a:ln>
        </p:spPr>
        <p:txBody>
          <a:bodyPr wrap="square" rtlCol="0">
            <a:noAutofit/>
          </a:bodyPr>
          <a:lstStyle/>
          <a:p>
            <a:pPr algn="ctr"/>
            <a:r>
              <a:rPr lang="en-US" sz="1400" dirty="0">
                <a:solidFill>
                  <a:schemeClr val="bg2"/>
                </a:solidFill>
              </a:rPr>
              <a:t>Platform that Partners can build on</a:t>
            </a:r>
          </a:p>
          <a:p>
            <a:pPr algn="ctr"/>
            <a:endParaRPr lang="en-US" sz="1400" dirty="0">
              <a:solidFill>
                <a:schemeClr val="bg2"/>
              </a:solidFill>
            </a:endParaRPr>
          </a:p>
          <a:p>
            <a:pPr algn="ctr"/>
            <a:r>
              <a:rPr lang="en-US" sz="1400" dirty="0">
                <a:solidFill>
                  <a:schemeClr val="bg2"/>
                </a:solidFill>
              </a:rPr>
              <a:t>Software Partners: H2O, IBM, Anaconda</a:t>
            </a:r>
          </a:p>
          <a:p>
            <a:pPr algn="ctr"/>
            <a:endParaRPr lang="en-US" sz="1400" dirty="0">
              <a:solidFill>
                <a:schemeClr val="bg2"/>
              </a:solidFill>
            </a:endParaRPr>
          </a:p>
          <a:p>
            <a:pPr algn="ctr"/>
            <a:r>
              <a:rPr lang="en-US" sz="1400" dirty="0">
                <a:solidFill>
                  <a:schemeClr val="bg2"/>
                </a:solidFill>
              </a:rPr>
              <a:t>SIs, Solution Vendors</a:t>
            </a:r>
          </a:p>
          <a:p>
            <a:pPr algn="ctr"/>
            <a:r>
              <a:rPr lang="en-US" sz="1400" dirty="0">
                <a:solidFill>
                  <a:schemeClr val="bg2"/>
                </a:solidFill>
              </a:rPr>
              <a:t>&amp; Accelerator Partners</a:t>
            </a:r>
          </a:p>
        </p:txBody>
      </p:sp>
      <p:sp>
        <p:nvSpPr>
          <p:cNvPr id="22" name="TextBox 21">
            <a:extLst>
              <a:ext uri="{FF2B5EF4-FFF2-40B4-BE49-F238E27FC236}">
                <a16:creationId xmlns:a16="http://schemas.microsoft.com/office/drawing/2014/main" id="{24772C43-3A23-0B4A-8C81-10E140C18452}"/>
              </a:ext>
            </a:extLst>
          </p:cNvPr>
          <p:cNvSpPr txBox="1"/>
          <p:nvPr/>
        </p:nvSpPr>
        <p:spPr>
          <a:xfrm>
            <a:off x="6987209" y="899772"/>
            <a:ext cx="1948501" cy="523220"/>
          </a:xfrm>
          <a:prstGeom prst="rect">
            <a:avLst/>
          </a:prstGeom>
          <a:noFill/>
        </p:spPr>
        <p:txBody>
          <a:bodyPr wrap="square" rtlCol="0">
            <a:spAutoFit/>
          </a:bodyPr>
          <a:lstStyle/>
          <a:p>
            <a:pPr algn="ctr"/>
            <a:r>
              <a:rPr lang="en-US" sz="1400" dirty="0"/>
              <a:t>Open AI Platform w/ Ecosystem Partners</a:t>
            </a:r>
          </a:p>
        </p:txBody>
      </p:sp>
      <p:sp>
        <p:nvSpPr>
          <p:cNvPr id="23" name="Rectangle 56">
            <a:extLst>
              <a:ext uri="{FF2B5EF4-FFF2-40B4-BE49-F238E27FC236}">
                <a16:creationId xmlns:a16="http://schemas.microsoft.com/office/drawing/2014/main" id="{97160FD1-D2E0-6748-B13D-96F288D98585}"/>
              </a:ext>
            </a:extLst>
          </p:cNvPr>
          <p:cNvSpPr>
            <a:spLocks noChangeArrowheads="1"/>
          </p:cNvSpPr>
          <p:nvPr/>
        </p:nvSpPr>
        <p:spPr bwMode="auto">
          <a:xfrm>
            <a:off x="3056415" y="1626201"/>
            <a:ext cx="747010" cy="368877"/>
          </a:xfrm>
          <a:prstGeom prst="rect">
            <a:avLst/>
          </a:prstGeom>
          <a:solidFill>
            <a:schemeClr val="accent2"/>
          </a:solidFill>
          <a:ln>
            <a:noFill/>
          </a:ln>
          <a:extLst/>
        </p:spPr>
        <p:txBody>
          <a:bodyPr tIns="64008" anchor="ctr" anchorCtr="0"/>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mn-lt"/>
                <a:ea typeface="ＭＳ Ｐゴシック" charset="-128"/>
                <a:cs typeface="+mn-cs"/>
              </a:rPr>
              <a:t>Power9 </a:t>
            </a:r>
            <a:br>
              <a:rPr kumimoji="0" lang="en-US" altLang="en-US" sz="1000" b="0" i="0" u="none" strike="noStrike" kern="1200" cap="none" spc="0" normalizeH="0" baseline="0" noProof="0" dirty="0">
                <a:ln>
                  <a:noFill/>
                </a:ln>
                <a:solidFill>
                  <a:srgbClr val="FFFFFF"/>
                </a:solidFill>
                <a:effectLst/>
                <a:uLnTx/>
                <a:uFillTx/>
                <a:latin typeface="+mn-lt"/>
                <a:ea typeface="ＭＳ Ｐゴシック" charset="-128"/>
                <a:cs typeface="+mn-cs"/>
              </a:rPr>
            </a:br>
            <a:r>
              <a:rPr kumimoji="0" lang="en-US" altLang="en-US" sz="1000" b="0" i="0" u="none" strike="noStrike" kern="1200" cap="none" spc="0" normalizeH="0" baseline="0" noProof="0" dirty="0">
                <a:ln>
                  <a:noFill/>
                </a:ln>
                <a:solidFill>
                  <a:srgbClr val="FFFFFF"/>
                </a:solidFill>
                <a:effectLst/>
                <a:uLnTx/>
                <a:uFillTx/>
                <a:latin typeface="+mn-lt"/>
                <a:ea typeface="ＭＳ Ｐゴシック" charset="-128"/>
                <a:cs typeface="+mn-cs"/>
              </a:rPr>
              <a:t>CPU</a:t>
            </a:r>
          </a:p>
        </p:txBody>
      </p:sp>
      <p:sp>
        <p:nvSpPr>
          <p:cNvPr id="24" name="Rectangle 56">
            <a:extLst>
              <a:ext uri="{FF2B5EF4-FFF2-40B4-BE49-F238E27FC236}">
                <a16:creationId xmlns:a16="http://schemas.microsoft.com/office/drawing/2014/main" id="{96FEC58F-EA22-4846-A625-EED7830D099C}"/>
              </a:ext>
            </a:extLst>
          </p:cNvPr>
          <p:cNvSpPr>
            <a:spLocks noChangeArrowheads="1"/>
          </p:cNvSpPr>
          <p:nvPr/>
        </p:nvSpPr>
        <p:spPr bwMode="auto">
          <a:xfrm>
            <a:off x="3151319" y="2169352"/>
            <a:ext cx="520965" cy="266064"/>
          </a:xfrm>
          <a:prstGeom prst="rect">
            <a:avLst/>
          </a:prstGeom>
          <a:solidFill>
            <a:srgbClr val="00B050"/>
          </a:solidFill>
          <a:ln>
            <a:noFill/>
          </a:ln>
          <a:extLst/>
        </p:spPr>
        <p:txBody>
          <a:bodyPr tIns="64008" anchor="ctr" anchorCtr="0"/>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FFFFFF"/>
                </a:solidFill>
                <a:effectLst/>
                <a:uLnTx/>
                <a:uFillTx/>
                <a:latin typeface="+mn-lt"/>
                <a:ea typeface="ＭＳ Ｐゴシック" charset="-128"/>
                <a:cs typeface="+mn-cs"/>
              </a:rPr>
              <a:t>GPU</a:t>
            </a:r>
          </a:p>
        </p:txBody>
      </p:sp>
      <p:sp>
        <p:nvSpPr>
          <p:cNvPr id="26" name="Line 93">
            <a:extLst>
              <a:ext uri="{FF2B5EF4-FFF2-40B4-BE49-F238E27FC236}">
                <a16:creationId xmlns:a16="http://schemas.microsoft.com/office/drawing/2014/main" id="{552FB327-A35E-834D-B1D4-323EEE852619}"/>
              </a:ext>
            </a:extLst>
          </p:cNvPr>
          <p:cNvSpPr>
            <a:spLocks noChangeShapeType="1"/>
          </p:cNvSpPr>
          <p:nvPr/>
        </p:nvSpPr>
        <p:spPr bwMode="auto">
          <a:xfrm rot="16200000">
            <a:off x="3189633" y="2068456"/>
            <a:ext cx="197481" cy="0"/>
          </a:xfrm>
          <a:prstGeom prst="line">
            <a:avLst/>
          </a:prstGeom>
          <a:noFill/>
          <a:ln w="6350">
            <a:solidFill>
              <a:schemeClr val="tx2">
                <a:lumMod val="50000"/>
              </a:schemeClr>
            </a:solidFill>
            <a:round/>
            <a:headEnd type="triangle" w="sm" len="med"/>
            <a:tailEnd type="triangle" w="sm" len="med"/>
          </a:ln>
          <a:extLst>
            <a:ext uri="{909E8E84-426E-40dd-AFC4-6F175D3DCCD1}">
              <a14:hiddenFill xmlns:a14="http://schemas.microsoft.com/office/drawing/2010/main" xmlns="">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IBM Plex Sans"/>
              <a:ea typeface="+mn-ea"/>
              <a:cs typeface="+mn-cs"/>
            </a:endParaRPr>
          </a:p>
        </p:txBody>
      </p:sp>
      <p:sp>
        <p:nvSpPr>
          <p:cNvPr id="30" name="Line 93">
            <a:extLst>
              <a:ext uri="{FF2B5EF4-FFF2-40B4-BE49-F238E27FC236}">
                <a16:creationId xmlns:a16="http://schemas.microsoft.com/office/drawing/2014/main" id="{37EFE2F9-F1A9-EA4B-AC70-F4E4353324CD}"/>
              </a:ext>
            </a:extLst>
          </p:cNvPr>
          <p:cNvSpPr>
            <a:spLocks noChangeShapeType="1"/>
          </p:cNvSpPr>
          <p:nvPr/>
        </p:nvSpPr>
        <p:spPr bwMode="auto">
          <a:xfrm rot="16200000">
            <a:off x="3318173" y="2068456"/>
            <a:ext cx="197481" cy="0"/>
          </a:xfrm>
          <a:prstGeom prst="line">
            <a:avLst/>
          </a:prstGeom>
          <a:noFill/>
          <a:ln w="6350">
            <a:solidFill>
              <a:schemeClr val="tx2">
                <a:lumMod val="50000"/>
              </a:schemeClr>
            </a:solidFill>
            <a:round/>
            <a:headEnd type="triangle" w="sm" len="med"/>
            <a:tailEnd type="triangle" w="sm" len="med"/>
          </a:ln>
          <a:extLst>
            <a:ext uri="{909E8E84-426E-40dd-AFC4-6F175D3DCCD1}">
              <a14:hiddenFill xmlns:a14="http://schemas.microsoft.com/office/drawing/2010/main" xmlns="">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IBM Plex Sans"/>
              <a:ea typeface="+mn-ea"/>
              <a:cs typeface="+mn-cs"/>
            </a:endParaRPr>
          </a:p>
        </p:txBody>
      </p:sp>
      <p:sp>
        <p:nvSpPr>
          <p:cNvPr id="31" name="Line 93">
            <a:extLst>
              <a:ext uri="{FF2B5EF4-FFF2-40B4-BE49-F238E27FC236}">
                <a16:creationId xmlns:a16="http://schemas.microsoft.com/office/drawing/2014/main" id="{101F46B2-1720-9B42-B573-790030282F57}"/>
              </a:ext>
            </a:extLst>
          </p:cNvPr>
          <p:cNvSpPr>
            <a:spLocks noChangeShapeType="1"/>
          </p:cNvSpPr>
          <p:nvPr/>
        </p:nvSpPr>
        <p:spPr bwMode="auto">
          <a:xfrm rot="16200000">
            <a:off x="3446714" y="2068456"/>
            <a:ext cx="197481" cy="0"/>
          </a:xfrm>
          <a:prstGeom prst="line">
            <a:avLst/>
          </a:prstGeom>
          <a:noFill/>
          <a:ln w="6350">
            <a:solidFill>
              <a:schemeClr val="tx2">
                <a:lumMod val="50000"/>
              </a:schemeClr>
            </a:solidFill>
            <a:round/>
            <a:headEnd type="triangle" w="sm" len="med"/>
            <a:tailEnd type="triangle" w="sm" len="med"/>
          </a:ln>
          <a:extLst>
            <a:ext uri="{909E8E84-426E-40dd-AFC4-6F175D3DCCD1}">
              <a14:hiddenFill xmlns:a14="http://schemas.microsoft.com/office/drawing/2010/main" xmlns="">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IBM Plex Sans"/>
              <a:ea typeface="+mn-ea"/>
              <a:cs typeface="+mn-cs"/>
            </a:endParaRPr>
          </a:p>
        </p:txBody>
      </p:sp>
      <p:pic>
        <p:nvPicPr>
          <p:cNvPr id="32" name="Graphic 1">
            <a:extLst>
              <a:ext uri="{FF2B5EF4-FFF2-40B4-BE49-F238E27FC236}">
                <a16:creationId xmlns:a16="http://schemas.microsoft.com/office/drawing/2014/main" id="{9D0739E5-13CE-8F44-A546-D79011893A5C}"/>
              </a:ext>
            </a:extLst>
          </p:cNvPr>
          <p:cNvPicPr>
            <a:picLocks noChangeAspect="1"/>
          </p:cNvPicPr>
          <p:nvPr/>
        </p:nvPicPr>
        <p:blipFill rotWithShape="1">
          <a:blip r:embed="rId8" cstate="screen">
            <a:duotone>
              <a:prstClr val="black"/>
              <a:schemeClr val="accent1">
                <a:tint val="45000"/>
                <a:satMod val="400000"/>
              </a:schemeClr>
            </a:duotone>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rcRect b="-3"/>
          <a:stretch/>
        </p:blipFill>
        <p:spPr>
          <a:xfrm>
            <a:off x="7119424" y="2240910"/>
            <a:ext cx="812297" cy="188105"/>
          </a:xfrm>
          <a:prstGeom prst="rect">
            <a:avLst/>
          </a:prstGeom>
          <a:noFill/>
          <a:ln>
            <a:noFill/>
          </a:ln>
        </p:spPr>
      </p:pic>
      <p:sp>
        <p:nvSpPr>
          <p:cNvPr id="33" name="Rectangle 32">
            <a:extLst>
              <a:ext uri="{FF2B5EF4-FFF2-40B4-BE49-F238E27FC236}">
                <a16:creationId xmlns:a16="http://schemas.microsoft.com/office/drawing/2014/main" id="{006CDB46-09C6-1C4E-B293-1B4BDC6CCBDE}"/>
              </a:ext>
            </a:extLst>
          </p:cNvPr>
          <p:cNvSpPr/>
          <p:nvPr/>
        </p:nvSpPr>
        <p:spPr>
          <a:xfrm>
            <a:off x="7118209" y="1992910"/>
            <a:ext cx="1754350" cy="209012"/>
          </a:xfrm>
          <a:prstGeom prst="rect">
            <a:avLst/>
          </a:prstGeom>
          <a:solidFill>
            <a:schemeClr val="accent3"/>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chemeClr val="bg2"/>
                </a:solidFill>
                <a:effectLst/>
                <a:uLnTx/>
                <a:uFillTx/>
                <a:ea typeface="+mn-ea"/>
                <a:cs typeface="+mn-cs"/>
              </a:rPr>
              <a:t>PowerAI</a:t>
            </a:r>
            <a:endParaRPr kumimoji="0" lang="en-US" sz="1200" b="0" i="0" u="none" strike="noStrike" kern="1200" cap="none" spc="0" normalizeH="0" baseline="0" noProof="0" dirty="0">
              <a:ln>
                <a:noFill/>
              </a:ln>
              <a:solidFill>
                <a:schemeClr val="bg2"/>
              </a:solidFill>
              <a:effectLst/>
              <a:uLnTx/>
              <a:uFillTx/>
              <a:ea typeface="+mn-ea"/>
              <a:cs typeface="+mn-cs"/>
            </a:endParaRPr>
          </a:p>
        </p:txBody>
      </p:sp>
      <p:sp>
        <p:nvSpPr>
          <p:cNvPr id="34" name="Rectangle 33">
            <a:extLst>
              <a:ext uri="{FF2B5EF4-FFF2-40B4-BE49-F238E27FC236}">
                <a16:creationId xmlns:a16="http://schemas.microsoft.com/office/drawing/2014/main" id="{A72C0EBD-4B8A-6144-BA5D-D52E0854285E}"/>
              </a:ext>
            </a:extLst>
          </p:cNvPr>
          <p:cNvSpPr/>
          <p:nvPr/>
        </p:nvSpPr>
        <p:spPr>
          <a:xfrm>
            <a:off x="7118208" y="1561115"/>
            <a:ext cx="540645" cy="408601"/>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2"/>
                </a:solidFill>
                <a:effectLst/>
                <a:uLnTx/>
                <a:uFillTx/>
                <a:ea typeface="+mn-ea"/>
                <a:cs typeface="+mn-cs"/>
              </a:rPr>
              <a:t>IBM SW</a:t>
            </a:r>
          </a:p>
        </p:txBody>
      </p:sp>
      <p:sp>
        <p:nvSpPr>
          <p:cNvPr id="35" name="Rectangle 34">
            <a:extLst>
              <a:ext uri="{FF2B5EF4-FFF2-40B4-BE49-F238E27FC236}">
                <a16:creationId xmlns:a16="http://schemas.microsoft.com/office/drawing/2014/main" id="{0738CA9E-2F32-7A48-BC98-93DE667E47DA}"/>
              </a:ext>
            </a:extLst>
          </p:cNvPr>
          <p:cNvSpPr/>
          <p:nvPr/>
        </p:nvSpPr>
        <p:spPr>
          <a:xfrm>
            <a:off x="7684793" y="1561115"/>
            <a:ext cx="540645" cy="408601"/>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dirty="0">
                <a:solidFill>
                  <a:schemeClr val="bg2"/>
                </a:solidFill>
              </a:rPr>
              <a:t>ISV</a:t>
            </a:r>
            <a:r>
              <a:rPr kumimoji="0" lang="en-US" sz="1050" b="0" i="0" u="none" strike="noStrike" kern="1200" cap="none" spc="0" normalizeH="0" baseline="0" noProof="0" dirty="0">
                <a:ln>
                  <a:noFill/>
                </a:ln>
                <a:solidFill>
                  <a:schemeClr val="bg2"/>
                </a:solidFill>
                <a:effectLst/>
                <a:uLnTx/>
                <a:uFillTx/>
                <a:ea typeface="+mn-ea"/>
                <a:cs typeface="+mn-cs"/>
              </a:rPr>
              <a:t> SW</a:t>
            </a:r>
          </a:p>
        </p:txBody>
      </p:sp>
      <p:sp>
        <p:nvSpPr>
          <p:cNvPr id="36" name="Rectangle 35">
            <a:extLst>
              <a:ext uri="{FF2B5EF4-FFF2-40B4-BE49-F238E27FC236}">
                <a16:creationId xmlns:a16="http://schemas.microsoft.com/office/drawing/2014/main" id="{4E287005-A032-AE4D-AEE6-72F8DEAE012B}"/>
              </a:ext>
            </a:extLst>
          </p:cNvPr>
          <p:cNvSpPr/>
          <p:nvPr/>
        </p:nvSpPr>
        <p:spPr>
          <a:xfrm>
            <a:off x="8251378" y="1563419"/>
            <a:ext cx="633218" cy="408601"/>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dirty="0">
                <a:solidFill>
                  <a:schemeClr val="bg2"/>
                </a:solidFill>
              </a:rPr>
              <a:t>Solution SIs</a:t>
            </a:r>
            <a:endParaRPr kumimoji="0" lang="en-US" sz="900" b="0" i="0" u="none" strike="noStrike" kern="1200" cap="none" spc="0" normalizeH="0" baseline="0" noProof="0" dirty="0">
              <a:ln>
                <a:noFill/>
              </a:ln>
              <a:solidFill>
                <a:schemeClr val="bg2"/>
              </a:solidFill>
              <a:effectLst/>
              <a:uLnTx/>
              <a:uFillTx/>
              <a:ea typeface="+mn-ea"/>
              <a:cs typeface="+mn-cs"/>
            </a:endParaRPr>
          </a:p>
        </p:txBody>
      </p:sp>
      <p:pic>
        <p:nvPicPr>
          <p:cNvPr id="27" name="Graphic 1">
            <a:extLst>
              <a:ext uri="{FF2B5EF4-FFF2-40B4-BE49-F238E27FC236}">
                <a16:creationId xmlns:a16="http://schemas.microsoft.com/office/drawing/2014/main" id="{45A60878-9476-AB40-8AD5-010D4B925B8E}"/>
              </a:ext>
            </a:extLst>
          </p:cNvPr>
          <p:cNvPicPr>
            <a:picLocks noChangeAspect="1"/>
          </p:cNvPicPr>
          <p:nvPr/>
        </p:nvPicPr>
        <p:blipFill rotWithShape="1">
          <a:blip r:embed="rId8" cstate="screen">
            <a:duotone>
              <a:prstClr val="black"/>
              <a:schemeClr val="accent1">
                <a:tint val="45000"/>
                <a:satMod val="400000"/>
              </a:schemeClr>
            </a:duotone>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b="-3"/>
          <a:stretch/>
        </p:blipFill>
        <p:spPr>
          <a:xfrm>
            <a:off x="8060262" y="2240910"/>
            <a:ext cx="812297" cy="188105"/>
          </a:xfrm>
          <a:prstGeom prst="rect">
            <a:avLst/>
          </a:prstGeom>
          <a:noFill/>
          <a:ln>
            <a:noFill/>
          </a:ln>
        </p:spPr>
      </p:pic>
      <p:pic>
        <p:nvPicPr>
          <p:cNvPr id="39" name="Picture 38">
            <a:extLst>
              <a:ext uri="{FF2B5EF4-FFF2-40B4-BE49-F238E27FC236}">
                <a16:creationId xmlns:a16="http://schemas.microsoft.com/office/drawing/2014/main" id="{B812B6AC-3D95-6243-B331-8097F778CA7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0" y="440"/>
            <a:ext cx="9144000" cy="833725"/>
          </a:xfrm>
          <a:prstGeom prst="rect">
            <a:avLst/>
          </a:prstGeom>
        </p:spPr>
      </p:pic>
      <p:sp>
        <p:nvSpPr>
          <p:cNvPr id="40" name="Rectangle 39">
            <a:extLst>
              <a:ext uri="{FF2B5EF4-FFF2-40B4-BE49-F238E27FC236}">
                <a16:creationId xmlns:a16="http://schemas.microsoft.com/office/drawing/2014/main" id="{D4FBF8E7-4281-AF41-BD5E-ED986ECF49DD}"/>
              </a:ext>
            </a:extLst>
          </p:cNvPr>
          <p:cNvSpPr/>
          <p:nvPr/>
        </p:nvSpPr>
        <p:spPr>
          <a:xfrm>
            <a:off x="0" y="0"/>
            <a:ext cx="9162000" cy="833725"/>
          </a:xfrm>
          <a:prstGeom prst="rect">
            <a:avLst/>
          </a:prstGeom>
          <a:solidFill>
            <a:srgbClr val="15095A">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itle 1">
            <a:extLst>
              <a:ext uri="{FF2B5EF4-FFF2-40B4-BE49-F238E27FC236}">
                <a16:creationId xmlns:a16="http://schemas.microsoft.com/office/drawing/2014/main" id="{E637DF23-B998-0D40-B8A2-C02ED98C46C8}"/>
              </a:ext>
            </a:extLst>
          </p:cNvPr>
          <p:cNvSpPr txBox="1">
            <a:spLocks/>
          </p:cNvSpPr>
          <p:nvPr/>
        </p:nvSpPr>
        <p:spPr>
          <a:xfrm>
            <a:off x="457200" y="195354"/>
            <a:ext cx="8328991" cy="537111"/>
          </a:xfrm>
          <a:prstGeom prst="rect">
            <a:avLst/>
          </a:prstGeom>
        </p:spPr>
        <p:txBody>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n-lt"/>
                <a:cs typeface="Arial" charset="0"/>
              </a:rPr>
              <a:t>Top reasons </a:t>
            </a:r>
            <a:r>
              <a:rPr lang="en-US" sz="2800" dirty="0">
                <a:solidFill>
                  <a:srgbClr val="FFFFFF"/>
                </a:solidFill>
                <a:latin typeface="+mn-lt"/>
              </a:rPr>
              <a:t>to</a:t>
            </a:r>
            <a:r>
              <a:rPr kumimoji="0" lang="en-US" sz="2800" b="0" i="0" u="none" strike="noStrike" kern="1200" cap="none" spc="0" normalizeH="0" baseline="0" noProof="0" dirty="0">
                <a:ln>
                  <a:noFill/>
                </a:ln>
                <a:solidFill>
                  <a:srgbClr val="FFFFFF"/>
                </a:solidFill>
                <a:effectLst/>
                <a:uLnTx/>
                <a:uFillTx/>
                <a:latin typeface="+mn-lt"/>
                <a:cs typeface="Arial" charset="0"/>
              </a:rPr>
              <a:t> choose PowerAI</a:t>
            </a:r>
            <a:endParaRPr kumimoji="0" lang="en-US" sz="2400" b="0" i="0" u="none" strike="noStrike" kern="1200" cap="none" spc="0" normalizeH="0" baseline="0" noProof="0" dirty="0">
              <a:ln>
                <a:noFill/>
              </a:ln>
              <a:solidFill>
                <a:srgbClr val="FFFFFF"/>
              </a:solidFill>
              <a:effectLst/>
              <a:uLnTx/>
              <a:uFillTx/>
              <a:latin typeface="+mn-lt"/>
              <a:cs typeface="Arial" charset="0"/>
            </a:endParaRPr>
          </a:p>
        </p:txBody>
      </p:sp>
    </p:spTree>
    <p:extLst>
      <p:ext uri="{BB962C8B-B14F-4D97-AF65-F5344CB8AC3E}">
        <p14:creationId xmlns:p14="http://schemas.microsoft.com/office/powerpoint/2010/main" val="132954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PowerAI</a:t>
            </a:r>
            <a:br>
              <a:rPr lang="en-US" dirty="0">
                <a:solidFill>
                  <a:schemeClr val="tx1"/>
                </a:solidFill>
              </a:rPr>
            </a:br>
            <a:br>
              <a:rPr lang="en-US" dirty="0">
                <a:solidFill>
                  <a:schemeClr val="tx1"/>
                </a:solidFill>
              </a:rPr>
            </a:br>
            <a:r>
              <a:rPr lang="en-US" dirty="0">
                <a:solidFill>
                  <a:schemeClr val="tx1"/>
                </a:solidFill>
              </a:rPr>
              <a:t>Offering packages</a:t>
            </a:r>
            <a:br>
              <a:rPr lang="en-US" dirty="0">
                <a:solidFill>
                  <a:schemeClr val="tx1"/>
                </a:solidFill>
              </a:rPr>
            </a:br>
            <a:br>
              <a:rPr lang="en-US" dirty="0">
                <a:solidFill>
                  <a:schemeClr val="tx1"/>
                </a:solidFill>
              </a:rPr>
            </a:br>
            <a:r>
              <a:rPr lang="en-US" b="0" dirty="0">
                <a:solidFill>
                  <a:schemeClr val="tx1"/>
                </a:solidFill>
              </a:rPr>
              <a:t>—</a:t>
            </a:r>
            <a:br>
              <a:rPr lang="en-US" b="0" dirty="0">
                <a:solidFill>
                  <a:schemeClr val="tx1"/>
                </a:solidFill>
              </a:rPr>
            </a:br>
            <a:endParaRPr lang="en-US" b="0" dirty="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
        <p:nvSpPr>
          <p:cNvPr id="9" name="Rectangle 8"/>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092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127E6-4105-4747-B5B0-990EC6BD0F0B}"/>
              </a:ext>
            </a:extLst>
          </p:cNvPr>
          <p:cNvSpPr>
            <a:spLocks noGrp="1"/>
          </p:cNvSpPr>
          <p:nvPr>
            <p:ph type="title"/>
          </p:nvPr>
        </p:nvSpPr>
        <p:spPr>
          <a:xfrm>
            <a:off x="228599" y="201168"/>
            <a:ext cx="6366165" cy="381000"/>
          </a:xfrm>
        </p:spPr>
        <p:txBody>
          <a:bodyPr/>
          <a:lstStyle/>
          <a:p>
            <a:r>
              <a:rPr lang="en-US" dirty="0"/>
              <a:t>Comparing AI offerings on Power Systems</a:t>
            </a:r>
            <a:br>
              <a:rPr lang="en-US" dirty="0"/>
            </a:br>
            <a:endParaRPr lang="en-CA" dirty="0"/>
          </a:p>
        </p:txBody>
      </p:sp>
      <p:graphicFrame>
        <p:nvGraphicFramePr>
          <p:cNvPr id="6" name="Table 5">
            <a:extLst>
              <a:ext uri="{FF2B5EF4-FFF2-40B4-BE49-F238E27FC236}">
                <a16:creationId xmlns:a16="http://schemas.microsoft.com/office/drawing/2014/main" id="{2953EB8C-381B-413F-8E3A-9C9E19DF63C1}"/>
              </a:ext>
            </a:extLst>
          </p:cNvPr>
          <p:cNvGraphicFramePr>
            <a:graphicFrameLocks noGrp="1"/>
          </p:cNvGraphicFramePr>
          <p:nvPr>
            <p:extLst>
              <p:ext uri="{D42A27DB-BD31-4B8C-83A1-F6EECF244321}">
                <p14:modId xmlns:p14="http://schemas.microsoft.com/office/powerpoint/2010/main" val="1072180621"/>
              </p:ext>
            </p:extLst>
          </p:nvPr>
        </p:nvGraphicFramePr>
        <p:xfrm>
          <a:off x="74879" y="748146"/>
          <a:ext cx="8932489" cy="4320216"/>
        </p:xfrm>
        <a:graphic>
          <a:graphicData uri="http://schemas.openxmlformats.org/drawingml/2006/table">
            <a:tbl>
              <a:tblPr firstRow="1" firstCol="1" bandRow="1" bandCol="1">
                <a:tableStyleId>{BC89EF96-8CEA-46FF-86C4-4CE0E7609802}</a:tableStyleId>
              </a:tblPr>
              <a:tblGrid>
                <a:gridCol w="322072">
                  <a:extLst>
                    <a:ext uri="{9D8B030D-6E8A-4147-A177-3AD203B41FA5}">
                      <a16:colId xmlns:a16="http://schemas.microsoft.com/office/drawing/2014/main" val="2124744538"/>
                    </a:ext>
                  </a:extLst>
                </a:gridCol>
                <a:gridCol w="1400601">
                  <a:extLst>
                    <a:ext uri="{9D8B030D-6E8A-4147-A177-3AD203B41FA5}">
                      <a16:colId xmlns:a16="http://schemas.microsoft.com/office/drawing/2014/main" val="1594520637"/>
                    </a:ext>
                  </a:extLst>
                </a:gridCol>
                <a:gridCol w="1142080">
                  <a:extLst>
                    <a:ext uri="{9D8B030D-6E8A-4147-A177-3AD203B41FA5}">
                      <a16:colId xmlns:a16="http://schemas.microsoft.com/office/drawing/2014/main" val="815253543"/>
                    </a:ext>
                  </a:extLst>
                </a:gridCol>
                <a:gridCol w="1366418">
                  <a:extLst>
                    <a:ext uri="{9D8B030D-6E8A-4147-A177-3AD203B41FA5}">
                      <a16:colId xmlns:a16="http://schemas.microsoft.com/office/drawing/2014/main" val="607917209"/>
                    </a:ext>
                  </a:extLst>
                </a:gridCol>
                <a:gridCol w="1715033">
                  <a:extLst>
                    <a:ext uri="{9D8B030D-6E8A-4147-A177-3AD203B41FA5}">
                      <a16:colId xmlns:a16="http://schemas.microsoft.com/office/drawing/2014/main" val="3634525249"/>
                    </a:ext>
                  </a:extLst>
                </a:gridCol>
                <a:gridCol w="1444851">
                  <a:extLst>
                    <a:ext uri="{9D8B030D-6E8A-4147-A177-3AD203B41FA5}">
                      <a16:colId xmlns:a16="http://schemas.microsoft.com/office/drawing/2014/main" val="1693056348"/>
                    </a:ext>
                  </a:extLst>
                </a:gridCol>
                <a:gridCol w="1541434">
                  <a:extLst>
                    <a:ext uri="{9D8B030D-6E8A-4147-A177-3AD203B41FA5}">
                      <a16:colId xmlns:a16="http://schemas.microsoft.com/office/drawing/2014/main" val="1555427575"/>
                    </a:ext>
                  </a:extLst>
                </a:gridCol>
              </a:tblGrid>
              <a:tr h="165593">
                <a:tc rowSpan="2">
                  <a:txBody>
                    <a:bodyPr/>
                    <a:lstStyle/>
                    <a:p>
                      <a:pPr marL="5080" marR="0" algn="ctr">
                        <a:lnSpc>
                          <a:spcPct val="107000"/>
                        </a:lnSpc>
                        <a:spcBef>
                          <a:spcPts val="0"/>
                        </a:spcBef>
                        <a:spcAft>
                          <a:spcPts val="0"/>
                        </a:spcAft>
                      </a:pP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vert="vert270" anchor="ctr"/>
                </a:tc>
                <a:tc rowSpan="2">
                  <a:txBody>
                    <a:bodyPr/>
                    <a:lstStyle/>
                    <a:p>
                      <a:pPr marL="5080" marR="0">
                        <a:lnSpc>
                          <a:spcPct val="107000"/>
                        </a:lnSpc>
                        <a:spcBef>
                          <a:spcPts val="0"/>
                        </a:spcBef>
                        <a:spcAft>
                          <a:spcPts val="0"/>
                        </a:spcAft>
                      </a:pP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gridSpan="3">
                  <a:txBody>
                    <a:bodyPr/>
                    <a:lstStyle/>
                    <a:p>
                      <a:pPr marL="5080" marR="0" lvl="0" algn="ctr">
                        <a:lnSpc>
                          <a:spcPct val="107000"/>
                        </a:lnSpc>
                        <a:spcBef>
                          <a:spcPts val="0"/>
                        </a:spcBef>
                        <a:spcAft>
                          <a:spcPts val="0"/>
                        </a:spcAft>
                      </a:pPr>
                      <a:r>
                        <a:rPr lang="en-US" sz="1600" dirty="0">
                          <a:effectLst/>
                          <a:latin typeface="+mn-lt"/>
                        </a:rPr>
                        <a:t>Deep Learning</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en-US" sz="1100" dirty="0">
                        <a:solidFill>
                          <a:schemeClr val="tx1"/>
                        </a:solidFill>
                      </a:endParaRPr>
                    </a:p>
                  </a:txBody>
                  <a:tcPr marL="0" marR="0" marT="0" marB="0">
                    <a:solidFill>
                      <a:srgbClr val="92D050"/>
                    </a:solidFill>
                  </a:tcPr>
                </a:tc>
                <a:tc hMerge="1">
                  <a:txBody>
                    <a:bodyPr/>
                    <a:lstStyle/>
                    <a:p>
                      <a:pPr marL="5080" marR="0" lvl="0" indent="0" algn="l" defTabSz="914400" rtl="0" eaLnBrk="1" fontAlgn="auto" latinLnBrk="0" hangingPunct="1">
                        <a:lnSpc>
                          <a:spcPct val="107000"/>
                        </a:lnSpc>
                        <a:spcBef>
                          <a:spcPts val="0"/>
                        </a:spcBef>
                        <a:spcAft>
                          <a:spcPts val="0"/>
                        </a:spcAft>
                        <a:buClrTx/>
                        <a:buSzTx/>
                        <a:buFontTx/>
                        <a:buNone/>
                        <a:tabLst/>
                        <a:defRPr/>
                      </a:pPr>
                      <a:endParaRPr lang="en-US" sz="105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92D050"/>
                    </a:solidFill>
                  </a:tcPr>
                </a:tc>
                <a:tc>
                  <a:txBody>
                    <a:bodyPr/>
                    <a:lstStyle/>
                    <a:p>
                      <a:pPr marL="5080" marR="0" lvl="0" algn="ctr">
                        <a:lnSpc>
                          <a:spcPct val="107000"/>
                        </a:lnSpc>
                        <a:spcBef>
                          <a:spcPts val="0"/>
                        </a:spcBef>
                        <a:spcAft>
                          <a:spcPts val="0"/>
                        </a:spcAft>
                      </a:pPr>
                      <a:r>
                        <a:rPr lang="en-US" sz="1600" dirty="0">
                          <a:effectLst/>
                          <a:latin typeface="+mn-lt"/>
                        </a:rPr>
                        <a:t>ML and DL</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lvl="0" algn="ctr">
                        <a:lnSpc>
                          <a:spcPct val="107000"/>
                        </a:lnSpc>
                        <a:spcBef>
                          <a:spcPts val="0"/>
                        </a:spcBef>
                        <a:spcAft>
                          <a:spcPts val="0"/>
                        </a:spcAft>
                      </a:pPr>
                      <a:r>
                        <a:rPr lang="en-US" sz="1600" dirty="0">
                          <a:effectLst/>
                          <a:latin typeface="+mn-lt"/>
                        </a:rPr>
                        <a:t>Machine Learning</a:t>
                      </a:r>
                      <a:endParaRPr lang="en-US" sz="16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87054657"/>
                  </a:ext>
                </a:extLst>
              </a:tr>
              <a:tr h="188698">
                <a:tc vMerge="1">
                  <a:txBody>
                    <a:bodyPr/>
                    <a:lstStyle/>
                    <a:p>
                      <a:endParaRPr lang="en-US"/>
                    </a:p>
                  </a:txBody>
                  <a:tcPr/>
                </a:tc>
                <a:tc vMerge="1">
                  <a:txBody>
                    <a:bodyPr/>
                    <a:lstStyle/>
                    <a:p>
                      <a:pPr marL="508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mpd="sng">
                      <a:noFill/>
                    </a:lnR>
                    <a:solidFill>
                      <a:schemeClr val="accent4">
                        <a:lumMod val="75000"/>
                      </a:schemeClr>
                    </a:solidFill>
                  </a:tcPr>
                </a:tc>
                <a:tc>
                  <a:txBody>
                    <a:bodyPr/>
                    <a:lstStyle/>
                    <a:p>
                      <a:pPr marL="5080" marR="0" algn="ctr">
                        <a:lnSpc>
                          <a:spcPct val="107000"/>
                        </a:lnSpc>
                        <a:spcBef>
                          <a:spcPts val="0"/>
                        </a:spcBef>
                        <a:spcAft>
                          <a:spcPts val="0"/>
                        </a:spcAft>
                      </a:pPr>
                      <a:r>
                        <a:rPr lang="en-US" sz="900" u="none" dirty="0">
                          <a:effectLst/>
                          <a:latin typeface="+mn-lt"/>
                        </a:rPr>
                        <a:t>Power AI Base</a:t>
                      </a:r>
                      <a:endParaRPr lang="en-US" sz="900" b="1" u="none" dirty="0">
                        <a:solidFill>
                          <a:schemeClr val="bg1"/>
                        </a:solidFill>
                        <a:effectLst/>
                        <a:latin typeface="+mn-lt"/>
                      </a:endParaRPr>
                    </a:p>
                  </a:txBody>
                  <a:tcPr marL="0" marR="0" marT="0" marB="0" anchor="ctr"/>
                </a:tc>
                <a:tc>
                  <a:txBody>
                    <a:bodyPr/>
                    <a:lstStyle/>
                    <a:p>
                      <a:pPr marL="5080" marR="0" algn="ctr">
                        <a:lnSpc>
                          <a:spcPct val="107000"/>
                        </a:lnSpc>
                        <a:spcBef>
                          <a:spcPts val="0"/>
                        </a:spcBef>
                        <a:spcAft>
                          <a:spcPts val="0"/>
                        </a:spcAft>
                      </a:pPr>
                      <a:r>
                        <a:rPr lang="en-US" sz="800" u="none" dirty="0">
                          <a:effectLst/>
                          <a:latin typeface="+mn-lt"/>
                        </a:rPr>
                        <a:t> </a:t>
                      </a:r>
                      <a:r>
                        <a:rPr lang="en-US" sz="900" u="none" dirty="0">
                          <a:effectLst/>
                          <a:latin typeface="+mn-lt"/>
                        </a:rPr>
                        <a:t>Power AI Enterprise</a:t>
                      </a:r>
                      <a:endParaRPr lang="en-US" sz="900" b="1" u="none" dirty="0">
                        <a:solidFill>
                          <a:schemeClr val="bg1"/>
                        </a:solidFill>
                        <a:effectLst/>
                        <a:latin typeface="+mn-lt"/>
                      </a:endParaRPr>
                    </a:p>
                  </a:txBody>
                  <a:tcPr marL="0" marR="0" marT="0" marB="0" anchor="ctr"/>
                </a:tc>
                <a:tc>
                  <a:txBody>
                    <a:bodyPr/>
                    <a:lstStyle/>
                    <a:p>
                      <a:pPr marL="5080" marR="0" algn="ctr">
                        <a:lnSpc>
                          <a:spcPct val="107000"/>
                        </a:lnSpc>
                        <a:spcBef>
                          <a:spcPts val="0"/>
                        </a:spcBef>
                        <a:spcAft>
                          <a:spcPts val="0"/>
                        </a:spcAft>
                      </a:pPr>
                      <a:r>
                        <a:rPr lang="en-US" sz="900" u="none" dirty="0">
                          <a:effectLst/>
                          <a:latin typeface="+mn-lt"/>
                        </a:rPr>
                        <a:t>AI Vision</a:t>
                      </a:r>
                      <a:endParaRPr lang="en-US" sz="900" b="1" u="none" dirty="0">
                        <a:solidFill>
                          <a:schemeClr val="bg1"/>
                        </a:solidFill>
                        <a:effectLst/>
                        <a:latin typeface="+mn-lt"/>
                      </a:endParaRPr>
                    </a:p>
                  </a:txBody>
                  <a:tcPr marL="0" marR="0" marT="0" marB="0" anchor="ctr"/>
                </a:tc>
                <a:tc>
                  <a:txBody>
                    <a:bodyPr/>
                    <a:lstStyle/>
                    <a:p>
                      <a:pPr marL="5080" marR="0" algn="ctr">
                        <a:lnSpc>
                          <a:spcPct val="107000"/>
                        </a:lnSpc>
                        <a:spcBef>
                          <a:spcPts val="0"/>
                        </a:spcBef>
                        <a:spcAft>
                          <a:spcPts val="0"/>
                        </a:spcAft>
                      </a:pPr>
                      <a:r>
                        <a:rPr lang="en-US" sz="900" u="none" dirty="0">
                          <a:effectLst/>
                          <a:latin typeface="+mn-lt"/>
                        </a:rPr>
                        <a:t>Watson Studio Local</a:t>
                      </a:r>
                      <a:endParaRPr lang="en-US" sz="900" b="1" u="none" dirty="0">
                        <a:solidFill>
                          <a:schemeClr val="bg1"/>
                        </a:solidFill>
                        <a:effectLst/>
                        <a:latin typeface="+mn-lt"/>
                      </a:endParaRPr>
                    </a:p>
                  </a:txBody>
                  <a:tcPr marL="0" marR="0" marT="0" marB="0" anchor="ctr"/>
                </a:tc>
                <a:tc>
                  <a:txBody>
                    <a:bodyPr/>
                    <a:lstStyle/>
                    <a:p>
                      <a:pPr marL="5080" marR="0" algn="ctr">
                        <a:lnSpc>
                          <a:spcPct val="107000"/>
                        </a:lnSpc>
                        <a:spcBef>
                          <a:spcPts val="0"/>
                        </a:spcBef>
                        <a:spcAft>
                          <a:spcPts val="0"/>
                        </a:spcAft>
                      </a:pPr>
                      <a:r>
                        <a:rPr lang="en-US" sz="900" u="none" dirty="0">
                          <a:effectLst/>
                          <a:latin typeface="+mn-lt"/>
                        </a:rPr>
                        <a:t>H2O Driverless AI</a:t>
                      </a:r>
                      <a:endParaRPr lang="en-US" sz="900" b="1" u="none" dirty="0">
                        <a:solidFill>
                          <a:schemeClr val="bg1"/>
                        </a:solidFill>
                        <a:effectLst/>
                        <a:latin typeface="+mn-lt"/>
                      </a:endParaRPr>
                    </a:p>
                  </a:txBody>
                  <a:tcPr marL="0" marR="0" marT="0" marB="0" anchor="ctr"/>
                </a:tc>
                <a:extLst>
                  <a:ext uri="{0D108BD9-81ED-4DB2-BD59-A6C34878D82A}">
                    <a16:rowId xmlns:a16="http://schemas.microsoft.com/office/drawing/2014/main" val="3062137508"/>
                  </a:ext>
                </a:extLst>
              </a:tr>
              <a:tr h="375674">
                <a:tc rowSpan="3">
                  <a:txBody>
                    <a:bodyPr/>
                    <a:lstStyle/>
                    <a:p>
                      <a:pPr marL="5080" marR="0" algn="ctr">
                        <a:lnSpc>
                          <a:spcPct val="107000"/>
                        </a:lnSpc>
                        <a:spcBef>
                          <a:spcPts val="0"/>
                        </a:spcBef>
                        <a:spcAft>
                          <a:spcPts val="0"/>
                        </a:spcAft>
                      </a:pPr>
                      <a:r>
                        <a:rPr lang="en-US" sz="800" dirty="0">
                          <a:effectLst/>
                          <a:latin typeface="+mn-lt"/>
                        </a:rPr>
                        <a:t>Offering</a:t>
                      </a: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vert="vert270" anchor="ctr"/>
                </a:tc>
                <a:tc>
                  <a:txBody>
                    <a:bodyPr/>
                    <a:lstStyle/>
                    <a:p>
                      <a:pPr marL="5080" marR="0">
                        <a:lnSpc>
                          <a:spcPct val="107000"/>
                        </a:lnSpc>
                        <a:spcBef>
                          <a:spcPts val="0"/>
                        </a:spcBef>
                        <a:spcAft>
                          <a:spcPts val="0"/>
                        </a:spcAft>
                      </a:pPr>
                      <a:r>
                        <a:rPr lang="en-US" sz="900" dirty="0">
                          <a:effectLst/>
                          <a:latin typeface="+mn-lt"/>
                        </a:rPr>
                        <a:t>Description</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Deep Learning</a:t>
                      </a:r>
                      <a:endParaRPr lang="en-US" sz="800" b="1" i="0" u="none" strike="noStrike" kern="1200" baseline="0" dirty="0">
                        <a:solidFill>
                          <a:srgbClr val="0070C0"/>
                        </a:solidFill>
                        <a:latin typeface="+mn-lt"/>
                        <a:ea typeface="+mn-ea"/>
                        <a:cs typeface="+mn-cs"/>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Deep Learning for the Enterprise</a:t>
                      </a:r>
                      <a:endParaRPr lang="en-US" sz="800" b="1" dirty="0">
                        <a:solidFill>
                          <a:srgbClr val="0070C0"/>
                        </a:solidFill>
                        <a:effectLst/>
                        <a:latin typeface="+mn-lt"/>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Deep Learning with Video tools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Notebook oriented development environment for ML and DL</a:t>
                      </a:r>
                      <a:endParaRPr lang="en-US" sz="800" b="1" dirty="0">
                        <a:solidFill>
                          <a:srgbClr val="008000"/>
                        </a:solidFill>
                        <a:effectLst/>
                        <a:latin typeface="+mn-lt"/>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Automated Machine learning </a:t>
                      </a:r>
                      <a:endParaRPr lang="en-US" sz="800" b="1" dirty="0">
                        <a:solidFill>
                          <a:srgbClr val="008000"/>
                        </a:solidFill>
                        <a:effectLst/>
                        <a:latin typeface="+mn-lt"/>
                      </a:endParaRPr>
                    </a:p>
                  </a:txBody>
                  <a:tcPr marL="0" marR="0" marT="0" marB="0" anchor="ctr"/>
                </a:tc>
                <a:extLst>
                  <a:ext uri="{0D108BD9-81ED-4DB2-BD59-A6C34878D82A}">
                    <a16:rowId xmlns:a16="http://schemas.microsoft.com/office/drawing/2014/main" val="2032439658"/>
                  </a:ext>
                </a:extLst>
              </a:tr>
              <a:tr h="135519">
                <a:tc vMerge="1">
                  <a:txBody>
                    <a:bodyPr/>
                    <a:lstStyle/>
                    <a:p>
                      <a:pPr marL="5080" marR="0">
                        <a:lnSpc>
                          <a:spcPct val="107000"/>
                        </a:lnSpc>
                        <a:spcBef>
                          <a:spcPts val="0"/>
                        </a:spcBef>
                        <a:spcAft>
                          <a:spcPts val="0"/>
                        </a:spcAft>
                      </a:pPr>
                      <a:endParaRPr lang="en-US" sz="120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Pricing Model</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Free download</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Commercial</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Commercial</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Commercial</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Commercial</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71894669"/>
                  </a:ext>
                </a:extLst>
              </a:tr>
              <a:tr h="229351">
                <a:tc vMerge="1">
                  <a:txBody>
                    <a:bodyPr/>
                    <a:lstStyle/>
                    <a:p>
                      <a:endParaRPr lang="en-US" dirty="0"/>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Support</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Available from IBM</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IBM L 1-3 Included</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IBM L1-3 Included</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Available from IBM</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H2O L 1-3</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0472429"/>
                  </a:ext>
                </a:extLst>
              </a:tr>
              <a:tr h="153753">
                <a:tc rowSpan="7">
                  <a:txBody>
                    <a:bodyPr/>
                    <a:lstStyle/>
                    <a:p>
                      <a:pPr marL="5080" marR="0" algn="ctr">
                        <a:lnSpc>
                          <a:spcPct val="107000"/>
                        </a:lnSpc>
                        <a:spcBef>
                          <a:spcPts val="0"/>
                        </a:spcBef>
                        <a:spcAft>
                          <a:spcPts val="0"/>
                        </a:spcAft>
                      </a:pPr>
                      <a:r>
                        <a:rPr lang="en-US" sz="800" dirty="0">
                          <a:effectLst/>
                          <a:latin typeface="+mn-lt"/>
                        </a:rPr>
                        <a:t>Applications</a:t>
                      </a: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vert="vert270" anchor="ctr"/>
                </a:tc>
                <a:tc>
                  <a:txBody>
                    <a:bodyPr/>
                    <a:lstStyle/>
                    <a:p>
                      <a:pPr marL="5080" marR="0">
                        <a:lnSpc>
                          <a:spcPct val="107000"/>
                        </a:lnSpc>
                        <a:spcBef>
                          <a:spcPts val="0"/>
                        </a:spcBef>
                        <a:spcAft>
                          <a:spcPts val="0"/>
                        </a:spcAft>
                      </a:pPr>
                      <a:r>
                        <a:rPr lang="en-US" sz="900" dirty="0">
                          <a:effectLst/>
                          <a:latin typeface="+mn-lt"/>
                        </a:rPr>
                        <a:t>Text &amp; Numeric</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No</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13422052"/>
                  </a:ext>
                </a:extLst>
              </a:tr>
              <a:tr h="135519">
                <a:tc vMerge="1">
                  <a:txBody>
                    <a:bodyPr/>
                    <a:lstStyle/>
                    <a:p>
                      <a:endParaRPr lang="en-US"/>
                    </a:p>
                  </a:txBody>
                  <a:tcPr/>
                </a:tc>
                <a:tc>
                  <a:txBody>
                    <a:bodyPr/>
                    <a:lstStyle/>
                    <a:p>
                      <a:pPr marL="5080" marR="0">
                        <a:lnSpc>
                          <a:spcPct val="107000"/>
                        </a:lnSpc>
                        <a:spcBef>
                          <a:spcPts val="0"/>
                        </a:spcBef>
                        <a:spcAft>
                          <a:spcPts val="0"/>
                        </a:spcAft>
                      </a:pPr>
                      <a:r>
                        <a:rPr lang="en-US" sz="900" dirty="0">
                          <a:effectLst/>
                          <a:latin typeface="+mn-lt"/>
                        </a:rPr>
                        <a:t>Images</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No</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2685051"/>
                  </a:ext>
                </a:extLst>
              </a:tr>
              <a:tr h="135519">
                <a:tc vMerge="1">
                  <a:txBody>
                    <a:bodyPr/>
                    <a:lstStyle/>
                    <a:p>
                      <a:endParaRPr lang="en-US"/>
                    </a:p>
                  </a:txBody>
                  <a:tcPr/>
                </a:tc>
                <a:tc>
                  <a:txBody>
                    <a:bodyPr/>
                    <a:lstStyle/>
                    <a:p>
                      <a:pPr marL="5080" marR="0">
                        <a:lnSpc>
                          <a:spcPct val="107000"/>
                        </a:lnSpc>
                        <a:spcBef>
                          <a:spcPts val="0"/>
                        </a:spcBef>
                        <a:spcAft>
                          <a:spcPts val="0"/>
                        </a:spcAft>
                      </a:pPr>
                      <a:r>
                        <a:rPr lang="en-US" sz="900" dirty="0">
                          <a:effectLst/>
                          <a:latin typeface="+mn-lt"/>
                        </a:rPr>
                        <a:t>Video</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Optional add-on</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No</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67793899"/>
                  </a:ext>
                </a:extLst>
              </a:tr>
              <a:tr h="135519">
                <a:tc vMerge="1">
                  <a:txBody>
                    <a:bodyPr/>
                    <a:lstStyle/>
                    <a:p>
                      <a:pPr marL="5080" marR="0" algn="ctr">
                        <a:lnSpc>
                          <a:spcPct val="107000"/>
                        </a:lnSpc>
                        <a:spcBef>
                          <a:spcPts val="0"/>
                        </a:spcBef>
                        <a:spcAft>
                          <a:spcPts val="0"/>
                        </a:spcAft>
                      </a:pPr>
                      <a:endParaRPr lang="en-US" sz="105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Primary Persona</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Data Scientist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Data Scientist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Line of Business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Data Scientist</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Data Scientist</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7825868"/>
                  </a:ext>
                </a:extLst>
              </a:tr>
              <a:tr h="169237">
                <a:tc vMerge="1">
                  <a:txBody>
                    <a:bodyPr/>
                    <a:lstStyle/>
                    <a:p>
                      <a:pPr marL="5080" marR="0" algn="ctr">
                        <a:lnSpc>
                          <a:spcPct val="107000"/>
                        </a:lnSpc>
                        <a:spcBef>
                          <a:spcPts val="0"/>
                        </a:spcBef>
                        <a:spcAft>
                          <a:spcPts val="0"/>
                        </a:spcAft>
                      </a:pPr>
                      <a:endParaRPr lang="en-US" sz="105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Second persona</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IT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IT </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IT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IT</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Line of Business</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57231993"/>
                  </a:ext>
                </a:extLst>
              </a:tr>
              <a:tr h="135519">
                <a:tc vMerge="1">
                  <a:txBody>
                    <a:bodyPr/>
                    <a:lstStyle/>
                    <a:p>
                      <a:pPr marL="5080" marR="0" algn="ctr">
                        <a:lnSpc>
                          <a:spcPct val="107000"/>
                        </a:lnSpc>
                        <a:spcBef>
                          <a:spcPts val="0"/>
                        </a:spcBef>
                        <a:spcAft>
                          <a:spcPts val="0"/>
                        </a:spcAft>
                      </a:pPr>
                      <a:endParaRPr lang="en-US" sz="105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User Skill Level </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High</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Medium to high</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Low</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Medium to high</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Low to Medium</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20926383"/>
                  </a:ext>
                </a:extLst>
              </a:tr>
              <a:tr h="503302">
                <a:tc vMerge="1">
                  <a:txBody>
                    <a:bodyPr/>
                    <a:lstStyle/>
                    <a:p>
                      <a:pPr marL="5080" marR="0" algn="ctr">
                        <a:lnSpc>
                          <a:spcPct val="107000"/>
                        </a:lnSpc>
                        <a:spcBef>
                          <a:spcPts val="0"/>
                        </a:spcBef>
                        <a:spcAft>
                          <a:spcPts val="0"/>
                        </a:spcAft>
                      </a:pPr>
                      <a:endParaRPr lang="en-US" sz="105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Strengths</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indent="0" algn="ctr">
                        <a:lnSpc>
                          <a:spcPct val="107000"/>
                        </a:lnSpc>
                        <a:spcBef>
                          <a:spcPts val="0"/>
                        </a:spcBef>
                        <a:spcAft>
                          <a:spcPts val="0"/>
                        </a:spcAft>
                        <a:buNone/>
                      </a:pPr>
                      <a:r>
                        <a:rPr lang="en-US" sz="800" dirty="0">
                          <a:effectLst/>
                          <a:latin typeface="+mn-lt"/>
                        </a:rPr>
                        <a:t>Rapid deployment, high performance, scale</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indent="0" algn="ctr">
                        <a:lnSpc>
                          <a:spcPct val="107000"/>
                        </a:lnSpc>
                        <a:spcBef>
                          <a:spcPts val="0"/>
                        </a:spcBef>
                        <a:spcAft>
                          <a:spcPts val="0"/>
                        </a:spcAft>
                        <a:buNone/>
                      </a:pPr>
                      <a:r>
                        <a:rPr lang="en-US" sz="800" dirty="0">
                          <a:effectLst/>
                          <a:latin typeface="+mn-lt"/>
                        </a:rPr>
                        <a:t>enterprise grade, High performance, rapid Deployment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indent="0" algn="ctr">
                        <a:lnSpc>
                          <a:spcPct val="107000"/>
                        </a:lnSpc>
                        <a:spcBef>
                          <a:spcPts val="0"/>
                        </a:spcBef>
                        <a:spcAft>
                          <a:spcPts val="0"/>
                        </a:spcAft>
                        <a:buNone/>
                      </a:pPr>
                      <a:r>
                        <a:rPr lang="en-US" sz="800" dirty="0">
                          <a:effectLst/>
                          <a:latin typeface="+mn-lt"/>
                        </a:rPr>
                        <a:t>Rapid deployment, simple GUI</a:t>
                      </a:r>
                    </a:p>
                    <a:p>
                      <a:pPr marL="5080" marR="0" indent="0" algn="ctr">
                        <a:lnSpc>
                          <a:spcPct val="107000"/>
                        </a:lnSpc>
                        <a:spcBef>
                          <a:spcPts val="0"/>
                        </a:spcBef>
                        <a:spcAft>
                          <a:spcPts val="0"/>
                        </a:spcAft>
                        <a:buNone/>
                      </a:pPr>
                      <a:r>
                        <a:rPr lang="en-US" sz="800" dirty="0">
                          <a:effectLst/>
                          <a:latin typeface="+mn-lt"/>
                        </a:rPr>
                        <a:t>high performance</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Notebook based development environment, strong collaboration, model management</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Simplified deployment, intuitive </a:t>
                      </a:r>
                      <a:r>
                        <a:rPr lang="en-US" sz="800">
                          <a:effectLst/>
                          <a:latin typeface="+mn-lt"/>
                        </a:rPr>
                        <a:t>user interface, automatic pipelines, </a:t>
                      </a:r>
                      <a:r>
                        <a:rPr lang="en-US" sz="800" dirty="0">
                          <a:effectLst/>
                          <a:latin typeface="+mn-lt"/>
                        </a:rPr>
                        <a:t>"</a:t>
                      </a:r>
                      <a:r>
                        <a:rPr lang="en-US" sz="800" dirty="0" err="1">
                          <a:effectLst/>
                          <a:latin typeface="+mn-lt"/>
                        </a:rPr>
                        <a:t>explainability</a:t>
                      </a:r>
                      <a:r>
                        <a:rPr lang="en-US" sz="800" dirty="0">
                          <a:effectLst/>
                          <a:latin typeface="+mn-lt"/>
                        </a:rPr>
                        <a:t>" for models, end to end automation</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88659254"/>
                  </a:ext>
                </a:extLst>
              </a:tr>
              <a:tr h="206659">
                <a:tc rowSpan="3">
                  <a:txBody>
                    <a:bodyPr/>
                    <a:lstStyle/>
                    <a:p>
                      <a:pPr marL="5080" marR="0" algn="ctr">
                        <a:lnSpc>
                          <a:spcPct val="107000"/>
                        </a:lnSpc>
                        <a:spcBef>
                          <a:spcPts val="0"/>
                        </a:spcBef>
                        <a:spcAft>
                          <a:spcPts val="0"/>
                        </a:spcAft>
                      </a:pPr>
                      <a:r>
                        <a:rPr lang="en-US" sz="800" dirty="0">
                          <a:effectLst/>
                          <a:latin typeface="+mn-lt"/>
                        </a:rPr>
                        <a:t>Platform</a:t>
                      </a: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vert="vert270" anchor="ctr"/>
                </a:tc>
                <a:tc>
                  <a:txBody>
                    <a:bodyPr/>
                    <a:lstStyle/>
                    <a:p>
                      <a:pPr marL="5080" marR="0">
                        <a:lnSpc>
                          <a:spcPct val="107000"/>
                        </a:lnSpc>
                        <a:spcBef>
                          <a:spcPts val="0"/>
                        </a:spcBef>
                        <a:spcAft>
                          <a:spcPts val="0"/>
                        </a:spcAft>
                      </a:pPr>
                      <a:r>
                        <a:rPr lang="en-US" sz="900" dirty="0">
                          <a:effectLst/>
                          <a:latin typeface="+mn-lt"/>
                        </a:rPr>
                        <a:t>Distributed DL (DDL)</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 1-4 nodes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 1-thousands of nodes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Coming</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Coming</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66220013"/>
                  </a:ext>
                </a:extLst>
              </a:tr>
              <a:tr h="217733">
                <a:tc vMerge="1">
                  <a:txBody>
                    <a:bodyPr/>
                    <a:lstStyle/>
                    <a:p>
                      <a:pPr marL="5080" marR="0" algn="ctr">
                        <a:lnSpc>
                          <a:spcPct val="107000"/>
                        </a:lnSpc>
                        <a:spcBef>
                          <a:spcPts val="0"/>
                        </a:spcBef>
                        <a:spcAft>
                          <a:spcPts val="0"/>
                        </a:spcAft>
                      </a:pPr>
                      <a:endParaRPr lang="en-US" sz="105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Large Model Support</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Coming</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Coming</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28607237"/>
                  </a:ext>
                </a:extLst>
              </a:tr>
              <a:tr h="145581">
                <a:tc vMerge="1">
                  <a:txBody>
                    <a:bodyPr/>
                    <a:lstStyle/>
                    <a:p>
                      <a:pPr marL="5080" marR="0" algn="ctr">
                        <a:lnSpc>
                          <a:spcPct val="107000"/>
                        </a:lnSpc>
                        <a:spcBef>
                          <a:spcPts val="0"/>
                        </a:spcBef>
                        <a:spcAft>
                          <a:spcPts val="0"/>
                        </a:spcAft>
                      </a:pPr>
                      <a:endParaRPr lang="en-US" sz="105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5080" marR="0">
                        <a:lnSpc>
                          <a:spcPct val="107000"/>
                        </a:lnSpc>
                        <a:spcBef>
                          <a:spcPts val="0"/>
                        </a:spcBef>
                        <a:spcAft>
                          <a:spcPts val="0"/>
                        </a:spcAft>
                      </a:pPr>
                      <a:r>
                        <a:rPr lang="en-US" sz="900" dirty="0">
                          <a:effectLst/>
                          <a:latin typeface="+mn-lt"/>
                        </a:rPr>
                        <a:t>Server(s)</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S822LC or AC922</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S822LC or AC922</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S822LC or AC922</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S822LC </a:t>
                      </a:r>
                      <a:r>
                        <a:rPr lang="en-US" sz="800">
                          <a:effectLst/>
                          <a:latin typeface="+mn-lt"/>
                        </a:rPr>
                        <a:t>or AC922, LC922</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S822LC, AC922, LC921/922</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58227204"/>
                  </a:ext>
                </a:extLst>
              </a:tr>
              <a:tr h="136140">
                <a:tc rowSpan="4">
                  <a:txBody>
                    <a:bodyPr/>
                    <a:lstStyle/>
                    <a:p>
                      <a:pPr marL="5080" marR="0" algn="ctr">
                        <a:lnSpc>
                          <a:spcPct val="107000"/>
                        </a:lnSpc>
                        <a:spcBef>
                          <a:spcPts val="0"/>
                        </a:spcBef>
                        <a:spcAft>
                          <a:spcPts val="0"/>
                        </a:spcAft>
                      </a:pPr>
                      <a:r>
                        <a:rPr lang="en-US" sz="800" dirty="0">
                          <a:effectLst/>
                          <a:latin typeface="+mn-lt"/>
                        </a:rPr>
                        <a:t>IBM Products</a:t>
                      </a: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vert="vert270" anchor="ctr"/>
                </a:tc>
                <a:tc>
                  <a:txBody>
                    <a:bodyPr/>
                    <a:lstStyle/>
                    <a:p>
                      <a:pPr marL="5080" marR="0">
                        <a:lnSpc>
                          <a:spcPct val="107000"/>
                        </a:lnSpc>
                        <a:spcBef>
                          <a:spcPts val="0"/>
                        </a:spcBef>
                        <a:spcAft>
                          <a:spcPts val="0"/>
                        </a:spcAft>
                      </a:pP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86413676"/>
                  </a:ext>
                </a:extLst>
              </a:tr>
              <a:tr h="135519">
                <a:tc vMerge="1">
                  <a:txBody>
                    <a:bodyPr/>
                    <a:lstStyle/>
                    <a:p>
                      <a:pPr marL="5080" marR="0" algn="ctr">
                        <a:lnSpc>
                          <a:spcPct val="107000"/>
                        </a:lnSpc>
                        <a:spcBef>
                          <a:spcPts val="0"/>
                        </a:spcBef>
                        <a:spcAft>
                          <a:spcPts val="0"/>
                        </a:spcAft>
                      </a:pPr>
                      <a:endParaRPr lang="en-US" sz="110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5080" marR="0">
                        <a:lnSpc>
                          <a:spcPct val="107000"/>
                        </a:lnSpc>
                        <a:spcBef>
                          <a:spcPts val="0"/>
                        </a:spcBef>
                        <a:spcAft>
                          <a:spcPts val="0"/>
                        </a:spcAft>
                      </a:pPr>
                      <a:r>
                        <a:rPr lang="en-US" sz="900" dirty="0">
                          <a:effectLst/>
                          <a:latin typeface="+mn-lt"/>
                        </a:rPr>
                        <a:t>Spectrum MPI (DDL)</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Limited to 4 nodes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Included</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Optional add-on</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056478997"/>
                  </a:ext>
                </a:extLst>
              </a:tr>
              <a:tr h="135519">
                <a:tc vMerge="1">
                  <a:txBody>
                    <a:bodyPr/>
                    <a:lstStyle/>
                    <a:p>
                      <a:pPr marL="5080" marR="0" algn="ctr">
                        <a:lnSpc>
                          <a:spcPct val="107000"/>
                        </a:lnSpc>
                        <a:spcBef>
                          <a:spcPts val="0"/>
                        </a:spcBef>
                        <a:spcAft>
                          <a:spcPts val="0"/>
                        </a:spcAft>
                      </a:pPr>
                      <a:endParaRPr lang="en-US" sz="110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5080" marR="0">
                        <a:lnSpc>
                          <a:spcPct val="107000"/>
                        </a:lnSpc>
                        <a:spcBef>
                          <a:spcPts val="0"/>
                        </a:spcBef>
                        <a:spcAft>
                          <a:spcPts val="0"/>
                        </a:spcAft>
                      </a:pPr>
                      <a:r>
                        <a:rPr lang="en-US" sz="900" dirty="0">
                          <a:effectLst/>
                          <a:latin typeface="+mn-lt"/>
                        </a:rPr>
                        <a:t>Spectrum Conductor DLI</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Optional add-on</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Included</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Optional Add On</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Optional add-on</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26148655"/>
                  </a:ext>
                </a:extLst>
              </a:tr>
              <a:tr h="135519">
                <a:tc vMerge="1">
                  <a:txBody>
                    <a:bodyPr/>
                    <a:lstStyle/>
                    <a:p>
                      <a:pPr marL="5080" marR="0" algn="ctr">
                        <a:lnSpc>
                          <a:spcPct val="107000"/>
                        </a:lnSpc>
                        <a:spcBef>
                          <a:spcPts val="0"/>
                        </a:spcBef>
                        <a:spcAft>
                          <a:spcPts val="0"/>
                        </a:spcAft>
                      </a:pPr>
                      <a:endParaRPr lang="en-US" sz="110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5080" marR="0">
                        <a:lnSpc>
                          <a:spcPct val="107000"/>
                        </a:lnSpc>
                        <a:spcBef>
                          <a:spcPts val="0"/>
                        </a:spcBef>
                        <a:spcAft>
                          <a:spcPts val="0"/>
                        </a:spcAft>
                      </a:pPr>
                      <a:r>
                        <a:rPr lang="en-US" sz="900" dirty="0">
                          <a:effectLst/>
                          <a:latin typeface="+mn-lt"/>
                        </a:rPr>
                        <a:t>IBM DSX Local</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Optional add-on</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Optional add-on</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No</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mn-lt"/>
                        </a:rPr>
                        <a:t>Optional add-on</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51228907"/>
                  </a:ext>
                </a:extLst>
              </a:tr>
              <a:tr h="135519">
                <a:tc rowSpan="2">
                  <a:txBody>
                    <a:bodyPr/>
                    <a:lstStyle/>
                    <a:p>
                      <a:pPr marL="5080" marR="0" algn="ctr">
                        <a:lnSpc>
                          <a:spcPct val="107000"/>
                        </a:lnSpc>
                        <a:spcBef>
                          <a:spcPts val="0"/>
                        </a:spcBef>
                        <a:spcAft>
                          <a:spcPts val="0"/>
                        </a:spcAft>
                      </a:pPr>
                      <a:r>
                        <a:rPr lang="en-US" sz="800" dirty="0">
                          <a:effectLst/>
                          <a:latin typeface="+mn-lt"/>
                        </a:rPr>
                        <a:t>Cloud</a:t>
                      </a: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vert="vert270" anchor="ctr"/>
                </a:tc>
                <a:tc>
                  <a:txBody>
                    <a:bodyPr/>
                    <a:lstStyle/>
                    <a:p>
                      <a:pPr marL="5080" marR="0">
                        <a:lnSpc>
                          <a:spcPct val="107000"/>
                        </a:lnSpc>
                        <a:spcBef>
                          <a:spcPts val="0"/>
                        </a:spcBef>
                        <a:spcAft>
                          <a:spcPts val="0"/>
                        </a:spcAft>
                      </a:pPr>
                      <a:r>
                        <a:rPr lang="en-US" sz="900" dirty="0">
                          <a:effectLst/>
                          <a:latin typeface="+mn-lt"/>
                        </a:rPr>
                        <a:t>IBM Cloud Public</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No</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Trial only</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Watson Studio</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5080" marR="0" algn="ctr">
                        <a:lnSpc>
                          <a:spcPct val="107000"/>
                        </a:lnSpc>
                        <a:spcBef>
                          <a:spcPts val="0"/>
                        </a:spcBef>
                        <a:spcAft>
                          <a:spcPts val="0"/>
                        </a:spcAft>
                      </a:pPr>
                      <a:r>
                        <a:rPr lang="en-US" sz="800" dirty="0">
                          <a:effectLst/>
                          <a:latin typeface="+mn-lt"/>
                        </a:rPr>
                        <a:t>?</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69081692"/>
                  </a:ext>
                </a:extLst>
              </a:tr>
              <a:tr h="248607">
                <a:tc vMerge="1">
                  <a:txBody>
                    <a:bodyPr/>
                    <a:lstStyle/>
                    <a:p>
                      <a:pPr marL="5080" marR="0" algn="ctr">
                        <a:lnSpc>
                          <a:spcPct val="107000"/>
                        </a:lnSpc>
                        <a:spcBef>
                          <a:spcPts val="0"/>
                        </a:spcBef>
                        <a:spcAft>
                          <a:spcPts val="0"/>
                        </a:spcAft>
                      </a:pPr>
                      <a:endParaRPr lang="en-US" sz="1100" dirty="0">
                        <a:solidFill>
                          <a:schemeClr val="tx1"/>
                        </a:solidFill>
                        <a:effectLst/>
                        <a:latin typeface="IBM Plex Sans" panose="020B0503050203000203" pitchFamily="34" charset="77"/>
                        <a:ea typeface="Calibri" panose="020F0502020204030204" pitchFamily="34" charset="0"/>
                        <a:cs typeface="Times New Roman" panose="02020603050405020304" pitchFamily="18" charset="0"/>
                      </a:endParaRPr>
                    </a:p>
                  </a:txBody>
                  <a:tcPr marL="45720" marR="45720" marT="0" marB="0" vert="vert270" anchor="ct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080" marR="0">
                        <a:lnSpc>
                          <a:spcPct val="107000"/>
                        </a:lnSpc>
                        <a:spcBef>
                          <a:spcPts val="0"/>
                        </a:spcBef>
                        <a:spcAft>
                          <a:spcPts val="0"/>
                        </a:spcAft>
                      </a:pPr>
                      <a:r>
                        <a:rPr lang="en-US" sz="900" dirty="0">
                          <a:effectLst/>
                          <a:latin typeface="+mn-lt"/>
                        </a:rPr>
                        <a:t>IBM Cloud Private</a:t>
                      </a:r>
                      <a:endParaRPr lang="en-US" sz="900" b="1" dirty="0">
                        <a:solidFill>
                          <a:schemeClr val="tx1"/>
                        </a:solidFill>
                        <a:effectLst/>
                        <a:latin typeface="+mn-lt"/>
                        <a:ea typeface="Calibri" panose="020F0502020204030204" pitchFamily="34" charset="0"/>
                        <a:cs typeface="Times New Roman" panose="02020603050405020304" pitchFamily="18" charset="0"/>
                      </a:endParaRPr>
                    </a:p>
                  </a:txBody>
                  <a:tcPr marL="34290" marR="34290" marT="0" marB="0" anchor="ctr"/>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Coming</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Yes</a:t>
                      </a:r>
                      <a:endParaRPr lang="en-US" sz="800" b="1" dirty="0">
                        <a:solidFill>
                          <a:srgbClr val="0070C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Yes</a:t>
                      </a:r>
                      <a:br>
                        <a:rPr lang="en-US" sz="800" dirty="0">
                          <a:effectLst/>
                          <a:latin typeface="+mn-lt"/>
                        </a:rPr>
                      </a:b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5080" marR="0" algn="ctr">
                        <a:lnSpc>
                          <a:spcPct val="107000"/>
                        </a:lnSpc>
                        <a:spcBef>
                          <a:spcPts val="0"/>
                        </a:spcBef>
                        <a:spcAft>
                          <a:spcPts val="0"/>
                        </a:spcAft>
                      </a:pPr>
                      <a:r>
                        <a:rPr lang="en-US" sz="800" dirty="0">
                          <a:effectLst/>
                          <a:latin typeface="+mn-lt"/>
                        </a:rPr>
                        <a:t>Coming</a:t>
                      </a:r>
                      <a:endParaRPr lang="en-US" sz="800" b="1" dirty="0">
                        <a:solidFill>
                          <a:srgbClr val="008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79314605"/>
                  </a:ext>
                </a:extLst>
              </a:tr>
            </a:tbl>
          </a:graphicData>
        </a:graphic>
      </p:graphicFrame>
    </p:spTree>
    <p:extLst>
      <p:ext uri="{BB962C8B-B14F-4D97-AF65-F5344CB8AC3E}">
        <p14:creationId xmlns:p14="http://schemas.microsoft.com/office/powerpoint/2010/main" val="2640619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0AB97-84ED-456A-A032-015E7D0B142F}"/>
              </a:ext>
            </a:extLst>
          </p:cNvPr>
          <p:cNvSpPr>
            <a:spLocks noGrp="1"/>
          </p:cNvSpPr>
          <p:nvPr>
            <p:ph type="title"/>
          </p:nvPr>
        </p:nvSpPr>
        <p:spPr>
          <a:xfrm>
            <a:off x="228600" y="201168"/>
            <a:ext cx="8062784" cy="651448"/>
          </a:xfrm>
        </p:spPr>
        <p:txBody>
          <a:bodyPr/>
          <a:lstStyle/>
          <a:p>
            <a:r>
              <a:rPr lang="en-US" dirty="0"/>
              <a:t>IBM Systems AI Infrastructure Reference Architecture</a:t>
            </a:r>
            <a:endParaRPr lang="en-CA" dirty="0"/>
          </a:p>
        </p:txBody>
      </p:sp>
      <p:sp>
        <p:nvSpPr>
          <p:cNvPr id="4" name="Rectangle 3">
            <a:extLst>
              <a:ext uri="{FF2B5EF4-FFF2-40B4-BE49-F238E27FC236}">
                <a16:creationId xmlns:a16="http://schemas.microsoft.com/office/drawing/2014/main" id="{D69A20A8-C6DF-4CC7-971E-5EAAC519BEA1}"/>
              </a:ext>
            </a:extLst>
          </p:cNvPr>
          <p:cNvSpPr/>
          <p:nvPr/>
        </p:nvSpPr>
        <p:spPr>
          <a:xfrm>
            <a:off x="5078628" y="754737"/>
            <a:ext cx="3836772" cy="400110"/>
          </a:xfrm>
          <a:prstGeom prst="rect">
            <a:avLst/>
          </a:prstGeom>
        </p:spPr>
        <p:txBody>
          <a:bodyPr wrap="square">
            <a:spAutoFit/>
          </a:bodyPr>
          <a:lstStyle/>
          <a:p>
            <a:r>
              <a:rPr lang="en-CA" sz="2000" dirty="0">
                <a:hlinkClick r:id="rId3"/>
              </a:rPr>
              <a:t>http://bit.ly/</a:t>
            </a:r>
            <a:r>
              <a:rPr lang="en-CA" sz="2000" b="1" dirty="0">
                <a:hlinkClick r:id="rId3"/>
              </a:rPr>
              <a:t>PowerAI_Ref_Arch</a:t>
            </a:r>
            <a:endParaRPr lang="en-CA" sz="2000" b="1" dirty="0"/>
          </a:p>
        </p:txBody>
      </p:sp>
      <p:sp>
        <p:nvSpPr>
          <p:cNvPr id="6" name="Rectangle 5">
            <a:extLst>
              <a:ext uri="{FF2B5EF4-FFF2-40B4-BE49-F238E27FC236}">
                <a16:creationId xmlns:a16="http://schemas.microsoft.com/office/drawing/2014/main" id="{A6F807DD-917D-4C8C-A526-22EEEC397460}"/>
              </a:ext>
            </a:extLst>
          </p:cNvPr>
          <p:cNvSpPr/>
          <p:nvPr/>
        </p:nvSpPr>
        <p:spPr>
          <a:xfrm>
            <a:off x="228600" y="718414"/>
            <a:ext cx="6104238" cy="738664"/>
          </a:xfrm>
          <a:prstGeom prst="rect">
            <a:avLst/>
          </a:prstGeom>
        </p:spPr>
        <p:txBody>
          <a:bodyPr wrap="square">
            <a:spAutoFit/>
          </a:bodyPr>
          <a:lstStyle/>
          <a:p>
            <a:r>
              <a:rPr lang="en-CA" sz="1400" dirty="0">
                <a:latin typeface="Arial" panose="020B0604020202020204" pitchFamily="34" charset="0"/>
              </a:rPr>
              <a:t>IBM PowerAI Enterprise software platform</a:t>
            </a:r>
          </a:p>
          <a:p>
            <a:r>
              <a:rPr lang="en-CA" sz="1400" dirty="0">
                <a:latin typeface="Arial" panose="020B0604020202020204" pitchFamily="34" charset="0"/>
              </a:rPr>
              <a:t>IBM Power Systems servers</a:t>
            </a:r>
          </a:p>
          <a:p>
            <a:r>
              <a:rPr lang="en-CA" sz="1400" dirty="0">
                <a:latin typeface="Arial" panose="020B0604020202020204" pitchFamily="34" charset="0"/>
              </a:rPr>
              <a:t>IBM Spectrum Scale on all-flash Elastic Storage Server</a:t>
            </a:r>
            <a:endParaRPr lang="en-CA" sz="1400" dirty="0">
              <a:effectLst/>
              <a:latin typeface="Arial" panose="020B0604020202020204" pitchFamily="34" charset="0"/>
            </a:endParaRPr>
          </a:p>
        </p:txBody>
      </p:sp>
      <p:pic>
        <p:nvPicPr>
          <p:cNvPr id="7" name="Picture 6">
            <a:extLst>
              <a:ext uri="{FF2B5EF4-FFF2-40B4-BE49-F238E27FC236}">
                <a16:creationId xmlns:a16="http://schemas.microsoft.com/office/drawing/2014/main" id="{8D24EE3B-B1FC-461A-B885-5FDB48C9F941}"/>
              </a:ext>
            </a:extLst>
          </p:cNvPr>
          <p:cNvPicPr>
            <a:picLocks noChangeAspect="1"/>
          </p:cNvPicPr>
          <p:nvPr/>
        </p:nvPicPr>
        <p:blipFill>
          <a:blip r:embed="rId4"/>
          <a:stretch>
            <a:fillRect/>
          </a:stretch>
        </p:blipFill>
        <p:spPr>
          <a:xfrm>
            <a:off x="1223319" y="1615264"/>
            <a:ext cx="6697361" cy="3343984"/>
          </a:xfrm>
          <a:prstGeom prst="rect">
            <a:avLst/>
          </a:prstGeom>
        </p:spPr>
      </p:pic>
    </p:spTree>
    <p:extLst>
      <p:ext uri="{BB962C8B-B14F-4D97-AF65-F5344CB8AC3E}">
        <p14:creationId xmlns:p14="http://schemas.microsoft.com/office/powerpoint/2010/main" val="644671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8B3CFB-B7A4-634A-AA50-4465B31A9F74}"/>
              </a:ext>
            </a:extLst>
          </p:cNvPr>
          <p:cNvSpPr/>
          <p:nvPr/>
        </p:nvSpPr>
        <p:spPr>
          <a:xfrm>
            <a:off x="6830976" y="1793808"/>
            <a:ext cx="1900589" cy="2472947"/>
          </a:xfrm>
          <a:prstGeom prst="rect">
            <a:avLst/>
          </a:prstGeom>
          <a:solidFill>
            <a:srgbClr val="0064FF"/>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6" name="Rectangle 5">
            <a:extLst>
              <a:ext uri="{FF2B5EF4-FFF2-40B4-BE49-F238E27FC236}">
                <a16:creationId xmlns:a16="http://schemas.microsoft.com/office/drawing/2014/main" id="{00B399D3-6A22-6E4B-9666-8F715D5D1886}"/>
              </a:ext>
            </a:extLst>
          </p:cNvPr>
          <p:cNvSpPr/>
          <p:nvPr/>
        </p:nvSpPr>
        <p:spPr>
          <a:xfrm>
            <a:off x="2597420" y="2824969"/>
            <a:ext cx="4233556" cy="1445971"/>
          </a:xfrm>
          <a:prstGeom prst="rect">
            <a:avLst/>
          </a:prstGeom>
          <a:solidFill>
            <a:srgbClr val="0064FF"/>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7" name="Title 1">
            <a:extLst>
              <a:ext uri="{FF2B5EF4-FFF2-40B4-BE49-F238E27FC236}">
                <a16:creationId xmlns:a16="http://schemas.microsoft.com/office/drawing/2014/main" id="{266C4EDB-E1E4-624B-8033-8EF3BD9EB2A4}"/>
              </a:ext>
            </a:extLst>
          </p:cNvPr>
          <p:cNvSpPr txBox="1">
            <a:spLocks/>
          </p:cNvSpPr>
          <p:nvPr/>
        </p:nvSpPr>
        <p:spPr>
          <a:xfrm>
            <a:off x="534882" y="2010061"/>
            <a:ext cx="1581595" cy="493250"/>
          </a:xfrm>
          <a:prstGeom prst="rect">
            <a:avLst/>
          </a:prstGeom>
          <a:ln>
            <a:noFill/>
          </a:ln>
        </p:spPr>
        <p:txBody>
          <a:bodyPr vert="horz" lIns="0" tIns="0" rIns="0" bIns="0" rtlCol="0" anchor="ctr" anchorCtr="0">
            <a:normAutofit/>
          </a:bodyPr>
          <a:lstStyle>
            <a:lvl1pPr algn="l" defTabSz="609585" rtl="0" eaLnBrk="1" latinLnBrk="0" hangingPunct="1">
              <a:lnSpc>
                <a:spcPct val="90000"/>
              </a:lnSpc>
              <a:spcBef>
                <a:spcPct val="0"/>
              </a:spcBef>
              <a:buNone/>
              <a:defRPr sz="2400" b="1" kern="1200">
                <a:solidFill>
                  <a:schemeClr val="accent4">
                    <a:lumMod val="90000"/>
                    <a:lumOff val="10000"/>
                  </a:schemeClr>
                </a:solidFill>
                <a:latin typeface="+mj-lt"/>
                <a:ea typeface="Arial" panose="020B0604020202020204" pitchFamily="34" charset="0"/>
                <a:cs typeface="Arial" panose="020B0604020202020204" pitchFamily="34" charset="0"/>
              </a:defRPr>
            </a:lvl1pPr>
          </a:lstStyle>
          <a:p>
            <a:pPr algn="ctr" defTabSz="456732">
              <a:defRPr/>
            </a:pPr>
            <a:r>
              <a:rPr lang="en-US" sz="1798" b="0" dirty="0">
                <a:solidFill>
                  <a:srgbClr val="000000"/>
                </a:solidFill>
                <a:latin typeface="+mn-lt"/>
              </a:rPr>
              <a:t>PowerAI</a:t>
            </a:r>
            <a:endParaRPr lang="en-US" sz="1798" b="0" i="1" dirty="0">
              <a:solidFill>
                <a:srgbClr val="000000"/>
              </a:solidFill>
              <a:latin typeface="+mn-lt"/>
            </a:endParaRPr>
          </a:p>
        </p:txBody>
      </p:sp>
      <p:sp>
        <p:nvSpPr>
          <p:cNvPr id="8" name="Rectangle 7">
            <a:extLst>
              <a:ext uri="{FF2B5EF4-FFF2-40B4-BE49-F238E27FC236}">
                <a16:creationId xmlns:a16="http://schemas.microsoft.com/office/drawing/2014/main" id="{5E89A22A-6F85-0043-AF5A-DFA0F8EE307B}"/>
              </a:ext>
            </a:extLst>
          </p:cNvPr>
          <p:cNvSpPr/>
          <p:nvPr/>
        </p:nvSpPr>
        <p:spPr>
          <a:xfrm>
            <a:off x="6907404" y="1898070"/>
            <a:ext cx="1737231" cy="2276288"/>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b="1" kern="0" dirty="0">
                <a:solidFill>
                  <a:srgbClr val="FFFFFF"/>
                </a:solidFill>
              </a:rPr>
              <a:t>Deep Learning Impact (DLI) Module</a:t>
            </a:r>
          </a:p>
          <a:p>
            <a:pPr algn="ctr" defTabSz="685097">
              <a:defRPr/>
            </a:pPr>
            <a:endParaRPr lang="en-US" sz="1099" u="sng" kern="0" dirty="0">
              <a:solidFill>
                <a:srgbClr val="FFFFFF"/>
              </a:solidFill>
            </a:endParaRPr>
          </a:p>
          <a:p>
            <a:pPr algn="ctr" defTabSz="685097">
              <a:defRPr/>
            </a:pPr>
            <a:r>
              <a:rPr lang="en-US" sz="1099" kern="0" dirty="0">
                <a:solidFill>
                  <a:srgbClr val="FFFFFF"/>
                </a:solidFill>
              </a:rPr>
              <a:t>Data &amp; Model Management, ETL, Visualize, Advise</a:t>
            </a:r>
          </a:p>
        </p:txBody>
      </p:sp>
      <p:sp>
        <p:nvSpPr>
          <p:cNvPr id="9" name="Rectangle 8">
            <a:extLst>
              <a:ext uri="{FF2B5EF4-FFF2-40B4-BE49-F238E27FC236}">
                <a16:creationId xmlns:a16="http://schemas.microsoft.com/office/drawing/2014/main" id="{77810299-6C48-A74A-BEAB-64AABB7C005E}"/>
              </a:ext>
            </a:extLst>
          </p:cNvPr>
          <p:cNvSpPr/>
          <p:nvPr/>
        </p:nvSpPr>
        <p:spPr>
          <a:xfrm>
            <a:off x="2719848" y="3395236"/>
            <a:ext cx="3934245" cy="795901"/>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b="1" kern="0" dirty="0">
                <a:solidFill>
                  <a:srgbClr val="FFFFFF"/>
                </a:solidFill>
              </a:rPr>
              <a:t>IBM Spectrum Conductor with Spark</a:t>
            </a:r>
          </a:p>
          <a:p>
            <a:pPr algn="ctr" defTabSz="685097">
              <a:defRPr/>
            </a:pPr>
            <a:r>
              <a:rPr lang="en-US" sz="1099" kern="0" dirty="0">
                <a:solidFill>
                  <a:srgbClr val="FFFFFF"/>
                </a:solidFill>
              </a:rPr>
              <a:t>Cluster Virtualization, </a:t>
            </a:r>
          </a:p>
          <a:p>
            <a:pPr algn="ctr" defTabSz="685783">
              <a:defRPr/>
            </a:pPr>
            <a:r>
              <a:rPr lang="en-US" sz="1100" kern="0" dirty="0">
                <a:solidFill>
                  <a:srgbClr val="FFFFFF"/>
                </a:solidFill>
              </a:rPr>
              <a:t>Dynamic Resource Orchestration, </a:t>
            </a:r>
          </a:p>
          <a:p>
            <a:pPr algn="ctr" defTabSz="685783">
              <a:defRPr/>
            </a:pPr>
            <a:r>
              <a:rPr lang="en-US" sz="1100" kern="0" dirty="0">
                <a:solidFill>
                  <a:srgbClr val="FFFFFF"/>
                </a:solidFill>
              </a:rPr>
              <a:t>Multiple Frameworks, Distributed Execution Engine</a:t>
            </a:r>
          </a:p>
        </p:txBody>
      </p:sp>
      <p:grpSp>
        <p:nvGrpSpPr>
          <p:cNvPr id="10" name="Group 9">
            <a:extLst>
              <a:ext uri="{FF2B5EF4-FFF2-40B4-BE49-F238E27FC236}">
                <a16:creationId xmlns:a16="http://schemas.microsoft.com/office/drawing/2014/main" id="{8FB7858D-FF9E-1B4A-BED2-3140B2BE2839}"/>
              </a:ext>
            </a:extLst>
          </p:cNvPr>
          <p:cNvGrpSpPr/>
          <p:nvPr/>
        </p:nvGrpSpPr>
        <p:grpSpPr>
          <a:xfrm>
            <a:off x="2597268" y="1783534"/>
            <a:ext cx="4086994" cy="993490"/>
            <a:chOff x="2304388" y="2026108"/>
            <a:chExt cx="3874770" cy="994410"/>
          </a:xfrm>
          <a:solidFill>
            <a:schemeClr val="bg2">
              <a:lumMod val="50000"/>
            </a:schemeClr>
          </a:solidFill>
        </p:grpSpPr>
        <p:sp>
          <p:nvSpPr>
            <p:cNvPr id="11" name="Rectangle 10">
              <a:extLst>
                <a:ext uri="{FF2B5EF4-FFF2-40B4-BE49-F238E27FC236}">
                  <a16:creationId xmlns:a16="http://schemas.microsoft.com/office/drawing/2014/main" id="{2DC30599-69BE-774F-A91E-BEFD0475F9A5}"/>
                </a:ext>
              </a:extLst>
            </p:cNvPr>
            <p:cNvSpPr/>
            <p:nvPr/>
          </p:nvSpPr>
          <p:spPr>
            <a:xfrm>
              <a:off x="2304388" y="2026108"/>
              <a:ext cx="3874770" cy="994410"/>
            </a:xfrm>
            <a:prstGeom prst="rect">
              <a:avLst/>
            </a:prstGeom>
            <a:grpFill/>
            <a:ln w="25400" cap="flat" cmpd="sng" algn="ctr">
              <a:noFill/>
              <a:prstDash val="solid"/>
            </a:ln>
            <a:effectLst/>
          </p:spPr>
          <p:txBody>
            <a:bodyPr anchor="ctr"/>
            <a:lstStyle/>
            <a:p>
              <a:pPr algn="ctr" defTabSz="685097">
                <a:defRPr/>
              </a:pPr>
              <a:endParaRPr lang="en-US" sz="1399" kern="0" dirty="0"/>
            </a:p>
          </p:txBody>
        </p:sp>
        <p:pic>
          <p:nvPicPr>
            <p:cNvPr id="12" name="Picture 11">
              <a:extLst>
                <a:ext uri="{FF2B5EF4-FFF2-40B4-BE49-F238E27FC236}">
                  <a16:creationId xmlns:a16="http://schemas.microsoft.com/office/drawing/2014/main" id="{A169E25C-2737-3148-905C-787A3AB736C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38676" y="2336956"/>
              <a:ext cx="1093265" cy="197873"/>
            </a:xfrm>
            <a:prstGeom prst="rect">
              <a:avLst/>
            </a:prstGeom>
            <a:grpFill/>
            <a:ln w="9525">
              <a:noFill/>
              <a:miter lim="800000"/>
              <a:headEnd/>
              <a:tailEnd/>
            </a:ln>
          </p:spPr>
        </p:pic>
        <p:sp>
          <p:nvSpPr>
            <p:cNvPr id="16" name="TextBox 4">
              <a:extLst>
                <a:ext uri="{FF2B5EF4-FFF2-40B4-BE49-F238E27FC236}">
                  <a16:creationId xmlns:a16="http://schemas.microsoft.com/office/drawing/2014/main" id="{3AD0220E-EC3F-5B43-84D6-61B4021AB52C}"/>
                </a:ext>
              </a:extLst>
            </p:cNvPr>
            <p:cNvSpPr txBox="1">
              <a:spLocks noChangeArrowheads="1"/>
            </p:cNvSpPr>
            <p:nvPr/>
          </p:nvSpPr>
          <p:spPr bwMode="auto">
            <a:xfrm>
              <a:off x="2304532" y="2052712"/>
              <a:ext cx="3864628" cy="264720"/>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4810" eaLnBrk="1" hangingPunct="1">
                <a:lnSpc>
                  <a:spcPct val="80000"/>
                </a:lnSpc>
                <a:spcAft>
                  <a:spcPts val="549"/>
                </a:spcAft>
                <a:defRPr/>
              </a:pPr>
              <a:r>
                <a:rPr lang="en-US" sz="1399" b="1" kern="0" dirty="0">
                  <a:latin typeface="+mn-lt"/>
                  <a:ea typeface="Calibri" charset="0"/>
                  <a:cs typeface="Calibri" charset="0"/>
                </a:rPr>
                <a:t>PowerAI: Open Source ML Frameworks</a:t>
              </a:r>
            </a:p>
          </p:txBody>
        </p:sp>
        <p:sp>
          <p:nvSpPr>
            <p:cNvPr id="17" name="Rounded Rectangle 16">
              <a:extLst>
                <a:ext uri="{FF2B5EF4-FFF2-40B4-BE49-F238E27FC236}">
                  <a16:creationId xmlns:a16="http://schemas.microsoft.com/office/drawing/2014/main" id="{7037D35E-4FC1-534F-B84F-BB0AFC6296A7}"/>
                </a:ext>
              </a:extLst>
            </p:cNvPr>
            <p:cNvSpPr/>
            <p:nvPr/>
          </p:nvSpPr>
          <p:spPr>
            <a:xfrm>
              <a:off x="2427884" y="2635953"/>
              <a:ext cx="1811562" cy="337074"/>
            </a:xfrm>
            <a:prstGeom prst="roundRect">
              <a:avLst>
                <a:gd name="adj" fmla="val 8602"/>
              </a:avLst>
            </a:prstGeom>
            <a:grpFill/>
            <a:ln w="3175" cap="flat" cmpd="sng" algn="ctr">
              <a:solidFill>
                <a:schemeClr val="tx1"/>
              </a:solidFill>
              <a:prstDash val="solid"/>
            </a:ln>
            <a:effectLst/>
          </p:spPr>
          <p:txBody>
            <a:bodyPr anchor="ctr"/>
            <a:lstStyle/>
            <a:p>
              <a:pPr algn="ctr" defTabSz="685097">
                <a:defRPr/>
              </a:pPr>
              <a:r>
                <a:rPr lang="en-US" sz="1050" kern="0" dirty="0"/>
                <a:t>Large Model Support (LMS)</a:t>
              </a:r>
            </a:p>
          </p:txBody>
        </p:sp>
      </p:grpSp>
      <p:sp>
        <p:nvSpPr>
          <p:cNvPr id="18" name="Rectangle 17">
            <a:extLst>
              <a:ext uri="{FF2B5EF4-FFF2-40B4-BE49-F238E27FC236}">
                <a16:creationId xmlns:a16="http://schemas.microsoft.com/office/drawing/2014/main" id="{4504AE67-A180-5843-B564-015737311007}"/>
              </a:ext>
            </a:extLst>
          </p:cNvPr>
          <p:cNvSpPr/>
          <p:nvPr/>
        </p:nvSpPr>
        <p:spPr>
          <a:xfrm>
            <a:off x="2719847" y="2897241"/>
            <a:ext cx="1918464" cy="451555"/>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kern="0" dirty="0">
                <a:solidFill>
                  <a:srgbClr val="FFFFFF"/>
                </a:solidFill>
              </a:rPr>
              <a:t>Distributed Deep Learning (DDL – 1000s of nodes)</a:t>
            </a:r>
          </a:p>
        </p:txBody>
      </p:sp>
      <p:sp>
        <p:nvSpPr>
          <p:cNvPr id="19" name="Rectangle 18">
            <a:extLst>
              <a:ext uri="{FF2B5EF4-FFF2-40B4-BE49-F238E27FC236}">
                <a16:creationId xmlns:a16="http://schemas.microsoft.com/office/drawing/2014/main" id="{2A50CC1F-CCBD-3C45-80C8-606F8843695F}"/>
              </a:ext>
            </a:extLst>
          </p:cNvPr>
          <p:cNvSpPr/>
          <p:nvPr/>
        </p:nvSpPr>
        <p:spPr>
          <a:xfrm>
            <a:off x="4735758" y="2897160"/>
            <a:ext cx="1918464" cy="451555"/>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kern="0" dirty="0">
                <a:solidFill>
                  <a:srgbClr val="FFFFFF"/>
                </a:solidFill>
              </a:rPr>
              <a:t>Auto </a:t>
            </a:r>
            <a:r>
              <a:rPr lang="en-US" sz="1100" kern="0" dirty="0">
                <a:solidFill>
                  <a:srgbClr val="FFFFFF"/>
                </a:solidFill>
              </a:rPr>
              <a:t>Hyper-parameter Tuning</a:t>
            </a:r>
            <a:endParaRPr lang="en-US" sz="1099" kern="0" dirty="0">
              <a:solidFill>
                <a:srgbClr val="FFFFFF"/>
              </a:solidFill>
            </a:endParaRPr>
          </a:p>
        </p:txBody>
      </p:sp>
      <p:sp>
        <p:nvSpPr>
          <p:cNvPr id="20" name="Title 1">
            <a:extLst>
              <a:ext uri="{FF2B5EF4-FFF2-40B4-BE49-F238E27FC236}">
                <a16:creationId xmlns:a16="http://schemas.microsoft.com/office/drawing/2014/main" id="{2BCA937F-6A56-E643-8FA1-9D99292F105F}"/>
              </a:ext>
            </a:extLst>
          </p:cNvPr>
          <p:cNvSpPr txBox="1">
            <a:spLocks/>
          </p:cNvSpPr>
          <p:nvPr/>
        </p:nvSpPr>
        <p:spPr>
          <a:xfrm>
            <a:off x="438963" y="3066311"/>
            <a:ext cx="1773432" cy="724414"/>
          </a:xfrm>
          <a:prstGeom prst="rect">
            <a:avLst/>
          </a:prstGeom>
        </p:spPr>
        <p:txBody>
          <a:bodyPr vert="horz" lIns="68517" tIns="34258" rIns="68517" bIns="34258" rtlCol="0" anchor="ctr">
            <a:noAutofit/>
          </a:bodyPr>
          <a:lstStyle>
            <a:lvl1pPr algn="l" rtl="0" eaLnBrk="0" fontAlgn="base" hangingPunct="0">
              <a:lnSpc>
                <a:spcPct val="90000"/>
              </a:lnSpc>
              <a:spcBef>
                <a:spcPct val="0"/>
              </a:spcBef>
              <a:spcAft>
                <a:spcPct val="0"/>
              </a:spcAft>
              <a:defRPr sz="40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rebuchet MS" charset="0"/>
                <a:ea typeface="Trebuchet MS" charset="0"/>
                <a:cs typeface="Trebuchet MS" charset="0"/>
              </a:defRPr>
            </a:lvl1pPr>
            <a:lvl2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2pPr>
            <a:lvl3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3pPr>
            <a:lvl4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4pPr>
            <a:lvl5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5pPr>
            <a:lvl6pPr marL="4572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6pPr>
            <a:lvl7pPr marL="9144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7pPr>
            <a:lvl8pPr marL="13716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8pPr>
            <a:lvl9pPr marL="18288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9pPr>
          </a:lstStyle>
          <a:p>
            <a:pPr algn="ctr" defTabSz="685097"/>
            <a:r>
              <a:rPr lang="en-US" sz="1798" dirty="0">
                <a:solidFill>
                  <a:srgbClr val="000000"/>
                </a:solidFill>
                <a:latin typeface="+mn-lt"/>
                <a:cs typeface="Arial" panose="020B0604020202020204" pitchFamily="34" charset="0"/>
              </a:rPr>
              <a:t>PowerAI</a:t>
            </a:r>
          </a:p>
          <a:p>
            <a:pPr algn="ctr" defTabSz="685097"/>
            <a:r>
              <a:rPr lang="en-US" sz="1798" dirty="0">
                <a:solidFill>
                  <a:srgbClr val="000000"/>
                </a:solidFill>
                <a:latin typeface="+mn-lt"/>
                <a:cs typeface="Arial" panose="020B0604020202020204" pitchFamily="34" charset="0"/>
              </a:rPr>
              <a:t>Enterprise</a:t>
            </a:r>
          </a:p>
        </p:txBody>
      </p:sp>
      <p:sp>
        <p:nvSpPr>
          <p:cNvPr id="21" name="Rectangle 20">
            <a:extLst>
              <a:ext uri="{FF2B5EF4-FFF2-40B4-BE49-F238E27FC236}">
                <a16:creationId xmlns:a16="http://schemas.microsoft.com/office/drawing/2014/main" id="{0156BD25-74F7-2648-B77C-D28B3C89CBF9}"/>
              </a:ext>
            </a:extLst>
          </p:cNvPr>
          <p:cNvSpPr/>
          <p:nvPr/>
        </p:nvSpPr>
        <p:spPr>
          <a:xfrm>
            <a:off x="2596467" y="588717"/>
            <a:ext cx="3018010" cy="1105371"/>
          </a:xfrm>
          <a:prstGeom prst="rect">
            <a:avLst/>
          </a:prstGeom>
          <a:solidFill>
            <a:srgbClr val="00278A"/>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22" name="TextBox 4">
            <a:extLst>
              <a:ext uri="{FF2B5EF4-FFF2-40B4-BE49-F238E27FC236}">
                <a16:creationId xmlns:a16="http://schemas.microsoft.com/office/drawing/2014/main" id="{DA5BCFF0-23BB-794E-8B54-77B76A6AE857}"/>
              </a:ext>
            </a:extLst>
          </p:cNvPr>
          <p:cNvSpPr txBox="1">
            <a:spLocks noChangeArrowheads="1"/>
          </p:cNvSpPr>
          <p:nvPr/>
        </p:nvSpPr>
        <p:spPr bwMode="auto">
          <a:xfrm>
            <a:off x="2718961" y="712094"/>
            <a:ext cx="2788572" cy="52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4810" eaLnBrk="1" hangingPunct="1">
              <a:lnSpc>
                <a:spcPct val="80000"/>
              </a:lnSpc>
              <a:spcAft>
                <a:spcPts val="549"/>
              </a:spcAft>
            </a:pPr>
            <a:r>
              <a:rPr lang="en-US" sz="1598" b="1" dirty="0">
                <a:solidFill>
                  <a:srgbClr val="FFFFFF"/>
                </a:solidFill>
                <a:latin typeface="+mn-lt"/>
                <a:ea typeface="Calibri" charset="0"/>
                <a:cs typeface="Calibri" charset="0"/>
              </a:rPr>
              <a:t>PowerAI Vision</a:t>
            </a:r>
          </a:p>
          <a:p>
            <a:pPr algn="ctr" defTabSz="684810" eaLnBrk="1" hangingPunct="1">
              <a:lnSpc>
                <a:spcPct val="80000"/>
              </a:lnSpc>
              <a:spcAft>
                <a:spcPts val="549"/>
              </a:spcAft>
            </a:pPr>
            <a:r>
              <a:rPr lang="en-US" sz="1300" dirty="0">
                <a:solidFill>
                  <a:srgbClr val="FFFFFF"/>
                </a:solidFill>
                <a:latin typeface="+mn-lt"/>
                <a:ea typeface="Calibri" charset="0"/>
                <a:cs typeface="Calibri" charset="0"/>
              </a:rPr>
              <a:t>Auto-DL for Images &amp; Video</a:t>
            </a:r>
          </a:p>
        </p:txBody>
      </p:sp>
      <p:sp>
        <p:nvSpPr>
          <p:cNvPr id="24" name="Rectangle 23">
            <a:extLst>
              <a:ext uri="{FF2B5EF4-FFF2-40B4-BE49-F238E27FC236}">
                <a16:creationId xmlns:a16="http://schemas.microsoft.com/office/drawing/2014/main" id="{A17D014E-5C7F-0A4F-8AA8-F2C3B888598E}"/>
              </a:ext>
            </a:extLst>
          </p:cNvPr>
          <p:cNvSpPr/>
          <p:nvPr/>
        </p:nvSpPr>
        <p:spPr>
          <a:xfrm>
            <a:off x="2711575"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Label</a:t>
            </a:r>
          </a:p>
        </p:txBody>
      </p:sp>
      <p:sp>
        <p:nvSpPr>
          <p:cNvPr id="25" name="Rectangle 24">
            <a:extLst>
              <a:ext uri="{FF2B5EF4-FFF2-40B4-BE49-F238E27FC236}">
                <a16:creationId xmlns:a16="http://schemas.microsoft.com/office/drawing/2014/main" id="{13EF23DE-8092-7248-850C-72519354D30F}"/>
              </a:ext>
            </a:extLst>
          </p:cNvPr>
          <p:cNvSpPr/>
          <p:nvPr/>
        </p:nvSpPr>
        <p:spPr>
          <a:xfrm>
            <a:off x="3674473"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Train</a:t>
            </a:r>
          </a:p>
        </p:txBody>
      </p:sp>
      <p:sp>
        <p:nvSpPr>
          <p:cNvPr id="26" name="Rectangle 25">
            <a:extLst>
              <a:ext uri="{FF2B5EF4-FFF2-40B4-BE49-F238E27FC236}">
                <a16:creationId xmlns:a16="http://schemas.microsoft.com/office/drawing/2014/main" id="{8779E0DD-00D4-B44F-8CB1-38E3E48B85E3}"/>
              </a:ext>
            </a:extLst>
          </p:cNvPr>
          <p:cNvSpPr/>
          <p:nvPr/>
        </p:nvSpPr>
        <p:spPr>
          <a:xfrm>
            <a:off x="4637371"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Deploy</a:t>
            </a:r>
          </a:p>
        </p:txBody>
      </p:sp>
      <p:sp>
        <p:nvSpPr>
          <p:cNvPr id="27" name="Text Placeholder 4">
            <a:extLst>
              <a:ext uri="{FF2B5EF4-FFF2-40B4-BE49-F238E27FC236}">
                <a16:creationId xmlns:a16="http://schemas.microsoft.com/office/drawing/2014/main" id="{87A2DF39-0D3F-AC41-8093-7DCAB1971358}"/>
              </a:ext>
            </a:extLst>
          </p:cNvPr>
          <p:cNvSpPr txBox="1">
            <a:spLocks/>
          </p:cNvSpPr>
          <p:nvPr/>
        </p:nvSpPr>
        <p:spPr>
          <a:xfrm>
            <a:off x="647995" y="4452901"/>
            <a:ext cx="1355369" cy="456564"/>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defTabSz="456732">
              <a:spcBef>
                <a:spcPts val="1099"/>
              </a:spcBef>
              <a:buFont typeface="Arial"/>
              <a:buNone/>
              <a:defRPr/>
            </a:pPr>
            <a:r>
              <a:rPr lang="en-US" sz="1600" dirty="0">
                <a:solidFill>
                  <a:srgbClr val="000000"/>
                </a:solidFill>
                <a:cs typeface="Arial" panose="020B0604020202020204" pitchFamily="34" charset="0"/>
              </a:rPr>
              <a:t>Accelerated Infrastructure</a:t>
            </a:r>
          </a:p>
        </p:txBody>
      </p:sp>
      <p:sp>
        <p:nvSpPr>
          <p:cNvPr id="28" name="Text Placeholder 4">
            <a:extLst>
              <a:ext uri="{FF2B5EF4-FFF2-40B4-BE49-F238E27FC236}">
                <a16:creationId xmlns:a16="http://schemas.microsoft.com/office/drawing/2014/main" id="{06EBE428-F8C4-0749-9B37-D920C12F6592}"/>
              </a:ext>
            </a:extLst>
          </p:cNvPr>
          <p:cNvSpPr txBox="1">
            <a:spLocks/>
          </p:cNvSpPr>
          <p:nvPr/>
        </p:nvSpPr>
        <p:spPr>
          <a:xfrm>
            <a:off x="3320280" y="4855825"/>
            <a:ext cx="1645384" cy="239259"/>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defTabSz="456732">
              <a:spcBef>
                <a:spcPts val="1099"/>
              </a:spcBef>
              <a:buFont typeface="Arial"/>
              <a:buNone/>
              <a:defRPr/>
            </a:pPr>
            <a:r>
              <a:rPr lang="en-US" sz="1099" dirty="0">
                <a:solidFill>
                  <a:srgbClr val="000000"/>
                </a:solidFill>
                <a:cs typeface="Arial" panose="020B0604020202020204" pitchFamily="34" charset="0"/>
              </a:rPr>
              <a:t>Accelerated Servers</a:t>
            </a:r>
          </a:p>
          <a:p>
            <a:pPr defTabSz="456732">
              <a:spcBef>
                <a:spcPts val="1099"/>
              </a:spcBef>
              <a:defRPr/>
            </a:pPr>
            <a:endParaRPr lang="en-US" sz="1099" dirty="0">
              <a:solidFill>
                <a:srgbClr val="000000"/>
              </a:solidFill>
              <a:cs typeface="Arial" panose="020B0604020202020204" pitchFamily="34" charset="0"/>
            </a:endParaRPr>
          </a:p>
          <a:p>
            <a:pPr defTabSz="456732">
              <a:spcBef>
                <a:spcPts val="1099"/>
              </a:spcBef>
              <a:defRPr/>
            </a:pPr>
            <a:endParaRPr lang="en-US" sz="1099" dirty="0">
              <a:solidFill>
                <a:srgbClr val="000000"/>
              </a:solidFill>
              <a:cs typeface="Arial" panose="020B0604020202020204" pitchFamily="34" charset="0"/>
            </a:endParaRPr>
          </a:p>
        </p:txBody>
      </p:sp>
      <p:sp>
        <p:nvSpPr>
          <p:cNvPr id="29" name="Text Placeholder 4">
            <a:extLst>
              <a:ext uri="{FF2B5EF4-FFF2-40B4-BE49-F238E27FC236}">
                <a16:creationId xmlns:a16="http://schemas.microsoft.com/office/drawing/2014/main" id="{2EB8C6DD-244C-9E42-BDB9-09554B8D7BAD}"/>
              </a:ext>
            </a:extLst>
          </p:cNvPr>
          <p:cNvSpPr txBox="1">
            <a:spLocks/>
          </p:cNvSpPr>
          <p:nvPr/>
        </p:nvSpPr>
        <p:spPr>
          <a:xfrm>
            <a:off x="5641255" y="4858012"/>
            <a:ext cx="842040" cy="239259"/>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defTabSz="456732">
              <a:spcBef>
                <a:spcPts val="1099"/>
              </a:spcBef>
              <a:buFont typeface="Arial"/>
              <a:buNone/>
              <a:defRPr/>
            </a:pPr>
            <a:r>
              <a:rPr lang="en-US" sz="1099" dirty="0">
                <a:solidFill>
                  <a:srgbClr val="000000"/>
                </a:solidFill>
                <a:cs typeface="Arial" panose="020B0604020202020204" pitchFamily="34" charset="0"/>
              </a:rPr>
              <a:t>Storage</a:t>
            </a:r>
          </a:p>
          <a:p>
            <a:pPr defTabSz="456732">
              <a:spcBef>
                <a:spcPts val="1099"/>
              </a:spcBef>
              <a:defRPr/>
            </a:pPr>
            <a:endParaRPr lang="en-US" sz="1099" dirty="0">
              <a:solidFill>
                <a:srgbClr val="000000"/>
              </a:solidFill>
              <a:cs typeface="Arial" panose="020B0604020202020204" pitchFamily="34" charset="0"/>
            </a:endParaRPr>
          </a:p>
          <a:p>
            <a:pPr defTabSz="456732">
              <a:spcBef>
                <a:spcPts val="1099"/>
              </a:spcBef>
              <a:defRPr/>
            </a:pPr>
            <a:endParaRPr lang="en-US" sz="1099" dirty="0">
              <a:solidFill>
                <a:srgbClr val="000000"/>
              </a:solidFill>
              <a:cs typeface="Arial" panose="020B0604020202020204" pitchFamily="34" charset="0"/>
            </a:endParaRPr>
          </a:p>
        </p:txBody>
      </p:sp>
      <p:pic>
        <p:nvPicPr>
          <p:cNvPr id="30" name="Picture 29" descr="storage.ai">
            <a:extLst>
              <a:ext uri="{FF2B5EF4-FFF2-40B4-BE49-F238E27FC236}">
                <a16:creationId xmlns:a16="http://schemas.microsoft.com/office/drawing/2014/main" id="{9F7916E7-AEAE-5543-B2AB-D4F99FBAE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4060" y="4422564"/>
            <a:ext cx="1002158" cy="400862"/>
          </a:xfrm>
          <a:prstGeom prst="rect">
            <a:avLst/>
          </a:prstGeom>
        </p:spPr>
      </p:pic>
      <p:pic>
        <p:nvPicPr>
          <p:cNvPr id="31" name="Graphic 1">
            <a:extLst>
              <a:ext uri="{FF2B5EF4-FFF2-40B4-BE49-F238E27FC236}">
                <a16:creationId xmlns:a16="http://schemas.microsoft.com/office/drawing/2014/main" id="{8408A216-35A4-CD4A-BF51-719415F01D0B}"/>
              </a:ext>
            </a:extLst>
          </p:cNvPr>
          <p:cNvPicPr>
            <a:picLocks noChangeAspect="1"/>
          </p:cNvPicPr>
          <p:nvPr/>
        </p:nvPicPr>
        <p:blipFill rotWithShape="1">
          <a:blip r:embed="rId5" cstate="screen">
            <a:duotone>
              <a:prstClr val="black"/>
              <a:srgbClr val="69A6FF">
                <a:tint val="45000"/>
                <a:satMod val="400000"/>
              </a:srgb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p:blipFill>
        <p:spPr>
          <a:xfrm>
            <a:off x="3486631" y="4440885"/>
            <a:ext cx="615933" cy="401125"/>
          </a:xfrm>
          <a:prstGeom prst="rect">
            <a:avLst/>
          </a:prstGeom>
          <a:noFill/>
          <a:ln>
            <a:noFill/>
          </a:ln>
        </p:spPr>
      </p:pic>
      <p:pic>
        <p:nvPicPr>
          <p:cNvPr id="32" name="Graphic 1">
            <a:extLst>
              <a:ext uri="{FF2B5EF4-FFF2-40B4-BE49-F238E27FC236}">
                <a16:creationId xmlns:a16="http://schemas.microsoft.com/office/drawing/2014/main" id="{EAF2D0AC-9049-754E-B818-E4381C4A8027}"/>
              </a:ext>
            </a:extLst>
          </p:cNvPr>
          <p:cNvPicPr>
            <a:picLocks noChangeAspect="1"/>
          </p:cNvPicPr>
          <p:nvPr/>
        </p:nvPicPr>
        <p:blipFill rotWithShape="1">
          <a:blip r:embed="rId5" cstate="screen">
            <a:duotone>
              <a:prstClr val="black"/>
              <a:srgbClr val="69A6FF">
                <a:tint val="45000"/>
                <a:satMod val="400000"/>
              </a:srgb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p:blipFill>
        <p:spPr>
          <a:xfrm>
            <a:off x="4149674" y="4440885"/>
            <a:ext cx="615933" cy="401125"/>
          </a:xfrm>
          <a:prstGeom prst="rect">
            <a:avLst/>
          </a:prstGeom>
          <a:noFill/>
          <a:ln>
            <a:noFill/>
          </a:ln>
        </p:spPr>
      </p:pic>
      <p:sp>
        <p:nvSpPr>
          <p:cNvPr id="33" name="TextBox 32">
            <a:extLst>
              <a:ext uri="{FF2B5EF4-FFF2-40B4-BE49-F238E27FC236}">
                <a16:creationId xmlns:a16="http://schemas.microsoft.com/office/drawing/2014/main" id="{9F9B4937-11A1-3343-B9AB-CA2810BCCD64}"/>
              </a:ext>
            </a:extLst>
          </p:cNvPr>
          <p:cNvSpPr txBox="1"/>
          <p:nvPr/>
        </p:nvSpPr>
        <p:spPr>
          <a:xfrm>
            <a:off x="219447" y="659152"/>
            <a:ext cx="2212465" cy="922368"/>
          </a:xfrm>
          <a:prstGeom prst="rect">
            <a:avLst/>
          </a:prstGeom>
          <a:noFill/>
        </p:spPr>
        <p:txBody>
          <a:bodyPr wrap="none" rtlCol="0">
            <a:spAutoFit/>
          </a:bodyPr>
          <a:lstStyle/>
          <a:p>
            <a:pPr algn="ctr" defTabSz="685097"/>
            <a:r>
              <a:rPr lang="en-US" sz="1798" dirty="0">
                <a:solidFill>
                  <a:srgbClr val="000000"/>
                </a:solidFill>
                <a:cs typeface="Arial" panose="020B0604020202020204" pitchFamily="34" charset="0"/>
              </a:rPr>
              <a:t>AI for</a:t>
            </a:r>
            <a:br>
              <a:rPr lang="en-US" sz="1798" dirty="0">
                <a:solidFill>
                  <a:srgbClr val="000000"/>
                </a:solidFill>
                <a:cs typeface="Arial" panose="020B0604020202020204" pitchFamily="34" charset="0"/>
              </a:rPr>
            </a:br>
            <a:r>
              <a:rPr lang="en-US" sz="1798" dirty="0">
                <a:solidFill>
                  <a:srgbClr val="000000"/>
                </a:solidFill>
                <a:cs typeface="Arial" panose="020B0604020202020204" pitchFamily="34" charset="0"/>
              </a:rPr>
              <a:t>Data Scientists and</a:t>
            </a:r>
            <a:br>
              <a:rPr lang="en-US" sz="1798" dirty="0">
                <a:solidFill>
                  <a:srgbClr val="000000"/>
                </a:solidFill>
                <a:cs typeface="Arial" panose="020B0604020202020204" pitchFamily="34" charset="0"/>
              </a:rPr>
            </a:br>
            <a:r>
              <a:rPr lang="en-US" sz="1798" dirty="0">
                <a:solidFill>
                  <a:srgbClr val="000000"/>
                </a:solidFill>
                <a:cs typeface="Arial" panose="020B0604020202020204" pitchFamily="34" charset="0"/>
              </a:rPr>
              <a:t>non-Data Scientists</a:t>
            </a:r>
          </a:p>
        </p:txBody>
      </p:sp>
      <p:sp>
        <p:nvSpPr>
          <p:cNvPr id="37" name="Rectangle 36">
            <a:extLst>
              <a:ext uri="{FF2B5EF4-FFF2-40B4-BE49-F238E27FC236}">
                <a16:creationId xmlns:a16="http://schemas.microsoft.com/office/drawing/2014/main" id="{0156BD25-74F7-2648-B77C-D28B3C89CBF9}"/>
              </a:ext>
            </a:extLst>
          </p:cNvPr>
          <p:cNvSpPr/>
          <p:nvPr/>
        </p:nvSpPr>
        <p:spPr>
          <a:xfrm>
            <a:off x="5721965" y="588717"/>
            <a:ext cx="2997974" cy="1105371"/>
          </a:xfrm>
          <a:prstGeom prst="rect">
            <a:avLst/>
          </a:prstGeom>
          <a:solidFill>
            <a:srgbClr val="00278A"/>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38" name="TextBox 4">
            <a:extLst>
              <a:ext uri="{FF2B5EF4-FFF2-40B4-BE49-F238E27FC236}">
                <a16:creationId xmlns:a16="http://schemas.microsoft.com/office/drawing/2014/main" id="{DA5BCFF0-23BB-794E-8B54-77B76A6AE857}"/>
              </a:ext>
            </a:extLst>
          </p:cNvPr>
          <p:cNvSpPr txBox="1">
            <a:spLocks noChangeArrowheads="1"/>
          </p:cNvSpPr>
          <p:nvPr/>
        </p:nvSpPr>
        <p:spPr bwMode="auto">
          <a:xfrm>
            <a:off x="5736938" y="712094"/>
            <a:ext cx="2983001" cy="51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4810" eaLnBrk="1" hangingPunct="1">
              <a:lnSpc>
                <a:spcPct val="80000"/>
              </a:lnSpc>
              <a:spcAft>
                <a:spcPts val="549"/>
              </a:spcAft>
            </a:pPr>
            <a:r>
              <a:rPr lang="en-US" sz="1598" b="1" dirty="0">
                <a:solidFill>
                  <a:srgbClr val="FFFFFF"/>
                </a:solidFill>
                <a:latin typeface="+mn-lt"/>
                <a:ea typeface="Calibri" charset="0"/>
                <a:cs typeface="Calibri" charset="0"/>
              </a:rPr>
              <a:t>H2O Driverless AI</a:t>
            </a:r>
          </a:p>
          <a:p>
            <a:pPr algn="ctr" defTabSz="684810" eaLnBrk="1" hangingPunct="1">
              <a:lnSpc>
                <a:spcPct val="80000"/>
              </a:lnSpc>
              <a:spcAft>
                <a:spcPts val="549"/>
              </a:spcAft>
            </a:pPr>
            <a:r>
              <a:rPr lang="en-US" sz="1300" spc="-20" dirty="0">
                <a:solidFill>
                  <a:srgbClr val="FFFFFF"/>
                </a:solidFill>
                <a:latin typeface="+mn-lt"/>
                <a:ea typeface="Calibri" charset="0"/>
                <a:cs typeface="Calibri" charset="0"/>
              </a:rPr>
              <a:t>Auto-ML for Text &amp; Numeric Data, NLP</a:t>
            </a:r>
          </a:p>
        </p:txBody>
      </p:sp>
      <p:sp>
        <p:nvSpPr>
          <p:cNvPr id="39" name="Rectangle 38">
            <a:extLst>
              <a:ext uri="{FF2B5EF4-FFF2-40B4-BE49-F238E27FC236}">
                <a16:creationId xmlns:a16="http://schemas.microsoft.com/office/drawing/2014/main" id="{A17D014E-5C7F-0A4F-8AA8-F2C3B888598E}"/>
              </a:ext>
            </a:extLst>
          </p:cNvPr>
          <p:cNvSpPr/>
          <p:nvPr/>
        </p:nvSpPr>
        <p:spPr>
          <a:xfrm>
            <a:off x="5833280"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Import</a:t>
            </a:r>
          </a:p>
        </p:txBody>
      </p:sp>
      <p:sp>
        <p:nvSpPr>
          <p:cNvPr id="40" name="Rectangle 39">
            <a:extLst>
              <a:ext uri="{FF2B5EF4-FFF2-40B4-BE49-F238E27FC236}">
                <a16:creationId xmlns:a16="http://schemas.microsoft.com/office/drawing/2014/main" id="{13EF23DE-8092-7248-850C-72519354D30F}"/>
              </a:ext>
            </a:extLst>
          </p:cNvPr>
          <p:cNvSpPr/>
          <p:nvPr/>
        </p:nvSpPr>
        <p:spPr>
          <a:xfrm>
            <a:off x="6796178"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Experiment</a:t>
            </a:r>
          </a:p>
        </p:txBody>
      </p:sp>
      <p:sp>
        <p:nvSpPr>
          <p:cNvPr id="41" name="Rectangle 40">
            <a:extLst>
              <a:ext uri="{FF2B5EF4-FFF2-40B4-BE49-F238E27FC236}">
                <a16:creationId xmlns:a16="http://schemas.microsoft.com/office/drawing/2014/main" id="{8779E0DD-00D4-B44F-8CB1-38E3E48B85E3}"/>
              </a:ext>
            </a:extLst>
          </p:cNvPr>
          <p:cNvSpPr/>
          <p:nvPr/>
        </p:nvSpPr>
        <p:spPr>
          <a:xfrm>
            <a:off x="7759076"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Deploy</a:t>
            </a:r>
          </a:p>
        </p:txBody>
      </p:sp>
      <p:pic>
        <p:nvPicPr>
          <p:cNvPr id="43" name="Picture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6965" y="1890244"/>
            <a:ext cx="588235" cy="588235"/>
          </a:xfrm>
          <a:prstGeom prst="rect">
            <a:avLst/>
          </a:prstGeom>
        </p:spPr>
      </p:pic>
      <p:sp>
        <p:nvSpPr>
          <p:cNvPr id="35" name="Title 3">
            <a:extLst>
              <a:ext uri="{FF2B5EF4-FFF2-40B4-BE49-F238E27FC236}">
                <a16:creationId xmlns:a16="http://schemas.microsoft.com/office/drawing/2014/main" id="{19E43D60-784C-42C8-8E8E-E63A2A6A416C}"/>
              </a:ext>
            </a:extLst>
          </p:cNvPr>
          <p:cNvSpPr txBox="1">
            <a:spLocks/>
          </p:cNvSpPr>
          <p:nvPr/>
        </p:nvSpPr>
        <p:spPr>
          <a:xfrm>
            <a:off x="278755" y="209267"/>
            <a:ext cx="7865207" cy="332399"/>
          </a:xfrm>
          <a:prstGeom prst="rect">
            <a:avLst/>
          </a:prstGeom>
          <a:noFill/>
          <a:ln w="9525">
            <a:noFill/>
            <a:miter lim="800000"/>
            <a:headEnd/>
            <a:tailEnd/>
          </a:ln>
        </p:spPr>
        <p:txBody>
          <a:bodyPr vert="horz" wrap="square" lIns="0" tIns="0" rIns="205740" bIns="0" numCol="1" anchor="t" anchorCtr="0" compatLnSpc="1">
            <a:prstTxWarp prst="textNoShape">
              <a:avLst/>
            </a:prstTxWarp>
            <a:spAutoFit/>
          </a:bodyPr>
          <a:lstStyle>
            <a:lvl1pPr>
              <a:lnSpc>
                <a:spcPct val="90000"/>
              </a:lnSpc>
              <a:spcBef>
                <a:spcPct val="0"/>
              </a:spcBef>
              <a:defRPr sz="3200" b="1" baseline="0">
                <a:solidFill>
                  <a:schemeClr val="tx1"/>
                </a:solidFill>
                <a:latin typeface="IBM Plex Sans" panose="020B0503050000000000" pitchFamily="34" charset="0"/>
                <a:cs typeface="+mj-cs"/>
              </a:defRPr>
            </a:lvl1pPr>
            <a:lvl2pPr>
              <a:lnSpc>
                <a:spcPct val="85000"/>
              </a:lnSpc>
              <a:spcBef>
                <a:spcPct val="0"/>
              </a:spcBef>
              <a:defRPr sz="2800">
                <a:solidFill>
                  <a:schemeClr val="tx2"/>
                </a:solidFill>
              </a:defRPr>
            </a:lvl2pPr>
            <a:lvl3pPr>
              <a:lnSpc>
                <a:spcPct val="85000"/>
              </a:lnSpc>
              <a:spcBef>
                <a:spcPct val="0"/>
              </a:spcBef>
              <a:defRPr sz="2800">
                <a:solidFill>
                  <a:schemeClr val="tx2"/>
                </a:solidFill>
              </a:defRPr>
            </a:lvl3pPr>
            <a:lvl4pPr>
              <a:lnSpc>
                <a:spcPct val="85000"/>
              </a:lnSpc>
              <a:spcBef>
                <a:spcPct val="0"/>
              </a:spcBef>
              <a:defRPr sz="2800">
                <a:solidFill>
                  <a:schemeClr val="tx2"/>
                </a:solidFill>
              </a:defRPr>
            </a:lvl4pPr>
            <a:lvl5pPr>
              <a:lnSpc>
                <a:spcPct val="85000"/>
              </a:lnSpc>
              <a:spcBef>
                <a:spcPct val="0"/>
              </a:spcBef>
              <a:defRPr sz="2800">
                <a:solidFill>
                  <a:schemeClr val="tx2"/>
                </a:solidFill>
              </a:defRPr>
            </a:lvl5pPr>
            <a:lvl6pPr marL="457250" fontAlgn="base">
              <a:spcBef>
                <a:spcPct val="0"/>
              </a:spcBef>
              <a:spcAft>
                <a:spcPct val="0"/>
              </a:spcAft>
              <a:defRPr sz="2267">
                <a:solidFill>
                  <a:schemeClr val="tx2"/>
                </a:solidFill>
              </a:defRPr>
            </a:lvl6pPr>
            <a:lvl7pPr marL="914498" fontAlgn="base">
              <a:spcBef>
                <a:spcPct val="0"/>
              </a:spcBef>
              <a:spcAft>
                <a:spcPct val="0"/>
              </a:spcAft>
              <a:defRPr sz="2267">
                <a:solidFill>
                  <a:schemeClr val="tx2"/>
                </a:solidFill>
              </a:defRPr>
            </a:lvl7pPr>
            <a:lvl8pPr marL="1371748" fontAlgn="base">
              <a:spcBef>
                <a:spcPct val="0"/>
              </a:spcBef>
              <a:spcAft>
                <a:spcPct val="0"/>
              </a:spcAft>
              <a:defRPr sz="2267">
                <a:solidFill>
                  <a:schemeClr val="tx2"/>
                </a:solidFill>
              </a:defRPr>
            </a:lvl8pPr>
            <a:lvl9pPr marL="1828998" fontAlgn="base">
              <a:spcBef>
                <a:spcPct val="0"/>
              </a:spcBef>
              <a:spcAft>
                <a:spcPct val="0"/>
              </a:spcAft>
              <a:defRPr sz="2267">
                <a:solidFill>
                  <a:schemeClr val="tx2"/>
                </a:solidFill>
              </a:defRPr>
            </a:lvl9pPr>
          </a:lstStyle>
          <a:p>
            <a:pPr>
              <a:buNone/>
            </a:pPr>
            <a:r>
              <a:rPr lang="en-US" sz="2400" dirty="0">
                <a:latin typeface="+mn-lt"/>
              </a:rPr>
              <a:t>PowerAI family </a:t>
            </a:r>
          </a:p>
        </p:txBody>
      </p:sp>
      <p:sp>
        <p:nvSpPr>
          <p:cNvPr id="36" name="Rounded Rectangle 16">
            <a:extLst>
              <a:ext uri="{FF2B5EF4-FFF2-40B4-BE49-F238E27FC236}">
                <a16:creationId xmlns:a16="http://schemas.microsoft.com/office/drawing/2014/main" id="{FA79CC00-B1A9-4020-82BE-BFCA35ED2543}"/>
              </a:ext>
            </a:extLst>
          </p:cNvPr>
          <p:cNvSpPr/>
          <p:nvPr/>
        </p:nvSpPr>
        <p:spPr>
          <a:xfrm>
            <a:off x="4725241" y="2392814"/>
            <a:ext cx="1910783" cy="331124"/>
          </a:xfrm>
          <a:prstGeom prst="roundRect">
            <a:avLst>
              <a:gd name="adj" fmla="val 8602"/>
            </a:avLst>
          </a:prstGeom>
          <a:solidFill>
            <a:schemeClr val="bg2">
              <a:lumMod val="50000"/>
            </a:schemeClr>
          </a:solidFill>
          <a:ln w="3175" cap="flat" cmpd="sng" algn="ctr">
            <a:solidFill>
              <a:schemeClr val="tx1"/>
            </a:solidFill>
            <a:prstDash val="solid"/>
          </a:ln>
          <a:effectLst/>
        </p:spPr>
        <p:txBody>
          <a:bodyPr anchor="ctr"/>
          <a:lstStyle/>
          <a:p>
            <a:pPr algn="ctr" defTabSz="685097">
              <a:defRPr/>
            </a:pPr>
            <a:r>
              <a:rPr lang="en-US" sz="1050" kern="0" dirty="0"/>
              <a:t>Distributed Deep Learning (up to 4 nodes)</a:t>
            </a:r>
          </a:p>
        </p:txBody>
      </p:sp>
      <p:pic>
        <p:nvPicPr>
          <p:cNvPr id="45" name="Picture 44">
            <a:extLst>
              <a:ext uri="{FF2B5EF4-FFF2-40B4-BE49-F238E27FC236}">
                <a16:creationId xmlns:a16="http://schemas.microsoft.com/office/drawing/2014/main" id="{B136EB05-B11F-40A6-B1C2-2A758EEE70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02995" y="2109174"/>
            <a:ext cx="1177845" cy="235569"/>
          </a:xfrm>
          <a:prstGeom prst="rect">
            <a:avLst/>
          </a:prstGeom>
        </p:spPr>
      </p:pic>
    </p:spTree>
    <p:extLst>
      <p:ext uri="{BB962C8B-B14F-4D97-AF65-F5344CB8AC3E}">
        <p14:creationId xmlns:p14="http://schemas.microsoft.com/office/powerpoint/2010/main" val="255333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8B3CFB-B7A4-634A-AA50-4465B31A9F74}"/>
              </a:ext>
            </a:extLst>
          </p:cNvPr>
          <p:cNvSpPr/>
          <p:nvPr/>
        </p:nvSpPr>
        <p:spPr>
          <a:xfrm>
            <a:off x="6830976" y="1793808"/>
            <a:ext cx="1900589" cy="2472947"/>
          </a:xfrm>
          <a:prstGeom prst="rect">
            <a:avLst/>
          </a:prstGeom>
          <a:solidFill>
            <a:srgbClr val="0064FF"/>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6" name="Rectangle 5">
            <a:extLst>
              <a:ext uri="{FF2B5EF4-FFF2-40B4-BE49-F238E27FC236}">
                <a16:creationId xmlns:a16="http://schemas.microsoft.com/office/drawing/2014/main" id="{00B399D3-6A22-6E4B-9666-8F715D5D1886}"/>
              </a:ext>
            </a:extLst>
          </p:cNvPr>
          <p:cNvSpPr/>
          <p:nvPr/>
        </p:nvSpPr>
        <p:spPr>
          <a:xfrm>
            <a:off x="2597420" y="2824969"/>
            <a:ext cx="4309984" cy="1445971"/>
          </a:xfrm>
          <a:prstGeom prst="rect">
            <a:avLst/>
          </a:prstGeom>
          <a:solidFill>
            <a:srgbClr val="0064FF"/>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7" name="Title 1">
            <a:extLst>
              <a:ext uri="{FF2B5EF4-FFF2-40B4-BE49-F238E27FC236}">
                <a16:creationId xmlns:a16="http://schemas.microsoft.com/office/drawing/2014/main" id="{266C4EDB-E1E4-624B-8033-8EF3BD9EB2A4}"/>
              </a:ext>
            </a:extLst>
          </p:cNvPr>
          <p:cNvSpPr txBox="1">
            <a:spLocks/>
          </p:cNvSpPr>
          <p:nvPr/>
        </p:nvSpPr>
        <p:spPr>
          <a:xfrm>
            <a:off x="534882" y="2010061"/>
            <a:ext cx="1581595" cy="493250"/>
          </a:xfrm>
          <a:prstGeom prst="rect">
            <a:avLst/>
          </a:prstGeom>
          <a:ln>
            <a:noFill/>
          </a:ln>
        </p:spPr>
        <p:txBody>
          <a:bodyPr vert="horz" lIns="0" tIns="0" rIns="0" bIns="0" rtlCol="0" anchor="ctr" anchorCtr="0">
            <a:normAutofit/>
          </a:bodyPr>
          <a:lstStyle>
            <a:lvl1pPr algn="l" defTabSz="609585" rtl="0" eaLnBrk="1" latinLnBrk="0" hangingPunct="1">
              <a:lnSpc>
                <a:spcPct val="90000"/>
              </a:lnSpc>
              <a:spcBef>
                <a:spcPct val="0"/>
              </a:spcBef>
              <a:buNone/>
              <a:defRPr sz="2400" b="1" kern="1200">
                <a:solidFill>
                  <a:schemeClr val="accent4">
                    <a:lumMod val="90000"/>
                    <a:lumOff val="10000"/>
                  </a:schemeClr>
                </a:solidFill>
                <a:latin typeface="+mj-lt"/>
                <a:ea typeface="Arial" panose="020B0604020202020204" pitchFamily="34" charset="0"/>
                <a:cs typeface="Arial" panose="020B0604020202020204" pitchFamily="34" charset="0"/>
              </a:defRPr>
            </a:lvl1pPr>
          </a:lstStyle>
          <a:p>
            <a:pPr algn="ctr" defTabSz="456732">
              <a:defRPr/>
            </a:pPr>
            <a:r>
              <a:rPr lang="en-US" sz="1798" b="0" dirty="0">
                <a:solidFill>
                  <a:srgbClr val="000000"/>
                </a:solidFill>
                <a:latin typeface="+mn-lt"/>
              </a:rPr>
              <a:t>PowerAI</a:t>
            </a:r>
            <a:endParaRPr lang="en-US" sz="1798" b="0" i="1" dirty="0">
              <a:solidFill>
                <a:srgbClr val="000000"/>
              </a:solidFill>
              <a:latin typeface="+mn-lt"/>
            </a:endParaRPr>
          </a:p>
        </p:txBody>
      </p:sp>
      <p:sp>
        <p:nvSpPr>
          <p:cNvPr id="8" name="Rectangle 7">
            <a:extLst>
              <a:ext uri="{FF2B5EF4-FFF2-40B4-BE49-F238E27FC236}">
                <a16:creationId xmlns:a16="http://schemas.microsoft.com/office/drawing/2014/main" id="{5E89A22A-6F85-0043-AF5A-DFA0F8EE307B}"/>
              </a:ext>
            </a:extLst>
          </p:cNvPr>
          <p:cNvSpPr/>
          <p:nvPr/>
        </p:nvSpPr>
        <p:spPr>
          <a:xfrm>
            <a:off x="6907404" y="1898070"/>
            <a:ext cx="1737231" cy="2276288"/>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b="1" kern="0" dirty="0">
                <a:solidFill>
                  <a:srgbClr val="FFFFFF"/>
                </a:solidFill>
              </a:rPr>
              <a:t>Deep Learning Impact (DLI) Module</a:t>
            </a:r>
          </a:p>
          <a:p>
            <a:pPr algn="ctr" defTabSz="685097">
              <a:defRPr/>
            </a:pPr>
            <a:endParaRPr lang="en-US" sz="1099" u="sng" kern="0" dirty="0">
              <a:solidFill>
                <a:srgbClr val="FFFFFF"/>
              </a:solidFill>
            </a:endParaRPr>
          </a:p>
          <a:p>
            <a:pPr algn="ctr" defTabSz="685097">
              <a:defRPr/>
            </a:pPr>
            <a:r>
              <a:rPr lang="en-US" sz="1099" kern="0" dirty="0">
                <a:solidFill>
                  <a:srgbClr val="FFFFFF"/>
                </a:solidFill>
              </a:rPr>
              <a:t>Data &amp; Model Management, ETL, Visualize, Advise</a:t>
            </a:r>
          </a:p>
        </p:txBody>
      </p:sp>
      <p:sp>
        <p:nvSpPr>
          <p:cNvPr id="9" name="Rectangle 8">
            <a:extLst>
              <a:ext uri="{FF2B5EF4-FFF2-40B4-BE49-F238E27FC236}">
                <a16:creationId xmlns:a16="http://schemas.microsoft.com/office/drawing/2014/main" id="{77810299-6C48-A74A-BEAB-64AABB7C005E}"/>
              </a:ext>
            </a:extLst>
          </p:cNvPr>
          <p:cNvSpPr/>
          <p:nvPr/>
        </p:nvSpPr>
        <p:spPr>
          <a:xfrm>
            <a:off x="2719848" y="3395236"/>
            <a:ext cx="3934245" cy="795901"/>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b="1" kern="0" dirty="0">
                <a:solidFill>
                  <a:srgbClr val="FFFFFF"/>
                </a:solidFill>
              </a:rPr>
              <a:t>IBM Spectrum Conductor with Spark</a:t>
            </a:r>
          </a:p>
          <a:p>
            <a:pPr algn="ctr" defTabSz="685097">
              <a:defRPr/>
            </a:pPr>
            <a:r>
              <a:rPr lang="en-US" sz="1099" kern="0" dirty="0">
                <a:solidFill>
                  <a:srgbClr val="FFFFFF"/>
                </a:solidFill>
              </a:rPr>
              <a:t>Cluster Virtualization, </a:t>
            </a:r>
          </a:p>
          <a:p>
            <a:pPr algn="ctr" defTabSz="685783">
              <a:defRPr/>
            </a:pPr>
            <a:r>
              <a:rPr lang="en-US" sz="1100" kern="0" dirty="0">
                <a:solidFill>
                  <a:srgbClr val="FFFFFF"/>
                </a:solidFill>
              </a:rPr>
              <a:t>Dynamic Resource Orchestration, </a:t>
            </a:r>
          </a:p>
          <a:p>
            <a:pPr algn="ctr" defTabSz="685783">
              <a:defRPr/>
            </a:pPr>
            <a:r>
              <a:rPr lang="en-US" sz="1100" kern="0" dirty="0">
                <a:solidFill>
                  <a:srgbClr val="FFFFFF"/>
                </a:solidFill>
              </a:rPr>
              <a:t>Multiple Frameworks, Distributed Execution Engine</a:t>
            </a:r>
          </a:p>
        </p:txBody>
      </p:sp>
      <p:grpSp>
        <p:nvGrpSpPr>
          <p:cNvPr id="10" name="Group 9">
            <a:extLst>
              <a:ext uri="{FF2B5EF4-FFF2-40B4-BE49-F238E27FC236}">
                <a16:creationId xmlns:a16="http://schemas.microsoft.com/office/drawing/2014/main" id="{8FB7858D-FF9E-1B4A-BED2-3140B2BE2839}"/>
              </a:ext>
            </a:extLst>
          </p:cNvPr>
          <p:cNvGrpSpPr/>
          <p:nvPr/>
        </p:nvGrpSpPr>
        <p:grpSpPr>
          <a:xfrm>
            <a:off x="2597268" y="1783534"/>
            <a:ext cx="4086994" cy="993490"/>
            <a:chOff x="2304388" y="2026108"/>
            <a:chExt cx="3874770" cy="994410"/>
          </a:xfrm>
          <a:solidFill>
            <a:schemeClr val="bg2">
              <a:lumMod val="50000"/>
            </a:schemeClr>
          </a:solidFill>
        </p:grpSpPr>
        <p:sp>
          <p:nvSpPr>
            <p:cNvPr id="11" name="Rectangle 10">
              <a:extLst>
                <a:ext uri="{FF2B5EF4-FFF2-40B4-BE49-F238E27FC236}">
                  <a16:creationId xmlns:a16="http://schemas.microsoft.com/office/drawing/2014/main" id="{2DC30599-69BE-774F-A91E-BEFD0475F9A5}"/>
                </a:ext>
              </a:extLst>
            </p:cNvPr>
            <p:cNvSpPr/>
            <p:nvPr/>
          </p:nvSpPr>
          <p:spPr>
            <a:xfrm>
              <a:off x="2304388" y="2026108"/>
              <a:ext cx="3874770" cy="994410"/>
            </a:xfrm>
            <a:prstGeom prst="rect">
              <a:avLst/>
            </a:prstGeom>
            <a:grpFill/>
            <a:ln w="25400" cap="flat" cmpd="sng" algn="ctr">
              <a:noFill/>
              <a:prstDash val="solid"/>
            </a:ln>
            <a:effectLst/>
          </p:spPr>
          <p:txBody>
            <a:bodyPr anchor="ctr"/>
            <a:lstStyle/>
            <a:p>
              <a:pPr algn="ctr" defTabSz="685097">
                <a:defRPr/>
              </a:pPr>
              <a:endParaRPr lang="en-US" sz="1399" kern="0" dirty="0"/>
            </a:p>
          </p:txBody>
        </p:sp>
        <p:pic>
          <p:nvPicPr>
            <p:cNvPr id="12" name="Picture 11">
              <a:extLst>
                <a:ext uri="{FF2B5EF4-FFF2-40B4-BE49-F238E27FC236}">
                  <a16:creationId xmlns:a16="http://schemas.microsoft.com/office/drawing/2014/main" id="{A169E25C-2737-3148-905C-787A3AB736C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38676" y="2336956"/>
              <a:ext cx="1093265" cy="197873"/>
            </a:xfrm>
            <a:prstGeom prst="rect">
              <a:avLst/>
            </a:prstGeom>
            <a:grpFill/>
            <a:ln w="9525">
              <a:noFill/>
              <a:miter lim="800000"/>
              <a:headEnd/>
              <a:tailEnd/>
            </a:ln>
          </p:spPr>
        </p:pic>
        <p:sp>
          <p:nvSpPr>
            <p:cNvPr id="16" name="TextBox 4">
              <a:extLst>
                <a:ext uri="{FF2B5EF4-FFF2-40B4-BE49-F238E27FC236}">
                  <a16:creationId xmlns:a16="http://schemas.microsoft.com/office/drawing/2014/main" id="{3AD0220E-EC3F-5B43-84D6-61B4021AB52C}"/>
                </a:ext>
              </a:extLst>
            </p:cNvPr>
            <p:cNvSpPr txBox="1">
              <a:spLocks noChangeArrowheads="1"/>
            </p:cNvSpPr>
            <p:nvPr/>
          </p:nvSpPr>
          <p:spPr bwMode="auto">
            <a:xfrm>
              <a:off x="2304532" y="2052712"/>
              <a:ext cx="3864628" cy="264720"/>
            </a:xfrm>
            <a:prstGeom prst="rect">
              <a:avLst/>
            </a:prstGeom>
            <a:gr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4810" eaLnBrk="1" hangingPunct="1">
                <a:lnSpc>
                  <a:spcPct val="80000"/>
                </a:lnSpc>
                <a:spcAft>
                  <a:spcPts val="549"/>
                </a:spcAft>
                <a:defRPr/>
              </a:pPr>
              <a:r>
                <a:rPr lang="en-US" sz="1399" b="1" kern="0" dirty="0">
                  <a:latin typeface="+mn-lt"/>
                  <a:ea typeface="Calibri" charset="0"/>
                  <a:cs typeface="Calibri" charset="0"/>
                </a:rPr>
                <a:t>PowerAI: Open Source ML Frameworks</a:t>
              </a:r>
            </a:p>
          </p:txBody>
        </p:sp>
        <p:sp>
          <p:nvSpPr>
            <p:cNvPr id="17" name="Rounded Rectangle 16">
              <a:extLst>
                <a:ext uri="{FF2B5EF4-FFF2-40B4-BE49-F238E27FC236}">
                  <a16:creationId xmlns:a16="http://schemas.microsoft.com/office/drawing/2014/main" id="{7037D35E-4FC1-534F-B84F-BB0AFC6296A7}"/>
                </a:ext>
              </a:extLst>
            </p:cNvPr>
            <p:cNvSpPr/>
            <p:nvPr/>
          </p:nvSpPr>
          <p:spPr>
            <a:xfrm>
              <a:off x="2427884" y="2635953"/>
              <a:ext cx="1811562" cy="337074"/>
            </a:xfrm>
            <a:prstGeom prst="roundRect">
              <a:avLst>
                <a:gd name="adj" fmla="val 8602"/>
              </a:avLst>
            </a:prstGeom>
            <a:grpFill/>
            <a:ln w="3175" cap="flat" cmpd="sng" algn="ctr">
              <a:solidFill>
                <a:schemeClr val="tx1"/>
              </a:solidFill>
              <a:prstDash val="solid"/>
            </a:ln>
            <a:effectLst/>
          </p:spPr>
          <p:txBody>
            <a:bodyPr anchor="ctr"/>
            <a:lstStyle/>
            <a:p>
              <a:pPr algn="ctr" defTabSz="685097">
                <a:defRPr/>
              </a:pPr>
              <a:r>
                <a:rPr lang="en-US" sz="1050" kern="0" dirty="0"/>
                <a:t>Large Model Support (LMS)</a:t>
              </a:r>
            </a:p>
          </p:txBody>
        </p:sp>
      </p:grpSp>
      <p:sp>
        <p:nvSpPr>
          <p:cNvPr id="18" name="Rectangle 17">
            <a:extLst>
              <a:ext uri="{FF2B5EF4-FFF2-40B4-BE49-F238E27FC236}">
                <a16:creationId xmlns:a16="http://schemas.microsoft.com/office/drawing/2014/main" id="{4504AE67-A180-5843-B564-015737311007}"/>
              </a:ext>
            </a:extLst>
          </p:cNvPr>
          <p:cNvSpPr/>
          <p:nvPr/>
        </p:nvSpPr>
        <p:spPr>
          <a:xfrm>
            <a:off x="2719847" y="2897241"/>
            <a:ext cx="1918464" cy="451555"/>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kern="0" dirty="0">
                <a:solidFill>
                  <a:srgbClr val="FFFFFF"/>
                </a:solidFill>
              </a:rPr>
              <a:t>Distributed Deep Learning (DDL – 1000s of nodes)</a:t>
            </a:r>
          </a:p>
        </p:txBody>
      </p:sp>
      <p:sp>
        <p:nvSpPr>
          <p:cNvPr id="19" name="Rectangle 18">
            <a:extLst>
              <a:ext uri="{FF2B5EF4-FFF2-40B4-BE49-F238E27FC236}">
                <a16:creationId xmlns:a16="http://schemas.microsoft.com/office/drawing/2014/main" id="{2A50CC1F-CCBD-3C45-80C8-606F8843695F}"/>
              </a:ext>
            </a:extLst>
          </p:cNvPr>
          <p:cNvSpPr/>
          <p:nvPr/>
        </p:nvSpPr>
        <p:spPr>
          <a:xfrm>
            <a:off x="4735758" y="2897160"/>
            <a:ext cx="1918464" cy="451555"/>
          </a:xfrm>
          <a:prstGeom prst="rect">
            <a:avLst/>
          </a:prstGeom>
          <a:solidFill>
            <a:srgbClr val="0064FF"/>
          </a:solidFill>
          <a:ln w="3175" cap="flat" cmpd="sng" algn="ctr">
            <a:solidFill>
              <a:srgbClr val="69A6FF"/>
            </a:solidFill>
            <a:prstDash val="solid"/>
          </a:ln>
          <a:effectLst/>
        </p:spPr>
        <p:txBody>
          <a:bodyPr anchor="ctr"/>
          <a:lstStyle/>
          <a:p>
            <a:pPr algn="ctr" defTabSz="685097">
              <a:defRPr/>
            </a:pPr>
            <a:r>
              <a:rPr lang="en-US" sz="1099" kern="0" dirty="0">
                <a:solidFill>
                  <a:srgbClr val="FFFFFF"/>
                </a:solidFill>
              </a:rPr>
              <a:t>Auto </a:t>
            </a:r>
            <a:r>
              <a:rPr lang="en-US" sz="1100" kern="0" dirty="0">
                <a:solidFill>
                  <a:srgbClr val="FFFFFF"/>
                </a:solidFill>
              </a:rPr>
              <a:t>Hyper-parameter Tuning</a:t>
            </a:r>
            <a:endParaRPr lang="en-US" sz="1099" kern="0" dirty="0">
              <a:solidFill>
                <a:srgbClr val="FFFFFF"/>
              </a:solidFill>
            </a:endParaRPr>
          </a:p>
        </p:txBody>
      </p:sp>
      <p:sp>
        <p:nvSpPr>
          <p:cNvPr id="20" name="Title 1">
            <a:extLst>
              <a:ext uri="{FF2B5EF4-FFF2-40B4-BE49-F238E27FC236}">
                <a16:creationId xmlns:a16="http://schemas.microsoft.com/office/drawing/2014/main" id="{2BCA937F-6A56-E643-8FA1-9D99292F105F}"/>
              </a:ext>
            </a:extLst>
          </p:cNvPr>
          <p:cNvSpPr txBox="1">
            <a:spLocks/>
          </p:cNvSpPr>
          <p:nvPr/>
        </p:nvSpPr>
        <p:spPr>
          <a:xfrm>
            <a:off x="438963" y="3066311"/>
            <a:ext cx="1773432" cy="724414"/>
          </a:xfrm>
          <a:prstGeom prst="rect">
            <a:avLst/>
          </a:prstGeom>
        </p:spPr>
        <p:txBody>
          <a:bodyPr vert="horz" lIns="68517" tIns="34258" rIns="68517" bIns="34258" rtlCol="0" anchor="ctr">
            <a:noAutofit/>
          </a:bodyPr>
          <a:lstStyle>
            <a:lvl1pPr algn="l" rtl="0" eaLnBrk="0" fontAlgn="base" hangingPunct="0">
              <a:lnSpc>
                <a:spcPct val="90000"/>
              </a:lnSpc>
              <a:spcBef>
                <a:spcPct val="0"/>
              </a:spcBef>
              <a:spcAft>
                <a:spcPct val="0"/>
              </a:spcAft>
              <a:defRPr sz="40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Trebuchet MS" charset="0"/>
                <a:ea typeface="Trebuchet MS" charset="0"/>
                <a:cs typeface="Trebuchet MS" charset="0"/>
              </a:defRPr>
            </a:lvl1pPr>
            <a:lvl2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2pPr>
            <a:lvl3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3pPr>
            <a:lvl4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4pPr>
            <a:lvl5pPr algn="l" rtl="0" eaLnBrk="0" fontAlgn="base" hangingPunct="0">
              <a:lnSpc>
                <a:spcPct val="90000"/>
              </a:lnSpc>
              <a:spcBef>
                <a:spcPct val="0"/>
              </a:spcBef>
              <a:spcAft>
                <a:spcPct val="0"/>
              </a:spcAft>
              <a:defRPr sz="4000">
                <a:solidFill>
                  <a:schemeClr val="tx1"/>
                </a:solidFill>
                <a:latin typeface="Trebuchet MS" charset="0"/>
                <a:ea typeface="Trebuchet MS" charset="0"/>
                <a:cs typeface="Trebuchet MS" charset="0"/>
              </a:defRPr>
            </a:lvl5pPr>
            <a:lvl6pPr marL="4572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6pPr>
            <a:lvl7pPr marL="9144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7pPr>
            <a:lvl8pPr marL="13716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8pPr>
            <a:lvl9pPr marL="1828800" algn="l" rtl="0" fontAlgn="base">
              <a:lnSpc>
                <a:spcPct val="90000"/>
              </a:lnSpc>
              <a:spcBef>
                <a:spcPct val="0"/>
              </a:spcBef>
              <a:spcAft>
                <a:spcPct val="0"/>
              </a:spcAft>
              <a:defRPr sz="4000">
                <a:solidFill>
                  <a:schemeClr val="tx1"/>
                </a:solidFill>
                <a:latin typeface="Trebuchet MS" charset="0"/>
                <a:ea typeface="Trebuchet MS" charset="0"/>
                <a:cs typeface="Trebuchet MS" charset="0"/>
              </a:defRPr>
            </a:lvl9pPr>
          </a:lstStyle>
          <a:p>
            <a:pPr algn="ctr" defTabSz="685097"/>
            <a:r>
              <a:rPr lang="en-US" sz="1798" dirty="0">
                <a:solidFill>
                  <a:srgbClr val="000000"/>
                </a:solidFill>
                <a:latin typeface="+mn-lt"/>
                <a:cs typeface="Arial" panose="020B0604020202020204" pitchFamily="34" charset="0"/>
              </a:rPr>
              <a:t>PowerAI</a:t>
            </a:r>
          </a:p>
          <a:p>
            <a:pPr algn="ctr" defTabSz="685097"/>
            <a:r>
              <a:rPr lang="en-US" sz="1798" dirty="0">
                <a:solidFill>
                  <a:srgbClr val="000000"/>
                </a:solidFill>
                <a:latin typeface="+mn-lt"/>
                <a:cs typeface="Arial" panose="020B0604020202020204" pitchFamily="34" charset="0"/>
              </a:rPr>
              <a:t>Enterprise</a:t>
            </a:r>
          </a:p>
        </p:txBody>
      </p:sp>
      <p:sp>
        <p:nvSpPr>
          <p:cNvPr id="21" name="Rectangle 20">
            <a:extLst>
              <a:ext uri="{FF2B5EF4-FFF2-40B4-BE49-F238E27FC236}">
                <a16:creationId xmlns:a16="http://schemas.microsoft.com/office/drawing/2014/main" id="{0156BD25-74F7-2648-B77C-D28B3C89CBF9}"/>
              </a:ext>
            </a:extLst>
          </p:cNvPr>
          <p:cNvSpPr/>
          <p:nvPr/>
        </p:nvSpPr>
        <p:spPr>
          <a:xfrm>
            <a:off x="2596467" y="588717"/>
            <a:ext cx="3018010" cy="1105371"/>
          </a:xfrm>
          <a:prstGeom prst="rect">
            <a:avLst/>
          </a:prstGeom>
          <a:solidFill>
            <a:srgbClr val="00278A"/>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22" name="TextBox 4">
            <a:extLst>
              <a:ext uri="{FF2B5EF4-FFF2-40B4-BE49-F238E27FC236}">
                <a16:creationId xmlns:a16="http://schemas.microsoft.com/office/drawing/2014/main" id="{DA5BCFF0-23BB-794E-8B54-77B76A6AE857}"/>
              </a:ext>
            </a:extLst>
          </p:cNvPr>
          <p:cNvSpPr txBox="1">
            <a:spLocks noChangeArrowheads="1"/>
          </p:cNvSpPr>
          <p:nvPr/>
        </p:nvSpPr>
        <p:spPr bwMode="auto">
          <a:xfrm>
            <a:off x="2718961" y="712094"/>
            <a:ext cx="2788572" cy="52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4810" eaLnBrk="1" hangingPunct="1">
              <a:lnSpc>
                <a:spcPct val="80000"/>
              </a:lnSpc>
              <a:spcAft>
                <a:spcPts val="549"/>
              </a:spcAft>
            </a:pPr>
            <a:r>
              <a:rPr lang="en-US" sz="1598" b="1" dirty="0">
                <a:solidFill>
                  <a:srgbClr val="FFFFFF"/>
                </a:solidFill>
                <a:latin typeface="+mn-lt"/>
                <a:ea typeface="Calibri" charset="0"/>
                <a:cs typeface="Calibri" charset="0"/>
              </a:rPr>
              <a:t>PowerAI Vision</a:t>
            </a:r>
          </a:p>
          <a:p>
            <a:pPr algn="ctr" defTabSz="684810" eaLnBrk="1" hangingPunct="1">
              <a:lnSpc>
                <a:spcPct val="80000"/>
              </a:lnSpc>
              <a:spcAft>
                <a:spcPts val="549"/>
              </a:spcAft>
            </a:pPr>
            <a:r>
              <a:rPr lang="en-US" sz="1300" dirty="0">
                <a:solidFill>
                  <a:srgbClr val="FFFFFF"/>
                </a:solidFill>
                <a:latin typeface="+mn-lt"/>
                <a:ea typeface="Calibri" charset="0"/>
                <a:cs typeface="Calibri" charset="0"/>
              </a:rPr>
              <a:t>Auto-DL for Images &amp; Video</a:t>
            </a:r>
          </a:p>
        </p:txBody>
      </p:sp>
      <p:sp>
        <p:nvSpPr>
          <p:cNvPr id="24" name="Rectangle 23">
            <a:extLst>
              <a:ext uri="{FF2B5EF4-FFF2-40B4-BE49-F238E27FC236}">
                <a16:creationId xmlns:a16="http://schemas.microsoft.com/office/drawing/2014/main" id="{A17D014E-5C7F-0A4F-8AA8-F2C3B888598E}"/>
              </a:ext>
            </a:extLst>
          </p:cNvPr>
          <p:cNvSpPr/>
          <p:nvPr/>
        </p:nvSpPr>
        <p:spPr>
          <a:xfrm>
            <a:off x="2711575"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Label</a:t>
            </a:r>
          </a:p>
        </p:txBody>
      </p:sp>
      <p:sp>
        <p:nvSpPr>
          <p:cNvPr id="25" name="Rectangle 24">
            <a:extLst>
              <a:ext uri="{FF2B5EF4-FFF2-40B4-BE49-F238E27FC236}">
                <a16:creationId xmlns:a16="http://schemas.microsoft.com/office/drawing/2014/main" id="{13EF23DE-8092-7248-850C-72519354D30F}"/>
              </a:ext>
            </a:extLst>
          </p:cNvPr>
          <p:cNvSpPr/>
          <p:nvPr/>
        </p:nvSpPr>
        <p:spPr>
          <a:xfrm>
            <a:off x="3674473"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Train</a:t>
            </a:r>
          </a:p>
        </p:txBody>
      </p:sp>
      <p:sp>
        <p:nvSpPr>
          <p:cNvPr id="26" name="Rectangle 25">
            <a:extLst>
              <a:ext uri="{FF2B5EF4-FFF2-40B4-BE49-F238E27FC236}">
                <a16:creationId xmlns:a16="http://schemas.microsoft.com/office/drawing/2014/main" id="{8779E0DD-00D4-B44F-8CB1-38E3E48B85E3}"/>
              </a:ext>
            </a:extLst>
          </p:cNvPr>
          <p:cNvSpPr/>
          <p:nvPr/>
        </p:nvSpPr>
        <p:spPr>
          <a:xfrm>
            <a:off x="4637371"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Deploy</a:t>
            </a:r>
          </a:p>
        </p:txBody>
      </p:sp>
      <p:sp>
        <p:nvSpPr>
          <p:cNvPr id="27" name="Text Placeholder 4">
            <a:extLst>
              <a:ext uri="{FF2B5EF4-FFF2-40B4-BE49-F238E27FC236}">
                <a16:creationId xmlns:a16="http://schemas.microsoft.com/office/drawing/2014/main" id="{87A2DF39-0D3F-AC41-8093-7DCAB1971358}"/>
              </a:ext>
            </a:extLst>
          </p:cNvPr>
          <p:cNvSpPr txBox="1">
            <a:spLocks/>
          </p:cNvSpPr>
          <p:nvPr/>
        </p:nvSpPr>
        <p:spPr>
          <a:xfrm>
            <a:off x="647995" y="4452901"/>
            <a:ext cx="1355369" cy="456564"/>
          </a:xfrm>
          <a:prstGeom prst="rect">
            <a:avLst/>
          </a:prstGeom>
        </p:spPr>
        <p:txBody>
          <a:bodyPr vert="horz" lIns="0" tIns="0" rIns="0" bIns="0" rtlCol="0" anchor="ctr">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defTabSz="456732">
              <a:spcBef>
                <a:spcPts val="1099"/>
              </a:spcBef>
              <a:buFont typeface="Arial"/>
              <a:buNone/>
              <a:defRPr/>
            </a:pPr>
            <a:r>
              <a:rPr lang="en-US" sz="1600" dirty="0">
                <a:solidFill>
                  <a:srgbClr val="000000"/>
                </a:solidFill>
                <a:cs typeface="Arial" panose="020B0604020202020204" pitchFamily="34" charset="0"/>
              </a:rPr>
              <a:t>Accelerated Infrastructure</a:t>
            </a:r>
          </a:p>
        </p:txBody>
      </p:sp>
      <p:sp>
        <p:nvSpPr>
          <p:cNvPr id="28" name="Text Placeholder 4">
            <a:extLst>
              <a:ext uri="{FF2B5EF4-FFF2-40B4-BE49-F238E27FC236}">
                <a16:creationId xmlns:a16="http://schemas.microsoft.com/office/drawing/2014/main" id="{06EBE428-F8C4-0749-9B37-D920C12F6592}"/>
              </a:ext>
            </a:extLst>
          </p:cNvPr>
          <p:cNvSpPr txBox="1">
            <a:spLocks/>
          </p:cNvSpPr>
          <p:nvPr/>
        </p:nvSpPr>
        <p:spPr>
          <a:xfrm>
            <a:off x="3320280" y="4855825"/>
            <a:ext cx="1645384" cy="239259"/>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defTabSz="456732">
              <a:spcBef>
                <a:spcPts val="1099"/>
              </a:spcBef>
              <a:buFont typeface="Arial"/>
              <a:buNone/>
              <a:defRPr/>
            </a:pPr>
            <a:r>
              <a:rPr lang="en-US" sz="1099" dirty="0">
                <a:solidFill>
                  <a:srgbClr val="000000"/>
                </a:solidFill>
                <a:cs typeface="Arial" panose="020B0604020202020204" pitchFamily="34" charset="0"/>
              </a:rPr>
              <a:t>Accelerated Servers</a:t>
            </a:r>
          </a:p>
          <a:p>
            <a:pPr defTabSz="456732">
              <a:spcBef>
                <a:spcPts val="1099"/>
              </a:spcBef>
              <a:defRPr/>
            </a:pPr>
            <a:endParaRPr lang="en-US" sz="1099" dirty="0">
              <a:solidFill>
                <a:srgbClr val="000000"/>
              </a:solidFill>
              <a:cs typeface="Arial" panose="020B0604020202020204" pitchFamily="34" charset="0"/>
            </a:endParaRPr>
          </a:p>
          <a:p>
            <a:pPr defTabSz="456732">
              <a:spcBef>
                <a:spcPts val="1099"/>
              </a:spcBef>
              <a:defRPr/>
            </a:pPr>
            <a:endParaRPr lang="en-US" sz="1099" dirty="0">
              <a:solidFill>
                <a:srgbClr val="000000"/>
              </a:solidFill>
              <a:cs typeface="Arial" panose="020B0604020202020204" pitchFamily="34" charset="0"/>
            </a:endParaRPr>
          </a:p>
        </p:txBody>
      </p:sp>
      <p:sp>
        <p:nvSpPr>
          <p:cNvPr id="29" name="Text Placeholder 4">
            <a:extLst>
              <a:ext uri="{FF2B5EF4-FFF2-40B4-BE49-F238E27FC236}">
                <a16:creationId xmlns:a16="http://schemas.microsoft.com/office/drawing/2014/main" id="{2EB8C6DD-244C-9E42-BDB9-09554B8D7BAD}"/>
              </a:ext>
            </a:extLst>
          </p:cNvPr>
          <p:cNvSpPr txBox="1">
            <a:spLocks/>
          </p:cNvSpPr>
          <p:nvPr/>
        </p:nvSpPr>
        <p:spPr>
          <a:xfrm>
            <a:off x="5641255" y="4858012"/>
            <a:ext cx="842040" cy="239259"/>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1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defTabSz="456732">
              <a:spcBef>
                <a:spcPts val="1099"/>
              </a:spcBef>
              <a:buFont typeface="Arial"/>
              <a:buNone/>
              <a:defRPr/>
            </a:pPr>
            <a:r>
              <a:rPr lang="en-US" sz="1099" dirty="0">
                <a:solidFill>
                  <a:srgbClr val="000000"/>
                </a:solidFill>
                <a:cs typeface="Arial" panose="020B0604020202020204" pitchFamily="34" charset="0"/>
              </a:rPr>
              <a:t>Storage</a:t>
            </a:r>
          </a:p>
          <a:p>
            <a:pPr defTabSz="456732">
              <a:spcBef>
                <a:spcPts val="1099"/>
              </a:spcBef>
              <a:defRPr/>
            </a:pPr>
            <a:endParaRPr lang="en-US" sz="1099" dirty="0">
              <a:solidFill>
                <a:srgbClr val="000000"/>
              </a:solidFill>
              <a:cs typeface="Arial" panose="020B0604020202020204" pitchFamily="34" charset="0"/>
            </a:endParaRPr>
          </a:p>
          <a:p>
            <a:pPr defTabSz="456732">
              <a:spcBef>
                <a:spcPts val="1099"/>
              </a:spcBef>
              <a:defRPr/>
            </a:pPr>
            <a:endParaRPr lang="en-US" sz="1099" dirty="0">
              <a:solidFill>
                <a:srgbClr val="000000"/>
              </a:solidFill>
              <a:cs typeface="Arial" panose="020B0604020202020204" pitchFamily="34" charset="0"/>
            </a:endParaRPr>
          </a:p>
        </p:txBody>
      </p:sp>
      <p:pic>
        <p:nvPicPr>
          <p:cNvPr id="30" name="Picture 29" descr="storage.ai">
            <a:extLst>
              <a:ext uri="{FF2B5EF4-FFF2-40B4-BE49-F238E27FC236}">
                <a16:creationId xmlns:a16="http://schemas.microsoft.com/office/drawing/2014/main" id="{9F7916E7-AEAE-5543-B2AB-D4F99FBAE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4060" y="4422564"/>
            <a:ext cx="1002158" cy="400862"/>
          </a:xfrm>
          <a:prstGeom prst="rect">
            <a:avLst/>
          </a:prstGeom>
        </p:spPr>
      </p:pic>
      <p:pic>
        <p:nvPicPr>
          <p:cNvPr id="31" name="Graphic 1">
            <a:extLst>
              <a:ext uri="{FF2B5EF4-FFF2-40B4-BE49-F238E27FC236}">
                <a16:creationId xmlns:a16="http://schemas.microsoft.com/office/drawing/2014/main" id="{8408A216-35A4-CD4A-BF51-719415F01D0B}"/>
              </a:ext>
            </a:extLst>
          </p:cNvPr>
          <p:cNvPicPr>
            <a:picLocks noChangeAspect="1"/>
          </p:cNvPicPr>
          <p:nvPr/>
        </p:nvPicPr>
        <p:blipFill rotWithShape="1">
          <a:blip r:embed="rId5" cstate="screen">
            <a:duotone>
              <a:prstClr val="black"/>
              <a:srgbClr val="69A6FF">
                <a:tint val="45000"/>
                <a:satMod val="400000"/>
              </a:srgb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p:blipFill>
        <p:spPr>
          <a:xfrm>
            <a:off x="3486631" y="4440885"/>
            <a:ext cx="615933" cy="401125"/>
          </a:xfrm>
          <a:prstGeom prst="rect">
            <a:avLst/>
          </a:prstGeom>
          <a:noFill/>
          <a:ln>
            <a:noFill/>
          </a:ln>
        </p:spPr>
      </p:pic>
      <p:pic>
        <p:nvPicPr>
          <p:cNvPr id="32" name="Graphic 1">
            <a:extLst>
              <a:ext uri="{FF2B5EF4-FFF2-40B4-BE49-F238E27FC236}">
                <a16:creationId xmlns:a16="http://schemas.microsoft.com/office/drawing/2014/main" id="{EAF2D0AC-9049-754E-B818-E4381C4A8027}"/>
              </a:ext>
            </a:extLst>
          </p:cNvPr>
          <p:cNvPicPr>
            <a:picLocks noChangeAspect="1"/>
          </p:cNvPicPr>
          <p:nvPr/>
        </p:nvPicPr>
        <p:blipFill rotWithShape="1">
          <a:blip r:embed="rId5" cstate="screen">
            <a:duotone>
              <a:prstClr val="black"/>
              <a:srgbClr val="69A6FF">
                <a:tint val="45000"/>
                <a:satMod val="400000"/>
              </a:srgbClr>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p:blipFill>
        <p:spPr>
          <a:xfrm>
            <a:off x="4149674" y="4440885"/>
            <a:ext cx="615933" cy="401125"/>
          </a:xfrm>
          <a:prstGeom prst="rect">
            <a:avLst/>
          </a:prstGeom>
          <a:noFill/>
          <a:ln>
            <a:noFill/>
          </a:ln>
        </p:spPr>
      </p:pic>
      <p:sp>
        <p:nvSpPr>
          <p:cNvPr id="33" name="TextBox 32">
            <a:extLst>
              <a:ext uri="{FF2B5EF4-FFF2-40B4-BE49-F238E27FC236}">
                <a16:creationId xmlns:a16="http://schemas.microsoft.com/office/drawing/2014/main" id="{9F9B4937-11A1-3343-B9AB-CA2810BCCD64}"/>
              </a:ext>
            </a:extLst>
          </p:cNvPr>
          <p:cNvSpPr txBox="1"/>
          <p:nvPr/>
        </p:nvSpPr>
        <p:spPr>
          <a:xfrm>
            <a:off x="219447" y="659152"/>
            <a:ext cx="2212465" cy="922368"/>
          </a:xfrm>
          <a:prstGeom prst="rect">
            <a:avLst/>
          </a:prstGeom>
          <a:noFill/>
        </p:spPr>
        <p:txBody>
          <a:bodyPr wrap="none" rtlCol="0">
            <a:spAutoFit/>
          </a:bodyPr>
          <a:lstStyle/>
          <a:p>
            <a:pPr algn="ctr" defTabSz="685097"/>
            <a:r>
              <a:rPr lang="en-US" sz="1798" dirty="0">
                <a:solidFill>
                  <a:srgbClr val="000000"/>
                </a:solidFill>
                <a:cs typeface="Arial" panose="020B0604020202020204" pitchFamily="34" charset="0"/>
              </a:rPr>
              <a:t>AI for</a:t>
            </a:r>
            <a:br>
              <a:rPr lang="en-US" sz="1798" dirty="0">
                <a:solidFill>
                  <a:srgbClr val="000000"/>
                </a:solidFill>
                <a:cs typeface="Arial" panose="020B0604020202020204" pitchFamily="34" charset="0"/>
              </a:rPr>
            </a:br>
            <a:r>
              <a:rPr lang="en-US" sz="1798" dirty="0">
                <a:solidFill>
                  <a:srgbClr val="000000"/>
                </a:solidFill>
                <a:cs typeface="Arial" panose="020B0604020202020204" pitchFamily="34" charset="0"/>
              </a:rPr>
              <a:t>Data Scientists and</a:t>
            </a:r>
            <a:br>
              <a:rPr lang="en-US" sz="1798" dirty="0">
                <a:solidFill>
                  <a:srgbClr val="000000"/>
                </a:solidFill>
                <a:cs typeface="Arial" panose="020B0604020202020204" pitchFamily="34" charset="0"/>
              </a:rPr>
            </a:br>
            <a:r>
              <a:rPr lang="en-US" sz="1798" dirty="0">
                <a:solidFill>
                  <a:srgbClr val="000000"/>
                </a:solidFill>
                <a:cs typeface="Arial" panose="020B0604020202020204" pitchFamily="34" charset="0"/>
              </a:rPr>
              <a:t>non-Data Scientists</a:t>
            </a:r>
          </a:p>
        </p:txBody>
      </p:sp>
      <p:sp>
        <p:nvSpPr>
          <p:cNvPr id="37" name="Rectangle 36">
            <a:extLst>
              <a:ext uri="{FF2B5EF4-FFF2-40B4-BE49-F238E27FC236}">
                <a16:creationId xmlns:a16="http://schemas.microsoft.com/office/drawing/2014/main" id="{0156BD25-74F7-2648-B77C-D28B3C89CBF9}"/>
              </a:ext>
            </a:extLst>
          </p:cNvPr>
          <p:cNvSpPr/>
          <p:nvPr/>
        </p:nvSpPr>
        <p:spPr>
          <a:xfrm>
            <a:off x="5721965" y="588717"/>
            <a:ext cx="2997974" cy="1105371"/>
          </a:xfrm>
          <a:prstGeom prst="rect">
            <a:avLst/>
          </a:prstGeom>
          <a:solidFill>
            <a:srgbClr val="00278A"/>
          </a:solidFill>
          <a:ln w="25400" cap="flat" cmpd="sng" algn="ctr">
            <a:noFill/>
            <a:prstDash val="solid"/>
          </a:ln>
          <a:effectLst/>
        </p:spPr>
        <p:txBody>
          <a:bodyPr anchor="ctr"/>
          <a:lstStyle/>
          <a:p>
            <a:pPr algn="ctr" defTabSz="685097">
              <a:defRPr/>
            </a:pPr>
            <a:endParaRPr lang="en-US" sz="1399" kern="0" dirty="0">
              <a:solidFill>
                <a:srgbClr val="000E5E"/>
              </a:solidFill>
            </a:endParaRPr>
          </a:p>
        </p:txBody>
      </p:sp>
      <p:sp>
        <p:nvSpPr>
          <p:cNvPr id="38" name="TextBox 4">
            <a:extLst>
              <a:ext uri="{FF2B5EF4-FFF2-40B4-BE49-F238E27FC236}">
                <a16:creationId xmlns:a16="http://schemas.microsoft.com/office/drawing/2014/main" id="{DA5BCFF0-23BB-794E-8B54-77B76A6AE857}"/>
              </a:ext>
            </a:extLst>
          </p:cNvPr>
          <p:cNvSpPr txBox="1">
            <a:spLocks noChangeArrowheads="1"/>
          </p:cNvSpPr>
          <p:nvPr/>
        </p:nvSpPr>
        <p:spPr bwMode="auto">
          <a:xfrm>
            <a:off x="5736938" y="712094"/>
            <a:ext cx="2983001" cy="51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55" tIns="45678" rIns="91355" bIns="4567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4810" eaLnBrk="1" hangingPunct="1">
              <a:lnSpc>
                <a:spcPct val="80000"/>
              </a:lnSpc>
              <a:spcAft>
                <a:spcPts val="549"/>
              </a:spcAft>
            </a:pPr>
            <a:r>
              <a:rPr lang="en-US" sz="1598" b="1" dirty="0">
                <a:solidFill>
                  <a:srgbClr val="FFFFFF"/>
                </a:solidFill>
                <a:latin typeface="+mn-lt"/>
                <a:ea typeface="Calibri" charset="0"/>
                <a:cs typeface="Calibri" charset="0"/>
              </a:rPr>
              <a:t>H2O Driverless AI</a:t>
            </a:r>
          </a:p>
          <a:p>
            <a:pPr algn="ctr" defTabSz="684810" eaLnBrk="1" hangingPunct="1">
              <a:lnSpc>
                <a:spcPct val="80000"/>
              </a:lnSpc>
              <a:spcAft>
                <a:spcPts val="549"/>
              </a:spcAft>
            </a:pPr>
            <a:r>
              <a:rPr lang="en-US" sz="1300" spc="-20" dirty="0">
                <a:solidFill>
                  <a:srgbClr val="FFFFFF"/>
                </a:solidFill>
                <a:latin typeface="+mn-lt"/>
                <a:ea typeface="Calibri" charset="0"/>
                <a:cs typeface="Calibri" charset="0"/>
              </a:rPr>
              <a:t>Auto-ML for Text &amp; Numeric Data, NLP</a:t>
            </a:r>
          </a:p>
        </p:txBody>
      </p:sp>
      <p:sp>
        <p:nvSpPr>
          <p:cNvPr id="39" name="Rectangle 38">
            <a:extLst>
              <a:ext uri="{FF2B5EF4-FFF2-40B4-BE49-F238E27FC236}">
                <a16:creationId xmlns:a16="http://schemas.microsoft.com/office/drawing/2014/main" id="{A17D014E-5C7F-0A4F-8AA8-F2C3B888598E}"/>
              </a:ext>
            </a:extLst>
          </p:cNvPr>
          <p:cNvSpPr/>
          <p:nvPr/>
        </p:nvSpPr>
        <p:spPr>
          <a:xfrm>
            <a:off x="5833280"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Import</a:t>
            </a:r>
          </a:p>
        </p:txBody>
      </p:sp>
      <p:sp>
        <p:nvSpPr>
          <p:cNvPr id="40" name="Rectangle 39">
            <a:extLst>
              <a:ext uri="{FF2B5EF4-FFF2-40B4-BE49-F238E27FC236}">
                <a16:creationId xmlns:a16="http://schemas.microsoft.com/office/drawing/2014/main" id="{13EF23DE-8092-7248-850C-72519354D30F}"/>
              </a:ext>
            </a:extLst>
          </p:cNvPr>
          <p:cNvSpPr/>
          <p:nvPr/>
        </p:nvSpPr>
        <p:spPr>
          <a:xfrm>
            <a:off x="6796178"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Experiment</a:t>
            </a:r>
          </a:p>
        </p:txBody>
      </p:sp>
      <p:sp>
        <p:nvSpPr>
          <p:cNvPr id="41" name="Rectangle 40">
            <a:extLst>
              <a:ext uri="{FF2B5EF4-FFF2-40B4-BE49-F238E27FC236}">
                <a16:creationId xmlns:a16="http://schemas.microsoft.com/office/drawing/2014/main" id="{8779E0DD-00D4-B44F-8CB1-38E3E48B85E3}"/>
              </a:ext>
            </a:extLst>
          </p:cNvPr>
          <p:cNvSpPr/>
          <p:nvPr/>
        </p:nvSpPr>
        <p:spPr>
          <a:xfrm>
            <a:off x="7759076" y="1270115"/>
            <a:ext cx="840437" cy="322460"/>
          </a:xfrm>
          <a:prstGeom prst="rect">
            <a:avLst/>
          </a:prstGeom>
          <a:solidFill>
            <a:srgbClr val="00278A"/>
          </a:solidFill>
          <a:ln w="3175" cap="flat" cmpd="sng" algn="ctr">
            <a:solidFill>
              <a:srgbClr val="69A6FF"/>
            </a:solidFill>
            <a:prstDash val="solid"/>
          </a:ln>
          <a:effectLst/>
        </p:spPr>
        <p:txBody>
          <a:bodyPr anchor="ctr"/>
          <a:lstStyle/>
          <a:p>
            <a:pPr algn="ctr" defTabSz="685097">
              <a:defRPr/>
            </a:pPr>
            <a:r>
              <a:rPr lang="en-US" sz="1000" kern="0" dirty="0">
                <a:solidFill>
                  <a:srgbClr val="FFFFFF"/>
                </a:solidFill>
              </a:rPr>
              <a:t>Deploy</a:t>
            </a:r>
          </a:p>
        </p:txBody>
      </p:sp>
      <p:pic>
        <p:nvPicPr>
          <p:cNvPr id="43" name="Picture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16965" y="1890244"/>
            <a:ext cx="588235" cy="588235"/>
          </a:xfrm>
          <a:prstGeom prst="rect">
            <a:avLst/>
          </a:prstGeom>
        </p:spPr>
      </p:pic>
      <p:sp>
        <p:nvSpPr>
          <p:cNvPr id="35" name="Title 3">
            <a:extLst>
              <a:ext uri="{FF2B5EF4-FFF2-40B4-BE49-F238E27FC236}">
                <a16:creationId xmlns:a16="http://schemas.microsoft.com/office/drawing/2014/main" id="{19E43D60-784C-42C8-8E8E-E63A2A6A416C}"/>
              </a:ext>
            </a:extLst>
          </p:cNvPr>
          <p:cNvSpPr txBox="1">
            <a:spLocks/>
          </p:cNvSpPr>
          <p:nvPr/>
        </p:nvSpPr>
        <p:spPr>
          <a:xfrm>
            <a:off x="278755" y="209267"/>
            <a:ext cx="7865207" cy="332399"/>
          </a:xfrm>
          <a:prstGeom prst="rect">
            <a:avLst/>
          </a:prstGeom>
          <a:noFill/>
          <a:ln w="9525">
            <a:noFill/>
            <a:miter lim="800000"/>
            <a:headEnd/>
            <a:tailEnd/>
          </a:ln>
        </p:spPr>
        <p:txBody>
          <a:bodyPr vert="horz" wrap="square" lIns="0" tIns="0" rIns="205740" bIns="0" numCol="1" anchor="t" anchorCtr="0" compatLnSpc="1">
            <a:prstTxWarp prst="textNoShape">
              <a:avLst/>
            </a:prstTxWarp>
            <a:spAutoFit/>
          </a:bodyPr>
          <a:lstStyle>
            <a:lvl1pPr>
              <a:lnSpc>
                <a:spcPct val="90000"/>
              </a:lnSpc>
              <a:spcBef>
                <a:spcPct val="0"/>
              </a:spcBef>
              <a:defRPr sz="3200" b="1" baseline="0">
                <a:solidFill>
                  <a:schemeClr val="tx1"/>
                </a:solidFill>
                <a:latin typeface="IBM Plex Sans" panose="020B0503050000000000" pitchFamily="34" charset="0"/>
                <a:cs typeface="+mj-cs"/>
              </a:defRPr>
            </a:lvl1pPr>
            <a:lvl2pPr>
              <a:lnSpc>
                <a:spcPct val="85000"/>
              </a:lnSpc>
              <a:spcBef>
                <a:spcPct val="0"/>
              </a:spcBef>
              <a:defRPr sz="2800">
                <a:solidFill>
                  <a:schemeClr val="tx2"/>
                </a:solidFill>
              </a:defRPr>
            </a:lvl2pPr>
            <a:lvl3pPr>
              <a:lnSpc>
                <a:spcPct val="85000"/>
              </a:lnSpc>
              <a:spcBef>
                <a:spcPct val="0"/>
              </a:spcBef>
              <a:defRPr sz="2800">
                <a:solidFill>
                  <a:schemeClr val="tx2"/>
                </a:solidFill>
              </a:defRPr>
            </a:lvl3pPr>
            <a:lvl4pPr>
              <a:lnSpc>
                <a:spcPct val="85000"/>
              </a:lnSpc>
              <a:spcBef>
                <a:spcPct val="0"/>
              </a:spcBef>
              <a:defRPr sz="2800">
                <a:solidFill>
                  <a:schemeClr val="tx2"/>
                </a:solidFill>
              </a:defRPr>
            </a:lvl4pPr>
            <a:lvl5pPr>
              <a:lnSpc>
                <a:spcPct val="85000"/>
              </a:lnSpc>
              <a:spcBef>
                <a:spcPct val="0"/>
              </a:spcBef>
              <a:defRPr sz="2800">
                <a:solidFill>
                  <a:schemeClr val="tx2"/>
                </a:solidFill>
              </a:defRPr>
            </a:lvl5pPr>
            <a:lvl6pPr marL="457250" fontAlgn="base">
              <a:spcBef>
                <a:spcPct val="0"/>
              </a:spcBef>
              <a:spcAft>
                <a:spcPct val="0"/>
              </a:spcAft>
              <a:defRPr sz="2267">
                <a:solidFill>
                  <a:schemeClr val="tx2"/>
                </a:solidFill>
              </a:defRPr>
            </a:lvl6pPr>
            <a:lvl7pPr marL="914498" fontAlgn="base">
              <a:spcBef>
                <a:spcPct val="0"/>
              </a:spcBef>
              <a:spcAft>
                <a:spcPct val="0"/>
              </a:spcAft>
              <a:defRPr sz="2267">
                <a:solidFill>
                  <a:schemeClr val="tx2"/>
                </a:solidFill>
              </a:defRPr>
            </a:lvl7pPr>
            <a:lvl8pPr marL="1371748" fontAlgn="base">
              <a:spcBef>
                <a:spcPct val="0"/>
              </a:spcBef>
              <a:spcAft>
                <a:spcPct val="0"/>
              </a:spcAft>
              <a:defRPr sz="2267">
                <a:solidFill>
                  <a:schemeClr val="tx2"/>
                </a:solidFill>
              </a:defRPr>
            </a:lvl8pPr>
            <a:lvl9pPr marL="1828998" fontAlgn="base">
              <a:spcBef>
                <a:spcPct val="0"/>
              </a:spcBef>
              <a:spcAft>
                <a:spcPct val="0"/>
              </a:spcAft>
              <a:defRPr sz="2267">
                <a:solidFill>
                  <a:schemeClr val="tx2"/>
                </a:solidFill>
              </a:defRPr>
            </a:lvl9pPr>
          </a:lstStyle>
          <a:p>
            <a:pPr>
              <a:buNone/>
            </a:pPr>
            <a:r>
              <a:rPr lang="en-US" sz="2400" dirty="0">
                <a:latin typeface="+mn-lt"/>
              </a:rPr>
              <a:t>PowerAI family </a:t>
            </a:r>
          </a:p>
        </p:txBody>
      </p:sp>
      <p:sp>
        <p:nvSpPr>
          <p:cNvPr id="36" name="Rounded Rectangle 16">
            <a:extLst>
              <a:ext uri="{FF2B5EF4-FFF2-40B4-BE49-F238E27FC236}">
                <a16:creationId xmlns:a16="http://schemas.microsoft.com/office/drawing/2014/main" id="{FA79CC00-B1A9-4020-82BE-BFCA35ED2543}"/>
              </a:ext>
            </a:extLst>
          </p:cNvPr>
          <p:cNvSpPr/>
          <p:nvPr/>
        </p:nvSpPr>
        <p:spPr>
          <a:xfrm>
            <a:off x="4725241" y="2392814"/>
            <a:ext cx="1910783" cy="331124"/>
          </a:xfrm>
          <a:prstGeom prst="roundRect">
            <a:avLst>
              <a:gd name="adj" fmla="val 8602"/>
            </a:avLst>
          </a:prstGeom>
          <a:solidFill>
            <a:schemeClr val="bg2">
              <a:lumMod val="50000"/>
            </a:schemeClr>
          </a:solidFill>
          <a:ln w="3175" cap="flat" cmpd="sng" algn="ctr">
            <a:solidFill>
              <a:schemeClr val="tx1"/>
            </a:solidFill>
            <a:prstDash val="solid"/>
          </a:ln>
          <a:effectLst/>
        </p:spPr>
        <p:txBody>
          <a:bodyPr anchor="ctr"/>
          <a:lstStyle/>
          <a:p>
            <a:pPr algn="ctr" defTabSz="685097">
              <a:defRPr/>
            </a:pPr>
            <a:r>
              <a:rPr lang="en-US" sz="1050" kern="0" dirty="0"/>
              <a:t>Distributed Deep Learning (up to 4 nodes)</a:t>
            </a:r>
          </a:p>
        </p:txBody>
      </p:sp>
      <p:pic>
        <p:nvPicPr>
          <p:cNvPr id="45" name="Picture 44">
            <a:extLst>
              <a:ext uri="{FF2B5EF4-FFF2-40B4-BE49-F238E27FC236}">
                <a16:creationId xmlns:a16="http://schemas.microsoft.com/office/drawing/2014/main" id="{B136EB05-B11F-40A6-B1C2-2A758EEE70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02995" y="2109174"/>
            <a:ext cx="1177845" cy="235569"/>
          </a:xfrm>
          <a:prstGeom prst="rect">
            <a:avLst/>
          </a:prstGeom>
        </p:spPr>
      </p:pic>
    </p:spTree>
    <p:extLst>
      <p:ext uri="{BB962C8B-B14F-4D97-AF65-F5344CB8AC3E}">
        <p14:creationId xmlns:p14="http://schemas.microsoft.com/office/powerpoint/2010/main" val="1011375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3D74E8-BEF2-4866-BA5B-42950AA8FA0E}"/>
              </a:ext>
            </a:extLst>
          </p:cNvPr>
          <p:cNvSpPr>
            <a:spLocks noGrp="1"/>
          </p:cNvSpPr>
          <p:nvPr>
            <p:ph type="title"/>
          </p:nvPr>
        </p:nvSpPr>
        <p:spPr/>
        <p:txBody>
          <a:bodyPr/>
          <a:lstStyle/>
          <a:p>
            <a:r>
              <a:rPr lang="en-CA" dirty="0"/>
              <a:t>PowerAI 1.5.4 ("Base") </a:t>
            </a:r>
          </a:p>
        </p:txBody>
      </p:sp>
      <p:sp>
        <p:nvSpPr>
          <p:cNvPr id="6" name="TextBox 5">
            <a:extLst>
              <a:ext uri="{FF2B5EF4-FFF2-40B4-BE49-F238E27FC236}">
                <a16:creationId xmlns:a16="http://schemas.microsoft.com/office/drawing/2014/main" id="{F625A927-4342-457E-B905-EF4B8B2FE116}"/>
              </a:ext>
            </a:extLst>
          </p:cNvPr>
          <p:cNvSpPr txBox="1"/>
          <p:nvPr/>
        </p:nvSpPr>
        <p:spPr>
          <a:xfrm>
            <a:off x="122013" y="4229664"/>
            <a:ext cx="2149435" cy="954107"/>
          </a:xfrm>
          <a:prstGeom prst="rect">
            <a:avLst/>
          </a:prstGeom>
          <a:noFill/>
        </p:spPr>
        <p:txBody>
          <a:bodyPr wrap="none" rtlCol="0">
            <a:spAutoFit/>
          </a:bodyPr>
          <a:lstStyle/>
          <a:p>
            <a:pPr algn="ctr"/>
            <a:r>
              <a:rPr lang="en-US" sz="1400" b="1" dirty="0"/>
              <a:t>TensorFlow </a:t>
            </a:r>
          </a:p>
          <a:p>
            <a:pPr algn="ctr"/>
            <a:r>
              <a:rPr lang="en-US" sz="1400" b="1" dirty="0">
                <a:latin typeface="Arial" panose="020B0604020202020204" pitchFamily="34" charset="0"/>
                <a:cs typeface="Arial" panose="020B0604020202020204" pitchFamily="34" charset="0"/>
              </a:rPr>
              <a:t>TensorFlow Probability</a:t>
            </a:r>
          </a:p>
          <a:p>
            <a:pPr algn="ctr"/>
            <a:r>
              <a:rPr lang="en-US" sz="1400" b="1" dirty="0" err="1">
                <a:latin typeface="Arial" panose="020B0604020202020204" pitchFamily="34" charset="0"/>
                <a:cs typeface="Arial" panose="020B0604020202020204" pitchFamily="34" charset="0"/>
              </a:rPr>
              <a:t>TensorBoard</a:t>
            </a:r>
            <a:endParaRPr lang="en-US" sz="1400" b="1" dirty="0">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TensorFlow-</a:t>
            </a:r>
            <a:r>
              <a:rPr lang="en-US" sz="1400" b="1" dirty="0" err="1">
                <a:latin typeface="Arial" panose="020B0604020202020204" pitchFamily="34" charset="0"/>
                <a:cs typeface="Arial" panose="020B0604020202020204" pitchFamily="34" charset="0"/>
              </a:rPr>
              <a:t>Keras</a:t>
            </a:r>
            <a:endParaRPr lang="en-CA" sz="1400" dirty="0" err="1">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A600D8E-9927-4FE7-B67C-7FABB5941D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15" y="3023957"/>
            <a:ext cx="2346830" cy="1320092"/>
          </a:xfrm>
          <a:prstGeom prst="rect">
            <a:avLst/>
          </a:prstGeom>
        </p:spPr>
      </p:pic>
      <p:pic>
        <p:nvPicPr>
          <p:cNvPr id="11" name="Picture 10">
            <a:extLst>
              <a:ext uri="{FF2B5EF4-FFF2-40B4-BE49-F238E27FC236}">
                <a16:creationId xmlns:a16="http://schemas.microsoft.com/office/drawing/2014/main" id="{C83737B2-506B-4B38-82AF-F0E3132311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5142" y="3193939"/>
            <a:ext cx="1891553" cy="993065"/>
          </a:xfrm>
          <a:prstGeom prst="rect">
            <a:avLst/>
          </a:prstGeom>
        </p:spPr>
      </p:pic>
      <p:pic>
        <p:nvPicPr>
          <p:cNvPr id="13" name="Picture 12">
            <a:extLst>
              <a:ext uri="{FF2B5EF4-FFF2-40B4-BE49-F238E27FC236}">
                <a16:creationId xmlns:a16="http://schemas.microsoft.com/office/drawing/2014/main" id="{0E30AB75-A396-4085-A950-203F7F186D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2402" y="3139134"/>
            <a:ext cx="1072509" cy="1072509"/>
          </a:xfrm>
          <a:prstGeom prst="rect">
            <a:avLst/>
          </a:prstGeom>
        </p:spPr>
      </p:pic>
      <p:sp>
        <p:nvSpPr>
          <p:cNvPr id="14" name="TextBox 13">
            <a:extLst>
              <a:ext uri="{FF2B5EF4-FFF2-40B4-BE49-F238E27FC236}">
                <a16:creationId xmlns:a16="http://schemas.microsoft.com/office/drawing/2014/main" id="{8DF4DEA1-163F-4167-9E96-3154AC731DF9}"/>
              </a:ext>
            </a:extLst>
          </p:cNvPr>
          <p:cNvSpPr txBox="1"/>
          <p:nvPr/>
        </p:nvSpPr>
        <p:spPr>
          <a:xfrm>
            <a:off x="3290409" y="3930874"/>
            <a:ext cx="1914307" cy="738664"/>
          </a:xfrm>
          <a:prstGeom prst="rect">
            <a:avLst/>
          </a:prstGeom>
          <a:noFill/>
        </p:spPr>
        <p:txBody>
          <a:bodyPr wrap="none" rtlCol="0">
            <a:spAutoFit/>
          </a:bodyPr>
          <a:lstStyle/>
          <a:p>
            <a:pPr algn="ctr"/>
            <a:r>
              <a:rPr lang="en-US" sz="1400" b="1" dirty="0"/>
              <a:t>BVLC Caffe </a:t>
            </a:r>
          </a:p>
          <a:p>
            <a:pPr algn="ctr"/>
            <a:r>
              <a:rPr lang="en-US" sz="1400" b="1" dirty="0">
                <a:latin typeface="Arial" panose="020B0604020202020204" pitchFamily="34" charset="0"/>
                <a:cs typeface="Arial" panose="020B0604020202020204" pitchFamily="34" charset="0"/>
              </a:rPr>
              <a:t>IBM Enhanced Caffe</a:t>
            </a:r>
          </a:p>
          <a:p>
            <a:pPr algn="ctr"/>
            <a:r>
              <a:rPr lang="en-US" sz="1400" b="1" dirty="0">
                <a:latin typeface="Arial" panose="020B0604020202020204" pitchFamily="34" charset="0"/>
                <a:cs typeface="Arial" panose="020B0604020202020204" pitchFamily="34" charset="0"/>
              </a:rPr>
              <a:t>Caffe2</a:t>
            </a:r>
            <a:endParaRPr lang="en-CA" sz="1400" dirty="0" err="1">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E9399D23-C201-4326-8445-46A03D69A9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4882" y="4194769"/>
            <a:ext cx="3451789" cy="690357"/>
          </a:xfrm>
          <a:prstGeom prst="rect">
            <a:avLst/>
          </a:prstGeom>
        </p:spPr>
      </p:pic>
      <p:pic>
        <p:nvPicPr>
          <p:cNvPr id="20" name="Picture 19">
            <a:extLst>
              <a:ext uri="{FF2B5EF4-FFF2-40B4-BE49-F238E27FC236}">
                <a16:creationId xmlns:a16="http://schemas.microsoft.com/office/drawing/2014/main" id="{22CF1D6D-9258-4E97-8E91-DB47792D12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4640" y="1784207"/>
            <a:ext cx="2403866" cy="741328"/>
          </a:xfrm>
          <a:prstGeom prst="rect">
            <a:avLst/>
          </a:prstGeom>
        </p:spPr>
      </p:pic>
      <p:pic>
        <p:nvPicPr>
          <p:cNvPr id="22" name="Picture 21">
            <a:extLst>
              <a:ext uri="{FF2B5EF4-FFF2-40B4-BE49-F238E27FC236}">
                <a16:creationId xmlns:a16="http://schemas.microsoft.com/office/drawing/2014/main" id="{34A5D8B8-476D-4667-BA97-174075D705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30357" y="2324377"/>
            <a:ext cx="1527643" cy="763822"/>
          </a:xfrm>
          <a:prstGeom prst="rect">
            <a:avLst/>
          </a:prstGeom>
        </p:spPr>
      </p:pic>
      <p:sp>
        <p:nvSpPr>
          <p:cNvPr id="23" name="TextBox 22">
            <a:extLst>
              <a:ext uri="{FF2B5EF4-FFF2-40B4-BE49-F238E27FC236}">
                <a16:creationId xmlns:a16="http://schemas.microsoft.com/office/drawing/2014/main" id="{8BFD53DB-BBC3-4D1E-B78C-228DE4262EBC}"/>
              </a:ext>
            </a:extLst>
          </p:cNvPr>
          <p:cNvSpPr txBox="1"/>
          <p:nvPr/>
        </p:nvSpPr>
        <p:spPr>
          <a:xfrm>
            <a:off x="7362019" y="3538041"/>
            <a:ext cx="1599117" cy="400110"/>
          </a:xfrm>
          <a:prstGeom prst="rect">
            <a:avLst/>
          </a:prstGeom>
          <a:noFill/>
        </p:spPr>
        <p:txBody>
          <a:bodyPr wrap="square" rtlCol="0">
            <a:spAutoFit/>
          </a:bodyPr>
          <a:lstStyle/>
          <a:p>
            <a:r>
              <a:rPr lang="en-US" sz="2000" b="1" dirty="0" err="1"/>
              <a:t>OpenBLAS</a:t>
            </a:r>
            <a:endParaRPr lang="en-CA" sz="2000" dirty="0" err="1">
              <a:cs typeface="Arial" panose="020B0604020202020204" pitchFamily="34" charset="0"/>
            </a:endParaRPr>
          </a:p>
        </p:txBody>
      </p:sp>
      <p:pic>
        <p:nvPicPr>
          <p:cNvPr id="25" name="Picture 24">
            <a:extLst>
              <a:ext uri="{FF2B5EF4-FFF2-40B4-BE49-F238E27FC236}">
                <a16:creationId xmlns:a16="http://schemas.microsoft.com/office/drawing/2014/main" id="{208E53C7-B373-44A7-9DA5-33EC7DBB18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86776" y="2509078"/>
            <a:ext cx="549604" cy="307778"/>
          </a:xfrm>
          <a:prstGeom prst="rect">
            <a:avLst/>
          </a:prstGeom>
        </p:spPr>
      </p:pic>
      <p:sp>
        <p:nvSpPr>
          <p:cNvPr id="26" name="TextBox 25">
            <a:extLst>
              <a:ext uri="{FF2B5EF4-FFF2-40B4-BE49-F238E27FC236}">
                <a16:creationId xmlns:a16="http://schemas.microsoft.com/office/drawing/2014/main" id="{21237CD9-A091-46D6-9D87-18BA43D9AF5B}"/>
              </a:ext>
            </a:extLst>
          </p:cNvPr>
          <p:cNvSpPr txBox="1"/>
          <p:nvPr/>
        </p:nvSpPr>
        <p:spPr>
          <a:xfrm>
            <a:off x="8385791" y="2533047"/>
            <a:ext cx="652743" cy="307777"/>
          </a:xfrm>
          <a:prstGeom prst="rect">
            <a:avLst/>
          </a:prstGeom>
          <a:noFill/>
        </p:spPr>
        <p:txBody>
          <a:bodyPr wrap="none" rtlCol="0">
            <a:spAutoFit/>
          </a:bodyPr>
          <a:lstStyle>
            <a:defPPr>
              <a:defRPr lang="en-US"/>
            </a:defPPr>
            <a:lvl1pPr>
              <a:defRPr sz="1400" b="1"/>
            </a:lvl1pPr>
          </a:lstStyle>
          <a:p>
            <a:r>
              <a:rPr lang="en-CA" dirty="0"/>
              <a:t>HDF5</a:t>
            </a:r>
          </a:p>
        </p:txBody>
      </p:sp>
      <p:pic>
        <p:nvPicPr>
          <p:cNvPr id="28" name="Picture 27">
            <a:extLst>
              <a:ext uri="{FF2B5EF4-FFF2-40B4-BE49-F238E27FC236}">
                <a16:creationId xmlns:a16="http://schemas.microsoft.com/office/drawing/2014/main" id="{256510FA-6AA8-4342-8E02-ED2892D749B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86306" y="3088199"/>
            <a:ext cx="1527644" cy="392976"/>
          </a:xfrm>
          <a:prstGeom prst="rect">
            <a:avLst/>
          </a:prstGeom>
        </p:spPr>
      </p:pic>
      <p:sp>
        <p:nvSpPr>
          <p:cNvPr id="29" name="Rectangle 28">
            <a:extLst>
              <a:ext uri="{FF2B5EF4-FFF2-40B4-BE49-F238E27FC236}">
                <a16:creationId xmlns:a16="http://schemas.microsoft.com/office/drawing/2014/main" id="{29BA141B-7D19-4D83-BCD4-659844B91B42}"/>
              </a:ext>
            </a:extLst>
          </p:cNvPr>
          <p:cNvSpPr/>
          <p:nvPr/>
        </p:nvSpPr>
        <p:spPr>
          <a:xfrm>
            <a:off x="143398" y="1426047"/>
            <a:ext cx="4753955" cy="1754326"/>
          </a:xfrm>
          <a:prstGeom prst="rect">
            <a:avLst/>
          </a:prstGeom>
        </p:spPr>
        <p:txBody>
          <a:bodyPr wrap="square">
            <a:spAutoFit/>
          </a:bodyPr>
          <a:lstStyle/>
          <a:p>
            <a:pPr>
              <a:buNone/>
            </a:pPr>
            <a:r>
              <a:rPr lang="en-US" sz="1800" dirty="0"/>
              <a:t>Curated, tested and pre-compiled binary software distribution that enables enterprises to quickly and easily deploy deep learning for their data science and analytics development</a:t>
            </a:r>
          </a:p>
          <a:p>
            <a:pPr>
              <a:buNone/>
            </a:pPr>
            <a:endParaRPr lang="en-US" sz="1800" dirty="0"/>
          </a:p>
          <a:p>
            <a:pPr>
              <a:buNone/>
            </a:pPr>
            <a:r>
              <a:rPr lang="en-US" sz="1800" dirty="0"/>
              <a:t>Including all of the following frameworks:</a:t>
            </a:r>
          </a:p>
        </p:txBody>
      </p:sp>
      <p:pic>
        <p:nvPicPr>
          <p:cNvPr id="2" name="Picture 1">
            <a:extLst>
              <a:ext uri="{FF2B5EF4-FFF2-40B4-BE49-F238E27FC236}">
                <a16:creationId xmlns:a16="http://schemas.microsoft.com/office/drawing/2014/main" id="{B476D8B7-C300-4886-A440-F5548A869C0D}"/>
              </a:ext>
            </a:extLst>
          </p:cNvPr>
          <p:cNvPicPr>
            <a:picLocks noChangeAspect="1"/>
          </p:cNvPicPr>
          <p:nvPr/>
        </p:nvPicPr>
        <p:blipFill>
          <a:blip r:embed="rId11"/>
          <a:stretch>
            <a:fillRect/>
          </a:stretch>
        </p:blipFill>
        <p:spPr>
          <a:xfrm>
            <a:off x="5634005" y="1394999"/>
            <a:ext cx="1501270" cy="419136"/>
          </a:xfrm>
          <a:prstGeom prst="rect">
            <a:avLst/>
          </a:prstGeom>
        </p:spPr>
      </p:pic>
    </p:spTree>
    <p:extLst>
      <p:ext uri="{BB962C8B-B14F-4D97-AF65-F5344CB8AC3E}">
        <p14:creationId xmlns:p14="http://schemas.microsoft.com/office/powerpoint/2010/main" val="235460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CA2A49-384E-4EF9-8636-38DB895900B3}"/>
              </a:ext>
            </a:extLst>
          </p:cNvPr>
          <p:cNvSpPr>
            <a:spLocks noGrp="1"/>
          </p:cNvSpPr>
          <p:nvPr>
            <p:ph sz="quarter" idx="16"/>
          </p:nvPr>
        </p:nvSpPr>
        <p:spPr>
          <a:xfrm>
            <a:off x="3027287" y="1617134"/>
            <a:ext cx="3058358" cy="3519700"/>
          </a:xfrm>
        </p:spPr>
        <p:txBody>
          <a:bodyPr/>
          <a:lstStyle/>
          <a:p>
            <a:pPr algn="ctr"/>
            <a:r>
              <a:rPr lang="en-CA" sz="1600" b="1" dirty="0"/>
              <a:t>Distributed Deep Learning</a:t>
            </a:r>
          </a:p>
          <a:p>
            <a:pPr algn="ctr"/>
            <a:endParaRPr lang="en-CA" b="1" dirty="0"/>
          </a:p>
          <a:p>
            <a:pPr algn="ctr"/>
            <a:r>
              <a:rPr lang="en-US" dirty="0"/>
              <a:t>Simplifies the process of training deep learning models across a cluster for faster time to results. </a:t>
            </a:r>
            <a:endParaRPr lang="en-CA" b="1" dirty="0"/>
          </a:p>
        </p:txBody>
      </p:sp>
      <p:sp>
        <p:nvSpPr>
          <p:cNvPr id="7" name="Content Placeholder 6">
            <a:extLst>
              <a:ext uri="{FF2B5EF4-FFF2-40B4-BE49-F238E27FC236}">
                <a16:creationId xmlns:a16="http://schemas.microsoft.com/office/drawing/2014/main" id="{A75D00BA-C04A-4354-8E06-A32A98E8B86A}"/>
              </a:ext>
            </a:extLst>
          </p:cNvPr>
          <p:cNvSpPr>
            <a:spLocks noGrp="1"/>
          </p:cNvSpPr>
          <p:nvPr>
            <p:ph sz="quarter" idx="17"/>
          </p:nvPr>
        </p:nvSpPr>
        <p:spPr>
          <a:xfrm>
            <a:off x="6085645" y="1617134"/>
            <a:ext cx="3058353" cy="3519700"/>
          </a:xfrm>
        </p:spPr>
        <p:txBody>
          <a:bodyPr/>
          <a:lstStyle/>
          <a:p>
            <a:pPr algn="ctr"/>
            <a:r>
              <a:rPr lang="en-CA" sz="1600" b="1" dirty="0"/>
              <a:t>Fully Supported by IBM</a:t>
            </a:r>
          </a:p>
          <a:p>
            <a:pPr algn="ctr"/>
            <a:endParaRPr lang="en-CA" b="1" dirty="0"/>
          </a:p>
          <a:p>
            <a:pPr algn="ctr"/>
            <a:r>
              <a:rPr lang="en-US" dirty="0"/>
              <a:t>PowerAI software and the accelerated Power servers it runs on are supported by IBM technical support.</a:t>
            </a:r>
            <a:endParaRPr lang="en-CA" b="1" dirty="0"/>
          </a:p>
        </p:txBody>
      </p:sp>
      <p:sp>
        <p:nvSpPr>
          <p:cNvPr id="8" name="Content Placeholder 7">
            <a:extLst>
              <a:ext uri="{FF2B5EF4-FFF2-40B4-BE49-F238E27FC236}">
                <a16:creationId xmlns:a16="http://schemas.microsoft.com/office/drawing/2014/main" id="{F09075DA-36BB-484B-A006-1BCF560D2BA5}"/>
              </a:ext>
            </a:extLst>
          </p:cNvPr>
          <p:cNvSpPr>
            <a:spLocks noGrp="1"/>
          </p:cNvSpPr>
          <p:nvPr>
            <p:ph sz="quarter" idx="18"/>
          </p:nvPr>
        </p:nvSpPr>
        <p:spPr>
          <a:xfrm>
            <a:off x="-1" y="1617134"/>
            <a:ext cx="3058353" cy="3519700"/>
          </a:xfrm>
        </p:spPr>
        <p:txBody>
          <a:bodyPr/>
          <a:lstStyle/>
          <a:p>
            <a:pPr algn="ctr"/>
            <a:r>
              <a:rPr lang="en-CA" sz="1600" b="1" dirty="0"/>
              <a:t>Large Model Support</a:t>
            </a:r>
          </a:p>
          <a:p>
            <a:pPr algn="ctr"/>
            <a:endParaRPr lang="en-CA" b="1" dirty="0"/>
          </a:p>
          <a:p>
            <a:pPr algn="ctr"/>
            <a:r>
              <a:rPr lang="en-US" dirty="0">
                <a:latin typeface="+mn-lt"/>
              </a:rPr>
              <a:t>Use system memory with GPUs to support more complex models and higher resolution data.</a:t>
            </a:r>
          </a:p>
          <a:p>
            <a:pPr algn="ctr"/>
            <a:endParaRPr lang="en-CA" b="1" dirty="0"/>
          </a:p>
        </p:txBody>
      </p:sp>
      <p:sp>
        <p:nvSpPr>
          <p:cNvPr id="3" name="Title 2">
            <a:extLst>
              <a:ext uri="{FF2B5EF4-FFF2-40B4-BE49-F238E27FC236}">
                <a16:creationId xmlns:a16="http://schemas.microsoft.com/office/drawing/2014/main" id="{14018135-3590-48AC-8702-4513A88A3530}"/>
              </a:ext>
            </a:extLst>
          </p:cNvPr>
          <p:cNvSpPr>
            <a:spLocks noGrp="1"/>
          </p:cNvSpPr>
          <p:nvPr>
            <p:ph type="title"/>
          </p:nvPr>
        </p:nvSpPr>
        <p:spPr>
          <a:xfrm>
            <a:off x="-1" y="0"/>
            <a:ext cx="9143999" cy="1617134"/>
          </a:xfrm>
        </p:spPr>
        <p:txBody>
          <a:bodyPr/>
          <a:lstStyle/>
          <a:p>
            <a:r>
              <a:rPr lang="en-CA" sz="3200" dirty="0"/>
              <a:t>IBM adds value to </a:t>
            </a:r>
            <a:r>
              <a:rPr lang="en-US" sz="3200" dirty="0"/>
              <a:t>curated, tested, and </a:t>
            </a:r>
            <a:br>
              <a:rPr lang="en-US" sz="3200" dirty="0"/>
            </a:br>
            <a:r>
              <a:rPr lang="en-US" sz="3200" dirty="0"/>
              <a:t>pre-compiled frameworks with PowerAI (“Base”)</a:t>
            </a:r>
            <a:endParaRPr lang="en-CA" sz="3200" dirty="0"/>
          </a:p>
        </p:txBody>
      </p:sp>
      <p:sp>
        <p:nvSpPr>
          <p:cNvPr id="10" name="Can 41">
            <a:extLst>
              <a:ext uri="{FF2B5EF4-FFF2-40B4-BE49-F238E27FC236}">
                <a16:creationId xmlns:a16="http://schemas.microsoft.com/office/drawing/2014/main" id="{BA2ABFB4-CAA3-4278-BEA9-A6AD364821F6}"/>
              </a:ext>
            </a:extLst>
          </p:cNvPr>
          <p:cNvSpPr>
            <a:spLocks noChangeArrowheads="1"/>
          </p:cNvSpPr>
          <p:nvPr/>
        </p:nvSpPr>
        <p:spPr bwMode="auto">
          <a:xfrm rot="6938380">
            <a:off x="1108992" y="3518698"/>
            <a:ext cx="871623" cy="1544720"/>
          </a:xfrm>
          <a:prstGeom prst="can">
            <a:avLst>
              <a:gd name="adj" fmla="val 94351"/>
            </a:avLst>
          </a:prstGeom>
          <a:solidFill>
            <a:srgbClr val="7F7F7F"/>
          </a:solidFill>
          <a:ln w="19050" cmpd="sng">
            <a:solidFill>
              <a:srgbClr val="FFFFFF">
                <a:lumMod val="25000"/>
              </a:srgbClr>
            </a:solidFill>
            <a:miter lim="800000"/>
            <a:headEnd/>
            <a:tailEnd/>
          </a:ln>
          <a:effectLst>
            <a:outerShdw dist="12700" dir="5400000" algn="t" rotWithShape="0">
              <a:srgbClr val="808080">
                <a:alpha val="9000"/>
              </a:srgbClr>
            </a:outerShdw>
          </a:effectLst>
        </p:spPr>
        <p:txBody>
          <a:bodyPr rot="10800000" vert="eaVert" lIns="210303" tIns="60959" rIns="89996" bIns="60959" anchor="ctr"/>
          <a:lstStyle/>
          <a:p>
            <a:pPr marL="339717" marR="0" lvl="0" indent="-339717" algn="ctr" defTabSz="708008" rtl="0" eaLnBrk="0" fontAlgn="base" latinLnBrk="0" hangingPunct="0">
              <a:lnSpc>
                <a:spcPct val="100000"/>
              </a:lnSpc>
              <a:spcBef>
                <a:spcPct val="40000"/>
              </a:spcBef>
              <a:spcAft>
                <a:spcPct val="0"/>
              </a:spcAft>
              <a:buClrTx/>
              <a:buSzTx/>
              <a:buFontTx/>
              <a:buNone/>
              <a:tabLst/>
              <a:defRPr/>
            </a:pPr>
            <a:endParaRPr kumimoji="0" lang="en-US" sz="1200" b="1" i="1" u="none" strike="noStrike" kern="0" cap="none" spc="0" normalizeH="0" baseline="0" noProof="0">
              <a:ln>
                <a:noFill/>
              </a:ln>
              <a:solidFill>
                <a:srgbClr val="000000"/>
              </a:solidFill>
              <a:effectLst/>
              <a:uLnTx/>
              <a:uFillTx/>
              <a:latin typeface="IBM Plex Sans"/>
              <a:ea typeface="MS PGothic" pitchFamily="34" charset="-128"/>
              <a:cs typeface="+mn-cs"/>
            </a:endParaRPr>
          </a:p>
        </p:txBody>
      </p:sp>
      <p:sp>
        <p:nvSpPr>
          <p:cNvPr id="11" name="Oval 41">
            <a:extLst>
              <a:ext uri="{FF2B5EF4-FFF2-40B4-BE49-F238E27FC236}">
                <a16:creationId xmlns:a16="http://schemas.microsoft.com/office/drawing/2014/main" id="{8E55B352-1C6B-4C67-9B3B-4C3F160D4E81}"/>
              </a:ext>
            </a:extLst>
          </p:cNvPr>
          <p:cNvSpPr>
            <a:spLocks noChangeArrowheads="1"/>
          </p:cNvSpPr>
          <p:nvPr/>
        </p:nvSpPr>
        <p:spPr bwMode="auto">
          <a:xfrm>
            <a:off x="1494077" y="4024319"/>
            <a:ext cx="827953" cy="86544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9050" cmpd="sng">
            <a:solidFill>
              <a:srgbClr val="FFFFFF">
                <a:lumMod val="25000"/>
              </a:srgbClr>
            </a:solidFill>
            <a:miter lim="800000"/>
            <a:headEnd/>
            <a:tailEnd/>
          </a:ln>
          <a:effectLst>
            <a:outerShdw dist="12700" dir="5400000" algn="t" rotWithShape="0">
              <a:srgbClr val="808080">
                <a:alpha val="9000"/>
              </a:srgbClr>
            </a:outerShdw>
          </a:effectLst>
        </p:spPr>
        <p:txBody>
          <a:bodyPr lIns="210303" tIns="60959" rIns="89996" bIns="60959" anchor="ctr"/>
          <a:lstStyle/>
          <a:p>
            <a:pPr marL="339717" marR="0" lvl="0" indent="-339717" algn="ctr" defTabSz="708008" rtl="0" eaLnBrk="0" fontAlgn="base" latinLnBrk="0" hangingPunct="0">
              <a:lnSpc>
                <a:spcPct val="100000"/>
              </a:lnSpc>
              <a:spcBef>
                <a:spcPct val="40000"/>
              </a:spcBef>
              <a:spcAft>
                <a:spcPct val="0"/>
              </a:spcAft>
              <a:buClrTx/>
              <a:buSzTx/>
              <a:buFontTx/>
              <a:buNone/>
              <a:tabLst/>
              <a:defRPr/>
            </a:pPr>
            <a:endParaRPr kumimoji="0" lang="en-US" sz="1200" b="1" i="1" u="none" strike="noStrike" kern="0" cap="none" spc="0" normalizeH="0" baseline="0" noProof="0">
              <a:ln>
                <a:noFill/>
              </a:ln>
              <a:solidFill>
                <a:srgbClr val="000000"/>
              </a:solidFill>
              <a:effectLst/>
              <a:uLnTx/>
              <a:uFillTx/>
              <a:latin typeface="IBM Plex Sans"/>
              <a:ea typeface="MS PGothic" pitchFamily="34" charset="-128"/>
              <a:cs typeface="+mn-cs"/>
            </a:endParaRPr>
          </a:p>
        </p:txBody>
      </p:sp>
      <p:sp>
        <p:nvSpPr>
          <p:cNvPr id="5" name="TextBox 4">
            <a:extLst>
              <a:ext uri="{FF2B5EF4-FFF2-40B4-BE49-F238E27FC236}">
                <a16:creationId xmlns:a16="http://schemas.microsoft.com/office/drawing/2014/main" id="{74A25831-6B2C-4D2A-AB56-17E1C9BE0451}"/>
              </a:ext>
            </a:extLst>
          </p:cNvPr>
          <p:cNvSpPr txBox="1"/>
          <p:nvPr/>
        </p:nvSpPr>
        <p:spPr>
          <a:xfrm>
            <a:off x="2138421" y="4615834"/>
            <a:ext cx="851515" cy="461665"/>
          </a:xfrm>
          <a:prstGeom prst="rect">
            <a:avLst/>
          </a:prstGeom>
          <a:noFill/>
        </p:spPr>
        <p:txBody>
          <a:bodyPr wrap="none" rtlCol="0">
            <a:spAutoFit/>
          </a:bodyPr>
          <a:lstStyle/>
          <a:p>
            <a:r>
              <a:rPr lang="en-CA" sz="2400" b="1" dirty="0">
                <a:solidFill>
                  <a:schemeClr val="bg2"/>
                </a:solidFill>
                <a:latin typeface="Arial" panose="020B0604020202020204" pitchFamily="34" charset="0"/>
                <a:cs typeface="Arial" panose="020B0604020202020204" pitchFamily="34" charset="0"/>
              </a:rPr>
              <a:t>GPU</a:t>
            </a:r>
          </a:p>
        </p:txBody>
      </p:sp>
      <p:sp>
        <p:nvSpPr>
          <p:cNvPr id="12" name="TextBox 11">
            <a:extLst>
              <a:ext uri="{FF2B5EF4-FFF2-40B4-BE49-F238E27FC236}">
                <a16:creationId xmlns:a16="http://schemas.microsoft.com/office/drawing/2014/main" id="{5C6EE2F9-0ADE-4109-8A81-38AB708C1D20}"/>
              </a:ext>
            </a:extLst>
          </p:cNvPr>
          <p:cNvSpPr txBox="1"/>
          <p:nvPr/>
        </p:nvSpPr>
        <p:spPr>
          <a:xfrm>
            <a:off x="99671" y="3564799"/>
            <a:ext cx="851515" cy="461665"/>
          </a:xfrm>
          <a:prstGeom prst="rect">
            <a:avLst/>
          </a:prstGeom>
          <a:noFill/>
        </p:spPr>
        <p:txBody>
          <a:bodyPr wrap="none" rtlCol="0">
            <a:spAutoFit/>
          </a:bodyPr>
          <a:lstStyle/>
          <a:p>
            <a:r>
              <a:rPr lang="en-CA" sz="2400" b="1" dirty="0">
                <a:solidFill>
                  <a:schemeClr val="bg2"/>
                </a:solidFill>
                <a:latin typeface="Arial" panose="020B0604020202020204" pitchFamily="34" charset="0"/>
                <a:cs typeface="Arial" panose="020B0604020202020204" pitchFamily="34" charset="0"/>
              </a:rPr>
              <a:t>CPU</a:t>
            </a:r>
          </a:p>
        </p:txBody>
      </p:sp>
      <p:pic>
        <p:nvPicPr>
          <p:cNvPr id="14" name="Picture 13">
            <a:extLst>
              <a:ext uri="{FF2B5EF4-FFF2-40B4-BE49-F238E27FC236}">
                <a16:creationId xmlns:a16="http://schemas.microsoft.com/office/drawing/2014/main" id="{584908DB-9420-41DE-BBDE-27BF89BA35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3854" y="3346170"/>
            <a:ext cx="2572573" cy="1617134"/>
          </a:xfrm>
          <a:prstGeom prst="rect">
            <a:avLst/>
          </a:prstGeom>
        </p:spPr>
      </p:pic>
      <p:pic>
        <p:nvPicPr>
          <p:cNvPr id="16" name="Picture 15">
            <a:extLst>
              <a:ext uri="{FF2B5EF4-FFF2-40B4-BE49-F238E27FC236}">
                <a16:creationId xmlns:a16="http://schemas.microsoft.com/office/drawing/2014/main" id="{DA58EE52-A8A7-4BE9-B531-AE5BBF32D1ED}"/>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7948" b="89740" l="4046" r="97977">
                        <a14:foregroundMark x1="44220" y1="16763" x2="58815" y2="19075"/>
                        <a14:foregroundMark x1="34538" y1="9971" x2="57803" y2="8092"/>
                        <a14:foregroundMark x1="69798" y1="58815" x2="70954" y2="59249"/>
                        <a14:foregroundMark x1="66185" y1="75289" x2="62572" y2="76590"/>
                        <a14:foregroundMark x1="12861" y1="61705" x2="11994" y2="46532"/>
                        <a14:foregroundMark x1="5636" y1="53179" x2="5636" y2="53179"/>
                        <a14:foregroundMark x1="5202" y1="52890" x2="5202" y2="52890"/>
                        <a14:foregroundMark x1="89306" y1="32225" x2="88873" y2="34393"/>
                        <a14:foregroundMark x1="91329" y1="36272" x2="91329" y2="36272"/>
                        <a14:foregroundMark x1="94942" y1="36272" x2="94942" y2="36272"/>
                        <a14:foregroundMark x1="98121" y1="35405" x2="98121" y2="35405"/>
                        <a14:foregroundMark x1="96387" y1="33382" x2="96387" y2="33382"/>
                        <a14:foregroundMark x1="9104" y1="47254" x2="9104" y2="47254"/>
                        <a14:foregroundMark x1="5202" y1="50145" x2="5202" y2="50145"/>
                        <a14:foregroundMark x1="4046" y1="51012" x2="4046" y2="51012"/>
                        <a14:foregroundMark x1="38295" y1="77601" x2="41185" y2="78035"/>
                        <a14:backgroundMark x1="41908" y1="83382" x2="55780" y2="83815"/>
                        <a14:backgroundMark x1="40254" y1="79359" x2="60116" y2="81358"/>
                      </a14:backgroundRemoval>
                    </a14:imgEffect>
                  </a14:imgLayer>
                </a14:imgProps>
              </a:ext>
              <a:ext uri="{28A0092B-C50C-407E-A947-70E740481C1C}">
                <a14:useLocalDpi xmlns:a14="http://schemas.microsoft.com/office/drawing/2010/main"/>
              </a:ext>
            </a:extLst>
          </a:blip>
          <a:stretch>
            <a:fillRect/>
          </a:stretch>
        </p:blipFill>
        <p:spPr>
          <a:xfrm>
            <a:off x="6861105" y="3440529"/>
            <a:ext cx="1577636" cy="1577636"/>
          </a:xfrm>
          <a:prstGeom prst="rect">
            <a:avLst/>
          </a:prstGeom>
        </p:spPr>
      </p:pic>
    </p:spTree>
    <p:extLst>
      <p:ext uri="{BB962C8B-B14F-4D97-AF65-F5344CB8AC3E}">
        <p14:creationId xmlns:p14="http://schemas.microsoft.com/office/powerpoint/2010/main" val="136573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PowerAI Enterprise</a:t>
            </a:r>
            <a:br>
              <a:rPr lang="en-US" dirty="0">
                <a:solidFill>
                  <a:schemeClr val="tx1"/>
                </a:solidFill>
              </a:rPr>
            </a:br>
            <a:br>
              <a:rPr lang="en-US" dirty="0">
                <a:solidFill>
                  <a:schemeClr val="tx1"/>
                </a:solidFill>
              </a:rPr>
            </a:br>
            <a:r>
              <a:rPr lang="en-US" dirty="0">
                <a:solidFill>
                  <a:schemeClr val="tx1"/>
                </a:solidFill>
              </a:rPr>
              <a:t>What’s needed for </a:t>
            </a:r>
            <a:br>
              <a:rPr lang="en-US" dirty="0">
                <a:solidFill>
                  <a:schemeClr val="tx1"/>
                </a:solidFill>
              </a:rPr>
            </a:br>
            <a:r>
              <a:rPr lang="en-US" dirty="0">
                <a:solidFill>
                  <a:schemeClr val="tx1"/>
                </a:solidFill>
              </a:rPr>
              <a:t>enterprise AI</a:t>
            </a:r>
            <a:br>
              <a:rPr lang="en-US" dirty="0">
                <a:solidFill>
                  <a:schemeClr val="tx1"/>
                </a:solidFill>
              </a:rPr>
            </a:br>
            <a:br>
              <a:rPr lang="en-US" dirty="0">
                <a:solidFill>
                  <a:schemeClr val="tx1"/>
                </a:solidFill>
              </a:rPr>
            </a:br>
            <a:r>
              <a:rPr lang="en-US" b="0" dirty="0">
                <a:solidFill>
                  <a:schemeClr val="tx1"/>
                </a:solidFill>
              </a:rPr>
              <a:t>—</a:t>
            </a:r>
            <a:br>
              <a:rPr lang="en-US" b="0" dirty="0">
                <a:solidFill>
                  <a:schemeClr val="tx1"/>
                </a:solidFill>
              </a:rPr>
            </a:br>
            <a:endParaRPr lang="en-US" b="0" dirty="0">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3811" y="4705350"/>
            <a:ext cx="521589" cy="211455"/>
          </a:xfrm>
          <a:prstGeom prst="rect">
            <a:avLst/>
          </a:prstGeom>
        </p:spPr>
      </p:pic>
      <p:sp>
        <p:nvSpPr>
          <p:cNvPr id="9" name="Rectangle 8"/>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dirty="0">
              <a:solidFill>
                <a:srgbClr val="FFFFFF"/>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4F84A5E-3D6D-4442-863E-B4AB1B56AE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3736" y="1051417"/>
            <a:ext cx="4563688" cy="3040665"/>
          </a:xfrm>
          <a:prstGeom prst="rect">
            <a:avLst/>
          </a:prstGeom>
        </p:spPr>
      </p:pic>
    </p:spTree>
    <p:extLst>
      <p:ext uri="{BB962C8B-B14F-4D97-AF65-F5344CB8AC3E}">
        <p14:creationId xmlns:p14="http://schemas.microsoft.com/office/powerpoint/2010/main" val="292688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026550B-17F8-44CE-9713-8734D0818B7F}"/>
              </a:ext>
            </a:extLst>
          </p:cNvPr>
          <p:cNvGrpSpPr/>
          <p:nvPr/>
        </p:nvGrpSpPr>
        <p:grpSpPr>
          <a:xfrm>
            <a:off x="304771" y="1293514"/>
            <a:ext cx="8534449" cy="2903408"/>
            <a:chOff x="228600" y="1829390"/>
            <a:chExt cx="8534449" cy="2903408"/>
          </a:xfrm>
        </p:grpSpPr>
        <p:grpSp>
          <p:nvGrpSpPr>
            <p:cNvPr id="32" name="Group 31">
              <a:extLst>
                <a:ext uri="{FF2B5EF4-FFF2-40B4-BE49-F238E27FC236}">
                  <a16:creationId xmlns:a16="http://schemas.microsoft.com/office/drawing/2014/main" id="{5C2B1AF8-1E71-4920-8401-E10AEE0A2658}"/>
                </a:ext>
              </a:extLst>
            </p:cNvPr>
            <p:cNvGrpSpPr/>
            <p:nvPr/>
          </p:nvGrpSpPr>
          <p:grpSpPr>
            <a:xfrm>
              <a:off x="4699032" y="1829390"/>
              <a:ext cx="1828800" cy="2903408"/>
              <a:chOff x="4699032" y="1829390"/>
              <a:chExt cx="1828800" cy="2903408"/>
            </a:xfrm>
          </p:grpSpPr>
          <p:grpSp>
            <p:nvGrpSpPr>
              <p:cNvPr id="54" name="Group 53">
                <a:extLst>
                  <a:ext uri="{FF2B5EF4-FFF2-40B4-BE49-F238E27FC236}">
                    <a16:creationId xmlns:a16="http://schemas.microsoft.com/office/drawing/2014/main" id="{71FFCE3D-8648-4C7A-A6C0-A6727BC7ACF5}"/>
                  </a:ext>
                </a:extLst>
              </p:cNvPr>
              <p:cNvGrpSpPr/>
              <p:nvPr/>
            </p:nvGrpSpPr>
            <p:grpSpPr>
              <a:xfrm>
                <a:off x="4699032" y="1829390"/>
                <a:ext cx="1828800" cy="1828800"/>
                <a:chOff x="4691614" y="1902542"/>
                <a:chExt cx="1828800" cy="1828800"/>
              </a:xfrm>
            </p:grpSpPr>
            <p:sp>
              <p:nvSpPr>
                <p:cNvPr id="56" name="Rectangle: Rounded Corners 5">
                  <a:extLst>
                    <a:ext uri="{FF2B5EF4-FFF2-40B4-BE49-F238E27FC236}">
                      <a16:creationId xmlns:a16="http://schemas.microsoft.com/office/drawing/2014/main" id="{5F295103-DC41-45A8-BA27-664843A8B153}"/>
                    </a:ext>
                  </a:extLst>
                </p:cNvPr>
                <p:cNvSpPr/>
                <p:nvPr/>
              </p:nvSpPr>
              <p:spPr>
                <a:xfrm>
                  <a:off x="4691614" y="1902542"/>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pic>
              <p:nvPicPr>
                <p:cNvPr id="57" name="Graphic 56" descr="Television">
                  <a:extLst>
                    <a:ext uri="{FF2B5EF4-FFF2-40B4-BE49-F238E27FC236}">
                      <a16:creationId xmlns:a16="http://schemas.microsoft.com/office/drawing/2014/main" id="{9F6441C7-950C-4F26-9A20-332C6A9691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0214" y="2204294"/>
                  <a:ext cx="1371600" cy="1371600"/>
                </a:xfrm>
                <a:prstGeom prst="rect">
                  <a:avLst/>
                </a:prstGeom>
              </p:spPr>
            </p:pic>
            <p:pic>
              <p:nvPicPr>
                <p:cNvPr id="58" name="Graphic 57" descr="Hierarchy">
                  <a:extLst>
                    <a:ext uri="{FF2B5EF4-FFF2-40B4-BE49-F238E27FC236}">
                      <a16:creationId xmlns:a16="http://schemas.microsoft.com/office/drawing/2014/main" id="{A1004391-122A-4C8D-8189-52ADA443B4E7}"/>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5148814" y="2451182"/>
                  <a:ext cx="914400" cy="731520"/>
                </a:xfrm>
                <a:prstGeom prst="rect">
                  <a:avLst/>
                </a:prstGeom>
              </p:spPr>
            </p:pic>
          </p:grpSp>
          <p:sp>
            <p:nvSpPr>
              <p:cNvPr id="55" name="Rectangle: Rounded Corners 5">
                <a:extLst>
                  <a:ext uri="{FF2B5EF4-FFF2-40B4-BE49-F238E27FC236}">
                    <a16:creationId xmlns:a16="http://schemas.microsoft.com/office/drawing/2014/main" id="{C372FDEC-85DA-4F49-97B1-4085E6D55A18}"/>
                  </a:ext>
                </a:extLst>
              </p:cNvPr>
              <p:cNvSpPr/>
              <p:nvPr/>
            </p:nvSpPr>
            <p:spPr>
              <a:xfrm>
                <a:off x="4699032"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latin typeface="HelvNeue for IBM" pitchFamily="-84" charset="0"/>
                    <a:sym typeface="IBM Plex Sans Regular"/>
                  </a:rPr>
                  <a:t>Simplified Management</a:t>
                </a:r>
              </a:p>
            </p:txBody>
          </p:sp>
        </p:grpSp>
        <p:grpSp>
          <p:nvGrpSpPr>
            <p:cNvPr id="33" name="Group 32">
              <a:extLst>
                <a:ext uri="{FF2B5EF4-FFF2-40B4-BE49-F238E27FC236}">
                  <a16:creationId xmlns:a16="http://schemas.microsoft.com/office/drawing/2014/main" id="{EB6B3066-4A05-400C-9448-7B2E5DD23204}"/>
                </a:ext>
              </a:extLst>
            </p:cNvPr>
            <p:cNvGrpSpPr/>
            <p:nvPr/>
          </p:nvGrpSpPr>
          <p:grpSpPr>
            <a:xfrm>
              <a:off x="228600" y="1829390"/>
              <a:ext cx="1828800" cy="2903408"/>
              <a:chOff x="228600" y="1829390"/>
              <a:chExt cx="1828800" cy="2903408"/>
            </a:xfrm>
          </p:grpSpPr>
          <p:sp>
            <p:nvSpPr>
              <p:cNvPr id="48" name="Rectangle: Rounded Corners 2">
                <a:extLst>
                  <a:ext uri="{FF2B5EF4-FFF2-40B4-BE49-F238E27FC236}">
                    <a16:creationId xmlns:a16="http://schemas.microsoft.com/office/drawing/2014/main" id="{C78C784F-52CB-4BC2-B742-047CCCF48C55}"/>
                  </a:ext>
                </a:extLst>
              </p:cNvPr>
              <p:cNvSpPr/>
              <p:nvPr/>
            </p:nvSpPr>
            <p:spPr>
              <a:xfrm>
                <a:off x="228600"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D6FED"/>
                    </a:solidFill>
                    <a:latin typeface="HelvNeue for IBM" pitchFamily="-84" charset="0"/>
                    <a:sym typeface="IBM Plex Sans Regular"/>
                  </a:rPr>
                  <a:t>Faster Time </a:t>
                </a:r>
                <a:br>
                  <a:rPr lang="en-US" sz="1800" b="1" dirty="0">
                    <a:solidFill>
                      <a:srgbClr val="3D6FED"/>
                    </a:solidFill>
                    <a:latin typeface="HelvNeue for IBM" pitchFamily="-84" charset="0"/>
                    <a:sym typeface="IBM Plex Sans Regular"/>
                  </a:rPr>
                </a:br>
                <a:r>
                  <a:rPr lang="en-US" sz="1800" b="1" dirty="0">
                    <a:solidFill>
                      <a:srgbClr val="3D6FED"/>
                    </a:solidFill>
                    <a:latin typeface="HelvNeue for IBM" pitchFamily="-84" charset="0"/>
                    <a:sym typeface="IBM Plex Sans Regular"/>
                  </a:rPr>
                  <a:t>to Results &amp; Accuracy</a:t>
                </a:r>
              </a:p>
            </p:txBody>
          </p:sp>
          <p:grpSp>
            <p:nvGrpSpPr>
              <p:cNvPr id="49" name="Group 48">
                <a:extLst>
                  <a:ext uri="{FF2B5EF4-FFF2-40B4-BE49-F238E27FC236}">
                    <a16:creationId xmlns:a16="http://schemas.microsoft.com/office/drawing/2014/main" id="{ACF6AA59-4E22-4E43-99E8-B52F37DD4879}"/>
                  </a:ext>
                </a:extLst>
              </p:cNvPr>
              <p:cNvGrpSpPr/>
              <p:nvPr/>
            </p:nvGrpSpPr>
            <p:grpSpPr>
              <a:xfrm>
                <a:off x="228600" y="1829390"/>
                <a:ext cx="1828800" cy="1828800"/>
                <a:chOff x="324399" y="1852989"/>
                <a:chExt cx="1828800" cy="1828800"/>
              </a:xfrm>
            </p:grpSpPr>
            <p:grpSp>
              <p:nvGrpSpPr>
                <p:cNvPr id="50" name="Group 49">
                  <a:extLst>
                    <a:ext uri="{FF2B5EF4-FFF2-40B4-BE49-F238E27FC236}">
                      <a16:creationId xmlns:a16="http://schemas.microsoft.com/office/drawing/2014/main" id="{8BCFF690-D22C-49D8-B4FE-5B0632153F53}"/>
                    </a:ext>
                  </a:extLst>
                </p:cNvPr>
                <p:cNvGrpSpPr/>
                <p:nvPr/>
              </p:nvGrpSpPr>
              <p:grpSpPr>
                <a:xfrm>
                  <a:off x="513112" y="2011951"/>
                  <a:ext cx="1451374" cy="1510876"/>
                  <a:chOff x="415695" y="2129026"/>
                  <a:chExt cx="1451374" cy="1510876"/>
                </a:xfrm>
                <a:solidFill>
                  <a:srgbClr val="3D6FED"/>
                </a:solidFill>
              </p:grpSpPr>
              <p:pic>
                <p:nvPicPr>
                  <p:cNvPr id="52" name="Graphic 51" descr="Stopwatch">
                    <a:extLst>
                      <a:ext uri="{FF2B5EF4-FFF2-40B4-BE49-F238E27FC236}">
                        <a16:creationId xmlns:a16="http://schemas.microsoft.com/office/drawing/2014/main" id="{ABD20846-197E-4CD4-9B85-FF108AFDB3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695" y="2129026"/>
                    <a:ext cx="914400" cy="914400"/>
                  </a:xfrm>
                  <a:prstGeom prst="rect">
                    <a:avLst/>
                  </a:prstGeom>
                </p:spPr>
              </p:pic>
              <p:pic>
                <p:nvPicPr>
                  <p:cNvPr id="53" name="Graphic 52" descr="Bullseye">
                    <a:extLst>
                      <a:ext uri="{FF2B5EF4-FFF2-40B4-BE49-F238E27FC236}">
                        <a16:creationId xmlns:a16="http://schemas.microsoft.com/office/drawing/2014/main" id="{C87C1048-5F89-44EB-ADAB-4AB5FA8390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2669" y="2725502"/>
                    <a:ext cx="914400" cy="914400"/>
                  </a:xfrm>
                  <a:prstGeom prst="rect">
                    <a:avLst/>
                  </a:prstGeom>
                </p:spPr>
              </p:pic>
            </p:grpSp>
            <p:sp>
              <p:nvSpPr>
                <p:cNvPr id="51" name="Rectangle: Rounded Corners 5">
                  <a:extLst>
                    <a:ext uri="{FF2B5EF4-FFF2-40B4-BE49-F238E27FC236}">
                      <a16:creationId xmlns:a16="http://schemas.microsoft.com/office/drawing/2014/main" id="{5D3E8871-97F2-4135-8CB4-243A93F80D09}"/>
                    </a:ext>
                  </a:extLst>
                </p:cNvPr>
                <p:cNvSpPr/>
                <p:nvPr/>
              </p:nvSpPr>
              <p:spPr>
                <a:xfrm>
                  <a:off x="324399" y="1852989"/>
                  <a:ext cx="1828800" cy="1828800"/>
                </a:xfrm>
                <a:prstGeom prst="ellipse">
                  <a:avLst/>
                </a:prstGeom>
                <a:noFill/>
                <a:ln w="76200">
                  <a:solidFill>
                    <a:srgbClr val="3D6FED"/>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nvGrpSpPr>
            <p:cNvPr id="34" name="Group 33">
              <a:extLst>
                <a:ext uri="{FF2B5EF4-FFF2-40B4-BE49-F238E27FC236}">
                  <a16:creationId xmlns:a16="http://schemas.microsoft.com/office/drawing/2014/main" id="{47AF9D56-4F49-4A07-90BD-968F3A7FEACC}"/>
                </a:ext>
              </a:extLst>
            </p:cNvPr>
            <p:cNvGrpSpPr/>
            <p:nvPr/>
          </p:nvGrpSpPr>
          <p:grpSpPr>
            <a:xfrm>
              <a:off x="2463816" y="1829390"/>
              <a:ext cx="1828800" cy="2903408"/>
              <a:chOff x="2463816" y="1829390"/>
              <a:chExt cx="1828800" cy="2903408"/>
            </a:xfrm>
          </p:grpSpPr>
          <p:sp>
            <p:nvSpPr>
              <p:cNvPr id="42" name="Rectangle: Rounded Corners 4">
                <a:extLst>
                  <a:ext uri="{FF2B5EF4-FFF2-40B4-BE49-F238E27FC236}">
                    <a16:creationId xmlns:a16="http://schemas.microsoft.com/office/drawing/2014/main" id="{85312926-3A3C-4F9A-B721-AE9D5BDACDB6}"/>
                  </a:ext>
                </a:extLst>
              </p:cNvPr>
              <p:cNvSpPr/>
              <p:nvPr/>
            </p:nvSpPr>
            <p:spPr>
              <a:xfrm>
                <a:off x="2463816"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FBABA"/>
                    </a:solidFill>
                    <a:latin typeface="HelvNeue for IBM" pitchFamily="-84" charset="0"/>
                    <a:sym typeface="IBM Plex Sans Regular"/>
                  </a:rPr>
                  <a:t>Increased Resource Utilization </a:t>
                </a:r>
              </a:p>
            </p:txBody>
          </p:sp>
          <p:grpSp>
            <p:nvGrpSpPr>
              <p:cNvPr id="43" name="Group 42">
                <a:extLst>
                  <a:ext uri="{FF2B5EF4-FFF2-40B4-BE49-F238E27FC236}">
                    <a16:creationId xmlns:a16="http://schemas.microsoft.com/office/drawing/2014/main" id="{743E0504-0389-4769-AB11-329672275A21}"/>
                  </a:ext>
                </a:extLst>
              </p:cNvPr>
              <p:cNvGrpSpPr/>
              <p:nvPr/>
            </p:nvGrpSpPr>
            <p:grpSpPr>
              <a:xfrm>
                <a:off x="2463816" y="1829390"/>
                <a:ext cx="1828800" cy="1828800"/>
                <a:chOff x="2343089" y="1950392"/>
                <a:chExt cx="1828800" cy="1828800"/>
              </a:xfrm>
            </p:grpSpPr>
            <p:sp>
              <p:nvSpPr>
                <p:cNvPr id="44" name="Rectangle: Rounded Corners 5">
                  <a:extLst>
                    <a:ext uri="{FF2B5EF4-FFF2-40B4-BE49-F238E27FC236}">
                      <a16:creationId xmlns:a16="http://schemas.microsoft.com/office/drawing/2014/main" id="{4A89BAEC-BA53-4D0E-9373-850A92A2C503}"/>
                    </a:ext>
                  </a:extLst>
                </p:cNvPr>
                <p:cNvSpPr/>
                <p:nvPr/>
              </p:nvSpPr>
              <p:spPr>
                <a:xfrm>
                  <a:off x="2343089" y="1950392"/>
                  <a:ext cx="1828800" cy="1828800"/>
                </a:xfrm>
                <a:prstGeom prst="ellipse">
                  <a:avLst/>
                </a:prstGeom>
                <a:noFill/>
                <a:ln w="76200">
                  <a:solidFill>
                    <a:srgbClr val="3FBABA"/>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nvGrpSpPr>
                <p:cNvPr id="45" name="Group 44">
                  <a:extLst>
                    <a:ext uri="{FF2B5EF4-FFF2-40B4-BE49-F238E27FC236}">
                      <a16:creationId xmlns:a16="http://schemas.microsoft.com/office/drawing/2014/main" id="{B8C7DC08-A202-4133-857C-23CD0D6F5AD6}"/>
                    </a:ext>
                  </a:extLst>
                </p:cNvPr>
                <p:cNvGrpSpPr/>
                <p:nvPr/>
              </p:nvGrpSpPr>
              <p:grpSpPr>
                <a:xfrm>
                  <a:off x="2556186" y="2072778"/>
                  <a:ext cx="1451374" cy="1510876"/>
                  <a:chOff x="2531802" y="2109354"/>
                  <a:chExt cx="1451374" cy="1510876"/>
                </a:xfrm>
                <a:solidFill>
                  <a:srgbClr val="3FBABA"/>
                </a:solidFill>
              </p:grpSpPr>
              <p:pic>
                <p:nvPicPr>
                  <p:cNvPr id="46" name="Graphic 45" descr="UpwardTrend_LTR">
                    <a:extLst>
                      <a:ext uri="{FF2B5EF4-FFF2-40B4-BE49-F238E27FC236}">
                        <a16:creationId xmlns:a16="http://schemas.microsoft.com/office/drawing/2014/main" id="{AA382D72-F711-4A86-A257-821CBF8E5D7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1802" y="2705830"/>
                    <a:ext cx="914400" cy="914400"/>
                  </a:xfrm>
                  <a:prstGeom prst="rect">
                    <a:avLst/>
                  </a:prstGeom>
                </p:spPr>
              </p:pic>
              <p:pic>
                <p:nvPicPr>
                  <p:cNvPr id="47" name="Graphic 46" descr="PiggyBank">
                    <a:extLst>
                      <a:ext uri="{FF2B5EF4-FFF2-40B4-BE49-F238E27FC236}">
                        <a16:creationId xmlns:a16="http://schemas.microsoft.com/office/drawing/2014/main" id="{456AA293-CEC2-458C-85FB-AAEBA998DA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776" y="2109354"/>
                    <a:ext cx="914400" cy="914400"/>
                  </a:xfrm>
                  <a:prstGeom prst="rect">
                    <a:avLst/>
                  </a:prstGeom>
                </p:spPr>
              </p:pic>
            </p:grpSp>
          </p:grpSp>
        </p:grpSp>
        <p:grpSp>
          <p:nvGrpSpPr>
            <p:cNvPr id="35" name="Group 34">
              <a:extLst>
                <a:ext uri="{FF2B5EF4-FFF2-40B4-BE49-F238E27FC236}">
                  <a16:creationId xmlns:a16="http://schemas.microsoft.com/office/drawing/2014/main" id="{1F5660FB-DAA3-4A0B-B775-DEA3F657111F}"/>
                </a:ext>
              </a:extLst>
            </p:cNvPr>
            <p:cNvGrpSpPr/>
            <p:nvPr/>
          </p:nvGrpSpPr>
          <p:grpSpPr>
            <a:xfrm>
              <a:off x="6934249" y="1829390"/>
              <a:ext cx="1828800" cy="2903408"/>
              <a:chOff x="6934249" y="1829390"/>
              <a:chExt cx="1828800" cy="2903408"/>
            </a:xfrm>
          </p:grpSpPr>
          <p:sp>
            <p:nvSpPr>
              <p:cNvPr id="36" name="Rectangle: Rounded Corners 5">
                <a:extLst>
                  <a:ext uri="{FF2B5EF4-FFF2-40B4-BE49-F238E27FC236}">
                    <a16:creationId xmlns:a16="http://schemas.microsoft.com/office/drawing/2014/main" id="{16AEFDB3-CEA0-48BA-ABFA-9CDD83DEE795}"/>
                  </a:ext>
                </a:extLst>
              </p:cNvPr>
              <p:cNvSpPr/>
              <p:nvPr/>
            </p:nvSpPr>
            <p:spPr>
              <a:xfrm>
                <a:off x="6934249"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chemeClr val="bg2">
                        <a:lumMod val="75000"/>
                      </a:schemeClr>
                    </a:solidFill>
                    <a:latin typeface="HelvNeue for IBM" pitchFamily="-84" charset="0"/>
                    <a:sym typeface="IBM Plex Sans Regular"/>
                  </a:rPr>
                  <a:t>Enterprise Solution</a:t>
                </a:r>
              </a:p>
            </p:txBody>
          </p:sp>
          <p:grpSp>
            <p:nvGrpSpPr>
              <p:cNvPr id="37" name="Group 36">
                <a:extLst>
                  <a:ext uri="{FF2B5EF4-FFF2-40B4-BE49-F238E27FC236}">
                    <a16:creationId xmlns:a16="http://schemas.microsoft.com/office/drawing/2014/main" id="{7FF63F06-E8CC-4C85-A7E1-546CBE73DFAA}"/>
                  </a:ext>
                </a:extLst>
              </p:cNvPr>
              <p:cNvGrpSpPr/>
              <p:nvPr/>
            </p:nvGrpSpPr>
            <p:grpSpPr>
              <a:xfrm>
                <a:off x="6934249" y="1829390"/>
                <a:ext cx="1828800" cy="1828800"/>
                <a:chOff x="6934249" y="1894875"/>
                <a:chExt cx="1828800" cy="1828800"/>
              </a:xfrm>
            </p:grpSpPr>
            <p:grpSp>
              <p:nvGrpSpPr>
                <p:cNvPr id="38" name="Group 37">
                  <a:extLst>
                    <a:ext uri="{FF2B5EF4-FFF2-40B4-BE49-F238E27FC236}">
                      <a16:creationId xmlns:a16="http://schemas.microsoft.com/office/drawing/2014/main" id="{C07FC519-9399-4535-A01A-9B6170E883DD}"/>
                    </a:ext>
                  </a:extLst>
                </p:cNvPr>
                <p:cNvGrpSpPr/>
                <p:nvPr/>
              </p:nvGrpSpPr>
              <p:grpSpPr>
                <a:xfrm>
                  <a:off x="7254289" y="2128872"/>
                  <a:ext cx="1188720" cy="1360807"/>
                  <a:chOff x="7254289" y="2066962"/>
                  <a:chExt cx="1188720" cy="1360807"/>
                </a:xfrm>
              </p:grpSpPr>
              <p:pic>
                <p:nvPicPr>
                  <p:cNvPr id="40" name="Graphic 39" descr="City">
                    <a:extLst>
                      <a:ext uri="{FF2B5EF4-FFF2-40B4-BE49-F238E27FC236}">
                        <a16:creationId xmlns:a16="http://schemas.microsoft.com/office/drawing/2014/main" id="{91EE4CBD-85B0-400C-A52B-473C8B576A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54289" y="2066962"/>
                    <a:ext cx="1188720" cy="1188720"/>
                  </a:xfrm>
                  <a:prstGeom prst="rect">
                    <a:avLst/>
                  </a:prstGeom>
                </p:spPr>
              </p:pic>
              <p:pic>
                <p:nvPicPr>
                  <p:cNvPr id="41" name="Graphic 40" descr="Lock">
                    <a:extLst>
                      <a:ext uri="{FF2B5EF4-FFF2-40B4-BE49-F238E27FC236}">
                        <a16:creationId xmlns:a16="http://schemas.microsoft.com/office/drawing/2014/main" id="{2EA52B8A-6A8E-4F19-B101-EC9C6F2C042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678850" y="2742494"/>
                    <a:ext cx="685275" cy="685275"/>
                  </a:xfrm>
                  <a:prstGeom prst="rect">
                    <a:avLst/>
                  </a:prstGeom>
                </p:spPr>
              </p:pic>
            </p:grpSp>
            <p:sp>
              <p:nvSpPr>
                <p:cNvPr id="39" name="Rectangle: Rounded Corners 5">
                  <a:extLst>
                    <a:ext uri="{FF2B5EF4-FFF2-40B4-BE49-F238E27FC236}">
                      <a16:creationId xmlns:a16="http://schemas.microsoft.com/office/drawing/2014/main" id="{816CCFC6-D55F-49FD-B962-F4E78113021F}"/>
                    </a:ext>
                  </a:extLst>
                </p:cNvPr>
                <p:cNvSpPr/>
                <p:nvPr/>
              </p:nvSpPr>
              <p:spPr>
                <a:xfrm>
                  <a:off x="6934249" y="1894875"/>
                  <a:ext cx="1828800" cy="1828800"/>
                </a:xfrm>
                <a:prstGeom prst="ellipse">
                  <a:avLst/>
                </a:prstGeom>
                <a:noFill/>
                <a:ln w="76200">
                  <a:solidFill>
                    <a:schemeClr val="bg2">
                      <a:lumMod val="85000"/>
                    </a:schemeClr>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grpSp>
        <p:nvGrpSpPr>
          <p:cNvPr id="117" name="Group 116">
            <a:extLst>
              <a:ext uri="{FF2B5EF4-FFF2-40B4-BE49-F238E27FC236}">
                <a16:creationId xmlns:a16="http://schemas.microsoft.com/office/drawing/2014/main" id="{7CEBB7DC-9AFC-DD45-A0B0-00A14BB95019}"/>
              </a:ext>
            </a:extLst>
          </p:cNvPr>
          <p:cNvGrpSpPr/>
          <p:nvPr/>
        </p:nvGrpSpPr>
        <p:grpSpPr>
          <a:xfrm>
            <a:off x="304777" y="1293514"/>
            <a:ext cx="8534449" cy="2903408"/>
            <a:chOff x="228600" y="1829390"/>
            <a:chExt cx="8534449" cy="2903408"/>
          </a:xfrm>
        </p:grpSpPr>
        <p:grpSp>
          <p:nvGrpSpPr>
            <p:cNvPr id="118" name="Group 117">
              <a:extLst>
                <a:ext uri="{FF2B5EF4-FFF2-40B4-BE49-F238E27FC236}">
                  <a16:creationId xmlns:a16="http://schemas.microsoft.com/office/drawing/2014/main" id="{156893A2-60AB-454B-B727-2D70DEE73591}"/>
                </a:ext>
              </a:extLst>
            </p:cNvPr>
            <p:cNvGrpSpPr/>
            <p:nvPr/>
          </p:nvGrpSpPr>
          <p:grpSpPr>
            <a:xfrm>
              <a:off x="4699032" y="1829390"/>
              <a:ext cx="1828800" cy="2903408"/>
              <a:chOff x="4699032" y="1829390"/>
              <a:chExt cx="1828800" cy="2903408"/>
            </a:xfrm>
          </p:grpSpPr>
          <p:grpSp>
            <p:nvGrpSpPr>
              <p:cNvPr id="140" name="Group 139">
                <a:extLst>
                  <a:ext uri="{FF2B5EF4-FFF2-40B4-BE49-F238E27FC236}">
                    <a16:creationId xmlns:a16="http://schemas.microsoft.com/office/drawing/2014/main" id="{D22393F3-16CA-C748-920C-A5BC60BC5157}"/>
                  </a:ext>
                </a:extLst>
              </p:cNvPr>
              <p:cNvGrpSpPr/>
              <p:nvPr/>
            </p:nvGrpSpPr>
            <p:grpSpPr>
              <a:xfrm>
                <a:off x="4699032" y="1829390"/>
                <a:ext cx="1828800" cy="1828800"/>
                <a:chOff x="4691614" y="1902542"/>
                <a:chExt cx="1828800" cy="1828800"/>
              </a:xfrm>
            </p:grpSpPr>
            <p:sp>
              <p:nvSpPr>
                <p:cNvPr id="142" name="Rectangle: Rounded Corners 5">
                  <a:extLst>
                    <a:ext uri="{FF2B5EF4-FFF2-40B4-BE49-F238E27FC236}">
                      <a16:creationId xmlns:a16="http://schemas.microsoft.com/office/drawing/2014/main" id="{B108B2B1-DC7B-5C4F-AEEE-1FE2DAD1E64E}"/>
                    </a:ext>
                  </a:extLst>
                </p:cNvPr>
                <p:cNvSpPr/>
                <p:nvPr/>
              </p:nvSpPr>
              <p:spPr>
                <a:xfrm>
                  <a:off x="4691614" y="1902542"/>
                  <a:ext cx="1828800" cy="1828800"/>
                </a:xfrm>
                <a:prstGeom prst="ellipse">
                  <a:avLst/>
                </a:prstGeom>
                <a:noFill/>
                <a:ln w="76200">
                  <a:solidFill>
                    <a:srgbClr val="3D6FED"/>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pic>
              <p:nvPicPr>
                <p:cNvPr id="143" name="Graphic 142" descr="Television">
                  <a:extLst>
                    <a:ext uri="{FF2B5EF4-FFF2-40B4-BE49-F238E27FC236}">
                      <a16:creationId xmlns:a16="http://schemas.microsoft.com/office/drawing/2014/main" id="{6C839F6A-24D1-ED44-810C-B6872E53DAD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920214" y="2204294"/>
                  <a:ext cx="1371600" cy="1371600"/>
                </a:xfrm>
                <a:prstGeom prst="rect">
                  <a:avLst/>
                </a:prstGeom>
              </p:spPr>
            </p:pic>
            <p:pic>
              <p:nvPicPr>
                <p:cNvPr id="144" name="Graphic 143" descr="Hierarchy">
                  <a:extLst>
                    <a:ext uri="{FF2B5EF4-FFF2-40B4-BE49-F238E27FC236}">
                      <a16:creationId xmlns:a16="http://schemas.microsoft.com/office/drawing/2014/main" id="{B229E737-7953-454A-8D96-189DD5F08691}"/>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5148814" y="2451182"/>
                  <a:ext cx="914400" cy="731520"/>
                </a:xfrm>
                <a:prstGeom prst="rect">
                  <a:avLst/>
                </a:prstGeom>
              </p:spPr>
            </p:pic>
          </p:grpSp>
          <p:sp>
            <p:nvSpPr>
              <p:cNvPr id="141" name="Rectangle: Rounded Corners 5">
                <a:extLst>
                  <a:ext uri="{FF2B5EF4-FFF2-40B4-BE49-F238E27FC236}">
                    <a16:creationId xmlns:a16="http://schemas.microsoft.com/office/drawing/2014/main" id="{BF9EEF7C-4E60-A247-8876-8417DCBD3D36}"/>
                  </a:ext>
                </a:extLst>
              </p:cNvPr>
              <p:cNvSpPr/>
              <p:nvPr/>
            </p:nvSpPr>
            <p:spPr>
              <a:xfrm>
                <a:off x="4699032"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D6FED"/>
                    </a:solidFill>
                    <a:sym typeface="IBM Plex Sans Regular"/>
                  </a:rPr>
                  <a:t>Simplified Management</a:t>
                </a:r>
              </a:p>
            </p:txBody>
          </p:sp>
        </p:grpSp>
        <p:grpSp>
          <p:nvGrpSpPr>
            <p:cNvPr id="119" name="Group 118">
              <a:extLst>
                <a:ext uri="{FF2B5EF4-FFF2-40B4-BE49-F238E27FC236}">
                  <a16:creationId xmlns:a16="http://schemas.microsoft.com/office/drawing/2014/main" id="{AD07E88D-3FDF-7C49-A970-AF42EC536A4C}"/>
                </a:ext>
              </a:extLst>
            </p:cNvPr>
            <p:cNvGrpSpPr/>
            <p:nvPr/>
          </p:nvGrpSpPr>
          <p:grpSpPr>
            <a:xfrm>
              <a:off x="228600" y="1829390"/>
              <a:ext cx="1828800" cy="2903408"/>
              <a:chOff x="228600" y="1829390"/>
              <a:chExt cx="1828800" cy="2903408"/>
            </a:xfrm>
          </p:grpSpPr>
          <p:sp>
            <p:nvSpPr>
              <p:cNvPr id="134" name="Rectangle: Rounded Corners 2">
                <a:extLst>
                  <a:ext uri="{FF2B5EF4-FFF2-40B4-BE49-F238E27FC236}">
                    <a16:creationId xmlns:a16="http://schemas.microsoft.com/office/drawing/2014/main" id="{8E3396B2-6954-0846-BAEF-3FC0A8652F0A}"/>
                  </a:ext>
                </a:extLst>
              </p:cNvPr>
              <p:cNvSpPr/>
              <p:nvPr/>
            </p:nvSpPr>
            <p:spPr>
              <a:xfrm>
                <a:off x="228600"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D6FED"/>
                    </a:solidFill>
                    <a:sym typeface="IBM Plex Sans Regular"/>
                  </a:rPr>
                  <a:t>Faster Time </a:t>
                </a:r>
                <a:br>
                  <a:rPr lang="en-US" sz="1800" b="1" dirty="0">
                    <a:solidFill>
                      <a:srgbClr val="3D6FED"/>
                    </a:solidFill>
                    <a:sym typeface="IBM Plex Sans Regular"/>
                  </a:rPr>
                </a:br>
                <a:r>
                  <a:rPr lang="en-US" sz="1800" b="1" dirty="0">
                    <a:solidFill>
                      <a:srgbClr val="3D6FED"/>
                    </a:solidFill>
                    <a:sym typeface="IBM Plex Sans Regular"/>
                  </a:rPr>
                  <a:t>to Results &amp; Accuracy</a:t>
                </a:r>
              </a:p>
            </p:txBody>
          </p:sp>
          <p:grpSp>
            <p:nvGrpSpPr>
              <p:cNvPr id="135" name="Group 134">
                <a:extLst>
                  <a:ext uri="{FF2B5EF4-FFF2-40B4-BE49-F238E27FC236}">
                    <a16:creationId xmlns:a16="http://schemas.microsoft.com/office/drawing/2014/main" id="{8A9DECF6-7E57-B744-A673-E0BE66EDBC9B}"/>
                  </a:ext>
                </a:extLst>
              </p:cNvPr>
              <p:cNvGrpSpPr/>
              <p:nvPr/>
            </p:nvGrpSpPr>
            <p:grpSpPr>
              <a:xfrm>
                <a:off x="228600" y="1829390"/>
                <a:ext cx="1828800" cy="1828800"/>
                <a:chOff x="324399" y="1852989"/>
                <a:chExt cx="1828800" cy="1828800"/>
              </a:xfrm>
            </p:grpSpPr>
            <p:grpSp>
              <p:nvGrpSpPr>
                <p:cNvPr id="136" name="Group 135">
                  <a:extLst>
                    <a:ext uri="{FF2B5EF4-FFF2-40B4-BE49-F238E27FC236}">
                      <a16:creationId xmlns:a16="http://schemas.microsoft.com/office/drawing/2014/main" id="{0FFC9104-7157-EC48-8C9F-4794D994E52C}"/>
                    </a:ext>
                  </a:extLst>
                </p:cNvPr>
                <p:cNvGrpSpPr/>
                <p:nvPr/>
              </p:nvGrpSpPr>
              <p:grpSpPr>
                <a:xfrm>
                  <a:off x="513112" y="2011951"/>
                  <a:ext cx="1451374" cy="1510876"/>
                  <a:chOff x="415695" y="2129026"/>
                  <a:chExt cx="1451374" cy="1510876"/>
                </a:xfrm>
                <a:solidFill>
                  <a:srgbClr val="3D6FED"/>
                </a:solidFill>
              </p:grpSpPr>
              <p:pic>
                <p:nvPicPr>
                  <p:cNvPr id="138" name="Graphic 137" descr="Stopwatch">
                    <a:extLst>
                      <a:ext uri="{FF2B5EF4-FFF2-40B4-BE49-F238E27FC236}">
                        <a16:creationId xmlns:a16="http://schemas.microsoft.com/office/drawing/2014/main" id="{9F3DFF71-D4AD-1244-85A2-4C81FB0AD8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695" y="2129026"/>
                    <a:ext cx="914400" cy="914400"/>
                  </a:xfrm>
                  <a:prstGeom prst="rect">
                    <a:avLst/>
                  </a:prstGeom>
                </p:spPr>
              </p:pic>
              <p:pic>
                <p:nvPicPr>
                  <p:cNvPr id="139" name="Graphic 138" descr="Bullseye">
                    <a:extLst>
                      <a:ext uri="{FF2B5EF4-FFF2-40B4-BE49-F238E27FC236}">
                        <a16:creationId xmlns:a16="http://schemas.microsoft.com/office/drawing/2014/main" id="{013B5ACC-0A26-354A-9A31-9BDAC4EA32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2669" y="2725502"/>
                    <a:ext cx="914400" cy="914400"/>
                  </a:xfrm>
                  <a:prstGeom prst="rect">
                    <a:avLst/>
                  </a:prstGeom>
                </p:spPr>
              </p:pic>
            </p:grpSp>
            <p:sp>
              <p:nvSpPr>
                <p:cNvPr id="137" name="Rectangle: Rounded Corners 5">
                  <a:extLst>
                    <a:ext uri="{FF2B5EF4-FFF2-40B4-BE49-F238E27FC236}">
                      <a16:creationId xmlns:a16="http://schemas.microsoft.com/office/drawing/2014/main" id="{B55D271C-B1C3-9449-8187-21BEBE669372}"/>
                    </a:ext>
                  </a:extLst>
                </p:cNvPr>
                <p:cNvSpPr/>
                <p:nvPr/>
              </p:nvSpPr>
              <p:spPr>
                <a:xfrm>
                  <a:off x="324399" y="1852989"/>
                  <a:ext cx="1828800" cy="1828800"/>
                </a:xfrm>
                <a:prstGeom prst="ellipse">
                  <a:avLst/>
                </a:prstGeom>
                <a:noFill/>
                <a:ln w="76200">
                  <a:solidFill>
                    <a:srgbClr val="3D6FED"/>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nvGrpSpPr>
            <p:cNvPr id="120" name="Group 119">
              <a:extLst>
                <a:ext uri="{FF2B5EF4-FFF2-40B4-BE49-F238E27FC236}">
                  <a16:creationId xmlns:a16="http://schemas.microsoft.com/office/drawing/2014/main" id="{706B2008-39D0-184C-8774-E5B3EBE7495B}"/>
                </a:ext>
              </a:extLst>
            </p:cNvPr>
            <p:cNvGrpSpPr/>
            <p:nvPr/>
          </p:nvGrpSpPr>
          <p:grpSpPr>
            <a:xfrm>
              <a:off x="2463816" y="1829390"/>
              <a:ext cx="1828800" cy="2903408"/>
              <a:chOff x="2463816" y="1829390"/>
              <a:chExt cx="1828800" cy="2903408"/>
            </a:xfrm>
          </p:grpSpPr>
          <p:sp>
            <p:nvSpPr>
              <p:cNvPr id="128" name="Rectangle: Rounded Corners 4">
                <a:extLst>
                  <a:ext uri="{FF2B5EF4-FFF2-40B4-BE49-F238E27FC236}">
                    <a16:creationId xmlns:a16="http://schemas.microsoft.com/office/drawing/2014/main" id="{ED6BDB92-C1B1-1B45-9ED3-96B09AAF6677}"/>
                  </a:ext>
                </a:extLst>
              </p:cNvPr>
              <p:cNvSpPr/>
              <p:nvPr/>
            </p:nvSpPr>
            <p:spPr>
              <a:xfrm>
                <a:off x="2463816"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FBABA"/>
                    </a:solidFill>
                    <a:sym typeface="IBM Plex Sans Regular"/>
                  </a:rPr>
                  <a:t>Increased Resource Utilization </a:t>
                </a:r>
              </a:p>
            </p:txBody>
          </p:sp>
          <p:grpSp>
            <p:nvGrpSpPr>
              <p:cNvPr id="129" name="Group 128">
                <a:extLst>
                  <a:ext uri="{FF2B5EF4-FFF2-40B4-BE49-F238E27FC236}">
                    <a16:creationId xmlns:a16="http://schemas.microsoft.com/office/drawing/2014/main" id="{306154DB-1136-5744-87A1-211559C37AB9}"/>
                  </a:ext>
                </a:extLst>
              </p:cNvPr>
              <p:cNvGrpSpPr/>
              <p:nvPr/>
            </p:nvGrpSpPr>
            <p:grpSpPr>
              <a:xfrm>
                <a:off x="2463816" y="1829390"/>
                <a:ext cx="1828800" cy="1828800"/>
                <a:chOff x="2343089" y="1950392"/>
                <a:chExt cx="1828800" cy="1828800"/>
              </a:xfrm>
            </p:grpSpPr>
            <p:sp>
              <p:nvSpPr>
                <p:cNvPr id="130" name="Rectangle: Rounded Corners 5">
                  <a:extLst>
                    <a:ext uri="{FF2B5EF4-FFF2-40B4-BE49-F238E27FC236}">
                      <a16:creationId xmlns:a16="http://schemas.microsoft.com/office/drawing/2014/main" id="{1BB98965-B20E-D94A-8CA8-686AC3753197}"/>
                    </a:ext>
                  </a:extLst>
                </p:cNvPr>
                <p:cNvSpPr/>
                <p:nvPr/>
              </p:nvSpPr>
              <p:spPr>
                <a:xfrm>
                  <a:off x="2343089" y="1950392"/>
                  <a:ext cx="1828800" cy="1828800"/>
                </a:xfrm>
                <a:prstGeom prst="ellipse">
                  <a:avLst/>
                </a:prstGeom>
                <a:noFill/>
                <a:ln w="76200">
                  <a:solidFill>
                    <a:srgbClr val="3FBABA"/>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nvGrpSpPr>
                <p:cNvPr id="131" name="Group 130">
                  <a:extLst>
                    <a:ext uri="{FF2B5EF4-FFF2-40B4-BE49-F238E27FC236}">
                      <a16:creationId xmlns:a16="http://schemas.microsoft.com/office/drawing/2014/main" id="{007D0C81-B3F6-6B42-A812-0AE40792D7B8}"/>
                    </a:ext>
                  </a:extLst>
                </p:cNvPr>
                <p:cNvGrpSpPr/>
                <p:nvPr/>
              </p:nvGrpSpPr>
              <p:grpSpPr>
                <a:xfrm>
                  <a:off x="2556186" y="2072778"/>
                  <a:ext cx="1451374" cy="1510876"/>
                  <a:chOff x="2531802" y="2109354"/>
                  <a:chExt cx="1451374" cy="1510876"/>
                </a:xfrm>
                <a:solidFill>
                  <a:srgbClr val="3FBABA"/>
                </a:solidFill>
              </p:grpSpPr>
              <p:pic>
                <p:nvPicPr>
                  <p:cNvPr id="132" name="Graphic 131" descr="UpwardTrend_LTR">
                    <a:extLst>
                      <a:ext uri="{FF2B5EF4-FFF2-40B4-BE49-F238E27FC236}">
                        <a16:creationId xmlns:a16="http://schemas.microsoft.com/office/drawing/2014/main" id="{4E4A7259-FD36-1B4E-81E7-A8444A8CC2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1802" y="2705830"/>
                    <a:ext cx="914400" cy="914400"/>
                  </a:xfrm>
                  <a:prstGeom prst="rect">
                    <a:avLst/>
                  </a:prstGeom>
                </p:spPr>
              </p:pic>
              <p:pic>
                <p:nvPicPr>
                  <p:cNvPr id="133" name="Graphic 132" descr="PiggyBank">
                    <a:extLst>
                      <a:ext uri="{FF2B5EF4-FFF2-40B4-BE49-F238E27FC236}">
                        <a16:creationId xmlns:a16="http://schemas.microsoft.com/office/drawing/2014/main" id="{F3B726E1-460E-0447-BABA-EDCCB38D81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68776" y="2109354"/>
                    <a:ext cx="914400" cy="914400"/>
                  </a:xfrm>
                  <a:prstGeom prst="rect">
                    <a:avLst/>
                  </a:prstGeom>
                </p:spPr>
              </p:pic>
            </p:grpSp>
          </p:grpSp>
        </p:grpSp>
        <p:grpSp>
          <p:nvGrpSpPr>
            <p:cNvPr id="121" name="Group 120">
              <a:extLst>
                <a:ext uri="{FF2B5EF4-FFF2-40B4-BE49-F238E27FC236}">
                  <a16:creationId xmlns:a16="http://schemas.microsoft.com/office/drawing/2014/main" id="{3BEE9721-0D74-3C43-B94D-77695EE7BF90}"/>
                </a:ext>
              </a:extLst>
            </p:cNvPr>
            <p:cNvGrpSpPr/>
            <p:nvPr/>
          </p:nvGrpSpPr>
          <p:grpSpPr>
            <a:xfrm>
              <a:off x="6934249" y="1829390"/>
              <a:ext cx="1828800" cy="2903408"/>
              <a:chOff x="6934249" y="1829390"/>
              <a:chExt cx="1828800" cy="2903408"/>
            </a:xfrm>
          </p:grpSpPr>
          <p:sp>
            <p:nvSpPr>
              <p:cNvPr id="122" name="Rectangle: Rounded Corners 5">
                <a:extLst>
                  <a:ext uri="{FF2B5EF4-FFF2-40B4-BE49-F238E27FC236}">
                    <a16:creationId xmlns:a16="http://schemas.microsoft.com/office/drawing/2014/main" id="{184EC9BD-41CE-3943-AD95-511B866E8EE3}"/>
                  </a:ext>
                </a:extLst>
              </p:cNvPr>
              <p:cNvSpPr/>
              <p:nvPr/>
            </p:nvSpPr>
            <p:spPr>
              <a:xfrm>
                <a:off x="6934249" y="3818398"/>
                <a:ext cx="1828800" cy="914400"/>
              </a:xfrm>
              <a:prstGeom prst="rect">
                <a:avLst/>
              </a:prstGeom>
              <a:noFill/>
              <a:effectLst/>
            </p:spPr>
            <p:txBody>
              <a:bodyPr wrap="square" lIns="0" tIns="0" rIns="0" bIns="0" rtlCol="0" anchor="ctr">
                <a:noAutofit/>
              </a:bodyPr>
              <a:lstStyle/>
              <a:p>
                <a:pPr algn="ctr" defTabSz="913850">
                  <a:buClr>
                    <a:srgbClr val="000000"/>
                  </a:buClr>
                  <a:defRPr/>
                </a:pPr>
                <a:r>
                  <a:rPr lang="en-US" sz="1800" b="1" dirty="0">
                    <a:solidFill>
                      <a:srgbClr val="3FBABA"/>
                    </a:solidFill>
                    <a:sym typeface="IBM Plex Sans Regular"/>
                  </a:rPr>
                  <a:t>Enterprise Solution</a:t>
                </a:r>
              </a:p>
            </p:txBody>
          </p:sp>
          <p:grpSp>
            <p:nvGrpSpPr>
              <p:cNvPr id="123" name="Group 122">
                <a:extLst>
                  <a:ext uri="{FF2B5EF4-FFF2-40B4-BE49-F238E27FC236}">
                    <a16:creationId xmlns:a16="http://schemas.microsoft.com/office/drawing/2014/main" id="{B5D4A121-4E50-D345-998D-48C703A189DA}"/>
                  </a:ext>
                </a:extLst>
              </p:cNvPr>
              <p:cNvGrpSpPr/>
              <p:nvPr/>
            </p:nvGrpSpPr>
            <p:grpSpPr>
              <a:xfrm>
                <a:off x="6934249" y="1829390"/>
                <a:ext cx="1828800" cy="1828800"/>
                <a:chOff x="6934249" y="1894875"/>
                <a:chExt cx="1828800" cy="1828800"/>
              </a:xfrm>
            </p:grpSpPr>
            <p:grpSp>
              <p:nvGrpSpPr>
                <p:cNvPr id="124" name="Group 123">
                  <a:extLst>
                    <a:ext uri="{FF2B5EF4-FFF2-40B4-BE49-F238E27FC236}">
                      <a16:creationId xmlns:a16="http://schemas.microsoft.com/office/drawing/2014/main" id="{3E82F436-011C-344B-90B8-63826CDAAE98}"/>
                    </a:ext>
                  </a:extLst>
                </p:cNvPr>
                <p:cNvGrpSpPr/>
                <p:nvPr/>
              </p:nvGrpSpPr>
              <p:grpSpPr>
                <a:xfrm>
                  <a:off x="7254289" y="2128872"/>
                  <a:ext cx="1188720" cy="1360807"/>
                  <a:chOff x="7254289" y="2066962"/>
                  <a:chExt cx="1188720" cy="1360807"/>
                </a:xfrm>
              </p:grpSpPr>
              <p:pic>
                <p:nvPicPr>
                  <p:cNvPr id="126" name="Graphic 125" descr="City">
                    <a:extLst>
                      <a:ext uri="{FF2B5EF4-FFF2-40B4-BE49-F238E27FC236}">
                        <a16:creationId xmlns:a16="http://schemas.microsoft.com/office/drawing/2014/main" id="{4DFC9BCE-958B-174C-95DA-63F9EC903DE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254289" y="2066962"/>
                    <a:ext cx="1188720" cy="1188720"/>
                  </a:xfrm>
                  <a:prstGeom prst="rect">
                    <a:avLst/>
                  </a:prstGeom>
                </p:spPr>
              </p:pic>
              <p:pic>
                <p:nvPicPr>
                  <p:cNvPr id="127" name="Graphic 126" descr="Lock">
                    <a:extLst>
                      <a:ext uri="{FF2B5EF4-FFF2-40B4-BE49-F238E27FC236}">
                        <a16:creationId xmlns:a16="http://schemas.microsoft.com/office/drawing/2014/main" id="{0915169A-1F08-FF4E-A3C1-76251D85706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678850" y="2742494"/>
                    <a:ext cx="685275" cy="685275"/>
                  </a:xfrm>
                  <a:prstGeom prst="rect">
                    <a:avLst/>
                  </a:prstGeom>
                </p:spPr>
              </p:pic>
            </p:grpSp>
            <p:sp>
              <p:nvSpPr>
                <p:cNvPr id="125" name="Rectangle: Rounded Corners 5">
                  <a:extLst>
                    <a:ext uri="{FF2B5EF4-FFF2-40B4-BE49-F238E27FC236}">
                      <a16:creationId xmlns:a16="http://schemas.microsoft.com/office/drawing/2014/main" id="{91566D5C-4BD7-984B-9D7B-B687D4474E4E}"/>
                    </a:ext>
                  </a:extLst>
                </p:cNvPr>
                <p:cNvSpPr/>
                <p:nvPr/>
              </p:nvSpPr>
              <p:spPr>
                <a:xfrm>
                  <a:off x="6934249" y="1894875"/>
                  <a:ext cx="1828800" cy="1828800"/>
                </a:xfrm>
                <a:prstGeom prst="ellipse">
                  <a:avLst/>
                </a:prstGeom>
                <a:noFill/>
                <a:ln w="76200">
                  <a:solidFill>
                    <a:srgbClr val="3FBABA"/>
                  </a:solidFill>
                </a:ln>
                <a:effectLst/>
              </p:spPr>
              <p:txBody>
                <a:bodyPr wrap="square" lIns="0" tIns="0" rIns="0" bIns="0" rtlCol="0" anchor="b">
                  <a:noAutofit/>
                </a:bodyPr>
                <a:lstStyle/>
                <a:p>
                  <a:pPr algn="ctr" defTabSz="913850">
                    <a:buClr>
                      <a:srgbClr val="000000"/>
                    </a:buClr>
                    <a:defRPr/>
                  </a:pPr>
                  <a:endParaRPr lang="en-US" sz="1999" b="1" dirty="0">
                    <a:solidFill>
                      <a:srgbClr val="00649D"/>
                    </a:solidFill>
                    <a:latin typeface="HelvNeue for IBM" pitchFamily="-84" charset="0"/>
                    <a:sym typeface="IBM Plex Sans Regular"/>
                  </a:endParaRPr>
                </a:p>
              </p:txBody>
            </p:sp>
          </p:grpSp>
        </p:grpSp>
      </p:grpSp>
      <p:sp>
        <p:nvSpPr>
          <p:cNvPr id="2" name="Title 1">
            <a:extLst>
              <a:ext uri="{FF2B5EF4-FFF2-40B4-BE49-F238E27FC236}">
                <a16:creationId xmlns:a16="http://schemas.microsoft.com/office/drawing/2014/main" id="{037F8787-1D25-4C09-8AE8-E8F3EFCCDE5E}"/>
              </a:ext>
            </a:extLst>
          </p:cNvPr>
          <p:cNvSpPr>
            <a:spLocks noGrp="1"/>
          </p:cNvSpPr>
          <p:nvPr>
            <p:ph type="title"/>
          </p:nvPr>
        </p:nvSpPr>
        <p:spPr>
          <a:xfrm>
            <a:off x="228600" y="201168"/>
            <a:ext cx="7101866" cy="381000"/>
          </a:xfrm>
        </p:spPr>
        <p:txBody>
          <a:bodyPr/>
          <a:lstStyle/>
          <a:p>
            <a:r>
              <a:rPr lang="en-CA" dirty="0"/>
              <a:t>What enterprise customers struggle with in AI</a:t>
            </a:r>
          </a:p>
        </p:txBody>
      </p:sp>
    </p:spTree>
    <p:extLst>
      <p:ext uri="{BB962C8B-B14F-4D97-AF65-F5344CB8AC3E}">
        <p14:creationId xmlns:p14="http://schemas.microsoft.com/office/powerpoint/2010/main" val="16365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7"/>
                                        </p:tgtEl>
                                      </p:cBhvr>
                                    </p:animEffect>
                                    <p:set>
                                      <p:cBhvr>
                                        <p:cTn id="7" dur="1" fill="hold">
                                          <p:stCondLst>
                                            <p:cond delay="499"/>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6C54F9-B9AE-4A82-B42A-FA55A65E9D18}"/>
              </a:ext>
            </a:extLst>
          </p:cNvPr>
          <p:cNvSpPr txBox="1"/>
          <p:nvPr/>
        </p:nvSpPr>
        <p:spPr>
          <a:xfrm flipH="1">
            <a:off x="282106" y="142937"/>
            <a:ext cx="4473838" cy="461665"/>
          </a:xfrm>
          <a:prstGeom prst="rect">
            <a:avLst/>
          </a:prstGeom>
          <a:noFill/>
        </p:spPr>
        <p:txBody>
          <a:bodyPr wrap="square" rtlCol="0">
            <a:spAutoFit/>
          </a:bodyPr>
          <a:lstStyle/>
          <a:p>
            <a:r>
              <a:rPr lang="en-US" sz="2400" b="1" dirty="0">
                <a:latin typeface="Comic Sans MS" panose="030F0702030302020204" pitchFamily="66" charset="0"/>
              </a:rPr>
              <a:t>Issues with AI today</a:t>
            </a:r>
          </a:p>
        </p:txBody>
      </p:sp>
      <p:sp>
        <p:nvSpPr>
          <p:cNvPr id="4" name="TextBox 3">
            <a:extLst>
              <a:ext uri="{FF2B5EF4-FFF2-40B4-BE49-F238E27FC236}">
                <a16:creationId xmlns:a16="http://schemas.microsoft.com/office/drawing/2014/main" id="{8D23E842-003E-4D78-9F67-FA386D30E251}"/>
              </a:ext>
            </a:extLst>
          </p:cNvPr>
          <p:cNvSpPr txBox="1"/>
          <p:nvPr/>
        </p:nvSpPr>
        <p:spPr>
          <a:xfrm flipH="1">
            <a:off x="2782657" y="1232208"/>
            <a:ext cx="1156448" cy="461665"/>
          </a:xfrm>
          <a:prstGeom prst="rect">
            <a:avLst/>
          </a:prstGeom>
          <a:noFill/>
        </p:spPr>
        <p:txBody>
          <a:bodyPr wrap="square" rtlCol="0">
            <a:spAutoFit/>
          </a:bodyPr>
          <a:lstStyle/>
          <a:p>
            <a:pPr algn="ctr"/>
            <a:r>
              <a:rPr lang="en-US" sz="2400" b="1" dirty="0">
                <a:latin typeface="Comic Sans MS" panose="030F0702030302020204" pitchFamily="66" charset="0"/>
              </a:rPr>
              <a:t>Scale</a:t>
            </a:r>
          </a:p>
        </p:txBody>
      </p:sp>
      <p:sp>
        <p:nvSpPr>
          <p:cNvPr id="5" name="TextBox 4">
            <a:extLst>
              <a:ext uri="{FF2B5EF4-FFF2-40B4-BE49-F238E27FC236}">
                <a16:creationId xmlns:a16="http://schemas.microsoft.com/office/drawing/2014/main" id="{EE796326-545A-4E38-98B5-F99CEBFD423F}"/>
              </a:ext>
            </a:extLst>
          </p:cNvPr>
          <p:cNvSpPr txBox="1"/>
          <p:nvPr/>
        </p:nvSpPr>
        <p:spPr>
          <a:xfrm flipH="1">
            <a:off x="4728431" y="1204175"/>
            <a:ext cx="1156448" cy="461665"/>
          </a:xfrm>
          <a:prstGeom prst="rect">
            <a:avLst/>
          </a:prstGeom>
          <a:noFill/>
        </p:spPr>
        <p:txBody>
          <a:bodyPr wrap="square" rtlCol="0">
            <a:spAutoFit/>
          </a:bodyPr>
          <a:lstStyle/>
          <a:p>
            <a:pPr algn="ctr"/>
            <a:r>
              <a:rPr lang="en-US" sz="2400" b="1" dirty="0">
                <a:latin typeface="Comic Sans MS" panose="030F0702030302020204" pitchFamily="66" charset="0"/>
              </a:rPr>
              <a:t>Time</a:t>
            </a:r>
          </a:p>
        </p:txBody>
      </p:sp>
      <p:sp>
        <p:nvSpPr>
          <p:cNvPr id="6" name="TextBox 5">
            <a:extLst>
              <a:ext uri="{FF2B5EF4-FFF2-40B4-BE49-F238E27FC236}">
                <a16:creationId xmlns:a16="http://schemas.microsoft.com/office/drawing/2014/main" id="{AE148A33-3DB9-45DA-B195-99C110B1F087}"/>
              </a:ext>
            </a:extLst>
          </p:cNvPr>
          <p:cNvSpPr txBox="1"/>
          <p:nvPr/>
        </p:nvSpPr>
        <p:spPr>
          <a:xfrm flipH="1">
            <a:off x="2782657" y="831487"/>
            <a:ext cx="1156448" cy="461665"/>
          </a:xfrm>
          <a:prstGeom prst="rect">
            <a:avLst/>
          </a:prstGeom>
          <a:noFill/>
        </p:spPr>
        <p:txBody>
          <a:bodyPr wrap="square" rtlCol="0">
            <a:spAutoFit/>
          </a:bodyPr>
          <a:lstStyle/>
          <a:p>
            <a:pPr algn="ctr"/>
            <a:r>
              <a:rPr lang="en-US" sz="2400" dirty="0">
                <a:latin typeface="Comic Sans MS" panose="030F0702030302020204" pitchFamily="66" charset="0"/>
              </a:rPr>
              <a:t>Can’t</a:t>
            </a:r>
          </a:p>
        </p:txBody>
      </p:sp>
      <p:sp>
        <p:nvSpPr>
          <p:cNvPr id="7" name="TextBox 6">
            <a:extLst>
              <a:ext uri="{FF2B5EF4-FFF2-40B4-BE49-F238E27FC236}">
                <a16:creationId xmlns:a16="http://schemas.microsoft.com/office/drawing/2014/main" id="{4A4B53AC-DA85-47C7-9712-D42993912CA3}"/>
              </a:ext>
            </a:extLst>
          </p:cNvPr>
          <p:cNvSpPr txBox="1"/>
          <p:nvPr/>
        </p:nvSpPr>
        <p:spPr>
          <a:xfrm flipH="1">
            <a:off x="4318295" y="805934"/>
            <a:ext cx="1976720" cy="461665"/>
          </a:xfrm>
          <a:prstGeom prst="rect">
            <a:avLst/>
          </a:prstGeom>
          <a:noFill/>
        </p:spPr>
        <p:txBody>
          <a:bodyPr wrap="square" rtlCol="0">
            <a:spAutoFit/>
          </a:bodyPr>
          <a:lstStyle/>
          <a:p>
            <a:pPr algn="ctr"/>
            <a:r>
              <a:rPr lang="en-US" sz="2400" dirty="0">
                <a:latin typeface="Comic Sans MS" panose="030F0702030302020204" pitchFamily="66" charset="0"/>
              </a:rPr>
              <a:t>Not Enough</a:t>
            </a:r>
          </a:p>
        </p:txBody>
      </p:sp>
      <p:sp>
        <p:nvSpPr>
          <p:cNvPr id="8" name="Rectangle: Rounded Corners 7">
            <a:extLst>
              <a:ext uri="{FF2B5EF4-FFF2-40B4-BE49-F238E27FC236}">
                <a16:creationId xmlns:a16="http://schemas.microsoft.com/office/drawing/2014/main" id="{74CE1957-F331-4EDF-A95C-D697A20C803D}"/>
              </a:ext>
            </a:extLst>
          </p:cNvPr>
          <p:cNvSpPr/>
          <p:nvPr/>
        </p:nvSpPr>
        <p:spPr>
          <a:xfrm>
            <a:off x="3037961" y="3178526"/>
            <a:ext cx="621929" cy="584948"/>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CPUs</a:t>
            </a:r>
          </a:p>
        </p:txBody>
      </p:sp>
      <p:sp>
        <p:nvSpPr>
          <p:cNvPr id="9" name="TextBox 8">
            <a:extLst>
              <a:ext uri="{FF2B5EF4-FFF2-40B4-BE49-F238E27FC236}">
                <a16:creationId xmlns:a16="http://schemas.microsoft.com/office/drawing/2014/main" id="{FD2509B2-0FC3-4D03-B711-A4AE71655715}"/>
              </a:ext>
            </a:extLst>
          </p:cNvPr>
          <p:cNvSpPr txBox="1"/>
          <p:nvPr/>
        </p:nvSpPr>
        <p:spPr>
          <a:xfrm>
            <a:off x="2775511" y="4359845"/>
            <a:ext cx="1143262" cy="248209"/>
          </a:xfrm>
          <a:prstGeom prst="rect">
            <a:avLst/>
          </a:prstGeom>
          <a:noFill/>
        </p:spPr>
        <p:txBody>
          <a:bodyPr wrap="none" rtlCol="0">
            <a:spAutoFit/>
          </a:bodyPr>
          <a:lstStyle/>
          <a:p>
            <a:r>
              <a:rPr lang="en-US" sz="1013" dirty="0">
                <a:latin typeface="Comic Sans MS" panose="030F0702030302020204" pitchFamily="66" charset="0"/>
              </a:rPr>
              <a:t>Too slow for AI</a:t>
            </a:r>
          </a:p>
        </p:txBody>
      </p:sp>
      <p:sp>
        <p:nvSpPr>
          <p:cNvPr id="10" name="TextBox 9">
            <a:extLst>
              <a:ext uri="{FF2B5EF4-FFF2-40B4-BE49-F238E27FC236}">
                <a16:creationId xmlns:a16="http://schemas.microsoft.com/office/drawing/2014/main" id="{EE5888ED-D3AA-4260-99B0-D338FF3DA4F9}"/>
              </a:ext>
            </a:extLst>
          </p:cNvPr>
          <p:cNvSpPr txBox="1"/>
          <p:nvPr/>
        </p:nvSpPr>
        <p:spPr>
          <a:xfrm>
            <a:off x="4413044" y="4359845"/>
            <a:ext cx="1580882" cy="248209"/>
          </a:xfrm>
          <a:prstGeom prst="rect">
            <a:avLst/>
          </a:prstGeom>
          <a:noFill/>
        </p:spPr>
        <p:txBody>
          <a:bodyPr wrap="none" rtlCol="0">
            <a:spAutoFit/>
          </a:bodyPr>
          <a:lstStyle/>
          <a:p>
            <a:r>
              <a:rPr lang="en-US" sz="1013" dirty="0">
                <a:latin typeface="Comic Sans MS" panose="030F0702030302020204" pitchFamily="66" charset="0"/>
              </a:rPr>
              <a:t>Great for Matrix Math</a:t>
            </a:r>
          </a:p>
        </p:txBody>
      </p:sp>
      <p:sp>
        <p:nvSpPr>
          <p:cNvPr id="11" name="Rectangle: Rounded Corners 10">
            <a:extLst>
              <a:ext uri="{FF2B5EF4-FFF2-40B4-BE49-F238E27FC236}">
                <a16:creationId xmlns:a16="http://schemas.microsoft.com/office/drawing/2014/main" id="{A39A4145-AE0D-4BE8-A377-C211AD5A8928}"/>
              </a:ext>
            </a:extLst>
          </p:cNvPr>
          <p:cNvSpPr/>
          <p:nvPr/>
        </p:nvSpPr>
        <p:spPr>
          <a:xfrm>
            <a:off x="4413044" y="3178526"/>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2" name="Rectangle: Rounded Corners 11">
            <a:extLst>
              <a:ext uri="{FF2B5EF4-FFF2-40B4-BE49-F238E27FC236}">
                <a16:creationId xmlns:a16="http://schemas.microsoft.com/office/drawing/2014/main" id="{516E6692-0DAB-4146-BC3F-C6CA7BDFD98A}"/>
              </a:ext>
            </a:extLst>
          </p:cNvPr>
          <p:cNvSpPr/>
          <p:nvPr/>
        </p:nvSpPr>
        <p:spPr>
          <a:xfrm>
            <a:off x="4527344" y="3292826"/>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3" name="Rectangle: Rounded Corners 12">
            <a:extLst>
              <a:ext uri="{FF2B5EF4-FFF2-40B4-BE49-F238E27FC236}">
                <a16:creationId xmlns:a16="http://schemas.microsoft.com/office/drawing/2014/main" id="{CED5409D-8509-427A-B661-CE8E5B950B87}"/>
              </a:ext>
            </a:extLst>
          </p:cNvPr>
          <p:cNvSpPr/>
          <p:nvPr/>
        </p:nvSpPr>
        <p:spPr>
          <a:xfrm>
            <a:off x="4641644" y="3407126"/>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sp>
        <p:nvSpPr>
          <p:cNvPr id="14" name="Rectangle: Rounded Corners 13">
            <a:extLst>
              <a:ext uri="{FF2B5EF4-FFF2-40B4-BE49-F238E27FC236}">
                <a16:creationId xmlns:a16="http://schemas.microsoft.com/office/drawing/2014/main" id="{2E037485-55B4-4E66-AC81-7B7327B450F8}"/>
              </a:ext>
            </a:extLst>
          </p:cNvPr>
          <p:cNvSpPr/>
          <p:nvPr/>
        </p:nvSpPr>
        <p:spPr>
          <a:xfrm>
            <a:off x="4755944" y="3521426"/>
            <a:ext cx="1000340" cy="276999"/>
          </a:xfrm>
          <a:prstGeom prst="roundRect">
            <a:avLst/>
          </a:prstGeom>
          <a:solidFill>
            <a:schemeClr val="accent1"/>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b="1" dirty="0">
                <a:solidFill>
                  <a:schemeClr val="tx1"/>
                </a:solidFill>
              </a:rPr>
              <a:t>GPUs</a:t>
            </a:r>
          </a:p>
        </p:txBody>
      </p:sp>
      <p:pic>
        <p:nvPicPr>
          <p:cNvPr id="16" name="Graphic 15" descr="Close">
            <a:extLst>
              <a:ext uri="{FF2B5EF4-FFF2-40B4-BE49-F238E27FC236}">
                <a16:creationId xmlns:a16="http://schemas.microsoft.com/office/drawing/2014/main" id="{C11A7554-13D1-4CED-88D7-6E68A8C882C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5555" y="3798114"/>
            <a:ext cx="506742" cy="506742"/>
          </a:xfrm>
          <a:prstGeom prst="rect">
            <a:avLst/>
          </a:prstGeom>
        </p:spPr>
      </p:pic>
      <p:pic>
        <p:nvPicPr>
          <p:cNvPr id="18" name="Graphic 17" descr="Checkmark">
            <a:extLst>
              <a:ext uri="{FF2B5EF4-FFF2-40B4-BE49-F238E27FC236}">
                <a16:creationId xmlns:a16="http://schemas.microsoft.com/office/drawing/2014/main" id="{00D5363D-1BC5-43E2-B479-FE47E87EEE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20942" y="3825763"/>
            <a:ext cx="506742" cy="506742"/>
          </a:xfrm>
          <a:prstGeom prst="rect">
            <a:avLst/>
          </a:prstGeom>
        </p:spPr>
      </p:pic>
      <p:sp>
        <p:nvSpPr>
          <p:cNvPr id="21" name="Flowchart: Magnetic Disk 20">
            <a:extLst>
              <a:ext uri="{FF2B5EF4-FFF2-40B4-BE49-F238E27FC236}">
                <a16:creationId xmlns:a16="http://schemas.microsoft.com/office/drawing/2014/main" id="{9F5B4329-AD40-404D-82B6-90D7AEBB7116}"/>
              </a:ext>
            </a:extLst>
          </p:cNvPr>
          <p:cNvSpPr/>
          <p:nvPr/>
        </p:nvSpPr>
        <p:spPr>
          <a:xfrm rot="5400000">
            <a:off x="3950742" y="3230303"/>
            <a:ext cx="209778" cy="514349"/>
          </a:xfrm>
          <a:prstGeom prst="flowChartMagneticDisk">
            <a:avLst/>
          </a:prstGeom>
          <a:solidFill>
            <a:schemeClr val="tx2">
              <a:lumMod val="75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TextBox 21">
            <a:extLst>
              <a:ext uri="{FF2B5EF4-FFF2-40B4-BE49-F238E27FC236}">
                <a16:creationId xmlns:a16="http://schemas.microsoft.com/office/drawing/2014/main" id="{C6F31DE6-08DE-4EEA-82CC-6D0591C48098}"/>
              </a:ext>
            </a:extLst>
          </p:cNvPr>
          <p:cNvSpPr txBox="1"/>
          <p:nvPr/>
        </p:nvSpPr>
        <p:spPr>
          <a:xfrm>
            <a:off x="3666407" y="3597164"/>
            <a:ext cx="776175" cy="248209"/>
          </a:xfrm>
          <a:prstGeom prst="rect">
            <a:avLst/>
          </a:prstGeom>
          <a:noFill/>
        </p:spPr>
        <p:txBody>
          <a:bodyPr wrap="none" rtlCol="0">
            <a:spAutoFit/>
          </a:bodyPr>
          <a:lstStyle/>
          <a:p>
            <a:r>
              <a:rPr lang="en-US" sz="1013" dirty="0">
                <a:latin typeface="Comic Sans MS" panose="030F0702030302020204" pitchFamily="66" charset="0"/>
              </a:rPr>
              <a:t>Too Small</a:t>
            </a:r>
          </a:p>
        </p:txBody>
      </p:sp>
      <p:grpSp>
        <p:nvGrpSpPr>
          <p:cNvPr id="40" name="Group 39">
            <a:extLst>
              <a:ext uri="{FF2B5EF4-FFF2-40B4-BE49-F238E27FC236}">
                <a16:creationId xmlns:a16="http://schemas.microsoft.com/office/drawing/2014/main" id="{CAC3C480-DF37-4898-B559-F1D2A483A2D1}"/>
              </a:ext>
            </a:extLst>
          </p:cNvPr>
          <p:cNvGrpSpPr/>
          <p:nvPr/>
        </p:nvGrpSpPr>
        <p:grpSpPr>
          <a:xfrm>
            <a:off x="3399351" y="2250682"/>
            <a:ext cx="1064120" cy="351418"/>
            <a:chOff x="1131792" y="3092824"/>
            <a:chExt cx="1418826" cy="468557"/>
          </a:xfrm>
          <a:solidFill>
            <a:schemeClr val="accent1"/>
          </a:solidFill>
        </p:grpSpPr>
        <p:sp>
          <p:nvSpPr>
            <p:cNvPr id="23" name="Rectangle 22">
              <a:extLst>
                <a:ext uri="{FF2B5EF4-FFF2-40B4-BE49-F238E27FC236}">
                  <a16:creationId xmlns:a16="http://schemas.microsoft.com/office/drawing/2014/main" id="{C4EAC309-A66E-4698-AB8A-85E4E1203922}"/>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24" name="Rectangle 23">
              <a:extLst>
                <a:ext uri="{FF2B5EF4-FFF2-40B4-BE49-F238E27FC236}">
                  <a16:creationId xmlns:a16="http://schemas.microsoft.com/office/drawing/2014/main" id="{64B7C048-E154-4528-AFF2-CA5B0E4BA7DA}"/>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6" name="Straight Connector 25">
              <a:extLst>
                <a:ext uri="{FF2B5EF4-FFF2-40B4-BE49-F238E27FC236}">
                  <a16:creationId xmlns:a16="http://schemas.microsoft.com/office/drawing/2014/main" id="{B139710A-5A65-4D0A-AABE-DC79E914AEE0}"/>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FA0E3C-F63D-403F-B2F8-C9420FFC8E72}"/>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4E5033F-E7C8-48A0-A9E9-87FCB296EEFD}"/>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F85A53-31CF-46C2-BBE6-DE346819541B}"/>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F97627-A4B1-4F62-BC92-0E0B160C62B0}"/>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AB1DD60-513E-44E5-AABF-CB5770D6C544}"/>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9F3B6F-D579-4781-97C2-A0C432BC37F9}"/>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C9DFA7-C408-4943-A7A8-789001DBD71A}"/>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63A3E8-A43E-483C-8DD0-88BBC9AC3656}"/>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D9230C7-F842-49EC-A0A7-592200C2EA61}"/>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185C77-75D3-4985-9F4D-5A6671B27EC7}"/>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6D0C14E-4EF8-4316-BF44-5BBD9637AF38}"/>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F50868A-B2B7-4E04-93A7-B9BE7C6EC4E3}"/>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77F64A-D171-43C2-A1A9-2230EF27B904}"/>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BF5F0C4C-EA1D-43A6-A9D6-4F8323CA9956}"/>
              </a:ext>
            </a:extLst>
          </p:cNvPr>
          <p:cNvGrpSpPr/>
          <p:nvPr/>
        </p:nvGrpSpPr>
        <p:grpSpPr>
          <a:xfrm>
            <a:off x="3513651" y="2364982"/>
            <a:ext cx="1064120" cy="351418"/>
            <a:chOff x="1131792" y="3092824"/>
            <a:chExt cx="1418826" cy="468557"/>
          </a:xfrm>
          <a:solidFill>
            <a:schemeClr val="accent1"/>
          </a:solidFill>
        </p:grpSpPr>
        <p:sp>
          <p:nvSpPr>
            <p:cNvPr id="42" name="Rectangle 41">
              <a:extLst>
                <a:ext uri="{FF2B5EF4-FFF2-40B4-BE49-F238E27FC236}">
                  <a16:creationId xmlns:a16="http://schemas.microsoft.com/office/drawing/2014/main" id="{35C25526-8DA9-4F3C-A4D8-C23AF5F8B398}"/>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43" name="Rectangle 42">
              <a:extLst>
                <a:ext uri="{FF2B5EF4-FFF2-40B4-BE49-F238E27FC236}">
                  <a16:creationId xmlns:a16="http://schemas.microsoft.com/office/drawing/2014/main" id="{66B8C137-DFD0-4970-BC5B-E6564613854B}"/>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4" name="Straight Connector 43">
              <a:extLst>
                <a:ext uri="{FF2B5EF4-FFF2-40B4-BE49-F238E27FC236}">
                  <a16:creationId xmlns:a16="http://schemas.microsoft.com/office/drawing/2014/main" id="{D4815C8F-6B50-411E-B380-B7DD174C9A7D}"/>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D09229C-1AC3-4ABF-A0F7-65AD5CCAB5E3}"/>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A081749-6A78-43D4-9C40-1066A6046D0A}"/>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BD09CE-8635-4096-A631-B39CE60B55DC}"/>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A78111E-78D8-47DC-86F6-095653B52EC2}"/>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7D9821-4C0C-48C6-A5C6-773631E9FE6F}"/>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2C3C42E-A3EA-46A6-A437-220B07A2EE9D}"/>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7BB12A-BCB0-494F-ACB2-AFFDB2B75270}"/>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EBB614A-D933-4032-8CA3-BB689F86569E}"/>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5CD0DD8-E637-4E76-B624-C6D202BC4F9F}"/>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D50C828-C2B6-4EF1-94F2-863B044210AA}"/>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334A363-D339-4BD3-80D8-9B4B645973CF}"/>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6AF2C9E-2F5E-4022-A82E-42C7F05A8D58}"/>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96BD595-D192-46B2-A3BF-449543066CF5}"/>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EBF524B7-0E0D-45C1-AB5F-DB6C30273255}"/>
              </a:ext>
            </a:extLst>
          </p:cNvPr>
          <p:cNvGrpSpPr/>
          <p:nvPr/>
        </p:nvGrpSpPr>
        <p:grpSpPr>
          <a:xfrm>
            <a:off x="3627951" y="2479282"/>
            <a:ext cx="1064120" cy="351418"/>
            <a:chOff x="1131792" y="3092824"/>
            <a:chExt cx="1418826" cy="468557"/>
          </a:xfrm>
          <a:solidFill>
            <a:schemeClr val="accent1"/>
          </a:solidFill>
        </p:grpSpPr>
        <p:sp>
          <p:nvSpPr>
            <p:cNvPr id="59" name="Rectangle 58">
              <a:extLst>
                <a:ext uri="{FF2B5EF4-FFF2-40B4-BE49-F238E27FC236}">
                  <a16:creationId xmlns:a16="http://schemas.microsoft.com/office/drawing/2014/main" id="{21EEB01E-F8EA-4DB3-9B4A-14DDD326594D}"/>
                </a:ext>
              </a:extLst>
            </p:cNvPr>
            <p:cNvSpPr/>
            <p:nvPr/>
          </p:nvSpPr>
          <p:spPr>
            <a:xfrm>
              <a:off x="1131793" y="3092824"/>
              <a:ext cx="1418825" cy="27970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solidFill>
                    <a:schemeClr val="tx1"/>
                  </a:solidFill>
                </a:rPr>
                <a:t>RAM</a:t>
              </a:r>
            </a:p>
          </p:txBody>
        </p:sp>
        <p:sp>
          <p:nvSpPr>
            <p:cNvPr id="60" name="Rectangle 59">
              <a:extLst>
                <a:ext uri="{FF2B5EF4-FFF2-40B4-BE49-F238E27FC236}">
                  <a16:creationId xmlns:a16="http://schemas.microsoft.com/office/drawing/2014/main" id="{2D80FB67-E3F8-42B0-9006-272572A10880}"/>
                </a:ext>
              </a:extLst>
            </p:cNvPr>
            <p:cNvSpPr/>
            <p:nvPr/>
          </p:nvSpPr>
          <p:spPr>
            <a:xfrm>
              <a:off x="1131792" y="3372529"/>
              <a:ext cx="1418825" cy="182455"/>
            </a:xfrm>
            <a:prstGeom prst="rect">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1" name="Straight Connector 60">
              <a:extLst>
                <a:ext uri="{FF2B5EF4-FFF2-40B4-BE49-F238E27FC236}">
                  <a16:creationId xmlns:a16="http://schemas.microsoft.com/office/drawing/2014/main" id="{34E60499-A256-4BFE-B1FA-40E5692994D6}"/>
                </a:ext>
              </a:extLst>
            </p:cNvPr>
            <p:cNvCxnSpPr/>
            <p:nvPr/>
          </p:nvCxnSpPr>
          <p:spPr>
            <a:xfrm>
              <a:off x="123713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F1D420-D3D1-40D4-A152-84EEA339B46A}"/>
                </a:ext>
              </a:extLst>
            </p:cNvPr>
            <p:cNvCxnSpPr/>
            <p:nvPr/>
          </p:nvCxnSpPr>
          <p:spPr>
            <a:xfrm>
              <a:off x="133574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A962971-FE79-4695-B411-4D73BEE15C5D}"/>
                </a:ext>
              </a:extLst>
            </p:cNvPr>
            <p:cNvCxnSpPr/>
            <p:nvPr/>
          </p:nvCxnSpPr>
          <p:spPr>
            <a:xfrm>
              <a:off x="143435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9FE077E-4D8B-46FE-AFA1-1A93D0293DDB}"/>
                </a:ext>
              </a:extLst>
            </p:cNvPr>
            <p:cNvCxnSpPr/>
            <p:nvPr/>
          </p:nvCxnSpPr>
          <p:spPr>
            <a:xfrm>
              <a:off x="153296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35197D3-6151-4F2D-847D-CCD7A14F2380}"/>
                </a:ext>
              </a:extLst>
            </p:cNvPr>
            <p:cNvCxnSpPr/>
            <p:nvPr/>
          </p:nvCxnSpPr>
          <p:spPr>
            <a:xfrm>
              <a:off x="163157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3B67C4-4276-4D4C-9D69-BEF48C811C39}"/>
                </a:ext>
              </a:extLst>
            </p:cNvPr>
            <p:cNvCxnSpPr/>
            <p:nvPr/>
          </p:nvCxnSpPr>
          <p:spPr>
            <a:xfrm>
              <a:off x="173019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754F69-60AF-498D-94A1-3D9B8FC285DF}"/>
                </a:ext>
              </a:extLst>
            </p:cNvPr>
            <p:cNvCxnSpPr/>
            <p:nvPr/>
          </p:nvCxnSpPr>
          <p:spPr>
            <a:xfrm>
              <a:off x="182880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1D3599-7BD3-4C87-908D-50C57A621E48}"/>
                </a:ext>
              </a:extLst>
            </p:cNvPr>
            <p:cNvCxnSpPr/>
            <p:nvPr/>
          </p:nvCxnSpPr>
          <p:spPr>
            <a:xfrm>
              <a:off x="192741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23F6E8-FA0F-4FA3-8355-17E5C25C4722}"/>
                </a:ext>
              </a:extLst>
            </p:cNvPr>
            <p:cNvCxnSpPr/>
            <p:nvPr/>
          </p:nvCxnSpPr>
          <p:spPr>
            <a:xfrm>
              <a:off x="202602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0A11FB2-F2A7-43F7-A777-8D84551E559C}"/>
                </a:ext>
              </a:extLst>
            </p:cNvPr>
            <p:cNvCxnSpPr/>
            <p:nvPr/>
          </p:nvCxnSpPr>
          <p:spPr>
            <a:xfrm>
              <a:off x="2124638"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13DBF9-F79F-40B4-AE2D-5EF28E297354}"/>
                </a:ext>
              </a:extLst>
            </p:cNvPr>
            <p:cNvCxnSpPr/>
            <p:nvPr/>
          </p:nvCxnSpPr>
          <p:spPr>
            <a:xfrm>
              <a:off x="2223250"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0AAD414-561A-4950-817E-EA2BE2EC55EC}"/>
                </a:ext>
              </a:extLst>
            </p:cNvPr>
            <p:cNvCxnSpPr/>
            <p:nvPr/>
          </p:nvCxnSpPr>
          <p:spPr>
            <a:xfrm>
              <a:off x="2321862"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DF2EC26-DB28-4A54-99CE-2690F63BC84E}"/>
                </a:ext>
              </a:extLst>
            </p:cNvPr>
            <p:cNvCxnSpPr/>
            <p:nvPr/>
          </p:nvCxnSpPr>
          <p:spPr>
            <a:xfrm>
              <a:off x="2420474"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264FB73-EAD8-436D-8FF8-4B98E1A8CEE5}"/>
                </a:ext>
              </a:extLst>
            </p:cNvPr>
            <p:cNvCxnSpPr/>
            <p:nvPr/>
          </p:nvCxnSpPr>
          <p:spPr>
            <a:xfrm>
              <a:off x="2519086" y="3372529"/>
              <a:ext cx="0" cy="188852"/>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A80C194A-0CE9-413D-8E66-CEB459F9ED8B}"/>
              </a:ext>
            </a:extLst>
          </p:cNvPr>
          <p:cNvCxnSpPr>
            <a:stCxn id="60" idx="2"/>
            <a:endCxn id="11" idx="0"/>
          </p:cNvCxnSpPr>
          <p:nvPr/>
        </p:nvCxnSpPr>
        <p:spPr>
          <a:xfrm>
            <a:off x="4160012" y="2825901"/>
            <a:ext cx="753203" cy="352625"/>
          </a:xfrm>
          <a:prstGeom prst="line">
            <a:avLst/>
          </a:prstGeom>
          <a:ln w="412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7" name="Graphic 76" descr="Close">
            <a:extLst>
              <a:ext uri="{FF2B5EF4-FFF2-40B4-BE49-F238E27FC236}">
                <a16:creationId xmlns:a16="http://schemas.microsoft.com/office/drawing/2014/main" id="{680FE4DB-2D4F-494B-B2E3-78F2C5841C0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65943" y="2843775"/>
            <a:ext cx="287912" cy="287912"/>
          </a:xfrm>
          <a:prstGeom prst="rect">
            <a:avLst/>
          </a:prstGeom>
        </p:spPr>
      </p:pic>
      <p:sp>
        <p:nvSpPr>
          <p:cNvPr id="78" name="TextBox 77">
            <a:extLst>
              <a:ext uri="{FF2B5EF4-FFF2-40B4-BE49-F238E27FC236}">
                <a16:creationId xmlns:a16="http://schemas.microsoft.com/office/drawing/2014/main" id="{D256DB9F-C758-42DE-BA9A-0CF9634E70F2}"/>
              </a:ext>
            </a:extLst>
          </p:cNvPr>
          <p:cNvSpPr txBox="1"/>
          <p:nvPr/>
        </p:nvSpPr>
        <p:spPr>
          <a:xfrm>
            <a:off x="4677625" y="2842903"/>
            <a:ext cx="1183337" cy="248209"/>
          </a:xfrm>
          <a:prstGeom prst="rect">
            <a:avLst/>
          </a:prstGeom>
          <a:noFill/>
        </p:spPr>
        <p:txBody>
          <a:bodyPr wrap="none" rtlCol="0">
            <a:spAutoFit/>
          </a:bodyPr>
          <a:lstStyle/>
          <a:p>
            <a:r>
              <a:rPr lang="en-US" sz="1013" dirty="0">
                <a:latin typeface="Comic Sans MS" panose="030F0702030302020204" pitchFamily="66" charset="0"/>
              </a:rPr>
              <a:t>No ability to use</a:t>
            </a:r>
          </a:p>
        </p:txBody>
      </p:sp>
      <p:pic>
        <p:nvPicPr>
          <p:cNvPr id="79" name="Graphic 78" descr="Close">
            <a:extLst>
              <a:ext uri="{FF2B5EF4-FFF2-40B4-BE49-F238E27FC236}">
                <a16:creationId xmlns:a16="http://schemas.microsoft.com/office/drawing/2014/main" id="{FB0694E8-4DFC-47FB-93CE-589B3F8667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29556" y="3262686"/>
            <a:ext cx="397240" cy="397240"/>
          </a:xfrm>
          <a:prstGeom prst="rect">
            <a:avLst/>
          </a:prstGeom>
        </p:spPr>
      </p:pic>
      <p:sp>
        <p:nvSpPr>
          <p:cNvPr id="80" name="Cross 79">
            <a:extLst>
              <a:ext uri="{FF2B5EF4-FFF2-40B4-BE49-F238E27FC236}">
                <a16:creationId xmlns:a16="http://schemas.microsoft.com/office/drawing/2014/main" id="{E4F10C15-855E-4029-B461-D088F63491DB}"/>
              </a:ext>
            </a:extLst>
          </p:cNvPr>
          <p:cNvSpPr/>
          <p:nvPr/>
        </p:nvSpPr>
        <p:spPr>
          <a:xfrm>
            <a:off x="3917735" y="1113994"/>
            <a:ext cx="497835" cy="510375"/>
          </a:xfrm>
          <a:prstGeom prst="plus">
            <a:avLst>
              <a:gd name="adj" fmla="val 3928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B5A2564C-D630-4750-A177-316AA0B85053}"/>
              </a:ext>
            </a:extLst>
          </p:cNvPr>
          <p:cNvGrpSpPr/>
          <p:nvPr/>
        </p:nvGrpSpPr>
        <p:grpSpPr>
          <a:xfrm>
            <a:off x="7409793" y="38283"/>
            <a:ext cx="1734207" cy="1503939"/>
            <a:chOff x="7409793" y="38283"/>
            <a:chExt cx="1734207" cy="1503939"/>
          </a:xfrm>
        </p:grpSpPr>
        <p:pic>
          <p:nvPicPr>
            <p:cNvPr id="83" name="Picture 82">
              <a:extLst>
                <a:ext uri="{FF2B5EF4-FFF2-40B4-BE49-F238E27FC236}">
                  <a16:creationId xmlns:a16="http://schemas.microsoft.com/office/drawing/2014/main" id="{BC376072-738D-421A-AC3C-0675D7F0B5DB}"/>
                </a:ext>
              </a:extLst>
            </p:cNvPr>
            <p:cNvPicPr>
              <a:picLocks noChangeAspect="1"/>
            </p:cNvPicPr>
            <p:nvPr/>
          </p:nvPicPr>
          <p:blipFill>
            <a:blip r:embed="rId7"/>
            <a:stretch>
              <a:fillRect/>
            </a:stretch>
          </p:blipFill>
          <p:spPr>
            <a:xfrm>
              <a:off x="7409793" y="38283"/>
              <a:ext cx="1734207" cy="1503939"/>
            </a:xfrm>
            <a:prstGeom prst="rect">
              <a:avLst/>
            </a:prstGeom>
          </p:spPr>
        </p:pic>
        <p:sp>
          <p:nvSpPr>
            <p:cNvPr id="25" name="TextBox 24">
              <a:extLst>
                <a:ext uri="{FF2B5EF4-FFF2-40B4-BE49-F238E27FC236}">
                  <a16:creationId xmlns:a16="http://schemas.microsoft.com/office/drawing/2014/main" id="{067BB13F-F496-48D2-BBF7-B843788F8FBF}"/>
                </a:ext>
              </a:extLst>
            </p:cNvPr>
            <p:cNvSpPr txBox="1"/>
            <p:nvPr/>
          </p:nvSpPr>
          <p:spPr>
            <a:xfrm>
              <a:off x="7863817" y="267032"/>
              <a:ext cx="1099981" cy="523220"/>
            </a:xfrm>
            <a:prstGeom prst="rect">
              <a:avLst/>
            </a:prstGeom>
            <a:noFill/>
          </p:spPr>
          <p:txBody>
            <a:bodyPr wrap="none" rtlCol="0">
              <a:spAutoFit/>
            </a:bodyPr>
            <a:lstStyle/>
            <a:p>
              <a:pPr algn="ctr"/>
              <a:r>
                <a:rPr lang="en-CA" sz="1400" dirty="0">
                  <a:latin typeface="Arial" panose="020B0604020202020204" pitchFamily="34" charset="0"/>
                  <a:cs typeface="Arial" panose="020B0604020202020204" pitchFamily="34" charset="0"/>
                </a:rPr>
                <a:t>Example </a:t>
              </a:r>
              <a:br>
                <a:rPr lang="en-CA" sz="1400" dirty="0">
                  <a:latin typeface="Arial" panose="020B0604020202020204" pitchFamily="34" charset="0"/>
                  <a:cs typeface="Arial" panose="020B0604020202020204" pitchFamily="34" charset="0"/>
                </a:rPr>
              </a:br>
              <a:r>
                <a:rPr lang="en-CA" sz="1400" dirty="0">
                  <a:latin typeface="Arial" panose="020B0604020202020204" pitchFamily="34" charset="0"/>
                  <a:cs typeface="Arial" panose="020B0604020202020204" pitchFamily="34" charset="0"/>
                </a:rPr>
                <a:t>Whiteboard</a:t>
              </a:r>
            </a:p>
          </p:txBody>
        </p:sp>
      </p:grpSp>
    </p:spTree>
    <p:extLst>
      <p:ext uri="{BB962C8B-B14F-4D97-AF65-F5344CB8AC3E}">
        <p14:creationId xmlns:p14="http://schemas.microsoft.com/office/powerpoint/2010/main" val="4983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4"/>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1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par>
                                <p:cTn id="45" presetID="22" presetClass="entr" presetSubtype="8"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500"/>
                                        <p:tgtEl>
                                          <p:spTgt spid="11"/>
                                        </p:tgtEl>
                                      </p:cBhvr>
                                    </p:animEffect>
                                  </p:childTnLst>
                                </p:cTn>
                              </p:par>
                              <p:par>
                                <p:cTn id="69" presetID="22" presetClass="entr" presetSubtype="8"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500"/>
                                        <p:tgtEl>
                                          <p:spTgt spid="7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down)">
                                      <p:cBhvr>
                                        <p:cTn id="89" dur="500"/>
                                        <p:tgtEl>
                                          <p:spTgt spid="58"/>
                                        </p:tgtEl>
                                      </p:cBhvr>
                                    </p:animEffect>
                                  </p:childTnLst>
                                </p:cTn>
                              </p:par>
                              <p:par>
                                <p:cTn id="90" presetID="22" presetClass="entr" presetSubtype="4"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down)">
                                      <p:cBhvr>
                                        <p:cTn id="92" dur="500"/>
                                        <p:tgtEl>
                                          <p:spTgt spid="41"/>
                                        </p:tgtEl>
                                      </p:cBhvr>
                                    </p:animEffect>
                                  </p:childTnLst>
                                </p:cTn>
                              </p:par>
                              <p:par>
                                <p:cTn id="93" presetID="22" presetClass="entr" presetSubtype="4" fill="hold"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down)">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wipe(down)">
                                      <p:cBhvr>
                                        <p:cTn id="100" dur="500"/>
                                        <p:tgtEl>
                                          <p:spTgt spid="7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wipe(left)">
                                      <p:cBhvr>
                                        <p:cTn id="104" dur="500"/>
                                        <p:tgtEl>
                                          <p:spTgt spid="78"/>
                                        </p:tgtEl>
                                      </p:cBhvr>
                                    </p:animEffect>
                                  </p:childTnLst>
                                </p:cTn>
                              </p:par>
                            </p:childTnLst>
                          </p:cTn>
                        </p:par>
                        <p:par>
                          <p:cTn id="105" fill="hold">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wipe(left)">
                                      <p:cBhvr>
                                        <p:cTn id="10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9" grpId="0"/>
      <p:bldP spid="10" grpId="0"/>
      <p:bldP spid="11" grpId="0" animBg="1"/>
      <p:bldP spid="12" grpId="0" animBg="1"/>
      <p:bldP spid="13" grpId="0" animBg="1"/>
      <p:bldP spid="14" grpId="0" animBg="1"/>
      <p:bldP spid="21" grpId="0" animBg="1"/>
      <p:bldP spid="22" grpId="0"/>
      <p:bldP spid="78" grpId="0"/>
      <p:bldP spid="8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y3SSNQFV02evDPb5qQF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y3SSNQFV02evDPb5qQFiQ"/>
</p:tagLst>
</file>

<file path=ppt/theme/theme1.xml><?xml version="1.0" encoding="utf-8"?>
<a:theme xmlns:a="http://schemas.openxmlformats.org/drawingml/2006/main" name="wht_background_2017">
  <a:themeElements>
    <a:clrScheme name="IBM Master Presentation 20170523 1">
      <a:dk1>
        <a:srgbClr val="000000"/>
      </a:dk1>
      <a:lt1>
        <a:srgbClr val="000E5E"/>
      </a:lt1>
      <a:dk2>
        <a:srgbClr val="EAEAEA"/>
      </a:dk2>
      <a:lt2>
        <a:srgbClr val="FFFFFF"/>
      </a:lt2>
      <a:accent1>
        <a:srgbClr val="69A6FF"/>
      </a:accent1>
      <a:accent2>
        <a:srgbClr val="0064FF"/>
      </a:accent2>
      <a:accent3>
        <a:srgbClr val="003BC9"/>
      </a:accent3>
      <a:accent4>
        <a:srgbClr val="1FB3CF"/>
      </a:accent4>
      <a:accent5>
        <a:srgbClr val="6E177D"/>
      </a:accent5>
      <a:accent6>
        <a:srgbClr val="DB2663"/>
      </a:accent6>
      <a:hlink>
        <a:srgbClr val="0064FF"/>
      </a:hlink>
      <a:folHlink>
        <a:srgbClr val="E0E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lient and Seller presentation template_2017-Oct-19" id="{2A839EB4-25B4-4F11-A235-A0523D294E2A}" vid="{D883021D-71AA-4395-8BD6-9BFC5CE77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Client and Seller presentation template_2017-Oct-19</Template>
  <TotalTime>15951</TotalTime>
  <Words>9705</Words>
  <Application>Microsoft Office PowerPoint</Application>
  <PresentationFormat>On-screen Show (16:9)</PresentationFormat>
  <Paragraphs>826</Paragraphs>
  <Slides>38</Slides>
  <Notes>38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38</vt:i4>
      </vt:variant>
    </vt:vector>
  </HeadingPairs>
  <TitlesOfParts>
    <vt:vector size="56" baseType="lpstr">
      <vt:lpstr>DengXian</vt:lpstr>
      <vt:lpstr>微软雅黑</vt:lpstr>
      <vt:lpstr>ＭＳ Ｐゴシック</vt:lpstr>
      <vt:lpstr>ＭＳ Ｐゴシック</vt:lpstr>
      <vt:lpstr>黑体</vt:lpstr>
      <vt:lpstr>Arial</vt:lpstr>
      <vt:lpstr>Calibri</vt:lpstr>
      <vt:lpstr>Comic Sans MS</vt:lpstr>
      <vt:lpstr>Courier New</vt:lpstr>
      <vt:lpstr>HelvNeue for IBM</vt:lpstr>
      <vt:lpstr>IBM Plex Sans</vt:lpstr>
      <vt:lpstr>IBM Plex Sans Regular</vt:lpstr>
      <vt:lpstr>Lucida Grande</vt:lpstr>
      <vt:lpstr>Mangal</vt:lpstr>
      <vt:lpstr>Times New Roman</vt:lpstr>
      <vt:lpstr>Trebuchet MS</vt:lpstr>
      <vt:lpstr>ヒラギノ角ゴ Pro W3</vt:lpstr>
      <vt:lpstr>wht_background_2017</vt:lpstr>
      <vt:lpstr>PowerAI Deep Dive  Understanding the Details — </vt:lpstr>
      <vt:lpstr>Agenda</vt:lpstr>
      <vt:lpstr>PowerAI portfolio  What’s in the offering? — </vt:lpstr>
      <vt:lpstr>PowerPoint Presentation</vt:lpstr>
      <vt:lpstr>PowerAI 1.5.4 ("Base") </vt:lpstr>
      <vt:lpstr>IBM adds value to curated, tested, and  pre-compiled frameworks with PowerAI (“Base”)</vt:lpstr>
      <vt:lpstr>PowerAI Enterprise  What’s needed for  enterprise AI  — </vt:lpstr>
      <vt:lpstr>What enterprise customers struggle with in AI</vt:lpstr>
      <vt:lpstr>PowerPoint Presentation</vt:lpstr>
      <vt:lpstr>PowerPoint Presentation</vt:lpstr>
      <vt:lpstr>PowerPoint Presentation</vt:lpstr>
      <vt:lpstr>Deeper dive on  Large Model Support and Distributed Deep Learning</vt:lpstr>
      <vt:lpstr>Train larger more complex models</vt:lpstr>
      <vt:lpstr>Typical GPU connectivity</vt:lpstr>
      <vt:lpstr>NVLink CPU to GPU connectivity only on POWER9</vt:lpstr>
      <vt:lpstr>Effects of NVLink 2.0 on Large Model Support (LMS)</vt:lpstr>
      <vt:lpstr>POWER9 with 4 GPUs is 2.1x faster than x86 with 8 GPUs</vt:lpstr>
      <vt:lpstr>Choose your scale out distributed training model </vt:lpstr>
      <vt:lpstr>Distributed Deep Learning (DDL)</vt:lpstr>
      <vt:lpstr>Deeper dive on hyperparameter optimization</vt:lpstr>
      <vt:lpstr>Hyperparameter search &amp; optimization</vt:lpstr>
      <vt:lpstr>Deeper dive on inferencing</vt:lpstr>
      <vt:lpstr>Inference using REST API</vt:lpstr>
      <vt:lpstr>Choose your inference architecture for visual models</vt:lpstr>
      <vt:lpstr>IBM PowerAI Enterprise </vt:lpstr>
      <vt:lpstr>Data preparation for deep learning</vt:lpstr>
      <vt:lpstr>Data preparation for deep learning</vt:lpstr>
      <vt:lpstr>Deep Learning Impact Insight - Training visualization monitor, analyze, optimize</vt:lpstr>
      <vt:lpstr>PowerPoint Presentation</vt:lpstr>
      <vt:lpstr>Elastic Distributed Training – Example</vt:lpstr>
      <vt:lpstr>PowerPoint Presentation</vt:lpstr>
      <vt:lpstr>IBM PowerAI Enterprise </vt:lpstr>
      <vt:lpstr>Production proven with enterprise security</vt:lpstr>
      <vt:lpstr>PowerPoint Presentation</vt:lpstr>
      <vt:lpstr>PowerAI  Offering packages  — </vt:lpstr>
      <vt:lpstr>Comparing AI offerings on Power Systems </vt:lpstr>
      <vt:lpstr>IBM Systems AI Infrastructure Reference Architecture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Seller and client presentation template and guidelines</dc:title>
  <dc:subject/>
  <dc:creator>Patricia Donohue</dc:creator>
  <cp:keywords/>
  <dc:description/>
  <cp:lastModifiedBy>CHRIS Eaton</cp:lastModifiedBy>
  <cp:revision>235</cp:revision>
  <cp:lastPrinted>2018-12-19T14:58:40Z</cp:lastPrinted>
  <dcterms:created xsi:type="dcterms:W3CDTF">2017-10-19T21:12:46Z</dcterms:created>
  <dcterms:modified xsi:type="dcterms:W3CDTF">2018-12-20T16:46:16Z</dcterms:modified>
  <cp:category/>
</cp:coreProperties>
</file>