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9" r:id="rId2"/>
    <p:sldMasterId id="2147483745" r:id="rId3"/>
    <p:sldMasterId id="2147483781" r:id="rId4"/>
  </p:sldMasterIdLst>
  <p:notesMasterIdLst>
    <p:notesMasterId r:id="rId1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2"/>
    <p:restoredTop sz="94666"/>
  </p:normalViewPr>
  <p:slideViewPr>
    <p:cSldViewPr snapToGrid="0" snapToObjects="1" showGuides="1">
      <p:cViewPr varScale="1">
        <p:scale>
          <a:sx n="101" d="100"/>
          <a:sy n="101" d="100"/>
        </p:scale>
        <p:origin x="350" y="7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outter\Documents\Offering%20Management\Deep%20Learning%20Offering\DL%20Volumes%20assumptions%20and%20backgroun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t>Deep Learning Hardware Revenue: $1.8B-$15-6B</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Sheet1!$F$3:$I$3</c:f>
              <c:numCache>
                <c:formatCode>General</c:formatCode>
                <c:ptCount val="4"/>
                <c:pt idx="0">
                  <c:v>2017</c:v>
                </c:pt>
                <c:pt idx="1">
                  <c:v>2018</c:v>
                </c:pt>
                <c:pt idx="2">
                  <c:v>2019</c:v>
                </c:pt>
                <c:pt idx="3">
                  <c:v>2020</c:v>
                </c:pt>
              </c:numCache>
            </c:numRef>
          </c:cat>
          <c:val>
            <c:numRef>
              <c:f>Sheet1!$F$11:$I$11</c:f>
              <c:numCache>
                <c:formatCode>_([$$-409]* #,##0.00_);_([$$-409]* \(#,##0.00\);_([$$-409]* "-"??_);_(@_)</c:formatCode>
                <c:ptCount val="4"/>
                <c:pt idx="0">
                  <c:v>1820.554854807127</c:v>
                </c:pt>
                <c:pt idx="1">
                  <c:v>3734.743180650557</c:v>
                </c:pt>
                <c:pt idx="2">
                  <c:v>7652.51828756754</c:v>
                </c:pt>
                <c:pt idx="3">
                  <c:v>15608.33574769434</c:v>
                </c:pt>
              </c:numCache>
            </c:numRef>
          </c:val>
          <c:smooth val="0"/>
          <c:extLst>
            <c:ext xmlns:c16="http://schemas.microsoft.com/office/drawing/2014/chart" uri="{C3380CC4-5D6E-409C-BE32-E72D297353CC}">
              <c16:uniqueId val="{00000000-D75D-4ACA-8C90-E1BE2FFE987E}"/>
            </c:ext>
          </c:extLst>
        </c:ser>
        <c:dLbls>
          <c:showLegendKey val="0"/>
          <c:showVal val="0"/>
          <c:showCatName val="0"/>
          <c:showSerName val="0"/>
          <c:showPercent val="0"/>
          <c:showBubbleSize val="0"/>
        </c:dLbls>
        <c:smooth val="0"/>
        <c:axId val="1061865600"/>
        <c:axId val="1061867920"/>
      </c:lineChart>
      <c:catAx>
        <c:axId val="106186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61867920"/>
        <c:crosses val="autoZero"/>
        <c:auto val="1"/>
        <c:lblAlgn val="ctr"/>
        <c:lblOffset val="100"/>
        <c:noMultiLvlLbl val="0"/>
      </c:catAx>
      <c:valAx>
        <c:axId val="1061867920"/>
        <c:scaling>
          <c:orientation val="minMax"/>
        </c:scaling>
        <c:delete val="0"/>
        <c:axPos val="l"/>
        <c:majorGridlines>
          <c:spPr>
            <a:ln w="9525" cap="flat" cmpd="sng" algn="ctr">
              <a:solidFill>
                <a:schemeClr val="tx1">
                  <a:lumMod val="15000"/>
                  <a:lumOff val="85000"/>
                </a:schemeClr>
              </a:solidFill>
              <a:round/>
            </a:ln>
            <a:effectLst/>
          </c:spPr>
        </c:majorGridlines>
        <c:numFmt formatCode="_([$$-409]* #,##0.00_);_([$$-409]* \(#,##0.00\);_([$$-409]*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618656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E012A-D992-5D42-B86E-AA2BC0764EE1}"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Hi, my name is Scott Soutter. I’m the Offering Manager within the IBM Cognitive Systems organization responsible for PowerAI.  </a:t>
            </a:r>
            <a:endParaRPr lang="en-US" sz="9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0BBCD7-B62F-4E72-B2C4-FEDF23ACFE1F}" type="slidenum">
              <a:rPr lang="en-US" smtClean="0"/>
              <a:pPr/>
              <a:t>1</a:t>
            </a:fld>
            <a:endParaRPr lang="en-US"/>
          </a:p>
        </p:txBody>
      </p:sp>
    </p:spTree>
    <p:extLst>
      <p:ext uri="{BB962C8B-B14F-4D97-AF65-F5344CB8AC3E}">
        <p14:creationId xmlns:p14="http://schemas.microsoft.com/office/powerpoint/2010/main" val="314888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Analysts are very interested in our approach to this type of problem. They believe that the way that we’re addressing it as a series of end to end interlocked workflows from transforming data all the way up to developing those applications and deploying them within organizations is critical. We’re not providing a point solution. We’re providing a complete platform for deep learning in the organization.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130BBCD7-B62F-4E72-B2C4-FEDF23ACFE1F}" type="slidenum">
              <a:rPr lang="en-US" smtClean="0"/>
              <a:pPr/>
              <a:t>11</a:t>
            </a:fld>
            <a:endParaRPr lang="en-US"/>
          </a:p>
        </p:txBody>
      </p:sp>
    </p:spTree>
    <p:extLst>
      <p:ext uri="{BB962C8B-B14F-4D97-AF65-F5344CB8AC3E}">
        <p14:creationId xmlns:p14="http://schemas.microsoft.com/office/powerpoint/2010/main" val="322876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So next steps – learn a little bit more. There are two other presentations out there that dive deeper into PowerAI – what the different elements are and some of the use case examples that we talk to our customers about. And also there are some applied examples. You can see how PowerAI installs. You can see what our proof of technology looks like and actually interact with some of the different frameworks out there.</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So I want to thank you for your attention. I absolutely invite you to give me a call. I’m very interested in talking about this offering and how we can help you and your organizations and your customers bring deep learning into their work. Thank you very much.</a:t>
            </a:r>
            <a:endParaRPr lang="en-US" sz="9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0BBCD7-B62F-4E72-B2C4-FEDF23ACFE1F}" type="slidenum">
              <a:rPr lang="en-US" smtClean="0"/>
              <a:pPr/>
              <a:t>12</a:t>
            </a:fld>
            <a:endParaRPr lang="en-US"/>
          </a:p>
        </p:txBody>
      </p:sp>
    </p:spTree>
    <p:extLst>
      <p:ext uri="{BB962C8B-B14F-4D97-AF65-F5344CB8AC3E}">
        <p14:creationId xmlns:p14="http://schemas.microsoft.com/office/powerpoint/2010/main" val="402851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ea typeface="ヒラギノ角ゴ Pro W3" charset="-128"/>
              <a:cs typeface="ヒラギノ角ゴ Pro W3" charset="-128"/>
            </a:endParaRPr>
          </a:p>
        </p:txBody>
      </p:sp>
      <p:sp>
        <p:nvSpPr>
          <p:cNvPr id="4" name="Slide Number Placeholder 3"/>
          <p:cNvSpPr>
            <a:spLocks noGrp="1"/>
          </p:cNvSpPr>
          <p:nvPr>
            <p:ph type="sldNum" sz="quarter" idx="5"/>
          </p:nvPr>
        </p:nvSpPr>
        <p:spPr/>
        <p:txBody>
          <a:bodyPr/>
          <a:lstStyle/>
          <a:p>
            <a:pPr>
              <a:defRPr/>
            </a:pPr>
            <a:fld id="{5B6B44FB-4188-9245-83CA-357603A18084}"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0039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6438"/>
            <a:ext cx="6192837" cy="3484562"/>
          </a:xfrm>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PowerAI is IBM Cognitive Systems entry into rapidly growing and quickly evolving subset of the overall machine learning market. Deep Learning is very exciting and also a fairly recently broadly adopted technology, which uses something called software neuro networks as a way to help develop patterns of analysis within the system to be able to generate predictive capability:  A lot of jargon – effectively what you get with Deep Learning is a platform that is able to learn how to learn.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The outcome of that, learning based on enterprise existing data and organizational data. It’s able to make a predictive assessment of data coming in real time. This can be something as broadly used as image categorization and recognition, classic deep learning use case. Recognize whether that’s a pedestrian or a cactus in an automotive driving situation so the car can determine whether to swerve or drive but also things like diagnostic capability  for medical images, inspection of facilities or micro-level inspection – things like wafers: silicon wafers.</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Also, other data type patterns, including things like natural language processing, building a better model to understand how people are talking – interfacing with computers and things like anomaly detection. Looking at capabilities in network intrusion detection to understand of those two billion actions, which are the ones that have some risk associated with it. We’re also using a very similar model, looking within our financial services organizations to detect fraudulent transactions. Lots of applications. Lots of different industries. Very quickly emerging and very quickly being adopted technologies which sit in this new space.</a:t>
            </a:r>
            <a:endParaRPr lang="en-US" sz="900" b="1" kern="1200" dirty="0">
              <a:solidFill>
                <a:schemeClr val="tx1"/>
              </a:solidFill>
              <a:effectLst/>
              <a:latin typeface="+mn-lt"/>
              <a:ea typeface="+mn-ea"/>
              <a:cs typeface="+mn-cs"/>
            </a:endParaRPr>
          </a:p>
          <a:p>
            <a:pPr>
              <a:defRPr/>
            </a:pPr>
            <a:endParaRPr lang="en-US" dirty="0"/>
          </a:p>
        </p:txBody>
      </p:sp>
      <p:sp>
        <p:nvSpPr>
          <p:cNvPr id="4" name="Slide Number Placeholder 3"/>
          <p:cNvSpPr>
            <a:spLocks noGrp="1"/>
          </p:cNvSpPr>
          <p:nvPr>
            <p:ph type="sldNum" sz="quarter"/>
          </p:nvPr>
        </p:nvSpPr>
        <p:spPr/>
        <p:txBody>
          <a:bodyPr/>
          <a:lstStyle/>
          <a:p>
            <a:pPr>
              <a:defRPr/>
            </a:pPr>
            <a:fld id="{220E0B9E-7E5B-2A4A-88A6-6AE31BC60DCE}" type="slidenum">
              <a:rPr lang="en-US" smtClean="0"/>
              <a:pPr>
                <a:defRPr/>
              </a:pPr>
              <a:t>2</a:t>
            </a:fld>
            <a:endParaRPr lang="en-US"/>
          </a:p>
        </p:txBody>
      </p:sp>
    </p:spTree>
    <p:extLst>
      <p:ext uri="{BB962C8B-B14F-4D97-AF65-F5344CB8AC3E}">
        <p14:creationId xmlns:p14="http://schemas.microsoft.com/office/powerpoint/2010/main" val="253045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6438"/>
            <a:ext cx="6192837" cy="3484562"/>
          </a:xfrm>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So what’s standing in our way of bringing this into organizations? First of all, it is rapidly evolving and as a result of that there’s some instability in the ecosystem. We’re talking about a lot of creativity within a broad open source community, but a lot of interaction between different software elements. It doesn’t always work well the first time. So there needs to be some maturity that’s brought into there to make these applications more consumable by organizations.</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Secondly, the skills are scarce. It is a fairly new area of interest. It relies on skills of things like data science and model development, and understanding how neural networks work. There are not a lot of folks out there with these sorts of capabilities. We have to address this problem with one or two ways: build better tools so we have a larger community, more people can be effective in this space.</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But also in the second way we have to make – the second way we address this is we make the tools that we have available today easier to use, more integrated so people who have that skill and capability are able to be very efficient in their work.</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Third, there are some structural barriers to adoption right now. I talked about some of the interdependency leading to instability. There are other sorts of inherent challenges within the software we need to address. First is, it doesn’t scale that well. It can be very fragile. We don’t understand necessarily when models are being developed, why some work and some don’t. We have to clean that up. We have to make it a simpler place for individuals to develop within.</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Finally, we have to make it enterprise ready. We have to have this be something that is supported and accessible for organizations so that they know they have help on the way. The answer isn’t – go look in the man pages, go figure out what the challenge is. We need to have that broader support infrastructure in place that helps an organization know that somebody has their back. This is all what we’re trying to do with PowerAI.</a:t>
            </a:r>
            <a:endParaRPr lang="en-US" sz="900" b="1" kern="1200" dirty="0">
              <a:solidFill>
                <a:schemeClr val="tx1"/>
              </a:solidFill>
              <a:effectLst/>
              <a:latin typeface="+mn-lt"/>
              <a:ea typeface="+mn-ea"/>
              <a:cs typeface="+mn-cs"/>
            </a:endParaRPr>
          </a:p>
        </p:txBody>
      </p:sp>
      <p:sp>
        <p:nvSpPr>
          <p:cNvPr id="4" name="Slide Number Placeholder 3"/>
          <p:cNvSpPr>
            <a:spLocks noGrp="1"/>
          </p:cNvSpPr>
          <p:nvPr>
            <p:ph type="sldNum" sz="quarter"/>
          </p:nvPr>
        </p:nvSpPr>
        <p:spPr/>
        <p:txBody>
          <a:bodyPr/>
          <a:lstStyle/>
          <a:p>
            <a:pPr>
              <a:defRPr/>
            </a:pPr>
            <a:fld id="{8A107BA9-AE81-F346-9581-1477E375448A}" type="slidenum">
              <a:rPr lang="en-US" smtClean="0"/>
              <a:pPr>
                <a:defRPr/>
              </a:pPr>
              <a:t>3</a:t>
            </a:fld>
            <a:endParaRPr lang="en-US"/>
          </a:p>
        </p:txBody>
      </p:sp>
    </p:spTree>
    <p:extLst>
      <p:ext uri="{BB962C8B-B14F-4D97-AF65-F5344CB8AC3E}">
        <p14:creationId xmlns:p14="http://schemas.microsoft.com/office/powerpoint/2010/main" val="96762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06438"/>
            <a:ext cx="6192837" cy="3484562"/>
          </a:xfrm>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We have taken tremendous amount of innovation and exciting platforms within this open source community, simplified the distribution created a binary distribution of these frameworks and the underlying software and we have created this in a way that simplifies installation and updates so there are no longer data scientists trying to understand why this software platform did not build</a:t>
            </a:r>
            <a:r>
              <a:rPr lang="en-US" sz="900" b="0" kern="1200" baseline="0" dirty="0">
                <a:solidFill>
                  <a:schemeClr val="tx1"/>
                </a:solidFill>
                <a:effectLst/>
                <a:latin typeface="+mn-lt"/>
                <a:ea typeface="+mn-ea"/>
                <a:cs typeface="+mn-cs"/>
              </a:rPr>
              <a:t> well or where the incompatibility is.  We have</a:t>
            </a:r>
            <a:r>
              <a:rPr lang="en-US" sz="900" b="0" kern="1200" dirty="0">
                <a:solidFill>
                  <a:schemeClr val="tx1"/>
                </a:solidFill>
                <a:effectLst/>
                <a:latin typeface="+mn-lt"/>
                <a:ea typeface="+mn-ea"/>
                <a:cs typeface="+mn-cs"/>
              </a:rPr>
              <a:t> taken that drudgery out.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The second thing that we’ve done with PowerAI – and this is really a statement of where we’re going with the platform – is we are improving the process of developing within this space. We have built and integrated a suite of graphical tools that give model and developers feedback on what is working, what is not, suggestions on how to better describe computer models so we reduce some of the iterative challenges associated with building this new type of analytic tool.</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Finally, we’re doing so in a very uniform way. We’re giving a single look and feel across the whole process of building a model from extracting and transforming the data with intelligence to deploying it out into an organization and we’re doing so in a way that starts to optimize performance – not only for single node capability using more memory able to address larger problems, but also in clustering across systems being able to add distributed capability would be something that’s really been an Achilles heel in this space.</a:t>
            </a:r>
            <a:endParaRPr lang="en-US" sz="900" b="1" kern="1200" dirty="0">
              <a:solidFill>
                <a:schemeClr val="tx1"/>
              </a:solidFill>
              <a:effectLst/>
              <a:latin typeface="+mn-lt"/>
              <a:ea typeface="+mn-ea"/>
              <a:cs typeface="+mn-cs"/>
            </a:endParaRPr>
          </a:p>
          <a:p>
            <a:pPr>
              <a:defRPr/>
            </a:pPr>
            <a:endParaRPr lang="en-US" dirty="0"/>
          </a:p>
        </p:txBody>
      </p:sp>
      <p:sp>
        <p:nvSpPr>
          <p:cNvPr id="4" name="Slide Number Placeholder 3"/>
          <p:cNvSpPr>
            <a:spLocks noGrp="1"/>
          </p:cNvSpPr>
          <p:nvPr>
            <p:ph type="sldNum" sz="quarter"/>
          </p:nvPr>
        </p:nvSpPr>
        <p:spPr/>
        <p:txBody>
          <a:bodyPr/>
          <a:lstStyle/>
          <a:p>
            <a:pPr>
              <a:defRPr/>
            </a:pPr>
            <a:fld id="{7D3C9307-312E-484D-B8B5-DB8EA244C415}" type="slidenum">
              <a:rPr lang="en-US" smtClean="0"/>
              <a:pPr>
                <a:defRPr/>
              </a:pPr>
              <a:t>4</a:t>
            </a:fld>
            <a:endParaRPr lang="en-US" dirty="0"/>
          </a:p>
        </p:txBody>
      </p:sp>
    </p:spTree>
    <p:extLst>
      <p:ext uri="{BB962C8B-B14F-4D97-AF65-F5344CB8AC3E}">
        <p14:creationId xmlns:p14="http://schemas.microsoft.com/office/powerpoint/2010/main" val="390538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This leads us to a strategy where we’re really focused on ease of use and performance in the middle there we have this tremendous amount of creativity that we’re drawing from in a broad open community. These are different types of applications out there that sit within the PowerAI core framework capability supported by that underlying delivery.</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Above and below them we have optimizations that increase our capability, better use of software/hardware to optimize system performance something we abstract from the use: we help make the platforms faster. We don’t do – we do so in a way that doesn’t really tax the user’s responsibility. They don’t have to understand how we’re distributing the software, just understand that it distributes over a cluster very well and perform at speed</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The second thing that we see up at the top, our developer ease of use tools. </a:t>
            </a:r>
            <a:endParaRPr lang="en-US" dirty="0"/>
          </a:p>
        </p:txBody>
      </p:sp>
      <p:sp>
        <p:nvSpPr>
          <p:cNvPr id="4" name="Slide Number Placeholder 3"/>
          <p:cNvSpPr>
            <a:spLocks noGrp="1"/>
          </p:cNvSpPr>
          <p:nvPr>
            <p:ph type="sldNum" sz="quarter" idx="10"/>
          </p:nvPr>
        </p:nvSpPr>
        <p:spPr/>
        <p:txBody>
          <a:bodyPr/>
          <a:lstStyle/>
          <a:p>
            <a:fld id="{130BBCD7-B62F-4E72-B2C4-FEDF23ACFE1F}" type="slidenum">
              <a:rPr lang="en-US" smtClean="0"/>
              <a:pPr/>
              <a:t>5</a:t>
            </a:fld>
            <a:endParaRPr lang="en-US"/>
          </a:p>
        </p:txBody>
      </p:sp>
    </p:spTree>
    <p:extLst>
      <p:ext uri="{BB962C8B-B14F-4D97-AF65-F5344CB8AC3E}">
        <p14:creationId xmlns:p14="http://schemas.microsoft.com/office/powerpoint/2010/main" val="292787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407988" y="706438"/>
            <a:ext cx="6192837" cy="3484562"/>
          </a:xfrm>
          <a:ln/>
        </p:spPr>
      </p:sp>
      <p:sp>
        <p:nvSpPr>
          <p:cNvPr id="19458"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900" b="0" kern="1200" dirty="0">
                <a:solidFill>
                  <a:schemeClr val="tx1"/>
                </a:solidFill>
                <a:effectLst/>
                <a:latin typeface="+mn-lt"/>
                <a:ea typeface="+mn-ea"/>
                <a:cs typeface="+mn-cs"/>
              </a:rPr>
              <a:t>Better environments – things like the data science experience that we draw from the analytics team or custom built applications. In the case of AI Vision that should help improve the development process for computer vision applications. All of this is really focused on enhancing that developer experience, giving us the capability to bring this software to more places than it has been available before, make developers more productive in their day to day world building up cognitive applications.  </a:t>
            </a:r>
            <a:endParaRPr lang="en-US" sz="900" b="1" kern="1200" dirty="0">
              <a:solidFill>
                <a:schemeClr val="tx1"/>
              </a:solidFill>
              <a:effectLst/>
              <a:latin typeface="+mn-lt"/>
              <a:ea typeface="+mn-ea"/>
              <a:cs typeface="+mn-cs"/>
            </a:endParaRPr>
          </a:p>
          <a:p>
            <a:endParaRPr lang="en-US" dirty="0"/>
          </a:p>
          <a:p>
            <a:pPr>
              <a:defRPr/>
            </a:pPr>
            <a:endParaRPr lang="en-US" altLang="en-US" dirty="0">
              <a:ea typeface="ヒラギノ角ゴ Pro W3" charset="-128"/>
              <a:cs typeface="ヒラギノ角ゴ Pro W3" charset="-128"/>
            </a:endParaRPr>
          </a:p>
        </p:txBody>
      </p:sp>
      <p:sp>
        <p:nvSpPr>
          <p:cNvPr id="4" name="Slide Number Placeholder 3"/>
          <p:cNvSpPr>
            <a:spLocks noGrp="1"/>
          </p:cNvSpPr>
          <p:nvPr>
            <p:ph type="sldNum" sz="quarter"/>
          </p:nvPr>
        </p:nvSpPr>
        <p:spPr/>
        <p:txBody>
          <a:bodyPr/>
          <a:lstStyle/>
          <a:p>
            <a:pPr>
              <a:defRPr/>
            </a:pPr>
            <a:fld id="{7515C5F7-2928-674B-9DD1-15119BA07755}" type="slidenum">
              <a:rPr lang="en-US" smtClean="0"/>
              <a:pPr>
                <a:defRPr/>
              </a:pPr>
              <a:t>6</a:t>
            </a:fld>
            <a:endParaRPr lang="en-US" dirty="0"/>
          </a:p>
        </p:txBody>
      </p:sp>
    </p:spTree>
    <p:extLst>
      <p:ext uri="{BB962C8B-B14F-4D97-AF65-F5344CB8AC3E}">
        <p14:creationId xmlns:p14="http://schemas.microsoft.com/office/powerpoint/2010/main" val="239978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682" indent="-285648" eaLnBrk="0" hangingPunct="0">
              <a:defRPr>
                <a:solidFill>
                  <a:schemeClr val="tx1"/>
                </a:solidFill>
                <a:latin typeface="Arial" charset="0"/>
                <a:ea typeface="Arial" charset="0"/>
                <a:cs typeface="Arial" charset="0"/>
              </a:defRPr>
            </a:lvl2pPr>
            <a:lvl3pPr marL="1142589" indent="-228518" eaLnBrk="0" hangingPunct="0">
              <a:defRPr>
                <a:solidFill>
                  <a:schemeClr val="tx1"/>
                </a:solidFill>
                <a:latin typeface="Arial" charset="0"/>
                <a:ea typeface="Arial" charset="0"/>
                <a:cs typeface="Arial" charset="0"/>
              </a:defRPr>
            </a:lvl3pPr>
            <a:lvl4pPr marL="1599624" indent="-228518" eaLnBrk="0" hangingPunct="0">
              <a:defRPr>
                <a:solidFill>
                  <a:schemeClr val="tx1"/>
                </a:solidFill>
                <a:latin typeface="Arial" charset="0"/>
                <a:ea typeface="Arial" charset="0"/>
                <a:cs typeface="Arial" charset="0"/>
              </a:defRPr>
            </a:lvl4pPr>
            <a:lvl5pPr marL="2056662" indent="-228518" eaLnBrk="0" hangingPunct="0">
              <a:defRPr>
                <a:solidFill>
                  <a:schemeClr val="tx1"/>
                </a:solidFill>
                <a:latin typeface="Arial" charset="0"/>
                <a:ea typeface="Arial" charset="0"/>
                <a:cs typeface="Arial" charset="0"/>
              </a:defRPr>
            </a:lvl5pPr>
            <a:lvl6pPr marL="2513697" indent="-228518" eaLnBrk="0" fontAlgn="base" hangingPunct="0">
              <a:spcBef>
                <a:spcPct val="0"/>
              </a:spcBef>
              <a:spcAft>
                <a:spcPct val="0"/>
              </a:spcAft>
              <a:defRPr>
                <a:solidFill>
                  <a:schemeClr val="tx1"/>
                </a:solidFill>
                <a:latin typeface="Arial" charset="0"/>
                <a:ea typeface="Arial" charset="0"/>
                <a:cs typeface="Arial" charset="0"/>
              </a:defRPr>
            </a:lvl6pPr>
            <a:lvl7pPr marL="2970733" indent="-228518" eaLnBrk="0" fontAlgn="base" hangingPunct="0">
              <a:spcBef>
                <a:spcPct val="0"/>
              </a:spcBef>
              <a:spcAft>
                <a:spcPct val="0"/>
              </a:spcAft>
              <a:defRPr>
                <a:solidFill>
                  <a:schemeClr val="tx1"/>
                </a:solidFill>
                <a:latin typeface="Arial" charset="0"/>
                <a:ea typeface="Arial" charset="0"/>
                <a:cs typeface="Arial" charset="0"/>
              </a:defRPr>
            </a:lvl7pPr>
            <a:lvl8pPr marL="3427768" indent="-228518" eaLnBrk="0" fontAlgn="base" hangingPunct="0">
              <a:spcBef>
                <a:spcPct val="0"/>
              </a:spcBef>
              <a:spcAft>
                <a:spcPct val="0"/>
              </a:spcAft>
              <a:defRPr>
                <a:solidFill>
                  <a:schemeClr val="tx1"/>
                </a:solidFill>
                <a:latin typeface="Arial" charset="0"/>
                <a:ea typeface="Arial" charset="0"/>
                <a:cs typeface="Arial" charset="0"/>
              </a:defRPr>
            </a:lvl8pPr>
            <a:lvl9pPr marL="3884803" indent="-22851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9ED22EF2-6EAB-B04F-99E6-9E79F8619AEF}" type="slidenum">
              <a:rPr lang="en-US">
                <a:solidFill>
                  <a:prstClr val="black"/>
                </a:solidFill>
                <a:cs typeface="Times New Roman" charset="0"/>
              </a:rPr>
              <a:pPr eaLnBrk="1" hangingPunct="1">
                <a:defRPr/>
              </a:pPr>
              <a:t>8</a:t>
            </a:fld>
            <a:endParaRPr lang="en-US">
              <a:solidFill>
                <a:prstClr val="black"/>
              </a:solidFill>
              <a:cs typeface="Times New Roman" charset="0"/>
            </a:endParaRPr>
          </a:p>
        </p:txBody>
      </p:sp>
      <p:sp>
        <p:nvSpPr>
          <p:cNvPr id="78851" name="Rectangle 2"/>
          <p:cNvSpPr>
            <a:spLocks noGrp="1" noRot="1" noChangeAspect="1" noChangeArrowheads="1" noTextEdit="1"/>
          </p:cNvSpPr>
          <p:nvPr>
            <p:ph type="sldImg"/>
          </p:nvPr>
        </p:nvSpPr>
        <p:spPr>
          <a:xfrm>
            <a:off x="395288" y="695325"/>
            <a:ext cx="6069012" cy="3414713"/>
          </a:xfrm>
          <a:ln>
            <a:solidFill>
              <a:srgbClr val="000000"/>
            </a:solidFill>
            <a:miter lim="800000"/>
            <a:headEnd/>
            <a:tailEnd/>
          </a:ln>
        </p:spPr>
      </p:sp>
      <p:sp>
        <p:nvSpPr>
          <p:cNvPr id="5" name="Date Placeholder 4"/>
          <p:cNvSpPr>
            <a:spLocks noGrp="1"/>
          </p:cNvSpPr>
          <p:nvPr>
            <p:ph type="dt" sz="quarter"/>
          </p:nvPr>
        </p:nvSpPr>
        <p:spPr/>
        <p:txBody>
          <a:bodyPr/>
          <a:lstStyle>
            <a:lvl1pPr eaLnBrk="0" hangingPunct="0">
              <a:defRPr>
                <a:solidFill>
                  <a:schemeClr val="tx1"/>
                </a:solidFill>
                <a:latin typeface="Arial" charset="0"/>
                <a:ea typeface="ＭＳ Ｐゴシック" charset="0"/>
                <a:cs typeface="Arial" charset="0"/>
              </a:defRPr>
            </a:lvl1pPr>
            <a:lvl2pPr marL="742682" indent="-285648" eaLnBrk="0" hangingPunct="0">
              <a:defRPr>
                <a:solidFill>
                  <a:schemeClr val="tx1"/>
                </a:solidFill>
                <a:latin typeface="Arial" charset="0"/>
                <a:ea typeface="Arial" charset="0"/>
                <a:cs typeface="Arial" charset="0"/>
              </a:defRPr>
            </a:lvl2pPr>
            <a:lvl3pPr marL="1142589" indent="-228518" eaLnBrk="0" hangingPunct="0">
              <a:defRPr>
                <a:solidFill>
                  <a:schemeClr val="tx1"/>
                </a:solidFill>
                <a:latin typeface="Arial" charset="0"/>
                <a:ea typeface="Arial" charset="0"/>
                <a:cs typeface="Arial" charset="0"/>
              </a:defRPr>
            </a:lvl3pPr>
            <a:lvl4pPr marL="1599624" indent="-228518" eaLnBrk="0" hangingPunct="0">
              <a:defRPr>
                <a:solidFill>
                  <a:schemeClr val="tx1"/>
                </a:solidFill>
                <a:latin typeface="Arial" charset="0"/>
                <a:ea typeface="Arial" charset="0"/>
                <a:cs typeface="Arial" charset="0"/>
              </a:defRPr>
            </a:lvl4pPr>
            <a:lvl5pPr marL="2056662" indent="-228518" eaLnBrk="0" hangingPunct="0">
              <a:defRPr>
                <a:solidFill>
                  <a:schemeClr val="tx1"/>
                </a:solidFill>
                <a:latin typeface="Arial" charset="0"/>
                <a:ea typeface="Arial" charset="0"/>
                <a:cs typeface="Arial" charset="0"/>
              </a:defRPr>
            </a:lvl5pPr>
            <a:lvl6pPr marL="2513697" indent="-228518" eaLnBrk="0" fontAlgn="base" hangingPunct="0">
              <a:spcBef>
                <a:spcPct val="0"/>
              </a:spcBef>
              <a:spcAft>
                <a:spcPct val="0"/>
              </a:spcAft>
              <a:defRPr>
                <a:solidFill>
                  <a:schemeClr val="tx1"/>
                </a:solidFill>
                <a:latin typeface="Arial" charset="0"/>
                <a:ea typeface="Arial" charset="0"/>
                <a:cs typeface="Arial" charset="0"/>
              </a:defRPr>
            </a:lvl6pPr>
            <a:lvl7pPr marL="2970733" indent="-228518" eaLnBrk="0" fontAlgn="base" hangingPunct="0">
              <a:spcBef>
                <a:spcPct val="0"/>
              </a:spcBef>
              <a:spcAft>
                <a:spcPct val="0"/>
              </a:spcAft>
              <a:defRPr>
                <a:solidFill>
                  <a:schemeClr val="tx1"/>
                </a:solidFill>
                <a:latin typeface="Arial" charset="0"/>
                <a:ea typeface="Arial" charset="0"/>
                <a:cs typeface="Arial" charset="0"/>
              </a:defRPr>
            </a:lvl7pPr>
            <a:lvl8pPr marL="3427768" indent="-228518" eaLnBrk="0" fontAlgn="base" hangingPunct="0">
              <a:spcBef>
                <a:spcPct val="0"/>
              </a:spcBef>
              <a:spcAft>
                <a:spcPct val="0"/>
              </a:spcAft>
              <a:defRPr>
                <a:solidFill>
                  <a:schemeClr val="tx1"/>
                </a:solidFill>
                <a:latin typeface="Arial" charset="0"/>
                <a:ea typeface="Arial" charset="0"/>
                <a:cs typeface="Arial" charset="0"/>
              </a:defRPr>
            </a:lvl8pPr>
            <a:lvl9pPr marL="3884803" indent="-22851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73D56013-F9DC-5A42-B1EB-D2210D581CAC}" type="datetime8">
              <a:rPr lang="en-US">
                <a:solidFill>
                  <a:prstClr val="black"/>
                </a:solidFill>
                <a:cs typeface="ＭＳ Ｐゴシック" charset="0"/>
              </a:rPr>
              <a:pPr eaLnBrk="1" hangingPunct="1">
                <a:defRPr/>
              </a:pPr>
              <a:t>10/27/2017 10:11 AM</a:t>
            </a:fld>
            <a:endParaRPr lang="en-US">
              <a:solidFill>
                <a:prstClr val="black"/>
              </a:solidFill>
              <a:cs typeface="ＭＳ Ｐゴシック" charset="0"/>
            </a:endParaRPr>
          </a:p>
        </p:txBody>
      </p:sp>
      <p:sp>
        <p:nvSpPr>
          <p:cNvPr id="7" name="Header Placeholder 6"/>
          <p:cNvSpPr>
            <a:spLocks noGrp="1"/>
          </p:cNvSpPr>
          <p:nvPr>
            <p:ph type="hdr" sz="quarter"/>
          </p:nvPr>
        </p:nvSpPr>
        <p:spPr>
          <a:xfrm>
            <a:off x="0" y="0"/>
            <a:ext cx="2971800" cy="457200"/>
          </a:xfrm>
        </p:spPr>
        <p:txBody>
          <a:bodyPr/>
          <a:lstStyle/>
          <a:p>
            <a:pPr defTabSz="457200">
              <a:defRPr/>
            </a:pPr>
            <a:r>
              <a:rPr lang="en-US" dirty="0">
                <a:solidFill>
                  <a:prstClr val="black"/>
                </a:solidFill>
              </a:rPr>
              <a:t>EA Big Data Roundtable</a:t>
            </a:r>
          </a:p>
        </p:txBody>
      </p:sp>
      <p:sp>
        <p:nvSpPr>
          <p:cNvPr id="2" name="Notes Placeholder 1"/>
          <p:cNvSpPr>
            <a:spLocks noGrp="1"/>
          </p:cNvSpPr>
          <p:nvPr>
            <p:ph type="body" sz="quarter" idx="10"/>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effectLst/>
                <a:latin typeface="+mn-lt"/>
                <a:ea typeface="+mn-ea"/>
                <a:cs typeface="+mn-cs"/>
              </a:rPr>
              <a:t>We see this as broadly applicable.  This sits across multiple enterprise segments, multiple organizational segments, research domains – there’s a use case - there’s a capability in each of these areas to integrate deep learning as a technology – as a way to better analyze information to better build and understand and predict behaviors. And there’s a tremendous amount of information behind this as well. I highly suggest listening to one of the 101 or 102 presentations where I talk more from a customer perspective about what some of these use cases are and how we have implemented them with our customers and with our partners in the field – the type of problems that we’re solving and other industry segments that aren’t listed on this chart.</a:t>
            </a:r>
            <a:endParaRPr lang="en-US" sz="900" b="1" kern="1200" dirty="0">
              <a:solidFill>
                <a:schemeClr val="tx1"/>
              </a:solidFill>
              <a:effectLst/>
              <a:latin typeface="+mn-lt"/>
              <a:ea typeface="+mn-ea"/>
              <a:cs typeface="+mn-cs"/>
            </a:endParaRPr>
          </a:p>
          <a:p>
            <a:pPr>
              <a:defRPr/>
            </a:pPr>
            <a:endParaRPr lang="en-US" dirty="0"/>
          </a:p>
        </p:txBody>
      </p:sp>
    </p:spTree>
    <p:extLst>
      <p:ext uri="{BB962C8B-B14F-4D97-AF65-F5344CB8AC3E}">
        <p14:creationId xmlns:p14="http://schemas.microsoft.com/office/powerpoint/2010/main" val="2201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So to put this in one more context, what about Watson. Right? How do we relate PowerAI, which is definitely a bespoke development environment for a cognitive application – how do we relate that to IBM’s existing cognitive offer? Watson is a cloud-based cognitive application. We deliver that to an API and it’s fantastic in that it’s a very fast way to bring cognitive applications in the organization.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a:t>
            </a:r>
            <a:endParaRPr lang="en-US" sz="900" b="1" kern="1200" dirty="0">
              <a:solidFill>
                <a:schemeClr val="tx1"/>
              </a:solidFill>
              <a:effectLst/>
              <a:latin typeface="+mn-lt"/>
              <a:ea typeface="+mn-ea"/>
              <a:cs typeface="+mn-cs"/>
            </a:endParaRPr>
          </a:p>
          <a:p>
            <a:r>
              <a:rPr lang="en-US" sz="900" b="0" kern="1200" dirty="0">
                <a:solidFill>
                  <a:schemeClr val="tx1"/>
                </a:solidFill>
                <a:effectLst/>
                <a:latin typeface="+mn-lt"/>
                <a:ea typeface="+mn-ea"/>
                <a:cs typeface="+mn-cs"/>
              </a:rPr>
              <a:t>	If one of the 58 Watson services out there fits your need and you’re capable or allowed to move your data to the cloud to deliver an answer, Watson is the fastest way to bring this sort of application in your organization. But for those cases that don’t fit that mold, if you need a different type of service – if it doesn’t exist today – or, and especially or, if you cannot move your data to the cloud, there are organizational restrictions or regulatory restrictions against that, and you need to deploy a solution on premise, PowerAI is the best way to bring cognitive application services into your organization.</a:t>
            </a:r>
            <a:endParaRPr lang="en-US" sz="9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0BBCD7-B62F-4E72-B2C4-FEDF23ACFE1F}" type="slidenum">
              <a:rPr lang="en-US" smtClean="0"/>
              <a:pPr/>
              <a:t>9</a:t>
            </a:fld>
            <a:endParaRPr lang="en-US"/>
          </a:p>
        </p:txBody>
      </p:sp>
    </p:spTree>
    <p:extLst>
      <p:ext uri="{BB962C8B-B14F-4D97-AF65-F5344CB8AC3E}">
        <p14:creationId xmlns:p14="http://schemas.microsoft.com/office/powerpoint/2010/main" val="349274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Why does it matter? This is explosive. We’re on roughly a 65% compounded annual growth rate in the next 10 years. What that means in hardware terms, in the system side we’ll sell roughly – there will be $1.8 billion worth of Deep Learning platforms bought this year to do Deep Learning training and deployment. We see that growing dramatically through the next three years. Huge opportunity customers are starting today and we’re getting validation that we’re on the right track. </a:t>
            </a:r>
            <a:endParaRPr lang="en-US" dirty="0"/>
          </a:p>
        </p:txBody>
      </p:sp>
      <p:sp>
        <p:nvSpPr>
          <p:cNvPr id="4" name="Slide Number Placeholder 3"/>
          <p:cNvSpPr>
            <a:spLocks noGrp="1"/>
          </p:cNvSpPr>
          <p:nvPr>
            <p:ph type="sldNum" sz="quarter" idx="10"/>
          </p:nvPr>
        </p:nvSpPr>
        <p:spPr/>
        <p:txBody>
          <a:bodyPr/>
          <a:lstStyle/>
          <a:p>
            <a:fld id="{130BBCD7-B62F-4E72-B2C4-FEDF23ACFE1F}" type="slidenum">
              <a:rPr lang="en-US" smtClean="0"/>
              <a:pPr/>
              <a:t>10</a:t>
            </a:fld>
            <a:endParaRPr lang="en-US"/>
          </a:p>
        </p:txBody>
      </p:sp>
    </p:spTree>
    <p:extLst>
      <p:ext uri="{BB962C8B-B14F-4D97-AF65-F5344CB8AC3E}">
        <p14:creationId xmlns:p14="http://schemas.microsoft.com/office/powerpoint/2010/main" val="3124021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Group Name / DOC ID / Month XX, 2017 / © 2017 IBM Corporation</a:t>
            </a:r>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dirty="0"/>
              <a:t>Click to edit Master title style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ext uri="{BB962C8B-B14F-4D97-AF65-F5344CB8AC3E}">
        <p14:creationId xmlns:p14="http://schemas.microsoft.com/office/powerpoint/2010/main" val="18277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79856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71475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0367672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2655985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71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7546584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pic>
        <p:nvPicPr>
          <p:cNvPr id="5" name="Picture 4"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3586674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Group Name / DOC ID / Month XX, 2017 / © 2017 IBM Corporation</a:t>
            </a:r>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272381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Group Name / DOC ID / Month XX, 2017 / © 2017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988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4" name="Footer Placeholder 3"/>
          <p:cNvSpPr>
            <a:spLocks noGrp="1"/>
          </p:cNvSpPr>
          <p:nvPr>
            <p:ph type="ftr" sz="quarter" idx="11"/>
          </p:nvPr>
        </p:nvSpPr>
        <p:spPr/>
        <p:txBody>
          <a:bodyPr/>
          <a:lstStyle>
            <a:lvl1pPr>
              <a:defRPr>
                <a:latin typeface="+mn-lt"/>
              </a:defRPr>
            </a:lvl1pPr>
          </a:lstStyle>
          <a:p>
            <a:r>
              <a:rPr lang="en-US"/>
              <a:t>Group Name / DOC ID / Month XX, 2017 / © 2017 IBM Corporation</a:t>
            </a:r>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15823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9569089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2631524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11342803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5575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7889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8629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4749764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525575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dirty="0"/>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8554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60641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523726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8850816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1091205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9535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3878041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325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9399817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2336553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279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013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pic>
        <p:nvPicPr>
          <p:cNvPr id="5" name="Picture 4"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896886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5"/>
          <p:cNvSpPr>
            <a:spLocks noGrp="1" noChangeArrowheads="1"/>
          </p:cNvSpPr>
          <p:nvPr>
            <p:ph type="sldNum" idx="10"/>
          </p:nvPr>
        </p:nvSpPr>
        <p:spPr>
          <a:ln/>
        </p:spPr>
        <p:txBody>
          <a:bodyPr/>
          <a:lstStyle>
            <a:lvl1pPr>
              <a:defRPr/>
            </a:lvl1pPr>
          </a:lstStyle>
          <a:p>
            <a:pPr>
              <a:defRPr/>
            </a:pPr>
            <a:r>
              <a:rPr lang="en-US" altLang="x-none"/>
              <a:t>|	</a:t>
            </a:r>
          </a:p>
        </p:txBody>
      </p:sp>
    </p:spTree>
    <p:extLst>
      <p:ext uri="{BB962C8B-B14F-4D97-AF65-F5344CB8AC3E}">
        <p14:creationId xmlns:p14="http://schemas.microsoft.com/office/powerpoint/2010/main" val="20676620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smtClean="0"/>
              <a:pPr>
                <a:defRPr/>
              </a:pPr>
              <a:t>‹#›</a:t>
            </a:fld>
            <a:endParaRPr lang="en-US" altLang="en-US" dirty="0"/>
          </a:p>
        </p:txBody>
      </p:sp>
    </p:spTree>
    <p:extLst>
      <p:ext uri="{BB962C8B-B14F-4D97-AF65-F5344CB8AC3E}">
        <p14:creationId xmlns:p14="http://schemas.microsoft.com/office/powerpoint/2010/main" val="11454398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183242"/>
            <a:ext cx="3747170" cy="349633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4870" y="1183242"/>
            <a:ext cx="3840480" cy="3496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3"/>
          <p:cNvSpPr>
            <a:spLocks noGrp="1"/>
          </p:cNvSpPr>
          <p:nvPr>
            <p:ph type="sldNum" sz="quarter" idx="10"/>
          </p:nvPr>
        </p:nvSpPr>
        <p:spPr/>
        <p:txBody>
          <a:bodyPr/>
          <a:lstStyle>
            <a:lvl1pPr>
              <a:defRPr>
                <a:ea typeface="MS PGothic" charset="-128"/>
              </a:defRPr>
            </a:lvl1pPr>
          </a:lstStyle>
          <a:p>
            <a:pPr>
              <a:defRPr/>
            </a:pPr>
            <a:fld id="{FBDE2960-A3E2-6946-8323-FA4F5C5B4048}" type="slidenum">
              <a:rPr lang="en-US" altLang="x-none"/>
              <a:pPr>
                <a:defRPr/>
              </a:pPr>
              <a:t>‹#›</a:t>
            </a:fld>
            <a:endParaRPr lang="en-US" altLang="x-none"/>
          </a:p>
        </p:txBody>
      </p:sp>
    </p:spTree>
    <p:extLst>
      <p:ext uri="{BB962C8B-B14F-4D97-AF65-F5344CB8AC3E}">
        <p14:creationId xmlns:p14="http://schemas.microsoft.com/office/powerpoint/2010/main" val="11741581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Title Slide Teal">
    <p:spTree>
      <p:nvGrpSpPr>
        <p:cNvPr id="1" name=""/>
        <p:cNvGrpSpPr/>
        <p:nvPr/>
      </p:nvGrpSpPr>
      <p:grpSpPr>
        <a:xfrm>
          <a:off x="0" y="0"/>
          <a:ext cx="0" cy="0"/>
          <a:chOff x="0" y="0"/>
          <a:chExt cx="0" cy="0"/>
        </a:xfrm>
      </p:grpSpPr>
      <p:sp>
        <p:nvSpPr>
          <p:cNvPr id="4" name="Rectangle 3"/>
          <p:cNvSpPr/>
          <p:nvPr userDrawn="1"/>
        </p:nvSpPr>
        <p:spPr>
          <a:xfrm>
            <a:off x="0" y="2564607"/>
            <a:ext cx="9144000" cy="2578894"/>
          </a:xfrm>
          <a:prstGeom prst="rect">
            <a:avLst/>
          </a:prstGeom>
          <a:solidFill>
            <a:srgbClr val="0E3A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013"/>
          </a:p>
        </p:txBody>
      </p:sp>
      <p:pic>
        <p:nvPicPr>
          <p:cNvPr id="5" name="Picture 11" descr="IBM_logoNeg.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1248" y="176213"/>
            <a:ext cx="891778"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64731" y="555212"/>
            <a:ext cx="6648764" cy="1464755"/>
          </a:xfrm>
        </p:spPr>
        <p:txBody>
          <a:bodyPr>
            <a:noAutofit/>
          </a:bodyPr>
          <a:lstStyle>
            <a:lvl1pPr>
              <a:lnSpc>
                <a:spcPct val="100000"/>
              </a:lnSpc>
              <a:defRPr sz="3000">
                <a:solidFill>
                  <a:schemeClr val="accent1"/>
                </a:solidFill>
                <a:latin typeface="Trebuchet MS" charset="0"/>
                <a:ea typeface="Trebuchet MS" charset="0"/>
                <a:cs typeface="Trebuchet MS" charset="0"/>
              </a:defRPr>
            </a:lvl1pPr>
          </a:lstStyle>
          <a:p>
            <a:r>
              <a:rPr lang="en-US" dirty="0"/>
              <a:t>Click to edit Master title style</a:t>
            </a:r>
          </a:p>
        </p:txBody>
      </p:sp>
      <p:sp>
        <p:nvSpPr>
          <p:cNvPr id="10" name="Subtitle 2"/>
          <p:cNvSpPr>
            <a:spLocks noGrp="1"/>
          </p:cNvSpPr>
          <p:nvPr>
            <p:ph type="subTitle" idx="1"/>
          </p:nvPr>
        </p:nvSpPr>
        <p:spPr>
          <a:xfrm>
            <a:off x="464731" y="2939796"/>
            <a:ext cx="4988051" cy="1310183"/>
          </a:xfrm>
          <a:ln>
            <a:noFill/>
          </a:ln>
        </p:spPr>
        <p:txBody>
          <a:bodyPr>
            <a:noAutofit/>
          </a:bodyPr>
          <a:lstStyle>
            <a:lvl1pPr marL="0" indent="0" algn="l">
              <a:lnSpc>
                <a:spcPct val="100000"/>
              </a:lnSpc>
              <a:spcBef>
                <a:spcPts val="0"/>
              </a:spcBef>
              <a:buNone/>
              <a:defRPr sz="1800" b="1">
                <a:solidFill>
                  <a:schemeClr val="tx1">
                    <a:tint val="75000"/>
                  </a:schemeClr>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069955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024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02383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613931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1840372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93923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r>
              <a:rPr lang="en-US"/>
              <a:t>Group Name / DOC ID / Month XX, 2017 / © 2017 IBM Corporation</a:t>
            </a:r>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887230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74288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40492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82511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8392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115969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1331550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3865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76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6096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74246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1166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533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321348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2135056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9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65285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ext uri="{BB962C8B-B14F-4D97-AF65-F5344CB8AC3E}">
        <p14:creationId xmlns:p14="http://schemas.microsoft.com/office/powerpoint/2010/main" val="731088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de-DE"/>
              <a:t>Group Name / DOC ID / Month XX, 2017 / © 2017 IBM Corporation</a:t>
            </a:r>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dirty="0"/>
              <a:t>Click to edit Master title style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Tree>
    <p:extLst>
      <p:ext uri="{BB962C8B-B14F-4D97-AF65-F5344CB8AC3E}">
        <p14:creationId xmlns:p14="http://schemas.microsoft.com/office/powerpoint/2010/main" val="56035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r>
              <a:rPr lang="de-DE"/>
              <a:t>Group Name / DOC ID / Month XX, 2017 / © 2017 IBM Corporation</a:t>
            </a:r>
            <a:endParaRPr lang="en-US"/>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182575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2034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68631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Group Name / DOC ID / Month XX, 2017 / © 2017 IBM Corporation</a:t>
            </a:r>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59304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1565154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022338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419803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59694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982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9890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56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4524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914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877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Group Name / DOC ID / Month XX, 2017 / © 2017 IBM Corporation</a:t>
            </a:r>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1675255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716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5461830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354069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962635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2021476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69971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61589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618350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28396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5515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Tree>
    <p:extLst>
      <p:ext uri="{BB962C8B-B14F-4D97-AF65-F5344CB8AC3E}">
        <p14:creationId xmlns:p14="http://schemas.microsoft.com/office/powerpoint/2010/main" val="366017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6151219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00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00483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1042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70464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42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2086515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8032340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922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17829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Group Name / DOC ID / Month XX, 2017 / © 2017 IBM Corporation</a:t>
            </a:r>
          </a:p>
        </p:txBody>
      </p:sp>
    </p:spTree>
    <p:extLst>
      <p:ext uri="{BB962C8B-B14F-4D97-AF65-F5344CB8AC3E}">
        <p14:creationId xmlns:p14="http://schemas.microsoft.com/office/powerpoint/2010/main" val="12568061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0"/>
            <a:ext cx="1292094" cy="526097"/>
          </a:xfrm>
          <a:prstGeom prst="rect">
            <a:avLst/>
          </a:prstGeom>
        </p:spPr>
      </p:pic>
    </p:spTree>
    <p:extLst>
      <p:ext uri="{BB962C8B-B14F-4D97-AF65-F5344CB8AC3E}">
        <p14:creationId xmlns:p14="http://schemas.microsoft.com/office/powerpoint/2010/main" val="1074286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Group Name / DOC ID / Month XX, 2017 / © 2017 IBM Corporation</a:t>
            </a:r>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8" name="Picture 7"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308249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Group Name / DOC ID / Month XX, 2017 / © 2017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26420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81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68293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44949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912698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243763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83762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91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dirty="0"/>
              <a:t>Click to edit Master text styles</a:t>
            </a:r>
          </a:p>
        </p:txBody>
      </p:sp>
    </p:spTree>
    <p:extLst>
      <p:ext uri="{BB962C8B-B14F-4D97-AF65-F5344CB8AC3E}">
        <p14:creationId xmlns:p14="http://schemas.microsoft.com/office/powerpoint/2010/main" val="4914750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5845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092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2052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1018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8726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3044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665983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4925360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65128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Tree>
    <p:extLst>
      <p:ext uri="{BB962C8B-B14F-4D97-AF65-F5344CB8AC3E}">
        <p14:creationId xmlns:p14="http://schemas.microsoft.com/office/powerpoint/2010/main" val="117138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Group Name / DOC ID / Month XX, 2017 / © 2017 IBM Corporation</a:t>
            </a:r>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85211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5205825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75148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068053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33692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1453675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Group Name / DOC ID / Month XX, 2017 / © 2017 IBM Corporation</a:t>
            </a:r>
            <a:endParaRPr lang="en-US"/>
          </a:p>
        </p:txBody>
      </p:sp>
    </p:spTree>
    <p:extLst>
      <p:ext uri="{BB962C8B-B14F-4D97-AF65-F5344CB8AC3E}">
        <p14:creationId xmlns:p14="http://schemas.microsoft.com/office/powerpoint/2010/main" val="15027498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297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1202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2405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Group Name / DOC ID / Month XX, 2017 / ©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0383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theme" Target="../theme/theme2.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theme" Target="../theme/theme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theme" Target="../theme/theme4.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en-US"/>
              <a:t>Group Name / DOC ID / Month XX, 2017 / © 2017 IBM Corporation</a:t>
            </a:r>
          </a:p>
        </p:txBody>
      </p:sp>
    </p:spTree>
    <p:extLst>
      <p:ext uri="{BB962C8B-B14F-4D97-AF65-F5344CB8AC3E}">
        <p14:creationId xmlns:p14="http://schemas.microsoft.com/office/powerpoint/2010/main" val="117404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819"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822" r:id="rId34"/>
    <p:sldLayoutId id="2147483707" r:id="rId35"/>
  </p:sldLayoutIdLst>
  <p:hf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de-DE"/>
              <a:t>Group Name / DOC ID / Month XX, 2017 / © 2017 IBM Corporation</a:t>
            </a:r>
            <a:endParaRPr lang="en-US"/>
          </a:p>
        </p:txBody>
      </p:sp>
    </p:spTree>
    <p:extLst>
      <p:ext uri="{BB962C8B-B14F-4D97-AF65-F5344CB8AC3E}">
        <p14:creationId xmlns:p14="http://schemas.microsoft.com/office/powerpoint/2010/main" val="8511004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818"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823" r:id="rId34"/>
    <p:sldLayoutId id="2147483744" r:id="rId35"/>
  </p:sldLayoutIdLst>
  <p:hf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Group Name / DOC ID / Month XX, 2017 / © 2017 IBM Corporation</a:t>
            </a:r>
            <a:endParaRPr lang="en-US"/>
          </a:p>
        </p:txBody>
      </p:sp>
    </p:spTree>
    <p:extLst>
      <p:ext uri="{BB962C8B-B14F-4D97-AF65-F5344CB8AC3E}">
        <p14:creationId xmlns:p14="http://schemas.microsoft.com/office/powerpoint/2010/main" val="16397314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824" r:id="rId34"/>
    <p:sldLayoutId id="2147483780" r:id="rId35"/>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Group Name / DOC ID / Month XX, 2017 / © 2017 IBM Corporation</a:t>
            </a:r>
            <a:endParaRPr lang="en-US"/>
          </a:p>
        </p:txBody>
      </p:sp>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 id="2147483829" r:id="rId36"/>
    <p:sldLayoutId id="2147483830" r:id="rId37"/>
    <p:sldLayoutId id="2147483831" r:id="rId38"/>
    <p:sldLayoutId id="2147483832" r:id="rId39"/>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0.xml"/><Relationship Id="rId1" Type="http://schemas.openxmlformats.org/officeDocument/2006/relationships/slideLayout" Target="../slideLayouts/slideLayout138.xml"/><Relationship Id="rId5" Type="http://schemas.openxmlformats.org/officeDocument/2006/relationships/image" Target="../media/image31.tiff"/><Relationship Id="rId4" Type="http://schemas.openxmlformats.org/officeDocument/2006/relationships/image" Target="../media/image30.tiff"/></Relationships>
</file>

<file path=ppt/slides/_rels/slide12.xml.rels><?xml version="1.0" encoding="UTF-8" standalone="yes"?>
<Relationships xmlns="http://schemas.openxmlformats.org/package/2006/relationships"><Relationship Id="rId3" Type="http://schemas.openxmlformats.org/officeDocument/2006/relationships/hyperlink" Target="https://ibm.biz/Bdivcs" TargetMode="External"/><Relationship Id="rId2" Type="http://schemas.openxmlformats.org/officeDocument/2006/relationships/notesSlide" Target="../notesSlides/notesSlide11.xml"/><Relationship Id="rId1" Type="http://schemas.openxmlformats.org/officeDocument/2006/relationships/slideLayout" Target="../slideLayouts/slideLayout124.xml"/><Relationship Id="rId5" Type="http://schemas.openxmlformats.org/officeDocument/2006/relationships/hyperlink" Target="https://www-304.ibm.com/systems/clientcenterdemonstrations/faces/dcDemoView.jsp?demoId=2501" TargetMode="External"/><Relationship Id="rId4" Type="http://schemas.openxmlformats.org/officeDocument/2006/relationships/hyperlink" Target="https://www-304.ibm.com/systems/clientcenterdemonstrations/faces/dcDemoView.jsp?demoId=24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7.png"/><Relationship Id="rId1" Type="http://schemas.openxmlformats.org/officeDocument/2006/relationships/slideLayout" Target="../slideLayouts/slideLayout12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emf"/><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8.xml"/><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536549"/>
            <a:ext cx="4114801" cy="4146576"/>
          </a:xfrm>
        </p:spPr>
        <p:txBody>
          <a:bodyPr/>
          <a:lstStyle/>
          <a:p>
            <a:r>
              <a:rPr lang="en-US" dirty="0"/>
              <a:t>Introduction to PowerAI</a:t>
            </a:r>
            <a:br>
              <a:rPr lang="en-US" dirty="0"/>
            </a:br>
            <a:br>
              <a:rPr lang="en-US" dirty="0"/>
            </a:br>
            <a:br>
              <a:rPr lang="en-US" dirty="0"/>
            </a:br>
            <a:r>
              <a:rPr lang="en-US" dirty="0"/>
              <a:t>Seller Enablement</a:t>
            </a:r>
            <a:endParaRPr lang="en-US" sz="2400" dirty="0"/>
          </a:p>
        </p:txBody>
      </p:sp>
      <p:sp>
        <p:nvSpPr>
          <p:cNvPr id="3" name="Subtitle 2"/>
          <p:cNvSpPr>
            <a:spLocks noGrp="1"/>
          </p:cNvSpPr>
          <p:nvPr>
            <p:ph type="subTitle" idx="4294967295"/>
          </p:nvPr>
        </p:nvSpPr>
        <p:spPr>
          <a:xfrm>
            <a:off x="271462" y="2443453"/>
            <a:ext cx="4071938" cy="1314450"/>
          </a:xfrm>
        </p:spPr>
        <p:txBody>
          <a:bodyPr>
            <a:normAutofit fontScale="85000" lnSpcReduction="20000"/>
          </a:bodyPr>
          <a:lstStyle/>
          <a:p>
            <a:r>
              <a:rPr lang="en-GB" dirty="0"/>
              <a:t>Scott Soutter</a:t>
            </a:r>
          </a:p>
          <a:p>
            <a:r>
              <a:rPr lang="en-GB" dirty="0"/>
              <a:t>Offering Manager</a:t>
            </a:r>
          </a:p>
          <a:p>
            <a:r>
              <a:rPr lang="en-GB" dirty="0" err="1"/>
              <a:t>soutter@us.ibm.com</a:t>
            </a:r>
            <a:endParaRPr lang="en-GB" dirty="0"/>
          </a:p>
          <a:p>
            <a:endParaRPr lang="en-GB" dirty="0"/>
          </a:p>
          <a:p>
            <a:r>
              <a:rPr lang="en-GB" dirty="0"/>
              <a:t>July, 2017</a:t>
            </a:r>
            <a:endParaRPr lang="en-US" dirty="0"/>
          </a:p>
        </p:txBody>
      </p:sp>
    </p:spTree>
    <p:extLst>
      <p:ext uri="{BB962C8B-B14F-4D97-AF65-F5344CB8AC3E}">
        <p14:creationId xmlns:p14="http://schemas.microsoft.com/office/powerpoint/2010/main" val="204343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8725"/>
            <a:ext cx="7849860" cy="381000"/>
          </a:xfrm>
        </p:spPr>
        <p:txBody>
          <a:bodyPr/>
          <a:lstStyle/>
          <a:p>
            <a:r>
              <a:rPr lang="en-US" dirty="0"/>
              <a:t>Why Deep Learning Matters: Opportunity is Explosive</a:t>
            </a:r>
          </a:p>
        </p:txBody>
      </p:sp>
      <p:graphicFrame>
        <p:nvGraphicFramePr>
          <p:cNvPr id="8" name="Chart 7"/>
          <p:cNvGraphicFramePr>
            <a:graphicFrameLocks/>
          </p:cNvGraphicFramePr>
          <p:nvPr>
            <p:extLst/>
          </p:nvPr>
        </p:nvGraphicFramePr>
        <p:xfrm>
          <a:off x="1210048" y="991601"/>
          <a:ext cx="6714375" cy="3516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10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0" y="4968875"/>
            <a:ext cx="723900" cy="174625"/>
          </a:xfrm>
        </p:spPr>
        <p:txBody>
          <a:bodyPr/>
          <a:lstStyle/>
          <a:p>
            <a:pPr>
              <a:defRPr/>
            </a:pPr>
            <a:fld id="{09AB0D07-5CFC-C642-B59E-2D3B8837FF93}" type="slidenum">
              <a:rPr lang="en-US" smtClean="0"/>
              <a:pPr>
                <a:defRPr/>
              </a:pPr>
              <a:t>11</a:t>
            </a:fld>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66" y="-48617"/>
            <a:ext cx="9144000" cy="2069147"/>
          </a:xfrm>
          <a:prstGeom prst="rect">
            <a:avLst/>
          </a:prstGeom>
        </p:spPr>
      </p:pic>
      <p:sp>
        <p:nvSpPr>
          <p:cNvPr id="5" name="Rectangle 4"/>
          <p:cNvSpPr/>
          <p:nvPr/>
        </p:nvSpPr>
        <p:spPr>
          <a:xfrm>
            <a:off x="6189784" y="1180280"/>
            <a:ext cx="2954216" cy="886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p:cNvSpPr txBox="1"/>
          <p:nvPr/>
        </p:nvSpPr>
        <p:spPr>
          <a:xfrm>
            <a:off x="744871" y="3650042"/>
            <a:ext cx="6170279" cy="830997"/>
          </a:xfrm>
          <a:prstGeom prst="rect">
            <a:avLst/>
          </a:prstGeom>
          <a:noFill/>
        </p:spPr>
        <p:txBody>
          <a:bodyPr wrap="none" rtlCol="0">
            <a:spAutoFit/>
          </a:bodyPr>
          <a:lstStyle/>
          <a:p>
            <a:pPr algn="r"/>
            <a:r>
              <a:rPr lang="en-US" sz="1600" b="1" dirty="0">
                <a:solidFill>
                  <a:srgbClr val="84B627"/>
                </a:solidFill>
              </a:rPr>
              <a:t>IBM </a:t>
            </a:r>
            <a:r>
              <a:rPr lang="en-US" sz="1600" b="1" dirty="0" err="1">
                <a:solidFill>
                  <a:srgbClr val="84B627"/>
                </a:solidFill>
              </a:rPr>
              <a:t>OpenPOWER</a:t>
            </a:r>
            <a:r>
              <a:rPr lang="en-US" sz="1600" b="1" dirty="0">
                <a:solidFill>
                  <a:srgbClr val="84B627"/>
                </a:solidFill>
              </a:rPr>
              <a:t> Moves on Deep Learning with a Vengeance</a:t>
            </a:r>
          </a:p>
          <a:p>
            <a:pPr algn="r"/>
            <a:br>
              <a:rPr lang="en-US" sz="1600" dirty="0"/>
            </a:br>
            <a:r>
              <a:rPr lang="en-US" sz="1600" dirty="0"/>
              <a:t>“In short, IBM kicked some butt today”</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5150" y="3465981"/>
            <a:ext cx="1260649" cy="1260649"/>
          </a:xfrm>
          <a:prstGeom prst="rect">
            <a:avLst/>
          </a:prstGeom>
        </p:spPr>
      </p:pic>
      <p:sp>
        <p:nvSpPr>
          <p:cNvPr id="8" name="TextBox 7"/>
          <p:cNvSpPr txBox="1"/>
          <p:nvPr/>
        </p:nvSpPr>
        <p:spPr>
          <a:xfrm>
            <a:off x="6910748" y="4687674"/>
            <a:ext cx="1269451" cy="461665"/>
          </a:xfrm>
          <a:prstGeom prst="rect">
            <a:avLst/>
          </a:prstGeom>
          <a:noFill/>
        </p:spPr>
        <p:txBody>
          <a:bodyPr wrap="none" rtlCol="0">
            <a:spAutoFit/>
          </a:bodyPr>
          <a:lstStyle/>
          <a:p>
            <a:pPr algn="ctr"/>
            <a:r>
              <a:rPr lang="en-US" sz="1200" dirty="0"/>
              <a:t>Rob </a:t>
            </a:r>
            <a:r>
              <a:rPr lang="en-US" sz="1200" dirty="0" err="1"/>
              <a:t>Enderle</a:t>
            </a:r>
            <a:endParaRPr lang="en-US" sz="1200" dirty="0"/>
          </a:p>
          <a:p>
            <a:pPr algn="ctr"/>
            <a:r>
              <a:rPr lang="en-US" sz="1200" dirty="0"/>
              <a:t>Industry Analyst</a:t>
            </a:r>
          </a:p>
        </p:txBody>
      </p:sp>
      <p:sp>
        <p:nvSpPr>
          <p:cNvPr id="9" name="TextBox 8"/>
          <p:cNvSpPr txBox="1"/>
          <p:nvPr/>
        </p:nvSpPr>
        <p:spPr>
          <a:xfrm>
            <a:off x="2161151" y="2112561"/>
            <a:ext cx="6184509" cy="1169551"/>
          </a:xfrm>
          <a:prstGeom prst="rect">
            <a:avLst/>
          </a:prstGeom>
          <a:noFill/>
        </p:spPr>
        <p:txBody>
          <a:bodyPr wrap="square" rtlCol="0">
            <a:spAutoFit/>
          </a:bodyPr>
          <a:lstStyle/>
          <a:p>
            <a:r>
              <a:rPr lang="en-US" sz="1400" b="1" dirty="0">
                <a:solidFill>
                  <a:srgbClr val="84B627"/>
                </a:solidFill>
              </a:rPr>
              <a:t>IBM brings Google's AI tools to its powerful computers</a:t>
            </a:r>
          </a:p>
          <a:p>
            <a:r>
              <a:rPr lang="en-US" sz="1400" dirty="0"/>
              <a:t>Google has cool technology to recognize images and speech, and IBM's hardware can diagnose diseases and beat humans in Jeopardy.</a:t>
            </a:r>
          </a:p>
          <a:p>
            <a:endParaRPr lang="en-US" sz="1400" dirty="0"/>
          </a:p>
          <a:p>
            <a:r>
              <a:rPr lang="en-US" sz="1400" dirty="0"/>
              <a:t>Combine the two, and you get a powerful computer with serious brains.</a:t>
            </a: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2518" y="2369845"/>
            <a:ext cx="1795895" cy="593426"/>
          </a:xfrm>
          <a:prstGeom prst="rect">
            <a:avLst/>
          </a:prstGeom>
        </p:spPr>
      </p:pic>
      <p:sp>
        <p:nvSpPr>
          <p:cNvPr id="11" name="Rectangle 10"/>
          <p:cNvSpPr/>
          <p:nvPr/>
        </p:nvSpPr>
        <p:spPr>
          <a:xfrm>
            <a:off x="6189784" y="35333"/>
            <a:ext cx="2954216" cy="2855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225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a:t>
            </a:r>
          </a:p>
        </p:txBody>
      </p:sp>
      <p:sp>
        <p:nvSpPr>
          <p:cNvPr id="4" name="Content Placeholder 3"/>
          <p:cNvSpPr>
            <a:spLocks noGrp="1"/>
          </p:cNvSpPr>
          <p:nvPr>
            <p:ph idx="4294967295"/>
          </p:nvPr>
        </p:nvSpPr>
        <p:spPr>
          <a:xfrm>
            <a:off x="347623" y="788988"/>
            <a:ext cx="8120102" cy="4108450"/>
          </a:xfrm>
        </p:spPr>
        <p:txBody>
          <a:bodyPr/>
          <a:lstStyle/>
          <a:p>
            <a:r>
              <a:rPr lang="en-US" dirty="0"/>
              <a:t>PowerAI 101 (30 minute customer presentation)</a:t>
            </a:r>
          </a:p>
          <a:p>
            <a:r>
              <a:rPr lang="en-US" dirty="0"/>
              <a:t>PowerAI 102 (60 minute deeper dive)</a:t>
            </a:r>
          </a:p>
          <a:p>
            <a:r>
              <a:rPr lang="en-US" dirty="0"/>
              <a:t>Applied / examples:</a:t>
            </a:r>
          </a:p>
          <a:p>
            <a:pPr lvl="1"/>
            <a:r>
              <a:rPr lang="en-US" dirty="0"/>
              <a:t>Getting Started with PowerAI video: </a:t>
            </a:r>
            <a:r>
              <a:rPr lang="en-US" dirty="0">
                <a:hlinkClick r:id="rId3"/>
              </a:rPr>
              <a:t>https://ibm.biz/Bdivcs</a:t>
            </a:r>
            <a:endParaRPr lang="en-US" dirty="0"/>
          </a:p>
          <a:p>
            <a:pPr lvl="1"/>
            <a:r>
              <a:rPr lang="en-US" dirty="0"/>
              <a:t>Getting Started with PowerAI </a:t>
            </a:r>
            <a:r>
              <a:rPr lang="en-US" dirty="0" err="1"/>
              <a:t>PoT</a:t>
            </a:r>
            <a:r>
              <a:rPr lang="en-US" dirty="0"/>
              <a:t>: </a:t>
            </a:r>
            <a:br>
              <a:rPr lang="en-US" dirty="0"/>
            </a:br>
            <a:r>
              <a:rPr lang="en-US" dirty="0">
                <a:hlinkClick r:id="rId4"/>
              </a:rPr>
              <a:t>https://www-304.ibm.com/systems/clientcenterdemonstrations/faces/dcDemoView.jsp?demoId=2461</a:t>
            </a:r>
            <a:endParaRPr lang="en-US" dirty="0"/>
          </a:p>
          <a:p>
            <a:pPr lvl="1"/>
            <a:r>
              <a:rPr lang="en-US" dirty="0"/>
              <a:t>Getting Started with Caffe and </a:t>
            </a:r>
            <a:r>
              <a:rPr lang="en-US" dirty="0" err="1"/>
              <a:t>TensorFlow</a:t>
            </a:r>
            <a:r>
              <a:rPr lang="en-US" dirty="0"/>
              <a:t> on IBM Power Systems </a:t>
            </a:r>
            <a:r>
              <a:rPr lang="en-US" dirty="0" err="1"/>
              <a:t>PoT</a:t>
            </a:r>
            <a:r>
              <a:rPr lang="en-US" dirty="0"/>
              <a:t>: </a:t>
            </a:r>
            <a:br>
              <a:rPr lang="en-US" dirty="0"/>
            </a:br>
            <a:r>
              <a:rPr lang="en-US" dirty="0">
                <a:hlinkClick r:id="rId5"/>
              </a:rPr>
              <a:t>https://www-304.ibm.com/systems/clientcenterdemonstrations/faces/dcDemoView.jsp?demoId=2501</a:t>
            </a:r>
            <a:endParaRPr lang="en-US" dirty="0"/>
          </a:p>
          <a:p>
            <a:pPr lvl="1"/>
            <a:endParaRPr lang="en-US" dirty="0"/>
          </a:p>
        </p:txBody>
      </p:sp>
    </p:spTree>
    <p:extLst>
      <p:ext uri="{BB962C8B-B14F-4D97-AF65-F5344CB8AC3E}">
        <p14:creationId xmlns:p14="http://schemas.microsoft.com/office/powerpoint/2010/main" val="69272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04166" y="1644396"/>
            <a:ext cx="7322710" cy="1310183"/>
          </a:xfrm>
        </p:spPr>
        <p:txBody>
          <a:bodyPr/>
          <a:lstStyle/>
          <a:p>
            <a:pPr algn="ctr"/>
            <a:r>
              <a:rPr lang="en-US" sz="3600" dirty="0">
                <a:solidFill>
                  <a:schemeClr val="bg1"/>
                </a:solidFill>
              </a:rPr>
              <a:t>Thank You</a:t>
            </a:r>
            <a:endParaRPr lang="en-US" sz="3300" dirty="0">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8903" y="3057224"/>
            <a:ext cx="1973234" cy="274320"/>
          </a:xfrm>
          <a:prstGeom prst="rect">
            <a:avLst/>
          </a:prstGeom>
        </p:spPr>
      </p:pic>
    </p:spTree>
    <p:extLst>
      <p:ext uri="{BB962C8B-B14F-4D97-AF65-F5344CB8AC3E}">
        <p14:creationId xmlns:p14="http://schemas.microsoft.com/office/powerpoint/2010/main" val="2516535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Notices</a:t>
            </a:r>
          </a:p>
        </p:txBody>
      </p:sp>
      <p:sp>
        <p:nvSpPr>
          <p:cNvPr id="5" name="Text Box 3"/>
          <p:cNvSpPr txBox="1">
            <a:spLocks noChangeArrowheads="1"/>
          </p:cNvSpPr>
          <p:nvPr/>
        </p:nvSpPr>
        <p:spPr bwMode="auto">
          <a:xfrm>
            <a:off x="332793" y="834888"/>
            <a:ext cx="8468887" cy="3941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2" tIns="34286" rIns="68572" bIns="34286">
            <a:spAutoFit/>
          </a:bodyPr>
          <a:lstStyle>
            <a:lvl1pPr>
              <a:defRPr sz="1700">
                <a:solidFill>
                  <a:srgbClr val="000000"/>
                </a:solidFill>
                <a:latin typeface="Arial" charset="0"/>
                <a:ea typeface="MS PGothic" charset="0"/>
                <a:cs typeface="MS PGothic" charset="0"/>
              </a:defRPr>
            </a:lvl1pPr>
            <a:lvl2pPr marL="742950" indent="-285750">
              <a:defRPr sz="1700">
                <a:solidFill>
                  <a:srgbClr val="000000"/>
                </a:solidFill>
                <a:latin typeface="Arial" charset="0"/>
                <a:ea typeface="MS PGothic" charset="0"/>
                <a:cs typeface="MS PGothic" charset="0"/>
              </a:defRPr>
            </a:lvl2pPr>
            <a:lvl3pPr marL="1143000" indent="-228600">
              <a:defRPr sz="1700">
                <a:solidFill>
                  <a:srgbClr val="000000"/>
                </a:solidFill>
                <a:latin typeface="Arial" charset="0"/>
                <a:ea typeface="MS PGothic" charset="0"/>
                <a:cs typeface="MS PGothic" charset="0"/>
              </a:defRPr>
            </a:lvl3pPr>
            <a:lvl4pPr marL="1600200" indent="-228600">
              <a:defRPr sz="1700">
                <a:solidFill>
                  <a:srgbClr val="000000"/>
                </a:solidFill>
                <a:latin typeface="Arial" charset="0"/>
                <a:ea typeface="MS PGothic" charset="0"/>
                <a:cs typeface="MS PGothic" charset="0"/>
              </a:defRPr>
            </a:lvl4pPr>
            <a:lvl5pPr marL="2057400" indent="-228600">
              <a:defRPr sz="1700">
                <a:solidFill>
                  <a:srgbClr val="000000"/>
                </a:solidFill>
                <a:latin typeface="Arial" charset="0"/>
                <a:ea typeface="MS PGothic" charset="0"/>
                <a:cs typeface="MS PGothic" charset="0"/>
              </a:defRPr>
            </a:lvl5pPr>
            <a:lvl6pPr marL="2514600" indent="-228600" eaLnBrk="0" fontAlgn="base" hangingPunct="0">
              <a:spcBef>
                <a:spcPct val="0"/>
              </a:spcBef>
              <a:spcAft>
                <a:spcPct val="0"/>
              </a:spcAft>
              <a:defRPr sz="1700">
                <a:solidFill>
                  <a:srgbClr val="000000"/>
                </a:solidFill>
                <a:latin typeface="Arial" charset="0"/>
                <a:ea typeface="MS PGothic" charset="0"/>
                <a:cs typeface="MS PGothic" charset="0"/>
              </a:defRPr>
            </a:lvl6pPr>
            <a:lvl7pPr marL="2971800" indent="-228600" eaLnBrk="0" fontAlgn="base" hangingPunct="0">
              <a:spcBef>
                <a:spcPct val="0"/>
              </a:spcBef>
              <a:spcAft>
                <a:spcPct val="0"/>
              </a:spcAft>
              <a:defRPr sz="1700">
                <a:solidFill>
                  <a:srgbClr val="000000"/>
                </a:solidFill>
                <a:latin typeface="Arial" charset="0"/>
                <a:ea typeface="MS PGothic" charset="0"/>
                <a:cs typeface="MS PGothic" charset="0"/>
              </a:defRPr>
            </a:lvl7pPr>
            <a:lvl8pPr marL="3429000" indent="-228600" eaLnBrk="0" fontAlgn="base" hangingPunct="0">
              <a:spcBef>
                <a:spcPct val="0"/>
              </a:spcBef>
              <a:spcAft>
                <a:spcPct val="0"/>
              </a:spcAft>
              <a:defRPr sz="1700">
                <a:solidFill>
                  <a:srgbClr val="000000"/>
                </a:solidFill>
                <a:latin typeface="Arial" charset="0"/>
                <a:ea typeface="MS PGothic" charset="0"/>
                <a:cs typeface="MS PGothic" charset="0"/>
              </a:defRPr>
            </a:lvl8pPr>
            <a:lvl9pPr marL="3886200" indent="-228600" eaLnBrk="0" fontAlgn="base" hangingPunct="0">
              <a:spcBef>
                <a:spcPct val="0"/>
              </a:spcBef>
              <a:spcAft>
                <a:spcPct val="0"/>
              </a:spcAft>
              <a:defRPr sz="1700">
                <a:solidFill>
                  <a:srgbClr val="000000"/>
                </a:solidFill>
                <a:latin typeface="Arial" charset="0"/>
                <a:ea typeface="MS PGothic" charset="0"/>
                <a:cs typeface="MS PGothic" charset="0"/>
              </a:defRPr>
            </a:lvl9pPr>
          </a:lstStyle>
          <a:p>
            <a:pPr eaLnBrk="1" hangingPunct="1">
              <a:spcBef>
                <a:spcPct val="50000"/>
              </a:spcBef>
              <a:buClr>
                <a:srgbClr val="0000FF"/>
              </a:buClr>
              <a:buFont typeface="Wingdings" charset="0"/>
              <a:buNone/>
            </a:pPr>
            <a:r>
              <a:rPr lang="en-US" sz="825" dirty="0"/>
              <a:t>Copyright © 2017 by International Business Machines Corporation. All rights reserved.</a:t>
            </a:r>
          </a:p>
          <a:p>
            <a:pPr eaLnBrk="1" hangingPunct="1">
              <a:spcBef>
                <a:spcPct val="50000"/>
              </a:spcBef>
              <a:buClr>
                <a:srgbClr val="0000FF"/>
              </a:buClr>
              <a:buFont typeface="Wingdings" charset="0"/>
              <a:buNone/>
            </a:pPr>
            <a:endParaRPr lang="en-US" sz="825" dirty="0"/>
          </a:p>
          <a:p>
            <a:pPr eaLnBrk="1" hangingPunct="1">
              <a:spcBef>
                <a:spcPct val="50000"/>
              </a:spcBef>
              <a:buClr>
                <a:schemeClr val="tx1"/>
              </a:buClr>
              <a:buFont typeface="Wingdings" charset="0"/>
              <a:buNone/>
            </a:pPr>
            <a:r>
              <a:rPr lang="en-US" sz="825" dirty="0"/>
              <a:t>No part of this document may be reproduced or transmitted in any form without written permission from IBM Corporation.</a:t>
            </a:r>
          </a:p>
          <a:p>
            <a:pPr eaLnBrk="1" hangingPunct="1">
              <a:spcBef>
                <a:spcPct val="50000"/>
              </a:spcBef>
              <a:buClr>
                <a:schemeClr val="tx1"/>
              </a:buClr>
              <a:buFont typeface="Wingdings" charset="0"/>
              <a:buNone/>
            </a:pPr>
            <a:endParaRPr lang="en-US" sz="825" dirty="0"/>
          </a:p>
          <a:p>
            <a:pPr eaLnBrk="1" hangingPunct="1">
              <a:spcBef>
                <a:spcPct val="50000"/>
              </a:spcBef>
              <a:buClr>
                <a:schemeClr val="tx1"/>
              </a:buClr>
              <a:buFont typeface="Wingdings" charset="0"/>
              <a:buNone/>
            </a:pPr>
            <a:r>
              <a:rPr lang="en-US" sz="825" dirty="0"/>
              <a:t>Product data has been reviewed for accuracy as of the date of initial publication. Product data is subject to change without notice. This document could include technical inaccuracies or typographical errors. IBM may make improvements and/or changes in the product(s) and/or program(s) described herein at any time without notice. Any statements regarding IBM's future direction and intent are subject to change or withdrawal without notice, and represent goals and objectives only. References in this document to IBM products, programs, or services does not imply that IBM intends to make such products, programs or services available in all countries in which IBM operates or does business. Any reference to an IBM Program Product in this document is not intended to state or imply that only that program product may be used. Any functionally equivalent program, that does not infringe IBM's intellectually property rights, may be used instead.</a:t>
            </a:r>
          </a:p>
          <a:p>
            <a:pPr eaLnBrk="1" hangingPunct="1">
              <a:spcBef>
                <a:spcPct val="50000"/>
              </a:spcBef>
              <a:buClr>
                <a:schemeClr val="tx1"/>
              </a:buClr>
              <a:buFont typeface="Wingdings" charset="0"/>
              <a:buNone/>
            </a:pPr>
            <a:endParaRPr lang="en-US" sz="825" dirty="0"/>
          </a:p>
          <a:p>
            <a:pPr eaLnBrk="1" hangingPunct="1">
              <a:spcBef>
                <a:spcPct val="50000"/>
              </a:spcBef>
              <a:buClr>
                <a:schemeClr val="tx1"/>
              </a:buClr>
              <a:buFont typeface="Wingdings" charset="0"/>
              <a:buNone/>
            </a:pPr>
            <a:r>
              <a:rPr lang="en-US" sz="825" dirty="0"/>
              <a:t>THE INFORMATION PROVIDED IN THIS DOCUMENT IS DISTRIBUTED "AS IS" WITHOUT ANY WARRANTY, EITHER  OR IMPLIED. IBM LY DISCLAIMS ANY WARRANTIES OF MERCHANTABILITY, FITNESS FOR A PARTICULAR PURPOSE OR NONINFRINGEMENT. IBM shall have no responsibility to update this information. IBM products are warranted, if at all, according to the terms and conditions of the agreements (e.g., IBM Customer Agreement, Statement of Limited Warranty, International Program License Agreement, etc.) under which they are provided. Information concerning non-IBM products was obtained from the suppliers of those products, their published announcements or other publicly available sources. IBM has not tested those products in connection with this publication and cannot confirm the accuracy of performance, compatibility or any other claims related to non-IBM products. IBM makes no representations or warranties, </a:t>
            </a:r>
            <a:r>
              <a:rPr lang="en-US" sz="825" dirty="0" err="1"/>
              <a:t>ed</a:t>
            </a:r>
            <a:r>
              <a:rPr lang="en-US" sz="825" dirty="0"/>
              <a:t> or implied, regarding non-IBM products and services.</a:t>
            </a:r>
          </a:p>
          <a:p>
            <a:pPr eaLnBrk="1" hangingPunct="1">
              <a:spcBef>
                <a:spcPct val="50000"/>
              </a:spcBef>
              <a:buClr>
                <a:schemeClr val="tx1"/>
              </a:buClr>
              <a:buFont typeface="Wingdings" charset="0"/>
              <a:buNone/>
            </a:pPr>
            <a:endParaRPr lang="en-US" sz="825" dirty="0"/>
          </a:p>
          <a:p>
            <a:pPr eaLnBrk="1" hangingPunct="1">
              <a:spcBef>
                <a:spcPct val="50000"/>
              </a:spcBef>
              <a:buClr>
                <a:schemeClr val="tx1"/>
              </a:buClr>
              <a:buFont typeface="Wingdings" charset="0"/>
              <a:buNone/>
            </a:pPr>
            <a:r>
              <a:rPr lang="en-US" sz="825" dirty="0"/>
              <a:t>The provision of the information contained herein is not intended to, and does not, grant any right or license under any IBM patents or copyrights. Inquiries regarding patent or copyright licenses should be made, in writing, to:</a:t>
            </a:r>
          </a:p>
          <a:p>
            <a:pPr eaLnBrk="1" hangingPunct="1">
              <a:spcBef>
                <a:spcPct val="50000"/>
              </a:spcBef>
              <a:buClr>
                <a:schemeClr val="tx1"/>
              </a:buClr>
              <a:buFont typeface="Wingdings" charset="0"/>
              <a:buNone/>
            </a:pPr>
            <a:endParaRPr lang="en-US" sz="825" dirty="0"/>
          </a:p>
          <a:p>
            <a:pPr eaLnBrk="1" hangingPunct="1">
              <a:buClr>
                <a:schemeClr val="tx1"/>
              </a:buClr>
              <a:buFont typeface="Wingdings" charset="0"/>
              <a:buNone/>
            </a:pPr>
            <a:r>
              <a:rPr lang="en-US" sz="825" dirty="0"/>
              <a:t>IBM Director of Licensing</a:t>
            </a:r>
          </a:p>
          <a:p>
            <a:pPr eaLnBrk="1" hangingPunct="1">
              <a:buClr>
                <a:schemeClr val="tx1"/>
              </a:buClr>
              <a:buFont typeface="Wingdings" charset="0"/>
              <a:buNone/>
            </a:pPr>
            <a:r>
              <a:rPr lang="en-US" sz="825" dirty="0"/>
              <a:t>IBM Corporation</a:t>
            </a:r>
          </a:p>
          <a:p>
            <a:pPr eaLnBrk="1" hangingPunct="1">
              <a:buClr>
                <a:schemeClr val="tx1"/>
              </a:buClr>
              <a:buFont typeface="Wingdings" charset="0"/>
              <a:buNone/>
            </a:pPr>
            <a:r>
              <a:rPr lang="en-US" sz="825" dirty="0"/>
              <a:t>North Castle Drive</a:t>
            </a:r>
          </a:p>
          <a:p>
            <a:pPr eaLnBrk="1" hangingPunct="1">
              <a:buClr>
                <a:schemeClr val="tx1"/>
              </a:buClr>
              <a:buFont typeface="Wingdings" charset="0"/>
              <a:buNone/>
            </a:pPr>
            <a:r>
              <a:rPr lang="en-US" sz="825" dirty="0"/>
              <a:t>Armonk, NY 1 0504- 785</a:t>
            </a:r>
          </a:p>
          <a:p>
            <a:pPr eaLnBrk="1" hangingPunct="1">
              <a:buClr>
                <a:schemeClr val="tx1"/>
              </a:buClr>
              <a:buFont typeface="Wingdings" charset="0"/>
              <a:buNone/>
            </a:pPr>
            <a:r>
              <a:rPr lang="en-US" sz="825" dirty="0"/>
              <a:t>U.S.A.</a:t>
            </a:r>
          </a:p>
        </p:txBody>
      </p:sp>
    </p:spTree>
    <p:extLst>
      <p:ext uri="{BB962C8B-B14F-4D97-AF65-F5344CB8AC3E}">
        <p14:creationId xmlns:p14="http://schemas.microsoft.com/office/powerpoint/2010/main" val="208419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04800" y="1157288"/>
            <a:ext cx="8288338" cy="3370262"/>
          </a:xfrm>
          <a:prstGeom prst="ellipse">
            <a:avLst/>
          </a:prstGeom>
          <a:solidFill>
            <a:schemeClr val="accent2">
              <a:alpha val="69804"/>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746" name="TextBox 7"/>
          <p:cNvSpPr txBox="1">
            <a:spLocks noChangeArrowheads="1"/>
          </p:cNvSpPr>
          <p:nvPr/>
        </p:nvSpPr>
        <p:spPr bwMode="auto">
          <a:xfrm>
            <a:off x="768350" y="1976438"/>
            <a:ext cx="22621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2700">
                <a:solidFill>
                  <a:schemeClr val="bg1"/>
                </a:solidFill>
              </a:rPr>
              <a:t>Artificial</a:t>
            </a:r>
          </a:p>
          <a:p>
            <a:pPr algn="ctr"/>
            <a:r>
              <a:rPr lang="en-US" altLang="x-none" sz="2700">
                <a:solidFill>
                  <a:schemeClr val="bg1"/>
                </a:solidFill>
              </a:rPr>
              <a:t>Intelligence &amp;</a:t>
            </a:r>
          </a:p>
          <a:p>
            <a:pPr algn="ctr"/>
            <a:r>
              <a:rPr lang="en-US" altLang="x-none" sz="2700">
                <a:solidFill>
                  <a:schemeClr val="bg1"/>
                </a:solidFill>
              </a:rPr>
              <a:t>Cognitive </a:t>
            </a:r>
          </a:p>
          <a:p>
            <a:pPr algn="ctr"/>
            <a:r>
              <a:rPr lang="en-US" altLang="x-none" sz="2700">
                <a:solidFill>
                  <a:schemeClr val="bg1"/>
                </a:solidFill>
              </a:rPr>
              <a:t>Applications</a:t>
            </a:r>
          </a:p>
        </p:txBody>
      </p:sp>
      <p:sp>
        <p:nvSpPr>
          <p:cNvPr id="3" name="Delay 2"/>
          <p:cNvSpPr>
            <a:spLocks noChangeArrowheads="1"/>
          </p:cNvSpPr>
          <p:nvPr/>
        </p:nvSpPr>
        <p:spPr bwMode="auto">
          <a:xfrm flipH="1">
            <a:off x="3362325" y="1058863"/>
            <a:ext cx="5781675" cy="3530600"/>
          </a:xfrm>
          <a:prstGeom prst="flowChartDelay">
            <a:avLst/>
          </a:prstGeom>
          <a:solidFill>
            <a:srgbClr val="BBE0E3">
              <a:alpha val="69803"/>
            </a:srgbClr>
          </a:solidFill>
          <a:ln w="9525">
            <a:solidFill>
              <a:schemeClr val="bg1"/>
            </a:solidFill>
            <a:miter lim="800000"/>
            <a:headEnd/>
            <a:tailEnd/>
          </a:ln>
          <a:effectLst>
            <a:outerShdw dist="12700" dir="5400000" algn="t" rotWithShape="0">
              <a:srgbClr val="000000">
                <a:alpha val="9000"/>
              </a:srgbClr>
            </a:outerShdw>
          </a:effectLst>
        </p:spPr>
        <p:txBody>
          <a:bodyPr lIns="210312" tIns="60960" rIns="90000" bIns="60960" anchor="ctr"/>
          <a:lstStyle/>
          <a:p>
            <a:pPr marL="342892" indent="-342892" algn="ctr" defTabSz="711182" eaLnBrk="1" hangingPunct="1">
              <a:spcBef>
                <a:spcPct val="40000"/>
              </a:spcBef>
              <a:defRPr/>
            </a:pPr>
            <a:endParaRPr lang="en-US" sz="1200" b="1" i="1" dirty="0">
              <a:ea typeface="+mn-ea"/>
            </a:endParaRPr>
          </a:p>
        </p:txBody>
      </p:sp>
      <p:sp>
        <p:nvSpPr>
          <p:cNvPr id="31748" name="TextBox 6"/>
          <p:cNvSpPr txBox="1">
            <a:spLocks noChangeArrowheads="1"/>
          </p:cNvSpPr>
          <p:nvPr/>
        </p:nvSpPr>
        <p:spPr bwMode="auto">
          <a:xfrm>
            <a:off x="7993063" y="1101725"/>
            <a:ext cx="9350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2700" b="1">
                <a:solidFill>
                  <a:schemeClr val="bg1"/>
                </a:solidFill>
              </a:rPr>
              <a:t>Big</a:t>
            </a:r>
          </a:p>
          <a:p>
            <a:pPr algn="ctr"/>
            <a:r>
              <a:rPr lang="en-US" altLang="x-none" sz="2700" b="1">
                <a:solidFill>
                  <a:schemeClr val="bg1"/>
                </a:solidFill>
              </a:rPr>
              <a:t>Data</a:t>
            </a:r>
          </a:p>
        </p:txBody>
      </p:sp>
      <p:sp>
        <p:nvSpPr>
          <p:cNvPr id="9" name="Oval 8"/>
          <p:cNvSpPr/>
          <p:nvPr/>
        </p:nvSpPr>
        <p:spPr>
          <a:xfrm>
            <a:off x="3429000" y="1493838"/>
            <a:ext cx="4778375" cy="2695575"/>
          </a:xfrm>
          <a:prstGeom prst="ellipse">
            <a:avLst/>
          </a:prstGeom>
          <a:solidFill>
            <a:srgbClr val="00B0F0">
              <a:alpha val="69804"/>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750" name="TextBox 9"/>
          <p:cNvSpPr txBox="1">
            <a:spLocks noChangeArrowheads="1"/>
          </p:cNvSpPr>
          <p:nvPr/>
        </p:nvSpPr>
        <p:spPr bwMode="auto">
          <a:xfrm>
            <a:off x="3665538" y="2392363"/>
            <a:ext cx="15319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2700">
                <a:solidFill>
                  <a:schemeClr val="bg1"/>
                </a:solidFill>
              </a:rPr>
              <a:t>Machine</a:t>
            </a:r>
          </a:p>
          <a:p>
            <a:pPr algn="ctr"/>
            <a:r>
              <a:rPr lang="en-US" altLang="x-none" sz="2700">
                <a:solidFill>
                  <a:schemeClr val="bg1"/>
                </a:solidFill>
              </a:rPr>
              <a:t>Learning</a:t>
            </a:r>
          </a:p>
        </p:txBody>
      </p:sp>
      <p:sp>
        <p:nvSpPr>
          <p:cNvPr id="11" name="Oval 10"/>
          <p:cNvSpPr/>
          <p:nvPr/>
        </p:nvSpPr>
        <p:spPr>
          <a:xfrm>
            <a:off x="5303838" y="1849438"/>
            <a:ext cx="2759075" cy="198437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752" name="TextBox 12"/>
          <p:cNvSpPr txBox="1">
            <a:spLocks noChangeArrowheads="1"/>
          </p:cNvSpPr>
          <p:nvPr/>
        </p:nvSpPr>
        <p:spPr bwMode="auto">
          <a:xfrm>
            <a:off x="5567363" y="2073275"/>
            <a:ext cx="23399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2700" b="1"/>
              <a:t>Deep </a:t>
            </a:r>
            <a:br>
              <a:rPr lang="en-US" altLang="x-none" sz="2700" b="1"/>
            </a:br>
            <a:r>
              <a:rPr lang="en-US" altLang="x-none" sz="2700" b="1"/>
              <a:t>Learning</a:t>
            </a:r>
            <a:br>
              <a:rPr lang="en-US" altLang="x-none" sz="2700" b="1"/>
            </a:br>
            <a:r>
              <a:rPr lang="en-US" altLang="x-none" sz="2700" b="1"/>
              <a:t>(Neural Nets)</a:t>
            </a:r>
          </a:p>
        </p:txBody>
      </p:sp>
      <p:sp>
        <p:nvSpPr>
          <p:cNvPr id="2" name="Title 1"/>
          <p:cNvSpPr>
            <a:spLocks noGrp="1"/>
          </p:cNvSpPr>
          <p:nvPr>
            <p:ph type="title"/>
          </p:nvPr>
        </p:nvSpPr>
        <p:spPr>
          <a:xfrm>
            <a:off x="228599" y="201168"/>
            <a:ext cx="5204901" cy="381000"/>
          </a:xfrm>
        </p:spPr>
        <p:txBody>
          <a:bodyPr>
            <a:noAutofit/>
          </a:bodyPr>
          <a:lstStyle/>
          <a:p>
            <a:pPr>
              <a:defRPr/>
            </a:pPr>
            <a:r>
              <a:rPr lang="en-US" dirty="0"/>
              <a:t>The Cognitive Landscape is Evolving</a:t>
            </a:r>
          </a:p>
        </p:txBody>
      </p:sp>
    </p:spTree>
    <p:extLst>
      <p:ext uri="{BB962C8B-B14F-4D97-AF65-F5344CB8AC3E}">
        <p14:creationId xmlns:p14="http://schemas.microsoft.com/office/powerpoint/2010/main" val="200168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t>What’s standing in our way?</a:t>
            </a:r>
          </a:p>
        </p:txBody>
      </p:sp>
      <p:sp>
        <p:nvSpPr>
          <p:cNvPr id="3" name="Content Placeholder 2"/>
          <p:cNvSpPr>
            <a:spLocks noGrp="1"/>
          </p:cNvSpPr>
          <p:nvPr>
            <p:ph type="body" sz="quarter" idx="12"/>
          </p:nvPr>
        </p:nvSpPr>
        <p:spPr>
          <a:xfrm>
            <a:off x="228600" y="1124712"/>
            <a:ext cx="5953046" cy="3585845"/>
          </a:xfrm>
        </p:spPr>
        <p:txBody>
          <a:bodyPr>
            <a:normAutofit/>
          </a:bodyPr>
          <a:lstStyle/>
          <a:p>
            <a:pPr marL="285743" indent="-285743" fontAlgn="auto">
              <a:spcAft>
                <a:spcPts val="0"/>
              </a:spcAft>
              <a:defRPr/>
            </a:pPr>
            <a:r>
              <a:rPr lang="en-US" dirty="0"/>
              <a:t>Rapidly evolving and quickly growing ecosystem impacts stability</a:t>
            </a:r>
          </a:p>
          <a:p>
            <a:pPr marL="285743" indent="-285743" fontAlgn="auto">
              <a:spcAft>
                <a:spcPts val="0"/>
              </a:spcAft>
              <a:defRPr/>
            </a:pPr>
            <a:endParaRPr lang="en-US" dirty="0"/>
          </a:p>
          <a:p>
            <a:pPr marL="285743" indent="-285743" fontAlgn="auto">
              <a:spcAft>
                <a:spcPts val="0"/>
              </a:spcAft>
              <a:defRPr/>
            </a:pPr>
            <a:r>
              <a:rPr lang="en-US" dirty="0"/>
              <a:t>Scarce skills: how do I begin?</a:t>
            </a:r>
          </a:p>
          <a:p>
            <a:pPr marL="285743" indent="-285743" fontAlgn="auto">
              <a:spcAft>
                <a:spcPts val="0"/>
              </a:spcAft>
              <a:defRPr/>
            </a:pPr>
            <a:endParaRPr lang="en-US" dirty="0"/>
          </a:p>
          <a:p>
            <a:pPr marL="285743" indent="-285743" fontAlgn="auto">
              <a:spcAft>
                <a:spcPts val="0"/>
              </a:spcAft>
              <a:defRPr/>
            </a:pPr>
            <a:r>
              <a:rPr lang="en-US" dirty="0"/>
              <a:t>Structural barriers to adoption</a:t>
            </a:r>
          </a:p>
          <a:p>
            <a:pPr marL="628643" lvl="1" indent="-285743" fontAlgn="auto">
              <a:spcAft>
                <a:spcPts val="0"/>
              </a:spcAft>
              <a:defRPr/>
            </a:pPr>
            <a:r>
              <a:rPr lang="en-US" dirty="0"/>
              <a:t>Complex, interdependent software tools</a:t>
            </a:r>
          </a:p>
          <a:p>
            <a:pPr marL="628643" lvl="1" indent="-285743" fontAlgn="auto">
              <a:spcAft>
                <a:spcPts val="0"/>
              </a:spcAft>
              <a:defRPr/>
            </a:pPr>
            <a:r>
              <a:rPr lang="en-US" dirty="0"/>
              <a:t>Software is ‘fragile’, doesn’t scale well</a:t>
            </a:r>
          </a:p>
          <a:p>
            <a:pPr marL="628643" lvl="1" indent="-285743" fontAlgn="auto">
              <a:spcAft>
                <a:spcPts val="0"/>
              </a:spcAft>
              <a:defRPr/>
            </a:pPr>
            <a:r>
              <a:rPr lang="en-US" dirty="0"/>
              <a:t>Lack of Enterprise Support stands in the way of many deployments</a:t>
            </a:r>
          </a:p>
        </p:txBody>
      </p:sp>
      <p:sp>
        <p:nvSpPr>
          <p:cNvPr id="4" name="Text Placeholder 3">
            <a:extLst>
              <a:ext uri="{FF2B5EF4-FFF2-40B4-BE49-F238E27FC236}">
                <a16:creationId xmlns:a16="http://schemas.microsoft.com/office/drawing/2014/main" id="{64264DB1-105D-4D7E-8436-76FA3ACFBBF7}"/>
              </a:ext>
            </a:extLst>
          </p:cNvPr>
          <p:cNvSpPr>
            <a:spLocks noGrp="1"/>
          </p:cNvSpPr>
          <p:nvPr>
            <p:ph type="body" sz="quarter" idx="13"/>
          </p:nvPr>
        </p:nvSpPr>
        <p:spPr/>
        <p:txBody>
          <a:bodyPr/>
          <a:lstStyle/>
          <a:p>
            <a:r>
              <a:rPr lang="en-US" dirty="0"/>
              <a:t> </a:t>
            </a:r>
          </a:p>
        </p:txBody>
      </p:sp>
    </p:spTree>
    <p:extLst>
      <p:ext uri="{BB962C8B-B14F-4D97-AF65-F5344CB8AC3E}">
        <p14:creationId xmlns:p14="http://schemas.microsoft.com/office/powerpoint/2010/main" val="6839517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1168"/>
            <a:ext cx="7745413" cy="381000"/>
          </a:xfrm>
        </p:spPr>
        <p:txBody>
          <a:bodyPr>
            <a:normAutofit/>
          </a:bodyPr>
          <a:lstStyle/>
          <a:p>
            <a:pPr eaLnBrk="1" fontAlgn="auto" hangingPunct="1">
              <a:spcAft>
                <a:spcPts val="0"/>
              </a:spcAft>
              <a:defRPr/>
            </a:pPr>
            <a:r>
              <a:rPr lang="en-US" dirty="0" err="1">
                <a:solidFill>
                  <a:schemeClr val="tx1"/>
                </a:solidFill>
              </a:rPr>
              <a:t>PowerAI</a:t>
            </a:r>
            <a:r>
              <a:rPr lang="en-US" dirty="0">
                <a:solidFill>
                  <a:schemeClr val="tx1"/>
                </a:solidFill>
              </a:rPr>
              <a:t>: Enterprise Deep Learning Distribution</a:t>
            </a:r>
          </a:p>
        </p:txBody>
      </p:sp>
      <p:pic>
        <p:nvPicPr>
          <p:cNvPr id="8" name="Picture 7"/>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995615" y="1116433"/>
            <a:ext cx="1097280" cy="1032095"/>
          </a:xfrm>
          <a:prstGeom prst="rect">
            <a:avLst/>
          </a:prstGeom>
        </p:spPr>
      </p:pic>
      <p:sp>
        <p:nvSpPr>
          <p:cNvPr id="40964" name="TextBox 8"/>
          <p:cNvSpPr txBox="1">
            <a:spLocks noChangeArrowheads="1"/>
          </p:cNvSpPr>
          <p:nvPr/>
        </p:nvSpPr>
        <p:spPr bwMode="auto">
          <a:xfrm>
            <a:off x="173038" y="2392363"/>
            <a:ext cx="27432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b="1" dirty="0">
                <a:solidFill>
                  <a:schemeClr val="tx1"/>
                </a:solidFill>
                <a:ea typeface="Trebuchet MS" charset="0"/>
                <a:cs typeface="Trebuchet MS" charset="0"/>
              </a:rPr>
              <a:t>Enterprise Software Distribution</a:t>
            </a:r>
          </a:p>
          <a:p>
            <a:pPr algn="ctr" eaLnBrk="1" hangingPunct="1"/>
            <a:endParaRPr lang="en-US" altLang="en-US" dirty="0">
              <a:solidFill>
                <a:schemeClr val="tx1"/>
              </a:solidFill>
              <a:ea typeface="Calibri" charset="0"/>
              <a:cs typeface="Calibri" charset="0"/>
            </a:endParaRPr>
          </a:p>
          <a:p>
            <a:pPr algn="ctr" eaLnBrk="1" hangingPunct="1"/>
            <a:r>
              <a:rPr lang="en-US" altLang="en-US" dirty="0">
                <a:solidFill>
                  <a:schemeClr val="tx1"/>
                </a:solidFill>
                <a:ea typeface="Calibri" charset="0"/>
                <a:cs typeface="Calibri" charset="0"/>
              </a:rPr>
              <a:t>Binary Package of Major Deep Learning Frameworks with Enterprise Support</a:t>
            </a:r>
          </a:p>
        </p:txBody>
      </p:sp>
      <p:sp>
        <p:nvSpPr>
          <p:cNvPr id="40965" name="TextBox 15"/>
          <p:cNvSpPr txBox="1">
            <a:spLocks noChangeArrowheads="1"/>
          </p:cNvSpPr>
          <p:nvPr/>
        </p:nvSpPr>
        <p:spPr bwMode="auto">
          <a:xfrm>
            <a:off x="3105150" y="2401888"/>
            <a:ext cx="26241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b="1">
                <a:solidFill>
                  <a:schemeClr val="tx1"/>
                </a:solidFill>
                <a:ea typeface="Trebuchet MS" charset="0"/>
                <a:cs typeface="Trebuchet MS" charset="0"/>
              </a:rPr>
              <a:t>Tools for Ease of Development</a:t>
            </a:r>
          </a:p>
          <a:p>
            <a:pPr algn="ctr" eaLnBrk="1" hangingPunct="1"/>
            <a:endParaRPr lang="en-US" altLang="en-US">
              <a:solidFill>
                <a:schemeClr val="tx1"/>
              </a:solidFill>
              <a:ea typeface="Calibri" charset="0"/>
              <a:cs typeface="Calibri" charset="0"/>
            </a:endParaRPr>
          </a:p>
          <a:p>
            <a:pPr algn="ctr" eaLnBrk="1" hangingPunct="1"/>
            <a:r>
              <a:rPr lang="en-US" altLang="en-US">
                <a:solidFill>
                  <a:schemeClr val="tx1"/>
                </a:solidFill>
                <a:ea typeface="Calibri" charset="0"/>
                <a:cs typeface="Calibri" charset="0"/>
              </a:rPr>
              <a:t>Graphical tools to Enhance Data Scientist Developer Experience</a:t>
            </a:r>
          </a:p>
        </p:txBody>
      </p:sp>
      <p:sp>
        <p:nvSpPr>
          <p:cNvPr id="40966" name="TextBox 16"/>
          <p:cNvSpPr txBox="1">
            <a:spLocks noChangeArrowheads="1"/>
          </p:cNvSpPr>
          <p:nvPr/>
        </p:nvSpPr>
        <p:spPr bwMode="auto">
          <a:xfrm>
            <a:off x="5981700" y="2384425"/>
            <a:ext cx="26749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b="1">
                <a:solidFill>
                  <a:schemeClr val="tx1"/>
                </a:solidFill>
                <a:ea typeface="Trebuchet MS" charset="0"/>
                <a:cs typeface="Trebuchet MS" charset="0"/>
              </a:rPr>
              <a:t>Faster Training Times for Data Scientists</a:t>
            </a:r>
          </a:p>
          <a:p>
            <a:pPr algn="ctr" eaLnBrk="1" hangingPunct="1"/>
            <a:endParaRPr lang="en-US" altLang="en-US">
              <a:solidFill>
                <a:schemeClr val="tx1"/>
              </a:solidFill>
              <a:ea typeface="Calibri" charset="0"/>
              <a:cs typeface="Calibri" charset="0"/>
            </a:endParaRPr>
          </a:p>
          <a:p>
            <a:pPr algn="ctr" eaLnBrk="1" hangingPunct="1"/>
            <a:r>
              <a:rPr lang="en-US" altLang="en-US">
                <a:solidFill>
                  <a:schemeClr val="tx1"/>
                </a:solidFill>
                <a:ea typeface="Calibri" charset="0"/>
                <a:cs typeface="Calibri" charset="0"/>
              </a:rPr>
              <a:t>Performance Optimized for Single Node &amp; Distributed Computing Scaling</a:t>
            </a:r>
          </a:p>
        </p:txBody>
      </p:sp>
      <p:grpSp>
        <p:nvGrpSpPr>
          <p:cNvPr id="40967" name="Group 33"/>
          <p:cNvGrpSpPr>
            <a:grpSpLocks noChangeAspect="1"/>
          </p:cNvGrpSpPr>
          <p:nvPr/>
        </p:nvGrpSpPr>
        <p:grpSpPr bwMode="auto">
          <a:xfrm>
            <a:off x="6602413" y="1214438"/>
            <a:ext cx="1371600" cy="830262"/>
            <a:chOff x="3117991" y="4634839"/>
            <a:chExt cx="2288477" cy="1385324"/>
          </a:xfrm>
        </p:grpSpPr>
        <p:sp>
          <p:nvSpPr>
            <p:cNvPr id="26" name="Freeform 33"/>
            <p:cNvSpPr>
              <a:spLocks noChangeAspect="1" noEditPoints="1"/>
            </p:cNvSpPr>
            <p:nvPr/>
          </p:nvSpPr>
          <p:spPr bwMode="auto">
            <a:xfrm>
              <a:off x="3117991" y="5376504"/>
              <a:ext cx="1040938" cy="272826"/>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sp>
          <p:nvSpPr>
            <p:cNvPr id="27" name="Freeform 34"/>
            <p:cNvSpPr>
              <a:spLocks noChangeAspect="1" noEditPoints="1"/>
            </p:cNvSpPr>
            <p:nvPr/>
          </p:nvSpPr>
          <p:spPr bwMode="auto">
            <a:xfrm>
              <a:off x="3117991" y="5744687"/>
              <a:ext cx="1040938" cy="275476"/>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sp>
          <p:nvSpPr>
            <p:cNvPr id="28" name="Freeform 33"/>
            <p:cNvSpPr>
              <a:spLocks noChangeAspect="1" noEditPoints="1"/>
            </p:cNvSpPr>
            <p:nvPr/>
          </p:nvSpPr>
          <p:spPr bwMode="auto">
            <a:xfrm>
              <a:off x="3117991" y="4634839"/>
              <a:ext cx="1040938" cy="275476"/>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sp>
          <p:nvSpPr>
            <p:cNvPr id="29" name="Freeform 34"/>
            <p:cNvSpPr>
              <a:spLocks noChangeAspect="1" noEditPoints="1"/>
            </p:cNvSpPr>
            <p:nvPr/>
          </p:nvSpPr>
          <p:spPr bwMode="auto">
            <a:xfrm>
              <a:off x="3117991" y="5005672"/>
              <a:ext cx="1040938" cy="272826"/>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sp>
          <p:nvSpPr>
            <p:cNvPr id="30" name="Freeform 33"/>
            <p:cNvSpPr>
              <a:spLocks noChangeAspect="1" noEditPoints="1"/>
            </p:cNvSpPr>
            <p:nvPr/>
          </p:nvSpPr>
          <p:spPr bwMode="auto">
            <a:xfrm>
              <a:off x="4365528" y="5376504"/>
              <a:ext cx="1040940" cy="272826"/>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sp>
          <p:nvSpPr>
            <p:cNvPr id="31" name="Freeform 34"/>
            <p:cNvSpPr>
              <a:spLocks noChangeAspect="1" noEditPoints="1"/>
            </p:cNvSpPr>
            <p:nvPr/>
          </p:nvSpPr>
          <p:spPr bwMode="auto">
            <a:xfrm>
              <a:off x="4365528" y="5744687"/>
              <a:ext cx="1040940" cy="275476"/>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sp>
          <p:nvSpPr>
            <p:cNvPr id="32" name="Freeform 33"/>
            <p:cNvSpPr>
              <a:spLocks noChangeAspect="1" noEditPoints="1"/>
            </p:cNvSpPr>
            <p:nvPr/>
          </p:nvSpPr>
          <p:spPr bwMode="auto">
            <a:xfrm>
              <a:off x="4365528" y="4634839"/>
              <a:ext cx="1040940" cy="275476"/>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sp>
          <p:nvSpPr>
            <p:cNvPr id="33" name="Freeform 34"/>
            <p:cNvSpPr>
              <a:spLocks noChangeAspect="1" noEditPoints="1"/>
            </p:cNvSpPr>
            <p:nvPr/>
          </p:nvSpPr>
          <p:spPr bwMode="auto">
            <a:xfrm>
              <a:off x="4365528" y="5005672"/>
              <a:ext cx="1040940" cy="272826"/>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109627" tIns="54813" rIns="109627" bIns="54813"/>
            <a:lstStyle/>
            <a:p>
              <a:pPr defTabSz="489833" eaLnBrk="1" fontAlgn="auto" hangingPunct="1">
                <a:spcBef>
                  <a:spcPts val="0"/>
                </a:spcBef>
                <a:spcAft>
                  <a:spcPts val="0"/>
                </a:spcAft>
                <a:defRPr/>
              </a:pPr>
              <a:endParaRPr lang="en-US" sz="3117" kern="0">
                <a:solidFill>
                  <a:prstClr val="black"/>
                </a:solidFill>
                <a:latin typeface="Calibri" panose="020F0502020204030204"/>
                <a:ea typeface=""/>
                <a:cs typeface=""/>
              </a:endParaRPr>
            </a:p>
          </p:txBody>
        </p:sp>
      </p:grpSp>
      <p:pic>
        <p:nvPicPr>
          <p:cNvPr id="34" name="Picture 33"/>
          <p:cNvPicPr>
            <a:picLocks noChangeAspect="1"/>
          </p:cNvPicPr>
          <p:nvPr/>
        </p:nvPicPr>
        <p:blipFill>
          <a:blip r:embed="rId4"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926632" y="1186711"/>
            <a:ext cx="980352" cy="891540"/>
          </a:xfrm>
          <a:prstGeom prst="rect">
            <a:avLst/>
          </a:prstGeom>
        </p:spPr>
      </p:pic>
    </p:spTree>
    <p:extLst>
      <p:ext uri="{BB962C8B-B14F-4D97-AF65-F5344CB8AC3E}">
        <p14:creationId xmlns:p14="http://schemas.microsoft.com/office/powerpoint/2010/main" val="214447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0270-4512-4F99-8448-B753151F6A7B}"/>
              </a:ext>
            </a:extLst>
          </p:cNvPr>
          <p:cNvSpPr>
            <a:spLocks noGrp="1"/>
          </p:cNvSpPr>
          <p:nvPr>
            <p:ph type="title"/>
          </p:nvPr>
        </p:nvSpPr>
        <p:spPr>
          <a:xfrm>
            <a:off x="228600" y="201168"/>
            <a:ext cx="6365182" cy="381000"/>
          </a:xfrm>
        </p:spPr>
        <p:txBody>
          <a:bodyPr/>
          <a:lstStyle/>
          <a:p>
            <a:r>
              <a:rPr lang="en-US" dirty="0"/>
              <a:t>AI Strategy: Ease of Use &amp; Performance</a:t>
            </a:r>
            <a:br>
              <a:rPr lang="en-US" dirty="0"/>
            </a:br>
            <a:endParaRPr lang="en-US" dirty="0"/>
          </a:p>
        </p:txBody>
      </p:sp>
      <p:sp>
        <p:nvSpPr>
          <p:cNvPr id="3" name="Slide Number Placeholder 2"/>
          <p:cNvSpPr>
            <a:spLocks noGrp="1"/>
          </p:cNvSpPr>
          <p:nvPr>
            <p:ph type="sldNum" sz="quarter" idx="10"/>
          </p:nvPr>
        </p:nvSpPr>
        <p:spPr>
          <a:prstGeom prst="rect">
            <a:avLst/>
          </a:prstGeom>
        </p:spPr>
        <p:txBody>
          <a:bodyPr/>
          <a:lstStyle/>
          <a:p>
            <a:pPr>
              <a:defRPr/>
            </a:pPr>
            <a:fld id="{75610D43-7107-4A64-9E33-40CF495C5429}" type="slidenum">
              <a:rPr lang="en-US" smtClean="0">
                <a:solidFill>
                  <a:srgbClr val="FFFFFF"/>
                </a:solidFill>
                <a:latin typeface="Arial"/>
              </a:rPr>
              <a:pPr>
                <a:defRPr/>
              </a:pPr>
              <a:t>5</a:t>
            </a:fld>
            <a:endParaRPr lang="en-US">
              <a:solidFill>
                <a:srgbClr val="FFFFFF"/>
              </a:solidFill>
              <a:latin typeface="Arial"/>
            </a:endParaRPr>
          </a:p>
        </p:txBody>
      </p:sp>
      <p:sp>
        <p:nvSpPr>
          <p:cNvPr id="13" name="Rectangle 12"/>
          <p:cNvSpPr/>
          <p:nvPr/>
        </p:nvSpPr>
        <p:spPr>
          <a:xfrm>
            <a:off x="2586698" y="2136777"/>
            <a:ext cx="3937888" cy="113477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500">
              <a:solidFill>
                <a:schemeClr val="tx1"/>
              </a:solidFill>
            </a:endParaRP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4641" y="2524005"/>
            <a:ext cx="1095002" cy="198187"/>
          </a:xfrm>
          <a:prstGeom prst="rect">
            <a:avLst/>
          </a:prstGeom>
          <a:noFill/>
          <a:ln w="9525">
            <a:solidFill>
              <a:schemeClr val="bg2"/>
            </a:solidFill>
            <a:miter lim="800000"/>
            <a:headEnd/>
            <a:tailEnd/>
          </a:ln>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38251" y="2811496"/>
            <a:ext cx="595202" cy="403229"/>
          </a:xfrm>
          <a:prstGeom prst="rect">
            <a:avLst/>
          </a:prstGeom>
          <a:noFill/>
          <a:ln w="9525">
            <a:solidFill>
              <a:schemeClr val="bg2"/>
            </a:solidFill>
            <a:miter lim="800000"/>
            <a:headEnd/>
            <a:tailEnd/>
          </a:ln>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5852" y="2430762"/>
            <a:ext cx="615553" cy="273844"/>
          </a:xfrm>
          <a:prstGeom prst="rect">
            <a:avLst/>
          </a:prstGeom>
          <a:noFill/>
          <a:ln w="9525">
            <a:solidFill>
              <a:schemeClr val="bg2"/>
            </a:solidFill>
            <a:miter lim="800000"/>
            <a:headEnd/>
            <a:tailEnd/>
          </a:ln>
        </p:spPr>
      </p:pic>
      <p:pic>
        <p:nvPicPr>
          <p:cNvPr id="24" name="Picture 2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550774" y="2840079"/>
            <a:ext cx="644006" cy="368513"/>
          </a:xfrm>
          <a:prstGeom prst="rect">
            <a:avLst/>
          </a:prstGeom>
          <a:noFill/>
          <a:ln w="9525">
            <a:solidFill>
              <a:schemeClr val="bg2"/>
            </a:solidFill>
            <a:miter lim="800000"/>
            <a:headEnd/>
            <a:tailEnd/>
          </a:ln>
        </p:spPr>
      </p:pic>
      <p:pic>
        <p:nvPicPr>
          <p:cNvPr id="25" name="Picture 24" descr="chain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27931" y="2463860"/>
            <a:ext cx="633924" cy="331277"/>
          </a:xfrm>
          <a:prstGeom prst="rect">
            <a:avLst/>
          </a:prstGeom>
          <a:noFill/>
          <a:ln>
            <a:solidFill>
              <a:schemeClr val="bg2"/>
            </a:solidFill>
          </a:ln>
        </p:spPr>
      </p:pic>
      <p:sp>
        <p:nvSpPr>
          <p:cNvPr id="26" name="Rectangle 25"/>
          <p:cNvSpPr/>
          <p:nvPr/>
        </p:nvSpPr>
        <p:spPr>
          <a:xfrm>
            <a:off x="2586698" y="1382605"/>
            <a:ext cx="3937888" cy="552218"/>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500">
              <a:solidFill>
                <a:schemeClr val="tx1"/>
              </a:solidFill>
            </a:endParaRPr>
          </a:p>
        </p:txBody>
      </p:sp>
      <p:sp>
        <p:nvSpPr>
          <p:cNvPr id="12" name="TextBox 4"/>
          <p:cNvSpPr txBox="1">
            <a:spLocks noChangeArrowheads="1"/>
          </p:cNvSpPr>
          <p:nvPr/>
        </p:nvSpPr>
        <p:spPr bwMode="auto">
          <a:xfrm>
            <a:off x="2473122" y="2135131"/>
            <a:ext cx="4120660" cy="621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512" eaLnBrk="1" hangingPunct="1">
              <a:lnSpc>
                <a:spcPct val="80000"/>
              </a:lnSpc>
              <a:spcAft>
                <a:spcPts val="550"/>
              </a:spcAft>
            </a:pPr>
            <a:r>
              <a:rPr lang="en-US" sz="1800" b="1" dirty="0">
                <a:latin typeface="Calibri" charset="0"/>
                <a:ea typeface="Calibri" charset="0"/>
                <a:cs typeface="Calibri" charset="0"/>
              </a:rPr>
              <a:t>Open Frameworks </a:t>
            </a:r>
          </a:p>
          <a:p>
            <a:pPr algn="ctr" defTabSz="685512" eaLnBrk="1" hangingPunct="1">
              <a:spcAft>
                <a:spcPts val="1000"/>
              </a:spcAft>
            </a:pPr>
            <a:endParaRPr lang="en-US" sz="1500" dirty="0">
              <a:latin typeface="Calibri" charset="0"/>
              <a:ea typeface="Calibri" charset="0"/>
              <a:cs typeface="Calibri" charset="0"/>
            </a:endParaRPr>
          </a:p>
        </p:txBody>
      </p:sp>
      <p:sp>
        <p:nvSpPr>
          <p:cNvPr id="20" name="TextBox 19"/>
          <p:cNvSpPr txBox="1"/>
          <p:nvPr/>
        </p:nvSpPr>
        <p:spPr>
          <a:xfrm>
            <a:off x="2593028" y="1485588"/>
            <a:ext cx="3937888" cy="369332"/>
          </a:xfrm>
          <a:prstGeom prst="rect">
            <a:avLst/>
          </a:prstGeom>
          <a:noFill/>
          <a:ln>
            <a:noFill/>
          </a:ln>
        </p:spPr>
        <p:txBody>
          <a:bodyPr wrap="square" rtlCol="0">
            <a:spAutoFit/>
          </a:bodyPr>
          <a:lstStyle/>
          <a:p>
            <a:pPr algn="ctr"/>
            <a:r>
              <a:rPr lang="en-US" sz="1800">
                <a:latin typeface="Calibri" charset="0"/>
                <a:ea typeface="Calibri" charset="0"/>
                <a:cs typeface="Calibri" charset="0"/>
              </a:rPr>
              <a:t>Developer Ease-of-Use Tools</a:t>
            </a:r>
            <a:endParaRPr lang="en-US" sz="1800" dirty="0">
              <a:latin typeface="Calibri" charset="0"/>
              <a:ea typeface="Calibri" charset="0"/>
              <a:cs typeface="Calibri" charset="0"/>
            </a:endParaRPr>
          </a:p>
        </p:txBody>
      </p:sp>
      <p:sp>
        <p:nvSpPr>
          <p:cNvPr id="27" name="Rectangle 26"/>
          <p:cNvSpPr/>
          <p:nvPr/>
        </p:nvSpPr>
        <p:spPr>
          <a:xfrm>
            <a:off x="2582304" y="3523311"/>
            <a:ext cx="3937888" cy="724655"/>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500">
              <a:solidFill>
                <a:schemeClr val="tx1"/>
              </a:solidFill>
            </a:endParaRPr>
          </a:p>
        </p:txBody>
      </p:sp>
      <p:sp>
        <p:nvSpPr>
          <p:cNvPr id="28" name="TextBox 27"/>
          <p:cNvSpPr txBox="1"/>
          <p:nvPr/>
        </p:nvSpPr>
        <p:spPr>
          <a:xfrm>
            <a:off x="2582303" y="3620180"/>
            <a:ext cx="3937888" cy="530915"/>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eaLnBrk="1" hangingPunct="1">
              <a:defRPr sz="2000"/>
            </a:lvl1pPr>
          </a:lstStyle>
          <a:p>
            <a:r>
              <a:rPr lang="en-US" sz="1500" dirty="0">
                <a:solidFill>
                  <a:schemeClr val="tx1"/>
                </a:solidFill>
              </a:rPr>
              <a:t>Performance Optimizations: </a:t>
            </a:r>
          </a:p>
          <a:p>
            <a:r>
              <a:rPr lang="en-US" sz="1500" dirty="0">
                <a:solidFill>
                  <a:schemeClr val="tx1"/>
                </a:solidFill>
              </a:rPr>
              <a:t>Software &amp; Hardware</a:t>
            </a:r>
          </a:p>
        </p:txBody>
      </p:sp>
    </p:spTree>
    <p:extLst>
      <p:ext uri="{BB962C8B-B14F-4D97-AF65-F5344CB8AC3E}">
        <p14:creationId xmlns:p14="http://schemas.microsoft.com/office/powerpoint/2010/main" val="128115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3159125" y="1315786"/>
            <a:ext cx="2724150" cy="2409825"/>
          </a:xfrm>
          <a:custGeom>
            <a:avLst/>
            <a:gdLst>
              <a:gd name="connsiteX0" fmla="*/ 379379 w 3521413"/>
              <a:gd name="connsiteY0" fmla="*/ 700391 h 2587557"/>
              <a:gd name="connsiteX1" fmla="*/ 3511685 w 3521413"/>
              <a:gd name="connsiteY1" fmla="*/ 700391 h 2587557"/>
              <a:gd name="connsiteX2" fmla="*/ 3511685 w 3521413"/>
              <a:gd name="connsiteY2" fmla="*/ 0 h 2587557"/>
              <a:gd name="connsiteX3" fmla="*/ 0 w 3521413"/>
              <a:gd name="connsiteY3" fmla="*/ 0 h 2587557"/>
              <a:gd name="connsiteX4" fmla="*/ 0 w 3521413"/>
              <a:gd name="connsiteY4" fmla="*/ 2587557 h 2587557"/>
              <a:gd name="connsiteX5" fmla="*/ 3521413 w 3521413"/>
              <a:gd name="connsiteY5" fmla="*/ 2587557 h 2587557"/>
              <a:gd name="connsiteX6" fmla="*/ 3521413 w 3521413"/>
              <a:gd name="connsiteY6" fmla="*/ 1809344 h 2587557"/>
              <a:gd name="connsiteX7" fmla="*/ 398834 w 3521413"/>
              <a:gd name="connsiteY7" fmla="*/ 1809344 h 2587557"/>
              <a:gd name="connsiteX8" fmla="*/ 379379 w 3521413"/>
              <a:gd name="connsiteY8" fmla="*/ 700391 h 2587557"/>
              <a:gd name="connsiteX0" fmla="*/ 408562 w 3521413"/>
              <a:gd name="connsiteY0" fmla="*/ 680935 h 2587557"/>
              <a:gd name="connsiteX1" fmla="*/ 3511685 w 3521413"/>
              <a:gd name="connsiteY1" fmla="*/ 700391 h 2587557"/>
              <a:gd name="connsiteX2" fmla="*/ 3511685 w 3521413"/>
              <a:gd name="connsiteY2" fmla="*/ 0 h 2587557"/>
              <a:gd name="connsiteX3" fmla="*/ 0 w 3521413"/>
              <a:gd name="connsiteY3" fmla="*/ 0 h 2587557"/>
              <a:gd name="connsiteX4" fmla="*/ 0 w 3521413"/>
              <a:gd name="connsiteY4" fmla="*/ 2587557 h 2587557"/>
              <a:gd name="connsiteX5" fmla="*/ 3521413 w 3521413"/>
              <a:gd name="connsiteY5" fmla="*/ 2587557 h 2587557"/>
              <a:gd name="connsiteX6" fmla="*/ 3521413 w 3521413"/>
              <a:gd name="connsiteY6" fmla="*/ 1809344 h 2587557"/>
              <a:gd name="connsiteX7" fmla="*/ 398834 w 3521413"/>
              <a:gd name="connsiteY7" fmla="*/ 1809344 h 2587557"/>
              <a:gd name="connsiteX8" fmla="*/ 408562 w 3521413"/>
              <a:gd name="connsiteY8" fmla="*/ 680935 h 2587557"/>
              <a:gd name="connsiteX0" fmla="*/ 389107 w 3521413"/>
              <a:gd name="connsiteY0" fmla="*/ 690662 h 2587557"/>
              <a:gd name="connsiteX1" fmla="*/ 3511685 w 3521413"/>
              <a:gd name="connsiteY1" fmla="*/ 700391 h 2587557"/>
              <a:gd name="connsiteX2" fmla="*/ 3511685 w 3521413"/>
              <a:gd name="connsiteY2" fmla="*/ 0 h 2587557"/>
              <a:gd name="connsiteX3" fmla="*/ 0 w 3521413"/>
              <a:gd name="connsiteY3" fmla="*/ 0 h 2587557"/>
              <a:gd name="connsiteX4" fmla="*/ 0 w 3521413"/>
              <a:gd name="connsiteY4" fmla="*/ 2587557 h 2587557"/>
              <a:gd name="connsiteX5" fmla="*/ 3521413 w 3521413"/>
              <a:gd name="connsiteY5" fmla="*/ 2587557 h 2587557"/>
              <a:gd name="connsiteX6" fmla="*/ 3521413 w 3521413"/>
              <a:gd name="connsiteY6" fmla="*/ 1809344 h 2587557"/>
              <a:gd name="connsiteX7" fmla="*/ 398834 w 3521413"/>
              <a:gd name="connsiteY7" fmla="*/ 1809344 h 2587557"/>
              <a:gd name="connsiteX8" fmla="*/ 389107 w 3521413"/>
              <a:gd name="connsiteY8" fmla="*/ 690662 h 2587557"/>
              <a:gd name="connsiteX0" fmla="*/ 389107 w 3521413"/>
              <a:gd name="connsiteY0" fmla="*/ 710117 h 2587557"/>
              <a:gd name="connsiteX1" fmla="*/ 3511685 w 3521413"/>
              <a:gd name="connsiteY1" fmla="*/ 700391 h 2587557"/>
              <a:gd name="connsiteX2" fmla="*/ 3511685 w 3521413"/>
              <a:gd name="connsiteY2" fmla="*/ 0 h 2587557"/>
              <a:gd name="connsiteX3" fmla="*/ 0 w 3521413"/>
              <a:gd name="connsiteY3" fmla="*/ 0 h 2587557"/>
              <a:gd name="connsiteX4" fmla="*/ 0 w 3521413"/>
              <a:gd name="connsiteY4" fmla="*/ 2587557 h 2587557"/>
              <a:gd name="connsiteX5" fmla="*/ 3521413 w 3521413"/>
              <a:gd name="connsiteY5" fmla="*/ 2587557 h 2587557"/>
              <a:gd name="connsiteX6" fmla="*/ 3521413 w 3521413"/>
              <a:gd name="connsiteY6" fmla="*/ 1809344 h 2587557"/>
              <a:gd name="connsiteX7" fmla="*/ 398834 w 3521413"/>
              <a:gd name="connsiteY7" fmla="*/ 1809344 h 2587557"/>
              <a:gd name="connsiteX8" fmla="*/ 389107 w 3521413"/>
              <a:gd name="connsiteY8" fmla="*/ 710117 h 2587557"/>
              <a:gd name="connsiteX0" fmla="*/ 398834 w 3521413"/>
              <a:gd name="connsiteY0" fmla="*/ 700390 h 2587557"/>
              <a:gd name="connsiteX1" fmla="*/ 3511685 w 3521413"/>
              <a:gd name="connsiteY1" fmla="*/ 700391 h 2587557"/>
              <a:gd name="connsiteX2" fmla="*/ 3511685 w 3521413"/>
              <a:gd name="connsiteY2" fmla="*/ 0 h 2587557"/>
              <a:gd name="connsiteX3" fmla="*/ 0 w 3521413"/>
              <a:gd name="connsiteY3" fmla="*/ 0 h 2587557"/>
              <a:gd name="connsiteX4" fmla="*/ 0 w 3521413"/>
              <a:gd name="connsiteY4" fmla="*/ 2587557 h 2587557"/>
              <a:gd name="connsiteX5" fmla="*/ 3521413 w 3521413"/>
              <a:gd name="connsiteY5" fmla="*/ 2587557 h 2587557"/>
              <a:gd name="connsiteX6" fmla="*/ 3521413 w 3521413"/>
              <a:gd name="connsiteY6" fmla="*/ 1809344 h 2587557"/>
              <a:gd name="connsiteX7" fmla="*/ 398834 w 3521413"/>
              <a:gd name="connsiteY7" fmla="*/ 1809344 h 2587557"/>
              <a:gd name="connsiteX8" fmla="*/ 398834 w 3521413"/>
              <a:gd name="connsiteY8" fmla="*/ 700390 h 2587557"/>
              <a:gd name="connsiteX0" fmla="*/ 398834 w 3521413"/>
              <a:gd name="connsiteY0" fmla="*/ 700390 h 2587557"/>
              <a:gd name="connsiteX1" fmla="*/ 3511685 w 3521413"/>
              <a:gd name="connsiteY1" fmla="*/ 700391 h 2587557"/>
              <a:gd name="connsiteX2" fmla="*/ 3511685 w 3521413"/>
              <a:gd name="connsiteY2" fmla="*/ 0 h 2587557"/>
              <a:gd name="connsiteX3" fmla="*/ 271624 w 3521413"/>
              <a:gd name="connsiteY3" fmla="*/ 19455 h 2587557"/>
              <a:gd name="connsiteX4" fmla="*/ 0 w 3521413"/>
              <a:gd name="connsiteY4" fmla="*/ 2587557 h 2587557"/>
              <a:gd name="connsiteX5" fmla="*/ 3521413 w 3521413"/>
              <a:gd name="connsiteY5" fmla="*/ 2587557 h 2587557"/>
              <a:gd name="connsiteX6" fmla="*/ 3521413 w 3521413"/>
              <a:gd name="connsiteY6" fmla="*/ 1809344 h 2587557"/>
              <a:gd name="connsiteX7" fmla="*/ 398834 w 3521413"/>
              <a:gd name="connsiteY7" fmla="*/ 1809344 h 2587557"/>
              <a:gd name="connsiteX8" fmla="*/ 398834 w 3521413"/>
              <a:gd name="connsiteY8" fmla="*/ 700390 h 2587557"/>
              <a:gd name="connsiteX0" fmla="*/ 127210 w 3249789"/>
              <a:gd name="connsiteY0" fmla="*/ 700390 h 2597285"/>
              <a:gd name="connsiteX1" fmla="*/ 3240061 w 3249789"/>
              <a:gd name="connsiteY1" fmla="*/ 700391 h 2597285"/>
              <a:gd name="connsiteX2" fmla="*/ 3240061 w 3249789"/>
              <a:gd name="connsiteY2" fmla="*/ 0 h 2597285"/>
              <a:gd name="connsiteX3" fmla="*/ 0 w 3249789"/>
              <a:gd name="connsiteY3" fmla="*/ 19455 h 2597285"/>
              <a:gd name="connsiteX4" fmla="*/ 9701 w 3249789"/>
              <a:gd name="connsiteY4" fmla="*/ 2597285 h 2597285"/>
              <a:gd name="connsiteX5" fmla="*/ 3249789 w 3249789"/>
              <a:gd name="connsiteY5" fmla="*/ 2587557 h 2597285"/>
              <a:gd name="connsiteX6" fmla="*/ 3249789 w 3249789"/>
              <a:gd name="connsiteY6" fmla="*/ 1809344 h 2597285"/>
              <a:gd name="connsiteX7" fmla="*/ 127210 w 3249789"/>
              <a:gd name="connsiteY7" fmla="*/ 1809344 h 2597285"/>
              <a:gd name="connsiteX8" fmla="*/ 127210 w 3249789"/>
              <a:gd name="connsiteY8" fmla="*/ 700390 h 2597285"/>
              <a:gd name="connsiteX0" fmla="*/ 137340 w 3259919"/>
              <a:gd name="connsiteY0" fmla="*/ 700390 h 2607012"/>
              <a:gd name="connsiteX1" fmla="*/ 3250191 w 3259919"/>
              <a:gd name="connsiteY1" fmla="*/ 700391 h 2607012"/>
              <a:gd name="connsiteX2" fmla="*/ 3250191 w 3259919"/>
              <a:gd name="connsiteY2" fmla="*/ 0 h 2607012"/>
              <a:gd name="connsiteX3" fmla="*/ 10130 w 3259919"/>
              <a:gd name="connsiteY3" fmla="*/ 19455 h 2607012"/>
              <a:gd name="connsiteX4" fmla="*/ 430 w 3259919"/>
              <a:gd name="connsiteY4" fmla="*/ 2607012 h 2607012"/>
              <a:gd name="connsiteX5" fmla="*/ 3259919 w 3259919"/>
              <a:gd name="connsiteY5" fmla="*/ 2587557 h 2607012"/>
              <a:gd name="connsiteX6" fmla="*/ 3259919 w 3259919"/>
              <a:gd name="connsiteY6" fmla="*/ 1809344 h 2607012"/>
              <a:gd name="connsiteX7" fmla="*/ 137340 w 3259919"/>
              <a:gd name="connsiteY7" fmla="*/ 1809344 h 2607012"/>
              <a:gd name="connsiteX8" fmla="*/ 137340 w 3259919"/>
              <a:gd name="connsiteY8" fmla="*/ 700390 h 2607012"/>
              <a:gd name="connsiteX0" fmla="*/ 127210 w 3249789"/>
              <a:gd name="connsiteY0" fmla="*/ 700390 h 2597284"/>
              <a:gd name="connsiteX1" fmla="*/ 3240061 w 3249789"/>
              <a:gd name="connsiteY1" fmla="*/ 700391 h 2597284"/>
              <a:gd name="connsiteX2" fmla="*/ 3240061 w 3249789"/>
              <a:gd name="connsiteY2" fmla="*/ 0 h 2597284"/>
              <a:gd name="connsiteX3" fmla="*/ 0 w 3249789"/>
              <a:gd name="connsiteY3" fmla="*/ 19455 h 2597284"/>
              <a:gd name="connsiteX4" fmla="*/ 9701 w 3249789"/>
              <a:gd name="connsiteY4" fmla="*/ 2597284 h 2597284"/>
              <a:gd name="connsiteX5" fmla="*/ 3249789 w 3249789"/>
              <a:gd name="connsiteY5" fmla="*/ 2587557 h 2597284"/>
              <a:gd name="connsiteX6" fmla="*/ 3249789 w 3249789"/>
              <a:gd name="connsiteY6" fmla="*/ 1809344 h 2597284"/>
              <a:gd name="connsiteX7" fmla="*/ 127210 w 3249789"/>
              <a:gd name="connsiteY7" fmla="*/ 1809344 h 2597284"/>
              <a:gd name="connsiteX8" fmla="*/ 127210 w 3249789"/>
              <a:gd name="connsiteY8" fmla="*/ 700390 h 2597284"/>
              <a:gd name="connsiteX0" fmla="*/ 137341 w 3259920"/>
              <a:gd name="connsiteY0" fmla="*/ 700390 h 2616740"/>
              <a:gd name="connsiteX1" fmla="*/ 3250192 w 3259920"/>
              <a:gd name="connsiteY1" fmla="*/ 700391 h 2616740"/>
              <a:gd name="connsiteX2" fmla="*/ 3250192 w 3259920"/>
              <a:gd name="connsiteY2" fmla="*/ 0 h 2616740"/>
              <a:gd name="connsiteX3" fmla="*/ 10131 w 3259920"/>
              <a:gd name="connsiteY3" fmla="*/ 19455 h 2616740"/>
              <a:gd name="connsiteX4" fmla="*/ 430 w 3259920"/>
              <a:gd name="connsiteY4" fmla="*/ 2616740 h 2616740"/>
              <a:gd name="connsiteX5" fmla="*/ 3259920 w 3259920"/>
              <a:gd name="connsiteY5" fmla="*/ 2587557 h 2616740"/>
              <a:gd name="connsiteX6" fmla="*/ 3259920 w 3259920"/>
              <a:gd name="connsiteY6" fmla="*/ 1809344 h 2616740"/>
              <a:gd name="connsiteX7" fmla="*/ 137341 w 3259920"/>
              <a:gd name="connsiteY7" fmla="*/ 1809344 h 2616740"/>
              <a:gd name="connsiteX8" fmla="*/ 137341 w 3259920"/>
              <a:gd name="connsiteY8" fmla="*/ 700390 h 2616740"/>
              <a:gd name="connsiteX0" fmla="*/ 128144 w 3250723"/>
              <a:gd name="connsiteY0" fmla="*/ 700390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68102 h 2587557"/>
              <a:gd name="connsiteX5" fmla="*/ 3250723 w 3250723"/>
              <a:gd name="connsiteY5" fmla="*/ 2587557 h 2587557"/>
              <a:gd name="connsiteX6" fmla="*/ 3250723 w 3250723"/>
              <a:gd name="connsiteY6" fmla="*/ 1809344 h 2587557"/>
              <a:gd name="connsiteX7" fmla="*/ 128144 w 3250723"/>
              <a:gd name="connsiteY7" fmla="*/ 1809344 h 2587557"/>
              <a:gd name="connsiteX8" fmla="*/ 128144 w 3250723"/>
              <a:gd name="connsiteY8" fmla="*/ 700390 h 2587557"/>
              <a:gd name="connsiteX0" fmla="*/ 128144 w 3250723"/>
              <a:gd name="connsiteY0" fmla="*/ 700390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128144 w 3250723"/>
              <a:gd name="connsiteY7" fmla="*/ 1809344 h 2587557"/>
              <a:gd name="connsiteX8" fmla="*/ 128144 w 3250723"/>
              <a:gd name="connsiteY8" fmla="*/ 700390 h 2587557"/>
              <a:gd name="connsiteX0" fmla="*/ 287285 w 3250723"/>
              <a:gd name="connsiteY0" fmla="*/ 692955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128144 w 3250723"/>
              <a:gd name="connsiteY7" fmla="*/ 1809344 h 2587557"/>
              <a:gd name="connsiteX8" fmla="*/ 287285 w 3250723"/>
              <a:gd name="connsiteY8" fmla="*/ 692955 h 2587557"/>
              <a:gd name="connsiteX0" fmla="*/ 287285 w 3250723"/>
              <a:gd name="connsiteY0" fmla="*/ 692955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313808 w 3250723"/>
              <a:gd name="connsiteY7" fmla="*/ 1816780 h 2587557"/>
              <a:gd name="connsiteX8" fmla="*/ 287285 w 3250723"/>
              <a:gd name="connsiteY8" fmla="*/ 692955 h 2587557"/>
              <a:gd name="connsiteX0" fmla="*/ 287285 w 3250723"/>
              <a:gd name="connsiteY0" fmla="*/ 692955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296126 w 3250723"/>
              <a:gd name="connsiteY7" fmla="*/ 1824215 h 2587557"/>
              <a:gd name="connsiteX8" fmla="*/ 287285 w 3250723"/>
              <a:gd name="connsiteY8" fmla="*/ 692955 h 2587557"/>
              <a:gd name="connsiteX0" fmla="*/ 296126 w 3250723"/>
              <a:gd name="connsiteY0" fmla="*/ 707827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296126 w 3250723"/>
              <a:gd name="connsiteY7" fmla="*/ 1824215 h 2587557"/>
              <a:gd name="connsiteX8" fmla="*/ 296126 w 3250723"/>
              <a:gd name="connsiteY8" fmla="*/ 707827 h 2587557"/>
              <a:gd name="connsiteX0" fmla="*/ 296126 w 3250723"/>
              <a:gd name="connsiteY0" fmla="*/ 700392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296126 w 3250723"/>
              <a:gd name="connsiteY7" fmla="*/ 1824215 h 2587557"/>
              <a:gd name="connsiteX8" fmla="*/ 296126 w 3250723"/>
              <a:gd name="connsiteY8" fmla="*/ 700392 h 2587557"/>
              <a:gd name="connsiteX0" fmla="*/ 296126 w 3250723"/>
              <a:gd name="connsiteY0" fmla="*/ 707827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296126 w 3250723"/>
              <a:gd name="connsiteY7" fmla="*/ 1824215 h 2587557"/>
              <a:gd name="connsiteX8" fmla="*/ 296126 w 3250723"/>
              <a:gd name="connsiteY8" fmla="*/ 707827 h 2587557"/>
              <a:gd name="connsiteX0" fmla="*/ 296126 w 3250723"/>
              <a:gd name="connsiteY0" fmla="*/ 707827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809344 h 2587557"/>
              <a:gd name="connsiteX7" fmla="*/ 296126 w 3250723"/>
              <a:gd name="connsiteY7" fmla="*/ 1904377 h 2587557"/>
              <a:gd name="connsiteX8" fmla="*/ 296126 w 3250723"/>
              <a:gd name="connsiteY8" fmla="*/ 707827 h 2587557"/>
              <a:gd name="connsiteX0" fmla="*/ 296126 w 3250723"/>
              <a:gd name="connsiteY0" fmla="*/ 707827 h 2587557"/>
              <a:gd name="connsiteX1" fmla="*/ 3240995 w 3250723"/>
              <a:gd name="connsiteY1" fmla="*/ 700391 h 2587557"/>
              <a:gd name="connsiteX2" fmla="*/ 3240995 w 3250723"/>
              <a:gd name="connsiteY2" fmla="*/ 0 h 2587557"/>
              <a:gd name="connsiteX3" fmla="*/ 934 w 3250723"/>
              <a:gd name="connsiteY3" fmla="*/ 19455 h 2587557"/>
              <a:gd name="connsiteX4" fmla="*/ 934 w 3250723"/>
              <a:gd name="connsiteY4" fmla="*/ 2587557 h 2587557"/>
              <a:gd name="connsiteX5" fmla="*/ 3250723 w 3250723"/>
              <a:gd name="connsiteY5" fmla="*/ 2587557 h 2587557"/>
              <a:gd name="connsiteX6" fmla="*/ 3250723 w 3250723"/>
              <a:gd name="connsiteY6" fmla="*/ 1904081 h 2587557"/>
              <a:gd name="connsiteX7" fmla="*/ 296126 w 3250723"/>
              <a:gd name="connsiteY7" fmla="*/ 1904377 h 2587557"/>
              <a:gd name="connsiteX8" fmla="*/ 296126 w 3250723"/>
              <a:gd name="connsiteY8" fmla="*/ 707827 h 2587557"/>
              <a:gd name="connsiteX0" fmla="*/ 295658 w 3250255"/>
              <a:gd name="connsiteY0" fmla="*/ 707827 h 2587557"/>
              <a:gd name="connsiteX1" fmla="*/ 3240527 w 3250255"/>
              <a:gd name="connsiteY1" fmla="*/ 700391 h 2587557"/>
              <a:gd name="connsiteX2" fmla="*/ 3240527 w 3250255"/>
              <a:gd name="connsiteY2" fmla="*/ 0 h 2587557"/>
              <a:gd name="connsiteX3" fmla="*/ 8795 w 3250255"/>
              <a:gd name="connsiteY3" fmla="*/ 5415 h 2587557"/>
              <a:gd name="connsiteX4" fmla="*/ 466 w 3250255"/>
              <a:gd name="connsiteY4" fmla="*/ 2587557 h 2587557"/>
              <a:gd name="connsiteX5" fmla="*/ 3250255 w 3250255"/>
              <a:gd name="connsiteY5" fmla="*/ 2587557 h 2587557"/>
              <a:gd name="connsiteX6" fmla="*/ 3250255 w 3250255"/>
              <a:gd name="connsiteY6" fmla="*/ 1904081 h 2587557"/>
              <a:gd name="connsiteX7" fmla="*/ 295658 w 3250255"/>
              <a:gd name="connsiteY7" fmla="*/ 1904377 h 2587557"/>
              <a:gd name="connsiteX8" fmla="*/ 295658 w 3250255"/>
              <a:gd name="connsiteY8" fmla="*/ 707827 h 2587557"/>
              <a:gd name="connsiteX0" fmla="*/ 303988 w 3250255"/>
              <a:gd name="connsiteY0" fmla="*/ 679747 h 2587557"/>
              <a:gd name="connsiteX1" fmla="*/ 3240527 w 3250255"/>
              <a:gd name="connsiteY1" fmla="*/ 700391 h 2587557"/>
              <a:gd name="connsiteX2" fmla="*/ 3240527 w 3250255"/>
              <a:gd name="connsiteY2" fmla="*/ 0 h 2587557"/>
              <a:gd name="connsiteX3" fmla="*/ 8795 w 3250255"/>
              <a:gd name="connsiteY3" fmla="*/ 5415 h 2587557"/>
              <a:gd name="connsiteX4" fmla="*/ 466 w 3250255"/>
              <a:gd name="connsiteY4" fmla="*/ 2587557 h 2587557"/>
              <a:gd name="connsiteX5" fmla="*/ 3250255 w 3250255"/>
              <a:gd name="connsiteY5" fmla="*/ 2587557 h 2587557"/>
              <a:gd name="connsiteX6" fmla="*/ 3250255 w 3250255"/>
              <a:gd name="connsiteY6" fmla="*/ 1904081 h 2587557"/>
              <a:gd name="connsiteX7" fmla="*/ 295658 w 3250255"/>
              <a:gd name="connsiteY7" fmla="*/ 1904377 h 2587557"/>
              <a:gd name="connsiteX8" fmla="*/ 303988 w 3250255"/>
              <a:gd name="connsiteY8" fmla="*/ 679747 h 2587557"/>
              <a:gd name="connsiteX0" fmla="*/ 303988 w 3250255"/>
              <a:gd name="connsiteY0" fmla="*/ 679747 h 2587557"/>
              <a:gd name="connsiteX1" fmla="*/ 3240527 w 3250255"/>
              <a:gd name="connsiteY1" fmla="*/ 679331 h 2587557"/>
              <a:gd name="connsiteX2" fmla="*/ 3240527 w 3250255"/>
              <a:gd name="connsiteY2" fmla="*/ 0 h 2587557"/>
              <a:gd name="connsiteX3" fmla="*/ 8795 w 3250255"/>
              <a:gd name="connsiteY3" fmla="*/ 5415 h 2587557"/>
              <a:gd name="connsiteX4" fmla="*/ 466 w 3250255"/>
              <a:gd name="connsiteY4" fmla="*/ 2587557 h 2587557"/>
              <a:gd name="connsiteX5" fmla="*/ 3250255 w 3250255"/>
              <a:gd name="connsiteY5" fmla="*/ 2587557 h 2587557"/>
              <a:gd name="connsiteX6" fmla="*/ 3250255 w 3250255"/>
              <a:gd name="connsiteY6" fmla="*/ 1904081 h 2587557"/>
              <a:gd name="connsiteX7" fmla="*/ 295658 w 3250255"/>
              <a:gd name="connsiteY7" fmla="*/ 1904377 h 2587557"/>
              <a:gd name="connsiteX8" fmla="*/ 303988 w 3250255"/>
              <a:gd name="connsiteY8" fmla="*/ 679747 h 2587557"/>
              <a:gd name="connsiteX0" fmla="*/ 303988 w 3250255"/>
              <a:gd name="connsiteY0" fmla="*/ 679747 h 2587557"/>
              <a:gd name="connsiteX1" fmla="*/ 3232198 w 3250255"/>
              <a:gd name="connsiteY1" fmla="*/ 732579 h 2587557"/>
              <a:gd name="connsiteX2" fmla="*/ 3240527 w 3250255"/>
              <a:gd name="connsiteY2" fmla="*/ 0 h 2587557"/>
              <a:gd name="connsiteX3" fmla="*/ 8795 w 3250255"/>
              <a:gd name="connsiteY3" fmla="*/ 5415 h 2587557"/>
              <a:gd name="connsiteX4" fmla="*/ 466 w 3250255"/>
              <a:gd name="connsiteY4" fmla="*/ 2587557 h 2587557"/>
              <a:gd name="connsiteX5" fmla="*/ 3250255 w 3250255"/>
              <a:gd name="connsiteY5" fmla="*/ 2587557 h 2587557"/>
              <a:gd name="connsiteX6" fmla="*/ 3250255 w 3250255"/>
              <a:gd name="connsiteY6" fmla="*/ 1904081 h 2587557"/>
              <a:gd name="connsiteX7" fmla="*/ 295658 w 3250255"/>
              <a:gd name="connsiteY7" fmla="*/ 1904377 h 2587557"/>
              <a:gd name="connsiteX8" fmla="*/ 303988 w 3250255"/>
              <a:gd name="connsiteY8" fmla="*/ 679747 h 2587557"/>
              <a:gd name="connsiteX0" fmla="*/ 312317 w 3250255"/>
              <a:gd name="connsiteY0" fmla="*/ 732995 h 2587557"/>
              <a:gd name="connsiteX1" fmla="*/ 3232198 w 3250255"/>
              <a:gd name="connsiteY1" fmla="*/ 732579 h 2587557"/>
              <a:gd name="connsiteX2" fmla="*/ 3240527 w 3250255"/>
              <a:gd name="connsiteY2" fmla="*/ 0 h 2587557"/>
              <a:gd name="connsiteX3" fmla="*/ 8795 w 3250255"/>
              <a:gd name="connsiteY3" fmla="*/ 5415 h 2587557"/>
              <a:gd name="connsiteX4" fmla="*/ 466 w 3250255"/>
              <a:gd name="connsiteY4" fmla="*/ 2587557 h 2587557"/>
              <a:gd name="connsiteX5" fmla="*/ 3250255 w 3250255"/>
              <a:gd name="connsiteY5" fmla="*/ 2587557 h 2587557"/>
              <a:gd name="connsiteX6" fmla="*/ 3250255 w 3250255"/>
              <a:gd name="connsiteY6" fmla="*/ 1904081 h 2587557"/>
              <a:gd name="connsiteX7" fmla="*/ 295658 w 3250255"/>
              <a:gd name="connsiteY7" fmla="*/ 1904377 h 2587557"/>
              <a:gd name="connsiteX8" fmla="*/ 312317 w 3250255"/>
              <a:gd name="connsiteY8" fmla="*/ 732995 h 2587557"/>
              <a:gd name="connsiteX0" fmla="*/ 312317 w 3250255"/>
              <a:gd name="connsiteY0" fmla="*/ 732995 h 2587557"/>
              <a:gd name="connsiteX1" fmla="*/ 3232198 w 3250255"/>
              <a:gd name="connsiteY1" fmla="*/ 732579 h 2587557"/>
              <a:gd name="connsiteX2" fmla="*/ 3240527 w 3250255"/>
              <a:gd name="connsiteY2" fmla="*/ 0 h 2587557"/>
              <a:gd name="connsiteX3" fmla="*/ 8795 w 3250255"/>
              <a:gd name="connsiteY3" fmla="*/ 5415 h 2587557"/>
              <a:gd name="connsiteX4" fmla="*/ 466 w 3250255"/>
              <a:gd name="connsiteY4" fmla="*/ 2587557 h 2587557"/>
              <a:gd name="connsiteX5" fmla="*/ 3241925 w 3250255"/>
              <a:gd name="connsiteY5" fmla="*/ 2511488 h 2587557"/>
              <a:gd name="connsiteX6" fmla="*/ 3250255 w 3250255"/>
              <a:gd name="connsiteY6" fmla="*/ 1904081 h 2587557"/>
              <a:gd name="connsiteX7" fmla="*/ 295658 w 3250255"/>
              <a:gd name="connsiteY7" fmla="*/ 1904377 h 2587557"/>
              <a:gd name="connsiteX8" fmla="*/ 312317 w 3250255"/>
              <a:gd name="connsiteY8" fmla="*/ 732995 h 2587557"/>
              <a:gd name="connsiteX0" fmla="*/ 320491 w 3258429"/>
              <a:gd name="connsiteY0" fmla="*/ 732995 h 2519095"/>
              <a:gd name="connsiteX1" fmla="*/ 3240372 w 3258429"/>
              <a:gd name="connsiteY1" fmla="*/ 732579 h 2519095"/>
              <a:gd name="connsiteX2" fmla="*/ 3248701 w 3258429"/>
              <a:gd name="connsiteY2" fmla="*/ 0 h 2519095"/>
              <a:gd name="connsiteX3" fmla="*/ 16969 w 3258429"/>
              <a:gd name="connsiteY3" fmla="*/ 5415 h 2519095"/>
              <a:gd name="connsiteX4" fmla="*/ 311 w 3258429"/>
              <a:gd name="connsiteY4" fmla="*/ 2519095 h 2519095"/>
              <a:gd name="connsiteX5" fmla="*/ 3250099 w 3258429"/>
              <a:gd name="connsiteY5" fmla="*/ 2511488 h 2519095"/>
              <a:gd name="connsiteX6" fmla="*/ 3258429 w 3258429"/>
              <a:gd name="connsiteY6" fmla="*/ 1904081 h 2519095"/>
              <a:gd name="connsiteX7" fmla="*/ 303832 w 3258429"/>
              <a:gd name="connsiteY7" fmla="*/ 1904377 h 2519095"/>
              <a:gd name="connsiteX8" fmla="*/ 320491 w 3258429"/>
              <a:gd name="connsiteY8" fmla="*/ 732995 h 2519095"/>
              <a:gd name="connsiteX0" fmla="*/ 312316 w 3250254"/>
              <a:gd name="connsiteY0" fmla="*/ 732995 h 2511488"/>
              <a:gd name="connsiteX1" fmla="*/ 3232197 w 3250254"/>
              <a:gd name="connsiteY1" fmla="*/ 732579 h 2511488"/>
              <a:gd name="connsiteX2" fmla="*/ 3240526 w 3250254"/>
              <a:gd name="connsiteY2" fmla="*/ 0 h 2511488"/>
              <a:gd name="connsiteX3" fmla="*/ 8794 w 3250254"/>
              <a:gd name="connsiteY3" fmla="*/ 5415 h 2511488"/>
              <a:gd name="connsiteX4" fmla="*/ 466 w 3250254"/>
              <a:gd name="connsiteY4" fmla="*/ 2503881 h 2511488"/>
              <a:gd name="connsiteX5" fmla="*/ 3241924 w 3250254"/>
              <a:gd name="connsiteY5" fmla="*/ 2511488 h 2511488"/>
              <a:gd name="connsiteX6" fmla="*/ 3250254 w 3250254"/>
              <a:gd name="connsiteY6" fmla="*/ 1904081 h 2511488"/>
              <a:gd name="connsiteX7" fmla="*/ 295657 w 3250254"/>
              <a:gd name="connsiteY7" fmla="*/ 1904377 h 2511488"/>
              <a:gd name="connsiteX8" fmla="*/ 312316 w 3250254"/>
              <a:gd name="connsiteY8" fmla="*/ 732995 h 2511488"/>
              <a:gd name="connsiteX0" fmla="*/ 312316 w 3250254"/>
              <a:gd name="connsiteY0" fmla="*/ 732995 h 2511488"/>
              <a:gd name="connsiteX1" fmla="*/ 3232197 w 3250254"/>
              <a:gd name="connsiteY1" fmla="*/ 732579 h 2511488"/>
              <a:gd name="connsiteX2" fmla="*/ 3240526 w 3250254"/>
              <a:gd name="connsiteY2" fmla="*/ 0 h 2511488"/>
              <a:gd name="connsiteX3" fmla="*/ 8794 w 3250254"/>
              <a:gd name="connsiteY3" fmla="*/ 5415 h 2511488"/>
              <a:gd name="connsiteX4" fmla="*/ 466 w 3250254"/>
              <a:gd name="connsiteY4" fmla="*/ 2503881 h 2511488"/>
              <a:gd name="connsiteX5" fmla="*/ 3241924 w 3250254"/>
              <a:gd name="connsiteY5" fmla="*/ 2511488 h 2511488"/>
              <a:gd name="connsiteX6" fmla="*/ 3250254 w 3250254"/>
              <a:gd name="connsiteY6" fmla="*/ 1904081 h 2511488"/>
              <a:gd name="connsiteX7" fmla="*/ 313842 w 3250254"/>
              <a:gd name="connsiteY7" fmla="*/ 1908350 h 2511488"/>
              <a:gd name="connsiteX8" fmla="*/ 312316 w 3250254"/>
              <a:gd name="connsiteY8" fmla="*/ 732995 h 251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0254" h="2511488">
                <a:moveTo>
                  <a:pt x="312316" y="732995"/>
                </a:moveTo>
                <a:lnTo>
                  <a:pt x="3232197" y="732579"/>
                </a:lnTo>
                <a:cubicBezTo>
                  <a:pt x="3234973" y="488386"/>
                  <a:pt x="3237750" y="244193"/>
                  <a:pt x="3240526" y="0"/>
                </a:cubicBezTo>
                <a:lnTo>
                  <a:pt x="8794" y="5415"/>
                </a:lnTo>
                <a:cubicBezTo>
                  <a:pt x="12028" y="864692"/>
                  <a:pt x="-2768" y="1644604"/>
                  <a:pt x="466" y="2503881"/>
                </a:cubicBezTo>
                <a:lnTo>
                  <a:pt x="3241924" y="2511488"/>
                </a:lnTo>
                <a:lnTo>
                  <a:pt x="3250254" y="1904081"/>
                </a:lnTo>
                <a:lnTo>
                  <a:pt x="313842" y="1908350"/>
                </a:lnTo>
                <a:cubicBezTo>
                  <a:pt x="317085" y="1532214"/>
                  <a:pt x="309073" y="1109131"/>
                  <a:pt x="312316" y="7329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2"/>
              </a:solidFill>
            </a:endParaRPr>
          </a:p>
        </p:txBody>
      </p:sp>
      <p:sp>
        <p:nvSpPr>
          <p:cNvPr id="112" name="Rounded Rectangle 111"/>
          <p:cNvSpPr/>
          <p:nvPr/>
        </p:nvSpPr>
        <p:spPr>
          <a:xfrm>
            <a:off x="3706813" y="2126999"/>
            <a:ext cx="2438400" cy="914400"/>
          </a:xfrm>
          <a:prstGeom prst="roundRect">
            <a:avLst>
              <a:gd name="adj" fmla="val 30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a:lstStyle/>
          <a:p>
            <a:pPr eaLnBrk="1" hangingPunct="1">
              <a:defRPr/>
            </a:pPr>
            <a:r>
              <a:rPr lang="en-US" dirty="0" err="1">
                <a:solidFill>
                  <a:schemeClr val="bg2"/>
                </a:solidFill>
                <a:ea typeface="Trebuchet MS" charset="0"/>
                <a:cs typeface="Trebuchet MS" charset="0"/>
              </a:rPr>
              <a:t>PowerAI</a:t>
            </a:r>
            <a:endParaRPr lang="en-US" dirty="0">
              <a:solidFill>
                <a:schemeClr val="bg2"/>
              </a:solidFill>
              <a:ea typeface="Trebuchet MS" charset="0"/>
              <a:cs typeface="Trebuchet MS" charset="0"/>
            </a:endParaRPr>
          </a:p>
        </p:txBody>
      </p:sp>
      <p:sp>
        <p:nvSpPr>
          <p:cNvPr id="2" name="Title 1"/>
          <p:cNvSpPr>
            <a:spLocks noGrp="1"/>
          </p:cNvSpPr>
          <p:nvPr>
            <p:ph type="title"/>
          </p:nvPr>
        </p:nvSpPr>
        <p:spPr>
          <a:xfrm>
            <a:off x="228600" y="201168"/>
            <a:ext cx="8076570" cy="381000"/>
          </a:xfrm>
        </p:spPr>
        <p:txBody>
          <a:bodyPr>
            <a:normAutofit/>
          </a:bodyPr>
          <a:lstStyle/>
          <a:p>
            <a:pPr fontAlgn="auto">
              <a:spcAft>
                <a:spcPts val="0"/>
              </a:spcAft>
              <a:defRPr/>
            </a:pPr>
            <a:r>
              <a:rPr lang="en-US" dirty="0" err="1">
                <a:latin typeface="+mn-lt"/>
              </a:rPr>
              <a:t>PowerAI</a:t>
            </a:r>
            <a:r>
              <a:rPr lang="en-US" dirty="0">
                <a:latin typeface="+mn-lt"/>
              </a:rPr>
              <a:t> Enterprise: Enhancing Developer Experience</a:t>
            </a:r>
          </a:p>
        </p:txBody>
      </p:sp>
      <p:sp>
        <p:nvSpPr>
          <p:cNvPr id="13" name="Rounded Rectangle 12"/>
          <p:cNvSpPr/>
          <p:nvPr/>
        </p:nvSpPr>
        <p:spPr>
          <a:xfrm>
            <a:off x="3824288" y="2392111"/>
            <a:ext cx="2227262" cy="623888"/>
          </a:xfrm>
          <a:prstGeom prst="roundRect">
            <a:avLst>
              <a:gd name="adj" fmla="val 8602"/>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bg2"/>
                </a:solidFill>
              </a:rPr>
              <a:t>DL Frameworks + Libraries</a:t>
            </a:r>
          </a:p>
          <a:p>
            <a:pPr algn="ctr" eaLnBrk="1" hangingPunct="1">
              <a:defRPr/>
            </a:pPr>
            <a:r>
              <a:rPr lang="en-US" sz="1050" dirty="0">
                <a:solidFill>
                  <a:schemeClr val="bg2"/>
                </a:solidFill>
              </a:rPr>
              <a:t>(</a:t>
            </a:r>
            <a:r>
              <a:rPr lang="en-US" sz="1050" dirty="0" err="1">
                <a:solidFill>
                  <a:schemeClr val="bg2"/>
                </a:solidFill>
              </a:rPr>
              <a:t>TensorFlow</a:t>
            </a:r>
            <a:r>
              <a:rPr lang="en-US" sz="1050" dirty="0">
                <a:solidFill>
                  <a:schemeClr val="bg2"/>
                </a:solidFill>
              </a:rPr>
              <a:t>, CAFFE, ..</a:t>
            </a:r>
            <a:r>
              <a:rPr lang="is-IS" sz="1050" dirty="0">
                <a:solidFill>
                  <a:schemeClr val="bg2"/>
                </a:solidFill>
              </a:rPr>
              <a:t>)</a:t>
            </a:r>
            <a:endParaRPr lang="en-US" sz="1050" dirty="0">
              <a:solidFill>
                <a:schemeClr val="bg2"/>
              </a:solidFill>
            </a:endParaRPr>
          </a:p>
        </p:txBody>
      </p:sp>
      <p:sp>
        <p:nvSpPr>
          <p:cNvPr id="38" name="Rounded Rectangle 37"/>
          <p:cNvSpPr/>
          <p:nvPr/>
        </p:nvSpPr>
        <p:spPr>
          <a:xfrm>
            <a:off x="3813175" y="755399"/>
            <a:ext cx="1671638" cy="393700"/>
          </a:xfrm>
          <a:prstGeom prst="roundRect">
            <a:avLst>
              <a:gd name="adj" fmla="val 86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bg2"/>
                </a:solidFill>
              </a:rPr>
              <a:t>Data Science Experience (DSX)</a:t>
            </a:r>
          </a:p>
        </p:txBody>
      </p:sp>
      <p:sp>
        <p:nvSpPr>
          <p:cNvPr id="46" name="Rounded Rectangle 45"/>
          <p:cNvSpPr/>
          <p:nvPr/>
        </p:nvSpPr>
        <p:spPr>
          <a:xfrm>
            <a:off x="3576638" y="3196974"/>
            <a:ext cx="2227262" cy="481012"/>
          </a:xfrm>
          <a:prstGeom prst="roundRect">
            <a:avLst>
              <a:gd name="adj" fmla="val 8602"/>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bg2"/>
                </a:solidFill>
              </a:rPr>
              <a:t>Distributed Computing </a:t>
            </a:r>
          </a:p>
          <a:p>
            <a:pPr algn="ctr" eaLnBrk="1" hangingPunct="1">
              <a:defRPr/>
            </a:pPr>
            <a:r>
              <a:rPr lang="en-US" sz="1200" dirty="0">
                <a:solidFill>
                  <a:schemeClr val="bg2"/>
                </a:solidFill>
              </a:rPr>
              <a:t>with Spark &amp; MPI</a:t>
            </a:r>
          </a:p>
        </p:txBody>
      </p:sp>
      <p:sp>
        <p:nvSpPr>
          <p:cNvPr id="47" name="Rounded Rectangle 46"/>
          <p:cNvSpPr/>
          <p:nvPr/>
        </p:nvSpPr>
        <p:spPr>
          <a:xfrm>
            <a:off x="3576638" y="1557086"/>
            <a:ext cx="2227262" cy="411163"/>
          </a:xfrm>
          <a:prstGeom prst="roundRect">
            <a:avLst>
              <a:gd name="adj" fmla="val 8602"/>
            </a:avLst>
          </a:pr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bg2"/>
                </a:solidFill>
              </a:rPr>
              <a:t>DL Developer Tools</a:t>
            </a:r>
          </a:p>
        </p:txBody>
      </p:sp>
      <p:grpSp>
        <p:nvGrpSpPr>
          <p:cNvPr id="63" name="Group 62"/>
          <p:cNvGrpSpPr>
            <a:grpSpLocks noChangeAspect="1"/>
          </p:cNvGrpSpPr>
          <p:nvPr/>
        </p:nvGrpSpPr>
        <p:grpSpPr>
          <a:xfrm>
            <a:off x="4355753" y="4513396"/>
            <a:ext cx="342900" cy="389727"/>
            <a:chOff x="10521596" y="4783623"/>
            <a:chExt cx="722666" cy="821354"/>
          </a:xfrm>
          <a:solidFill>
            <a:schemeClr val="tx2"/>
          </a:solidFill>
        </p:grpSpPr>
        <p:sp>
          <p:nvSpPr>
            <p:cNvPr id="64" name="Freeform 49"/>
            <p:cNvSpPr>
              <a:spLocks noEditPoints="1"/>
            </p:cNvSpPr>
            <p:nvPr/>
          </p:nvSpPr>
          <p:spPr bwMode="auto">
            <a:xfrm>
              <a:off x="10521596" y="4783623"/>
              <a:ext cx="722666" cy="821354"/>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p:spPr>
          <p:txBody>
            <a:bodyPr lIns="109728" tIns="54864" rIns="109728" bIns="54864"/>
            <a:lstStyle/>
            <a:p>
              <a:pPr defTabSz="489821" eaLnBrk="1" fontAlgn="auto" hangingPunct="1">
                <a:spcBef>
                  <a:spcPts val="0"/>
                </a:spcBef>
                <a:spcAft>
                  <a:spcPts val="0"/>
                </a:spcAft>
                <a:defRPr/>
              </a:pPr>
              <a:endParaRPr lang="en-US" sz="3120">
                <a:solidFill>
                  <a:prstClr val="black"/>
                </a:solidFill>
                <a:ea typeface=""/>
                <a:cs typeface=""/>
              </a:endParaRPr>
            </a:p>
          </p:txBody>
        </p:sp>
        <p:sp>
          <p:nvSpPr>
            <p:cNvPr id="65" name="Oval 50"/>
            <p:cNvSpPr>
              <a:spLocks noChangeArrowheads="1"/>
            </p:cNvSpPr>
            <p:nvPr/>
          </p:nvSpPr>
          <p:spPr bwMode="auto">
            <a:xfrm>
              <a:off x="11088266" y="5426697"/>
              <a:ext cx="50937" cy="50937"/>
            </a:xfrm>
            <a:prstGeom prst="ellipse">
              <a:avLst/>
            </a:prstGeom>
            <a:grpFill/>
            <a:ln w="9525">
              <a:solidFill>
                <a:srgbClr val="000000"/>
              </a:solidFill>
              <a:round/>
              <a:headEnd/>
              <a:tailEnd/>
            </a:ln>
            <a:extLst/>
          </p:spPr>
          <p:txBody>
            <a:bodyPr lIns="109728" tIns="54864" rIns="109728" bIns="54864"/>
            <a:lstStyle/>
            <a:p>
              <a:pPr defTabSz="489821" eaLnBrk="1" fontAlgn="auto" hangingPunct="1">
                <a:spcBef>
                  <a:spcPts val="0"/>
                </a:spcBef>
                <a:spcAft>
                  <a:spcPts val="0"/>
                </a:spcAft>
                <a:defRPr/>
              </a:pPr>
              <a:endParaRPr lang="en-US" sz="3120">
                <a:solidFill>
                  <a:schemeClr val="tx2"/>
                </a:solidFill>
                <a:ea typeface=""/>
                <a:cs typeface=""/>
              </a:endParaRPr>
            </a:p>
          </p:txBody>
        </p:sp>
        <p:sp>
          <p:nvSpPr>
            <p:cNvPr id="66" name="Oval 51"/>
            <p:cNvSpPr>
              <a:spLocks noChangeArrowheads="1"/>
            </p:cNvSpPr>
            <p:nvPr/>
          </p:nvSpPr>
          <p:spPr bwMode="auto">
            <a:xfrm>
              <a:off x="11088266" y="5270704"/>
              <a:ext cx="50937" cy="50937"/>
            </a:xfrm>
            <a:prstGeom prst="ellipse">
              <a:avLst/>
            </a:prstGeom>
            <a:grpFill/>
            <a:ln w="9525">
              <a:solidFill>
                <a:srgbClr val="000000"/>
              </a:solidFill>
              <a:round/>
              <a:headEnd/>
              <a:tailEnd/>
            </a:ln>
            <a:extLst/>
          </p:spPr>
          <p:txBody>
            <a:bodyPr lIns="109728" tIns="54864" rIns="109728" bIns="54864"/>
            <a:lstStyle/>
            <a:p>
              <a:pPr defTabSz="489821" eaLnBrk="1" fontAlgn="auto" hangingPunct="1">
                <a:spcBef>
                  <a:spcPts val="0"/>
                </a:spcBef>
                <a:spcAft>
                  <a:spcPts val="0"/>
                </a:spcAft>
                <a:defRPr/>
              </a:pPr>
              <a:endParaRPr lang="en-US" sz="3120">
                <a:solidFill>
                  <a:schemeClr val="tx2"/>
                </a:solidFill>
                <a:ea typeface=""/>
                <a:cs typeface=""/>
              </a:endParaRPr>
            </a:p>
          </p:txBody>
        </p:sp>
        <p:sp>
          <p:nvSpPr>
            <p:cNvPr id="67" name="Oval 52"/>
            <p:cNvSpPr>
              <a:spLocks noChangeArrowheads="1"/>
            </p:cNvSpPr>
            <p:nvPr/>
          </p:nvSpPr>
          <p:spPr bwMode="auto">
            <a:xfrm>
              <a:off x="11088266" y="5117894"/>
              <a:ext cx="50937" cy="50937"/>
            </a:xfrm>
            <a:prstGeom prst="ellipse">
              <a:avLst/>
            </a:prstGeom>
            <a:grpFill/>
            <a:ln w="9525">
              <a:solidFill>
                <a:srgbClr val="000000"/>
              </a:solidFill>
              <a:round/>
              <a:headEnd/>
              <a:tailEnd/>
            </a:ln>
            <a:extLst/>
          </p:spPr>
          <p:txBody>
            <a:bodyPr lIns="109728" tIns="54864" rIns="109728" bIns="54864"/>
            <a:lstStyle/>
            <a:p>
              <a:pPr defTabSz="489821" eaLnBrk="1" fontAlgn="auto" hangingPunct="1">
                <a:spcBef>
                  <a:spcPts val="0"/>
                </a:spcBef>
                <a:spcAft>
                  <a:spcPts val="0"/>
                </a:spcAft>
                <a:defRPr/>
              </a:pPr>
              <a:endParaRPr lang="en-US" sz="3120">
                <a:solidFill>
                  <a:schemeClr val="tx2"/>
                </a:solidFill>
                <a:ea typeface=""/>
                <a:cs typeface=""/>
              </a:endParaRPr>
            </a:p>
          </p:txBody>
        </p:sp>
      </p:grpSp>
      <p:grpSp>
        <p:nvGrpSpPr>
          <p:cNvPr id="45065" name="Group 10"/>
          <p:cNvGrpSpPr>
            <a:grpSpLocks noChangeAspect="1"/>
          </p:cNvGrpSpPr>
          <p:nvPr/>
        </p:nvGrpSpPr>
        <p:grpSpPr bwMode="auto">
          <a:xfrm>
            <a:off x="1906588" y="4319336"/>
            <a:ext cx="1439862" cy="404813"/>
            <a:chOff x="2712266" y="5859203"/>
            <a:chExt cx="2289174" cy="644526"/>
          </a:xfrm>
        </p:grpSpPr>
        <p:sp>
          <p:nvSpPr>
            <p:cNvPr id="61" name="Freeform 33"/>
            <p:cNvSpPr>
              <a:spLocks noChangeAspect="1" noEditPoints="1"/>
            </p:cNvSpPr>
            <p:nvPr/>
          </p:nvSpPr>
          <p:spPr bwMode="auto">
            <a:xfrm>
              <a:off x="2712266" y="5859203"/>
              <a:ext cx="1042369" cy="275504"/>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chemeClr val="tx2"/>
            </a:solidFill>
            <a:ln w="12700">
              <a:solidFill>
                <a:srgbClr val="95A9C7"/>
              </a:solidFill>
              <a:round/>
              <a:headEnd/>
              <a:tailEnd/>
            </a:ln>
          </p:spPr>
          <p:txBody>
            <a:bodyPr lIns="109627" tIns="54813" rIns="109627" bIns="54813"/>
            <a:lstStyle/>
            <a:p>
              <a:pPr defTabSz="489821" eaLnBrk="1" fontAlgn="auto" hangingPunct="1">
                <a:spcBef>
                  <a:spcPts val="0"/>
                </a:spcBef>
                <a:spcAft>
                  <a:spcPts val="0"/>
                </a:spcAft>
                <a:defRPr/>
              </a:pPr>
              <a:endParaRPr lang="en-US" sz="3117" kern="0">
                <a:solidFill>
                  <a:prstClr val="black"/>
                </a:solidFill>
                <a:ea typeface=""/>
                <a:cs typeface=""/>
              </a:endParaRPr>
            </a:p>
          </p:txBody>
        </p:sp>
        <p:sp>
          <p:nvSpPr>
            <p:cNvPr id="62" name="Freeform 34"/>
            <p:cNvSpPr>
              <a:spLocks noChangeAspect="1" noEditPoints="1"/>
            </p:cNvSpPr>
            <p:nvPr/>
          </p:nvSpPr>
          <p:spPr bwMode="auto">
            <a:xfrm>
              <a:off x="2712266" y="6228225"/>
              <a:ext cx="1042369" cy="275504"/>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chemeClr val="tx2"/>
            </a:solidFill>
            <a:ln w="12700">
              <a:solidFill>
                <a:srgbClr val="95A9C7"/>
              </a:solidFill>
              <a:round/>
              <a:headEnd/>
              <a:tailEnd/>
            </a:ln>
          </p:spPr>
          <p:txBody>
            <a:bodyPr lIns="109627" tIns="54813" rIns="109627" bIns="54813"/>
            <a:lstStyle/>
            <a:p>
              <a:pPr defTabSz="489821" eaLnBrk="1" fontAlgn="auto" hangingPunct="1">
                <a:spcBef>
                  <a:spcPts val="0"/>
                </a:spcBef>
                <a:spcAft>
                  <a:spcPts val="0"/>
                </a:spcAft>
                <a:defRPr/>
              </a:pPr>
              <a:endParaRPr lang="en-US" sz="3117" kern="0">
                <a:solidFill>
                  <a:prstClr val="black"/>
                </a:solidFill>
                <a:ea typeface=""/>
                <a:cs typeface=""/>
              </a:endParaRPr>
            </a:p>
          </p:txBody>
        </p:sp>
        <p:sp>
          <p:nvSpPr>
            <p:cNvPr id="70" name="Freeform 33"/>
            <p:cNvSpPr>
              <a:spLocks noChangeAspect="1" noEditPoints="1"/>
            </p:cNvSpPr>
            <p:nvPr/>
          </p:nvSpPr>
          <p:spPr bwMode="auto">
            <a:xfrm>
              <a:off x="3959071" y="5859203"/>
              <a:ext cx="1042369" cy="275504"/>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chemeClr val="tx2"/>
            </a:solidFill>
            <a:ln w="12700">
              <a:solidFill>
                <a:srgbClr val="95A9C7"/>
              </a:solidFill>
              <a:round/>
              <a:headEnd/>
              <a:tailEnd/>
            </a:ln>
          </p:spPr>
          <p:txBody>
            <a:bodyPr lIns="109627" tIns="54813" rIns="109627" bIns="54813"/>
            <a:lstStyle/>
            <a:p>
              <a:pPr defTabSz="489821" eaLnBrk="1" fontAlgn="auto" hangingPunct="1">
                <a:spcBef>
                  <a:spcPts val="0"/>
                </a:spcBef>
                <a:spcAft>
                  <a:spcPts val="0"/>
                </a:spcAft>
                <a:defRPr/>
              </a:pPr>
              <a:endParaRPr lang="en-US" sz="3117" kern="0">
                <a:solidFill>
                  <a:prstClr val="black"/>
                </a:solidFill>
                <a:ea typeface=""/>
                <a:cs typeface=""/>
              </a:endParaRPr>
            </a:p>
          </p:txBody>
        </p:sp>
        <p:sp>
          <p:nvSpPr>
            <p:cNvPr id="87" name="Freeform 34"/>
            <p:cNvSpPr>
              <a:spLocks noChangeAspect="1" noEditPoints="1"/>
            </p:cNvSpPr>
            <p:nvPr/>
          </p:nvSpPr>
          <p:spPr bwMode="auto">
            <a:xfrm>
              <a:off x="3959071" y="6228225"/>
              <a:ext cx="1042369" cy="275504"/>
            </a:xfrm>
            <a:custGeom>
              <a:avLst/>
              <a:gdLst/>
              <a:ahLst/>
              <a:cxnLst>
                <a:cxn ang="0">
                  <a:pos x="1466" y="273"/>
                </a:cxn>
                <a:cxn ang="0">
                  <a:pos x="1440" y="259"/>
                </a:cxn>
                <a:cxn ang="0">
                  <a:pos x="1428" y="234"/>
                </a:cxn>
                <a:cxn ang="0">
                  <a:pos x="1428" y="215"/>
                </a:cxn>
                <a:cxn ang="0">
                  <a:pos x="1440" y="189"/>
                </a:cxn>
                <a:cxn ang="0">
                  <a:pos x="1466" y="176"/>
                </a:cxn>
                <a:cxn ang="0">
                  <a:pos x="1486" y="176"/>
                </a:cxn>
                <a:cxn ang="0">
                  <a:pos x="1510" y="189"/>
                </a:cxn>
                <a:cxn ang="0">
                  <a:pos x="1524" y="215"/>
                </a:cxn>
                <a:cxn ang="0">
                  <a:pos x="1524" y="234"/>
                </a:cxn>
                <a:cxn ang="0">
                  <a:pos x="1510" y="259"/>
                </a:cxn>
                <a:cxn ang="0">
                  <a:pos x="1486" y="273"/>
                </a:cxn>
                <a:cxn ang="0">
                  <a:pos x="1309" y="274"/>
                </a:cxn>
                <a:cxn ang="0">
                  <a:pos x="1290" y="270"/>
                </a:cxn>
                <a:cxn ang="0">
                  <a:pos x="1268" y="252"/>
                </a:cxn>
                <a:cxn ang="0">
                  <a:pos x="1261" y="224"/>
                </a:cxn>
                <a:cxn ang="0">
                  <a:pos x="1264" y="205"/>
                </a:cxn>
                <a:cxn ang="0">
                  <a:pos x="1282" y="183"/>
                </a:cxn>
                <a:cxn ang="0">
                  <a:pos x="1309" y="175"/>
                </a:cxn>
                <a:cxn ang="0">
                  <a:pos x="1328" y="179"/>
                </a:cxn>
                <a:cxn ang="0">
                  <a:pos x="1350" y="197"/>
                </a:cxn>
                <a:cxn ang="0">
                  <a:pos x="1359" y="224"/>
                </a:cxn>
                <a:cxn ang="0">
                  <a:pos x="1355" y="243"/>
                </a:cxn>
                <a:cxn ang="0">
                  <a:pos x="1337" y="266"/>
                </a:cxn>
                <a:cxn ang="0">
                  <a:pos x="1309" y="274"/>
                </a:cxn>
                <a:cxn ang="0">
                  <a:pos x="941" y="247"/>
                </a:cxn>
                <a:cxn ang="0">
                  <a:pos x="932" y="244"/>
                </a:cxn>
                <a:cxn ang="0">
                  <a:pos x="923" y="237"/>
                </a:cxn>
                <a:cxn ang="0">
                  <a:pos x="920" y="224"/>
                </a:cxn>
                <a:cxn ang="0">
                  <a:pos x="921" y="216"/>
                </a:cxn>
                <a:cxn ang="0">
                  <a:pos x="929" y="206"/>
                </a:cxn>
                <a:cxn ang="0">
                  <a:pos x="941" y="202"/>
                </a:cxn>
                <a:cxn ang="0">
                  <a:pos x="1175" y="203"/>
                </a:cxn>
                <a:cxn ang="0">
                  <a:pos x="1187" y="208"/>
                </a:cxn>
                <a:cxn ang="0">
                  <a:pos x="1192" y="220"/>
                </a:cxn>
                <a:cxn ang="0">
                  <a:pos x="1192" y="229"/>
                </a:cxn>
                <a:cxn ang="0">
                  <a:pos x="1187" y="240"/>
                </a:cxn>
                <a:cxn ang="0">
                  <a:pos x="1175" y="245"/>
                </a:cxn>
                <a:cxn ang="0">
                  <a:pos x="1610" y="0"/>
                </a:cxn>
                <a:cxn ang="0">
                  <a:pos x="81" y="0"/>
                </a:cxn>
                <a:cxn ang="0">
                  <a:pos x="55" y="7"/>
                </a:cxn>
                <a:cxn ang="0">
                  <a:pos x="33" y="21"/>
                </a:cxn>
                <a:cxn ang="0">
                  <a:pos x="16" y="40"/>
                </a:cxn>
                <a:cxn ang="0">
                  <a:pos x="4" y="63"/>
                </a:cxn>
                <a:cxn ang="0">
                  <a:pos x="0" y="90"/>
                </a:cxn>
                <a:cxn ang="0">
                  <a:pos x="1" y="368"/>
                </a:cxn>
                <a:cxn ang="0">
                  <a:pos x="7" y="393"/>
                </a:cxn>
                <a:cxn ang="0">
                  <a:pos x="21" y="415"/>
                </a:cxn>
                <a:cxn ang="0">
                  <a:pos x="40" y="433"/>
                </a:cxn>
                <a:cxn ang="0">
                  <a:pos x="63" y="444"/>
                </a:cxn>
                <a:cxn ang="0">
                  <a:pos x="90" y="448"/>
                </a:cxn>
                <a:cxn ang="0">
                  <a:pos x="1619" y="448"/>
                </a:cxn>
                <a:cxn ang="0">
                  <a:pos x="1645" y="442"/>
                </a:cxn>
                <a:cxn ang="0">
                  <a:pos x="1667" y="428"/>
                </a:cxn>
                <a:cxn ang="0">
                  <a:pos x="1684" y="409"/>
                </a:cxn>
                <a:cxn ang="0">
                  <a:pos x="1696" y="385"/>
                </a:cxn>
                <a:cxn ang="0">
                  <a:pos x="1700" y="358"/>
                </a:cxn>
                <a:cxn ang="0">
                  <a:pos x="1699" y="81"/>
                </a:cxn>
                <a:cxn ang="0">
                  <a:pos x="1693" y="55"/>
                </a:cxn>
                <a:cxn ang="0">
                  <a:pos x="1679" y="33"/>
                </a:cxn>
                <a:cxn ang="0">
                  <a:pos x="1660" y="15"/>
                </a:cxn>
                <a:cxn ang="0">
                  <a:pos x="1637" y="5"/>
                </a:cxn>
                <a:cxn ang="0">
                  <a:pos x="1610" y="0"/>
                </a:cxn>
              </a:cxnLst>
              <a:rect l="0" t="0" r="r" b="b"/>
              <a:pathLst>
                <a:path w="1700" h="448">
                  <a:moveTo>
                    <a:pt x="1475" y="274"/>
                  </a:moveTo>
                  <a:lnTo>
                    <a:pt x="1475" y="274"/>
                  </a:lnTo>
                  <a:lnTo>
                    <a:pt x="1466" y="273"/>
                  </a:lnTo>
                  <a:lnTo>
                    <a:pt x="1456" y="270"/>
                  </a:lnTo>
                  <a:lnTo>
                    <a:pt x="1448" y="266"/>
                  </a:lnTo>
                  <a:lnTo>
                    <a:pt x="1440" y="259"/>
                  </a:lnTo>
                  <a:lnTo>
                    <a:pt x="1435" y="252"/>
                  </a:lnTo>
                  <a:lnTo>
                    <a:pt x="1430" y="243"/>
                  </a:lnTo>
                  <a:lnTo>
                    <a:pt x="1428" y="234"/>
                  </a:lnTo>
                  <a:lnTo>
                    <a:pt x="1427" y="224"/>
                  </a:lnTo>
                  <a:lnTo>
                    <a:pt x="1427" y="224"/>
                  </a:lnTo>
                  <a:lnTo>
                    <a:pt x="1428" y="215"/>
                  </a:lnTo>
                  <a:lnTo>
                    <a:pt x="1430" y="205"/>
                  </a:lnTo>
                  <a:lnTo>
                    <a:pt x="1435" y="197"/>
                  </a:lnTo>
                  <a:lnTo>
                    <a:pt x="1440" y="189"/>
                  </a:lnTo>
                  <a:lnTo>
                    <a:pt x="1448" y="183"/>
                  </a:lnTo>
                  <a:lnTo>
                    <a:pt x="1456" y="179"/>
                  </a:lnTo>
                  <a:lnTo>
                    <a:pt x="1466" y="176"/>
                  </a:lnTo>
                  <a:lnTo>
                    <a:pt x="1475" y="175"/>
                  </a:lnTo>
                  <a:lnTo>
                    <a:pt x="1475" y="175"/>
                  </a:lnTo>
                  <a:lnTo>
                    <a:pt x="1486" y="176"/>
                  </a:lnTo>
                  <a:lnTo>
                    <a:pt x="1494" y="179"/>
                  </a:lnTo>
                  <a:lnTo>
                    <a:pt x="1503" y="183"/>
                  </a:lnTo>
                  <a:lnTo>
                    <a:pt x="1510" y="189"/>
                  </a:lnTo>
                  <a:lnTo>
                    <a:pt x="1516" y="197"/>
                  </a:lnTo>
                  <a:lnTo>
                    <a:pt x="1520" y="205"/>
                  </a:lnTo>
                  <a:lnTo>
                    <a:pt x="1524" y="215"/>
                  </a:lnTo>
                  <a:lnTo>
                    <a:pt x="1525" y="224"/>
                  </a:lnTo>
                  <a:lnTo>
                    <a:pt x="1525" y="224"/>
                  </a:lnTo>
                  <a:lnTo>
                    <a:pt x="1524" y="234"/>
                  </a:lnTo>
                  <a:lnTo>
                    <a:pt x="1520" y="243"/>
                  </a:lnTo>
                  <a:lnTo>
                    <a:pt x="1516" y="252"/>
                  </a:lnTo>
                  <a:lnTo>
                    <a:pt x="1510" y="259"/>
                  </a:lnTo>
                  <a:lnTo>
                    <a:pt x="1503" y="266"/>
                  </a:lnTo>
                  <a:lnTo>
                    <a:pt x="1494" y="270"/>
                  </a:lnTo>
                  <a:lnTo>
                    <a:pt x="1486" y="273"/>
                  </a:lnTo>
                  <a:lnTo>
                    <a:pt x="1475" y="274"/>
                  </a:lnTo>
                  <a:lnTo>
                    <a:pt x="1475" y="274"/>
                  </a:lnTo>
                  <a:close/>
                  <a:moveTo>
                    <a:pt x="1309" y="274"/>
                  </a:moveTo>
                  <a:lnTo>
                    <a:pt x="1309" y="274"/>
                  </a:lnTo>
                  <a:lnTo>
                    <a:pt x="1300" y="273"/>
                  </a:lnTo>
                  <a:lnTo>
                    <a:pt x="1290" y="270"/>
                  </a:lnTo>
                  <a:lnTo>
                    <a:pt x="1282" y="266"/>
                  </a:lnTo>
                  <a:lnTo>
                    <a:pt x="1274" y="259"/>
                  </a:lnTo>
                  <a:lnTo>
                    <a:pt x="1268" y="252"/>
                  </a:lnTo>
                  <a:lnTo>
                    <a:pt x="1264" y="243"/>
                  </a:lnTo>
                  <a:lnTo>
                    <a:pt x="1261" y="234"/>
                  </a:lnTo>
                  <a:lnTo>
                    <a:pt x="1261" y="224"/>
                  </a:lnTo>
                  <a:lnTo>
                    <a:pt x="1261" y="224"/>
                  </a:lnTo>
                  <a:lnTo>
                    <a:pt x="1261" y="215"/>
                  </a:lnTo>
                  <a:lnTo>
                    <a:pt x="1264" y="205"/>
                  </a:lnTo>
                  <a:lnTo>
                    <a:pt x="1268" y="197"/>
                  </a:lnTo>
                  <a:lnTo>
                    <a:pt x="1274" y="189"/>
                  </a:lnTo>
                  <a:lnTo>
                    <a:pt x="1282" y="183"/>
                  </a:lnTo>
                  <a:lnTo>
                    <a:pt x="1290" y="179"/>
                  </a:lnTo>
                  <a:lnTo>
                    <a:pt x="1300" y="176"/>
                  </a:lnTo>
                  <a:lnTo>
                    <a:pt x="1309" y="175"/>
                  </a:lnTo>
                  <a:lnTo>
                    <a:pt x="1309" y="175"/>
                  </a:lnTo>
                  <a:lnTo>
                    <a:pt x="1320" y="176"/>
                  </a:lnTo>
                  <a:lnTo>
                    <a:pt x="1328" y="179"/>
                  </a:lnTo>
                  <a:lnTo>
                    <a:pt x="1337" y="183"/>
                  </a:lnTo>
                  <a:lnTo>
                    <a:pt x="1344" y="189"/>
                  </a:lnTo>
                  <a:lnTo>
                    <a:pt x="1350" y="197"/>
                  </a:lnTo>
                  <a:lnTo>
                    <a:pt x="1355" y="205"/>
                  </a:lnTo>
                  <a:lnTo>
                    <a:pt x="1358" y="215"/>
                  </a:lnTo>
                  <a:lnTo>
                    <a:pt x="1359" y="224"/>
                  </a:lnTo>
                  <a:lnTo>
                    <a:pt x="1359" y="224"/>
                  </a:lnTo>
                  <a:lnTo>
                    <a:pt x="1358" y="234"/>
                  </a:lnTo>
                  <a:lnTo>
                    <a:pt x="1355" y="243"/>
                  </a:lnTo>
                  <a:lnTo>
                    <a:pt x="1350" y="252"/>
                  </a:lnTo>
                  <a:lnTo>
                    <a:pt x="1344" y="259"/>
                  </a:lnTo>
                  <a:lnTo>
                    <a:pt x="1337" y="266"/>
                  </a:lnTo>
                  <a:lnTo>
                    <a:pt x="1328" y="270"/>
                  </a:lnTo>
                  <a:lnTo>
                    <a:pt x="1320" y="273"/>
                  </a:lnTo>
                  <a:lnTo>
                    <a:pt x="1309" y="274"/>
                  </a:lnTo>
                  <a:lnTo>
                    <a:pt x="1309" y="274"/>
                  </a:lnTo>
                  <a:close/>
                  <a:moveTo>
                    <a:pt x="1171" y="247"/>
                  </a:moveTo>
                  <a:lnTo>
                    <a:pt x="941" y="247"/>
                  </a:lnTo>
                  <a:lnTo>
                    <a:pt x="941" y="247"/>
                  </a:lnTo>
                  <a:lnTo>
                    <a:pt x="937" y="245"/>
                  </a:lnTo>
                  <a:lnTo>
                    <a:pt x="932" y="244"/>
                  </a:lnTo>
                  <a:lnTo>
                    <a:pt x="929" y="242"/>
                  </a:lnTo>
                  <a:lnTo>
                    <a:pt x="926" y="240"/>
                  </a:lnTo>
                  <a:lnTo>
                    <a:pt x="923" y="237"/>
                  </a:lnTo>
                  <a:lnTo>
                    <a:pt x="921" y="233"/>
                  </a:lnTo>
                  <a:lnTo>
                    <a:pt x="920" y="229"/>
                  </a:lnTo>
                  <a:lnTo>
                    <a:pt x="920" y="224"/>
                  </a:lnTo>
                  <a:lnTo>
                    <a:pt x="920" y="224"/>
                  </a:lnTo>
                  <a:lnTo>
                    <a:pt x="920" y="220"/>
                  </a:lnTo>
                  <a:lnTo>
                    <a:pt x="921" y="216"/>
                  </a:lnTo>
                  <a:lnTo>
                    <a:pt x="923" y="212"/>
                  </a:lnTo>
                  <a:lnTo>
                    <a:pt x="926" y="208"/>
                  </a:lnTo>
                  <a:lnTo>
                    <a:pt x="929" y="206"/>
                  </a:lnTo>
                  <a:lnTo>
                    <a:pt x="932" y="204"/>
                  </a:lnTo>
                  <a:lnTo>
                    <a:pt x="937" y="203"/>
                  </a:lnTo>
                  <a:lnTo>
                    <a:pt x="941" y="202"/>
                  </a:lnTo>
                  <a:lnTo>
                    <a:pt x="1171" y="202"/>
                  </a:lnTo>
                  <a:lnTo>
                    <a:pt x="1171" y="202"/>
                  </a:lnTo>
                  <a:lnTo>
                    <a:pt x="1175" y="203"/>
                  </a:lnTo>
                  <a:lnTo>
                    <a:pt x="1179" y="204"/>
                  </a:lnTo>
                  <a:lnTo>
                    <a:pt x="1184" y="206"/>
                  </a:lnTo>
                  <a:lnTo>
                    <a:pt x="1187" y="208"/>
                  </a:lnTo>
                  <a:lnTo>
                    <a:pt x="1189" y="212"/>
                  </a:lnTo>
                  <a:lnTo>
                    <a:pt x="1191" y="216"/>
                  </a:lnTo>
                  <a:lnTo>
                    <a:pt x="1192" y="220"/>
                  </a:lnTo>
                  <a:lnTo>
                    <a:pt x="1193" y="224"/>
                  </a:lnTo>
                  <a:lnTo>
                    <a:pt x="1193" y="224"/>
                  </a:lnTo>
                  <a:lnTo>
                    <a:pt x="1192" y="229"/>
                  </a:lnTo>
                  <a:lnTo>
                    <a:pt x="1191" y="233"/>
                  </a:lnTo>
                  <a:lnTo>
                    <a:pt x="1189" y="237"/>
                  </a:lnTo>
                  <a:lnTo>
                    <a:pt x="1187" y="240"/>
                  </a:lnTo>
                  <a:lnTo>
                    <a:pt x="1183" y="242"/>
                  </a:lnTo>
                  <a:lnTo>
                    <a:pt x="1179" y="244"/>
                  </a:lnTo>
                  <a:lnTo>
                    <a:pt x="1175" y="245"/>
                  </a:lnTo>
                  <a:lnTo>
                    <a:pt x="1171" y="247"/>
                  </a:lnTo>
                  <a:lnTo>
                    <a:pt x="1171" y="247"/>
                  </a:lnTo>
                  <a:close/>
                  <a:moveTo>
                    <a:pt x="1610" y="0"/>
                  </a:moveTo>
                  <a:lnTo>
                    <a:pt x="90" y="0"/>
                  </a:lnTo>
                  <a:lnTo>
                    <a:pt x="90" y="0"/>
                  </a:lnTo>
                  <a:lnTo>
                    <a:pt x="81" y="0"/>
                  </a:lnTo>
                  <a:lnTo>
                    <a:pt x="72" y="2"/>
                  </a:lnTo>
                  <a:lnTo>
                    <a:pt x="63" y="5"/>
                  </a:lnTo>
                  <a:lnTo>
                    <a:pt x="55" y="7"/>
                  </a:lnTo>
                  <a:lnTo>
                    <a:pt x="48" y="11"/>
                  </a:lnTo>
                  <a:lnTo>
                    <a:pt x="40" y="15"/>
                  </a:lnTo>
                  <a:lnTo>
                    <a:pt x="33" y="21"/>
                  </a:lnTo>
                  <a:lnTo>
                    <a:pt x="26" y="27"/>
                  </a:lnTo>
                  <a:lnTo>
                    <a:pt x="21" y="33"/>
                  </a:lnTo>
                  <a:lnTo>
                    <a:pt x="16" y="40"/>
                  </a:lnTo>
                  <a:lnTo>
                    <a:pt x="12" y="47"/>
                  </a:lnTo>
                  <a:lnTo>
                    <a:pt x="7" y="55"/>
                  </a:lnTo>
                  <a:lnTo>
                    <a:pt x="4" y="63"/>
                  </a:lnTo>
                  <a:lnTo>
                    <a:pt x="2" y="72"/>
                  </a:lnTo>
                  <a:lnTo>
                    <a:pt x="1" y="81"/>
                  </a:lnTo>
                  <a:lnTo>
                    <a:pt x="0" y="90"/>
                  </a:lnTo>
                  <a:lnTo>
                    <a:pt x="0" y="358"/>
                  </a:lnTo>
                  <a:lnTo>
                    <a:pt x="0" y="358"/>
                  </a:lnTo>
                  <a:lnTo>
                    <a:pt x="1" y="368"/>
                  </a:lnTo>
                  <a:lnTo>
                    <a:pt x="2" y="376"/>
                  </a:lnTo>
                  <a:lnTo>
                    <a:pt x="4" y="385"/>
                  </a:lnTo>
                  <a:lnTo>
                    <a:pt x="7" y="393"/>
                  </a:lnTo>
                  <a:lnTo>
                    <a:pt x="12" y="402"/>
                  </a:lnTo>
                  <a:lnTo>
                    <a:pt x="16" y="409"/>
                  </a:lnTo>
                  <a:lnTo>
                    <a:pt x="21" y="415"/>
                  </a:lnTo>
                  <a:lnTo>
                    <a:pt x="26" y="422"/>
                  </a:lnTo>
                  <a:lnTo>
                    <a:pt x="33" y="428"/>
                  </a:lnTo>
                  <a:lnTo>
                    <a:pt x="40" y="433"/>
                  </a:lnTo>
                  <a:lnTo>
                    <a:pt x="48" y="438"/>
                  </a:lnTo>
                  <a:lnTo>
                    <a:pt x="55" y="442"/>
                  </a:lnTo>
                  <a:lnTo>
                    <a:pt x="63" y="444"/>
                  </a:lnTo>
                  <a:lnTo>
                    <a:pt x="72" y="446"/>
                  </a:lnTo>
                  <a:lnTo>
                    <a:pt x="81" y="448"/>
                  </a:lnTo>
                  <a:lnTo>
                    <a:pt x="90" y="448"/>
                  </a:lnTo>
                  <a:lnTo>
                    <a:pt x="1610" y="448"/>
                  </a:lnTo>
                  <a:lnTo>
                    <a:pt x="1610" y="448"/>
                  </a:lnTo>
                  <a:lnTo>
                    <a:pt x="1619" y="448"/>
                  </a:lnTo>
                  <a:lnTo>
                    <a:pt x="1628" y="446"/>
                  </a:lnTo>
                  <a:lnTo>
                    <a:pt x="1637" y="444"/>
                  </a:lnTo>
                  <a:lnTo>
                    <a:pt x="1645" y="442"/>
                  </a:lnTo>
                  <a:lnTo>
                    <a:pt x="1652" y="438"/>
                  </a:lnTo>
                  <a:lnTo>
                    <a:pt x="1660" y="433"/>
                  </a:lnTo>
                  <a:lnTo>
                    <a:pt x="1667" y="428"/>
                  </a:lnTo>
                  <a:lnTo>
                    <a:pt x="1674" y="422"/>
                  </a:lnTo>
                  <a:lnTo>
                    <a:pt x="1679" y="415"/>
                  </a:lnTo>
                  <a:lnTo>
                    <a:pt x="1684" y="409"/>
                  </a:lnTo>
                  <a:lnTo>
                    <a:pt x="1688" y="402"/>
                  </a:lnTo>
                  <a:lnTo>
                    <a:pt x="1693" y="393"/>
                  </a:lnTo>
                  <a:lnTo>
                    <a:pt x="1696" y="385"/>
                  </a:lnTo>
                  <a:lnTo>
                    <a:pt x="1698" y="376"/>
                  </a:lnTo>
                  <a:lnTo>
                    <a:pt x="1699" y="368"/>
                  </a:lnTo>
                  <a:lnTo>
                    <a:pt x="1700" y="358"/>
                  </a:lnTo>
                  <a:lnTo>
                    <a:pt x="1700" y="90"/>
                  </a:lnTo>
                  <a:lnTo>
                    <a:pt x="1700" y="90"/>
                  </a:lnTo>
                  <a:lnTo>
                    <a:pt x="1699" y="81"/>
                  </a:lnTo>
                  <a:lnTo>
                    <a:pt x="1698" y="72"/>
                  </a:lnTo>
                  <a:lnTo>
                    <a:pt x="1696" y="63"/>
                  </a:lnTo>
                  <a:lnTo>
                    <a:pt x="1693" y="55"/>
                  </a:lnTo>
                  <a:lnTo>
                    <a:pt x="1688" y="47"/>
                  </a:lnTo>
                  <a:lnTo>
                    <a:pt x="1684" y="40"/>
                  </a:lnTo>
                  <a:lnTo>
                    <a:pt x="1679" y="33"/>
                  </a:lnTo>
                  <a:lnTo>
                    <a:pt x="1674" y="27"/>
                  </a:lnTo>
                  <a:lnTo>
                    <a:pt x="1667" y="21"/>
                  </a:lnTo>
                  <a:lnTo>
                    <a:pt x="1660" y="15"/>
                  </a:lnTo>
                  <a:lnTo>
                    <a:pt x="1652" y="11"/>
                  </a:lnTo>
                  <a:lnTo>
                    <a:pt x="1645" y="7"/>
                  </a:lnTo>
                  <a:lnTo>
                    <a:pt x="1637" y="5"/>
                  </a:lnTo>
                  <a:lnTo>
                    <a:pt x="1628" y="2"/>
                  </a:lnTo>
                  <a:lnTo>
                    <a:pt x="1619" y="0"/>
                  </a:lnTo>
                  <a:lnTo>
                    <a:pt x="1610" y="0"/>
                  </a:lnTo>
                  <a:lnTo>
                    <a:pt x="1610" y="0"/>
                  </a:lnTo>
                  <a:close/>
                </a:path>
              </a:pathLst>
            </a:custGeom>
            <a:solidFill>
              <a:schemeClr val="tx2"/>
            </a:solidFill>
            <a:ln w="12700">
              <a:solidFill>
                <a:srgbClr val="95A9C7"/>
              </a:solidFill>
              <a:round/>
              <a:headEnd/>
              <a:tailEnd/>
            </a:ln>
          </p:spPr>
          <p:txBody>
            <a:bodyPr lIns="109627" tIns="54813" rIns="109627" bIns="54813"/>
            <a:lstStyle/>
            <a:p>
              <a:pPr defTabSz="489821" eaLnBrk="1" fontAlgn="auto" hangingPunct="1">
                <a:spcBef>
                  <a:spcPts val="0"/>
                </a:spcBef>
                <a:spcAft>
                  <a:spcPts val="0"/>
                </a:spcAft>
                <a:defRPr/>
              </a:pPr>
              <a:endParaRPr lang="en-US" sz="3117" kern="0">
                <a:solidFill>
                  <a:prstClr val="black"/>
                </a:solidFill>
                <a:ea typeface=""/>
                <a:cs typeface=""/>
              </a:endParaRPr>
            </a:p>
          </p:txBody>
        </p:sp>
      </p:grpSp>
      <p:grpSp>
        <p:nvGrpSpPr>
          <p:cNvPr id="92" name="Group 91"/>
          <p:cNvGrpSpPr>
            <a:grpSpLocks noChangeAspect="1"/>
          </p:cNvGrpSpPr>
          <p:nvPr/>
        </p:nvGrpSpPr>
        <p:grpSpPr>
          <a:xfrm>
            <a:off x="4766465" y="4514764"/>
            <a:ext cx="342900" cy="389727"/>
            <a:chOff x="10521596" y="4783623"/>
            <a:chExt cx="722666" cy="821354"/>
          </a:xfrm>
          <a:solidFill>
            <a:schemeClr val="tx2"/>
          </a:solidFill>
        </p:grpSpPr>
        <p:sp>
          <p:nvSpPr>
            <p:cNvPr id="93" name="Freeform 49"/>
            <p:cNvSpPr>
              <a:spLocks noEditPoints="1"/>
            </p:cNvSpPr>
            <p:nvPr/>
          </p:nvSpPr>
          <p:spPr bwMode="auto">
            <a:xfrm>
              <a:off x="10521596" y="4783623"/>
              <a:ext cx="722666" cy="821354"/>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p:spPr>
          <p:txBody>
            <a:bodyPr lIns="109728" tIns="54864" rIns="109728" bIns="54864"/>
            <a:lstStyle/>
            <a:p>
              <a:pPr defTabSz="489821" eaLnBrk="1" fontAlgn="auto" hangingPunct="1">
                <a:spcBef>
                  <a:spcPts val="0"/>
                </a:spcBef>
                <a:spcAft>
                  <a:spcPts val="0"/>
                </a:spcAft>
                <a:defRPr/>
              </a:pPr>
              <a:endParaRPr lang="en-US" sz="3120">
                <a:solidFill>
                  <a:prstClr val="black"/>
                </a:solidFill>
                <a:ea typeface=""/>
                <a:cs typeface=""/>
              </a:endParaRPr>
            </a:p>
          </p:txBody>
        </p:sp>
        <p:sp>
          <p:nvSpPr>
            <p:cNvPr id="95" name="Oval 50"/>
            <p:cNvSpPr>
              <a:spLocks noChangeArrowheads="1"/>
            </p:cNvSpPr>
            <p:nvPr/>
          </p:nvSpPr>
          <p:spPr bwMode="auto">
            <a:xfrm>
              <a:off x="11088266" y="5426697"/>
              <a:ext cx="50937" cy="50937"/>
            </a:xfrm>
            <a:prstGeom prst="ellipse">
              <a:avLst/>
            </a:prstGeom>
            <a:grpFill/>
            <a:ln w="9525">
              <a:solidFill>
                <a:srgbClr val="000000"/>
              </a:solidFill>
              <a:round/>
              <a:headEnd/>
              <a:tailEnd/>
            </a:ln>
            <a:extLst/>
          </p:spPr>
          <p:txBody>
            <a:bodyPr lIns="109728" tIns="54864" rIns="109728" bIns="54864"/>
            <a:lstStyle/>
            <a:p>
              <a:pPr defTabSz="489821" eaLnBrk="1" fontAlgn="auto" hangingPunct="1">
                <a:spcBef>
                  <a:spcPts val="0"/>
                </a:spcBef>
                <a:spcAft>
                  <a:spcPts val="0"/>
                </a:spcAft>
                <a:defRPr/>
              </a:pPr>
              <a:endParaRPr lang="en-US" sz="3120">
                <a:solidFill>
                  <a:schemeClr val="tx2"/>
                </a:solidFill>
                <a:ea typeface=""/>
                <a:cs typeface=""/>
              </a:endParaRPr>
            </a:p>
          </p:txBody>
        </p:sp>
        <p:sp>
          <p:nvSpPr>
            <p:cNvPr id="96" name="Oval 51"/>
            <p:cNvSpPr>
              <a:spLocks noChangeArrowheads="1"/>
            </p:cNvSpPr>
            <p:nvPr/>
          </p:nvSpPr>
          <p:spPr bwMode="auto">
            <a:xfrm>
              <a:off x="11088266" y="5270704"/>
              <a:ext cx="50937" cy="50937"/>
            </a:xfrm>
            <a:prstGeom prst="ellipse">
              <a:avLst/>
            </a:prstGeom>
            <a:grpFill/>
            <a:ln w="9525">
              <a:solidFill>
                <a:srgbClr val="000000"/>
              </a:solidFill>
              <a:round/>
              <a:headEnd/>
              <a:tailEnd/>
            </a:ln>
            <a:extLst/>
          </p:spPr>
          <p:txBody>
            <a:bodyPr lIns="109728" tIns="54864" rIns="109728" bIns="54864"/>
            <a:lstStyle/>
            <a:p>
              <a:pPr defTabSz="489821" eaLnBrk="1" fontAlgn="auto" hangingPunct="1">
                <a:spcBef>
                  <a:spcPts val="0"/>
                </a:spcBef>
                <a:spcAft>
                  <a:spcPts val="0"/>
                </a:spcAft>
                <a:defRPr/>
              </a:pPr>
              <a:endParaRPr lang="en-US" sz="3120">
                <a:solidFill>
                  <a:schemeClr val="tx2"/>
                </a:solidFill>
                <a:ea typeface=""/>
                <a:cs typeface=""/>
              </a:endParaRPr>
            </a:p>
          </p:txBody>
        </p:sp>
        <p:sp>
          <p:nvSpPr>
            <p:cNvPr id="97" name="Oval 52"/>
            <p:cNvSpPr>
              <a:spLocks noChangeArrowheads="1"/>
            </p:cNvSpPr>
            <p:nvPr/>
          </p:nvSpPr>
          <p:spPr bwMode="auto">
            <a:xfrm>
              <a:off x="11088266" y="5117894"/>
              <a:ext cx="50937" cy="50937"/>
            </a:xfrm>
            <a:prstGeom prst="ellipse">
              <a:avLst/>
            </a:prstGeom>
            <a:grpFill/>
            <a:ln w="9525">
              <a:solidFill>
                <a:srgbClr val="000000"/>
              </a:solidFill>
              <a:round/>
              <a:headEnd/>
              <a:tailEnd/>
            </a:ln>
            <a:extLst/>
          </p:spPr>
          <p:txBody>
            <a:bodyPr lIns="109728" tIns="54864" rIns="109728" bIns="54864"/>
            <a:lstStyle/>
            <a:p>
              <a:pPr defTabSz="489821" eaLnBrk="1" fontAlgn="auto" hangingPunct="1">
                <a:spcBef>
                  <a:spcPts val="0"/>
                </a:spcBef>
                <a:spcAft>
                  <a:spcPts val="0"/>
                </a:spcAft>
                <a:defRPr/>
              </a:pPr>
              <a:endParaRPr lang="en-US" sz="3120">
                <a:solidFill>
                  <a:schemeClr val="tx2"/>
                </a:solidFill>
                <a:ea typeface=""/>
                <a:cs typeface=""/>
              </a:endParaRPr>
            </a:p>
          </p:txBody>
        </p:sp>
      </p:grpSp>
      <p:pic>
        <p:nvPicPr>
          <p:cNvPr id="98" name="Picture 6" descr="C:\Documents and Settings\Administrator\Desktop\IBM_GRAPHICS\Presentations\1211 Storage Hypervisor\support\Unified Recovery\widgets\cloud.png"/>
          <p:cNvPicPr>
            <a:picLocks noChangeAspect="1" noChangeArrowheads="1"/>
          </p:cNvPicPr>
          <p:nvPr/>
        </p:nvPicPr>
        <p:blipFill>
          <a:blip r:embed="rId3" cstate="email">
            <a:duotone>
              <a:prstClr val="black"/>
              <a:schemeClr val="tx2">
                <a:lumMod val="50000"/>
                <a:tint val="45000"/>
                <a:satMod val="400000"/>
              </a:schemeClr>
            </a:duotone>
          </a:blip>
          <a:srcRect/>
          <a:stretch>
            <a:fillRect/>
          </a:stretch>
        </p:blipFill>
        <p:spPr bwMode="auto">
          <a:xfrm>
            <a:off x="6117762" y="4284789"/>
            <a:ext cx="937588" cy="557912"/>
          </a:xfrm>
          <a:prstGeom prst="rect">
            <a:avLst/>
          </a:prstGeom>
          <a:noFill/>
          <a:ln w="9525">
            <a:noFill/>
            <a:miter lim="800000"/>
            <a:headEnd/>
            <a:tailEnd/>
          </a:ln>
        </p:spPr>
      </p:pic>
      <p:sp>
        <p:nvSpPr>
          <p:cNvPr id="45068" name="TextBox 88"/>
          <p:cNvSpPr txBox="1">
            <a:spLocks noChangeArrowheads="1"/>
          </p:cNvSpPr>
          <p:nvPr/>
        </p:nvSpPr>
        <p:spPr bwMode="auto">
          <a:xfrm>
            <a:off x="3714750" y="3831974"/>
            <a:ext cx="2168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1200">
                <a:solidFill>
                  <a:schemeClr val="tx1"/>
                </a:solidFill>
                <a:ea typeface="Calibri" charset="0"/>
                <a:cs typeface="Calibri" charset="0"/>
              </a:rPr>
              <a:t>Spectrum Scale High-Speed File System via HDFS APIs</a:t>
            </a:r>
          </a:p>
        </p:txBody>
      </p:sp>
      <p:sp>
        <p:nvSpPr>
          <p:cNvPr id="100" name="Freeform 33"/>
          <p:cNvSpPr>
            <a:spLocks noChangeAspect="1" noEditPoints="1"/>
          </p:cNvSpPr>
          <p:nvPr/>
        </p:nvSpPr>
        <p:spPr bwMode="auto">
          <a:xfrm>
            <a:off x="4341813" y="4255836"/>
            <a:ext cx="779462" cy="204788"/>
          </a:xfrm>
          <a:custGeom>
            <a:avLst/>
            <a:gdLst/>
            <a:ahLst/>
            <a:cxnLst>
              <a:cxn ang="0">
                <a:pos x="1466" y="272"/>
              </a:cxn>
              <a:cxn ang="0">
                <a:pos x="1440" y="259"/>
              </a:cxn>
              <a:cxn ang="0">
                <a:pos x="1428" y="234"/>
              </a:cxn>
              <a:cxn ang="0">
                <a:pos x="1428" y="214"/>
              </a:cxn>
              <a:cxn ang="0">
                <a:pos x="1440" y="190"/>
              </a:cxn>
              <a:cxn ang="0">
                <a:pos x="1466" y="176"/>
              </a:cxn>
              <a:cxn ang="0">
                <a:pos x="1486" y="176"/>
              </a:cxn>
              <a:cxn ang="0">
                <a:pos x="1510" y="190"/>
              </a:cxn>
              <a:cxn ang="0">
                <a:pos x="1524" y="214"/>
              </a:cxn>
              <a:cxn ang="0">
                <a:pos x="1524" y="234"/>
              </a:cxn>
              <a:cxn ang="0">
                <a:pos x="1510" y="259"/>
              </a:cxn>
              <a:cxn ang="0">
                <a:pos x="1486" y="272"/>
              </a:cxn>
              <a:cxn ang="0">
                <a:pos x="1309" y="273"/>
              </a:cxn>
              <a:cxn ang="0">
                <a:pos x="1290" y="269"/>
              </a:cxn>
              <a:cxn ang="0">
                <a:pos x="1268" y="252"/>
              </a:cxn>
              <a:cxn ang="0">
                <a:pos x="1261" y="224"/>
              </a:cxn>
              <a:cxn ang="0">
                <a:pos x="1264" y="205"/>
              </a:cxn>
              <a:cxn ang="0">
                <a:pos x="1282" y="184"/>
              </a:cxn>
              <a:cxn ang="0">
                <a:pos x="1309" y="175"/>
              </a:cxn>
              <a:cxn ang="0">
                <a:pos x="1328" y="179"/>
              </a:cxn>
              <a:cxn ang="0">
                <a:pos x="1350" y="196"/>
              </a:cxn>
              <a:cxn ang="0">
                <a:pos x="1359" y="224"/>
              </a:cxn>
              <a:cxn ang="0">
                <a:pos x="1355" y="244"/>
              </a:cxn>
              <a:cxn ang="0">
                <a:pos x="1337" y="265"/>
              </a:cxn>
              <a:cxn ang="0">
                <a:pos x="1309" y="273"/>
              </a:cxn>
              <a:cxn ang="0">
                <a:pos x="941" y="246"/>
              </a:cxn>
              <a:cxn ang="0">
                <a:pos x="932" y="245"/>
              </a:cxn>
              <a:cxn ang="0">
                <a:pos x="923" y="237"/>
              </a:cxn>
              <a:cxn ang="0">
                <a:pos x="920" y="224"/>
              </a:cxn>
              <a:cxn ang="0">
                <a:pos x="921" y="215"/>
              </a:cxn>
              <a:cxn ang="0">
                <a:pos x="929" y="206"/>
              </a:cxn>
              <a:cxn ang="0">
                <a:pos x="941" y="203"/>
              </a:cxn>
              <a:cxn ang="0">
                <a:pos x="1175" y="203"/>
              </a:cxn>
              <a:cxn ang="0">
                <a:pos x="1187" y="209"/>
              </a:cxn>
              <a:cxn ang="0">
                <a:pos x="1192" y="220"/>
              </a:cxn>
              <a:cxn ang="0">
                <a:pos x="1192" y="229"/>
              </a:cxn>
              <a:cxn ang="0">
                <a:pos x="1187" y="240"/>
              </a:cxn>
              <a:cxn ang="0">
                <a:pos x="1175" y="246"/>
              </a:cxn>
              <a:cxn ang="0">
                <a:pos x="1610" y="0"/>
              </a:cxn>
              <a:cxn ang="0">
                <a:pos x="81" y="1"/>
              </a:cxn>
              <a:cxn ang="0">
                <a:pos x="55" y="7"/>
              </a:cxn>
              <a:cxn ang="0">
                <a:pos x="33" y="21"/>
              </a:cxn>
              <a:cxn ang="0">
                <a:pos x="16" y="40"/>
              </a:cxn>
              <a:cxn ang="0">
                <a:pos x="4" y="63"/>
              </a:cxn>
              <a:cxn ang="0">
                <a:pos x="0" y="90"/>
              </a:cxn>
              <a:cxn ang="0">
                <a:pos x="1" y="367"/>
              </a:cxn>
              <a:cxn ang="0">
                <a:pos x="7" y="394"/>
              </a:cxn>
              <a:cxn ang="0">
                <a:pos x="21" y="416"/>
              </a:cxn>
              <a:cxn ang="0">
                <a:pos x="40" y="433"/>
              </a:cxn>
              <a:cxn ang="0">
                <a:pos x="63" y="445"/>
              </a:cxn>
              <a:cxn ang="0">
                <a:pos x="90" y="449"/>
              </a:cxn>
              <a:cxn ang="0">
                <a:pos x="1619" y="448"/>
              </a:cxn>
              <a:cxn ang="0">
                <a:pos x="1645" y="441"/>
              </a:cxn>
              <a:cxn ang="0">
                <a:pos x="1667" y="428"/>
              </a:cxn>
              <a:cxn ang="0">
                <a:pos x="1684" y="409"/>
              </a:cxn>
              <a:cxn ang="0">
                <a:pos x="1696" y="385"/>
              </a:cxn>
              <a:cxn ang="0">
                <a:pos x="1700" y="359"/>
              </a:cxn>
              <a:cxn ang="0">
                <a:pos x="1699" y="80"/>
              </a:cxn>
              <a:cxn ang="0">
                <a:pos x="1693" y="55"/>
              </a:cxn>
              <a:cxn ang="0">
                <a:pos x="1679" y="33"/>
              </a:cxn>
              <a:cxn ang="0">
                <a:pos x="1660" y="16"/>
              </a:cxn>
              <a:cxn ang="0">
                <a:pos x="1637" y="4"/>
              </a:cxn>
              <a:cxn ang="0">
                <a:pos x="1610" y="0"/>
              </a:cxn>
            </a:cxnLst>
            <a:rect l="0" t="0" r="r" b="b"/>
            <a:pathLst>
              <a:path w="1700" h="449">
                <a:moveTo>
                  <a:pt x="1475" y="273"/>
                </a:moveTo>
                <a:lnTo>
                  <a:pt x="1475" y="273"/>
                </a:lnTo>
                <a:lnTo>
                  <a:pt x="1466" y="272"/>
                </a:lnTo>
                <a:lnTo>
                  <a:pt x="1456" y="269"/>
                </a:lnTo>
                <a:lnTo>
                  <a:pt x="1448" y="265"/>
                </a:lnTo>
                <a:lnTo>
                  <a:pt x="1440" y="259"/>
                </a:lnTo>
                <a:lnTo>
                  <a:pt x="1435" y="252"/>
                </a:lnTo>
                <a:lnTo>
                  <a:pt x="1430" y="244"/>
                </a:lnTo>
                <a:lnTo>
                  <a:pt x="1428" y="234"/>
                </a:lnTo>
                <a:lnTo>
                  <a:pt x="1427" y="224"/>
                </a:lnTo>
                <a:lnTo>
                  <a:pt x="1427" y="224"/>
                </a:lnTo>
                <a:lnTo>
                  <a:pt x="1428" y="214"/>
                </a:lnTo>
                <a:lnTo>
                  <a:pt x="1430" y="205"/>
                </a:lnTo>
                <a:lnTo>
                  <a:pt x="1435" y="196"/>
                </a:lnTo>
                <a:lnTo>
                  <a:pt x="1440" y="190"/>
                </a:lnTo>
                <a:lnTo>
                  <a:pt x="1448" y="184"/>
                </a:lnTo>
                <a:lnTo>
                  <a:pt x="1456" y="179"/>
                </a:lnTo>
                <a:lnTo>
                  <a:pt x="1466" y="176"/>
                </a:lnTo>
                <a:lnTo>
                  <a:pt x="1475" y="175"/>
                </a:lnTo>
                <a:lnTo>
                  <a:pt x="1475" y="175"/>
                </a:lnTo>
                <a:lnTo>
                  <a:pt x="1486" y="176"/>
                </a:lnTo>
                <a:lnTo>
                  <a:pt x="1494" y="179"/>
                </a:lnTo>
                <a:lnTo>
                  <a:pt x="1503" y="184"/>
                </a:lnTo>
                <a:lnTo>
                  <a:pt x="1510" y="190"/>
                </a:lnTo>
                <a:lnTo>
                  <a:pt x="1516" y="196"/>
                </a:lnTo>
                <a:lnTo>
                  <a:pt x="1520" y="205"/>
                </a:lnTo>
                <a:lnTo>
                  <a:pt x="1524" y="214"/>
                </a:lnTo>
                <a:lnTo>
                  <a:pt x="1525" y="224"/>
                </a:lnTo>
                <a:lnTo>
                  <a:pt x="1525" y="224"/>
                </a:lnTo>
                <a:lnTo>
                  <a:pt x="1524" y="234"/>
                </a:lnTo>
                <a:lnTo>
                  <a:pt x="1520" y="244"/>
                </a:lnTo>
                <a:lnTo>
                  <a:pt x="1516" y="252"/>
                </a:lnTo>
                <a:lnTo>
                  <a:pt x="1510" y="259"/>
                </a:lnTo>
                <a:lnTo>
                  <a:pt x="1503" y="265"/>
                </a:lnTo>
                <a:lnTo>
                  <a:pt x="1494" y="269"/>
                </a:lnTo>
                <a:lnTo>
                  <a:pt x="1486" y="272"/>
                </a:lnTo>
                <a:lnTo>
                  <a:pt x="1475" y="273"/>
                </a:lnTo>
                <a:lnTo>
                  <a:pt x="1475" y="273"/>
                </a:lnTo>
                <a:close/>
                <a:moveTo>
                  <a:pt x="1309" y="273"/>
                </a:moveTo>
                <a:lnTo>
                  <a:pt x="1309" y="273"/>
                </a:lnTo>
                <a:lnTo>
                  <a:pt x="1300" y="272"/>
                </a:lnTo>
                <a:lnTo>
                  <a:pt x="1290" y="269"/>
                </a:lnTo>
                <a:lnTo>
                  <a:pt x="1282" y="265"/>
                </a:lnTo>
                <a:lnTo>
                  <a:pt x="1274" y="259"/>
                </a:lnTo>
                <a:lnTo>
                  <a:pt x="1268" y="252"/>
                </a:lnTo>
                <a:lnTo>
                  <a:pt x="1264" y="244"/>
                </a:lnTo>
                <a:lnTo>
                  <a:pt x="1261" y="234"/>
                </a:lnTo>
                <a:lnTo>
                  <a:pt x="1261" y="224"/>
                </a:lnTo>
                <a:lnTo>
                  <a:pt x="1261" y="224"/>
                </a:lnTo>
                <a:lnTo>
                  <a:pt x="1261" y="214"/>
                </a:lnTo>
                <a:lnTo>
                  <a:pt x="1264" y="205"/>
                </a:lnTo>
                <a:lnTo>
                  <a:pt x="1268" y="196"/>
                </a:lnTo>
                <a:lnTo>
                  <a:pt x="1274" y="190"/>
                </a:lnTo>
                <a:lnTo>
                  <a:pt x="1282" y="184"/>
                </a:lnTo>
                <a:lnTo>
                  <a:pt x="1290" y="179"/>
                </a:lnTo>
                <a:lnTo>
                  <a:pt x="1300" y="176"/>
                </a:lnTo>
                <a:lnTo>
                  <a:pt x="1309" y="175"/>
                </a:lnTo>
                <a:lnTo>
                  <a:pt x="1309" y="175"/>
                </a:lnTo>
                <a:lnTo>
                  <a:pt x="1320" y="176"/>
                </a:lnTo>
                <a:lnTo>
                  <a:pt x="1328" y="179"/>
                </a:lnTo>
                <a:lnTo>
                  <a:pt x="1337" y="184"/>
                </a:lnTo>
                <a:lnTo>
                  <a:pt x="1344" y="190"/>
                </a:lnTo>
                <a:lnTo>
                  <a:pt x="1350" y="196"/>
                </a:lnTo>
                <a:lnTo>
                  <a:pt x="1355" y="205"/>
                </a:lnTo>
                <a:lnTo>
                  <a:pt x="1358" y="214"/>
                </a:lnTo>
                <a:lnTo>
                  <a:pt x="1359" y="224"/>
                </a:lnTo>
                <a:lnTo>
                  <a:pt x="1359" y="224"/>
                </a:lnTo>
                <a:lnTo>
                  <a:pt x="1358" y="234"/>
                </a:lnTo>
                <a:lnTo>
                  <a:pt x="1355" y="244"/>
                </a:lnTo>
                <a:lnTo>
                  <a:pt x="1350" y="252"/>
                </a:lnTo>
                <a:lnTo>
                  <a:pt x="1344" y="259"/>
                </a:lnTo>
                <a:lnTo>
                  <a:pt x="1337" y="265"/>
                </a:lnTo>
                <a:lnTo>
                  <a:pt x="1328" y="269"/>
                </a:lnTo>
                <a:lnTo>
                  <a:pt x="1320" y="272"/>
                </a:lnTo>
                <a:lnTo>
                  <a:pt x="1309" y="273"/>
                </a:lnTo>
                <a:lnTo>
                  <a:pt x="1309" y="273"/>
                </a:lnTo>
                <a:close/>
                <a:moveTo>
                  <a:pt x="1171" y="246"/>
                </a:moveTo>
                <a:lnTo>
                  <a:pt x="941" y="246"/>
                </a:lnTo>
                <a:lnTo>
                  <a:pt x="941" y="246"/>
                </a:lnTo>
                <a:lnTo>
                  <a:pt x="937" y="246"/>
                </a:lnTo>
                <a:lnTo>
                  <a:pt x="932" y="245"/>
                </a:lnTo>
                <a:lnTo>
                  <a:pt x="929" y="243"/>
                </a:lnTo>
                <a:lnTo>
                  <a:pt x="926" y="240"/>
                </a:lnTo>
                <a:lnTo>
                  <a:pt x="923" y="237"/>
                </a:lnTo>
                <a:lnTo>
                  <a:pt x="921" y="233"/>
                </a:lnTo>
                <a:lnTo>
                  <a:pt x="920" y="229"/>
                </a:lnTo>
                <a:lnTo>
                  <a:pt x="920" y="224"/>
                </a:lnTo>
                <a:lnTo>
                  <a:pt x="920" y="224"/>
                </a:lnTo>
                <a:lnTo>
                  <a:pt x="920" y="220"/>
                </a:lnTo>
                <a:lnTo>
                  <a:pt x="921" y="215"/>
                </a:lnTo>
                <a:lnTo>
                  <a:pt x="923" y="212"/>
                </a:lnTo>
                <a:lnTo>
                  <a:pt x="926" y="209"/>
                </a:lnTo>
                <a:lnTo>
                  <a:pt x="929" y="206"/>
                </a:lnTo>
                <a:lnTo>
                  <a:pt x="932" y="204"/>
                </a:lnTo>
                <a:lnTo>
                  <a:pt x="937" y="203"/>
                </a:lnTo>
                <a:lnTo>
                  <a:pt x="941" y="203"/>
                </a:lnTo>
                <a:lnTo>
                  <a:pt x="1171" y="203"/>
                </a:lnTo>
                <a:lnTo>
                  <a:pt x="1171" y="203"/>
                </a:lnTo>
                <a:lnTo>
                  <a:pt x="1175" y="203"/>
                </a:lnTo>
                <a:lnTo>
                  <a:pt x="1179" y="204"/>
                </a:lnTo>
                <a:lnTo>
                  <a:pt x="1184" y="206"/>
                </a:lnTo>
                <a:lnTo>
                  <a:pt x="1187" y="209"/>
                </a:lnTo>
                <a:lnTo>
                  <a:pt x="1189" y="212"/>
                </a:lnTo>
                <a:lnTo>
                  <a:pt x="1191" y="215"/>
                </a:lnTo>
                <a:lnTo>
                  <a:pt x="1192" y="220"/>
                </a:lnTo>
                <a:lnTo>
                  <a:pt x="1193" y="224"/>
                </a:lnTo>
                <a:lnTo>
                  <a:pt x="1193" y="224"/>
                </a:lnTo>
                <a:lnTo>
                  <a:pt x="1192" y="229"/>
                </a:lnTo>
                <a:lnTo>
                  <a:pt x="1191" y="233"/>
                </a:lnTo>
                <a:lnTo>
                  <a:pt x="1189" y="237"/>
                </a:lnTo>
                <a:lnTo>
                  <a:pt x="1187" y="240"/>
                </a:lnTo>
                <a:lnTo>
                  <a:pt x="1183" y="243"/>
                </a:lnTo>
                <a:lnTo>
                  <a:pt x="1179" y="245"/>
                </a:lnTo>
                <a:lnTo>
                  <a:pt x="1175" y="246"/>
                </a:lnTo>
                <a:lnTo>
                  <a:pt x="1171" y="246"/>
                </a:lnTo>
                <a:lnTo>
                  <a:pt x="1171" y="246"/>
                </a:lnTo>
                <a:close/>
                <a:moveTo>
                  <a:pt x="1610" y="0"/>
                </a:moveTo>
                <a:lnTo>
                  <a:pt x="90" y="0"/>
                </a:lnTo>
                <a:lnTo>
                  <a:pt x="90" y="0"/>
                </a:lnTo>
                <a:lnTo>
                  <a:pt x="81" y="1"/>
                </a:lnTo>
                <a:lnTo>
                  <a:pt x="72" y="2"/>
                </a:lnTo>
                <a:lnTo>
                  <a:pt x="63" y="4"/>
                </a:lnTo>
                <a:lnTo>
                  <a:pt x="55" y="7"/>
                </a:lnTo>
                <a:lnTo>
                  <a:pt x="48" y="11"/>
                </a:lnTo>
                <a:lnTo>
                  <a:pt x="40" y="16"/>
                </a:lnTo>
                <a:lnTo>
                  <a:pt x="33" y="21"/>
                </a:lnTo>
                <a:lnTo>
                  <a:pt x="26" y="26"/>
                </a:lnTo>
                <a:lnTo>
                  <a:pt x="21" y="33"/>
                </a:lnTo>
                <a:lnTo>
                  <a:pt x="16" y="40"/>
                </a:lnTo>
                <a:lnTo>
                  <a:pt x="12" y="48"/>
                </a:lnTo>
                <a:lnTo>
                  <a:pt x="7" y="55"/>
                </a:lnTo>
                <a:lnTo>
                  <a:pt x="4" y="63"/>
                </a:lnTo>
                <a:lnTo>
                  <a:pt x="2" y="72"/>
                </a:lnTo>
                <a:lnTo>
                  <a:pt x="1" y="80"/>
                </a:lnTo>
                <a:lnTo>
                  <a:pt x="0" y="90"/>
                </a:lnTo>
                <a:lnTo>
                  <a:pt x="0" y="359"/>
                </a:lnTo>
                <a:lnTo>
                  <a:pt x="0" y="359"/>
                </a:lnTo>
                <a:lnTo>
                  <a:pt x="1" y="367"/>
                </a:lnTo>
                <a:lnTo>
                  <a:pt x="2" y="377"/>
                </a:lnTo>
                <a:lnTo>
                  <a:pt x="4" y="385"/>
                </a:lnTo>
                <a:lnTo>
                  <a:pt x="7" y="394"/>
                </a:lnTo>
                <a:lnTo>
                  <a:pt x="12" y="401"/>
                </a:lnTo>
                <a:lnTo>
                  <a:pt x="16" y="409"/>
                </a:lnTo>
                <a:lnTo>
                  <a:pt x="21" y="416"/>
                </a:lnTo>
                <a:lnTo>
                  <a:pt x="26" y="422"/>
                </a:lnTo>
                <a:lnTo>
                  <a:pt x="33" y="428"/>
                </a:lnTo>
                <a:lnTo>
                  <a:pt x="40" y="433"/>
                </a:lnTo>
                <a:lnTo>
                  <a:pt x="48" y="437"/>
                </a:lnTo>
                <a:lnTo>
                  <a:pt x="55" y="441"/>
                </a:lnTo>
                <a:lnTo>
                  <a:pt x="63" y="445"/>
                </a:lnTo>
                <a:lnTo>
                  <a:pt x="72" y="447"/>
                </a:lnTo>
                <a:lnTo>
                  <a:pt x="81" y="448"/>
                </a:lnTo>
                <a:lnTo>
                  <a:pt x="90" y="449"/>
                </a:lnTo>
                <a:lnTo>
                  <a:pt x="1610" y="449"/>
                </a:lnTo>
                <a:lnTo>
                  <a:pt x="1610" y="449"/>
                </a:lnTo>
                <a:lnTo>
                  <a:pt x="1619" y="448"/>
                </a:lnTo>
                <a:lnTo>
                  <a:pt x="1628" y="447"/>
                </a:lnTo>
                <a:lnTo>
                  <a:pt x="1637" y="445"/>
                </a:lnTo>
                <a:lnTo>
                  <a:pt x="1645" y="441"/>
                </a:lnTo>
                <a:lnTo>
                  <a:pt x="1652" y="437"/>
                </a:lnTo>
                <a:lnTo>
                  <a:pt x="1660" y="433"/>
                </a:lnTo>
                <a:lnTo>
                  <a:pt x="1667" y="428"/>
                </a:lnTo>
                <a:lnTo>
                  <a:pt x="1674" y="422"/>
                </a:lnTo>
                <a:lnTo>
                  <a:pt x="1679" y="416"/>
                </a:lnTo>
                <a:lnTo>
                  <a:pt x="1684" y="409"/>
                </a:lnTo>
                <a:lnTo>
                  <a:pt x="1688" y="401"/>
                </a:lnTo>
                <a:lnTo>
                  <a:pt x="1693" y="394"/>
                </a:lnTo>
                <a:lnTo>
                  <a:pt x="1696" y="385"/>
                </a:lnTo>
                <a:lnTo>
                  <a:pt x="1698" y="377"/>
                </a:lnTo>
                <a:lnTo>
                  <a:pt x="1699" y="367"/>
                </a:lnTo>
                <a:lnTo>
                  <a:pt x="1700" y="359"/>
                </a:lnTo>
                <a:lnTo>
                  <a:pt x="1700" y="90"/>
                </a:lnTo>
                <a:lnTo>
                  <a:pt x="1700" y="90"/>
                </a:lnTo>
                <a:lnTo>
                  <a:pt x="1699" y="80"/>
                </a:lnTo>
                <a:lnTo>
                  <a:pt x="1698" y="72"/>
                </a:lnTo>
                <a:lnTo>
                  <a:pt x="1696" y="63"/>
                </a:lnTo>
                <a:lnTo>
                  <a:pt x="1693" y="55"/>
                </a:lnTo>
                <a:lnTo>
                  <a:pt x="1688" y="48"/>
                </a:lnTo>
                <a:lnTo>
                  <a:pt x="1684" y="40"/>
                </a:lnTo>
                <a:lnTo>
                  <a:pt x="1679" y="33"/>
                </a:lnTo>
                <a:lnTo>
                  <a:pt x="1674" y="26"/>
                </a:lnTo>
                <a:lnTo>
                  <a:pt x="1667" y="21"/>
                </a:lnTo>
                <a:lnTo>
                  <a:pt x="1660" y="16"/>
                </a:lnTo>
                <a:lnTo>
                  <a:pt x="1652" y="11"/>
                </a:lnTo>
                <a:lnTo>
                  <a:pt x="1645" y="7"/>
                </a:lnTo>
                <a:lnTo>
                  <a:pt x="1637" y="4"/>
                </a:lnTo>
                <a:lnTo>
                  <a:pt x="1628" y="2"/>
                </a:lnTo>
                <a:lnTo>
                  <a:pt x="1619" y="1"/>
                </a:lnTo>
                <a:lnTo>
                  <a:pt x="1610" y="0"/>
                </a:lnTo>
                <a:lnTo>
                  <a:pt x="1610" y="0"/>
                </a:lnTo>
                <a:close/>
              </a:path>
            </a:pathLst>
          </a:custGeom>
          <a:solidFill>
            <a:schemeClr val="tx2"/>
          </a:solidFill>
          <a:ln w="12700">
            <a:solidFill>
              <a:srgbClr val="95A9C7"/>
            </a:solidFill>
            <a:round/>
            <a:headEnd/>
            <a:tailEnd/>
          </a:ln>
        </p:spPr>
        <p:txBody>
          <a:bodyPr lIns="109627" tIns="54813" rIns="109627" bIns="54813"/>
          <a:lstStyle/>
          <a:p>
            <a:pPr defTabSz="489821" eaLnBrk="1" fontAlgn="auto" hangingPunct="1">
              <a:spcBef>
                <a:spcPts val="0"/>
              </a:spcBef>
              <a:spcAft>
                <a:spcPts val="0"/>
              </a:spcAft>
              <a:defRPr/>
            </a:pPr>
            <a:endParaRPr lang="en-US" sz="3117" kern="0">
              <a:solidFill>
                <a:prstClr val="black"/>
              </a:solidFill>
              <a:ea typeface=""/>
              <a:cs typeface=""/>
            </a:endParaRPr>
          </a:p>
        </p:txBody>
      </p:sp>
      <p:sp>
        <p:nvSpPr>
          <p:cNvPr id="45070" name="TextBox 91"/>
          <p:cNvSpPr txBox="1">
            <a:spLocks noChangeArrowheads="1"/>
          </p:cNvSpPr>
          <p:nvPr/>
        </p:nvSpPr>
        <p:spPr bwMode="auto">
          <a:xfrm>
            <a:off x="5967413" y="3925636"/>
            <a:ext cx="1252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200">
                <a:solidFill>
                  <a:schemeClr val="tx1"/>
                </a:solidFill>
                <a:ea typeface="Calibri" charset="0"/>
                <a:cs typeface="Calibri" charset="0"/>
              </a:rPr>
              <a:t>Scale to Cloud</a:t>
            </a:r>
          </a:p>
        </p:txBody>
      </p:sp>
      <p:sp>
        <p:nvSpPr>
          <p:cNvPr id="45071" name="TextBox 92"/>
          <p:cNvSpPr txBox="1">
            <a:spLocks noChangeArrowheads="1"/>
          </p:cNvSpPr>
          <p:nvPr/>
        </p:nvSpPr>
        <p:spPr bwMode="auto">
          <a:xfrm>
            <a:off x="1602089" y="3925636"/>
            <a:ext cx="1985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1200" dirty="0">
                <a:solidFill>
                  <a:schemeClr val="tx1"/>
                </a:solidFill>
                <a:ea typeface="Calibri" charset="0"/>
                <a:cs typeface="Calibri" charset="0"/>
              </a:rPr>
              <a:t>Cluster of </a:t>
            </a:r>
            <a:r>
              <a:rPr lang="en-US" altLang="en-US" sz="1200" dirty="0" err="1">
                <a:solidFill>
                  <a:schemeClr val="tx1"/>
                </a:solidFill>
                <a:ea typeface="Calibri" charset="0"/>
                <a:cs typeface="Calibri" charset="0"/>
              </a:rPr>
              <a:t>NVLink</a:t>
            </a:r>
            <a:r>
              <a:rPr lang="en-US" altLang="en-US" sz="1200" dirty="0">
                <a:solidFill>
                  <a:schemeClr val="tx1"/>
                </a:solidFill>
                <a:ea typeface="Calibri" charset="0"/>
                <a:cs typeface="Calibri" charset="0"/>
              </a:rPr>
              <a:t> Servers</a:t>
            </a:r>
          </a:p>
        </p:txBody>
      </p:sp>
      <p:sp>
        <p:nvSpPr>
          <p:cNvPr id="31" name="TextBox 92"/>
          <p:cNvSpPr txBox="1">
            <a:spLocks noChangeArrowheads="1"/>
          </p:cNvSpPr>
          <p:nvPr/>
        </p:nvSpPr>
        <p:spPr bwMode="auto">
          <a:xfrm>
            <a:off x="3159125" y="1307849"/>
            <a:ext cx="2454275" cy="300037"/>
          </a:xfrm>
          <a:prstGeom prst="rect">
            <a:avLst/>
          </a:prstGeom>
          <a:solidFill>
            <a:schemeClr val="bg1"/>
          </a:solidFill>
          <a:ln>
            <a:noFill/>
          </a:ln>
          <a:extLst/>
        </p:spPr>
        <p:txBody>
          <a:bodyPr>
            <a:spAutoFit/>
          </a:bodyPr>
          <a:lstStyle>
            <a:lvl1pPr>
              <a:lnSpc>
                <a:spcPct val="90000"/>
              </a:lnSpc>
              <a:spcBef>
                <a:spcPts val="1000"/>
              </a:spcBef>
              <a:buFont typeface="Arial" charset="0"/>
              <a:buChar char="•"/>
              <a:defRPr sz="2800">
                <a:solidFill>
                  <a:schemeClr val="tx1"/>
                </a:solidFill>
                <a:latin typeface="Calibri" charset="0"/>
                <a:ea typeface="Calibri" charset="0"/>
                <a:cs typeface="Calibri" charset="0"/>
              </a:defRPr>
            </a:lvl1pPr>
            <a:lvl2pPr marL="742950" indent="-285750">
              <a:lnSpc>
                <a:spcPct val="90000"/>
              </a:lnSpc>
              <a:spcBef>
                <a:spcPts val="500"/>
              </a:spcBef>
              <a:buFont typeface="Arial" charset="0"/>
              <a:buChar char="•"/>
              <a:defRPr sz="2400">
                <a:solidFill>
                  <a:schemeClr val="tx1"/>
                </a:solidFill>
                <a:latin typeface="Calibri" charset="0"/>
                <a:ea typeface="Calibri" charset="0"/>
                <a:cs typeface="Calibri" charset="0"/>
              </a:defRPr>
            </a:lvl2pPr>
            <a:lvl3pPr marL="1143000" indent="-228600">
              <a:lnSpc>
                <a:spcPct val="90000"/>
              </a:lnSpc>
              <a:spcBef>
                <a:spcPts val="500"/>
              </a:spcBef>
              <a:buFont typeface="Arial" charset="0"/>
              <a:buChar char="•"/>
              <a:defRPr sz="2000">
                <a:solidFill>
                  <a:schemeClr val="tx1"/>
                </a:solidFill>
                <a:latin typeface="Calibri" charset="0"/>
                <a:ea typeface="Calibri" charset="0"/>
                <a:cs typeface="Calibri" charset="0"/>
              </a:defRPr>
            </a:lvl3pPr>
            <a:lvl4pPr marL="1600200" indent="-228600">
              <a:lnSpc>
                <a:spcPct val="90000"/>
              </a:lnSpc>
              <a:spcBef>
                <a:spcPts val="500"/>
              </a:spcBef>
              <a:buFont typeface="Arial" charset="0"/>
              <a:buChar char="•"/>
              <a:defRPr>
                <a:solidFill>
                  <a:schemeClr val="tx1"/>
                </a:solidFill>
                <a:latin typeface="Calibri" charset="0"/>
                <a:ea typeface="Calibri" charset="0"/>
                <a:cs typeface="Calibri" charset="0"/>
              </a:defRPr>
            </a:lvl4pPr>
            <a:lvl5pPr marL="2057400" indent="-228600">
              <a:lnSpc>
                <a:spcPct val="90000"/>
              </a:lnSpc>
              <a:spcBef>
                <a:spcPts val="500"/>
              </a:spcBef>
              <a:buFont typeface="Arial" charset="0"/>
              <a:buChar char="•"/>
              <a:defRPr>
                <a:solidFill>
                  <a:schemeClr val="tx1"/>
                </a:solidFill>
                <a:latin typeface="Calibri" charset="0"/>
                <a:ea typeface="Calibri" charset="0"/>
                <a:cs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Calibri" charset="0"/>
                <a:cs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Calibri" charset="0"/>
                <a:cs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Calibri" charset="0"/>
                <a:cs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Calibri" charset="0"/>
                <a:cs typeface="Calibri" charset="0"/>
              </a:defRPr>
            </a:lvl9pPr>
          </a:lstStyle>
          <a:p>
            <a:pPr eaLnBrk="1" hangingPunct="1">
              <a:lnSpc>
                <a:spcPct val="100000"/>
              </a:lnSpc>
              <a:spcBef>
                <a:spcPct val="0"/>
              </a:spcBef>
              <a:buFontTx/>
              <a:buNone/>
              <a:defRPr/>
            </a:pPr>
            <a:r>
              <a:rPr lang="en-US" altLang="en-US" sz="1350" dirty="0">
                <a:solidFill>
                  <a:schemeClr val="bg2"/>
                </a:solidFill>
                <a:latin typeface="+mn-lt"/>
                <a:ea typeface="Trebuchet MS" charset="0"/>
                <a:cs typeface="Trebuchet MS" charset="0"/>
              </a:rPr>
              <a:t>PowerAI Enterprise </a:t>
            </a:r>
            <a:r>
              <a:rPr lang="en-US" altLang="en-US" sz="1050" dirty="0">
                <a:solidFill>
                  <a:schemeClr val="bg2"/>
                </a:solidFill>
                <a:latin typeface="+mn-lt"/>
                <a:ea typeface="Trebuchet MS" charset="0"/>
                <a:cs typeface="Trebuchet MS" charset="0"/>
              </a:rPr>
              <a:t>(Coming)</a:t>
            </a:r>
            <a:endParaRPr lang="en-US" altLang="en-US" sz="1350" dirty="0">
              <a:solidFill>
                <a:schemeClr val="bg2"/>
              </a:solidFill>
              <a:latin typeface="+mn-lt"/>
              <a:ea typeface="Trebuchet MS" charset="0"/>
              <a:cs typeface="Trebuchet MS" charset="0"/>
            </a:endParaRPr>
          </a:p>
        </p:txBody>
      </p:sp>
    </p:spTree>
    <p:extLst>
      <p:ext uri="{BB962C8B-B14F-4D97-AF65-F5344CB8AC3E}">
        <p14:creationId xmlns:p14="http://schemas.microsoft.com/office/powerpoint/2010/main" val="14825085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Deep Learning / AI Enterprise Use Cases</a:t>
            </a:r>
          </a:p>
        </p:txBody>
      </p:sp>
      <p:sp>
        <p:nvSpPr>
          <p:cNvPr id="3" name="Content Placeholder 2"/>
          <p:cNvSpPr>
            <a:spLocks noGrp="1"/>
          </p:cNvSpPr>
          <p:nvPr>
            <p:ph sz="half" idx="1"/>
          </p:nvPr>
        </p:nvSpPr>
        <p:spPr/>
        <p:txBody>
          <a:bodyPr>
            <a:normAutofit/>
          </a:bodyPr>
          <a:lstStyle/>
          <a:p>
            <a:pPr marL="0" indent="0">
              <a:lnSpc>
                <a:spcPct val="120000"/>
              </a:lnSpc>
              <a:spcBef>
                <a:spcPts val="450"/>
              </a:spcBef>
              <a:buNone/>
            </a:pPr>
            <a:r>
              <a:rPr lang="en-US" b="1" dirty="0">
                <a:solidFill>
                  <a:schemeClr val="bg1"/>
                </a:solidFill>
              </a:rPr>
              <a:t>Financial Services</a:t>
            </a:r>
          </a:p>
          <a:p>
            <a:pPr>
              <a:lnSpc>
                <a:spcPct val="120000"/>
              </a:lnSpc>
              <a:spcBef>
                <a:spcPts val="450"/>
              </a:spcBef>
            </a:pPr>
            <a:r>
              <a:rPr lang="en-US" dirty="0"/>
              <a:t>Fraud detection, Credit Risk Analysis, Customer cross-sell</a:t>
            </a:r>
          </a:p>
          <a:p>
            <a:pPr marL="0" indent="0">
              <a:lnSpc>
                <a:spcPct val="120000"/>
              </a:lnSpc>
              <a:spcBef>
                <a:spcPts val="450"/>
              </a:spcBef>
              <a:buNone/>
            </a:pPr>
            <a:r>
              <a:rPr lang="en-US" b="1" dirty="0">
                <a:solidFill>
                  <a:schemeClr val="bg1"/>
                </a:solidFill>
              </a:rPr>
              <a:t>Retailers</a:t>
            </a:r>
          </a:p>
          <a:p>
            <a:pPr>
              <a:lnSpc>
                <a:spcPct val="120000"/>
              </a:lnSpc>
              <a:spcBef>
                <a:spcPts val="450"/>
              </a:spcBef>
            </a:pPr>
            <a:r>
              <a:rPr lang="en-US" dirty="0"/>
              <a:t>Recommendation engines using POS data, E-tail image analytics</a:t>
            </a:r>
          </a:p>
          <a:p>
            <a:pPr>
              <a:lnSpc>
                <a:spcPct val="120000"/>
              </a:lnSpc>
              <a:spcBef>
                <a:spcPts val="450"/>
              </a:spcBef>
            </a:pPr>
            <a:r>
              <a:rPr lang="en-US" dirty="0"/>
              <a:t>Computer vision for shopping carts, manufacturing</a:t>
            </a:r>
          </a:p>
          <a:p>
            <a:pPr marL="0" indent="0">
              <a:lnSpc>
                <a:spcPct val="120000"/>
              </a:lnSpc>
              <a:spcBef>
                <a:spcPts val="450"/>
              </a:spcBef>
              <a:buNone/>
            </a:pPr>
            <a:r>
              <a:rPr lang="en-US" b="1" dirty="0">
                <a:solidFill>
                  <a:schemeClr val="bg1"/>
                </a:solidFill>
              </a:rPr>
              <a:t>Internal Business Processes</a:t>
            </a:r>
          </a:p>
          <a:p>
            <a:pPr>
              <a:lnSpc>
                <a:spcPct val="120000"/>
              </a:lnSpc>
              <a:spcBef>
                <a:spcPts val="450"/>
              </a:spcBef>
            </a:pPr>
            <a:r>
              <a:rPr lang="en-US" dirty="0"/>
              <a:t>Expense Insights, Marketing Ad buy bid optimization</a:t>
            </a:r>
          </a:p>
          <a:p>
            <a:pPr marL="0" indent="0">
              <a:lnSpc>
                <a:spcPct val="120000"/>
              </a:lnSpc>
              <a:spcBef>
                <a:spcPts val="450"/>
              </a:spcBef>
              <a:buNone/>
            </a:pPr>
            <a:endParaRPr lang="en-US" dirty="0"/>
          </a:p>
          <a:p>
            <a:pPr>
              <a:lnSpc>
                <a:spcPct val="120000"/>
              </a:lnSpc>
              <a:spcBef>
                <a:spcPts val="450"/>
              </a:spcBef>
            </a:pPr>
            <a:endParaRPr lang="en-US" dirty="0"/>
          </a:p>
          <a:p>
            <a:pPr>
              <a:lnSpc>
                <a:spcPct val="120000"/>
              </a:lnSpc>
              <a:spcBef>
                <a:spcPts val="450"/>
              </a:spcBef>
            </a:pPr>
            <a:endParaRPr lang="en-US" dirty="0"/>
          </a:p>
        </p:txBody>
      </p:sp>
      <p:sp>
        <p:nvSpPr>
          <p:cNvPr id="4" name="Content Placeholder 3"/>
          <p:cNvSpPr>
            <a:spLocks noGrp="1"/>
          </p:cNvSpPr>
          <p:nvPr>
            <p:ph sz="half" idx="2"/>
          </p:nvPr>
        </p:nvSpPr>
        <p:spPr/>
        <p:txBody>
          <a:bodyPr>
            <a:normAutofit/>
          </a:bodyPr>
          <a:lstStyle/>
          <a:p>
            <a:pPr marL="0" indent="0">
              <a:lnSpc>
                <a:spcPct val="120000"/>
              </a:lnSpc>
              <a:spcBef>
                <a:spcPts val="450"/>
              </a:spcBef>
              <a:buNone/>
            </a:pPr>
            <a:r>
              <a:rPr lang="en-US" b="1" dirty="0" err="1">
                <a:solidFill>
                  <a:schemeClr val="bg1"/>
                </a:solidFill>
              </a:rPr>
              <a:t>Chatbots</a:t>
            </a:r>
            <a:r>
              <a:rPr lang="en-US" b="1" dirty="0">
                <a:solidFill>
                  <a:schemeClr val="bg1"/>
                </a:solidFill>
              </a:rPr>
              <a:t>, Call Center Automation</a:t>
            </a:r>
          </a:p>
          <a:p>
            <a:pPr>
              <a:lnSpc>
                <a:spcPct val="120000"/>
              </a:lnSpc>
              <a:spcBef>
                <a:spcPts val="450"/>
              </a:spcBef>
            </a:pPr>
            <a:r>
              <a:rPr lang="en-US" dirty="0"/>
              <a:t>Understand speech, language, answer questions, enable smarter search</a:t>
            </a:r>
            <a:endParaRPr lang="en-US" b="1" dirty="0">
              <a:solidFill>
                <a:schemeClr val="tx2"/>
              </a:solidFill>
            </a:endParaRPr>
          </a:p>
          <a:p>
            <a:pPr marL="0" indent="0">
              <a:lnSpc>
                <a:spcPct val="120000"/>
              </a:lnSpc>
              <a:spcBef>
                <a:spcPts val="450"/>
              </a:spcBef>
              <a:buNone/>
            </a:pPr>
            <a:r>
              <a:rPr lang="en-US" b="1" dirty="0">
                <a:solidFill>
                  <a:schemeClr val="bg1"/>
                </a:solidFill>
              </a:rPr>
              <a:t>Transportation </a:t>
            </a:r>
          </a:p>
          <a:p>
            <a:pPr>
              <a:lnSpc>
                <a:spcPct val="120000"/>
              </a:lnSpc>
              <a:spcBef>
                <a:spcPts val="450"/>
              </a:spcBef>
            </a:pPr>
            <a:r>
              <a:rPr lang="en-US" dirty="0"/>
              <a:t>Computer vision for self-driving vehicles, inventory inspection</a:t>
            </a:r>
          </a:p>
          <a:p>
            <a:pPr marL="0" indent="0">
              <a:lnSpc>
                <a:spcPct val="120000"/>
              </a:lnSpc>
              <a:spcBef>
                <a:spcPts val="450"/>
              </a:spcBef>
              <a:buNone/>
            </a:pPr>
            <a:r>
              <a:rPr lang="en-US" b="1" dirty="0">
                <a:solidFill>
                  <a:schemeClr val="bg1"/>
                </a:solidFill>
              </a:rPr>
              <a:t>Text Analytics of Social Media, Call Center Phone Logs</a:t>
            </a:r>
          </a:p>
          <a:p>
            <a:pPr>
              <a:lnSpc>
                <a:spcPct val="120000"/>
              </a:lnSpc>
              <a:spcBef>
                <a:spcPts val="450"/>
              </a:spcBef>
            </a:pPr>
            <a:r>
              <a:rPr lang="en-US" dirty="0"/>
              <a:t>Wikipedia style output of key events and highlights, updated regularly</a:t>
            </a:r>
          </a:p>
          <a:p>
            <a:endParaRPr lang="en-US" dirty="0"/>
          </a:p>
        </p:txBody>
      </p:sp>
    </p:spTree>
    <p:extLst>
      <p:ext uri="{BB962C8B-B14F-4D97-AF65-F5344CB8AC3E}">
        <p14:creationId xmlns:p14="http://schemas.microsoft.com/office/powerpoint/2010/main" val="205389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822325" y="1284288"/>
            <a:ext cx="1042988"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AUTOMOTIVE</a:t>
            </a:r>
          </a:p>
        </p:txBody>
      </p:sp>
      <p:sp>
        <p:nvSpPr>
          <p:cNvPr id="60418" name="TextBox 7"/>
          <p:cNvSpPr txBox="1">
            <a:spLocks noChangeArrowheads="1"/>
          </p:cNvSpPr>
          <p:nvPr/>
        </p:nvSpPr>
        <p:spPr bwMode="auto">
          <a:xfrm>
            <a:off x="654050" y="1525588"/>
            <a:ext cx="137953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Auto sensors reporting location, problems</a:t>
            </a:r>
          </a:p>
        </p:txBody>
      </p:sp>
      <p:sp>
        <p:nvSpPr>
          <p:cNvPr id="188" name="Rectangle 187"/>
          <p:cNvSpPr/>
          <p:nvPr/>
        </p:nvSpPr>
        <p:spPr>
          <a:xfrm>
            <a:off x="2055813" y="1284288"/>
            <a:ext cx="1411287"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COMMUNICATIONS</a:t>
            </a:r>
          </a:p>
        </p:txBody>
      </p:sp>
      <p:sp>
        <p:nvSpPr>
          <p:cNvPr id="60420" name="TextBox 7"/>
          <p:cNvSpPr txBox="1">
            <a:spLocks noChangeArrowheads="1"/>
          </p:cNvSpPr>
          <p:nvPr/>
        </p:nvSpPr>
        <p:spPr bwMode="auto">
          <a:xfrm>
            <a:off x="2071688" y="1525588"/>
            <a:ext cx="13795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Location-based advertising </a:t>
            </a:r>
          </a:p>
        </p:txBody>
      </p:sp>
      <p:grpSp>
        <p:nvGrpSpPr>
          <p:cNvPr id="60421" name="Group 66"/>
          <p:cNvGrpSpPr>
            <a:grpSpLocks/>
          </p:cNvGrpSpPr>
          <p:nvPr/>
        </p:nvGrpSpPr>
        <p:grpSpPr bwMode="auto">
          <a:xfrm>
            <a:off x="2551113" y="700088"/>
            <a:ext cx="541337" cy="541337"/>
            <a:chOff x="3509381" y="1606206"/>
            <a:chExt cx="722126" cy="722126"/>
          </a:xfrm>
        </p:grpSpPr>
        <p:sp>
          <p:nvSpPr>
            <p:cNvPr id="192" name="Oval 191"/>
            <p:cNvSpPr/>
            <p:nvPr/>
          </p:nvSpPr>
          <p:spPr>
            <a:xfrm>
              <a:off x="3509381" y="1606206"/>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93" name="Picture 1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47446" y="1760986"/>
              <a:ext cx="445996" cy="44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22" name="Group 65"/>
          <p:cNvGrpSpPr>
            <a:grpSpLocks/>
          </p:cNvGrpSpPr>
          <p:nvPr/>
        </p:nvGrpSpPr>
        <p:grpSpPr bwMode="auto">
          <a:xfrm>
            <a:off x="1096963" y="700088"/>
            <a:ext cx="541337" cy="541337"/>
            <a:chOff x="1463023" y="1605926"/>
            <a:chExt cx="722126" cy="722406"/>
          </a:xfrm>
        </p:grpSpPr>
        <p:sp>
          <p:nvSpPr>
            <p:cNvPr id="186" name="Oval 185"/>
            <p:cNvSpPr/>
            <p:nvPr/>
          </p:nvSpPr>
          <p:spPr>
            <a:xfrm>
              <a:off x="1463023" y="1605926"/>
              <a:ext cx="722126" cy="7224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91" name="Picture 1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89503" y="1605926"/>
              <a:ext cx="659942" cy="55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7" name="Rectangle 196"/>
          <p:cNvSpPr/>
          <p:nvPr/>
        </p:nvSpPr>
        <p:spPr>
          <a:xfrm>
            <a:off x="3382963" y="1284288"/>
            <a:ext cx="2262187"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CONSUMER PACKAGED GOODS</a:t>
            </a:r>
          </a:p>
        </p:txBody>
      </p:sp>
      <p:sp>
        <p:nvSpPr>
          <p:cNvPr id="60424" name="TextBox 7"/>
          <p:cNvSpPr txBox="1">
            <a:spLocks noChangeArrowheads="1"/>
          </p:cNvSpPr>
          <p:nvPr/>
        </p:nvSpPr>
        <p:spPr bwMode="auto">
          <a:xfrm>
            <a:off x="3824288" y="1525588"/>
            <a:ext cx="13795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Sentiment analysis of </a:t>
            </a:r>
            <a:br>
              <a:rPr lang="en-US" altLang="x-none" sz="900">
                <a:latin typeface="+mn-lt"/>
                <a:ea typeface="Trebuchet MS" charset="0"/>
                <a:cs typeface="Trebuchet MS" charset="0"/>
              </a:rPr>
            </a:br>
            <a:r>
              <a:rPr lang="en-US" altLang="x-none" sz="900">
                <a:latin typeface="+mn-lt"/>
                <a:ea typeface="Trebuchet MS" charset="0"/>
                <a:cs typeface="Trebuchet MS" charset="0"/>
              </a:rPr>
              <a:t>what’s hot, problems</a:t>
            </a:r>
          </a:p>
        </p:txBody>
      </p:sp>
      <p:grpSp>
        <p:nvGrpSpPr>
          <p:cNvPr id="60425" name="Group 68"/>
          <p:cNvGrpSpPr>
            <a:grpSpLocks/>
          </p:cNvGrpSpPr>
          <p:nvPr/>
        </p:nvGrpSpPr>
        <p:grpSpPr bwMode="auto">
          <a:xfrm>
            <a:off x="6124575" y="700088"/>
            <a:ext cx="541338" cy="541337"/>
            <a:chOff x="7775273" y="1606206"/>
            <a:chExt cx="722126" cy="722126"/>
          </a:xfrm>
        </p:grpSpPr>
        <p:sp>
          <p:nvSpPr>
            <p:cNvPr id="201" name="Oval 200"/>
            <p:cNvSpPr/>
            <p:nvPr/>
          </p:nvSpPr>
          <p:spPr>
            <a:xfrm>
              <a:off x="7775273" y="1606206"/>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sp>
          <p:nvSpPr>
            <p:cNvPr id="202" name="Rectangle 201"/>
            <p:cNvSpPr/>
            <p:nvPr/>
          </p:nvSpPr>
          <p:spPr>
            <a:xfrm>
              <a:off x="7903857" y="1645846"/>
              <a:ext cx="474358" cy="614125"/>
            </a:xfrm>
            <a:prstGeom prst="rect">
              <a:avLst/>
            </a:prstGeom>
          </p:spPr>
          <p:txBody>
            <a:bodyPr wrap="none">
              <a:spAutoFit/>
            </a:bodyPr>
            <a:lstStyle/>
            <a:p>
              <a:pPr defTabSz="380989">
                <a:defRPr/>
              </a:pPr>
              <a:r>
                <a:rPr lang="en-US" sz="2400" b="1" dirty="0">
                  <a:solidFill>
                    <a:schemeClr val="bg2"/>
                  </a:solidFill>
                  <a:ea typeface="MS PGothic" pitchFamily="34" charset="-128"/>
                  <a:cs typeface="Arial" panose="020B0604020202020204" pitchFamily="34" charset="0"/>
                </a:rPr>
                <a:t>$</a:t>
              </a:r>
              <a:endParaRPr lang="en-US" sz="4050" b="1" dirty="0">
                <a:solidFill>
                  <a:schemeClr val="bg2"/>
                </a:solidFill>
                <a:ea typeface="MS PGothic" pitchFamily="34" charset="-128"/>
                <a:cs typeface="Arial" panose="020B0604020202020204" pitchFamily="34" charset="0"/>
              </a:endParaRPr>
            </a:p>
          </p:txBody>
        </p:sp>
      </p:grpSp>
      <p:sp>
        <p:nvSpPr>
          <p:cNvPr id="204" name="Rectangle 203"/>
          <p:cNvSpPr/>
          <p:nvPr/>
        </p:nvSpPr>
        <p:spPr>
          <a:xfrm>
            <a:off x="5567363" y="1284288"/>
            <a:ext cx="1576387"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FINANCIAL SERVICES</a:t>
            </a:r>
          </a:p>
        </p:txBody>
      </p:sp>
      <p:sp>
        <p:nvSpPr>
          <p:cNvPr id="60427" name="TextBox 7"/>
          <p:cNvSpPr txBox="1">
            <a:spLocks noChangeArrowheads="1"/>
          </p:cNvSpPr>
          <p:nvPr/>
        </p:nvSpPr>
        <p:spPr bwMode="auto">
          <a:xfrm>
            <a:off x="5495925" y="1525588"/>
            <a:ext cx="1717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Risk </a:t>
            </a:r>
            <a:r>
              <a:rPr lang="en-US" altLang="x-none" sz="900">
                <a:latin typeface="+mn-lt"/>
                <a:ea typeface="Trebuchet MS" charset="0"/>
                <a:cs typeface="Arial" charset="0"/>
              </a:rPr>
              <a:t>&amp;</a:t>
            </a:r>
            <a:r>
              <a:rPr lang="en-US" altLang="x-none" sz="900">
                <a:latin typeface="+mn-lt"/>
                <a:ea typeface="Trebuchet MS" charset="0"/>
                <a:cs typeface="Trebuchet MS" charset="0"/>
              </a:rPr>
              <a:t> portfolio analysis </a:t>
            </a:r>
          </a:p>
          <a:p>
            <a:pPr algn="ctr">
              <a:lnSpc>
                <a:spcPct val="80000"/>
              </a:lnSpc>
              <a:spcAft>
                <a:spcPts val="275"/>
              </a:spcAft>
            </a:pPr>
            <a:r>
              <a:rPr lang="en-US" altLang="x-none" sz="900">
                <a:latin typeface="+mn-lt"/>
                <a:ea typeface="Trebuchet MS" charset="0"/>
                <a:cs typeface="Trebuchet MS" charset="0"/>
              </a:rPr>
              <a:t>New products</a:t>
            </a:r>
          </a:p>
        </p:txBody>
      </p:sp>
      <p:sp>
        <p:nvSpPr>
          <p:cNvPr id="209" name="Rectangle 208"/>
          <p:cNvSpPr/>
          <p:nvPr/>
        </p:nvSpPr>
        <p:spPr>
          <a:xfrm>
            <a:off x="7069138" y="1284288"/>
            <a:ext cx="1860550"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EDUCATION </a:t>
            </a:r>
            <a:r>
              <a:rPr lang="en-US" sz="1050" dirty="0">
                <a:ea typeface="MS PGothic" pitchFamily="34" charset="-128"/>
                <a:cs typeface="Arial" panose="020B0604020202020204" pitchFamily="34" charset="0"/>
              </a:rPr>
              <a:t>&amp;</a:t>
            </a:r>
            <a:r>
              <a:rPr lang="en-US" sz="1050" dirty="0">
                <a:ea typeface="MS PGothic" pitchFamily="34" charset="-128"/>
              </a:rPr>
              <a:t> RESEARCH</a:t>
            </a:r>
          </a:p>
        </p:txBody>
      </p:sp>
      <p:sp>
        <p:nvSpPr>
          <p:cNvPr id="60429" name="TextBox 7"/>
          <p:cNvSpPr txBox="1">
            <a:spLocks noChangeArrowheads="1"/>
          </p:cNvSpPr>
          <p:nvPr/>
        </p:nvSpPr>
        <p:spPr bwMode="auto">
          <a:xfrm>
            <a:off x="7140575" y="1525588"/>
            <a:ext cx="17176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Experiment sensor analysis</a:t>
            </a:r>
          </a:p>
        </p:txBody>
      </p:sp>
      <p:grpSp>
        <p:nvGrpSpPr>
          <p:cNvPr id="60430" name="Group 69"/>
          <p:cNvGrpSpPr>
            <a:grpSpLocks/>
          </p:cNvGrpSpPr>
          <p:nvPr/>
        </p:nvGrpSpPr>
        <p:grpSpPr bwMode="auto">
          <a:xfrm>
            <a:off x="7761288" y="700088"/>
            <a:ext cx="541337" cy="541337"/>
            <a:chOff x="9957933" y="1606206"/>
            <a:chExt cx="722126" cy="722126"/>
          </a:xfrm>
        </p:grpSpPr>
        <p:sp>
          <p:nvSpPr>
            <p:cNvPr id="206" name="Oval 205"/>
            <p:cNvSpPr/>
            <p:nvPr/>
          </p:nvSpPr>
          <p:spPr>
            <a:xfrm>
              <a:off x="9957933" y="1606206"/>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87" name="Picture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18517" y="1670824"/>
              <a:ext cx="574239" cy="57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 name="Rectangle 210"/>
          <p:cNvSpPr/>
          <p:nvPr/>
        </p:nvSpPr>
        <p:spPr>
          <a:xfrm>
            <a:off x="554038" y="2517775"/>
            <a:ext cx="1579562" cy="400050"/>
          </a:xfrm>
          <a:prstGeom prst="rect">
            <a:avLst/>
          </a:prstGeom>
        </p:spPr>
        <p:txBody>
          <a:bodyPr wrap="none" lIns="76199" tIns="38099" rIns="76199" bIns="38099">
            <a:spAutoFit/>
          </a:bodyPr>
          <a:lstStyle/>
          <a:p>
            <a:pPr algn="ctr" defTabSz="380989">
              <a:defRPr/>
            </a:pPr>
            <a:r>
              <a:rPr lang="en-US" sz="1050" dirty="0">
                <a:ea typeface="MS PGothic" pitchFamily="34" charset="-128"/>
              </a:rPr>
              <a:t>HIGH TECHNOLOGY / </a:t>
            </a:r>
            <a:br>
              <a:rPr lang="en-US" sz="1050" dirty="0">
                <a:ea typeface="MS PGothic" pitchFamily="34" charset="-128"/>
              </a:rPr>
            </a:br>
            <a:r>
              <a:rPr lang="en-US" sz="1050" dirty="0">
                <a:ea typeface="MS PGothic" pitchFamily="34" charset="-128"/>
              </a:rPr>
              <a:t>INDUSTRIAL MFG.</a:t>
            </a:r>
          </a:p>
        </p:txBody>
      </p:sp>
      <p:sp>
        <p:nvSpPr>
          <p:cNvPr id="60432" name="TextBox 7"/>
          <p:cNvSpPr txBox="1">
            <a:spLocks noChangeArrowheads="1"/>
          </p:cNvSpPr>
          <p:nvPr/>
        </p:nvSpPr>
        <p:spPr bwMode="auto">
          <a:xfrm>
            <a:off x="654050" y="2905125"/>
            <a:ext cx="13795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Mfg. quality</a:t>
            </a:r>
          </a:p>
          <a:p>
            <a:pPr algn="ctr">
              <a:lnSpc>
                <a:spcPct val="80000"/>
              </a:lnSpc>
              <a:spcAft>
                <a:spcPts val="275"/>
              </a:spcAft>
            </a:pPr>
            <a:r>
              <a:rPr lang="en-US" altLang="x-none" sz="900">
                <a:latin typeface="+mn-lt"/>
                <a:ea typeface="Trebuchet MS" charset="0"/>
                <a:cs typeface="Trebuchet MS" charset="0"/>
              </a:rPr>
              <a:t>Warranty analysis </a:t>
            </a:r>
          </a:p>
        </p:txBody>
      </p:sp>
      <p:sp>
        <p:nvSpPr>
          <p:cNvPr id="217" name="Rectangle 216"/>
          <p:cNvSpPr/>
          <p:nvPr/>
        </p:nvSpPr>
        <p:spPr>
          <a:xfrm>
            <a:off x="2214563" y="2517775"/>
            <a:ext cx="1163637"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LIFE SCIENCES</a:t>
            </a:r>
          </a:p>
        </p:txBody>
      </p:sp>
      <p:sp>
        <p:nvSpPr>
          <p:cNvPr id="60434" name="TextBox 7"/>
          <p:cNvSpPr txBox="1">
            <a:spLocks noChangeArrowheads="1"/>
          </p:cNvSpPr>
          <p:nvPr/>
        </p:nvSpPr>
        <p:spPr bwMode="auto">
          <a:xfrm>
            <a:off x="2108200" y="2779713"/>
            <a:ext cx="1377950"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Clinical trials</a:t>
            </a:r>
          </a:p>
        </p:txBody>
      </p:sp>
      <p:sp>
        <p:nvSpPr>
          <p:cNvPr id="222" name="Rectangle 221"/>
          <p:cNvSpPr/>
          <p:nvPr/>
        </p:nvSpPr>
        <p:spPr>
          <a:xfrm>
            <a:off x="3338513" y="2517775"/>
            <a:ext cx="2109787" cy="238125"/>
          </a:xfrm>
          <a:prstGeom prst="rect">
            <a:avLst/>
          </a:prstGeom>
        </p:spPr>
        <p:txBody>
          <a:bodyPr lIns="76199" tIns="38099" rIns="76199" bIns="38099">
            <a:spAutoFit/>
          </a:bodyPr>
          <a:lstStyle/>
          <a:p>
            <a:pPr algn="ctr" defTabSz="380989">
              <a:defRPr/>
            </a:pPr>
            <a:r>
              <a:rPr lang="en-US" sz="1050" dirty="0">
                <a:ea typeface="MS PGothic" pitchFamily="34" charset="-128"/>
              </a:rPr>
              <a:t>MEDIA/ENTERTAINMENT</a:t>
            </a:r>
          </a:p>
        </p:txBody>
      </p:sp>
      <p:sp>
        <p:nvSpPr>
          <p:cNvPr id="60436" name="TextBox 7"/>
          <p:cNvSpPr txBox="1">
            <a:spLocks noChangeArrowheads="1"/>
          </p:cNvSpPr>
          <p:nvPr/>
        </p:nvSpPr>
        <p:spPr bwMode="auto">
          <a:xfrm>
            <a:off x="3703638" y="2779713"/>
            <a:ext cx="137953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Viewers / advertising effectiveness</a:t>
            </a:r>
          </a:p>
        </p:txBody>
      </p:sp>
      <p:sp>
        <p:nvSpPr>
          <p:cNvPr id="227" name="Rectangle 226"/>
          <p:cNvSpPr/>
          <p:nvPr/>
        </p:nvSpPr>
        <p:spPr>
          <a:xfrm>
            <a:off x="5591175" y="2517775"/>
            <a:ext cx="1528763" cy="400050"/>
          </a:xfrm>
          <a:prstGeom prst="rect">
            <a:avLst/>
          </a:prstGeom>
        </p:spPr>
        <p:txBody>
          <a:bodyPr wrap="none" lIns="76199" tIns="38099" rIns="76199" bIns="38099">
            <a:spAutoFit/>
          </a:bodyPr>
          <a:lstStyle/>
          <a:p>
            <a:pPr algn="ctr" defTabSz="380989">
              <a:defRPr/>
            </a:pPr>
            <a:r>
              <a:rPr lang="en-US" sz="1050" dirty="0">
                <a:ea typeface="MS PGothic" pitchFamily="34" charset="-128"/>
              </a:rPr>
              <a:t>ON-LINE SERVICES / </a:t>
            </a:r>
            <a:br>
              <a:rPr lang="en-US" sz="1050" dirty="0">
                <a:ea typeface="MS PGothic" pitchFamily="34" charset="-128"/>
              </a:rPr>
            </a:br>
            <a:r>
              <a:rPr lang="en-US" sz="1050" dirty="0">
                <a:ea typeface="MS PGothic" pitchFamily="34" charset="-128"/>
              </a:rPr>
              <a:t>SOCIAL MEDIA</a:t>
            </a:r>
          </a:p>
        </p:txBody>
      </p:sp>
      <p:sp>
        <p:nvSpPr>
          <p:cNvPr id="60438" name="TextBox 7"/>
          <p:cNvSpPr txBox="1">
            <a:spLocks noChangeArrowheads="1"/>
          </p:cNvSpPr>
          <p:nvPr/>
        </p:nvSpPr>
        <p:spPr bwMode="auto">
          <a:xfrm>
            <a:off x="5495925" y="2900363"/>
            <a:ext cx="17176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People </a:t>
            </a:r>
            <a:r>
              <a:rPr lang="en-US" altLang="x-none" sz="900">
                <a:latin typeface="+mn-lt"/>
                <a:ea typeface="Trebuchet MS" charset="0"/>
                <a:cs typeface="Arial" charset="0"/>
              </a:rPr>
              <a:t>&amp;</a:t>
            </a:r>
            <a:r>
              <a:rPr lang="en-US" altLang="x-none" sz="900">
                <a:latin typeface="+mn-lt"/>
                <a:ea typeface="Trebuchet MS" charset="0"/>
                <a:cs typeface="Trebuchet MS" charset="0"/>
              </a:rPr>
              <a:t> career matching</a:t>
            </a:r>
          </a:p>
        </p:txBody>
      </p:sp>
      <p:sp>
        <p:nvSpPr>
          <p:cNvPr id="230" name="Rectangle 229"/>
          <p:cNvSpPr/>
          <p:nvPr/>
        </p:nvSpPr>
        <p:spPr>
          <a:xfrm>
            <a:off x="7450138" y="2517775"/>
            <a:ext cx="1098550"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HEALTH CARE</a:t>
            </a:r>
          </a:p>
        </p:txBody>
      </p:sp>
      <p:sp>
        <p:nvSpPr>
          <p:cNvPr id="60440" name="TextBox 7"/>
          <p:cNvSpPr txBox="1">
            <a:spLocks noChangeArrowheads="1"/>
          </p:cNvSpPr>
          <p:nvPr/>
        </p:nvSpPr>
        <p:spPr bwMode="auto">
          <a:xfrm>
            <a:off x="7140575" y="2779713"/>
            <a:ext cx="17176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Patient sensors, </a:t>
            </a:r>
            <a:br>
              <a:rPr lang="en-US" altLang="x-none" sz="900">
                <a:latin typeface="+mn-lt"/>
                <a:ea typeface="Trebuchet MS" charset="0"/>
                <a:cs typeface="Trebuchet MS" charset="0"/>
              </a:rPr>
            </a:br>
            <a:r>
              <a:rPr lang="en-US" altLang="x-none" sz="900">
                <a:latin typeface="+mn-lt"/>
                <a:ea typeface="Trebuchet MS" charset="0"/>
                <a:cs typeface="Trebuchet MS" charset="0"/>
              </a:rPr>
              <a:t>monitoring, EHRs</a:t>
            </a:r>
          </a:p>
        </p:txBody>
      </p:sp>
      <p:sp>
        <p:nvSpPr>
          <p:cNvPr id="233" name="Rectangle 232"/>
          <p:cNvSpPr/>
          <p:nvPr/>
        </p:nvSpPr>
        <p:spPr>
          <a:xfrm>
            <a:off x="935038" y="3841750"/>
            <a:ext cx="817562"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OIL</a:t>
            </a:r>
            <a:r>
              <a:rPr lang="en-US" sz="1050" dirty="0">
                <a:ea typeface="MS PGothic" pitchFamily="34" charset="-128"/>
                <a:cs typeface="Arial" panose="020B0604020202020204" pitchFamily="34" charset="0"/>
              </a:rPr>
              <a:t> &amp; </a:t>
            </a:r>
            <a:r>
              <a:rPr lang="en-US" sz="1050" dirty="0">
                <a:ea typeface="MS PGothic" pitchFamily="34" charset="-128"/>
              </a:rPr>
              <a:t>GAS</a:t>
            </a:r>
          </a:p>
        </p:txBody>
      </p:sp>
      <p:sp>
        <p:nvSpPr>
          <p:cNvPr id="60442" name="TextBox 7"/>
          <p:cNvSpPr txBox="1">
            <a:spLocks noChangeArrowheads="1"/>
          </p:cNvSpPr>
          <p:nvPr/>
        </p:nvSpPr>
        <p:spPr bwMode="auto">
          <a:xfrm>
            <a:off x="654050" y="4092575"/>
            <a:ext cx="13795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Drilling exploration sensor analysis</a:t>
            </a:r>
          </a:p>
        </p:txBody>
      </p:sp>
      <p:sp>
        <p:nvSpPr>
          <p:cNvPr id="236" name="Rectangle 235"/>
          <p:cNvSpPr/>
          <p:nvPr/>
        </p:nvSpPr>
        <p:spPr>
          <a:xfrm>
            <a:off x="2486025" y="3841750"/>
            <a:ext cx="623888"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RETAIL</a:t>
            </a:r>
          </a:p>
        </p:txBody>
      </p:sp>
      <p:sp>
        <p:nvSpPr>
          <p:cNvPr id="60444" name="TextBox 7"/>
          <p:cNvSpPr txBox="1">
            <a:spLocks noChangeArrowheads="1"/>
          </p:cNvSpPr>
          <p:nvPr/>
        </p:nvSpPr>
        <p:spPr bwMode="auto">
          <a:xfrm>
            <a:off x="2108200" y="4092575"/>
            <a:ext cx="1379538"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Consumer sentiment</a:t>
            </a:r>
          </a:p>
        </p:txBody>
      </p:sp>
      <p:sp>
        <p:nvSpPr>
          <p:cNvPr id="241" name="Rectangle 240"/>
          <p:cNvSpPr/>
          <p:nvPr/>
        </p:nvSpPr>
        <p:spPr>
          <a:xfrm>
            <a:off x="3776663" y="3841750"/>
            <a:ext cx="1393825" cy="400050"/>
          </a:xfrm>
          <a:prstGeom prst="rect">
            <a:avLst/>
          </a:prstGeom>
        </p:spPr>
        <p:txBody>
          <a:bodyPr wrap="none" lIns="76199" tIns="38099" rIns="76199" bIns="38099">
            <a:spAutoFit/>
          </a:bodyPr>
          <a:lstStyle/>
          <a:p>
            <a:pPr algn="ctr" defTabSz="380989">
              <a:defRPr/>
            </a:pPr>
            <a:r>
              <a:rPr lang="en-US" sz="1050" dirty="0">
                <a:ea typeface="MS PGothic" pitchFamily="34" charset="-128"/>
              </a:rPr>
              <a:t>TRAVEL </a:t>
            </a:r>
            <a:r>
              <a:rPr lang="en-US" sz="1050" dirty="0">
                <a:ea typeface="MS PGothic" pitchFamily="34" charset="-128"/>
                <a:cs typeface="Arial" panose="020B0604020202020204" pitchFamily="34" charset="0"/>
              </a:rPr>
              <a:t>&amp;</a:t>
            </a:r>
            <a:br>
              <a:rPr lang="en-US" sz="1050" dirty="0">
                <a:ea typeface="MS PGothic" pitchFamily="34" charset="-128"/>
              </a:rPr>
            </a:br>
            <a:r>
              <a:rPr lang="en-US" sz="1050" dirty="0">
                <a:ea typeface="MS PGothic" pitchFamily="34" charset="-128"/>
              </a:rPr>
              <a:t>TRANSPORTATION</a:t>
            </a:r>
          </a:p>
        </p:txBody>
      </p:sp>
      <p:sp>
        <p:nvSpPr>
          <p:cNvPr id="60446" name="TextBox 7"/>
          <p:cNvSpPr txBox="1">
            <a:spLocks noChangeArrowheads="1"/>
          </p:cNvSpPr>
          <p:nvPr/>
        </p:nvSpPr>
        <p:spPr bwMode="auto">
          <a:xfrm>
            <a:off x="3784600" y="4235450"/>
            <a:ext cx="13779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Sensor analysis for </a:t>
            </a:r>
            <a:br>
              <a:rPr lang="en-US" altLang="x-none" sz="900">
                <a:latin typeface="+mn-lt"/>
                <a:ea typeface="Trebuchet MS" charset="0"/>
                <a:cs typeface="Trebuchet MS" charset="0"/>
              </a:rPr>
            </a:br>
            <a:r>
              <a:rPr lang="en-US" altLang="x-none" sz="900">
                <a:latin typeface="+mn-lt"/>
                <a:ea typeface="Trebuchet MS" charset="0"/>
                <a:cs typeface="Trebuchet MS" charset="0"/>
              </a:rPr>
              <a:t>optimal traffic flows</a:t>
            </a:r>
          </a:p>
        </p:txBody>
      </p:sp>
      <p:sp>
        <p:nvSpPr>
          <p:cNvPr id="246" name="Rectangle 245"/>
          <p:cNvSpPr/>
          <p:nvPr/>
        </p:nvSpPr>
        <p:spPr>
          <a:xfrm>
            <a:off x="5965825" y="3841750"/>
            <a:ext cx="779463" cy="238125"/>
          </a:xfrm>
          <a:prstGeom prst="rect">
            <a:avLst/>
          </a:prstGeom>
        </p:spPr>
        <p:txBody>
          <a:bodyPr wrap="none" lIns="76199" tIns="38099" rIns="76199" bIns="38099">
            <a:spAutoFit/>
          </a:bodyPr>
          <a:lstStyle/>
          <a:p>
            <a:pPr algn="ctr" defTabSz="380989">
              <a:defRPr/>
            </a:pPr>
            <a:r>
              <a:rPr lang="en-US" sz="1050" dirty="0">
                <a:ea typeface="MS PGothic" pitchFamily="34" charset="-128"/>
              </a:rPr>
              <a:t>UTILITIES</a:t>
            </a:r>
          </a:p>
        </p:txBody>
      </p:sp>
      <p:sp>
        <p:nvSpPr>
          <p:cNvPr id="60448" name="TextBox 7"/>
          <p:cNvSpPr txBox="1">
            <a:spLocks noChangeArrowheads="1"/>
          </p:cNvSpPr>
          <p:nvPr/>
        </p:nvSpPr>
        <p:spPr bwMode="auto">
          <a:xfrm>
            <a:off x="5495925" y="4092575"/>
            <a:ext cx="17176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Smart Meter analysis </a:t>
            </a:r>
            <a:br>
              <a:rPr lang="en-US" altLang="x-none" sz="900">
                <a:latin typeface="+mn-lt"/>
                <a:ea typeface="Trebuchet MS" charset="0"/>
                <a:cs typeface="Trebuchet MS" charset="0"/>
              </a:rPr>
            </a:br>
            <a:r>
              <a:rPr lang="en-US" altLang="x-none" sz="900">
                <a:latin typeface="+mn-lt"/>
                <a:ea typeface="Trebuchet MS" charset="0"/>
                <a:cs typeface="Trebuchet MS" charset="0"/>
              </a:rPr>
              <a:t>for network capacity,</a:t>
            </a:r>
          </a:p>
        </p:txBody>
      </p:sp>
      <p:sp>
        <p:nvSpPr>
          <p:cNvPr id="249" name="Rectangle 248"/>
          <p:cNvSpPr/>
          <p:nvPr/>
        </p:nvSpPr>
        <p:spPr>
          <a:xfrm>
            <a:off x="7218363" y="3841750"/>
            <a:ext cx="1560512" cy="400050"/>
          </a:xfrm>
          <a:prstGeom prst="rect">
            <a:avLst/>
          </a:prstGeom>
        </p:spPr>
        <p:txBody>
          <a:bodyPr wrap="none" lIns="76199" tIns="38099" rIns="76199" bIns="38099">
            <a:spAutoFit/>
          </a:bodyPr>
          <a:lstStyle/>
          <a:p>
            <a:pPr algn="ctr" defTabSz="380989">
              <a:defRPr/>
            </a:pPr>
            <a:r>
              <a:rPr lang="en-US" sz="1050" dirty="0">
                <a:ea typeface="MS PGothic" pitchFamily="34" charset="-128"/>
              </a:rPr>
              <a:t>LAW ENFORCEMENT </a:t>
            </a:r>
            <a:br>
              <a:rPr lang="en-US" sz="1050" dirty="0">
                <a:ea typeface="MS PGothic" pitchFamily="34" charset="-128"/>
              </a:rPr>
            </a:br>
            <a:r>
              <a:rPr lang="en-US" sz="1050" dirty="0">
                <a:ea typeface="MS PGothic" pitchFamily="34" charset="-128"/>
                <a:cs typeface="Arial" panose="020B0604020202020204" pitchFamily="34" charset="0"/>
              </a:rPr>
              <a:t>&amp;</a:t>
            </a:r>
            <a:r>
              <a:rPr lang="en-US" sz="1050" dirty="0">
                <a:ea typeface="MS PGothic" pitchFamily="34" charset="-128"/>
              </a:rPr>
              <a:t> DEFENSE</a:t>
            </a:r>
          </a:p>
        </p:txBody>
      </p:sp>
      <p:sp>
        <p:nvSpPr>
          <p:cNvPr id="60450" name="TextBox 7"/>
          <p:cNvSpPr txBox="1">
            <a:spLocks noChangeArrowheads="1"/>
          </p:cNvSpPr>
          <p:nvPr/>
        </p:nvSpPr>
        <p:spPr bwMode="auto">
          <a:xfrm>
            <a:off x="7140575" y="4240213"/>
            <a:ext cx="171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085" tIns="0" rIns="145085" bIns="0">
            <a:spAutoFit/>
          </a:bodyPr>
          <a:lstStyle>
            <a:lvl1pPr defTabSz="379413">
              <a:defRPr>
                <a:solidFill>
                  <a:srgbClr val="000000"/>
                </a:solidFill>
                <a:latin typeface="Arial" charset="0"/>
                <a:ea typeface="MS PGothic" charset="-128"/>
              </a:defRPr>
            </a:lvl1pPr>
            <a:lvl2pPr defTabSz="379413">
              <a:defRPr>
                <a:solidFill>
                  <a:srgbClr val="000000"/>
                </a:solidFill>
                <a:latin typeface="Arial" charset="0"/>
                <a:ea typeface="MS PGothic" charset="-128"/>
              </a:defRPr>
            </a:lvl2pPr>
            <a:lvl3pPr defTabSz="379413">
              <a:defRPr>
                <a:solidFill>
                  <a:srgbClr val="000000"/>
                </a:solidFill>
                <a:latin typeface="Arial" charset="0"/>
                <a:ea typeface="MS PGothic" charset="-128"/>
              </a:defRPr>
            </a:lvl3pPr>
            <a:lvl4pPr defTabSz="379413">
              <a:defRPr>
                <a:solidFill>
                  <a:srgbClr val="000000"/>
                </a:solidFill>
                <a:latin typeface="Arial" charset="0"/>
                <a:ea typeface="MS PGothic" charset="-128"/>
              </a:defRPr>
            </a:lvl4pPr>
            <a:lvl5pPr defTabSz="379413">
              <a:defRPr>
                <a:solidFill>
                  <a:srgbClr val="000000"/>
                </a:solidFill>
                <a:latin typeface="Arial" charset="0"/>
                <a:ea typeface="MS PGothic" charset="-128"/>
              </a:defRPr>
            </a:lvl5pPr>
            <a:lvl6pPr marL="2514600" indent="-228600" defTabSz="379413" eaLnBrk="0" fontAlgn="base" hangingPunct="0">
              <a:spcBef>
                <a:spcPct val="0"/>
              </a:spcBef>
              <a:spcAft>
                <a:spcPct val="0"/>
              </a:spcAft>
              <a:defRPr>
                <a:solidFill>
                  <a:srgbClr val="000000"/>
                </a:solidFill>
                <a:latin typeface="Arial" charset="0"/>
                <a:ea typeface="MS PGothic" charset="-128"/>
              </a:defRPr>
            </a:lvl6pPr>
            <a:lvl7pPr marL="2971800" indent="-228600" defTabSz="379413" eaLnBrk="0" fontAlgn="base" hangingPunct="0">
              <a:spcBef>
                <a:spcPct val="0"/>
              </a:spcBef>
              <a:spcAft>
                <a:spcPct val="0"/>
              </a:spcAft>
              <a:defRPr>
                <a:solidFill>
                  <a:srgbClr val="000000"/>
                </a:solidFill>
                <a:latin typeface="Arial" charset="0"/>
                <a:ea typeface="MS PGothic" charset="-128"/>
              </a:defRPr>
            </a:lvl7pPr>
            <a:lvl8pPr marL="3429000" indent="-228600" defTabSz="379413" eaLnBrk="0" fontAlgn="base" hangingPunct="0">
              <a:spcBef>
                <a:spcPct val="0"/>
              </a:spcBef>
              <a:spcAft>
                <a:spcPct val="0"/>
              </a:spcAft>
              <a:defRPr>
                <a:solidFill>
                  <a:srgbClr val="000000"/>
                </a:solidFill>
                <a:latin typeface="Arial" charset="0"/>
                <a:ea typeface="MS PGothic" charset="-128"/>
              </a:defRPr>
            </a:lvl8pPr>
            <a:lvl9pPr marL="3886200" indent="-228600" defTabSz="379413" eaLnBrk="0" fontAlgn="base" hangingPunct="0">
              <a:spcBef>
                <a:spcPct val="0"/>
              </a:spcBef>
              <a:spcAft>
                <a:spcPct val="0"/>
              </a:spcAft>
              <a:defRPr>
                <a:solidFill>
                  <a:srgbClr val="000000"/>
                </a:solidFill>
                <a:latin typeface="Arial" charset="0"/>
                <a:ea typeface="MS PGothic" charset="-128"/>
              </a:defRPr>
            </a:lvl9pPr>
          </a:lstStyle>
          <a:p>
            <a:pPr algn="ctr">
              <a:lnSpc>
                <a:spcPct val="80000"/>
              </a:lnSpc>
              <a:spcAft>
                <a:spcPts val="275"/>
              </a:spcAft>
            </a:pPr>
            <a:r>
              <a:rPr lang="en-US" altLang="x-none" sz="900">
                <a:latin typeface="+mn-lt"/>
                <a:ea typeface="Trebuchet MS" charset="0"/>
                <a:cs typeface="Trebuchet MS" charset="0"/>
              </a:rPr>
              <a:t>Threat analysis - social media monitoring, photo analysis</a:t>
            </a:r>
          </a:p>
        </p:txBody>
      </p:sp>
      <p:grpSp>
        <p:nvGrpSpPr>
          <p:cNvPr id="60451" name="Group 71"/>
          <p:cNvGrpSpPr>
            <a:grpSpLocks/>
          </p:cNvGrpSpPr>
          <p:nvPr/>
        </p:nvGrpSpPr>
        <p:grpSpPr bwMode="auto">
          <a:xfrm>
            <a:off x="2551113" y="1933575"/>
            <a:ext cx="541337" cy="541338"/>
            <a:chOff x="3509381" y="3143087"/>
            <a:chExt cx="722126" cy="722126"/>
          </a:xfrm>
        </p:grpSpPr>
        <p:sp>
          <p:nvSpPr>
            <p:cNvPr id="219" name="Oval 218"/>
            <p:cNvSpPr/>
            <p:nvPr/>
          </p:nvSpPr>
          <p:spPr>
            <a:xfrm>
              <a:off x="3509381" y="3143087"/>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85" name="Picture 1"/>
            <p:cNvPicPr>
              <a:picLocks noChangeAspect="1"/>
            </p:cNvPicPr>
            <p:nvPr/>
          </p:nvPicPr>
          <p:blipFill>
            <a:blip r:embed="rId6" cstate="screen">
              <a:extLst>
                <a:ext uri="{28A0092B-C50C-407E-A947-70E740481C1C}">
                  <a14:useLocalDpi xmlns:a14="http://schemas.microsoft.com/office/drawing/2010/main"/>
                </a:ext>
              </a:extLst>
            </a:blip>
            <a:srcRect t="-2"/>
            <a:stretch>
              <a:fillRect/>
            </a:stretch>
          </p:blipFill>
          <p:spPr bwMode="auto">
            <a:xfrm>
              <a:off x="3568794" y="3252416"/>
              <a:ext cx="603297" cy="53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2" name="Group 73"/>
          <p:cNvGrpSpPr>
            <a:grpSpLocks/>
          </p:cNvGrpSpPr>
          <p:nvPr/>
        </p:nvGrpSpPr>
        <p:grpSpPr bwMode="auto">
          <a:xfrm>
            <a:off x="6124575" y="1933575"/>
            <a:ext cx="549275" cy="666750"/>
            <a:chOff x="7775273" y="3143087"/>
            <a:chExt cx="733315" cy="890470"/>
          </a:xfrm>
        </p:grpSpPr>
        <p:sp>
          <p:nvSpPr>
            <p:cNvPr id="225" name="Oval 224"/>
            <p:cNvSpPr/>
            <p:nvPr/>
          </p:nvSpPr>
          <p:spPr>
            <a:xfrm>
              <a:off x="7775273" y="3143087"/>
              <a:ext cx="722719" cy="722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83"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783270" y="3308239"/>
              <a:ext cx="725318" cy="72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3" name="Group 74"/>
          <p:cNvGrpSpPr>
            <a:grpSpLocks/>
          </p:cNvGrpSpPr>
          <p:nvPr/>
        </p:nvGrpSpPr>
        <p:grpSpPr bwMode="auto">
          <a:xfrm>
            <a:off x="7761288" y="1933575"/>
            <a:ext cx="541337" cy="557213"/>
            <a:chOff x="9957933" y="3143087"/>
            <a:chExt cx="722126" cy="743216"/>
          </a:xfrm>
        </p:grpSpPr>
        <p:sp>
          <p:nvSpPr>
            <p:cNvPr id="229" name="Oval 228"/>
            <p:cNvSpPr/>
            <p:nvPr/>
          </p:nvSpPr>
          <p:spPr>
            <a:xfrm>
              <a:off x="9957933" y="3143087"/>
              <a:ext cx="722126" cy="7220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81" name="Picture 8"/>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0014111" y="3292791"/>
              <a:ext cx="593512" cy="59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4" name="Group 76"/>
          <p:cNvGrpSpPr>
            <a:grpSpLocks/>
          </p:cNvGrpSpPr>
          <p:nvPr/>
        </p:nvGrpSpPr>
        <p:grpSpPr bwMode="auto">
          <a:xfrm>
            <a:off x="2551113" y="3257550"/>
            <a:ext cx="541337" cy="541338"/>
            <a:chOff x="3509381" y="4773883"/>
            <a:chExt cx="722126" cy="722126"/>
          </a:xfrm>
        </p:grpSpPr>
        <p:sp>
          <p:nvSpPr>
            <p:cNvPr id="238" name="Oval 237"/>
            <p:cNvSpPr/>
            <p:nvPr/>
          </p:nvSpPr>
          <p:spPr>
            <a:xfrm>
              <a:off x="3509381" y="4773883"/>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79" name="Picture 186"/>
            <p:cNvPicPr>
              <a:picLocks noChangeAspect="1"/>
            </p:cNvPicPr>
            <p:nvPr/>
          </p:nvPicPr>
          <p:blipFill>
            <a:blip r:embed="rId9" cstate="screen">
              <a:grayscl/>
              <a:biLevel thresh="50000"/>
              <a:extLst>
                <a:ext uri="{28A0092B-C50C-407E-A947-70E740481C1C}">
                  <a14:useLocalDpi xmlns:a14="http://schemas.microsoft.com/office/drawing/2010/main"/>
                </a:ext>
              </a:extLst>
            </a:blip>
            <a:srcRect/>
            <a:stretch>
              <a:fillRect/>
            </a:stretch>
          </p:blipFill>
          <p:spPr bwMode="auto">
            <a:xfrm>
              <a:off x="3560138" y="4812597"/>
              <a:ext cx="666850" cy="6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5" name="Group 78"/>
          <p:cNvGrpSpPr>
            <a:grpSpLocks/>
          </p:cNvGrpSpPr>
          <p:nvPr/>
        </p:nvGrpSpPr>
        <p:grpSpPr bwMode="auto">
          <a:xfrm>
            <a:off x="4225925" y="3257550"/>
            <a:ext cx="541338" cy="541338"/>
            <a:chOff x="5634368" y="4773883"/>
            <a:chExt cx="722126" cy="722126"/>
          </a:xfrm>
        </p:grpSpPr>
        <p:sp>
          <p:nvSpPr>
            <p:cNvPr id="243" name="Oval 242"/>
            <p:cNvSpPr/>
            <p:nvPr/>
          </p:nvSpPr>
          <p:spPr>
            <a:xfrm>
              <a:off x="5634368" y="4773883"/>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77" name="Picture 5"/>
            <p:cNvPicPr>
              <a:picLocks noChangeAspect="1" noChangeArrowheads="1"/>
            </p:cNvPicPr>
            <p:nvPr/>
          </p:nvPicPr>
          <p:blipFill>
            <a:blip r:embed="rId10" cstate="screen">
              <a:lum bright="40000" contrast="40000"/>
              <a:extLst>
                <a:ext uri="{28A0092B-C50C-407E-A947-70E740481C1C}">
                  <a14:useLocalDpi xmlns:a14="http://schemas.microsoft.com/office/drawing/2010/main"/>
                </a:ext>
              </a:extLst>
            </a:blip>
            <a:srcRect/>
            <a:stretch>
              <a:fillRect/>
            </a:stretch>
          </p:blipFill>
          <p:spPr bwMode="auto">
            <a:xfrm>
              <a:off x="5709299" y="4849267"/>
              <a:ext cx="572264" cy="57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0456" name="Group 80"/>
          <p:cNvGrpSpPr>
            <a:grpSpLocks/>
          </p:cNvGrpSpPr>
          <p:nvPr/>
        </p:nvGrpSpPr>
        <p:grpSpPr bwMode="auto">
          <a:xfrm>
            <a:off x="6124575" y="3257550"/>
            <a:ext cx="541338" cy="541338"/>
            <a:chOff x="7775273" y="4773883"/>
            <a:chExt cx="722126" cy="722126"/>
          </a:xfrm>
        </p:grpSpPr>
        <p:sp>
          <p:nvSpPr>
            <p:cNvPr id="244" name="Oval 243"/>
            <p:cNvSpPr/>
            <p:nvPr/>
          </p:nvSpPr>
          <p:spPr>
            <a:xfrm>
              <a:off x="7775273" y="4773883"/>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75" name="Picture 17"/>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830207" y="4871697"/>
              <a:ext cx="612259" cy="6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7" name="Group 81"/>
          <p:cNvGrpSpPr>
            <a:grpSpLocks/>
          </p:cNvGrpSpPr>
          <p:nvPr/>
        </p:nvGrpSpPr>
        <p:grpSpPr bwMode="auto">
          <a:xfrm>
            <a:off x="7761288" y="3257550"/>
            <a:ext cx="541337" cy="561975"/>
            <a:chOff x="9957933" y="4773883"/>
            <a:chExt cx="722126" cy="750882"/>
          </a:xfrm>
        </p:grpSpPr>
        <p:sp>
          <p:nvSpPr>
            <p:cNvPr id="248" name="Oval 247"/>
            <p:cNvSpPr/>
            <p:nvPr/>
          </p:nvSpPr>
          <p:spPr>
            <a:xfrm>
              <a:off x="9957933" y="4773883"/>
              <a:ext cx="722126" cy="721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73" name="Picture 18"/>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9996862" y="4880496"/>
              <a:ext cx="644269" cy="64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8" name="Group 72"/>
          <p:cNvGrpSpPr>
            <a:grpSpLocks/>
          </p:cNvGrpSpPr>
          <p:nvPr/>
        </p:nvGrpSpPr>
        <p:grpSpPr bwMode="auto">
          <a:xfrm>
            <a:off x="4225925" y="1933575"/>
            <a:ext cx="541338" cy="541338"/>
            <a:chOff x="5634368" y="3143087"/>
            <a:chExt cx="722126" cy="722126"/>
          </a:xfrm>
        </p:grpSpPr>
        <p:sp>
          <p:nvSpPr>
            <p:cNvPr id="224" name="Oval 223"/>
            <p:cNvSpPr/>
            <p:nvPr/>
          </p:nvSpPr>
          <p:spPr>
            <a:xfrm>
              <a:off x="5634368" y="3143087"/>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71" name="Picture 19"/>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704233" y="3237002"/>
              <a:ext cx="582396" cy="5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59" name="Group 75"/>
          <p:cNvGrpSpPr>
            <a:grpSpLocks/>
          </p:cNvGrpSpPr>
          <p:nvPr/>
        </p:nvGrpSpPr>
        <p:grpSpPr bwMode="auto">
          <a:xfrm>
            <a:off x="1096963" y="3257550"/>
            <a:ext cx="541337" cy="541338"/>
            <a:chOff x="1463023" y="4773883"/>
            <a:chExt cx="722126" cy="722126"/>
          </a:xfrm>
        </p:grpSpPr>
        <p:sp>
          <p:nvSpPr>
            <p:cNvPr id="235" name="Oval 234"/>
            <p:cNvSpPr/>
            <p:nvPr/>
          </p:nvSpPr>
          <p:spPr>
            <a:xfrm>
              <a:off x="1463023" y="4773883"/>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69" name="Picture 20"/>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1542318" y="4860331"/>
              <a:ext cx="563537" cy="5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60" name="Group 67"/>
          <p:cNvGrpSpPr>
            <a:grpSpLocks/>
          </p:cNvGrpSpPr>
          <p:nvPr/>
        </p:nvGrpSpPr>
        <p:grpSpPr bwMode="auto">
          <a:xfrm>
            <a:off x="4225925" y="700088"/>
            <a:ext cx="541338" cy="541337"/>
            <a:chOff x="5634368" y="1606206"/>
            <a:chExt cx="722126" cy="722126"/>
          </a:xfrm>
        </p:grpSpPr>
        <p:sp>
          <p:nvSpPr>
            <p:cNvPr id="199" name="Oval 198"/>
            <p:cNvSpPr/>
            <p:nvPr/>
          </p:nvSpPr>
          <p:spPr>
            <a:xfrm>
              <a:off x="5634368" y="1606206"/>
              <a:ext cx="722126" cy="7221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grpSp>
          <p:nvGrpSpPr>
            <p:cNvPr id="60465" name="Group 21"/>
            <p:cNvGrpSpPr>
              <a:grpSpLocks/>
            </p:cNvGrpSpPr>
            <p:nvPr/>
          </p:nvGrpSpPr>
          <p:grpSpPr bwMode="auto">
            <a:xfrm>
              <a:off x="5721092" y="1739816"/>
              <a:ext cx="525481" cy="525481"/>
              <a:chOff x="5549131" y="1739816"/>
              <a:chExt cx="525481" cy="525481"/>
            </a:xfrm>
          </p:grpSpPr>
          <p:pic>
            <p:nvPicPr>
              <p:cNvPr id="60466" name="Picture 5"/>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549131" y="1739816"/>
                <a:ext cx="525481" cy="52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5879589" y="1883621"/>
                <a:ext cx="0" cy="29223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60461" name="Group 70"/>
          <p:cNvGrpSpPr>
            <a:grpSpLocks/>
          </p:cNvGrpSpPr>
          <p:nvPr/>
        </p:nvGrpSpPr>
        <p:grpSpPr bwMode="auto">
          <a:xfrm>
            <a:off x="1096963" y="1933575"/>
            <a:ext cx="541337" cy="544513"/>
            <a:chOff x="1463023" y="3143087"/>
            <a:chExt cx="722126" cy="726926"/>
          </a:xfrm>
        </p:grpSpPr>
        <p:sp>
          <p:nvSpPr>
            <p:cNvPr id="213" name="Oval 212"/>
            <p:cNvSpPr/>
            <p:nvPr/>
          </p:nvSpPr>
          <p:spPr>
            <a:xfrm>
              <a:off x="1463023" y="3143087"/>
              <a:ext cx="722126" cy="722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80989">
                <a:defRPr/>
              </a:pPr>
              <a:endParaRPr lang="en-US">
                <a:solidFill>
                  <a:schemeClr val="tx1"/>
                </a:solidFill>
              </a:endParaRPr>
            </a:p>
          </p:txBody>
        </p:sp>
        <p:pic>
          <p:nvPicPr>
            <p:cNvPr id="60463" name="Picture 22"/>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509133" y="3240106"/>
              <a:ext cx="629907" cy="62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Title 1"/>
          <p:cNvSpPr>
            <a:spLocks noGrp="1"/>
          </p:cNvSpPr>
          <p:nvPr>
            <p:ph type="title"/>
          </p:nvPr>
        </p:nvSpPr>
        <p:spPr>
          <a:xfrm>
            <a:off x="228599" y="201168"/>
            <a:ext cx="5992367" cy="381000"/>
          </a:xfrm>
        </p:spPr>
        <p:txBody>
          <a:bodyPr>
            <a:normAutofit/>
          </a:bodyPr>
          <a:lstStyle/>
          <a:p>
            <a:r>
              <a:rPr lang="en-US" dirty="0">
                <a:latin typeface="+mn-lt"/>
              </a:rPr>
              <a:t>Deep Learning / AI Enterprise Use Cases</a:t>
            </a:r>
          </a:p>
        </p:txBody>
      </p:sp>
    </p:spTree>
    <p:extLst>
      <p:ext uri="{BB962C8B-B14F-4D97-AF65-F5344CB8AC3E}">
        <p14:creationId xmlns:p14="http://schemas.microsoft.com/office/powerpoint/2010/main" val="67329343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What about Watson?</a:t>
            </a:r>
          </a:p>
        </p:txBody>
      </p:sp>
      <p:sp>
        <p:nvSpPr>
          <p:cNvPr id="7" name="Content Placeholder 6"/>
          <p:cNvSpPr>
            <a:spLocks noGrp="1"/>
          </p:cNvSpPr>
          <p:nvPr>
            <p:ph sz="half" idx="1"/>
          </p:nvPr>
        </p:nvSpPr>
        <p:spPr>
          <a:xfrm>
            <a:off x="325582" y="1090863"/>
            <a:ext cx="3747170" cy="3496333"/>
          </a:xfrm>
        </p:spPr>
        <p:txBody>
          <a:bodyPr/>
          <a:lstStyle/>
          <a:p>
            <a:r>
              <a:rPr lang="en-US" dirty="0"/>
              <a:t>Watson provides a number of cloud-based Cognitive Applications as an API</a:t>
            </a:r>
          </a:p>
          <a:p>
            <a:r>
              <a:rPr lang="en-US" dirty="0"/>
              <a:t>If one of these services fits your need, and you are comfortable with moving data to the cloud</a:t>
            </a:r>
            <a:r>
              <a:rPr lang="mr-IN" dirty="0"/>
              <a:t>…</a:t>
            </a:r>
            <a:r>
              <a:rPr lang="en-US" dirty="0"/>
              <a:t> then use Watson</a:t>
            </a:r>
          </a:p>
          <a:p>
            <a:r>
              <a:rPr lang="en-US" dirty="0"/>
              <a:t>If you need to develop a bespoke service, or can not move data to the cloud, then PowerAI is the best way to bring cognitive services in to your organization</a:t>
            </a:r>
          </a:p>
          <a:p>
            <a:pPr lvl="1"/>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8462" y="1090863"/>
            <a:ext cx="3497179" cy="3025166"/>
          </a:xfrm>
          <a:prstGeom prst="rect">
            <a:avLst/>
          </a:prstGeom>
        </p:spPr>
      </p:pic>
    </p:spTree>
    <p:extLst>
      <p:ext uri="{BB962C8B-B14F-4D97-AF65-F5344CB8AC3E}">
        <p14:creationId xmlns:p14="http://schemas.microsoft.com/office/powerpoint/2010/main" val="2098232344"/>
      </p:ext>
    </p:extLst>
  </p:cSld>
  <p:clrMapOvr>
    <a:masterClrMapping/>
  </p:clrMapOvr>
</p:sld>
</file>

<file path=ppt/theme/theme1.xml><?xml version="1.0" encoding="utf-8"?>
<a:theme xmlns:a="http://schemas.openxmlformats.org/drawingml/2006/main" name="blk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1E7B54DF-6FD9-4A99-843A-1B5EE6553074}"/>
    </a:ext>
  </a:extLst>
</a:theme>
</file>

<file path=ppt/theme/theme2.xml><?xml version="1.0" encoding="utf-8"?>
<a:theme xmlns:a="http://schemas.openxmlformats.org/drawingml/2006/main" name="dk_blu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6D19C4D9-F1D8-441A-B436-A388B165B819}"/>
    </a:ext>
  </a:extLst>
</a:theme>
</file>

<file path=ppt/theme/theme3.xml><?xml version="1.0" encoding="utf-8"?>
<a:theme xmlns:a="http://schemas.openxmlformats.org/drawingml/2006/main" name="gry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20C03B9B-15A6-4EFD-B71E-73E716B27F06}"/>
    </a:ext>
  </a:extLst>
</a:theme>
</file>

<file path=ppt/theme/theme4.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BM_Master_Presentation_2017_V01_Arial.potx" id="{8C34A2CD-F67C-407D-B4E9-251A69A047E3}" vid="{D0FC17CA-7AA4-4DC9-80B4-9F918668BF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2068</TotalTime>
  <Words>1885</Words>
  <Application>Microsoft Office PowerPoint</Application>
  <PresentationFormat>On-screen Show (16:9)</PresentationFormat>
  <Paragraphs>191</Paragraphs>
  <Slides>14</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MS PGothic</vt:lpstr>
      <vt:lpstr>MS PGothic</vt:lpstr>
      <vt:lpstr>Arial</vt:lpstr>
      <vt:lpstr>Calibri</vt:lpstr>
      <vt:lpstr>Times New Roman</vt:lpstr>
      <vt:lpstr>Trebuchet MS</vt:lpstr>
      <vt:lpstr>Wingdings</vt:lpstr>
      <vt:lpstr>ヒラギノ角ゴ Pro W3</vt:lpstr>
      <vt:lpstr>blk_background_2017</vt:lpstr>
      <vt:lpstr>dk_blu_background_2017</vt:lpstr>
      <vt:lpstr>gry_background_2017</vt:lpstr>
      <vt:lpstr>wht_background_2017</vt:lpstr>
      <vt:lpstr>Introduction to PowerAI   Seller Enablement</vt:lpstr>
      <vt:lpstr>The Cognitive Landscape is Evolving</vt:lpstr>
      <vt:lpstr>What’s standing in our way?</vt:lpstr>
      <vt:lpstr>PowerAI: Enterprise Deep Learning Distribution</vt:lpstr>
      <vt:lpstr>AI Strategy: Ease of Use &amp; Performance </vt:lpstr>
      <vt:lpstr>PowerAI Enterprise: Enhancing Developer Experience</vt:lpstr>
      <vt:lpstr>Deep Learning / AI Enterprise Use Cases</vt:lpstr>
      <vt:lpstr>Deep Learning / AI Enterprise Use Cases</vt:lpstr>
      <vt:lpstr>What about Watson?</vt:lpstr>
      <vt:lpstr>Why Deep Learning Matters: Opportunity is Explosive</vt:lpstr>
      <vt:lpstr>PowerPoint Presentation</vt:lpstr>
      <vt:lpstr>Next Steps</vt:lpstr>
      <vt:lpstr>PowerPoint Presentation</vt:lpstr>
      <vt:lpstr>Legal Notices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IBM</dc:creator>
  <cp:lastModifiedBy>CHRIS Eaton</cp:lastModifiedBy>
  <cp:revision>113</cp:revision>
  <dcterms:created xsi:type="dcterms:W3CDTF">2017-05-19T16:46:33Z</dcterms:created>
  <dcterms:modified xsi:type="dcterms:W3CDTF">2017-10-27T14:14:13Z</dcterms:modified>
</cp:coreProperties>
</file>