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10.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1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12.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13.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03" r:id="rId1"/>
    <p:sldMasterId id="2147485090" r:id="rId2"/>
    <p:sldMasterId id="2147485106" r:id="rId3"/>
    <p:sldMasterId id="2147485108" r:id="rId4"/>
    <p:sldMasterId id="2147485151" r:id="rId5"/>
    <p:sldMasterId id="2147485198" r:id="rId6"/>
    <p:sldMasterId id="2147485252" r:id="rId7"/>
    <p:sldMasterId id="2147485266" r:id="rId8"/>
    <p:sldMasterId id="2147485280" r:id="rId9"/>
    <p:sldMasterId id="2147485321" r:id="rId10"/>
    <p:sldMasterId id="2147485368" r:id="rId11"/>
    <p:sldMasterId id="2147485411" r:id="rId12"/>
    <p:sldMasterId id="2147485452" r:id="rId13"/>
    <p:sldMasterId id="2147485491" r:id="rId14"/>
  </p:sldMasterIdLst>
  <p:notesMasterIdLst>
    <p:notesMasterId r:id="rId54"/>
  </p:notesMasterIdLst>
  <p:handoutMasterIdLst>
    <p:handoutMasterId r:id="rId55"/>
  </p:handoutMasterIdLst>
  <p:sldIdLst>
    <p:sldId id="1354" r:id="rId15"/>
    <p:sldId id="1445" r:id="rId16"/>
    <p:sldId id="1446" r:id="rId17"/>
    <p:sldId id="1512" r:id="rId18"/>
    <p:sldId id="1509" r:id="rId19"/>
    <p:sldId id="1492" r:id="rId20"/>
    <p:sldId id="1513" r:id="rId21"/>
    <p:sldId id="1514" r:id="rId22"/>
    <p:sldId id="1515" r:id="rId23"/>
    <p:sldId id="1454" r:id="rId24"/>
    <p:sldId id="1524" r:id="rId25"/>
    <p:sldId id="1504" r:id="rId26"/>
    <p:sldId id="1450" r:id="rId27"/>
    <p:sldId id="1501" r:id="rId28"/>
    <p:sldId id="1389" r:id="rId29"/>
    <p:sldId id="1493" r:id="rId30"/>
    <p:sldId id="1505" r:id="rId31"/>
    <p:sldId id="1494" r:id="rId32"/>
    <p:sldId id="1496" r:id="rId33"/>
    <p:sldId id="1497" r:id="rId34"/>
    <p:sldId id="1498" r:id="rId35"/>
    <p:sldId id="1500" r:id="rId36"/>
    <p:sldId id="1460" r:id="rId37"/>
    <p:sldId id="1478" r:id="rId38"/>
    <p:sldId id="1516" r:id="rId39"/>
    <p:sldId id="1476" r:id="rId40"/>
    <p:sldId id="1517" r:id="rId41"/>
    <p:sldId id="1518" r:id="rId42"/>
    <p:sldId id="1485" r:id="rId43"/>
    <p:sldId id="1481" r:id="rId44"/>
    <p:sldId id="1430" r:id="rId45"/>
    <p:sldId id="1356" r:id="rId46"/>
    <p:sldId id="1448" r:id="rId47"/>
    <p:sldId id="1503" r:id="rId48"/>
    <p:sldId id="1523" r:id="rId49"/>
    <p:sldId id="1519" r:id="rId50"/>
    <p:sldId id="1520" r:id="rId51"/>
    <p:sldId id="1521" r:id="rId52"/>
    <p:sldId id="1522" r:id="rId53"/>
  </p:sldIdLst>
  <p:sldSz cx="9144000" cy="5143500" type="screen16x9"/>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shav Ranganathan" initials="KR [5]" lastIdx="1" clrIdx="6">
    <p:extLst/>
  </p:cmAuthor>
  <p:cmAuthor id="1" name="Mark Terranova" initials="MT" lastIdx="9" clrIdx="0">
    <p:extLst/>
  </p:cmAuthor>
  <p:cmAuthor id="8" name="Keshav Ranganathan" initials="KR [6]" lastIdx="1" clrIdx="7">
    <p:extLst/>
  </p:cmAuthor>
  <p:cmAuthor id="2" name="Kelly Schlamb" initials="KS" lastIdx="27" clrIdx="1">
    <p:extLst/>
  </p:cmAuthor>
  <p:cmAuthor id="9" name="Keshav Ranganathan" initials="KR [7]" lastIdx="1" clrIdx="8">
    <p:extLst/>
  </p:cmAuthor>
  <p:cmAuthor id="3" name="Keshav Ranganathan" initials="KR [2]" lastIdx="1" clrIdx="2"/>
  <p:cmAuthor id="10" name="Keshav Ranganathan" initials="KR [8]" lastIdx="1" clrIdx="9">
    <p:extLst/>
  </p:cmAuthor>
  <p:cmAuthor id="4" name="Keshav Ranganathan" initials="KR [3]" lastIdx="1" clrIdx="3"/>
  <p:cmAuthor id="11" name="Keshav Ranganathan" initials="KR [9]" lastIdx="1" clrIdx="10">
    <p:extLst/>
  </p:cmAuthor>
  <p:cmAuthor id="5" name="Keshav Ranganathan" initials="KR" lastIdx="1" clrIdx="4">
    <p:extLst/>
  </p:cmAuthor>
  <p:cmAuthor id="6" name="Keshav Ranganathan" initials="KR [4]"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66"/>
    <a:srgbClr val="FFCC00"/>
    <a:srgbClr val="AB9EAE"/>
    <a:srgbClr val="002060"/>
    <a:srgbClr val="6BA0C6"/>
    <a:srgbClr val="004600"/>
    <a:srgbClr val="005500"/>
    <a:srgbClr val="003300"/>
    <a:srgbClr val="008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2" autoAdjust="0"/>
    <p:restoredTop sz="75262" autoAdjust="0"/>
  </p:normalViewPr>
  <p:slideViewPr>
    <p:cSldViewPr snapToGrid="0" snapToObjects="1" showGuides="1">
      <p:cViewPr varScale="1">
        <p:scale>
          <a:sx n="84" d="100"/>
          <a:sy n="84" d="100"/>
        </p:scale>
        <p:origin x="1788" y="78"/>
      </p:cViewPr>
      <p:guideLst>
        <p:guide orient="horz" pos="1620"/>
        <p:guide pos="2880"/>
      </p:guideLst>
    </p:cSldViewPr>
  </p:slideViewPr>
  <p:outlineViewPr>
    <p:cViewPr>
      <p:scale>
        <a:sx n="33" d="100"/>
        <a:sy n="33" d="100"/>
      </p:scale>
      <p:origin x="0" y="-34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2" d="100"/>
          <a:sy n="62" d="100"/>
        </p:scale>
        <p:origin x="32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r\Power9\DSX\results\DSX_kmeansPerfResults_20180613.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r\Power9\DSX\results\DSX_kmeansPerfResults_20180613.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200" dirty="0"/>
              <a:t>K-means</a:t>
            </a:r>
            <a:r>
              <a:rPr lang="en-CA" sz="1200" baseline="0" dirty="0"/>
              <a:t> Clustering with Tensorflow </a:t>
            </a:r>
          </a:p>
          <a:p>
            <a:pPr>
              <a:defRPr/>
            </a:pPr>
            <a:r>
              <a:rPr lang="en-CA" sz="1200" baseline="0" dirty="0"/>
              <a:t>15 GB Data on GPUs</a:t>
            </a:r>
            <a:endParaRPr lang="en-CA" sz="1200" dirty="0"/>
          </a:p>
        </c:rich>
      </c:tx>
      <c:layout>
        <c:manualLayout>
          <c:xMode val="edge"/>
          <c:yMode val="edge"/>
          <c:x val="0.18978177305909499"/>
          <c:y val="5.5395344547826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211868451352333"/>
          <c:y val="0.19111705428868389"/>
          <c:w val="0.75778902541606097"/>
          <c:h val="0.51101177197805625"/>
        </c:manualLayout>
      </c:layout>
      <c:scatterChart>
        <c:scatterStyle val="smoothMarker"/>
        <c:varyColors val="0"/>
        <c:ser>
          <c:idx val="0"/>
          <c:order val="0"/>
          <c:tx>
            <c:strRef>
              <c:f>'P9 Summary'!$B$33</c:f>
              <c:strCache>
                <c:ptCount val="1"/>
                <c:pt idx="0">
                  <c:v>AC922</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'P9 Summary'!$C$32:$F$32</c:f>
              <c:numCache>
                <c:formatCode>General</c:formatCode>
                <c:ptCount val="4"/>
                <c:pt idx="0">
                  <c:v>1</c:v>
                </c:pt>
                <c:pt idx="1">
                  <c:v>2</c:v>
                </c:pt>
                <c:pt idx="2">
                  <c:v>3</c:v>
                </c:pt>
                <c:pt idx="3">
                  <c:v>4</c:v>
                </c:pt>
              </c:numCache>
            </c:numRef>
          </c:xVal>
          <c:yVal>
            <c:numRef>
              <c:f>'P9 Summary'!$C$33:$F$33</c:f>
              <c:numCache>
                <c:formatCode>General</c:formatCode>
                <c:ptCount val="4"/>
                <c:pt idx="0">
                  <c:v>604.68259</c:v>
                </c:pt>
                <c:pt idx="1">
                  <c:v>552.27719216666696</c:v>
                </c:pt>
                <c:pt idx="2" formatCode="0.00">
                  <c:v>624.40028322222224</c:v>
                </c:pt>
                <c:pt idx="3" formatCode="0.00">
                  <c:v>648.51269108333236</c:v>
                </c:pt>
              </c:numCache>
            </c:numRef>
          </c:yVal>
          <c:smooth val="1"/>
          <c:extLst xmlns:c16r2="http://schemas.microsoft.com/office/drawing/2015/06/chart">
            <c:ext xmlns:c16="http://schemas.microsoft.com/office/drawing/2014/chart" uri="{C3380CC4-5D6E-409C-BE32-E72D297353CC}">
              <c16:uniqueId val="{00000000-7704-4C83-9288-B84BC97C0123}"/>
            </c:ext>
          </c:extLst>
        </c:ser>
        <c:ser>
          <c:idx val="1"/>
          <c:order val="1"/>
          <c:tx>
            <c:strRef>
              <c:f>'P9 Summary'!$B$34</c:f>
              <c:strCache>
                <c:ptCount val="1"/>
                <c:pt idx="0">
                  <c:v>Skylake 6150</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'P9 Summary'!$C$32:$F$32</c:f>
              <c:numCache>
                <c:formatCode>General</c:formatCode>
                <c:ptCount val="4"/>
                <c:pt idx="0">
                  <c:v>1</c:v>
                </c:pt>
                <c:pt idx="1">
                  <c:v>2</c:v>
                </c:pt>
                <c:pt idx="2">
                  <c:v>3</c:v>
                </c:pt>
                <c:pt idx="3">
                  <c:v>4</c:v>
                </c:pt>
              </c:numCache>
            </c:numRef>
          </c:xVal>
          <c:yVal>
            <c:numRef>
              <c:f>'P9 Summary'!$C$34:$F$34</c:f>
              <c:numCache>
                <c:formatCode>General</c:formatCode>
                <c:ptCount val="4"/>
                <c:pt idx="0">
                  <c:v>1271.370123666667</c:v>
                </c:pt>
                <c:pt idx="1">
                  <c:v>1273.0570033333329</c:v>
                </c:pt>
                <c:pt idx="2" formatCode="0.00">
                  <c:v>1277.1480863333329</c:v>
                </c:pt>
                <c:pt idx="3" formatCode="0.00">
                  <c:v>1317.0849745</c:v>
                </c:pt>
              </c:numCache>
            </c:numRef>
          </c:yVal>
          <c:smooth val="1"/>
          <c:extLst xmlns:c16r2="http://schemas.microsoft.com/office/drawing/2015/06/chart">
            <c:ext xmlns:c16="http://schemas.microsoft.com/office/drawing/2014/chart" uri="{C3380CC4-5D6E-409C-BE32-E72D297353CC}">
              <c16:uniqueId val="{00000001-7704-4C83-9288-B84BC97C0123}"/>
            </c:ext>
          </c:extLst>
        </c:ser>
        <c:dLbls>
          <c:showLegendKey val="0"/>
          <c:showVal val="0"/>
          <c:showCatName val="0"/>
          <c:showSerName val="0"/>
          <c:showPercent val="0"/>
          <c:showBubbleSize val="0"/>
        </c:dLbls>
        <c:axId val="203343152"/>
        <c:axId val="76460608"/>
      </c:scatterChart>
      <c:valAx>
        <c:axId val="2033431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dirty="0" smtClean="0"/>
                  <a:t>Concurrent Users</a:t>
                </a:r>
                <a:endParaRPr lang="en-US" sz="1050"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60608"/>
        <c:crosses val="autoZero"/>
        <c:crossBetween val="midCat"/>
        <c:majorUnit val="1"/>
      </c:valAx>
      <c:valAx>
        <c:axId val="76460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dirty="0" smtClean="0"/>
                  <a:t>Response Time (sec)</a:t>
                </a:r>
                <a:endParaRPr lang="en-US" sz="11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343152"/>
        <c:crosses val="autoZero"/>
        <c:crossBetween val="midCat"/>
        <c:majorUnit val="120"/>
      </c:valAx>
      <c:spPr>
        <a:noFill/>
        <a:ln>
          <a:noFill/>
        </a:ln>
        <a:effectLst/>
      </c:spPr>
    </c:plotArea>
    <c:legend>
      <c:legendPos val="b"/>
      <c:layout>
        <c:manualLayout>
          <c:xMode val="edge"/>
          <c:yMode val="edge"/>
          <c:x val="0.31458664349306281"/>
          <c:y val="0.84192729688165957"/>
          <c:w val="0.49078789590173227"/>
          <c:h val="6.31092553220656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K-Means Clustering with Tensorflow </a:t>
            </a:r>
          </a:p>
          <a:p>
            <a:pPr>
              <a:defRPr sz="1200"/>
            </a:pPr>
            <a:r>
              <a:rPr lang="en-US" sz="1200" dirty="0"/>
              <a:t>1 GB Data</a:t>
            </a:r>
            <a:r>
              <a:rPr lang="en-US" sz="1200" baseline="0" dirty="0"/>
              <a:t> on CPUs</a:t>
            </a:r>
            <a:endParaRPr lang="en-US" sz="1200" dirty="0"/>
          </a:p>
        </c:rich>
      </c:tx>
      <c:layout>
        <c:manualLayout>
          <c:xMode val="edge"/>
          <c:yMode val="edge"/>
          <c:x val="0.17029526980707099"/>
          <c:y val="9.1944969126037703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81203757749499"/>
          <c:y val="0.169086798222783"/>
          <c:w val="0.72329766918029603"/>
          <c:h val="0.59213501286143599"/>
        </c:manualLayout>
      </c:layout>
      <c:scatterChart>
        <c:scatterStyle val="smoothMarker"/>
        <c:varyColors val="0"/>
        <c:ser>
          <c:idx val="0"/>
          <c:order val="0"/>
          <c:tx>
            <c:strRef>
              <c:f>Sheet1!$B$1</c:f>
              <c:strCache>
                <c:ptCount val="1"/>
                <c:pt idx="0">
                  <c:v>Intel Xeon Gold 6140</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Sheet1!$A$2:$A$5</c:f>
              <c:numCache>
                <c:formatCode>0.00</c:formatCode>
                <c:ptCount val="4"/>
                <c:pt idx="0" formatCode="General">
                  <c:v>4</c:v>
                </c:pt>
                <c:pt idx="1">
                  <c:v>5</c:v>
                </c:pt>
                <c:pt idx="2">
                  <c:v>8</c:v>
                </c:pt>
                <c:pt idx="3">
                  <c:v>10</c:v>
                </c:pt>
              </c:numCache>
            </c:numRef>
          </c:xVal>
          <c:yVal>
            <c:numRef>
              <c:f>Sheet1!$B$2:$B$5</c:f>
              <c:numCache>
                <c:formatCode>0.00</c:formatCode>
                <c:ptCount val="4"/>
                <c:pt idx="0" formatCode="General">
                  <c:v>362.28347050000002</c:v>
                </c:pt>
                <c:pt idx="1">
                  <c:v>419.16475801666667</c:v>
                </c:pt>
                <c:pt idx="2">
                  <c:v>577.9784853624999</c:v>
                </c:pt>
              </c:numCache>
            </c:numRef>
          </c:yVal>
          <c:smooth val="1"/>
          <c:extLst xmlns:c16r2="http://schemas.microsoft.com/office/drawing/2015/06/chart">
            <c:ext xmlns:c16="http://schemas.microsoft.com/office/drawing/2014/chart" uri="{C3380CC4-5D6E-409C-BE32-E72D297353CC}">
              <c16:uniqueId val="{00000000-BCC5-43CA-AFB5-A6A99F46EC73}"/>
            </c:ext>
          </c:extLst>
        </c:ser>
        <c:ser>
          <c:idx val="1"/>
          <c:order val="1"/>
          <c:tx>
            <c:strRef>
              <c:f>Sheet1!$C$1</c:f>
              <c:strCache>
                <c:ptCount val="1"/>
                <c:pt idx="0">
                  <c:v>Power LC922</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Sheet1!$A$2:$A$5</c:f>
              <c:numCache>
                <c:formatCode>0.00</c:formatCode>
                <c:ptCount val="4"/>
                <c:pt idx="0" formatCode="General">
                  <c:v>4</c:v>
                </c:pt>
                <c:pt idx="1">
                  <c:v>5</c:v>
                </c:pt>
                <c:pt idx="2">
                  <c:v>8</c:v>
                </c:pt>
                <c:pt idx="3">
                  <c:v>10</c:v>
                </c:pt>
              </c:numCache>
            </c:numRef>
          </c:xVal>
          <c:yVal>
            <c:numRef>
              <c:f>Sheet1!$C$2:$C$5</c:f>
              <c:numCache>
                <c:formatCode>0.00</c:formatCode>
                <c:ptCount val="4"/>
                <c:pt idx="0" formatCode="General">
                  <c:v>210.57187150000001</c:v>
                </c:pt>
                <c:pt idx="1">
                  <c:v>241.60651673333334</c:v>
                </c:pt>
                <c:pt idx="2">
                  <c:v>340.08833774999999</c:v>
                </c:pt>
                <c:pt idx="3">
                  <c:v>405.49124304000003</c:v>
                </c:pt>
              </c:numCache>
            </c:numRef>
          </c:yVal>
          <c:smooth val="1"/>
          <c:extLst xmlns:c16r2="http://schemas.microsoft.com/office/drawing/2015/06/chart">
            <c:ext xmlns:c16="http://schemas.microsoft.com/office/drawing/2014/chart" uri="{C3380CC4-5D6E-409C-BE32-E72D297353CC}">
              <c16:uniqueId val="{00000001-BCC5-43CA-AFB5-A6A99F46EC73}"/>
            </c:ext>
          </c:extLst>
        </c:ser>
        <c:dLbls>
          <c:showLegendKey val="0"/>
          <c:showVal val="0"/>
          <c:showCatName val="0"/>
          <c:showSerName val="0"/>
          <c:showPercent val="0"/>
          <c:showBubbleSize val="0"/>
        </c:dLbls>
        <c:axId val="159751096"/>
        <c:axId val="219175144"/>
      </c:scatterChart>
      <c:valAx>
        <c:axId val="159751096"/>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Concurrent Users</a:t>
                </a:r>
              </a:p>
            </c:rich>
          </c:tx>
          <c:layout>
            <c:manualLayout>
              <c:xMode val="edge"/>
              <c:yMode val="edge"/>
              <c:x val="0.40374620507296055"/>
              <c:y val="0.845075622927165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9175144"/>
        <c:crosses val="autoZero"/>
        <c:crossBetween val="midCat"/>
      </c:valAx>
      <c:valAx>
        <c:axId val="219175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100" dirty="0"/>
                  <a:t>Response</a:t>
                </a:r>
                <a:r>
                  <a:rPr lang="en-US" sz="1100" baseline="0" dirty="0"/>
                  <a:t> Time (sec)</a:t>
                </a:r>
                <a:endParaRPr lang="en-US" sz="11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9751096"/>
        <c:crosses val="autoZero"/>
        <c:crossBetween val="midCat"/>
        <c:majorUnit val="60"/>
      </c:valAx>
      <c:spPr>
        <a:noFill/>
        <a:ln>
          <a:noFill/>
        </a:ln>
        <a:effectLst/>
      </c:spPr>
    </c:plotArea>
    <c:legend>
      <c:legendPos val="b"/>
      <c:layout>
        <c:manualLayout>
          <c:xMode val="edge"/>
          <c:yMode val="edge"/>
          <c:x val="0.16241895994515718"/>
          <c:y val="0.91916661659165066"/>
          <c:w val="0.72491234942708804"/>
          <c:h val="8.08333834083492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400" b="1" dirty="0" smtClean="0"/>
              <a:t>K-means </a:t>
            </a:r>
            <a:r>
              <a:rPr lang="en-US" sz="1400" b="1" dirty="0"/>
              <a:t>Clustering with Tensorflow </a:t>
            </a:r>
          </a:p>
          <a:p>
            <a:pPr>
              <a:defRPr sz="1200"/>
            </a:pPr>
            <a:r>
              <a:rPr lang="en-US" sz="1400" b="1" dirty="0"/>
              <a:t>1 GB Data</a:t>
            </a:r>
            <a:r>
              <a:rPr lang="en-US" sz="1400" b="1" baseline="0" dirty="0"/>
              <a:t> on CPUs</a:t>
            </a:r>
            <a:endParaRPr lang="en-US" sz="1400" b="1" dirty="0"/>
          </a:p>
        </c:rich>
      </c:tx>
      <c:layout>
        <c:manualLayout>
          <c:xMode val="edge"/>
          <c:yMode val="edge"/>
          <c:x val="0.26393019400642909"/>
          <c:y val="2.243964123689836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81203757749499"/>
          <c:y val="0.169086798222783"/>
          <c:w val="0.72329766918029603"/>
          <c:h val="0.59213501286143599"/>
        </c:manualLayout>
      </c:layout>
      <c:scatterChart>
        <c:scatterStyle val="smoothMarker"/>
        <c:varyColors val="0"/>
        <c:ser>
          <c:idx val="0"/>
          <c:order val="0"/>
          <c:tx>
            <c:strRef>
              <c:f>Sheet1!$B$1</c:f>
              <c:strCache>
                <c:ptCount val="1"/>
                <c:pt idx="0">
                  <c:v>Intel Xeon Gold 6140</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Sheet1!$A$2:$A$5</c:f>
              <c:numCache>
                <c:formatCode>0.00</c:formatCode>
                <c:ptCount val="4"/>
                <c:pt idx="0" formatCode="General">
                  <c:v>4</c:v>
                </c:pt>
                <c:pt idx="1">
                  <c:v>5</c:v>
                </c:pt>
                <c:pt idx="2">
                  <c:v>8</c:v>
                </c:pt>
                <c:pt idx="3">
                  <c:v>10</c:v>
                </c:pt>
              </c:numCache>
            </c:numRef>
          </c:xVal>
          <c:yVal>
            <c:numRef>
              <c:f>Sheet1!$B$2:$B$5</c:f>
              <c:numCache>
                <c:formatCode>0.00</c:formatCode>
                <c:ptCount val="4"/>
                <c:pt idx="0" formatCode="General">
                  <c:v>362.28347050000002</c:v>
                </c:pt>
                <c:pt idx="1">
                  <c:v>419.16475801666667</c:v>
                </c:pt>
                <c:pt idx="2">
                  <c:v>577.9784853624999</c:v>
                </c:pt>
              </c:numCache>
            </c:numRef>
          </c:yVal>
          <c:smooth val="1"/>
          <c:extLst xmlns:c16r2="http://schemas.microsoft.com/office/drawing/2015/06/chart">
            <c:ext xmlns:c16="http://schemas.microsoft.com/office/drawing/2014/chart" uri="{C3380CC4-5D6E-409C-BE32-E72D297353CC}">
              <c16:uniqueId val="{00000000-BCC5-43CA-AFB5-A6A99F46EC73}"/>
            </c:ext>
          </c:extLst>
        </c:ser>
        <c:ser>
          <c:idx val="1"/>
          <c:order val="1"/>
          <c:tx>
            <c:strRef>
              <c:f>Sheet1!$C$1</c:f>
              <c:strCache>
                <c:ptCount val="1"/>
                <c:pt idx="0">
                  <c:v>Power LC922</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Sheet1!$A$2:$A$5</c:f>
              <c:numCache>
                <c:formatCode>0.00</c:formatCode>
                <c:ptCount val="4"/>
                <c:pt idx="0" formatCode="General">
                  <c:v>4</c:v>
                </c:pt>
                <c:pt idx="1">
                  <c:v>5</c:v>
                </c:pt>
                <c:pt idx="2">
                  <c:v>8</c:v>
                </c:pt>
                <c:pt idx="3">
                  <c:v>10</c:v>
                </c:pt>
              </c:numCache>
            </c:numRef>
          </c:xVal>
          <c:yVal>
            <c:numRef>
              <c:f>Sheet1!$C$2:$C$5</c:f>
              <c:numCache>
                <c:formatCode>0.00</c:formatCode>
                <c:ptCount val="4"/>
                <c:pt idx="0" formatCode="General">
                  <c:v>210.57187150000001</c:v>
                </c:pt>
                <c:pt idx="1">
                  <c:v>241.60651673333334</c:v>
                </c:pt>
                <c:pt idx="2">
                  <c:v>340.08833774999999</c:v>
                </c:pt>
                <c:pt idx="3">
                  <c:v>405.49124304000003</c:v>
                </c:pt>
              </c:numCache>
            </c:numRef>
          </c:yVal>
          <c:smooth val="1"/>
          <c:extLst xmlns:c16r2="http://schemas.microsoft.com/office/drawing/2015/06/chart">
            <c:ext xmlns:c16="http://schemas.microsoft.com/office/drawing/2014/chart" uri="{C3380CC4-5D6E-409C-BE32-E72D297353CC}">
              <c16:uniqueId val="{00000001-BCC5-43CA-AFB5-A6A99F46EC73}"/>
            </c:ext>
          </c:extLst>
        </c:ser>
        <c:dLbls>
          <c:showLegendKey val="0"/>
          <c:showVal val="0"/>
          <c:showCatName val="0"/>
          <c:showSerName val="0"/>
          <c:showPercent val="0"/>
          <c:showBubbleSize val="0"/>
        </c:dLbls>
        <c:axId val="229051576"/>
        <c:axId val="225591048"/>
      </c:scatterChart>
      <c:valAx>
        <c:axId val="229051576"/>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200" b="1" dirty="0"/>
                  <a:t>Concurrent Users</a:t>
                </a:r>
              </a:p>
            </c:rich>
          </c:tx>
          <c:layout>
            <c:manualLayout>
              <c:xMode val="edge"/>
              <c:yMode val="edge"/>
              <c:x val="0.43173073156399999"/>
              <c:y val="0.840478374470864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5591048"/>
        <c:crosses val="autoZero"/>
        <c:crossBetween val="midCat"/>
      </c:valAx>
      <c:valAx>
        <c:axId val="225591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dirty="0"/>
                  <a:t>Response</a:t>
                </a:r>
                <a:r>
                  <a:rPr lang="en-US" sz="1200" b="1" baseline="0" dirty="0"/>
                  <a:t> Time (sec)</a:t>
                </a:r>
                <a:endParaRPr lang="en-US" sz="1200" b="1"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29051576"/>
        <c:crosses val="autoZero"/>
        <c:crossBetween val="midCat"/>
        <c:majorUnit val="60"/>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6241895994515701"/>
          <c:y val="0.89618037431014097"/>
          <c:w val="0.72491234942708804"/>
          <c:h val="8.08333834083492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b="1" dirty="0"/>
              <a:t>K-means</a:t>
            </a:r>
            <a:r>
              <a:rPr lang="en-CA" sz="1400" b="1" baseline="0" dirty="0"/>
              <a:t> Clustering with Tensorflow </a:t>
            </a:r>
          </a:p>
          <a:p>
            <a:pPr>
              <a:defRPr/>
            </a:pPr>
            <a:r>
              <a:rPr lang="en-CA" sz="1400" b="1" baseline="0" dirty="0"/>
              <a:t>15 GB Data on GPUs</a:t>
            </a:r>
            <a:endParaRPr lang="en-CA" sz="1400" b="1" dirty="0"/>
          </a:p>
        </c:rich>
      </c:tx>
      <c:layout>
        <c:manualLayout>
          <c:xMode val="edge"/>
          <c:yMode val="edge"/>
          <c:x val="0.24093275048175475"/>
          <c:y val="5.53953358889456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8961811279632"/>
          <c:y val="0.22672834407725001"/>
          <c:w val="0.75778902541606097"/>
          <c:h val="0.55849363356321802"/>
        </c:manualLayout>
      </c:layout>
      <c:scatterChart>
        <c:scatterStyle val="smoothMarker"/>
        <c:varyColors val="0"/>
        <c:ser>
          <c:idx val="0"/>
          <c:order val="0"/>
          <c:tx>
            <c:strRef>
              <c:f>'P9 Summary'!$B$33</c:f>
              <c:strCache>
                <c:ptCount val="1"/>
                <c:pt idx="0">
                  <c:v>AC922</c:v>
                </c:pt>
              </c:strCache>
            </c:strRef>
          </c:tx>
          <c:spPr>
            <a:ln w="19050" cap="rnd">
              <a:solidFill>
                <a:srgbClr val="002060"/>
              </a:solidFill>
              <a:round/>
            </a:ln>
            <a:effectLst/>
          </c:spPr>
          <c:marker>
            <c:symbol val="circle"/>
            <c:size val="5"/>
            <c:spPr>
              <a:solidFill>
                <a:srgbClr val="002060"/>
              </a:solidFill>
              <a:ln w="9525">
                <a:solidFill>
                  <a:srgbClr val="002060"/>
                </a:solidFill>
              </a:ln>
              <a:effectLst/>
            </c:spPr>
          </c:marker>
          <c:xVal>
            <c:numRef>
              <c:f>'P9 Summary'!$C$32:$F$32</c:f>
              <c:numCache>
                <c:formatCode>General</c:formatCode>
                <c:ptCount val="4"/>
                <c:pt idx="0">
                  <c:v>1</c:v>
                </c:pt>
                <c:pt idx="1">
                  <c:v>2</c:v>
                </c:pt>
                <c:pt idx="2">
                  <c:v>3</c:v>
                </c:pt>
                <c:pt idx="3">
                  <c:v>4</c:v>
                </c:pt>
              </c:numCache>
            </c:numRef>
          </c:xVal>
          <c:yVal>
            <c:numRef>
              <c:f>'P9 Summary'!$C$33:$F$33</c:f>
              <c:numCache>
                <c:formatCode>General</c:formatCode>
                <c:ptCount val="4"/>
                <c:pt idx="0">
                  <c:v>604.68259</c:v>
                </c:pt>
                <c:pt idx="1">
                  <c:v>552.27719216666696</c:v>
                </c:pt>
                <c:pt idx="2" formatCode="0.00">
                  <c:v>624.40028322222224</c:v>
                </c:pt>
                <c:pt idx="3" formatCode="0.00">
                  <c:v>648.51269108333236</c:v>
                </c:pt>
              </c:numCache>
            </c:numRef>
          </c:yVal>
          <c:smooth val="1"/>
          <c:extLst xmlns:c16r2="http://schemas.microsoft.com/office/drawing/2015/06/chart">
            <c:ext xmlns:c16="http://schemas.microsoft.com/office/drawing/2014/chart" uri="{C3380CC4-5D6E-409C-BE32-E72D297353CC}">
              <c16:uniqueId val="{00000000-7704-4C83-9288-B84BC97C0123}"/>
            </c:ext>
          </c:extLst>
        </c:ser>
        <c:ser>
          <c:idx val="1"/>
          <c:order val="1"/>
          <c:tx>
            <c:strRef>
              <c:f>'P9 Summary'!$B$34</c:f>
              <c:strCache>
                <c:ptCount val="1"/>
                <c:pt idx="0">
                  <c:v>Skylake 6150</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'P9 Summary'!$C$32:$F$32</c:f>
              <c:numCache>
                <c:formatCode>General</c:formatCode>
                <c:ptCount val="4"/>
                <c:pt idx="0">
                  <c:v>1</c:v>
                </c:pt>
                <c:pt idx="1">
                  <c:v>2</c:v>
                </c:pt>
                <c:pt idx="2">
                  <c:v>3</c:v>
                </c:pt>
                <c:pt idx="3">
                  <c:v>4</c:v>
                </c:pt>
              </c:numCache>
            </c:numRef>
          </c:xVal>
          <c:yVal>
            <c:numRef>
              <c:f>'P9 Summary'!$C$34:$F$34</c:f>
              <c:numCache>
                <c:formatCode>General</c:formatCode>
                <c:ptCount val="4"/>
                <c:pt idx="0">
                  <c:v>1271.370123666667</c:v>
                </c:pt>
                <c:pt idx="1">
                  <c:v>1273.0570033333329</c:v>
                </c:pt>
                <c:pt idx="2" formatCode="0.00">
                  <c:v>1277.1480863333329</c:v>
                </c:pt>
                <c:pt idx="3" formatCode="0.00">
                  <c:v>1317.0849745</c:v>
                </c:pt>
              </c:numCache>
            </c:numRef>
          </c:yVal>
          <c:smooth val="1"/>
          <c:extLst xmlns:c16r2="http://schemas.microsoft.com/office/drawing/2015/06/chart">
            <c:ext xmlns:c16="http://schemas.microsoft.com/office/drawing/2014/chart" uri="{C3380CC4-5D6E-409C-BE32-E72D297353CC}">
              <c16:uniqueId val="{00000001-7704-4C83-9288-B84BC97C0123}"/>
            </c:ext>
          </c:extLst>
        </c:ser>
        <c:dLbls>
          <c:showLegendKey val="0"/>
          <c:showVal val="0"/>
          <c:showCatName val="0"/>
          <c:showSerName val="0"/>
          <c:showPercent val="0"/>
          <c:showBubbleSize val="0"/>
        </c:dLbls>
        <c:axId val="219871776"/>
        <c:axId val="219872168"/>
      </c:scatterChart>
      <c:valAx>
        <c:axId val="2198717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smtClean="0"/>
                  <a:t>Concurrent Users</a:t>
                </a:r>
                <a:endParaRPr lang="en-US" sz="1200" b="1"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872168"/>
        <c:crosses val="autoZero"/>
        <c:crossBetween val="midCat"/>
        <c:majorUnit val="1"/>
      </c:valAx>
      <c:valAx>
        <c:axId val="219872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871776"/>
        <c:crosses val="autoZero"/>
        <c:crossBetween val="midCat"/>
        <c:majorUnit val="120"/>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4386101780997286"/>
          <c:y val="0.90556053966567063"/>
          <c:w val="0.48107568297003789"/>
          <c:h val="6.2181035297321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6CA84-480F-5847-9CCD-501A18124120}" type="doc">
      <dgm:prSet loTypeId="urn:microsoft.com/office/officeart/2005/8/layout/chevron1" loCatId="" qsTypeId="urn:microsoft.com/office/officeart/2005/8/quickstyle/simple4" qsCatId="simple" csTypeId="urn:microsoft.com/office/officeart/2005/8/colors/accent1_5" csCatId="accent1" phldr="1"/>
      <dgm:spPr/>
    </dgm:pt>
    <dgm:pt modelId="{AB121290-B4F8-C346-84A0-D4694901D4A8}">
      <dgm:prSet phldrT="[Text]" custT="1"/>
      <dgm:spPr>
        <a:xfrm>
          <a:off x="109"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Extract Data</a:t>
          </a:r>
        </a:p>
      </dgm:t>
    </dgm:pt>
    <dgm:pt modelId="{7FE08A62-12E6-7A44-9750-134A454F8FE2}" type="parTrans" cxnId="{EDB79DBD-F86B-A648-A71B-6F36CFD9CD70}">
      <dgm:prSet/>
      <dgm:spPr/>
      <dgm:t>
        <a:bodyPr/>
        <a:lstStyle/>
        <a:p>
          <a:endParaRPr lang="en-US"/>
        </a:p>
      </dgm:t>
    </dgm:pt>
    <dgm:pt modelId="{7A6A37BC-4B28-0044-90CD-FD6907C7FF86}" type="sibTrans" cxnId="{EDB79DBD-F86B-A648-A71B-6F36CFD9CD70}">
      <dgm:prSet/>
      <dgm:spPr/>
      <dgm:t>
        <a:bodyPr/>
        <a:lstStyle/>
        <a:p>
          <a:endParaRPr lang="en-US"/>
        </a:p>
      </dgm:t>
    </dgm:pt>
    <dgm:pt modelId="{9ECD5287-992D-9740-AD22-B966F5547A70}">
      <dgm:prSet custT="1"/>
      <dgm:spPr>
        <a:xfrm>
          <a:off x="1964192"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Build models</a:t>
          </a:r>
        </a:p>
      </dgm:t>
    </dgm:pt>
    <dgm:pt modelId="{D1D1240E-A56E-E443-BC8B-1E16B928D8BE}" type="parTrans" cxnId="{1EE6B10C-47CD-DE42-BF4D-F3D2297F0D6A}">
      <dgm:prSet/>
      <dgm:spPr/>
      <dgm:t>
        <a:bodyPr/>
        <a:lstStyle/>
        <a:p>
          <a:endParaRPr lang="en-US"/>
        </a:p>
      </dgm:t>
    </dgm:pt>
    <dgm:pt modelId="{2C274D8F-3ADA-C941-8982-2CE396B06209}" type="sibTrans" cxnId="{1EE6B10C-47CD-DE42-BF4D-F3D2297F0D6A}">
      <dgm:prSet/>
      <dgm:spPr/>
      <dgm:t>
        <a:bodyPr/>
        <a:lstStyle/>
        <a:p>
          <a:endParaRPr lang="en-US"/>
        </a:p>
      </dgm:t>
    </dgm:pt>
    <dgm:pt modelId="{EDAA2244-86D7-4D48-8407-A8896FE94E51}">
      <dgm:prSet custT="1"/>
      <dgm:spPr>
        <a:xfrm>
          <a:off x="5892359"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Use models</a:t>
          </a:r>
        </a:p>
      </dgm:t>
    </dgm:pt>
    <dgm:pt modelId="{02F879CD-B37E-234D-A5BF-EF0D6E18436F}" type="parTrans" cxnId="{7C8BFCBD-3C5C-7641-85D7-DB2D510279D8}">
      <dgm:prSet/>
      <dgm:spPr/>
      <dgm:t>
        <a:bodyPr/>
        <a:lstStyle/>
        <a:p>
          <a:endParaRPr lang="en-US"/>
        </a:p>
      </dgm:t>
    </dgm:pt>
    <dgm:pt modelId="{54726B30-6042-DD41-AACB-DA2ACD9A7393}" type="sibTrans" cxnId="{7C8BFCBD-3C5C-7641-85D7-DB2D510279D8}">
      <dgm:prSet/>
      <dgm:spPr/>
      <dgm:t>
        <a:bodyPr/>
        <a:lstStyle/>
        <a:p>
          <a:endParaRPr lang="en-US"/>
        </a:p>
      </dgm:t>
    </dgm:pt>
    <dgm:pt modelId="{799C0922-5BF1-C648-B7D6-0F20C211217B}">
      <dgm:prSet custT="1"/>
      <dgm:spPr>
        <a:xfrm>
          <a:off x="2946234"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Train Models</a:t>
          </a:r>
        </a:p>
      </dgm:t>
    </dgm:pt>
    <dgm:pt modelId="{7E8A77BE-40EC-6D4F-A21B-3447863506E0}" type="parTrans" cxnId="{8FE42E6D-8BF0-3741-844F-5FAC342AE197}">
      <dgm:prSet/>
      <dgm:spPr/>
      <dgm:t>
        <a:bodyPr/>
        <a:lstStyle/>
        <a:p>
          <a:endParaRPr lang="en-US"/>
        </a:p>
      </dgm:t>
    </dgm:pt>
    <dgm:pt modelId="{748E4135-8F51-784E-B312-1BB99BD4052C}" type="sibTrans" cxnId="{8FE42E6D-8BF0-3741-844F-5FAC342AE197}">
      <dgm:prSet/>
      <dgm:spPr/>
      <dgm:t>
        <a:bodyPr/>
        <a:lstStyle/>
        <a:p>
          <a:endParaRPr lang="en-US"/>
        </a:p>
      </dgm:t>
    </dgm:pt>
    <dgm:pt modelId="{0C0DB901-2719-2E41-8A93-3FB2B22B160E}">
      <dgm:prSet custT="1"/>
      <dgm:spPr>
        <a:xfrm>
          <a:off x="982150"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Prepare Data</a:t>
          </a:r>
        </a:p>
      </dgm:t>
    </dgm:pt>
    <dgm:pt modelId="{56F354B6-5620-094F-BECC-F5D3F249B992}" type="parTrans" cxnId="{01681152-0503-0745-A98A-438C4358887D}">
      <dgm:prSet/>
      <dgm:spPr/>
      <dgm:t>
        <a:bodyPr/>
        <a:lstStyle/>
        <a:p>
          <a:endParaRPr lang="en-US"/>
        </a:p>
      </dgm:t>
    </dgm:pt>
    <dgm:pt modelId="{1CE508C2-4384-7944-9DED-16B12895FB9E}" type="sibTrans" cxnId="{01681152-0503-0745-A98A-438C4358887D}">
      <dgm:prSet/>
      <dgm:spPr/>
      <dgm:t>
        <a:bodyPr/>
        <a:lstStyle/>
        <a:p>
          <a:endParaRPr lang="en-US"/>
        </a:p>
      </dgm:t>
    </dgm:pt>
    <dgm:pt modelId="{CF446817-F9F6-A444-95A7-50AAE3528553}">
      <dgm:prSet custT="1"/>
      <dgm:spPr>
        <a:xfrm>
          <a:off x="3928276" y="569453"/>
          <a:ext cx="1091157" cy="436463"/>
        </a:xfrm>
        <a:solidFill>
          <a:srgbClr val="7CC7FF">
            <a:lumMod val="50000"/>
          </a:srgbClr>
        </a:solidFill>
        <a:ln w="12700">
          <a:solidFill>
            <a:srgbClr val="323232"/>
          </a:solidFill>
        </a:ln>
        <a:effectLst/>
      </dgm:spPr>
      <dgm:t>
        <a:bodyPr/>
        <a:lstStyle/>
        <a:p>
          <a:pPr>
            <a:buNone/>
          </a:pPr>
          <a:r>
            <a:rPr lang="en-US" sz="1200" spc="-30" baseline="0" dirty="0">
              <a:solidFill>
                <a:srgbClr val="FFFFFF"/>
              </a:solidFill>
              <a:latin typeface="+mn-lt"/>
              <a:ea typeface="+mn-ea"/>
              <a:cs typeface="+mn-cs"/>
            </a:rPr>
            <a:t>Evaluate</a:t>
          </a:r>
        </a:p>
      </dgm:t>
    </dgm:pt>
    <dgm:pt modelId="{3266607B-D1FF-934D-A634-3ABB8C8182BB}" type="parTrans" cxnId="{626F38D6-1613-F84E-8244-67C7AD5170CB}">
      <dgm:prSet/>
      <dgm:spPr/>
      <dgm:t>
        <a:bodyPr/>
        <a:lstStyle/>
        <a:p>
          <a:endParaRPr lang="en-US"/>
        </a:p>
      </dgm:t>
    </dgm:pt>
    <dgm:pt modelId="{449DB387-C815-5740-965B-26F0FECFDAD9}" type="sibTrans" cxnId="{626F38D6-1613-F84E-8244-67C7AD5170CB}">
      <dgm:prSet/>
      <dgm:spPr/>
      <dgm:t>
        <a:bodyPr/>
        <a:lstStyle/>
        <a:p>
          <a:endParaRPr lang="en-US"/>
        </a:p>
      </dgm:t>
    </dgm:pt>
    <dgm:pt modelId="{2FBCD692-0B5F-6D48-8233-25C186C3B9C2}">
      <dgm:prSet custT="1"/>
      <dgm:spPr>
        <a:xfrm>
          <a:off x="4910318"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Deploy</a:t>
          </a:r>
        </a:p>
      </dgm:t>
    </dgm:pt>
    <dgm:pt modelId="{7A95C72A-ACFF-C343-8B3F-7B7CB42E31B5}" type="parTrans" cxnId="{E1BFCF31-8ACB-1145-8DD8-400298222991}">
      <dgm:prSet/>
      <dgm:spPr/>
      <dgm:t>
        <a:bodyPr/>
        <a:lstStyle/>
        <a:p>
          <a:endParaRPr lang="en-US"/>
        </a:p>
      </dgm:t>
    </dgm:pt>
    <dgm:pt modelId="{5C43C5FD-A2D8-0E43-8845-C6D13336A1A7}" type="sibTrans" cxnId="{E1BFCF31-8ACB-1145-8DD8-400298222991}">
      <dgm:prSet/>
      <dgm:spPr/>
      <dgm:t>
        <a:bodyPr/>
        <a:lstStyle/>
        <a:p>
          <a:endParaRPr lang="en-US"/>
        </a:p>
      </dgm:t>
    </dgm:pt>
    <dgm:pt modelId="{FF7B93BA-A4B8-3E4C-9C34-1933E6A08549}">
      <dgm:prSet custT="1"/>
      <dgm:spPr>
        <a:xfrm>
          <a:off x="6874401" y="569453"/>
          <a:ext cx="1091157" cy="436463"/>
        </a:xfrm>
        <a:solidFill>
          <a:srgbClr val="7CC7FF">
            <a:lumMod val="50000"/>
          </a:srgbClr>
        </a:solidFill>
        <a:ln w="12700">
          <a:solidFill>
            <a:srgbClr val="323232"/>
          </a:solidFill>
        </a:ln>
        <a:effectLst/>
      </dgm:spPr>
      <dgm:t>
        <a:bodyPr/>
        <a:lstStyle/>
        <a:p>
          <a:pPr>
            <a:buNone/>
          </a:pPr>
          <a:r>
            <a:rPr lang="en-US" sz="1200" spc="-50" baseline="0" dirty="0">
              <a:solidFill>
                <a:srgbClr val="FFFFFF"/>
              </a:solidFill>
              <a:latin typeface="+mn-lt"/>
              <a:ea typeface="+mn-ea"/>
              <a:cs typeface="+mn-cs"/>
            </a:rPr>
            <a:t>Monetize</a:t>
          </a:r>
          <a:br>
            <a:rPr lang="en-US" sz="1200" spc="-50" baseline="0" dirty="0">
              <a:solidFill>
                <a:srgbClr val="FFFFFF"/>
              </a:solidFill>
              <a:latin typeface="+mn-lt"/>
              <a:ea typeface="+mn-ea"/>
              <a:cs typeface="+mn-cs"/>
            </a:rPr>
          </a:br>
          <a:r>
            <a:rPr lang="en-US" sz="1200" spc="-50" baseline="0" dirty="0">
              <a:solidFill>
                <a:srgbClr val="FFFFFF"/>
              </a:solidFill>
              <a:latin typeface="+mn-lt"/>
              <a:ea typeface="+mn-ea"/>
              <a:cs typeface="+mn-cs"/>
            </a:rPr>
            <a:t>$$$</a:t>
          </a:r>
        </a:p>
      </dgm:t>
    </dgm:pt>
    <dgm:pt modelId="{992E24C2-17C4-2A41-A99B-F35054904481}" type="parTrans" cxnId="{D9CFDA99-5092-304B-AECF-3C5583F5C7ED}">
      <dgm:prSet/>
      <dgm:spPr/>
      <dgm:t>
        <a:bodyPr/>
        <a:lstStyle/>
        <a:p>
          <a:endParaRPr lang="en-US"/>
        </a:p>
      </dgm:t>
    </dgm:pt>
    <dgm:pt modelId="{09DC117E-3BE8-4041-8BDA-C17D0938BBC3}" type="sibTrans" cxnId="{D9CFDA99-5092-304B-AECF-3C5583F5C7ED}">
      <dgm:prSet/>
      <dgm:spPr/>
      <dgm:t>
        <a:bodyPr/>
        <a:lstStyle/>
        <a:p>
          <a:endParaRPr lang="en-US"/>
        </a:p>
      </dgm:t>
    </dgm:pt>
    <dgm:pt modelId="{46BAC36F-D3F0-354F-ABEA-3C4873880DA4}">
      <dgm:prSet custT="1"/>
      <dgm:spPr>
        <a:xfrm>
          <a:off x="7856443" y="569453"/>
          <a:ext cx="1091157" cy="436463"/>
        </a:xfrm>
        <a:solidFill>
          <a:srgbClr val="7CC7FF">
            <a:lumMod val="50000"/>
          </a:srgbClr>
        </a:solidFill>
        <a:ln w="12700">
          <a:solidFill>
            <a:srgbClr val="323232"/>
          </a:solidFill>
        </a:ln>
        <a:effectLst/>
      </dgm:spPr>
      <dgm:t>
        <a:bodyPr/>
        <a:lstStyle/>
        <a:p>
          <a:pPr>
            <a:buNone/>
          </a:pPr>
          <a:r>
            <a:rPr lang="en-US" sz="1200" dirty="0">
              <a:solidFill>
                <a:srgbClr val="FFFFFF"/>
              </a:solidFill>
              <a:latin typeface="+mn-lt"/>
              <a:ea typeface="+mn-ea"/>
              <a:cs typeface="+mn-cs"/>
            </a:rPr>
            <a:t>Monitor</a:t>
          </a:r>
        </a:p>
      </dgm:t>
    </dgm:pt>
    <dgm:pt modelId="{8D37337A-BCE7-C846-BA43-64BCC429799E}" type="parTrans" cxnId="{FF50AB3D-B6AC-8141-A1C1-460A00511D6E}">
      <dgm:prSet/>
      <dgm:spPr/>
      <dgm:t>
        <a:bodyPr/>
        <a:lstStyle/>
        <a:p>
          <a:endParaRPr lang="en-US"/>
        </a:p>
      </dgm:t>
    </dgm:pt>
    <dgm:pt modelId="{EBD95958-03A3-A64E-AC5D-92C5A448177A}" type="sibTrans" cxnId="{FF50AB3D-B6AC-8141-A1C1-460A00511D6E}">
      <dgm:prSet/>
      <dgm:spPr/>
      <dgm:t>
        <a:bodyPr/>
        <a:lstStyle/>
        <a:p>
          <a:endParaRPr lang="en-US"/>
        </a:p>
      </dgm:t>
    </dgm:pt>
    <dgm:pt modelId="{ABFA1CC4-FEAB-B449-81BA-1485F9EB4BE5}" type="pres">
      <dgm:prSet presAssocID="{F646CA84-480F-5847-9CCD-501A18124120}" presName="Name0" presStyleCnt="0">
        <dgm:presLayoutVars>
          <dgm:dir/>
          <dgm:animLvl val="lvl"/>
          <dgm:resizeHandles val="exact"/>
        </dgm:presLayoutVars>
      </dgm:prSet>
      <dgm:spPr/>
    </dgm:pt>
    <dgm:pt modelId="{9050FE37-9A77-EE42-A88C-EFE88F1FD29F}" type="pres">
      <dgm:prSet presAssocID="{AB121290-B4F8-C346-84A0-D4694901D4A8}" presName="parTxOnly" presStyleLbl="node1" presStyleIdx="0" presStyleCnt="9">
        <dgm:presLayoutVars>
          <dgm:chMax val="0"/>
          <dgm:chPref val="0"/>
          <dgm:bulletEnabled val="1"/>
        </dgm:presLayoutVars>
      </dgm:prSet>
      <dgm:spPr>
        <a:prstGeom prst="chevron">
          <a:avLst/>
        </a:prstGeom>
      </dgm:spPr>
      <dgm:t>
        <a:bodyPr/>
        <a:lstStyle/>
        <a:p>
          <a:endParaRPr lang="en-US"/>
        </a:p>
      </dgm:t>
    </dgm:pt>
    <dgm:pt modelId="{A86AEBDC-0907-CF41-9BE0-CC36CB76F173}" type="pres">
      <dgm:prSet presAssocID="{7A6A37BC-4B28-0044-90CD-FD6907C7FF86}" presName="parTxOnlySpace" presStyleCnt="0"/>
      <dgm:spPr/>
    </dgm:pt>
    <dgm:pt modelId="{0C95ED5B-669D-FF4D-8056-0574F5495C08}" type="pres">
      <dgm:prSet presAssocID="{0C0DB901-2719-2E41-8A93-3FB2B22B160E}" presName="parTxOnly" presStyleLbl="node1" presStyleIdx="1" presStyleCnt="9">
        <dgm:presLayoutVars>
          <dgm:chMax val="0"/>
          <dgm:chPref val="0"/>
          <dgm:bulletEnabled val="1"/>
        </dgm:presLayoutVars>
      </dgm:prSet>
      <dgm:spPr>
        <a:prstGeom prst="chevron">
          <a:avLst/>
        </a:prstGeom>
      </dgm:spPr>
      <dgm:t>
        <a:bodyPr/>
        <a:lstStyle/>
        <a:p>
          <a:endParaRPr lang="en-US"/>
        </a:p>
      </dgm:t>
    </dgm:pt>
    <dgm:pt modelId="{E7396E97-9E0B-684B-A131-061962967B89}" type="pres">
      <dgm:prSet presAssocID="{1CE508C2-4384-7944-9DED-16B12895FB9E}" presName="parTxOnlySpace" presStyleCnt="0"/>
      <dgm:spPr/>
    </dgm:pt>
    <dgm:pt modelId="{82023279-2B53-E041-99B3-9BF81DBF11FC}" type="pres">
      <dgm:prSet presAssocID="{9ECD5287-992D-9740-AD22-B966F5547A70}" presName="parTxOnly" presStyleLbl="node1" presStyleIdx="2" presStyleCnt="9">
        <dgm:presLayoutVars>
          <dgm:chMax val="0"/>
          <dgm:chPref val="0"/>
          <dgm:bulletEnabled val="1"/>
        </dgm:presLayoutVars>
      </dgm:prSet>
      <dgm:spPr>
        <a:prstGeom prst="chevron">
          <a:avLst/>
        </a:prstGeom>
      </dgm:spPr>
      <dgm:t>
        <a:bodyPr/>
        <a:lstStyle/>
        <a:p>
          <a:endParaRPr lang="en-US"/>
        </a:p>
      </dgm:t>
    </dgm:pt>
    <dgm:pt modelId="{FF4AA1CA-C8F8-924C-A6FB-67F881A37972}" type="pres">
      <dgm:prSet presAssocID="{2C274D8F-3ADA-C941-8982-2CE396B06209}" presName="parTxOnlySpace" presStyleCnt="0"/>
      <dgm:spPr/>
    </dgm:pt>
    <dgm:pt modelId="{BB37B7B8-ABDC-6C48-922F-A5CEC00E8BA6}" type="pres">
      <dgm:prSet presAssocID="{799C0922-5BF1-C648-B7D6-0F20C211217B}" presName="parTxOnly" presStyleLbl="node1" presStyleIdx="3" presStyleCnt="9">
        <dgm:presLayoutVars>
          <dgm:chMax val="0"/>
          <dgm:chPref val="0"/>
          <dgm:bulletEnabled val="1"/>
        </dgm:presLayoutVars>
      </dgm:prSet>
      <dgm:spPr>
        <a:prstGeom prst="chevron">
          <a:avLst/>
        </a:prstGeom>
      </dgm:spPr>
      <dgm:t>
        <a:bodyPr/>
        <a:lstStyle/>
        <a:p>
          <a:endParaRPr lang="en-US"/>
        </a:p>
      </dgm:t>
    </dgm:pt>
    <dgm:pt modelId="{2BBFDCCC-D55E-FA41-A2BA-12BB797A1752}" type="pres">
      <dgm:prSet presAssocID="{748E4135-8F51-784E-B312-1BB99BD4052C}" presName="parTxOnlySpace" presStyleCnt="0"/>
      <dgm:spPr/>
    </dgm:pt>
    <dgm:pt modelId="{FB071A62-FC7E-D345-886F-BB3029C36318}" type="pres">
      <dgm:prSet presAssocID="{CF446817-F9F6-A444-95A7-50AAE3528553}" presName="parTxOnly" presStyleLbl="node1" presStyleIdx="4" presStyleCnt="9">
        <dgm:presLayoutVars>
          <dgm:chMax val="0"/>
          <dgm:chPref val="0"/>
          <dgm:bulletEnabled val="1"/>
        </dgm:presLayoutVars>
      </dgm:prSet>
      <dgm:spPr>
        <a:prstGeom prst="chevron">
          <a:avLst/>
        </a:prstGeom>
      </dgm:spPr>
      <dgm:t>
        <a:bodyPr/>
        <a:lstStyle/>
        <a:p>
          <a:endParaRPr lang="en-US"/>
        </a:p>
      </dgm:t>
    </dgm:pt>
    <dgm:pt modelId="{D9893FF5-172E-2B40-B28A-75736C12CAA0}" type="pres">
      <dgm:prSet presAssocID="{449DB387-C815-5740-965B-26F0FECFDAD9}" presName="parTxOnlySpace" presStyleCnt="0"/>
      <dgm:spPr/>
    </dgm:pt>
    <dgm:pt modelId="{1399A542-033D-7745-A355-463B92AD2D7B}" type="pres">
      <dgm:prSet presAssocID="{2FBCD692-0B5F-6D48-8233-25C186C3B9C2}" presName="parTxOnly" presStyleLbl="node1" presStyleIdx="5" presStyleCnt="9">
        <dgm:presLayoutVars>
          <dgm:chMax val="0"/>
          <dgm:chPref val="0"/>
          <dgm:bulletEnabled val="1"/>
        </dgm:presLayoutVars>
      </dgm:prSet>
      <dgm:spPr>
        <a:prstGeom prst="chevron">
          <a:avLst/>
        </a:prstGeom>
      </dgm:spPr>
      <dgm:t>
        <a:bodyPr/>
        <a:lstStyle/>
        <a:p>
          <a:endParaRPr lang="en-US"/>
        </a:p>
      </dgm:t>
    </dgm:pt>
    <dgm:pt modelId="{D2EE5EAD-AAE9-D248-9E15-EFB681C09107}" type="pres">
      <dgm:prSet presAssocID="{5C43C5FD-A2D8-0E43-8845-C6D13336A1A7}" presName="parTxOnlySpace" presStyleCnt="0"/>
      <dgm:spPr/>
    </dgm:pt>
    <dgm:pt modelId="{D00A91BA-D1E5-E547-8458-9703FAC18F76}" type="pres">
      <dgm:prSet presAssocID="{EDAA2244-86D7-4D48-8407-A8896FE94E51}" presName="parTxOnly" presStyleLbl="node1" presStyleIdx="6" presStyleCnt="9">
        <dgm:presLayoutVars>
          <dgm:chMax val="0"/>
          <dgm:chPref val="0"/>
          <dgm:bulletEnabled val="1"/>
        </dgm:presLayoutVars>
      </dgm:prSet>
      <dgm:spPr>
        <a:prstGeom prst="chevron">
          <a:avLst/>
        </a:prstGeom>
      </dgm:spPr>
      <dgm:t>
        <a:bodyPr/>
        <a:lstStyle/>
        <a:p>
          <a:endParaRPr lang="en-US"/>
        </a:p>
      </dgm:t>
    </dgm:pt>
    <dgm:pt modelId="{E1051240-DA69-7449-9F52-FD8BFD1AEC09}" type="pres">
      <dgm:prSet presAssocID="{54726B30-6042-DD41-AACB-DA2ACD9A7393}" presName="parTxOnlySpace" presStyleCnt="0"/>
      <dgm:spPr/>
    </dgm:pt>
    <dgm:pt modelId="{8FC24F32-C363-BB45-92C5-8BD869EDA6A0}" type="pres">
      <dgm:prSet presAssocID="{FF7B93BA-A4B8-3E4C-9C34-1933E6A08549}" presName="parTxOnly" presStyleLbl="node1" presStyleIdx="7" presStyleCnt="9">
        <dgm:presLayoutVars>
          <dgm:chMax val="0"/>
          <dgm:chPref val="0"/>
          <dgm:bulletEnabled val="1"/>
        </dgm:presLayoutVars>
      </dgm:prSet>
      <dgm:spPr>
        <a:prstGeom prst="chevron">
          <a:avLst/>
        </a:prstGeom>
      </dgm:spPr>
      <dgm:t>
        <a:bodyPr/>
        <a:lstStyle/>
        <a:p>
          <a:endParaRPr lang="en-US"/>
        </a:p>
      </dgm:t>
    </dgm:pt>
    <dgm:pt modelId="{48297CEE-0F92-304C-9679-4F353910F5B5}" type="pres">
      <dgm:prSet presAssocID="{09DC117E-3BE8-4041-8BDA-C17D0938BBC3}" presName="parTxOnlySpace" presStyleCnt="0"/>
      <dgm:spPr/>
    </dgm:pt>
    <dgm:pt modelId="{00E5CD13-C4C1-E541-B2AF-C7081190A87A}" type="pres">
      <dgm:prSet presAssocID="{46BAC36F-D3F0-354F-ABEA-3C4873880DA4}" presName="parTxOnly" presStyleLbl="node1" presStyleIdx="8" presStyleCnt="9">
        <dgm:presLayoutVars>
          <dgm:chMax val="0"/>
          <dgm:chPref val="0"/>
          <dgm:bulletEnabled val="1"/>
        </dgm:presLayoutVars>
      </dgm:prSet>
      <dgm:spPr>
        <a:prstGeom prst="chevron">
          <a:avLst/>
        </a:prstGeom>
      </dgm:spPr>
      <dgm:t>
        <a:bodyPr/>
        <a:lstStyle/>
        <a:p>
          <a:endParaRPr lang="en-US"/>
        </a:p>
      </dgm:t>
    </dgm:pt>
  </dgm:ptLst>
  <dgm:cxnLst>
    <dgm:cxn modelId="{B44FCCDB-FF66-4D40-9F2E-3FC7310A86C6}" type="presOf" srcId="{EDAA2244-86D7-4D48-8407-A8896FE94E51}" destId="{D00A91BA-D1E5-E547-8458-9703FAC18F76}" srcOrd="0" destOrd="0" presId="urn:microsoft.com/office/officeart/2005/8/layout/chevron1"/>
    <dgm:cxn modelId="{EDB79DBD-F86B-A648-A71B-6F36CFD9CD70}" srcId="{F646CA84-480F-5847-9CCD-501A18124120}" destId="{AB121290-B4F8-C346-84A0-D4694901D4A8}" srcOrd="0" destOrd="0" parTransId="{7FE08A62-12E6-7A44-9750-134A454F8FE2}" sibTransId="{7A6A37BC-4B28-0044-90CD-FD6907C7FF86}"/>
    <dgm:cxn modelId="{F324ABF8-84C7-4787-9BFB-C3B72F6BDD9F}" type="presOf" srcId="{F646CA84-480F-5847-9CCD-501A18124120}" destId="{ABFA1CC4-FEAB-B449-81BA-1485F9EB4BE5}" srcOrd="0" destOrd="0" presId="urn:microsoft.com/office/officeart/2005/8/layout/chevron1"/>
    <dgm:cxn modelId="{FF50AB3D-B6AC-8141-A1C1-460A00511D6E}" srcId="{F646CA84-480F-5847-9CCD-501A18124120}" destId="{46BAC36F-D3F0-354F-ABEA-3C4873880DA4}" srcOrd="8" destOrd="0" parTransId="{8D37337A-BCE7-C846-BA43-64BCC429799E}" sibTransId="{EBD95958-03A3-A64E-AC5D-92C5A448177A}"/>
    <dgm:cxn modelId="{D9CFDA99-5092-304B-AECF-3C5583F5C7ED}" srcId="{F646CA84-480F-5847-9CCD-501A18124120}" destId="{FF7B93BA-A4B8-3E4C-9C34-1933E6A08549}" srcOrd="7" destOrd="0" parTransId="{992E24C2-17C4-2A41-A99B-F35054904481}" sibTransId="{09DC117E-3BE8-4041-8BDA-C17D0938BBC3}"/>
    <dgm:cxn modelId="{060FBF48-DDC3-4D66-98E0-C2B4C454D484}" type="presOf" srcId="{AB121290-B4F8-C346-84A0-D4694901D4A8}" destId="{9050FE37-9A77-EE42-A88C-EFE88F1FD29F}" srcOrd="0" destOrd="0" presId="urn:microsoft.com/office/officeart/2005/8/layout/chevron1"/>
    <dgm:cxn modelId="{8A0F225B-E8C9-4F18-94F1-9AFDDFE8D510}" type="presOf" srcId="{46BAC36F-D3F0-354F-ABEA-3C4873880DA4}" destId="{00E5CD13-C4C1-E541-B2AF-C7081190A87A}" srcOrd="0" destOrd="0" presId="urn:microsoft.com/office/officeart/2005/8/layout/chevron1"/>
    <dgm:cxn modelId="{7C8BFCBD-3C5C-7641-85D7-DB2D510279D8}" srcId="{F646CA84-480F-5847-9CCD-501A18124120}" destId="{EDAA2244-86D7-4D48-8407-A8896FE94E51}" srcOrd="6" destOrd="0" parTransId="{02F879CD-B37E-234D-A5BF-EF0D6E18436F}" sibTransId="{54726B30-6042-DD41-AACB-DA2ACD9A7393}"/>
    <dgm:cxn modelId="{6869837F-00EF-4EF9-AC0F-22F52A5EE803}" type="presOf" srcId="{0C0DB901-2719-2E41-8A93-3FB2B22B160E}" destId="{0C95ED5B-669D-FF4D-8056-0574F5495C08}" srcOrd="0" destOrd="0" presId="urn:microsoft.com/office/officeart/2005/8/layout/chevron1"/>
    <dgm:cxn modelId="{C296A41B-409C-4B94-8F2D-2AE21C66ED61}" type="presOf" srcId="{CF446817-F9F6-A444-95A7-50AAE3528553}" destId="{FB071A62-FC7E-D345-886F-BB3029C36318}" srcOrd="0" destOrd="0" presId="urn:microsoft.com/office/officeart/2005/8/layout/chevron1"/>
    <dgm:cxn modelId="{DAE069AE-0CC3-4AC5-8170-B0020C9561F2}" type="presOf" srcId="{799C0922-5BF1-C648-B7D6-0F20C211217B}" destId="{BB37B7B8-ABDC-6C48-922F-A5CEC00E8BA6}" srcOrd="0" destOrd="0" presId="urn:microsoft.com/office/officeart/2005/8/layout/chevron1"/>
    <dgm:cxn modelId="{1EE6B10C-47CD-DE42-BF4D-F3D2297F0D6A}" srcId="{F646CA84-480F-5847-9CCD-501A18124120}" destId="{9ECD5287-992D-9740-AD22-B966F5547A70}" srcOrd="2" destOrd="0" parTransId="{D1D1240E-A56E-E443-BC8B-1E16B928D8BE}" sibTransId="{2C274D8F-3ADA-C941-8982-2CE396B06209}"/>
    <dgm:cxn modelId="{763F2128-9807-477B-AF9E-5C653D39B3F0}" type="presOf" srcId="{FF7B93BA-A4B8-3E4C-9C34-1933E6A08549}" destId="{8FC24F32-C363-BB45-92C5-8BD869EDA6A0}" srcOrd="0" destOrd="0" presId="urn:microsoft.com/office/officeart/2005/8/layout/chevron1"/>
    <dgm:cxn modelId="{01681152-0503-0745-A98A-438C4358887D}" srcId="{F646CA84-480F-5847-9CCD-501A18124120}" destId="{0C0DB901-2719-2E41-8A93-3FB2B22B160E}" srcOrd="1" destOrd="0" parTransId="{56F354B6-5620-094F-BECC-F5D3F249B992}" sibTransId="{1CE508C2-4384-7944-9DED-16B12895FB9E}"/>
    <dgm:cxn modelId="{626F38D6-1613-F84E-8244-67C7AD5170CB}" srcId="{F646CA84-480F-5847-9CCD-501A18124120}" destId="{CF446817-F9F6-A444-95A7-50AAE3528553}" srcOrd="4" destOrd="0" parTransId="{3266607B-D1FF-934D-A634-3ABB8C8182BB}" sibTransId="{449DB387-C815-5740-965B-26F0FECFDAD9}"/>
    <dgm:cxn modelId="{A8410228-E9D6-4310-8CE9-A5CF38898F67}" type="presOf" srcId="{9ECD5287-992D-9740-AD22-B966F5547A70}" destId="{82023279-2B53-E041-99B3-9BF81DBF11FC}" srcOrd="0" destOrd="0" presId="urn:microsoft.com/office/officeart/2005/8/layout/chevron1"/>
    <dgm:cxn modelId="{8FE42E6D-8BF0-3741-844F-5FAC342AE197}" srcId="{F646CA84-480F-5847-9CCD-501A18124120}" destId="{799C0922-5BF1-C648-B7D6-0F20C211217B}" srcOrd="3" destOrd="0" parTransId="{7E8A77BE-40EC-6D4F-A21B-3447863506E0}" sibTransId="{748E4135-8F51-784E-B312-1BB99BD4052C}"/>
    <dgm:cxn modelId="{F6F58311-1BC7-400F-B5F6-F66684371852}" type="presOf" srcId="{2FBCD692-0B5F-6D48-8233-25C186C3B9C2}" destId="{1399A542-033D-7745-A355-463B92AD2D7B}" srcOrd="0" destOrd="0" presId="urn:microsoft.com/office/officeart/2005/8/layout/chevron1"/>
    <dgm:cxn modelId="{E1BFCF31-8ACB-1145-8DD8-400298222991}" srcId="{F646CA84-480F-5847-9CCD-501A18124120}" destId="{2FBCD692-0B5F-6D48-8233-25C186C3B9C2}" srcOrd="5" destOrd="0" parTransId="{7A95C72A-ACFF-C343-8B3F-7B7CB42E31B5}" sibTransId="{5C43C5FD-A2D8-0E43-8845-C6D13336A1A7}"/>
    <dgm:cxn modelId="{606BC7FB-E5A8-4F5C-B014-9A5BC8D27F4A}" type="presParOf" srcId="{ABFA1CC4-FEAB-B449-81BA-1485F9EB4BE5}" destId="{9050FE37-9A77-EE42-A88C-EFE88F1FD29F}" srcOrd="0" destOrd="0" presId="urn:microsoft.com/office/officeart/2005/8/layout/chevron1"/>
    <dgm:cxn modelId="{E47C1FB8-4F41-41DC-90E1-E4CB3D61857D}" type="presParOf" srcId="{ABFA1CC4-FEAB-B449-81BA-1485F9EB4BE5}" destId="{A86AEBDC-0907-CF41-9BE0-CC36CB76F173}" srcOrd="1" destOrd="0" presId="urn:microsoft.com/office/officeart/2005/8/layout/chevron1"/>
    <dgm:cxn modelId="{92510A91-3B5A-4E83-A570-BAEFCF52C045}" type="presParOf" srcId="{ABFA1CC4-FEAB-B449-81BA-1485F9EB4BE5}" destId="{0C95ED5B-669D-FF4D-8056-0574F5495C08}" srcOrd="2" destOrd="0" presId="urn:microsoft.com/office/officeart/2005/8/layout/chevron1"/>
    <dgm:cxn modelId="{25AABA6F-3BB3-48A2-9EA7-D84D730CEB8E}" type="presParOf" srcId="{ABFA1CC4-FEAB-B449-81BA-1485F9EB4BE5}" destId="{E7396E97-9E0B-684B-A131-061962967B89}" srcOrd="3" destOrd="0" presId="urn:microsoft.com/office/officeart/2005/8/layout/chevron1"/>
    <dgm:cxn modelId="{94D62272-F785-4140-B9A0-9D76108478F6}" type="presParOf" srcId="{ABFA1CC4-FEAB-B449-81BA-1485F9EB4BE5}" destId="{82023279-2B53-E041-99B3-9BF81DBF11FC}" srcOrd="4" destOrd="0" presId="urn:microsoft.com/office/officeart/2005/8/layout/chevron1"/>
    <dgm:cxn modelId="{1A6082F0-0DF8-4121-996E-8192EA985F23}" type="presParOf" srcId="{ABFA1CC4-FEAB-B449-81BA-1485F9EB4BE5}" destId="{FF4AA1CA-C8F8-924C-A6FB-67F881A37972}" srcOrd="5" destOrd="0" presId="urn:microsoft.com/office/officeart/2005/8/layout/chevron1"/>
    <dgm:cxn modelId="{B29DA36C-8017-4A87-9EDC-16AE84FA1AE9}" type="presParOf" srcId="{ABFA1CC4-FEAB-B449-81BA-1485F9EB4BE5}" destId="{BB37B7B8-ABDC-6C48-922F-A5CEC00E8BA6}" srcOrd="6" destOrd="0" presId="urn:microsoft.com/office/officeart/2005/8/layout/chevron1"/>
    <dgm:cxn modelId="{E345CE7B-23D3-4046-86E4-0E30921A0E1F}" type="presParOf" srcId="{ABFA1CC4-FEAB-B449-81BA-1485F9EB4BE5}" destId="{2BBFDCCC-D55E-FA41-A2BA-12BB797A1752}" srcOrd="7" destOrd="0" presId="urn:microsoft.com/office/officeart/2005/8/layout/chevron1"/>
    <dgm:cxn modelId="{4ACE6469-1FEF-4F8F-82FA-7BCFE95D202C}" type="presParOf" srcId="{ABFA1CC4-FEAB-B449-81BA-1485F9EB4BE5}" destId="{FB071A62-FC7E-D345-886F-BB3029C36318}" srcOrd="8" destOrd="0" presId="urn:microsoft.com/office/officeart/2005/8/layout/chevron1"/>
    <dgm:cxn modelId="{002964D9-456B-4C27-939E-CD8273936165}" type="presParOf" srcId="{ABFA1CC4-FEAB-B449-81BA-1485F9EB4BE5}" destId="{D9893FF5-172E-2B40-B28A-75736C12CAA0}" srcOrd="9" destOrd="0" presId="urn:microsoft.com/office/officeart/2005/8/layout/chevron1"/>
    <dgm:cxn modelId="{5E0DF371-C3B4-4B53-95DB-F1F49CDA41D4}" type="presParOf" srcId="{ABFA1CC4-FEAB-B449-81BA-1485F9EB4BE5}" destId="{1399A542-033D-7745-A355-463B92AD2D7B}" srcOrd="10" destOrd="0" presId="urn:microsoft.com/office/officeart/2005/8/layout/chevron1"/>
    <dgm:cxn modelId="{176177AC-7BA9-4E48-982B-38163FB53D91}" type="presParOf" srcId="{ABFA1CC4-FEAB-B449-81BA-1485F9EB4BE5}" destId="{D2EE5EAD-AAE9-D248-9E15-EFB681C09107}" srcOrd="11" destOrd="0" presId="urn:microsoft.com/office/officeart/2005/8/layout/chevron1"/>
    <dgm:cxn modelId="{D541BA65-8B50-4057-896D-E7F0D6907C04}" type="presParOf" srcId="{ABFA1CC4-FEAB-B449-81BA-1485F9EB4BE5}" destId="{D00A91BA-D1E5-E547-8458-9703FAC18F76}" srcOrd="12" destOrd="0" presId="urn:microsoft.com/office/officeart/2005/8/layout/chevron1"/>
    <dgm:cxn modelId="{0CCAD5C6-BE2C-4ECC-86F9-D7A463B74F00}" type="presParOf" srcId="{ABFA1CC4-FEAB-B449-81BA-1485F9EB4BE5}" destId="{E1051240-DA69-7449-9F52-FD8BFD1AEC09}" srcOrd="13" destOrd="0" presId="urn:microsoft.com/office/officeart/2005/8/layout/chevron1"/>
    <dgm:cxn modelId="{5621FE5D-4380-4512-BFA0-8B850F859A34}" type="presParOf" srcId="{ABFA1CC4-FEAB-B449-81BA-1485F9EB4BE5}" destId="{8FC24F32-C363-BB45-92C5-8BD869EDA6A0}" srcOrd="14" destOrd="0" presId="urn:microsoft.com/office/officeart/2005/8/layout/chevron1"/>
    <dgm:cxn modelId="{A2F589A5-CC60-4351-BFA9-044151F78F66}" type="presParOf" srcId="{ABFA1CC4-FEAB-B449-81BA-1485F9EB4BE5}" destId="{48297CEE-0F92-304C-9679-4F353910F5B5}" srcOrd="15" destOrd="0" presId="urn:microsoft.com/office/officeart/2005/8/layout/chevron1"/>
    <dgm:cxn modelId="{A61DA11B-F248-4563-84C6-B60635CB6569}" type="presParOf" srcId="{ABFA1CC4-FEAB-B449-81BA-1485F9EB4BE5}" destId="{00E5CD13-C4C1-E541-B2AF-C7081190A87A}" srcOrd="1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0FE37-9A77-EE42-A88C-EFE88F1FD29F}">
      <dsp:nvSpPr>
        <dsp:cNvPr id="0" name=""/>
        <dsp:cNvSpPr/>
      </dsp:nvSpPr>
      <dsp:spPr>
        <a:xfrm>
          <a:off x="109"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Extract Data</a:t>
          </a:r>
        </a:p>
      </dsp:txBody>
      <dsp:txXfrm>
        <a:off x="218139" y="568926"/>
        <a:ext cx="654089" cy="436059"/>
      </dsp:txXfrm>
    </dsp:sp>
    <dsp:sp modelId="{0C95ED5B-669D-FF4D-8056-0574F5495C08}">
      <dsp:nvSpPr>
        <dsp:cNvPr id="0" name=""/>
        <dsp:cNvSpPr/>
      </dsp:nvSpPr>
      <dsp:spPr>
        <a:xfrm>
          <a:off x="981242"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Prepare Data</a:t>
          </a:r>
        </a:p>
      </dsp:txBody>
      <dsp:txXfrm>
        <a:off x="1199272" y="568926"/>
        <a:ext cx="654089" cy="436059"/>
      </dsp:txXfrm>
    </dsp:sp>
    <dsp:sp modelId="{82023279-2B53-E041-99B3-9BF81DBF11FC}">
      <dsp:nvSpPr>
        <dsp:cNvPr id="0" name=""/>
        <dsp:cNvSpPr/>
      </dsp:nvSpPr>
      <dsp:spPr>
        <a:xfrm>
          <a:off x="1962375"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Build models</a:t>
          </a:r>
        </a:p>
      </dsp:txBody>
      <dsp:txXfrm>
        <a:off x="2180405" y="568926"/>
        <a:ext cx="654089" cy="436059"/>
      </dsp:txXfrm>
    </dsp:sp>
    <dsp:sp modelId="{BB37B7B8-ABDC-6C48-922F-A5CEC00E8BA6}">
      <dsp:nvSpPr>
        <dsp:cNvPr id="0" name=""/>
        <dsp:cNvSpPr/>
      </dsp:nvSpPr>
      <dsp:spPr>
        <a:xfrm>
          <a:off x="2943509"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Train Models</a:t>
          </a:r>
        </a:p>
      </dsp:txBody>
      <dsp:txXfrm>
        <a:off x="3161539" y="568926"/>
        <a:ext cx="654089" cy="436059"/>
      </dsp:txXfrm>
    </dsp:sp>
    <dsp:sp modelId="{FB071A62-FC7E-D345-886F-BB3029C36318}">
      <dsp:nvSpPr>
        <dsp:cNvPr id="0" name=""/>
        <dsp:cNvSpPr/>
      </dsp:nvSpPr>
      <dsp:spPr>
        <a:xfrm>
          <a:off x="3924642"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spc="-30" baseline="0" dirty="0">
              <a:solidFill>
                <a:srgbClr val="FFFFFF"/>
              </a:solidFill>
              <a:latin typeface="+mn-lt"/>
              <a:ea typeface="+mn-ea"/>
              <a:cs typeface="+mn-cs"/>
            </a:rPr>
            <a:t>Evaluate</a:t>
          </a:r>
        </a:p>
      </dsp:txBody>
      <dsp:txXfrm>
        <a:off x="4142672" y="568926"/>
        <a:ext cx="654089" cy="436059"/>
      </dsp:txXfrm>
    </dsp:sp>
    <dsp:sp modelId="{1399A542-033D-7745-A355-463B92AD2D7B}">
      <dsp:nvSpPr>
        <dsp:cNvPr id="0" name=""/>
        <dsp:cNvSpPr/>
      </dsp:nvSpPr>
      <dsp:spPr>
        <a:xfrm>
          <a:off x="4905775"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Deploy</a:t>
          </a:r>
        </a:p>
      </dsp:txBody>
      <dsp:txXfrm>
        <a:off x="5123805" y="568926"/>
        <a:ext cx="654089" cy="436059"/>
      </dsp:txXfrm>
    </dsp:sp>
    <dsp:sp modelId="{D00A91BA-D1E5-E547-8458-9703FAC18F76}">
      <dsp:nvSpPr>
        <dsp:cNvPr id="0" name=""/>
        <dsp:cNvSpPr/>
      </dsp:nvSpPr>
      <dsp:spPr>
        <a:xfrm>
          <a:off x="5886909"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Use models</a:t>
          </a:r>
        </a:p>
      </dsp:txBody>
      <dsp:txXfrm>
        <a:off x="6104939" y="568926"/>
        <a:ext cx="654089" cy="436059"/>
      </dsp:txXfrm>
    </dsp:sp>
    <dsp:sp modelId="{8FC24F32-C363-BB45-92C5-8BD869EDA6A0}">
      <dsp:nvSpPr>
        <dsp:cNvPr id="0" name=""/>
        <dsp:cNvSpPr/>
      </dsp:nvSpPr>
      <dsp:spPr>
        <a:xfrm>
          <a:off x="6868042"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spc="-50" baseline="0" dirty="0">
              <a:solidFill>
                <a:srgbClr val="FFFFFF"/>
              </a:solidFill>
              <a:latin typeface="+mn-lt"/>
              <a:ea typeface="+mn-ea"/>
              <a:cs typeface="+mn-cs"/>
            </a:rPr>
            <a:t>Monetize</a:t>
          </a:r>
          <a:br>
            <a:rPr lang="en-US" sz="1200" kern="1200" spc="-50" baseline="0" dirty="0">
              <a:solidFill>
                <a:srgbClr val="FFFFFF"/>
              </a:solidFill>
              <a:latin typeface="+mn-lt"/>
              <a:ea typeface="+mn-ea"/>
              <a:cs typeface="+mn-cs"/>
            </a:rPr>
          </a:br>
          <a:r>
            <a:rPr lang="en-US" sz="1200" kern="1200" spc="-50" baseline="0" dirty="0">
              <a:solidFill>
                <a:srgbClr val="FFFFFF"/>
              </a:solidFill>
              <a:latin typeface="+mn-lt"/>
              <a:ea typeface="+mn-ea"/>
              <a:cs typeface="+mn-cs"/>
            </a:rPr>
            <a:t>$$$</a:t>
          </a:r>
        </a:p>
      </dsp:txBody>
      <dsp:txXfrm>
        <a:off x="7086072" y="568926"/>
        <a:ext cx="654089" cy="436059"/>
      </dsp:txXfrm>
    </dsp:sp>
    <dsp:sp modelId="{00E5CD13-C4C1-E541-B2AF-C7081190A87A}">
      <dsp:nvSpPr>
        <dsp:cNvPr id="0" name=""/>
        <dsp:cNvSpPr/>
      </dsp:nvSpPr>
      <dsp:spPr>
        <a:xfrm>
          <a:off x="7849175" y="568926"/>
          <a:ext cx="1090148" cy="436059"/>
        </a:xfrm>
        <a:prstGeom prst="chevron">
          <a:avLst/>
        </a:prstGeom>
        <a:solidFill>
          <a:srgbClr val="7CC7FF">
            <a:lumMod val="50000"/>
          </a:srgbClr>
        </a:solidFill>
        <a:ln w="12700">
          <a:solidFill>
            <a:srgbClr val="32323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buNone/>
          </a:pPr>
          <a:r>
            <a:rPr lang="en-US" sz="1200" kern="1200" dirty="0">
              <a:solidFill>
                <a:srgbClr val="FFFFFF"/>
              </a:solidFill>
              <a:latin typeface="+mn-lt"/>
              <a:ea typeface="+mn-ea"/>
              <a:cs typeface="+mn-cs"/>
            </a:rPr>
            <a:t>Monitor</a:t>
          </a:r>
        </a:p>
      </dsp:txBody>
      <dsp:txXfrm>
        <a:off x="8067205" y="568926"/>
        <a:ext cx="654089" cy="4360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B52417B-0EAF-4661-8E6C-2008C35AD3AC}"/>
              </a:ext>
            </a:extLst>
          </p:cNvPr>
          <p:cNvSpPr>
            <a:spLocks noGrp="1"/>
          </p:cNvSpPr>
          <p:nvPr>
            <p:ph type="hdr" sz="quarter"/>
          </p:nvPr>
        </p:nvSpPr>
        <p:spPr>
          <a:xfrm>
            <a:off x="8" y="10"/>
            <a:ext cx="3241040" cy="1086511"/>
          </a:xfrm>
          <a:prstGeom prst="rect">
            <a:avLst/>
          </a:prstGeom>
        </p:spPr>
        <p:txBody>
          <a:bodyPr vert="horz" lIns="140845" tIns="70423" rIns="140845" bIns="70423" rtlCol="0"/>
          <a:lstStyle>
            <a:lvl1pPr algn="l">
              <a:defRPr sz="1800"/>
            </a:lvl1pPr>
          </a:lstStyle>
          <a:p>
            <a:endParaRPr lang="en-US" dirty="0"/>
          </a:p>
        </p:txBody>
      </p:sp>
      <p:sp>
        <p:nvSpPr>
          <p:cNvPr id="3" name="Date Placeholder 2">
            <a:extLst>
              <a:ext uri="{FF2B5EF4-FFF2-40B4-BE49-F238E27FC236}">
                <a16:creationId xmlns="" xmlns:a16="http://schemas.microsoft.com/office/drawing/2014/main" id="{4D77B3BE-F766-4954-8CB9-2E98106A8501}"/>
              </a:ext>
            </a:extLst>
          </p:cNvPr>
          <p:cNvSpPr>
            <a:spLocks noGrp="1"/>
          </p:cNvSpPr>
          <p:nvPr>
            <p:ph type="dt" sz="quarter" idx="1"/>
          </p:nvPr>
        </p:nvSpPr>
        <p:spPr>
          <a:xfrm>
            <a:off x="4235037" y="10"/>
            <a:ext cx="3241040" cy="1086511"/>
          </a:xfrm>
          <a:prstGeom prst="rect">
            <a:avLst/>
          </a:prstGeom>
        </p:spPr>
        <p:txBody>
          <a:bodyPr vert="horz" lIns="140845" tIns="70423" rIns="140845" bIns="70423" rtlCol="0"/>
          <a:lstStyle>
            <a:lvl1pPr algn="r">
              <a:defRPr sz="1800"/>
            </a:lvl1pPr>
          </a:lstStyle>
          <a:p>
            <a:fld id="{7B3DECFF-C033-4188-82E3-840D46E886E1}" type="datetimeFigureOut">
              <a:rPr lang="en-US" smtClean="0"/>
              <a:t>1/21/2019</a:t>
            </a:fld>
            <a:endParaRPr lang="en-US" dirty="0"/>
          </a:p>
        </p:txBody>
      </p:sp>
      <p:sp>
        <p:nvSpPr>
          <p:cNvPr id="4" name="Footer Placeholder 3">
            <a:extLst>
              <a:ext uri="{FF2B5EF4-FFF2-40B4-BE49-F238E27FC236}">
                <a16:creationId xmlns="" xmlns:a16="http://schemas.microsoft.com/office/drawing/2014/main" id="{F93D2537-9797-420C-B8EF-648B1D193E6E}"/>
              </a:ext>
            </a:extLst>
          </p:cNvPr>
          <p:cNvSpPr>
            <a:spLocks noGrp="1"/>
          </p:cNvSpPr>
          <p:nvPr>
            <p:ph type="ftr" sz="quarter" idx="2"/>
          </p:nvPr>
        </p:nvSpPr>
        <p:spPr>
          <a:xfrm>
            <a:off x="8" y="20555005"/>
            <a:ext cx="3241040" cy="1086511"/>
          </a:xfrm>
          <a:prstGeom prst="rect">
            <a:avLst/>
          </a:prstGeom>
        </p:spPr>
        <p:txBody>
          <a:bodyPr vert="horz" lIns="140845" tIns="70423" rIns="140845" bIns="70423" rtlCol="0" anchor="b"/>
          <a:lstStyle>
            <a:lvl1pPr algn="l">
              <a:defRPr sz="1800"/>
            </a:lvl1pPr>
          </a:lstStyle>
          <a:p>
            <a:endParaRPr lang="en-US" dirty="0"/>
          </a:p>
        </p:txBody>
      </p:sp>
      <p:sp>
        <p:nvSpPr>
          <p:cNvPr id="5" name="Slide Number Placeholder 4">
            <a:extLst>
              <a:ext uri="{FF2B5EF4-FFF2-40B4-BE49-F238E27FC236}">
                <a16:creationId xmlns="" xmlns:a16="http://schemas.microsoft.com/office/drawing/2014/main" id="{893D6D79-611A-48D6-9D9A-FBD7E4EF8EC6}"/>
              </a:ext>
            </a:extLst>
          </p:cNvPr>
          <p:cNvSpPr>
            <a:spLocks noGrp="1"/>
          </p:cNvSpPr>
          <p:nvPr>
            <p:ph type="sldNum" sz="quarter" idx="3"/>
          </p:nvPr>
        </p:nvSpPr>
        <p:spPr>
          <a:xfrm>
            <a:off x="4235037" y="20555005"/>
            <a:ext cx="3241040" cy="1086511"/>
          </a:xfrm>
          <a:prstGeom prst="rect">
            <a:avLst/>
          </a:prstGeom>
        </p:spPr>
        <p:txBody>
          <a:bodyPr vert="horz" lIns="140845" tIns="70423" rIns="140845" bIns="70423" rtlCol="0" anchor="b"/>
          <a:lstStyle>
            <a:lvl1pPr algn="r">
              <a:defRPr sz="1800"/>
            </a:lvl1pPr>
          </a:lstStyle>
          <a:p>
            <a:fld id="{AF492E9C-9BFF-4955-A99A-832A18801C49}" type="slidenum">
              <a:rPr lang="en-US" smtClean="0"/>
              <a:t>‹#›</a:t>
            </a:fld>
            <a:endParaRPr lang="en-US" dirty="0"/>
          </a:p>
        </p:txBody>
      </p:sp>
    </p:spTree>
    <p:extLst>
      <p:ext uri="{BB962C8B-B14F-4D97-AF65-F5344CB8AC3E}">
        <p14:creationId xmlns:p14="http://schemas.microsoft.com/office/powerpoint/2010/main" val="1421737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240362" cy="1085833"/>
          </a:xfrm>
          <a:prstGeom prst="rect">
            <a:avLst/>
          </a:prstGeom>
        </p:spPr>
        <p:txBody>
          <a:bodyPr vert="horz" lIns="143521" tIns="71761" rIns="143521" bIns="71761" rtlCol="0"/>
          <a:lstStyle>
            <a:lvl1pPr algn="l">
              <a:defRPr sz="1800"/>
            </a:lvl1pPr>
          </a:lstStyle>
          <a:p>
            <a:endParaRPr lang="en-US" dirty="0"/>
          </a:p>
        </p:txBody>
      </p:sp>
      <p:sp>
        <p:nvSpPr>
          <p:cNvPr id="3" name="Date Placeholder 2"/>
          <p:cNvSpPr>
            <a:spLocks noGrp="1"/>
          </p:cNvSpPr>
          <p:nvPr>
            <p:ph type="dt" idx="1"/>
          </p:nvPr>
        </p:nvSpPr>
        <p:spPr>
          <a:xfrm>
            <a:off x="4235670" y="1"/>
            <a:ext cx="3240362" cy="1085833"/>
          </a:xfrm>
          <a:prstGeom prst="rect">
            <a:avLst/>
          </a:prstGeom>
        </p:spPr>
        <p:txBody>
          <a:bodyPr vert="horz" lIns="143521" tIns="71761" rIns="143521" bIns="71761" rtlCol="0"/>
          <a:lstStyle>
            <a:lvl1pPr algn="r">
              <a:defRPr sz="1800"/>
            </a:lvl1pPr>
          </a:lstStyle>
          <a:p>
            <a:fld id="{26BE012A-D992-5D42-B86E-AA2BC0764EE1}" type="datetimeFigureOut">
              <a:rPr lang="en-US" smtClean="0"/>
              <a:t>1/21/2019</a:t>
            </a:fld>
            <a:endParaRPr lang="en-US" dirty="0"/>
          </a:p>
        </p:txBody>
      </p:sp>
      <p:sp>
        <p:nvSpPr>
          <p:cNvPr id="4" name="Slide Image Placeholder 3"/>
          <p:cNvSpPr>
            <a:spLocks noGrp="1" noRot="1" noChangeAspect="1"/>
          </p:cNvSpPr>
          <p:nvPr>
            <p:ph type="sldImg" idx="2"/>
          </p:nvPr>
        </p:nvSpPr>
        <p:spPr>
          <a:xfrm>
            <a:off x="1027112" y="393015"/>
            <a:ext cx="5260975" cy="2959100"/>
          </a:xfrm>
          <a:prstGeom prst="rect">
            <a:avLst/>
          </a:prstGeom>
          <a:noFill/>
          <a:ln w="12700">
            <a:solidFill>
              <a:prstClr val="black"/>
            </a:solidFill>
          </a:ln>
        </p:spPr>
        <p:txBody>
          <a:bodyPr vert="horz" lIns="143521" tIns="71761" rIns="143521" bIns="71761" rtlCol="0" anchor="ctr"/>
          <a:lstStyle/>
          <a:p>
            <a:endParaRPr lang="en-US" dirty="0"/>
          </a:p>
        </p:txBody>
      </p:sp>
      <p:sp>
        <p:nvSpPr>
          <p:cNvPr id="5" name="Notes Placeholder 4"/>
          <p:cNvSpPr>
            <a:spLocks noGrp="1"/>
          </p:cNvSpPr>
          <p:nvPr>
            <p:ph type="body" sz="quarter" idx="3"/>
          </p:nvPr>
        </p:nvSpPr>
        <p:spPr>
          <a:xfrm>
            <a:off x="239843" y="3547393"/>
            <a:ext cx="6850505" cy="5941381"/>
          </a:xfrm>
          <a:prstGeom prst="rect">
            <a:avLst/>
          </a:prstGeom>
        </p:spPr>
        <p:txBody>
          <a:bodyPr vert="horz" lIns="143521" tIns="71761" rIns="143521" bIns="7176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4991" y="8515370"/>
            <a:ext cx="3240362" cy="1085830"/>
          </a:xfrm>
          <a:prstGeom prst="rect">
            <a:avLst/>
          </a:prstGeom>
        </p:spPr>
        <p:txBody>
          <a:bodyPr vert="horz" lIns="143521" tIns="71761" rIns="143521" bIns="71761" rtlCol="0" anchor="b"/>
          <a:lstStyle>
            <a:lvl1pPr algn="l">
              <a:defRPr sz="1800"/>
            </a:lvl1pPr>
          </a:lstStyle>
          <a:p>
            <a:endParaRPr lang="en-US" dirty="0"/>
          </a:p>
        </p:txBody>
      </p:sp>
      <p:sp>
        <p:nvSpPr>
          <p:cNvPr id="7" name="Slide Number Placeholder 6"/>
          <p:cNvSpPr>
            <a:spLocks noGrp="1"/>
          </p:cNvSpPr>
          <p:nvPr>
            <p:ph type="sldNum" sz="quarter" idx="5"/>
          </p:nvPr>
        </p:nvSpPr>
        <p:spPr>
          <a:xfrm>
            <a:off x="4074838" y="8515370"/>
            <a:ext cx="3240362" cy="1085830"/>
          </a:xfrm>
          <a:prstGeom prst="rect">
            <a:avLst/>
          </a:prstGeom>
        </p:spPr>
        <p:txBody>
          <a:bodyPr vert="horz" lIns="143521" tIns="71761" rIns="143521" bIns="71761" rtlCol="0" anchor="b"/>
          <a:lstStyle>
            <a:lvl1pPr algn="r">
              <a:defRPr sz="1800"/>
            </a:lvl1pPr>
          </a:lstStyle>
          <a:p>
            <a:fld id="{18D02FFD-07D4-5C4F-BD77-921008177348}" type="slidenum">
              <a:rPr lang="en-US" smtClean="0"/>
              <a:t>‹#›</a:t>
            </a:fld>
            <a:endParaRPr lang="en-US" dirty="0"/>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ckinsey.com/business-functions/mckinsey-analytics/our-insights/the-age-of-analytics-competing-in-a-data-driven-worl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try.github.io/"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medium.com/ibm-data-science-experience/github-integration-available-3ffcdda4a76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aggle.com/surveys/201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kaggle.com/surveys/201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ibm.biz/WSL-Mode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loud.kapostcontent.net/pub/3dee045e-4b09-48e3-9077-8b126a9f2093/itic-2017-2018-global-server-hardware-server-os-reliability-report.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pache.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ibm.com/support/knowledgecenter/SS7JXE/local/licensing.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content-dsxlocal.mybluemix.net/" TargetMode="External"/><Relationship Id="rId4" Type="http://schemas.openxmlformats.org/officeDocument/2006/relationships/hyperlink" Target="https://www.ibm.com/cloud/garage/tutorials/data-science-experienc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apache.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pache.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03.ibm.com/systems/power/hardware/linux-lc.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apache.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onomicgraph.linkedin.com/research/LinkedIns-2017-US-Emerging-Jobs-Repor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ckinsey.com/business-functions/mckinsey-analytics/our-insights/the-age-of-analytics-competing-in-a-data-driven-worl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orbes.com/sites/gilpress/2016/03/23/data-preparation-most-time-consuming-least-enjoyable-data-science-task-survey-say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smtClean="0"/>
              <a:t>NOTE:</a:t>
            </a:r>
            <a:r>
              <a:rPr lang="en-US" sz="1000" b="1" baseline="0" dirty="0" smtClean="0"/>
              <a:t> This product was previously called Data Science Experience (DSX) Local. It was rebranded to Watson Studio Local (WSL) on October 2</a:t>
            </a:r>
            <a:r>
              <a:rPr lang="en-US" sz="1000" b="1" baseline="30000" dirty="0" smtClean="0"/>
              <a:t>nd</a:t>
            </a:r>
            <a:r>
              <a:rPr lang="en-US" sz="1000" b="1" baseline="0" dirty="0" smtClean="0"/>
              <a:t>, 2018. Also, the Model Management and Deployment (MMD) part/capability was renamed to Watson Machine Learning (WML). The old names may still be found in diagrams, URLs, content pointed to from this presentation, and so on. This will change over time, but in the meantime you can still expect to see those older names in use as you’re reading up on this product elsewhere.</a:t>
            </a:r>
            <a:endParaRPr lang="en-US" sz="1000" dirty="0" smtClean="0"/>
          </a:p>
          <a:p>
            <a:endParaRPr lang="en-US" sz="1000" dirty="0" smtClean="0"/>
          </a:p>
          <a:p>
            <a:r>
              <a:rPr lang="en-US" sz="1000" dirty="0" smtClean="0"/>
              <a:t>This is the</a:t>
            </a:r>
            <a:r>
              <a:rPr lang="en-US" sz="1000" baseline="0" dirty="0" smtClean="0"/>
              <a:t> </a:t>
            </a:r>
            <a:r>
              <a:rPr lang="en-US" sz="1000" dirty="0" smtClean="0"/>
              <a:t>IBM Watson Studio Local (WSL) on Power client presentation. This slide deck is intended to be used by Power sellers (both direct and business partners) with clients</a:t>
            </a:r>
            <a:r>
              <a:rPr lang="en-US" sz="1000" baseline="0" dirty="0" smtClean="0"/>
              <a:t> to introduce data science and the IBM WSL offering.</a:t>
            </a:r>
          </a:p>
          <a:p>
            <a:endParaRPr lang="en-US" sz="1000" baseline="0" dirty="0" smtClean="0"/>
          </a:p>
          <a:p>
            <a:r>
              <a:rPr lang="en-US" sz="1000" baseline="0" dirty="0" smtClean="0"/>
              <a:t>The flow of the presentation is as follows:</a:t>
            </a:r>
          </a:p>
          <a:p>
            <a:endParaRPr lang="en-US" sz="1000" baseline="0" dirty="0" smtClean="0"/>
          </a:p>
          <a:p>
            <a:pPr marL="171450" indent="-171450">
              <a:buFont typeface="Arial" panose="020B0604020202020204" pitchFamily="34" charset="0"/>
              <a:buChar char="•"/>
            </a:pPr>
            <a:r>
              <a:rPr lang="en-US" sz="1000" baseline="0" dirty="0" smtClean="0"/>
              <a:t>Introduction to data science and typical use cases</a:t>
            </a:r>
          </a:p>
          <a:p>
            <a:pPr marL="171450" indent="-171450">
              <a:buFont typeface="Arial" panose="020B0604020202020204" pitchFamily="34" charset="0"/>
              <a:buChar char="•"/>
            </a:pPr>
            <a:r>
              <a:rPr lang="en-US" sz="1000" baseline="0" dirty="0" smtClean="0"/>
              <a:t>Challenges faced by data science professionals</a:t>
            </a:r>
          </a:p>
          <a:p>
            <a:pPr marL="171450" indent="-171450">
              <a:buFont typeface="Arial" panose="020B0604020202020204" pitchFamily="34" charset="0"/>
              <a:buChar char="•"/>
            </a:pPr>
            <a:r>
              <a:rPr lang="en-US" sz="1000" baseline="0" dirty="0" smtClean="0"/>
              <a:t>How WSL addresses those challenges</a:t>
            </a:r>
          </a:p>
          <a:p>
            <a:pPr marL="171450" indent="-171450">
              <a:buFont typeface="Arial" panose="020B0604020202020204" pitchFamily="34" charset="0"/>
              <a:buChar char="•"/>
            </a:pPr>
            <a:r>
              <a:rPr lang="en-US" sz="1000" baseline="0" dirty="0" smtClean="0"/>
              <a:t>High level overview of some of the main WSL capabilities</a:t>
            </a:r>
          </a:p>
          <a:p>
            <a:pPr marL="171450" indent="-171450">
              <a:buFont typeface="Arial" panose="020B0604020202020204" pitchFamily="34" charset="0"/>
              <a:buChar char="•"/>
            </a:pPr>
            <a:r>
              <a:rPr lang="en-US" sz="1000" baseline="0" dirty="0" smtClean="0"/>
              <a:t>Value proposition of Power (including infrastructure and PowerAI software) with WSL</a:t>
            </a:r>
          </a:p>
          <a:p>
            <a:endParaRPr lang="en-US" sz="10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smtClean="0"/>
              <a:t>There are a number of key messages that need to be reinforced in your discussions with clients. Primarily, data science is not simple. It requires expertise – in fact, it’s often described as a team sport with various disciplines and roles involved – and it also requires the right tools for the team to be productive. </a:t>
            </a:r>
            <a:r>
              <a:rPr lang="en-US" sz="1000" dirty="0" smtClean="0"/>
              <a:t>WSL is an environment that brings together everything that a data scientist and the supporting team needs. It includes the most popular Open Source tools and IBM unique value-add functionalities with community and social features, integrated as first class citizens to make data science teams more successful.</a:t>
            </a:r>
          </a:p>
        </p:txBody>
      </p:sp>
      <p:sp>
        <p:nvSpPr>
          <p:cNvPr id="6" name="Slide Image Placeholder 5"/>
          <p:cNvSpPr>
            <a:spLocks noGrp="1" noRot="1" noChangeAspect="1"/>
          </p:cNvSpPr>
          <p:nvPr>
            <p:ph type="sldImg"/>
          </p:nvPr>
        </p:nvSpPr>
        <p:spPr>
          <a:xfrm>
            <a:off x="1027113" y="393700"/>
            <a:ext cx="5260975" cy="2959100"/>
          </a:xfrm>
        </p:spPr>
      </p:sp>
      <p:sp>
        <p:nvSpPr>
          <p:cNvPr id="2" name="Slide Number Placeholder 1"/>
          <p:cNvSpPr>
            <a:spLocks noGrp="1"/>
          </p:cNvSpPr>
          <p:nvPr>
            <p:ph type="sldNum" sz="quarter" idx="10"/>
          </p:nvPr>
        </p:nvSpPr>
        <p:spPr/>
        <p:txBody>
          <a:bodyPr/>
          <a:lstStyle/>
          <a:p>
            <a:fld id="{E02305F1-74E8-DD4B-B46E-22D329353C3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2206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With Watson Studio Local (WSL), IBM brings collaboration across the enterprise for teams to quickly get competitive insights from their data.</a:t>
            </a:r>
          </a:p>
          <a:p>
            <a:endParaRPr lang="en-US" sz="1000" dirty="0" smtClean="0"/>
          </a:p>
          <a:p>
            <a:r>
              <a:rPr lang="en-US" sz="1000" dirty="0" smtClean="0"/>
              <a:t>What kinds of things are important to an enterprise and to the data science team?</a:t>
            </a:r>
          </a:p>
          <a:p>
            <a:endParaRPr lang="en-US" sz="1000" dirty="0" smtClean="0"/>
          </a:p>
          <a:p>
            <a:pPr lvl="0"/>
            <a:r>
              <a:rPr lang="en-US" sz="1000" dirty="0" smtClean="0"/>
              <a:t>1. Freedom – For the enterprise, and for the data scientist, you don’t want to be locked into a particular framework or platform. You need to have the freedom to choose a language, framework and platform of your choice</a:t>
            </a:r>
            <a:r>
              <a:rPr lang="en-US" sz="1000" baseline="0" dirty="0" smtClean="0"/>
              <a:t>. Often this means open source.</a:t>
            </a:r>
            <a:endParaRPr lang="en-US" sz="1000" dirty="0" smtClean="0"/>
          </a:p>
          <a:p>
            <a:endParaRPr lang="en-US" sz="1000" dirty="0" smtClean="0"/>
          </a:p>
          <a:p>
            <a:r>
              <a:rPr lang="en-US" sz="1000" dirty="0" smtClean="0"/>
              <a:t>2. Productivity – Data scientists are a highly valuable asset in your organization. They are in high demand. According to a McKinsey Global Institute report there will be shortage of roughly 250,000 data scientists in the US alone by 2024 (</a:t>
            </a:r>
            <a:r>
              <a:rPr lang="en-US" sz="1000" dirty="0" smtClean="0">
                <a:hlinkClick r:id="rId3"/>
              </a:rPr>
              <a:t>https://www.mckinsey.com/business-functions/mckinsey-analytics/our-insights/the-age-of-analytics-competing-in-a-data-driven-world</a:t>
            </a:r>
            <a:r>
              <a:rPr lang="en-US" sz="1000" dirty="0" smtClean="0"/>
              <a:t>). So, you want to get the most productivity out of your data science team and also equip non-data scientists with basic data science skills and tooling.</a:t>
            </a:r>
          </a:p>
          <a:p>
            <a:endParaRPr lang="en-US" sz="1000" dirty="0" smtClean="0"/>
          </a:p>
          <a:p>
            <a:r>
              <a:rPr lang="en-US" sz="1000" dirty="0" smtClean="0"/>
              <a:t>3. Trust – As a business and technology leader, you need to know that the insights being produced are usable and based on current trends (and your analytics models are only as good as the data fed into it). You can confidently deploy these insights in a variety of different situations knowing that your insights are accurate.</a:t>
            </a:r>
            <a:endParaRPr lang="en-US" sz="1000" dirty="0"/>
          </a:p>
        </p:txBody>
      </p:sp>
      <p:sp>
        <p:nvSpPr>
          <p:cNvPr id="4" name="Slide Number Placeholder 3"/>
          <p:cNvSpPr>
            <a:spLocks noGrp="1"/>
          </p:cNvSpPr>
          <p:nvPr>
            <p:ph type="sldNum" sz="quarter" idx="10"/>
          </p:nvPr>
        </p:nvSpPr>
        <p:spPr/>
        <p:txBody>
          <a:bodyPr/>
          <a:lstStyle/>
          <a:p>
            <a:fld id="{6483E7A5-2618-4920-A3E5-77974EC9934E}" type="slidenum">
              <a:rPr lang="en-US" smtClean="0"/>
              <a:pPr/>
              <a:t>10</a:t>
            </a:fld>
            <a:endParaRPr lang="en-US" dirty="0"/>
          </a:p>
        </p:txBody>
      </p:sp>
      <p:sp>
        <p:nvSpPr>
          <p:cNvPr id="7" name="Slide Image Placeholder 6"/>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103451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Watson Studio Local (WSL)</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was designed to address the challenges faced by organizations as they embark on their data science journey and to help transform their business by deriving maximum value out of their investments in new data science and advanced analytics capabilities.</a:t>
            </a:r>
            <a:r>
              <a:rPr lang="en-US" sz="1000" dirty="0" smtClean="0"/>
              <a:t/>
            </a:r>
            <a:br>
              <a:rPr lang="en-US" sz="1000" dirty="0" smtClean="0"/>
            </a:br>
            <a:endParaRPr lang="en-US" sz="1000" dirty="0" smtClean="0"/>
          </a:p>
          <a:p>
            <a:r>
              <a:rPr lang="en-US" sz="1000" kern="1200" dirty="0" smtClean="0">
                <a:solidFill>
                  <a:schemeClr val="tx1"/>
                </a:solidFill>
                <a:effectLst/>
                <a:latin typeface="+mn-lt"/>
                <a:ea typeface="+mn-ea"/>
                <a:cs typeface="+mn-cs"/>
              </a:rPr>
              <a:t>The key take-away is that WSL is an enterprise data science platform that allows you to easily collaborate across teams, use the top open source tools, get your models into production faster and integrate these models into enterprise applications.</a:t>
            </a:r>
            <a:r>
              <a:rPr lang="en-US" sz="1000" dirty="0" smtClean="0"/>
              <a:t/>
            </a:r>
            <a:br>
              <a:rPr lang="en-US" sz="1000" dirty="0" smtClean="0"/>
            </a:br>
            <a:endParaRPr lang="en-US" sz="1000" dirty="0" smtClean="0"/>
          </a:p>
          <a:p>
            <a:r>
              <a:rPr lang="en-US" sz="1000" kern="1200" dirty="0" smtClean="0">
                <a:solidFill>
                  <a:schemeClr val="tx1"/>
                </a:solidFill>
                <a:effectLst/>
                <a:latin typeface="+mn-lt"/>
                <a:ea typeface="+mn-ea"/>
                <a:cs typeface="+mn-cs"/>
              </a:rPr>
              <a:t>Let’s take a bit more detailed look at the WSL capabilities. WSL is a self-contained and extendable platform. It’s self-contained because it includes everything that’s needed to develop and deploy analytics applications. It’s extendible because it works with a number of existing compute and data sources like remote Spark clusters, multiple databases and Hadoop. WSL integrates with LDAP and supports adding additional libraries to development environments.</a:t>
            </a:r>
            <a:endParaRPr lang="en-US" sz="1000" dirty="0" smtClean="0"/>
          </a:p>
          <a:p>
            <a:endParaRPr lang="en-US" sz="1000" dirty="0" smtClean="0"/>
          </a:p>
          <a:p>
            <a:r>
              <a:rPr lang="en-US" sz="1000" kern="1200" dirty="0" smtClean="0">
                <a:solidFill>
                  <a:schemeClr val="tx1"/>
                </a:solidFill>
                <a:effectLst/>
                <a:latin typeface="+mn-lt"/>
                <a:ea typeface="+mn-ea"/>
                <a:cs typeface="+mn-cs"/>
              </a:rPr>
              <a:t>The development tools that analysts can use in WSL include Jupyter notebooks and RStudio, among other things. The runtime engine is Spark. Customers have an option of using Spark that’s bundled with WSL or they can use remote Spark using the Livy API.</a:t>
            </a:r>
            <a:endParaRPr lang="en-US" sz="1000" dirty="0" smtClean="0"/>
          </a:p>
          <a:p>
            <a:endParaRPr lang="en-US" sz="1000" dirty="0" smtClean="0"/>
          </a:p>
          <a:p>
            <a:r>
              <a:rPr lang="en-US" sz="1000" kern="1200" dirty="0" smtClean="0">
                <a:solidFill>
                  <a:schemeClr val="tx1"/>
                </a:solidFill>
                <a:effectLst/>
                <a:latin typeface="+mn-lt"/>
                <a:ea typeface="+mn-ea"/>
                <a:cs typeface="+mn-cs"/>
              </a:rPr>
              <a:t>“Projects” in WSL are a great way to work with a team… share a set of assets and then build new models and analyze them together. Projects are a core component of WSL. Projects make collaboration easier – they are a collaborative entity with data services, connections, object storage, notebooks and more.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 framework like this can play a huge role in bringing down siloes across the various data personas and promote collaboration.</a:t>
            </a:r>
            <a:endParaRPr lang="en-US" sz="1000" dirty="0" smtClean="0"/>
          </a:p>
          <a:p>
            <a:r>
              <a:rPr lang="en-US" sz="1000" dirty="0" smtClean="0"/>
              <a:t/>
            </a:r>
            <a:br>
              <a:rPr lang="en-US" sz="1000" dirty="0" smtClean="0"/>
            </a:br>
            <a:r>
              <a:rPr lang="en-US" sz="1000" kern="1200" dirty="0" smtClean="0">
                <a:solidFill>
                  <a:schemeClr val="tx1"/>
                </a:solidFill>
                <a:effectLst/>
                <a:latin typeface="+mn-lt"/>
                <a:ea typeface="+mn-ea"/>
                <a:cs typeface="+mn-cs"/>
              </a:rPr>
              <a:t>We often get questions about WSL integration with Hadoop. The first type of integration is when Hadoop is used as a data source. WSL supports both secure and unsecure connection to HDFS and Hive. You can configure a connection via the UI or programmatically. If you configure a connection via the UI, you can browse for files, preview them, and share data sources with project collaborators. The second type of integration is using a Spark environment in the Hadoop cluster for running WSL notebooks and batch jobs. The main advantage of this approach is cutting down the performance impact of moving data from Hadoop to the Spark cluster in WSL. </a:t>
            </a:r>
            <a:endParaRPr lang="en-US" sz="1000" dirty="0" smtClean="0"/>
          </a:p>
          <a:p>
            <a:endParaRPr lang="en-US" sz="1000" dirty="0" smtClean="0"/>
          </a:p>
          <a:p>
            <a:r>
              <a:rPr lang="en-US" sz="1000" kern="1200" dirty="0" smtClean="0">
                <a:solidFill>
                  <a:schemeClr val="tx1"/>
                </a:solidFill>
                <a:effectLst/>
                <a:latin typeface="+mn-lt"/>
                <a:ea typeface="+mn-ea"/>
                <a:cs typeface="+mn-cs"/>
              </a:rPr>
              <a:t>With our Deployment Manager, you can easily deploy a trained model without </a:t>
            </a:r>
            <a:r>
              <a:rPr lang="en-US" sz="1000" i="1" kern="1200" dirty="0" smtClean="0">
                <a:solidFill>
                  <a:schemeClr val="tx1"/>
                </a:solidFill>
                <a:effectLst/>
                <a:latin typeface="+mn-lt"/>
                <a:ea typeface="+mn-ea"/>
                <a:cs typeface="+mn-cs"/>
              </a:rPr>
              <a:t>any </a:t>
            </a:r>
            <a:r>
              <a:rPr lang="en-US" sz="1000" kern="1200" dirty="0" smtClean="0">
                <a:solidFill>
                  <a:schemeClr val="tx1"/>
                </a:solidFill>
                <a:effectLst/>
                <a:latin typeface="+mn-lt"/>
                <a:ea typeface="+mn-ea"/>
                <a:cs typeface="+mn-cs"/>
              </a:rPr>
              <a:t>coding.</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WSL supports the deployment of different types of analytic assets. In WSL, an analytic asset is a notebook, a model, an SPSS stream, an R-based Shiny application or a script. In general, there are two deployment options, batch and online. Most analytic assets support both deployment options.</a:t>
            </a:r>
            <a:endParaRPr lang="en-US" sz="1000" dirty="0" smtClean="0"/>
          </a:p>
          <a:p>
            <a:endParaRPr lang="en-US" sz="1000" dirty="0" smtClean="0"/>
          </a:p>
          <a:p>
            <a:r>
              <a:rPr lang="en-US" sz="1000" kern="1200" dirty="0" smtClean="0">
                <a:solidFill>
                  <a:schemeClr val="tx1"/>
                </a:solidFill>
                <a:effectLst/>
                <a:latin typeface="+mn-lt"/>
                <a:ea typeface="+mn-ea"/>
                <a:cs typeface="+mn-cs"/>
              </a:rPr>
              <a:t>Online deployment makes the analytical asset accessible via a REST API. It</a:t>
            </a:r>
            <a:r>
              <a:rPr lang="en-US" sz="1000" kern="1200" baseline="0" dirty="0" smtClean="0">
                <a:solidFill>
                  <a:schemeClr val="tx1"/>
                </a:solidFill>
                <a:effectLst/>
                <a:latin typeface="+mn-lt"/>
                <a:ea typeface="+mn-ea"/>
                <a:cs typeface="+mn-cs"/>
              </a:rPr>
              <a:t> is </a:t>
            </a:r>
            <a:r>
              <a:rPr lang="en-US" sz="1000" kern="1200" dirty="0" smtClean="0">
                <a:solidFill>
                  <a:schemeClr val="tx1"/>
                </a:solidFill>
                <a:effectLst/>
                <a:latin typeface="+mn-lt"/>
                <a:ea typeface="+mn-ea"/>
                <a:cs typeface="+mn-cs"/>
              </a:rPr>
              <a:t>supported for SparkML, scikit-learn, Keras, XGBoost, TensorFlow, and PMML models. Online deployment scores one row of data at a time, and that data is passed in with the scoring request (via the API). Scoring results are returned with the REST response. The model that has been deployed can be tested with WSL’s Test UI or REST API in notebooks. After the data scientist has tested the model, it can be integrated with a line of business application.</a:t>
            </a:r>
            <a:endParaRPr lang="en-US" sz="1000" dirty="0" smtClean="0"/>
          </a:p>
          <a:p>
            <a:endParaRPr lang="en-US" sz="1000" dirty="0" smtClean="0"/>
          </a:p>
          <a:p>
            <a:r>
              <a:rPr lang="en-US" sz="1000" kern="1200" dirty="0" smtClean="0">
                <a:solidFill>
                  <a:schemeClr val="tx1"/>
                </a:solidFill>
                <a:effectLst/>
                <a:latin typeface="+mn-lt"/>
                <a:ea typeface="+mn-ea"/>
                <a:cs typeface="+mn-cs"/>
              </a:rPr>
              <a:t>Batch deployment is usually defined as the scoring of a static data set. During scoring, data is read in from a static data source and output results are written to the same or different data source.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In WSL, batch scoring is supported for SparkML, scikit-learn, Keras, XGBoost, TensorFlow, and notebooks.</a:t>
            </a:r>
            <a:endParaRPr lang="en-US" sz="1000" dirty="0" smtClean="0"/>
          </a:p>
          <a:p>
            <a:endParaRPr lang="en-US" sz="1000" dirty="0" smtClean="0"/>
          </a:p>
          <a:p>
            <a:r>
              <a:rPr lang="en-US" sz="1000" kern="1200" dirty="0" smtClean="0">
                <a:solidFill>
                  <a:schemeClr val="tx1"/>
                </a:solidFill>
                <a:effectLst/>
                <a:latin typeface="+mn-lt"/>
                <a:ea typeface="+mn-ea"/>
                <a:cs typeface="+mn-cs"/>
              </a:rPr>
              <a:t>WSL’s model management dashboard shows the predictive accuracy of your models. Data scientists and IT can review, and even schedule evaluation of deployed models, so you spend less of your time managing what’s in production, and more time on driving business results.</a:t>
            </a:r>
            <a:endParaRPr lang="en-US" sz="1000" dirty="0" smtClean="0"/>
          </a:p>
          <a:p>
            <a:r>
              <a:rPr lang="en-US" sz="1000" kern="1200" dirty="0" smtClean="0">
                <a:solidFill>
                  <a:schemeClr val="tx1"/>
                </a:solidFill>
                <a:effectLst/>
                <a:latin typeface="+mn-lt"/>
                <a:ea typeface="+mn-ea"/>
                <a:cs typeface="+mn-cs"/>
              </a:rPr>
              <a:t> </a:t>
            </a:r>
            <a:endParaRPr lang="en-US" sz="1000" dirty="0" smtClean="0"/>
          </a:p>
          <a:p>
            <a:r>
              <a:rPr lang="en-US" sz="1000" kern="1200" dirty="0" smtClean="0">
                <a:solidFill>
                  <a:schemeClr val="tx1"/>
                </a:solidFill>
                <a:effectLst/>
                <a:latin typeface="+mn-lt"/>
                <a:ea typeface="+mn-ea"/>
                <a:cs typeface="+mn-cs"/>
              </a:rPr>
              <a:t>And finally WSL includes Platform Administration dashboards which help clients monitor the status of their systems, view log files, and restart services when needed.</a:t>
            </a:r>
            <a:endParaRPr lang="en-US" sz="1000" dirty="0" smtClean="0"/>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3617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 data science application follows a simple process flow / lifecycle:</a:t>
            </a:r>
            <a:r>
              <a:rPr lang="en-US" sz="1000" dirty="0" smtClean="0"/>
              <a:t/>
            </a:r>
            <a:br>
              <a:rPr lang="en-US" sz="1000" dirty="0" smtClean="0"/>
            </a:br>
            <a:endParaRPr lang="en-US" sz="1000" dirty="0" smtClean="0"/>
          </a:p>
          <a:p>
            <a:pPr marL="514350" lvl="1" indent="-171450">
              <a:buFont typeface="Arial" panose="020B0604020202020204" pitchFamily="34" charset="0"/>
              <a:buChar char="•"/>
            </a:pPr>
            <a:r>
              <a:rPr lang="en-US" sz="1000" kern="1200" dirty="0" smtClean="0">
                <a:solidFill>
                  <a:schemeClr val="tx1"/>
                </a:solidFill>
                <a:effectLst/>
                <a:latin typeface="+mn-lt"/>
                <a:ea typeface="+mn-ea"/>
                <a:cs typeface="+mn-cs"/>
              </a:rPr>
              <a:t>Data collection, preparation and exploration</a:t>
            </a:r>
            <a:endParaRPr lang="en-US" sz="1000" dirty="0" smtClean="0">
              <a:effectLst/>
            </a:endParaRPr>
          </a:p>
          <a:p>
            <a:pPr marL="514350" lvl="1" indent="-171450">
              <a:buFont typeface="Arial" panose="020B0604020202020204" pitchFamily="34" charset="0"/>
              <a:buChar char="•"/>
            </a:pPr>
            <a:r>
              <a:rPr lang="en-US" sz="1000" kern="1200" dirty="0" smtClean="0">
                <a:solidFill>
                  <a:schemeClr val="tx1"/>
                </a:solidFill>
                <a:effectLst/>
                <a:latin typeface="+mn-lt"/>
                <a:ea typeface="+mn-ea"/>
                <a:cs typeface="+mn-cs"/>
              </a:rPr>
              <a:t>Model development and implementation</a:t>
            </a:r>
            <a:endParaRPr lang="en-US" sz="1000" dirty="0" smtClean="0">
              <a:effectLst/>
            </a:endParaRPr>
          </a:p>
          <a:p>
            <a:pPr marL="514350" lvl="1" indent="-171450">
              <a:buFont typeface="Arial" panose="020B0604020202020204" pitchFamily="34" charset="0"/>
              <a:buChar char="•"/>
            </a:pPr>
            <a:r>
              <a:rPr lang="en-US" sz="1000" kern="1200" dirty="0" smtClean="0">
                <a:solidFill>
                  <a:schemeClr val="tx1"/>
                </a:solidFill>
                <a:effectLst/>
                <a:latin typeface="+mn-lt"/>
                <a:ea typeface="+mn-ea"/>
                <a:cs typeface="+mn-cs"/>
              </a:rPr>
              <a:t>Model deployment and management</a:t>
            </a:r>
            <a:endParaRPr lang="en-US" sz="1000" dirty="0" smtClean="0">
              <a:effectLst/>
            </a:endParaRPr>
          </a:p>
          <a:p>
            <a:r>
              <a:rPr lang="en-US" sz="1000" dirty="0" smtClean="0"/>
              <a:t/>
            </a:r>
            <a:br>
              <a:rPr lang="en-US" sz="1000" dirty="0" smtClean="0"/>
            </a:br>
            <a:r>
              <a:rPr lang="en-US" sz="1000" dirty="0" smtClean="0"/>
              <a:t>Watson Studio Local (</a:t>
            </a:r>
            <a:r>
              <a:rPr lang="en-US" sz="1000" kern="1200" dirty="0" smtClean="0">
                <a:solidFill>
                  <a:schemeClr val="tx1"/>
                </a:solidFill>
                <a:effectLst/>
                <a:latin typeface="+mn-lt"/>
                <a:ea typeface="+mn-ea"/>
                <a:cs typeface="+mn-cs"/>
              </a:rPr>
              <a:t>WSL) offers all of the tools necessary to drive the full data science life cycle.</a:t>
            </a:r>
            <a:endParaRPr lang="en-US" sz="1000" dirty="0" smtClean="0"/>
          </a:p>
          <a:p>
            <a:r>
              <a:rPr lang="en-US" sz="1000" dirty="0" smtClean="0"/>
              <a:t/>
            </a:r>
            <a:br>
              <a:rPr lang="en-US" sz="1000" dirty="0" smtClean="0"/>
            </a:br>
            <a:r>
              <a:rPr lang="en-US" sz="1000" kern="1200" dirty="0" smtClean="0">
                <a:solidFill>
                  <a:schemeClr val="tx1"/>
                </a:solidFill>
                <a:effectLst/>
                <a:latin typeface="+mn-lt"/>
                <a:ea typeface="+mn-ea"/>
                <a:cs typeface="+mn-cs"/>
              </a:rPr>
              <a:t>For </a:t>
            </a:r>
            <a:r>
              <a:rPr lang="en-US" sz="1000" b="1" kern="1200" dirty="0" smtClean="0">
                <a:solidFill>
                  <a:schemeClr val="tx1"/>
                </a:solidFill>
                <a:effectLst/>
                <a:latin typeface="+mn-lt"/>
                <a:ea typeface="+mn-ea"/>
                <a:cs typeface="+mn-cs"/>
              </a:rPr>
              <a:t>data preparation and exploration</a:t>
            </a:r>
            <a:r>
              <a:rPr lang="en-US" sz="1000" kern="1200" dirty="0" smtClean="0">
                <a:solidFill>
                  <a:schemeClr val="tx1"/>
                </a:solidFill>
                <a:effectLst/>
                <a:latin typeface="+mn-lt"/>
                <a:ea typeface="+mn-ea"/>
                <a:cs typeface="+mn-cs"/>
              </a:rPr>
              <a:t>, WSL provides the ability to connect to a number of data sources to access data needed for effective exploration and analysis. Data can come from a number of diverse sources. This can be data from external sources like Internet-of-Things (IoT) sensors, on-line services like weather data providers, as well as internal sources like historical transactional systems that provide a rich history of past consumer behavior. A broad set of tools (Jupiter notebooks, RStudio, Spark and so on) are include for data exploration, visualization and transformation.</a:t>
            </a:r>
            <a:endParaRPr lang="en-US" sz="1000" dirty="0" smtClean="0"/>
          </a:p>
          <a:p>
            <a:endParaRPr lang="en-US" sz="1000" dirty="0" smtClean="0"/>
          </a:p>
          <a:p>
            <a:r>
              <a:rPr lang="en-US" sz="1000" kern="1200" dirty="0" smtClean="0">
                <a:solidFill>
                  <a:schemeClr val="tx1"/>
                </a:solidFill>
                <a:effectLst/>
                <a:latin typeface="+mn-lt"/>
                <a:ea typeface="+mn-ea"/>
                <a:cs typeface="+mn-cs"/>
              </a:rPr>
              <a:t>For </a:t>
            </a:r>
            <a:r>
              <a:rPr lang="en-US" sz="1000" b="1" kern="1200" dirty="0" smtClean="0">
                <a:solidFill>
                  <a:schemeClr val="tx1"/>
                </a:solidFill>
                <a:effectLst/>
                <a:latin typeface="+mn-lt"/>
                <a:ea typeface="+mn-ea"/>
                <a:cs typeface="+mn-cs"/>
              </a:rPr>
              <a:t>model development and implementation</a:t>
            </a:r>
            <a:r>
              <a:rPr lang="en-US" sz="1000" kern="1200" dirty="0" smtClean="0">
                <a:solidFill>
                  <a:schemeClr val="tx1"/>
                </a:solidFill>
                <a:effectLst/>
                <a:latin typeface="+mn-lt"/>
                <a:ea typeface="+mn-ea"/>
                <a:cs typeface="+mn-cs"/>
              </a:rPr>
              <a:t>, WSL provides the ability for data scientists to collaborate in teams, explore the data sets made available from the previous steps in the process and develop and experiment with data science models, algorithms and approaches from different fields to produce, results, insights and recommendations.</a:t>
            </a:r>
            <a:endParaRPr lang="en-US" sz="1000" kern="1200" baseline="0" dirty="0" smtClean="0">
              <a:solidFill>
                <a:schemeClr val="tx1"/>
              </a:solidFill>
              <a:effectLst/>
              <a:latin typeface="+mn-lt"/>
              <a:ea typeface="+mn-ea"/>
              <a:cs typeface="+mn-cs"/>
            </a:endParaRPr>
          </a:p>
          <a:p>
            <a:endParaRPr lang="en-US" sz="1000" kern="1200" baseline="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WSL facilitates creation of machine learning models and also the deployment of those models as RESTful API end-points. Capabilities like git integration and being able to publish content in multiple formats (PDF, HTML,</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R-Shiny apps and so on) enhance collaboration across data science and business teams. Add-ons like Decision Optimization and SPSS provides the capabilities to use visual model building and for delivering prescriptive analytics.</a:t>
            </a:r>
            <a:endParaRPr lang="en-US" sz="1000" dirty="0" smtClean="0"/>
          </a:p>
          <a:p>
            <a:r>
              <a:rPr lang="en-US" sz="1000" dirty="0" smtClean="0"/>
              <a:t/>
            </a:r>
            <a:br>
              <a:rPr lang="en-US" sz="1000" dirty="0" smtClean="0"/>
            </a:br>
            <a:r>
              <a:rPr lang="en-US" sz="1000" kern="1200" dirty="0" smtClean="0">
                <a:solidFill>
                  <a:schemeClr val="tx1"/>
                </a:solidFill>
                <a:effectLst/>
                <a:latin typeface="+mn-lt"/>
                <a:ea typeface="+mn-ea"/>
                <a:cs typeface="+mn-cs"/>
              </a:rPr>
              <a:t>For </a:t>
            </a:r>
            <a:r>
              <a:rPr lang="en-US" sz="1000" b="1" kern="1200" dirty="0" smtClean="0">
                <a:solidFill>
                  <a:schemeClr val="tx1"/>
                </a:solidFill>
                <a:effectLst/>
                <a:latin typeface="+mn-lt"/>
                <a:ea typeface="+mn-ea"/>
                <a:cs typeface="+mn-cs"/>
              </a:rPr>
              <a:t>model deployment and management</a:t>
            </a:r>
            <a:r>
              <a:rPr lang="en-US" sz="1000" kern="1200" dirty="0" smtClean="0">
                <a:solidFill>
                  <a:schemeClr val="tx1"/>
                </a:solidFill>
                <a:effectLst/>
                <a:latin typeface="+mn-lt"/>
                <a:ea typeface="+mn-ea"/>
                <a:cs typeface="+mn-cs"/>
              </a:rPr>
              <a:t>, WSL supports the deployment of models in production systems so that they can be called upon to process new data that will be made available by new customers or returning customers, or by line of business users reacting to the business needs and environment.</a:t>
            </a:r>
            <a:endParaRPr lang="en-US" sz="1000" dirty="0" smtClean="0"/>
          </a:p>
          <a:p>
            <a:r>
              <a:rPr lang="en-US" sz="1000" dirty="0" smtClean="0"/>
              <a:t/>
            </a:r>
            <a:br>
              <a:rPr lang="en-US" sz="1000" dirty="0" smtClean="0"/>
            </a:br>
            <a:r>
              <a:rPr lang="en-US" sz="1000" kern="1200" dirty="0" smtClean="0">
                <a:solidFill>
                  <a:schemeClr val="tx1"/>
                </a:solidFill>
                <a:effectLst/>
                <a:latin typeface="+mn-lt"/>
                <a:ea typeface="+mn-ea"/>
                <a:cs typeface="+mn-cs"/>
              </a:rPr>
              <a:t>Deployed models can be monitored through a dashboard and this supports model versioning and evaluation. Model evaluation is scoring the model against the new set of historical data to evaluate its performance. We have to monitor performance because models were built on a snapshot of data, and as data or the business environment changes, it’s possible that the model no longer contains the best predictors. WSL provides two views for model evaluation. You can use the model details view which shows model accuracy of the selected model version as well as model accuracy over time. It also shows results of evaluation batch jobs. The Model Management dashboard shows an evaluation summary for all models and model refresh can also be automated as desired.</a:t>
            </a:r>
            <a:endParaRPr lang="en-US" sz="1000" dirty="0" smtClean="0"/>
          </a:p>
          <a:p>
            <a:endParaRPr lang="en-US" sz="1000" dirty="0" smtClean="0"/>
          </a:p>
          <a:p>
            <a:r>
              <a:rPr lang="en-US" sz="1000" kern="1200" dirty="0" smtClean="0">
                <a:solidFill>
                  <a:schemeClr val="tx1"/>
                </a:solidFill>
                <a:effectLst/>
                <a:latin typeface="+mn-lt"/>
                <a:ea typeface="+mn-ea"/>
                <a:cs typeface="+mn-cs"/>
              </a:rPr>
              <a:t>WSL supports the Dev -&gt; Test -&gt; Staging -&gt; Production paradigm for continuous development / continuous integration (CD/CI). It enables a clear path to the promotion of assets to production, while enabling development to continue.</a:t>
            </a:r>
            <a:endParaRPr lang="en-US" sz="1000" dirty="0" smtClean="0"/>
          </a:p>
          <a:p>
            <a:endParaRPr lang="en-US" sz="1000" dirty="0" smtClean="0"/>
          </a:p>
          <a:p>
            <a:r>
              <a:rPr lang="en-US" sz="1000" kern="1200" dirty="0" smtClean="0">
                <a:solidFill>
                  <a:schemeClr val="tx1"/>
                </a:solidFill>
                <a:effectLst/>
                <a:latin typeface="+mn-lt"/>
                <a:ea typeface="+mn-ea"/>
                <a:cs typeface="+mn-cs"/>
              </a:rPr>
              <a:t>In summary, WSL provides an end-to-end collaboration and deployment platform for data science – from development to deployment and integration with line of business applications</a:t>
            </a:r>
            <a:r>
              <a:rPr lang="en-US" sz="1000" kern="1200" dirty="0">
                <a:solidFill>
                  <a:schemeClr val="tx1"/>
                </a:solidFill>
                <a:effectLst/>
                <a:latin typeface="+mn-lt"/>
                <a:ea typeface="+mn-ea"/>
                <a:cs typeface="+mn-cs"/>
              </a:rPr>
              <a:t>.</a:t>
            </a:r>
            <a:endParaRPr lang="en-US" sz="1000" dirty="0" smtClean="0"/>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6288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rPr>
              <a:t>WSL provides opportunities to save time and money across various aspects of the analytics lifecycle.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rPr>
              <a:t>For example, savings are incurred through collaboration – where team members have access to the same shared data sets, analytics assets and best practices. Consolidation is another example, where the users have access to the same tools (without having to search for and install each one separately) so there’s no need to jump between disjointed environments and they have access to all of the same data regardless of the tool selected.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endParaRPr>
          </a:p>
          <a:p>
            <a:pPr lvl="0"/>
            <a:r>
              <a:rPr lang="en-US" sz="1000" kern="1200" dirty="0" smtClean="0">
                <a:solidFill>
                  <a:schemeClr val="tx1"/>
                </a:solidFill>
                <a:effectLst/>
              </a:rPr>
              <a:t>The</a:t>
            </a:r>
            <a:r>
              <a:rPr lang="en-US" sz="1000" kern="1200" baseline="0" dirty="0" smtClean="0">
                <a:solidFill>
                  <a:schemeClr val="tx1"/>
                </a:solidFill>
                <a:effectLst/>
              </a:rPr>
              <a:t> numbers shown on the slide are based on an IBM business case assessment of a real customer and their potential (conservative) savings – specifically in regards to their data scientists. Results shown may not be typical and in no way does IBM commit to similar savings in other scenarios. The intention here isn’t to show your client the specific savings they can expect, but the ways in which WSL can help increase their return on investment (ROI) for their data science team.</a:t>
            </a:r>
          </a:p>
          <a:p>
            <a:pPr lvl="0"/>
            <a:endParaRPr lang="en-US" sz="1000" kern="1200" baseline="0" dirty="0" smtClean="0">
              <a:solidFill>
                <a:schemeClr val="tx1"/>
              </a:solidFill>
              <a:effectLst/>
            </a:endParaRPr>
          </a:p>
          <a:p>
            <a:pPr lvl="0"/>
            <a:r>
              <a:rPr lang="en-US" sz="1000" kern="1200" dirty="0" smtClean="0">
                <a:solidFill>
                  <a:schemeClr val="tx1"/>
                </a:solidFill>
                <a:effectLst/>
              </a:rPr>
              <a:t>Here are the numbers and assumptions that made up the business case (based on</a:t>
            </a:r>
            <a:r>
              <a:rPr lang="en-US" sz="1000" kern="1200" baseline="0" dirty="0" smtClean="0">
                <a:solidFill>
                  <a:schemeClr val="tx1"/>
                </a:solidFill>
                <a:effectLst/>
              </a:rPr>
              <a:t> this specific customer):</a:t>
            </a:r>
            <a:endParaRPr lang="en-US" sz="1000" kern="1200" dirty="0" smtClean="0">
              <a:solidFill>
                <a:schemeClr val="tx1"/>
              </a:solidFill>
              <a:effectLst/>
            </a:endParaRPr>
          </a:p>
          <a:p>
            <a:pPr lvl="0"/>
            <a:endParaRPr lang="en-US" sz="1000" kern="1200" dirty="0" smtClean="0">
              <a:solidFill>
                <a:schemeClr val="tx1"/>
              </a:solidFill>
              <a:effectLst/>
            </a:endParaRPr>
          </a:p>
          <a:p>
            <a:pPr marL="285750" indent="-285750">
              <a:buClr>
                <a:srgbClr val="000000"/>
              </a:buClr>
              <a:buFont typeface="Arial" panose="020B0604020202020204" pitchFamily="34" charset="0"/>
              <a:buChar char="•"/>
              <a:defRPr/>
            </a:pPr>
            <a:r>
              <a:rPr lang="en-US" sz="1000" kern="0" dirty="0" smtClean="0">
                <a:ea typeface="ＭＳ Ｐゴシック"/>
              </a:rPr>
              <a:t>Loaded labor cost for data scientist: $150K</a:t>
            </a:r>
          </a:p>
          <a:p>
            <a:pPr marL="285750" indent="-285750">
              <a:buClr>
                <a:srgbClr val="000000"/>
              </a:buClr>
              <a:buFont typeface="Arial" panose="020B0604020202020204" pitchFamily="34" charset="0"/>
              <a:buChar char="•"/>
              <a:defRPr/>
            </a:pPr>
            <a:r>
              <a:rPr lang="en-US" sz="1000" kern="0" dirty="0" smtClean="0">
                <a:ea typeface="ＭＳ Ｐゴシック"/>
              </a:rPr>
              <a:t>User base of 30 users initially  - total cost for data scientists $4.5M</a:t>
            </a:r>
          </a:p>
          <a:p>
            <a:pPr marL="389335" lvl="1" indent="-171450">
              <a:buClr>
                <a:srgbClr val="000000"/>
              </a:buClr>
              <a:buFont typeface="Arial" panose="020B0604020202020204" pitchFamily="34" charset="0"/>
              <a:buChar char="•"/>
              <a:defRPr/>
            </a:pPr>
            <a:r>
              <a:rPr lang="en-US" sz="1000" u="none" kern="0" dirty="0" smtClean="0">
                <a:solidFill>
                  <a:srgbClr val="000000"/>
                </a:solidFill>
                <a:ea typeface="ＭＳ Ｐゴシック"/>
              </a:rPr>
              <a:t>Users base spread across</a:t>
            </a:r>
            <a:r>
              <a:rPr lang="en-US" sz="1000" u="none" kern="0" baseline="0" dirty="0" smtClean="0">
                <a:solidFill>
                  <a:srgbClr val="000000"/>
                </a:solidFill>
                <a:ea typeface="ＭＳ Ｐゴシック"/>
              </a:rPr>
              <a:t> the enterprise</a:t>
            </a:r>
            <a:endParaRPr lang="en-US" sz="1000" u="none" kern="0" dirty="0" smtClean="0">
              <a:solidFill>
                <a:srgbClr val="000000"/>
              </a:solidFill>
              <a:ea typeface="ＭＳ Ｐゴシック"/>
            </a:endParaRPr>
          </a:p>
          <a:p>
            <a:pPr marL="285750" indent="-285750">
              <a:buClr>
                <a:srgbClr val="000000"/>
              </a:buClr>
              <a:buFont typeface="Arial" panose="020B0604020202020204" pitchFamily="34" charset="0"/>
              <a:buChar char="•"/>
              <a:defRPr/>
            </a:pPr>
            <a:r>
              <a:rPr lang="en-US" sz="1000" kern="0" dirty="0" smtClean="0">
                <a:ea typeface="ＭＳ Ｐゴシック"/>
              </a:rPr>
              <a:t>IT cost to install, upgrade and interwork tools for users: $100K</a:t>
            </a:r>
          </a:p>
          <a:p>
            <a:pPr marL="285750" lvl="0" indent="-285750">
              <a:buClr>
                <a:srgbClr val="000000"/>
              </a:buClr>
              <a:buFont typeface="Arial" panose="020B0604020202020204" pitchFamily="34" charset="0"/>
              <a:buChar char="•"/>
              <a:defRPr/>
            </a:pPr>
            <a:r>
              <a:rPr lang="en-US" sz="1000" kern="0" dirty="0" smtClean="0">
                <a:ea typeface="ＭＳ Ｐゴシック"/>
              </a:rPr>
              <a:t>Collaboration - potential increased performance of concepts</a:t>
            </a:r>
          </a:p>
          <a:p>
            <a:pPr marL="514350"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2 Collaborators: 16% improvement</a:t>
            </a:r>
          </a:p>
          <a:p>
            <a:pPr marL="514350"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3-5 Collaborators: 32% improvement</a:t>
            </a:r>
          </a:p>
          <a:p>
            <a:pPr marL="514350"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6+ Collaborators: 58% improvement</a:t>
            </a:r>
            <a:endParaRPr lang="en-US" sz="1000" b="1" kern="0" dirty="0" smtClean="0">
              <a:solidFill>
                <a:srgbClr val="000000"/>
              </a:solidFill>
              <a:ea typeface="ＭＳ Ｐゴシック"/>
            </a:endParaRPr>
          </a:p>
          <a:p>
            <a:pPr marL="285750" indent="-285750">
              <a:buClr>
                <a:srgbClr val="000000"/>
              </a:buClr>
              <a:buFont typeface="Arial" panose="020B0604020202020204" pitchFamily="34" charset="0"/>
              <a:buChar char="•"/>
              <a:defRPr/>
            </a:pPr>
            <a:r>
              <a:rPr lang="en-US" sz="1000" kern="0" dirty="0" smtClean="0">
                <a:ea typeface="ＭＳ Ｐゴシック"/>
              </a:rPr>
              <a:t>Consolidation – Data preparation and integration in one place</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60% data cleansing</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19% collecting data sets</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3% building training sets</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9% mining for patterns</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4% refining algorithms</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5% other</a:t>
            </a:r>
          </a:p>
          <a:p>
            <a:pPr marL="285750" lvl="0" indent="-285750">
              <a:buClr>
                <a:srgbClr val="000000"/>
              </a:buClr>
              <a:buFont typeface="Arial" panose="020B0604020202020204" pitchFamily="34" charset="0"/>
              <a:buChar char="•"/>
              <a:defRPr/>
            </a:pPr>
            <a:r>
              <a:rPr lang="en-US" sz="1000" kern="0" dirty="0" smtClean="0">
                <a:ea typeface="ＭＳ Ｐゴシック"/>
              </a:rPr>
              <a:t>Deployment - Average Business Value of a data scientist’s model: $250K</a:t>
            </a:r>
          </a:p>
          <a:p>
            <a:pPr marL="514350"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(assumes output is worth ~3/2 their cost to business)</a:t>
            </a:r>
          </a:p>
          <a:p>
            <a:pPr lvl="0"/>
            <a:endParaRPr lang="en-US" sz="1000" kern="1200" dirty="0" smtClean="0">
              <a:solidFill>
                <a:schemeClr val="tx1"/>
              </a:solidFill>
              <a:effectLst/>
            </a:endParaRPr>
          </a:p>
          <a:p>
            <a:pPr lvl="0"/>
            <a:r>
              <a:rPr lang="en-US" sz="1000" kern="1200" dirty="0" smtClean="0">
                <a:solidFill>
                  <a:schemeClr val="tx1"/>
                </a:solidFill>
                <a:effectLst/>
              </a:rPr>
              <a:t>Here are the projected cost savings:</a:t>
            </a:r>
          </a:p>
          <a:p>
            <a:pPr lvl="0"/>
            <a:endParaRPr lang="en-US" sz="1000" kern="1200" dirty="0" smtClean="0">
              <a:solidFill>
                <a:schemeClr val="tx1"/>
              </a:solidFill>
              <a:effectLst/>
            </a:endParaRPr>
          </a:p>
          <a:p>
            <a:pPr marL="285750" lvl="0" indent="-285750">
              <a:buClr>
                <a:srgbClr val="000000"/>
              </a:buClr>
              <a:buFont typeface="Arial" panose="020B0604020202020204" pitchFamily="34" charset="0"/>
              <a:buChar char="•"/>
              <a:defRPr/>
            </a:pPr>
            <a:r>
              <a:rPr lang="en-US" sz="1000" b="1" kern="0" dirty="0" smtClean="0">
                <a:ea typeface="ＭＳ Ｐゴシック"/>
              </a:rPr>
              <a:t>Collaboration - Opportunity Value ($360k/year):</a:t>
            </a:r>
          </a:p>
          <a:p>
            <a:pPr marL="514350"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WSL Projects and Community allow increased collaboration resulting in 5% better business value for models</a:t>
            </a:r>
          </a:p>
          <a:p>
            <a:pPr marL="857250" lvl="2" indent="-171450">
              <a:buClr>
                <a:srgbClr val="000000"/>
              </a:buClr>
              <a:buFont typeface="Arial" panose="020B0604020202020204" pitchFamily="34" charset="0"/>
              <a:buChar char="•"/>
              <a:defRPr/>
            </a:pPr>
            <a:r>
              <a:rPr lang="en-US" sz="1000" u="none" kern="0" dirty="0" smtClean="0">
                <a:solidFill>
                  <a:srgbClr val="000000"/>
                </a:solidFill>
                <a:ea typeface="ＭＳ Ｐゴシック"/>
              </a:rPr>
              <a:t>$12k opportunity value per data scientist = $360k</a:t>
            </a:r>
            <a:endParaRPr lang="en-US" sz="1000" b="1" u="none" kern="0" dirty="0" smtClean="0">
              <a:solidFill>
                <a:srgbClr val="000000"/>
              </a:solidFill>
              <a:ea typeface="ＭＳ Ｐゴシック"/>
            </a:endParaRPr>
          </a:p>
          <a:p>
            <a:pPr marL="285750" indent="-285750">
              <a:buClr>
                <a:srgbClr val="000000"/>
              </a:buClr>
              <a:buFont typeface="Arial" panose="020B0604020202020204" pitchFamily="34" charset="0"/>
              <a:buChar char="•"/>
              <a:defRPr/>
            </a:pPr>
            <a:r>
              <a:rPr lang="en-US" sz="1000" b="1" kern="0" dirty="0" smtClean="0">
                <a:ea typeface="ＭＳ Ｐゴシック"/>
              </a:rPr>
              <a:t>Consolidation - Cost Savings through WSL usage ($365k):</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WSL brings data cleansing libraries, automated data preparation capabilities and the ability for the entire team to share cleansed data sets</a:t>
            </a:r>
          </a:p>
          <a:p>
            <a:pPr marL="646509" lvl="2" indent="-171450">
              <a:buClr>
                <a:srgbClr val="000000"/>
              </a:buClr>
              <a:buFont typeface="Arial" panose="020B0604020202020204" pitchFamily="34" charset="0"/>
              <a:buChar char="•"/>
              <a:defRPr/>
            </a:pPr>
            <a:r>
              <a:rPr lang="en-US" sz="1000" kern="0" dirty="0" smtClean="0">
                <a:solidFill>
                  <a:srgbClr val="000000"/>
                </a:solidFill>
                <a:ea typeface="ＭＳ Ｐゴシック"/>
              </a:rPr>
              <a:t>10% reduction in data cleansing time (6% overall for Data Scientists time = $270k)</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WSL community provides the entire team equal access to popular and useful data sets </a:t>
            </a:r>
          </a:p>
          <a:p>
            <a:pPr marL="646509" lvl="2" indent="-171450">
              <a:buClr>
                <a:srgbClr val="000000"/>
              </a:buClr>
              <a:buFont typeface="Arial" panose="020B0604020202020204" pitchFamily="34" charset="0"/>
              <a:buChar char="•"/>
              <a:defRPr/>
            </a:pPr>
            <a:r>
              <a:rPr lang="en-US" sz="1000" kern="0" dirty="0" smtClean="0">
                <a:solidFill>
                  <a:srgbClr val="000000"/>
                </a:solidFill>
                <a:ea typeface="ＭＳ Ｐゴシック"/>
              </a:rPr>
              <a:t>10% reduction in collecting data set time (1% overall for Data Scientists time = $45k)</a:t>
            </a:r>
          </a:p>
          <a:p>
            <a:pPr marL="389335" lvl="1" indent="-171450">
              <a:buClr>
                <a:srgbClr val="000000"/>
              </a:buClr>
              <a:buFont typeface="Arial" panose="020B0604020202020204" pitchFamily="34" charset="0"/>
              <a:buChar char="•"/>
              <a:defRPr/>
            </a:pPr>
            <a:r>
              <a:rPr lang="en-US" sz="1000" kern="0" dirty="0" smtClean="0">
                <a:solidFill>
                  <a:srgbClr val="000000"/>
                </a:solidFill>
                <a:ea typeface="ＭＳ Ｐゴシック"/>
              </a:rPr>
              <a:t>IT Team no longer needs to install, upgrade and interconnect Data Science Tools, instead needs only to maintain single WSL cluster:</a:t>
            </a:r>
          </a:p>
          <a:p>
            <a:pPr marL="646509" lvl="2" indent="-171450">
              <a:buClr>
                <a:srgbClr val="000000"/>
              </a:buClr>
              <a:buFont typeface="Arial" panose="020B0604020202020204" pitchFamily="34" charset="0"/>
              <a:buChar char="•"/>
              <a:defRPr/>
            </a:pPr>
            <a:r>
              <a:rPr lang="en-US" sz="1000" kern="0" dirty="0" smtClean="0">
                <a:solidFill>
                  <a:srgbClr val="000000"/>
                </a:solidFill>
                <a:ea typeface="ＭＳ Ｐゴシック"/>
              </a:rPr>
              <a:t>50% reduction in IT cost =  $50K</a:t>
            </a:r>
          </a:p>
          <a:p>
            <a:pPr marL="285750" indent="-285750">
              <a:buClr>
                <a:srgbClr val="000000"/>
              </a:buClr>
              <a:buFont typeface="Arial" panose="020B0604020202020204" pitchFamily="34" charset="0"/>
              <a:buChar char="•"/>
              <a:defRPr/>
            </a:pPr>
            <a:r>
              <a:rPr lang="en-US" sz="1000" b="1" kern="0" dirty="0" smtClean="0">
                <a:ea typeface="ＭＳ Ｐゴシック"/>
              </a:rPr>
              <a:t>Deployment - Opportunity Value of early Deployment ($300k/year):</a:t>
            </a:r>
          </a:p>
          <a:p>
            <a:pPr marL="389335" lvl="1" indent="-171450">
              <a:buClr>
                <a:srgbClr val="000000"/>
              </a:buClr>
              <a:buFont typeface="Arial" panose="020B0604020202020204" pitchFamily="34" charset="0"/>
              <a:buChar char="•"/>
              <a:defRPr/>
            </a:pPr>
            <a:r>
              <a:rPr lang="en-US" sz="1000" u="none" kern="0" dirty="0" smtClean="0">
                <a:solidFill>
                  <a:srgbClr val="000000"/>
                </a:solidFill>
                <a:ea typeface="ＭＳ Ｐゴシック"/>
              </a:rPr>
              <a:t>WSL deployment allows each data scientist’s work to be deployed 2 weeks per year earlier on average realizing the business benefit for that time: </a:t>
            </a:r>
          </a:p>
          <a:p>
            <a:pPr marL="646509" lvl="2" indent="-171450">
              <a:buClr>
                <a:srgbClr val="000000"/>
              </a:buClr>
              <a:buFont typeface="Arial" panose="020B0604020202020204" pitchFamily="34" charset="0"/>
              <a:buChar char="•"/>
              <a:defRPr/>
            </a:pPr>
            <a:r>
              <a:rPr lang="en-US" sz="1000" kern="0" dirty="0" smtClean="0">
                <a:solidFill>
                  <a:srgbClr val="000000"/>
                </a:solidFill>
                <a:ea typeface="ＭＳ Ｐゴシック"/>
              </a:rPr>
              <a:t>$10k per data scientist = $300k</a:t>
            </a:r>
          </a:p>
          <a:p>
            <a:pPr marL="285750" indent="-285750">
              <a:buClr>
                <a:srgbClr val="000000"/>
              </a:buClr>
              <a:buFont typeface="Arial" panose="020B0604020202020204" pitchFamily="34" charset="0"/>
              <a:buChar char="•"/>
              <a:defRPr/>
            </a:pPr>
            <a:r>
              <a:rPr lang="en-US" sz="1000" b="1" kern="0" dirty="0" smtClean="0">
                <a:ea typeface="ＭＳ Ｐゴシック"/>
              </a:rPr>
              <a:t>Total Value: $1.025M / yr.</a:t>
            </a: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1461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rPr>
              <a:t>Data science and IT l</a:t>
            </a:r>
            <a:r>
              <a:rPr lang="en-US" sz="1000" kern="1200" baseline="0" dirty="0" smtClean="0">
                <a:solidFill>
                  <a:schemeClr val="tx1"/>
                </a:solidFill>
                <a:effectLst/>
              </a:rPr>
              <a:t>eaders struggle </a:t>
            </a:r>
            <a:r>
              <a:rPr lang="en-US" sz="1000" kern="1200" dirty="0" smtClean="0">
                <a:solidFill>
                  <a:schemeClr val="tx1"/>
                </a:solidFill>
                <a:effectLst/>
              </a:rPr>
              <a:t>with </a:t>
            </a:r>
            <a:r>
              <a:rPr lang="en-US" sz="1000" kern="1200" dirty="0">
                <a:solidFill>
                  <a:schemeClr val="tx1"/>
                </a:solidFill>
                <a:effectLst/>
              </a:rPr>
              <a:t>securely accessing data, using open source on approved </a:t>
            </a:r>
            <a:r>
              <a:rPr lang="en-US" sz="1000" kern="1200" dirty="0" smtClean="0">
                <a:solidFill>
                  <a:schemeClr val="tx1"/>
                </a:solidFill>
                <a:effectLst/>
              </a:rPr>
              <a:t>platforms, </a:t>
            </a:r>
            <a:r>
              <a:rPr lang="en-US" sz="1000" kern="1200" dirty="0">
                <a:solidFill>
                  <a:schemeClr val="tx1"/>
                </a:solidFill>
                <a:effectLst/>
              </a:rPr>
              <a:t>and getting their models into production </a:t>
            </a:r>
            <a:r>
              <a:rPr lang="en-US" sz="1000" kern="1200" dirty="0" smtClean="0">
                <a:solidFill>
                  <a:schemeClr val="tx1"/>
                </a:solidFill>
                <a:effectLst/>
              </a:rPr>
              <a:t>fast. To accelerate your data science practice, IBM has developed a platform called Watson Studio Local (WSL) that provides a differentiated approach to solving your team’s challenges:</a:t>
            </a:r>
          </a:p>
          <a:p>
            <a:endParaRPr lang="en-US" sz="1000" dirty="0" smtClean="0"/>
          </a:p>
          <a:p>
            <a:r>
              <a:rPr lang="en-US" sz="1000" b="1" i="1" kern="1200" dirty="0" smtClean="0">
                <a:solidFill>
                  <a:schemeClr val="tx1"/>
                </a:solidFill>
                <a:effectLst/>
              </a:rPr>
              <a:t>Hybrid </a:t>
            </a:r>
            <a:endParaRPr lang="en-US" sz="1000" kern="1200" dirty="0" smtClean="0">
              <a:solidFill>
                <a:schemeClr val="tx1"/>
              </a:solidFill>
              <a:effectLst/>
            </a:endParaRPr>
          </a:p>
          <a:p>
            <a:pPr lvl="0"/>
            <a:r>
              <a:rPr lang="en-US" sz="1000" kern="1200" dirty="0" smtClean="0">
                <a:solidFill>
                  <a:schemeClr val="tx1"/>
                </a:solidFill>
                <a:effectLst/>
              </a:rPr>
              <a:t>First we provide a hybrid environment, because the reality is, your data is everywhere, you need the ability to access all of your data, whether it’s on a mainframe, on a Hortonworks Hadoop cluster, in a private cloud, or on a public cloud. There is so much data behind the firewall that it doesn’t make sense to move it, and sometimes regulations won’t allow you to move your data. So, IBM is one of the few vendors that allows you to train your models behind your own firewall, and then easily deploy where you want – on-premises/private cloud or public cloud. For example, you could</a:t>
            </a:r>
            <a:r>
              <a:rPr lang="en-US" sz="1000" kern="1200" baseline="0" dirty="0" smtClean="0">
                <a:solidFill>
                  <a:schemeClr val="tx1"/>
                </a:solidFill>
                <a:effectLst/>
              </a:rPr>
              <a:t> build a model on-premises using WSL (using private/sensitive data that might need to remain behind the firewall for security reasons) but then deploy the model on the IBM Cloud using Watson Machine Learning. </a:t>
            </a:r>
            <a:endParaRPr lang="en-US" sz="1000" kern="1200" dirty="0" smtClean="0">
              <a:solidFill>
                <a:schemeClr val="tx1"/>
              </a:solidFill>
              <a:effectLst/>
            </a:endParaRPr>
          </a:p>
          <a:p>
            <a:endParaRPr lang="en-US" sz="1000" dirty="0" smtClean="0"/>
          </a:p>
          <a:p>
            <a:r>
              <a:rPr lang="en-US" sz="1000" b="1" i="1" kern="1200" dirty="0" smtClean="0">
                <a:solidFill>
                  <a:schemeClr val="tx1"/>
                </a:solidFill>
                <a:effectLst/>
              </a:rPr>
              <a:t>Tools</a:t>
            </a:r>
            <a:endParaRPr lang="en-US" sz="1000" kern="1200" dirty="0" smtClean="0">
              <a:solidFill>
                <a:schemeClr val="tx1"/>
              </a:solidFill>
              <a:effectLst/>
            </a:endParaRPr>
          </a:p>
          <a:p>
            <a:pPr lvl="0"/>
            <a:r>
              <a:rPr lang="en-US" sz="1000" kern="1200" dirty="0" smtClean="0">
                <a:solidFill>
                  <a:schemeClr val="tx1"/>
                </a:solidFill>
                <a:effectLst/>
              </a:rPr>
              <a:t>WSL also provides a wide array of data science tools, so you can utilize the skill sets of your entire team, whether they’re a coder or non-coder. Your data scientists or data analysts can use the top open source tools in an approved environment, or they can use drag and drop tools with WSL’s visual model builder. You can also use advanced data science tools to do visual exploration of unstructured data (e.g. text, images), as well as do Decision Optimization to get more out of your machine learning models.</a:t>
            </a:r>
          </a:p>
          <a:p>
            <a:r>
              <a:rPr lang="en-US" sz="1000" kern="1200" dirty="0" smtClean="0">
                <a:solidFill>
                  <a:schemeClr val="tx1"/>
                </a:solidFill>
                <a:effectLst/>
              </a:rPr>
              <a:t> </a:t>
            </a:r>
          </a:p>
          <a:p>
            <a:r>
              <a:rPr lang="en-US" sz="1000" b="1" i="1" kern="1200" dirty="0" smtClean="0">
                <a:solidFill>
                  <a:schemeClr val="tx1"/>
                </a:solidFill>
                <a:effectLst/>
              </a:rPr>
              <a:t>Production</a:t>
            </a:r>
            <a:endParaRPr lang="en-US" sz="1000" kern="1200" dirty="0" smtClean="0">
              <a:solidFill>
                <a:schemeClr val="tx1"/>
              </a:solidFill>
              <a:effectLst/>
            </a:endParaRPr>
          </a:p>
          <a:p>
            <a:pPr lvl="0"/>
            <a:r>
              <a:rPr lang="en-US" sz="1000" kern="1200" dirty="0" smtClean="0">
                <a:solidFill>
                  <a:schemeClr val="tx1"/>
                </a:solidFill>
                <a:effectLst/>
              </a:rPr>
              <a:t>WSL accelerates your models into production – which is where many enterprises struggle. With WSL’s advanced deployment and model management capabilities, you can easily deploy your trained models without coding and reduce your Dev Ops time. All done in a secure environment.</a:t>
            </a: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49664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IBM Watson Studio Local (WSL) is a self-contained and extendable platform for developing and deploying analytics applications. It offers a suite of data science tools, such as RStudio, Spark, Jupyter notebooks and so on, that are integrated with proprietary IBM technologies.</a:t>
            </a:r>
          </a:p>
          <a:p>
            <a:endParaRPr lang="en-US" sz="1000" dirty="0" smtClean="0"/>
          </a:p>
          <a:p>
            <a:r>
              <a:rPr lang="en-US" sz="1000" dirty="0" smtClean="0"/>
              <a:t>The intuitive WSL user interface provides a collaborative projects space for teams and individuals to reduce the time to value. Projects are your home base for collaboration. You can use projects to collect assets, such as notebooks, models, data sources, and remote and local data sets, in one place. Projects are a great way to work with a team: share a set of assets and then build new models and analysis together. You can collaborate either in WSL or an external Git repository.</a:t>
            </a:r>
          </a:p>
          <a:p>
            <a:endParaRPr lang="en-US" sz="1000" dirty="0" smtClean="0"/>
          </a:p>
          <a:p>
            <a:r>
              <a:rPr lang="en-US" sz="1000" dirty="0" smtClean="0"/>
              <a:t>You can create notebooks</a:t>
            </a:r>
            <a:r>
              <a:rPr lang="en-US" sz="1000" baseline="0" dirty="0" smtClean="0"/>
              <a:t> i</a:t>
            </a:r>
            <a:r>
              <a:rPr lang="en-US" sz="1000" dirty="0" smtClean="0"/>
              <a:t>n R, Python, or Scala. Start from scratch, import an existing notebook, or use one of the samples provided within the Community space of WSL.</a:t>
            </a:r>
          </a:p>
        </p:txBody>
      </p:sp>
      <p:sp>
        <p:nvSpPr>
          <p:cNvPr id="5" name="Slide Image Placeholder 4"/>
          <p:cNvSpPr>
            <a:spLocks noGrp="1" noRot="1" noChangeAspect="1"/>
          </p:cNvSpPr>
          <p:nvPr>
            <p:ph type="sldImg"/>
          </p:nvPr>
        </p:nvSpPr>
        <p:spPr>
          <a:xfrm>
            <a:off x="1027113" y="393700"/>
            <a:ext cx="5260975" cy="2959100"/>
          </a:xfrm>
        </p:spPr>
      </p:sp>
      <p:sp>
        <p:nvSpPr>
          <p:cNvPr id="6" name="Slide Number Placeholder 5"/>
          <p:cNvSpPr>
            <a:spLocks noGrp="1"/>
          </p:cNvSpPr>
          <p:nvPr>
            <p:ph type="sldNum" sz="quarter" idx="10"/>
          </p:nvPr>
        </p:nvSpPr>
        <p:spPr/>
        <p:txBody>
          <a:bodyPr/>
          <a:lstStyle/>
          <a:p>
            <a:fld id="{18D02FFD-07D4-5C4F-BD77-921008177348}" type="slidenum">
              <a:rPr lang="en-US" smtClean="0"/>
              <a:t>15</a:t>
            </a:fld>
            <a:endParaRPr lang="en-US" dirty="0"/>
          </a:p>
        </p:txBody>
      </p:sp>
    </p:spTree>
    <p:extLst>
      <p:ext uri="{BB962C8B-B14F-4D97-AF65-F5344CB8AC3E}">
        <p14:creationId xmlns:p14="http://schemas.microsoft.com/office/powerpoint/2010/main" val="399168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Projects are a core component of Watson Studio Local (WSL). Projects make collaboration easier – they are a collaborative entity with data services, connections, object storage, notebooks and more. Simply put, a project is a logical grouping of assets that users collaborate on.</a:t>
            </a:r>
          </a:p>
          <a:p>
            <a:endParaRPr lang="en-US" sz="1000" dirty="0" smtClean="0"/>
          </a:p>
          <a:p>
            <a:r>
              <a:rPr lang="en-US" sz="1000" dirty="0" smtClean="0"/>
              <a:t>Once you create a new project within WSL, you are presented with an interface like the one shown in the slide. It is a project management framework where you can view/create/add/modify/remove various assets. A framework like this can play a huge role in bringing down siloes across the various data personas in an organization and promote collaboration.</a:t>
            </a:r>
            <a:endParaRPr lang="en-US" sz="1000" dirty="0"/>
          </a:p>
        </p:txBody>
      </p:sp>
      <p:sp>
        <p:nvSpPr>
          <p:cNvPr id="5" name="Slide Number Placeholder 4"/>
          <p:cNvSpPr>
            <a:spLocks noGrp="1"/>
          </p:cNvSpPr>
          <p:nvPr>
            <p:ph type="sldNum" sz="quarter" idx="11"/>
          </p:nvPr>
        </p:nvSpPr>
        <p:spPr/>
        <p:txBody>
          <a:bodyPr/>
          <a:lstStyle/>
          <a:p>
            <a:pPr lvl="0"/>
            <a:fld id="{040B581C-626E-294F-B722-58DBE953966B}" type="slidenum">
              <a:rPr lang="en-US" noProof="0" smtClean="0"/>
              <a:pPr lvl="0"/>
              <a:t>16</a:t>
            </a:fld>
            <a:endParaRPr lang="en-US" noProof="0" dirty="0"/>
          </a:p>
        </p:txBody>
      </p:sp>
      <p:sp>
        <p:nvSpPr>
          <p:cNvPr id="12" name="Slide Image Placeholder 11"/>
          <p:cNvSpPr>
            <a:spLocks noGrp="1" noRot="1" noChangeAspect="1"/>
          </p:cNvSpPr>
          <p:nvPr>
            <p:ph type="sldImg"/>
          </p:nvPr>
        </p:nvSpPr>
        <p:spPr/>
      </p:sp>
    </p:spTree>
    <p:extLst>
      <p:ext uri="{BB962C8B-B14F-4D97-AF65-F5344CB8AC3E}">
        <p14:creationId xmlns:p14="http://schemas.microsoft.com/office/powerpoint/2010/main" val="1585824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Projects are the primary way of collaborating and organizing the various assets that are used as part of achieving a particular data analysis goal. The slide contains a list of the types of assets that can be included in a project. WSL even provides a sample project named dsx-samples, available to all users, with sample notebooks to help users get started.</a:t>
            </a:r>
          </a:p>
        </p:txBody>
      </p:sp>
      <p:sp>
        <p:nvSpPr>
          <p:cNvPr id="4" name="Slide Number Placeholder 3"/>
          <p:cNvSpPr>
            <a:spLocks noGrp="1"/>
          </p:cNvSpPr>
          <p:nvPr>
            <p:ph type="sldNum" sz="quarter" idx="10"/>
          </p:nvPr>
        </p:nvSpPr>
        <p:spPr/>
        <p:txBody>
          <a:bodyPr/>
          <a:lstStyle/>
          <a:p>
            <a:fld id="{18D02FFD-07D4-5C4F-BD77-921008177348}" type="slidenum">
              <a:rPr lang="en-US" smtClean="0"/>
              <a:pPr/>
              <a:t>17</a:t>
            </a:fld>
            <a:endParaRPr lang="en-US" dirty="0"/>
          </a:p>
        </p:txBody>
      </p:sp>
      <p:sp>
        <p:nvSpPr>
          <p:cNvPr id="7" name="Slide Image Placeholder 6"/>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311678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Projects allow different users and personas to share sets of assets while building their data products. For example, you can create a Project, add in your assets such as a notebook and files into an object storage-based repository, and then add collaborators such as your co-workers. Your collaborators can have different permission rights too. Maybe you’ll make some of your collaborators Editors of the Project, others Viewers, and maybe a couple of people will have Admin rights. </a:t>
            </a:r>
          </a:p>
          <a:p>
            <a:endParaRPr lang="en-US" sz="1000" dirty="0" smtClean="0"/>
          </a:p>
          <a:p>
            <a:r>
              <a:rPr lang="en-US" sz="1000" dirty="0" smtClean="0"/>
              <a:t>You can also easily share notebooks with others by posting its permalink in view-only mode on Twitter, GitHub, Slack, and so on.</a:t>
            </a:r>
            <a:endParaRPr lang="en-US" sz="1000" dirty="0"/>
          </a:p>
        </p:txBody>
      </p:sp>
      <p:sp>
        <p:nvSpPr>
          <p:cNvPr id="5" name="Slide Number Placeholder 4"/>
          <p:cNvSpPr>
            <a:spLocks noGrp="1"/>
          </p:cNvSpPr>
          <p:nvPr>
            <p:ph type="sldNum" sz="quarter" idx="11"/>
          </p:nvPr>
        </p:nvSpPr>
        <p:spPr/>
        <p:txBody>
          <a:bodyPr/>
          <a:lstStyle/>
          <a:p>
            <a:pPr lvl="0"/>
            <a:fld id="{040B581C-626E-294F-B722-58DBE953966B}" type="slidenum">
              <a:rPr lang="en-US" noProof="0" smtClean="0"/>
              <a:pPr lvl="0"/>
              <a:t>18</a:t>
            </a:fld>
            <a:endParaRPr lang="en-US" noProof="0"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47711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IBM Watson Studio Local (WSL) includes integration with GitHub to enhance the collaboration between data scientists and teams. You can combine code, data and visualizations in real-time with your colleagues.</a:t>
            </a:r>
          </a:p>
          <a:p>
            <a:endParaRPr lang="en-US" sz="1000" dirty="0" smtClean="0"/>
          </a:p>
          <a:p>
            <a:r>
              <a:rPr lang="en-US" sz="1000" dirty="0" smtClean="0"/>
              <a:t>The various ways you can use GitHub with WSL are listed below:</a:t>
            </a:r>
          </a:p>
          <a:p>
            <a:pPr marL="171450" indent="-171450">
              <a:buFont typeface="Arial" panose="020B0604020202020204" pitchFamily="34" charset="0"/>
              <a:buChar char="•"/>
            </a:pPr>
            <a:r>
              <a:rPr lang="en-US" sz="1000" dirty="0" smtClean="0"/>
              <a:t>Connect your GitHub account with WSL</a:t>
            </a:r>
          </a:p>
          <a:p>
            <a:pPr marL="171450" indent="-171450">
              <a:buFont typeface="Arial" panose="020B0604020202020204" pitchFamily="34" charset="0"/>
              <a:buChar char="•"/>
            </a:pPr>
            <a:r>
              <a:rPr lang="en-US" sz="1000" dirty="0" smtClean="0"/>
              <a:t>Connect a GitHub repo to a WSL Project</a:t>
            </a:r>
          </a:p>
          <a:p>
            <a:pPr marL="171450" indent="-171450">
              <a:buFont typeface="Arial" panose="020B0604020202020204" pitchFamily="34" charset="0"/>
              <a:buChar char="•"/>
            </a:pPr>
            <a:r>
              <a:rPr lang="en-US" sz="1000" dirty="0" smtClean="0"/>
              <a:t>Publish your notebook to GitHub</a:t>
            </a:r>
          </a:p>
          <a:p>
            <a:pPr marL="171450" indent="-171450">
              <a:buFont typeface="Arial" panose="020B0604020202020204" pitchFamily="34" charset="0"/>
              <a:buChar char="•"/>
            </a:pPr>
            <a:r>
              <a:rPr lang="en-US" sz="1000" dirty="0" smtClean="0"/>
              <a:t>Import notebooks from GitHub </a:t>
            </a:r>
          </a:p>
          <a:p>
            <a:endParaRPr lang="en-US" sz="1000" dirty="0" smtClean="0"/>
          </a:p>
          <a:p>
            <a:r>
              <a:rPr lang="en-US" sz="1000" dirty="0" smtClean="0"/>
              <a:t>What is git and GitHub? git is an open source distributed version control system, used to track changes in files and coordinate work on those files among multiple people, and GitHub is a web-based hosting service for git repositories. GitHub does add some extra functionality on top of what git itself provides. For more information on git and GitHub see here: </a:t>
            </a:r>
            <a:r>
              <a:rPr lang="en-US" sz="1000" dirty="0" smtClean="0">
                <a:hlinkClick r:id="rId3"/>
              </a:rPr>
              <a:t>http://try.github.io/</a:t>
            </a:r>
            <a:r>
              <a:rPr lang="en-US" sz="1000" dirty="0" smtClean="0"/>
              <a:t>.</a:t>
            </a:r>
          </a:p>
          <a:p>
            <a:endParaRPr lang="en-US" sz="1000" dirty="0" smtClean="0"/>
          </a:p>
          <a:p>
            <a:r>
              <a:rPr lang="en-US" sz="1000" dirty="0" smtClean="0"/>
              <a:t>For a step by step approach (with screenshots) to connect WSL and GitHub, please look here: </a:t>
            </a:r>
            <a:r>
              <a:rPr lang="en-US" sz="1000" dirty="0" smtClean="0">
                <a:hlinkClick r:id="rId4"/>
              </a:rPr>
              <a:t>https://medium.com/ibm-data-science-experience/github-integration-available-3ffcdda4a76b</a:t>
            </a:r>
            <a:r>
              <a:rPr lang="en-US" sz="1000" dirty="0" smtClean="0"/>
              <a:t>.</a:t>
            </a:r>
          </a:p>
          <a:p>
            <a:endParaRPr lang="en-US" sz="1000" dirty="0" smtClean="0"/>
          </a:p>
          <a:p>
            <a:r>
              <a:rPr lang="en-US" sz="1000" dirty="0" smtClean="0"/>
              <a:t>For those who want version control but don’t feel too comfortable with GitHub, WSL has its own simplified version control available too,</a:t>
            </a:r>
            <a:r>
              <a:rPr lang="en-US" sz="1000" baseline="0" dirty="0" smtClean="0"/>
              <a:t> that is based on </a:t>
            </a:r>
            <a:r>
              <a:rPr lang="en-US" sz="1000" dirty="0" smtClean="0"/>
              <a:t>Jupyter checkpoints and is limited to 10 versions of each notebook.</a:t>
            </a:r>
            <a:endParaRPr lang="en-US" sz="1000" dirty="0"/>
          </a:p>
        </p:txBody>
      </p:sp>
      <p:sp>
        <p:nvSpPr>
          <p:cNvPr id="5" name="Slide Number Placeholder 4"/>
          <p:cNvSpPr>
            <a:spLocks noGrp="1"/>
          </p:cNvSpPr>
          <p:nvPr>
            <p:ph type="sldNum" sz="quarter" idx="11"/>
          </p:nvPr>
        </p:nvSpPr>
        <p:spPr/>
        <p:txBody>
          <a:bodyPr/>
          <a:lstStyle/>
          <a:p>
            <a:pPr lvl="0"/>
            <a:fld id="{040B581C-626E-294F-B722-58DBE953966B}" type="slidenum">
              <a:rPr lang="en-US" noProof="0" smtClean="0"/>
              <a:pPr lvl="0"/>
              <a:t>19</a:t>
            </a:fld>
            <a:endParaRPr lang="en-US" noProof="0" dirty="0"/>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88961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A search of “What is data science” in Google will result in millions of hits. It’s a very frequently used term these days and it’s difficult to find a concise, agreed upon definition. To put it simply,</a:t>
            </a:r>
            <a:r>
              <a:rPr lang="en-US" sz="1000" baseline="0" dirty="0" smtClean="0"/>
              <a:t> </a:t>
            </a:r>
            <a:r>
              <a:rPr lang="en-US" sz="1000" b="1" dirty="0" smtClean="0"/>
              <a:t>it’s about extracting knowledge and insights from data and deriving value from it.</a:t>
            </a:r>
          </a:p>
          <a:p>
            <a:endParaRPr lang="en-US" sz="1000" dirty="0" smtClean="0"/>
          </a:p>
          <a:p>
            <a:r>
              <a:rPr lang="en-US" sz="1000" dirty="0" smtClean="0"/>
              <a:t>There are two main reasons why the discipline of data science is essential… one is complexity and the other is data volume.</a:t>
            </a:r>
          </a:p>
          <a:p>
            <a:endParaRPr lang="en-US" sz="1000" dirty="0" smtClean="0"/>
          </a:p>
          <a:p>
            <a:r>
              <a:rPr lang="en-US" sz="1000" dirty="0" smtClean="0"/>
              <a:t>Let’s look at complexity first.</a:t>
            </a:r>
          </a:p>
          <a:p>
            <a:endParaRPr lang="en-US" sz="1000" dirty="0" smtClean="0"/>
          </a:p>
          <a:p>
            <a:r>
              <a:rPr lang="en-US" sz="1000" dirty="0" smtClean="0"/>
              <a:t>Let’s say that you have a single truck that needs to visit 5 different locations and we are trying to determine in what order to visit these locations in order to minimize the distance traveled (this is often referred to as the travelling sales person problem). The number of different ways in which we can visit these 5 locations is 120 [5 factorial (5!) is 5 x 4 x 3 x 2 x 1 = 120]. So we can easily enumerate them, sort them and pick the best. If we double the number of locations that we need to visit to 10 then the number of possibilities goes from 120 to over 3 million [10 factorial (10!)]. So by increasing the inputs by a factor of 2 we increase the possibilities that we need to consider by a factor of 20,000!</a:t>
            </a:r>
          </a:p>
          <a:p>
            <a:endParaRPr lang="en-US" sz="1000" dirty="0" smtClean="0"/>
          </a:p>
          <a:p>
            <a:r>
              <a:rPr lang="en-US" sz="1000" dirty="0" smtClean="0"/>
              <a:t>Now consider that real world problems contain 100s of trucks and 1000s of locations. The number of possibilities that we have to consider is literally larger than the number of grains of sand in the entire world! It would be</a:t>
            </a:r>
            <a:r>
              <a:rPr lang="en-US" sz="1000" baseline="0" dirty="0" smtClean="0"/>
              <a:t> </a:t>
            </a:r>
            <a:r>
              <a:rPr lang="en-US" sz="1000" dirty="0" smtClean="0"/>
              <a:t>impossible to look for this proverbial needle or grain in a hay stack even if we had a lifetime to do it. Yet companies like UPS and FedEx are faced</a:t>
            </a:r>
            <a:r>
              <a:rPr lang="en-US" sz="1000" baseline="0" dirty="0" smtClean="0"/>
              <a:t> with attempting to </a:t>
            </a:r>
            <a:r>
              <a:rPr lang="en-US" sz="1000" dirty="0" smtClean="0"/>
              <a:t>solve this problem repeatedly on a daily basis. </a:t>
            </a:r>
          </a:p>
          <a:p>
            <a:endParaRPr lang="en-US" sz="1000" dirty="0" smtClean="0"/>
          </a:p>
          <a:p>
            <a:r>
              <a:rPr lang="en-US" sz="1000" dirty="0" smtClean="0"/>
              <a:t>This problem is known as the combinatorial explosion, in which the number of combinations that we need to consider grows much faster than what we can keep up with. </a:t>
            </a:r>
          </a:p>
          <a:p>
            <a:endParaRPr lang="en-US" sz="1000" dirty="0" smtClean="0"/>
          </a:p>
          <a:p>
            <a:r>
              <a:rPr lang="en-US" sz="1000" dirty="0" smtClean="0"/>
              <a:t>Now let’s look at data volume.</a:t>
            </a:r>
          </a:p>
          <a:p>
            <a:endParaRPr lang="en-US" sz="1000" dirty="0" smtClean="0"/>
          </a:p>
          <a:p>
            <a:r>
              <a:rPr lang="en-US" sz="1000" dirty="0" smtClean="0"/>
              <a:t>It is not only the number of combinations that grows much faster than anything we can keep up with. It is also the amount of data available. In 1995 the data universe was approximately 130 billion gigabytes but by 2020 it is expected to reach 40 trillion gigabytes. These numbers are definitely hard to visualize. In 1995, that amounted to about 23</a:t>
            </a:r>
            <a:r>
              <a:rPr lang="en-US" sz="1000" baseline="0" dirty="0" smtClean="0"/>
              <a:t> gigabytes of data per person on the planet – which is the amount that could fit on 32 compact discs (CDs) at the time. By 2020 (with a world population that will be about 30% higher than in 1995), it will be about 5,300 gigabytes of data per person, or about 7,600 CDs per person (or about 200 </a:t>
            </a:r>
            <a:r>
              <a:rPr lang="en-US" sz="1000" baseline="0" dirty="0" err="1" smtClean="0"/>
              <a:t>Blu</a:t>
            </a:r>
            <a:r>
              <a:rPr lang="en-US" sz="1000" baseline="0" dirty="0" smtClean="0"/>
              <a:t> Ray discs, to use a more modern medium).</a:t>
            </a:r>
            <a:endParaRPr lang="en-US" sz="1000" dirty="0" smtClean="0"/>
          </a:p>
          <a:p>
            <a:endParaRPr lang="en-US" sz="1000" dirty="0" smtClean="0"/>
          </a:p>
          <a:p>
            <a:r>
              <a:rPr lang="en-US" sz="1000" dirty="0" smtClean="0"/>
              <a:t>It is impossible to plan in advance for every eventuality and write code for every scenario. We cannot code “if this then do that” 40 trillion times.</a:t>
            </a:r>
          </a:p>
          <a:p>
            <a:endParaRPr lang="en-US" sz="1000" dirty="0" smtClean="0"/>
          </a:p>
          <a:p>
            <a:r>
              <a:rPr lang="en-US" sz="1000" dirty="0" smtClean="0"/>
              <a:t>Luckily, data scientists have developed algorithms and approaches that can often find the right solution every time even if they haven’t been explicitly programmed to do so. So data science applications can provide good solutions even if they haven’t encountered that exact same situation before.</a:t>
            </a:r>
          </a:p>
          <a:p>
            <a:endParaRPr lang="en-US" sz="1000" dirty="0" smtClean="0"/>
          </a:p>
          <a:p>
            <a:r>
              <a:rPr lang="en-US" sz="1000" dirty="0" smtClean="0"/>
              <a:t>Examples from: ‘Getting Started with Data Science’ Publisher: IBM Press; 1 edition (Dec 13 2015) Print.</a:t>
            </a:r>
          </a:p>
          <a:p>
            <a:r>
              <a:rPr lang="en-US" sz="1000" dirty="0" smtClean="0"/>
              <a:t>Author: Murtaza Haider</a:t>
            </a:r>
          </a:p>
        </p:txBody>
      </p:sp>
      <p:sp>
        <p:nvSpPr>
          <p:cNvPr id="4" name="Slide Number Placeholder 3"/>
          <p:cNvSpPr>
            <a:spLocks noGrp="1"/>
          </p:cNvSpPr>
          <p:nvPr>
            <p:ph type="sldNum" sz="quarter" idx="10"/>
          </p:nvPr>
        </p:nvSpPr>
        <p:spPr/>
        <p:txBody>
          <a:bodyPr/>
          <a:lstStyle/>
          <a:p>
            <a:fld id="{A849DECB-480C-6E4E-B1EA-A37E617BFA5B}" type="slidenum">
              <a:rPr lang="en-US" smtClean="0"/>
              <a:pPr/>
              <a:t>2</a:t>
            </a:fld>
            <a:endParaRPr lang="en-US" dirty="0"/>
          </a:p>
        </p:txBody>
      </p:sp>
      <p:sp>
        <p:nvSpPr>
          <p:cNvPr id="7" name="Slide Image Placeholder 6"/>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40406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smtClean="0"/>
              <a:t>Included with Watson Studio Local (WSL) are Jupyter and</a:t>
            </a:r>
            <a:r>
              <a:rPr lang="en-US" sz="1000" baseline="0" dirty="0" smtClean="0"/>
              <a:t> Zeppelin notebooks; these are web-based applications for interactive computing that are very popular tools for data scientists and other data professionals. Rather than get into specific details here, we’ll explain more about notebooks on the next slide. At the time of writing (3Q18), the cloud-based Watson Studio offering does not include Zeppelin notebooks, only Jupyter notebooks. Over time the capabilities will become common across both Watson Studio and WSL.</a:t>
            </a:r>
          </a:p>
          <a:p>
            <a:endParaRPr lang="en-US" sz="1000" baseline="0" dirty="0" smtClean="0"/>
          </a:p>
          <a:p>
            <a:r>
              <a:rPr lang="en-US" sz="1000" baseline="0" dirty="0" smtClean="0"/>
              <a:t>Also included with WSL is Apache Spark (Spark). Spark is an open source, fast, flexible, developer-friendly, in-memory data processing engine. High-level APIs allow for programming in Java, Scala, Python and R. Spark is frequently used for large-scale SQL, batch processing, stream processing and machine learning. Within WSL, Spark jobs can be submitted and subsequently monitored by calling APIs. IBM is a key contributor to Spark.</a:t>
            </a:r>
          </a:p>
          <a:p>
            <a:endParaRPr lang="en-US" sz="1000" baseline="0" dirty="0" smtClean="0"/>
          </a:p>
          <a:p>
            <a:r>
              <a:rPr lang="en-US" sz="1000" baseline="0" dirty="0" smtClean="0"/>
              <a:t>A key takeaway here is that these are popular, open source technologies that are seamlessly integrated into WSL. These are tools that data professionals are familiar with and so WSL gives them an environment that they already know and love and can be immediately productive with.</a:t>
            </a:r>
          </a:p>
        </p:txBody>
      </p:sp>
      <p:sp>
        <p:nvSpPr>
          <p:cNvPr id="4" name="Slide Number Placeholder 3"/>
          <p:cNvSpPr>
            <a:spLocks noGrp="1"/>
          </p:cNvSpPr>
          <p:nvPr>
            <p:ph type="sldNum" sz="quarter" idx="10"/>
          </p:nvPr>
        </p:nvSpPr>
        <p:spPr/>
        <p:txBody>
          <a:bodyPr/>
          <a:lstStyle/>
          <a:p>
            <a:fld id="{18D02FFD-07D4-5C4F-BD77-921008177348}" type="slidenum">
              <a:rPr lang="en-US" smtClean="0"/>
              <a:t>20</a:t>
            </a:fld>
            <a:endParaRPr lang="en-US" dirty="0"/>
          </a:p>
        </p:txBody>
      </p:sp>
    </p:spTree>
    <p:extLst>
      <p:ext uri="{BB962C8B-B14F-4D97-AF65-F5344CB8AC3E}">
        <p14:creationId xmlns:p14="http://schemas.microsoft.com/office/powerpoint/2010/main" val="2935692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b="0" dirty="0" smtClean="0"/>
              <a:t>A notebook is an open-source web application that allows you to create and share documents that contain live code, equations, visualizations and explanatory (narrative) text. Uses for notebooks include data cleansing and transformation, numerical simulation, statistical modeling, data visualization, machine learning annotation, and much more.</a:t>
            </a:r>
          </a:p>
          <a:p>
            <a:endParaRPr lang="en-US" sz="1000" b="0" dirty="0" smtClean="0"/>
          </a:p>
          <a:p>
            <a:r>
              <a:rPr lang="en-US" sz="1000" b="0" dirty="0" smtClean="0"/>
              <a:t>Within a notebook, y</a:t>
            </a:r>
            <a:r>
              <a:rPr lang="en-US" sz="1000" dirty="0" smtClean="0"/>
              <a:t>ou can run small pieces of code that process your data and immediately view the results of your computation. Notebooks include all of the building blocks you need to work with data:</a:t>
            </a:r>
          </a:p>
          <a:p>
            <a:pPr marL="171450" indent="-171450">
              <a:buFont typeface="Arial" panose="020B0604020202020204" pitchFamily="34" charset="0"/>
              <a:buChar char="•"/>
            </a:pPr>
            <a:r>
              <a:rPr lang="en-US" sz="1000" dirty="0" smtClean="0"/>
              <a:t>The data</a:t>
            </a:r>
          </a:p>
          <a:p>
            <a:pPr marL="171450" indent="-171450">
              <a:buFont typeface="Arial" panose="020B0604020202020204" pitchFamily="34" charset="0"/>
              <a:buChar char="•"/>
            </a:pPr>
            <a:r>
              <a:rPr lang="en-US" sz="1000" dirty="0" smtClean="0"/>
              <a:t>The code computations that process the data</a:t>
            </a:r>
          </a:p>
          <a:p>
            <a:pPr marL="171450" indent="-171450">
              <a:buFont typeface="Arial" panose="020B0604020202020204" pitchFamily="34" charset="0"/>
              <a:buChar char="•"/>
            </a:pPr>
            <a:r>
              <a:rPr lang="en-US" sz="1000" dirty="0" smtClean="0"/>
              <a:t>Visualizations of the results</a:t>
            </a:r>
          </a:p>
          <a:p>
            <a:pPr marL="171450" indent="-171450">
              <a:buFont typeface="Arial" panose="020B0604020202020204" pitchFamily="34" charset="0"/>
              <a:buChar char="•"/>
            </a:pPr>
            <a:r>
              <a:rPr lang="en-US" sz="1000" dirty="0" smtClean="0"/>
              <a:t>Text and rich media to enhance understanding</a:t>
            </a:r>
          </a:p>
          <a:p>
            <a:endParaRPr lang="en-US"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Two commonly used notebooks</a:t>
            </a:r>
            <a:r>
              <a:rPr lang="en-US" sz="1000" baseline="0" dirty="0" smtClean="0"/>
              <a:t> are Jupyter Notebook and Apache Zeppelin. Both are open source. Jupyter Notebook (formerly IPython Notebook) came first and is more widely used. In a 2017 Kaggle survey (</a:t>
            </a:r>
            <a:r>
              <a:rPr lang="en-US" sz="1000" b="0" i="0" u="none" strike="noStrike" kern="1200" baseline="0" dirty="0" smtClean="0">
                <a:solidFill>
                  <a:schemeClr val="tx1"/>
                </a:solidFill>
                <a:latin typeface="+mn-lt"/>
                <a:ea typeface="+mn-ea"/>
                <a:cs typeface="+mn-cs"/>
                <a:hlinkClick r:id="rId3"/>
              </a:rPr>
              <a:t>https://www.kaggle.com/surveys/2017</a:t>
            </a:r>
            <a:r>
              <a:rPr lang="en-US" sz="1000" baseline="0" dirty="0" smtClean="0"/>
              <a:t>), data scientists were asked what tools they use and 40% of respondents said that they use Jupyter notebooks. Zeppelin was not on the list. However, Zeppelin is a newer player, with some differentiating capabilities and more modern features, and it’s use is growing. WSL includes both types. However, at the time of writing (3Q18), the cloud-based Watson Studio offering does not include Zeppelin notebooks, only Jupyter notebooks. Over time the capabilities will become common across both Watson Studio and WSL.</a:t>
            </a:r>
          </a:p>
          <a:p>
            <a:endParaRPr lang="en-US" sz="1000" baseline="0" dirty="0" smtClean="0"/>
          </a:p>
          <a:p>
            <a:r>
              <a:rPr lang="en-US" sz="1000" baseline="0" dirty="0" smtClean="0"/>
              <a:t>In any case, both notebook types are available within WSL and so data scientists have their choice. Open source… choice… familiarity… all common, recurring themes within WSL.</a:t>
            </a:r>
          </a:p>
          <a:p>
            <a:endParaRPr lang="en-US" sz="1000" baseline="0" dirty="0" smtClean="0"/>
          </a:p>
          <a:p>
            <a:r>
              <a:rPr lang="en-US" sz="1000" baseline="0" dirty="0" smtClean="0"/>
              <a:t>Shown here is a sample workflow showing how to create new Jupyter Notebook and then use it to create a model. Once done it can be used for batch scoring or for real-time scoring using an API. The specific details in the small screenshots aren’t important, but you can see the interactive and graphical nature of the process.</a:t>
            </a:r>
          </a:p>
        </p:txBody>
      </p:sp>
      <p:sp>
        <p:nvSpPr>
          <p:cNvPr id="4" name="Slide Number Placeholder 3"/>
          <p:cNvSpPr>
            <a:spLocks noGrp="1"/>
          </p:cNvSpPr>
          <p:nvPr>
            <p:ph type="sldNum" sz="quarter" idx="10"/>
          </p:nvPr>
        </p:nvSpPr>
        <p:spPr/>
        <p:txBody>
          <a:bodyPr/>
          <a:lstStyle/>
          <a:p>
            <a:fld id="{18D02FFD-07D4-5C4F-BD77-921008177348}" type="slidenum">
              <a:rPr lang="en-US" smtClean="0"/>
              <a:t>21</a:t>
            </a:fld>
            <a:endParaRPr lang="en-US" dirty="0"/>
          </a:p>
        </p:txBody>
      </p:sp>
    </p:spTree>
    <p:extLst>
      <p:ext uri="{BB962C8B-B14F-4D97-AF65-F5344CB8AC3E}">
        <p14:creationId xmlns:p14="http://schemas.microsoft.com/office/powerpoint/2010/main" val="3612514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E03F93B6-D201-473F-952D-B54126880DDC}"/>
              </a:ext>
            </a:extLst>
          </p:cNvPr>
          <p:cNvSpPr>
            <a:spLocks noGrp="1" noRot="1" noChangeAspect="1" noChangeArrowheads="1" noTextEdit="1"/>
          </p:cNvSpPr>
          <p:nvPr>
            <p:ph type="sldImg"/>
          </p:nvPr>
        </p:nvSpPr>
        <p:spPr bwMode="auto">
          <a:xfrm>
            <a:off x="1027113" y="393700"/>
            <a:ext cx="5260975" cy="2959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0E598B5E-F7E8-4EE1-BA46-132C09BC76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sl-SI" sz="1000" dirty="0"/>
              <a:t>R is a popular statistical analysis and machine-learning package that enables data management and includes tests, models, analyses, and </a:t>
            </a:r>
            <a:r>
              <a:rPr lang="en-GB" altLang="sl-SI" sz="1000" dirty="0" smtClean="0"/>
              <a:t>graphics. RStudio</a:t>
            </a:r>
            <a:r>
              <a:rPr lang="en-GB" altLang="sl-SI" sz="1000" dirty="0"/>
              <a:t>, included in IBM </a:t>
            </a:r>
            <a:r>
              <a:rPr lang="en-GB" altLang="sl-SI" sz="1000" dirty="0" smtClean="0"/>
              <a:t>Watson Studio Local (WSL), </a:t>
            </a:r>
            <a:r>
              <a:rPr lang="en-GB" altLang="sl-SI" sz="1000" dirty="0"/>
              <a:t>provides an </a:t>
            </a:r>
            <a:r>
              <a:rPr lang="en-GB" altLang="sl-SI" sz="1000" dirty="0" smtClean="0"/>
              <a:t>Integrated Development Environment (IDE) </a:t>
            </a:r>
            <a:r>
              <a:rPr lang="en-GB" altLang="sl-SI" sz="1000" dirty="0"/>
              <a:t>for working with R. </a:t>
            </a:r>
            <a:endParaRPr lang="sl-SI" altLang="sl-SI" sz="1000" dirty="0"/>
          </a:p>
          <a:p>
            <a:pPr>
              <a:spcBef>
                <a:spcPct val="0"/>
              </a:spcBef>
            </a:pPr>
            <a:endParaRPr lang="en-US" altLang="sl-SI" sz="1000" dirty="0" smtClean="0"/>
          </a:p>
          <a:p>
            <a:pPr>
              <a:spcBef>
                <a:spcPct val="0"/>
              </a:spcBef>
            </a:pPr>
            <a:r>
              <a:rPr lang="en-US" altLang="sl-SI" sz="1000" dirty="0" smtClean="0"/>
              <a:t>In </a:t>
            </a:r>
            <a:r>
              <a:rPr lang="en-US" altLang="sl-SI" sz="1000" dirty="0"/>
              <a:t>June of </a:t>
            </a:r>
            <a:r>
              <a:rPr lang="en-US" altLang="sl-SI" sz="1000" dirty="0" smtClean="0"/>
              <a:t>2016, IBM announced </a:t>
            </a:r>
            <a:r>
              <a:rPr lang="en-US" altLang="sl-SI" sz="1000" dirty="0"/>
              <a:t>a strategic partnership with RStudio to further demonstrate </a:t>
            </a:r>
            <a:r>
              <a:rPr lang="en-US" altLang="sl-SI" sz="1000" dirty="0" smtClean="0"/>
              <a:t>IBM’s </a:t>
            </a:r>
            <a:r>
              <a:rPr lang="en-US" altLang="sl-SI" sz="1000" dirty="0"/>
              <a:t>commitment to the R language and </a:t>
            </a:r>
            <a:r>
              <a:rPr lang="en-US" altLang="sl-SI" sz="1000" dirty="0" smtClean="0"/>
              <a:t>to build </a:t>
            </a:r>
            <a:r>
              <a:rPr lang="en-US" altLang="sl-SI" sz="1000" dirty="0"/>
              <a:t>a superior experience for </a:t>
            </a:r>
            <a:r>
              <a:rPr lang="en-US" altLang="sl-SI" sz="1000" dirty="0" smtClean="0"/>
              <a:t>data scientists.</a:t>
            </a:r>
            <a:endParaRPr lang="en-US" altLang="sl-SI" sz="1000" dirty="0"/>
          </a:p>
          <a:p>
            <a:pPr>
              <a:spcBef>
                <a:spcPct val="0"/>
              </a:spcBef>
            </a:pPr>
            <a:endParaRPr lang="en-US" altLang="sl-SI" sz="1000" b="1" dirty="0"/>
          </a:p>
          <a:p>
            <a:pPr>
              <a:spcBef>
                <a:spcPct val="0"/>
              </a:spcBef>
            </a:pPr>
            <a:r>
              <a:rPr lang="en-US" altLang="sl-SI" sz="1000" dirty="0"/>
              <a:t>RStudio is a provider of open-source and enterprise-ready commercial tools for the R community. Founded in 2008, it is headquartered in Boston, MA. Inspired by the innovations of R users in science, education, and industry, RStudio develops free and open tools for R and enterprise-ready professional products for teams to scale and share work.</a:t>
            </a:r>
          </a:p>
          <a:p>
            <a:pPr>
              <a:spcBef>
                <a:spcPct val="0"/>
              </a:spcBef>
            </a:pPr>
            <a:endParaRPr lang="en-US" altLang="sl-SI" sz="1000" dirty="0"/>
          </a:p>
          <a:p>
            <a:pPr>
              <a:spcBef>
                <a:spcPct val="0"/>
              </a:spcBef>
            </a:pPr>
            <a:r>
              <a:rPr lang="en-US" altLang="sl-SI" sz="1000" dirty="0"/>
              <a:t>A partnership with RStudio brings together IBM’s Big Data &amp; Analytics technology depth and services breadth with RStudio’s platform and expertise on R. We are mutually aligned on the goal to make R a first-class citizen </a:t>
            </a:r>
            <a:r>
              <a:rPr lang="en-US" altLang="sl-SI" sz="1000" dirty="0" smtClean="0"/>
              <a:t>for</a:t>
            </a:r>
            <a:r>
              <a:rPr lang="en-US" altLang="sl-SI" sz="1000" baseline="0" dirty="0" smtClean="0"/>
              <a:t> data science</a:t>
            </a:r>
            <a:r>
              <a:rPr lang="en-US" altLang="sl-SI" sz="1000" dirty="0" smtClean="0"/>
              <a:t>.</a:t>
            </a:r>
            <a:endParaRPr lang="en-US" altLang="sl-SI" sz="1000" dirty="0"/>
          </a:p>
          <a:p>
            <a:pPr>
              <a:spcBef>
                <a:spcPct val="0"/>
              </a:spcBef>
            </a:pPr>
            <a:endParaRPr lang="en-US" altLang="sl-SI" sz="1000" dirty="0"/>
          </a:p>
          <a:p>
            <a:pPr>
              <a:spcBef>
                <a:spcPct val="0"/>
              </a:spcBef>
            </a:pPr>
            <a:r>
              <a:rPr lang="en-US" altLang="sl-SI" sz="1000" dirty="0" smtClean="0"/>
              <a:t>IBM integrates </a:t>
            </a:r>
            <a:r>
              <a:rPr lang="en-US" altLang="sl-SI" sz="1000" dirty="0"/>
              <a:t>RStudio’s open source offerings (RStudio Server and Shiny Server) </a:t>
            </a:r>
            <a:r>
              <a:rPr lang="en-US" altLang="sl-SI" sz="1000" dirty="0" smtClean="0"/>
              <a:t>into WSL. </a:t>
            </a:r>
            <a:r>
              <a:rPr lang="en-US" altLang="sl-SI" sz="1000" dirty="0"/>
              <a:t>RStudio Server is an </a:t>
            </a:r>
            <a:r>
              <a:rPr lang="en-US" altLang="sl-SI" sz="1000" dirty="0" smtClean="0"/>
              <a:t>IDE for </a:t>
            </a:r>
            <a:r>
              <a:rPr lang="en-US" altLang="sl-SI" sz="1000" dirty="0"/>
              <a:t>R. It includes a console, syntax-highlighting editor that supports direct code execution, as well as tools for plotting, history, debugging and workspace management. Shiny Server is an open source web application server that combines the power of R with the interactivity of the modern </a:t>
            </a:r>
            <a:r>
              <a:rPr lang="en-US" altLang="sl-SI" sz="1000" dirty="0" smtClean="0"/>
              <a:t>web, </a:t>
            </a:r>
            <a:r>
              <a:rPr lang="en-US" altLang="sl-SI" sz="1000" dirty="0"/>
              <a:t>providing the deployment needed for Shiny applications</a:t>
            </a:r>
            <a:r>
              <a:rPr lang="en-US" altLang="sl-SI" sz="1000" dirty="0" smtClean="0"/>
              <a:t>.</a:t>
            </a:r>
            <a:endParaRPr lang="en-US" altLang="sl-SI" sz="1000" dirty="0"/>
          </a:p>
          <a:p>
            <a:pPr>
              <a:spcBef>
                <a:spcPct val="0"/>
              </a:spcBef>
            </a:pPr>
            <a:endParaRPr lang="en-US" altLang="sl-SI" sz="1000" dirty="0"/>
          </a:p>
          <a:p>
            <a:pPr>
              <a:spcBef>
                <a:spcPct val="0"/>
              </a:spcBef>
            </a:pPr>
            <a:r>
              <a:rPr lang="en-US" altLang="sl-SI" sz="1000" dirty="0"/>
              <a:t>You can easily install the more than 5000 R packages on CRAN </a:t>
            </a:r>
            <a:r>
              <a:rPr lang="en-US" altLang="sl-SI" sz="1000" dirty="0" smtClean="0"/>
              <a:t>(Comprehensive R Archive Network) in WSL </a:t>
            </a:r>
            <a:r>
              <a:rPr lang="en-US" altLang="sl-SI" sz="1000" dirty="0"/>
              <a:t>RStudio</a:t>
            </a:r>
            <a:r>
              <a:rPr lang="en-US" altLang="sl-SI" sz="1000" dirty="0" smtClean="0"/>
              <a:t>.</a:t>
            </a:r>
          </a:p>
          <a:p>
            <a:pPr>
              <a:spcBef>
                <a:spcPct val="0"/>
              </a:spcBef>
            </a:pPr>
            <a:endParaRPr lang="en-US" altLang="sl-SI" sz="1000" dirty="0" smtClean="0"/>
          </a:p>
          <a:p>
            <a:pPr marL="0" marR="0" lvl="0" indent="0" algn="l" defTabSz="685800" rtl="0" eaLnBrk="1" fontAlgn="auto" latinLnBrk="0" hangingPunct="1">
              <a:lnSpc>
                <a:spcPct val="100000"/>
              </a:lnSpc>
              <a:spcBef>
                <a:spcPct val="0"/>
              </a:spcBef>
              <a:spcAft>
                <a:spcPts val="0"/>
              </a:spcAft>
              <a:buClrTx/>
              <a:buSzTx/>
              <a:buFontTx/>
              <a:buNone/>
              <a:tabLst/>
              <a:defRPr/>
            </a:pPr>
            <a:r>
              <a:rPr lang="en-US" sz="1000" baseline="0" dirty="0" smtClean="0"/>
              <a:t>In a 2017 Kaggle survey (</a:t>
            </a:r>
            <a:r>
              <a:rPr lang="en-US" sz="1000" b="0" i="0" u="none" strike="noStrike" kern="1200" baseline="0" dirty="0" smtClean="0">
                <a:solidFill>
                  <a:schemeClr val="tx1"/>
                </a:solidFill>
                <a:hlinkClick r:id="rId3"/>
              </a:rPr>
              <a:t>https://www.kaggle.com/surveys/2017</a:t>
            </a:r>
            <a:r>
              <a:rPr lang="en-US" sz="1000" baseline="0" dirty="0" smtClean="0"/>
              <a:t>), data scientists were asked what tools they use and almost 60% of the respondents said that they use R (only behind Python – which can also be used as part of notebooks in WSL).</a:t>
            </a:r>
          </a:p>
        </p:txBody>
      </p:sp>
      <p:sp>
        <p:nvSpPr>
          <p:cNvPr id="2" name="Slide Number Placeholder 1"/>
          <p:cNvSpPr>
            <a:spLocks noGrp="1"/>
          </p:cNvSpPr>
          <p:nvPr>
            <p:ph type="sldNum" sz="quarter" idx="10"/>
          </p:nvPr>
        </p:nvSpPr>
        <p:spPr/>
        <p:txBody>
          <a:bodyPr/>
          <a:lstStyle/>
          <a:p>
            <a:fld id="{18D02FFD-07D4-5C4F-BD77-921008177348}" type="slidenum">
              <a:rPr lang="en-US" smtClean="0"/>
              <a:t>22</a:t>
            </a:fld>
            <a:endParaRPr lang="en-US" dirty="0"/>
          </a:p>
        </p:txBody>
      </p:sp>
    </p:spTree>
    <p:extLst>
      <p:ext uri="{BB962C8B-B14F-4D97-AF65-F5344CB8AC3E}">
        <p14:creationId xmlns:p14="http://schemas.microsoft.com/office/powerpoint/2010/main" val="128775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With Watson Studio Local (WSL), you can build your own models using WSL’s powerful and easy-to-use model builder (you also have the option of importing models).</a:t>
            </a:r>
          </a:p>
          <a:p>
            <a:endParaRPr lang="en-US" sz="1000" dirty="0" smtClean="0"/>
          </a:p>
          <a:p>
            <a:r>
              <a:rPr lang="en-US" sz="1000" dirty="0" smtClean="0"/>
              <a:t>When building a model, the first thing you need is data to analyze and that can be pulled in directly from a data repository like database or Hadoop, among others, or from an uploaded asset file (e.g. a CSV file). A meaningful model requires data that is thorough and well formatted. WSL can prepare the data for you and automatically choose the best transformers based on the given data. Or, you can manually choose the transformers yourself – and WSL provides a wide variety of them (example: check for missing values, automatic indexing of strings).</a:t>
            </a:r>
          </a:p>
          <a:p>
            <a:endParaRPr lang="en-US" sz="1000" dirty="0" smtClean="0"/>
          </a:p>
          <a:p>
            <a:r>
              <a:rPr lang="en-US" sz="1000" dirty="0" smtClean="0"/>
              <a:t>The data scientist then needs to do feature engineering, evaluate various algorithms, and train the model. WSL provides a lot of options in terms of the techniques (algorithms) it can use. Based on the data being used and the desired outcome (example: a column value to predict), WSL will actually make recommendations on what techniques might be most appropriate to use. You can add estimators to train on the data and produce a model for each one. As part of model evaluation, you can select which trained model you want to keep and save it. Each time you save the model, its version is incremented and past versions are maintained – so you have version control of the model. You can use this to compare the accuracies of each version you ran. WSL also provides a way to test the model by providing input data and displaying the results using WSL’s easy to understand visualizations (such as with a pie chart or bar graph).</a:t>
            </a:r>
          </a:p>
          <a:p>
            <a:pPr lvl="0"/>
            <a:endParaRPr lang="en-US" sz="1000" dirty="0" smtClean="0"/>
          </a:p>
          <a:p>
            <a:pPr lvl="0"/>
            <a:r>
              <a:rPr lang="en-US" sz="1000" dirty="0" smtClean="0"/>
              <a:t>At this point, the data scientist has a model that they’re happy with and they’re ready to put it into production. This is the point where enterprises struggle – how do you take this model and make it consumable? With WSL, the data scientist “commits” the model and provides a version tag for it. Dev Ops (Development Operations) can then use this to create a product release and deploy the model – and with that WSL provides a REST-based</a:t>
            </a:r>
            <a:r>
              <a:rPr lang="en-US" sz="1000" baseline="0" dirty="0" smtClean="0"/>
              <a:t> </a:t>
            </a:r>
            <a:r>
              <a:rPr lang="en-US" sz="1000" dirty="0" smtClean="0"/>
              <a:t>scoring API endpoint (a URL) for you to use in your machine learning applications. You can also run batch prediction jobs that read in a data set, score the data, and output the predictions to a CSV file.</a:t>
            </a:r>
          </a:p>
          <a:p>
            <a:r>
              <a:rPr lang="en-US" sz="1000" dirty="0" smtClean="0"/>
              <a:t/>
            </a:r>
            <a:br>
              <a:rPr lang="en-US" sz="1000" dirty="0" smtClean="0"/>
            </a:br>
            <a:r>
              <a:rPr lang="en-US" sz="1000" dirty="0" smtClean="0"/>
              <a:t>WSL can use automated scripts to do evaluations of the models over time and show how they're performing... that way you can know when time to retrain or rebuild any unhealthy models. </a:t>
            </a:r>
            <a:br>
              <a:rPr lang="en-US" sz="1000" dirty="0" smtClean="0"/>
            </a:br>
            <a:endParaRPr lang="en-US" sz="1000" dirty="0" smtClean="0"/>
          </a:p>
          <a:p>
            <a:r>
              <a:rPr lang="en-US" sz="1000" dirty="0" smtClean="0"/>
              <a:t>As you can see, there are a lot of steps involved in building a model and making it available for production use (and it’s typically an iterative process where you’re going through these steps multiple times over the life of a model). And the more models you build, the more difficult they are to keep track of. Using WSL’s model management dashboard, you can manage all of your user’s models and deployments in one place. You can also view statistics about your models and monitor their health. You can use WSL to test and deploy the models as APIs, retrain the models as needed, and share the models with colleagues. You can also monitor and manage the resources of the WSL cluster itself through the console.</a:t>
            </a:r>
          </a:p>
          <a:p>
            <a:endParaRPr lang="en-US" sz="1000" dirty="0" smtClean="0"/>
          </a:p>
          <a:p>
            <a:pPr lvl="0"/>
            <a:r>
              <a:rPr lang="en-US" sz="1000" dirty="0" smtClean="0"/>
              <a:t>Just remember that it’s not all about a data scientist building a model – WSL helps operationalize machine learning by helping you put your models into production and manage their quality over time.</a:t>
            </a:r>
          </a:p>
          <a:p>
            <a:pPr lvl="0"/>
            <a:endParaRPr lang="en-US" sz="1000" dirty="0" smtClean="0"/>
          </a:p>
          <a:p>
            <a:pPr lvl="0"/>
            <a:r>
              <a:rPr lang="en-US" sz="1000" dirty="0" smtClean="0"/>
              <a:t>This video shows a good overview of the process: </a:t>
            </a:r>
            <a:r>
              <a:rPr lang="en-US" sz="1000" dirty="0" smtClean="0">
                <a:solidFill>
                  <a:srgbClr val="000000"/>
                </a:solidFill>
                <a:cs typeface="Calibri"/>
                <a:sym typeface="Calibri"/>
                <a:hlinkClick r:id="rId3"/>
              </a:rPr>
              <a:t>http://ibm.biz/WSL-Model</a:t>
            </a:r>
            <a:r>
              <a:rPr lang="en-US" sz="1050" dirty="0" smtClean="0">
                <a:solidFill>
                  <a:srgbClr val="000000"/>
                </a:solidFill>
                <a:cs typeface="Calibri"/>
                <a:sym typeface="Calibri"/>
                <a:hlinkClick r:id="rId3"/>
              </a:rPr>
              <a:t>s</a:t>
            </a:r>
            <a:endParaRPr lang="en-US" sz="1000" dirty="0" smtClean="0"/>
          </a:p>
        </p:txBody>
      </p:sp>
      <p:sp>
        <p:nvSpPr>
          <p:cNvPr id="5" name="Slide Image Placeholder 4"/>
          <p:cNvSpPr>
            <a:spLocks noGrp="1" noRot="1" noChangeAspect="1"/>
          </p:cNvSpPr>
          <p:nvPr>
            <p:ph type="sldImg"/>
          </p:nvPr>
        </p:nvSpPr>
        <p:spPr>
          <a:xfrm>
            <a:off x="1027113" y="393700"/>
            <a:ext cx="5260975" cy="2959100"/>
          </a:xfrm>
        </p:spPr>
      </p:sp>
      <p:sp>
        <p:nvSpPr>
          <p:cNvPr id="6" name="Slide Number Placeholder 5"/>
          <p:cNvSpPr>
            <a:spLocks noGrp="1"/>
          </p:cNvSpPr>
          <p:nvPr>
            <p:ph type="sldNum" sz="quarter" idx="10"/>
          </p:nvPr>
        </p:nvSpPr>
        <p:spPr/>
        <p:txBody>
          <a:bodyPr/>
          <a:lstStyle/>
          <a:p>
            <a:fld id="{18D02FFD-07D4-5C4F-BD77-921008177348}" type="slidenum">
              <a:rPr lang="en-US" smtClean="0"/>
              <a:t>23</a:t>
            </a:fld>
            <a:endParaRPr lang="en-US" dirty="0"/>
          </a:p>
        </p:txBody>
      </p:sp>
    </p:spTree>
    <p:extLst>
      <p:ext uri="{BB962C8B-B14F-4D97-AF65-F5344CB8AC3E}">
        <p14:creationId xmlns:p14="http://schemas.microsoft.com/office/powerpoint/2010/main" val="990254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sz="1000" dirty="0" smtClean="0"/>
              <a:t>A promise of data science is to be able to gain insights from data and use this to make critical decisions and bring new capabilities to market. Competitive advantage comes from being able to do this quickly and accurately. This is what is meant here by faster time to action.</a:t>
            </a:r>
          </a:p>
          <a:p>
            <a:pPr lvl="0"/>
            <a:endParaRPr lang="en-US" altLang="en-US" sz="1000" dirty="0" smtClean="0"/>
          </a:p>
          <a:p>
            <a:pPr lvl="0"/>
            <a:r>
              <a:rPr lang="en-US" altLang="en-US" sz="1000" b="1" dirty="0" smtClean="0"/>
              <a:t>&lt;CLICK&gt;</a:t>
            </a:r>
          </a:p>
          <a:p>
            <a:pPr lvl="0"/>
            <a:endParaRPr lang="en-US" altLang="en-US" sz="1000" dirty="0" smtClean="0"/>
          </a:p>
          <a:p>
            <a:pPr lvl="0"/>
            <a:r>
              <a:rPr lang="en-US" altLang="en-US" sz="1000" dirty="0" smtClean="0"/>
              <a:t>But it has probably become evident to you by this point that data science – and the disciplines of machine learning and deep learning – aren’t easy. It takes people with the right skills using the right tools for the job. But even then there are difficulties and challenges along the way. The good news is that many of these challenges are solved or simplified by IBM Watson Studio Local (WSL).</a:t>
            </a:r>
          </a:p>
          <a:p>
            <a:pPr lvl="0"/>
            <a:endParaRPr lang="en-US" altLang="en-US" sz="1000" dirty="0" smtClean="0"/>
          </a:p>
          <a:p>
            <a:pPr lvl="0"/>
            <a:r>
              <a:rPr lang="en-US" altLang="en-US" sz="1000" dirty="0" smtClean="0"/>
              <a:t>However, even with the best people and tools, it takes time. It takes time to build an environment and setup open source-based deep learning frameworks (although this is helped by WSL as well). It takes time to train and tune models. Inferencing (scoring data using a model) takes time. And as they say, “time is money”. In fact, the act of training a model is a highly iterative process where training data is passed through the model over and over again – possibly thousands and thousands of times. Generally speaking, the more times this is done, the more accurate the result. Another factor is the amount of data you’re dealing with. The more data you have, the longer these training runs will typically take. In some situations, training a model can take hours or days… even weeks.</a:t>
            </a:r>
          </a:p>
          <a:p>
            <a:pPr lvl="0"/>
            <a:endParaRPr lang="en-US" altLang="en-US" sz="1000" dirty="0" smtClean="0"/>
          </a:p>
          <a:p>
            <a:pPr lvl="0"/>
            <a:r>
              <a:rPr lang="en-US" altLang="en-US" sz="1000" b="1" dirty="0" smtClean="0"/>
              <a:t>&lt;CLICK&gt;</a:t>
            </a:r>
          </a:p>
          <a:p>
            <a:pPr lvl="0"/>
            <a:endParaRPr lang="en-US" altLang="en-US" sz="1000" dirty="0" smtClean="0"/>
          </a:p>
          <a:p>
            <a:pPr lvl="0"/>
            <a:r>
              <a:rPr lang="en-US" altLang="en-US" sz="1000" dirty="0" smtClean="0"/>
              <a:t>Because of this, infrastructure matters a great deal. What if your infrastructure can speed up training times by 2x … or 10x … or more? What value does this provide to you? For one, it means building and deploying your models faster, which leads to faster time to action. It also means being able to move on to other business challenges and building more models, which will ultimately bring more value to your organization. Or maybe you take the time savings and use it to do further refinement on the original model by executing more training iterations on it, giving you a more accurate model. Or perhaps it’s some combination of both approaches.</a:t>
            </a:r>
          </a:p>
          <a:p>
            <a:pPr lvl="0"/>
            <a:endParaRPr lang="en-US" altLang="en-US" sz="1000" dirty="0" smtClean="0"/>
          </a:p>
          <a:p>
            <a:pPr lvl="0"/>
            <a:r>
              <a:rPr lang="en-US" altLang="en-US" sz="1000" dirty="0" smtClean="0"/>
              <a:t>Servers are getting faster all of the time, but incremental processor improvements aren’t enough to keep up with the ever-growing mountains of data that organizations want to analyze. What’s needed are systems that are built for the Cognitive Era. Co-optimized hardware and software that work together.</a:t>
            </a:r>
          </a:p>
          <a:p>
            <a:pPr lvl="0"/>
            <a:endParaRPr lang="en-US" altLang="en-US" sz="1000" dirty="0" smtClean="0"/>
          </a:p>
          <a:p>
            <a:pPr lvl="0"/>
            <a:r>
              <a:rPr lang="en-US" altLang="en-US" sz="1000" dirty="0" smtClean="0"/>
              <a:t>And with that, let’s talk about how IBM Power Systems and PowerAI software provide the best foundation on which to run Enterprise AI…</a:t>
            </a:r>
          </a:p>
        </p:txBody>
      </p:sp>
      <p:sp>
        <p:nvSpPr>
          <p:cNvPr id="5" name="Slide Number Placeholder 4"/>
          <p:cNvSpPr>
            <a:spLocks noGrp="1"/>
          </p:cNvSpPr>
          <p:nvPr>
            <p:ph type="sldNum" sz="quarter" idx="11"/>
          </p:nvPr>
        </p:nvSpPr>
        <p:spPr/>
        <p:txBody>
          <a:bodyPr/>
          <a:lstStyle/>
          <a:p>
            <a:fld id="{040B581C-626E-294F-B722-58DBE953966B}" type="slidenum">
              <a:rPr lang="en-US" smtClean="0"/>
              <a:pPr/>
              <a:t>24</a:t>
            </a:fld>
            <a:endParaRPr lang="en-US" dirty="0"/>
          </a:p>
        </p:txBody>
      </p:sp>
      <p:sp>
        <p:nvSpPr>
          <p:cNvPr id="9" name="Slide Image Placeholder 8"/>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341042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1000" dirty="0" smtClean="0"/>
              <a:t>Power Systems offer an optimized platform for deploying Watson Studio Local (WSL) because they are designed from the ground up to support data intensive and AI workloads.</a:t>
            </a:r>
          </a:p>
          <a:p>
            <a:pPr lvl="0"/>
            <a:endParaRPr lang="en-US" sz="1000" dirty="0" smtClean="0"/>
          </a:p>
          <a:p>
            <a:r>
              <a:rPr lang="en-US" sz="1000" dirty="0" smtClean="0"/>
              <a:t>Up to this point, you’ve seen the value of WSL as a data science platform … greatly simplifying and speeding up the work that needs to be done by data scientists and their extended teams (through the phases of data preparation, model building, training, evaluation, deployment and monitoring).</a:t>
            </a:r>
          </a:p>
          <a:p>
            <a:r>
              <a:rPr lang="en-US" sz="1000" dirty="0" smtClean="0"/>
              <a:t/>
            </a:r>
            <a:br>
              <a:rPr lang="en-US" sz="1000" dirty="0" smtClean="0"/>
            </a:br>
            <a:r>
              <a:rPr lang="en-US" sz="1000" dirty="0" smtClean="0"/>
              <a:t>However, enterprise data scientists are often constrained by a lack of compute resources. Deep learning (DL) neural networks and machine learning (ML) techniques require a lot of processing power and a lot of memory – particularly during training on larger datasets. CPUs are great for general purpose work, but not so much for these types of workloads that are doing a lot of statistical analysis and matrix mathematics. It turns out that GPUs (Graphical Processing Units – they had their origins in personal computers for graphics and gaming) are really good at doing this kind of work. So, the trend over the last few years has been to include GPUs inside of servers, to offload this difficult work from the CPUs and to accelerate AI workloads as a result. But not all architectures are created equal. As you’ll see in the upcoming slides, the IBM Power AC922 server with NVidia GPUs and NVLink 2.0 is built to be the best server for Enterprise AI. The key value is the time-to-insight… accelerating time-to-results and driving greater productivity. It should be noted, however, that WSL</a:t>
            </a:r>
            <a:r>
              <a:rPr lang="en-US" sz="1000" baseline="0" dirty="0" smtClean="0"/>
              <a:t> does not require that the servers have GPUs. For example, the LC922 server is a great option for workloads when GPUs aren’t needed, nor desired, for whatever reason.</a:t>
            </a:r>
            <a:endParaRPr lang="en-US" sz="1000" dirty="0" smtClean="0"/>
          </a:p>
          <a:p>
            <a:r>
              <a:rPr lang="en-US" sz="1000" dirty="0" smtClean="0"/>
              <a:t/>
            </a:r>
            <a:br>
              <a:rPr lang="en-US" sz="1000" dirty="0" smtClean="0"/>
            </a:br>
            <a:r>
              <a:rPr lang="en-US" sz="1000" dirty="0" smtClean="0"/>
              <a:t>Infrastructure matters. Not just for performance, as we’ve talked about above, but for things like security and reliability. For mission critical applications (data intensive workloads tend to be the most critical in any enterprise), reliability is always an important consideration when choosing the underlying hardware. In December of 2017, Information Technology Intelligence Consulting (ITIC), completed a study called the “ITIC 2017 - 2018 Global Server Hardware, Server OS Reliability Report”. This Report compared the reliability of 14 major server platforms, 18 server operating system distributions and 11 server hardware virtualization layers. In it they showed that both IBM AIX on Power Systems as well as several Linux distributions running on Power Systems had the lowest unplanned downtime of any non-mainframe vendor/OS combination they looked at; only 0.11 hours of unplanned downtime per year. That is in stark contrast to solutions offered by Dell, HP and Oracle whose unplanned downtime ranged from 0.25 to 0.46 hours per year per server. Enterprise clients in the survey considered 0.2 hours to be the cut-off for acceptable mission critical reliability. The benefit to an organization of having the reliability of Power Systems behind them means more productivity and less stress for those managing the infrastructure. The full ITIC report can be found here: </a:t>
            </a:r>
            <a:r>
              <a:rPr lang="en-US" sz="1000" dirty="0" smtClean="0">
                <a:hlinkClick r:id="rId3"/>
              </a:rPr>
              <a:t>https://cloud.kapostcontent.net/pub/3dee045e-4b09-48e3-9077-8b126a9f2093/itic-2017-2018-global-server-hardware-server-os-reliability-report.pdf</a:t>
            </a:r>
            <a:r>
              <a:rPr lang="en-US" sz="1000" dirty="0" smtClean="0"/>
              <a:t>.</a:t>
            </a:r>
          </a:p>
          <a:p>
            <a:endParaRPr lang="en-US" sz="1000" dirty="0" smtClean="0"/>
          </a:p>
          <a:p>
            <a:r>
              <a:rPr lang="en-US" sz="1000" dirty="0" smtClean="0"/>
              <a:t>Security is (or should be) at the forefront of most clients’ minds as well. Security incidents and data breaches often make big news because of the potential impact they have to the business and their customers. While some companies are making a move to the public cloud, others (including some who are reversing their decision after realizing that the public cloud isn’t everything they thought it would be) want to keep their data local and secure behind their firewall. With an IBM Power Systems server, you know that the system is secure. Power servers have security built in at all layers, from the processor</a:t>
            </a:r>
            <a:r>
              <a:rPr lang="en-US" sz="1000" baseline="0" dirty="0" smtClean="0"/>
              <a:t> cores to the </a:t>
            </a:r>
            <a:r>
              <a:rPr lang="en-US" sz="1000" dirty="0" smtClean="0"/>
              <a:t>OS, and IBM tests all permutations of entire stack to deliver end to end security.</a:t>
            </a:r>
          </a:p>
          <a:p>
            <a:endParaRPr lang="en-US" sz="1000" dirty="0" smtClean="0"/>
          </a:p>
          <a:p>
            <a:r>
              <a:rPr lang="en-US" sz="1000" dirty="0" smtClean="0"/>
              <a:t>Performance, security, reliability, hardware-optimized software, simplicity … all advantages that clients will get with the winning combination of WSL and Power Systems.</a:t>
            </a:r>
          </a:p>
          <a:p>
            <a:endParaRPr lang="en-US" sz="1000" dirty="0" smtClean="0"/>
          </a:p>
          <a:p>
            <a:pPr lvl="0"/>
            <a:r>
              <a:rPr lang="en-US" sz="1000" dirty="0" smtClean="0"/>
              <a:t>WSL is available to install as a standalone product, but it’s also available in other ways. For example, it can be deployed within in the IBM Cloud Private (ICP) environment. ICP is a full stack private cloud software offering, built using industry standard open source technologies (such as Docker, Kubernetes and Terraform). Included is a self-service catalog of application runtimes, data services, analytics tooling (including WSL), and much more. WSL is also a standard component of the IBM Integrated Analytics System (IIAS) – an optimized hardware and software appliance with a massively parallel processing (MPP) architecture. Each node uses IBM Power processors and FlashSystem storage for advanced query performance. It also provides high-performance Db2 processing and BLU Acceleration for dynamic in-memory computing capabilities. WSL is integrated into the system and allows you to quickly connect to the data in IIAS (as well as other data outside the system) to begin modeling immediately.</a:t>
            </a:r>
          </a:p>
        </p:txBody>
      </p:sp>
      <p:sp>
        <p:nvSpPr>
          <p:cNvPr id="5" name="Slide Image Placeholder 4"/>
          <p:cNvSpPr>
            <a:spLocks noGrp="1" noRot="1" noChangeAspect="1"/>
          </p:cNvSpPr>
          <p:nvPr>
            <p:ph type="sldImg"/>
          </p:nvPr>
        </p:nvSpPr>
        <p:spPr>
          <a:xfrm>
            <a:off x="1027113" y="393700"/>
            <a:ext cx="5260975" cy="2959100"/>
          </a:xfrm>
        </p:spPr>
      </p:sp>
      <p:sp>
        <p:nvSpPr>
          <p:cNvPr id="6" name="Slide Number Placeholder 5"/>
          <p:cNvSpPr>
            <a:spLocks noGrp="1"/>
          </p:cNvSpPr>
          <p:nvPr>
            <p:ph type="sldNum" sz="quarter" idx="10"/>
          </p:nvPr>
        </p:nvSpPr>
        <p:spPr/>
        <p:txBody>
          <a:bodyPr/>
          <a:lstStyle/>
          <a:p>
            <a:fld id="{18D02FFD-07D4-5C4F-BD77-921008177348}" type="slidenum">
              <a:rPr lang="en-US" smtClean="0"/>
              <a:t>25</a:t>
            </a:fld>
            <a:endParaRPr lang="en-US" dirty="0"/>
          </a:p>
        </p:txBody>
      </p:sp>
    </p:spTree>
    <p:extLst>
      <p:ext uri="{BB962C8B-B14F-4D97-AF65-F5344CB8AC3E}">
        <p14:creationId xmlns:p14="http://schemas.microsoft.com/office/powerpoint/2010/main" val="2141843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rPr>
              <a:t>Clients are choosing our PowerAI offering for four key reasons:</a:t>
            </a:r>
          </a:p>
          <a:p>
            <a:pPr marL="171450" indent="-171450">
              <a:buFontTx/>
              <a:buChar char="-"/>
            </a:pPr>
            <a:r>
              <a:rPr lang="en-US" sz="1000" dirty="0" smtClean="0"/>
              <a:t>Simplicity</a:t>
            </a:r>
          </a:p>
          <a:p>
            <a:pPr marL="171450" indent="-171450">
              <a:buFontTx/>
              <a:buChar char="-"/>
            </a:pPr>
            <a:r>
              <a:rPr lang="en-US" sz="1000" dirty="0" smtClean="0"/>
              <a:t>Unique capabilities</a:t>
            </a:r>
          </a:p>
          <a:p>
            <a:pPr marL="171450" indent="-171450">
              <a:buFontTx/>
              <a:buChar char="-"/>
            </a:pPr>
            <a:r>
              <a:rPr lang="en-US" sz="1000" dirty="0" smtClean="0"/>
              <a:t>Faster AI model training</a:t>
            </a:r>
          </a:p>
          <a:p>
            <a:pPr marL="171450" indent="-171450">
              <a:buFontTx/>
              <a:buChar char="-"/>
            </a:pPr>
            <a:r>
              <a:rPr lang="en-US" sz="1000" dirty="0" smtClean="0"/>
              <a:t>The open platform we provide that enables startups and IBM software to reach our clients</a:t>
            </a:r>
          </a:p>
          <a:p>
            <a:endParaRPr lang="en-US" sz="1000" dirty="0" smtClean="0"/>
          </a:p>
          <a:p>
            <a:r>
              <a:rPr lang="en-US" sz="1000" kern="1200" dirty="0" smtClean="0">
                <a:solidFill>
                  <a:schemeClr val="tx1"/>
                </a:solidFill>
                <a:effectLst/>
                <a:latin typeface="+mn-lt"/>
                <a:ea typeface="+mn-ea"/>
                <a:cs typeface="+mn-cs"/>
              </a:rPr>
              <a:t>Simplicity is key. We’re providing an AI platform that just works. It can take weeks and even up to months to deploy infrastructure, open source frameworks, optimize them, and so on. IBM PowerAI lets you deploy your preferred open sourced deep learning (DL) framework during the time it takes to go for a quick lunch break or brew and drink a cup of tea. This is because IBM PowerAI is provided in easy-to-deploy and set up packages for some of the most popular DL frameworks (Caffe, TensorFlow, among others) and their dependencies, along with the required libraries. But these frameworks are also supported on platforms made for the enterprise. Many of these frameworks run on Ubuntu Linux,</a:t>
            </a:r>
            <a:r>
              <a:rPr lang="en-US" sz="1000" kern="1200" baseline="0" dirty="0" smtClean="0">
                <a:solidFill>
                  <a:schemeClr val="tx1"/>
                </a:solidFill>
                <a:effectLst/>
                <a:latin typeface="+mn-lt"/>
                <a:ea typeface="+mn-ea"/>
                <a:cs typeface="+mn-cs"/>
              </a:rPr>
              <a:t> but </a:t>
            </a:r>
            <a:r>
              <a:rPr lang="en-US" sz="1000" kern="1200" dirty="0" smtClean="0">
                <a:solidFill>
                  <a:schemeClr val="tx1"/>
                </a:solidFill>
                <a:effectLst/>
                <a:latin typeface="+mn-lt"/>
                <a:ea typeface="+mn-ea"/>
                <a:cs typeface="+mn-cs"/>
              </a:rPr>
              <a:t>PowerAI extends them to RedHat, where not otherwise available, which is quite important for many enterprise clients</a:t>
            </a:r>
            <a:r>
              <a:rPr lang="en-US" sz="1000" kern="1200" dirty="0" smtClean="0">
                <a:solidFill>
                  <a:schemeClr val="tx1"/>
                </a:solidFill>
                <a:effectLst/>
                <a:latin typeface="+mn-lt"/>
                <a:ea typeface="+mn-ea"/>
                <a:cs typeface="+mn-cs"/>
              </a:rPr>
              <a:t>. PowerAI is supported on both Ubuntu and RedHat Enterprise Linux (see documentation for specific versions).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But </a:t>
            </a:r>
            <a:r>
              <a:rPr lang="en-US" sz="1000" kern="1200" dirty="0" smtClean="0">
                <a:solidFill>
                  <a:schemeClr val="tx1"/>
                </a:solidFill>
                <a:effectLst/>
                <a:latin typeface="+mn-lt"/>
                <a:ea typeface="+mn-ea"/>
                <a:cs typeface="+mn-cs"/>
              </a:rPr>
              <a:t>PowerAI isn’t just about simplified packaging. PowerAI is optimized for Power hardware (which has its own AI accelerators, such as the unique NVLink 2.0 connectivity between GPU/GPU and GPU/CPU) and IBM has included many unique software capabilities and features as part of PowerAI. These capabilities lead to faster model development and training times.</a:t>
            </a:r>
            <a:endParaRPr lang="en-US" sz="1000" dirty="0" smtClean="0"/>
          </a:p>
          <a:p>
            <a:endParaRPr lang="en-US" sz="1000" dirty="0" smtClean="0"/>
          </a:p>
          <a:p>
            <a:r>
              <a:rPr lang="en-US" sz="1000" kern="1200" dirty="0" smtClean="0">
                <a:solidFill>
                  <a:schemeClr val="tx1"/>
                </a:solidFill>
                <a:effectLst/>
                <a:latin typeface="+mn-lt"/>
                <a:ea typeface="+mn-ea"/>
                <a:cs typeface="+mn-cs"/>
              </a:rPr>
              <a:t>And another important aspect is that we are trying to become the AI platform for our partners to build on. Whether they are software companies who offer AI software on top of PowerAI, or they’re system integrators like our own business services team, GBS, or Accenture or TCS, who we work with, they can offer their services on top of our platform.</a:t>
            </a:r>
          </a:p>
          <a:p>
            <a:endParaRPr lang="en-US" sz="10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For more details on PowerAI,</a:t>
            </a:r>
            <a:r>
              <a:rPr lang="en-US" sz="1000" kern="1200" baseline="0" dirty="0" smtClean="0">
                <a:solidFill>
                  <a:schemeClr val="tx1"/>
                </a:solidFill>
                <a:effectLst/>
                <a:latin typeface="+mn-lt"/>
                <a:ea typeface="+mn-ea"/>
                <a:cs typeface="+mn-cs"/>
              </a:rPr>
              <a:t> consider taking one or both of the following courses: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tx1"/>
                </a:solidFill>
                <a:effectLst/>
                <a:latin typeface="+mn-lt"/>
                <a:ea typeface="+mn-ea"/>
                <a:cs typeface="+mn-cs"/>
              </a:rPr>
              <a:t>PowerAI – Level 1 (IBMers): https://smarter-sellers.mybluemix.net/#/systems/course/651/details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tx1"/>
                </a:solidFill>
                <a:effectLst/>
                <a:latin typeface="+mn-lt"/>
                <a:ea typeface="+mn-ea"/>
                <a:cs typeface="+mn-cs"/>
              </a:rPr>
              <a:t>PowerAI – Level 1 (BPs): http://www.ibm.com/services/weblectures/dlv/partnerworld/captbpai</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kern="1200" baseline="0" dirty="0" smtClean="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tx1"/>
                </a:solidFill>
                <a:effectLst/>
                <a:latin typeface="+mn-lt"/>
                <a:ea typeface="+mn-ea"/>
                <a:cs typeface="+mn-cs"/>
              </a:rPr>
              <a:t>PowerAI: How Infrastructure Matters on the Journey to AI (IBMers): https://smarter-sellers.mybluemix.net/#/systems/course/1827/details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baseline="0" dirty="0" smtClean="0">
                <a:solidFill>
                  <a:schemeClr val="tx1"/>
                </a:solidFill>
                <a:effectLst/>
                <a:latin typeface="+mn-lt"/>
                <a:ea typeface="+mn-ea"/>
                <a:cs typeface="+mn-cs"/>
              </a:rPr>
              <a:t>PowerAI: How Infrastructure Matters on the Journey to AI (BPs): https://www.ibm.com/services/weblectures/dlv/partnerworld/capt_237</a:t>
            </a:r>
          </a:p>
        </p:txBody>
      </p:sp>
      <p:sp>
        <p:nvSpPr>
          <p:cNvPr id="4" name="Slide Number Placeholder 3"/>
          <p:cNvSpPr>
            <a:spLocks noGrp="1"/>
          </p:cNvSpPr>
          <p:nvPr>
            <p:ph type="sldNum" sz="quarter" idx="10"/>
          </p:nvPr>
        </p:nvSpPr>
        <p:spPr/>
        <p:txBody>
          <a:bodyPr/>
          <a:lstStyle/>
          <a:p>
            <a:fld id="{14CB8933-8235-A644-975A-CCE15F3EE6A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06094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PowerAI makes deep learning (DL), machine learning (ML), and artificial intelligence (AI) more accessible and more performant. By combining this software platform for DL with IBM Power Systems, enterprises can rapidly deploy a fully optimized and supported platform for ML with blazing performance. The PowerAI platform includes the most popular ML/DL frameworks and their dependencies, and it is built for easy and rapid deployment. PowerAI runs on IBM’s highest performing server in its OpenPOWER LC line (the Power AC922), and utilizes ML/DL frameworks and building block software to make it easier for enterprises to dive into AI and ML/DL.</a:t>
            </a:r>
            <a:endParaRPr lang="en-US" sz="1000" dirty="0" smtClean="0"/>
          </a:p>
          <a:p>
            <a:endParaRPr lang="en-US" sz="1000" dirty="0" smtClean="0"/>
          </a:p>
          <a:p>
            <a:r>
              <a:rPr lang="en-US" sz="1000" kern="1200" dirty="0" smtClean="0">
                <a:solidFill>
                  <a:schemeClr val="tx1"/>
                </a:solidFill>
                <a:effectLst/>
                <a:latin typeface="+mn-lt"/>
                <a:ea typeface="+mn-ea"/>
                <a:cs typeface="+mn-cs"/>
              </a:rPr>
              <a:t>PowerAI is meant to enable the rapid development and deployment of DL models. It provides a suite of capabilities from the open source community, and combines them into a single enterprise distribution of software that incorporates complete lifecycle management of installation and configuration, data ingestion and preparation, building, optimizing, and training the model, inference, testing, and moving the model into production. IBM PowerAI takes advantage of a distributed architecture to help enable your teams to quickly iterate through the training cycle with more data to help continuously improve the model over time. Included with PowerAI are ready-to-use DLL frameworks (examples include TensorFlow and</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Caffe, among others).</a:t>
            </a:r>
            <a:endParaRPr lang="en-US" sz="1000" dirty="0" smtClean="0"/>
          </a:p>
          <a:p>
            <a:endParaRPr lang="en-US" sz="1000" dirty="0" smtClean="0"/>
          </a:p>
          <a:p>
            <a:r>
              <a:rPr lang="en-US" sz="1000" kern="1200" dirty="0" smtClean="0">
                <a:solidFill>
                  <a:schemeClr val="tx1"/>
                </a:solidFill>
                <a:effectLst/>
                <a:latin typeface="+mn-lt"/>
                <a:ea typeface="+mn-ea"/>
                <a:cs typeface="+mn-cs"/>
              </a:rPr>
              <a:t>When WSL is installed on Power servers with GPUs (such as the S822LC HPC or AC922 servers), the PowerAI deep learning libraries are automatically included (including GPU-enabled libraries for TensorFlow and Caffe). Users of WSL can create notebooks and build models that that use these frameworks and the Power/GPU-optimized libraries.</a:t>
            </a:r>
          </a:p>
          <a:p>
            <a:endParaRPr lang="en-US" sz="10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These PowerAI</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libraries that are included with WSL come without support – similar to how the</a:t>
            </a:r>
            <a:r>
              <a:rPr lang="en-US" sz="1000" kern="1200" baseline="0" dirty="0" smtClean="0">
                <a:solidFill>
                  <a:schemeClr val="tx1"/>
                </a:solidFill>
                <a:effectLst/>
                <a:latin typeface="+mn-lt"/>
                <a:ea typeface="+mn-ea"/>
                <a:cs typeface="+mn-cs"/>
              </a:rPr>
              <a:t> PowerAI base product is available for free, without support for anybody that wishes to use it. Clients who want support can purchase </a:t>
            </a:r>
            <a:r>
              <a:rPr lang="en-US" sz="1000" kern="1200" baseline="0" dirty="0" smtClean="0">
                <a:solidFill>
                  <a:schemeClr val="tx1"/>
                </a:solidFill>
                <a:effectLst/>
                <a:latin typeface="+mn-lt"/>
                <a:ea typeface="+mn-ea"/>
                <a:cs typeface="+mn-cs"/>
              </a:rPr>
              <a:t>support, or they can also purchase PowerAI </a:t>
            </a:r>
            <a:r>
              <a:rPr lang="en-US" sz="1000" kern="1200" baseline="0" dirty="0" smtClean="0">
                <a:solidFill>
                  <a:schemeClr val="tx1"/>
                </a:solidFill>
                <a:effectLst/>
                <a:latin typeface="+mn-lt"/>
                <a:ea typeface="+mn-ea"/>
                <a:cs typeface="+mn-cs"/>
              </a:rPr>
              <a:t>Enterprise, which </a:t>
            </a:r>
            <a:r>
              <a:rPr lang="en-US" sz="1000" kern="1200" baseline="0" dirty="0" smtClean="0">
                <a:solidFill>
                  <a:schemeClr val="tx1"/>
                </a:solidFill>
                <a:effectLst/>
                <a:latin typeface="+mn-lt"/>
                <a:ea typeface="+mn-ea"/>
                <a:cs typeface="+mn-cs"/>
              </a:rPr>
              <a:t>in addition to being fully supported, also </a:t>
            </a:r>
            <a:r>
              <a:rPr lang="en-US" sz="1000" kern="1200" baseline="0" dirty="0" smtClean="0">
                <a:solidFill>
                  <a:schemeClr val="tx1"/>
                </a:solidFill>
                <a:effectLst/>
                <a:latin typeface="+mn-lt"/>
                <a:ea typeface="+mn-ea"/>
                <a:cs typeface="+mn-cs"/>
              </a:rPr>
              <a:t>comes with capabilities such as Deep Learning Impact (DLI) and Spectrum Conductor. </a:t>
            </a:r>
            <a:r>
              <a:rPr lang="en-US" sz="1000" b="0" i="0" u="none" strike="noStrike" kern="1200" baseline="0" dirty="0" smtClean="0">
                <a:solidFill>
                  <a:schemeClr val="tx1"/>
                </a:solidFill>
                <a:latin typeface="+mn-lt"/>
                <a:ea typeface="+mn-ea"/>
                <a:cs typeface="+mn-cs"/>
              </a:rPr>
              <a:t>DLI provides tuning for deep learning model training tasks and Spectrum Conductor has multitenant Spark cluster capabilities. WSL can be integrated with PowerAI Enterprise using the Apache Livy interface. In this scenario, WSL is the development and collaboration platform and the PowerAI Enterprise cluster is used to run model training.</a:t>
            </a:r>
          </a:p>
          <a:p>
            <a:endParaRPr lang="en-US" sz="1000" kern="1200" dirty="0" smtClean="0">
              <a:solidFill>
                <a:schemeClr val="tx1"/>
              </a:solidFill>
              <a:effectLst/>
              <a:latin typeface="+mn-lt"/>
              <a:ea typeface="+mn-ea"/>
              <a:cs typeface="+mn-cs"/>
            </a:endParaRPr>
          </a:p>
          <a:p>
            <a:pPr rtl="0"/>
            <a:r>
              <a:rPr lang="en-US" sz="900" b="0" i="0" u="none" strike="noStrike" kern="1200" baseline="0" dirty="0" smtClean="0">
                <a:solidFill>
                  <a:schemeClr val="tx1"/>
                </a:solidFill>
                <a:latin typeface="+mn-lt"/>
                <a:ea typeface="+mn-ea"/>
                <a:cs typeface="+mn-cs"/>
              </a:rPr>
              <a:t>In general terms, PowerAI integrated with WSL provides optimized deep learning frameworks and libraries to leverage IBM Power Servers with GPUs (AC922). As mentioned earlier, WSL would be the platform where notebooks are created, data sources are identified/accessed, and collaboration between team members is enabled. PowerAI Enterprise, if available, can be used for Spark-based ETL and deep learning model tuning and training. WSL is where the user creates the notebook (where the model training "program" is created). Without PowerAI Enterprise, the training job is run on the compute cluster that is part of WSL. With PowerAI Enterprise, the training job gets scheduled on the PowerAI Enterprise cluster.</a:t>
            </a:r>
          </a:p>
        </p:txBody>
      </p:sp>
      <p:sp>
        <p:nvSpPr>
          <p:cNvPr id="4" name="Slide Number Placeholder 3"/>
          <p:cNvSpPr>
            <a:spLocks noGrp="1"/>
          </p:cNvSpPr>
          <p:nvPr>
            <p:ph type="sldNum" sz="quarter" idx="10"/>
          </p:nvPr>
        </p:nvSpPr>
        <p:spPr/>
        <p:txBody>
          <a:bodyPr/>
          <a:lstStyle/>
          <a:p>
            <a:fld id="{18D02FFD-07D4-5C4F-BD77-921008177348}" type="slidenum">
              <a:rPr lang="en-US" smtClean="0"/>
              <a:t>27</a:t>
            </a:fld>
            <a:endParaRPr lang="en-US" dirty="0"/>
          </a:p>
        </p:txBody>
      </p:sp>
    </p:spTree>
    <p:extLst>
      <p:ext uri="{BB962C8B-B14F-4D97-AF65-F5344CB8AC3E}">
        <p14:creationId xmlns:p14="http://schemas.microsoft.com/office/powerpoint/2010/main" val="995971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sz="1000" dirty="0" smtClean="0"/>
              <a:t>This IBM Power Accelerated Computing (AC) platform is loaded with POWER9 on 2 socket systems within a 2U standard rack footprint, that’s why it’s called the AC922. </a:t>
            </a:r>
          </a:p>
          <a:p>
            <a:endParaRPr lang="en-US" sz="1000" dirty="0" smtClean="0"/>
          </a:p>
          <a:p>
            <a:r>
              <a:rPr lang="en-US" sz="1000" dirty="0" smtClean="0"/>
              <a:t>There are 3 key points that make the AC922 the best server for Enterprise AI. </a:t>
            </a:r>
          </a:p>
          <a:p>
            <a:endParaRPr lang="en-US" sz="1000" dirty="0" smtClean="0"/>
          </a:p>
          <a:p>
            <a:pPr marL="228600" indent="-228600">
              <a:buFont typeface="+mj-lt"/>
              <a:buAutoNum type="arabicPeriod"/>
            </a:pPr>
            <a:r>
              <a:rPr lang="en-US" sz="1000" dirty="0" smtClean="0"/>
              <a:t>It’s designed from the ground up for AI workloads, this starts with its acceleration superhighway. The AC922 introduces second generation NVLink between the CPU and GPU; this is 5.6x faster than PCIe Gen 3 architectures which x86 remains committed in their current offerings (2018). Other GPU offerings (Intel-based</a:t>
            </a:r>
            <a:r>
              <a:rPr lang="en-US" sz="1000" baseline="0" dirty="0" smtClean="0"/>
              <a:t> servers as of 3Q18) </a:t>
            </a:r>
            <a:r>
              <a:rPr lang="en-US" sz="1000" dirty="0" smtClean="0"/>
              <a:t>in the marketplace only accelerate communications between GPUs but the NVLink technology in the AC922 accelerates GPU communications as well as GPU to CPU communications which is critical for AI workloads.</a:t>
            </a:r>
          </a:p>
          <a:p>
            <a:pPr marL="228600" indent="-228600">
              <a:buFont typeface="+mj-lt"/>
              <a:buAutoNum type="arabicPeriod"/>
            </a:pPr>
            <a:endParaRPr lang="en-US" sz="1000" dirty="0" smtClean="0"/>
          </a:p>
          <a:p>
            <a:pPr marL="228600" indent="-228600">
              <a:buFont typeface="+mj-lt"/>
              <a:buAutoNum type="arabicPeriod"/>
            </a:pPr>
            <a:r>
              <a:rPr lang="en-US" sz="1000" dirty="0" smtClean="0"/>
              <a:t>IBM didn’t just focus on the NVLink communications for the CPU </a:t>
            </a:r>
            <a:r>
              <a:rPr lang="en-US" sz="1000" dirty="0" smtClean="0">
                <a:sym typeface="Wingdings" pitchFamily="2" charset="2"/>
              </a:rPr>
              <a:t> </a:t>
            </a:r>
            <a:r>
              <a:rPr lang="en-US" sz="1000" dirty="0" smtClean="0"/>
              <a:t>GPU pipeline … the AC922 was designed as a balanced system; specifically for the AI era with industry leading memory bandwidth, PCIe Gen 4 busses (for the best network connectivity), and high performance storage adapters. </a:t>
            </a:r>
          </a:p>
          <a:p>
            <a:pPr marL="228600" indent="-228600">
              <a:buFont typeface="+mj-lt"/>
              <a:buAutoNum type="arabicPeriod"/>
            </a:pPr>
            <a:endParaRPr lang="en-US" sz="1000" dirty="0" smtClean="0"/>
          </a:p>
          <a:p>
            <a:pPr marL="228600" indent="-228600">
              <a:buFont typeface="+mj-lt"/>
              <a:buAutoNum type="arabicPeriod"/>
            </a:pPr>
            <a:r>
              <a:rPr lang="en-US" sz="1000" dirty="0" smtClean="0"/>
              <a:t>When designing the AC922 infrastructure, IBM took the world’s most prevalent open source machine learning (ML) and deep learning (DL) frameworks and optimized them around the AC922’s advanced infrastructure design with added enhancements such as Spectrum Conductor for Distributed Deep Learning (DDL) and large model support (LMS). This results in the best server and solution for Enterprise AI, because optimizations come from leading edge hardware co-optimized with performance-related software innovations. Quite simply, AC922 lets you flatten the time to AI value curve by accelerating the journey to build, train, and infer deep neural networks.</a:t>
            </a:r>
          </a:p>
          <a:p>
            <a:endParaRPr lang="en-US" sz="1000" dirty="0" smtClean="0"/>
          </a:p>
          <a:p>
            <a:r>
              <a:rPr lang="en-US" sz="1000" dirty="0" smtClean="0"/>
              <a:t>Additionally, the AC922 design can be used in applications such as high performance computing (HPC) and accelerated databases (like </a:t>
            </a:r>
            <a:r>
              <a:rPr lang="en-US" sz="1000" dirty="0" err="1" smtClean="0"/>
              <a:t>Kinetica</a:t>
            </a:r>
            <a:r>
              <a:rPr lang="en-US" sz="1000" smtClean="0"/>
              <a:t>)</a:t>
            </a:r>
            <a:r>
              <a:rPr lang="mr-IN" sz="1000" smtClean="0"/>
              <a:t>…</a:t>
            </a:r>
            <a:r>
              <a:rPr lang="en-US" sz="1000" dirty="0" smtClean="0"/>
              <a:t> so don’t think (or let your customers think) this is a solution only for AI, machine learning, or deep learning.</a:t>
            </a:r>
            <a:endParaRPr lang="en-US" sz="1000" dirty="0"/>
          </a:p>
        </p:txBody>
      </p:sp>
      <p:sp>
        <p:nvSpPr>
          <p:cNvPr id="8" name="Slide Image Placeholder 7"/>
          <p:cNvSpPr>
            <a:spLocks noGrp="1" noRot="1" noChangeAspect="1"/>
          </p:cNvSpPr>
          <p:nvPr>
            <p:ph type="sldImg"/>
          </p:nvPr>
        </p:nvSpPr>
        <p:spPr>
          <a:xfrm>
            <a:off x="1027113" y="393700"/>
            <a:ext cx="5260975" cy="2959100"/>
          </a:xfrm>
        </p:spPr>
      </p:sp>
      <p:sp>
        <p:nvSpPr>
          <p:cNvPr id="9" name="Slide Number Placeholder 8"/>
          <p:cNvSpPr>
            <a:spLocks noGrp="1"/>
          </p:cNvSpPr>
          <p:nvPr>
            <p:ph type="sldNum" sz="quarter" idx="10"/>
          </p:nvPr>
        </p:nvSpPr>
        <p:spPr/>
        <p:txBody>
          <a:bodyPr/>
          <a:lstStyle/>
          <a:p>
            <a:fld id="{18D02FFD-07D4-5C4F-BD77-921008177348}" type="slidenum">
              <a:rPr lang="en-US" smtClean="0"/>
              <a:t>28</a:t>
            </a:fld>
            <a:endParaRPr lang="en-US" dirty="0"/>
          </a:p>
        </p:txBody>
      </p:sp>
    </p:spTree>
    <p:extLst>
      <p:ext uri="{BB962C8B-B14F-4D97-AF65-F5344CB8AC3E}">
        <p14:creationId xmlns:p14="http://schemas.microsoft.com/office/powerpoint/2010/main" val="61430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40" name="Shape 140"/>
          <p:cNvSpPr txBox="1">
            <a:spLocks noGrp="1"/>
          </p:cNvSpPr>
          <p:nvPr>
            <p:ph type="body" idx="1"/>
          </p:nvPr>
        </p:nvSpPr>
        <p:spPr/>
        <p:txBody>
          <a:bodyPr/>
          <a:lstStyle/>
          <a:p>
            <a:r>
              <a:rPr lang="en-US" sz="1000" dirty="0" smtClean="0"/>
              <a:t>The LC922 and LC921 systems (released in May 2018) are the newest additions to the Power Linux scale out family and are cost optimized and uniquely designed with capabilities for the analytics that feed Enterprise AI. The LC922 is an ideal system for data lakes and data stores with up to 120TB of storage capacity in a 2U form factor and up to 44 cores and 2TB of RAM.</a:t>
            </a:r>
          </a:p>
          <a:p>
            <a:endParaRPr lang="en-US" sz="1000" dirty="0" smtClean="0"/>
          </a:p>
          <a:p>
            <a:r>
              <a:rPr lang="en-US" sz="1000" dirty="0" smtClean="0"/>
              <a:t>For data lakes, the ideal platform needs to have great cost economics and be storage rich with the ability to scale – and the LC922 perfectly delivers on these requirements. The LC921 is ideal for dense computing – with a 1U form factor and up to 40 cores with 2TB RAM – allowing your business to drive the most compute in the smallest rack space.</a:t>
            </a:r>
          </a:p>
          <a:p>
            <a:endParaRPr lang="en-US"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sym typeface="Calibri"/>
              </a:rPr>
              <a:t>The LC922 and LC921 systems are the ideal platform to eliminate Big Data bottlenecks. How would you like to get results and insights faster by improving Spark performance by 59%? What better competitive advantage can you achieve if you can double the number of data scientist users at faster response times? What would it mean for your business if you can achieve 2x the price performance on key open source data intensive applications such as MongoDB? The Power LC systems enable you to achieve these goals with superior price performance.</a:t>
            </a:r>
          </a:p>
          <a:p>
            <a:endParaRPr lang="en-US"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Watson</a:t>
            </a:r>
            <a:r>
              <a:rPr lang="en-US" sz="1000" baseline="0" dirty="0" smtClean="0"/>
              <a:t> Studio Local (WSL) does not require GPUs in the servers. It will work on systems without GPUs as well – albeit with slower model training. If you do have a requirement for GPUs (for example, there’s a need to speed up model training times) then LC922 servers can be used for the data lake (or for the other nodes in the WSL cluster that aren’t involved in model training) and AC922 servers can be used to do the model training (which uses data pulled from the data lake). Or, if there isn’t a requirement for GPUs then model training can be performed on the LC922 server as well (albeit with less performance than can be expected with an AC922 server). You will see an example of this coming up on the next slide.</a:t>
            </a:r>
            <a:endParaRPr lang="en-US" sz="1000" dirty="0" smtClean="0"/>
          </a:p>
        </p:txBody>
      </p:sp>
      <p:sp>
        <p:nvSpPr>
          <p:cNvPr id="3" name="Slide Image Placeholder 2"/>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8D02FFD-07D4-5C4F-BD77-921008177348}" type="slidenum">
              <a:rPr lang="en-US" smtClean="0"/>
              <a:t>29</a:t>
            </a:fld>
            <a:endParaRPr lang="en-US" dirty="0"/>
          </a:p>
        </p:txBody>
      </p:sp>
    </p:spTree>
    <p:extLst>
      <p:ext uri="{BB962C8B-B14F-4D97-AF65-F5344CB8AC3E}">
        <p14:creationId xmlns:p14="http://schemas.microsoft.com/office/powerpoint/2010/main" val="18857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smtClean="0"/>
              <a:t>This slide shows the high level steps involved in</a:t>
            </a:r>
            <a:r>
              <a:rPr lang="en-US" sz="1000" baseline="0" dirty="0" smtClean="0"/>
              <a:t> the building and deployment of a machine learning model as part of a data science initiative.</a:t>
            </a:r>
          </a:p>
          <a:p>
            <a:endParaRPr lang="en-US" sz="1000" baseline="0" dirty="0" smtClean="0"/>
          </a:p>
          <a:p>
            <a:r>
              <a:rPr lang="en-US" sz="1000" baseline="0" dirty="0" smtClean="0"/>
              <a:t>As part of their daily operations, businesses generate and collect data. This can include business transactions, customer interactions, sensor/monitor/IoT output, application logs and so on. This might be done for specific purposes (like reporting) but often they’re collecting more data than they’re actually using or looking at. They know the data is important and likely contains insight to help them improve or augment their business activities, but they’re not actually sure how at this point. And as time goes on, more and more of this data is being generated at a faster rate – for example, from the growth of their customer base, new touch points with their customers, the collection of social media data as it pertains to their business and the increased use of Internet of Things (IoT) devices being used within their business. Of course, when dealing with all of this data it’s important to understand its provenance – its lineage and how trustworthy it is – and ensure that only the right people are working with the data. This data governance is extremely important and is something IBM has been a leader at for a long time. </a:t>
            </a:r>
          </a:p>
          <a:p>
            <a:endParaRPr lang="en-US" sz="1000" baseline="0" dirty="0" smtClean="0"/>
          </a:p>
          <a:p>
            <a:r>
              <a:rPr lang="en-US" sz="1000" baseline="0" dirty="0" smtClean="0"/>
              <a:t>This is typically the start of a company’s data science journey. They have all of this data… and now what? How can they use the unmined gems of information in that data to improve their business and differentiate themselves from their competitors? Where to even start? It’s one thing to use data to answer a specific question, but most times you’re not even sure what questions to ask of the data. This is where data science and machine learning comes in.</a:t>
            </a:r>
          </a:p>
          <a:p>
            <a:endParaRPr lang="en-US" sz="1000" baseline="0" dirty="0" smtClean="0"/>
          </a:p>
          <a:p>
            <a:r>
              <a:rPr lang="en-US" sz="1000" b="1" baseline="0" dirty="0" smtClean="0"/>
              <a:t>&lt;CLICK&gt;</a:t>
            </a:r>
          </a:p>
          <a:p>
            <a:endParaRPr lang="en-US" sz="1000" baseline="0" dirty="0" smtClean="0"/>
          </a:p>
          <a:p>
            <a:r>
              <a:rPr lang="en-US" sz="1000" baseline="0" dirty="0" smtClean="0"/>
              <a:t>Of course, data is rarely in a form that is immediately usable for analysis. Think of it like an oil refinery that takes crude oil and converts it into more useful products like gasoline and heating oil. In the case of data, it’s cleaned, transformed and potentially augmented with other data to get it into a form that can be readily analyzed or such that machine learning algorithms can more effectively use it.</a:t>
            </a:r>
          </a:p>
          <a:p>
            <a:endParaRPr lang="en-US" sz="1000" baseline="0" dirty="0" smtClean="0"/>
          </a:p>
          <a:p>
            <a:r>
              <a:rPr lang="en-US" sz="1000" b="1" baseline="0" dirty="0" smtClean="0"/>
              <a:t>&lt;CLICK&gt;</a:t>
            </a:r>
          </a:p>
          <a:p>
            <a:endParaRPr lang="en-US" sz="1000" baseline="0" dirty="0" smtClean="0"/>
          </a:p>
          <a:p>
            <a:r>
              <a:rPr lang="en-US" sz="1000" baseline="0" dirty="0" smtClean="0"/>
              <a:t>From there, AI frameworks and tooling (such as those shown on the slide) come into play. Data is used with machine learning algorithms to build a model – for example, to predict whether somebody applying for a mortgage is likely to default on it, or whether a piece of machinery is likely to break down soon.</a:t>
            </a:r>
          </a:p>
          <a:p>
            <a:endParaRPr lang="en-US" sz="1000" baseline="0" dirty="0" smtClean="0"/>
          </a:p>
          <a:p>
            <a:r>
              <a:rPr lang="en-US" sz="1000" b="1" baseline="0" dirty="0" smtClean="0"/>
              <a:t>&lt;CLICK&gt;</a:t>
            </a:r>
          </a:p>
          <a:p>
            <a:endParaRPr lang="en-US" sz="1000" baseline="0" dirty="0" smtClean="0"/>
          </a:p>
          <a:p>
            <a:r>
              <a:rPr lang="en-US" sz="1000" baseline="0" dirty="0" smtClean="0"/>
              <a:t>The model is built and accuracy is improved through the process of training and tuning, which is a very iterative process.</a:t>
            </a:r>
          </a:p>
          <a:p>
            <a:endParaRPr lang="en-US" sz="1000" baseline="0" dirty="0" smtClean="0"/>
          </a:p>
          <a:p>
            <a:r>
              <a:rPr lang="en-US" sz="1000" baseline="0" dirty="0" smtClean="0"/>
              <a:t>Running on high performance hardware that is optimized for this kind of workload means that all of this can be done faster. Why is that important? It means being able to build and deploy models faster (so quicker time to action) or being able to do more training and tuning to come up with more accurate models.</a:t>
            </a:r>
          </a:p>
          <a:p>
            <a:endParaRPr lang="en-US" sz="1000" baseline="0" dirty="0" smtClean="0"/>
          </a:p>
          <a:p>
            <a:r>
              <a:rPr lang="en-US" sz="1000" b="1" baseline="0" dirty="0" smtClean="0"/>
              <a:t>&lt;CLICK&gt;</a:t>
            </a:r>
          </a:p>
          <a:p>
            <a:endParaRPr lang="en-US" sz="10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smtClean="0"/>
              <a:t>Once a model is ready, it is put into production. That means that it gets embedded in an application to be used as part of a business process (often times, this means that the model is hosted somewhere with a corresponding REST API that the application can call over the web). Using an online mortgage application as an example, the information provided by a prospective customer can be scored using the model and this might be used to either automatically approve/reject that customer or it might be a piece of information passed along to the mortgage specialist who will use it in conjunction with other information to make a decision.</a:t>
            </a:r>
          </a:p>
          <a:p>
            <a:endParaRPr lang="en-US" sz="1000" baseline="0" dirty="0" smtClean="0"/>
          </a:p>
          <a:p>
            <a:r>
              <a:rPr lang="en-US" sz="1000" b="1" baseline="0" dirty="0" smtClean="0"/>
              <a:t>&lt;CLICK&gt;</a:t>
            </a:r>
          </a:p>
          <a:p>
            <a:endParaRPr lang="en-US" sz="1000" baseline="0" dirty="0" smtClean="0"/>
          </a:p>
          <a:p>
            <a:r>
              <a:rPr lang="en-US" sz="1000" baseline="0" dirty="0" smtClean="0"/>
              <a:t>Models are typically not static. A model gets built initially with the data at hand. Over time, the model needs to be constantly evaluated for accuracy using the new historical data being generated (new mortgage applications in our example – as well as with more recent information now on who has defaulted on their mortgage). Also, other factors might change – maybe there are new government regulations around mortgage lending that is influencing who is being given mortgages and impacting the pattern of who’s defaulting on their mortgages.</a:t>
            </a:r>
          </a:p>
          <a:p>
            <a:endParaRPr lang="en-US" sz="1000" baseline="0" dirty="0" smtClean="0"/>
          </a:p>
          <a:p>
            <a:r>
              <a:rPr lang="en-US" sz="1000" b="1" baseline="0" dirty="0" smtClean="0"/>
              <a:t>&lt;CLICK&gt;</a:t>
            </a:r>
          </a:p>
          <a:p>
            <a:endParaRPr lang="en-US" sz="1000" baseline="0" dirty="0" smtClean="0"/>
          </a:p>
          <a:p>
            <a:r>
              <a:rPr lang="en-US" sz="1000" baseline="0" dirty="0" smtClean="0"/>
              <a:t>All of this means that the model might need to be retrained, taking into consideration the new data that is available – multiple times even. Therefore, it’s important to measure the performance and results of your models over time, and manage the versioning of it. This is a piece of the puzzle that is often times overlooked.</a:t>
            </a:r>
          </a:p>
          <a:p>
            <a:endParaRPr lang="en-US" sz="1000" baseline="0" dirty="0" smtClean="0"/>
          </a:p>
          <a:p>
            <a:r>
              <a:rPr lang="en-US" sz="1000" baseline="0" dirty="0" smtClean="0"/>
              <a:t>A data science platform needs to encompass all aspects of this data and model lifecycle and as you’ll see later, that’s what you get with IBM Watson Studio Local. And partnered with IBM Power – including the AC922 server and PowerAI software – you have a co-optimized hardware/software system for AI, ML and DL workloads that “just works”.</a:t>
            </a:r>
          </a:p>
        </p:txBody>
      </p:sp>
      <p:sp>
        <p:nvSpPr>
          <p:cNvPr id="4" name="Slide Number Placeholder 3"/>
          <p:cNvSpPr>
            <a:spLocks noGrp="1"/>
          </p:cNvSpPr>
          <p:nvPr>
            <p:ph type="sldNum" sz="quarter" idx="10"/>
          </p:nvPr>
        </p:nvSpPr>
        <p:spPr/>
        <p:txBody>
          <a:bodyPr/>
          <a:lstStyle/>
          <a:p>
            <a:fld id="{18D02FFD-07D4-5C4F-BD77-921008177348}" type="slidenum">
              <a:rPr lang="en-US" smtClean="0"/>
              <a:t>3</a:t>
            </a:fld>
            <a:endParaRPr lang="en-US" dirty="0"/>
          </a:p>
        </p:txBody>
      </p:sp>
    </p:spTree>
    <p:extLst>
      <p:ext uri="{BB962C8B-B14F-4D97-AF65-F5344CB8AC3E}">
        <p14:creationId xmlns:p14="http://schemas.microsoft.com/office/powerpoint/2010/main" val="427942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baseline="0" dirty="0" smtClean="0"/>
              <a:t>This slide includes the results of two benchmark tests that were done internally by IBM to compare the performance of a data science workload on IBM Power servers versus Intel x86 servers. Benchmark details can be found further below. Also, more details on these tests as well as additional ones can be found in the Backup section of the presentation.</a:t>
            </a:r>
          </a:p>
          <a:p>
            <a:endParaRPr lang="en-US" sz="1000" baseline="0" dirty="0" smtClean="0"/>
          </a:p>
          <a:p>
            <a:r>
              <a:rPr lang="en-US" sz="1000" baseline="0" dirty="0" smtClean="0"/>
              <a:t>Hands down, the AC922 is the best server for Enterprise AI. It was designed specifically for the AI era with GPUs, NVLink 2.0 for GPU </a:t>
            </a:r>
            <a:r>
              <a:rPr lang="en-US" sz="1000" baseline="0" dirty="0" smtClean="0">
                <a:cs typeface="Calibri" panose="020F0502020204030204" pitchFamily="34" charset="0"/>
                <a:sym typeface="Wingdings" pitchFamily="2" charset="2"/>
              </a:rPr>
              <a:t> GPU and GPU  CPU communications, industry leading memory bandwidth, PCIe Gen 4 busses and high performance storage adapters. It’s compared here against an Intel server that also contains GPUs, but it does not have the same design elements that exist in Power – such as the NVLink 2.0 CPU  GPU connectivity. In this test, the Power AC922 server is twice as fast at running the workload compared to the Intel server… even as additional users are added. Lower is better in this graph.</a:t>
            </a:r>
            <a:endParaRPr lang="en-US" sz="1000" baseline="0" dirty="0" smtClean="0"/>
          </a:p>
          <a:p>
            <a:endParaRPr lang="en-US" sz="10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smtClean="0"/>
              <a:t>As previously described, the LC922 server is designed for the Analytics that feed Enterprise AI. However, it can also run AI workloads itself. But not having GPUs, it will not have the same kind of performance for these types of workloads that you get with the AC922 server. Both the LC922 and the Intel server tested against it here use CPU only. In this test, for a given number of users the Power server outperformed the Intel server by 41% or more (and at a 22% lower price). Even looking at the 4 user result for the Intel server, the Power server at *double* the users (8) performed the work faster. Again, lower is better in the graph.</a:t>
            </a:r>
          </a:p>
          <a:p>
            <a:endParaRPr lang="en-US" sz="1000" baseline="0" dirty="0" smtClean="0"/>
          </a:p>
          <a:p>
            <a:r>
              <a:rPr lang="en-US" sz="1000" baseline="0" dirty="0" smtClean="0"/>
              <a:t>With two graphs shown here, it’s tempting to directly compare one to the other – to see LC922 vs. AC922 results. However, it’s not that simple and requires an understanding of the differences between the tests and the graphs. For one, the Y-axis (response time in seconds) and the X-axis (concurrent users) are using different scales across the two graphs. Also, these tests were done with different amounts of data (1 GB with the LC922 and 15 GB with the AC922). That said, what you can take away from this after looking closely is that the AC922 is much better at handling these types of workloads. Just looking at 4 concurrent users, the AC922 was able to handle the workload on 15 GB of data in ~650 seconds while the LC922 took about 1/3</a:t>
            </a:r>
            <a:r>
              <a:rPr lang="en-US" sz="1000" baseline="30000" dirty="0" smtClean="0"/>
              <a:t>rd</a:t>
            </a:r>
            <a:r>
              <a:rPr lang="en-US" sz="1000" baseline="0" dirty="0" smtClean="0"/>
              <a:t> of the time but with only 1/15</a:t>
            </a:r>
            <a:r>
              <a:rPr lang="en-US" sz="1000" baseline="30000" dirty="0" smtClean="0"/>
              <a:t>th</a:t>
            </a:r>
            <a:r>
              <a:rPr lang="en-US" sz="1000" baseline="0" dirty="0" smtClean="0"/>
              <a:t> of the data. Of course, the specs of the servers are not exactly the same and so you can’t directly compare the results, but they do help tell the story of the suitability of the AC922 server for AI workloads.</a:t>
            </a:r>
          </a:p>
          <a:p>
            <a:endParaRPr lang="en-US" sz="1000" baseline="0" dirty="0" smtClean="0"/>
          </a:p>
          <a:p>
            <a:r>
              <a:rPr lang="en-US" sz="1000" b="1" baseline="0" dirty="0" smtClean="0"/>
              <a:t>AC922 benchmark details:</a:t>
            </a:r>
          </a:p>
          <a:p>
            <a:endParaRPr lang="en-US" sz="1000" baseline="0" dirty="0" smtClean="0"/>
          </a:p>
          <a:p>
            <a:pPr marL="228594" indent="-228594" defTabSz="685783">
              <a:buFont typeface="+mj-lt"/>
              <a:buAutoNum type="arabicPeriod"/>
              <a:defRPr/>
            </a:pPr>
            <a:r>
              <a:rPr lang="en-US" altLang="en-US" sz="1000" dirty="0" smtClean="0">
                <a:ea typeface="ヒラギノ角ゴ Pro W3"/>
              </a:rPr>
              <a:t>Based on IBM internal testing of the core computational step to form 5 clusters using a 5270410 x 301 float64 data set (15 GB) running the K-means algorithm using Apache Python ® and Tensorflow. Results valid as of 6/13/2018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1000" dirty="0" smtClean="0">
                <a:ea typeface="ヒラギノ角ゴ Pro W3"/>
              </a:rPr>
              <a:t>IBM Power AC922 (2x20-core/3.78 GHz and 4 NVIDIA® Tesla® V100 GPUs with NVLink) using 2x 960 GB SSD, 10 GbE two-port, RHEL 7.5 LE for Power9. Total 1 TB memory, each user assigned 180 GB in WSL. </a:t>
            </a:r>
          </a:p>
          <a:p>
            <a:pPr marL="228594" indent="-228594" defTabSz="685783">
              <a:buFont typeface="+mj-lt"/>
              <a:buAutoNum type="arabicPeriod"/>
              <a:defRPr/>
            </a:pPr>
            <a:r>
              <a:rPr lang="en-US" altLang="en-US" sz="1000" dirty="0" smtClean="0">
                <a:ea typeface="ヒラギノ角ゴ Pro W3"/>
              </a:rPr>
              <a:t>Competitive stack: 2-socket Intel Xeon SP (Skylake and 4 NVIDIA® Tesla® V100 GPUs) Gold 6150 (2x18-core/2.7 GHz) using 2x 960 GB SSD, 10 GbE two-port and RHEL 7.5. Total 768 GB memory, each user assigned 180 GB in WSL.</a:t>
            </a:r>
          </a:p>
          <a:p>
            <a:pPr marL="228594" indent="-228594" defTabSz="685783">
              <a:buFont typeface="+mj-lt"/>
              <a:buAutoNum type="arabicPeriod"/>
              <a:defRPr/>
            </a:pPr>
            <a:r>
              <a:rPr lang="en-US" altLang="en-US" sz="1000" dirty="0" smtClean="0">
                <a:ea typeface="ヒラギノ角ゴ Pro W3"/>
              </a:rPr>
              <a:t>Apache®, Apache Python®, and associated logos are either registered trademarks or trademarks of the </a:t>
            </a:r>
            <a:r>
              <a:rPr lang="en-US" altLang="en-US" sz="1000" dirty="0" smtClean="0">
                <a:ea typeface="ヒラギノ角ゴ Pro W3" panose="020B0300000000000000"/>
                <a:hlinkClick r:id="rId3"/>
              </a:rPr>
              <a:t>Apache Software Foundation</a:t>
            </a:r>
            <a:r>
              <a:rPr lang="en-US" altLang="en-US" sz="1000" dirty="0" smtClean="0">
                <a:ea typeface="ヒラギノ角ゴ Pro W3" panose="020B0300000000000000"/>
              </a:rPr>
              <a:t> in the United States and/or other countries. No endorsement by The Apache Software Foundation is implied by the use of these marks.</a:t>
            </a:r>
            <a:endParaRPr lang="en-US" sz="1000" baseline="0" dirty="0" smtClean="0"/>
          </a:p>
          <a:p>
            <a:endParaRPr lang="en-US" sz="1000" b="0" baseline="0" dirty="0" smtClean="0"/>
          </a:p>
          <a:p>
            <a:r>
              <a:rPr lang="en-US" sz="1000" b="1" baseline="0" dirty="0" smtClean="0"/>
              <a:t>LC922 benchmark details:</a:t>
            </a:r>
          </a:p>
          <a:p>
            <a:endParaRPr lang="en-US" sz="1000" baseline="0" dirty="0" smtClean="0"/>
          </a:p>
          <a:p>
            <a:pPr marL="228594" indent="-228594" defTabSz="685783">
              <a:buFont typeface="+mj-lt"/>
              <a:buAutoNum type="arabicPeriod"/>
              <a:defRPr/>
            </a:pPr>
            <a:r>
              <a:rPr lang="en-US" altLang="en-US" sz="1000" dirty="0" smtClean="0">
                <a:ea typeface="ヒラギノ角ゴ Pro W3"/>
              </a:rPr>
              <a:t>Based on IBM internal testing of the core computational step to form 5 clusters using a 350694 x 301 float64 data set (1 GB) running the K-means algorithm using Apache Python ® and Tensorflow. Results valid as of 4/21/18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1000" dirty="0" smtClean="0">
                <a:ea typeface="ヒラギノ角ゴ Pro W3"/>
              </a:rPr>
              <a:t>IBM Power LC922 (2x22-core/2.6 GHz/512 GB memory) using 10 x 4TB HDD, 10 GbE two-port, RHEL 7.5 LE for Power9</a:t>
            </a:r>
          </a:p>
          <a:p>
            <a:pPr marL="228594" indent="-228594" defTabSz="685783">
              <a:buFont typeface="+mj-lt"/>
              <a:buAutoNum type="arabicPeriod"/>
              <a:defRPr/>
            </a:pPr>
            <a:r>
              <a:rPr lang="en-US" altLang="en-US" sz="1000" dirty="0" smtClean="0">
                <a:ea typeface="ヒラギノ角ゴ Pro W3"/>
              </a:rPr>
              <a:t>Competitive stack: 2-socket Intel Xeon SP (Skylake) Gold 6140 (2x18-core/2.4 GHz/512 GB memory) using 10 x 4TB HDD, 10 GbE two-port and RHEL 7.5</a:t>
            </a:r>
          </a:p>
          <a:p>
            <a:pPr marL="228594" indent="-228594" defTabSz="685783">
              <a:buFont typeface="+mj-lt"/>
              <a:buAutoNum type="arabicPeriod"/>
              <a:defRPr/>
            </a:pPr>
            <a:r>
              <a:rPr lang="en-US" altLang="en-US" sz="1000" dirty="0" smtClean="0">
                <a:ea typeface="ヒラギノ角ゴ Pro W3"/>
              </a:rPr>
              <a:t>Apache®, Apache Python®, and associated logos are either registered trademarks or trademarks of the </a:t>
            </a:r>
            <a:r>
              <a:rPr lang="en-US" altLang="en-US" sz="1000" dirty="0" smtClean="0">
                <a:ea typeface="ヒラギノ角ゴ Pro W3" panose="020B0300000000000000"/>
                <a:hlinkClick r:id="rId3"/>
              </a:rPr>
              <a:t>Apache Software Foundation</a:t>
            </a:r>
            <a:r>
              <a:rPr lang="en-US" altLang="en-US" sz="1000" dirty="0" smtClean="0">
                <a:ea typeface="ヒラギノ角ゴ Pro W3" panose="020B0300000000000000"/>
              </a:rPr>
              <a:t> in the United States and/or other countries. No endorsement by The Apache Software Foundation is implied by the use of these marks.</a:t>
            </a:r>
            <a:endParaRPr lang="en-US" altLang="en-US" sz="1000" dirty="0" smtClean="0">
              <a:ea typeface="ヒラギノ角ゴ Pro W3" panose="020B030000000000000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t>30</a:t>
            </a:fld>
            <a:endParaRPr lang="en-US" dirty="0"/>
          </a:p>
        </p:txBody>
      </p:sp>
    </p:spTree>
    <p:extLst>
      <p:ext uri="{BB962C8B-B14F-4D97-AF65-F5344CB8AC3E}">
        <p14:creationId xmlns:p14="http://schemas.microsoft.com/office/powerpoint/2010/main" val="1617895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smtClean="0"/>
              <a:t>What</a:t>
            </a:r>
            <a:r>
              <a:rPr lang="en-US" sz="1000" baseline="0" dirty="0" smtClean="0"/>
              <a:t> have we learned today? For one, data science and its practice in the enterprise is complicated. Teams can struggle trying to deliver value to the enterprise, particularly when they do things in a one-off fashion. Watson Studio Local (WSL) standardizes and simplifies the lifecycle, allowing for data science teams that can scale and focus on building and deploying models to drive business impact. This platform puts their data science practice into production much faster. And also accelerating the process is Power9 servers – the AC922 in particular – as well as the optimized software frameworks and tooling that come with PowerAI. WSL, PowerAI and AC922 are a winning combination and together form a Cognitive System like no other.</a:t>
            </a:r>
            <a:endParaRPr lang="en-US" sz="1000" dirty="0" smtClean="0"/>
          </a:p>
          <a:p>
            <a:endParaRPr lang="en-US" sz="1000" dirty="0" smtClean="0"/>
          </a:p>
          <a:p>
            <a:r>
              <a:rPr lang="en-US" sz="1000" dirty="0" smtClean="0"/>
              <a:t>What’s next? Try</a:t>
            </a:r>
            <a:r>
              <a:rPr lang="en-US" sz="1000" baseline="0" dirty="0" smtClean="0"/>
              <a:t> IBM Watson Studio Local (WSL) today </a:t>
            </a:r>
            <a:r>
              <a:rPr lang="mr-IN" sz="1000" baseline="0" dirty="0" smtClean="0"/>
              <a:t>–</a:t>
            </a:r>
            <a:r>
              <a:rPr lang="en-US" sz="1000" baseline="0" dirty="0" smtClean="0"/>
              <a:t> risk free!</a:t>
            </a:r>
          </a:p>
          <a:p>
            <a:endParaRPr lang="en-US" sz="10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smtClean="0"/>
              <a:t>WSL includes a built-in trial license that expires after 60 days. </a:t>
            </a:r>
            <a:r>
              <a:rPr lang="en-US" sz="1000" dirty="0" smtClean="0"/>
              <a:t>WSL Trial</a:t>
            </a:r>
            <a:r>
              <a:rPr lang="en-US" sz="1000" baseline="0" dirty="0" smtClean="0"/>
              <a:t> licensing is explained here: </a:t>
            </a:r>
            <a:r>
              <a:rPr lang="en-US" sz="1000" b="0" i="0" u="none" strike="noStrike" kern="1200" baseline="0" dirty="0" smtClean="0">
                <a:solidFill>
                  <a:schemeClr val="tx1"/>
                </a:solidFill>
                <a:hlinkClick r:id="rId3"/>
              </a:rPr>
              <a:t>https://www.ibm.com/support/knowledgecenter/SS7JXE/local/licensing.html</a:t>
            </a:r>
            <a:r>
              <a:rPr lang="en-US" sz="1000" baseline="0" dirty="0" smtClean="0"/>
              <a:t>. T</a:t>
            </a:r>
            <a:r>
              <a:rPr lang="en-US" sz="1000" dirty="0" smtClean="0"/>
              <a:t>o subsequently unlock the enterprise version of your WSL cluster, you can purchase and apply an enterprise license.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When taking that next step of trying it out, here are a couple of sites that will help you:</a:t>
            </a:r>
          </a:p>
          <a:p>
            <a:pPr marL="171450" indent="-171450" rtl="0">
              <a:buFont typeface="Arial" panose="020B0604020202020204" pitchFamily="34" charset="0"/>
              <a:buChar char="•"/>
            </a:pPr>
            <a:r>
              <a:rPr lang="en-US" sz="1000" b="0" i="0" u="none" strike="noStrike" kern="1200" baseline="0" dirty="0" smtClean="0">
                <a:solidFill>
                  <a:schemeClr val="tx1"/>
                </a:solidFill>
              </a:rPr>
              <a:t>WSL Tutorial: </a:t>
            </a:r>
            <a:r>
              <a:rPr lang="en-US" sz="1000" b="0" i="0" u="none" strike="noStrike" kern="1200" baseline="0" dirty="0" smtClean="0">
                <a:solidFill>
                  <a:schemeClr val="tx1"/>
                </a:solidFill>
                <a:hlinkClick r:id="rId4"/>
              </a:rPr>
              <a:t>https://www.ibm.com/cloud/garage/tutorials/data-science-experience</a:t>
            </a:r>
            <a:endParaRPr lang="en-US" sz="1000" b="0" i="0" u="none" strike="noStrike" kern="1200" baseline="0" dirty="0" smtClean="0">
              <a:solidFill>
                <a:schemeClr val="tx1"/>
              </a:solidFill>
            </a:endParaRPr>
          </a:p>
          <a:p>
            <a:pPr marL="171450" indent="-171450" rtl="0">
              <a:buFont typeface="Arial" panose="020B0604020202020204" pitchFamily="34" charset="0"/>
              <a:buChar char="•"/>
            </a:pPr>
            <a:r>
              <a:rPr lang="en-US" sz="1000" b="0" i="0" u="none" strike="noStrike" kern="1200" baseline="0" dirty="0" smtClean="0">
                <a:solidFill>
                  <a:schemeClr val="tx1"/>
                </a:solidFill>
              </a:rPr>
              <a:t>WSL Content Hub: </a:t>
            </a:r>
            <a:r>
              <a:rPr lang="en-US" sz="1000" b="0" i="0" u="none" strike="noStrike" kern="1200" baseline="0" dirty="0" smtClean="0">
                <a:solidFill>
                  <a:schemeClr val="tx1"/>
                </a:solidFill>
                <a:hlinkClick r:id="rId5"/>
              </a:rPr>
              <a:t>https://content-dsxlocal.mybluemix.net/</a:t>
            </a:r>
            <a:endParaRPr lang="en-US" sz="1000" dirty="0" smtClean="0"/>
          </a:p>
        </p:txBody>
      </p:sp>
      <p:sp>
        <p:nvSpPr>
          <p:cNvPr id="4" name="Slide Number Placeholder 3"/>
          <p:cNvSpPr>
            <a:spLocks noGrp="1"/>
          </p:cNvSpPr>
          <p:nvPr>
            <p:ph type="sldNum" sz="quarter" idx="10"/>
          </p:nvPr>
        </p:nvSpPr>
        <p:spPr/>
        <p:txBody>
          <a:bodyPr/>
          <a:lstStyle/>
          <a:p>
            <a:fld id="{E02305F1-74E8-DD4B-B46E-22D329353C3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48074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305F1-74E8-DD4B-B46E-22D329353C3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01318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Depending on how much deeper you want to get into some of the concepts with your client, you might want to consider adding some of these slides into the main deck when you present.</a:t>
            </a:r>
            <a:endParaRPr lang="en-US" sz="1000" dirty="0"/>
          </a:p>
        </p:txBody>
      </p:sp>
      <p:sp>
        <p:nvSpPr>
          <p:cNvPr id="4" name="Slide Number Placeholder 3"/>
          <p:cNvSpPr>
            <a:spLocks noGrp="1"/>
          </p:cNvSpPr>
          <p:nvPr>
            <p:ph type="sldNum" sz="quarter" idx="10"/>
          </p:nvPr>
        </p:nvSpPr>
        <p:spPr/>
        <p:txBody>
          <a:bodyPr/>
          <a:lstStyle/>
          <a:p>
            <a:fld id="{18D02FFD-07D4-5C4F-BD77-921008177348}" type="slidenum">
              <a:rPr lang="en-US" smtClean="0"/>
              <a:t>33</a:t>
            </a:fld>
            <a:endParaRPr lang="en-US" dirty="0"/>
          </a:p>
        </p:txBody>
      </p:sp>
    </p:spTree>
    <p:extLst>
      <p:ext uri="{BB962C8B-B14F-4D97-AF65-F5344CB8AC3E}">
        <p14:creationId xmlns:p14="http://schemas.microsoft.com/office/powerpoint/2010/main" val="1151156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Notes Placeholder 2"/>
          <p:cNvSpPr>
            <a:spLocks noGrp="1"/>
          </p:cNvSpPr>
          <p:nvPr>
            <p:ph type="body" idx="1"/>
          </p:nvPr>
        </p:nvSpPr>
        <p:spPr/>
        <p:txBody>
          <a:bodyPr/>
          <a:lstStyle/>
          <a:p>
            <a:r>
              <a:rPr lang="en-US" altLang="en-US" sz="1000" dirty="0" smtClean="0"/>
              <a:t>In the process of extracting knowledge from data, the data scientist’s main tasks generally fall into one of two categories: Exploration and Prediction.</a:t>
            </a:r>
          </a:p>
          <a:p>
            <a:endParaRPr lang="en-US" altLang="en-US" sz="1000" dirty="0" smtClean="0"/>
          </a:p>
          <a:p>
            <a:r>
              <a:rPr lang="en-US" altLang="en-US" sz="1000" dirty="0" smtClean="0"/>
              <a:t>When exploring data you are inherently trying to understand the structure present in the data. It is assumed that the structure is a result of some underlying process. The data scientist wants to look for areas of similarity in the dataset – are there obvious clusters? Are their non-obvious relationships? Exploration often uses types of unsupervised learning for use cases such as customer segmentation and anomaly detection. An example of this would be looking at phone call records and determining optimal pricing plans and bundles. </a:t>
            </a:r>
            <a:r>
              <a:rPr lang="en-AU" sz="1000" dirty="0" smtClean="0"/>
              <a:t>For unsupervised learning, the input data does not need to be labelled.</a:t>
            </a:r>
            <a:endParaRPr lang="en-US" altLang="en-US" sz="1000" dirty="0" smtClean="0"/>
          </a:p>
          <a:p>
            <a:endParaRPr lang="en-US" altLang="en-US" sz="1000" dirty="0" smtClean="0"/>
          </a:p>
          <a:p>
            <a:r>
              <a:rPr lang="en-US" altLang="en-US" sz="1000" dirty="0" smtClean="0"/>
              <a:t>Prediction on the other hand is when the data contains some target attribute of interest. We want to learn (or have a machine learning algorithm learn) how the target attribute depends on the other attributes in the dataset. This is referred to as supervised learning, where a machine learning algorithm builds a model for prediction. These predictive models are for use cases such as predicting customer churn or identifying fraudulent activities.</a:t>
            </a:r>
            <a:endParaRPr lang="en-US" altLang="en-US" sz="1000" dirty="0"/>
          </a:p>
        </p:txBody>
      </p:sp>
      <p:sp>
        <p:nvSpPr>
          <p:cNvPr id="163844" name="Slide Number Placeholder 3"/>
          <p:cNvSpPr>
            <a:spLocks noGrp="1"/>
          </p:cNvSpPr>
          <p:nvPr>
            <p:ph type="sldNum" sz="quarter" idx="5"/>
          </p:nvPr>
        </p:nvSpPr>
        <p:spPr/>
        <p:txBody>
          <a:bodyPr/>
          <a:lstStyle/>
          <a:p>
            <a:fld id="{D297A0CF-D331-45B1-8CF4-03E5D4CADAA2}" type="slidenum">
              <a:rPr lang="en-US" altLang="en-US" smtClean="0"/>
              <a:pPr/>
              <a:t>34</a:t>
            </a:fld>
            <a:endParaRPr lang="en-US" altLang="en-US" dirty="0"/>
          </a:p>
        </p:txBody>
      </p:sp>
      <p:sp>
        <p:nvSpPr>
          <p:cNvPr id="4" name="Slide Image Placeholder 3"/>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1094097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IBM Power Systems offers the best of breed infrastructure solution for deploying Watson</a:t>
            </a:r>
            <a:r>
              <a:rPr lang="en-US" sz="1000" kern="1200" baseline="0" dirty="0" smtClean="0">
                <a:solidFill>
                  <a:schemeClr val="tx1"/>
                </a:solidFill>
                <a:effectLst/>
                <a:latin typeface="+mn-lt"/>
                <a:ea typeface="+mn-ea"/>
                <a:cs typeface="+mn-cs"/>
              </a:rPr>
              <a:t> Studio Local (</a:t>
            </a:r>
            <a:r>
              <a:rPr lang="en-US" sz="1000" kern="1200" dirty="0" smtClean="0">
                <a:solidFill>
                  <a:schemeClr val="tx1"/>
                </a:solidFill>
                <a:effectLst/>
                <a:latin typeface="+mn-lt"/>
                <a:ea typeface="+mn-ea"/>
                <a:cs typeface="+mn-cs"/>
              </a:rPr>
              <a:t>WSL). The LC922/LC921 class of Power Servers provides the ideal base for the control, storage and compute (non-GPU) components of WSL while the AC922 offers an optimized GPU-attached environment for the compute components of WSL. LC922's superior Spark performance and storage capacities paired with AC922 leadership performance for GPU-accelerated algorithms delivers the perfect mix of performance, scalability and price-point for a WSL deployment.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We will get into more details on each of AC922 and LC922/LC921 on the upcoming slides.</a:t>
            </a:r>
            <a:endParaRPr lang="en-US" sz="1400" dirty="0" smtClean="0"/>
          </a:p>
        </p:txBody>
      </p:sp>
      <p:sp>
        <p:nvSpPr>
          <p:cNvPr id="4" name="Slide Number Placeholder 3"/>
          <p:cNvSpPr>
            <a:spLocks noGrp="1"/>
          </p:cNvSpPr>
          <p:nvPr>
            <p:ph type="sldNum" sz="quarter" idx="10"/>
          </p:nvPr>
        </p:nvSpPr>
        <p:spPr/>
        <p:txBody>
          <a:bodyPr/>
          <a:lstStyle/>
          <a:p>
            <a:fld id="{4DD46665-5B3A-8D46-865B-38BA7E62978E}" type="slidenum">
              <a:rPr lang="en-US" smtClean="0"/>
              <a:t>35</a:t>
            </a:fld>
            <a:endParaRPr lang="en-US" dirty="0"/>
          </a:p>
        </p:txBody>
      </p:sp>
    </p:spTree>
    <p:extLst>
      <p:ext uri="{BB962C8B-B14F-4D97-AF65-F5344CB8AC3E}">
        <p14:creationId xmlns:p14="http://schemas.microsoft.com/office/powerpoint/2010/main" val="3663859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smtClean="0"/>
              <a:t>The </a:t>
            </a:r>
            <a:r>
              <a:rPr lang="en-US" sz="1000" dirty="0"/>
              <a:t>LC922 and LC921 systems </a:t>
            </a:r>
            <a:r>
              <a:rPr lang="en-US" sz="1000" dirty="0" smtClean="0"/>
              <a:t>(released in May 2018) are </a:t>
            </a:r>
            <a:r>
              <a:rPr lang="en-US" sz="1000" dirty="0"/>
              <a:t>the newest </a:t>
            </a:r>
            <a:r>
              <a:rPr lang="en-US" sz="1000" dirty="0" smtClean="0"/>
              <a:t>additions </a:t>
            </a:r>
            <a:r>
              <a:rPr lang="en-US" sz="1000" dirty="0"/>
              <a:t>to the Power Linux scale out family and are cost optimized and uniquely designed with capabilities for the analytics that feed Enterprise </a:t>
            </a:r>
            <a:r>
              <a:rPr lang="en-US" sz="1000" dirty="0" smtClean="0"/>
              <a:t>AI. The LC922 </a:t>
            </a:r>
            <a:r>
              <a:rPr lang="en-US" sz="1000" dirty="0"/>
              <a:t>is </a:t>
            </a:r>
            <a:r>
              <a:rPr lang="en-US" sz="1000" dirty="0" smtClean="0"/>
              <a:t>an </a:t>
            </a:r>
            <a:r>
              <a:rPr lang="en-US" sz="1000" dirty="0"/>
              <a:t>ideal system for data </a:t>
            </a:r>
            <a:r>
              <a:rPr lang="en-US" sz="1000" dirty="0" smtClean="0"/>
              <a:t>lakes </a:t>
            </a:r>
            <a:r>
              <a:rPr lang="en-US" sz="1000" dirty="0"/>
              <a:t>and data stores with up to </a:t>
            </a:r>
            <a:r>
              <a:rPr lang="en-US" sz="1000" dirty="0" smtClean="0"/>
              <a:t>120TB </a:t>
            </a:r>
            <a:r>
              <a:rPr lang="en-US" sz="1000" dirty="0"/>
              <a:t>of storage capacity in a 2U form factor </a:t>
            </a:r>
            <a:r>
              <a:rPr lang="en-US" sz="1000" dirty="0" smtClean="0"/>
              <a:t>and </a:t>
            </a:r>
            <a:r>
              <a:rPr lang="en-US" sz="1000" dirty="0"/>
              <a:t>up to 44 cores and 2TB of </a:t>
            </a:r>
            <a:r>
              <a:rPr lang="en-US" sz="1000" dirty="0" smtClean="0"/>
              <a:t>RAM.</a:t>
            </a:r>
          </a:p>
          <a:p>
            <a:endParaRPr lang="en-US" sz="1000" dirty="0" smtClean="0"/>
          </a:p>
          <a:p>
            <a:r>
              <a:rPr lang="en-US" sz="1000" dirty="0" smtClean="0"/>
              <a:t>For </a:t>
            </a:r>
            <a:r>
              <a:rPr lang="en-US" sz="1000" dirty="0"/>
              <a:t>data lakes, the ideal platform </a:t>
            </a:r>
            <a:r>
              <a:rPr lang="en-US" sz="1000" dirty="0" smtClean="0"/>
              <a:t>needs </a:t>
            </a:r>
            <a:r>
              <a:rPr lang="en-US" sz="1000" dirty="0"/>
              <a:t>to have great cost </a:t>
            </a:r>
            <a:r>
              <a:rPr lang="en-US" sz="1000" dirty="0" smtClean="0"/>
              <a:t>economics and be storage rich with the ability </a:t>
            </a:r>
            <a:r>
              <a:rPr lang="en-US" sz="1000" dirty="0"/>
              <a:t>to scale – </a:t>
            </a:r>
            <a:r>
              <a:rPr lang="en-US" sz="1000" dirty="0" smtClean="0"/>
              <a:t>and the </a:t>
            </a:r>
            <a:r>
              <a:rPr lang="en-US" sz="1000" dirty="0"/>
              <a:t>LC922 perfectly delivers on these requirements. </a:t>
            </a:r>
            <a:r>
              <a:rPr lang="en-US" sz="1000" dirty="0" smtClean="0"/>
              <a:t>The </a:t>
            </a:r>
            <a:r>
              <a:rPr lang="en-US" sz="1000" dirty="0"/>
              <a:t>LC921 is ideal for dense </a:t>
            </a:r>
            <a:r>
              <a:rPr lang="en-US" sz="1000" dirty="0" smtClean="0"/>
              <a:t>computing – with a 1U </a:t>
            </a:r>
            <a:r>
              <a:rPr lang="en-US" sz="1000" dirty="0"/>
              <a:t>form </a:t>
            </a:r>
            <a:r>
              <a:rPr lang="en-US" sz="1000" dirty="0" smtClean="0"/>
              <a:t>factor and up </a:t>
            </a:r>
            <a:r>
              <a:rPr lang="en-US" sz="1000" dirty="0"/>
              <a:t>to 40 cores with 2TB RAM – allowing your business to drive the most compute in the smallest rack space</a:t>
            </a:r>
            <a:r>
              <a:rPr lang="en-US" sz="1000" dirty="0" smtClean="0"/>
              <a:t>.</a:t>
            </a:r>
          </a:p>
          <a:p>
            <a:endParaRPr lang="en-US"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sym typeface="Calibri"/>
              </a:rPr>
              <a:t>The LC922 and LC921 systems are the ideal platform to eliminate Big Data bottlenecks. How would you like to get results and insights faster by improving Spark performance by 59%? What better competitive advantage can you achieve if you can double the number of data scientist users at faster response times? What would it mean for your business if you can achieve 2x the price performance on key open source data intensive applications such as MongoDB? The Power LC systems enable you to achieve these goals with superior price performance.</a:t>
            </a:r>
          </a:p>
          <a:p>
            <a:endParaRPr lang="en-US" sz="10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Watson</a:t>
            </a:r>
            <a:r>
              <a:rPr lang="en-US" sz="1000" baseline="0" dirty="0" smtClean="0"/>
              <a:t> Studio Local (WSL) does not require GPUs in the servers. It will work on systems without GPUs as well – albeit with slower model training. If you do have a requirement for GPUs (for example, there’s a need to speed up model training times) then LC922 servers can be used for the data lake (or for the other nodes in the WSL cluster that aren’t involved in model training) and AC922 servers can be used to do the model training (which uses data pulled from the data lake). Or, if there isn’t a requirement for GPUs then model training can be performed on the LC922 server as well (albeit with less performance than can be expected with an AC922 server). </a:t>
            </a:r>
            <a:r>
              <a:rPr lang="en-US" sz="1000" baseline="0" smtClean="0"/>
              <a:t>You will see an example of this coming up on the next slide.</a:t>
            </a:r>
            <a:endParaRPr lang="en-US" sz="1000" dirty="0" smtClean="0"/>
          </a:p>
        </p:txBody>
      </p:sp>
      <p:sp>
        <p:nvSpPr>
          <p:cNvPr id="4" name="Slide Number Placeholder 3"/>
          <p:cNvSpPr>
            <a:spLocks noGrp="1"/>
          </p:cNvSpPr>
          <p:nvPr>
            <p:ph type="sldNum" sz="quarter" idx="10"/>
          </p:nvPr>
        </p:nvSpPr>
        <p:spPr/>
        <p:txBody>
          <a:bodyPr/>
          <a:lstStyle/>
          <a:p>
            <a:fld id="{4DD46665-5B3A-8D46-865B-38BA7E62978E}" type="slidenum">
              <a:rPr lang="en-US" smtClean="0"/>
              <a:t>36</a:t>
            </a:fld>
            <a:endParaRPr lang="en-US" dirty="0"/>
          </a:p>
        </p:txBody>
      </p:sp>
    </p:spTree>
    <p:extLst>
      <p:ext uri="{BB962C8B-B14F-4D97-AF65-F5344CB8AC3E}">
        <p14:creationId xmlns:p14="http://schemas.microsoft.com/office/powerpoint/2010/main" val="215200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rPr>
              <a:t>We have some fantastic proof-points showcasing WSL performance, scalability and price-performance advantage when deployed on Power Systems vs. commodity infrastructure.</a:t>
            </a:r>
            <a:endParaRPr lang="en-US" sz="1000" dirty="0" smtClean="0"/>
          </a:p>
          <a:p>
            <a:endParaRPr lang="en-US" sz="1000" dirty="0" smtClean="0"/>
          </a:p>
          <a:p>
            <a:r>
              <a:rPr lang="en-US" sz="1000" kern="1200" dirty="0" smtClean="0">
                <a:solidFill>
                  <a:schemeClr val="tx1"/>
                </a:solidFill>
                <a:effectLst/>
              </a:rPr>
              <a:t>Before we review those proof points I want to talk about a couple of key infrastructure characteristics to derive the most out of your WSL Deployment. These characteristics are:</a:t>
            </a:r>
            <a:r>
              <a:rPr lang="en-US" sz="1000" dirty="0" smtClean="0"/>
              <a:t/>
            </a:r>
            <a:br>
              <a:rPr lang="en-US" sz="1000" dirty="0" smtClean="0"/>
            </a:br>
            <a:endParaRPr lang="en-US" sz="1000" dirty="0" smtClean="0"/>
          </a:p>
          <a:p>
            <a:r>
              <a:rPr lang="en-US" sz="1000" kern="1200" dirty="0" smtClean="0">
                <a:solidFill>
                  <a:schemeClr val="tx1"/>
                </a:solidFill>
                <a:effectLst/>
              </a:rPr>
              <a:t>(1) Ability to support and scale number of data scientists that can be on-boarded </a:t>
            </a:r>
            <a:endParaRPr lang="en-US" sz="1000" dirty="0" smtClean="0"/>
          </a:p>
          <a:p>
            <a:r>
              <a:rPr lang="en-US" sz="1000" kern="1200" dirty="0" smtClean="0">
                <a:solidFill>
                  <a:schemeClr val="tx1"/>
                </a:solidFill>
                <a:effectLst/>
              </a:rPr>
              <a:t>(2) Ability to train and build models faster</a:t>
            </a:r>
            <a:endParaRPr lang="en-US" sz="1000" dirty="0" smtClean="0"/>
          </a:p>
          <a:p>
            <a:r>
              <a:rPr lang="en-US" sz="1000" dirty="0" smtClean="0"/>
              <a:t/>
            </a:r>
            <a:br>
              <a:rPr lang="en-US" sz="1000" dirty="0" smtClean="0"/>
            </a:br>
            <a:r>
              <a:rPr lang="en-US" sz="1000" kern="1200" dirty="0" smtClean="0">
                <a:solidFill>
                  <a:schemeClr val="tx1"/>
                </a:solidFill>
                <a:effectLst/>
              </a:rPr>
              <a:t>Power Systems shines in both these aspects. We can support a higher number of users on a smaller infrastructure footprint and thereby reduce infrastructure cost and sprawl. The ability to train and build models faster drives up data scientist productivity and improves time to insight.</a:t>
            </a:r>
            <a:endParaRPr lang="en-US" sz="1000" dirty="0" smtClean="0"/>
          </a:p>
          <a:p>
            <a:endParaRPr lang="en-US" sz="1000" dirty="0" smtClean="0"/>
          </a:p>
          <a:p>
            <a:r>
              <a:rPr lang="en-US" sz="1000" kern="1200" dirty="0" smtClean="0">
                <a:solidFill>
                  <a:schemeClr val="tx1"/>
                </a:solidFill>
                <a:effectLst/>
              </a:rPr>
              <a:t>This is a performance benchmark based on internal testing on an IBM Power System LC 922 and a 2-socket Intel Xeon SP (Skylake) system.</a:t>
            </a:r>
            <a:endParaRPr lang="en-US" sz="1000" dirty="0" smtClean="0"/>
          </a:p>
          <a:p>
            <a:endParaRPr lang="en-US" sz="1000" dirty="0" smtClean="0"/>
          </a:p>
          <a:p>
            <a:r>
              <a:rPr lang="en-US" sz="1000" kern="1200" dirty="0" smtClean="0">
                <a:solidFill>
                  <a:schemeClr val="tx1"/>
                </a:solidFill>
                <a:effectLst/>
              </a:rPr>
              <a:t>The workload used is a common k-means clustering machine learning algorithm using Python and Tensorflow. The goal is to execute the core computational steps to form 5 clusters using a k-means clustering algorithm with a 1 GB data set (350694 (rows) X 301 (columns) float64 data set). </a:t>
            </a:r>
            <a:r>
              <a:rPr lang="en-US" sz="1000" b="0" i="0" u="none" strike="noStrike" kern="1200" baseline="0" dirty="0" smtClean="0">
                <a:solidFill>
                  <a:schemeClr val="tx1"/>
                </a:solidFill>
                <a:latin typeface="+mn-lt"/>
                <a:ea typeface="+mn-ea"/>
                <a:cs typeface="+mn-cs"/>
              </a:rPr>
              <a:t>k-means clustering is a popular algorithm for cluster analysis, with the goal of finding groups in the data. The "k" in the name refers to the number of groups or clusters that you want to define (in this case 5). This is particularly useful for things like customer analysis, where you want to group together customers that are similar to each other.</a:t>
            </a:r>
          </a:p>
          <a:p>
            <a:endParaRPr lang="en-US" sz="1000" dirty="0" smtClean="0"/>
          </a:p>
          <a:p>
            <a:r>
              <a:rPr lang="en-US" sz="1000" kern="1200" dirty="0" smtClean="0">
                <a:solidFill>
                  <a:schemeClr val="tx1"/>
                </a:solidFill>
                <a:effectLst/>
              </a:rPr>
              <a:t>The configurations used were:</a:t>
            </a:r>
            <a:endParaRPr lang="en-US" sz="1000" dirty="0" smtClean="0"/>
          </a:p>
          <a:p>
            <a:pPr marL="171450" indent="-171450">
              <a:buFont typeface="Arial" panose="020B0604020202020204" pitchFamily="34" charset="0"/>
              <a:buChar char="•"/>
            </a:pPr>
            <a:r>
              <a:rPr lang="en-US" sz="1000" kern="1200" dirty="0" smtClean="0">
                <a:solidFill>
                  <a:schemeClr val="tx1"/>
                </a:solidFill>
                <a:effectLst/>
              </a:rPr>
              <a:t>IBM Power LC922 (2x22-core/2.6 GHz/512 GB memory) using 10 x 4TB HDD, 10 GbE two-port, RHEL 7.5 LE for Power9</a:t>
            </a:r>
          </a:p>
          <a:p>
            <a:pPr marL="171450" indent="-171450">
              <a:buFont typeface="Arial" panose="020B0604020202020204" pitchFamily="34" charset="0"/>
              <a:buChar char="•"/>
            </a:pPr>
            <a:r>
              <a:rPr lang="en-US" sz="1000" kern="1200" dirty="0" smtClean="0">
                <a:solidFill>
                  <a:schemeClr val="tx1"/>
                </a:solidFill>
                <a:effectLst/>
              </a:rPr>
              <a:t>Competitive stack: 2-socket Intel Xeon SP (Skylake) Gold 6140 (2x18-core/2.4 GHz/512 GB memory) using 10 x 4TB HDD, 10 GbE two-port and RHEL 7.5</a:t>
            </a:r>
            <a:endParaRPr lang="en-US" sz="1000" dirty="0" smtClean="0"/>
          </a:p>
          <a:p>
            <a:endParaRPr lang="en-US" sz="1000" kern="1200" dirty="0" smtClean="0">
              <a:solidFill>
                <a:schemeClr val="tx1"/>
              </a:solidFill>
              <a:effectLst/>
            </a:endParaRPr>
          </a:p>
          <a:p>
            <a:r>
              <a:rPr lang="en-US" sz="1000" kern="1200" dirty="0" smtClean="0">
                <a:solidFill>
                  <a:schemeClr val="tx1"/>
                </a:solidFill>
                <a:effectLst/>
              </a:rPr>
              <a:t>The Power System servers were capable of supporting 2X the number of users with a faster response time than the competitive Intel servers based on the latest version of Intel processors</a:t>
            </a:r>
            <a:r>
              <a:rPr lang="en-US" sz="1000" kern="1200" baseline="0" dirty="0" smtClean="0">
                <a:solidFill>
                  <a:schemeClr val="tx1"/>
                </a:solidFill>
                <a:effectLst/>
              </a:rPr>
              <a:t> </a:t>
            </a:r>
            <a:r>
              <a:rPr lang="en-US" sz="1000" kern="1200" dirty="0" smtClean="0">
                <a:solidFill>
                  <a:schemeClr val="tx1"/>
                </a:solidFill>
                <a:effectLst/>
              </a:rPr>
              <a:t>(Skylake). Also, for the same number of users we saw a 41% faster time-to-result. This faster response time was valid as we scaled the number of simultaneous users from 4 to 8. Intel servers were not able to scale beyond 8 users.</a:t>
            </a:r>
          </a:p>
          <a:p>
            <a:endParaRPr lang="en-US" sz="1000" kern="1200" dirty="0" smtClean="0">
              <a:solidFill>
                <a:schemeClr val="tx1"/>
              </a:solidFill>
              <a:effectLst/>
            </a:endParaRPr>
          </a:p>
          <a:p>
            <a:r>
              <a:rPr lang="en-US" sz="1000" b="1" kern="1200" dirty="0" smtClean="0">
                <a:solidFill>
                  <a:schemeClr val="tx1"/>
                </a:solidFill>
                <a:effectLst/>
              </a:rPr>
              <a:t>Benchmark Details:</a:t>
            </a:r>
          </a:p>
          <a:p>
            <a:pPr marL="228594" indent="-228594" defTabSz="685783">
              <a:buFont typeface="+mj-lt"/>
              <a:buAutoNum type="arabicPeriod"/>
              <a:defRPr/>
            </a:pPr>
            <a:r>
              <a:rPr lang="en-US" altLang="en-US" sz="800" dirty="0" smtClean="0">
                <a:ea typeface="ヒラギノ角ゴ Pro W3"/>
              </a:rPr>
              <a:t>Based on IBM internal testing of the core computational step to form 5 clusters using a 350694 x 301 float64 data set (1 GB) running the K-means algorithm using Apache Python ® and Tensorflow. Results valid as of 4/21/18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800" dirty="0" smtClean="0">
                <a:ea typeface="ヒラギノ角ゴ Pro W3"/>
              </a:rPr>
              <a:t>IBM Power LC922 (2x22-core/2.6 GHz/512 GB memory) using 10 x 4TB HDD, 10 GbE two-port, RHEL 7.5 LE for Power9</a:t>
            </a:r>
          </a:p>
          <a:p>
            <a:pPr marL="228594" indent="-228594" defTabSz="685783">
              <a:buFont typeface="+mj-lt"/>
              <a:buAutoNum type="arabicPeriod"/>
              <a:defRPr/>
            </a:pPr>
            <a:r>
              <a:rPr lang="en-US" altLang="en-US" sz="800" dirty="0" smtClean="0">
                <a:ea typeface="ヒラギノ角ゴ Pro W3"/>
              </a:rPr>
              <a:t>Competitive stack: 2-socket Intel Xeon SP (Skylake) Gold 6140 (2x18-core/2.4 GHz/512 GB memory) using 10 x 4TB HDD, 10 GbE two-port and RHEL 7.5</a:t>
            </a:r>
          </a:p>
          <a:p>
            <a:pPr marL="228594" indent="-228594" defTabSz="685783">
              <a:buFont typeface="+mj-lt"/>
              <a:buAutoNum type="arabicPeriod"/>
              <a:defRPr/>
            </a:pPr>
            <a:r>
              <a:rPr lang="en-US" altLang="en-US" sz="800" dirty="0" smtClean="0">
                <a:latin typeface="Arial Narrow" panose="020B0606020202030204" pitchFamily="34" charset="0"/>
                <a:ea typeface="ヒラギノ角ゴ Pro W3" panose="020B0300000000000000"/>
              </a:rPr>
              <a:t>Apache®, Apache Python®, and associated logos are either registered trademarks or trademarks of the </a:t>
            </a:r>
            <a:r>
              <a:rPr lang="en-US" altLang="en-US" sz="800" dirty="0" smtClean="0">
                <a:latin typeface="Arial Narrow" panose="020B0606020202030204" pitchFamily="34" charset="0"/>
                <a:ea typeface="ヒラギノ角ゴ Pro W3" panose="020B0300000000000000"/>
                <a:hlinkClick r:id="rId3"/>
              </a:rPr>
              <a:t>Apache Software Foundation</a:t>
            </a:r>
            <a:r>
              <a:rPr lang="en-US" altLang="en-US" sz="800" dirty="0" smtClean="0">
                <a:latin typeface="Arial Narrow" panose="020B0606020202030204" pitchFamily="34" charset="0"/>
                <a:ea typeface="ヒラギノ角ゴ Pro W3" panose="020B0300000000000000"/>
              </a:rPr>
              <a:t> in the United States and/or other countries. No endorsement by The Apache Software Foundation is implied by the use of these marks.</a:t>
            </a:r>
            <a:endParaRPr lang="en-US" altLang="en-US" sz="800" dirty="0" smtClean="0">
              <a:latin typeface="Arial Narrow" panose="020B0606020202030204" pitchFamily="34" charset="0"/>
              <a:ea typeface="ヒラギノ角ゴ Pro W3" panose="020B030000000000000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909814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rPr>
              <a:t>Now, when we switched to GPU-accelerated servers, we saw very similar results. Deep learning workloads are very compute-intensive</a:t>
            </a:r>
            <a:r>
              <a:rPr lang="en-US" sz="1000" kern="1200" baseline="0" dirty="0" smtClean="0">
                <a:solidFill>
                  <a:schemeClr val="tx1"/>
                </a:solidFill>
                <a:effectLst/>
              </a:rPr>
              <a:t> and are perfect </a:t>
            </a:r>
            <a:r>
              <a:rPr lang="en-US" sz="1000" kern="1200" dirty="0" smtClean="0">
                <a:solidFill>
                  <a:schemeClr val="tx1"/>
                </a:solidFill>
                <a:effectLst/>
              </a:rPr>
              <a:t>for acceleration with GPUs.</a:t>
            </a:r>
            <a:endParaRPr lang="en-US" sz="1000" dirty="0" smtClean="0"/>
          </a:p>
          <a:p>
            <a:endParaRPr lang="en-US" sz="1000" dirty="0" smtClean="0"/>
          </a:p>
          <a:p>
            <a:r>
              <a:rPr lang="en-US" sz="1000" kern="1200" dirty="0" smtClean="0">
                <a:solidFill>
                  <a:schemeClr val="tx1"/>
                </a:solidFill>
                <a:effectLst/>
              </a:rPr>
              <a:t>We used the same workload: k-means cluster machine learning algorithm using Python and TensorFlow. In this scenario, the algorithm is GPU-accelerated. Similar</a:t>
            </a:r>
            <a:r>
              <a:rPr lang="en-US" sz="1000" kern="1200" baseline="0" dirty="0" smtClean="0">
                <a:solidFill>
                  <a:schemeClr val="tx1"/>
                </a:solidFill>
                <a:effectLst/>
              </a:rPr>
              <a:t> to the previous test, </a:t>
            </a:r>
            <a:r>
              <a:rPr lang="en-US" sz="1000" kern="1200" dirty="0" smtClean="0">
                <a:solidFill>
                  <a:schemeClr val="tx1"/>
                </a:solidFill>
                <a:effectLst/>
              </a:rPr>
              <a:t>we wanted to form 5 clusters, but in this case with a larger dataset – 15 GB (5270410 x 301 float64 data set).</a:t>
            </a:r>
            <a:r>
              <a:rPr lang="en-US" sz="1000" kern="1200" baseline="0" dirty="0" smtClean="0">
                <a:solidFill>
                  <a:schemeClr val="tx1"/>
                </a:solidFill>
                <a:effectLst/>
              </a:rPr>
              <a:t> </a:t>
            </a:r>
            <a:r>
              <a:rPr lang="en-US" sz="1000" b="0" i="0" u="none" strike="noStrike" kern="1200" baseline="0" dirty="0" smtClean="0">
                <a:solidFill>
                  <a:schemeClr val="tx1"/>
                </a:solidFill>
                <a:latin typeface="+mn-lt"/>
                <a:ea typeface="+mn-ea"/>
                <a:cs typeface="+mn-cs"/>
              </a:rPr>
              <a:t>k-means clustering is a popular algorithm for cluster analysis, with the goal of finding groups in the data. The "k" in the name refers to the number of groups or clusters that you want to define (in this case 5). This is particularly useful for things like customer analysis, where you want to group together customers that are similar to each other.</a:t>
            </a:r>
            <a:endParaRPr lang="en-US" sz="1000" dirty="0" smtClean="0"/>
          </a:p>
          <a:p>
            <a:endParaRPr lang="en-US" sz="1000" dirty="0" smtClean="0"/>
          </a:p>
          <a:p>
            <a:r>
              <a:rPr lang="en-US" sz="1000" kern="1200" dirty="0" smtClean="0">
                <a:solidFill>
                  <a:schemeClr val="tx1"/>
                </a:solidFill>
                <a:effectLst/>
              </a:rPr>
              <a:t>The configurations used were:</a:t>
            </a:r>
            <a:endParaRPr lang="en-US" sz="1000" dirty="0" smtClean="0"/>
          </a:p>
          <a:p>
            <a:pPr marL="171450" indent="-171450">
              <a:buFont typeface="Arial" panose="020B0604020202020204" pitchFamily="34" charset="0"/>
              <a:buChar char="•"/>
            </a:pPr>
            <a:r>
              <a:rPr lang="en-US" sz="1000" kern="1200" dirty="0" smtClean="0">
                <a:solidFill>
                  <a:schemeClr val="tx1"/>
                </a:solidFill>
                <a:effectLst/>
              </a:rPr>
              <a:t>IBM Power AC922 (2x20-core/3.78 GHz and 4 NVIDIA® Tesla® V100 GPUs with NVLink) using 2x 960 GB SSD, 10 GbE two-port, RHEL 7.5 LE for Power9. Total 1 TB memory, each user assigned 180 GB in WSL.</a:t>
            </a:r>
            <a:endParaRPr lang="en-US" sz="1000" dirty="0" smtClean="0">
              <a:effectLst/>
            </a:endParaRPr>
          </a:p>
          <a:p>
            <a:pPr marL="171450" indent="-171450">
              <a:buFont typeface="Arial" panose="020B0604020202020204" pitchFamily="34" charset="0"/>
              <a:buChar char="•"/>
            </a:pPr>
            <a:r>
              <a:rPr lang="en-US" sz="1000" kern="1200" dirty="0" smtClean="0">
                <a:solidFill>
                  <a:schemeClr val="tx1"/>
                </a:solidFill>
                <a:effectLst/>
              </a:rPr>
              <a:t>Competitive stack: 2-socket Intel Xeon SP (Skylake and 4 NVIDIA® Tesla® V100 GPUs) Gold 6150 (2x18-core/2.7 GHz) using 2x 960 GB SSD, 10 GbE two-port and RHEL 7.5. Total 768 GB memory, each user assigned 180 GB in WSL.</a:t>
            </a:r>
            <a:endParaRPr lang="en-US" sz="1000" dirty="0" smtClean="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
            </a:r>
            <a:br>
              <a:rPr lang="en-US" sz="1000" dirty="0" smtClean="0"/>
            </a:br>
            <a:r>
              <a:rPr lang="en-US" sz="1000" kern="1200" dirty="0" smtClean="0">
                <a:solidFill>
                  <a:schemeClr val="tx1"/>
                </a:solidFill>
                <a:effectLst/>
              </a:rPr>
              <a:t>Again, we saw 2X faster time-to-results on IBM Power Systems (AC922) vs. Intel x86 servers with GPUs. The AC922 Power server is the blue line which shows delivering the results in half the time vs. Intel Skylake – with both servers configured with four Nvidia Tesla V100 GPUs. The results were consistent as we scaled the number of users from 1 to 4.</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unique software performance features in PowerAI and NVLINK 2.0 capability in Power allow the GPU to efficiently access the CPU memory and avoid IO bottlenecks.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rPr>
              <a:t>Benchmark details:</a:t>
            </a:r>
            <a:endParaRPr lang="en-US" sz="1000" kern="1200" dirty="0" smtClean="0">
              <a:solidFill>
                <a:schemeClr val="tx1"/>
              </a:solidFill>
              <a:effectLst/>
            </a:endParaRPr>
          </a:p>
          <a:p>
            <a:pPr marL="228594" indent="-228594" defTabSz="685783">
              <a:buFont typeface="+mj-lt"/>
              <a:buAutoNum type="arabicPeriod"/>
              <a:defRPr/>
            </a:pPr>
            <a:r>
              <a:rPr lang="en-US" altLang="en-US" sz="800" dirty="0" smtClean="0">
                <a:ea typeface="ヒラギノ角ゴ Pro W3"/>
              </a:rPr>
              <a:t>Based on IBM internal testing of the core computational step to form 5 clusters using a 5270410 x 301 float64 data set (15 GB) running the K-means algorithm using Apache Python ® and Tensorflow. Results valid as of 6/13/2018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800" dirty="0" smtClean="0">
                <a:ea typeface="ヒラギノ角ゴ Pro W3"/>
              </a:rPr>
              <a:t>IBM Power AC922 (2x20-core/3.78 GHz and 4 NVIDIA® Tesla® V100 GPUs with NVLink) using 2x 960 GB SSD, 10 GbE two-port, RHEL 7.5 LE for Power9. Total 1 TB memory, each user assigned 180 GB in WSL. </a:t>
            </a:r>
          </a:p>
          <a:p>
            <a:pPr marL="228594" indent="-228594" defTabSz="685783">
              <a:buFont typeface="+mj-lt"/>
              <a:buAutoNum type="arabicPeriod"/>
              <a:defRPr/>
            </a:pPr>
            <a:r>
              <a:rPr lang="en-US" altLang="en-US" sz="800" dirty="0" smtClean="0">
                <a:ea typeface="ヒラギノ角ゴ Pro W3"/>
              </a:rPr>
              <a:t>Competitive stack: 2-socket Intel Xeon SP (Skylake and 4 NVIDIA® Tesla® V100 GPUs) Gold 6150 (2x18-core/2.7 GHz) using 2x 960 GB SSD, 10 GbE two-port and RHEL 7.5. Total 768 GB memory, each user assigned 180 GB in WSL.</a:t>
            </a:r>
          </a:p>
          <a:p>
            <a:pPr marL="228594" indent="-228594" defTabSz="685783">
              <a:buFont typeface="+mj-lt"/>
              <a:buAutoNum type="arabicPeriod"/>
              <a:defRPr/>
            </a:pPr>
            <a:r>
              <a:rPr lang="en-US" altLang="en-US" sz="800" dirty="0" smtClean="0">
                <a:latin typeface="Arial Narrow" panose="020B0606020202030204" pitchFamily="34" charset="0"/>
                <a:ea typeface="ヒラギノ角ゴ Pro W3" panose="020B0300000000000000"/>
              </a:rPr>
              <a:t>Apache®, Apache Python®, and associated logos are either registered trademarks or trademarks of the </a:t>
            </a:r>
            <a:r>
              <a:rPr lang="en-US" altLang="en-US" sz="800" dirty="0" smtClean="0">
                <a:latin typeface="Arial Narrow" panose="020B0606020202030204" pitchFamily="34" charset="0"/>
                <a:ea typeface="ヒラギノ角ゴ Pro W3" panose="020B0300000000000000"/>
                <a:hlinkClick r:id="rId3"/>
              </a:rPr>
              <a:t>Apache Software Foundation</a:t>
            </a:r>
            <a:r>
              <a:rPr lang="en-US" altLang="en-US" sz="800" dirty="0" smtClean="0">
                <a:latin typeface="Arial Narrow" panose="020B0606020202030204" pitchFamily="34" charset="0"/>
                <a:ea typeface="ヒラギノ角ゴ Pro W3" panose="020B0300000000000000"/>
              </a:rPr>
              <a:t> in the United States and/or other countries. No endorsement by The Apache Software Foundation is implied by the use of these marks.</a:t>
            </a:r>
            <a:endParaRPr lang="en-US" altLang="en-US" sz="800" dirty="0" smtClean="0">
              <a:latin typeface="Arial Narrow" panose="020B0606020202030204" pitchFamily="34" charset="0"/>
              <a:ea typeface="ヒラギノ角ゴ Pro W3" panose="020B030000000000000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809992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Here is another view of the performance results from the earlier LC922 performance slide (where we compared the k-means clustering performance on LC922 (CPU only servers) vs x86 Intel Skylake servers). We saw a 41% faster time-to-result on LC922 at a 22% lower price point compared to the competitive server.</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Benchmark</a:t>
            </a:r>
            <a:r>
              <a:rPr lang="en-US" sz="1000" b="1" kern="1200" baseline="0" dirty="0" smtClean="0">
                <a:solidFill>
                  <a:schemeClr val="tx1"/>
                </a:solidFill>
                <a:effectLst/>
                <a:latin typeface="+mn-lt"/>
                <a:ea typeface="+mn-ea"/>
                <a:cs typeface="+mn-cs"/>
              </a:rPr>
              <a:t> Details:</a:t>
            </a:r>
          </a:p>
          <a:p>
            <a:pPr marL="228594" indent="-228594" defTabSz="685783">
              <a:buFont typeface="+mj-lt"/>
              <a:buAutoNum type="arabicPeriod"/>
              <a:defRPr/>
            </a:pPr>
            <a:r>
              <a:rPr lang="en-US" altLang="en-US" sz="800" dirty="0" smtClean="0">
                <a:ea typeface="ヒラギノ角ゴ Pro W3"/>
              </a:rPr>
              <a:t>Based on IBM internal testing of the core computational step for 8 users to form 5 clusters using a 350694 x 301 float64 data set (1 GB) running the K-means algorithm using Apache Python ® and Tensorflow. Results valid as of 4/21/18 and conducted under laboratory condition with speculative execution controls to mitigate user-to-kernel and user-to-user side-channel attacks on both systems, individual results can vary based on workload size, use of storage subsystems &amp; other conditions.</a:t>
            </a:r>
          </a:p>
          <a:p>
            <a:pPr marL="228594" indent="-228594" defTabSz="685783">
              <a:buFont typeface="+mj-lt"/>
              <a:buAutoNum type="arabicPeriod"/>
              <a:defRPr/>
            </a:pPr>
            <a:r>
              <a:rPr lang="en-US" altLang="en-US" sz="800" dirty="0" smtClean="0">
                <a:ea typeface="ヒラギノ角ゴ Pro W3"/>
              </a:rPr>
              <a:t>IBM Power LC922 2x22-core/2.6 GHz/512 GB memory) using 10 x 4TB HDD, 10 GbE two-port, RHEL 7.5 LE for Power9</a:t>
            </a:r>
          </a:p>
          <a:p>
            <a:pPr marL="228594" indent="-228594" defTabSz="685783">
              <a:buFont typeface="+mj-lt"/>
              <a:buAutoNum type="arabicPeriod"/>
              <a:defRPr/>
            </a:pPr>
            <a:r>
              <a:rPr lang="en-US" altLang="en-US" sz="800" dirty="0" smtClean="0">
                <a:ea typeface="ヒラギノ角ゴ Pro W3"/>
              </a:rPr>
              <a:t>Competitive stack: 2-socket Intel Xeon SP (Skylake) Gold 6140 (2x18-core/2.4 GHz/512 GB memory) using 10 x 4TB HDD, 10 GbE two-port and RHEL 7.5</a:t>
            </a:r>
          </a:p>
          <a:p>
            <a:pPr marL="228594" indent="-228594" defTabSz="685783">
              <a:buFont typeface="+mj-lt"/>
              <a:buAutoNum type="arabicPeriod"/>
              <a:defRPr/>
            </a:pPr>
            <a:r>
              <a:rPr lang="en-US" altLang="en-US" sz="800" dirty="0" smtClean="0"/>
              <a:t>Pricing is based on Power LC922 </a:t>
            </a:r>
            <a:r>
              <a:rPr lang="en-US" altLang="en-US" sz="800" dirty="0" smtClean="0">
                <a:hlinkClick r:id="rId3"/>
              </a:rPr>
              <a:t>http://www-03.ibm.com/systems/power/hardware/linux-lc.html</a:t>
            </a:r>
            <a:r>
              <a:rPr lang="en-US" altLang="en-US" sz="800" dirty="0" smtClean="0"/>
              <a:t> and publicly available x86 pricing.</a:t>
            </a:r>
          </a:p>
          <a:p>
            <a:pPr marL="228594" indent="-228594" defTabSz="685783">
              <a:buFont typeface="+mj-lt"/>
              <a:buAutoNum type="arabicPeriod"/>
              <a:defRPr/>
            </a:pPr>
            <a:r>
              <a:rPr lang="en-US" altLang="en-US" sz="800" dirty="0" smtClean="0">
                <a:latin typeface="Arial Narrow" panose="020B0606020202030204" pitchFamily="34" charset="0"/>
                <a:ea typeface="ヒラギノ角ゴ Pro W3" panose="020B0300000000000000"/>
              </a:rPr>
              <a:t>Apache®, Apache Python®, and associated logos are either registered trademarks or trademarks of the </a:t>
            </a:r>
            <a:r>
              <a:rPr lang="en-US" altLang="en-US" sz="800" dirty="0" smtClean="0">
                <a:latin typeface="Arial Narrow" panose="020B0606020202030204" pitchFamily="34" charset="0"/>
                <a:ea typeface="ヒラギノ角ゴ Pro W3" panose="020B0300000000000000"/>
                <a:hlinkClick r:id="rId4"/>
              </a:rPr>
              <a:t>Apache Software Foundation</a:t>
            </a:r>
            <a:r>
              <a:rPr lang="en-US" altLang="en-US" sz="800" dirty="0" smtClean="0">
                <a:latin typeface="Arial Narrow" panose="020B0606020202030204" pitchFamily="34" charset="0"/>
                <a:ea typeface="ヒラギノ角ゴ Pro W3" panose="020B0300000000000000"/>
              </a:rPr>
              <a:t> in the United States and/or other countries. No endorsement by The Apache Software Foundation is implied by the use of these marks.</a:t>
            </a:r>
            <a:endParaRPr lang="en-US" altLang="en-US" sz="800" dirty="0" smtClean="0">
              <a:latin typeface="Arial Narrow" panose="020B0606020202030204" pitchFamily="34" charset="0"/>
              <a:ea typeface="ヒラギノ角ゴ Pro W3" panose="020B030000000000000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8D02FFD-07D4-5C4F-BD77-92100817734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170931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b="0" dirty="0" smtClean="0"/>
              <a:t>There are many different ways that data science is used. Some of the more common use cases are shown on the slide. And it’s not limited to any one industry – all industries can take advantage of data science and machine learning. Take a minute and bring up your web</a:t>
            </a:r>
            <a:r>
              <a:rPr lang="en-US" sz="1000" b="0" baseline="0" dirty="0" smtClean="0"/>
              <a:t> browser. Do a Google search on “data science retail” or “data science finance” (no quotes) and you’ll see more results than you’ll ever be able to read. Keep this in mind the next time you’re meeting with a client – it’s a great way to prepare.</a:t>
            </a:r>
          </a:p>
          <a:p>
            <a:endParaRPr lang="en-US" sz="1000" b="0" baseline="0" dirty="0" smtClean="0"/>
          </a:p>
          <a:p>
            <a:r>
              <a:rPr lang="en-US" sz="1000" b="0" baseline="0" dirty="0" smtClean="0"/>
              <a:t>More details on the use cases shown on the slide can be found below. </a:t>
            </a:r>
            <a:endParaRPr lang="en-US" sz="1000" b="0" dirty="0" smtClean="0"/>
          </a:p>
          <a:p>
            <a:endParaRPr lang="en-US" sz="1000" b="0" dirty="0" smtClean="0"/>
          </a:p>
          <a:p>
            <a:r>
              <a:rPr lang="en-US" sz="1000" b="1" dirty="0" smtClean="0"/>
              <a:t>Hyper or Radical Personalization</a:t>
            </a:r>
          </a:p>
          <a:p>
            <a:endParaRPr lang="en-US" sz="1000" b="1" dirty="0" smtClean="0"/>
          </a:p>
          <a:p>
            <a:r>
              <a:rPr lang="en-US" sz="1000" dirty="0" smtClean="0"/>
              <a:t>One of the most visible</a:t>
            </a:r>
            <a:r>
              <a:rPr lang="en-US" sz="1000" baseline="0" dirty="0" smtClean="0"/>
              <a:t> applications of data science is its use in personalizing the online shopping or online content delivery experience. The level of personalization goes further than anything else done before </a:t>
            </a:r>
            <a:r>
              <a:rPr lang="en-US" sz="1000" dirty="0" smtClean="0"/>
              <a:t>and that is why it is</a:t>
            </a:r>
            <a:r>
              <a:rPr lang="en-US" sz="1000" baseline="0" dirty="0" smtClean="0"/>
              <a:t> now called hyper or radical personalization.</a:t>
            </a:r>
            <a:endParaRPr lang="en-US" sz="1000" dirty="0" smtClean="0"/>
          </a:p>
          <a:p>
            <a:endParaRPr lang="en-US" sz="1000" dirty="0" smtClean="0"/>
          </a:p>
          <a:p>
            <a:r>
              <a:rPr lang="en-US" sz="1000" dirty="0" smtClean="0"/>
              <a:t>The underlying</a:t>
            </a:r>
            <a:r>
              <a:rPr lang="en-US" sz="1000" baseline="0" dirty="0" smtClean="0"/>
              <a:t> algorithms capture each consumer’s content preferences and shopping patterns, compare them with those of other consumers and determine the content or shopping items that each individual would be most likely interested in. This is easily observed on websites like Netflix, Amazon or Facebook where the page served to each individual is unique. </a:t>
            </a:r>
          </a:p>
          <a:p>
            <a:endParaRPr lang="en-US" sz="1000" dirty="0" smtClean="0"/>
          </a:p>
          <a:p>
            <a:r>
              <a:rPr lang="en-US" sz="1000" b="1" dirty="0" smtClean="0"/>
              <a:t>Price and Product Optimization</a:t>
            </a:r>
          </a:p>
          <a:p>
            <a:endParaRPr lang="en-US" sz="1000" b="0" dirty="0" smtClean="0"/>
          </a:p>
          <a:p>
            <a:r>
              <a:rPr lang="en-US" sz="1000" b="0" dirty="0" smtClean="0"/>
              <a:t>This is </a:t>
            </a:r>
            <a:r>
              <a:rPr lang="en-US" sz="1000" baseline="0" dirty="0" smtClean="0"/>
              <a:t>another area where data science is heavily applied with significant impact. Consider a traveler going from Los Angeles to New York City next month. Each of the major US carriers probably has tens of different flight itineraries to carry passengers. Each itinerary might contain one or more flights, and on each flight the customer might request a different class of service like business, economy plus, or economy. The airline has to price all these itineraries and classes of service given how many days in advance the customer is willing to book their flight. As the flight date approaches, competitors change their fares and seats either get filled up or remain empty. The airline needs to keep updating their fares to remain attractive and ensure that each seat will be filled by the highest paying customer. The same is true for hotels and rental cars. The volume of different classes of services and the complexity of setting the fares has led these industries in adopting data science approaches to setting and updating the fares on a daily basis (for example, executing Price Optimization).</a:t>
            </a:r>
          </a:p>
          <a:p>
            <a:endParaRPr lang="en-US" sz="1000" baseline="0" dirty="0" smtClean="0"/>
          </a:p>
          <a:p>
            <a:r>
              <a:rPr lang="en-US" sz="1000" dirty="0" smtClean="0"/>
              <a:t>Similarly, retailers</a:t>
            </a:r>
            <a:r>
              <a:rPr lang="en-US" sz="1000" baseline="0" dirty="0" smtClean="0"/>
              <a:t> have discovered that different products are more likely to sell in different quantities across stores that are visited by different demographics. In order to take advantage of this and respect the inventory holding capacity at each store, a different set of products or quantities (more on this in a bit) are taken to each store, one that ensures higher profits given the likely shoppers at that location. This is commonly known as Product Assortment Optimization.</a:t>
            </a:r>
            <a:endParaRPr lang="en-US" sz="1000" dirty="0" smtClean="0"/>
          </a:p>
          <a:p>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baseline="0" dirty="0" smtClean="0"/>
              <a:t>Predictions and Classifications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More accurate predictions of any kind is another application area for data science. We are already used to seeing weather forecasts but their impact to operations, transportation, product demand, consumption of goods and services can be further quantified through data science.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Another big area for data science is the classification of images or sensory input. This is particular useful for autonomous anything; for example, an autonomous vehicle that needs to classify the feedback it gets from sensors, such as a car in the next lane, a pedestrian crossing the street ahead, a red traffic light and so 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Similar techniques are also becoming more prevalent in medical fields where X-ray images or MRI scans can be reviewed by data science applications which can detect several symptoms and provide initial diagnosis with increasing confidence.</a:t>
            </a:r>
          </a:p>
          <a:p>
            <a:endParaRPr lang="en-US" sz="1000" baseline="0" dirty="0" smtClean="0"/>
          </a:p>
          <a:p>
            <a:r>
              <a:rPr lang="en-US" sz="1000" b="1" dirty="0" smtClean="0"/>
              <a:t>Resource Allocation and Strategic Planning</a:t>
            </a:r>
          </a:p>
          <a:p>
            <a:endParaRPr lang="en-US" sz="1000" b="1" dirty="0" smtClean="0"/>
          </a:p>
          <a:p>
            <a:r>
              <a:rPr lang="en-US" sz="1000" dirty="0" smtClean="0"/>
              <a:t>Another common</a:t>
            </a:r>
            <a:r>
              <a:rPr lang="en-US" sz="1000" baseline="0" dirty="0" smtClean="0"/>
              <a:t> area of data science applications has to do with the allocation and flow of product throughout the supply chain. How much should be transported, and on which carrier, from a manufacturer to a warehouse and then when should we resupply a retail location from that warehouse? If a lot of product is stored at the warehouse, too much liquidity is tied in inventory, if too little is stored then we won’t be able to respond to a surge in demand from a certain region or particular store. This needs to happen on a daily basis across 10s of manufacturers and suppliers, 100s of warehouses, 1000s of stores and 10s of 1000s of different products.</a:t>
            </a:r>
            <a:endParaRPr lang="en-US" sz="1000" dirty="0" smtClean="0"/>
          </a:p>
          <a:p>
            <a:endParaRPr lang="en-US" sz="1000" dirty="0" smtClean="0"/>
          </a:p>
          <a:p>
            <a:r>
              <a:rPr lang="en-US" sz="1000" dirty="0" smtClean="0"/>
              <a:t>Similarly, figuring out which</a:t>
            </a:r>
            <a:r>
              <a:rPr lang="en-US" sz="1000" baseline="0" dirty="0" smtClean="0"/>
              <a:t> pilot and crew need to work which flight, where to connect, and which connecting flight to take while respecting all union and Federal Aviation Administration (FAA) regulations is truly mind boggling. Airlines are currently using advanced data science applications to help them match crews with flights so that their operations run smoothly.</a:t>
            </a:r>
            <a:endParaRPr lang="en-US" sz="1000" dirty="0" smtClean="0"/>
          </a:p>
          <a:p>
            <a:endParaRPr lang="en-US" sz="1000" dirty="0" smtClean="0"/>
          </a:p>
          <a:p>
            <a:r>
              <a:rPr lang="en-US" sz="1000" dirty="0" smtClean="0"/>
              <a:t>The</a:t>
            </a:r>
            <a:r>
              <a:rPr lang="en-US" sz="1000" baseline="0" dirty="0" smtClean="0"/>
              <a:t> same is true for plant managers that have to determine which work order a manufacturing crew should work on at any given time. It is no easy task and cannot really be done manually since each task in the plant is really interconnected with previous work and is blocking future work. If something is moved to a future time it will likely create various conflicts that will have to be resolved with even more changes and so on.</a:t>
            </a:r>
          </a:p>
          <a:p>
            <a:endParaRPr lang="en-US" sz="1000" baseline="0" dirty="0" smtClean="0"/>
          </a:p>
          <a:p>
            <a:r>
              <a:rPr lang="en-US" sz="1000" baseline="0" dirty="0" smtClean="0"/>
              <a:t>Resource allocation and strategic planning applications are able to take into consideration all of these interdependent factors, operational constraints and determine the best course of action to achieve the required business goals.</a:t>
            </a:r>
            <a:endParaRPr lang="en-US" sz="1000" dirty="0" smtClean="0"/>
          </a:p>
          <a:p>
            <a:endParaRPr lang="en-US" sz="1000" baseline="0" dirty="0" smtClean="0"/>
          </a:p>
          <a:p>
            <a:r>
              <a:rPr lang="en-US" sz="1000" b="1" dirty="0" smtClean="0"/>
              <a:t>Discover Patterns, Anomalies</a:t>
            </a:r>
            <a:r>
              <a:rPr lang="en-US" sz="1000" b="1" baseline="0" dirty="0" smtClean="0"/>
              <a:t> and Trends</a:t>
            </a:r>
            <a:endParaRPr lang="en-US" sz="1000" b="0" baseline="0" dirty="0" smtClean="0"/>
          </a:p>
          <a:p>
            <a:endParaRPr lang="en-US" sz="1000" b="0" baseline="0" dirty="0" smtClean="0"/>
          </a:p>
          <a:p>
            <a:r>
              <a:rPr lang="en-US" sz="1000" b="0" dirty="0" smtClean="0"/>
              <a:t>Data science</a:t>
            </a:r>
            <a:r>
              <a:rPr lang="en-US" sz="1000" b="0" baseline="0" dirty="0" smtClean="0"/>
              <a:t> is also great at detecting patterns and trends and alerting us when these are broken. </a:t>
            </a:r>
            <a:r>
              <a:rPr lang="en-US" sz="1000" baseline="0" dirty="0" smtClean="0"/>
              <a:t>It is widely used in tax and insurance or healthcare fraud detection for specifically this reason. It is also the reason search engines are able to provide reasonable recommendations before you can finish typing in your search and how retailers know what you typically shop for. </a:t>
            </a:r>
            <a:endParaRPr lang="en-US" sz="1000" dirty="0" smtClean="0"/>
          </a:p>
          <a:p>
            <a:endParaRPr lang="en-US" sz="10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smtClean="0"/>
              <a:t>Natural Language Processing (NLP)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1"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smtClean="0"/>
              <a:t>Finally, specific approaches</a:t>
            </a:r>
            <a:r>
              <a:rPr lang="en-US" sz="1000" baseline="0" dirty="0" smtClean="0"/>
              <a:t> in data science are able to consume, understand and process natural language leading to applications such as the various Natural Language APIs of Watson.</a:t>
            </a:r>
            <a:endParaRPr lang="en-US" sz="1000" dirty="0" smtClean="0"/>
          </a:p>
        </p:txBody>
      </p:sp>
      <p:sp>
        <p:nvSpPr>
          <p:cNvPr id="4" name="Slide Number Placeholder 3"/>
          <p:cNvSpPr>
            <a:spLocks noGrp="1"/>
          </p:cNvSpPr>
          <p:nvPr>
            <p:ph type="sldNum" sz="quarter" idx="10"/>
          </p:nvPr>
        </p:nvSpPr>
        <p:spPr/>
        <p:txBody>
          <a:bodyPr/>
          <a:lstStyle/>
          <a:p>
            <a:fld id="{18D02FFD-07D4-5C4F-BD77-921008177348}" type="slidenum">
              <a:rPr lang="en-US" smtClean="0"/>
              <a:t>4</a:t>
            </a:fld>
            <a:endParaRPr lang="en-US" dirty="0"/>
          </a:p>
        </p:txBody>
      </p:sp>
    </p:spTree>
    <p:extLst>
      <p:ext uri="{BB962C8B-B14F-4D97-AF65-F5344CB8AC3E}">
        <p14:creationId xmlns:p14="http://schemas.microsoft.com/office/powerpoint/2010/main" val="168715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otes Placeholder 2"/>
          <p:cNvSpPr>
            <a:spLocks noGrp="1"/>
          </p:cNvSpPr>
          <p:nvPr>
            <p:ph type="body" idx="1"/>
          </p:nvPr>
        </p:nvSpPr>
        <p:spPr/>
        <p:txBody>
          <a:bodyPr/>
          <a:lstStyle/>
          <a:p>
            <a:r>
              <a:rPr lang="en-US" altLang="x-none" sz="1000" dirty="0" smtClean="0"/>
              <a:t>There is no denying that data science is a very hot topic these days. With the growing interest, development and use of artificial intelligence (AI) technologies over the last few years, the possibilities for how this technology can significantly change business – and even our day to day lives – now seem limitless. </a:t>
            </a:r>
          </a:p>
          <a:p>
            <a:endParaRPr lang="en-US" altLang="x-none" sz="1000" dirty="0" smtClean="0"/>
          </a:p>
          <a:p>
            <a:pPr lvl="0"/>
            <a:r>
              <a:rPr lang="en-US" altLang="x-none" sz="1000" dirty="0" smtClean="0"/>
              <a:t>While new hardware, software and algorithms are leading us down the path of commoditized AI, there is still a need for somebody that can take the ever-growing mountains of data and apply this technology to gain insight from it. This is where the data scientist comes in.</a:t>
            </a:r>
          </a:p>
          <a:p>
            <a:pPr lvl="0"/>
            <a:endParaRPr lang="en-US" altLang="x-none" sz="1000" dirty="0" smtClean="0"/>
          </a:p>
          <a:p>
            <a:pPr lvl="0"/>
            <a:r>
              <a:rPr lang="en-US" altLang="x-none" sz="1000" dirty="0" smtClean="0"/>
              <a:t>Data science is such a hot field that data scientist is one of the most in-demand jobs (and therefore, one that is also very well paid :-) </a:t>
            </a:r>
            <a:r>
              <a:rPr lang="en-US" sz="1000" dirty="0" smtClean="0"/>
              <a:t>According to a LinkedIn survey, data scientist roles have grown over 650% since 2012. However, a Mckinsey Global Institute report projects a shortage of approximately 250,000 data scientists in the US alone by 2024. (LinkedIn report: </a:t>
            </a:r>
            <a:r>
              <a:rPr lang="en-US" sz="1000" dirty="0" smtClean="0">
                <a:hlinkClick r:id="rId3"/>
              </a:rPr>
              <a:t>https://economicgraph.linkedin.com/research/LinkedIns-2017-US-Emerging-Jobs-Report</a:t>
            </a:r>
            <a:r>
              <a:rPr lang="en-US" sz="1000" dirty="0" smtClean="0"/>
              <a:t>; MGI report: </a:t>
            </a:r>
            <a:r>
              <a:rPr lang="en-US" sz="1000" dirty="0" smtClean="0">
                <a:hlinkClick r:id="rId4"/>
              </a:rPr>
              <a:t>https://www.mckinsey.com/business-functions/mckinsey-analytics/our-insights/the-age-of-analytics-competing-in-a-data-driven-world</a:t>
            </a:r>
            <a:r>
              <a:rPr lang="en-US" sz="1000" dirty="0" smtClean="0"/>
              <a:t>)</a:t>
            </a:r>
          </a:p>
          <a:p>
            <a:endParaRPr lang="en-US" altLang="x-none" sz="1000" dirty="0" smtClean="0"/>
          </a:p>
          <a:p>
            <a:r>
              <a:rPr lang="en-US" altLang="x-none" sz="1000" dirty="0" smtClean="0"/>
              <a:t>But what makes the data scientist so special? The scope of what they are expected to know is actually quite extensive. Different data scientists will have varying degrees of expertise, but they are expected to be proficient in mathematics/statistics as well as various areas of computer science (such as programming and Big Data). An often used way of describing a data scientist is that “they are a better statistician than most programmers, and a better programmer than most statisticians.” And those that have domain expertise in the area/industry in which they’re working bring an added level of proficiency to the table.</a:t>
            </a:r>
          </a:p>
          <a:p>
            <a:endParaRPr lang="en-US" altLang="x-none" sz="1000" dirty="0" smtClean="0"/>
          </a:p>
          <a:p>
            <a:r>
              <a:rPr lang="en-US" altLang="x-none" sz="1000" dirty="0" smtClean="0"/>
              <a:t>Those people having this unique combination of skills are quite rare to find – hence the often used term “unicorn” to describe a true data scientist that can even communicate with the line of business (LOB). However, in practice you will likely not come across an individual who is an expert in all of these areas. In most cases, a group of individuals with varying strengths and weaknesses are combined into a team to assemble all of the needed skills. This is the reason that data science is often referred to as a “team sport”. This is also why the right platform – one that focuses on collaboration, ease of use, and open source technologies – is extremely important to the success of a project (and this is where Watson Studio Local fits in perfectly). The data science team and the typical roles within it will be described in more detail shortly.</a:t>
            </a:r>
          </a:p>
        </p:txBody>
      </p:sp>
      <p:sp>
        <p:nvSpPr>
          <p:cNvPr id="4" name="Slide Image Placeholder 3"/>
          <p:cNvSpPr>
            <a:spLocks noGrp="1" noRot="1" noChangeAspect="1"/>
          </p:cNvSpPr>
          <p:nvPr>
            <p:ph type="sldImg"/>
          </p:nvPr>
        </p:nvSpPr>
        <p:spPr>
          <a:xfrm>
            <a:off x="1027113" y="393700"/>
            <a:ext cx="5260975" cy="2959100"/>
          </a:xfrm>
        </p:spPr>
      </p:sp>
      <p:sp>
        <p:nvSpPr>
          <p:cNvPr id="5" name="Slide Number Placeholder 4"/>
          <p:cNvSpPr>
            <a:spLocks noGrp="1"/>
          </p:cNvSpPr>
          <p:nvPr>
            <p:ph type="sldNum" sz="quarter" idx="10"/>
          </p:nvPr>
        </p:nvSpPr>
        <p:spPr/>
        <p:txBody>
          <a:bodyPr/>
          <a:lstStyle/>
          <a:p>
            <a:fld id="{18D02FFD-07D4-5C4F-BD77-921008177348}" type="slidenum">
              <a:rPr lang="en-US" smtClean="0"/>
              <a:t>5</a:t>
            </a:fld>
            <a:endParaRPr lang="en-US" dirty="0"/>
          </a:p>
        </p:txBody>
      </p:sp>
    </p:spTree>
    <p:extLst>
      <p:ext uri="{BB962C8B-B14F-4D97-AF65-F5344CB8AC3E}">
        <p14:creationId xmlns:p14="http://schemas.microsoft.com/office/powerpoint/2010/main" val="134814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93700"/>
            <a:ext cx="5260975" cy="2959100"/>
          </a:xfrm>
        </p:spPr>
      </p:sp>
      <p:sp>
        <p:nvSpPr>
          <p:cNvPr id="3" name="Notes Placeholder 2"/>
          <p:cNvSpPr>
            <a:spLocks noGrp="1"/>
          </p:cNvSpPr>
          <p:nvPr>
            <p:ph type="body" idx="1"/>
          </p:nvPr>
        </p:nvSpPr>
        <p:spPr/>
        <p:txBody>
          <a:bodyPr/>
          <a:lstStyle/>
          <a:p>
            <a:r>
              <a:rPr lang="en-US" sz="1000" dirty="0" smtClean="0"/>
              <a:t>A primary goal of a data science project is to build</a:t>
            </a:r>
            <a:r>
              <a:rPr lang="en-US" sz="1000" baseline="0" dirty="0" smtClean="0"/>
              <a:t> a model and deploy it into production. But what exactly does that mean?</a:t>
            </a:r>
          </a:p>
          <a:p>
            <a:endParaRPr lang="en-US" sz="1000" baseline="0" dirty="0" smtClean="0"/>
          </a:p>
          <a:p>
            <a:r>
              <a:rPr lang="en-US" sz="1000" baseline="0" dirty="0" smtClean="0"/>
              <a:t>It is very difficult to find a simple definition of what a machine learning model is. The way I tend to think of it is that it’s a system for making predictions, identifications, or prescribing an action to take. It’s built using various mathematical and machine learning algorithms and it “learns” by analyzing training data. This “learning” or training is a potentially long and iterative process where different algorithms might be evaluated against the data and tuning parameters are adjusted to come up with a model that will do its job as accurately as possible. Once in production (added into a business process by an application developer) new data is fed to the model to be scored or come up with a prediction. If the accuracy of the model diminishes over time then it might mean going back to the training phase – or maybe even looking at other algorithms again.</a:t>
            </a:r>
          </a:p>
          <a:p>
            <a:endParaRPr lang="en-US" sz="1000" baseline="0" dirty="0" smtClean="0"/>
          </a:p>
          <a:p>
            <a:r>
              <a:rPr lang="en-US" sz="1000" baseline="0" dirty="0" smtClean="0"/>
              <a:t>For example, an online retailer wants to improve sales by making real-time personalized recommendations to customers on other items they might want to buy before they go through the checkout process. Based on what the customer is buying now (and maybe what they bought in the past as well), what else did customers with similar profiles – who previously purchased this same item – also purchase at the same time? A model can be built using past purchase data from their customer base as the training data. They may also have additional data on user likes and dislikes, which could factor in as well. Once the model is trained and tuned, an application developer can embed that logic into the source code for the website’s checkout process. Often this is done through a microservices-based approach where the model is hosted somewhere and an API is provided for it. The application developer can call the API and pass the relevant data to it.</a:t>
            </a:r>
          </a:p>
          <a:p>
            <a:endParaRPr lang="en-US" sz="1000" baseline="0" dirty="0" smtClean="0"/>
          </a:p>
          <a:p>
            <a:r>
              <a:rPr lang="en-US" sz="1000" baseline="0" dirty="0" smtClean="0"/>
              <a:t>What are some of the difficulties or challenges that you’re likely to run into along the way? One of the big ones is the data. It’s easy to say “we’ve got lots of data that we can use to build our models” but in practice there’s a lot more to it than that. What data do you need exactly? Is it one source or multiple sources? How hard is it to actually access it? Do you trust its quality? Does it have to be massaged and manipulated into a usable form?</a:t>
            </a:r>
          </a:p>
          <a:p>
            <a:endParaRPr lang="en-US" sz="1000" baseline="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aseline="0" dirty="0" smtClean="0"/>
              <a:t>Most people tend to think that training is what takes the most time, but in reality it’s this data preparation phase. Good and accurate outcomes are based on good data. Remember the old adage “garbage in, garbage out”? That definitely applies here. 80% is an often quoted number for the amount of time that a data scientist spends working with data and getting it ready to use. For example: </a:t>
            </a:r>
            <a:r>
              <a:rPr lang="en-US" sz="1000" b="0" i="0" u="none" strike="noStrike" kern="1200" baseline="0" dirty="0" smtClean="0">
                <a:solidFill>
                  <a:schemeClr val="tx1"/>
                </a:solidFill>
                <a:latin typeface="+mn-lt"/>
                <a:ea typeface="+mn-ea"/>
                <a:cs typeface="+mn-cs"/>
                <a:hlinkClick r:id="rId3"/>
              </a:rPr>
              <a:t>https://www.forbes.com/sites/gilpress/2016/03/23/data-preparation-most-time-consuming-least-enjoyable-data-science-task-survey-says</a:t>
            </a:r>
            <a:r>
              <a:rPr lang="en-US" sz="1000" baseline="0" dirty="0" smtClean="0"/>
              <a:t> – but keep in mind that some of these stats originate from data enrichment software vendors, so take it with a grain of salt. However, it’s still safe to assume that it’s a large and disproportionate amount of time that data science teams spend getting and preparing their data versus building and training models.</a:t>
            </a:r>
          </a:p>
          <a:p>
            <a:endParaRPr lang="en-US" sz="1000" baseline="0" dirty="0" smtClean="0"/>
          </a:p>
          <a:p>
            <a:r>
              <a:rPr lang="en-US" sz="1000" baseline="0" dirty="0" smtClean="0"/>
              <a:t>Skills is another common topic of conversation when it comes to the success or failure of a data science project. Having a strong set of data science skills is important. However, as discussed on the last slide, data scientists are in high demand and hiring and retaining talent is difficult. And it’s not just a data scientist that is typically involved, it usually requires a team of people with different skills. Having them use consistent tools with effective collaboration goes a long way towards the success of the project.</a:t>
            </a:r>
          </a:p>
          <a:p>
            <a:endParaRPr lang="en-US" sz="1000" baseline="0" dirty="0" smtClean="0"/>
          </a:p>
          <a:p>
            <a:r>
              <a:rPr lang="en-US" sz="1000" baseline="0" dirty="0" smtClean="0"/>
              <a:t>And things don’t stop once the model is put into production. It’s important to monitor the performance (the accuracy) of the model, to ensure that it’s meeting the goals originally set out. If it’s not then it may require going back and retraining the model, otherwise it’s not providing the intended value (or may actually be resulting in bad decisions which are worse than not having it in place at all). This management, monitoring and versioning of the model becomes a very important part of the process.</a:t>
            </a:r>
          </a:p>
          <a:p>
            <a:endParaRPr lang="en-US" sz="1000" baseline="0" dirty="0" smtClean="0"/>
          </a:p>
          <a:p>
            <a:r>
              <a:rPr lang="en-US" sz="1000" baseline="0" dirty="0" smtClean="0"/>
              <a:t>Consider a real estate example in which a model is created to come up with an initial sale price for a home. It uses historic home prices and sales information to see how much houses with similar features (# bedrooms, # bathrooms, finished basement, location and so on) have sold for in the past. Or conversely, maybe it’s to be used by a customer or their real estate agent to determine the value of a house the customer wishes to purchase. Is it priced too high and they should come in with a lower offer? Is it priced too low, which might suggest that there is something wrong with it? As we all know, housing prices go up (and sometimes down) over time, for various reasons. Therefore, the original model created might become less effective and less accurate over time and must be retrained.</a:t>
            </a:r>
          </a:p>
          <a:p>
            <a:endParaRPr lang="en-US" sz="1000" baseline="0" dirty="0" smtClean="0"/>
          </a:p>
          <a:p>
            <a:r>
              <a:rPr lang="en-US" sz="1000" baseline="0" dirty="0" smtClean="0"/>
              <a:t>As you’ll see later on, IBM Watson Studio Local is built to tackle these issues and make the overall process easier and faster. Even more so when partnered with IBM Power servers and PowerAI software.</a:t>
            </a:r>
          </a:p>
        </p:txBody>
      </p:sp>
      <p:sp>
        <p:nvSpPr>
          <p:cNvPr id="4" name="Slide Number Placeholder 3"/>
          <p:cNvSpPr>
            <a:spLocks noGrp="1"/>
          </p:cNvSpPr>
          <p:nvPr>
            <p:ph type="sldNum" sz="quarter" idx="10"/>
          </p:nvPr>
        </p:nvSpPr>
        <p:spPr/>
        <p:txBody>
          <a:bodyPr/>
          <a:lstStyle/>
          <a:p>
            <a:pPr>
              <a:defRPr/>
            </a:pPr>
            <a:fld id="{85588E2C-8AE4-43B7-9127-9F9DF448351C}"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77529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sz="1000" dirty="0" smtClean="0"/>
              <a:t>Data science is a field that is filled with opportunity, especially for improvements in tooling and processes. It’s an exciting time, with new open source algorithms and libraries released every week - but this fast moving innovation also brings challenges for organizations to keep up with and manage these fast moving infrastructures and tools.</a:t>
            </a:r>
          </a:p>
          <a:p>
            <a:pPr lvl="0"/>
            <a:endParaRPr lang="en-US" altLang="en-US" sz="1000" dirty="0" smtClean="0"/>
          </a:p>
          <a:p>
            <a:pPr lvl="0"/>
            <a:r>
              <a:rPr lang="en-US" altLang="en-US" sz="1000" dirty="0" smtClean="0"/>
              <a:t>Data scientists and data science teams today typically have many pain points that they must deal with on a daily basis. Many companies struggle with which programming language to use – should they standardize on just one, like R or Python? Or should they let employees use any language of their choice? What scalable implementations should they use? How will they stitch all of this together into a flowing system for getting data science to work for the organization?</a:t>
            </a:r>
          </a:p>
          <a:p>
            <a:pPr lvl="0"/>
            <a:endParaRPr lang="en-US" altLang="en-US" sz="1000" dirty="0" smtClean="0"/>
          </a:p>
          <a:p>
            <a:pPr lvl="0"/>
            <a:r>
              <a:rPr lang="en-US" altLang="en-US" sz="1000" dirty="0" smtClean="0"/>
              <a:t>Furthermore, most data science teams don’t know their data’s lineage and lack metadata or any formal way to govern their projects. It’s typical that projects are just hacked together without any real thought into the longer term consequences of their decisions. </a:t>
            </a:r>
          </a:p>
          <a:p>
            <a:pPr lvl="0"/>
            <a:endParaRPr lang="en-US" altLang="en-US" sz="1000" dirty="0" smtClean="0"/>
          </a:p>
          <a:p>
            <a:pPr lvl="0"/>
            <a:r>
              <a:rPr lang="en-US" altLang="en-US" sz="1000" dirty="0" smtClean="0"/>
              <a:t>And once a data product has been developed, data scientists must find a way to share it with others. They need an easy way to create visualizations and dashboards for business analysts and line of business (LOB) users – deploying their work as a web service or simply even sharing the analysis with other data scientists. The barriers around sharing and deployment can be major hurdles preventing organizations from deriving value from the analysis of their data assets.</a:t>
            </a:r>
          </a:p>
          <a:p>
            <a:pPr lvl="0"/>
            <a:endParaRPr lang="en-US" altLang="en-US" sz="1000" dirty="0" smtClean="0"/>
          </a:p>
          <a:p>
            <a:pPr lvl="0"/>
            <a:r>
              <a:rPr lang="en-US" altLang="en-US" sz="1000" dirty="0" smtClean="0"/>
              <a:t>Frankly, data science is not easy.</a:t>
            </a:r>
            <a:endParaRPr lang="en-US" sz="1000" dirty="0" smtClean="0"/>
          </a:p>
        </p:txBody>
      </p:sp>
      <p:sp>
        <p:nvSpPr>
          <p:cNvPr id="5" name="Slide Number Placeholder 4"/>
          <p:cNvSpPr>
            <a:spLocks noGrp="1"/>
          </p:cNvSpPr>
          <p:nvPr>
            <p:ph type="sldNum" sz="quarter" idx="11"/>
          </p:nvPr>
        </p:nvSpPr>
        <p:spPr/>
        <p:txBody>
          <a:bodyPr/>
          <a:lstStyle/>
          <a:p>
            <a:fld id="{040B581C-626E-294F-B722-58DBE953966B}" type="slidenum">
              <a:rPr lang="en-US" smtClean="0"/>
              <a:pPr/>
              <a:t>7</a:t>
            </a:fld>
            <a:endParaRPr lang="en-US" dirty="0"/>
          </a:p>
        </p:txBody>
      </p:sp>
      <p:sp>
        <p:nvSpPr>
          <p:cNvPr id="8" name="Slide Image Placeholder 7"/>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354240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Data science is a team sport. There is no one individual that has all the right skills to create a data science application on their own (and if there is, they are affectionately known as “unicorns” due to their rarity). Some of the more common roles are shown here but others may be involved depending on the project (and some organizations have different names for these roles, or more specialized roles for what is shown here, but ultimately those people involved with the steps shown here are included, regardless of what their actual title is). This does not imply that there is only one person per role – you may have multiple data scientists or multiple application developers on a team.</a:t>
            </a:r>
          </a:p>
          <a:p>
            <a:endParaRPr lang="en-US" sz="1000" dirty="0" smtClean="0"/>
          </a:p>
          <a:p>
            <a:r>
              <a:rPr lang="en-US" sz="1000" b="1" dirty="0" smtClean="0"/>
              <a:t>Data Engineer:</a:t>
            </a:r>
            <a:r>
              <a:rPr lang="en-US" sz="1000" dirty="0" smtClean="0"/>
              <a:t>  Helps gather, organize and clean the data that the data scientist will ultimately use to build and train their models. Data typically comes from multiple, disparate systems and the process of “refining” all of this data is often a complicated process.</a:t>
            </a:r>
          </a:p>
          <a:p>
            <a:endParaRPr lang="en-US" sz="1000" dirty="0" smtClean="0"/>
          </a:p>
          <a:p>
            <a:r>
              <a:rPr lang="en-US" sz="1000" b="1" dirty="0" smtClean="0"/>
              <a:t>Data Scientist:</a:t>
            </a:r>
            <a:r>
              <a:rPr lang="en-US" sz="1000" dirty="0" smtClean="0"/>
              <a:t>  Uses advanced analytics techniques – including (but not limited to) deep</a:t>
            </a:r>
            <a:r>
              <a:rPr lang="en-US" sz="1000" baseline="0" dirty="0" smtClean="0"/>
              <a:t> learning, </a:t>
            </a:r>
            <a:r>
              <a:rPr lang="en-US" sz="1000" dirty="0" smtClean="0"/>
              <a:t>machine learning, modeling, statistics and visualization – to find hidden patterns in data. They construct models to predict outcomes or discover underlying patterns, to produce actionable insights that can be used to improve future outcomes. They typically</a:t>
            </a:r>
            <a:r>
              <a:rPr lang="en-US" sz="1000" baseline="0" dirty="0" smtClean="0"/>
              <a:t> have a variety of skill sets including s</a:t>
            </a:r>
            <a:r>
              <a:rPr lang="en-US" sz="1000" dirty="0" smtClean="0"/>
              <a:t>tatistics, computer science, domain expertise (they</a:t>
            </a:r>
            <a:r>
              <a:rPr lang="en-US" sz="1000" baseline="0" dirty="0" smtClean="0"/>
              <a:t> understand the business)</a:t>
            </a:r>
            <a:r>
              <a:rPr lang="en-US" sz="1000" dirty="0" smtClean="0"/>
              <a:t> and more.</a:t>
            </a:r>
          </a:p>
          <a:p>
            <a:endParaRPr lang="en-US" sz="1000" dirty="0" smtClean="0"/>
          </a:p>
          <a:p>
            <a:r>
              <a:rPr lang="en-US" sz="1000" b="1" dirty="0" smtClean="0"/>
              <a:t>Business Analyst </a:t>
            </a:r>
            <a:r>
              <a:rPr lang="en-US" sz="1000" dirty="0" smtClean="0"/>
              <a:t>(sometimes referred to as the Citizen Analyst):  Provides business-level expertise and guidance. They understand the business needs and help evaluate the results of the models being built.</a:t>
            </a:r>
          </a:p>
          <a:p>
            <a:endParaRPr lang="en-US" sz="1000" dirty="0" smtClean="0"/>
          </a:p>
          <a:p>
            <a:r>
              <a:rPr lang="en-US" sz="1000" b="1" dirty="0" smtClean="0"/>
              <a:t>Application Developer:</a:t>
            </a:r>
            <a:r>
              <a:rPr lang="en-US" sz="1000" dirty="0" smtClean="0"/>
              <a:t>  Responsible for building the applications where the models will sit (or will be called, via an exposed API). They are effectively “baking in” the data science results into the company’s business processes.</a:t>
            </a:r>
          </a:p>
          <a:p>
            <a:endParaRPr lang="en-US" sz="1000" dirty="0" smtClean="0"/>
          </a:p>
          <a:p>
            <a:pPr lvl="0"/>
            <a:r>
              <a:rPr lang="en-US" sz="1000" b="1" dirty="0" smtClean="0"/>
              <a:t>Dev Ops (Development Operations):</a:t>
            </a:r>
            <a:r>
              <a:rPr lang="en-US" sz="1000" dirty="0" smtClean="0"/>
              <a:t>  Working closely with an application developer, Dev Ops needs to build, deploy and manage applications that put the deep learning and machine learning algorithms to work. Part of this work is to ensure the integration with the operational data, where</a:t>
            </a:r>
            <a:r>
              <a:rPr lang="en-US" sz="1000" baseline="0" dirty="0" smtClean="0"/>
              <a:t> t</a:t>
            </a:r>
            <a:r>
              <a:rPr lang="en-US" sz="1000" dirty="0" smtClean="0"/>
              <a:t>his new, unseen data </a:t>
            </a:r>
            <a:r>
              <a:rPr lang="en-US" sz="1000" baseline="0" dirty="0" smtClean="0"/>
              <a:t>is inferenced (scored) against the model. </a:t>
            </a:r>
            <a:r>
              <a:rPr lang="en-US" sz="1000" dirty="0" smtClean="0"/>
              <a:t>When model scoring is used against the operational data, its accuracy needs to be monitored to ensure it is not losing precision, or better yet, the new data is leveraged to improve the model’s accuracy. This involves working with the data scientist to retrain a model with the feedback data before redeploying it into the application again.</a:t>
            </a:r>
          </a:p>
          <a:p>
            <a:endParaRPr lang="en-US" sz="1000" dirty="0" smtClean="0"/>
          </a:p>
          <a:p>
            <a:pPr lvl="0"/>
            <a:r>
              <a:rPr lang="en-US" sz="1000" dirty="0" smtClean="0"/>
              <a:t>Some of the information above was taken from an IBM white paper on the makeup of data science teams (https://www-01.ibm.com/common/ssi/cgi-bin/ssialias?htmlfid=CDM12348USEN). See that paper for additional details on the different roles.</a:t>
            </a:r>
          </a:p>
        </p:txBody>
      </p:sp>
      <p:sp>
        <p:nvSpPr>
          <p:cNvPr id="4" name="Slide Number Placeholder 3"/>
          <p:cNvSpPr>
            <a:spLocks noGrp="1"/>
          </p:cNvSpPr>
          <p:nvPr>
            <p:ph type="sldNum" sz="quarter" idx="10"/>
          </p:nvPr>
        </p:nvSpPr>
        <p:spPr/>
        <p:txBody>
          <a:bodyPr/>
          <a:lstStyle/>
          <a:p>
            <a:pPr lvl="0"/>
            <a:fld id="{130BBCD7-B62F-4E72-B2C4-FEDF23ACFE1F}" type="slidenum">
              <a:rPr lang="en-US" noProof="0" smtClean="0"/>
              <a:pPr lvl="0"/>
              <a:t>8</a:t>
            </a:fld>
            <a:endParaRPr lang="en-US" noProof="0" dirty="0"/>
          </a:p>
        </p:txBody>
      </p:sp>
      <p:sp>
        <p:nvSpPr>
          <p:cNvPr id="7" name="Slide Image Placeholder 6"/>
          <p:cNvSpPr>
            <a:spLocks noGrp="1" noRot="1" noChangeAspect="1"/>
          </p:cNvSpPr>
          <p:nvPr>
            <p:ph type="sldImg"/>
          </p:nvPr>
        </p:nvSpPr>
        <p:spPr>
          <a:xfrm>
            <a:off x="1027113" y="393700"/>
            <a:ext cx="5260975" cy="2959100"/>
          </a:xfrm>
        </p:spPr>
      </p:sp>
    </p:spTree>
    <p:extLst>
      <p:ext uri="{BB962C8B-B14F-4D97-AF65-F5344CB8AC3E}">
        <p14:creationId xmlns:p14="http://schemas.microsoft.com/office/powerpoint/2010/main" val="36943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smtClean="0"/>
              <a:t>IBM Watson Studio Local (WSL) is an environment that brings together everything that a data scientist needs. It includes the most popular Open Source tools and unique IBM value-add capabilities, with community and social features, all integrated as first class citizens to make data scientists more successful. The goal is to have all of the tools that a data scientist needs in one place, thereby making it easier for data science teams to learn, create, and collaborate.</a:t>
            </a:r>
          </a:p>
          <a:p>
            <a:endParaRPr lang="en-US" sz="1000" dirty="0" smtClean="0"/>
          </a:p>
          <a:p>
            <a:r>
              <a:rPr lang="en-US" sz="1000" dirty="0" smtClean="0"/>
              <a:t>Additionally, WSL helps operationalize machine learning. In the enterprise world, it's not enough to just build a model. IBM WSL helps you bring those models into your production environment and lets you manage the quality of those models over time. </a:t>
            </a:r>
          </a:p>
          <a:p>
            <a:endParaRPr lang="en-US" sz="1000" dirty="0" smtClean="0"/>
          </a:p>
          <a:p>
            <a:r>
              <a:rPr lang="en-US" sz="1000" dirty="0" smtClean="0"/>
              <a:t>Gartner Magic Quadrant source: https://www.gartner.com/doc/3860063/magic-quadrant-data-science-machinelearning. While it is an accomplishment in itself to be considered as part of the Visionary category, IBM was included in the Leadership category in 2017. At the time, Gartner noted</a:t>
            </a:r>
            <a:r>
              <a:rPr lang="en-US" sz="1000" baseline="0" dirty="0" smtClean="0"/>
              <a:t> </a:t>
            </a:r>
            <a:r>
              <a:rPr lang="en-US" sz="1000" dirty="0" smtClean="0"/>
              <a:t>that “DSX</a:t>
            </a:r>
            <a:r>
              <a:rPr lang="en-US" sz="1000" baseline="0" dirty="0" smtClean="0"/>
              <a:t> </a:t>
            </a:r>
            <a:r>
              <a:rPr lang="en-US" dirty="0" smtClean="0"/>
              <a:t>is likely to be one of the most attractive platforms in the future</a:t>
            </a:r>
            <a:r>
              <a:rPr lang="en-US" sz="1000" dirty="0" smtClean="0"/>
              <a:t> – modern, open, flexible, and suitable for a range of users, from expert data scientists to business users” (Watson Studio Local was previously called Data Science Experience</a:t>
            </a:r>
            <a:r>
              <a:rPr lang="en-US" sz="1000" baseline="0" dirty="0" smtClean="0"/>
              <a:t> (DSX)</a:t>
            </a:r>
            <a:r>
              <a:rPr lang="en-US" sz="1000" dirty="0" smtClean="0"/>
              <a:t>). To IBM’s dismay, Watson Studio Local was not fully evaluated as part of the 2018 assessment and we feel that we are in fact a Leader in this space. More details on this, including IBM’s internal response can be found here: https://ibm.ent.box.com/s/2259an361xlp4hqkxmcuekqihku5lbs8.</a:t>
            </a:r>
          </a:p>
        </p:txBody>
      </p:sp>
      <p:sp>
        <p:nvSpPr>
          <p:cNvPr id="5" name="Slide Image Placeholder 4"/>
          <p:cNvSpPr>
            <a:spLocks noGrp="1" noRot="1" noChangeAspect="1"/>
          </p:cNvSpPr>
          <p:nvPr>
            <p:ph type="sldImg"/>
          </p:nvPr>
        </p:nvSpPr>
        <p:spPr>
          <a:xfrm>
            <a:off x="1027113" y="393700"/>
            <a:ext cx="5260975" cy="2959100"/>
          </a:xfrm>
        </p:spPr>
      </p:sp>
      <p:sp>
        <p:nvSpPr>
          <p:cNvPr id="6" name="Slide Number Placeholder 5"/>
          <p:cNvSpPr>
            <a:spLocks noGrp="1"/>
          </p:cNvSpPr>
          <p:nvPr>
            <p:ph type="sldNum" sz="quarter" idx="10"/>
          </p:nvPr>
        </p:nvSpPr>
        <p:spPr/>
        <p:txBody>
          <a:bodyPr/>
          <a:lstStyle/>
          <a:p>
            <a:fld id="{18D02FFD-07D4-5C4F-BD77-921008177348}" type="slidenum">
              <a:rPr lang="en-US" smtClean="0"/>
              <a:t>9</a:t>
            </a:fld>
            <a:endParaRPr lang="en-US" dirty="0"/>
          </a:p>
        </p:txBody>
      </p:sp>
    </p:spTree>
    <p:extLst>
      <p:ext uri="{BB962C8B-B14F-4D97-AF65-F5344CB8AC3E}">
        <p14:creationId xmlns:p14="http://schemas.microsoft.com/office/powerpoint/2010/main" val="2249385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9.xml"/><Relationship Id="rId1" Type="http://schemas.openxmlformats.org/officeDocument/2006/relationships/tags" Target="../tags/tag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Group Name / DOC ID / Month XX, 2017 / © 2017 IBM Corporation</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375406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3722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54585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86857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40659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06700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17046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2168274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ext uri="{BB962C8B-B14F-4D97-AF65-F5344CB8AC3E}">
        <p14:creationId xmlns:p14="http://schemas.microsoft.com/office/powerpoint/2010/main" val="36752127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ext uri="{BB962C8B-B14F-4D97-AF65-F5344CB8AC3E}">
        <p14:creationId xmlns:p14="http://schemas.microsoft.com/office/powerpoint/2010/main" val="2814858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ext uri="{BB962C8B-B14F-4D97-AF65-F5344CB8AC3E}">
        <p14:creationId xmlns:p14="http://schemas.microsoft.com/office/powerpoint/2010/main" val="4122930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97258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8722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507729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906540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2557733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ext uri="{BB962C8B-B14F-4D97-AF65-F5344CB8AC3E}">
        <p14:creationId xmlns:p14="http://schemas.microsoft.com/office/powerpoint/2010/main" val="1969519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ext uri="{BB962C8B-B14F-4D97-AF65-F5344CB8AC3E}">
        <p14:creationId xmlns:p14="http://schemas.microsoft.com/office/powerpoint/2010/main" val="32152025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29194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98985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28944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878689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153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7487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38039927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ext uri="{BB962C8B-B14F-4D97-AF65-F5344CB8AC3E}">
        <p14:creationId xmlns:p14="http://schemas.microsoft.com/office/powerpoint/2010/main" val="6575994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6529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8703993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517239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TitleOnly_and_CloudEyebrow">
    <p:spTree>
      <p:nvGrpSpPr>
        <p:cNvPr id="1" name=""/>
        <p:cNvGrpSpPr/>
        <p:nvPr/>
      </p:nvGrpSpPr>
      <p:grpSpPr>
        <a:xfrm>
          <a:off x="0" y="0"/>
          <a:ext cx="0" cy="0"/>
          <a:chOff x="0" y="0"/>
          <a:chExt cx="0" cy="0"/>
        </a:xfrm>
      </p:grpSpPr>
      <p:sp>
        <p:nvSpPr>
          <p:cNvPr id="2" name="Title 1"/>
          <p:cNvSpPr>
            <a:spLocks noGrp="1"/>
          </p:cNvSpPr>
          <p:nvPr>
            <p:ph type="title"/>
          </p:nvPr>
        </p:nvSpPr>
        <p:spPr>
          <a:xfrm>
            <a:off x="0" y="185983"/>
            <a:ext cx="9144000" cy="405688"/>
          </a:xfrm>
        </p:spPr>
        <p:txBody>
          <a:bodyPr>
            <a:noAutofit/>
          </a:bodyPr>
          <a:lstStyle>
            <a:lvl1pPr>
              <a:defRPr sz="2000" b="1" i="0">
                <a:latin typeface="Gill Sans SemiBold" charset="0"/>
                <a:ea typeface="Gill Sans SemiBold" charset="0"/>
                <a:cs typeface="Gill Sans SemiBold" charset="0"/>
              </a:defRPr>
            </a:lvl1pPr>
          </a:lstStyle>
          <a:p>
            <a:r>
              <a:rPr lang="en-US" dirty="0"/>
              <a:t>Click to edit Master title style</a:t>
            </a:r>
          </a:p>
        </p:txBody>
      </p:sp>
    </p:spTree>
    <p:extLst>
      <p:ext uri="{BB962C8B-B14F-4D97-AF65-F5344CB8AC3E}">
        <p14:creationId xmlns:p14="http://schemas.microsoft.com/office/powerpoint/2010/main" val="2560534222"/>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228FC5D-BEA6-614E-9E3B-DB9764E20958}" type="datetimeFigureOut">
              <a:rPr lang="en-US" smtClean="0">
                <a:solidFill>
                  <a:srgbClr val="000000"/>
                </a:solidFill>
              </a:rPr>
              <a:pPr/>
              <a:t>1/21/2019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4DC60188-1F9B-624D-8625-6C6ED367332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7133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6205457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2869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4"/>
            <a:ext cx="8229600" cy="455985"/>
          </a:xfrm>
        </p:spPr>
        <p:txBody>
          <a:bodyPr/>
          <a:lstStyle>
            <a:lvl1pPr>
              <a:defRPr/>
            </a:lvl1pPr>
          </a:lstStyle>
          <a:p>
            <a:r>
              <a:rPr lang="en-US"/>
              <a:t>Click to edit Master title style</a:t>
            </a:r>
            <a:endParaRPr lang="en-US" dirty="0"/>
          </a:p>
        </p:txBody>
      </p:sp>
      <p:sp>
        <p:nvSpPr>
          <p:cNvPr id="7" name="Content Placeholder 2"/>
          <p:cNvSpPr>
            <a:spLocks noGrp="1"/>
          </p:cNvSpPr>
          <p:nvPr>
            <p:ph idx="12"/>
          </p:nvPr>
        </p:nvSpPr>
        <p:spPr>
          <a:xfrm>
            <a:off x="457200" y="1201420"/>
            <a:ext cx="8229600" cy="3425828"/>
          </a:xfrm>
        </p:spPr>
        <p:txBody>
          <a:bodyPr/>
          <a:lstStyle>
            <a:lvl1pPr>
              <a:buFont typeface="Arial" pitchFamily="34" charset="0"/>
              <a:buChar char="•"/>
              <a:defRPr/>
            </a:lvl1pPr>
            <a:lvl2pPr marL="342900" indent="-171450">
              <a:buFont typeface="Arial" pitchFamily="34" charset="0"/>
              <a:buChar char="−"/>
              <a:defRPr sz="1350"/>
            </a:lvl2pPr>
            <a:lvl3pPr marL="514350">
              <a:buFont typeface="Arial" pitchFamily="34" charset="0"/>
              <a:buChar char="−"/>
              <a:defRPr sz="1200"/>
            </a:lvl3pPr>
            <a:lvl4pPr marL="685800">
              <a:buFont typeface="Arial" pitchFamily="34" charset="0"/>
              <a:buChar char="−"/>
              <a:defRPr sz="1050"/>
            </a:lvl4pPr>
          </a:lstStyle>
          <a:p>
            <a:pPr lvl="0"/>
            <a:r>
              <a:rPr lang="en-US"/>
              <a:t>Click to edit Master text styles</a:t>
            </a:r>
          </a:p>
        </p:txBody>
      </p:sp>
    </p:spTree>
    <p:extLst>
      <p:ext uri="{BB962C8B-B14F-4D97-AF65-F5344CB8AC3E}">
        <p14:creationId xmlns:p14="http://schemas.microsoft.com/office/powerpoint/2010/main" val="219783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2768360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9A7847-78F4-43F0-AB48-2FA91CFAC9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DBB5769-27B5-472B-BFCC-7E73818EA86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38690558-9C97-4438-85A0-312BD90A1EB6}"/>
              </a:ext>
            </a:extLst>
          </p:cNvPr>
          <p:cNvSpPr>
            <a:spLocks noGrp="1"/>
          </p:cNvSpPr>
          <p:nvPr>
            <p:ph type="dt" sz="half" idx="10"/>
          </p:nvPr>
        </p:nvSpPr>
        <p:spPr>
          <a:xfrm>
            <a:off x="628650" y="4767263"/>
            <a:ext cx="2057400" cy="273844"/>
          </a:xfrm>
          <a:prstGeom prst="rect">
            <a:avLst/>
          </a:prstGeom>
        </p:spPr>
        <p:txBody>
          <a:bodyPr/>
          <a:lstStyle/>
          <a:p>
            <a:r>
              <a:rPr lang="en-US">
                <a:solidFill>
                  <a:srgbClr val="000000"/>
                </a:solidFill>
              </a:rPr>
              <a:t>5/1/2018</a:t>
            </a:r>
          </a:p>
        </p:txBody>
      </p:sp>
      <p:sp>
        <p:nvSpPr>
          <p:cNvPr id="5" name="Footer Placeholder 4">
            <a:extLst>
              <a:ext uri="{FF2B5EF4-FFF2-40B4-BE49-F238E27FC236}">
                <a16:creationId xmlns="" xmlns:a16="http://schemas.microsoft.com/office/drawing/2014/main" id="{C73A0E5E-FE0A-4116-A576-31DF23410B42}"/>
              </a:ext>
            </a:extLst>
          </p:cNvPr>
          <p:cNvSpPr>
            <a:spLocks noGrp="1"/>
          </p:cNvSpPr>
          <p:nvPr>
            <p:ph type="ftr" sz="quarter" idx="11"/>
          </p:nvPr>
        </p:nvSpPr>
        <p:spPr/>
        <p:txBody>
          <a:bodyPr/>
          <a:lstStyle/>
          <a:p>
            <a:r>
              <a:rPr lang="en-US">
                <a:solidFill>
                  <a:srgbClr val="000000"/>
                </a:solidFill>
              </a:rPr>
              <a:t>Author: Sidney Phoon</a:t>
            </a:r>
          </a:p>
        </p:txBody>
      </p:sp>
      <p:sp>
        <p:nvSpPr>
          <p:cNvPr id="6" name="Slide Number Placeholder 5">
            <a:extLst>
              <a:ext uri="{FF2B5EF4-FFF2-40B4-BE49-F238E27FC236}">
                <a16:creationId xmlns="" xmlns:a16="http://schemas.microsoft.com/office/drawing/2014/main" id="{34EA95C9-870C-4FB1-ACEA-0D02769B32BE}"/>
              </a:ext>
            </a:extLst>
          </p:cNvPr>
          <p:cNvSpPr>
            <a:spLocks noGrp="1"/>
          </p:cNvSpPr>
          <p:nvPr>
            <p:ph type="sldNum" sz="quarter" idx="12"/>
          </p:nvPr>
        </p:nvSpPr>
        <p:spPr/>
        <p:txBody>
          <a:bodyPr/>
          <a:lstStyle/>
          <a:p>
            <a:fld id="{697E80E0-F115-4973-8DA3-CB032DD1B07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28450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Title - Top">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xfrm>
            <a:off x="4454804" y="4905375"/>
            <a:ext cx="192360" cy="180819"/>
          </a:xfrm>
          <a:prstGeom prst="rect">
            <a:avLst/>
          </a:prstGeom>
        </p:spPr>
        <p:txBody>
          <a:bodyPr/>
          <a:lstStyle/>
          <a:p>
            <a:fld id="{86CB4B4D-7CA3-9044-876B-883B54F8677D}" type="slidenum">
              <a:rPr>
                <a:solidFill>
                  <a:srgbClr val="FFFFFF"/>
                </a:solidFill>
              </a:rPr>
              <a:pPr/>
              <a:t>‹#›</a:t>
            </a:fld>
            <a:endParaRPr dirty="0">
              <a:solidFill>
                <a:srgbClr val="FFFFFF"/>
              </a:solidFill>
            </a:endParaRPr>
          </a:p>
        </p:txBody>
      </p:sp>
      <p:sp>
        <p:nvSpPr>
          <p:cNvPr id="2" name="Title 1"/>
          <p:cNvSpPr>
            <a:spLocks noGrp="1"/>
          </p:cNvSpPr>
          <p:nvPr>
            <p:ph type="title"/>
          </p:nvPr>
        </p:nvSpPr>
        <p:spPr>
          <a:xfrm>
            <a:off x="541288" y="62831"/>
            <a:ext cx="7692710" cy="508672"/>
          </a:xfrm>
          <a:prstGeom prst="rect">
            <a:avLst/>
          </a:prstGeom>
        </p:spPr>
        <p:txBody>
          <a:bodyPr/>
          <a:lstStyle>
            <a:lvl1pPr algn="l">
              <a:defRPr sz="2250" b="1">
                <a:solidFill>
                  <a:schemeClr val="bg1"/>
                </a:solidFill>
              </a:defRPr>
            </a:lvl1pPr>
          </a:lstStyle>
          <a:p>
            <a:r>
              <a:rPr lang="en-US"/>
              <a:t>Click to edit Master title style</a:t>
            </a:r>
          </a:p>
        </p:txBody>
      </p:sp>
    </p:spTree>
    <p:extLst>
      <p:ext uri="{BB962C8B-B14F-4D97-AF65-F5344CB8AC3E}">
        <p14:creationId xmlns:p14="http://schemas.microsoft.com/office/powerpoint/2010/main" val="163273393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3"/>
            <a:ext cx="6400800" cy="137160"/>
          </a:xfrm>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4" name="Title 3"/>
          <p:cNvSpPr>
            <a:spLocks noGrp="1"/>
          </p:cNvSpPr>
          <p:nvPr>
            <p:ph type="title"/>
          </p:nvPr>
        </p:nvSpPr>
        <p:spPr>
          <a:xfrm>
            <a:off x="228601" y="203781"/>
            <a:ext cx="4114801" cy="4479344"/>
          </a:xfrm>
        </p:spPr>
        <p:txBody>
          <a:bodyPr/>
          <a:lstStyle>
            <a:lvl1pPr>
              <a:lnSpc>
                <a:spcPct val="90000"/>
              </a:lnSpc>
              <a:defRPr sz="2398"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3" y="4705351"/>
            <a:ext cx="521589" cy="211455"/>
          </a:xfrm>
          <a:prstGeom prst="rect">
            <a:avLst/>
          </a:prstGeom>
        </p:spPr>
      </p:pic>
      <p:pic>
        <p:nvPicPr>
          <p:cNvPr id="6" name="Picture 5" descr="ibm_gry.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93813" y="4705335"/>
            <a:ext cx="521589" cy="211471"/>
          </a:xfrm>
          <a:prstGeom prst="rect">
            <a:avLst/>
          </a:prstGeom>
        </p:spPr>
      </p:pic>
    </p:spTree>
    <p:extLst>
      <p:ext uri="{BB962C8B-B14F-4D97-AF65-F5344CB8AC3E}">
        <p14:creationId xmlns:p14="http://schemas.microsoft.com/office/powerpoint/2010/main" val="41184396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7885806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123951"/>
            <a:ext cx="4114800" cy="3584448"/>
          </a:xfrm>
        </p:spPr>
        <p:txBody>
          <a:bodyPr/>
          <a:lstStyle>
            <a:lvl1pPr marL="0" indent="0">
              <a:spcBef>
                <a:spcPts val="0"/>
              </a:spcBef>
              <a:tabLst>
                <a:tab pos="3936629" algn="dec"/>
              </a:tabLst>
              <a:defRPr/>
            </a:lvl1pPr>
            <a:lvl2pPr marL="172882" indent="-172882">
              <a:spcBef>
                <a:spcPts val="0"/>
              </a:spcBef>
              <a:tabLst/>
              <a:defRPr/>
            </a:lvl2pPr>
            <a:lvl3pPr>
              <a:spcBef>
                <a:spcPts val="0"/>
              </a:spcBef>
              <a:defRPr/>
            </a:lvl3pPr>
            <a:lvl4pPr>
              <a:spcBef>
                <a:spcPts val="0"/>
              </a:spcBef>
              <a:defRPr/>
            </a:lvl4pPr>
            <a:lvl5pPr>
              <a:spcBef>
                <a:spcPts val="0"/>
              </a:spcBef>
              <a:defRPr/>
            </a:lvl5pPr>
          </a:lstStyle>
          <a:p>
            <a:pPr marL="0" marR="0" lvl="0" indent="0" algn="l" defTabSz="456789" rtl="0" eaLnBrk="1" fontAlgn="auto" latinLnBrk="0" hangingPunct="1">
              <a:lnSpc>
                <a:spcPct val="100000"/>
              </a:lnSpc>
              <a:spcBef>
                <a:spcPts val="0"/>
              </a:spcBef>
              <a:spcAft>
                <a:spcPts val="0"/>
              </a:spcAft>
              <a:buClrTx/>
              <a:buSzTx/>
              <a:buFont typeface="Arial"/>
              <a:buNone/>
              <a:tabLst>
                <a:tab pos="4019739"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1"/>
            <a:ext cx="4114800" cy="3584448"/>
          </a:xfrm>
        </p:spPr>
        <p:txBody>
          <a:bodyPr/>
          <a:lstStyle>
            <a:lvl1pPr marL="0" indent="0">
              <a:spcBef>
                <a:spcPts val="0"/>
              </a:spcBef>
              <a:tabLst>
                <a:tab pos="3936629"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6789" rtl="0" eaLnBrk="1" fontAlgn="auto" latinLnBrk="0" hangingPunct="1">
              <a:lnSpc>
                <a:spcPct val="100000"/>
              </a:lnSpc>
              <a:spcBef>
                <a:spcPts val="1099"/>
              </a:spcBef>
              <a:spcAft>
                <a:spcPts val="0"/>
              </a:spcAft>
              <a:buClrTx/>
              <a:buSzTx/>
              <a:buFont typeface="Arial"/>
              <a:buNone/>
              <a:tabLst>
                <a:tab pos="4019739"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54950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599">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8" name="Text Placeholder 7"/>
          <p:cNvSpPr>
            <a:spLocks noGrp="1"/>
          </p:cNvSpPr>
          <p:nvPr>
            <p:ph type="body" sz="quarter" idx="12"/>
          </p:nvPr>
        </p:nvSpPr>
        <p:spPr>
          <a:xfrm>
            <a:off x="228600" y="1511556"/>
            <a:ext cx="4114800" cy="3108960"/>
          </a:xfrm>
        </p:spPr>
        <p:txBody>
          <a:bodyPr/>
          <a:lstStyle>
            <a:lvl1pPr>
              <a:lnSpc>
                <a:spcPct val="90000"/>
              </a:lnSpc>
              <a:spcBef>
                <a:spcPts val="0"/>
              </a:spcBef>
              <a:defRPr sz="9591"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453998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599">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8" name="Text Placeholder 7"/>
          <p:cNvSpPr>
            <a:spLocks noGrp="1"/>
          </p:cNvSpPr>
          <p:nvPr>
            <p:ph type="body" sz="quarter" idx="12"/>
          </p:nvPr>
        </p:nvSpPr>
        <p:spPr>
          <a:xfrm>
            <a:off x="228600" y="1511556"/>
            <a:ext cx="4114800" cy="3108960"/>
          </a:xfrm>
        </p:spPr>
        <p:txBody>
          <a:bodyPr/>
          <a:lstStyle>
            <a:lvl1pPr>
              <a:lnSpc>
                <a:spcPct val="90000"/>
              </a:lnSpc>
              <a:spcBef>
                <a:spcPts val="0"/>
              </a:spcBef>
              <a:defRPr sz="9591"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5243129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591"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42918962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369" indent="-117369">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35874660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493776"/>
            <a:ext cx="4114800" cy="4199730"/>
          </a:xfrm>
        </p:spPr>
        <p:txBody>
          <a:bodyPr/>
          <a:lstStyle>
            <a:lvl1pPr>
              <a:spcBef>
                <a:spcPts val="1099"/>
              </a:spcBef>
              <a:spcAft>
                <a:spcPts val="0"/>
              </a:spcAft>
              <a:defRPr/>
            </a:lvl1pPr>
            <a:lvl2pPr>
              <a:spcBef>
                <a:spcPts val="1099"/>
              </a:spcBef>
              <a:defRPr/>
            </a:lvl2pPr>
            <a:lvl3pPr>
              <a:spcBef>
                <a:spcPts val="1099"/>
              </a:spcBef>
              <a:defRPr/>
            </a:lvl3pPr>
            <a:lvl4pPr>
              <a:spcBef>
                <a:spcPts val="1099"/>
              </a:spcBef>
              <a:defRPr/>
            </a:lvl4pPr>
            <a:lvl5pPr>
              <a:spcBef>
                <a:spcPts val="1099"/>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099"/>
            </a:lvl1pPr>
          </a:lstStyle>
          <a:p>
            <a:pPr lvl="0"/>
            <a:r>
              <a:rPr lang="en-US"/>
              <a:t>Click to edit Master text styles</a:t>
            </a:r>
          </a:p>
        </p:txBody>
      </p:sp>
    </p:spTree>
    <p:extLst>
      <p:ext uri="{BB962C8B-B14F-4D97-AF65-F5344CB8AC3E}">
        <p14:creationId xmlns:p14="http://schemas.microsoft.com/office/powerpoint/2010/main" val="345370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8081044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3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3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5884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1"/>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093470"/>
            <a:ext cx="4114800" cy="3589656"/>
          </a:xfrm>
        </p:spPr>
        <p:txBody>
          <a:bodyPr/>
          <a:lstStyle>
            <a:lvl1pPr>
              <a:defRPr sz="1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44970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Content Placeholder 5"/>
          <p:cNvSpPr>
            <a:spLocks noGrp="1"/>
          </p:cNvSpPr>
          <p:nvPr>
            <p:ph sz="quarter" idx="12"/>
          </p:nvPr>
        </p:nvSpPr>
        <p:spPr>
          <a:xfrm>
            <a:off x="228600" y="995518"/>
            <a:ext cx="4114800" cy="3687607"/>
          </a:xfrm>
        </p:spPr>
        <p:txBody>
          <a:bodyPr/>
          <a:lstStyle>
            <a:lvl1pPr>
              <a:defRPr sz="2398"/>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399"/>
            </a:lvl1pPr>
            <a:lvl2pPr>
              <a:defRPr sz="1399"/>
            </a:lvl2pPr>
            <a:lvl3pPr>
              <a:defRPr sz="1399"/>
            </a:lvl3pPr>
            <a:lvl4pPr>
              <a:defRPr sz="1399"/>
            </a:lvl4pPr>
            <a:lvl5pPr>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31170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1"/>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093470"/>
            <a:ext cx="1828800" cy="358965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099"/>
              </a:spcBef>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06994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1"/>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5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33471487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4"/>
          </p:nvPr>
        </p:nvSpPr>
        <p:spPr>
          <a:xfrm>
            <a:off x="228600" y="1097279"/>
            <a:ext cx="1828800" cy="3585845"/>
          </a:xfrm>
        </p:spPr>
        <p:txBody>
          <a:bodyPr/>
          <a:lstStyle>
            <a:lvl1pPr>
              <a:spcBef>
                <a:spcPts val="1099"/>
              </a:spcBef>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24909139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097281"/>
            <a:ext cx="1828800" cy="35014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2000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913577" fontAlgn="base">
              <a:spcBef>
                <a:spcPct val="0"/>
              </a:spcBef>
              <a:spcAft>
                <a:spcPct val="0"/>
              </a:spcAft>
            </a:pPr>
            <a:endParaRPr lang="en-US" sz="1199" err="1">
              <a:solidFill>
                <a:srgbClr val="FFFFFF"/>
              </a:solidFill>
              <a:ea typeface="ＭＳ Ｐゴシック" charset="0"/>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099"/>
              </a:spcBef>
              <a:buFontTx/>
              <a:buNone/>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Tree>
    <p:extLst>
      <p:ext uri="{BB962C8B-B14F-4D97-AF65-F5344CB8AC3E}">
        <p14:creationId xmlns:p14="http://schemas.microsoft.com/office/powerpoint/2010/main" val="38303476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34564756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351013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94542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553450" cy="38100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9509980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12" name="Text Placeholder 11"/>
          <p:cNvSpPr>
            <a:spLocks noGrp="1"/>
          </p:cNvSpPr>
          <p:nvPr>
            <p:ph type="body" sz="quarter" idx="13"/>
          </p:nvPr>
        </p:nvSpPr>
        <p:spPr>
          <a:xfrm>
            <a:off x="228600" y="192025"/>
            <a:ext cx="4114800" cy="300037"/>
          </a:xfrm>
        </p:spPr>
        <p:txBody>
          <a:bodyPr/>
          <a:lstStyle>
            <a:lvl1pPr>
              <a:defRPr sz="1599"/>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599"/>
            </a:lvl1pPr>
            <a:lvl2pPr>
              <a:defRPr sz="1399"/>
            </a:lvl2pPr>
            <a:lvl3pPr>
              <a:defRPr sz="1399"/>
            </a:lvl3pPr>
            <a:lvl4pPr>
              <a:defRPr sz="1399"/>
            </a:lvl4pPr>
            <a:lvl5pPr>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399">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4842502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399">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399">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0"/>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844160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3" y="2571750"/>
            <a:ext cx="2285997" cy="2571750"/>
          </a:xfrm>
          <a:solidFill>
            <a:schemeClr val="accent2"/>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399">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
        <p:nvSpPr>
          <p:cNvPr id="6" name="Title 5"/>
          <p:cNvSpPr>
            <a:spLocks noGrp="1"/>
          </p:cNvSpPr>
          <p:nvPr>
            <p:ph type="title"/>
          </p:nvPr>
        </p:nvSpPr>
        <p:spPr>
          <a:xfrm>
            <a:off x="-1" y="0"/>
            <a:ext cx="9143999" cy="2571751"/>
          </a:xfrm>
          <a:solidFill>
            <a:schemeClr val="tx1"/>
          </a:solidFill>
        </p:spPr>
        <p:txBody>
          <a:bodyPr lIns="228600" tIns="155448" rIns="228600" bIns="228600"/>
          <a:lstStyle>
            <a:lvl1pPr>
              <a:defRPr sz="4796">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909286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itle 5"/>
          <p:cNvSpPr>
            <a:spLocks noGrp="1"/>
          </p:cNvSpPr>
          <p:nvPr>
            <p:ph type="title"/>
          </p:nvPr>
        </p:nvSpPr>
        <p:spPr>
          <a:xfrm>
            <a:off x="-1" y="0"/>
            <a:ext cx="9143999" cy="1290639"/>
          </a:xfrm>
          <a:solidFill>
            <a:schemeClr val="tx1"/>
          </a:solidFill>
        </p:spPr>
        <p:txBody>
          <a:bodyPr lIns="228600" tIns="201168" rIns="228600" bIns="228600"/>
          <a:lstStyle>
            <a:lvl1pPr>
              <a:defRPr sz="2398">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1939568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999">
                <a:solidFill>
                  <a:schemeClr val="bg2"/>
                </a:solidFill>
              </a:defRPr>
            </a:lvl2pPr>
            <a:lvl3pPr>
              <a:defRPr sz="999">
                <a:solidFill>
                  <a:schemeClr val="bg2"/>
                </a:solidFill>
              </a:defRPr>
            </a:lvl3pPr>
            <a:lvl4pPr>
              <a:defRPr sz="999">
                <a:solidFill>
                  <a:schemeClr val="bg2"/>
                </a:solidFill>
              </a:defRPr>
            </a:lvl4pPr>
            <a:lvl5pPr>
              <a:defRPr sz="999">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Tree>
    <p:extLst>
      <p:ext uri="{BB962C8B-B14F-4D97-AF65-F5344CB8AC3E}">
        <p14:creationId xmlns:p14="http://schemas.microsoft.com/office/powerpoint/2010/main" val="3927870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0"/>
            <a:ext cx="2286000" cy="5143500"/>
          </a:xfrm>
          <a:solidFill>
            <a:schemeClr val="tx1"/>
          </a:solidFill>
        </p:spPr>
        <p:txBody>
          <a:bodyPr lIns="228600" tIns="182880" rIns="228600" bIns="228600"/>
          <a:lstStyle>
            <a:lvl1pPr>
              <a:defRPr sz="15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3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3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3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Tree>
    <p:extLst>
      <p:ext uri="{BB962C8B-B14F-4D97-AF65-F5344CB8AC3E}">
        <p14:creationId xmlns:p14="http://schemas.microsoft.com/office/powerpoint/2010/main" val="2589349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097281"/>
            <a:ext cx="1828800" cy="35014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86433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116489"/>
            <a:ext cx="1828800" cy="3454400"/>
          </a:xfrm>
        </p:spPr>
        <p:txBody>
          <a:bodyPr/>
          <a:lstStyle>
            <a:lvl1pPr>
              <a:defRPr sz="1399"/>
            </a:lvl1pPr>
            <a:lvl2pPr>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29795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116489"/>
            <a:ext cx="1828800" cy="3454400"/>
          </a:xfrm>
        </p:spPr>
        <p:txBody>
          <a:bodyPr/>
          <a:lstStyle>
            <a:lvl1pPr>
              <a:defRPr sz="1399"/>
            </a:lvl1pPr>
            <a:lvl2pPr>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2927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5908345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599"/>
            </a:lvl1pPr>
            <a:lvl2pPr>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399"/>
            </a:lvl1pPr>
            <a:lvl2pPr marL="0" indent="0">
              <a:buNone/>
              <a:defRPr sz="999"/>
            </a:lvl2pPr>
            <a:lvl3pPr>
              <a:defRPr sz="999"/>
            </a:lvl3pPr>
            <a:lvl4pPr>
              <a:defRPr sz="999"/>
            </a:lvl4pPr>
            <a:lvl5pPr>
              <a:defRPr sz="9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41673853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599"/>
            </a:lvl1pPr>
            <a:lvl2pPr>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399"/>
            </a:lvl1pPr>
            <a:lvl2pPr marL="0" indent="0">
              <a:buNone/>
              <a:defRPr sz="999"/>
            </a:lvl2pPr>
            <a:lvl3pPr>
              <a:defRPr sz="999"/>
            </a:lvl3pPr>
            <a:lvl4pPr>
              <a:defRPr sz="999"/>
            </a:lvl4pPr>
            <a:lvl5pPr>
              <a:defRPr sz="9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369" indent="-117369">
              <a:tabLst/>
              <a:defRPr sz="2398"/>
            </a:lvl1pPr>
            <a:lvl2pPr marL="0" indent="0">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96749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92024"/>
            <a:ext cx="1828800" cy="440899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a:t>Click icon to add table</a:t>
            </a:r>
          </a:p>
        </p:txBody>
      </p:sp>
    </p:spTree>
    <p:extLst>
      <p:ext uri="{BB962C8B-B14F-4D97-AF65-F5344CB8AC3E}">
        <p14:creationId xmlns:p14="http://schemas.microsoft.com/office/powerpoint/2010/main" val="27390330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30949733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4562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143001"/>
            <a:ext cx="4114800" cy="3584448"/>
          </a:xfrm>
        </p:spPr>
        <p:txBody>
          <a:bodyPr/>
          <a:lstStyle>
            <a:lvl1pPr marL="0" indent="0">
              <a:spcBef>
                <a:spcPts val="0"/>
              </a:spcBef>
              <a:tabLst>
                <a:tab pos="3936629" algn="dec"/>
              </a:tabLst>
              <a:defRPr sz="1099"/>
            </a:lvl1pPr>
            <a:lvl2pPr marL="172882" indent="-172882">
              <a:spcBef>
                <a:spcPts val="0"/>
              </a:spcBef>
              <a:tabLst/>
              <a:defRPr/>
            </a:lvl2pPr>
            <a:lvl3pPr>
              <a:spcBef>
                <a:spcPts val="0"/>
              </a:spcBef>
              <a:defRPr/>
            </a:lvl3pPr>
            <a:lvl4pPr>
              <a:spcBef>
                <a:spcPts val="0"/>
              </a:spcBef>
              <a:defRPr/>
            </a:lvl4pPr>
            <a:lvl5pPr>
              <a:spcBef>
                <a:spcPts val="0"/>
              </a:spcBef>
              <a:defRPr/>
            </a:lvl5pPr>
          </a:lstStyle>
          <a:p>
            <a:pPr marL="0" marR="0" lvl="0" indent="0" algn="l" defTabSz="456789" rtl="0" eaLnBrk="1" fontAlgn="auto" latinLnBrk="0" hangingPunct="1">
              <a:lnSpc>
                <a:spcPct val="100000"/>
              </a:lnSpc>
              <a:spcBef>
                <a:spcPts val="0"/>
              </a:spcBef>
              <a:spcAft>
                <a:spcPts val="0"/>
              </a:spcAft>
              <a:buClrTx/>
              <a:buSzTx/>
              <a:buFont typeface="Arial"/>
              <a:buNone/>
              <a:tabLst>
                <a:tab pos="4019739" algn="r"/>
              </a:tabLst>
              <a:defRPr/>
            </a:pPr>
            <a:r>
              <a:rPr lang="en-US" dirty="0"/>
              <a:t>Click to edit Master text styles</a:t>
            </a:r>
          </a:p>
        </p:txBody>
      </p:sp>
    </p:spTree>
    <p:extLst>
      <p:ext uri="{BB962C8B-B14F-4D97-AF65-F5344CB8AC3E}">
        <p14:creationId xmlns:p14="http://schemas.microsoft.com/office/powerpoint/2010/main" val="18533182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41563653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5" y="388471"/>
            <a:ext cx="8468887" cy="290186"/>
          </a:xfrm>
          <a:ln>
            <a:noFill/>
          </a:ln>
        </p:spPr>
        <p:txBody>
          <a:bodyPr/>
          <a:lstStyle>
            <a:lvl1pPr>
              <a:defRPr sz="1798" b="1">
                <a:solidFill>
                  <a:schemeClr val="accent4">
                    <a:lumMod val="90000"/>
                    <a:lumOff val="10000"/>
                  </a:schemeClr>
                </a:solidFill>
                <a:latin typeface="+mj-lt"/>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72473" y="4969223"/>
            <a:ext cx="724749" cy="174278"/>
          </a:xfrm>
        </p:spPr>
        <p:txBody>
          <a:bodyPr/>
          <a:lstStyle>
            <a:lvl1pPr defTabSz="207650"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dirty="0"/>
          </a:p>
        </p:txBody>
      </p:sp>
    </p:spTree>
    <p:extLst>
      <p:ext uri="{BB962C8B-B14F-4D97-AF65-F5344CB8AC3E}">
        <p14:creationId xmlns:p14="http://schemas.microsoft.com/office/powerpoint/2010/main" val="18828801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 2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72473" y="4969223"/>
            <a:ext cx="724749" cy="17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l" defTabSz="277116" rtl="0" eaLnBrk="1" latinLnBrk="0" hangingPunct="1">
              <a:defRPr sz="800" kern="1200" smtClean="0">
                <a:solidFill>
                  <a:srgbClr val="004266"/>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C541A812-539A-A745-9B9C-B5B0954EB052}" type="slidenum">
              <a:rPr lang="en-US" altLang="en-US" sz="599">
                <a:solidFill>
                  <a:srgbClr val="1FB3CF">
                    <a:lumMod val="90000"/>
                    <a:lumOff val="10000"/>
                  </a:srgbClr>
                </a:solidFill>
              </a:rPr>
              <a:pPr fontAlgn="base">
                <a:spcBef>
                  <a:spcPct val="0"/>
                </a:spcBef>
                <a:spcAft>
                  <a:spcPct val="0"/>
                </a:spcAft>
                <a:defRPr/>
              </a:pPr>
              <a:t>‹#›</a:t>
            </a:fld>
            <a:endParaRPr lang="en-US" altLang="en-US" sz="599" dirty="0">
              <a:solidFill>
                <a:srgbClr val="1FB3CF">
                  <a:lumMod val="90000"/>
                  <a:lumOff val="10000"/>
                </a:srgbClr>
              </a:solidFill>
            </a:endParaRPr>
          </a:p>
        </p:txBody>
      </p:sp>
      <p:sp>
        <p:nvSpPr>
          <p:cNvPr id="6" name="Title 1"/>
          <p:cNvSpPr>
            <a:spLocks noGrp="1"/>
          </p:cNvSpPr>
          <p:nvPr>
            <p:ph type="title"/>
          </p:nvPr>
        </p:nvSpPr>
        <p:spPr>
          <a:xfrm>
            <a:off x="332795" y="388471"/>
            <a:ext cx="8468887" cy="290186"/>
          </a:xfrm>
        </p:spPr>
        <p:txBody>
          <a:bodyPr/>
          <a:lstStyle>
            <a:lvl1pPr>
              <a:defRPr sz="1798" b="1">
                <a:solidFill>
                  <a:schemeClr val="accent4">
                    <a:lumMod val="90000"/>
                    <a:lumOff val="10000"/>
                  </a:schemeClr>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332794" y="789367"/>
            <a:ext cx="4105856" cy="4108214"/>
          </a:xfrm>
          <a:prstGeom prst="rect">
            <a:avLst/>
          </a:prstGeom>
        </p:spPr>
        <p:txBody>
          <a:bodyPr/>
          <a:lstStyle>
            <a:lvl1pPr marL="256944" indent="-256944">
              <a:lnSpc>
                <a:spcPct val="100000"/>
              </a:lnSpc>
              <a:spcBef>
                <a:spcPts val="400"/>
              </a:spcBef>
              <a:spcAft>
                <a:spcPts val="100"/>
              </a:spcAft>
              <a:buFont typeface="Arial" charset="0"/>
              <a:buChar char="•"/>
              <a:defRPr sz="1499">
                <a:solidFill>
                  <a:schemeClr val="accent4">
                    <a:lumMod val="90000"/>
                    <a:lumOff val="10000"/>
                  </a:schemeClr>
                </a:solidFill>
              </a:defRPr>
            </a:lvl1pPr>
            <a:lvl2pPr>
              <a:lnSpc>
                <a:spcPct val="100000"/>
              </a:lnSpc>
              <a:spcBef>
                <a:spcPts val="400"/>
              </a:spcBef>
              <a:spcAft>
                <a:spcPts val="100"/>
              </a:spcAft>
              <a:defRPr sz="1349">
                <a:solidFill>
                  <a:schemeClr val="bg2">
                    <a:lumMod val="75000"/>
                  </a:schemeClr>
                </a:solidFill>
              </a:defRPr>
            </a:lvl2pPr>
            <a:lvl3pPr marL="1198430" indent="-285340">
              <a:lnSpc>
                <a:spcPct val="100000"/>
              </a:lnSpc>
              <a:spcBef>
                <a:spcPts val="400"/>
              </a:spcBef>
              <a:spcAft>
                <a:spcPts val="100"/>
              </a:spcAft>
              <a:buFont typeface="Wingdings" charset="2"/>
              <a:buChar char="§"/>
              <a:defRPr sz="1199">
                <a:solidFill>
                  <a:schemeClr val="bg2">
                    <a:lumMod val="75000"/>
                  </a:schemeClr>
                </a:solidFill>
              </a:defRPr>
            </a:lvl3pPr>
            <a:lvl4pPr>
              <a:lnSpc>
                <a:spcPct val="100000"/>
              </a:lnSpc>
              <a:spcBef>
                <a:spcPts val="400"/>
              </a:spcBef>
              <a:spcAft>
                <a:spcPts val="100"/>
              </a:spcAft>
              <a:defRPr sz="1199">
                <a:solidFill>
                  <a:schemeClr val="bg2">
                    <a:lumMod val="75000"/>
                  </a:schemeClr>
                </a:solidFill>
              </a:defRPr>
            </a:lvl4pPr>
            <a:lvl5pPr>
              <a:lnSpc>
                <a:spcPct val="100000"/>
              </a:lnSpc>
              <a:spcBef>
                <a:spcPts val="400"/>
              </a:spcBef>
              <a:spcAft>
                <a:spcPts val="100"/>
              </a:spcAft>
              <a:defRPr sz="1199">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4676778" y="779842"/>
            <a:ext cx="4105275" cy="4108214"/>
          </a:xfrm>
          <a:prstGeom prst="rect">
            <a:avLst/>
          </a:prstGeom>
        </p:spPr>
        <p:txBody>
          <a:bodyPr/>
          <a:lstStyle>
            <a:lvl1pPr marL="256944" indent="-256944">
              <a:lnSpc>
                <a:spcPct val="100000"/>
              </a:lnSpc>
              <a:spcBef>
                <a:spcPts val="400"/>
              </a:spcBef>
              <a:spcAft>
                <a:spcPts val="100"/>
              </a:spcAft>
              <a:buFont typeface="Arial" charset="0"/>
              <a:buChar char="•"/>
              <a:defRPr sz="1499">
                <a:solidFill>
                  <a:schemeClr val="accent4">
                    <a:lumMod val="90000"/>
                    <a:lumOff val="10000"/>
                  </a:schemeClr>
                </a:solidFill>
              </a:defRPr>
            </a:lvl1pPr>
            <a:lvl2pPr>
              <a:lnSpc>
                <a:spcPct val="100000"/>
              </a:lnSpc>
              <a:spcBef>
                <a:spcPts val="400"/>
              </a:spcBef>
              <a:spcAft>
                <a:spcPts val="100"/>
              </a:spcAft>
              <a:defRPr sz="1349">
                <a:solidFill>
                  <a:schemeClr val="bg2">
                    <a:lumMod val="75000"/>
                  </a:schemeClr>
                </a:solidFill>
              </a:defRPr>
            </a:lvl2pPr>
            <a:lvl3pPr marL="1198430" indent="-285340">
              <a:lnSpc>
                <a:spcPct val="100000"/>
              </a:lnSpc>
              <a:spcBef>
                <a:spcPts val="400"/>
              </a:spcBef>
              <a:spcAft>
                <a:spcPts val="100"/>
              </a:spcAft>
              <a:buFont typeface="Wingdings" charset="2"/>
              <a:buChar char="§"/>
              <a:defRPr sz="1199">
                <a:solidFill>
                  <a:schemeClr val="bg2">
                    <a:lumMod val="75000"/>
                  </a:schemeClr>
                </a:solidFill>
              </a:defRPr>
            </a:lvl3pPr>
            <a:lvl4pPr>
              <a:lnSpc>
                <a:spcPct val="100000"/>
              </a:lnSpc>
              <a:spcBef>
                <a:spcPts val="400"/>
              </a:spcBef>
              <a:spcAft>
                <a:spcPts val="100"/>
              </a:spcAft>
              <a:defRPr sz="1199">
                <a:solidFill>
                  <a:schemeClr val="bg2">
                    <a:lumMod val="75000"/>
                  </a:schemeClr>
                </a:solidFill>
              </a:defRPr>
            </a:lvl4pPr>
            <a:lvl5pPr>
              <a:lnSpc>
                <a:spcPct val="100000"/>
              </a:lnSpc>
              <a:spcBef>
                <a:spcPts val="400"/>
              </a:spcBef>
              <a:spcAft>
                <a:spcPts val="100"/>
              </a:spcAft>
              <a:defRPr sz="1199">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04209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_Title and sub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7478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8437048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and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247" y="327990"/>
            <a:ext cx="8311710" cy="410612"/>
          </a:xfrm>
          <a:prstGeom prst="rect">
            <a:avLst/>
          </a:prstGeom>
        </p:spPr>
        <p:txBody>
          <a:bodyPr/>
          <a:lstStyle>
            <a:lvl1pPr algn="l">
              <a:defRPr lang="en-US" sz="1798" b="1" dirty="0">
                <a:solidFill>
                  <a:schemeClr val="accent4">
                    <a:lumMod val="90000"/>
                    <a:lumOff val="10000"/>
                  </a:schemeClr>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532367" y="1049150"/>
            <a:ext cx="8259294" cy="344402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stStyle>
          <a:p>
            <a:pPr marL="226397" lvl="0" indent="-226397">
              <a:spcBef>
                <a:spcPts val="400"/>
              </a:spcBef>
              <a:spcAft>
                <a:spcPts val="100"/>
              </a:spcAft>
            </a:pPr>
            <a:r>
              <a:rPr lang="en-US" dirty="0"/>
              <a:t>Click to edit Master text styles</a:t>
            </a:r>
          </a:p>
          <a:p>
            <a:pPr lvl="1">
              <a:spcBef>
                <a:spcPts val="400"/>
              </a:spcBef>
              <a:spcAft>
                <a:spcPts val="100"/>
              </a:spcAft>
            </a:pPr>
            <a:r>
              <a:rPr lang="en-US" dirty="0"/>
              <a:t>Second level</a:t>
            </a:r>
          </a:p>
          <a:p>
            <a:pPr marL="1198430" lvl="2" indent="-285340">
              <a:spcBef>
                <a:spcPts val="400"/>
              </a:spcBef>
              <a:spcAft>
                <a:spcPts val="100"/>
              </a:spcAft>
            </a:pPr>
            <a:r>
              <a:rPr lang="en-US" dirty="0"/>
              <a:t>Third level</a:t>
            </a:r>
          </a:p>
        </p:txBody>
      </p:sp>
    </p:spTree>
    <p:extLst>
      <p:ext uri="{BB962C8B-B14F-4D97-AF65-F5344CB8AC3E}">
        <p14:creationId xmlns:p14="http://schemas.microsoft.com/office/powerpoint/2010/main" val="31535559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3"/>
            <a:ext cx="724749" cy="174278"/>
          </a:xfrm>
          <a:prstGeom prst="rect">
            <a:avLst/>
          </a:prstGeom>
        </p:spPr>
        <p:txBody>
          <a:bodyPr/>
          <a:lstStyle>
            <a:lvl1pPr defTabSz="207645"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a:solidFill>
                  <a:srgbClr val="1FB3CF">
                    <a:lumMod val="90000"/>
                    <a:lumOff val="10000"/>
                  </a:srgbClr>
                </a:solidFill>
              </a:rPr>
              <a:pPr>
                <a:defRPr/>
              </a:pPr>
              <a:t>‹#›</a:t>
            </a:fld>
            <a:endParaRPr lang="en-US" altLang="en-US">
              <a:solidFill>
                <a:srgbClr val="1FB3CF">
                  <a:lumMod val="90000"/>
                  <a:lumOff val="10000"/>
                </a:srgbClr>
              </a:solidFill>
            </a:endParaRPr>
          </a:p>
        </p:txBody>
      </p:sp>
    </p:spTree>
    <p:extLst>
      <p:ext uri="{BB962C8B-B14F-4D97-AF65-F5344CB8AC3E}">
        <p14:creationId xmlns:p14="http://schemas.microsoft.com/office/powerpoint/2010/main" val="11215686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Big Type Headline or Quote">
    <p:spTree>
      <p:nvGrpSpPr>
        <p:cNvPr id="1" name=""/>
        <p:cNvGrpSpPr/>
        <p:nvPr/>
      </p:nvGrpSpPr>
      <p:grpSpPr>
        <a:xfrm>
          <a:off x="0" y="0"/>
          <a:ext cx="0" cy="0"/>
          <a:chOff x="0" y="0"/>
          <a:chExt cx="0" cy="0"/>
        </a:xfrm>
      </p:grpSpPr>
      <p:sp>
        <p:nvSpPr>
          <p:cNvPr id="6" name="Text Placeholder 15"/>
          <p:cNvSpPr>
            <a:spLocks noGrp="1"/>
          </p:cNvSpPr>
          <p:nvPr>
            <p:ph type="body" sz="quarter" idx="11" hasCustomPrompt="1"/>
          </p:nvPr>
        </p:nvSpPr>
        <p:spPr>
          <a:xfrm>
            <a:off x="83389" y="63799"/>
            <a:ext cx="4588736" cy="4491057"/>
          </a:xfrm>
          <a:prstGeom prst="rect">
            <a:avLst/>
          </a:prstGeom>
        </p:spPr>
        <p:txBody>
          <a:bodyPr>
            <a:noAutofit/>
          </a:bodyPr>
          <a:lstStyle>
            <a:lvl1pPr marL="0" indent="0" fontAlgn="t">
              <a:lnSpc>
                <a:spcPts val="4496"/>
              </a:lnSpc>
              <a:spcBef>
                <a:spcPts val="1124"/>
              </a:spcBef>
              <a:buFontTx/>
              <a:buNone/>
              <a:defRPr sz="4121" baseline="0">
                <a:solidFill>
                  <a:srgbClr val="323232"/>
                </a:solidFill>
                <a:latin typeface="Arial" charset="0"/>
              </a:defRPr>
            </a:lvl1pPr>
          </a:lstStyle>
          <a:p>
            <a:r>
              <a:rPr lang="en-US" sz="3747" baseline="0" dirty="0">
                <a:latin typeface="Arial" charset="0"/>
              </a:rPr>
              <a:t>Big type headline</a:t>
            </a:r>
            <a:br>
              <a:rPr lang="en-US" sz="3747" baseline="0" dirty="0">
                <a:latin typeface="Arial" charset="0"/>
              </a:rPr>
            </a:br>
            <a:r>
              <a:rPr lang="en-US" sz="3747" baseline="0" dirty="0">
                <a:latin typeface="Arial" charset="0"/>
              </a:rPr>
              <a:t>or quote goes here</a:t>
            </a:r>
          </a:p>
        </p:txBody>
      </p:sp>
      <p:sp>
        <p:nvSpPr>
          <p:cNvPr id="14" name="Slide Number Placeholder 3"/>
          <p:cNvSpPr txBox="1">
            <a:spLocks/>
          </p:cNvSpPr>
          <p:nvPr userDrawn="1"/>
        </p:nvSpPr>
        <p:spPr>
          <a:xfrm>
            <a:off x="4468554" y="4807854"/>
            <a:ext cx="435499" cy="187359"/>
          </a:xfrm>
          <a:prstGeom prst="rect">
            <a:avLst/>
          </a:prstGeom>
        </p:spPr>
        <p:txBody>
          <a:bodyPr vert="horz" lIns="0" tIns="34258" rIns="68517" bIns="34258" rtlCol="0" anchor="ctr"/>
          <a:lstStyle>
            <a:defPPr>
              <a:defRPr lang="en-US"/>
            </a:defPPr>
            <a:lvl1pPr marL="0" algn="ctr" defTabSz="914400" rtl="0" eaLnBrk="1" latinLnBrk="0" hangingPunct="1">
              <a:defRPr sz="1200" kern="1200" baseline="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4A8A213-8E92-D94A-82D7-8578C89CAF17}" type="slidenum">
              <a:rPr lang="en-US" sz="899" smtClean="0">
                <a:solidFill>
                  <a:srgbClr val="000E5E"/>
                </a:solidFill>
              </a:rPr>
              <a:pPr fontAlgn="base">
                <a:spcBef>
                  <a:spcPct val="0"/>
                </a:spcBef>
                <a:spcAft>
                  <a:spcPct val="0"/>
                </a:spcAft>
              </a:pPr>
              <a:t>‹#›</a:t>
            </a:fld>
            <a:endParaRPr lang="en-US" sz="899" dirty="0">
              <a:solidFill>
                <a:srgbClr val="000E5E"/>
              </a:solidFill>
            </a:endParaRPr>
          </a:p>
        </p:txBody>
      </p:sp>
    </p:spTree>
    <p:extLst>
      <p:ext uri="{BB962C8B-B14F-4D97-AF65-F5344CB8AC3E}">
        <p14:creationId xmlns:p14="http://schemas.microsoft.com/office/powerpoint/2010/main" val="30226485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Floorplan Pag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192091" y="195727"/>
            <a:ext cx="1895475" cy="167216"/>
          </a:xfrm>
          <a:prstGeom prst="rect">
            <a:avLst/>
          </a:prstGeom>
        </p:spPr>
        <p:txBody>
          <a:bodyPr lIns="0" tIns="0" rIns="0" bIns="0"/>
          <a:lstStyle>
            <a:lvl1pPr marL="0" indent="0">
              <a:spcBef>
                <a:spcPts val="0"/>
              </a:spcBef>
              <a:buNone/>
              <a:defRPr sz="1998" b="1" i="0" baseline="0">
                <a:solidFill>
                  <a:srgbClr val="0070C0"/>
                </a:solidFill>
                <a:latin typeface="IBM Plex Sans" charset="0"/>
                <a:ea typeface="IBM Plex Sans" charset="0"/>
                <a:cs typeface="IBM Plex Sans" charset="0"/>
              </a:defRPr>
            </a:lvl1pPr>
            <a:lvl2pPr marL="456778" indent="0">
              <a:buNone/>
              <a:defRPr/>
            </a:lvl2pPr>
            <a:lvl3pPr marL="913554" indent="0">
              <a:buNone/>
              <a:defRPr/>
            </a:lvl3pPr>
            <a:lvl4pPr marL="1370332" indent="0">
              <a:buNone/>
              <a:defRPr/>
            </a:lvl4pPr>
            <a:lvl5pPr marL="1827108" indent="0">
              <a:buNone/>
              <a:defRPr/>
            </a:lvl5pPr>
          </a:lstStyle>
          <a:p>
            <a:pPr lvl="0"/>
            <a:r>
              <a:rPr lang="en-US" dirty="0"/>
              <a:t>Page Header</a:t>
            </a:r>
          </a:p>
        </p:txBody>
      </p:sp>
      <p:sp>
        <p:nvSpPr>
          <p:cNvPr id="6" name="Text Placeholder 6"/>
          <p:cNvSpPr>
            <a:spLocks noGrp="1"/>
          </p:cNvSpPr>
          <p:nvPr>
            <p:ph type="body" sz="quarter" idx="14" hasCustomPrompt="1"/>
          </p:nvPr>
        </p:nvSpPr>
        <p:spPr>
          <a:xfrm>
            <a:off x="192091" y="519182"/>
            <a:ext cx="1895475" cy="167216"/>
          </a:xfrm>
          <a:prstGeom prst="rect">
            <a:avLst/>
          </a:prstGeom>
        </p:spPr>
        <p:txBody>
          <a:bodyPr lIns="0" tIns="0" rIns="0" bIns="0"/>
          <a:lstStyle>
            <a:lvl1pPr marL="0" indent="0">
              <a:spcBef>
                <a:spcPts val="0"/>
              </a:spcBef>
              <a:buNone/>
              <a:defRPr sz="1199" b="0" i="0" baseline="0">
                <a:solidFill>
                  <a:srgbClr val="0070C0"/>
                </a:solidFill>
                <a:latin typeface="IBM Plex Sans" charset="0"/>
                <a:ea typeface="IBM Plex Sans" charset="0"/>
                <a:cs typeface="IBM Plex Sans" charset="0"/>
              </a:defRPr>
            </a:lvl1pPr>
            <a:lvl2pPr marL="456778" indent="0">
              <a:buNone/>
              <a:defRPr/>
            </a:lvl2pPr>
            <a:lvl3pPr marL="913554" indent="0">
              <a:buNone/>
              <a:defRPr/>
            </a:lvl3pPr>
            <a:lvl4pPr marL="1370332" indent="0">
              <a:buNone/>
              <a:defRPr/>
            </a:lvl4pPr>
            <a:lvl5pPr marL="1827108" indent="0">
              <a:buNone/>
              <a:defRPr/>
            </a:lvl5pPr>
          </a:lstStyle>
          <a:p>
            <a:pPr lvl="0"/>
            <a:r>
              <a:rPr lang="en-US" dirty="0"/>
              <a:t>Subhead</a:t>
            </a:r>
          </a:p>
        </p:txBody>
      </p:sp>
    </p:spTree>
    <p:extLst>
      <p:ext uri="{BB962C8B-B14F-4D97-AF65-F5344CB8AC3E}">
        <p14:creationId xmlns:p14="http://schemas.microsoft.com/office/powerpoint/2010/main" val="28247112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095310"/>
            <a:ext cx="8686800" cy="3657600"/>
          </a:xfrm>
          <a:prstGeom prst="rect">
            <a:avLst/>
          </a:prstGeom>
        </p:spPr>
        <p:txBody>
          <a:bodyPr/>
          <a:lstStyle>
            <a:lvl1pPr>
              <a:defRPr sz="2398">
                <a:solidFill>
                  <a:schemeClr val="tx2"/>
                </a:solidFill>
              </a:defRPr>
            </a:lvl1pPr>
            <a:lvl2pPr marL="172882" indent="-172882">
              <a:buFont typeface="Arial" panose="020B0604020202020204" pitchFamily="34" charset="0"/>
              <a:buChar char="•"/>
              <a:defRPr sz="1998">
                <a:solidFill>
                  <a:schemeClr val="tx2"/>
                </a:solidFill>
              </a:defRPr>
            </a:lvl2pPr>
            <a:lvl3pPr marL="396518" indent="-172882">
              <a:buFont typeface="Wingdings" panose="05000000000000000000" pitchFamily="2" charset="2"/>
              <a:buChar char="§"/>
              <a:defRPr sz="1798">
                <a:solidFill>
                  <a:schemeClr val="tx2"/>
                </a:solidFill>
              </a:defRPr>
            </a:lvl3pPr>
            <a:lvl4pPr>
              <a:defRPr sz="1599">
                <a:solidFill>
                  <a:schemeClr val="tx2"/>
                </a:solidFill>
              </a:defRPr>
            </a:lvl4pPr>
            <a:lvl5pPr>
              <a:defRPr sz="1399">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p:cNvSpPr>
            <a:spLocks noGrp="1"/>
          </p:cNvSpPr>
          <p:nvPr>
            <p:ph type="title"/>
          </p:nvPr>
        </p:nvSpPr>
        <p:spPr>
          <a:xfrm>
            <a:off x="228600" y="173736"/>
            <a:ext cx="8686800" cy="390144"/>
          </a:xfrm>
          <a:prstGeom prst="rect">
            <a:avLst/>
          </a:prstGeom>
        </p:spPr>
        <p:txBody>
          <a:bodyPr/>
          <a:lstStyle>
            <a:lvl1pPr>
              <a:defRPr sz="2797" b="0">
                <a:solidFill>
                  <a:schemeClr val="accent4"/>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559445" y="4759789"/>
            <a:ext cx="358140" cy="205912"/>
          </a:xfrm>
          <a:prstGeom prst="rect">
            <a:avLst/>
          </a:prstGeom>
        </p:spPr>
        <p:txBody>
          <a:bodyPr/>
          <a:lstStyle>
            <a:lvl1pPr>
              <a:buFontTx/>
              <a:buNone/>
              <a:defRPr sz="899">
                <a:solidFill>
                  <a:schemeClr val="bg2"/>
                </a:solidFill>
                <a:latin typeface="Arial"/>
                <a:cs typeface="Arial"/>
              </a:defRPr>
            </a:lvl1pPr>
          </a:lstStyle>
          <a:p>
            <a:pPr>
              <a:buClr>
                <a:srgbClr val="AEAEAE"/>
              </a:buClr>
            </a:pPr>
            <a:fld id="{E4DBDE34-E9B5-E04F-B662-69720E4BCB53}" type="slidenum">
              <a:rPr lang="en-US" smtClean="0">
                <a:solidFill>
                  <a:srgbClr val="5A5A5A"/>
                </a:solidFill>
              </a:rPr>
              <a:pPr>
                <a:buClr>
                  <a:srgbClr val="AEAEAE"/>
                </a:buClr>
              </a:pPr>
              <a:t>‹#›</a:t>
            </a:fld>
            <a:endParaRPr lang="en-US">
              <a:solidFill>
                <a:srgbClr val="5A5A5A"/>
              </a:solidFill>
            </a:endParaRPr>
          </a:p>
        </p:txBody>
      </p:sp>
    </p:spTree>
    <p:extLst>
      <p:ext uri="{BB962C8B-B14F-4D97-AF65-F5344CB8AC3E}">
        <p14:creationId xmlns:p14="http://schemas.microsoft.com/office/powerpoint/2010/main" val="563026809"/>
      </p:ext>
    </p:extLst>
  </p:cSld>
  <p:clrMapOvr>
    <a:masterClrMapping/>
  </p:clrMapOvr>
  <p:extLst mod="1">
    <p:ext uri="{DCECCB84-F9BA-43D5-87BE-67443E8EF086}">
      <p15:sldGuideLst xmlns:p15="http://schemas.microsoft.com/office/powerpoint/2012/main">
        <p15:guide id="1" orient="horz" pos="3108">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Title (above) + blank">
    <p:spTree>
      <p:nvGrpSpPr>
        <p:cNvPr id="1" name=""/>
        <p:cNvGrpSpPr/>
        <p:nvPr/>
      </p:nvGrpSpPr>
      <p:grpSpPr>
        <a:xfrm>
          <a:off x="0" y="0"/>
          <a:ext cx="0" cy="0"/>
          <a:chOff x="0" y="0"/>
          <a:chExt cx="0" cy="0"/>
        </a:xfrm>
      </p:grpSpPr>
      <p:sp>
        <p:nvSpPr>
          <p:cNvPr id="50" name="Title 1"/>
          <p:cNvSpPr>
            <a:spLocks noGrp="1"/>
          </p:cNvSpPr>
          <p:nvPr>
            <p:ph type="title"/>
          </p:nvPr>
        </p:nvSpPr>
        <p:spPr>
          <a:xfrm>
            <a:off x="228600" y="173736"/>
            <a:ext cx="8686800" cy="390144"/>
          </a:xfrm>
          <a:prstGeom prst="rect">
            <a:avLst/>
          </a:prstGeom>
        </p:spPr>
        <p:txBody>
          <a:bodyPr/>
          <a:lstStyle>
            <a:lvl1pPr>
              <a:defRPr sz="2797" b="0">
                <a:solidFill>
                  <a:schemeClr val="accent4"/>
                </a:solidFill>
              </a:defRPr>
            </a:lvl1pPr>
          </a:lstStyle>
          <a:p>
            <a:r>
              <a:rPr lang="en-US"/>
              <a:t>Click to edit Master title style</a:t>
            </a:r>
            <a:endParaRPr lang="en-US" dirty="0"/>
          </a:p>
        </p:txBody>
      </p:sp>
      <p:sp>
        <p:nvSpPr>
          <p:cNvPr id="11" name="Slide Number Placeholder 5"/>
          <p:cNvSpPr>
            <a:spLocks noGrp="1"/>
          </p:cNvSpPr>
          <p:nvPr>
            <p:ph type="sldNum" sz="quarter" idx="12"/>
          </p:nvPr>
        </p:nvSpPr>
        <p:spPr>
          <a:xfrm>
            <a:off x="8559445" y="4759789"/>
            <a:ext cx="358140" cy="205912"/>
          </a:xfrm>
          <a:prstGeom prst="rect">
            <a:avLst/>
          </a:prstGeom>
        </p:spPr>
        <p:txBody>
          <a:bodyPr/>
          <a:lstStyle>
            <a:lvl1pPr>
              <a:buFontTx/>
              <a:buNone/>
              <a:defRPr sz="899">
                <a:solidFill>
                  <a:schemeClr val="bg2"/>
                </a:solidFill>
                <a:latin typeface="Arial"/>
                <a:cs typeface="Arial"/>
              </a:defRPr>
            </a:lvl1pPr>
          </a:lstStyle>
          <a:p>
            <a:pPr>
              <a:buClr>
                <a:srgbClr val="AEAEAE"/>
              </a:buClr>
            </a:pPr>
            <a:fld id="{E4DBDE34-E9B5-E04F-B662-69720E4BCB53}" type="slidenum">
              <a:rPr lang="en-US" smtClean="0">
                <a:solidFill>
                  <a:srgbClr val="5A5A5A"/>
                </a:solidFill>
              </a:rPr>
              <a:pPr>
                <a:buClr>
                  <a:srgbClr val="AEAEAE"/>
                </a:buClr>
              </a:pPr>
              <a:t>‹#›</a:t>
            </a:fld>
            <a:endParaRPr lang="en-US">
              <a:solidFill>
                <a:srgbClr val="5A5A5A"/>
              </a:solidFill>
            </a:endParaRPr>
          </a:p>
        </p:txBody>
      </p:sp>
    </p:spTree>
    <p:extLst>
      <p:ext uri="{BB962C8B-B14F-4D97-AF65-F5344CB8AC3E}">
        <p14:creationId xmlns:p14="http://schemas.microsoft.com/office/powerpoint/2010/main" val="21730953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2" name="Picture 1" descr="bw 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26690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496"/>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798"/>
            </a:lvl1pPr>
            <a:lvl2pPr marL="342591" indent="0" algn="ctr">
              <a:buNone/>
              <a:defRPr sz="1499"/>
            </a:lvl2pPr>
            <a:lvl3pPr marL="685183" indent="0" algn="ctr">
              <a:buNone/>
              <a:defRPr sz="1349"/>
            </a:lvl3pPr>
            <a:lvl4pPr marL="1027774" indent="0" algn="ctr">
              <a:buNone/>
              <a:defRPr sz="1199"/>
            </a:lvl4pPr>
            <a:lvl5pPr marL="1370366" indent="0" algn="ctr">
              <a:buNone/>
              <a:defRPr sz="1199"/>
            </a:lvl5pPr>
            <a:lvl6pPr marL="1712957" indent="0" algn="ctr">
              <a:buNone/>
              <a:defRPr sz="1199"/>
            </a:lvl6pPr>
            <a:lvl7pPr marL="2055548" indent="0" algn="ctr">
              <a:buNone/>
              <a:defRPr sz="1199"/>
            </a:lvl7pPr>
            <a:lvl8pPr marL="2398140" indent="0" algn="ctr">
              <a:buNone/>
              <a:defRPr sz="1199"/>
            </a:lvl8pPr>
            <a:lvl9pPr marL="2740731" indent="0" algn="ctr">
              <a:buNone/>
              <a:defRPr sz="1199"/>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defTabSz="913577" fontAlgn="base">
              <a:spcBef>
                <a:spcPct val="0"/>
              </a:spcBef>
              <a:spcAft>
                <a:spcPct val="0"/>
              </a:spcAft>
            </a:pPr>
            <a:endParaRPr lang="en-US" sz="1798">
              <a:solidFill>
                <a:srgbClr val="000000"/>
              </a:solidFill>
              <a:ea typeface="ＭＳ Ｐゴシック" charset="0"/>
            </a:endParaRP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r>
              <a:rPr lang="en-US">
                <a:solidFill>
                  <a:srgbClr val="000000"/>
                </a:solidFill>
              </a:rPr>
              <a:t>Power Systems / T3 / January 2018 / © 2018 IBM Corporation</a:t>
            </a:r>
          </a:p>
        </p:txBody>
      </p:sp>
      <p:sp>
        <p:nvSpPr>
          <p:cNvPr id="6" name="Slide Number Placeholder 5"/>
          <p:cNvSpPr>
            <a:spLocks noGrp="1"/>
          </p:cNvSpPr>
          <p:nvPr>
            <p:ph type="sldNum" sz="quarter" idx="12"/>
          </p:nvPr>
        </p:nvSpPr>
        <p:spPr>
          <a:xfrm>
            <a:off x="6915150" y="4772025"/>
            <a:ext cx="2057400" cy="273844"/>
          </a:xfrm>
          <a:prstGeom prst="rect">
            <a:avLst/>
          </a:prstGeom>
        </p:spPr>
        <p:txBody>
          <a:bodyPr/>
          <a:lstStyle/>
          <a:p>
            <a:fld id="{ADE4B3F2-CDCD-C04A-9B87-25E51618C24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20951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Title plus contnet IBM &amp; BP only">
    <p:spTree>
      <p:nvGrpSpPr>
        <p:cNvPr id="1" name=""/>
        <p:cNvGrpSpPr/>
        <p:nvPr/>
      </p:nvGrpSpPr>
      <p:grpSpPr>
        <a:xfrm>
          <a:off x="0" y="0"/>
          <a:ext cx="0" cy="0"/>
          <a:chOff x="0" y="0"/>
          <a:chExt cx="0" cy="0"/>
        </a:xfrm>
      </p:grpSpPr>
      <p:sp>
        <p:nvSpPr>
          <p:cNvPr id="2" name="Title 1"/>
          <p:cNvSpPr>
            <a:spLocks noGrp="1"/>
          </p:cNvSpPr>
          <p:nvPr>
            <p:ph type="title"/>
          </p:nvPr>
        </p:nvSpPr>
        <p:spPr>
          <a:xfrm>
            <a:off x="332796" y="388472"/>
            <a:ext cx="8468887" cy="290186"/>
          </a:xfrm>
          <a:prstGeom prst="rect">
            <a:avLst/>
          </a:prstGeom>
          <a:ln>
            <a:noFill/>
          </a:ln>
        </p:spPr>
        <p:txBody>
          <a:bodyPr/>
          <a:lstStyle>
            <a:lvl1pPr>
              <a:defRPr sz="1798" b="1">
                <a:solidFill>
                  <a:schemeClr val="accent4">
                    <a:lumMod val="90000"/>
                    <a:lumOff val="10000"/>
                  </a:schemeClr>
                </a:solidFill>
                <a:latin typeface="+mj-lt"/>
              </a:defRPr>
            </a:lvl1pPr>
          </a:lstStyle>
          <a:p>
            <a:r>
              <a:rPr lang="en-US" dirty="0"/>
              <a:t>Click to edit Master title style</a:t>
            </a:r>
          </a:p>
        </p:txBody>
      </p:sp>
      <p:sp>
        <p:nvSpPr>
          <p:cNvPr id="3" name="Content Placeholder 2"/>
          <p:cNvSpPr>
            <a:spLocks noGrp="1"/>
          </p:cNvSpPr>
          <p:nvPr>
            <p:ph idx="1"/>
          </p:nvPr>
        </p:nvSpPr>
        <p:spPr>
          <a:xfrm>
            <a:off x="332797" y="789367"/>
            <a:ext cx="8468887" cy="4108214"/>
          </a:xfrm>
          <a:prstGeom prst="rect">
            <a:avLst/>
          </a:prstGeom>
        </p:spPr>
        <p:txBody>
          <a:bodyPr/>
          <a:lstStyle>
            <a:lvl1pPr marL="226391" indent="-226391">
              <a:lnSpc>
                <a:spcPct val="90000"/>
              </a:lnSpc>
              <a:spcBef>
                <a:spcPts val="400"/>
              </a:spcBef>
              <a:spcAft>
                <a:spcPts val="100"/>
              </a:spcAft>
              <a:buFont typeface="Arial" charset="0"/>
              <a:buChar char="•"/>
              <a:defRPr sz="1499" b="1">
                <a:solidFill>
                  <a:schemeClr val="accent4">
                    <a:lumMod val="90000"/>
                    <a:lumOff val="10000"/>
                  </a:schemeClr>
                </a:solidFill>
              </a:defRPr>
            </a:lvl1pPr>
            <a:lvl2pPr>
              <a:lnSpc>
                <a:spcPct val="90000"/>
              </a:lnSpc>
              <a:spcBef>
                <a:spcPts val="400"/>
              </a:spcBef>
              <a:spcAft>
                <a:spcPts val="100"/>
              </a:spcAft>
              <a:defRPr sz="1349">
                <a:solidFill>
                  <a:schemeClr val="bg2">
                    <a:lumMod val="75000"/>
                  </a:schemeClr>
                </a:solidFill>
              </a:defRPr>
            </a:lvl2pPr>
            <a:lvl3pPr marL="1198400" indent="-285333">
              <a:lnSpc>
                <a:spcPct val="90000"/>
              </a:lnSpc>
              <a:spcBef>
                <a:spcPts val="400"/>
              </a:spcBef>
              <a:spcAft>
                <a:spcPts val="100"/>
              </a:spcAft>
              <a:buFont typeface="Wingdings" charset="2"/>
              <a:buChar char="§"/>
              <a:defRPr sz="1199">
                <a:solidFill>
                  <a:schemeClr val="bg2">
                    <a:lumMod val="75000"/>
                  </a:schemeClr>
                </a:solidFill>
              </a:defRPr>
            </a:lvl3pPr>
            <a:lvl4pPr>
              <a:lnSpc>
                <a:spcPct val="90000"/>
              </a:lnSpc>
              <a:spcBef>
                <a:spcPts val="400"/>
              </a:spcBef>
              <a:spcAft>
                <a:spcPts val="100"/>
              </a:spcAft>
              <a:defRPr sz="1199">
                <a:solidFill>
                  <a:schemeClr val="bg2">
                    <a:lumMod val="75000"/>
                  </a:schemeClr>
                </a:solidFill>
              </a:defRPr>
            </a:lvl4pPr>
            <a:lvl5pPr>
              <a:lnSpc>
                <a:spcPct val="90000"/>
              </a:lnSpc>
              <a:spcBef>
                <a:spcPts val="400"/>
              </a:spcBef>
              <a:spcAft>
                <a:spcPts val="100"/>
              </a:spcAft>
              <a:defRPr sz="1199">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2473" y="4969223"/>
            <a:ext cx="724749" cy="174278"/>
          </a:xfrm>
          <a:prstGeom prst="rect">
            <a:avLst/>
          </a:prstGeom>
        </p:spPr>
        <p:txBody>
          <a:bodyPr/>
          <a:lstStyle>
            <a:lvl1pPr defTabSz="207645"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a:p>
        </p:txBody>
      </p:sp>
    </p:spTree>
    <p:extLst>
      <p:ext uri="{BB962C8B-B14F-4D97-AF65-F5344CB8AC3E}">
        <p14:creationId xmlns:p14="http://schemas.microsoft.com/office/powerpoint/2010/main" val="13334531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6553200" y="4630341"/>
            <a:ext cx="2133600" cy="273844"/>
          </a:xfrm>
          <a:prstGeom prst="rect">
            <a:avLst/>
          </a:prstGeom>
        </p:spPr>
        <p:txBody>
          <a:bodyPr anchor="ctr"/>
          <a:lstStyle>
            <a:lvl1pPr>
              <a:defRPr sz="899">
                <a:latin typeface="Calibri"/>
                <a:ea typeface="Calibri"/>
                <a:cs typeface="Calibri"/>
                <a:sym typeface="Calibri"/>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7419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16297341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90503" y="171452"/>
            <a:ext cx="1895475" cy="167216"/>
          </a:xfrm>
          <a:prstGeom prst="rect">
            <a:avLst/>
          </a:prstGeom>
        </p:spPr>
        <p:txBody>
          <a:bodyPr lIns="0" tIns="0" rIns="0" bIns="0"/>
          <a:lstStyle>
            <a:lvl1pPr marL="0" indent="0">
              <a:spcBef>
                <a:spcPts val="0"/>
              </a:spcBef>
              <a:buNone/>
              <a:defRPr sz="1998" b="1" i="0" baseline="0">
                <a:solidFill>
                  <a:srgbClr val="0070C0"/>
                </a:solidFill>
                <a:latin typeface="IBM Plex Sans" charset="0"/>
                <a:ea typeface="IBM Plex Sans" charset="0"/>
                <a:cs typeface="IBM Plex Sans" charset="0"/>
              </a:defRPr>
            </a:lvl1pPr>
            <a:lvl2pPr marL="456778" indent="0">
              <a:buNone/>
              <a:defRPr/>
            </a:lvl2pPr>
            <a:lvl3pPr marL="913554" indent="0">
              <a:buNone/>
              <a:defRPr/>
            </a:lvl3pPr>
            <a:lvl4pPr marL="1370332" indent="0">
              <a:buNone/>
              <a:defRPr/>
            </a:lvl4pPr>
            <a:lvl5pPr marL="1827108" indent="0">
              <a:buNone/>
              <a:defRPr/>
            </a:lvl5pPr>
          </a:lstStyle>
          <a:p>
            <a:pPr lvl="0"/>
            <a:r>
              <a:rPr lang="en-US" dirty="0"/>
              <a:t>Page Header</a:t>
            </a:r>
          </a:p>
        </p:txBody>
      </p:sp>
      <p:sp>
        <p:nvSpPr>
          <p:cNvPr id="9" name="Text Placeholder 6"/>
          <p:cNvSpPr>
            <a:spLocks noGrp="1"/>
          </p:cNvSpPr>
          <p:nvPr>
            <p:ph type="body" sz="quarter" idx="10" hasCustomPrompt="1"/>
          </p:nvPr>
        </p:nvSpPr>
        <p:spPr>
          <a:xfrm>
            <a:off x="192092" y="1135296"/>
            <a:ext cx="6665911" cy="933589"/>
          </a:xfrm>
          <a:prstGeom prst="rect">
            <a:avLst/>
          </a:prstGeom>
        </p:spPr>
        <p:txBody>
          <a:bodyPr wrap="square" lIns="0" tIns="0" rIns="0" bIns="0">
            <a:spAutoFit/>
          </a:bodyPr>
          <a:lstStyle>
            <a:lvl1pPr marL="0" indent="0">
              <a:spcBef>
                <a:spcPts val="599"/>
              </a:spcBef>
              <a:buFont typeface=".AppleSystemUIFont" charset="-120"/>
              <a:buNone/>
              <a:tabLst>
                <a:tab pos="456778" algn="l"/>
              </a:tabLst>
              <a:defRPr sz="1798" b="0" i="0" baseline="0">
                <a:solidFill>
                  <a:schemeClr val="accent4"/>
                </a:solidFill>
                <a:latin typeface="IBM Plex Sans" charset="0"/>
                <a:ea typeface="IBM Plex Sans" charset="0"/>
                <a:cs typeface="IBM Plex Sans" charset="0"/>
              </a:defRPr>
            </a:lvl1pPr>
            <a:lvl2pPr marL="365422" indent="-365422" hangingPunct="0">
              <a:lnSpc>
                <a:spcPct val="100000"/>
              </a:lnSpc>
              <a:spcBef>
                <a:spcPts val="799"/>
              </a:spcBef>
              <a:buFont typeface=".AppleSystemUIFont" charset="-120"/>
              <a:buChar char="—"/>
              <a:defRPr sz="1798" b="0" i="0" baseline="0">
                <a:latin typeface="IBM Plex Sans" charset="0"/>
                <a:ea typeface="IBM Plex Sans" charset="0"/>
                <a:cs typeface="IBM Plex Sans" charset="0"/>
              </a:defRPr>
            </a:lvl2pPr>
            <a:lvl3pPr marL="913554" indent="0">
              <a:buNone/>
              <a:defRPr/>
            </a:lvl3pPr>
            <a:lvl4pPr marL="1370332" indent="0">
              <a:buNone/>
              <a:defRPr/>
            </a:lvl4pPr>
            <a:lvl5pPr marL="1827108" indent="0">
              <a:buNone/>
              <a:defRPr/>
            </a:lvl5pPr>
          </a:lstStyle>
          <a:p>
            <a:pPr lvl="0"/>
            <a:r>
              <a:rPr lang="en-US" dirty="0"/>
              <a:t>Body copy is IBM Eliot Text, 18pt., single line spacing.</a:t>
            </a:r>
          </a:p>
          <a:p>
            <a:pPr lvl="1"/>
            <a:r>
              <a:rPr lang="en-US" dirty="0"/>
              <a:t>This is the bullet formatting. Always use and m-dash (instead of a traditional bullet), 8pt spacing before </a:t>
            </a:r>
          </a:p>
        </p:txBody>
      </p:sp>
      <p:sp>
        <p:nvSpPr>
          <p:cNvPr id="4" name="Text Placeholder 6"/>
          <p:cNvSpPr>
            <a:spLocks noGrp="1"/>
          </p:cNvSpPr>
          <p:nvPr>
            <p:ph type="body" sz="quarter" idx="12" hasCustomPrompt="1"/>
          </p:nvPr>
        </p:nvSpPr>
        <p:spPr>
          <a:xfrm>
            <a:off x="190503" y="494905"/>
            <a:ext cx="1895475" cy="167216"/>
          </a:xfrm>
          <a:prstGeom prst="rect">
            <a:avLst/>
          </a:prstGeom>
        </p:spPr>
        <p:txBody>
          <a:bodyPr lIns="0" tIns="0" rIns="0" bIns="0"/>
          <a:lstStyle>
            <a:lvl1pPr marL="0" indent="0">
              <a:spcBef>
                <a:spcPts val="0"/>
              </a:spcBef>
              <a:buNone/>
              <a:defRPr sz="1199" b="0" i="0" baseline="0">
                <a:solidFill>
                  <a:srgbClr val="0070C0"/>
                </a:solidFill>
                <a:latin typeface="IBM Plex Sans" charset="0"/>
                <a:ea typeface="IBM Plex Sans" charset="0"/>
                <a:cs typeface="IBM Plex Sans" charset="0"/>
              </a:defRPr>
            </a:lvl1pPr>
            <a:lvl2pPr marL="456778" indent="0">
              <a:buNone/>
              <a:defRPr/>
            </a:lvl2pPr>
            <a:lvl3pPr marL="913554" indent="0">
              <a:buNone/>
              <a:defRPr/>
            </a:lvl3pPr>
            <a:lvl4pPr marL="1370332" indent="0">
              <a:buNone/>
              <a:defRPr/>
            </a:lvl4pPr>
            <a:lvl5pPr marL="1827108" indent="0">
              <a:buNone/>
              <a:defRPr/>
            </a:lvl5pPr>
          </a:lstStyle>
          <a:p>
            <a:pPr lvl="0"/>
            <a:r>
              <a:rPr lang="en-US" dirty="0"/>
              <a:t>Subhead</a:t>
            </a:r>
          </a:p>
        </p:txBody>
      </p:sp>
    </p:spTree>
    <p:extLst>
      <p:ext uri="{BB962C8B-B14F-4D97-AF65-F5344CB8AC3E}">
        <p14:creationId xmlns:p14="http://schemas.microsoft.com/office/powerpoint/2010/main" val="33657018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Content - Title 1 Line">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82324" y="536217"/>
            <a:ext cx="8627336" cy="3568835"/>
          </a:xfrm>
          <a:prstGeom prst="rect">
            <a:avLst/>
          </a:prstGeom>
        </p:spPr>
        <p:txBody>
          <a:bodyPr numCol="2" spcCol="822960"/>
          <a:lstStyle>
            <a:lvl1pPr marL="0" marR="0" indent="0" algn="l" defTabSz="685166" rtl="0" eaLnBrk="1" fontAlgn="t" latinLnBrk="0" hangingPunct="1">
              <a:lnSpc>
                <a:spcPts val="1873"/>
              </a:lnSpc>
              <a:spcBef>
                <a:spcPts val="0"/>
              </a:spcBef>
              <a:spcAft>
                <a:spcPts val="899"/>
              </a:spcAft>
              <a:buClrTx/>
              <a:buSzTx/>
              <a:buFont typeface="Arial"/>
              <a:buNone/>
              <a:tabLst/>
              <a:defRPr lang="en-US" sz="1499" b="0" i="0" smtClean="0">
                <a:effectLst/>
              </a:defRPr>
            </a:lvl1pPr>
            <a:lvl2pPr marL="342583" indent="0">
              <a:buNone/>
              <a:defRPr/>
            </a:lvl2pPr>
            <a:lvl3pPr marL="685166" indent="0">
              <a:buNone/>
              <a:defRPr/>
            </a:lvl3pPr>
            <a:lvl4pPr marL="1027749" indent="0">
              <a:buNone/>
              <a:defRPr/>
            </a:lvl4pPr>
            <a:lvl5pPr marL="1370332" indent="0">
              <a:buNone/>
              <a:defRPr/>
            </a:lvl5pPr>
          </a:lstStyle>
          <a:p>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ipsum</a:t>
            </a:r>
            <a:r>
              <a:rPr lang="en-US" b="0" i="0" dirty="0">
                <a:solidFill>
                  <a:srgbClr val="000000"/>
                </a:solidFill>
                <a:effectLst/>
                <a:latin typeface="arial" charset="0"/>
              </a:rPr>
              <a:t> dolor sit </a:t>
            </a:r>
            <a:r>
              <a:rPr lang="en-US" b="0" i="0" dirty="0" err="1">
                <a:solidFill>
                  <a:srgbClr val="000000"/>
                </a:solidFill>
                <a:effectLst/>
                <a:latin typeface="arial" charset="0"/>
              </a:rPr>
              <a:t>amet</a:t>
            </a:r>
            <a:r>
              <a:rPr lang="en-US" b="0" i="0" dirty="0">
                <a:solidFill>
                  <a:srgbClr val="000000"/>
                </a:solidFill>
                <a:effectLst/>
                <a:latin typeface="arial" charset="0"/>
              </a:rPr>
              <a:t>, </a:t>
            </a:r>
            <a:r>
              <a:rPr lang="en-US" b="0" i="0" dirty="0" err="1">
                <a:solidFill>
                  <a:srgbClr val="000000"/>
                </a:solidFill>
                <a:effectLst/>
                <a:latin typeface="arial" charset="0"/>
              </a:rPr>
              <a:t>ullamcorper</a:t>
            </a:r>
            <a:r>
              <a:rPr lang="en-US" b="0" i="0" dirty="0">
                <a:solidFill>
                  <a:srgbClr val="000000"/>
                </a:solidFill>
                <a:effectLst/>
                <a:latin typeface="arial" charset="0"/>
              </a:rPr>
              <a:t> </a:t>
            </a:r>
            <a:r>
              <a:rPr lang="en-US" b="0" i="0" dirty="0" err="1">
                <a:solidFill>
                  <a:srgbClr val="000000"/>
                </a:solidFill>
                <a:effectLst/>
                <a:latin typeface="arial" charset="0"/>
              </a:rPr>
              <a:t>sapien</a:t>
            </a:r>
            <a:r>
              <a:rPr lang="en-US" b="0" i="0" dirty="0">
                <a:solidFill>
                  <a:srgbClr val="000000"/>
                </a:solidFill>
                <a:effectLst/>
                <a:latin typeface="arial" charset="0"/>
              </a:rPr>
              <a:t> </a:t>
            </a:r>
            <a:r>
              <a:rPr lang="en-US" b="0" i="0" dirty="0" err="1">
                <a:solidFill>
                  <a:srgbClr val="000000"/>
                </a:solidFill>
                <a:effectLst/>
                <a:latin typeface="arial" charset="0"/>
              </a:rPr>
              <a:t>ipsum</a:t>
            </a:r>
            <a:r>
              <a:rPr lang="en-US" b="0" i="0" dirty="0">
                <a:solidFill>
                  <a:srgbClr val="000000"/>
                </a:solidFill>
                <a:effectLst/>
                <a:latin typeface="arial" charset="0"/>
              </a:rPr>
              <a:t> </a:t>
            </a:r>
            <a:r>
              <a:rPr lang="en-US" b="0" i="0" dirty="0" err="1">
                <a:solidFill>
                  <a:srgbClr val="000000"/>
                </a:solidFill>
                <a:effectLst/>
                <a:latin typeface="arial" charset="0"/>
              </a:rPr>
              <a:t>ipsum</a:t>
            </a:r>
            <a:r>
              <a:rPr lang="en-US" b="0" i="0" dirty="0">
                <a:solidFill>
                  <a:srgbClr val="000000"/>
                </a:solidFill>
                <a:effectLst/>
                <a:latin typeface="arial" charset="0"/>
              </a:rPr>
              <a:t> </a:t>
            </a:r>
            <a:r>
              <a:rPr lang="en-US" b="0" i="0" dirty="0" err="1">
                <a:solidFill>
                  <a:srgbClr val="000000"/>
                </a:solidFill>
                <a:effectLst/>
                <a:latin typeface="arial" charset="0"/>
              </a:rPr>
              <a:t>vivamus</a:t>
            </a:r>
            <a:r>
              <a:rPr lang="en-US" b="0" i="0" dirty="0">
                <a:solidFill>
                  <a:srgbClr val="000000"/>
                </a:solidFill>
                <a:effectLst/>
                <a:latin typeface="arial" charset="0"/>
              </a:rPr>
              <a:t>, </a:t>
            </a:r>
            <a:r>
              <a:rPr lang="en-US" b="0" i="0" dirty="0" err="1">
                <a:solidFill>
                  <a:srgbClr val="000000"/>
                </a:solidFill>
                <a:effectLst/>
                <a:latin typeface="arial" charset="0"/>
              </a:rPr>
              <a:t>augue</a:t>
            </a:r>
            <a:r>
              <a:rPr lang="en-US" b="0" i="0" dirty="0">
                <a:solidFill>
                  <a:srgbClr val="000000"/>
                </a:solidFill>
                <a:effectLst/>
                <a:latin typeface="arial" charset="0"/>
              </a:rPr>
              <a:t> </a:t>
            </a:r>
            <a:r>
              <a:rPr lang="en-US" b="0" i="0" dirty="0" err="1">
                <a:solidFill>
                  <a:srgbClr val="000000"/>
                </a:solidFill>
                <a:effectLst/>
                <a:latin typeface="arial" charset="0"/>
              </a:rPr>
              <a:t>suspendisse</a:t>
            </a:r>
            <a:r>
              <a:rPr lang="en-US" b="0" i="0" dirty="0">
                <a:solidFill>
                  <a:srgbClr val="000000"/>
                </a:solidFill>
                <a:effectLst/>
                <a:latin typeface="arial" charset="0"/>
              </a:rPr>
              <a:t> </a:t>
            </a:r>
            <a:r>
              <a:rPr lang="en-US" b="0" i="0" dirty="0" err="1">
                <a:solidFill>
                  <a:srgbClr val="000000"/>
                </a:solidFill>
                <a:effectLst/>
                <a:latin typeface="arial" charset="0"/>
              </a:rPr>
              <a:t>donec</a:t>
            </a:r>
            <a:r>
              <a:rPr lang="en-US" b="0" i="0" dirty="0">
                <a:solidFill>
                  <a:srgbClr val="000000"/>
                </a:solidFill>
                <a:effectLst/>
                <a:latin typeface="arial" charset="0"/>
              </a:rPr>
              <a:t> ac </a:t>
            </a:r>
            <a:r>
              <a:rPr lang="en-US" b="0" i="0" dirty="0" err="1">
                <a:solidFill>
                  <a:srgbClr val="000000"/>
                </a:solidFill>
                <a:effectLst/>
                <a:latin typeface="arial" charset="0"/>
              </a:rPr>
              <a:t>velit</a:t>
            </a:r>
            <a:r>
              <a:rPr lang="en-US" b="0" i="0" dirty="0">
                <a:solidFill>
                  <a:srgbClr val="000000"/>
                </a:solidFill>
                <a:effectLst/>
                <a:latin typeface="arial" charset="0"/>
              </a:rPr>
              <a:t> </a:t>
            </a:r>
            <a:r>
              <a:rPr lang="en-US" b="0" i="0" dirty="0" err="1">
                <a:solidFill>
                  <a:srgbClr val="000000"/>
                </a:solidFill>
                <a:effectLst/>
                <a:latin typeface="arial" charset="0"/>
              </a:rPr>
              <a:t>luctus</a:t>
            </a:r>
            <a:r>
              <a:rPr lang="en-US" b="0" i="0" dirty="0">
                <a:solidFill>
                  <a:srgbClr val="000000"/>
                </a:solidFill>
                <a:effectLst/>
                <a:latin typeface="arial" charset="0"/>
              </a:rPr>
              <a:t> id, </a:t>
            </a:r>
            <a:r>
              <a:rPr lang="en-US" b="0" i="0" dirty="0" err="1">
                <a:solidFill>
                  <a:srgbClr val="000000"/>
                </a:solidFill>
                <a:effectLst/>
                <a:latin typeface="arial" charset="0"/>
              </a:rPr>
              <a:t>facilisis</a:t>
            </a:r>
            <a:r>
              <a:rPr lang="en-US" b="0" i="0" dirty="0">
                <a:solidFill>
                  <a:srgbClr val="000000"/>
                </a:solidFill>
                <a:effectLst/>
                <a:latin typeface="arial" charset="0"/>
              </a:rPr>
              <a:t> </a:t>
            </a:r>
            <a:r>
              <a:rPr lang="en-US" b="0" i="0" dirty="0" err="1">
                <a:solidFill>
                  <a:srgbClr val="000000"/>
                </a:solidFill>
                <a:effectLst/>
                <a:latin typeface="arial" charset="0"/>
              </a:rPr>
              <a:t>cursus</a:t>
            </a:r>
            <a:r>
              <a:rPr lang="en-US" b="0" i="0" dirty="0">
                <a:solidFill>
                  <a:srgbClr val="000000"/>
                </a:solidFill>
                <a:effectLst/>
                <a:latin typeface="arial" charset="0"/>
              </a:rPr>
              <a:t> </a:t>
            </a:r>
            <a:r>
              <a:rPr lang="en-US" b="0" i="0" dirty="0" err="1">
                <a:solidFill>
                  <a:srgbClr val="000000"/>
                </a:solidFill>
                <a:effectLst/>
                <a:latin typeface="arial" charset="0"/>
              </a:rPr>
              <a:t>consectetur</a:t>
            </a:r>
            <a:r>
              <a:rPr lang="en-US" b="0" i="0" dirty="0">
                <a:solidFill>
                  <a:srgbClr val="000000"/>
                </a:solidFill>
                <a:effectLst/>
                <a:latin typeface="arial" charset="0"/>
              </a:rPr>
              <a:t> </a:t>
            </a:r>
            <a:r>
              <a:rPr lang="en-US" b="0" i="0" dirty="0" err="1">
                <a:solidFill>
                  <a:srgbClr val="000000"/>
                </a:solidFill>
                <a:effectLst/>
                <a:latin typeface="arial" charset="0"/>
              </a:rPr>
              <a:t>phasellus</a:t>
            </a:r>
            <a:r>
              <a:rPr lang="en-US" b="0" i="0" dirty="0">
                <a:solidFill>
                  <a:srgbClr val="000000"/>
                </a:solidFill>
                <a:effectLst/>
                <a:latin typeface="arial" charset="0"/>
              </a:rPr>
              <a:t> ante </a:t>
            </a:r>
            <a:r>
              <a:rPr lang="en-US" b="0" i="0" dirty="0" err="1">
                <a:solidFill>
                  <a:srgbClr val="000000"/>
                </a:solidFill>
                <a:effectLst/>
                <a:latin typeface="arial" charset="0"/>
              </a:rPr>
              <a:t>donec</a:t>
            </a:r>
            <a:r>
              <a:rPr lang="en-US" b="0" i="0" dirty="0">
                <a:solidFill>
                  <a:srgbClr val="000000"/>
                </a:solidFill>
                <a:effectLst/>
                <a:latin typeface="arial" charset="0"/>
              </a:rPr>
              <a:t>. </a:t>
            </a:r>
            <a:r>
              <a:rPr lang="en-US" b="0" i="0" dirty="0" err="1">
                <a:solidFill>
                  <a:srgbClr val="000000"/>
                </a:solidFill>
                <a:effectLst/>
                <a:latin typeface="arial" charset="0"/>
              </a:rPr>
              <a:t>Pellentesque</a:t>
            </a:r>
            <a:r>
              <a:rPr lang="en-US" b="0" i="0" dirty="0">
                <a:solidFill>
                  <a:srgbClr val="000000"/>
                </a:solidFill>
                <a:effectLst/>
                <a:latin typeface="arial" charset="0"/>
              </a:rPr>
              <a:t> </a:t>
            </a:r>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felis</a:t>
            </a:r>
            <a:r>
              <a:rPr lang="en-US" b="0" i="0" dirty="0">
                <a:solidFill>
                  <a:srgbClr val="000000"/>
                </a:solidFill>
                <a:effectLst/>
                <a:latin typeface="arial" charset="0"/>
              </a:rPr>
              <a:t>. Dolor </a:t>
            </a:r>
            <a:r>
              <a:rPr lang="en-US" b="0" i="0" dirty="0" err="1">
                <a:solidFill>
                  <a:srgbClr val="000000"/>
                </a:solidFill>
                <a:effectLst/>
                <a:latin typeface="arial" charset="0"/>
              </a:rPr>
              <a:t>doloremque</a:t>
            </a:r>
            <a:r>
              <a:rPr lang="en-US" b="0" i="0" dirty="0">
                <a:solidFill>
                  <a:srgbClr val="000000"/>
                </a:solidFill>
                <a:effectLst/>
                <a:latin typeface="arial" charset="0"/>
              </a:rPr>
              <a:t> </a:t>
            </a:r>
            <a:r>
              <a:rPr lang="en-US" b="0" i="0" dirty="0" err="1">
                <a:solidFill>
                  <a:srgbClr val="000000"/>
                </a:solidFill>
                <a:effectLst/>
                <a:latin typeface="arial" charset="0"/>
              </a:rPr>
              <a:t>tempora</a:t>
            </a:r>
            <a:r>
              <a:rPr lang="en-US" b="0" i="0" dirty="0">
                <a:solidFill>
                  <a:srgbClr val="000000"/>
                </a:solidFill>
                <a:effectLst/>
                <a:latin typeface="arial" charset="0"/>
              </a:rPr>
              <a:t>, </a:t>
            </a:r>
            <a:r>
              <a:rPr lang="en-US" b="0" i="0" dirty="0" err="1">
                <a:solidFill>
                  <a:srgbClr val="000000"/>
                </a:solidFill>
                <a:effectLst/>
                <a:latin typeface="arial" charset="0"/>
              </a:rPr>
              <a:t>neque</a:t>
            </a:r>
            <a:r>
              <a:rPr lang="en-US" b="0" i="0" dirty="0">
                <a:solidFill>
                  <a:srgbClr val="000000"/>
                </a:solidFill>
                <a:effectLst/>
                <a:latin typeface="arial" charset="0"/>
              </a:rPr>
              <a:t> </a:t>
            </a:r>
            <a:r>
              <a:rPr lang="en-US" b="0" i="0" dirty="0" err="1">
                <a:solidFill>
                  <a:srgbClr val="000000"/>
                </a:solidFill>
                <a:effectLst/>
                <a:latin typeface="arial" charset="0"/>
              </a:rPr>
              <a:t>laoreet</a:t>
            </a:r>
            <a:r>
              <a:rPr lang="en-US" b="0" i="0" dirty="0">
                <a:solidFill>
                  <a:srgbClr val="000000"/>
                </a:solidFill>
                <a:effectLst/>
                <a:latin typeface="arial" charset="0"/>
              </a:rPr>
              <a:t> </a:t>
            </a:r>
            <a:r>
              <a:rPr lang="en-US" b="0" i="0" dirty="0" err="1">
                <a:solidFill>
                  <a:srgbClr val="000000"/>
                </a:solidFill>
                <a:effectLst/>
                <a:latin typeface="arial" charset="0"/>
              </a:rPr>
              <a:t>est</a:t>
            </a:r>
            <a:r>
              <a:rPr lang="en-US" b="0" i="0" dirty="0">
                <a:solidFill>
                  <a:srgbClr val="000000"/>
                </a:solidFill>
                <a:effectLst/>
                <a:latin typeface="arial" charset="0"/>
              </a:rPr>
              <a:t> </a:t>
            </a:r>
            <a:r>
              <a:rPr lang="en-US" b="0" i="0" dirty="0" err="1">
                <a:solidFill>
                  <a:srgbClr val="000000"/>
                </a:solidFill>
                <a:effectLst/>
                <a:latin typeface="arial" charset="0"/>
              </a:rPr>
              <a:t>enim</a:t>
            </a:r>
            <a:r>
              <a:rPr lang="en-US" b="0" i="0" dirty="0">
                <a:solidFill>
                  <a:srgbClr val="000000"/>
                </a:solidFill>
                <a:effectLst/>
                <a:latin typeface="arial" charset="0"/>
              </a:rPr>
              <a:t> non sit sed.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nunc</a:t>
            </a:r>
            <a:r>
              <a:rPr lang="en-US" b="0" i="0" dirty="0">
                <a:solidFill>
                  <a:srgbClr val="000000"/>
                </a:solidFill>
                <a:effectLst/>
                <a:latin typeface="arial" charset="0"/>
              </a:rPr>
              <a:t> </a:t>
            </a:r>
            <a:r>
              <a:rPr lang="en-US" b="0" i="0" dirty="0" err="1">
                <a:solidFill>
                  <a:srgbClr val="000000"/>
                </a:solidFill>
                <a:effectLst/>
                <a:latin typeface="arial" charset="0"/>
              </a:rPr>
              <a:t>purus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a:t>
            </a:r>
            <a:r>
              <a:rPr lang="en-US" b="0" i="0" dirty="0" err="1">
                <a:solidFill>
                  <a:srgbClr val="000000"/>
                </a:solidFill>
                <a:effectLst/>
                <a:latin typeface="arial" charset="0"/>
              </a:rPr>
              <a:t>dapibus</a:t>
            </a:r>
            <a:r>
              <a:rPr lang="en-US" b="0" i="0" dirty="0">
                <a:solidFill>
                  <a:srgbClr val="000000"/>
                </a:solidFill>
                <a:effectLst/>
                <a:latin typeface="arial" charset="0"/>
              </a:rPr>
              <a:t> </a:t>
            </a:r>
            <a:r>
              <a:rPr lang="en-US" b="0" i="0" dirty="0" err="1">
                <a:solidFill>
                  <a:srgbClr val="000000"/>
                </a:solidFill>
                <a:effectLst/>
                <a:latin typeface="arial" charset="0"/>
              </a:rPr>
              <a:t>vestibulum</a:t>
            </a:r>
            <a:r>
              <a:rPr lang="en-US" b="0" i="0" dirty="0">
                <a:solidFill>
                  <a:srgbClr val="000000"/>
                </a:solidFill>
                <a:effectLst/>
                <a:latin typeface="arial" charset="0"/>
              </a:rPr>
              <a:t> </a:t>
            </a:r>
            <a:r>
              <a:rPr lang="en-US" b="0" i="0" dirty="0" err="1">
                <a:solidFill>
                  <a:srgbClr val="000000"/>
                </a:solidFill>
                <a:effectLst/>
                <a:latin typeface="arial" charset="0"/>
              </a:rPr>
              <a:t>donec</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lectus</a:t>
            </a:r>
            <a:r>
              <a:rPr lang="en-US" b="0" i="0" dirty="0">
                <a:solidFill>
                  <a:srgbClr val="000000"/>
                </a:solidFill>
                <a:effectLst/>
                <a:latin typeface="arial" charset="0"/>
              </a:rPr>
              <a:t> </a:t>
            </a:r>
            <a:r>
              <a:rPr lang="en-US" b="0" i="0" dirty="0" err="1">
                <a:solidFill>
                  <a:srgbClr val="000000"/>
                </a:solidFill>
                <a:effectLst/>
                <a:latin typeface="arial" charset="0"/>
              </a:rPr>
              <a:t>proin</a:t>
            </a:r>
            <a:r>
              <a:rPr lang="en-US" b="0" i="0" dirty="0">
                <a:solidFill>
                  <a:srgbClr val="000000"/>
                </a:solidFill>
                <a:effectLst/>
                <a:latin typeface="arial" charset="0"/>
              </a:rPr>
              <a:t> </a:t>
            </a:r>
            <a:r>
              <a:rPr lang="en-US" b="0" i="0" dirty="0" err="1">
                <a:solidFill>
                  <a:srgbClr val="000000"/>
                </a:solidFill>
                <a:effectLst/>
                <a:latin typeface="arial" charset="0"/>
              </a:rPr>
              <a:t>morbi</a:t>
            </a:r>
            <a:r>
              <a:rPr lang="en-US" b="0" i="0" dirty="0">
                <a:solidFill>
                  <a:srgbClr val="000000"/>
                </a:solidFill>
                <a:effectLst/>
                <a:latin typeface="arial" charset="0"/>
              </a:rPr>
              <a:t> </a:t>
            </a:r>
            <a:r>
              <a:rPr lang="en-US" b="0" i="0" dirty="0" err="1">
                <a:solidFill>
                  <a:srgbClr val="000000"/>
                </a:solidFill>
                <a:effectLst/>
                <a:latin typeface="arial" charset="0"/>
              </a:rPr>
              <a:t>imperdiet</a:t>
            </a:r>
            <a:r>
              <a:rPr lang="en-US" b="0" i="0" dirty="0">
                <a:solidFill>
                  <a:srgbClr val="000000"/>
                </a:solidFill>
                <a:effectLst/>
                <a:latin typeface="arial" charset="0"/>
              </a:rPr>
              <a:t>. </a:t>
            </a:r>
          </a:p>
          <a:p>
            <a:r>
              <a:rPr lang="en-US" b="0" i="0" dirty="0">
                <a:solidFill>
                  <a:srgbClr val="000000"/>
                </a:solidFill>
                <a:effectLst/>
                <a:latin typeface="arial" charset="0"/>
              </a:rPr>
              <a:t>Ac </a:t>
            </a:r>
            <a:r>
              <a:rPr lang="en-US" b="0" i="0" dirty="0" err="1">
                <a:solidFill>
                  <a:srgbClr val="000000"/>
                </a:solidFill>
                <a:effectLst/>
                <a:latin typeface="arial" charset="0"/>
              </a:rPr>
              <a:t>neque</a:t>
            </a:r>
            <a:r>
              <a:rPr lang="en-US" b="0" i="0" dirty="0">
                <a:solidFill>
                  <a:srgbClr val="000000"/>
                </a:solidFill>
                <a:effectLst/>
                <a:latin typeface="arial" charset="0"/>
              </a:rPr>
              <a:t> quam, </a:t>
            </a:r>
            <a:r>
              <a:rPr lang="en-US" b="0" i="0" dirty="0" err="1">
                <a:solidFill>
                  <a:srgbClr val="000000"/>
                </a:solidFill>
                <a:effectLst/>
                <a:latin typeface="arial" charset="0"/>
              </a:rPr>
              <a:t>eiusmod</a:t>
            </a:r>
            <a:r>
              <a:rPr lang="en-US" b="0" i="0" dirty="0">
                <a:solidFill>
                  <a:srgbClr val="000000"/>
                </a:solidFill>
                <a:effectLst/>
                <a:latin typeface="arial" charset="0"/>
              </a:rPr>
              <a:t> </a:t>
            </a:r>
            <a:r>
              <a:rPr lang="en-US" b="0" i="0" dirty="0" err="1">
                <a:solidFill>
                  <a:srgbClr val="000000"/>
                </a:solidFill>
                <a:effectLst/>
                <a:latin typeface="arial" charset="0"/>
              </a:rPr>
              <a:t>nec</a:t>
            </a:r>
            <a:r>
              <a:rPr lang="en-US" b="0" i="0" dirty="0">
                <a:solidFill>
                  <a:srgbClr val="000000"/>
                </a:solidFill>
                <a:effectLst/>
                <a:latin typeface="arial" charset="0"/>
              </a:rPr>
              <a:t> </a:t>
            </a:r>
            <a:r>
              <a:rPr lang="en-US" b="0" i="0" dirty="0" err="1">
                <a:solidFill>
                  <a:srgbClr val="000000"/>
                </a:solidFill>
                <a:effectLst/>
                <a:latin typeface="arial" charset="0"/>
              </a:rPr>
              <a:t>ultricies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mi </a:t>
            </a:r>
            <a:r>
              <a:rPr lang="en-US" b="0" i="0" dirty="0" err="1">
                <a:solidFill>
                  <a:srgbClr val="000000"/>
                </a:solidFill>
                <a:effectLst/>
                <a:latin typeface="arial" charset="0"/>
              </a:rPr>
              <a:t>nec</a:t>
            </a:r>
            <a:r>
              <a:rPr lang="en-US" b="0" i="0" dirty="0">
                <a:solidFill>
                  <a:srgbClr val="000000"/>
                </a:solidFill>
                <a:effectLst/>
                <a:latin typeface="arial" charset="0"/>
              </a:rPr>
              <a:t> </a:t>
            </a:r>
            <a:r>
              <a:rPr lang="en-US" b="0" i="0" dirty="0" err="1">
                <a:solidFill>
                  <a:srgbClr val="000000"/>
                </a:solidFill>
                <a:effectLst/>
                <a:latin typeface="arial" charset="0"/>
              </a:rPr>
              <a:t>amet</a:t>
            </a:r>
            <a:r>
              <a:rPr lang="en-US" b="0" i="0" dirty="0">
                <a:solidFill>
                  <a:srgbClr val="000000"/>
                </a:solidFill>
                <a:effectLst/>
                <a:latin typeface="arial" charset="0"/>
              </a:rPr>
              <a:t>. Est </a:t>
            </a:r>
            <a:r>
              <a:rPr lang="en-US" b="0" i="0" dirty="0" err="1">
                <a:solidFill>
                  <a:srgbClr val="000000"/>
                </a:solidFill>
                <a:effectLst/>
                <a:latin typeface="arial" charset="0"/>
              </a:rPr>
              <a:t>phasellus</a:t>
            </a:r>
            <a:r>
              <a:rPr lang="en-US" b="0" i="0" dirty="0">
                <a:solidFill>
                  <a:srgbClr val="000000"/>
                </a:solidFill>
                <a:effectLst/>
                <a:latin typeface="arial" charset="0"/>
              </a:rPr>
              <a:t> </a:t>
            </a:r>
            <a:r>
              <a:rPr lang="en-US" b="0" i="0" dirty="0" err="1">
                <a:solidFill>
                  <a:srgbClr val="000000"/>
                </a:solidFill>
                <a:effectLst/>
                <a:latin typeface="arial" charset="0"/>
              </a:rPr>
              <a:t>quis</a:t>
            </a:r>
            <a:r>
              <a:rPr lang="en-US" b="0" i="0" dirty="0">
                <a:solidFill>
                  <a:srgbClr val="000000"/>
                </a:solidFill>
                <a:effectLst/>
                <a:latin typeface="arial" charset="0"/>
              </a:rPr>
              <a:t> at mi </a:t>
            </a:r>
            <a:r>
              <a:rPr lang="en-US" b="0" i="0" dirty="0" err="1">
                <a:solidFill>
                  <a:srgbClr val="000000"/>
                </a:solidFill>
                <a:effectLst/>
                <a:latin typeface="arial" charset="0"/>
              </a:rPr>
              <a:t>vel</a:t>
            </a:r>
            <a:r>
              <a:rPr lang="en-US" b="0" i="0" dirty="0">
                <a:solidFill>
                  <a:srgbClr val="000000"/>
                </a:solidFill>
                <a:effectLst/>
                <a:latin typeface="arial" charset="0"/>
              </a:rPr>
              <a:t> </a:t>
            </a:r>
            <a:r>
              <a:rPr lang="en-US" b="0" i="0" dirty="0" err="1">
                <a:solidFill>
                  <a:srgbClr val="000000"/>
                </a:solidFill>
                <a:effectLst/>
                <a:latin typeface="arial" charset="0"/>
              </a:rPr>
              <a:t>quis</a:t>
            </a:r>
            <a:r>
              <a:rPr lang="en-US" b="0" i="0" dirty="0">
                <a:solidFill>
                  <a:srgbClr val="000000"/>
                </a:solidFill>
                <a:effectLst/>
                <a:latin typeface="arial" charset="0"/>
              </a:rPr>
              <a:t>, </a:t>
            </a:r>
            <a:r>
              <a:rPr lang="en-US" b="0" i="0" dirty="0" err="1">
                <a:solidFill>
                  <a:srgbClr val="000000"/>
                </a:solidFill>
                <a:effectLst/>
                <a:latin typeface="arial" charset="0"/>
              </a:rPr>
              <a:t>gravida</a:t>
            </a:r>
            <a:r>
              <a:rPr lang="en-US" b="0" i="0" dirty="0">
                <a:solidFill>
                  <a:srgbClr val="000000"/>
                </a:solidFill>
                <a:effectLst/>
                <a:latin typeface="arial" charset="0"/>
              </a:rPr>
              <a:t> </a:t>
            </a:r>
            <a:r>
              <a:rPr lang="en-US" b="0" i="0" dirty="0" err="1">
                <a:solidFill>
                  <a:srgbClr val="000000"/>
                </a:solidFill>
                <a:effectLst/>
                <a:latin typeface="arial" charset="0"/>
              </a:rPr>
              <a:t>pede</a:t>
            </a:r>
            <a:r>
              <a:rPr lang="en-US" b="0" i="0" dirty="0">
                <a:solidFill>
                  <a:srgbClr val="000000"/>
                </a:solidFill>
                <a:effectLst/>
                <a:latin typeface="arial" charset="0"/>
              </a:rPr>
              <a:t> </a:t>
            </a:r>
            <a:r>
              <a:rPr lang="en-US" b="0" i="0" dirty="0" err="1">
                <a:solidFill>
                  <a:srgbClr val="000000"/>
                </a:solidFill>
                <a:effectLst/>
                <a:latin typeface="arial" charset="0"/>
              </a:rPr>
              <a:t>duis</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pede</a:t>
            </a:r>
            <a:r>
              <a:rPr lang="en-US" b="0" i="0" dirty="0">
                <a:solidFill>
                  <a:srgbClr val="000000"/>
                </a:solidFill>
                <a:effectLst/>
                <a:latin typeface="arial" charset="0"/>
              </a:rPr>
              <a:t> </a:t>
            </a:r>
            <a:r>
              <a:rPr lang="en-US" b="0" i="0" dirty="0" err="1">
                <a:solidFill>
                  <a:srgbClr val="000000"/>
                </a:solidFill>
                <a:effectLst/>
                <a:latin typeface="arial" charset="0"/>
              </a:rPr>
              <a:t>faucibus</a:t>
            </a:r>
            <a:r>
              <a:rPr lang="en-US" b="0" i="0" dirty="0">
                <a:solidFill>
                  <a:srgbClr val="000000"/>
                </a:solidFill>
                <a:effectLst/>
                <a:latin typeface="arial" charset="0"/>
              </a:rPr>
              <a:t> </a:t>
            </a:r>
            <a:r>
              <a:rPr lang="en-US" b="0" i="0" dirty="0" err="1">
                <a:solidFill>
                  <a:srgbClr val="000000"/>
                </a:solidFill>
                <a:effectLst/>
                <a:latin typeface="arial" charset="0"/>
              </a:rPr>
              <a:t>tincidunt</a:t>
            </a:r>
            <a:r>
              <a:rPr lang="en-US" b="0" i="0" dirty="0">
                <a:solidFill>
                  <a:srgbClr val="000000"/>
                </a:solidFill>
                <a:effectLst/>
                <a:latin typeface="arial" charset="0"/>
              </a:rPr>
              <a:t>, </a:t>
            </a:r>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turpis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Tempus </a:t>
            </a:r>
            <a:r>
              <a:rPr lang="en-US" b="0" i="0" dirty="0" err="1">
                <a:solidFill>
                  <a:srgbClr val="000000"/>
                </a:solidFill>
                <a:effectLst/>
                <a:latin typeface="arial" charset="0"/>
              </a:rPr>
              <a:t>neque</a:t>
            </a:r>
            <a:r>
              <a:rPr lang="en-US" b="0" i="0" dirty="0">
                <a:solidFill>
                  <a:srgbClr val="000000"/>
                </a:solidFill>
                <a:effectLst/>
                <a:latin typeface="arial" charset="0"/>
              </a:rPr>
              <a:t> </a:t>
            </a:r>
            <a:r>
              <a:rPr lang="en-US" b="0" i="0" dirty="0" err="1">
                <a:solidFill>
                  <a:srgbClr val="000000"/>
                </a:solidFill>
                <a:effectLst/>
                <a:latin typeface="arial" charset="0"/>
              </a:rPr>
              <a:t>commodo</a:t>
            </a:r>
            <a:r>
              <a:rPr lang="en-US" b="0" i="0" dirty="0">
                <a:solidFill>
                  <a:srgbClr val="000000"/>
                </a:solidFill>
                <a:effectLst/>
                <a:latin typeface="arial" charset="0"/>
              </a:rPr>
              <a:t> </a:t>
            </a:r>
            <a:r>
              <a:rPr lang="en-US" b="0" i="0" dirty="0" err="1">
                <a:solidFill>
                  <a:srgbClr val="000000"/>
                </a:solidFill>
                <a:effectLst/>
                <a:latin typeface="arial" charset="0"/>
              </a:rPr>
              <a:t>sem</a:t>
            </a:r>
            <a:r>
              <a:rPr lang="en-US" b="0" i="0" dirty="0">
                <a:solidFill>
                  <a:srgbClr val="000000"/>
                </a:solidFill>
                <a:effectLst/>
                <a:latin typeface="arial" charset="0"/>
              </a:rPr>
              <a:t> quam, </a:t>
            </a:r>
            <a:r>
              <a:rPr lang="en-US" b="0" i="0" dirty="0" err="1">
                <a:solidFill>
                  <a:srgbClr val="000000"/>
                </a:solidFill>
                <a:effectLst/>
                <a:latin typeface="arial" charset="0"/>
              </a:rPr>
              <a:t>eros</a:t>
            </a:r>
            <a:r>
              <a:rPr lang="en-US" b="0" i="0" dirty="0">
                <a:solidFill>
                  <a:srgbClr val="000000"/>
                </a:solidFill>
                <a:effectLst/>
                <a:latin typeface="arial" charset="0"/>
              </a:rPr>
              <a:t> </a:t>
            </a:r>
            <a:r>
              <a:rPr lang="en-US" b="0" i="0" dirty="0" err="1">
                <a:solidFill>
                  <a:srgbClr val="000000"/>
                </a:solidFill>
                <a:effectLst/>
                <a:latin typeface="arial" charset="0"/>
              </a:rPr>
              <a:t>penatibus</a:t>
            </a:r>
            <a:r>
              <a:rPr lang="en-US" b="0" i="0" dirty="0">
                <a:solidFill>
                  <a:srgbClr val="000000"/>
                </a:solidFill>
                <a:effectLst/>
                <a:latin typeface="arial" charset="0"/>
              </a:rPr>
              <a:t> lacus libero semper </a:t>
            </a:r>
            <a:r>
              <a:rPr lang="en-US" b="0" i="0" dirty="0" err="1">
                <a:solidFill>
                  <a:srgbClr val="000000"/>
                </a:solidFill>
                <a:effectLst/>
                <a:latin typeface="arial" charset="0"/>
              </a:rPr>
              <a:t>pretium</a:t>
            </a:r>
            <a:r>
              <a:rPr lang="en-US" b="0" i="0" dirty="0">
                <a:solidFill>
                  <a:srgbClr val="000000"/>
                </a:solidFill>
                <a:effectLst/>
                <a:latin typeface="arial" charset="0"/>
              </a:rPr>
              <a:t>, </a:t>
            </a:r>
            <a:r>
              <a:rPr lang="en-US" b="0" i="0" dirty="0" err="1">
                <a:solidFill>
                  <a:srgbClr val="000000"/>
                </a:solidFill>
                <a:effectLst/>
                <a:latin typeface="arial" charset="0"/>
              </a:rPr>
              <a:t>imperdiet</a:t>
            </a:r>
            <a:r>
              <a:rPr lang="en-US" b="0" i="0" dirty="0">
                <a:solidFill>
                  <a:srgbClr val="000000"/>
                </a:solidFill>
                <a:effectLst/>
                <a:latin typeface="arial" charset="0"/>
              </a:rPr>
              <a:t> </a:t>
            </a:r>
            <a:r>
              <a:rPr lang="en-US" b="0" i="0" dirty="0" err="1">
                <a:solidFill>
                  <a:srgbClr val="000000"/>
                </a:solidFill>
                <a:effectLst/>
                <a:latin typeface="arial" charset="0"/>
              </a:rPr>
              <a:t>odio</a:t>
            </a:r>
            <a:r>
              <a:rPr lang="en-US" b="0" i="0" dirty="0">
                <a:solidFill>
                  <a:srgbClr val="000000"/>
                </a:solidFill>
                <a:effectLst/>
                <a:latin typeface="arial" charset="0"/>
              </a:rPr>
              <a:t> </a:t>
            </a:r>
            <a:r>
              <a:rPr lang="en-US" b="0" i="0" dirty="0" err="1">
                <a:solidFill>
                  <a:srgbClr val="000000"/>
                </a:solidFill>
                <a:effectLst/>
                <a:latin typeface="arial" charset="0"/>
              </a:rPr>
              <a:t>eros</a:t>
            </a:r>
            <a:r>
              <a:rPr lang="en-US" b="0" i="0" dirty="0">
                <a:solidFill>
                  <a:srgbClr val="000000"/>
                </a:solidFill>
                <a:effectLst/>
                <a:latin typeface="arial" charset="0"/>
              </a:rPr>
              <a:t> </a:t>
            </a:r>
            <a:r>
              <a:rPr lang="en-US" b="0" i="0" dirty="0" err="1">
                <a:solidFill>
                  <a:srgbClr val="000000"/>
                </a:solidFill>
                <a:effectLst/>
                <a:latin typeface="arial" charset="0"/>
              </a:rPr>
              <a:t>nobis</a:t>
            </a:r>
            <a:r>
              <a:rPr lang="en-US" b="0" i="0" dirty="0">
                <a:solidFill>
                  <a:srgbClr val="000000"/>
                </a:solidFill>
                <a:effectLst/>
                <a:latin typeface="arial" charset="0"/>
              </a:rPr>
              <a:t> </a:t>
            </a:r>
            <a:r>
              <a:rPr lang="en-US" b="0" i="0" dirty="0" err="1">
                <a:solidFill>
                  <a:srgbClr val="000000"/>
                </a:solidFill>
                <a:effectLst/>
                <a:latin typeface="arial" charset="0"/>
              </a:rPr>
              <a:t>nunc</a:t>
            </a:r>
            <a:r>
              <a:rPr lang="en-US" b="0" i="0" dirty="0">
                <a:solidFill>
                  <a:srgbClr val="000000"/>
                </a:solidFill>
                <a:effectLst/>
                <a:latin typeface="arial" charset="0"/>
              </a:rPr>
              <a:t> </a:t>
            </a:r>
            <a:r>
              <a:rPr lang="en-US" b="0" i="0" dirty="0" err="1">
                <a:solidFill>
                  <a:srgbClr val="000000"/>
                </a:solidFill>
                <a:effectLst/>
                <a:latin typeface="arial" charset="0"/>
              </a:rPr>
              <a:t>sodales</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tristique</a:t>
            </a:r>
            <a:r>
              <a:rPr lang="en-US" b="0" i="0" dirty="0">
                <a:solidFill>
                  <a:srgbClr val="000000"/>
                </a:solidFill>
                <a:effectLst/>
                <a:latin typeface="arial" charset="0"/>
              </a:rPr>
              <a:t> vitae magna </a:t>
            </a:r>
            <a:r>
              <a:rPr lang="en-US" b="0" i="0" dirty="0" err="1">
                <a:solidFill>
                  <a:srgbClr val="000000"/>
                </a:solidFill>
                <a:effectLst/>
                <a:latin typeface="arial" charset="0"/>
              </a:rPr>
              <a:t>pede</a:t>
            </a:r>
            <a:r>
              <a:rPr lang="en-US" b="0" i="0" dirty="0">
                <a:solidFill>
                  <a:srgbClr val="000000"/>
                </a:solidFill>
                <a:effectLst/>
                <a:latin typeface="arial" charset="0"/>
              </a:rPr>
              <a:t> </a:t>
            </a:r>
            <a:r>
              <a:rPr lang="en-US" b="0" i="0" dirty="0" err="1">
                <a:solidFill>
                  <a:srgbClr val="000000"/>
                </a:solidFill>
                <a:effectLst/>
                <a:latin typeface="arial" charset="0"/>
              </a:rPr>
              <a:t>amet</a:t>
            </a:r>
            <a:r>
              <a:rPr lang="en-US" b="0" i="0" dirty="0">
                <a:solidFill>
                  <a:srgbClr val="000000"/>
                </a:solidFill>
                <a:effectLst/>
                <a:latin typeface="arial" charset="0"/>
              </a:rPr>
              <a:t> non. </a:t>
            </a:r>
            <a:r>
              <a:rPr lang="en-US" b="0" i="0" dirty="0" err="1">
                <a:solidFill>
                  <a:srgbClr val="000000"/>
                </a:solidFill>
                <a:effectLst/>
                <a:latin typeface="arial" charset="0"/>
              </a:rPr>
              <a:t>Lectus</a:t>
            </a:r>
            <a:r>
              <a:rPr lang="en-US" b="0" i="0" dirty="0">
                <a:solidFill>
                  <a:srgbClr val="000000"/>
                </a:solidFill>
                <a:effectLst/>
                <a:latin typeface="arial" charset="0"/>
              </a:rPr>
              <a:t> </a:t>
            </a:r>
            <a:r>
              <a:rPr lang="en-US" b="0" i="0" dirty="0" err="1">
                <a:solidFill>
                  <a:srgbClr val="000000"/>
                </a:solidFill>
                <a:effectLst/>
                <a:latin typeface="arial" charset="0"/>
              </a:rPr>
              <a:t>morbi</a:t>
            </a:r>
            <a:r>
              <a:rPr lang="en-US" b="0" i="0" dirty="0">
                <a:solidFill>
                  <a:srgbClr val="000000"/>
                </a:solidFill>
                <a:effectLst/>
                <a:latin typeface="arial" charset="0"/>
              </a:rPr>
              <a:t> </a:t>
            </a:r>
            <a:r>
              <a:rPr lang="en-US" b="0" i="0" dirty="0" err="1">
                <a:solidFill>
                  <a:srgbClr val="000000"/>
                </a:solidFill>
                <a:effectLst/>
                <a:latin typeface="arial" charset="0"/>
              </a:rPr>
              <a:t>pede</a:t>
            </a:r>
            <a:r>
              <a:rPr lang="en-US" b="0" i="0" dirty="0">
                <a:solidFill>
                  <a:srgbClr val="000000"/>
                </a:solidFill>
                <a:effectLst/>
                <a:latin typeface="arial" charset="0"/>
              </a:rPr>
              <a:t> ac </a:t>
            </a:r>
            <a:r>
              <a:rPr lang="en-US" b="0" i="0" dirty="0" err="1">
                <a:solidFill>
                  <a:srgbClr val="000000"/>
                </a:solidFill>
                <a:effectLst/>
                <a:latin typeface="arial" charset="0"/>
              </a:rPr>
              <a:t>vestibulum</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dui. Et tempus </a:t>
            </a:r>
            <a:r>
              <a:rPr lang="en-US" b="0" i="0" dirty="0" err="1">
                <a:solidFill>
                  <a:srgbClr val="000000"/>
                </a:solidFill>
                <a:effectLst/>
                <a:latin typeface="arial" charset="0"/>
              </a:rPr>
              <a:t>ullamcorper</a:t>
            </a:r>
            <a:r>
              <a:rPr lang="en-US" b="0" i="0" dirty="0">
                <a:solidFill>
                  <a:srgbClr val="000000"/>
                </a:solidFill>
                <a:effectLst/>
                <a:latin typeface="arial" charset="0"/>
              </a:rPr>
              <a:t> mi </a:t>
            </a:r>
            <a:r>
              <a:rPr lang="en-US" b="0" i="0" dirty="0" err="1">
                <a:solidFill>
                  <a:srgbClr val="000000"/>
                </a:solidFill>
                <a:effectLst/>
                <a:latin typeface="arial" charset="0"/>
              </a:rPr>
              <a:t>fringilla</a:t>
            </a:r>
            <a:r>
              <a:rPr lang="en-US" b="0" i="0" dirty="0">
                <a:solidFill>
                  <a:srgbClr val="000000"/>
                </a:solidFill>
                <a:effectLst/>
                <a:latin typeface="arial" charset="0"/>
              </a:rPr>
              <a:t> </a:t>
            </a:r>
            <a:r>
              <a:rPr lang="en-US" b="0" i="0" dirty="0" err="1">
                <a:solidFill>
                  <a:srgbClr val="000000"/>
                </a:solidFill>
                <a:effectLst/>
                <a:latin typeface="arial" charset="0"/>
              </a:rPr>
              <a:t>donec</a:t>
            </a:r>
            <a:r>
              <a:rPr lang="en-US" b="0" i="0" dirty="0">
                <a:solidFill>
                  <a:srgbClr val="000000"/>
                </a:solidFill>
                <a:effectLst/>
                <a:latin typeface="arial" charset="0"/>
              </a:rPr>
              <a:t> </a:t>
            </a:r>
            <a:r>
              <a:rPr lang="en-US" b="0" i="0" dirty="0" err="1">
                <a:solidFill>
                  <a:srgbClr val="000000"/>
                </a:solidFill>
                <a:effectLst/>
                <a:latin typeface="arial" charset="0"/>
              </a:rPr>
              <a:t>diam</a:t>
            </a:r>
            <a:r>
              <a:rPr lang="en-US" b="0" i="0" dirty="0">
                <a:solidFill>
                  <a:srgbClr val="000000"/>
                </a:solidFill>
                <a:effectLst/>
                <a:latin typeface="arial" charset="0"/>
              </a:rPr>
              <a:t>, </a:t>
            </a:r>
            <a:r>
              <a:rPr lang="en-US" b="0" i="0" dirty="0" err="1">
                <a:solidFill>
                  <a:srgbClr val="000000"/>
                </a:solidFill>
                <a:effectLst/>
                <a:latin typeface="arial" charset="0"/>
              </a:rPr>
              <a:t>posuere</a:t>
            </a:r>
            <a:r>
              <a:rPr lang="en-US" b="0" i="0" dirty="0">
                <a:solidFill>
                  <a:srgbClr val="000000"/>
                </a:solidFill>
                <a:effectLst/>
                <a:latin typeface="arial" charset="0"/>
              </a:rPr>
              <a:t> </a:t>
            </a:r>
            <a:r>
              <a:rPr lang="en-US" b="0" i="0" dirty="0" err="1">
                <a:solidFill>
                  <a:srgbClr val="000000"/>
                </a:solidFill>
                <a:effectLst/>
                <a:latin typeface="arial" charset="0"/>
              </a:rPr>
              <a:t>arcu</a:t>
            </a:r>
            <a:r>
              <a:rPr lang="en-US" b="0" i="0" dirty="0">
                <a:solidFill>
                  <a:srgbClr val="000000"/>
                </a:solidFill>
                <a:effectLst/>
                <a:latin typeface="arial" charset="0"/>
              </a:rPr>
              <a:t> </a:t>
            </a:r>
            <a:r>
              <a:rPr lang="en-US" b="0" i="0" dirty="0" err="1">
                <a:solidFill>
                  <a:srgbClr val="000000"/>
                </a:solidFill>
                <a:effectLst/>
                <a:latin typeface="arial" charset="0"/>
              </a:rPr>
              <a:t>aenean</a:t>
            </a:r>
            <a:r>
              <a:rPr lang="en-US" b="0" i="0" dirty="0">
                <a:solidFill>
                  <a:srgbClr val="000000"/>
                </a:solidFill>
                <a:effectLst/>
                <a:latin typeface="arial" charset="0"/>
              </a:rPr>
              <a:t> in </a:t>
            </a:r>
            <a:r>
              <a:rPr lang="en-US" b="0" i="0" dirty="0" err="1">
                <a:solidFill>
                  <a:srgbClr val="000000"/>
                </a:solidFill>
                <a:effectLst/>
                <a:latin typeface="arial" charset="0"/>
              </a:rPr>
              <a:t>elit</a:t>
            </a:r>
            <a:r>
              <a:rPr lang="en-US" b="0" i="0" dirty="0">
                <a:solidFill>
                  <a:srgbClr val="000000"/>
                </a:solidFill>
                <a:effectLst/>
                <a:latin typeface="arial" charset="0"/>
              </a:rPr>
              <a:t>, </a:t>
            </a:r>
            <a:r>
              <a:rPr lang="en-US" b="0" i="0" dirty="0" err="1">
                <a:solidFill>
                  <a:srgbClr val="000000"/>
                </a:solidFill>
                <a:effectLst/>
                <a:latin typeface="arial" charset="0"/>
              </a:rPr>
              <a:t>augue</a:t>
            </a:r>
            <a:r>
              <a:rPr lang="en-US" b="0" i="0" dirty="0">
                <a:solidFill>
                  <a:srgbClr val="000000"/>
                </a:solidFill>
                <a:effectLst/>
                <a:latin typeface="arial" charset="0"/>
              </a:rPr>
              <a:t> </a:t>
            </a:r>
            <a:r>
              <a:rPr lang="en-US" b="0" i="0" dirty="0" err="1">
                <a:solidFill>
                  <a:srgbClr val="000000"/>
                </a:solidFill>
                <a:effectLst/>
                <a:latin typeface="arial" charset="0"/>
              </a:rPr>
              <a:t>duis</a:t>
            </a:r>
            <a:r>
              <a:rPr lang="en-US" b="0" i="0" dirty="0">
                <a:solidFill>
                  <a:srgbClr val="000000"/>
                </a:solidFill>
                <a:effectLst/>
                <a:latin typeface="arial" charset="0"/>
              </a:rPr>
              <a:t> </a:t>
            </a:r>
            <a:r>
              <a:rPr lang="en-US" b="0" i="0" dirty="0" err="1">
                <a:solidFill>
                  <a:srgbClr val="000000"/>
                </a:solidFill>
                <a:effectLst/>
                <a:latin typeface="arial" charset="0"/>
              </a:rPr>
              <a:t>tincidunt</a:t>
            </a:r>
            <a:r>
              <a:rPr lang="en-US" b="0" i="0" dirty="0">
                <a:solidFill>
                  <a:srgbClr val="000000"/>
                </a:solidFill>
                <a:effectLst/>
                <a:latin typeface="arial" charset="0"/>
              </a:rPr>
              <a:t> vitae non. </a:t>
            </a:r>
          </a:p>
          <a:p>
            <a:r>
              <a:rPr lang="en-US" b="0" i="0" dirty="0" err="1">
                <a:solidFill>
                  <a:srgbClr val="000000"/>
                </a:solidFill>
                <a:effectLst/>
                <a:latin typeface="arial" charset="0"/>
              </a:rPr>
              <a:t>Arcu</a:t>
            </a:r>
            <a:r>
              <a:rPr lang="en-US" b="0" i="0" dirty="0">
                <a:solidFill>
                  <a:srgbClr val="000000"/>
                </a:solidFill>
                <a:effectLst/>
                <a:latin typeface="arial" charset="0"/>
              </a:rPr>
              <a:t> integer tempus </a:t>
            </a:r>
            <a:r>
              <a:rPr lang="en-US" b="0" i="0" dirty="0" err="1">
                <a:solidFill>
                  <a:srgbClr val="000000"/>
                </a:solidFill>
                <a:effectLst/>
                <a:latin typeface="arial" charset="0"/>
              </a:rPr>
              <a:t>nulla</a:t>
            </a:r>
            <a:r>
              <a:rPr lang="en-US" b="0" i="0" dirty="0">
                <a:solidFill>
                  <a:srgbClr val="000000"/>
                </a:solidFill>
                <a:effectLst/>
                <a:latin typeface="arial" charset="0"/>
              </a:rPr>
              <a:t> </a:t>
            </a:r>
            <a:r>
              <a:rPr lang="en-US" b="0" i="0" dirty="0" err="1">
                <a:solidFill>
                  <a:srgbClr val="000000"/>
                </a:solidFill>
                <a:effectLst/>
                <a:latin typeface="arial" charset="0"/>
              </a:rPr>
              <a:t>proin</a:t>
            </a:r>
            <a:r>
              <a:rPr lang="en-US" b="0" i="0" dirty="0">
                <a:solidFill>
                  <a:srgbClr val="000000"/>
                </a:solidFill>
                <a:effectLst/>
                <a:latin typeface="arial" charset="0"/>
              </a:rPr>
              <a:t>, </a:t>
            </a:r>
            <a:r>
              <a:rPr lang="en-US" b="0" i="0" dirty="0" err="1">
                <a:solidFill>
                  <a:srgbClr val="000000"/>
                </a:solidFill>
                <a:effectLst/>
                <a:latin typeface="arial" charset="0"/>
              </a:rPr>
              <a:t>neque</a:t>
            </a:r>
            <a:r>
              <a:rPr lang="en-US" b="0" i="0" dirty="0">
                <a:solidFill>
                  <a:srgbClr val="000000"/>
                </a:solidFill>
                <a:effectLst/>
                <a:latin typeface="arial" charset="0"/>
              </a:rPr>
              <a:t> </a:t>
            </a:r>
            <a:r>
              <a:rPr lang="en-US" b="0" i="0" dirty="0" err="1">
                <a:solidFill>
                  <a:srgbClr val="000000"/>
                </a:solidFill>
                <a:effectLst/>
                <a:latin typeface="arial" charset="0"/>
              </a:rPr>
              <a:t>sapien</a:t>
            </a:r>
            <a:r>
              <a:rPr lang="en-US" b="0" i="0" dirty="0">
                <a:solidFill>
                  <a:srgbClr val="000000"/>
                </a:solidFill>
                <a:effectLst/>
                <a:latin typeface="arial" charset="0"/>
              </a:rPr>
              <a:t> </a:t>
            </a:r>
            <a:r>
              <a:rPr lang="en-US" b="0" i="0" dirty="0" err="1">
                <a:solidFill>
                  <a:srgbClr val="000000"/>
                </a:solidFill>
                <a:effectLst/>
                <a:latin typeface="arial" charset="0"/>
              </a:rPr>
              <a:t>netus</a:t>
            </a:r>
            <a:r>
              <a:rPr lang="en-US" b="0" i="0" dirty="0">
                <a:solidFill>
                  <a:srgbClr val="000000"/>
                </a:solidFill>
                <a:effectLst/>
                <a:latin typeface="arial" charset="0"/>
              </a:rPr>
              <a:t> </a:t>
            </a:r>
            <a:r>
              <a:rPr lang="en-US" b="0" i="0" dirty="0" err="1">
                <a:solidFill>
                  <a:srgbClr val="000000"/>
                </a:solidFill>
                <a:effectLst/>
                <a:latin typeface="arial" charset="0"/>
              </a:rPr>
              <a:t>amet</a:t>
            </a:r>
            <a:r>
              <a:rPr lang="en-US" b="0" i="0" dirty="0">
                <a:solidFill>
                  <a:srgbClr val="000000"/>
                </a:solidFill>
                <a:effectLst/>
                <a:latin typeface="arial" charset="0"/>
              </a:rPr>
              <a:t> </a:t>
            </a:r>
            <a:r>
              <a:rPr lang="en-US" b="0" i="0" dirty="0" err="1">
                <a:solidFill>
                  <a:srgbClr val="000000"/>
                </a:solidFill>
                <a:effectLst/>
                <a:latin typeface="arial" charset="0"/>
              </a:rPr>
              <a:t>pretium</a:t>
            </a:r>
            <a:r>
              <a:rPr lang="en-US" b="0" i="0" dirty="0">
                <a:solidFill>
                  <a:srgbClr val="000000"/>
                </a:solidFill>
                <a:effectLst/>
                <a:latin typeface="arial" charset="0"/>
              </a:rPr>
              <a:t>, </a:t>
            </a:r>
            <a:r>
              <a:rPr lang="en-US" b="0" i="0" dirty="0" err="1">
                <a:solidFill>
                  <a:srgbClr val="000000"/>
                </a:solidFill>
                <a:effectLst/>
                <a:latin typeface="arial" charset="0"/>
              </a:rPr>
              <a:t>nullam</a:t>
            </a:r>
            <a:r>
              <a:rPr lang="en-US" b="0" i="0" dirty="0">
                <a:solidFill>
                  <a:srgbClr val="000000"/>
                </a:solidFill>
                <a:effectLst/>
                <a:latin typeface="arial" charset="0"/>
              </a:rPr>
              <a:t> </a:t>
            </a:r>
            <a:r>
              <a:rPr lang="en-US" b="0" i="0" dirty="0" err="1">
                <a:solidFill>
                  <a:srgbClr val="000000"/>
                </a:solidFill>
                <a:effectLst/>
                <a:latin typeface="arial" charset="0"/>
              </a:rPr>
              <a:t>purus</a:t>
            </a:r>
            <a:r>
              <a:rPr lang="en-US" b="0" i="0" dirty="0">
                <a:solidFill>
                  <a:srgbClr val="000000"/>
                </a:solidFill>
                <a:effectLst/>
                <a:latin typeface="arial" charset="0"/>
              </a:rPr>
              <a:t> </a:t>
            </a:r>
            <a:r>
              <a:rPr lang="en-US" b="0" i="0" dirty="0" err="1">
                <a:solidFill>
                  <a:srgbClr val="000000"/>
                </a:solidFill>
                <a:effectLst/>
                <a:latin typeface="arial" charset="0"/>
              </a:rPr>
              <a:t>varius</a:t>
            </a:r>
            <a:r>
              <a:rPr lang="en-US" b="0" i="0" dirty="0">
                <a:solidFill>
                  <a:srgbClr val="000000"/>
                </a:solidFill>
                <a:effectLst/>
                <a:latin typeface="arial" charset="0"/>
              </a:rPr>
              <a:t> tempus vitae. </a:t>
            </a:r>
            <a:r>
              <a:rPr lang="en-US" b="0" i="0" dirty="0" err="1">
                <a:solidFill>
                  <a:srgbClr val="000000"/>
                </a:solidFill>
                <a:effectLst/>
                <a:latin typeface="arial" charset="0"/>
              </a:rPr>
              <a:t>Adipiscing</a:t>
            </a:r>
            <a:r>
              <a:rPr lang="en-US" b="0" i="0" dirty="0">
                <a:solidFill>
                  <a:srgbClr val="000000"/>
                </a:solidFill>
                <a:effectLst/>
                <a:latin typeface="arial" charset="0"/>
              </a:rPr>
              <a:t> et vitae </a:t>
            </a:r>
            <a:r>
              <a:rPr lang="en-US" b="0" i="0" dirty="0" err="1">
                <a:solidFill>
                  <a:srgbClr val="000000"/>
                </a:solidFill>
                <a:effectLst/>
                <a:latin typeface="arial" charset="0"/>
              </a:rPr>
              <a:t>wisi</a:t>
            </a:r>
            <a:r>
              <a:rPr lang="en-US" b="0" i="0" dirty="0">
                <a:solidFill>
                  <a:srgbClr val="000000"/>
                </a:solidFill>
                <a:effectLst/>
                <a:latin typeface="arial" charset="0"/>
              </a:rPr>
              <a:t> quam </a:t>
            </a:r>
            <a:r>
              <a:rPr lang="en-US" b="0" i="0" dirty="0" err="1">
                <a:solidFill>
                  <a:srgbClr val="000000"/>
                </a:solidFill>
                <a:effectLst/>
                <a:latin typeface="arial" charset="0"/>
              </a:rPr>
              <a:t>eros</a:t>
            </a:r>
            <a:r>
              <a:rPr lang="en-US" b="0" i="0" dirty="0">
                <a:solidFill>
                  <a:srgbClr val="000000"/>
                </a:solidFill>
                <a:effectLst/>
                <a:latin typeface="arial" charset="0"/>
              </a:rPr>
              <a:t>, lacus </a:t>
            </a:r>
            <a:r>
              <a:rPr lang="en-US" b="0" i="0" dirty="0" err="1">
                <a:solidFill>
                  <a:srgbClr val="000000"/>
                </a:solidFill>
                <a:effectLst/>
                <a:latin typeface="arial" charset="0"/>
              </a:rPr>
              <a:t>tempor</a:t>
            </a:r>
            <a:r>
              <a:rPr lang="en-US" b="0" i="0" dirty="0">
                <a:solidFill>
                  <a:srgbClr val="000000"/>
                </a:solidFill>
                <a:effectLst/>
                <a:latin typeface="arial" charset="0"/>
              </a:rPr>
              <a:t> </a:t>
            </a:r>
            <a:r>
              <a:rPr lang="en-US" b="0" i="0" dirty="0" err="1">
                <a:solidFill>
                  <a:srgbClr val="000000"/>
                </a:solidFill>
                <a:effectLst/>
                <a:latin typeface="arial" charset="0"/>
              </a:rPr>
              <a:t>luctus</a:t>
            </a:r>
            <a:r>
              <a:rPr lang="en-US" b="0" i="0" dirty="0">
                <a:solidFill>
                  <a:srgbClr val="000000"/>
                </a:solidFill>
                <a:effectLst/>
                <a:latin typeface="arial" charset="0"/>
              </a:rPr>
              <a:t> </a:t>
            </a:r>
            <a:r>
              <a:rPr lang="en-US" b="0" i="0" dirty="0" err="1">
                <a:solidFill>
                  <a:srgbClr val="000000"/>
                </a:solidFill>
                <a:effectLst/>
                <a:latin typeface="arial" charset="0"/>
              </a:rPr>
              <a:t>laoreet</a:t>
            </a:r>
            <a:r>
              <a:rPr lang="en-US" b="0" i="0" dirty="0">
                <a:solidFill>
                  <a:srgbClr val="000000"/>
                </a:solidFill>
                <a:effectLst/>
                <a:latin typeface="arial" charset="0"/>
              </a:rPr>
              <a:t> id. Et </a:t>
            </a:r>
            <a:r>
              <a:rPr lang="en-US" b="0" i="0" dirty="0" err="1">
                <a:solidFill>
                  <a:srgbClr val="000000"/>
                </a:solidFill>
                <a:effectLst/>
                <a:latin typeface="arial" charset="0"/>
              </a:rPr>
              <a:t>nulla</a:t>
            </a:r>
            <a:r>
              <a:rPr lang="en-US" b="0" i="0" dirty="0">
                <a:solidFill>
                  <a:srgbClr val="000000"/>
                </a:solidFill>
                <a:effectLst/>
                <a:latin typeface="arial" charset="0"/>
              </a:rPr>
              <a:t> </a:t>
            </a:r>
            <a:r>
              <a:rPr lang="en-US" b="0" i="0" dirty="0" err="1">
                <a:solidFill>
                  <a:srgbClr val="000000"/>
                </a:solidFill>
                <a:effectLst/>
                <a:latin typeface="arial" charset="0"/>
              </a:rPr>
              <a:t>vivamus</a:t>
            </a:r>
            <a:r>
              <a:rPr lang="en-US" b="0" i="0" dirty="0">
                <a:solidFill>
                  <a:srgbClr val="000000"/>
                </a:solidFill>
                <a:effectLst/>
                <a:latin typeface="arial" charset="0"/>
              </a:rPr>
              <a:t> </a:t>
            </a:r>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platea</a:t>
            </a:r>
            <a:r>
              <a:rPr lang="en-US" b="0" i="0" dirty="0">
                <a:solidFill>
                  <a:srgbClr val="000000"/>
                </a:solidFill>
                <a:effectLst/>
                <a:latin typeface="arial" charset="0"/>
              </a:rPr>
              <a:t> </a:t>
            </a:r>
            <a:r>
              <a:rPr lang="en-US" b="0" i="0" dirty="0" err="1">
                <a:solidFill>
                  <a:srgbClr val="000000"/>
                </a:solidFill>
                <a:effectLst/>
                <a:latin typeface="arial" charset="0"/>
              </a:rPr>
              <a:t>mattis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dui </a:t>
            </a:r>
            <a:r>
              <a:rPr lang="en-US" b="0" i="0" dirty="0" err="1">
                <a:solidFill>
                  <a:srgbClr val="000000"/>
                </a:solidFill>
                <a:effectLst/>
                <a:latin typeface="arial" charset="0"/>
              </a:rPr>
              <a:t>commodo</a:t>
            </a:r>
            <a:r>
              <a:rPr lang="en-US" b="0" i="0" dirty="0">
                <a:solidFill>
                  <a:srgbClr val="000000"/>
                </a:solidFill>
                <a:effectLst/>
                <a:latin typeface="arial" charset="0"/>
              </a:rPr>
              <a:t> </a:t>
            </a:r>
            <a:r>
              <a:rPr lang="en-US" b="0" i="0" dirty="0" err="1">
                <a:solidFill>
                  <a:srgbClr val="000000"/>
                </a:solidFill>
                <a:effectLst/>
                <a:latin typeface="arial" charset="0"/>
              </a:rPr>
              <a:t>luctus</a:t>
            </a:r>
            <a:r>
              <a:rPr lang="en-US" b="0" i="0" dirty="0">
                <a:solidFill>
                  <a:srgbClr val="000000"/>
                </a:solidFill>
                <a:effectLst/>
                <a:latin typeface="arial" charset="0"/>
              </a:rPr>
              <a:t> </a:t>
            </a:r>
            <a:r>
              <a:rPr lang="en-US" b="0" i="0" dirty="0" err="1">
                <a:solidFill>
                  <a:srgbClr val="000000"/>
                </a:solidFill>
                <a:effectLst/>
                <a:latin typeface="arial" charset="0"/>
              </a:rPr>
              <a:t>ultricies</a:t>
            </a:r>
            <a:r>
              <a:rPr lang="en-US" b="0" i="0" dirty="0">
                <a:solidFill>
                  <a:srgbClr val="000000"/>
                </a:solidFill>
                <a:effectLst/>
                <a:latin typeface="arial" charset="0"/>
              </a:rPr>
              <a:t> </a:t>
            </a:r>
            <a:r>
              <a:rPr lang="en-US" b="0" i="0" dirty="0" err="1">
                <a:solidFill>
                  <a:srgbClr val="000000"/>
                </a:solidFill>
                <a:effectLst/>
                <a:latin typeface="arial" charset="0"/>
              </a:rPr>
              <a:t>convallis</a:t>
            </a:r>
            <a:r>
              <a:rPr lang="en-US" b="0" i="0" dirty="0">
                <a:solidFill>
                  <a:srgbClr val="000000"/>
                </a:solidFill>
                <a:effectLst/>
                <a:latin typeface="arial" charset="0"/>
              </a:rPr>
              <a:t>, vitae </a:t>
            </a:r>
            <a:r>
              <a:rPr lang="en-US" b="0" i="0" dirty="0" err="1">
                <a:solidFill>
                  <a:srgbClr val="000000"/>
                </a:solidFill>
                <a:effectLst/>
                <a:latin typeface="arial" charset="0"/>
              </a:rPr>
              <a:t>vel</a:t>
            </a:r>
            <a:r>
              <a:rPr lang="en-US" b="0" i="0" dirty="0">
                <a:solidFill>
                  <a:srgbClr val="000000"/>
                </a:solidFill>
                <a:effectLst/>
                <a:latin typeface="arial" charset="0"/>
              </a:rPr>
              <a:t> </a:t>
            </a:r>
            <a:r>
              <a:rPr lang="en-US" b="0" i="0" dirty="0" err="1">
                <a:solidFill>
                  <a:srgbClr val="000000"/>
                </a:solidFill>
                <a:effectLst/>
                <a:latin typeface="arial" charset="0"/>
              </a:rPr>
              <a:t>lobortis</a:t>
            </a:r>
            <a:r>
              <a:rPr lang="en-US" b="0" i="0" dirty="0">
                <a:solidFill>
                  <a:srgbClr val="000000"/>
                </a:solidFill>
                <a:effectLst/>
                <a:latin typeface="arial" charset="0"/>
              </a:rPr>
              <a:t> </a:t>
            </a:r>
            <a:r>
              <a:rPr lang="en-US" b="0" i="0" dirty="0" err="1">
                <a:solidFill>
                  <a:srgbClr val="000000"/>
                </a:solidFill>
                <a:effectLst/>
                <a:latin typeface="arial" charset="0"/>
              </a:rPr>
              <a:t>nulla</a:t>
            </a:r>
            <a:r>
              <a:rPr lang="en-US" b="0" i="0" dirty="0">
                <a:solidFill>
                  <a:srgbClr val="000000"/>
                </a:solidFill>
                <a:effectLst/>
                <a:latin typeface="arial" charset="0"/>
              </a:rPr>
              <a:t>.</a:t>
            </a:r>
          </a:p>
          <a:p>
            <a:r>
              <a:rPr lang="en-US" dirty="0"/>
              <a:t/>
            </a:r>
            <a:br>
              <a:rPr lang="en-US" dirty="0"/>
            </a:br>
            <a:endParaRPr lang="en-US" sz="899" dirty="0">
              <a:effectLst/>
              <a:latin typeface="Cambria"/>
              <a:ea typeface="ＭＳ 明朝"/>
              <a:cs typeface="Times New Roman"/>
            </a:endParaRPr>
          </a:p>
        </p:txBody>
      </p:sp>
      <p:sp>
        <p:nvSpPr>
          <p:cNvPr id="11" name="Text Placeholder 15"/>
          <p:cNvSpPr>
            <a:spLocks noGrp="1"/>
          </p:cNvSpPr>
          <p:nvPr>
            <p:ph type="body" sz="quarter" idx="11" hasCustomPrompt="1"/>
          </p:nvPr>
        </p:nvSpPr>
        <p:spPr>
          <a:xfrm>
            <a:off x="82327" y="61480"/>
            <a:ext cx="3770265" cy="390917"/>
          </a:xfrm>
          <a:prstGeom prst="rect">
            <a:avLst/>
          </a:prstGeom>
        </p:spPr>
        <p:txBody>
          <a:bodyPr>
            <a:noAutofit/>
          </a:bodyPr>
          <a:lstStyle>
            <a:lvl1pPr marL="0" indent="0" fontAlgn="t">
              <a:buFontTx/>
              <a:buNone/>
              <a:defRPr sz="2098" baseline="0">
                <a:solidFill>
                  <a:schemeClr val="accent5">
                    <a:lumMod val="75000"/>
                  </a:schemeClr>
                </a:solidFill>
                <a:latin typeface="Arial" charset="0"/>
              </a:defRPr>
            </a:lvl1pPr>
          </a:lstStyle>
          <a:p>
            <a:r>
              <a:rPr lang="en-US" dirty="0"/>
              <a:t>One line header goes here</a:t>
            </a:r>
          </a:p>
        </p:txBody>
      </p:sp>
      <p:sp>
        <p:nvSpPr>
          <p:cNvPr id="9" name="Date Placeholder 4"/>
          <p:cNvSpPr txBox="1">
            <a:spLocks/>
          </p:cNvSpPr>
          <p:nvPr userDrawn="1"/>
        </p:nvSpPr>
        <p:spPr>
          <a:xfrm>
            <a:off x="82325" y="4807854"/>
            <a:ext cx="2057400" cy="187359"/>
          </a:xfrm>
          <a:prstGeom prst="rect">
            <a:avLst/>
          </a:prstGeom>
        </p:spPr>
        <p:txBody>
          <a:bodyPr vert="horz" lIns="0" tIns="34258" rIns="68517" bIns="34258" rtlCol="0" anchor="ctr"/>
          <a:lstStyle>
            <a:defPPr>
              <a:defRPr lang="en-US"/>
            </a:defPPr>
            <a:lvl1pPr marL="0" algn="l" defTabSz="914400" rtl="0" eaLnBrk="1" latinLnBrk="0" hangingPunct="1">
              <a:defRPr sz="1200" kern="1200" baseline="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99" dirty="0">
                <a:solidFill>
                  <a:srgbClr val="000E5E"/>
                </a:solidFill>
              </a:rPr>
              <a:t>IBM Analytics </a:t>
            </a:r>
            <a:r>
              <a:rPr lang="en-US" sz="899" b="1" dirty="0">
                <a:solidFill>
                  <a:srgbClr val="000E5E"/>
                </a:solidFill>
              </a:rPr>
              <a:t>| Global Elite</a:t>
            </a:r>
          </a:p>
        </p:txBody>
      </p:sp>
      <p:sp>
        <p:nvSpPr>
          <p:cNvPr id="12" name="Slide Number Placeholder 3"/>
          <p:cNvSpPr txBox="1">
            <a:spLocks/>
          </p:cNvSpPr>
          <p:nvPr userDrawn="1"/>
        </p:nvSpPr>
        <p:spPr>
          <a:xfrm>
            <a:off x="4468554" y="4807854"/>
            <a:ext cx="435499" cy="187359"/>
          </a:xfrm>
          <a:prstGeom prst="rect">
            <a:avLst/>
          </a:prstGeom>
        </p:spPr>
        <p:txBody>
          <a:bodyPr vert="horz" lIns="0" tIns="34258" rIns="68517" bIns="34258" rtlCol="0" anchor="ctr"/>
          <a:lstStyle>
            <a:defPPr>
              <a:defRPr lang="en-US"/>
            </a:defPPr>
            <a:lvl1pPr marL="0" algn="ctr" defTabSz="914400" rtl="0" eaLnBrk="1" latinLnBrk="0" hangingPunct="1">
              <a:defRPr sz="1200" kern="1200" baseline="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64A8A213-8E92-D94A-82D7-8578C89CAF17}" type="slidenum">
              <a:rPr lang="en-US" sz="899" smtClean="0">
                <a:solidFill>
                  <a:srgbClr val="000E5E"/>
                </a:solidFill>
              </a:rPr>
              <a:pPr fontAlgn="base">
                <a:spcBef>
                  <a:spcPct val="0"/>
                </a:spcBef>
                <a:spcAft>
                  <a:spcPct val="0"/>
                </a:spcAft>
              </a:pPr>
              <a:t>‹#›</a:t>
            </a:fld>
            <a:endParaRPr lang="en-US" sz="899" dirty="0">
              <a:solidFill>
                <a:srgbClr val="000E5E"/>
              </a:solidFill>
            </a:endParaRPr>
          </a:p>
        </p:txBody>
      </p:sp>
    </p:spTree>
    <p:extLst>
      <p:ext uri="{BB962C8B-B14F-4D97-AF65-F5344CB8AC3E}">
        <p14:creationId xmlns:p14="http://schemas.microsoft.com/office/powerpoint/2010/main" val="32533661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8613" y="26991"/>
            <a:ext cx="8686800" cy="88582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328617" y="1024131"/>
            <a:ext cx="8529637" cy="3768725"/>
          </a:xfrm>
          <a:prstGeom prst="rect">
            <a:avLst/>
          </a:prstGeom>
        </p:spPr>
        <p:txBody>
          <a:bodyPr/>
          <a:lstStyle>
            <a:lvl1pPr>
              <a:buClr>
                <a:srgbClr val="6D6E70"/>
              </a:buClr>
              <a:defRPr>
                <a:solidFill>
                  <a:schemeClr val="tx1">
                    <a:lumMod val="85000"/>
                    <a:lumOff val="15000"/>
                  </a:schemeClr>
                </a:solidFill>
              </a:defRPr>
            </a:lvl1pPr>
            <a:lvl2pPr>
              <a:buClr>
                <a:srgbClr val="6D6E70"/>
              </a:buClr>
              <a:defRPr/>
            </a:lvl2pPr>
            <a:lvl3pPr>
              <a:buClr>
                <a:srgbClr val="6D6E70"/>
              </a:buClr>
              <a:defRPr/>
            </a:lvl3pPr>
            <a:lvl4pPr>
              <a:buClr>
                <a:srgbClr val="6D6E70"/>
              </a:buClr>
              <a:defRPr baseline="0"/>
            </a:lvl4pPr>
            <a:lvl5pPr marL="856436"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p:cNvSpPr>
            <a:spLocks noGrp="1"/>
          </p:cNvSpPr>
          <p:nvPr>
            <p:ph type="ftr" sz="quarter" idx="13"/>
          </p:nvPr>
        </p:nvSpPr>
        <p:spPr>
          <a:xfrm>
            <a:off x="1601792" y="4889501"/>
            <a:ext cx="5818187" cy="207963"/>
          </a:xfrm>
          <a:prstGeom prst="rect">
            <a:avLst/>
          </a:prstGeom>
        </p:spPr>
        <p:txBody>
          <a:bodyPr/>
          <a:lstStyle>
            <a:lvl1pPr>
              <a:defRPr/>
            </a:lvl1pPr>
          </a:lstStyle>
          <a:p>
            <a:pPr>
              <a:defRPr/>
            </a:pPr>
            <a:r>
              <a:rPr lang="en-US">
                <a:solidFill>
                  <a:srgbClr val="F04E37"/>
                </a:solidFill>
              </a:rPr>
              <a:t>Power Systems / T3 / January 2018 / © 2018 IBM Corporation</a:t>
            </a:r>
            <a:endParaRPr lang="en-US" dirty="0">
              <a:solidFill>
                <a:srgbClr val="F04E37"/>
              </a:solidFill>
            </a:endParaRPr>
          </a:p>
        </p:txBody>
      </p:sp>
    </p:spTree>
    <p:extLst>
      <p:ext uri="{BB962C8B-B14F-4D97-AF65-F5344CB8AC3E}">
        <p14:creationId xmlns:p14="http://schemas.microsoft.com/office/powerpoint/2010/main" val="5870532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65760"/>
            <a:ext cx="8439912" cy="347472"/>
          </a:xfrm>
          <a:prstGeom prst="rect">
            <a:avLst/>
          </a:prstGeom>
          <a:ln>
            <a:noFill/>
          </a:ln>
        </p:spPr>
        <p:txBody>
          <a:bodyPr/>
          <a:lstStyle>
            <a:lvl1pPr>
              <a:defRPr sz="1798" b="1">
                <a:solidFill>
                  <a:schemeClr val="accent4">
                    <a:lumMod val="90000"/>
                    <a:lumOff val="1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26041997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90503" y="171453"/>
            <a:ext cx="1895475" cy="352425"/>
          </a:xfrm>
          <a:prstGeom prst="rect">
            <a:avLst/>
          </a:prstGeom>
        </p:spPr>
        <p:txBody>
          <a:bodyPr lIns="0" tIns="0" rIns="0" bIns="0"/>
          <a:lstStyle>
            <a:lvl1pPr marL="0" indent="0">
              <a:spcBef>
                <a:spcPts val="0"/>
              </a:spcBef>
              <a:buNone/>
              <a:defRPr sz="2398" b="1" i="0" baseline="0">
                <a:solidFill>
                  <a:schemeClr val="bg1"/>
                </a:solidFill>
                <a:latin typeface="IBM Plex Sans" charset="0"/>
                <a:ea typeface="IBM Plex Sans" charset="0"/>
                <a:cs typeface="IBM Plex Sans" charset="0"/>
              </a:defRPr>
            </a:lvl1pPr>
            <a:lvl2pPr marL="456778" indent="0">
              <a:buNone/>
              <a:defRPr/>
            </a:lvl2pPr>
            <a:lvl3pPr marL="913554" indent="0">
              <a:buNone/>
              <a:defRPr/>
            </a:lvl3pPr>
            <a:lvl4pPr marL="1370332" indent="0">
              <a:buNone/>
              <a:defRPr/>
            </a:lvl4pPr>
            <a:lvl5pPr marL="1827108" indent="0">
              <a:buNone/>
              <a:defRPr/>
            </a:lvl5pPr>
          </a:lstStyle>
          <a:p>
            <a:pPr lvl="0"/>
            <a:r>
              <a:rPr lang="en-US" dirty="0"/>
              <a:t>Section Title</a:t>
            </a:r>
          </a:p>
        </p:txBody>
      </p:sp>
    </p:spTree>
    <p:extLst>
      <p:ext uri="{BB962C8B-B14F-4D97-AF65-F5344CB8AC3E}">
        <p14:creationId xmlns:p14="http://schemas.microsoft.com/office/powerpoint/2010/main" val="13349349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08302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4205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7810871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3"/>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179297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520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5585663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38732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68023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1_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3305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3"/>
          <p:cNvSpPr>
            <a:spLocks noGrp="1"/>
          </p:cNvSpPr>
          <p:nvPr>
            <p:ph type="sldNum" sz="quarter" idx="10"/>
          </p:nvPr>
        </p:nvSpPr>
        <p:spPr/>
        <p:txBody>
          <a:bodyPr/>
          <a:lstStyle>
            <a:lvl1pPr>
              <a:defRPr/>
            </a:lvl1pPr>
          </a:lstStyle>
          <a:p>
            <a:pPr>
              <a:defRPr/>
            </a:pPr>
            <a:fld id="{0EA95DF7-7B35-9B48-B138-3C274BF910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2803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2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341317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3">
              <a:lumMod val="75000"/>
            </a:schemeClr>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4975692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_section, title, text (dark background)">
    <p:spTree>
      <p:nvGrpSpPr>
        <p:cNvPr id="1" name=""/>
        <p:cNvGrpSpPr/>
        <p:nvPr/>
      </p:nvGrpSpPr>
      <p:grpSpPr>
        <a:xfrm>
          <a:off x="0" y="0"/>
          <a:ext cx="0" cy="0"/>
          <a:chOff x="0" y="0"/>
          <a:chExt cx="0" cy="0"/>
        </a:xfrm>
      </p:grpSpPr>
      <p:sp>
        <p:nvSpPr>
          <p:cNvPr id="5" name="Rectangle 4"/>
          <p:cNvSpPr/>
          <p:nvPr/>
        </p:nvSpPr>
        <p:spPr>
          <a:xfrm>
            <a:off x="0" y="0"/>
            <a:ext cx="4572000" cy="5143500"/>
          </a:xfrm>
          <a:prstGeom prst="rect">
            <a:avLst/>
          </a:prstGeom>
          <a:solidFill>
            <a:schemeClr val="accent3">
              <a:lumMod val="75000"/>
            </a:schemeClr>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lvl1pPr>
              <a:defRPr>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tx1"/>
                </a:solidFill>
              </a:defRPr>
            </a:lvl1pPr>
            <a:lvl2pPr marL="0" indent="0">
              <a:spcBef>
                <a:spcPts val="1100"/>
              </a:spcBef>
              <a:buFontTx/>
              <a:buNone/>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755519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Big Type">
    <p:bg>
      <p:bgPr>
        <a:solidFill>
          <a:srgbClr val="1509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343400" cy="3045714"/>
          </a:xfrm>
        </p:spPr>
        <p:txBody>
          <a:bodyPr>
            <a:noAutofit/>
          </a:bodyPr>
          <a:lstStyle>
            <a:lvl1pPr>
              <a:defRPr sz="3200" b="0">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80058" y="4751419"/>
            <a:ext cx="2857500" cy="278741"/>
          </a:xfrm>
        </p:spPr>
        <p:txBody>
          <a:bodyPr/>
          <a:lstStyle>
            <a:lvl1pPr>
              <a:defRPr>
                <a:solidFill>
                  <a:srgbClr val="FFFFFF"/>
                </a:solidFill>
                <a:latin typeface="IBM Plex Sans" charset="0"/>
                <a:ea typeface="IBM Plex Sans" charset="0"/>
                <a:cs typeface="IBM Plex Sans" charset="0"/>
              </a:defRPr>
            </a:lvl1pPr>
          </a:lstStyle>
          <a:p>
            <a:r>
              <a:rPr lang="nb-NO"/>
              <a:t>Henderson 6/01/2018 V11 IBM Confidential</a:t>
            </a:r>
            <a:endParaRPr lang="en-US" dirty="0"/>
          </a:p>
        </p:txBody>
      </p:sp>
      <p:sp>
        <p:nvSpPr>
          <p:cNvPr id="6" name="Slide Number Placeholder 5"/>
          <p:cNvSpPr>
            <a:spLocks noGrp="1"/>
          </p:cNvSpPr>
          <p:nvPr>
            <p:ph type="sldNum" sz="quarter" idx="12"/>
          </p:nvPr>
        </p:nvSpPr>
        <p:spPr>
          <a:xfrm>
            <a:off x="137158" y="4751419"/>
            <a:ext cx="320040" cy="278741"/>
          </a:xfrm>
        </p:spPr>
        <p:txBody>
          <a:bodyPr/>
          <a:lstStyle>
            <a:lvl1pPr>
              <a:defRPr sz="800">
                <a:solidFill>
                  <a:schemeClr val="bg1"/>
                </a:solidFill>
                <a:latin typeface="IBM Plex Sans" charset="0"/>
                <a:ea typeface="IBM Plex Sans" charset="0"/>
                <a:cs typeface="IBM Plex Sans" charset="0"/>
              </a:defRPr>
            </a:lvl1pPr>
          </a:lstStyle>
          <a:p>
            <a:fld id="{FB965B15-02FA-E14B-9B48-D2570EE110C7}" type="slidenum">
              <a:rPr lang="en-US" smtClean="0">
                <a:solidFill>
                  <a:srgbClr val="000E5E"/>
                </a:solidFill>
              </a:rPr>
              <a:pPr/>
              <a:t>‹#›</a:t>
            </a:fld>
            <a:endParaRPr lang="en-US">
              <a:solidFill>
                <a:srgbClr val="000E5E"/>
              </a:solidFill>
            </a:endParaRPr>
          </a:p>
        </p:txBody>
      </p:sp>
    </p:spTree>
    <p:extLst>
      <p:ext uri="{BB962C8B-B14F-4D97-AF65-F5344CB8AC3E}">
        <p14:creationId xmlns:p14="http://schemas.microsoft.com/office/powerpoint/2010/main" val="35607153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FC40669-6056-E444-8E52-3BB1D5FE07EE}"/>
              </a:ext>
            </a:extLst>
          </p:cNvPr>
          <p:cNvSpPr/>
          <p:nvPr userDrawn="1"/>
        </p:nvSpPr>
        <p:spPr>
          <a:xfrm>
            <a:off x="0" y="0"/>
            <a:ext cx="9144000" cy="5143500"/>
          </a:xfrm>
          <a:prstGeom prst="rect">
            <a:avLst/>
          </a:prstGeom>
          <a:solidFill>
            <a:schemeClr val="accent3">
              <a:lumMod val="75000"/>
            </a:schemeClr>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6" name="Rectangle 5">
            <a:extLst>
              <a:ext uri="{FF2B5EF4-FFF2-40B4-BE49-F238E27FC236}">
                <a16:creationId xmlns:a16="http://schemas.microsoft.com/office/drawing/2014/main" xmlns="" id="{45234884-E413-0D41-9F40-298B009954EE}"/>
              </a:ext>
            </a:extLst>
          </p:cNvPr>
          <p:cNvSpPr/>
          <p:nvPr userDrawn="1"/>
        </p:nvSpPr>
        <p:spPr>
          <a:xfrm>
            <a:off x="0" y="-28995"/>
            <a:ext cx="9144000" cy="2594395"/>
          </a:xfrm>
          <a:prstGeom prst="rect">
            <a:avLst/>
          </a:prstGeom>
          <a:gradFill>
            <a:gsLst>
              <a:gs pos="0">
                <a:schemeClr val="accent2">
                  <a:alpha val="23000"/>
                </a:schemeClr>
              </a:gs>
              <a:gs pos="99000">
                <a:schemeClr val="accent3"/>
              </a:gs>
            </a:gsLst>
            <a:lin ang="16200000" scaled="1"/>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9" name="Title 2">
            <a:extLst>
              <a:ext uri="{FF2B5EF4-FFF2-40B4-BE49-F238E27FC236}">
                <a16:creationId xmlns:a16="http://schemas.microsoft.com/office/drawing/2014/main" xmlns="" id="{FD71C083-EC05-B74B-A2F4-70BA401CBE55}"/>
              </a:ext>
            </a:extLst>
          </p:cNvPr>
          <p:cNvSpPr txBox="1">
            <a:spLocks/>
          </p:cNvSpPr>
          <p:nvPr userDrawn="1"/>
        </p:nvSpPr>
        <p:spPr>
          <a:xfrm>
            <a:off x="702325" y="2594395"/>
            <a:ext cx="7975646" cy="2374212"/>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b="0" kern="1200">
                <a:solidFill>
                  <a:schemeClr val="tx1"/>
                </a:solidFill>
                <a:latin typeface="+mj-lt"/>
                <a:ea typeface="Arial" charset="0"/>
                <a:cs typeface="Arial" charset="0"/>
              </a:defRPr>
            </a:lvl1pPr>
          </a:lstStyle>
          <a:p>
            <a:pPr>
              <a:lnSpc>
                <a:spcPct val="100000"/>
              </a:lnSpc>
            </a:pPr>
            <a:endParaRPr lang="en-US" dirty="0">
              <a:solidFill>
                <a:srgbClr val="FFFFFF"/>
              </a:solidFill>
            </a:endParaRPr>
          </a:p>
        </p:txBody>
      </p:sp>
      <p:sp>
        <p:nvSpPr>
          <p:cNvPr id="12" name="Title 3">
            <a:extLst>
              <a:ext uri="{FF2B5EF4-FFF2-40B4-BE49-F238E27FC236}">
                <a16:creationId xmlns:a16="http://schemas.microsoft.com/office/drawing/2014/main" xmlns="" id="{40A14E6D-1899-2140-A296-87BF1035B677}"/>
              </a:ext>
            </a:extLst>
          </p:cNvPr>
          <p:cNvSpPr>
            <a:spLocks noGrp="1"/>
          </p:cNvSpPr>
          <p:nvPr>
            <p:ph type="title"/>
          </p:nvPr>
        </p:nvSpPr>
        <p:spPr>
          <a:xfrm>
            <a:off x="702325" y="2966013"/>
            <a:ext cx="7414951" cy="1759621"/>
          </a:xfrm>
        </p:spPr>
        <p:txBody>
          <a:bodyPr/>
          <a:lstStyle>
            <a:lvl1pPr>
              <a:lnSpc>
                <a:spcPct val="90000"/>
              </a:lnSpc>
              <a:defRPr sz="2400" b="0">
                <a:solidFill>
                  <a:schemeClr val="bg2"/>
                </a:solidFill>
              </a:defRPr>
            </a:lvl1pPr>
          </a:lstStyle>
          <a:p>
            <a:r>
              <a:rPr lang="en-US" dirty="0"/>
              <a:t>Click to edit Master title style</a:t>
            </a:r>
          </a:p>
        </p:txBody>
      </p:sp>
      <p:pic>
        <p:nvPicPr>
          <p:cNvPr id="16" name="Picture 15" descr="ibm_gry.png">
            <a:extLst>
              <a:ext uri="{FF2B5EF4-FFF2-40B4-BE49-F238E27FC236}">
                <a16:creationId xmlns:a16="http://schemas.microsoft.com/office/drawing/2014/main" xmlns="" id="{0D6F4901-98E3-8D46-A489-14CD9E55DF1E}"/>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8117276" y="405255"/>
            <a:ext cx="676605" cy="274320"/>
          </a:xfrm>
          <a:prstGeom prst="rect">
            <a:avLst/>
          </a:prstGeom>
        </p:spPr>
      </p:pic>
      <p:sp>
        <p:nvSpPr>
          <p:cNvPr id="20" name="Text Placeholder 19">
            <a:extLst>
              <a:ext uri="{FF2B5EF4-FFF2-40B4-BE49-F238E27FC236}">
                <a16:creationId xmlns:a16="http://schemas.microsoft.com/office/drawing/2014/main" xmlns="" id="{06DC7B4F-0DDF-C148-AEEB-7B6D4AE37138}"/>
              </a:ext>
            </a:extLst>
          </p:cNvPr>
          <p:cNvSpPr>
            <a:spLocks noGrp="1"/>
          </p:cNvSpPr>
          <p:nvPr>
            <p:ph type="body" sz="quarter" idx="10"/>
          </p:nvPr>
        </p:nvSpPr>
        <p:spPr>
          <a:xfrm>
            <a:off x="702063" y="405255"/>
            <a:ext cx="7415213" cy="1966913"/>
          </a:xfrm>
        </p:spPr>
        <p:txBody>
          <a:bodyPr/>
          <a:lstStyle>
            <a:lvl1pPr>
              <a:defRPr sz="3200">
                <a:solidFill>
                  <a:schemeClr val="bg2"/>
                </a:solidFill>
              </a:defRPr>
            </a:lvl1pPr>
            <a:lvl2pPr>
              <a:defRPr sz="3200">
                <a:solidFill>
                  <a:schemeClr val="bg2"/>
                </a:solidFill>
              </a:defRPr>
            </a:lvl2pPr>
            <a:lvl3pPr>
              <a:defRPr sz="3200">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endParaRPr lang="en-US" dirty="0"/>
          </a:p>
        </p:txBody>
      </p:sp>
    </p:spTree>
    <p:extLst>
      <p:ext uri="{BB962C8B-B14F-4D97-AF65-F5344CB8AC3E}">
        <p14:creationId xmlns:p14="http://schemas.microsoft.com/office/powerpoint/2010/main" val="11515644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F6DEB96-71D8-7941-8CE2-F4C6EC68B146}"/>
              </a:ext>
            </a:extLst>
          </p:cNvPr>
          <p:cNvSpPr/>
          <p:nvPr userDrawn="1"/>
        </p:nvSpPr>
        <p:spPr>
          <a:xfrm>
            <a:off x="0" y="0"/>
            <a:ext cx="9144000" cy="5143500"/>
          </a:xfrm>
          <a:prstGeom prst="rect">
            <a:avLst/>
          </a:prstGeom>
          <a:solidFill>
            <a:srgbClr val="C1D9FD"/>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5" name="Title 3">
            <a:extLst>
              <a:ext uri="{FF2B5EF4-FFF2-40B4-BE49-F238E27FC236}">
                <a16:creationId xmlns:a16="http://schemas.microsoft.com/office/drawing/2014/main" xmlns="" id="{1D571861-9B5F-E64E-A91F-9B3845F19E44}"/>
              </a:ext>
            </a:extLst>
          </p:cNvPr>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4285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Group Name / DOC ID / Month XX, 2017 / © 2017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76258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6959592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817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0690734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7327000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37382990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50916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8691594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243293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382674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5074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1509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5"/>
            <a:ext cx="6629400" cy="910481"/>
          </a:xfrm>
        </p:spPr>
        <p:txBody>
          <a:bodyPr/>
          <a:lstStyle>
            <a:lvl1pPr>
              <a:defRPr>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2286000" y="4624251"/>
            <a:ext cx="1143000" cy="278741"/>
          </a:xfrm>
          <a:prstGeom prst="rect">
            <a:avLst/>
          </a:prstGeom>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solidFill>
                  <a:srgbClr val="FFFFFF"/>
                </a:solidFill>
                <a:latin typeface="IBM Plex Sans" charset="0"/>
                <a:ea typeface="IBM Plex Sans" charset="0"/>
                <a:cs typeface="IBM Plex Sans" charset="0"/>
              </a:defRPr>
            </a:lvl1pPr>
          </a:lstStyle>
          <a:p>
            <a:r>
              <a:rPr lang="nb-NO"/>
              <a:t>Henderson 6/01/2018 V11 IBM Confidential</a:t>
            </a:r>
            <a:endParaRPr lang="en-US" dirty="0"/>
          </a:p>
        </p:txBody>
      </p:sp>
      <p:sp>
        <p:nvSpPr>
          <p:cNvPr id="6" name="Slide Number Placeholder 5"/>
          <p:cNvSpPr>
            <a:spLocks noGrp="1"/>
          </p:cNvSpPr>
          <p:nvPr>
            <p:ph type="sldNum" sz="quarter" idx="12"/>
          </p:nvPr>
        </p:nvSpPr>
        <p:spPr/>
        <p:txBody>
          <a:bodyPr/>
          <a:lstStyle>
            <a:lvl1pPr>
              <a:defRPr sz="800">
                <a:solidFill>
                  <a:schemeClr val="bg1"/>
                </a:solidFill>
                <a:latin typeface="IBM Plex Sans" charset="0"/>
                <a:ea typeface="IBM Plex Sans" charset="0"/>
                <a:cs typeface="IBM Plex Sans" charset="0"/>
              </a:defRPr>
            </a:lvl1pPr>
          </a:lstStyle>
          <a:p>
            <a:fld id="{FB965B15-02FA-E14B-9B48-D2570EE110C7}" type="slidenum">
              <a:rPr lang="en-US" smtClean="0">
                <a:solidFill>
                  <a:srgbClr val="000E5E"/>
                </a:solidFill>
              </a:rPr>
              <a:pPr/>
              <a:t>‹#›</a:t>
            </a:fld>
            <a:endParaRPr lang="en-US">
              <a:solidFill>
                <a:srgbClr val="000E5E"/>
              </a:solidFill>
            </a:endParaRPr>
          </a:p>
        </p:txBody>
      </p:sp>
      <p:sp>
        <p:nvSpPr>
          <p:cNvPr id="8" name="Content Placeholder 2"/>
          <p:cNvSpPr>
            <a:spLocks noGrp="1"/>
          </p:cNvSpPr>
          <p:nvPr>
            <p:ph sz="half" idx="1"/>
          </p:nvPr>
        </p:nvSpPr>
        <p:spPr>
          <a:xfrm>
            <a:off x="228600" y="1276350"/>
            <a:ext cx="5486400" cy="3238500"/>
          </a:xfrm>
        </p:spPr>
        <p:txBody>
          <a:bodyPr lIns="0" tIns="0" rIns="0" bIns="0"/>
          <a:lstStyle>
            <a:lvl1pPr>
              <a:defRPr>
                <a:solidFill>
                  <a:schemeClr val="bg1"/>
                </a:solidFill>
                <a:latin typeface="IBM Plex Sans" charset="0"/>
                <a:ea typeface="IBM Plex Sans" charset="0"/>
                <a:cs typeface="IBM Plex Sans" charset="0"/>
              </a:defRPr>
            </a:lvl1pPr>
            <a:lvl2pPr>
              <a:defRPr>
                <a:solidFill>
                  <a:schemeClr val="bg1"/>
                </a:solidFill>
                <a:latin typeface="IBM Plex Sans" charset="0"/>
                <a:ea typeface="IBM Plex Sans" charset="0"/>
                <a:cs typeface="IBM Plex Sans" charset="0"/>
              </a:defRPr>
            </a:lvl2pPr>
            <a:lvl3pPr>
              <a:defRPr>
                <a:solidFill>
                  <a:schemeClr val="bg1"/>
                </a:solidFill>
                <a:latin typeface="IBM Plex Sans" charset="0"/>
                <a:ea typeface="IBM Plex Sans" charset="0"/>
                <a:cs typeface="IBM Plex Sans" charset="0"/>
              </a:defRPr>
            </a:lvl3pPr>
            <a:lvl4pPr>
              <a:defRPr>
                <a:solidFill>
                  <a:schemeClr val="bg1"/>
                </a:solidFill>
                <a:latin typeface="IBM Plex Sans" charset="0"/>
                <a:ea typeface="IBM Plex Sans" charset="0"/>
                <a:cs typeface="IBM Plex Sans" charset="0"/>
              </a:defRPr>
            </a:lvl4pPr>
            <a:lvl5pPr>
              <a:defRPr>
                <a:solidFill>
                  <a:schemeClr val="bg1"/>
                </a:solidFill>
                <a:latin typeface="IBM Plex Sans" charset="0"/>
                <a:ea typeface="IBM Plex Sans" charset="0"/>
                <a:cs typeface="IBM Plex San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8587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651661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Big Type">
    <p:bg>
      <p:bgPr>
        <a:solidFill>
          <a:srgbClr val="1509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343400" cy="3045714"/>
          </a:xfrm>
        </p:spPr>
        <p:txBody>
          <a:bodyPr>
            <a:noAutofit/>
          </a:bodyPr>
          <a:lstStyle>
            <a:lvl1pPr>
              <a:defRPr sz="3200" b="0">
                <a:solidFill>
                  <a:schemeClr val="bg1"/>
                </a:solidFill>
                <a:latin typeface="IBM Plex Sans" charset="0"/>
                <a:ea typeface="IBM Plex Sans" charset="0"/>
                <a:cs typeface="IBM Plex Sans" charset="0"/>
              </a:defRPr>
            </a:lvl1pPr>
          </a:lstStyle>
          <a:p>
            <a:r>
              <a:rPr lang="en-US"/>
              <a:t>Click to edit Master title style</a:t>
            </a:r>
            <a:endParaRPr lang="en-US" dirty="0"/>
          </a:p>
        </p:txBody>
      </p:sp>
      <p:sp>
        <p:nvSpPr>
          <p:cNvPr id="5" name="Footer Placeholder 4"/>
          <p:cNvSpPr>
            <a:spLocks noGrp="1"/>
          </p:cNvSpPr>
          <p:nvPr>
            <p:ph type="ftr" sz="quarter" idx="11"/>
          </p:nvPr>
        </p:nvSpPr>
        <p:spPr>
          <a:xfrm>
            <a:off x="480058" y="4751419"/>
            <a:ext cx="2857500" cy="278741"/>
          </a:xfrm>
        </p:spPr>
        <p:txBody>
          <a:bodyPr/>
          <a:lstStyle>
            <a:lvl1pPr>
              <a:defRPr>
                <a:solidFill>
                  <a:srgbClr val="FFFFFF"/>
                </a:solidFill>
                <a:latin typeface="IBM Plex Sans" charset="0"/>
                <a:ea typeface="IBM Plex Sans" charset="0"/>
                <a:cs typeface="IBM Plex Sans" charset="0"/>
              </a:defRPr>
            </a:lvl1pPr>
          </a:lstStyle>
          <a:p>
            <a:r>
              <a:rPr lang="nb-NO"/>
              <a:t>Henderson 6/01/2018 V11 IBM Confidential</a:t>
            </a:r>
            <a:endParaRPr lang="en-US" dirty="0"/>
          </a:p>
        </p:txBody>
      </p:sp>
      <p:sp>
        <p:nvSpPr>
          <p:cNvPr id="6" name="Slide Number Placeholder 5"/>
          <p:cNvSpPr>
            <a:spLocks noGrp="1"/>
          </p:cNvSpPr>
          <p:nvPr>
            <p:ph type="sldNum" sz="quarter" idx="12"/>
          </p:nvPr>
        </p:nvSpPr>
        <p:spPr>
          <a:xfrm>
            <a:off x="137158" y="4751419"/>
            <a:ext cx="320040" cy="278741"/>
          </a:xfrm>
        </p:spPr>
        <p:txBody>
          <a:bodyPr/>
          <a:lstStyle>
            <a:lvl1pPr>
              <a:defRPr sz="800">
                <a:solidFill>
                  <a:schemeClr val="bg1"/>
                </a:solidFill>
                <a:latin typeface="IBM Plex Sans" charset="0"/>
                <a:ea typeface="IBM Plex Sans" charset="0"/>
                <a:cs typeface="IBM Plex Sans" charset="0"/>
              </a:defRPr>
            </a:lvl1pPr>
          </a:lstStyle>
          <a:p>
            <a:fld id="{FB965B15-02FA-E14B-9B48-D2570EE110C7}" type="slidenum">
              <a:rPr lang="en-US" smtClean="0">
                <a:solidFill>
                  <a:srgbClr val="000E5E"/>
                </a:solidFill>
              </a:rPr>
              <a:pPr/>
              <a:t>‹#›</a:t>
            </a:fld>
            <a:endParaRPr lang="en-US">
              <a:solidFill>
                <a:srgbClr val="000E5E"/>
              </a:solidFill>
            </a:endParaRPr>
          </a:p>
        </p:txBody>
      </p:sp>
    </p:spTree>
    <p:extLst>
      <p:ext uri="{BB962C8B-B14F-4D97-AF65-F5344CB8AC3E}">
        <p14:creationId xmlns:p14="http://schemas.microsoft.com/office/powerpoint/2010/main" val="7332235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30128559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588192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55808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39596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6546386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ext uri="{BB962C8B-B14F-4D97-AF65-F5344CB8AC3E}">
        <p14:creationId xmlns:p14="http://schemas.microsoft.com/office/powerpoint/2010/main" val="40800504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Group Name / DOC ID / Month XX, 2017 / © 2017 IBM Corporation</a:t>
            </a:r>
            <a:endParaRPr lang="en-US">
              <a:solidFill>
                <a:srgbClr val="000000"/>
              </a:solidFill>
            </a:endParaRPr>
          </a:p>
        </p:txBody>
      </p:sp>
    </p:spTree>
    <p:extLst>
      <p:ext uri="{BB962C8B-B14F-4D97-AF65-F5344CB8AC3E}">
        <p14:creationId xmlns:p14="http://schemas.microsoft.com/office/powerpoint/2010/main" val="243941774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3283578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807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9547200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05930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546647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85408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30073915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26819320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74927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56639164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30798331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ext uri="{BB962C8B-B14F-4D97-AF65-F5344CB8AC3E}">
        <p14:creationId xmlns:p14="http://schemas.microsoft.com/office/powerpoint/2010/main" val="21165809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ext uri="{BB962C8B-B14F-4D97-AF65-F5344CB8AC3E}">
        <p14:creationId xmlns:p14="http://schemas.microsoft.com/office/powerpoint/2010/main" val="127446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3118520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60782990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73695689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51077631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125057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Tree>
    <p:extLst>
      <p:ext uri="{BB962C8B-B14F-4D97-AF65-F5344CB8AC3E}">
        <p14:creationId xmlns:p14="http://schemas.microsoft.com/office/powerpoint/2010/main" val="29523479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Group Name / DOC ID / Month XX, 2017 / © 2017 IBM Corporation</a:t>
            </a:r>
            <a:endParaRPr lang="en-US">
              <a:solidFill>
                <a:srgbClr val="FFFFFF"/>
              </a:solidFill>
            </a:endParaRPr>
          </a:p>
        </p:txBody>
      </p:sp>
    </p:spTree>
    <p:extLst>
      <p:ext uri="{BB962C8B-B14F-4D97-AF65-F5344CB8AC3E}">
        <p14:creationId xmlns:p14="http://schemas.microsoft.com/office/powerpoint/2010/main" val="38739274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29118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50974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054254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3029099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21849622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67666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220097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Tree>
    <p:extLst>
      <p:ext uri="{BB962C8B-B14F-4D97-AF65-F5344CB8AC3E}">
        <p14:creationId xmlns:p14="http://schemas.microsoft.com/office/powerpoint/2010/main" val="13873189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33321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76878653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Group Name / DOC ID / Month XX, 2017 / © 2017 IBM Corporation</a:t>
            </a:r>
            <a:endParaRPr lang="en-US">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230526627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1" y="1597820"/>
            <a:ext cx="4071938" cy="1102519"/>
          </a:xfrm>
        </p:spPr>
        <p:txBody>
          <a:bodyPr anchor="b"/>
          <a:lstStyle>
            <a:lvl1pPr>
              <a:lnSpc>
                <a:spcPct val="90000"/>
              </a:lnSpc>
              <a:defRPr sz="2700">
                <a:solidFill>
                  <a:schemeClr val="accent4">
                    <a:lumMod val="90000"/>
                    <a:lumOff val="10000"/>
                  </a:schemeClr>
                </a:solidFill>
              </a:defRPr>
            </a:lvl1pPr>
          </a:lstStyle>
          <a:p>
            <a:pPr lvl="0"/>
            <a:r>
              <a:rPr lang="en-US" noProof="0" dirty="0"/>
              <a:t>Click to edit Master title style</a:t>
            </a:r>
          </a:p>
        </p:txBody>
      </p:sp>
      <p:sp>
        <p:nvSpPr>
          <p:cNvPr id="3075" name="Rectangle 3"/>
          <p:cNvSpPr>
            <a:spLocks noGrp="1" noChangeArrowheads="1"/>
          </p:cNvSpPr>
          <p:nvPr>
            <p:ph type="subTitle" idx="1"/>
          </p:nvPr>
        </p:nvSpPr>
        <p:spPr>
          <a:xfrm>
            <a:off x="457201" y="2914650"/>
            <a:ext cx="4071938" cy="1314450"/>
          </a:xfrm>
          <a:prstGeom prst="rect">
            <a:avLst/>
          </a:prstGeom>
        </p:spPr>
        <p:txBody>
          <a:bodyPr>
            <a:normAutofit/>
          </a:bodyPr>
          <a:lstStyle>
            <a:lvl1pPr marL="0" indent="0">
              <a:lnSpc>
                <a:spcPct val="90000"/>
              </a:lnSpc>
              <a:buFontTx/>
              <a:buNone/>
              <a:defRPr sz="1800" b="0">
                <a:solidFill>
                  <a:schemeClr val="accent4">
                    <a:lumMod val="90000"/>
                    <a:lumOff val="10000"/>
                  </a:schemeClr>
                </a:solidFill>
              </a:defRPr>
            </a:lvl1pPr>
          </a:lstStyle>
          <a:p>
            <a:pPr lvl="0"/>
            <a:r>
              <a:rPr lang="en-US" noProof="0" dirty="0"/>
              <a:t>Click to edit Master subtitle style</a:t>
            </a:r>
          </a:p>
        </p:txBody>
      </p:sp>
      <p:pic>
        <p:nvPicPr>
          <p:cNvPr id="6" name="Picture 10" descr="Internal_logo_widescreen"/>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19151" y="0"/>
            <a:ext cx="4124849" cy="516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0664666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a:solidFill>
                  <a:srgbClr val="1FB3CF">
                    <a:lumMod val="90000"/>
                    <a:lumOff val="10000"/>
                  </a:srgbClr>
                </a:solidFill>
              </a:rPr>
              <a:pPr>
                <a:defRPr/>
              </a:pPr>
              <a:t>‹#›</a:t>
            </a:fld>
            <a:endParaRPr lang="en-US" altLang="en-US">
              <a:solidFill>
                <a:srgbClr val="1FB3CF">
                  <a:lumMod val="90000"/>
                  <a:lumOff val="10000"/>
                </a:srgbClr>
              </a:solidFill>
            </a:endParaRPr>
          </a:p>
        </p:txBody>
      </p:sp>
    </p:spTree>
    <p:extLst>
      <p:ext uri="{BB962C8B-B14F-4D97-AF65-F5344CB8AC3E}">
        <p14:creationId xmlns:p14="http://schemas.microsoft.com/office/powerpoint/2010/main" val="233687973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88470"/>
            <a:ext cx="8468887" cy="290186"/>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a:p>
        </p:txBody>
      </p:sp>
    </p:spTree>
    <p:extLst>
      <p:ext uri="{BB962C8B-B14F-4D97-AF65-F5344CB8AC3E}">
        <p14:creationId xmlns:p14="http://schemas.microsoft.com/office/powerpoint/2010/main" val="145285172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6553200" y="4630341"/>
            <a:ext cx="2133600" cy="273844"/>
          </a:xfrm>
          <a:prstGeom prst="rect">
            <a:avLst/>
          </a:prstGeom>
        </p:spPr>
        <p:txBody>
          <a:bodyPr anchor="ctr"/>
          <a:lstStyle>
            <a:lvl1pPr>
              <a:defRPr sz="900">
                <a:latin typeface="Calibri"/>
                <a:ea typeface="Calibri"/>
                <a:cs typeface="Calibri"/>
                <a:sym typeface="Calibri"/>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146424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372512450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a:prstGeom prst="rect">
            <a:avLst/>
          </a:prstGeom>
        </p:spPr>
        <p:txBody>
          <a:bodyPr/>
          <a:lstStyle>
            <a:lvl1pPr>
              <a:defRPr>
                <a:solidFill>
                  <a:schemeClr val="tx1"/>
                </a:solidFill>
              </a:defRPr>
            </a:lvl1pPr>
          </a:lstStyle>
          <a:p>
            <a:r>
              <a:rPr lang="de-DE" dirty="0">
                <a:solidFill>
                  <a:srgbClr val="000000"/>
                </a:solidFill>
              </a:rPr>
              <a:t>IBM Cloud / DOC ID / </a:t>
            </a:r>
            <a:r>
              <a:rPr lang="de-DE" dirty="0" err="1">
                <a:solidFill>
                  <a:srgbClr val="000000"/>
                </a:solidFill>
              </a:rPr>
              <a:t>Month</a:t>
            </a:r>
            <a:r>
              <a:rPr lang="de-DE" dirty="0">
                <a:solidFill>
                  <a:srgbClr val="000000"/>
                </a:solidFill>
              </a:rPr>
              <a:t> XX, 2017 / © 2017 IBM Corporation</a:t>
            </a:r>
            <a:endParaRPr lang="en-US" dirty="0">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8" name="Picture 7" descr="ibm_gry.png"/>
          <p:cNvPicPr>
            <a:picLocks noChangeAspect="1"/>
          </p:cNvPicPr>
          <p:nvPr userDrawn="1"/>
        </p:nvPicPr>
        <p:blipFill>
          <a:blip r:embed="rId4"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a:ext>
            </a:extLst>
          </a:blip>
          <a:srcRect l="15172" t="28443" r="13568" b="27421"/>
          <a:stretch/>
        </p:blipFill>
        <p:spPr>
          <a:xfrm>
            <a:off x="7410684" y="4584701"/>
            <a:ext cx="1620427" cy="470448"/>
          </a:xfrm>
          <a:prstGeom prst="rect">
            <a:avLst/>
          </a:prstGeom>
        </p:spPr>
      </p:pic>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7"/>
            <a:ext cx="8686800" cy="86430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9" name="Text Placeholder 8"/>
          <p:cNvSpPr>
            <a:spLocks noGrp="1"/>
          </p:cNvSpPr>
          <p:nvPr>
            <p:ph type="body" sz="quarter" idx="14" hasCustomPrompt="1"/>
          </p:nvPr>
        </p:nvSpPr>
        <p:spPr>
          <a:xfrm>
            <a:off x="228601" y="1136650"/>
            <a:ext cx="8686800" cy="3562350"/>
          </a:xfrm>
        </p:spPr>
        <p:txBody>
          <a:bodyPr/>
          <a:lstStyle>
            <a:lvl1pPr marL="285750" marR="0" indent="-285750" algn="l" defTabSz="457200" rtl="0" eaLnBrk="1" fontAlgn="auto" latinLnBrk="0" hangingPunct="1">
              <a:lnSpc>
                <a:spcPct val="100000"/>
              </a:lnSpc>
              <a:spcBef>
                <a:spcPts val="1100"/>
              </a:spcBef>
              <a:spcAft>
                <a:spcPts val="0"/>
              </a:spcAft>
              <a:buClrTx/>
              <a:buSzTx/>
              <a:buFont typeface=".AppleSystemUIFont" charset="-120"/>
              <a:buChar char="−"/>
              <a:tabLst/>
              <a:defRPr/>
            </a:lvl1pPr>
          </a:lstStyle>
          <a:p>
            <a:pPr marL="0" marR="0" lvl="0" indent="0" algn="l" defTabSz="457200" rtl="0" eaLnBrk="1" fontAlgn="auto" latinLnBrk="0" hangingPunct="1">
              <a:lnSpc>
                <a:spcPct val="100000"/>
              </a:lnSpc>
              <a:spcBef>
                <a:spcPts val="1100"/>
              </a:spcBef>
              <a:spcAft>
                <a:spcPts val="0"/>
              </a:spcAft>
              <a:buClrTx/>
              <a:buSzTx/>
              <a:tabLst/>
              <a:defRPr/>
            </a:pPr>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8686800" cy="846582"/>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3949"/>
            <a:ext cx="8686800" cy="3496566"/>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846582"/>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3949"/>
            <a:ext cx="4114800" cy="3496566"/>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01162"/>
            <a:ext cx="4114800" cy="4038367"/>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701162"/>
            <a:ext cx="4114800" cy="3992344"/>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8686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30665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8686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18616"/>
            <a:ext cx="4114800" cy="3564510"/>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8686800" cy="204978"/>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18616"/>
            <a:ext cx="4114800" cy="3564509"/>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Content Placeholder 5"/>
          <p:cNvSpPr>
            <a:spLocks noGrp="1"/>
          </p:cNvSpPr>
          <p:nvPr>
            <p:ph sz="quarter" idx="12"/>
          </p:nvPr>
        </p:nvSpPr>
        <p:spPr>
          <a:xfrm>
            <a:off x="228600" y="1056894"/>
            <a:ext cx="4114800" cy="3626231"/>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056894"/>
            <a:ext cx="4114800" cy="3626231"/>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8686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8686800" cy="204978"/>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18616"/>
            <a:ext cx="1828800" cy="3564508"/>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086600" y="1118616"/>
            <a:ext cx="1828800" cy="3564508"/>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123950"/>
            <a:ext cx="4114800" cy="3559175"/>
          </a:xfrm>
        </p:spPr>
        <p:txBody>
          <a:bodyPr/>
          <a:lstStyle>
            <a:lvl1pPr>
              <a:defRPr sz="1600"/>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4"/>
          </p:nvPr>
        </p:nvSpPr>
        <p:spPr>
          <a:xfrm>
            <a:off x="228600" y="1123950"/>
            <a:ext cx="1828800" cy="3559174"/>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123950"/>
            <a:ext cx="1828800" cy="3559174"/>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123950"/>
            <a:ext cx="4114800" cy="3475482"/>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23950"/>
            <a:ext cx="1828800" cy="347477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8686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123950"/>
            <a:ext cx="1828800" cy="347477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cs typeface="Arial"/>
            </a:endParaRPr>
          </a:p>
        </p:txBody>
      </p:sp>
      <p:sp>
        <p:nvSpPr>
          <p:cNvPr id="2" name="Title 1"/>
          <p:cNvSpPr>
            <a:spLocks noGrp="1"/>
          </p:cNvSpPr>
          <p:nvPr>
            <p:ph type="title"/>
          </p:nvPr>
        </p:nvSpPr>
        <p:spPr>
          <a:xfrm>
            <a:off x="228600" y="1123954"/>
            <a:ext cx="4114800" cy="3475477"/>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23954"/>
            <a:ext cx="4114800" cy="3475477"/>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502164"/>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403520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192024"/>
            <a:ext cx="4114800" cy="511308"/>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123955"/>
            <a:ext cx="4114800" cy="3462056"/>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5"/>
            <a:ext cx="1828800" cy="3474770"/>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7"/>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23954"/>
            <a:ext cx="1828800" cy="3446933"/>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514600" y="1123954"/>
            <a:ext cx="6400800" cy="3367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23954"/>
            <a:ext cx="1828800" cy="3446933"/>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23954"/>
            <a:ext cx="1828800" cy="3475477"/>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3954"/>
            <a:ext cx="1828800" cy="3457190"/>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563584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31"/>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23954"/>
            <a:ext cx="1828800" cy="3475477"/>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3954"/>
            <a:ext cx="1828800" cy="3457190"/>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123953"/>
            <a:ext cx="4215008" cy="3423439"/>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solidFill>
                  <a:srgbClr val="000000"/>
                </a:solidFill>
              </a:rPr>
              <a:t>IBM Cloud / DOC ID / Month XX, 2017 / © 2017 IBM Corporation</a:t>
            </a:r>
            <a:endParaRPr lang="en-US">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5860" y="420515"/>
            <a:ext cx="8229203" cy="302968"/>
          </a:xfrm>
          <a:prstGeom prst="rect">
            <a:avLst/>
          </a:prstGeom>
        </p:spPr>
        <p:txBody>
          <a:body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7589838" y="4902994"/>
            <a:ext cx="13716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20" tIns="34560" rIns="69120" bIns="34560"/>
          <a:lstStyle/>
          <a:p>
            <a:pPr algn="r">
              <a:buClr>
                <a:srgbClr val="000000"/>
              </a:buClr>
              <a:buSzPct val="100000"/>
              <a:buFont typeface="Times New Roman"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sz="600" dirty="0">
                <a:solidFill>
                  <a:srgbClr val="000000"/>
                </a:solidFill>
              </a:rPr>
              <a:t>© 2017 IBM Corporation</a:t>
            </a:r>
          </a:p>
        </p:txBody>
      </p:sp>
      <p:sp>
        <p:nvSpPr>
          <p:cNvPr id="7" name="Text Box 8"/>
          <p:cNvSpPr txBox="1">
            <a:spLocks noChangeArrowheads="1"/>
          </p:cNvSpPr>
          <p:nvPr userDrawn="1"/>
        </p:nvSpPr>
        <p:spPr bwMode="auto">
          <a:xfrm>
            <a:off x="950553" y="4950070"/>
            <a:ext cx="6940510" cy="91037"/>
          </a:xfrm>
          <a:prstGeom prst="rect">
            <a:avLst/>
          </a:prstGeom>
          <a:noFill/>
          <a:ln>
            <a:noFill/>
          </a:ln>
          <a:effectLs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5pPr>
            <a:lvl6pPr marL="2514600" indent="-228600"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6pPr>
            <a:lvl7pPr marL="2971800" indent="-228600"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7pPr>
            <a:lvl8pPr marL="3429000" indent="-228600"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8pPr>
            <a:lvl9pPr marL="3886200" indent="-228600" fontAlgn="base">
              <a:lnSpc>
                <a:spcPct val="93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Arial" charset="0"/>
                <a:cs typeface="Arial" charset="0"/>
              </a:defRPr>
            </a:lvl9pPr>
          </a:lstStyle>
          <a:p>
            <a:pPr>
              <a:buClr>
                <a:srgbClr val="000000"/>
              </a:buClr>
              <a:buSzPct val="100000"/>
              <a:buFont typeface="Times New Roman" charset="0"/>
              <a:buNone/>
              <a:defRPr/>
            </a:pPr>
            <a:r>
              <a:rPr lang="en-US" sz="600" dirty="0"/>
              <a:t>				IBM Confidential                              </a:t>
            </a:r>
          </a:p>
        </p:txBody>
      </p:sp>
      <p:sp>
        <p:nvSpPr>
          <p:cNvPr id="8" name="Rectangle 11"/>
          <p:cNvSpPr>
            <a:spLocks noChangeArrowheads="1"/>
          </p:cNvSpPr>
          <p:nvPr userDrawn="1"/>
        </p:nvSpPr>
        <p:spPr bwMode="auto">
          <a:xfrm>
            <a:off x="182564" y="4902995"/>
            <a:ext cx="365125" cy="17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charset="0"/>
              <a:buNone/>
            </a:pPr>
            <a:fld id="{302A1CFB-E350-CC4F-A799-E75A9034717E}" type="slidenum">
              <a:rPr lang="en-US" sz="750" smtClean="0">
                <a:solidFill>
                  <a:srgbClr val="003BC9"/>
                </a:solidFill>
              </a:rPr>
              <a:pPr>
                <a:buClr>
                  <a:srgbClr val="000000"/>
                </a:buClr>
                <a:buSzPct val="100000"/>
                <a:buFont typeface="Times New Roman" charset="0"/>
                <a:buNone/>
              </a:pPr>
              <a:t>‹#›</a:t>
            </a:fld>
            <a:endParaRPr lang="en-US" sz="750" dirty="0">
              <a:solidFill>
                <a:srgbClr val="003BC9"/>
              </a:solidFill>
            </a:endParaRPr>
          </a:p>
        </p:txBody>
      </p:sp>
      <p:cxnSp>
        <p:nvCxnSpPr>
          <p:cNvPr id="9" name="Straight Connector 8"/>
          <p:cNvCxnSpPr/>
          <p:nvPr userDrawn="1"/>
        </p:nvCxnSpPr>
        <p:spPr bwMode="auto">
          <a:xfrm>
            <a:off x="228600" y="4914900"/>
            <a:ext cx="868680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Line 2"/>
          <p:cNvSpPr>
            <a:spLocks noChangeShapeType="1"/>
          </p:cNvSpPr>
          <p:nvPr userDrawn="1"/>
        </p:nvSpPr>
        <p:spPr bwMode="auto">
          <a:xfrm>
            <a:off x="260351" y="422673"/>
            <a:ext cx="8594725" cy="1190"/>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1" name="Picture 107" descr="ibm_sp_lockup_western-0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67663" y="150020"/>
            <a:ext cx="876300"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152400" y="180977"/>
            <a:ext cx="3157331" cy="253916"/>
          </a:xfrm>
          <a:prstGeom prst="rect">
            <a:avLst/>
          </a:prstGeom>
          <a:noFill/>
        </p:spPr>
        <p:txBody>
          <a:bodyPr wrap="square" rtlCol="0">
            <a:spAutoFit/>
          </a:bodyPr>
          <a:lstStyle/>
          <a:p>
            <a:r>
              <a:rPr lang="en-US" sz="1050" b="1" dirty="0">
                <a:solidFill>
                  <a:srgbClr val="003BC9"/>
                </a:solidFill>
              </a:rPr>
              <a:t>IBM / Hortonworks Alliance Program Office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37160" y="137160"/>
            <a:ext cx="8961120" cy="4572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Arial"/>
              <a:buNone/>
              <a:defRPr sz="2400" b="0" i="0" u="none" strike="noStrike" cap="none">
                <a:solidFill>
                  <a:schemeClr val="dk1"/>
                </a:solidFill>
                <a:latin typeface="Arial"/>
                <a:ea typeface="Arial"/>
                <a:cs typeface="Arial"/>
                <a:sym typeface="Arial"/>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27892719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207925" eaLnBrk="1" hangingPunct="1">
              <a:defRPr smtClean="0">
                <a:latin typeface="Calibri" charset="0"/>
              </a:defRPr>
            </a:lvl1pPr>
          </a:lstStyle>
          <a:p>
            <a:pPr>
              <a:defRPr/>
            </a:pPr>
            <a:fld id="{6B9A92DC-A82C-934D-8F34-CC9471B6E2CA}" type="slidenum">
              <a:rPr lang="en-US" altLang="en-US">
                <a:solidFill>
                  <a:srgbClr val="000000"/>
                </a:solidFill>
              </a:rPr>
              <a:pPr>
                <a:defRPr/>
              </a:pPr>
              <a:t>‹#›</a:t>
            </a:fld>
            <a:endParaRPr lang="en-US" altLang="en-US">
              <a:solidFill>
                <a:srgbClr val="000000"/>
              </a:solidFill>
            </a:endParaRPr>
          </a:p>
        </p:txBody>
      </p:sp>
    </p:spTree>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itle 1"/>
          <p:cNvSpPr>
            <a:spLocks noGrp="1"/>
          </p:cNvSpPr>
          <p:nvPr>
            <p:ph type="ctrTitle"/>
          </p:nvPr>
        </p:nvSpPr>
        <p:spPr bwMode="gray">
          <a:xfrm>
            <a:off x="525941" y="193130"/>
            <a:ext cx="8229601" cy="760095"/>
          </a:xfrm>
          <a:prstGeom prst="rect">
            <a:avLst/>
          </a:prstGeom>
          <a:noFill/>
          <a:effectLst/>
        </p:spPr>
        <p:txBody>
          <a:bodyPr>
            <a:noAutofit/>
          </a:bodyPr>
          <a:lstStyle>
            <a:lvl1pPr marL="0" indent="0" algn="l" defTabSz="340214">
              <a:lnSpc>
                <a:spcPct val="85000"/>
              </a:lnSpc>
              <a:spcAft>
                <a:spcPts val="0"/>
              </a:spcAft>
              <a:tabLst/>
              <a:defRPr sz="2250" b="1" baseline="0">
                <a:solidFill>
                  <a:schemeClr val="tx1"/>
                </a:solidFill>
                <a:latin typeface="+mj-lt"/>
                <a:cs typeface="Aria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525941" y="1095391"/>
            <a:ext cx="8229601" cy="3405187"/>
          </a:xfrm>
          <a:prstGeom prst="rect">
            <a:avLst/>
          </a:prstGeom>
        </p:spPr>
        <p:txBody>
          <a:bodyPr/>
          <a:lstStyle>
            <a:lvl1pPr marL="256941" indent="-256941">
              <a:lnSpc>
                <a:spcPct val="90000"/>
              </a:lnSpc>
              <a:spcBef>
                <a:spcPts val="750"/>
              </a:spcBef>
              <a:buClr>
                <a:schemeClr val="accent1"/>
              </a:buClr>
              <a:buSzPct val="75000"/>
              <a:buFont typeface="Wingdings 2" pitchFamily="18" charset="2"/>
              <a:buChar char="Ã"/>
              <a:defRPr sz="1725"/>
            </a:lvl1pPr>
            <a:lvl2pPr>
              <a:lnSpc>
                <a:spcPct val="90000"/>
              </a:lnSpc>
              <a:spcBef>
                <a:spcPts val="375"/>
              </a:spcBef>
              <a:defRPr sz="1500"/>
            </a:lvl2pPr>
            <a:lvl3pPr>
              <a:defRPr sz="1725"/>
            </a:lvl3pPr>
            <a:lvl4pPr>
              <a:defRPr sz="1725"/>
            </a:lvl4pPr>
            <a:lvl5pPr>
              <a:defRPr sz="1725"/>
            </a:lvl5pPr>
          </a:lstStyle>
          <a:p>
            <a:pPr lvl="0"/>
            <a:r>
              <a:rPr lang="en-US" dirty="0"/>
              <a:t>Click to edit Master text styles</a:t>
            </a:r>
          </a:p>
          <a:p>
            <a:pPr lvl="1"/>
            <a:r>
              <a:rPr lang="en-US" dirty="0"/>
              <a:t>Second level</a:t>
            </a:r>
          </a:p>
        </p:txBody>
      </p:sp>
    </p:spTree>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x">
  <p:cSld name="Dark Blank">
    <p:spTree>
      <p:nvGrpSpPr>
        <p:cNvPr id="1" name=""/>
        <p:cNvGrpSpPr/>
        <p:nvPr/>
      </p:nvGrpSpPr>
      <p:grpSpPr>
        <a:xfrm>
          <a:off x="0" y="0"/>
          <a:ext cx="0" cy="0"/>
          <a:chOff x="0" y="0"/>
          <a:chExt cx="0" cy="0"/>
        </a:xfrm>
      </p:grpSpPr>
      <p:sp>
        <p:nvSpPr>
          <p:cNvPr id="429" name="Text Placeholder 15"/>
          <p:cNvSpPr>
            <a:spLocks noGrp="1"/>
          </p:cNvSpPr>
          <p:nvPr>
            <p:ph type="body" sz="quarter" idx="13"/>
          </p:nvPr>
        </p:nvSpPr>
        <p:spPr>
          <a:xfrm>
            <a:off x="190500" y="190501"/>
            <a:ext cx="8638403" cy="390917"/>
          </a:xfrm>
          <a:prstGeom prst="rect">
            <a:avLst/>
          </a:prstGeom>
        </p:spPr>
        <p:txBody>
          <a:bodyPr lIns="45719" tIns="45719" rIns="45719" bIns="45719" anchor="t"/>
          <a:lstStyle>
            <a:lvl1pPr marL="0" indent="0" defTabSz="582930">
              <a:lnSpc>
                <a:spcPct val="90000"/>
              </a:lnSpc>
              <a:spcBef>
                <a:spcPts val="0"/>
              </a:spcBef>
              <a:buSzTx/>
              <a:buNone/>
              <a:defRPr sz="2295" b="1">
                <a:solidFill>
                  <a:schemeClr val="accent2">
                    <a:satOff val="-3637"/>
                    <a:lumOff val="-17764"/>
                  </a:schemeClr>
                </a:solidFill>
                <a:latin typeface="Arial"/>
                <a:ea typeface="Arial"/>
                <a:cs typeface="Arial"/>
                <a:sym typeface="Arial"/>
              </a:defRPr>
            </a:lvl1pPr>
          </a:lstStyle>
          <a:p>
            <a:r>
              <a:t>Slide Title</a:t>
            </a:r>
          </a:p>
        </p:txBody>
      </p:sp>
      <p:sp>
        <p:nvSpPr>
          <p:cNvPr id="430" name="Slide Number"/>
          <p:cNvSpPr txBox="1">
            <a:spLocks noGrp="1"/>
          </p:cNvSpPr>
          <p:nvPr>
            <p:ph type="sldNum" sz="quarter" idx="2"/>
          </p:nvPr>
        </p:nvSpPr>
        <p:spPr>
          <a:xfrm>
            <a:off x="80508" y="4877717"/>
            <a:ext cx="205242" cy="198192"/>
          </a:xfrm>
          <a:prstGeom prst="rect">
            <a:avLst/>
          </a:prstGeom>
        </p:spPr>
        <p:txBody>
          <a:bodyPr lIns="45719" tIns="45719" rIns="45719" bIns="45719" anchor="ctr"/>
          <a:lstStyle>
            <a:lvl1pPr algn="l" defTabSz="685800">
              <a:defRPr>
                <a:latin typeface="Arial"/>
                <a:ea typeface="Arial"/>
                <a:cs typeface="Arial"/>
                <a:sym typeface="Arial"/>
              </a:defRPr>
            </a:lvl1pPr>
          </a:lstStyle>
          <a:p>
            <a:fld id="{86CB4B4D-7CA3-9044-876B-883B54F8677D}" type="slidenum">
              <a:rPr>
                <a:solidFill>
                  <a:srgbClr val="000000"/>
                </a:solidFill>
              </a:rPr>
              <a:pPr/>
              <a:t>‹#›</a:t>
            </a:fld>
            <a:endParaRPr>
              <a:solidFill>
                <a:srgbClr val="000000"/>
              </a:solidFill>
            </a:endParaRPr>
          </a:p>
        </p:txBody>
      </p:sp>
    </p:spTree>
    <p:extLst/>
  </p:cSld>
  <p:clrMapOvr>
    <a:masterClrMapping/>
  </p:clrMapOvr>
  <p:transition spd="med"/>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cSld name="1-Line Header with outline">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EAEAEA"/>
              </a:solidFill>
            </a:endParaRPr>
          </a:p>
        </p:txBody>
      </p:sp>
      <p:sp>
        <p:nvSpPr>
          <p:cNvPr id="2" name="Title 1"/>
          <p:cNvSpPr>
            <a:spLocks noGrp="1"/>
          </p:cNvSpPr>
          <p:nvPr>
            <p:ph type="title"/>
          </p:nvPr>
        </p:nvSpPr>
        <p:spPr>
          <a:xfrm>
            <a:off x="92540" y="111667"/>
            <a:ext cx="7816804" cy="468347"/>
          </a:xfrm>
        </p:spPr>
        <p:txBody>
          <a:bodyPr/>
          <a:lstStyle/>
          <a:p>
            <a:r>
              <a:rPr lang="en-US" smtClean="0"/>
              <a:t>Click to edit Master title style</a:t>
            </a:r>
            <a:endParaRPr lang="en-US"/>
          </a:p>
        </p:txBody>
      </p:sp>
      <p:sp>
        <p:nvSpPr>
          <p:cNvPr id="3" name="Content Placeholder 2"/>
          <p:cNvSpPr>
            <a:spLocks noGrp="1"/>
          </p:cNvSpPr>
          <p:nvPr>
            <p:ph idx="1"/>
          </p:nvPr>
        </p:nvSpPr>
        <p:spPr>
          <a:xfrm>
            <a:off x="92540" y="580015"/>
            <a:ext cx="7816804" cy="39202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900" baseline="0">
                <a:solidFill>
                  <a:schemeClr val="bg2">
                    <a:lumMod val="25000"/>
                  </a:schemeClr>
                </a:solidFill>
              </a:defRPr>
            </a:lvl1pPr>
          </a:lstStyle>
          <a:p>
            <a:fld id="{64A8A213-8E92-D94A-82D7-8578C89CAF17}" type="slidenum">
              <a:rPr lang="en-US" smtClean="0">
                <a:solidFill>
                  <a:srgbClr val="FFFFFF">
                    <a:lumMod val="25000"/>
                  </a:srgbClr>
                </a:solidFill>
              </a:rPr>
              <a:pPr/>
              <a:t>‹#›</a:t>
            </a:fld>
            <a:endParaRPr lang="en-US" dirty="0">
              <a:solidFill>
                <a:srgbClr val="FFFFFF">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900" baseline="0">
                <a:solidFill>
                  <a:schemeClr val="bg2">
                    <a:lumMod val="25000"/>
                  </a:schemeClr>
                </a:solidFill>
              </a:defRPr>
            </a:lvl1pPr>
          </a:lstStyle>
          <a:p>
            <a:fld id="{668098D3-DBC6-3244-92F5-EF8DA2B7E04E}" type="datetime1">
              <a:rPr lang="en-US" smtClean="0">
                <a:solidFill>
                  <a:srgbClr val="FFFFFF">
                    <a:lumMod val="25000"/>
                  </a:srgbClr>
                </a:solidFill>
              </a:rPr>
              <a:pPr/>
              <a:t>1/21/2019</a:t>
            </a:fld>
            <a:endParaRPr lang="en-US" dirty="0">
              <a:solidFill>
                <a:srgbClr val="FFFFFF">
                  <a:lumMod val="25000"/>
                </a:srgbClr>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r="45846"/>
          <a:stretch/>
        </p:blipFill>
        <p:spPr>
          <a:xfrm>
            <a:off x="8342749" y="4801362"/>
            <a:ext cx="710639" cy="191612"/>
          </a:xfrm>
          <a:prstGeom prst="rect">
            <a:avLst/>
          </a:prstGeom>
        </p:spPr>
      </p:pic>
    </p:spTree>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Content and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525938" y="193131"/>
            <a:ext cx="8229601" cy="760095"/>
          </a:xfrm>
          <a:prstGeom prst="rect">
            <a:avLst/>
          </a:prstGeom>
          <a:noFill/>
          <a:effectLst/>
        </p:spPr>
        <p:txBody>
          <a:bodyPr wrap="square" lIns="0" tIns="0" rIns="0" bIns="0" anchor="ctr" anchorCtr="0">
            <a:noAutofit/>
          </a:bodyPr>
          <a:lstStyle>
            <a:lvl1pPr marL="0" indent="0" algn="l" defTabSz="340349">
              <a:lnSpc>
                <a:spcPct val="85000"/>
              </a:lnSpc>
              <a:spcAft>
                <a:spcPts val="0"/>
              </a:spcAft>
              <a:tabLst/>
              <a:defRPr sz="2313" b="1" baseline="0">
                <a:solidFill>
                  <a:schemeClr val="tx1"/>
                </a:solidFill>
                <a:latin typeface="+mj-lt"/>
                <a:cs typeface="Arial"/>
              </a:defRPr>
            </a:lvl1pPr>
          </a:lstStyle>
          <a:p>
            <a:r>
              <a:rPr lang="en-US" dirty="0"/>
              <a:t>Title Goes Here</a:t>
            </a:r>
          </a:p>
        </p:txBody>
      </p:sp>
      <p:sp>
        <p:nvSpPr>
          <p:cNvPr id="4" name="Content Placeholder 3"/>
          <p:cNvSpPr>
            <a:spLocks noGrp="1"/>
          </p:cNvSpPr>
          <p:nvPr>
            <p:ph sz="quarter" idx="10"/>
          </p:nvPr>
        </p:nvSpPr>
        <p:spPr>
          <a:xfrm>
            <a:off x="525938" y="1440658"/>
            <a:ext cx="8229601" cy="508986"/>
          </a:xfrm>
          <a:prstGeom prst="rect">
            <a:avLst/>
          </a:prstGeom>
        </p:spPr>
        <p:txBody>
          <a:bodyPr lIns="0"/>
          <a:lstStyle>
            <a:lvl1pPr marL="257044" indent="-257044">
              <a:lnSpc>
                <a:spcPct val="90000"/>
              </a:lnSpc>
              <a:spcBef>
                <a:spcPts val="750"/>
              </a:spcBef>
              <a:buClr>
                <a:schemeClr val="accent1"/>
              </a:buClr>
              <a:buSzPct val="75000"/>
              <a:buFont typeface="Wingdings 2" pitchFamily="18" charset="2"/>
              <a:buChar char="Ã"/>
              <a:defRPr sz="1813"/>
            </a:lvl1pPr>
            <a:lvl2pPr>
              <a:lnSpc>
                <a:spcPct val="90000"/>
              </a:lnSpc>
              <a:spcBef>
                <a:spcPts val="375"/>
              </a:spcBef>
              <a:defRPr sz="1500"/>
            </a:lvl2pPr>
            <a:lvl3pPr>
              <a:defRPr sz="1813"/>
            </a:lvl3pPr>
            <a:lvl4pPr>
              <a:defRPr sz="1813"/>
            </a:lvl4pPr>
            <a:lvl5pPr>
              <a:defRPr sz="1813"/>
            </a:lvl5pPr>
          </a:lstStyle>
          <a:p>
            <a:pPr lvl="0"/>
            <a:r>
              <a:rPr lang="en-US"/>
              <a:t>Click to edit Master text styles</a:t>
            </a:r>
          </a:p>
          <a:p>
            <a:pPr lvl="1"/>
            <a:r>
              <a:rPr lang="en-US"/>
              <a:t>Second level</a:t>
            </a:r>
          </a:p>
        </p:txBody>
      </p:sp>
      <p:sp>
        <p:nvSpPr>
          <p:cNvPr id="3" name="Content Placeholder 2"/>
          <p:cNvSpPr>
            <a:spLocks noGrp="1"/>
          </p:cNvSpPr>
          <p:nvPr>
            <p:ph sz="quarter" idx="11"/>
          </p:nvPr>
        </p:nvSpPr>
        <p:spPr>
          <a:xfrm>
            <a:off x="525938" y="1114941"/>
            <a:ext cx="8229601" cy="242374"/>
          </a:xfrm>
        </p:spPr>
        <p:txBody>
          <a:bodyPr tIns="0" bIns="0" anchor="b" anchorCtr="0"/>
          <a:lstStyle>
            <a:lvl1pPr marL="0" indent="0">
              <a:lnSpc>
                <a:spcPct val="85000"/>
              </a:lnSpc>
              <a:spcBef>
                <a:spcPts val="750"/>
              </a:spcBef>
              <a:buNone/>
              <a:defRPr b="1">
                <a:solidFill>
                  <a:schemeClr val="accent5"/>
                </a:solidFill>
              </a:defRPr>
            </a:lvl1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9" name="Picture 8" descr="ibm_gry.png"/>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0684" y="4584701"/>
            <a:ext cx="1620427" cy="470448"/>
          </a:xfrm>
          <a:prstGeom prst="rect">
            <a:avLst/>
          </a:prstGeom>
        </p:spPr>
      </p:pic>
    </p:spTree>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3985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642455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154899141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129239703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12496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228FC5D-BEA6-614E-9E3B-DB9764E20958}" type="datetimeFigureOut">
              <a:rPr lang="en-US" smtClean="0">
                <a:solidFill>
                  <a:srgbClr val="000000"/>
                </a:solidFill>
              </a:rPr>
              <a:pPr/>
              <a:t>1/21/2019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4DC60188-1F9B-624D-8625-6C6ED367332E}" type="slidenum">
              <a:rPr lang="en-US" smtClean="0">
                <a:solidFill>
                  <a:srgbClr val="000000"/>
                </a:solidFill>
              </a:rPr>
              <a:pPr/>
              <a:t>‹#›</a:t>
            </a:fld>
            <a:endParaRPr lang="en-US">
              <a:solidFill>
                <a:srgbClr val="000000"/>
              </a:solidFill>
            </a:endParaRPr>
          </a:p>
        </p:txBody>
      </p:sp>
    </p:spTree>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4"/>
            <a:ext cx="8229600" cy="455985"/>
          </a:xfrm>
        </p:spPr>
        <p:txBody>
          <a:bodyPr/>
          <a:lstStyle>
            <a:lvl1pPr>
              <a:defRPr/>
            </a:lvl1pPr>
          </a:lstStyle>
          <a:p>
            <a:r>
              <a:rPr lang="en-US"/>
              <a:t>Click to edit Master title style</a:t>
            </a:r>
            <a:endParaRPr lang="en-US" dirty="0"/>
          </a:p>
        </p:txBody>
      </p:sp>
      <p:sp>
        <p:nvSpPr>
          <p:cNvPr id="7" name="Content Placeholder 2"/>
          <p:cNvSpPr>
            <a:spLocks noGrp="1"/>
          </p:cNvSpPr>
          <p:nvPr>
            <p:ph idx="12"/>
          </p:nvPr>
        </p:nvSpPr>
        <p:spPr>
          <a:xfrm>
            <a:off x="457200" y="1201420"/>
            <a:ext cx="8229600" cy="3425828"/>
          </a:xfrm>
        </p:spPr>
        <p:txBody>
          <a:bodyPr/>
          <a:lstStyle>
            <a:lvl1pPr>
              <a:buFont typeface="Arial" pitchFamily="34" charset="0"/>
              <a:buChar char="•"/>
              <a:defRPr/>
            </a:lvl1pPr>
            <a:lvl2pPr marL="342900" indent="-171450">
              <a:buFont typeface="Arial" pitchFamily="34" charset="0"/>
              <a:buChar char="−"/>
              <a:defRPr sz="1350"/>
            </a:lvl2pPr>
            <a:lvl3pPr marL="514350">
              <a:buFont typeface="Arial" pitchFamily="34" charset="0"/>
              <a:buChar char="−"/>
              <a:defRPr sz="1200"/>
            </a:lvl3pPr>
            <a:lvl4pPr marL="685800">
              <a:buFont typeface="Arial" pitchFamily="34" charset="0"/>
              <a:buChar char="−"/>
              <a:defRPr sz="1050"/>
            </a:lvl4pPr>
          </a:lstStyle>
          <a:p>
            <a:pPr lvl="0"/>
            <a:r>
              <a:rPr lang="en-US"/>
              <a:t>Click to edit Master text styles</a:t>
            </a:r>
          </a:p>
        </p:txBody>
      </p:sp>
    </p:spTree>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9" name="Picture 8" descr="ibm_gry.png"/>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0684" y="4584701"/>
            <a:ext cx="1620427" cy="470448"/>
          </a:xfrm>
          <a:prstGeom prst="rect">
            <a:avLst/>
          </a:prstGeom>
        </p:spPr>
      </p:pic>
    </p:spTree>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8868587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362330614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a:solidFill>
                <a:srgbClr val="FFFFFF"/>
              </a:solidFill>
            </a:endParaRPr>
          </a:p>
        </p:txBody>
      </p:sp>
    </p:spTree>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 2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789220" y="4939148"/>
            <a:ext cx="1482437" cy="204355"/>
          </a:xfrm>
        </p:spPr>
        <p:txBody>
          <a:bodyPr/>
          <a:lstStyle>
            <a:lvl1pPr defTabSz="207827" eaLnBrk="1" hangingPunct="1">
              <a:defRPr sz="600" smtClean="0">
                <a:latin typeface="Calibri" charset="0"/>
              </a:defRPr>
            </a:lvl1pPr>
          </a:lstStyle>
          <a:p>
            <a:pPr>
              <a:defRPr/>
            </a:pPr>
            <a:r>
              <a:rPr lang="en-US" altLang="en-US" b="1" dirty="0">
                <a:solidFill>
                  <a:srgbClr val="003756">
                    <a:lumMod val="90000"/>
                    <a:lumOff val="10000"/>
                  </a:srgbClr>
                </a:solidFill>
                <a:ea typeface="MS PGothic" charset="-128"/>
              </a:rPr>
              <a:t>IBM Internal and Business Partners Only</a:t>
            </a:r>
            <a:endParaRPr lang="en-US" altLang="en-US" dirty="0">
              <a:solidFill>
                <a:srgbClr val="003756">
                  <a:lumMod val="90000"/>
                  <a:lumOff val="10000"/>
                </a:srgbClr>
              </a:solidFill>
            </a:endParaRPr>
          </a:p>
        </p:txBody>
      </p:sp>
      <p:sp>
        <p:nvSpPr>
          <p:cNvPr id="5" name="Rectangle 6"/>
          <p:cNvSpPr txBox="1">
            <a:spLocks noChangeArrowheads="1"/>
          </p:cNvSpPr>
          <p:nvPr userDrawn="1"/>
        </p:nvSpPr>
        <p:spPr bwMode="auto">
          <a:xfrm>
            <a:off x="72473" y="4969222"/>
            <a:ext cx="724749" cy="17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l" defTabSz="277116" rtl="0" eaLnBrk="1" latinLnBrk="0" hangingPunct="1">
              <a:defRPr sz="800" kern="1200" smtClean="0">
                <a:solidFill>
                  <a:srgbClr val="004266"/>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41A812-539A-A745-9B9C-B5B0954EB052}" type="slidenum">
              <a:rPr lang="en-US" altLang="en-US" sz="600">
                <a:solidFill>
                  <a:srgbClr val="003756">
                    <a:lumMod val="90000"/>
                    <a:lumOff val="10000"/>
                  </a:srgbClr>
                </a:solidFill>
              </a:rPr>
              <a:pPr>
                <a:defRPr/>
              </a:pPr>
              <a:t>‹#›</a:t>
            </a:fld>
            <a:endParaRPr lang="en-US" altLang="en-US" sz="600" dirty="0">
              <a:solidFill>
                <a:srgbClr val="003756">
                  <a:lumMod val="90000"/>
                  <a:lumOff val="10000"/>
                </a:srgbClr>
              </a:solidFill>
            </a:endParaRPr>
          </a:p>
        </p:txBody>
      </p:sp>
      <p:sp>
        <p:nvSpPr>
          <p:cNvPr id="6" name="Title 1"/>
          <p:cNvSpPr>
            <a:spLocks noGrp="1"/>
          </p:cNvSpPr>
          <p:nvPr>
            <p:ph type="title"/>
          </p:nvPr>
        </p:nvSpPr>
        <p:spPr>
          <a:xfrm>
            <a:off x="332795" y="388471"/>
            <a:ext cx="8468887" cy="290186"/>
          </a:xfrm>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7" name="Content Placeholder 2"/>
          <p:cNvSpPr>
            <a:spLocks noGrp="1"/>
          </p:cNvSpPr>
          <p:nvPr>
            <p:ph idx="1"/>
          </p:nvPr>
        </p:nvSpPr>
        <p:spPr>
          <a:xfrm>
            <a:off x="332794" y="789367"/>
            <a:ext cx="4105856" cy="4108214"/>
          </a:xfrm>
          <a:prstGeom prst="rect">
            <a:avLst/>
          </a:prstGeom>
        </p:spPr>
        <p:txBody>
          <a:bodyPr/>
          <a:lstStyle>
            <a:lvl1pPr marL="257162" indent="-257162">
              <a:lnSpc>
                <a:spcPct val="90000"/>
              </a:lnSpc>
              <a:spcBef>
                <a:spcPts val="400"/>
              </a:spcBef>
              <a:spcAft>
                <a:spcPts val="100"/>
              </a:spcAft>
              <a:buFont typeface="Arial" charset="0"/>
              <a:buChar char="•"/>
              <a:defRPr sz="1500">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50" indent="-285583">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1"/>
          </p:nvPr>
        </p:nvSpPr>
        <p:spPr>
          <a:xfrm>
            <a:off x="4676777" y="779842"/>
            <a:ext cx="4105275" cy="4108214"/>
          </a:xfrm>
          <a:prstGeom prst="rect">
            <a:avLst/>
          </a:prstGeom>
        </p:spPr>
        <p:txBody>
          <a:bodyPr/>
          <a:lstStyle>
            <a:lvl1pPr marL="257162" indent="-257162">
              <a:lnSpc>
                <a:spcPct val="90000"/>
              </a:lnSpc>
              <a:spcBef>
                <a:spcPts val="400"/>
              </a:spcBef>
              <a:spcAft>
                <a:spcPts val="100"/>
              </a:spcAft>
              <a:buFont typeface="Arial" charset="0"/>
              <a:buChar char="•"/>
              <a:defRPr sz="1500">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50" indent="-285583">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94773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cSld name="TitleOnly_and_CloudEyebrow">
    <p:spTree>
      <p:nvGrpSpPr>
        <p:cNvPr id="1" name=""/>
        <p:cNvGrpSpPr/>
        <p:nvPr/>
      </p:nvGrpSpPr>
      <p:grpSpPr>
        <a:xfrm>
          <a:off x="0" y="0"/>
          <a:ext cx="0" cy="0"/>
          <a:chOff x="0" y="0"/>
          <a:chExt cx="0" cy="0"/>
        </a:xfrm>
      </p:grpSpPr>
      <p:sp>
        <p:nvSpPr>
          <p:cNvPr id="2" name="Title 1"/>
          <p:cNvSpPr>
            <a:spLocks noGrp="1"/>
          </p:cNvSpPr>
          <p:nvPr>
            <p:ph type="title"/>
          </p:nvPr>
        </p:nvSpPr>
        <p:spPr>
          <a:xfrm>
            <a:off x="0" y="185983"/>
            <a:ext cx="9144000" cy="405688"/>
          </a:xfrm>
        </p:spPr>
        <p:txBody>
          <a:bodyPr>
            <a:noAutofit/>
          </a:bodyPr>
          <a:lstStyle>
            <a:lvl1pPr>
              <a:defRPr sz="2000" b="1" i="0">
                <a:latin typeface="Gill Sans SemiBold" charset="0"/>
                <a:ea typeface="Gill Sans SemiBold" charset="0"/>
                <a:cs typeface="Gill Sans SemiBold" charset="0"/>
              </a:defRPr>
            </a:lvl1pPr>
          </a:lstStyle>
          <a:p>
            <a:r>
              <a:rPr lang="en-US" dirty="0"/>
              <a:t>Click to edit Master title style</a:t>
            </a:r>
          </a:p>
        </p:txBody>
      </p:sp>
    </p:spTree>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63641241"/>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228FC5D-BEA6-614E-9E3B-DB9764E20958}" type="datetimeFigureOut">
              <a:rPr lang="en-US" smtClean="0">
                <a:solidFill>
                  <a:srgbClr val="000000"/>
                </a:solidFill>
              </a:rPr>
              <a:pPr/>
              <a:t>1/21/2019</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4DC60188-1F9B-624D-8625-6C6ED367332E}" type="slidenum">
              <a:rPr lang="en-US" smtClean="0">
                <a:solidFill>
                  <a:srgbClr val="000000"/>
                </a:solidFill>
              </a:rPr>
              <a:pPr/>
              <a:t>‹#›</a:t>
            </a:fld>
            <a:endParaRPr lang="en-US">
              <a:solidFill>
                <a:srgbClr val="000000"/>
              </a:solidFill>
            </a:endParaRPr>
          </a:p>
        </p:txBody>
      </p:sp>
    </p:spTree>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4"/>
            <a:ext cx="8229600" cy="455985"/>
          </a:xfrm>
        </p:spPr>
        <p:txBody>
          <a:bodyPr/>
          <a:lstStyle>
            <a:lvl1pPr>
              <a:defRPr/>
            </a:lvl1pPr>
          </a:lstStyle>
          <a:p>
            <a:r>
              <a:rPr lang="en-US"/>
              <a:t>Click to edit Master title style</a:t>
            </a:r>
            <a:endParaRPr lang="en-US" dirty="0"/>
          </a:p>
        </p:txBody>
      </p:sp>
      <p:sp>
        <p:nvSpPr>
          <p:cNvPr id="7" name="Content Placeholder 2"/>
          <p:cNvSpPr>
            <a:spLocks noGrp="1"/>
          </p:cNvSpPr>
          <p:nvPr>
            <p:ph idx="12"/>
          </p:nvPr>
        </p:nvSpPr>
        <p:spPr>
          <a:xfrm>
            <a:off x="457200" y="1201420"/>
            <a:ext cx="8229600" cy="3425828"/>
          </a:xfrm>
        </p:spPr>
        <p:txBody>
          <a:bodyPr/>
          <a:lstStyle>
            <a:lvl1pPr>
              <a:buFont typeface="Arial" pitchFamily="34" charset="0"/>
              <a:buChar char="•"/>
              <a:defRPr/>
            </a:lvl1pPr>
            <a:lvl2pPr marL="342900" indent="-171450">
              <a:buFont typeface="Arial" pitchFamily="34" charset="0"/>
              <a:buChar char="−"/>
              <a:defRPr sz="1350"/>
            </a:lvl2pPr>
            <a:lvl3pPr marL="514350">
              <a:buFont typeface="Arial" pitchFamily="34" charset="0"/>
              <a:buChar char="−"/>
              <a:defRPr sz="1200"/>
            </a:lvl3pPr>
            <a:lvl4pPr marL="685800">
              <a:buFont typeface="Arial" pitchFamily="34" charset="0"/>
              <a:buChar char="−"/>
              <a:defRPr sz="1050"/>
            </a:lvl4pPr>
          </a:lstStyle>
          <a:p>
            <a:pPr lvl="0"/>
            <a:r>
              <a:rPr lang="en-US"/>
              <a:t>Click to edit Master text styles</a:t>
            </a:r>
          </a:p>
        </p:txBody>
      </p:sp>
    </p:spTree>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dirty="0">
                <a:solidFill>
                  <a:srgbClr val="000000"/>
                </a:solidFill>
              </a:rPr>
              <a:t>Think 2018 / DOC ID / Month XX, 2018 / © 2018 IBM Corporation</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0531771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dirty="0">
                <a:solidFill>
                  <a:srgbClr val="000000"/>
                </a:solidFill>
              </a:rPr>
              <a:t>Think 2018 / DOC ID / </a:t>
            </a:r>
            <a:r>
              <a:rPr lang="de-DE" dirty="0" err="1">
                <a:solidFill>
                  <a:srgbClr val="000000"/>
                </a:solidFill>
              </a:rPr>
              <a:t>Month</a:t>
            </a:r>
            <a:r>
              <a:rPr lang="de-DE" dirty="0">
                <a:solidFill>
                  <a:srgbClr val="000000"/>
                </a:solidFill>
              </a:rPr>
              <a:t>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123951"/>
            <a:ext cx="4114800" cy="3584448"/>
          </a:xfrm>
        </p:spPr>
        <p:txBody>
          <a:bodyPr/>
          <a:lstStyle>
            <a:lvl1pPr marL="0" indent="0">
              <a:spcBef>
                <a:spcPts val="0"/>
              </a:spcBef>
              <a:tabLst>
                <a:tab pos="3936629" algn="dec"/>
              </a:tabLst>
              <a:defRPr/>
            </a:lvl1pPr>
            <a:lvl2pPr marL="172882" indent="-172882">
              <a:spcBef>
                <a:spcPts val="0"/>
              </a:spcBef>
              <a:tabLst/>
              <a:defRPr/>
            </a:lvl2pPr>
            <a:lvl3pPr>
              <a:spcBef>
                <a:spcPts val="0"/>
              </a:spcBef>
              <a:defRPr/>
            </a:lvl3pPr>
            <a:lvl4pPr>
              <a:spcBef>
                <a:spcPts val="0"/>
              </a:spcBef>
              <a:defRPr/>
            </a:lvl4pPr>
            <a:lvl5pPr>
              <a:spcBef>
                <a:spcPts val="0"/>
              </a:spcBef>
              <a:defRPr/>
            </a:lvl5pPr>
          </a:lstStyle>
          <a:p>
            <a:pPr marL="0" marR="0" lvl="0" indent="0" algn="l" defTabSz="456789" rtl="0" eaLnBrk="1" fontAlgn="auto" latinLnBrk="0" hangingPunct="1">
              <a:lnSpc>
                <a:spcPct val="100000"/>
              </a:lnSpc>
              <a:spcBef>
                <a:spcPts val="0"/>
              </a:spcBef>
              <a:spcAft>
                <a:spcPts val="0"/>
              </a:spcAft>
              <a:buClrTx/>
              <a:buSzTx/>
              <a:buFont typeface="Arial"/>
              <a:buNone/>
              <a:tabLst>
                <a:tab pos="4019739"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1"/>
            <a:ext cx="4114800" cy="3584448"/>
          </a:xfrm>
        </p:spPr>
        <p:txBody>
          <a:bodyPr/>
          <a:lstStyle>
            <a:lvl1pPr marL="0" indent="0">
              <a:spcBef>
                <a:spcPts val="0"/>
              </a:spcBef>
              <a:tabLst>
                <a:tab pos="3936629"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6789" rtl="0" eaLnBrk="1" fontAlgn="auto" latinLnBrk="0" hangingPunct="1">
              <a:lnSpc>
                <a:spcPct val="100000"/>
              </a:lnSpc>
              <a:spcBef>
                <a:spcPts val="1099"/>
              </a:spcBef>
              <a:spcAft>
                <a:spcPts val="0"/>
              </a:spcAft>
              <a:buClrTx/>
              <a:buSzTx/>
              <a:buFont typeface="Arial"/>
              <a:buNone/>
              <a:tabLst>
                <a:tab pos="4019739"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13108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599">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Think 2018 / DOC ID / Month XX, 2018 / © 2018 IBM Corporation</a:t>
            </a:r>
            <a:endParaRPr lang="en-US" dirty="0">
              <a:solidFill>
                <a:srgbClr val="000000"/>
              </a:solidFill>
            </a:endParaRPr>
          </a:p>
        </p:txBody>
      </p:sp>
      <p:sp>
        <p:nvSpPr>
          <p:cNvPr id="8" name="Text Placeholder 7"/>
          <p:cNvSpPr>
            <a:spLocks noGrp="1"/>
          </p:cNvSpPr>
          <p:nvPr>
            <p:ph type="body" sz="quarter" idx="12"/>
          </p:nvPr>
        </p:nvSpPr>
        <p:spPr>
          <a:xfrm>
            <a:off x="228600" y="1511556"/>
            <a:ext cx="4114800" cy="3108960"/>
          </a:xfrm>
        </p:spPr>
        <p:txBody>
          <a:bodyPr/>
          <a:lstStyle>
            <a:lvl1pPr>
              <a:lnSpc>
                <a:spcPct val="90000"/>
              </a:lnSpc>
              <a:spcBef>
                <a:spcPts val="0"/>
              </a:spcBef>
              <a:defRPr sz="9591"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9751234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599">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Think 2018 / DOC ID / Month XX, 2018 / © 2018 IBM Corporation</a:t>
            </a:r>
            <a:endParaRPr lang="en-US" dirty="0">
              <a:solidFill>
                <a:srgbClr val="000000"/>
              </a:solidFill>
            </a:endParaRPr>
          </a:p>
        </p:txBody>
      </p:sp>
      <p:sp>
        <p:nvSpPr>
          <p:cNvPr id="8" name="Text Placeholder 7"/>
          <p:cNvSpPr>
            <a:spLocks noGrp="1"/>
          </p:cNvSpPr>
          <p:nvPr>
            <p:ph type="body" sz="quarter" idx="12"/>
          </p:nvPr>
        </p:nvSpPr>
        <p:spPr>
          <a:xfrm>
            <a:off x="228600" y="1511556"/>
            <a:ext cx="4114800" cy="3108960"/>
          </a:xfrm>
        </p:spPr>
        <p:txBody>
          <a:bodyPr/>
          <a:lstStyle>
            <a:lvl1pPr>
              <a:lnSpc>
                <a:spcPct val="90000"/>
              </a:lnSpc>
              <a:spcBef>
                <a:spcPts val="0"/>
              </a:spcBef>
              <a:defRPr sz="9591"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279503832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591"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32155235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369" indent="-117369">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1242366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5" name="Slide Number Placeholder 4"/>
          <p:cNvSpPr>
            <a:spLocks noGrp="1"/>
          </p:cNvSpPr>
          <p:nvPr>
            <p:ph type="sldNum" sz="quarter" idx="18"/>
          </p:nvPr>
        </p:nvSpPr>
        <p:spPr/>
        <p:txBody>
          <a:bodyPr/>
          <a:lstStyle>
            <a:lvl1pPr>
              <a:defRPr>
                <a:solidFill>
                  <a:schemeClr val="bg2"/>
                </a:solidFill>
              </a:defRPr>
            </a:lvl1pPr>
          </a:lstStyle>
          <a:p>
            <a:fld id="{F151ABFE-69D9-4A44-9AA6-D2EBFF0FDD9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2730778"/>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099"/>
              </a:spcBef>
              <a:spcAft>
                <a:spcPts val="0"/>
              </a:spcAft>
              <a:defRPr/>
            </a:lvl1pPr>
            <a:lvl2pPr>
              <a:spcBef>
                <a:spcPts val="1099"/>
              </a:spcBef>
              <a:defRPr/>
            </a:lvl2pPr>
            <a:lvl3pPr>
              <a:spcBef>
                <a:spcPts val="1099"/>
              </a:spcBef>
              <a:defRPr/>
            </a:lvl3pPr>
            <a:lvl4pPr>
              <a:spcBef>
                <a:spcPts val="1099"/>
              </a:spcBef>
              <a:defRPr/>
            </a:lvl4pPr>
            <a:lvl5pPr>
              <a:spcBef>
                <a:spcPts val="1099"/>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099"/>
            </a:lvl1pPr>
          </a:lstStyle>
          <a:p>
            <a:pPr lvl="0"/>
            <a:r>
              <a:rPr lang="en-US"/>
              <a:t>Click to edit Master text styles</a:t>
            </a:r>
          </a:p>
        </p:txBody>
      </p:sp>
    </p:spTree>
    <p:extLst>
      <p:ext uri="{BB962C8B-B14F-4D97-AF65-F5344CB8AC3E}">
        <p14:creationId xmlns:p14="http://schemas.microsoft.com/office/powerpoint/2010/main" val="420195686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3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3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234510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1"/>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5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35431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398"/>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399"/>
            </a:lvl1pPr>
            <a:lvl2pPr>
              <a:defRPr sz="1399"/>
            </a:lvl2pPr>
            <a:lvl3pPr>
              <a:defRPr sz="1399"/>
            </a:lvl3pPr>
            <a:lvl4pPr>
              <a:defRPr sz="1399"/>
            </a:lvl4pPr>
            <a:lvl5pPr>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15153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1"/>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0"/>
            <a:ext cx="1828800" cy="358965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099"/>
              </a:spcBef>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532763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1"/>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599"/>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82543823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099"/>
              </a:spcBef>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306690905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097281"/>
            <a:ext cx="1828800" cy="35014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57847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512"/>
            <a:endParaRPr lang="en-US" sz="1199"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099"/>
              </a:spcBef>
              <a:buFontTx/>
              <a:buNone/>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Tree>
    <p:extLst>
      <p:ext uri="{BB962C8B-B14F-4D97-AF65-F5344CB8AC3E}">
        <p14:creationId xmlns:p14="http://schemas.microsoft.com/office/powerpoint/2010/main" val="19986538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1_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defTabSz="685512"/>
            <a:endParaRPr lang="en-US" sz="1199"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099"/>
              </a:spcBef>
              <a:buFontTx/>
              <a:buNone/>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099"/>
            </a:lvl1pPr>
          </a:lstStyle>
          <a:p>
            <a:pPr lvl="0"/>
            <a:r>
              <a:rPr lang="en-US"/>
              <a:t>Click to edit Master text styles</a:t>
            </a:r>
          </a:p>
        </p:txBody>
      </p:sp>
    </p:spTree>
    <p:extLst>
      <p:ext uri="{BB962C8B-B14F-4D97-AF65-F5344CB8AC3E}">
        <p14:creationId xmlns:p14="http://schemas.microsoft.com/office/powerpoint/2010/main" val="1174508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5456153"/>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366152564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393778147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46802255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12" name="Text Placeholder 11"/>
          <p:cNvSpPr>
            <a:spLocks noGrp="1"/>
          </p:cNvSpPr>
          <p:nvPr>
            <p:ph type="body" sz="quarter" idx="13"/>
          </p:nvPr>
        </p:nvSpPr>
        <p:spPr>
          <a:xfrm>
            <a:off x="228600" y="192025"/>
            <a:ext cx="4114800" cy="300037"/>
          </a:xfrm>
        </p:spPr>
        <p:txBody>
          <a:bodyPr/>
          <a:lstStyle>
            <a:lvl1pPr>
              <a:defRPr sz="1599"/>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599"/>
            </a:lvl1pPr>
            <a:lvl2pPr>
              <a:defRPr sz="1399"/>
            </a:lvl2pPr>
            <a:lvl3pPr>
              <a:defRPr sz="1399"/>
            </a:lvl3pPr>
            <a:lvl4pPr>
              <a:defRPr sz="1399"/>
            </a:lvl4pPr>
            <a:lvl5pPr>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399">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409461755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399">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Think 2018 / DOC ID / Month XX, 2018 / © 2018 IBM Corporation</a:t>
            </a:r>
            <a:endParaRPr lang="en-US" dirty="0">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399">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0"/>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4009114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3" y="2571750"/>
            <a:ext cx="2285997" cy="2571750"/>
          </a:xfrm>
          <a:solidFill>
            <a:schemeClr val="accent2"/>
          </a:solidFill>
        </p:spPr>
        <p:txBody>
          <a:bodyPr lIns="228600" tIns="192024" rIns="228600" bIns="228600"/>
          <a:lstStyle>
            <a:lvl1pPr>
              <a:defRPr sz="1399">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399">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Think 2018 / DOC ID / Month XX, 2018 / © 2018 IBM Corporation</a:t>
            </a:r>
            <a:endParaRPr lang="en-US" dirty="0">
              <a:solidFill>
                <a:srgbClr val="FFFFFF"/>
              </a:solidFill>
            </a:endParaRPr>
          </a:p>
        </p:txBody>
      </p:sp>
      <p:sp>
        <p:nvSpPr>
          <p:cNvPr id="6" name="Title 5"/>
          <p:cNvSpPr>
            <a:spLocks noGrp="1"/>
          </p:cNvSpPr>
          <p:nvPr>
            <p:ph type="title"/>
          </p:nvPr>
        </p:nvSpPr>
        <p:spPr>
          <a:xfrm>
            <a:off x="-1" y="0"/>
            <a:ext cx="9143999" cy="2571751"/>
          </a:xfrm>
          <a:solidFill>
            <a:schemeClr val="tx1"/>
          </a:solidFill>
        </p:spPr>
        <p:txBody>
          <a:bodyPr lIns="228600" tIns="155448" rIns="228600" bIns="228600"/>
          <a:lstStyle>
            <a:lvl1pPr>
              <a:defRPr sz="4796">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4133796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itle 5"/>
          <p:cNvSpPr>
            <a:spLocks noGrp="1"/>
          </p:cNvSpPr>
          <p:nvPr>
            <p:ph type="title"/>
          </p:nvPr>
        </p:nvSpPr>
        <p:spPr>
          <a:xfrm>
            <a:off x="-1" y="0"/>
            <a:ext cx="9143999" cy="1290639"/>
          </a:xfrm>
          <a:solidFill>
            <a:schemeClr val="tx1"/>
          </a:solidFill>
        </p:spPr>
        <p:txBody>
          <a:bodyPr lIns="228600" tIns="201168" rIns="228600" bIns="228600"/>
          <a:lstStyle>
            <a:lvl1pPr>
              <a:defRPr sz="2398">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45524227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999">
                <a:solidFill>
                  <a:schemeClr val="bg2"/>
                </a:solidFill>
              </a:defRPr>
            </a:lvl2pPr>
            <a:lvl3pPr>
              <a:defRPr sz="999">
                <a:solidFill>
                  <a:schemeClr val="bg2"/>
                </a:solidFill>
              </a:defRPr>
            </a:lvl3pPr>
            <a:lvl4pPr>
              <a:defRPr sz="999">
                <a:solidFill>
                  <a:schemeClr val="bg2"/>
                </a:solidFill>
              </a:defRPr>
            </a:lvl4pPr>
            <a:lvl5pPr>
              <a:defRPr sz="999">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Think 2018 / DOC ID / Month XX, 2018 / © 2018 IBM Corporation</a:t>
            </a:r>
            <a:endParaRPr lang="en-US" dirty="0">
              <a:solidFill>
                <a:srgbClr val="FFFFFF"/>
              </a:solidFill>
            </a:endParaRPr>
          </a:p>
        </p:txBody>
      </p:sp>
    </p:spTree>
    <p:extLst>
      <p:ext uri="{BB962C8B-B14F-4D97-AF65-F5344CB8AC3E}">
        <p14:creationId xmlns:p14="http://schemas.microsoft.com/office/powerpoint/2010/main" val="8618139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0"/>
            <a:ext cx="2286000" cy="5143500"/>
          </a:xfrm>
          <a:solidFill>
            <a:schemeClr val="tx1"/>
          </a:solidFill>
        </p:spPr>
        <p:txBody>
          <a:bodyPr lIns="228600" tIns="182880" rIns="228600" bIns="228600"/>
          <a:lstStyle>
            <a:lvl1pPr>
              <a:defRPr sz="15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3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3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399">
                <a:solidFill>
                  <a:schemeClr val="bg2"/>
                </a:solidFill>
              </a:defRPr>
            </a:lvl1pPr>
            <a:lvl2pPr>
              <a:defRPr sz="1099">
                <a:solidFill>
                  <a:schemeClr val="bg2"/>
                </a:solidFill>
              </a:defRPr>
            </a:lvl2pPr>
            <a:lvl3pPr>
              <a:defRPr sz="1099">
                <a:solidFill>
                  <a:schemeClr val="bg2"/>
                </a:solidFill>
              </a:defRPr>
            </a:lvl3pPr>
            <a:lvl4pPr>
              <a:defRPr sz="1099">
                <a:solidFill>
                  <a:schemeClr val="bg2"/>
                </a:solidFill>
              </a:defRPr>
            </a:lvl4pPr>
            <a:lvl5pPr>
              <a:defRPr sz="1099">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Think 2018 / DOC ID / Month XX, 2018 / © 2018 IBM Corporation</a:t>
            </a:r>
            <a:endParaRPr lang="en-US" dirty="0">
              <a:solidFill>
                <a:srgbClr val="FFFFFF"/>
              </a:solidFill>
            </a:endParaRPr>
          </a:p>
        </p:txBody>
      </p:sp>
    </p:spTree>
    <p:extLst>
      <p:ext uri="{BB962C8B-B14F-4D97-AF65-F5344CB8AC3E}">
        <p14:creationId xmlns:p14="http://schemas.microsoft.com/office/powerpoint/2010/main" val="177477190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097281"/>
            <a:ext cx="1828800" cy="350144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21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4195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674021"/>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399"/>
            </a:lvl1pPr>
            <a:lvl2pPr>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400864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399"/>
            </a:lvl1pPr>
            <a:lvl2pPr>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715281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599"/>
            </a:lvl1pPr>
            <a:lvl2pPr>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399"/>
            </a:lvl1pPr>
            <a:lvl2pPr marL="0" indent="0">
              <a:buNone/>
              <a:defRPr sz="999"/>
            </a:lvl2pPr>
            <a:lvl3pPr>
              <a:defRPr sz="999"/>
            </a:lvl3pPr>
            <a:lvl4pPr>
              <a:defRPr sz="999"/>
            </a:lvl4pPr>
            <a:lvl5pPr>
              <a:defRPr sz="9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11351050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599"/>
            </a:lvl1pPr>
            <a:lvl2pPr>
              <a:defRPr sz="1099"/>
            </a:lvl2pPr>
            <a:lvl3pPr>
              <a:defRPr sz="1099"/>
            </a:lvl3pPr>
            <a:lvl4pPr>
              <a:defRPr sz="1099"/>
            </a:lvl4pPr>
            <a:lvl5pPr>
              <a:defRPr sz="10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399"/>
            </a:lvl1pPr>
            <a:lvl2pPr marL="0" indent="0">
              <a:buNone/>
              <a:defRPr sz="999"/>
            </a:lvl2pPr>
            <a:lvl3pPr>
              <a:defRPr sz="999"/>
            </a:lvl3pPr>
            <a:lvl4pPr>
              <a:defRPr sz="999"/>
            </a:lvl4pPr>
            <a:lvl5pPr>
              <a:defRPr sz="9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369" indent="-117369">
              <a:tabLst/>
              <a:defRPr sz="2398"/>
            </a:lvl1pPr>
            <a:lvl2pPr marL="0" indent="0">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460143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599"/>
            </a:lvl1pPr>
            <a:lvl2pPr marL="0" indent="0">
              <a:spcBef>
                <a:spcPts val="1099"/>
              </a:spcBef>
              <a:buFontTx/>
              <a:buNone/>
              <a:defRPr sz="1099"/>
            </a:lvl2pPr>
            <a:lvl3pPr>
              <a:defRPr sz="1099"/>
            </a:lvl3pPr>
            <a:lvl4pPr>
              <a:defRPr sz="1099"/>
            </a:lvl4pPr>
            <a:lvl5pPr>
              <a:defRPr sz="10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dirty="0"/>
              <a:t>Click icon to add table</a:t>
            </a:r>
          </a:p>
        </p:txBody>
      </p:sp>
    </p:spTree>
    <p:extLst>
      <p:ext uri="{BB962C8B-B14F-4D97-AF65-F5344CB8AC3E}">
        <p14:creationId xmlns:p14="http://schemas.microsoft.com/office/powerpoint/2010/main" val="48510656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278816313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85719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Think 2018 / DOC ID / Month XX, 2018 / © 2018 IBM Corporation</a:t>
            </a:r>
            <a:endParaRPr lang="en-US" dirty="0">
              <a:solidFill>
                <a:srgbClr val="000000"/>
              </a:solidFill>
            </a:endParaRPr>
          </a:p>
        </p:txBody>
      </p:sp>
      <p:sp>
        <p:nvSpPr>
          <p:cNvPr id="6" name="Text Placeholder 5"/>
          <p:cNvSpPr>
            <a:spLocks noGrp="1"/>
          </p:cNvSpPr>
          <p:nvPr>
            <p:ph type="body" sz="quarter" idx="12"/>
          </p:nvPr>
        </p:nvSpPr>
        <p:spPr>
          <a:xfrm>
            <a:off x="228600" y="1143001"/>
            <a:ext cx="4114800" cy="3584448"/>
          </a:xfrm>
        </p:spPr>
        <p:txBody>
          <a:bodyPr/>
          <a:lstStyle>
            <a:lvl1pPr marL="0" indent="0">
              <a:spcBef>
                <a:spcPts val="0"/>
              </a:spcBef>
              <a:tabLst>
                <a:tab pos="3936629" algn="dec"/>
              </a:tabLst>
              <a:defRPr sz="1099"/>
            </a:lvl1pPr>
            <a:lvl2pPr marL="172882" indent="-172882">
              <a:spcBef>
                <a:spcPts val="0"/>
              </a:spcBef>
              <a:tabLst/>
              <a:defRPr/>
            </a:lvl2pPr>
            <a:lvl3pPr>
              <a:spcBef>
                <a:spcPts val="0"/>
              </a:spcBef>
              <a:defRPr/>
            </a:lvl3pPr>
            <a:lvl4pPr>
              <a:spcBef>
                <a:spcPts val="0"/>
              </a:spcBef>
              <a:defRPr/>
            </a:lvl4pPr>
            <a:lvl5pPr>
              <a:spcBef>
                <a:spcPts val="0"/>
              </a:spcBef>
              <a:defRPr/>
            </a:lvl5pPr>
          </a:lstStyle>
          <a:p>
            <a:pPr marL="0" marR="0" lvl="0" indent="0" algn="l" defTabSz="456789" rtl="0" eaLnBrk="1" fontAlgn="auto" latinLnBrk="0" hangingPunct="1">
              <a:lnSpc>
                <a:spcPct val="100000"/>
              </a:lnSpc>
              <a:spcBef>
                <a:spcPts val="0"/>
              </a:spcBef>
              <a:spcAft>
                <a:spcPts val="0"/>
              </a:spcAft>
              <a:buClrTx/>
              <a:buSzTx/>
              <a:buFont typeface="Arial"/>
              <a:buNone/>
              <a:tabLst>
                <a:tab pos="4019739" algn="r"/>
              </a:tabLst>
              <a:defRPr/>
            </a:pPr>
            <a:r>
              <a:rPr lang="en-US" dirty="0"/>
              <a:t>Click to edit Master text styles</a:t>
            </a:r>
          </a:p>
        </p:txBody>
      </p:sp>
    </p:spTree>
    <p:extLst>
      <p:ext uri="{BB962C8B-B14F-4D97-AF65-F5344CB8AC3E}">
        <p14:creationId xmlns:p14="http://schemas.microsoft.com/office/powerpoint/2010/main" val="141900612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884508"/>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pic>
        <p:nvPicPr>
          <p:cNvPr id="8" name="Picture 4" descr="cloud_only copy.png"/>
          <p:cNvPicPr>
            <a:picLocks noChangeAspect="1"/>
          </p:cNvPicPr>
          <p:nvPr userDrawn="1"/>
        </p:nvPicPr>
        <p:blipFill>
          <a:blip r:embed="rId2" cstate="print">
            <a:extLst>
              <a:ext uri="{28A0092B-C50C-407E-A947-70E740481C1C}">
                <a14:useLocalDpi xmlns:a14="http://schemas.microsoft.com/office/drawing/2010/main"/>
              </a:ext>
            </a:extLst>
          </a:blip>
          <a:srcRect l="-2" r="-749"/>
          <a:stretch>
            <a:fillRect/>
          </a:stretch>
        </p:blipFill>
        <p:spPr bwMode="auto">
          <a:xfrm>
            <a:off x="236539" y="4654154"/>
            <a:ext cx="598487"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6"/>
          <p:cNvSpPr>
            <a:spLocks noGrp="1"/>
          </p:cNvSpPr>
          <p:nvPr>
            <p:ph type="body" sz="quarter" idx="12"/>
          </p:nvPr>
        </p:nvSpPr>
        <p:spPr>
          <a:xfrm>
            <a:off x="342900" y="445925"/>
            <a:ext cx="7772400" cy="548640"/>
          </a:xfrm>
        </p:spPr>
        <p:txBody>
          <a:bodyPr lIns="0" tIns="0" rIns="0" bIns="0" anchor="t" anchorCtr="0">
            <a:noAutofit/>
          </a:bodyPr>
          <a:lstStyle>
            <a:lvl1pPr marL="0" indent="0">
              <a:spcBef>
                <a:spcPts val="450"/>
              </a:spcBef>
              <a:buNone/>
              <a:defRPr sz="1800" b="1" baseline="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6307498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800"/>
            <a:endParaRPr lang="en-US" sz="1200" dirty="0">
              <a:solidFill>
                <a:srgbClr val="FFFFFF"/>
              </a:solidFil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979551058"/>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496"/>
            </a:lvl1pPr>
          </a:lstStyle>
          <a:p>
            <a:r>
              <a:rPr lang="en-US"/>
              <a:t>Click to edit Master title style</a:t>
            </a:r>
          </a:p>
        </p:txBody>
      </p:sp>
      <p:sp>
        <p:nvSpPr>
          <p:cNvPr id="3" name="Subtitle 2"/>
          <p:cNvSpPr>
            <a:spLocks noGrp="1"/>
          </p:cNvSpPr>
          <p:nvPr>
            <p:ph type="subTitle" idx="1"/>
          </p:nvPr>
        </p:nvSpPr>
        <p:spPr>
          <a:xfrm>
            <a:off x="1143000" y="2701529"/>
            <a:ext cx="6858000" cy="1241821"/>
          </a:xfrm>
        </p:spPr>
        <p:txBody>
          <a:bodyPr/>
          <a:lstStyle>
            <a:lvl1pPr marL="0" indent="0" algn="ctr">
              <a:buNone/>
              <a:defRPr sz="1799"/>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en-US"/>
              <a:t>Click to edit Master subtitle style</a:t>
            </a:r>
          </a:p>
        </p:txBody>
      </p:sp>
      <p:sp>
        <p:nvSpPr>
          <p:cNvPr id="4" name="Date Placeholder 3"/>
          <p:cNvSpPr>
            <a:spLocks noGrp="1"/>
          </p:cNvSpPr>
          <p:nvPr>
            <p:ph type="dt" sz="half" idx="10"/>
          </p:nvPr>
        </p:nvSpPr>
        <p:spPr/>
        <p:txBody>
          <a:bodyPr/>
          <a:lstStyle/>
          <a:p>
            <a:pPr defTabSz="685512"/>
            <a:fld id="{D11CF6A3-FE5B-8A47-AE43-9FB8752997B1}" type="datetimeFigureOut">
              <a:rPr lang="en-US" sz="1425" smtClean="0">
                <a:solidFill>
                  <a:prstClr val="black">
                    <a:tint val="75000"/>
                  </a:prstClr>
                </a:solidFill>
              </a:rPr>
              <a:pPr defTabSz="685512"/>
              <a:t>1/21/2019</a:t>
            </a:fld>
            <a:endParaRPr lang="en-US" sz="1425"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33E0C1A-7D5D-8047-87D7-FBC6DF4C68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763142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Title Only (no body text)">
    <p:spTree>
      <p:nvGrpSpPr>
        <p:cNvPr id="1" name=""/>
        <p:cNvGrpSpPr/>
        <p:nvPr/>
      </p:nvGrpSpPr>
      <p:grpSpPr>
        <a:xfrm>
          <a:off x="0" y="0"/>
          <a:ext cx="0" cy="0"/>
          <a:chOff x="0" y="0"/>
          <a:chExt cx="0" cy="0"/>
        </a:xfrm>
      </p:grpSpPr>
      <p:sp>
        <p:nvSpPr>
          <p:cNvPr id="2" name="Title 1"/>
          <p:cNvSpPr>
            <a:spLocks noGrp="1"/>
          </p:cNvSpPr>
          <p:nvPr>
            <p:ph type="title"/>
          </p:nvPr>
        </p:nvSpPr>
        <p:spPr>
          <a:xfrm>
            <a:off x="256052" y="278608"/>
            <a:ext cx="8887949" cy="276999"/>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60792389"/>
      </p:ext>
    </p:extLst>
  </p:cSld>
  <p:clrMapOvr>
    <a:masterClrMapping/>
  </p:clrMapOvr>
  <p:transition>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327266765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0905565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98608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184961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Power Systems / T3 / January 2018 / © 2018 IBM Corporation</a:t>
            </a: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392626879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137232441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377220207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27725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6" name="Text Placeholder 5"/>
          <p:cNvSpPr>
            <a:spLocks noGrp="1"/>
          </p:cNvSpPr>
          <p:nvPr>
            <p:ph type="body" sz="quarter" idx="12"/>
          </p:nvPr>
        </p:nvSpPr>
        <p:spPr>
          <a:xfrm>
            <a:off x="4800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70"/>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7"/>
          </p:nvPr>
        </p:nvSpPr>
        <p:spPr/>
        <p:txBody>
          <a:body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7856059"/>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472945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953521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34123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2278319"/>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42854424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16153523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628649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5621975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46616786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58381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65760"/>
            <a:ext cx="8439912" cy="347472"/>
          </a:xfr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91101542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553450" cy="38100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175472648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78426894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77543362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4238020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95838734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Tree>
    <p:extLst>
      <p:ext uri="{BB962C8B-B14F-4D97-AF65-F5344CB8AC3E}">
        <p14:creationId xmlns:p14="http://schemas.microsoft.com/office/powerpoint/2010/main" val="224671091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solidFill>
                  <a:srgbClr val="FFFFFF"/>
                </a:solidFill>
              </a:rPr>
              <a:t>Power Systems / T3 / January 2018 / © 2018 IBM Corporation</a:t>
            </a:r>
          </a:p>
        </p:txBody>
      </p:sp>
    </p:spTree>
    <p:extLst>
      <p:ext uri="{BB962C8B-B14F-4D97-AF65-F5344CB8AC3E}">
        <p14:creationId xmlns:p14="http://schemas.microsoft.com/office/powerpoint/2010/main" val="247960518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387507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94525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1310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dirty="0" err="1"/>
              <a:t>Cognitive</a:t>
            </a:r>
            <a:r>
              <a:rPr lang="de-DE" dirty="0"/>
              <a:t> Systems / May 8, 2018 / © 2018 IBM Corporation</a:t>
            </a:r>
            <a:endParaRPr lang="en-US" dirty="0"/>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60436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245845207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903400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62028484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Tree>
    <p:extLst>
      <p:ext uri="{BB962C8B-B14F-4D97-AF65-F5344CB8AC3E}">
        <p14:creationId xmlns:p14="http://schemas.microsoft.com/office/powerpoint/2010/main" val="397732940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8752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411642309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Power Systems / T3 / January 2018 / © 2018 IBM Corporation</a:t>
            </a: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144742775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88470"/>
            <a:ext cx="8468887" cy="290186"/>
          </a:xfrm>
          <a:ln>
            <a:noFill/>
          </a:ln>
        </p:spPr>
        <p:txBody>
          <a:bodyPr/>
          <a:lstStyle>
            <a:lvl1pPr>
              <a:defRPr sz="1800" b="1">
                <a:solidFill>
                  <a:schemeClr val="accent4">
                    <a:lumMod val="90000"/>
                    <a:lumOff val="10000"/>
                  </a:schemeClr>
                </a:solidFill>
                <a:latin typeface="+mj-lt"/>
              </a:defRPr>
            </a:lvl1pPr>
          </a:lstStyle>
          <a:p>
            <a:r>
              <a:rPr lang="en-US"/>
              <a:t>Click to edit Master title style</a:t>
            </a:r>
            <a:endParaRPr lang="en-US" dirty="0"/>
          </a:p>
        </p:txBody>
      </p:sp>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dirty="0"/>
          </a:p>
        </p:txBody>
      </p:sp>
    </p:spTree>
    <p:extLst>
      <p:ext uri="{BB962C8B-B14F-4D97-AF65-F5344CB8AC3E}">
        <p14:creationId xmlns:p14="http://schemas.microsoft.com/office/powerpoint/2010/main" val="395206962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Title + 2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72473" y="4969222"/>
            <a:ext cx="724749" cy="174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l" defTabSz="277116" rtl="0" eaLnBrk="1" latinLnBrk="0" hangingPunct="1">
              <a:defRPr sz="800" kern="1200" smtClean="0">
                <a:solidFill>
                  <a:srgbClr val="004266"/>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41A812-539A-A745-9B9C-B5B0954EB052}" type="slidenum">
              <a:rPr lang="en-US" altLang="en-US" sz="600">
                <a:solidFill>
                  <a:srgbClr val="1FB3CF">
                    <a:lumMod val="90000"/>
                    <a:lumOff val="10000"/>
                  </a:srgbClr>
                </a:solidFill>
              </a:rPr>
              <a:pPr>
                <a:defRPr/>
              </a:pPr>
              <a:t>‹#›</a:t>
            </a:fld>
            <a:endParaRPr lang="en-US" altLang="en-US" sz="600" dirty="0">
              <a:solidFill>
                <a:srgbClr val="1FB3CF">
                  <a:lumMod val="90000"/>
                  <a:lumOff val="10000"/>
                </a:srgbClr>
              </a:solidFill>
            </a:endParaRPr>
          </a:p>
        </p:txBody>
      </p:sp>
      <p:sp>
        <p:nvSpPr>
          <p:cNvPr id="6" name="Title 1"/>
          <p:cNvSpPr>
            <a:spLocks noGrp="1"/>
          </p:cNvSpPr>
          <p:nvPr>
            <p:ph type="title"/>
          </p:nvPr>
        </p:nvSpPr>
        <p:spPr>
          <a:xfrm>
            <a:off x="332793" y="388470"/>
            <a:ext cx="8468887" cy="290186"/>
          </a:xfrm>
        </p:spPr>
        <p:txBody>
          <a:bodyPr/>
          <a:lstStyle>
            <a:lvl1pPr>
              <a:defRPr sz="1800" b="1">
                <a:solidFill>
                  <a:schemeClr val="accent4">
                    <a:lumMod val="90000"/>
                    <a:lumOff val="10000"/>
                  </a:schemeClr>
                </a:solidFill>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332794" y="789367"/>
            <a:ext cx="4105856" cy="4108214"/>
          </a:xfrm>
          <a:prstGeom prst="rect">
            <a:avLst/>
          </a:prstGeom>
        </p:spPr>
        <p:txBody>
          <a:bodyPr/>
          <a:lstStyle>
            <a:lvl1pPr marL="257175" indent="-257175">
              <a:lnSpc>
                <a:spcPct val="100000"/>
              </a:lnSpc>
              <a:spcBef>
                <a:spcPts val="400"/>
              </a:spcBef>
              <a:spcAft>
                <a:spcPts val="100"/>
              </a:spcAft>
              <a:buFont typeface="Arial" charset="0"/>
              <a:buChar char="•"/>
              <a:defRPr sz="1500">
                <a:solidFill>
                  <a:schemeClr val="accent4">
                    <a:lumMod val="90000"/>
                    <a:lumOff val="10000"/>
                  </a:schemeClr>
                </a:solidFill>
              </a:defRPr>
            </a:lvl1pPr>
            <a:lvl2pPr>
              <a:lnSpc>
                <a:spcPct val="100000"/>
              </a:lnSpc>
              <a:spcBef>
                <a:spcPts val="400"/>
              </a:spcBef>
              <a:spcAft>
                <a:spcPts val="100"/>
              </a:spcAft>
              <a:defRPr sz="1350">
                <a:solidFill>
                  <a:schemeClr val="bg2">
                    <a:lumMod val="75000"/>
                  </a:schemeClr>
                </a:solidFill>
              </a:defRPr>
            </a:lvl2pPr>
            <a:lvl3pPr marL="1199510" indent="-285597">
              <a:lnSpc>
                <a:spcPct val="100000"/>
              </a:lnSpc>
              <a:spcBef>
                <a:spcPts val="400"/>
              </a:spcBef>
              <a:spcAft>
                <a:spcPts val="100"/>
              </a:spcAft>
              <a:buFont typeface="Wingdings" charset="2"/>
              <a:buChar char="§"/>
              <a:defRPr sz="1200">
                <a:solidFill>
                  <a:schemeClr val="bg2">
                    <a:lumMod val="75000"/>
                  </a:schemeClr>
                </a:solidFill>
              </a:defRPr>
            </a:lvl3pPr>
            <a:lvl4pPr>
              <a:lnSpc>
                <a:spcPct val="100000"/>
              </a:lnSpc>
              <a:spcBef>
                <a:spcPts val="400"/>
              </a:spcBef>
              <a:spcAft>
                <a:spcPts val="100"/>
              </a:spcAft>
              <a:defRPr sz="1200">
                <a:solidFill>
                  <a:schemeClr val="bg2">
                    <a:lumMod val="75000"/>
                  </a:schemeClr>
                </a:solidFill>
              </a:defRPr>
            </a:lvl4pPr>
            <a:lvl5pPr>
              <a:lnSpc>
                <a:spcPct val="100000"/>
              </a:lnSpc>
              <a:spcBef>
                <a:spcPts val="400"/>
              </a:spcBef>
              <a:spcAft>
                <a:spcPts val="100"/>
              </a:spcAft>
              <a:defRPr sz="1200">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4676776" y="779842"/>
            <a:ext cx="4105275" cy="4108214"/>
          </a:xfrm>
          <a:prstGeom prst="rect">
            <a:avLst/>
          </a:prstGeom>
        </p:spPr>
        <p:txBody>
          <a:bodyPr/>
          <a:lstStyle>
            <a:lvl1pPr marL="257175" indent="-257175">
              <a:lnSpc>
                <a:spcPct val="100000"/>
              </a:lnSpc>
              <a:spcBef>
                <a:spcPts val="400"/>
              </a:spcBef>
              <a:spcAft>
                <a:spcPts val="100"/>
              </a:spcAft>
              <a:buFont typeface="Arial" charset="0"/>
              <a:buChar char="•"/>
              <a:defRPr sz="1500">
                <a:solidFill>
                  <a:schemeClr val="accent4">
                    <a:lumMod val="90000"/>
                    <a:lumOff val="10000"/>
                  </a:schemeClr>
                </a:solidFill>
              </a:defRPr>
            </a:lvl1pPr>
            <a:lvl2pPr>
              <a:lnSpc>
                <a:spcPct val="100000"/>
              </a:lnSpc>
              <a:spcBef>
                <a:spcPts val="400"/>
              </a:spcBef>
              <a:spcAft>
                <a:spcPts val="100"/>
              </a:spcAft>
              <a:defRPr sz="1350">
                <a:solidFill>
                  <a:schemeClr val="bg2">
                    <a:lumMod val="75000"/>
                  </a:schemeClr>
                </a:solidFill>
              </a:defRPr>
            </a:lvl2pPr>
            <a:lvl3pPr marL="1199510" indent="-285597">
              <a:lnSpc>
                <a:spcPct val="100000"/>
              </a:lnSpc>
              <a:spcBef>
                <a:spcPts val="400"/>
              </a:spcBef>
              <a:spcAft>
                <a:spcPts val="100"/>
              </a:spcAft>
              <a:buFont typeface="Wingdings" charset="2"/>
              <a:buChar char="§"/>
              <a:defRPr sz="1200">
                <a:solidFill>
                  <a:schemeClr val="bg2">
                    <a:lumMod val="75000"/>
                  </a:schemeClr>
                </a:solidFill>
              </a:defRPr>
            </a:lvl3pPr>
            <a:lvl4pPr>
              <a:lnSpc>
                <a:spcPct val="100000"/>
              </a:lnSpc>
              <a:spcBef>
                <a:spcPts val="400"/>
              </a:spcBef>
              <a:spcAft>
                <a:spcPts val="100"/>
              </a:spcAft>
              <a:defRPr sz="1200">
                <a:solidFill>
                  <a:schemeClr val="bg2">
                    <a:lumMod val="75000"/>
                  </a:schemeClr>
                </a:solidFill>
              </a:defRPr>
            </a:lvl4pPr>
            <a:lvl5pPr>
              <a:lnSpc>
                <a:spcPct val="100000"/>
              </a:lnSpc>
              <a:spcBef>
                <a:spcPts val="400"/>
              </a:spcBef>
              <a:spcAft>
                <a:spcPts val="100"/>
              </a:spcAft>
              <a:defRPr sz="1200">
                <a:solidFill>
                  <a:schemeClr val="bg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2678941"/>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2_Title and sub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59421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228FC5D-BEA6-614E-9E3B-DB9764E20958}" type="datetimeFigureOut">
              <a:rPr lang="en-US" smtClean="0"/>
              <a:t>1/21/2019</a:t>
            </a:fld>
            <a:endParaRPr lang="en-US" dirty="0"/>
          </a:p>
        </p:txBody>
      </p:sp>
      <p:sp>
        <p:nvSpPr>
          <p:cNvPr id="5" name="Footer Placeholder 4"/>
          <p:cNvSpPr>
            <a:spLocks noGrp="1"/>
          </p:cNvSpPr>
          <p:nvPr>
            <p:ph type="ftr" sz="quarter" idx="11"/>
          </p:nvPr>
        </p:nvSpPr>
        <p:spPr>
          <a:xfrm>
            <a:off x="228600" y="4826480"/>
            <a:ext cx="6400800" cy="1371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DC60188-1F9B-624D-8625-6C6ED367332E}" type="slidenum">
              <a:rPr lang="en-US" smtClean="0"/>
              <a:t>‹#›</a:t>
            </a:fld>
            <a:endParaRPr lang="en-US" dirty="0"/>
          </a:p>
        </p:txBody>
      </p:sp>
    </p:spTree>
    <p:extLst>
      <p:ext uri="{BB962C8B-B14F-4D97-AF65-F5344CB8AC3E}">
        <p14:creationId xmlns:p14="http://schemas.microsoft.com/office/powerpoint/2010/main" val="52726546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Title and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247" y="327990"/>
            <a:ext cx="8311710" cy="410612"/>
          </a:xfrm>
          <a:prstGeom prst="rect">
            <a:avLst/>
          </a:prstGeom>
        </p:spPr>
        <p:txBody>
          <a:bodyPr/>
          <a:lstStyle>
            <a:lvl1pPr algn="l">
              <a:defRPr lang="en-US" sz="1800" b="1" dirty="0">
                <a:solidFill>
                  <a:schemeClr val="accent4">
                    <a:lumMod val="90000"/>
                    <a:lumOff val="10000"/>
                  </a:schemeClr>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532367" y="1049149"/>
            <a:ext cx="8259294" cy="344402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stStyle>
          <a:p>
            <a:pPr marL="226601" lvl="0" indent="-226601">
              <a:spcBef>
                <a:spcPts val="400"/>
              </a:spcBef>
              <a:spcAft>
                <a:spcPts val="100"/>
              </a:spcAft>
            </a:pPr>
            <a:r>
              <a:rPr lang="en-US" dirty="0"/>
              <a:t>Click to edit Master text styles</a:t>
            </a:r>
          </a:p>
          <a:p>
            <a:pPr lvl="1">
              <a:spcBef>
                <a:spcPts val="400"/>
              </a:spcBef>
              <a:spcAft>
                <a:spcPts val="100"/>
              </a:spcAft>
            </a:pPr>
            <a:r>
              <a:rPr lang="en-US" dirty="0"/>
              <a:t>Second level</a:t>
            </a:r>
          </a:p>
          <a:p>
            <a:pPr marL="1199510" lvl="2" indent="-285597">
              <a:spcBef>
                <a:spcPts val="400"/>
              </a:spcBef>
              <a:spcAft>
                <a:spcPts val="100"/>
              </a:spcAft>
            </a:pPr>
            <a:r>
              <a:rPr lang="en-US" dirty="0"/>
              <a:t>Third level</a:t>
            </a:r>
          </a:p>
        </p:txBody>
      </p:sp>
    </p:spTree>
    <p:extLst>
      <p:ext uri="{BB962C8B-B14F-4D97-AF65-F5344CB8AC3E}">
        <p14:creationId xmlns:p14="http://schemas.microsoft.com/office/powerpoint/2010/main" val="327386890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095310"/>
            <a:ext cx="8686800" cy="3657600"/>
          </a:xfrm>
          <a:prstGeom prst="rect">
            <a:avLst/>
          </a:prstGeom>
        </p:spPr>
        <p:txBody>
          <a:bodyPr/>
          <a:lstStyle>
            <a:lvl1pPr>
              <a:defRPr sz="2400">
                <a:solidFill>
                  <a:schemeClr val="tx2"/>
                </a:solidFill>
              </a:defRPr>
            </a:lvl1pPr>
            <a:lvl2pPr marL="173038" indent="-173038">
              <a:buFont typeface="Arial" panose="020B0604020202020204" pitchFamily="34" charset="0"/>
              <a:buChar char="•"/>
              <a:defRPr sz="2000">
                <a:solidFill>
                  <a:schemeClr val="tx2"/>
                </a:solidFill>
              </a:defRPr>
            </a:lvl2pPr>
            <a:lvl3pPr marL="396875" indent="-173038">
              <a:buFont typeface="Wingdings" panose="05000000000000000000" pitchFamily="2" charset="2"/>
              <a:buChar char="§"/>
              <a:defRPr sz="1800">
                <a:solidFill>
                  <a:schemeClr val="tx2"/>
                </a:solidFill>
              </a:defRPr>
            </a:lvl3pPr>
            <a:lvl4pPr>
              <a:defRPr sz="1600">
                <a:solidFill>
                  <a:schemeClr val="tx2"/>
                </a:solidFill>
              </a:defRPr>
            </a:lvl4pPr>
            <a:lvl5pPr>
              <a:defRPr sz="1400">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p:cNvSpPr>
            <a:spLocks noGrp="1"/>
          </p:cNvSpPr>
          <p:nvPr>
            <p:ph type="title"/>
          </p:nvPr>
        </p:nvSpPr>
        <p:spPr>
          <a:xfrm>
            <a:off x="228600" y="173736"/>
            <a:ext cx="8686800" cy="390144"/>
          </a:xfrm>
          <a:prstGeom prst="rect">
            <a:avLst/>
          </a:prstGeom>
        </p:spPr>
        <p:txBody>
          <a:bodyPr/>
          <a:lstStyle>
            <a:lvl1pPr>
              <a:defRPr sz="2800" b="0">
                <a:solidFill>
                  <a:schemeClr val="accent4"/>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559445" y="4759788"/>
            <a:ext cx="358140" cy="205912"/>
          </a:xfrm>
          <a:prstGeom prst="rect">
            <a:avLst/>
          </a:prstGeom>
        </p:spPr>
        <p:txBody>
          <a:bodyPr/>
          <a:lstStyle>
            <a:lvl1pPr>
              <a:buFontTx/>
              <a:buNone/>
              <a:defRPr sz="900">
                <a:solidFill>
                  <a:schemeClr val="bg2"/>
                </a:solidFill>
                <a:latin typeface="Arial"/>
                <a:cs typeface="Arial"/>
              </a:defRPr>
            </a:lvl1pPr>
          </a:lstStyle>
          <a:p>
            <a:pPr>
              <a:buClr>
                <a:srgbClr val="AEAEAE"/>
              </a:buClr>
            </a:pPr>
            <a:fld id="{E4DBDE34-E9B5-E04F-B662-69720E4BCB53}" type="slidenum">
              <a:rPr lang="en-US" smtClean="0">
                <a:solidFill>
                  <a:srgbClr val="5A5A5A"/>
                </a:solidFill>
              </a:rPr>
              <a:pPr>
                <a:buClr>
                  <a:srgbClr val="AEAEAE"/>
                </a:buClr>
              </a:pPr>
              <a:t>‹#›</a:t>
            </a:fld>
            <a:endParaRPr lang="en-US">
              <a:solidFill>
                <a:srgbClr val="5A5A5A"/>
              </a:solidFill>
            </a:endParaRPr>
          </a:p>
        </p:txBody>
      </p:sp>
    </p:spTree>
    <p:extLst>
      <p:ext uri="{BB962C8B-B14F-4D97-AF65-F5344CB8AC3E}">
        <p14:creationId xmlns:p14="http://schemas.microsoft.com/office/powerpoint/2010/main" val="2028208454"/>
      </p:ext>
    </p:extLst>
  </p:cSld>
  <p:clrMapOvr>
    <a:masterClrMapping/>
  </p:clrMapOvr>
  <p:extLst mod="1">
    <p:ext uri="{DCECCB84-F9BA-43D5-87BE-67443E8EF086}">
      <p15:sldGuideLst xmlns:p15="http://schemas.microsoft.com/office/powerpoint/2012/main">
        <p15:guide id="1" orient="horz" pos="3108">
          <p15:clr>
            <a:srgbClr val="FBAE40"/>
          </p15:clr>
        </p15:guide>
      </p15:sldGuideLst>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cSld name="Title (above) + blank">
    <p:spTree>
      <p:nvGrpSpPr>
        <p:cNvPr id="1" name=""/>
        <p:cNvGrpSpPr/>
        <p:nvPr/>
      </p:nvGrpSpPr>
      <p:grpSpPr>
        <a:xfrm>
          <a:off x="0" y="0"/>
          <a:ext cx="0" cy="0"/>
          <a:chOff x="0" y="0"/>
          <a:chExt cx="0" cy="0"/>
        </a:xfrm>
      </p:grpSpPr>
      <p:sp>
        <p:nvSpPr>
          <p:cNvPr id="50" name="Title 1"/>
          <p:cNvSpPr>
            <a:spLocks noGrp="1"/>
          </p:cNvSpPr>
          <p:nvPr>
            <p:ph type="title"/>
          </p:nvPr>
        </p:nvSpPr>
        <p:spPr>
          <a:xfrm>
            <a:off x="228600" y="173736"/>
            <a:ext cx="8686800" cy="390144"/>
          </a:xfrm>
          <a:prstGeom prst="rect">
            <a:avLst/>
          </a:prstGeom>
        </p:spPr>
        <p:txBody>
          <a:bodyPr/>
          <a:lstStyle>
            <a:lvl1pPr>
              <a:defRPr sz="2800" b="0">
                <a:solidFill>
                  <a:schemeClr val="accent4"/>
                </a:solidFill>
              </a:defRPr>
            </a:lvl1pPr>
          </a:lstStyle>
          <a:p>
            <a:r>
              <a:rPr lang="en-US"/>
              <a:t>Click to edit Master title style</a:t>
            </a:r>
            <a:endParaRPr lang="en-US" dirty="0"/>
          </a:p>
        </p:txBody>
      </p:sp>
      <p:sp>
        <p:nvSpPr>
          <p:cNvPr id="11" name="Slide Number Placeholder 5"/>
          <p:cNvSpPr>
            <a:spLocks noGrp="1"/>
          </p:cNvSpPr>
          <p:nvPr>
            <p:ph type="sldNum" sz="quarter" idx="12"/>
          </p:nvPr>
        </p:nvSpPr>
        <p:spPr>
          <a:xfrm>
            <a:off x="8559445" y="4759788"/>
            <a:ext cx="358140" cy="205912"/>
          </a:xfrm>
          <a:prstGeom prst="rect">
            <a:avLst/>
          </a:prstGeom>
        </p:spPr>
        <p:txBody>
          <a:bodyPr/>
          <a:lstStyle>
            <a:lvl1pPr>
              <a:buFontTx/>
              <a:buNone/>
              <a:defRPr sz="900">
                <a:solidFill>
                  <a:schemeClr val="bg2"/>
                </a:solidFill>
                <a:latin typeface="Arial"/>
                <a:cs typeface="Arial"/>
              </a:defRPr>
            </a:lvl1pPr>
          </a:lstStyle>
          <a:p>
            <a:pPr>
              <a:buClr>
                <a:srgbClr val="AEAEAE"/>
              </a:buClr>
            </a:pPr>
            <a:fld id="{E4DBDE34-E9B5-E04F-B662-69720E4BCB53}" type="slidenum">
              <a:rPr lang="en-US" smtClean="0">
                <a:solidFill>
                  <a:srgbClr val="5A5A5A"/>
                </a:solidFill>
              </a:rPr>
              <a:pPr>
                <a:buClr>
                  <a:srgbClr val="AEAEAE"/>
                </a:buClr>
              </a:pPr>
              <a:t>‹#›</a:t>
            </a:fld>
            <a:endParaRPr lang="en-US">
              <a:solidFill>
                <a:srgbClr val="5A5A5A"/>
              </a:solidFill>
            </a:endParaRPr>
          </a:p>
        </p:txBody>
      </p:sp>
    </p:spTree>
    <p:extLst>
      <p:ext uri="{BB962C8B-B14F-4D97-AF65-F5344CB8AC3E}">
        <p14:creationId xmlns:p14="http://schemas.microsoft.com/office/powerpoint/2010/main" val="29512202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cSld name="Title plus contnet IBM &amp; BP only">
    <p:spTree>
      <p:nvGrpSpPr>
        <p:cNvPr id="1" name=""/>
        <p:cNvGrpSpPr/>
        <p:nvPr/>
      </p:nvGrpSpPr>
      <p:grpSpPr>
        <a:xfrm>
          <a:off x="0" y="0"/>
          <a:ext cx="0" cy="0"/>
          <a:chOff x="0" y="0"/>
          <a:chExt cx="0" cy="0"/>
        </a:xfrm>
      </p:grpSpPr>
      <p:sp>
        <p:nvSpPr>
          <p:cNvPr id="2" name="Title 1"/>
          <p:cNvSpPr>
            <a:spLocks noGrp="1"/>
          </p:cNvSpPr>
          <p:nvPr>
            <p:ph type="title"/>
          </p:nvPr>
        </p:nvSpPr>
        <p:spPr>
          <a:xfrm>
            <a:off x="332794" y="388471"/>
            <a:ext cx="8468887" cy="290186"/>
          </a:xfrm>
          <a:prstGeom prst="rect">
            <a:avLst/>
          </a:prstGeo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
        <p:nvSpPr>
          <p:cNvPr id="3" name="Content Placeholder 2"/>
          <p:cNvSpPr>
            <a:spLocks noGrp="1"/>
          </p:cNvSpPr>
          <p:nvPr>
            <p:ph idx="1"/>
          </p:nvPr>
        </p:nvSpPr>
        <p:spPr>
          <a:xfrm>
            <a:off x="332795" y="789367"/>
            <a:ext cx="8468887" cy="4108214"/>
          </a:xfrm>
          <a:prstGeom prst="rect">
            <a:avLst/>
          </a:prstGeom>
        </p:spPr>
        <p:txBody>
          <a:bodyPr/>
          <a:lstStyle>
            <a:lvl1pPr marL="226595" indent="-226595">
              <a:lnSpc>
                <a:spcPct val="90000"/>
              </a:lnSpc>
              <a:spcBef>
                <a:spcPts val="400"/>
              </a:spcBef>
              <a:spcAft>
                <a:spcPts val="100"/>
              </a:spcAft>
              <a:buFont typeface="Arial" charset="0"/>
              <a:buChar char="•"/>
              <a:defRPr sz="1500" b="1">
                <a:solidFill>
                  <a:schemeClr val="accent4">
                    <a:lumMod val="90000"/>
                    <a:lumOff val="10000"/>
                  </a:schemeClr>
                </a:solidFill>
              </a:defRPr>
            </a:lvl1pPr>
            <a:lvl2pPr>
              <a:lnSpc>
                <a:spcPct val="90000"/>
              </a:lnSpc>
              <a:spcBef>
                <a:spcPts val="400"/>
              </a:spcBef>
              <a:spcAft>
                <a:spcPts val="100"/>
              </a:spcAft>
              <a:defRPr sz="1350">
                <a:solidFill>
                  <a:schemeClr val="bg2">
                    <a:lumMod val="75000"/>
                  </a:schemeClr>
                </a:solidFill>
              </a:defRPr>
            </a:lvl2pPr>
            <a:lvl3pPr marL="1199480" indent="-285590">
              <a:lnSpc>
                <a:spcPct val="90000"/>
              </a:lnSpc>
              <a:spcBef>
                <a:spcPts val="400"/>
              </a:spcBef>
              <a:spcAft>
                <a:spcPts val="100"/>
              </a:spcAft>
              <a:buFont typeface="Wingdings" charset="2"/>
              <a:buChar char="§"/>
              <a:defRPr sz="1200">
                <a:solidFill>
                  <a:schemeClr val="bg2">
                    <a:lumMod val="75000"/>
                  </a:schemeClr>
                </a:solidFill>
              </a:defRPr>
            </a:lvl3pPr>
            <a:lvl4pPr>
              <a:lnSpc>
                <a:spcPct val="90000"/>
              </a:lnSpc>
              <a:spcBef>
                <a:spcPts val="400"/>
              </a:spcBef>
              <a:spcAft>
                <a:spcPts val="100"/>
              </a:spcAft>
              <a:defRPr sz="1200">
                <a:solidFill>
                  <a:schemeClr val="bg2">
                    <a:lumMod val="75000"/>
                  </a:schemeClr>
                </a:solidFill>
              </a:defRPr>
            </a:lvl4pPr>
            <a:lvl5pPr>
              <a:lnSpc>
                <a:spcPct val="90000"/>
              </a:lnSpc>
              <a:spcBef>
                <a:spcPts val="400"/>
              </a:spcBef>
              <a:spcAft>
                <a:spcPts val="1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2473" y="4969222"/>
            <a:ext cx="724749" cy="174278"/>
          </a:xfrm>
          <a:prstGeom prst="rect">
            <a:avLst/>
          </a:prstGeom>
        </p:spPr>
        <p:txBody>
          <a:bodyPr/>
          <a:lstStyle>
            <a:lvl1pPr defTabSz="207832" eaLnBrk="1" hangingPunct="1">
              <a:defRPr smtClean="0">
                <a:solidFill>
                  <a:srgbClr val="00558C"/>
                </a:solidFill>
                <a:latin typeface="Calibri" charset="0"/>
              </a:defRPr>
            </a:lvl1pPr>
          </a:lstStyle>
          <a:p>
            <a:pPr>
              <a:defRPr/>
            </a:pPr>
            <a:fld id="{C541A812-539A-A745-9B9C-B5B0954EB052}" type="slidenum">
              <a:rPr lang="en-US" altLang="en-US"/>
              <a:pPr>
                <a:defRPr/>
              </a:pPr>
              <a:t>‹#›</a:t>
            </a:fld>
            <a:endParaRPr lang="en-US" altLang="en-US"/>
          </a:p>
        </p:txBody>
      </p:sp>
    </p:spTree>
    <p:extLst>
      <p:ext uri="{BB962C8B-B14F-4D97-AF65-F5344CB8AC3E}">
        <p14:creationId xmlns:p14="http://schemas.microsoft.com/office/powerpoint/2010/main" val="414753666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90501" y="171451"/>
            <a:ext cx="1895475" cy="167216"/>
          </a:xfrm>
          <a:prstGeom prst="rect">
            <a:avLst/>
          </a:prstGeom>
        </p:spPr>
        <p:txBody>
          <a:bodyPr lIns="0" tIns="0" rIns="0" bIns="0"/>
          <a:lstStyle>
            <a:lvl1pPr marL="0" indent="0">
              <a:spcBef>
                <a:spcPts val="0"/>
              </a:spcBef>
              <a:buNone/>
              <a:defRPr sz="2000" b="1"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Header</a:t>
            </a:r>
          </a:p>
        </p:txBody>
      </p:sp>
      <p:sp>
        <p:nvSpPr>
          <p:cNvPr id="9" name="Text Placeholder 6"/>
          <p:cNvSpPr>
            <a:spLocks noGrp="1"/>
          </p:cNvSpPr>
          <p:nvPr>
            <p:ph type="body" sz="quarter" idx="10" hasCustomPrompt="1"/>
          </p:nvPr>
        </p:nvSpPr>
        <p:spPr>
          <a:xfrm>
            <a:off x="192090" y="1135295"/>
            <a:ext cx="6665911" cy="933589"/>
          </a:xfrm>
          <a:prstGeom prst="rect">
            <a:avLst/>
          </a:prstGeom>
        </p:spPr>
        <p:txBody>
          <a:bodyPr wrap="square" lIns="0" tIns="0" rIns="0" bIns="0">
            <a:spAutoFit/>
          </a:bodyPr>
          <a:lstStyle>
            <a:lvl1pPr marL="0" indent="0">
              <a:spcBef>
                <a:spcPts val="600"/>
              </a:spcBef>
              <a:buFont typeface=".AppleSystemUIFont" charset="-120"/>
              <a:buNone/>
              <a:tabLst>
                <a:tab pos="457189" algn="l"/>
              </a:tabLst>
              <a:defRPr sz="1800" b="0" i="0" baseline="0">
                <a:solidFill>
                  <a:schemeClr val="accent4"/>
                </a:solidFill>
                <a:latin typeface="IBM Plex Sans" charset="0"/>
                <a:ea typeface="IBM Plex Sans" charset="0"/>
                <a:cs typeface="IBM Plex Sans" charset="0"/>
              </a:defRPr>
            </a:lvl1pPr>
            <a:lvl2pPr marL="365751" indent="-365751" hangingPunct="0">
              <a:lnSpc>
                <a:spcPct val="100000"/>
              </a:lnSpc>
              <a:spcBef>
                <a:spcPts val="800"/>
              </a:spcBef>
              <a:buFont typeface=".AppleSystemUIFont" charset="-120"/>
              <a:buChar char="—"/>
              <a:defRPr sz="1800" b="0" i="0" baseline="0">
                <a:latin typeface="IBM Plex Sans" charset="0"/>
                <a:ea typeface="IBM Plex Sans" charset="0"/>
                <a:cs typeface="IBM Plex Sans" charset="0"/>
              </a:defRPr>
            </a:lvl2pPr>
            <a:lvl3pPr marL="914377" indent="0">
              <a:buNone/>
              <a:defRPr/>
            </a:lvl3pPr>
            <a:lvl4pPr marL="1371566" indent="0">
              <a:buNone/>
              <a:defRPr/>
            </a:lvl4pPr>
            <a:lvl5pPr marL="1828754" indent="0">
              <a:buNone/>
              <a:defRPr/>
            </a:lvl5pPr>
          </a:lstStyle>
          <a:p>
            <a:pPr lvl="0"/>
            <a:r>
              <a:rPr lang="en-US" dirty="0"/>
              <a:t>Body copy is IBM Eliot Text, 18pt., single line spacing.</a:t>
            </a:r>
          </a:p>
          <a:p>
            <a:pPr lvl="1"/>
            <a:r>
              <a:rPr lang="en-US" dirty="0"/>
              <a:t>This is the bullet formatting. Always use and m-dash (instead of a traditional bullet), 8pt spacing before </a:t>
            </a:r>
          </a:p>
        </p:txBody>
      </p:sp>
      <p:sp>
        <p:nvSpPr>
          <p:cNvPr id="4" name="Text Placeholder 6"/>
          <p:cNvSpPr>
            <a:spLocks noGrp="1"/>
          </p:cNvSpPr>
          <p:nvPr>
            <p:ph type="body" sz="quarter" idx="12" hasCustomPrompt="1"/>
          </p:nvPr>
        </p:nvSpPr>
        <p:spPr>
          <a:xfrm>
            <a:off x="190501" y="494905"/>
            <a:ext cx="1895475" cy="167216"/>
          </a:xfrm>
          <a:prstGeom prst="rect">
            <a:avLst/>
          </a:prstGeom>
        </p:spPr>
        <p:txBody>
          <a:bodyPr lIns="0" tIns="0" rIns="0" bIns="0"/>
          <a:lstStyle>
            <a:lvl1pPr marL="0" indent="0">
              <a:spcBef>
                <a:spcPts val="0"/>
              </a:spcBef>
              <a:buNone/>
              <a:defRPr sz="1200" b="0"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a:t>
            </a:r>
          </a:p>
        </p:txBody>
      </p:sp>
    </p:spTree>
    <p:extLst>
      <p:ext uri="{BB962C8B-B14F-4D97-AF65-F5344CB8AC3E}">
        <p14:creationId xmlns:p14="http://schemas.microsoft.com/office/powerpoint/2010/main" val="1275028784"/>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Content - Title 1 Line">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82324" y="536216"/>
            <a:ext cx="8627336" cy="3568835"/>
          </a:xfrm>
          <a:prstGeom prst="rect">
            <a:avLst/>
          </a:prstGeom>
        </p:spPr>
        <p:txBody>
          <a:bodyPr numCol="2" spcCol="822960"/>
          <a:lstStyle>
            <a:lvl1pPr marL="0" marR="0" indent="0" algn="l" defTabSz="685783" rtl="0" eaLnBrk="1" fontAlgn="t" latinLnBrk="0" hangingPunct="1">
              <a:lnSpc>
                <a:spcPts val="1875"/>
              </a:lnSpc>
              <a:spcBef>
                <a:spcPts val="0"/>
              </a:spcBef>
              <a:spcAft>
                <a:spcPts val="900"/>
              </a:spcAft>
              <a:buClrTx/>
              <a:buSzTx/>
              <a:buFont typeface="Arial"/>
              <a:buNone/>
              <a:tabLst/>
              <a:defRPr lang="en-US" sz="1500" b="0" i="0" smtClean="0">
                <a:effectLst/>
              </a:defRPr>
            </a:lvl1pPr>
            <a:lvl2pPr marL="342892" indent="0">
              <a:buNone/>
              <a:defRPr/>
            </a:lvl2pPr>
            <a:lvl3pPr marL="685783" indent="0">
              <a:buNone/>
              <a:defRPr/>
            </a:lvl3pPr>
            <a:lvl4pPr marL="1028675" indent="0">
              <a:buNone/>
              <a:defRPr/>
            </a:lvl4pPr>
            <a:lvl5pPr marL="1371566" indent="0">
              <a:buNone/>
              <a:defRPr/>
            </a:lvl5pPr>
          </a:lstStyle>
          <a:p>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ipsum</a:t>
            </a:r>
            <a:r>
              <a:rPr lang="en-US" b="0" i="0" dirty="0">
                <a:solidFill>
                  <a:srgbClr val="000000"/>
                </a:solidFill>
                <a:effectLst/>
                <a:latin typeface="arial" charset="0"/>
              </a:rPr>
              <a:t> dolor sit </a:t>
            </a:r>
            <a:r>
              <a:rPr lang="en-US" b="0" i="0" dirty="0" err="1">
                <a:solidFill>
                  <a:srgbClr val="000000"/>
                </a:solidFill>
                <a:effectLst/>
                <a:latin typeface="arial" charset="0"/>
              </a:rPr>
              <a:t>amet</a:t>
            </a:r>
            <a:r>
              <a:rPr lang="en-US" b="0" i="0" dirty="0">
                <a:solidFill>
                  <a:srgbClr val="000000"/>
                </a:solidFill>
                <a:effectLst/>
                <a:latin typeface="arial" charset="0"/>
              </a:rPr>
              <a:t>, </a:t>
            </a:r>
            <a:r>
              <a:rPr lang="en-US" b="0" i="0" dirty="0" err="1">
                <a:solidFill>
                  <a:srgbClr val="000000"/>
                </a:solidFill>
                <a:effectLst/>
                <a:latin typeface="arial" charset="0"/>
              </a:rPr>
              <a:t>ullamcorper</a:t>
            </a:r>
            <a:r>
              <a:rPr lang="en-US" b="0" i="0" dirty="0">
                <a:solidFill>
                  <a:srgbClr val="000000"/>
                </a:solidFill>
                <a:effectLst/>
                <a:latin typeface="arial" charset="0"/>
              </a:rPr>
              <a:t> </a:t>
            </a:r>
            <a:r>
              <a:rPr lang="en-US" b="0" i="0" dirty="0" err="1">
                <a:solidFill>
                  <a:srgbClr val="000000"/>
                </a:solidFill>
                <a:effectLst/>
                <a:latin typeface="arial" charset="0"/>
              </a:rPr>
              <a:t>sapien</a:t>
            </a:r>
            <a:r>
              <a:rPr lang="en-US" b="0" i="0" dirty="0">
                <a:solidFill>
                  <a:srgbClr val="000000"/>
                </a:solidFill>
                <a:effectLst/>
                <a:latin typeface="arial" charset="0"/>
              </a:rPr>
              <a:t> </a:t>
            </a:r>
            <a:r>
              <a:rPr lang="en-US" b="0" i="0" dirty="0" err="1">
                <a:solidFill>
                  <a:srgbClr val="000000"/>
                </a:solidFill>
                <a:effectLst/>
                <a:latin typeface="arial" charset="0"/>
              </a:rPr>
              <a:t>ipsum</a:t>
            </a:r>
            <a:r>
              <a:rPr lang="en-US" b="0" i="0" dirty="0">
                <a:solidFill>
                  <a:srgbClr val="000000"/>
                </a:solidFill>
                <a:effectLst/>
                <a:latin typeface="arial" charset="0"/>
              </a:rPr>
              <a:t> </a:t>
            </a:r>
            <a:r>
              <a:rPr lang="en-US" b="0" i="0" dirty="0" err="1">
                <a:solidFill>
                  <a:srgbClr val="000000"/>
                </a:solidFill>
                <a:effectLst/>
                <a:latin typeface="arial" charset="0"/>
              </a:rPr>
              <a:t>ipsum</a:t>
            </a:r>
            <a:r>
              <a:rPr lang="en-US" b="0" i="0" dirty="0">
                <a:solidFill>
                  <a:srgbClr val="000000"/>
                </a:solidFill>
                <a:effectLst/>
                <a:latin typeface="arial" charset="0"/>
              </a:rPr>
              <a:t> </a:t>
            </a:r>
            <a:r>
              <a:rPr lang="en-US" b="0" i="0" dirty="0" err="1">
                <a:solidFill>
                  <a:srgbClr val="000000"/>
                </a:solidFill>
                <a:effectLst/>
                <a:latin typeface="arial" charset="0"/>
              </a:rPr>
              <a:t>vivamus</a:t>
            </a:r>
            <a:r>
              <a:rPr lang="en-US" b="0" i="0" dirty="0">
                <a:solidFill>
                  <a:srgbClr val="000000"/>
                </a:solidFill>
                <a:effectLst/>
                <a:latin typeface="arial" charset="0"/>
              </a:rPr>
              <a:t>, </a:t>
            </a:r>
            <a:r>
              <a:rPr lang="en-US" b="0" i="0" dirty="0" err="1">
                <a:solidFill>
                  <a:srgbClr val="000000"/>
                </a:solidFill>
                <a:effectLst/>
                <a:latin typeface="arial" charset="0"/>
              </a:rPr>
              <a:t>augue</a:t>
            </a:r>
            <a:r>
              <a:rPr lang="en-US" b="0" i="0" dirty="0">
                <a:solidFill>
                  <a:srgbClr val="000000"/>
                </a:solidFill>
                <a:effectLst/>
                <a:latin typeface="arial" charset="0"/>
              </a:rPr>
              <a:t> </a:t>
            </a:r>
            <a:r>
              <a:rPr lang="en-US" b="0" i="0" dirty="0" err="1">
                <a:solidFill>
                  <a:srgbClr val="000000"/>
                </a:solidFill>
                <a:effectLst/>
                <a:latin typeface="arial" charset="0"/>
              </a:rPr>
              <a:t>suspendisse</a:t>
            </a:r>
            <a:r>
              <a:rPr lang="en-US" b="0" i="0" dirty="0">
                <a:solidFill>
                  <a:srgbClr val="000000"/>
                </a:solidFill>
                <a:effectLst/>
                <a:latin typeface="arial" charset="0"/>
              </a:rPr>
              <a:t> </a:t>
            </a:r>
            <a:r>
              <a:rPr lang="en-US" b="0" i="0" dirty="0" err="1">
                <a:solidFill>
                  <a:srgbClr val="000000"/>
                </a:solidFill>
                <a:effectLst/>
                <a:latin typeface="arial" charset="0"/>
              </a:rPr>
              <a:t>donec</a:t>
            </a:r>
            <a:r>
              <a:rPr lang="en-US" b="0" i="0" dirty="0">
                <a:solidFill>
                  <a:srgbClr val="000000"/>
                </a:solidFill>
                <a:effectLst/>
                <a:latin typeface="arial" charset="0"/>
              </a:rPr>
              <a:t> ac </a:t>
            </a:r>
            <a:r>
              <a:rPr lang="en-US" b="0" i="0" dirty="0" err="1">
                <a:solidFill>
                  <a:srgbClr val="000000"/>
                </a:solidFill>
                <a:effectLst/>
                <a:latin typeface="arial" charset="0"/>
              </a:rPr>
              <a:t>velit</a:t>
            </a:r>
            <a:r>
              <a:rPr lang="en-US" b="0" i="0" dirty="0">
                <a:solidFill>
                  <a:srgbClr val="000000"/>
                </a:solidFill>
                <a:effectLst/>
                <a:latin typeface="arial" charset="0"/>
              </a:rPr>
              <a:t> </a:t>
            </a:r>
            <a:r>
              <a:rPr lang="en-US" b="0" i="0" dirty="0" err="1">
                <a:solidFill>
                  <a:srgbClr val="000000"/>
                </a:solidFill>
                <a:effectLst/>
                <a:latin typeface="arial" charset="0"/>
              </a:rPr>
              <a:t>luctus</a:t>
            </a:r>
            <a:r>
              <a:rPr lang="en-US" b="0" i="0" dirty="0">
                <a:solidFill>
                  <a:srgbClr val="000000"/>
                </a:solidFill>
                <a:effectLst/>
                <a:latin typeface="arial" charset="0"/>
              </a:rPr>
              <a:t> id, </a:t>
            </a:r>
            <a:r>
              <a:rPr lang="en-US" b="0" i="0" dirty="0" err="1">
                <a:solidFill>
                  <a:srgbClr val="000000"/>
                </a:solidFill>
                <a:effectLst/>
                <a:latin typeface="arial" charset="0"/>
              </a:rPr>
              <a:t>facilisis</a:t>
            </a:r>
            <a:r>
              <a:rPr lang="en-US" b="0" i="0" dirty="0">
                <a:solidFill>
                  <a:srgbClr val="000000"/>
                </a:solidFill>
                <a:effectLst/>
                <a:latin typeface="arial" charset="0"/>
              </a:rPr>
              <a:t> </a:t>
            </a:r>
            <a:r>
              <a:rPr lang="en-US" b="0" i="0" dirty="0" err="1">
                <a:solidFill>
                  <a:srgbClr val="000000"/>
                </a:solidFill>
                <a:effectLst/>
                <a:latin typeface="arial" charset="0"/>
              </a:rPr>
              <a:t>cursus</a:t>
            </a:r>
            <a:r>
              <a:rPr lang="en-US" b="0" i="0" dirty="0">
                <a:solidFill>
                  <a:srgbClr val="000000"/>
                </a:solidFill>
                <a:effectLst/>
                <a:latin typeface="arial" charset="0"/>
              </a:rPr>
              <a:t> </a:t>
            </a:r>
            <a:r>
              <a:rPr lang="en-US" b="0" i="0" dirty="0" err="1">
                <a:solidFill>
                  <a:srgbClr val="000000"/>
                </a:solidFill>
                <a:effectLst/>
                <a:latin typeface="arial" charset="0"/>
              </a:rPr>
              <a:t>consectetur</a:t>
            </a:r>
            <a:r>
              <a:rPr lang="en-US" b="0" i="0" dirty="0">
                <a:solidFill>
                  <a:srgbClr val="000000"/>
                </a:solidFill>
                <a:effectLst/>
                <a:latin typeface="arial" charset="0"/>
              </a:rPr>
              <a:t> </a:t>
            </a:r>
            <a:r>
              <a:rPr lang="en-US" b="0" i="0" dirty="0" err="1">
                <a:solidFill>
                  <a:srgbClr val="000000"/>
                </a:solidFill>
                <a:effectLst/>
                <a:latin typeface="arial" charset="0"/>
              </a:rPr>
              <a:t>phasellus</a:t>
            </a:r>
            <a:r>
              <a:rPr lang="en-US" b="0" i="0" dirty="0">
                <a:solidFill>
                  <a:srgbClr val="000000"/>
                </a:solidFill>
                <a:effectLst/>
                <a:latin typeface="arial" charset="0"/>
              </a:rPr>
              <a:t> ante </a:t>
            </a:r>
            <a:r>
              <a:rPr lang="en-US" b="0" i="0" dirty="0" err="1">
                <a:solidFill>
                  <a:srgbClr val="000000"/>
                </a:solidFill>
                <a:effectLst/>
                <a:latin typeface="arial" charset="0"/>
              </a:rPr>
              <a:t>donec</a:t>
            </a:r>
            <a:r>
              <a:rPr lang="en-US" b="0" i="0" dirty="0">
                <a:solidFill>
                  <a:srgbClr val="000000"/>
                </a:solidFill>
                <a:effectLst/>
                <a:latin typeface="arial" charset="0"/>
              </a:rPr>
              <a:t>. </a:t>
            </a:r>
            <a:r>
              <a:rPr lang="en-US" b="0" i="0" dirty="0" err="1">
                <a:solidFill>
                  <a:srgbClr val="000000"/>
                </a:solidFill>
                <a:effectLst/>
                <a:latin typeface="arial" charset="0"/>
              </a:rPr>
              <a:t>Pellentesque</a:t>
            </a:r>
            <a:r>
              <a:rPr lang="en-US" b="0" i="0" dirty="0">
                <a:solidFill>
                  <a:srgbClr val="000000"/>
                </a:solidFill>
                <a:effectLst/>
                <a:latin typeface="arial" charset="0"/>
              </a:rPr>
              <a:t> </a:t>
            </a:r>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felis</a:t>
            </a:r>
            <a:r>
              <a:rPr lang="en-US" b="0" i="0" dirty="0">
                <a:solidFill>
                  <a:srgbClr val="000000"/>
                </a:solidFill>
                <a:effectLst/>
                <a:latin typeface="arial" charset="0"/>
              </a:rPr>
              <a:t>. Dolor </a:t>
            </a:r>
            <a:r>
              <a:rPr lang="en-US" b="0" i="0" dirty="0" err="1">
                <a:solidFill>
                  <a:srgbClr val="000000"/>
                </a:solidFill>
                <a:effectLst/>
                <a:latin typeface="arial" charset="0"/>
              </a:rPr>
              <a:t>doloremque</a:t>
            </a:r>
            <a:r>
              <a:rPr lang="en-US" b="0" i="0" dirty="0">
                <a:solidFill>
                  <a:srgbClr val="000000"/>
                </a:solidFill>
                <a:effectLst/>
                <a:latin typeface="arial" charset="0"/>
              </a:rPr>
              <a:t> </a:t>
            </a:r>
            <a:r>
              <a:rPr lang="en-US" b="0" i="0" dirty="0" err="1">
                <a:solidFill>
                  <a:srgbClr val="000000"/>
                </a:solidFill>
                <a:effectLst/>
                <a:latin typeface="arial" charset="0"/>
              </a:rPr>
              <a:t>tempora</a:t>
            </a:r>
            <a:r>
              <a:rPr lang="en-US" b="0" i="0" dirty="0">
                <a:solidFill>
                  <a:srgbClr val="000000"/>
                </a:solidFill>
                <a:effectLst/>
                <a:latin typeface="arial" charset="0"/>
              </a:rPr>
              <a:t>, </a:t>
            </a:r>
            <a:r>
              <a:rPr lang="en-US" b="0" i="0" dirty="0" err="1">
                <a:solidFill>
                  <a:srgbClr val="000000"/>
                </a:solidFill>
                <a:effectLst/>
                <a:latin typeface="arial" charset="0"/>
              </a:rPr>
              <a:t>neque</a:t>
            </a:r>
            <a:r>
              <a:rPr lang="en-US" b="0" i="0" dirty="0">
                <a:solidFill>
                  <a:srgbClr val="000000"/>
                </a:solidFill>
                <a:effectLst/>
                <a:latin typeface="arial" charset="0"/>
              </a:rPr>
              <a:t> </a:t>
            </a:r>
            <a:r>
              <a:rPr lang="en-US" b="0" i="0" dirty="0" err="1">
                <a:solidFill>
                  <a:srgbClr val="000000"/>
                </a:solidFill>
                <a:effectLst/>
                <a:latin typeface="arial" charset="0"/>
              </a:rPr>
              <a:t>laoreet</a:t>
            </a:r>
            <a:r>
              <a:rPr lang="en-US" b="0" i="0" dirty="0">
                <a:solidFill>
                  <a:srgbClr val="000000"/>
                </a:solidFill>
                <a:effectLst/>
                <a:latin typeface="arial" charset="0"/>
              </a:rPr>
              <a:t> </a:t>
            </a:r>
            <a:r>
              <a:rPr lang="en-US" b="0" i="0" dirty="0" err="1">
                <a:solidFill>
                  <a:srgbClr val="000000"/>
                </a:solidFill>
                <a:effectLst/>
                <a:latin typeface="arial" charset="0"/>
              </a:rPr>
              <a:t>est</a:t>
            </a:r>
            <a:r>
              <a:rPr lang="en-US" b="0" i="0" dirty="0">
                <a:solidFill>
                  <a:srgbClr val="000000"/>
                </a:solidFill>
                <a:effectLst/>
                <a:latin typeface="arial" charset="0"/>
              </a:rPr>
              <a:t> </a:t>
            </a:r>
            <a:r>
              <a:rPr lang="en-US" b="0" i="0" dirty="0" err="1">
                <a:solidFill>
                  <a:srgbClr val="000000"/>
                </a:solidFill>
                <a:effectLst/>
                <a:latin typeface="arial" charset="0"/>
              </a:rPr>
              <a:t>enim</a:t>
            </a:r>
            <a:r>
              <a:rPr lang="en-US" b="0" i="0" dirty="0">
                <a:solidFill>
                  <a:srgbClr val="000000"/>
                </a:solidFill>
                <a:effectLst/>
                <a:latin typeface="arial" charset="0"/>
              </a:rPr>
              <a:t> non sit sed.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nunc</a:t>
            </a:r>
            <a:r>
              <a:rPr lang="en-US" b="0" i="0" dirty="0">
                <a:solidFill>
                  <a:srgbClr val="000000"/>
                </a:solidFill>
                <a:effectLst/>
                <a:latin typeface="arial" charset="0"/>
              </a:rPr>
              <a:t> </a:t>
            </a:r>
            <a:r>
              <a:rPr lang="en-US" b="0" i="0" dirty="0" err="1">
                <a:solidFill>
                  <a:srgbClr val="000000"/>
                </a:solidFill>
                <a:effectLst/>
                <a:latin typeface="arial" charset="0"/>
              </a:rPr>
              <a:t>purus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a:t>
            </a:r>
            <a:r>
              <a:rPr lang="en-US" b="0" i="0" dirty="0" err="1">
                <a:solidFill>
                  <a:srgbClr val="000000"/>
                </a:solidFill>
                <a:effectLst/>
                <a:latin typeface="arial" charset="0"/>
              </a:rPr>
              <a:t>dapibus</a:t>
            </a:r>
            <a:r>
              <a:rPr lang="en-US" b="0" i="0" dirty="0">
                <a:solidFill>
                  <a:srgbClr val="000000"/>
                </a:solidFill>
                <a:effectLst/>
                <a:latin typeface="arial" charset="0"/>
              </a:rPr>
              <a:t> </a:t>
            </a:r>
            <a:r>
              <a:rPr lang="en-US" b="0" i="0" dirty="0" err="1">
                <a:solidFill>
                  <a:srgbClr val="000000"/>
                </a:solidFill>
                <a:effectLst/>
                <a:latin typeface="arial" charset="0"/>
              </a:rPr>
              <a:t>vestibulum</a:t>
            </a:r>
            <a:r>
              <a:rPr lang="en-US" b="0" i="0" dirty="0">
                <a:solidFill>
                  <a:srgbClr val="000000"/>
                </a:solidFill>
                <a:effectLst/>
                <a:latin typeface="arial" charset="0"/>
              </a:rPr>
              <a:t> </a:t>
            </a:r>
            <a:r>
              <a:rPr lang="en-US" b="0" i="0" dirty="0" err="1">
                <a:solidFill>
                  <a:srgbClr val="000000"/>
                </a:solidFill>
                <a:effectLst/>
                <a:latin typeface="arial" charset="0"/>
              </a:rPr>
              <a:t>donec</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lectus</a:t>
            </a:r>
            <a:r>
              <a:rPr lang="en-US" b="0" i="0" dirty="0">
                <a:solidFill>
                  <a:srgbClr val="000000"/>
                </a:solidFill>
                <a:effectLst/>
                <a:latin typeface="arial" charset="0"/>
              </a:rPr>
              <a:t> </a:t>
            </a:r>
            <a:r>
              <a:rPr lang="en-US" b="0" i="0" dirty="0" err="1">
                <a:solidFill>
                  <a:srgbClr val="000000"/>
                </a:solidFill>
                <a:effectLst/>
                <a:latin typeface="arial" charset="0"/>
              </a:rPr>
              <a:t>proin</a:t>
            </a:r>
            <a:r>
              <a:rPr lang="en-US" b="0" i="0" dirty="0">
                <a:solidFill>
                  <a:srgbClr val="000000"/>
                </a:solidFill>
                <a:effectLst/>
                <a:latin typeface="arial" charset="0"/>
              </a:rPr>
              <a:t> </a:t>
            </a:r>
            <a:r>
              <a:rPr lang="en-US" b="0" i="0" dirty="0" err="1">
                <a:solidFill>
                  <a:srgbClr val="000000"/>
                </a:solidFill>
                <a:effectLst/>
                <a:latin typeface="arial" charset="0"/>
              </a:rPr>
              <a:t>morbi</a:t>
            </a:r>
            <a:r>
              <a:rPr lang="en-US" b="0" i="0" dirty="0">
                <a:solidFill>
                  <a:srgbClr val="000000"/>
                </a:solidFill>
                <a:effectLst/>
                <a:latin typeface="arial" charset="0"/>
              </a:rPr>
              <a:t> </a:t>
            </a:r>
            <a:r>
              <a:rPr lang="en-US" b="0" i="0" dirty="0" err="1">
                <a:solidFill>
                  <a:srgbClr val="000000"/>
                </a:solidFill>
                <a:effectLst/>
                <a:latin typeface="arial" charset="0"/>
              </a:rPr>
              <a:t>imperdiet</a:t>
            </a:r>
            <a:r>
              <a:rPr lang="en-US" b="0" i="0" dirty="0">
                <a:solidFill>
                  <a:srgbClr val="000000"/>
                </a:solidFill>
                <a:effectLst/>
                <a:latin typeface="arial" charset="0"/>
              </a:rPr>
              <a:t>. </a:t>
            </a:r>
          </a:p>
          <a:p>
            <a:r>
              <a:rPr lang="en-US" b="0" i="0" dirty="0">
                <a:solidFill>
                  <a:srgbClr val="000000"/>
                </a:solidFill>
                <a:effectLst/>
                <a:latin typeface="arial" charset="0"/>
              </a:rPr>
              <a:t>Ac </a:t>
            </a:r>
            <a:r>
              <a:rPr lang="en-US" b="0" i="0" dirty="0" err="1">
                <a:solidFill>
                  <a:srgbClr val="000000"/>
                </a:solidFill>
                <a:effectLst/>
                <a:latin typeface="arial" charset="0"/>
              </a:rPr>
              <a:t>neque</a:t>
            </a:r>
            <a:r>
              <a:rPr lang="en-US" b="0" i="0" dirty="0">
                <a:solidFill>
                  <a:srgbClr val="000000"/>
                </a:solidFill>
                <a:effectLst/>
                <a:latin typeface="arial" charset="0"/>
              </a:rPr>
              <a:t> quam, </a:t>
            </a:r>
            <a:r>
              <a:rPr lang="en-US" b="0" i="0" dirty="0" err="1">
                <a:solidFill>
                  <a:srgbClr val="000000"/>
                </a:solidFill>
                <a:effectLst/>
                <a:latin typeface="arial" charset="0"/>
              </a:rPr>
              <a:t>eiusmod</a:t>
            </a:r>
            <a:r>
              <a:rPr lang="en-US" b="0" i="0" dirty="0">
                <a:solidFill>
                  <a:srgbClr val="000000"/>
                </a:solidFill>
                <a:effectLst/>
                <a:latin typeface="arial" charset="0"/>
              </a:rPr>
              <a:t> </a:t>
            </a:r>
            <a:r>
              <a:rPr lang="en-US" b="0" i="0" dirty="0" err="1">
                <a:solidFill>
                  <a:srgbClr val="000000"/>
                </a:solidFill>
                <a:effectLst/>
                <a:latin typeface="arial" charset="0"/>
              </a:rPr>
              <a:t>nec</a:t>
            </a:r>
            <a:r>
              <a:rPr lang="en-US" b="0" i="0" dirty="0">
                <a:solidFill>
                  <a:srgbClr val="000000"/>
                </a:solidFill>
                <a:effectLst/>
                <a:latin typeface="arial" charset="0"/>
              </a:rPr>
              <a:t> </a:t>
            </a:r>
            <a:r>
              <a:rPr lang="en-US" b="0" i="0" dirty="0" err="1">
                <a:solidFill>
                  <a:srgbClr val="000000"/>
                </a:solidFill>
                <a:effectLst/>
                <a:latin typeface="arial" charset="0"/>
              </a:rPr>
              <a:t>ultricies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mi </a:t>
            </a:r>
            <a:r>
              <a:rPr lang="en-US" b="0" i="0" dirty="0" err="1">
                <a:solidFill>
                  <a:srgbClr val="000000"/>
                </a:solidFill>
                <a:effectLst/>
                <a:latin typeface="arial" charset="0"/>
              </a:rPr>
              <a:t>nec</a:t>
            </a:r>
            <a:r>
              <a:rPr lang="en-US" b="0" i="0" dirty="0">
                <a:solidFill>
                  <a:srgbClr val="000000"/>
                </a:solidFill>
                <a:effectLst/>
                <a:latin typeface="arial" charset="0"/>
              </a:rPr>
              <a:t> </a:t>
            </a:r>
            <a:r>
              <a:rPr lang="en-US" b="0" i="0" dirty="0" err="1">
                <a:solidFill>
                  <a:srgbClr val="000000"/>
                </a:solidFill>
                <a:effectLst/>
                <a:latin typeface="arial" charset="0"/>
              </a:rPr>
              <a:t>amet</a:t>
            </a:r>
            <a:r>
              <a:rPr lang="en-US" b="0" i="0" dirty="0">
                <a:solidFill>
                  <a:srgbClr val="000000"/>
                </a:solidFill>
                <a:effectLst/>
                <a:latin typeface="arial" charset="0"/>
              </a:rPr>
              <a:t>. Est </a:t>
            </a:r>
            <a:r>
              <a:rPr lang="en-US" b="0" i="0" dirty="0" err="1">
                <a:solidFill>
                  <a:srgbClr val="000000"/>
                </a:solidFill>
                <a:effectLst/>
                <a:latin typeface="arial" charset="0"/>
              </a:rPr>
              <a:t>phasellus</a:t>
            </a:r>
            <a:r>
              <a:rPr lang="en-US" b="0" i="0" dirty="0">
                <a:solidFill>
                  <a:srgbClr val="000000"/>
                </a:solidFill>
                <a:effectLst/>
                <a:latin typeface="arial" charset="0"/>
              </a:rPr>
              <a:t> </a:t>
            </a:r>
            <a:r>
              <a:rPr lang="en-US" b="0" i="0" dirty="0" err="1">
                <a:solidFill>
                  <a:srgbClr val="000000"/>
                </a:solidFill>
                <a:effectLst/>
                <a:latin typeface="arial" charset="0"/>
              </a:rPr>
              <a:t>quis</a:t>
            </a:r>
            <a:r>
              <a:rPr lang="en-US" b="0" i="0" dirty="0">
                <a:solidFill>
                  <a:srgbClr val="000000"/>
                </a:solidFill>
                <a:effectLst/>
                <a:latin typeface="arial" charset="0"/>
              </a:rPr>
              <a:t> at mi </a:t>
            </a:r>
            <a:r>
              <a:rPr lang="en-US" b="0" i="0" dirty="0" err="1">
                <a:solidFill>
                  <a:srgbClr val="000000"/>
                </a:solidFill>
                <a:effectLst/>
                <a:latin typeface="arial" charset="0"/>
              </a:rPr>
              <a:t>vel</a:t>
            </a:r>
            <a:r>
              <a:rPr lang="en-US" b="0" i="0" dirty="0">
                <a:solidFill>
                  <a:srgbClr val="000000"/>
                </a:solidFill>
                <a:effectLst/>
                <a:latin typeface="arial" charset="0"/>
              </a:rPr>
              <a:t> </a:t>
            </a:r>
            <a:r>
              <a:rPr lang="en-US" b="0" i="0" dirty="0" err="1">
                <a:solidFill>
                  <a:srgbClr val="000000"/>
                </a:solidFill>
                <a:effectLst/>
                <a:latin typeface="arial" charset="0"/>
              </a:rPr>
              <a:t>quis</a:t>
            </a:r>
            <a:r>
              <a:rPr lang="en-US" b="0" i="0" dirty="0">
                <a:solidFill>
                  <a:srgbClr val="000000"/>
                </a:solidFill>
                <a:effectLst/>
                <a:latin typeface="arial" charset="0"/>
              </a:rPr>
              <a:t>, </a:t>
            </a:r>
            <a:r>
              <a:rPr lang="en-US" b="0" i="0" dirty="0" err="1">
                <a:solidFill>
                  <a:srgbClr val="000000"/>
                </a:solidFill>
                <a:effectLst/>
                <a:latin typeface="arial" charset="0"/>
              </a:rPr>
              <a:t>gravida</a:t>
            </a:r>
            <a:r>
              <a:rPr lang="en-US" b="0" i="0" dirty="0">
                <a:solidFill>
                  <a:srgbClr val="000000"/>
                </a:solidFill>
                <a:effectLst/>
                <a:latin typeface="arial" charset="0"/>
              </a:rPr>
              <a:t> </a:t>
            </a:r>
            <a:r>
              <a:rPr lang="en-US" b="0" i="0" dirty="0" err="1">
                <a:solidFill>
                  <a:srgbClr val="000000"/>
                </a:solidFill>
                <a:effectLst/>
                <a:latin typeface="arial" charset="0"/>
              </a:rPr>
              <a:t>pede</a:t>
            </a:r>
            <a:r>
              <a:rPr lang="en-US" b="0" i="0" dirty="0">
                <a:solidFill>
                  <a:srgbClr val="000000"/>
                </a:solidFill>
                <a:effectLst/>
                <a:latin typeface="arial" charset="0"/>
              </a:rPr>
              <a:t> </a:t>
            </a:r>
            <a:r>
              <a:rPr lang="en-US" b="0" i="0" dirty="0" err="1">
                <a:solidFill>
                  <a:srgbClr val="000000"/>
                </a:solidFill>
                <a:effectLst/>
                <a:latin typeface="arial" charset="0"/>
              </a:rPr>
              <a:t>duis</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pede</a:t>
            </a:r>
            <a:r>
              <a:rPr lang="en-US" b="0" i="0" dirty="0">
                <a:solidFill>
                  <a:srgbClr val="000000"/>
                </a:solidFill>
                <a:effectLst/>
                <a:latin typeface="arial" charset="0"/>
              </a:rPr>
              <a:t> </a:t>
            </a:r>
            <a:r>
              <a:rPr lang="en-US" b="0" i="0" dirty="0" err="1">
                <a:solidFill>
                  <a:srgbClr val="000000"/>
                </a:solidFill>
                <a:effectLst/>
                <a:latin typeface="arial" charset="0"/>
              </a:rPr>
              <a:t>faucibus</a:t>
            </a:r>
            <a:r>
              <a:rPr lang="en-US" b="0" i="0" dirty="0">
                <a:solidFill>
                  <a:srgbClr val="000000"/>
                </a:solidFill>
                <a:effectLst/>
                <a:latin typeface="arial" charset="0"/>
              </a:rPr>
              <a:t> </a:t>
            </a:r>
            <a:r>
              <a:rPr lang="en-US" b="0" i="0" dirty="0" err="1">
                <a:solidFill>
                  <a:srgbClr val="000000"/>
                </a:solidFill>
                <a:effectLst/>
                <a:latin typeface="arial" charset="0"/>
              </a:rPr>
              <a:t>tincidunt</a:t>
            </a:r>
            <a:r>
              <a:rPr lang="en-US" b="0" i="0" dirty="0">
                <a:solidFill>
                  <a:srgbClr val="000000"/>
                </a:solidFill>
                <a:effectLst/>
                <a:latin typeface="arial" charset="0"/>
              </a:rPr>
              <a:t>, </a:t>
            </a:r>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turpis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Tempus </a:t>
            </a:r>
            <a:r>
              <a:rPr lang="en-US" b="0" i="0" dirty="0" err="1">
                <a:solidFill>
                  <a:srgbClr val="000000"/>
                </a:solidFill>
                <a:effectLst/>
                <a:latin typeface="arial" charset="0"/>
              </a:rPr>
              <a:t>neque</a:t>
            </a:r>
            <a:r>
              <a:rPr lang="en-US" b="0" i="0" dirty="0">
                <a:solidFill>
                  <a:srgbClr val="000000"/>
                </a:solidFill>
                <a:effectLst/>
                <a:latin typeface="arial" charset="0"/>
              </a:rPr>
              <a:t> </a:t>
            </a:r>
            <a:r>
              <a:rPr lang="en-US" b="0" i="0" dirty="0" err="1">
                <a:solidFill>
                  <a:srgbClr val="000000"/>
                </a:solidFill>
                <a:effectLst/>
                <a:latin typeface="arial" charset="0"/>
              </a:rPr>
              <a:t>commodo</a:t>
            </a:r>
            <a:r>
              <a:rPr lang="en-US" b="0" i="0" dirty="0">
                <a:solidFill>
                  <a:srgbClr val="000000"/>
                </a:solidFill>
                <a:effectLst/>
                <a:latin typeface="arial" charset="0"/>
              </a:rPr>
              <a:t> </a:t>
            </a:r>
            <a:r>
              <a:rPr lang="en-US" b="0" i="0" dirty="0" err="1">
                <a:solidFill>
                  <a:srgbClr val="000000"/>
                </a:solidFill>
                <a:effectLst/>
                <a:latin typeface="arial" charset="0"/>
              </a:rPr>
              <a:t>sem</a:t>
            </a:r>
            <a:r>
              <a:rPr lang="en-US" b="0" i="0" dirty="0">
                <a:solidFill>
                  <a:srgbClr val="000000"/>
                </a:solidFill>
                <a:effectLst/>
                <a:latin typeface="arial" charset="0"/>
              </a:rPr>
              <a:t> quam, </a:t>
            </a:r>
            <a:r>
              <a:rPr lang="en-US" b="0" i="0" dirty="0" err="1">
                <a:solidFill>
                  <a:srgbClr val="000000"/>
                </a:solidFill>
                <a:effectLst/>
                <a:latin typeface="arial" charset="0"/>
              </a:rPr>
              <a:t>eros</a:t>
            </a:r>
            <a:r>
              <a:rPr lang="en-US" b="0" i="0" dirty="0">
                <a:solidFill>
                  <a:srgbClr val="000000"/>
                </a:solidFill>
                <a:effectLst/>
                <a:latin typeface="arial" charset="0"/>
              </a:rPr>
              <a:t> </a:t>
            </a:r>
            <a:r>
              <a:rPr lang="en-US" b="0" i="0" dirty="0" err="1">
                <a:solidFill>
                  <a:srgbClr val="000000"/>
                </a:solidFill>
                <a:effectLst/>
                <a:latin typeface="arial" charset="0"/>
              </a:rPr>
              <a:t>penatibus</a:t>
            </a:r>
            <a:r>
              <a:rPr lang="en-US" b="0" i="0" dirty="0">
                <a:solidFill>
                  <a:srgbClr val="000000"/>
                </a:solidFill>
                <a:effectLst/>
                <a:latin typeface="arial" charset="0"/>
              </a:rPr>
              <a:t> lacus libero semper </a:t>
            </a:r>
            <a:r>
              <a:rPr lang="en-US" b="0" i="0" dirty="0" err="1">
                <a:solidFill>
                  <a:srgbClr val="000000"/>
                </a:solidFill>
                <a:effectLst/>
                <a:latin typeface="arial" charset="0"/>
              </a:rPr>
              <a:t>pretium</a:t>
            </a:r>
            <a:r>
              <a:rPr lang="en-US" b="0" i="0" dirty="0">
                <a:solidFill>
                  <a:srgbClr val="000000"/>
                </a:solidFill>
                <a:effectLst/>
                <a:latin typeface="arial" charset="0"/>
              </a:rPr>
              <a:t>, </a:t>
            </a:r>
            <a:r>
              <a:rPr lang="en-US" b="0" i="0" dirty="0" err="1">
                <a:solidFill>
                  <a:srgbClr val="000000"/>
                </a:solidFill>
                <a:effectLst/>
                <a:latin typeface="arial" charset="0"/>
              </a:rPr>
              <a:t>imperdiet</a:t>
            </a:r>
            <a:r>
              <a:rPr lang="en-US" b="0" i="0" dirty="0">
                <a:solidFill>
                  <a:srgbClr val="000000"/>
                </a:solidFill>
                <a:effectLst/>
                <a:latin typeface="arial" charset="0"/>
              </a:rPr>
              <a:t> </a:t>
            </a:r>
            <a:r>
              <a:rPr lang="en-US" b="0" i="0" dirty="0" err="1">
                <a:solidFill>
                  <a:srgbClr val="000000"/>
                </a:solidFill>
                <a:effectLst/>
                <a:latin typeface="arial" charset="0"/>
              </a:rPr>
              <a:t>odio</a:t>
            </a:r>
            <a:r>
              <a:rPr lang="en-US" b="0" i="0" dirty="0">
                <a:solidFill>
                  <a:srgbClr val="000000"/>
                </a:solidFill>
                <a:effectLst/>
                <a:latin typeface="arial" charset="0"/>
              </a:rPr>
              <a:t> </a:t>
            </a:r>
            <a:r>
              <a:rPr lang="en-US" b="0" i="0" dirty="0" err="1">
                <a:solidFill>
                  <a:srgbClr val="000000"/>
                </a:solidFill>
                <a:effectLst/>
                <a:latin typeface="arial" charset="0"/>
              </a:rPr>
              <a:t>eros</a:t>
            </a:r>
            <a:r>
              <a:rPr lang="en-US" b="0" i="0" dirty="0">
                <a:solidFill>
                  <a:srgbClr val="000000"/>
                </a:solidFill>
                <a:effectLst/>
                <a:latin typeface="arial" charset="0"/>
              </a:rPr>
              <a:t> </a:t>
            </a:r>
            <a:r>
              <a:rPr lang="en-US" b="0" i="0" dirty="0" err="1">
                <a:solidFill>
                  <a:srgbClr val="000000"/>
                </a:solidFill>
                <a:effectLst/>
                <a:latin typeface="arial" charset="0"/>
              </a:rPr>
              <a:t>nobis</a:t>
            </a:r>
            <a:r>
              <a:rPr lang="en-US" b="0" i="0" dirty="0">
                <a:solidFill>
                  <a:srgbClr val="000000"/>
                </a:solidFill>
                <a:effectLst/>
                <a:latin typeface="arial" charset="0"/>
              </a:rPr>
              <a:t> </a:t>
            </a:r>
            <a:r>
              <a:rPr lang="en-US" b="0" i="0" dirty="0" err="1">
                <a:solidFill>
                  <a:srgbClr val="000000"/>
                </a:solidFill>
                <a:effectLst/>
                <a:latin typeface="arial" charset="0"/>
              </a:rPr>
              <a:t>nunc</a:t>
            </a:r>
            <a:r>
              <a:rPr lang="en-US" b="0" i="0" dirty="0">
                <a:solidFill>
                  <a:srgbClr val="000000"/>
                </a:solidFill>
                <a:effectLst/>
                <a:latin typeface="arial" charset="0"/>
              </a:rPr>
              <a:t> </a:t>
            </a:r>
            <a:r>
              <a:rPr lang="en-US" b="0" i="0" dirty="0" err="1">
                <a:solidFill>
                  <a:srgbClr val="000000"/>
                </a:solidFill>
                <a:effectLst/>
                <a:latin typeface="arial" charset="0"/>
              </a:rPr>
              <a:t>sodales</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a:t>
            </a:r>
            <a:r>
              <a:rPr lang="en-US" b="0" i="0" dirty="0" err="1">
                <a:solidFill>
                  <a:srgbClr val="000000"/>
                </a:solidFill>
                <a:effectLst/>
                <a:latin typeface="arial" charset="0"/>
              </a:rPr>
              <a:t>tristique</a:t>
            </a:r>
            <a:r>
              <a:rPr lang="en-US" b="0" i="0" dirty="0">
                <a:solidFill>
                  <a:srgbClr val="000000"/>
                </a:solidFill>
                <a:effectLst/>
                <a:latin typeface="arial" charset="0"/>
              </a:rPr>
              <a:t> vitae magna </a:t>
            </a:r>
            <a:r>
              <a:rPr lang="en-US" b="0" i="0" dirty="0" err="1">
                <a:solidFill>
                  <a:srgbClr val="000000"/>
                </a:solidFill>
                <a:effectLst/>
                <a:latin typeface="arial" charset="0"/>
              </a:rPr>
              <a:t>pede</a:t>
            </a:r>
            <a:r>
              <a:rPr lang="en-US" b="0" i="0" dirty="0">
                <a:solidFill>
                  <a:srgbClr val="000000"/>
                </a:solidFill>
                <a:effectLst/>
                <a:latin typeface="arial" charset="0"/>
              </a:rPr>
              <a:t> </a:t>
            </a:r>
            <a:r>
              <a:rPr lang="en-US" b="0" i="0" dirty="0" err="1">
                <a:solidFill>
                  <a:srgbClr val="000000"/>
                </a:solidFill>
                <a:effectLst/>
                <a:latin typeface="arial" charset="0"/>
              </a:rPr>
              <a:t>amet</a:t>
            </a:r>
            <a:r>
              <a:rPr lang="en-US" b="0" i="0" dirty="0">
                <a:solidFill>
                  <a:srgbClr val="000000"/>
                </a:solidFill>
                <a:effectLst/>
                <a:latin typeface="arial" charset="0"/>
              </a:rPr>
              <a:t> non. </a:t>
            </a:r>
            <a:r>
              <a:rPr lang="en-US" b="0" i="0" dirty="0" err="1">
                <a:solidFill>
                  <a:srgbClr val="000000"/>
                </a:solidFill>
                <a:effectLst/>
                <a:latin typeface="arial" charset="0"/>
              </a:rPr>
              <a:t>Lectus</a:t>
            </a:r>
            <a:r>
              <a:rPr lang="en-US" b="0" i="0" dirty="0">
                <a:solidFill>
                  <a:srgbClr val="000000"/>
                </a:solidFill>
                <a:effectLst/>
                <a:latin typeface="arial" charset="0"/>
              </a:rPr>
              <a:t> </a:t>
            </a:r>
            <a:r>
              <a:rPr lang="en-US" b="0" i="0" dirty="0" err="1">
                <a:solidFill>
                  <a:srgbClr val="000000"/>
                </a:solidFill>
                <a:effectLst/>
                <a:latin typeface="arial" charset="0"/>
              </a:rPr>
              <a:t>morbi</a:t>
            </a:r>
            <a:r>
              <a:rPr lang="en-US" b="0" i="0" dirty="0">
                <a:solidFill>
                  <a:srgbClr val="000000"/>
                </a:solidFill>
                <a:effectLst/>
                <a:latin typeface="arial" charset="0"/>
              </a:rPr>
              <a:t> </a:t>
            </a:r>
            <a:r>
              <a:rPr lang="en-US" b="0" i="0" dirty="0" err="1">
                <a:solidFill>
                  <a:srgbClr val="000000"/>
                </a:solidFill>
                <a:effectLst/>
                <a:latin typeface="arial" charset="0"/>
              </a:rPr>
              <a:t>pede</a:t>
            </a:r>
            <a:r>
              <a:rPr lang="en-US" b="0" i="0" dirty="0">
                <a:solidFill>
                  <a:srgbClr val="000000"/>
                </a:solidFill>
                <a:effectLst/>
                <a:latin typeface="arial" charset="0"/>
              </a:rPr>
              <a:t> ac </a:t>
            </a:r>
            <a:r>
              <a:rPr lang="en-US" b="0" i="0" dirty="0" err="1">
                <a:solidFill>
                  <a:srgbClr val="000000"/>
                </a:solidFill>
                <a:effectLst/>
                <a:latin typeface="arial" charset="0"/>
              </a:rPr>
              <a:t>vestibulum</a:t>
            </a:r>
            <a:r>
              <a:rPr lang="en-US" b="0" i="0" dirty="0">
                <a:solidFill>
                  <a:srgbClr val="000000"/>
                </a:solidFill>
                <a:effectLst/>
                <a:latin typeface="arial" charset="0"/>
              </a:rPr>
              <a:t> </a:t>
            </a:r>
            <a:r>
              <a:rPr lang="en-US" b="0" i="0" dirty="0" err="1">
                <a:solidFill>
                  <a:srgbClr val="000000"/>
                </a:solidFill>
                <a:effectLst/>
                <a:latin typeface="arial" charset="0"/>
              </a:rPr>
              <a:t>ut</a:t>
            </a:r>
            <a:r>
              <a:rPr lang="en-US" b="0" i="0" dirty="0">
                <a:solidFill>
                  <a:srgbClr val="000000"/>
                </a:solidFill>
                <a:effectLst/>
                <a:latin typeface="arial" charset="0"/>
              </a:rPr>
              <a:t> dui. Et tempus </a:t>
            </a:r>
            <a:r>
              <a:rPr lang="en-US" b="0" i="0" dirty="0" err="1">
                <a:solidFill>
                  <a:srgbClr val="000000"/>
                </a:solidFill>
                <a:effectLst/>
                <a:latin typeface="arial" charset="0"/>
              </a:rPr>
              <a:t>ullamcorper</a:t>
            </a:r>
            <a:r>
              <a:rPr lang="en-US" b="0" i="0" dirty="0">
                <a:solidFill>
                  <a:srgbClr val="000000"/>
                </a:solidFill>
                <a:effectLst/>
                <a:latin typeface="arial" charset="0"/>
              </a:rPr>
              <a:t> mi </a:t>
            </a:r>
            <a:r>
              <a:rPr lang="en-US" b="0" i="0" dirty="0" err="1">
                <a:solidFill>
                  <a:srgbClr val="000000"/>
                </a:solidFill>
                <a:effectLst/>
                <a:latin typeface="arial" charset="0"/>
              </a:rPr>
              <a:t>fringilla</a:t>
            </a:r>
            <a:r>
              <a:rPr lang="en-US" b="0" i="0" dirty="0">
                <a:solidFill>
                  <a:srgbClr val="000000"/>
                </a:solidFill>
                <a:effectLst/>
                <a:latin typeface="arial" charset="0"/>
              </a:rPr>
              <a:t> </a:t>
            </a:r>
            <a:r>
              <a:rPr lang="en-US" b="0" i="0" dirty="0" err="1">
                <a:solidFill>
                  <a:srgbClr val="000000"/>
                </a:solidFill>
                <a:effectLst/>
                <a:latin typeface="arial" charset="0"/>
              </a:rPr>
              <a:t>donec</a:t>
            </a:r>
            <a:r>
              <a:rPr lang="en-US" b="0" i="0" dirty="0">
                <a:solidFill>
                  <a:srgbClr val="000000"/>
                </a:solidFill>
                <a:effectLst/>
                <a:latin typeface="arial" charset="0"/>
              </a:rPr>
              <a:t> </a:t>
            </a:r>
            <a:r>
              <a:rPr lang="en-US" b="0" i="0" dirty="0" err="1">
                <a:solidFill>
                  <a:srgbClr val="000000"/>
                </a:solidFill>
                <a:effectLst/>
                <a:latin typeface="arial" charset="0"/>
              </a:rPr>
              <a:t>diam</a:t>
            </a:r>
            <a:r>
              <a:rPr lang="en-US" b="0" i="0" dirty="0">
                <a:solidFill>
                  <a:srgbClr val="000000"/>
                </a:solidFill>
                <a:effectLst/>
                <a:latin typeface="arial" charset="0"/>
              </a:rPr>
              <a:t>, </a:t>
            </a:r>
            <a:r>
              <a:rPr lang="en-US" b="0" i="0" dirty="0" err="1">
                <a:solidFill>
                  <a:srgbClr val="000000"/>
                </a:solidFill>
                <a:effectLst/>
                <a:latin typeface="arial" charset="0"/>
              </a:rPr>
              <a:t>posuere</a:t>
            </a:r>
            <a:r>
              <a:rPr lang="en-US" b="0" i="0" dirty="0">
                <a:solidFill>
                  <a:srgbClr val="000000"/>
                </a:solidFill>
                <a:effectLst/>
                <a:latin typeface="arial" charset="0"/>
              </a:rPr>
              <a:t> </a:t>
            </a:r>
            <a:r>
              <a:rPr lang="en-US" b="0" i="0" dirty="0" err="1">
                <a:solidFill>
                  <a:srgbClr val="000000"/>
                </a:solidFill>
                <a:effectLst/>
                <a:latin typeface="arial" charset="0"/>
              </a:rPr>
              <a:t>arcu</a:t>
            </a:r>
            <a:r>
              <a:rPr lang="en-US" b="0" i="0" dirty="0">
                <a:solidFill>
                  <a:srgbClr val="000000"/>
                </a:solidFill>
                <a:effectLst/>
                <a:latin typeface="arial" charset="0"/>
              </a:rPr>
              <a:t> </a:t>
            </a:r>
            <a:r>
              <a:rPr lang="en-US" b="0" i="0" dirty="0" err="1">
                <a:solidFill>
                  <a:srgbClr val="000000"/>
                </a:solidFill>
                <a:effectLst/>
                <a:latin typeface="arial" charset="0"/>
              </a:rPr>
              <a:t>aenean</a:t>
            </a:r>
            <a:r>
              <a:rPr lang="en-US" b="0" i="0" dirty="0">
                <a:solidFill>
                  <a:srgbClr val="000000"/>
                </a:solidFill>
                <a:effectLst/>
                <a:latin typeface="arial" charset="0"/>
              </a:rPr>
              <a:t> in </a:t>
            </a:r>
            <a:r>
              <a:rPr lang="en-US" b="0" i="0" dirty="0" err="1">
                <a:solidFill>
                  <a:srgbClr val="000000"/>
                </a:solidFill>
                <a:effectLst/>
                <a:latin typeface="arial" charset="0"/>
              </a:rPr>
              <a:t>elit</a:t>
            </a:r>
            <a:r>
              <a:rPr lang="en-US" b="0" i="0" dirty="0">
                <a:solidFill>
                  <a:srgbClr val="000000"/>
                </a:solidFill>
                <a:effectLst/>
                <a:latin typeface="arial" charset="0"/>
              </a:rPr>
              <a:t>, </a:t>
            </a:r>
            <a:r>
              <a:rPr lang="en-US" b="0" i="0" dirty="0" err="1">
                <a:solidFill>
                  <a:srgbClr val="000000"/>
                </a:solidFill>
                <a:effectLst/>
                <a:latin typeface="arial" charset="0"/>
              </a:rPr>
              <a:t>augue</a:t>
            </a:r>
            <a:r>
              <a:rPr lang="en-US" b="0" i="0" dirty="0">
                <a:solidFill>
                  <a:srgbClr val="000000"/>
                </a:solidFill>
                <a:effectLst/>
                <a:latin typeface="arial" charset="0"/>
              </a:rPr>
              <a:t> </a:t>
            </a:r>
            <a:r>
              <a:rPr lang="en-US" b="0" i="0" dirty="0" err="1">
                <a:solidFill>
                  <a:srgbClr val="000000"/>
                </a:solidFill>
                <a:effectLst/>
                <a:latin typeface="arial" charset="0"/>
              </a:rPr>
              <a:t>duis</a:t>
            </a:r>
            <a:r>
              <a:rPr lang="en-US" b="0" i="0" dirty="0">
                <a:solidFill>
                  <a:srgbClr val="000000"/>
                </a:solidFill>
                <a:effectLst/>
                <a:latin typeface="arial" charset="0"/>
              </a:rPr>
              <a:t> </a:t>
            </a:r>
            <a:r>
              <a:rPr lang="en-US" b="0" i="0" dirty="0" err="1">
                <a:solidFill>
                  <a:srgbClr val="000000"/>
                </a:solidFill>
                <a:effectLst/>
                <a:latin typeface="arial" charset="0"/>
              </a:rPr>
              <a:t>tincidunt</a:t>
            </a:r>
            <a:r>
              <a:rPr lang="en-US" b="0" i="0" dirty="0">
                <a:solidFill>
                  <a:srgbClr val="000000"/>
                </a:solidFill>
                <a:effectLst/>
                <a:latin typeface="arial" charset="0"/>
              </a:rPr>
              <a:t> vitae non. </a:t>
            </a:r>
          </a:p>
          <a:p>
            <a:r>
              <a:rPr lang="en-US" b="0" i="0" dirty="0" err="1">
                <a:solidFill>
                  <a:srgbClr val="000000"/>
                </a:solidFill>
                <a:effectLst/>
                <a:latin typeface="arial" charset="0"/>
              </a:rPr>
              <a:t>Arcu</a:t>
            </a:r>
            <a:r>
              <a:rPr lang="en-US" b="0" i="0" dirty="0">
                <a:solidFill>
                  <a:srgbClr val="000000"/>
                </a:solidFill>
                <a:effectLst/>
                <a:latin typeface="arial" charset="0"/>
              </a:rPr>
              <a:t> integer tempus </a:t>
            </a:r>
            <a:r>
              <a:rPr lang="en-US" b="0" i="0" dirty="0" err="1">
                <a:solidFill>
                  <a:srgbClr val="000000"/>
                </a:solidFill>
                <a:effectLst/>
                <a:latin typeface="arial" charset="0"/>
              </a:rPr>
              <a:t>nulla</a:t>
            </a:r>
            <a:r>
              <a:rPr lang="en-US" b="0" i="0" dirty="0">
                <a:solidFill>
                  <a:srgbClr val="000000"/>
                </a:solidFill>
                <a:effectLst/>
                <a:latin typeface="arial" charset="0"/>
              </a:rPr>
              <a:t> </a:t>
            </a:r>
            <a:r>
              <a:rPr lang="en-US" b="0" i="0" dirty="0" err="1">
                <a:solidFill>
                  <a:srgbClr val="000000"/>
                </a:solidFill>
                <a:effectLst/>
                <a:latin typeface="arial" charset="0"/>
              </a:rPr>
              <a:t>proin</a:t>
            </a:r>
            <a:r>
              <a:rPr lang="en-US" b="0" i="0" dirty="0">
                <a:solidFill>
                  <a:srgbClr val="000000"/>
                </a:solidFill>
                <a:effectLst/>
                <a:latin typeface="arial" charset="0"/>
              </a:rPr>
              <a:t>, </a:t>
            </a:r>
            <a:r>
              <a:rPr lang="en-US" b="0" i="0" dirty="0" err="1">
                <a:solidFill>
                  <a:srgbClr val="000000"/>
                </a:solidFill>
                <a:effectLst/>
                <a:latin typeface="arial" charset="0"/>
              </a:rPr>
              <a:t>neque</a:t>
            </a:r>
            <a:r>
              <a:rPr lang="en-US" b="0" i="0" dirty="0">
                <a:solidFill>
                  <a:srgbClr val="000000"/>
                </a:solidFill>
                <a:effectLst/>
                <a:latin typeface="arial" charset="0"/>
              </a:rPr>
              <a:t> </a:t>
            </a:r>
            <a:r>
              <a:rPr lang="en-US" b="0" i="0" dirty="0" err="1">
                <a:solidFill>
                  <a:srgbClr val="000000"/>
                </a:solidFill>
                <a:effectLst/>
                <a:latin typeface="arial" charset="0"/>
              </a:rPr>
              <a:t>sapien</a:t>
            </a:r>
            <a:r>
              <a:rPr lang="en-US" b="0" i="0" dirty="0">
                <a:solidFill>
                  <a:srgbClr val="000000"/>
                </a:solidFill>
                <a:effectLst/>
                <a:latin typeface="arial" charset="0"/>
              </a:rPr>
              <a:t> </a:t>
            </a:r>
            <a:r>
              <a:rPr lang="en-US" b="0" i="0" dirty="0" err="1">
                <a:solidFill>
                  <a:srgbClr val="000000"/>
                </a:solidFill>
                <a:effectLst/>
                <a:latin typeface="arial" charset="0"/>
              </a:rPr>
              <a:t>netus</a:t>
            </a:r>
            <a:r>
              <a:rPr lang="en-US" b="0" i="0" dirty="0">
                <a:solidFill>
                  <a:srgbClr val="000000"/>
                </a:solidFill>
                <a:effectLst/>
                <a:latin typeface="arial" charset="0"/>
              </a:rPr>
              <a:t> </a:t>
            </a:r>
            <a:r>
              <a:rPr lang="en-US" b="0" i="0" dirty="0" err="1">
                <a:solidFill>
                  <a:srgbClr val="000000"/>
                </a:solidFill>
                <a:effectLst/>
                <a:latin typeface="arial" charset="0"/>
              </a:rPr>
              <a:t>amet</a:t>
            </a:r>
            <a:r>
              <a:rPr lang="en-US" b="0" i="0" dirty="0">
                <a:solidFill>
                  <a:srgbClr val="000000"/>
                </a:solidFill>
                <a:effectLst/>
                <a:latin typeface="arial" charset="0"/>
              </a:rPr>
              <a:t> </a:t>
            </a:r>
            <a:r>
              <a:rPr lang="en-US" b="0" i="0" dirty="0" err="1">
                <a:solidFill>
                  <a:srgbClr val="000000"/>
                </a:solidFill>
                <a:effectLst/>
                <a:latin typeface="arial" charset="0"/>
              </a:rPr>
              <a:t>pretium</a:t>
            </a:r>
            <a:r>
              <a:rPr lang="en-US" b="0" i="0" dirty="0">
                <a:solidFill>
                  <a:srgbClr val="000000"/>
                </a:solidFill>
                <a:effectLst/>
                <a:latin typeface="arial" charset="0"/>
              </a:rPr>
              <a:t>, </a:t>
            </a:r>
            <a:r>
              <a:rPr lang="en-US" b="0" i="0" dirty="0" err="1">
                <a:solidFill>
                  <a:srgbClr val="000000"/>
                </a:solidFill>
                <a:effectLst/>
                <a:latin typeface="arial" charset="0"/>
              </a:rPr>
              <a:t>nullam</a:t>
            </a:r>
            <a:r>
              <a:rPr lang="en-US" b="0" i="0" dirty="0">
                <a:solidFill>
                  <a:srgbClr val="000000"/>
                </a:solidFill>
                <a:effectLst/>
                <a:latin typeface="arial" charset="0"/>
              </a:rPr>
              <a:t> </a:t>
            </a:r>
            <a:r>
              <a:rPr lang="en-US" b="0" i="0" dirty="0" err="1">
                <a:solidFill>
                  <a:srgbClr val="000000"/>
                </a:solidFill>
                <a:effectLst/>
                <a:latin typeface="arial" charset="0"/>
              </a:rPr>
              <a:t>purus</a:t>
            </a:r>
            <a:r>
              <a:rPr lang="en-US" b="0" i="0" dirty="0">
                <a:solidFill>
                  <a:srgbClr val="000000"/>
                </a:solidFill>
                <a:effectLst/>
                <a:latin typeface="arial" charset="0"/>
              </a:rPr>
              <a:t> </a:t>
            </a:r>
            <a:r>
              <a:rPr lang="en-US" b="0" i="0" dirty="0" err="1">
                <a:solidFill>
                  <a:srgbClr val="000000"/>
                </a:solidFill>
                <a:effectLst/>
                <a:latin typeface="arial" charset="0"/>
              </a:rPr>
              <a:t>varius</a:t>
            </a:r>
            <a:r>
              <a:rPr lang="en-US" b="0" i="0" dirty="0">
                <a:solidFill>
                  <a:srgbClr val="000000"/>
                </a:solidFill>
                <a:effectLst/>
                <a:latin typeface="arial" charset="0"/>
              </a:rPr>
              <a:t> tempus vitae. </a:t>
            </a:r>
            <a:r>
              <a:rPr lang="en-US" b="0" i="0" dirty="0" err="1">
                <a:solidFill>
                  <a:srgbClr val="000000"/>
                </a:solidFill>
                <a:effectLst/>
                <a:latin typeface="arial" charset="0"/>
              </a:rPr>
              <a:t>Adipiscing</a:t>
            </a:r>
            <a:r>
              <a:rPr lang="en-US" b="0" i="0" dirty="0">
                <a:solidFill>
                  <a:srgbClr val="000000"/>
                </a:solidFill>
                <a:effectLst/>
                <a:latin typeface="arial" charset="0"/>
              </a:rPr>
              <a:t> et vitae </a:t>
            </a:r>
            <a:r>
              <a:rPr lang="en-US" b="0" i="0" dirty="0" err="1">
                <a:solidFill>
                  <a:srgbClr val="000000"/>
                </a:solidFill>
                <a:effectLst/>
                <a:latin typeface="arial" charset="0"/>
              </a:rPr>
              <a:t>wisi</a:t>
            </a:r>
            <a:r>
              <a:rPr lang="en-US" b="0" i="0" dirty="0">
                <a:solidFill>
                  <a:srgbClr val="000000"/>
                </a:solidFill>
                <a:effectLst/>
                <a:latin typeface="arial" charset="0"/>
              </a:rPr>
              <a:t> quam </a:t>
            </a:r>
            <a:r>
              <a:rPr lang="en-US" b="0" i="0" dirty="0" err="1">
                <a:solidFill>
                  <a:srgbClr val="000000"/>
                </a:solidFill>
                <a:effectLst/>
                <a:latin typeface="arial" charset="0"/>
              </a:rPr>
              <a:t>eros</a:t>
            </a:r>
            <a:r>
              <a:rPr lang="en-US" b="0" i="0" dirty="0">
                <a:solidFill>
                  <a:srgbClr val="000000"/>
                </a:solidFill>
                <a:effectLst/>
                <a:latin typeface="arial" charset="0"/>
              </a:rPr>
              <a:t>, lacus </a:t>
            </a:r>
            <a:r>
              <a:rPr lang="en-US" b="0" i="0" dirty="0" err="1">
                <a:solidFill>
                  <a:srgbClr val="000000"/>
                </a:solidFill>
                <a:effectLst/>
                <a:latin typeface="arial" charset="0"/>
              </a:rPr>
              <a:t>tempor</a:t>
            </a:r>
            <a:r>
              <a:rPr lang="en-US" b="0" i="0" dirty="0">
                <a:solidFill>
                  <a:srgbClr val="000000"/>
                </a:solidFill>
                <a:effectLst/>
                <a:latin typeface="arial" charset="0"/>
              </a:rPr>
              <a:t> </a:t>
            </a:r>
            <a:r>
              <a:rPr lang="en-US" b="0" i="0" dirty="0" err="1">
                <a:solidFill>
                  <a:srgbClr val="000000"/>
                </a:solidFill>
                <a:effectLst/>
                <a:latin typeface="arial" charset="0"/>
              </a:rPr>
              <a:t>luctus</a:t>
            </a:r>
            <a:r>
              <a:rPr lang="en-US" b="0" i="0" dirty="0">
                <a:solidFill>
                  <a:srgbClr val="000000"/>
                </a:solidFill>
                <a:effectLst/>
                <a:latin typeface="arial" charset="0"/>
              </a:rPr>
              <a:t> </a:t>
            </a:r>
            <a:r>
              <a:rPr lang="en-US" b="0" i="0" dirty="0" err="1">
                <a:solidFill>
                  <a:srgbClr val="000000"/>
                </a:solidFill>
                <a:effectLst/>
                <a:latin typeface="arial" charset="0"/>
              </a:rPr>
              <a:t>laoreet</a:t>
            </a:r>
            <a:r>
              <a:rPr lang="en-US" b="0" i="0" dirty="0">
                <a:solidFill>
                  <a:srgbClr val="000000"/>
                </a:solidFill>
                <a:effectLst/>
                <a:latin typeface="arial" charset="0"/>
              </a:rPr>
              <a:t> id. Et </a:t>
            </a:r>
            <a:r>
              <a:rPr lang="en-US" b="0" i="0" dirty="0" err="1">
                <a:solidFill>
                  <a:srgbClr val="000000"/>
                </a:solidFill>
                <a:effectLst/>
                <a:latin typeface="arial" charset="0"/>
              </a:rPr>
              <a:t>nulla</a:t>
            </a:r>
            <a:r>
              <a:rPr lang="en-US" b="0" i="0" dirty="0">
                <a:solidFill>
                  <a:srgbClr val="000000"/>
                </a:solidFill>
                <a:effectLst/>
                <a:latin typeface="arial" charset="0"/>
              </a:rPr>
              <a:t> </a:t>
            </a:r>
            <a:r>
              <a:rPr lang="en-US" b="0" i="0" dirty="0" err="1">
                <a:solidFill>
                  <a:srgbClr val="000000"/>
                </a:solidFill>
                <a:effectLst/>
                <a:latin typeface="arial" charset="0"/>
              </a:rPr>
              <a:t>vivamus</a:t>
            </a:r>
            <a:r>
              <a:rPr lang="en-US" b="0" i="0" dirty="0">
                <a:solidFill>
                  <a:srgbClr val="000000"/>
                </a:solidFill>
                <a:effectLst/>
                <a:latin typeface="arial" charset="0"/>
              </a:rPr>
              <a:t> </a:t>
            </a:r>
            <a:r>
              <a:rPr lang="en-US" b="0" i="0" dirty="0" err="1">
                <a:solidFill>
                  <a:srgbClr val="000000"/>
                </a:solidFill>
                <a:effectLst/>
                <a:latin typeface="arial" charset="0"/>
              </a:rPr>
              <a:t>lorem</a:t>
            </a:r>
            <a:r>
              <a:rPr lang="en-US" b="0" i="0" dirty="0">
                <a:solidFill>
                  <a:srgbClr val="000000"/>
                </a:solidFill>
                <a:effectLst/>
                <a:latin typeface="arial" charset="0"/>
              </a:rPr>
              <a:t> </a:t>
            </a:r>
            <a:r>
              <a:rPr lang="en-US" b="0" i="0" dirty="0" err="1">
                <a:solidFill>
                  <a:srgbClr val="000000"/>
                </a:solidFill>
                <a:effectLst/>
                <a:latin typeface="arial" charset="0"/>
              </a:rPr>
              <a:t>platea</a:t>
            </a:r>
            <a:r>
              <a:rPr lang="en-US" b="0" i="0" dirty="0">
                <a:solidFill>
                  <a:srgbClr val="000000"/>
                </a:solidFill>
                <a:effectLst/>
                <a:latin typeface="arial" charset="0"/>
              </a:rPr>
              <a:t> </a:t>
            </a:r>
            <a:r>
              <a:rPr lang="en-US" b="0" i="0" dirty="0" err="1">
                <a:solidFill>
                  <a:srgbClr val="000000"/>
                </a:solidFill>
                <a:effectLst/>
                <a:latin typeface="arial" charset="0"/>
              </a:rPr>
              <a:t>mattis</a:t>
            </a:r>
            <a:r>
              <a:rPr lang="en-US" b="0" i="0" dirty="0">
                <a:solidFill>
                  <a:srgbClr val="000000"/>
                </a:solidFill>
                <a:effectLst/>
                <a:latin typeface="arial" charset="0"/>
              </a:rPr>
              <a:t>, </a:t>
            </a:r>
            <a:r>
              <a:rPr lang="en-US" b="0" i="0" dirty="0" err="1">
                <a:solidFill>
                  <a:srgbClr val="000000"/>
                </a:solidFill>
                <a:effectLst/>
                <a:latin typeface="arial" charset="0"/>
              </a:rPr>
              <a:t>elit</a:t>
            </a:r>
            <a:r>
              <a:rPr lang="en-US" b="0" i="0" dirty="0">
                <a:solidFill>
                  <a:srgbClr val="000000"/>
                </a:solidFill>
                <a:effectLst/>
                <a:latin typeface="arial" charset="0"/>
              </a:rPr>
              <a:t> dui </a:t>
            </a:r>
            <a:r>
              <a:rPr lang="en-US" b="0" i="0" dirty="0" err="1">
                <a:solidFill>
                  <a:srgbClr val="000000"/>
                </a:solidFill>
                <a:effectLst/>
                <a:latin typeface="arial" charset="0"/>
              </a:rPr>
              <a:t>commodo</a:t>
            </a:r>
            <a:r>
              <a:rPr lang="en-US" b="0" i="0" dirty="0">
                <a:solidFill>
                  <a:srgbClr val="000000"/>
                </a:solidFill>
                <a:effectLst/>
                <a:latin typeface="arial" charset="0"/>
              </a:rPr>
              <a:t> </a:t>
            </a:r>
            <a:r>
              <a:rPr lang="en-US" b="0" i="0" dirty="0" err="1">
                <a:solidFill>
                  <a:srgbClr val="000000"/>
                </a:solidFill>
                <a:effectLst/>
                <a:latin typeface="arial" charset="0"/>
              </a:rPr>
              <a:t>luctus</a:t>
            </a:r>
            <a:r>
              <a:rPr lang="en-US" b="0" i="0" dirty="0">
                <a:solidFill>
                  <a:srgbClr val="000000"/>
                </a:solidFill>
                <a:effectLst/>
                <a:latin typeface="arial" charset="0"/>
              </a:rPr>
              <a:t> </a:t>
            </a:r>
            <a:r>
              <a:rPr lang="en-US" b="0" i="0" dirty="0" err="1">
                <a:solidFill>
                  <a:srgbClr val="000000"/>
                </a:solidFill>
                <a:effectLst/>
                <a:latin typeface="arial" charset="0"/>
              </a:rPr>
              <a:t>ultricies</a:t>
            </a:r>
            <a:r>
              <a:rPr lang="en-US" b="0" i="0" dirty="0">
                <a:solidFill>
                  <a:srgbClr val="000000"/>
                </a:solidFill>
                <a:effectLst/>
                <a:latin typeface="arial" charset="0"/>
              </a:rPr>
              <a:t> </a:t>
            </a:r>
            <a:r>
              <a:rPr lang="en-US" b="0" i="0" dirty="0" err="1">
                <a:solidFill>
                  <a:srgbClr val="000000"/>
                </a:solidFill>
                <a:effectLst/>
                <a:latin typeface="arial" charset="0"/>
              </a:rPr>
              <a:t>convallis</a:t>
            </a:r>
            <a:r>
              <a:rPr lang="en-US" b="0" i="0" dirty="0">
                <a:solidFill>
                  <a:srgbClr val="000000"/>
                </a:solidFill>
                <a:effectLst/>
                <a:latin typeface="arial" charset="0"/>
              </a:rPr>
              <a:t>, vitae </a:t>
            </a:r>
            <a:r>
              <a:rPr lang="en-US" b="0" i="0" dirty="0" err="1">
                <a:solidFill>
                  <a:srgbClr val="000000"/>
                </a:solidFill>
                <a:effectLst/>
                <a:latin typeface="arial" charset="0"/>
              </a:rPr>
              <a:t>vel</a:t>
            </a:r>
            <a:r>
              <a:rPr lang="en-US" b="0" i="0" dirty="0">
                <a:solidFill>
                  <a:srgbClr val="000000"/>
                </a:solidFill>
                <a:effectLst/>
                <a:latin typeface="arial" charset="0"/>
              </a:rPr>
              <a:t> </a:t>
            </a:r>
            <a:r>
              <a:rPr lang="en-US" b="0" i="0" dirty="0" err="1">
                <a:solidFill>
                  <a:srgbClr val="000000"/>
                </a:solidFill>
                <a:effectLst/>
                <a:latin typeface="arial" charset="0"/>
              </a:rPr>
              <a:t>lobortis</a:t>
            </a:r>
            <a:r>
              <a:rPr lang="en-US" b="0" i="0" dirty="0">
                <a:solidFill>
                  <a:srgbClr val="000000"/>
                </a:solidFill>
                <a:effectLst/>
                <a:latin typeface="arial" charset="0"/>
              </a:rPr>
              <a:t> </a:t>
            </a:r>
            <a:r>
              <a:rPr lang="en-US" b="0" i="0" dirty="0" err="1">
                <a:solidFill>
                  <a:srgbClr val="000000"/>
                </a:solidFill>
                <a:effectLst/>
                <a:latin typeface="arial" charset="0"/>
              </a:rPr>
              <a:t>nulla</a:t>
            </a:r>
            <a:r>
              <a:rPr lang="en-US" b="0" i="0" dirty="0">
                <a:solidFill>
                  <a:srgbClr val="000000"/>
                </a:solidFill>
                <a:effectLst/>
                <a:latin typeface="arial" charset="0"/>
              </a:rPr>
              <a:t>.</a:t>
            </a:r>
          </a:p>
          <a:p>
            <a:r>
              <a:rPr lang="en-US" dirty="0"/>
              <a:t/>
            </a:r>
            <a:br>
              <a:rPr lang="en-US" dirty="0"/>
            </a:br>
            <a:endParaRPr lang="en-US" sz="900" dirty="0">
              <a:effectLst/>
              <a:latin typeface="Cambria"/>
              <a:ea typeface="ＭＳ 明朝"/>
              <a:cs typeface="Times New Roman"/>
            </a:endParaRPr>
          </a:p>
        </p:txBody>
      </p:sp>
      <p:sp>
        <p:nvSpPr>
          <p:cNvPr id="11" name="Text Placeholder 15"/>
          <p:cNvSpPr>
            <a:spLocks noGrp="1"/>
          </p:cNvSpPr>
          <p:nvPr>
            <p:ph type="body" sz="quarter" idx="11" hasCustomPrompt="1"/>
          </p:nvPr>
        </p:nvSpPr>
        <p:spPr>
          <a:xfrm>
            <a:off x="82325" y="61479"/>
            <a:ext cx="3770265" cy="390917"/>
          </a:xfrm>
          <a:prstGeom prst="rect">
            <a:avLst/>
          </a:prstGeom>
        </p:spPr>
        <p:txBody>
          <a:bodyPr>
            <a:noAutofit/>
          </a:bodyPr>
          <a:lstStyle>
            <a:lvl1pPr marL="0" indent="0" fontAlgn="t">
              <a:buFontTx/>
              <a:buNone/>
              <a:defRPr sz="2100" baseline="0">
                <a:solidFill>
                  <a:schemeClr val="accent5">
                    <a:lumMod val="75000"/>
                  </a:schemeClr>
                </a:solidFill>
                <a:latin typeface="Arial" charset="0"/>
              </a:defRPr>
            </a:lvl1pPr>
          </a:lstStyle>
          <a:p>
            <a:r>
              <a:rPr lang="en-US" dirty="0"/>
              <a:t>One line header goes here</a:t>
            </a:r>
          </a:p>
        </p:txBody>
      </p:sp>
      <p:sp>
        <p:nvSpPr>
          <p:cNvPr id="9" name="Date Placeholder 4"/>
          <p:cNvSpPr txBox="1">
            <a:spLocks/>
          </p:cNvSpPr>
          <p:nvPr userDrawn="1"/>
        </p:nvSpPr>
        <p:spPr>
          <a:xfrm>
            <a:off x="82325" y="4807853"/>
            <a:ext cx="2057400" cy="187359"/>
          </a:xfrm>
          <a:prstGeom prst="rect">
            <a:avLst/>
          </a:prstGeom>
        </p:spPr>
        <p:txBody>
          <a:bodyPr vert="horz" lIns="0" tIns="34290" rIns="68580" bIns="34290" rtlCol="0" anchor="ctr"/>
          <a:lstStyle>
            <a:defPPr>
              <a:defRPr lang="en-US"/>
            </a:defPPr>
            <a:lvl1pPr marL="0" algn="l" defTabSz="914400" rtl="0" eaLnBrk="1" latinLnBrk="0" hangingPunct="1">
              <a:defRPr sz="1200" kern="1200" baseline="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rgbClr val="000E5E"/>
                </a:solidFill>
              </a:rPr>
              <a:t>IBM Analytics </a:t>
            </a:r>
            <a:r>
              <a:rPr lang="en-US" sz="900" b="1" dirty="0">
                <a:solidFill>
                  <a:srgbClr val="000E5E"/>
                </a:solidFill>
              </a:rPr>
              <a:t>| Global Elite</a:t>
            </a:r>
          </a:p>
        </p:txBody>
      </p:sp>
      <p:sp>
        <p:nvSpPr>
          <p:cNvPr id="12" name="Slide Number Placeholder 3"/>
          <p:cNvSpPr txBox="1">
            <a:spLocks/>
          </p:cNvSpPr>
          <p:nvPr userDrawn="1"/>
        </p:nvSpPr>
        <p:spPr>
          <a:xfrm>
            <a:off x="4468552" y="4807853"/>
            <a:ext cx="435499" cy="187359"/>
          </a:xfrm>
          <a:prstGeom prst="rect">
            <a:avLst/>
          </a:prstGeom>
        </p:spPr>
        <p:txBody>
          <a:bodyPr vert="horz" lIns="0" tIns="34290" rIns="68580" bIns="34290" rtlCol="0" anchor="ctr"/>
          <a:lstStyle>
            <a:defPPr>
              <a:defRPr lang="en-US"/>
            </a:defPPr>
            <a:lvl1pPr marL="0" algn="ctr" defTabSz="914400" rtl="0" eaLnBrk="1" latinLnBrk="0" hangingPunct="1">
              <a:defRPr sz="1200" kern="1200" baseline="0">
                <a:solidFill>
                  <a:schemeClr val="bg2">
                    <a:lumMod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A8A213-8E92-D94A-82D7-8578C89CAF17}" type="slidenum">
              <a:rPr lang="en-US" sz="900" smtClean="0">
                <a:solidFill>
                  <a:srgbClr val="000E5E"/>
                </a:solidFill>
              </a:rPr>
              <a:pPr/>
              <a:t>‹#›</a:t>
            </a:fld>
            <a:endParaRPr lang="en-US" sz="900" dirty="0">
              <a:solidFill>
                <a:srgbClr val="000E5E"/>
              </a:solidFill>
            </a:endParaRPr>
          </a:p>
        </p:txBody>
      </p:sp>
    </p:spTree>
    <p:extLst>
      <p:ext uri="{BB962C8B-B14F-4D97-AF65-F5344CB8AC3E}">
        <p14:creationId xmlns:p14="http://schemas.microsoft.com/office/powerpoint/2010/main" val="263463869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2793" y="365760"/>
            <a:ext cx="8439912" cy="347472"/>
          </a:xfrm>
          <a:prstGeom prst="rect">
            <a:avLst/>
          </a:prstGeom>
          <a:ln>
            <a:noFill/>
          </a:ln>
        </p:spPr>
        <p:txBody>
          <a:bodyPr/>
          <a:lstStyle>
            <a:lvl1pPr>
              <a:defRPr sz="1800" b="1">
                <a:solidFill>
                  <a:schemeClr val="accent4">
                    <a:lumMod val="90000"/>
                    <a:lumOff val="10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225275480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90501" y="171452"/>
            <a:ext cx="1895475" cy="352425"/>
          </a:xfrm>
          <a:prstGeom prst="rect">
            <a:avLst/>
          </a:prstGeom>
        </p:spPr>
        <p:txBody>
          <a:bodyPr lIns="0" tIns="0" rIns="0" bIns="0"/>
          <a:lstStyle>
            <a:lvl1pPr marL="0" indent="0">
              <a:spcBef>
                <a:spcPts val="0"/>
              </a:spcBef>
              <a:buNone/>
              <a:defRPr sz="2400" b="1"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Section Title</a:t>
            </a:r>
          </a:p>
        </p:txBody>
      </p:sp>
    </p:spTree>
    <p:extLst>
      <p:ext uri="{BB962C8B-B14F-4D97-AF65-F5344CB8AC3E}">
        <p14:creationId xmlns:p14="http://schemas.microsoft.com/office/powerpoint/2010/main" val="42717600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183242"/>
            <a:ext cx="3747170" cy="349633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4870" y="1183242"/>
            <a:ext cx="3840480" cy="3496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3"/>
          <p:cNvSpPr>
            <a:spLocks noGrp="1"/>
          </p:cNvSpPr>
          <p:nvPr>
            <p:ph type="sldNum" sz="quarter" idx="10"/>
          </p:nvPr>
        </p:nvSpPr>
        <p:spPr/>
        <p:txBody>
          <a:bodyPr/>
          <a:lstStyle>
            <a:lvl1pPr>
              <a:defRPr/>
            </a:lvl1pPr>
          </a:lstStyle>
          <a:p>
            <a:pPr>
              <a:defRPr/>
            </a:pPr>
            <a:fld id="{FA9D61E1-37C6-3448-B1BC-7A7FB46B7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61904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Title Only (no body text)">
    <p:spTree>
      <p:nvGrpSpPr>
        <p:cNvPr id="1" name=""/>
        <p:cNvGrpSpPr/>
        <p:nvPr/>
      </p:nvGrpSpPr>
      <p:grpSpPr>
        <a:xfrm>
          <a:off x="0" y="0"/>
          <a:ext cx="0" cy="0"/>
          <a:chOff x="0" y="0"/>
          <a:chExt cx="0" cy="0"/>
        </a:xfrm>
      </p:grpSpPr>
      <p:sp>
        <p:nvSpPr>
          <p:cNvPr id="2" name="Title 1"/>
          <p:cNvSpPr>
            <a:spLocks noGrp="1"/>
          </p:cNvSpPr>
          <p:nvPr>
            <p:ph type="title"/>
          </p:nvPr>
        </p:nvSpPr>
        <p:spPr>
          <a:xfrm>
            <a:off x="256052" y="278608"/>
            <a:ext cx="8887949" cy="276999"/>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029011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a:xfrm>
            <a:off x="228600" y="4826480"/>
            <a:ext cx="6400800" cy="137160"/>
          </a:xfrm>
          <a:prstGeom prst="rect">
            <a:avLst/>
          </a:prstGeom>
        </p:spPr>
        <p:txBody>
          <a:bodyPr/>
          <a:lstStyle/>
          <a:p>
            <a:r>
              <a:rPr lang="de-DE"/>
              <a:t>IBM Cloud / DOC ID / Month XX, 2017 / © 2017 IBM Corporation</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5571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1"/>
            <a:ext cx="1292094" cy="526097"/>
          </a:xfrm>
          <a:prstGeom prst="rect">
            <a:avLst/>
          </a:prstGeom>
        </p:spPr>
      </p:pic>
      <p:sp>
        <p:nvSpPr>
          <p:cNvPr id="2" name="Footer Placeholder 1"/>
          <p:cNvSpPr>
            <a:spLocks noGrp="1"/>
          </p:cNvSpPr>
          <p:nvPr>
            <p:ph type="ftr" sz="quarter" idx="10"/>
          </p:nvPr>
        </p:nvSpPr>
        <p:spPr/>
        <p:txBody>
          <a:bodyPr/>
          <a:lstStyle/>
          <a:p>
            <a:pPr hangingPunct="0"/>
            <a:endParaRPr lang="en-US" kern="0" dirty="0">
              <a:solidFill>
                <a:srgbClr val="FFFFFF"/>
              </a:solidFill>
              <a:sym typeface="Calibri"/>
            </a:endParaRPr>
          </a:p>
        </p:txBody>
      </p:sp>
      <p:sp>
        <p:nvSpPr>
          <p:cNvPr id="5" name="Slide Number Placeholder 4"/>
          <p:cNvSpPr>
            <a:spLocks noGrp="1"/>
          </p:cNvSpPr>
          <p:nvPr>
            <p:ph type="sldNum" sz="quarter" idx="11"/>
          </p:nvPr>
        </p:nvSpPr>
        <p:spPr/>
        <p:txBody>
          <a:bodyPr/>
          <a:lstStyle/>
          <a:p>
            <a:pPr hangingPunct="0"/>
            <a:fld id="{D0BE6F14-FF48-0F4F-A8AA-2E3F25371E4A}" type="slidenum">
              <a:rPr lang="en-US" kern="0" smtClean="0">
                <a:solidFill>
                  <a:srgbClr val="FFFFFF"/>
                </a:solidFill>
                <a:sym typeface="Calibri"/>
              </a:rPr>
              <a:pPr hangingPunct="0"/>
              <a:t>‹#›</a:t>
            </a:fld>
            <a:endParaRPr lang="en-US" kern="0" dirty="0">
              <a:solidFill>
                <a:srgbClr val="FFFFFF"/>
              </a:solidFill>
              <a:sym typeface="Calibri"/>
            </a:endParaRPr>
          </a:p>
        </p:txBody>
      </p:sp>
    </p:spTree>
    <p:extLst>
      <p:ext uri="{BB962C8B-B14F-4D97-AF65-F5344CB8AC3E}">
        <p14:creationId xmlns:p14="http://schemas.microsoft.com/office/powerpoint/2010/main" val="130041544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9" name="Picture 8" descr="ibm_gry.png"/>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0684" y="4584701"/>
            <a:ext cx="1620427" cy="470448"/>
          </a:xfrm>
          <a:prstGeom prst="rect">
            <a:avLst/>
          </a:prstGeom>
        </p:spPr>
      </p:pic>
    </p:spTree>
    <p:extLst>
      <p:ext uri="{BB962C8B-B14F-4D97-AF65-F5344CB8AC3E}">
        <p14:creationId xmlns:p14="http://schemas.microsoft.com/office/powerpoint/2010/main" val="9994265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1281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666842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465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095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Drag picture to placeholder or click icon to add</a:t>
            </a:r>
          </a:p>
        </p:txBody>
      </p:sp>
    </p:spTree>
    <p:extLst>
      <p:ext uri="{BB962C8B-B14F-4D97-AF65-F5344CB8AC3E}">
        <p14:creationId xmlns:p14="http://schemas.microsoft.com/office/powerpoint/2010/main" val="2107562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659862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3731415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443506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804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41550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97712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82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Tree>
    <p:extLst>
      <p:ext uri="{BB962C8B-B14F-4D97-AF65-F5344CB8AC3E}">
        <p14:creationId xmlns:p14="http://schemas.microsoft.com/office/powerpoint/2010/main" val="579240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5561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5777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353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961952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dirty="0"/>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26927483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3001835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1827429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463032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635593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61410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21631400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026260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769545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FFFFFF"/>
                </a:solidFill>
              </a:rPr>
              <a:t>IBM Cloud / DOC ID / Month XX, 2017 / © 2017 IBM Corporation</a:t>
            </a:r>
            <a:endParaRPr lang="en-US" dirty="0">
              <a:solidFill>
                <a:srgbClr val="FFFFFF"/>
              </a:solidFill>
            </a:endParaRPr>
          </a:p>
        </p:txBody>
      </p:sp>
    </p:spTree>
    <p:extLst>
      <p:ext uri="{BB962C8B-B14F-4D97-AF65-F5344CB8AC3E}">
        <p14:creationId xmlns:p14="http://schemas.microsoft.com/office/powerpoint/2010/main" val="1565605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72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4617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2259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dirty="0"/>
              <a:t>Drag picture to placeholder or click icon to add</a:t>
            </a:r>
          </a:p>
        </p:txBody>
      </p:sp>
    </p:spTree>
    <p:extLst>
      <p:ext uri="{BB962C8B-B14F-4D97-AF65-F5344CB8AC3E}">
        <p14:creationId xmlns:p14="http://schemas.microsoft.com/office/powerpoint/2010/main" val="30574957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8591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10657071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277461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0153060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6651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69018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dirty="0">
              <a:solidFill>
                <a:srgbClr val="000000"/>
              </a:solidFill>
            </a:endParaRPr>
          </a:p>
        </p:txBody>
      </p:sp>
      <p:pic>
        <p:nvPicPr>
          <p:cNvPr id="5" name="Picture 4" descr="ibm_g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12252259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Only_and_CloudEyebrow">
    <p:spTree>
      <p:nvGrpSpPr>
        <p:cNvPr id="1" name=""/>
        <p:cNvGrpSpPr/>
        <p:nvPr/>
      </p:nvGrpSpPr>
      <p:grpSpPr>
        <a:xfrm>
          <a:off x="0" y="0"/>
          <a:ext cx="0" cy="0"/>
          <a:chOff x="0" y="0"/>
          <a:chExt cx="0" cy="0"/>
        </a:xfrm>
      </p:grpSpPr>
      <p:sp>
        <p:nvSpPr>
          <p:cNvPr id="2" name="Title 1"/>
          <p:cNvSpPr>
            <a:spLocks noGrp="1"/>
          </p:cNvSpPr>
          <p:nvPr>
            <p:ph type="title"/>
          </p:nvPr>
        </p:nvSpPr>
        <p:spPr>
          <a:xfrm>
            <a:off x="0" y="185983"/>
            <a:ext cx="9144000" cy="405688"/>
          </a:xfrm>
        </p:spPr>
        <p:txBody>
          <a:bodyPr>
            <a:noAutofit/>
          </a:bodyPr>
          <a:lstStyle>
            <a:lvl1pPr>
              <a:defRPr sz="2000" b="1" i="0">
                <a:latin typeface="Gill Sans SemiBold" charset="0"/>
                <a:ea typeface="Gill Sans SemiBold" charset="0"/>
                <a:cs typeface="Gill Sans SemiBold" charset="0"/>
              </a:defRPr>
            </a:lvl1pPr>
          </a:lstStyle>
          <a:p>
            <a:r>
              <a:rPr lang="en-US" dirty="0"/>
              <a:t>Click to edit Master title style</a:t>
            </a:r>
          </a:p>
        </p:txBody>
      </p:sp>
    </p:spTree>
    <p:extLst>
      <p:ext uri="{BB962C8B-B14F-4D97-AF65-F5344CB8AC3E}">
        <p14:creationId xmlns:p14="http://schemas.microsoft.com/office/powerpoint/2010/main" val="2859001976"/>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228FC5D-BEA6-614E-9E3B-DB9764E20958}" type="datetimeFigureOut">
              <a:rPr lang="en-US" smtClean="0">
                <a:solidFill>
                  <a:srgbClr val="000000"/>
                </a:solidFill>
              </a:rPr>
              <a:pPr/>
              <a:t>1/21/2019</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DC60188-1F9B-624D-8625-6C6ED367332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1332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3164669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27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124"/>
            <a:ext cx="8229600" cy="455985"/>
          </a:xfrm>
        </p:spPr>
        <p:txBody>
          <a:bodyPr/>
          <a:lstStyle>
            <a:lvl1pPr>
              <a:defRPr/>
            </a:lvl1pPr>
          </a:lstStyle>
          <a:p>
            <a:r>
              <a:rPr lang="en-US"/>
              <a:t>Click to edit Master title style</a:t>
            </a:r>
            <a:endParaRPr lang="en-US" dirty="0"/>
          </a:p>
        </p:txBody>
      </p:sp>
      <p:sp>
        <p:nvSpPr>
          <p:cNvPr id="7" name="Content Placeholder 2"/>
          <p:cNvSpPr>
            <a:spLocks noGrp="1"/>
          </p:cNvSpPr>
          <p:nvPr>
            <p:ph idx="12"/>
          </p:nvPr>
        </p:nvSpPr>
        <p:spPr>
          <a:xfrm>
            <a:off x="457200" y="1201420"/>
            <a:ext cx="8229600" cy="3425828"/>
          </a:xfrm>
        </p:spPr>
        <p:txBody>
          <a:bodyPr/>
          <a:lstStyle>
            <a:lvl1pPr>
              <a:buFont typeface="Arial" pitchFamily="34" charset="0"/>
              <a:buChar char="•"/>
              <a:defRPr/>
            </a:lvl1pPr>
            <a:lvl2pPr marL="342900" indent="-171450">
              <a:buFont typeface="Arial" pitchFamily="34" charset="0"/>
              <a:buChar char="−"/>
              <a:defRPr sz="1350"/>
            </a:lvl2pPr>
            <a:lvl3pPr marL="514350">
              <a:buFont typeface="Arial" pitchFamily="34" charset="0"/>
              <a:buChar char="−"/>
              <a:defRPr sz="1200"/>
            </a:lvl3pPr>
            <a:lvl4pPr marL="685800">
              <a:buFont typeface="Arial" pitchFamily="34" charset="0"/>
              <a:buChar char="−"/>
              <a:defRPr sz="1050"/>
            </a:lvl4pPr>
          </a:lstStyle>
          <a:p>
            <a:pPr lvl="0"/>
            <a:r>
              <a:rPr lang="en-US"/>
              <a:t>Click to edit Master text styles</a:t>
            </a:r>
          </a:p>
        </p:txBody>
      </p:sp>
    </p:spTree>
    <p:extLst>
      <p:ext uri="{BB962C8B-B14F-4D97-AF65-F5344CB8AC3E}">
        <p14:creationId xmlns:p14="http://schemas.microsoft.com/office/powerpoint/2010/main" val="1492003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9A7847-78F4-43F0-AB48-2FA91CFAC9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DBB5769-27B5-472B-BFCC-7E73818EA86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38690558-9C97-4438-85A0-312BD90A1EB6}"/>
              </a:ext>
            </a:extLst>
          </p:cNvPr>
          <p:cNvSpPr>
            <a:spLocks noGrp="1"/>
          </p:cNvSpPr>
          <p:nvPr>
            <p:ph type="dt" sz="half" idx="10"/>
          </p:nvPr>
        </p:nvSpPr>
        <p:spPr>
          <a:xfrm>
            <a:off x="628650" y="4767263"/>
            <a:ext cx="2057400" cy="273844"/>
          </a:xfrm>
          <a:prstGeom prst="rect">
            <a:avLst/>
          </a:prstGeom>
        </p:spPr>
        <p:txBody>
          <a:bodyPr/>
          <a:lstStyle/>
          <a:p>
            <a:r>
              <a:rPr lang="en-US" dirty="0">
                <a:solidFill>
                  <a:srgbClr val="000000"/>
                </a:solidFill>
              </a:rPr>
              <a:t>5/1/2018</a:t>
            </a:r>
          </a:p>
        </p:txBody>
      </p:sp>
      <p:sp>
        <p:nvSpPr>
          <p:cNvPr id="5" name="Footer Placeholder 4">
            <a:extLst>
              <a:ext uri="{FF2B5EF4-FFF2-40B4-BE49-F238E27FC236}">
                <a16:creationId xmlns="" xmlns:a16="http://schemas.microsoft.com/office/drawing/2014/main" id="{C73A0E5E-FE0A-4116-A576-31DF23410B42}"/>
              </a:ext>
            </a:extLst>
          </p:cNvPr>
          <p:cNvSpPr>
            <a:spLocks noGrp="1"/>
          </p:cNvSpPr>
          <p:nvPr>
            <p:ph type="ftr" sz="quarter" idx="11"/>
          </p:nvPr>
        </p:nvSpPr>
        <p:spPr/>
        <p:txBody>
          <a:bodyPr/>
          <a:lstStyle/>
          <a:p>
            <a:r>
              <a:rPr lang="en-US" dirty="0">
                <a:solidFill>
                  <a:srgbClr val="000000"/>
                </a:solidFill>
              </a:rPr>
              <a:t>Author: Sidney </a:t>
            </a:r>
            <a:r>
              <a:rPr lang="en-US" dirty="0" err="1">
                <a:solidFill>
                  <a:srgbClr val="000000"/>
                </a:solidFill>
              </a:rPr>
              <a:t>Phoon</a:t>
            </a:r>
            <a:endParaRPr lang="en-US" dirty="0">
              <a:solidFill>
                <a:srgbClr val="000000"/>
              </a:solidFill>
            </a:endParaRPr>
          </a:p>
        </p:txBody>
      </p:sp>
      <p:sp>
        <p:nvSpPr>
          <p:cNvPr id="6" name="Slide Number Placeholder 5">
            <a:extLst>
              <a:ext uri="{FF2B5EF4-FFF2-40B4-BE49-F238E27FC236}">
                <a16:creationId xmlns="" xmlns:a16="http://schemas.microsoft.com/office/drawing/2014/main" id="{34EA95C9-870C-4FB1-ACEA-0D02769B32BE}"/>
              </a:ext>
            </a:extLst>
          </p:cNvPr>
          <p:cNvSpPr>
            <a:spLocks noGrp="1"/>
          </p:cNvSpPr>
          <p:nvPr>
            <p:ph type="sldNum" sz="quarter" idx="12"/>
          </p:nvPr>
        </p:nvSpPr>
        <p:spPr/>
        <p:txBody>
          <a:bodyPr/>
          <a:lstStyle/>
          <a:p>
            <a:fld id="{697E80E0-F115-4973-8DA3-CB032DD1B07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34705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 Top">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xfrm>
            <a:off x="4454804" y="4905375"/>
            <a:ext cx="192360" cy="180819"/>
          </a:xfrm>
          <a:prstGeom prst="rect">
            <a:avLst/>
          </a:prstGeom>
        </p:spPr>
        <p:txBody>
          <a:bodyPr/>
          <a:lstStyle/>
          <a:p>
            <a:fld id="{86CB4B4D-7CA3-9044-876B-883B54F8677D}" type="slidenum">
              <a:rPr>
                <a:solidFill>
                  <a:srgbClr val="FFFFFF"/>
                </a:solidFill>
              </a:rPr>
              <a:pPr/>
              <a:t>‹#›</a:t>
            </a:fld>
            <a:endParaRPr dirty="0">
              <a:solidFill>
                <a:srgbClr val="FFFFFF"/>
              </a:solidFill>
            </a:endParaRPr>
          </a:p>
        </p:txBody>
      </p:sp>
      <p:sp>
        <p:nvSpPr>
          <p:cNvPr id="2" name="Title 1"/>
          <p:cNvSpPr>
            <a:spLocks noGrp="1"/>
          </p:cNvSpPr>
          <p:nvPr>
            <p:ph type="title"/>
          </p:nvPr>
        </p:nvSpPr>
        <p:spPr>
          <a:xfrm>
            <a:off x="541288" y="62831"/>
            <a:ext cx="7692710" cy="508672"/>
          </a:xfrm>
          <a:prstGeom prst="rect">
            <a:avLst/>
          </a:prstGeom>
        </p:spPr>
        <p:txBody>
          <a:bodyPr/>
          <a:lstStyle>
            <a:lvl1pPr algn="l">
              <a:defRPr sz="2250" b="1">
                <a:solidFill>
                  <a:schemeClr val="bg1"/>
                </a:solidFill>
              </a:defRPr>
            </a:lvl1pPr>
          </a:lstStyle>
          <a:p>
            <a:r>
              <a:rPr lang="en-US"/>
              <a:t>Click to edit Master title style</a:t>
            </a:r>
          </a:p>
        </p:txBody>
      </p:sp>
    </p:spTree>
    <p:extLst>
      <p:ext uri="{BB962C8B-B14F-4D97-AF65-F5344CB8AC3E}">
        <p14:creationId xmlns:p14="http://schemas.microsoft.com/office/powerpoint/2010/main" val="21486227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18012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67224" y="405272"/>
            <a:ext cx="4297421" cy="3687650"/>
          </a:xfrm>
          <a:prstGeom prst="rect">
            <a:avLst/>
          </a:prstGeom>
        </p:spPr>
      </p:pic>
      <p:pic>
        <p:nvPicPr>
          <p:cNvPr id="9" name="Picture 8" descr="ibm_gry.png"/>
          <p:cNvPicPr>
            <a:picLocks noChangeAspect="1"/>
          </p:cNvPicPr>
          <p:nvPr userDrawn="1"/>
        </p:nvPicPr>
        <p:blipFill>
          <a:blip r:embed="rId3" cstate="print">
            <a:biLevel thresh="75000"/>
            <a:extLst>
              <a:ext uri="{28A0092B-C50C-407E-A947-70E740481C1C}">
                <a14:useLocalDpi xmlns:a14="http://schemas.microsoft.com/office/drawing/2010/main"/>
              </a:ext>
            </a:extLst>
          </a:blip>
          <a:stretch>
            <a:fillRect/>
          </a:stretch>
        </p:blipFill>
        <p:spPr>
          <a:xfrm>
            <a:off x="8393811" y="240045"/>
            <a:ext cx="521589" cy="21147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410684" y="4584701"/>
            <a:ext cx="1620427" cy="470448"/>
          </a:xfrm>
          <a:prstGeom prst="rect">
            <a:avLst/>
          </a:prstGeom>
        </p:spPr>
      </p:pic>
    </p:spTree>
    <p:extLst>
      <p:ext uri="{BB962C8B-B14F-4D97-AF65-F5344CB8AC3E}">
        <p14:creationId xmlns:p14="http://schemas.microsoft.com/office/powerpoint/2010/main" val="26025758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450484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5229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3113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3723130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Tree>
    <p:extLst>
      <p:ext uri="{BB962C8B-B14F-4D97-AF65-F5344CB8AC3E}">
        <p14:creationId xmlns:p14="http://schemas.microsoft.com/office/powerpoint/2010/main" val="25867678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IBM Cloud / DOC ID / Month XX, 2017 / © 2017 IBM Corporation</a:t>
            </a:r>
            <a:endParaRPr lang="en-US">
              <a:solidFill>
                <a:srgbClr val="000000"/>
              </a:solidFill>
            </a:endParaRPr>
          </a:p>
        </p:txBody>
      </p:sp>
    </p:spTree>
    <p:extLst>
      <p:ext uri="{BB962C8B-B14F-4D97-AF65-F5344CB8AC3E}">
        <p14:creationId xmlns:p14="http://schemas.microsoft.com/office/powerpoint/2010/main" val="42246752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2483782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122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IBM Cloud / DOC ID / Month XX, 2017 / © 2017 IBM Corporation</a:t>
            </a:r>
            <a:endParaRPr lang="en-US">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239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26" Type="http://schemas.openxmlformats.org/officeDocument/2006/relationships/slideLayout" Target="../slideLayouts/slideLayout275.xml"/><Relationship Id="rId39" Type="http://schemas.openxmlformats.org/officeDocument/2006/relationships/slideLayout" Target="../slideLayouts/slideLayout288.xml"/><Relationship Id="rId3" Type="http://schemas.openxmlformats.org/officeDocument/2006/relationships/slideLayout" Target="../slideLayouts/slideLayout252.xml"/><Relationship Id="rId21" Type="http://schemas.openxmlformats.org/officeDocument/2006/relationships/slideLayout" Target="../slideLayouts/slideLayout270.xml"/><Relationship Id="rId34" Type="http://schemas.openxmlformats.org/officeDocument/2006/relationships/slideLayout" Target="../slideLayouts/slideLayout283.xml"/><Relationship Id="rId42" Type="http://schemas.openxmlformats.org/officeDocument/2006/relationships/slideLayout" Target="../slideLayouts/slideLayout291.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5" Type="http://schemas.openxmlformats.org/officeDocument/2006/relationships/slideLayout" Target="../slideLayouts/slideLayout274.xml"/><Relationship Id="rId33" Type="http://schemas.openxmlformats.org/officeDocument/2006/relationships/slideLayout" Target="../slideLayouts/slideLayout282.xml"/><Relationship Id="rId38" Type="http://schemas.openxmlformats.org/officeDocument/2006/relationships/slideLayout" Target="../slideLayouts/slideLayout287.xml"/><Relationship Id="rId46" Type="http://schemas.openxmlformats.org/officeDocument/2006/relationships/theme" Target="../theme/theme10.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slideLayout" Target="../slideLayouts/slideLayout269.xml"/><Relationship Id="rId29" Type="http://schemas.openxmlformats.org/officeDocument/2006/relationships/slideLayout" Target="../slideLayouts/slideLayout278.xml"/><Relationship Id="rId41" Type="http://schemas.openxmlformats.org/officeDocument/2006/relationships/slideLayout" Target="../slideLayouts/slideLayout290.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24" Type="http://schemas.openxmlformats.org/officeDocument/2006/relationships/slideLayout" Target="../slideLayouts/slideLayout273.xml"/><Relationship Id="rId32" Type="http://schemas.openxmlformats.org/officeDocument/2006/relationships/slideLayout" Target="../slideLayouts/slideLayout281.xml"/><Relationship Id="rId37" Type="http://schemas.openxmlformats.org/officeDocument/2006/relationships/slideLayout" Target="../slideLayouts/slideLayout286.xml"/><Relationship Id="rId40" Type="http://schemas.openxmlformats.org/officeDocument/2006/relationships/slideLayout" Target="../slideLayouts/slideLayout289.xml"/><Relationship Id="rId45" Type="http://schemas.openxmlformats.org/officeDocument/2006/relationships/slideLayout" Target="../slideLayouts/slideLayout294.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23" Type="http://schemas.openxmlformats.org/officeDocument/2006/relationships/slideLayout" Target="../slideLayouts/slideLayout272.xml"/><Relationship Id="rId28" Type="http://schemas.openxmlformats.org/officeDocument/2006/relationships/slideLayout" Target="../slideLayouts/slideLayout277.xml"/><Relationship Id="rId36" Type="http://schemas.openxmlformats.org/officeDocument/2006/relationships/slideLayout" Target="../slideLayouts/slideLayout285.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31" Type="http://schemas.openxmlformats.org/officeDocument/2006/relationships/slideLayout" Target="../slideLayouts/slideLayout280.xml"/><Relationship Id="rId44" Type="http://schemas.openxmlformats.org/officeDocument/2006/relationships/slideLayout" Target="../slideLayouts/slideLayout293.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slideLayout" Target="../slideLayouts/slideLayout271.xml"/><Relationship Id="rId27" Type="http://schemas.openxmlformats.org/officeDocument/2006/relationships/slideLayout" Target="../slideLayouts/slideLayout276.xml"/><Relationship Id="rId30" Type="http://schemas.openxmlformats.org/officeDocument/2006/relationships/slideLayout" Target="../slideLayouts/slideLayout279.xml"/><Relationship Id="rId35" Type="http://schemas.openxmlformats.org/officeDocument/2006/relationships/slideLayout" Target="../slideLayouts/slideLayout284.xml"/><Relationship Id="rId43" Type="http://schemas.openxmlformats.org/officeDocument/2006/relationships/slideLayout" Target="../slideLayouts/slideLayout2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26" Type="http://schemas.openxmlformats.org/officeDocument/2006/relationships/slideLayout" Target="../slideLayouts/slideLayout320.xml"/><Relationship Id="rId39" Type="http://schemas.openxmlformats.org/officeDocument/2006/relationships/slideLayout" Target="../slideLayouts/slideLayout333.xml"/><Relationship Id="rId3" Type="http://schemas.openxmlformats.org/officeDocument/2006/relationships/slideLayout" Target="../slideLayouts/slideLayout297.xml"/><Relationship Id="rId21" Type="http://schemas.openxmlformats.org/officeDocument/2006/relationships/slideLayout" Target="../slideLayouts/slideLayout315.xml"/><Relationship Id="rId34" Type="http://schemas.openxmlformats.org/officeDocument/2006/relationships/slideLayout" Target="../slideLayouts/slideLayout328.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5" Type="http://schemas.openxmlformats.org/officeDocument/2006/relationships/slideLayout" Target="../slideLayouts/slideLayout319.xml"/><Relationship Id="rId33" Type="http://schemas.openxmlformats.org/officeDocument/2006/relationships/slideLayout" Target="../slideLayouts/slideLayout327.xml"/><Relationship Id="rId38" Type="http://schemas.openxmlformats.org/officeDocument/2006/relationships/slideLayout" Target="../slideLayouts/slideLayout332.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slideLayout" Target="../slideLayouts/slideLayout314.xml"/><Relationship Id="rId29" Type="http://schemas.openxmlformats.org/officeDocument/2006/relationships/slideLayout" Target="../slideLayouts/slideLayout323.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24" Type="http://schemas.openxmlformats.org/officeDocument/2006/relationships/slideLayout" Target="../slideLayouts/slideLayout318.xml"/><Relationship Id="rId32" Type="http://schemas.openxmlformats.org/officeDocument/2006/relationships/slideLayout" Target="../slideLayouts/slideLayout326.xml"/><Relationship Id="rId37" Type="http://schemas.openxmlformats.org/officeDocument/2006/relationships/slideLayout" Target="../slideLayouts/slideLayout331.xml"/><Relationship Id="rId40" Type="http://schemas.openxmlformats.org/officeDocument/2006/relationships/theme" Target="../theme/theme11.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slideLayout" Target="../slideLayouts/slideLayout317.xml"/><Relationship Id="rId28" Type="http://schemas.openxmlformats.org/officeDocument/2006/relationships/slideLayout" Target="../slideLayouts/slideLayout322.xml"/><Relationship Id="rId36" Type="http://schemas.openxmlformats.org/officeDocument/2006/relationships/slideLayout" Target="../slideLayouts/slideLayout330.xml"/><Relationship Id="rId10" Type="http://schemas.openxmlformats.org/officeDocument/2006/relationships/slideLayout" Target="../slideLayouts/slideLayout304.xml"/><Relationship Id="rId19" Type="http://schemas.openxmlformats.org/officeDocument/2006/relationships/slideLayout" Target="../slideLayouts/slideLayout313.xml"/><Relationship Id="rId31" Type="http://schemas.openxmlformats.org/officeDocument/2006/relationships/slideLayout" Target="../slideLayouts/slideLayout325.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slideLayout" Target="../slideLayouts/slideLayout316.xml"/><Relationship Id="rId27" Type="http://schemas.openxmlformats.org/officeDocument/2006/relationships/slideLayout" Target="../slideLayouts/slideLayout321.xml"/><Relationship Id="rId30" Type="http://schemas.openxmlformats.org/officeDocument/2006/relationships/slideLayout" Target="../slideLayouts/slideLayout324.xml"/><Relationship Id="rId35" Type="http://schemas.openxmlformats.org/officeDocument/2006/relationships/slideLayout" Target="../slideLayouts/slideLayout3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slideLayout" Target="../slideLayouts/slideLayout372.xml"/><Relationship Id="rId3" Type="http://schemas.openxmlformats.org/officeDocument/2006/relationships/slideLayout" Target="../slideLayouts/slideLayout336.xml"/><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slideLayout" Target="../slideLayouts/slideLayout371.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41" Type="http://schemas.openxmlformats.org/officeDocument/2006/relationships/theme" Target="../theme/theme1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40" Type="http://schemas.openxmlformats.org/officeDocument/2006/relationships/slideLayout" Target="../slideLayouts/slideLayout373.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slideLayout" Target="../slideLayouts/slideLayout386.xml"/><Relationship Id="rId18" Type="http://schemas.openxmlformats.org/officeDocument/2006/relationships/slideLayout" Target="../slideLayouts/slideLayout391.xml"/><Relationship Id="rId26" Type="http://schemas.openxmlformats.org/officeDocument/2006/relationships/slideLayout" Target="../slideLayouts/slideLayout399.xml"/><Relationship Id="rId39" Type="http://schemas.openxmlformats.org/officeDocument/2006/relationships/theme" Target="../theme/theme13.xml"/><Relationship Id="rId3" Type="http://schemas.openxmlformats.org/officeDocument/2006/relationships/slideLayout" Target="../slideLayouts/slideLayout376.xml"/><Relationship Id="rId21" Type="http://schemas.openxmlformats.org/officeDocument/2006/relationships/slideLayout" Target="../slideLayouts/slideLayout394.xml"/><Relationship Id="rId34" Type="http://schemas.openxmlformats.org/officeDocument/2006/relationships/slideLayout" Target="../slideLayouts/slideLayout407.xml"/><Relationship Id="rId7" Type="http://schemas.openxmlformats.org/officeDocument/2006/relationships/slideLayout" Target="../slideLayouts/slideLayout380.xml"/><Relationship Id="rId12" Type="http://schemas.openxmlformats.org/officeDocument/2006/relationships/slideLayout" Target="../slideLayouts/slideLayout385.xml"/><Relationship Id="rId17" Type="http://schemas.openxmlformats.org/officeDocument/2006/relationships/slideLayout" Target="../slideLayouts/slideLayout390.xml"/><Relationship Id="rId25" Type="http://schemas.openxmlformats.org/officeDocument/2006/relationships/slideLayout" Target="../slideLayouts/slideLayout398.xml"/><Relationship Id="rId33" Type="http://schemas.openxmlformats.org/officeDocument/2006/relationships/slideLayout" Target="../slideLayouts/slideLayout406.xml"/><Relationship Id="rId38" Type="http://schemas.openxmlformats.org/officeDocument/2006/relationships/slideLayout" Target="../slideLayouts/slideLayout411.xml"/><Relationship Id="rId2" Type="http://schemas.openxmlformats.org/officeDocument/2006/relationships/slideLayout" Target="../slideLayouts/slideLayout375.xml"/><Relationship Id="rId16" Type="http://schemas.openxmlformats.org/officeDocument/2006/relationships/slideLayout" Target="../slideLayouts/slideLayout389.xml"/><Relationship Id="rId20" Type="http://schemas.openxmlformats.org/officeDocument/2006/relationships/slideLayout" Target="../slideLayouts/slideLayout393.xml"/><Relationship Id="rId29" Type="http://schemas.openxmlformats.org/officeDocument/2006/relationships/slideLayout" Target="../slideLayouts/slideLayout402.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24" Type="http://schemas.openxmlformats.org/officeDocument/2006/relationships/slideLayout" Target="../slideLayouts/slideLayout397.xml"/><Relationship Id="rId32" Type="http://schemas.openxmlformats.org/officeDocument/2006/relationships/slideLayout" Target="../slideLayouts/slideLayout405.xml"/><Relationship Id="rId37" Type="http://schemas.openxmlformats.org/officeDocument/2006/relationships/slideLayout" Target="../slideLayouts/slideLayout410.xml"/><Relationship Id="rId5" Type="http://schemas.openxmlformats.org/officeDocument/2006/relationships/slideLayout" Target="../slideLayouts/slideLayout378.xml"/><Relationship Id="rId15" Type="http://schemas.openxmlformats.org/officeDocument/2006/relationships/slideLayout" Target="../slideLayouts/slideLayout388.xml"/><Relationship Id="rId23" Type="http://schemas.openxmlformats.org/officeDocument/2006/relationships/slideLayout" Target="../slideLayouts/slideLayout396.xml"/><Relationship Id="rId28" Type="http://schemas.openxmlformats.org/officeDocument/2006/relationships/slideLayout" Target="../slideLayouts/slideLayout401.xml"/><Relationship Id="rId36" Type="http://schemas.openxmlformats.org/officeDocument/2006/relationships/slideLayout" Target="../slideLayouts/slideLayout409.xml"/><Relationship Id="rId10" Type="http://schemas.openxmlformats.org/officeDocument/2006/relationships/slideLayout" Target="../slideLayouts/slideLayout383.xml"/><Relationship Id="rId19" Type="http://schemas.openxmlformats.org/officeDocument/2006/relationships/slideLayout" Target="../slideLayouts/slideLayout392.xml"/><Relationship Id="rId31" Type="http://schemas.openxmlformats.org/officeDocument/2006/relationships/slideLayout" Target="../slideLayouts/slideLayout404.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slideLayout" Target="../slideLayouts/slideLayout387.xml"/><Relationship Id="rId22" Type="http://schemas.openxmlformats.org/officeDocument/2006/relationships/slideLayout" Target="../slideLayouts/slideLayout395.xml"/><Relationship Id="rId27" Type="http://schemas.openxmlformats.org/officeDocument/2006/relationships/slideLayout" Target="../slideLayouts/slideLayout400.xml"/><Relationship Id="rId30" Type="http://schemas.openxmlformats.org/officeDocument/2006/relationships/slideLayout" Target="../slideLayouts/slideLayout403.xml"/><Relationship Id="rId35" Type="http://schemas.openxmlformats.org/officeDocument/2006/relationships/slideLayout" Target="../slideLayouts/slideLayout40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24.xml"/><Relationship Id="rId18" Type="http://schemas.openxmlformats.org/officeDocument/2006/relationships/slideLayout" Target="../slideLayouts/slideLayout429.xml"/><Relationship Id="rId26" Type="http://schemas.openxmlformats.org/officeDocument/2006/relationships/slideLayout" Target="../slideLayouts/slideLayout437.xml"/><Relationship Id="rId39" Type="http://schemas.openxmlformats.org/officeDocument/2006/relationships/slideLayout" Target="../slideLayouts/slideLayout450.xml"/><Relationship Id="rId3" Type="http://schemas.openxmlformats.org/officeDocument/2006/relationships/slideLayout" Target="../slideLayouts/slideLayout414.xml"/><Relationship Id="rId21" Type="http://schemas.openxmlformats.org/officeDocument/2006/relationships/slideLayout" Target="../slideLayouts/slideLayout432.xml"/><Relationship Id="rId34" Type="http://schemas.openxmlformats.org/officeDocument/2006/relationships/slideLayout" Target="../slideLayouts/slideLayout445.xml"/><Relationship Id="rId42" Type="http://schemas.openxmlformats.org/officeDocument/2006/relationships/slideLayout" Target="../slideLayouts/slideLayout453.xml"/><Relationship Id="rId47" Type="http://schemas.openxmlformats.org/officeDocument/2006/relationships/slideLayout" Target="../slideLayouts/slideLayout458.xml"/><Relationship Id="rId7" Type="http://schemas.openxmlformats.org/officeDocument/2006/relationships/slideLayout" Target="../slideLayouts/slideLayout418.xml"/><Relationship Id="rId12" Type="http://schemas.openxmlformats.org/officeDocument/2006/relationships/slideLayout" Target="../slideLayouts/slideLayout423.xml"/><Relationship Id="rId17" Type="http://schemas.openxmlformats.org/officeDocument/2006/relationships/slideLayout" Target="../slideLayouts/slideLayout428.xml"/><Relationship Id="rId25" Type="http://schemas.openxmlformats.org/officeDocument/2006/relationships/slideLayout" Target="../slideLayouts/slideLayout436.xml"/><Relationship Id="rId33" Type="http://schemas.openxmlformats.org/officeDocument/2006/relationships/slideLayout" Target="../slideLayouts/slideLayout444.xml"/><Relationship Id="rId38" Type="http://schemas.openxmlformats.org/officeDocument/2006/relationships/slideLayout" Target="../slideLayouts/slideLayout449.xml"/><Relationship Id="rId46" Type="http://schemas.openxmlformats.org/officeDocument/2006/relationships/slideLayout" Target="../slideLayouts/slideLayout457.xml"/><Relationship Id="rId2" Type="http://schemas.openxmlformats.org/officeDocument/2006/relationships/slideLayout" Target="../slideLayouts/slideLayout413.xml"/><Relationship Id="rId16" Type="http://schemas.openxmlformats.org/officeDocument/2006/relationships/slideLayout" Target="../slideLayouts/slideLayout427.xml"/><Relationship Id="rId20" Type="http://schemas.openxmlformats.org/officeDocument/2006/relationships/slideLayout" Target="../slideLayouts/slideLayout431.xml"/><Relationship Id="rId29" Type="http://schemas.openxmlformats.org/officeDocument/2006/relationships/slideLayout" Target="../slideLayouts/slideLayout440.xml"/><Relationship Id="rId41" Type="http://schemas.openxmlformats.org/officeDocument/2006/relationships/slideLayout" Target="../slideLayouts/slideLayout452.xml"/><Relationship Id="rId1" Type="http://schemas.openxmlformats.org/officeDocument/2006/relationships/slideLayout" Target="../slideLayouts/slideLayout412.xml"/><Relationship Id="rId6" Type="http://schemas.openxmlformats.org/officeDocument/2006/relationships/slideLayout" Target="../slideLayouts/slideLayout417.xml"/><Relationship Id="rId11" Type="http://schemas.openxmlformats.org/officeDocument/2006/relationships/slideLayout" Target="../slideLayouts/slideLayout422.xml"/><Relationship Id="rId24" Type="http://schemas.openxmlformats.org/officeDocument/2006/relationships/slideLayout" Target="../slideLayouts/slideLayout435.xml"/><Relationship Id="rId32" Type="http://schemas.openxmlformats.org/officeDocument/2006/relationships/slideLayout" Target="../slideLayouts/slideLayout443.xml"/><Relationship Id="rId37" Type="http://schemas.openxmlformats.org/officeDocument/2006/relationships/slideLayout" Target="../slideLayouts/slideLayout448.xml"/><Relationship Id="rId40" Type="http://schemas.openxmlformats.org/officeDocument/2006/relationships/slideLayout" Target="../slideLayouts/slideLayout451.xml"/><Relationship Id="rId45" Type="http://schemas.openxmlformats.org/officeDocument/2006/relationships/slideLayout" Target="../slideLayouts/slideLayout456.xml"/><Relationship Id="rId5" Type="http://schemas.openxmlformats.org/officeDocument/2006/relationships/slideLayout" Target="../slideLayouts/slideLayout416.xml"/><Relationship Id="rId15" Type="http://schemas.openxmlformats.org/officeDocument/2006/relationships/slideLayout" Target="../slideLayouts/slideLayout426.xml"/><Relationship Id="rId23" Type="http://schemas.openxmlformats.org/officeDocument/2006/relationships/slideLayout" Target="../slideLayouts/slideLayout434.xml"/><Relationship Id="rId28" Type="http://schemas.openxmlformats.org/officeDocument/2006/relationships/slideLayout" Target="../slideLayouts/slideLayout439.xml"/><Relationship Id="rId36" Type="http://schemas.openxmlformats.org/officeDocument/2006/relationships/slideLayout" Target="../slideLayouts/slideLayout447.xml"/><Relationship Id="rId49" Type="http://schemas.openxmlformats.org/officeDocument/2006/relationships/theme" Target="../theme/theme14.xml"/><Relationship Id="rId10" Type="http://schemas.openxmlformats.org/officeDocument/2006/relationships/slideLayout" Target="../slideLayouts/slideLayout421.xml"/><Relationship Id="rId19" Type="http://schemas.openxmlformats.org/officeDocument/2006/relationships/slideLayout" Target="../slideLayouts/slideLayout430.xml"/><Relationship Id="rId31" Type="http://schemas.openxmlformats.org/officeDocument/2006/relationships/slideLayout" Target="../slideLayouts/slideLayout442.xml"/><Relationship Id="rId44" Type="http://schemas.openxmlformats.org/officeDocument/2006/relationships/slideLayout" Target="../slideLayouts/slideLayout455.xml"/><Relationship Id="rId4" Type="http://schemas.openxmlformats.org/officeDocument/2006/relationships/slideLayout" Target="../slideLayouts/slideLayout415.xml"/><Relationship Id="rId9" Type="http://schemas.openxmlformats.org/officeDocument/2006/relationships/slideLayout" Target="../slideLayouts/slideLayout420.xml"/><Relationship Id="rId14" Type="http://schemas.openxmlformats.org/officeDocument/2006/relationships/slideLayout" Target="../slideLayouts/slideLayout425.xml"/><Relationship Id="rId22" Type="http://schemas.openxmlformats.org/officeDocument/2006/relationships/slideLayout" Target="../slideLayouts/slideLayout433.xml"/><Relationship Id="rId27" Type="http://schemas.openxmlformats.org/officeDocument/2006/relationships/slideLayout" Target="../slideLayouts/slideLayout438.xml"/><Relationship Id="rId30" Type="http://schemas.openxmlformats.org/officeDocument/2006/relationships/slideLayout" Target="../slideLayouts/slideLayout441.xml"/><Relationship Id="rId35" Type="http://schemas.openxmlformats.org/officeDocument/2006/relationships/slideLayout" Target="../slideLayouts/slideLayout446.xml"/><Relationship Id="rId43" Type="http://schemas.openxmlformats.org/officeDocument/2006/relationships/slideLayout" Target="../slideLayouts/slideLayout454.xml"/><Relationship Id="rId48" Type="http://schemas.openxmlformats.org/officeDocument/2006/relationships/slideLayout" Target="../slideLayouts/slideLayout459.xml"/><Relationship Id="rId8" Type="http://schemas.openxmlformats.org/officeDocument/2006/relationships/slideLayout" Target="../slideLayouts/slideLayout4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2.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slideLayout" Target="../slideLayouts/slideLayout131.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41" Type="http://schemas.openxmlformats.org/officeDocument/2006/relationships/slideLayout" Target="../slideLayouts/slideLayout130.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4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9" Type="http://schemas.openxmlformats.org/officeDocument/2006/relationships/slideLayout" Target="../slideLayouts/slideLayout170.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34" Type="http://schemas.openxmlformats.org/officeDocument/2006/relationships/slideLayout" Target="../slideLayouts/slideLayout165.xml"/><Relationship Id="rId42" Type="http://schemas.openxmlformats.org/officeDocument/2006/relationships/slideLayout" Target="../slideLayouts/slideLayout173.xml"/><Relationship Id="rId47" Type="http://schemas.openxmlformats.org/officeDocument/2006/relationships/slideLayout" Target="../slideLayouts/slideLayout178.xml"/><Relationship Id="rId50" Type="http://schemas.openxmlformats.org/officeDocument/2006/relationships/slideLayout" Target="../slideLayouts/slideLayout181.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slideLayout" Target="../slideLayouts/slideLayout164.xml"/><Relationship Id="rId38" Type="http://schemas.openxmlformats.org/officeDocument/2006/relationships/slideLayout" Target="../slideLayouts/slideLayout169.xml"/><Relationship Id="rId46" Type="http://schemas.openxmlformats.org/officeDocument/2006/relationships/slideLayout" Target="../slideLayouts/slideLayout177.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41" Type="http://schemas.openxmlformats.org/officeDocument/2006/relationships/slideLayout" Target="../slideLayouts/slideLayout172.xml"/><Relationship Id="rId54" Type="http://schemas.openxmlformats.org/officeDocument/2006/relationships/theme" Target="../theme/theme6.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slideLayout" Target="../slideLayouts/slideLayout163.xml"/><Relationship Id="rId37" Type="http://schemas.openxmlformats.org/officeDocument/2006/relationships/slideLayout" Target="../slideLayouts/slideLayout168.xml"/><Relationship Id="rId40" Type="http://schemas.openxmlformats.org/officeDocument/2006/relationships/slideLayout" Target="../slideLayouts/slideLayout171.xml"/><Relationship Id="rId45" Type="http://schemas.openxmlformats.org/officeDocument/2006/relationships/slideLayout" Target="../slideLayouts/slideLayout176.xml"/><Relationship Id="rId53" Type="http://schemas.openxmlformats.org/officeDocument/2006/relationships/slideLayout" Target="../slideLayouts/slideLayout184.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36" Type="http://schemas.openxmlformats.org/officeDocument/2006/relationships/slideLayout" Target="../slideLayouts/slideLayout167.xml"/><Relationship Id="rId49" Type="http://schemas.openxmlformats.org/officeDocument/2006/relationships/slideLayout" Target="../slideLayouts/slideLayout180.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4" Type="http://schemas.openxmlformats.org/officeDocument/2006/relationships/slideLayout" Target="../slideLayouts/slideLayout175.xml"/><Relationship Id="rId52" Type="http://schemas.openxmlformats.org/officeDocument/2006/relationships/slideLayout" Target="../slideLayouts/slideLayout183.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 Id="rId35" Type="http://schemas.openxmlformats.org/officeDocument/2006/relationships/slideLayout" Target="../slideLayouts/slideLayout166.xml"/><Relationship Id="rId43" Type="http://schemas.openxmlformats.org/officeDocument/2006/relationships/slideLayout" Target="../slideLayouts/slideLayout174.xml"/><Relationship Id="rId48" Type="http://schemas.openxmlformats.org/officeDocument/2006/relationships/slideLayout" Target="../slideLayouts/slideLayout179.xml"/><Relationship Id="rId8" Type="http://schemas.openxmlformats.org/officeDocument/2006/relationships/slideLayout" Target="../slideLayouts/slideLayout139.xml"/><Relationship Id="rId51" Type="http://schemas.openxmlformats.org/officeDocument/2006/relationships/slideLayout" Target="../slideLayouts/slideLayout1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26" Type="http://schemas.openxmlformats.org/officeDocument/2006/relationships/slideLayout" Target="../slideLayouts/slideLayout236.xml"/><Relationship Id="rId39" Type="http://schemas.openxmlformats.org/officeDocument/2006/relationships/slideLayout" Target="../slideLayouts/slideLayout249.xml"/><Relationship Id="rId3" Type="http://schemas.openxmlformats.org/officeDocument/2006/relationships/slideLayout" Target="../slideLayouts/slideLayout213.xml"/><Relationship Id="rId21" Type="http://schemas.openxmlformats.org/officeDocument/2006/relationships/slideLayout" Target="../slideLayouts/slideLayout231.xml"/><Relationship Id="rId34" Type="http://schemas.openxmlformats.org/officeDocument/2006/relationships/slideLayout" Target="../slideLayouts/slideLayout244.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5" Type="http://schemas.openxmlformats.org/officeDocument/2006/relationships/slideLayout" Target="../slideLayouts/slideLayout235.xml"/><Relationship Id="rId33" Type="http://schemas.openxmlformats.org/officeDocument/2006/relationships/slideLayout" Target="../slideLayouts/slideLayout243.xml"/><Relationship Id="rId38" Type="http://schemas.openxmlformats.org/officeDocument/2006/relationships/slideLayout" Target="../slideLayouts/slideLayout248.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29" Type="http://schemas.openxmlformats.org/officeDocument/2006/relationships/slideLayout" Target="../slideLayouts/slideLayout239.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24" Type="http://schemas.openxmlformats.org/officeDocument/2006/relationships/slideLayout" Target="../slideLayouts/slideLayout234.xml"/><Relationship Id="rId32" Type="http://schemas.openxmlformats.org/officeDocument/2006/relationships/slideLayout" Target="../slideLayouts/slideLayout242.xml"/><Relationship Id="rId37" Type="http://schemas.openxmlformats.org/officeDocument/2006/relationships/slideLayout" Target="../slideLayouts/slideLayout247.xml"/><Relationship Id="rId40" Type="http://schemas.openxmlformats.org/officeDocument/2006/relationships/theme" Target="../theme/theme9.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slideLayout" Target="../slideLayouts/slideLayout233.xml"/><Relationship Id="rId28" Type="http://schemas.openxmlformats.org/officeDocument/2006/relationships/slideLayout" Target="../slideLayouts/slideLayout238.xml"/><Relationship Id="rId36" Type="http://schemas.openxmlformats.org/officeDocument/2006/relationships/slideLayout" Target="../slideLayouts/slideLayout246.xml"/><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31" Type="http://schemas.openxmlformats.org/officeDocument/2006/relationships/slideLayout" Target="../slideLayouts/slideLayout241.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 Id="rId27" Type="http://schemas.openxmlformats.org/officeDocument/2006/relationships/slideLayout" Target="../slideLayouts/slideLayout237.xml"/><Relationship Id="rId30" Type="http://schemas.openxmlformats.org/officeDocument/2006/relationships/slideLayout" Target="../slideLayouts/slideLayout240.xml"/><Relationship Id="rId35" Type="http://schemas.openxmlformats.org/officeDocument/2006/relationships/slideLayout" Target="../slideLayouts/slideLayout2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Group Name / DOC ID / Month XX, 2017 / © 2017 IBM Corporation</a:t>
            </a:r>
            <a:endParaRPr lang="en-US" dirty="0"/>
          </a:p>
        </p:txBody>
      </p:sp>
    </p:spTree>
    <p:extLst>
      <p:ext uri="{BB962C8B-B14F-4D97-AF65-F5344CB8AC3E}">
        <p14:creationId xmlns:p14="http://schemas.microsoft.com/office/powerpoint/2010/main" val="206161649"/>
      </p:ext>
    </p:extLst>
  </p:cSld>
  <p:clrMap bg1="lt1" tx1="dk1" bg2="lt2" tx2="dk2" accent1="accent1" accent2="accent2" accent3="accent3" accent4="accent4" accent5="accent5" accent6="accent6" hlink="hlink" folHlink="folHlink"/>
  <p:sldLayoutIdLst>
    <p:sldLayoutId id="2147484804" r:id="rId1"/>
    <p:sldLayoutId id="2147484805" r:id="rId2"/>
    <p:sldLayoutId id="2147484806" r:id="rId3"/>
    <p:sldLayoutId id="2147484807" r:id="rId4"/>
    <p:sldLayoutId id="2147484808" r:id="rId5"/>
    <p:sldLayoutId id="2147484809" r:id="rId6"/>
    <p:sldLayoutId id="2147484810" r:id="rId7"/>
    <p:sldLayoutId id="2147484811" r:id="rId8"/>
    <p:sldLayoutId id="2147484812" r:id="rId9"/>
    <p:sldLayoutId id="2147484813" r:id="rId10"/>
    <p:sldLayoutId id="2147484814" r:id="rId11"/>
    <p:sldLayoutId id="2147484815" r:id="rId12"/>
    <p:sldLayoutId id="2147484816" r:id="rId13"/>
    <p:sldLayoutId id="2147484817" r:id="rId14"/>
    <p:sldLayoutId id="2147484818" r:id="rId15"/>
    <p:sldLayoutId id="2147484819" r:id="rId16"/>
    <p:sldLayoutId id="2147484820" r:id="rId17"/>
    <p:sldLayoutId id="2147484821" r:id="rId18"/>
    <p:sldLayoutId id="2147484822" r:id="rId19"/>
    <p:sldLayoutId id="2147484823" r:id="rId20"/>
    <p:sldLayoutId id="2147484824" r:id="rId21"/>
    <p:sldLayoutId id="2147484825" r:id="rId22"/>
    <p:sldLayoutId id="2147484826" r:id="rId23"/>
    <p:sldLayoutId id="2147484827" r:id="rId24"/>
    <p:sldLayoutId id="2147484828" r:id="rId25"/>
    <p:sldLayoutId id="2147484829" r:id="rId26"/>
    <p:sldLayoutId id="2147484830" r:id="rId27"/>
    <p:sldLayoutId id="2147484831" r:id="rId28"/>
    <p:sldLayoutId id="2147484832" r:id="rId29"/>
    <p:sldLayoutId id="2147484833" r:id="rId30"/>
    <p:sldLayoutId id="2147484834" r:id="rId31"/>
    <p:sldLayoutId id="2147484835" r:id="rId32"/>
    <p:sldLayoutId id="2147484836" r:id="rId33"/>
    <p:sldLayoutId id="2147484837" r:id="rId34"/>
    <p:sldLayoutId id="2147484838" r:id="rId35"/>
    <p:sldLayoutId id="2147484841" r:id="rId36"/>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 y="137160"/>
            <a:ext cx="8961120" cy="4572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137160" y="703332"/>
            <a:ext cx="8961120" cy="3988937"/>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8763355" y="4801241"/>
            <a:ext cx="334925" cy="213354"/>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85303953"/>
      </p:ext>
    </p:extLst>
  </p:cSld>
  <p:clrMap bg1="lt1" tx1="dk1" bg2="lt2" tx2="dk2" accent1="accent1" accent2="accent2" accent3="accent3" accent4="accent4" accent5="accent5" accent6="accent6" hlink="hlink" folHlink="folHlink"/>
  <p:sldLayoutIdLst>
    <p:sldLayoutId id="2147485322" r:id="rId1"/>
    <p:sldLayoutId id="2147485323" r:id="rId2"/>
    <p:sldLayoutId id="2147485324" r:id="rId3"/>
    <p:sldLayoutId id="2147485325" r:id="rId4"/>
    <p:sldLayoutId id="2147485326" r:id="rId5"/>
    <p:sldLayoutId id="2147485327" r:id="rId6"/>
    <p:sldLayoutId id="2147485328" r:id="rId7"/>
    <p:sldLayoutId id="2147485329" r:id="rId8"/>
    <p:sldLayoutId id="2147485330" r:id="rId9"/>
    <p:sldLayoutId id="2147485331" r:id="rId10"/>
    <p:sldLayoutId id="2147485332" r:id="rId11"/>
    <p:sldLayoutId id="2147485333" r:id="rId12"/>
    <p:sldLayoutId id="2147485334" r:id="rId13"/>
    <p:sldLayoutId id="2147485335" r:id="rId14"/>
    <p:sldLayoutId id="2147485336" r:id="rId15"/>
    <p:sldLayoutId id="2147485337" r:id="rId16"/>
    <p:sldLayoutId id="2147485338" r:id="rId17"/>
    <p:sldLayoutId id="2147485339" r:id="rId18"/>
    <p:sldLayoutId id="2147485340" r:id="rId19"/>
    <p:sldLayoutId id="2147485341" r:id="rId20"/>
    <p:sldLayoutId id="2147485342" r:id="rId21"/>
    <p:sldLayoutId id="2147485343" r:id="rId22"/>
    <p:sldLayoutId id="2147485344" r:id="rId23"/>
    <p:sldLayoutId id="2147485345" r:id="rId24"/>
    <p:sldLayoutId id="2147485346" r:id="rId25"/>
    <p:sldLayoutId id="2147485347" r:id="rId26"/>
    <p:sldLayoutId id="2147485348" r:id="rId27"/>
    <p:sldLayoutId id="2147485349" r:id="rId28"/>
    <p:sldLayoutId id="2147485350" r:id="rId29"/>
    <p:sldLayoutId id="2147485351" r:id="rId30"/>
    <p:sldLayoutId id="2147485352" r:id="rId31"/>
    <p:sldLayoutId id="2147485353" r:id="rId32"/>
    <p:sldLayoutId id="2147485354" r:id="rId33"/>
    <p:sldLayoutId id="2147485355" r:id="rId34"/>
    <p:sldLayoutId id="2147485356" r:id="rId35"/>
    <p:sldLayoutId id="2147485357" r:id="rId36"/>
    <p:sldLayoutId id="2147485358" r:id="rId37"/>
    <p:sldLayoutId id="2147485359" r:id="rId38"/>
    <p:sldLayoutId id="2147485360" r:id="rId39"/>
    <p:sldLayoutId id="2147485362" r:id="rId40"/>
    <p:sldLayoutId id="2147485363" r:id="rId41"/>
    <p:sldLayoutId id="2147485364" r:id="rId42"/>
    <p:sldLayoutId id="2147485365" r:id="rId43"/>
    <p:sldLayoutId id="2147485366" r:id="rId44"/>
    <p:sldLayoutId id="2147485367" r:id="rId45"/>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1998050199"/>
      </p:ext>
    </p:extLst>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 id="2147485380" r:id="rId12"/>
    <p:sldLayoutId id="2147485381" r:id="rId13"/>
    <p:sldLayoutId id="2147485382" r:id="rId14"/>
    <p:sldLayoutId id="2147485383" r:id="rId15"/>
    <p:sldLayoutId id="2147485384" r:id="rId16"/>
    <p:sldLayoutId id="2147485385" r:id="rId17"/>
    <p:sldLayoutId id="2147485386" r:id="rId18"/>
    <p:sldLayoutId id="2147485387" r:id="rId19"/>
    <p:sldLayoutId id="2147485388" r:id="rId20"/>
    <p:sldLayoutId id="2147485389" r:id="rId21"/>
    <p:sldLayoutId id="2147485390" r:id="rId22"/>
    <p:sldLayoutId id="2147485391" r:id="rId23"/>
    <p:sldLayoutId id="2147485392" r:id="rId24"/>
    <p:sldLayoutId id="2147485393" r:id="rId25"/>
    <p:sldLayoutId id="2147485394" r:id="rId26"/>
    <p:sldLayoutId id="2147485395" r:id="rId27"/>
    <p:sldLayoutId id="2147485396" r:id="rId28"/>
    <p:sldLayoutId id="2147485397" r:id="rId29"/>
    <p:sldLayoutId id="2147485398" r:id="rId30"/>
    <p:sldLayoutId id="2147485399" r:id="rId31"/>
    <p:sldLayoutId id="2147485400" r:id="rId32"/>
    <p:sldLayoutId id="2147485401" r:id="rId33"/>
    <p:sldLayoutId id="2147485402" r:id="rId34"/>
    <p:sldLayoutId id="2147485403" r:id="rId35"/>
    <p:sldLayoutId id="2147485405" r:id="rId36"/>
    <p:sldLayoutId id="2147485406" r:id="rId37"/>
    <p:sldLayoutId id="2147485407" r:id="rId38"/>
    <p:sldLayoutId id="2147485408" r:id="rId39"/>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464567930"/>
      </p:ext>
    </p:extLst>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 id="2147485415" r:id="rId4"/>
    <p:sldLayoutId id="2147485416" r:id="rId5"/>
    <p:sldLayoutId id="2147485417" r:id="rId6"/>
    <p:sldLayoutId id="2147485418" r:id="rId7"/>
    <p:sldLayoutId id="2147485419" r:id="rId8"/>
    <p:sldLayoutId id="2147485420" r:id="rId9"/>
    <p:sldLayoutId id="2147485421" r:id="rId10"/>
    <p:sldLayoutId id="2147485422" r:id="rId11"/>
    <p:sldLayoutId id="2147485423" r:id="rId12"/>
    <p:sldLayoutId id="2147485424" r:id="rId13"/>
    <p:sldLayoutId id="2147485425" r:id="rId14"/>
    <p:sldLayoutId id="2147485426" r:id="rId15"/>
    <p:sldLayoutId id="2147485427" r:id="rId16"/>
    <p:sldLayoutId id="2147485428" r:id="rId17"/>
    <p:sldLayoutId id="2147485429" r:id="rId18"/>
    <p:sldLayoutId id="2147485430" r:id="rId19"/>
    <p:sldLayoutId id="2147485431" r:id="rId20"/>
    <p:sldLayoutId id="2147485432" r:id="rId21"/>
    <p:sldLayoutId id="2147485433" r:id="rId22"/>
    <p:sldLayoutId id="2147485434" r:id="rId23"/>
    <p:sldLayoutId id="2147485435" r:id="rId24"/>
    <p:sldLayoutId id="2147485436" r:id="rId25"/>
    <p:sldLayoutId id="2147485437" r:id="rId26"/>
    <p:sldLayoutId id="2147485438" r:id="rId27"/>
    <p:sldLayoutId id="2147485439" r:id="rId28"/>
    <p:sldLayoutId id="2147485440" r:id="rId29"/>
    <p:sldLayoutId id="2147485441" r:id="rId30"/>
    <p:sldLayoutId id="2147485442" r:id="rId31"/>
    <p:sldLayoutId id="2147485443" r:id="rId32"/>
    <p:sldLayoutId id="2147485444" r:id="rId33"/>
    <p:sldLayoutId id="2147485445" r:id="rId34"/>
    <p:sldLayoutId id="2147485446" r:id="rId35"/>
    <p:sldLayoutId id="2147485447" r:id="rId36"/>
    <p:sldLayoutId id="2147485448" r:id="rId37"/>
    <p:sldLayoutId id="2147485449" r:id="rId38"/>
    <p:sldLayoutId id="2147485450" r:id="rId39"/>
    <p:sldLayoutId id="2147485451" r:id="rId40"/>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599" baseline="0">
                <a:solidFill>
                  <a:schemeClr val="tx1"/>
                </a:solidFill>
                <a:latin typeface="+mn-lt"/>
                <a:ea typeface="Arial" charset="0"/>
                <a:cs typeface="Arial" charset="0"/>
              </a:defRPr>
            </a:lvl1pPr>
          </a:lstStyle>
          <a:p>
            <a:pPr defTabSz="685512"/>
            <a:fld id="{D0BE6F14-FF48-0F4F-A8AA-2E3F25371E4A}" type="slidenum">
              <a:rPr lang="en-US" smtClean="0">
                <a:solidFill>
                  <a:srgbClr val="000000"/>
                </a:solidFill>
              </a:rPr>
              <a:pPr defTabSz="685512"/>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599" baseline="0">
                <a:solidFill>
                  <a:schemeClr val="tx1"/>
                </a:solidFill>
                <a:latin typeface="+mn-lt"/>
                <a:ea typeface="Arial" charset="0"/>
                <a:cs typeface="Arial" charset="0"/>
              </a:defRPr>
            </a:lvl1pPr>
          </a:lstStyle>
          <a:p>
            <a:pPr defTabSz="685512"/>
            <a:r>
              <a:rPr lang="de-DE" dirty="0">
                <a:solidFill>
                  <a:srgbClr val="000000"/>
                </a:solidFill>
              </a:rPr>
              <a:t>Think 2018 / DOC ID / Month XX, 2018 / © 2018 IBM Corporation</a:t>
            </a:r>
            <a:endParaRPr lang="en-US" dirty="0">
              <a:solidFill>
                <a:srgbClr val="000000"/>
              </a:solidFill>
            </a:endParaRPr>
          </a:p>
        </p:txBody>
      </p:sp>
    </p:spTree>
    <p:extLst>
      <p:ext uri="{BB962C8B-B14F-4D97-AF65-F5344CB8AC3E}">
        <p14:creationId xmlns:p14="http://schemas.microsoft.com/office/powerpoint/2010/main" val="978856775"/>
      </p:ext>
    </p:extLst>
  </p:cSld>
  <p:clrMap bg1="lt1" tx1="dk1" bg2="lt2" tx2="dk2" accent1="accent1" accent2="accent2" accent3="accent3" accent4="accent4" accent5="accent5" accent6="accent6" hlink="hlink" folHlink="folHlink"/>
  <p:sldLayoutIdLst>
    <p:sldLayoutId id="2147485453" r:id="rId1"/>
    <p:sldLayoutId id="2147485454" r:id="rId2"/>
    <p:sldLayoutId id="2147485455" r:id="rId3"/>
    <p:sldLayoutId id="2147485456" r:id="rId4"/>
    <p:sldLayoutId id="2147485457" r:id="rId5"/>
    <p:sldLayoutId id="2147485458" r:id="rId6"/>
    <p:sldLayoutId id="2147485459" r:id="rId7"/>
    <p:sldLayoutId id="2147485460" r:id="rId8"/>
    <p:sldLayoutId id="2147485461" r:id="rId9"/>
    <p:sldLayoutId id="2147485462" r:id="rId10"/>
    <p:sldLayoutId id="2147485463" r:id="rId11"/>
    <p:sldLayoutId id="2147485464" r:id="rId12"/>
    <p:sldLayoutId id="2147485465" r:id="rId13"/>
    <p:sldLayoutId id="2147485466" r:id="rId14"/>
    <p:sldLayoutId id="2147485467" r:id="rId15"/>
    <p:sldLayoutId id="2147485468" r:id="rId16"/>
    <p:sldLayoutId id="2147485469" r:id="rId17"/>
    <p:sldLayoutId id="2147485470" r:id="rId18"/>
    <p:sldLayoutId id="2147485471" r:id="rId19"/>
    <p:sldLayoutId id="2147485472" r:id="rId20"/>
    <p:sldLayoutId id="2147485473" r:id="rId21"/>
    <p:sldLayoutId id="2147485474" r:id="rId22"/>
    <p:sldLayoutId id="2147485475" r:id="rId23"/>
    <p:sldLayoutId id="2147485476" r:id="rId24"/>
    <p:sldLayoutId id="2147485477" r:id="rId25"/>
    <p:sldLayoutId id="2147485478" r:id="rId26"/>
    <p:sldLayoutId id="2147485479" r:id="rId27"/>
    <p:sldLayoutId id="2147485480" r:id="rId28"/>
    <p:sldLayoutId id="2147485481" r:id="rId29"/>
    <p:sldLayoutId id="2147485482" r:id="rId30"/>
    <p:sldLayoutId id="2147485483" r:id="rId31"/>
    <p:sldLayoutId id="2147485484" r:id="rId32"/>
    <p:sldLayoutId id="2147485485" r:id="rId33"/>
    <p:sldLayoutId id="2147485486" r:id="rId34"/>
    <p:sldLayoutId id="2147485487" r:id="rId35"/>
    <p:sldLayoutId id="2147485488" r:id="rId36"/>
    <p:sldLayoutId id="2147485489" r:id="rId37"/>
    <p:sldLayoutId id="2147485490" r:id="rId38"/>
  </p:sldLayoutIdLst>
  <p:hf hdr="0" dt="0"/>
  <p:txStyles>
    <p:titleStyle>
      <a:lvl1pPr algn="l" defTabSz="456789" rtl="0" eaLnBrk="1" latinLnBrk="0" hangingPunct="1">
        <a:lnSpc>
          <a:spcPct val="90000"/>
        </a:lnSpc>
        <a:spcBef>
          <a:spcPct val="0"/>
        </a:spcBef>
        <a:buNone/>
        <a:defRPr sz="2398" kern="1200">
          <a:solidFill>
            <a:schemeClr val="tx1"/>
          </a:solidFill>
          <a:latin typeface="+mj-lt"/>
          <a:ea typeface="Arial" charset="0"/>
          <a:cs typeface="Arial" charset="0"/>
        </a:defRPr>
      </a:lvl1pPr>
    </p:titleStyle>
    <p:bodyStyle>
      <a:lvl1pPr marL="0" indent="0" algn="l" defTabSz="456789" rtl="0" eaLnBrk="1" latinLnBrk="0" hangingPunct="1">
        <a:lnSpc>
          <a:spcPct val="100000"/>
        </a:lnSpc>
        <a:spcBef>
          <a:spcPts val="1099"/>
        </a:spcBef>
        <a:buFont typeface="Arial"/>
        <a:buNone/>
        <a:defRPr sz="1399" kern="1200">
          <a:solidFill>
            <a:schemeClr val="tx1"/>
          </a:solidFill>
          <a:latin typeface="+mn-lt"/>
          <a:ea typeface="Arial" charset="0"/>
          <a:cs typeface="Arial" charset="0"/>
        </a:defRPr>
      </a:lvl1pPr>
      <a:lvl2pPr marL="172882" indent="-172882"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2pPr>
      <a:lvl3pPr marL="396518" indent="-172882"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3pPr>
      <a:lvl4pPr marL="624912" indent="-168124"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4pPr>
      <a:lvl5pPr marL="802552" indent="-172882"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dirty="0">
                <a:solidFill>
                  <a:srgbClr val="000000"/>
                </a:solidFill>
              </a:rPr>
              <a:t>Power Systems / T3 / January 2018 / © 2018 IBM Corporation</a:t>
            </a:r>
          </a:p>
        </p:txBody>
      </p:sp>
    </p:spTree>
    <p:extLst>
      <p:ext uri="{BB962C8B-B14F-4D97-AF65-F5344CB8AC3E}">
        <p14:creationId xmlns:p14="http://schemas.microsoft.com/office/powerpoint/2010/main" val="3239685285"/>
      </p:ext>
    </p:extLst>
  </p:cSld>
  <p:clrMap bg1="lt1" tx1="dk1" bg2="lt2" tx2="dk2" accent1="accent1" accent2="accent2" accent3="accent3" accent4="accent4" accent5="accent5" accent6="accent6" hlink="hlink" folHlink="folHlink"/>
  <p:sldLayoutIdLst>
    <p:sldLayoutId id="2147485492" r:id="rId1"/>
    <p:sldLayoutId id="2147485493" r:id="rId2"/>
    <p:sldLayoutId id="2147485494" r:id="rId3"/>
    <p:sldLayoutId id="2147485495" r:id="rId4"/>
    <p:sldLayoutId id="2147485496" r:id="rId5"/>
    <p:sldLayoutId id="2147485497" r:id="rId6"/>
    <p:sldLayoutId id="2147485498" r:id="rId7"/>
    <p:sldLayoutId id="2147485499" r:id="rId8"/>
    <p:sldLayoutId id="2147485500" r:id="rId9"/>
    <p:sldLayoutId id="2147485501" r:id="rId10"/>
    <p:sldLayoutId id="2147485502" r:id="rId11"/>
    <p:sldLayoutId id="2147485503" r:id="rId12"/>
    <p:sldLayoutId id="2147485504" r:id="rId13"/>
    <p:sldLayoutId id="2147485505" r:id="rId14"/>
    <p:sldLayoutId id="2147485506" r:id="rId15"/>
    <p:sldLayoutId id="2147485507" r:id="rId16"/>
    <p:sldLayoutId id="2147485508" r:id="rId17"/>
    <p:sldLayoutId id="2147485509" r:id="rId18"/>
    <p:sldLayoutId id="2147485510" r:id="rId19"/>
    <p:sldLayoutId id="2147485511" r:id="rId20"/>
    <p:sldLayoutId id="2147485512" r:id="rId21"/>
    <p:sldLayoutId id="2147485513" r:id="rId22"/>
    <p:sldLayoutId id="2147485514" r:id="rId23"/>
    <p:sldLayoutId id="2147485515" r:id="rId24"/>
    <p:sldLayoutId id="2147485516" r:id="rId25"/>
    <p:sldLayoutId id="2147485517" r:id="rId26"/>
    <p:sldLayoutId id="2147485518" r:id="rId27"/>
    <p:sldLayoutId id="2147485519" r:id="rId28"/>
    <p:sldLayoutId id="2147485520" r:id="rId29"/>
    <p:sldLayoutId id="2147485521" r:id="rId30"/>
    <p:sldLayoutId id="2147485522" r:id="rId31"/>
    <p:sldLayoutId id="2147485523" r:id="rId32"/>
    <p:sldLayoutId id="2147485524" r:id="rId33"/>
    <p:sldLayoutId id="2147485525" r:id="rId34"/>
    <p:sldLayoutId id="2147485526" r:id="rId35"/>
    <p:sldLayoutId id="2147485527" r:id="rId36"/>
    <p:sldLayoutId id="2147485528" r:id="rId37"/>
    <p:sldLayoutId id="2147485529" r:id="rId38"/>
    <p:sldLayoutId id="2147485530" r:id="rId39"/>
    <p:sldLayoutId id="2147485532" r:id="rId40"/>
    <p:sldLayoutId id="2147485533" r:id="rId41"/>
    <p:sldLayoutId id="2147485534" r:id="rId42"/>
    <p:sldLayoutId id="2147485535" r:id="rId43"/>
    <p:sldLayoutId id="2147485536" r:id="rId44"/>
    <p:sldLayoutId id="2147485537" r:id="rId45"/>
    <p:sldLayoutId id="2147485538" r:id="rId46"/>
    <p:sldLayoutId id="2147485539" r:id="rId47"/>
    <p:sldLayoutId id="2147485540" r:id="rId48"/>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4"/>
          <p:cNvSpPr>
            <a:spLocks noGrp="1"/>
          </p:cNvSpPr>
          <p:nvPr>
            <p:ph type="sldNum" sz="quarter" idx="4"/>
          </p:nvPr>
        </p:nvSpPr>
        <p:spPr>
          <a:xfrm>
            <a:off x="7086600" y="4959505"/>
            <a:ext cx="2057400" cy="183995"/>
          </a:xfrm>
          <a:prstGeom prst="rect">
            <a:avLst/>
          </a:prstGeom>
        </p:spPr>
        <p:txBody>
          <a:bodyPr vert="horz" lIns="91440" tIns="45720" rIns="91440" bIns="45720" rtlCol="0" anchor="ctr"/>
          <a:lstStyle>
            <a:lvl1pPr algn="r">
              <a:defRPr sz="750">
                <a:solidFill>
                  <a:schemeClr val="tx1"/>
                </a:solidFill>
              </a:defRPr>
            </a:lvl1pPr>
          </a:lstStyle>
          <a:p>
            <a:fld id="{F151ABFE-69D9-4A44-9AA6-D2EBFF0FDD9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1586863"/>
      </p:ext>
    </p:extLst>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6" r:id="rId5"/>
    <p:sldLayoutId id="2147485097" r:id="rId6"/>
    <p:sldLayoutId id="2147485194" r:id="rId7"/>
    <p:sldLayoutId id="2147485197" r:id="rId8"/>
    <p:sldLayoutId id="2147485409" r:id="rId9"/>
    <p:sldLayoutId id="2147485410" r:id="rId10"/>
  </p:sldLayoutIdLst>
  <p:timing>
    <p:tnLst>
      <p:par>
        <p:cTn id="1" dur="indefinite" restart="never" nodeType="tmRoot"/>
      </p:par>
    </p:tnLst>
  </p:timing>
  <p:hf hdr="0" ft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7025269" y="4961966"/>
            <a:ext cx="2057400" cy="137160"/>
          </a:xfrm>
          <a:prstGeom prst="rect">
            <a:avLst/>
          </a:prstGeom>
        </p:spPr>
        <p:txBody>
          <a:bodyPr vert="horz" lIns="0" tIns="0" rIns="0" bIns="0" rtlCol="0" anchor="ctr"/>
          <a:lstStyle>
            <a:lvl1pPr algn="r">
              <a:defRPr sz="75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hangingPunct="0"/>
            <a:fld id="{D0BE6F14-FF48-0F4F-A8AA-2E3F25371E4A}" type="slidenum">
              <a:rPr lang="en-US" kern="0" smtClean="0">
                <a:solidFill>
                  <a:srgbClr val="FFFFFF"/>
                </a:solidFill>
                <a:sym typeface="Calibri"/>
              </a:rPr>
              <a:pPr hangingPunct="0"/>
              <a:t>‹#›</a:t>
            </a:fld>
            <a:endParaRPr lang="en-US" kern="0" dirty="0">
              <a:solidFill>
                <a:srgbClr val="FFFFFF"/>
              </a:solidFill>
              <a:sym typeface="Calibri"/>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pPr hangingPunct="0"/>
            <a:endParaRPr lang="en-US" kern="0" dirty="0">
              <a:solidFill>
                <a:srgbClr val="FFFFFF"/>
              </a:solidFill>
              <a:sym typeface="Calibri"/>
            </a:endParaRPr>
          </a:p>
        </p:txBody>
      </p:sp>
    </p:spTree>
    <p:extLst>
      <p:ext uri="{BB962C8B-B14F-4D97-AF65-F5344CB8AC3E}">
        <p14:creationId xmlns:p14="http://schemas.microsoft.com/office/powerpoint/2010/main" val="2543579721"/>
      </p:ext>
    </p:extLst>
  </p:cSld>
  <p:clrMap bg1="lt1" tx1="dk1" bg2="lt2" tx2="dk2" accent1="accent1" accent2="accent2" accent3="accent3" accent4="accent4" accent5="accent5" accent6="accent6" hlink="hlink" folHlink="folHlink"/>
  <p:sldLayoutIdLst>
    <p:sldLayoutId id="2147485107" r:id="rId1"/>
  </p:sldLayoutIdLst>
  <p:timing>
    <p:tnLst>
      <p:par>
        <p:cTn id="1" dur="indefinite" restart="never" nodeType="tmRoot"/>
      </p:par>
    </p:tnLst>
  </p:timing>
  <p:hf hdr="0" ftr="0" dt="0"/>
  <p:txStyles>
    <p:titleStyle>
      <a:lvl1pPr algn="l" defTabSz="457189"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1753317041"/>
      </p:ext>
    </p:extLst>
  </p:cSld>
  <p:clrMap bg1="lt1" tx1="dk1" bg2="lt2" tx2="dk2" accent1="accent1" accent2="accent2" accent3="accent3" accent4="accent4" accent5="accent5" accent6="accent6" hlink="hlink" folHlink="folHlink"/>
  <p:sldLayoutIdLst>
    <p:sldLayoutId id="2147485109" r:id="rId1"/>
    <p:sldLayoutId id="2147485110" r:id="rId2"/>
    <p:sldLayoutId id="2147485111" r:id="rId3"/>
    <p:sldLayoutId id="2147485112" r:id="rId4"/>
    <p:sldLayoutId id="2147485113" r:id="rId5"/>
    <p:sldLayoutId id="2147485114" r:id="rId6"/>
    <p:sldLayoutId id="2147485115" r:id="rId7"/>
    <p:sldLayoutId id="2147485116" r:id="rId8"/>
    <p:sldLayoutId id="2147485117" r:id="rId9"/>
    <p:sldLayoutId id="2147485118" r:id="rId10"/>
    <p:sldLayoutId id="2147485119" r:id="rId11"/>
    <p:sldLayoutId id="2147485120" r:id="rId12"/>
    <p:sldLayoutId id="2147485121" r:id="rId13"/>
    <p:sldLayoutId id="2147485122" r:id="rId14"/>
    <p:sldLayoutId id="2147485123" r:id="rId15"/>
    <p:sldLayoutId id="2147485124" r:id="rId16"/>
    <p:sldLayoutId id="2147485125" r:id="rId17"/>
    <p:sldLayoutId id="2147485126" r:id="rId18"/>
    <p:sldLayoutId id="2147485127" r:id="rId19"/>
    <p:sldLayoutId id="2147485128" r:id="rId20"/>
    <p:sldLayoutId id="2147485129" r:id="rId21"/>
    <p:sldLayoutId id="2147485130" r:id="rId22"/>
    <p:sldLayoutId id="2147485131" r:id="rId23"/>
    <p:sldLayoutId id="2147485132" r:id="rId24"/>
    <p:sldLayoutId id="2147485133" r:id="rId25"/>
    <p:sldLayoutId id="2147485134" r:id="rId26"/>
    <p:sldLayoutId id="2147485135" r:id="rId27"/>
    <p:sldLayoutId id="2147485136" r:id="rId28"/>
    <p:sldLayoutId id="2147485137" r:id="rId29"/>
    <p:sldLayoutId id="2147485138" r:id="rId30"/>
    <p:sldLayoutId id="2147485139" r:id="rId31"/>
    <p:sldLayoutId id="2147485140" r:id="rId32"/>
    <p:sldLayoutId id="2147485141" r:id="rId33"/>
    <p:sldLayoutId id="2147485142" r:id="rId34"/>
    <p:sldLayoutId id="2147485143" r:id="rId35"/>
    <p:sldLayoutId id="2147485144" r:id="rId36"/>
    <p:sldLayoutId id="2147485145" r:id="rId37"/>
    <p:sldLayoutId id="2147485146" r:id="rId38"/>
    <p:sldLayoutId id="2147485147" r:id="rId39"/>
    <p:sldLayoutId id="2147485148" r:id="rId40"/>
    <p:sldLayoutId id="2147485149" r:id="rId41"/>
    <p:sldLayoutId id="2147485150" r:id="rId42"/>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IBM Cloud / DOC ID / Month XX, 2017 / © 2017 IBM Corporation</a:t>
            </a:r>
            <a:endParaRPr lang="en-US" dirty="0">
              <a:solidFill>
                <a:srgbClr val="000000"/>
              </a:solidFill>
            </a:endParaRPr>
          </a:p>
        </p:txBody>
      </p:sp>
    </p:spTree>
    <p:extLst>
      <p:ext uri="{BB962C8B-B14F-4D97-AF65-F5344CB8AC3E}">
        <p14:creationId xmlns:p14="http://schemas.microsoft.com/office/powerpoint/2010/main" val="972283347"/>
      </p:ext>
    </p:extLst>
  </p:cSld>
  <p:clrMap bg1="lt1" tx1="dk1" bg2="lt2" tx2="dk2" accent1="accent1" accent2="accent2" accent3="accent3" accent4="accent4" accent5="accent5" accent6="accent6" hlink="hlink" folHlink="folHlink"/>
  <p:sldLayoutIdLst>
    <p:sldLayoutId id="2147485152" r:id="rId1"/>
    <p:sldLayoutId id="2147485153" r:id="rId2"/>
    <p:sldLayoutId id="2147485154" r:id="rId3"/>
    <p:sldLayoutId id="2147485155" r:id="rId4"/>
    <p:sldLayoutId id="2147485156" r:id="rId5"/>
    <p:sldLayoutId id="2147485157" r:id="rId6"/>
    <p:sldLayoutId id="2147485158" r:id="rId7"/>
    <p:sldLayoutId id="2147485159" r:id="rId8"/>
    <p:sldLayoutId id="2147485160" r:id="rId9"/>
    <p:sldLayoutId id="2147485161" r:id="rId10"/>
    <p:sldLayoutId id="2147485162" r:id="rId11"/>
    <p:sldLayoutId id="2147485163" r:id="rId12"/>
    <p:sldLayoutId id="2147485164" r:id="rId13"/>
    <p:sldLayoutId id="2147485165" r:id="rId14"/>
    <p:sldLayoutId id="2147485166" r:id="rId15"/>
    <p:sldLayoutId id="2147485167" r:id="rId16"/>
    <p:sldLayoutId id="2147485168" r:id="rId17"/>
    <p:sldLayoutId id="2147485169" r:id="rId18"/>
    <p:sldLayoutId id="2147485170" r:id="rId19"/>
    <p:sldLayoutId id="2147485171" r:id="rId20"/>
    <p:sldLayoutId id="2147485172" r:id="rId21"/>
    <p:sldLayoutId id="2147485173" r:id="rId22"/>
    <p:sldLayoutId id="2147485174" r:id="rId23"/>
    <p:sldLayoutId id="2147485175" r:id="rId24"/>
    <p:sldLayoutId id="2147485176" r:id="rId25"/>
    <p:sldLayoutId id="2147485177" r:id="rId26"/>
    <p:sldLayoutId id="2147485178" r:id="rId27"/>
    <p:sldLayoutId id="2147485179" r:id="rId28"/>
    <p:sldLayoutId id="2147485180" r:id="rId29"/>
    <p:sldLayoutId id="2147485181" r:id="rId30"/>
    <p:sldLayoutId id="2147485182" r:id="rId31"/>
    <p:sldLayoutId id="2147485183" r:id="rId32"/>
    <p:sldLayoutId id="2147485184" r:id="rId33"/>
    <p:sldLayoutId id="2147485185" r:id="rId34"/>
    <p:sldLayoutId id="2147485186" r:id="rId35"/>
    <p:sldLayoutId id="2147485187" r:id="rId36"/>
    <p:sldLayoutId id="2147485188" r:id="rId37"/>
    <p:sldLayoutId id="2147485189" r:id="rId38"/>
    <p:sldLayoutId id="2147485190" r:id="rId39"/>
    <p:sldLayoutId id="2147485191" r:id="rId40"/>
    <p:sldLayoutId id="2147485192" r:id="rId41"/>
    <p:sldLayoutId id="2147485193" r:id="rId42"/>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599" baseline="0">
                <a:solidFill>
                  <a:schemeClr val="tx1"/>
                </a:solidFill>
                <a:latin typeface="+mn-lt"/>
                <a:ea typeface="Arial" charset="0"/>
                <a:cs typeface="Arial" charset="0"/>
              </a:defRPr>
            </a:lvl1pPr>
          </a:lstStyle>
          <a:p>
            <a:pPr defTabSz="913577" fontAlgn="base">
              <a:spcBef>
                <a:spcPct val="0"/>
              </a:spcBef>
              <a:spcAft>
                <a:spcPct val="0"/>
              </a:spcAft>
            </a:pPr>
            <a:fld id="{D0BE6F14-FF48-0F4F-A8AA-2E3F25371E4A}" type="slidenum">
              <a:rPr lang="en-US" smtClean="0">
                <a:solidFill>
                  <a:srgbClr val="000000"/>
                </a:solidFill>
              </a:rPr>
              <a:pPr defTabSz="913577" fontAlgn="base">
                <a:spcBef>
                  <a:spcPct val="0"/>
                </a:spcBef>
                <a:spcAft>
                  <a:spcPct val="0"/>
                </a:spcAft>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599" baseline="0">
                <a:solidFill>
                  <a:schemeClr val="tx1"/>
                </a:solidFill>
                <a:latin typeface="+mn-lt"/>
                <a:ea typeface="Arial" charset="0"/>
                <a:cs typeface="Arial" charset="0"/>
              </a:defRPr>
            </a:lvl1pPr>
          </a:lstStyle>
          <a:p>
            <a:pPr defTabSz="913577" fontAlgn="base">
              <a:spcBef>
                <a:spcPct val="0"/>
              </a:spcBef>
              <a:spcAft>
                <a:spcPct val="0"/>
              </a:spcAft>
            </a:pPr>
            <a:r>
              <a:rPr lang="en-US" dirty="0" smtClean="0">
                <a:solidFill>
                  <a:srgbClr val="000000"/>
                </a:solidFill>
              </a:rPr>
              <a:t>Power Systems / T3 / January 2018 / © 2018 IBM Corporation</a:t>
            </a:r>
            <a:endParaRPr lang="en-US" dirty="0">
              <a:solidFill>
                <a:srgbClr val="000000"/>
              </a:solidFill>
            </a:endParaRPr>
          </a:p>
        </p:txBody>
      </p:sp>
    </p:spTree>
    <p:extLst>
      <p:ext uri="{BB962C8B-B14F-4D97-AF65-F5344CB8AC3E}">
        <p14:creationId xmlns:p14="http://schemas.microsoft.com/office/powerpoint/2010/main" val="2098852106"/>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 id="2147485210" r:id="rId12"/>
    <p:sldLayoutId id="2147485211" r:id="rId13"/>
    <p:sldLayoutId id="2147485212" r:id="rId14"/>
    <p:sldLayoutId id="2147485213" r:id="rId15"/>
    <p:sldLayoutId id="2147485214" r:id="rId16"/>
    <p:sldLayoutId id="2147485215" r:id="rId17"/>
    <p:sldLayoutId id="2147485216" r:id="rId18"/>
    <p:sldLayoutId id="2147485217" r:id="rId19"/>
    <p:sldLayoutId id="2147485218" r:id="rId20"/>
    <p:sldLayoutId id="2147485219" r:id="rId21"/>
    <p:sldLayoutId id="2147485220" r:id="rId22"/>
    <p:sldLayoutId id="2147485221" r:id="rId23"/>
    <p:sldLayoutId id="2147485222" r:id="rId24"/>
    <p:sldLayoutId id="2147485223" r:id="rId25"/>
    <p:sldLayoutId id="2147485224" r:id="rId26"/>
    <p:sldLayoutId id="2147485225" r:id="rId27"/>
    <p:sldLayoutId id="2147485226" r:id="rId28"/>
    <p:sldLayoutId id="2147485227" r:id="rId29"/>
    <p:sldLayoutId id="2147485228" r:id="rId30"/>
    <p:sldLayoutId id="2147485229" r:id="rId31"/>
    <p:sldLayoutId id="2147485230" r:id="rId32"/>
    <p:sldLayoutId id="2147485231" r:id="rId33"/>
    <p:sldLayoutId id="2147485232" r:id="rId34"/>
    <p:sldLayoutId id="2147485233" r:id="rId35"/>
    <p:sldLayoutId id="2147485234" r:id="rId36"/>
    <p:sldLayoutId id="2147485235" r:id="rId37"/>
    <p:sldLayoutId id="2147485236" r:id="rId38"/>
    <p:sldLayoutId id="2147485237" r:id="rId39"/>
    <p:sldLayoutId id="2147485238" r:id="rId40"/>
    <p:sldLayoutId id="2147485239" r:id="rId41"/>
    <p:sldLayoutId id="2147485240" r:id="rId42"/>
    <p:sldLayoutId id="2147485241" r:id="rId43"/>
    <p:sldLayoutId id="2147485242" r:id="rId44"/>
    <p:sldLayoutId id="2147485243" r:id="rId45"/>
    <p:sldLayoutId id="2147485244" r:id="rId46"/>
    <p:sldLayoutId id="2147485245" r:id="rId47"/>
    <p:sldLayoutId id="2147485246" r:id="rId48"/>
    <p:sldLayoutId id="2147485247" r:id="rId49"/>
    <p:sldLayoutId id="2147485248" r:id="rId50"/>
    <p:sldLayoutId id="2147485249" r:id="rId51"/>
    <p:sldLayoutId id="2147485250" r:id="rId52"/>
    <p:sldLayoutId id="2147485251" r:id="rId53"/>
  </p:sldLayoutIdLst>
  <p:hf hdr="0" dt="0"/>
  <p:txStyles>
    <p:titleStyle>
      <a:lvl1pPr algn="l" defTabSz="456789" rtl="0" eaLnBrk="1" latinLnBrk="0" hangingPunct="1">
        <a:lnSpc>
          <a:spcPct val="90000"/>
        </a:lnSpc>
        <a:spcBef>
          <a:spcPct val="0"/>
        </a:spcBef>
        <a:buNone/>
        <a:defRPr sz="2398" kern="1200">
          <a:solidFill>
            <a:schemeClr val="tx1"/>
          </a:solidFill>
          <a:latin typeface="+mj-lt"/>
          <a:ea typeface="Arial" charset="0"/>
          <a:cs typeface="Arial" charset="0"/>
        </a:defRPr>
      </a:lvl1pPr>
    </p:titleStyle>
    <p:bodyStyle>
      <a:lvl1pPr marL="0" indent="0" algn="l" defTabSz="456789" rtl="0" eaLnBrk="1" latinLnBrk="0" hangingPunct="1">
        <a:lnSpc>
          <a:spcPct val="100000"/>
        </a:lnSpc>
        <a:spcBef>
          <a:spcPts val="1099"/>
        </a:spcBef>
        <a:buFont typeface="Arial"/>
        <a:buNone/>
        <a:defRPr sz="1399" kern="1200">
          <a:solidFill>
            <a:schemeClr val="tx1"/>
          </a:solidFill>
          <a:latin typeface="+mn-lt"/>
          <a:ea typeface="Arial" charset="0"/>
          <a:cs typeface="Arial" charset="0"/>
        </a:defRPr>
      </a:lvl1pPr>
      <a:lvl2pPr marL="172882" indent="-172882"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2pPr>
      <a:lvl3pPr marL="396518" indent="-172882"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3pPr>
      <a:lvl4pPr marL="624912" indent="-168124"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4pPr>
      <a:lvl5pPr marL="802552" indent="-172882" algn="l" defTabSz="456789" rtl="0" eaLnBrk="1" latinLnBrk="0" hangingPunct="1">
        <a:lnSpc>
          <a:spcPct val="100000"/>
        </a:lnSpc>
        <a:spcBef>
          <a:spcPts val="1099"/>
        </a:spcBef>
        <a:spcAft>
          <a:spcPts val="0"/>
        </a:spcAft>
        <a:buFont typeface="Arial"/>
        <a:buChar char="»"/>
        <a:defRPr sz="1399" kern="1200">
          <a:solidFill>
            <a:schemeClr val="tx1"/>
          </a:solidFill>
          <a:latin typeface="+mn-lt"/>
          <a:ea typeface="Arial" charset="0"/>
          <a:cs typeface="Arial" charset="0"/>
        </a:defRPr>
      </a:lvl5pPr>
      <a:lvl6pPr marL="2512337" indent="-228394" algn="l" defTabSz="456789" rtl="0" eaLnBrk="1" latinLnBrk="0" hangingPunct="1">
        <a:spcBef>
          <a:spcPct val="20000"/>
        </a:spcBef>
        <a:buFont typeface="Arial"/>
        <a:buChar char="•"/>
        <a:defRPr sz="1998" kern="1200">
          <a:solidFill>
            <a:schemeClr val="tx1"/>
          </a:solidFill>
          <a:latin typeface="+mn-lt"/>
          <a:ea typeface="+mn-ea"/>
          <a:cs typeface="+mn-cs"/>
        </a:defRPr>
      </a:lvl6pPr>
      <a:lvl7pPr marL="2969125" indent="-228394" algn="l" defTabSz="456789" rtl="0" eaLnBrk="1" latinLnBrk="0" hangingPunct="1">
        <a:spcBef>
          <a:spcPct val="20000"/>
        </a:spcBef>
        <a:buFont typeface="Arial"/>
        <a:buChar char="•"/>
        <a:defRPr sz="1998" kern="1200">
          <a:solidFill>
            <a:schemeClr val="tx1"/>
          </a:solidFill>
          <a:latin typeface="+mn-lt"/>
          <a:ea typeface="+mn-ea"/>
          <a:cs typeface="+mn-cs"/>
        </a:defRPr>
      </a:lvl7pPr>
      <a:lvl8pPr marL="3425914" indent="-228394" algn="l" defTabSz="456789" rtl="0" eaLnBrk="1" latinLnBrk="0" hangingPunct="1">
        <a:spcBef>
          <a:spcPct val="20000"/>
        </a:spcBef>
        <a:buFont typeface="Arial"/>
        <a:buChar char="•"/>
        <a:defRPr sz="1998" kern="1200">
          <a:solidFill>
            <a:schemeClr val="tx1"/>
          </a:solidFill>
          <a:latin typeface="+mn-lt"/>
          <a:ea typeface="+mn-ea"/>
          <a:cs typeface="+mn-cs"/>
        </a:defRPr>
      </a:lvl8pPr>
      <a:lvl9pPr marL="3882702" indent="-228394" algn="l" defTabSz="456789"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789" rtl="0" eaLnBrk="1" latinLnBrk="0" hangingPunct="1">
        <a:defRPr sz="1798" kern="1200">
          <a:solidFill>
            <a:schemeClr val="tx1"/>
          </a:solidFill>
          <a:latin typeface="+mn-lt"/>
          <a:ea typeface="+mn-ea"/>
          <a:cs typeface="+mn-cs"/>
        </a:defRPr>
      </a:lvl1pPr>
      <a:lvl2pPr marL="456789" algn="l" defTabSz="456789" rtl="0" eaLnBrk="1" latinLnBrk="0" hangingPunct="1">
        <a:defRPr sz="1798" kern="1200">
          <a:solidFill>
            <a:schemeClr val="tx1"/>
          </a:solidFill>
          <a:latin typeface="+mn-lt"/>
          <a:ea typeface="+mn-ea"/>
          <a:cs typeface="+mn-cs"/>
        </a:defRPr>
      </a:lvl2pPr>
      <a:lvl3pPr marL="913577" algn="l" defTabSz="456789" rtl="0" eaLnBrk="1" latinLnBrk="0" hangingPunct="1">
        <a:defRPr sz="1798" kern="1200">
          <a:solidFill>
            <a:schemeClr val="tx1"/>
          </a:solidFill>
          <a:latin typeface="+mn-lt"/>
          <a:ea typeface="+mn-ea"/>
          <a:cs typeface="+mn-cs"/>
        </a:defRPr>
      </a:lvl3pPr>
      <a:lvl4pPr marL="1370366" algn="l" defTabSz="456789" rtl="0" eaLnBrk="1" latinLnBrk="0" hangingPunct="1">
        <a:defRPr sz="1798" kern="1200">
          <a:solidFill>
            <a:schemeClr val="tx1"/>
          </a:solidFill>
          <a:latin typeface="+mn-lt"/>
          <a:ea typeface="+mn-ea"/>
          <a:cs typeface="+mn-cs"/>
        </a:defRPr>
      </a:lvl4pPr>
      <a:lvl5pPr marL="1827154" algn="l" defTabSz="456789" rtl="0" eaLnBrk="1" latinLnBrk="0" hangingPunct="1">
        <a:defRPr sz="1798" kern="1200">
          <a:solidFill>
            <a:schemeClr val="tx1"/>
          </a:solidFill>
          <a:latin typeface="+mn-lt"/>
          <a:ea typeface="+mn-ea"/>
          <a:cs typeface="+mn-cs"/>
        </a:defRPr>
      </a:lvl5pPr>
      <a:lvl6pPr marL="2283943" algn="l" defTabSz="456789" rtl="0" eaLnBrk="1" latinLnBrk="0" hangingPunct="1">
        <a:defRPr sz="1798" kern="1200">
          <a:solidFill>
            <a:schemeClr val="tx1"/>
          </a:solidFill>
          <a:latin typeface="+mn-lt"/>
          <a:ea typeface="+mn-ea"/>
          <a:cs typeface="+mn-cs"/>
        </a:defRPr>
      </a:lvl6pPr>
      <a:lvl7pPr marL="2740731" algn="l" defTabSz="456789" rtl="0" eaLnBrk="1" latinLnBrk="0" hangingPunct="1">
        <a:defRPr sz="1798" kern="1200">
          <a:solidFill>
            <a:schemeClr val="tx1"/>
          </a:solidFill>
          <a:latin typeface="+mn-lt"/>
          <a:ea typeface="+mn-ea"/>
          <a:cs typeface="+mn-cs"/>
        </a:defRPr>
      </a:lvl7pPr>
      <a:lvl8pPr marL="3197520" algn="l" defTabSz="456789" rtl="0" eaLnBrk="1" latinLnBrk="0" hangingPunct="1">
        <a:defRPr sz="1798" kern="1200">
          <a:solidFill>
            <a:schemeClr val="tx1"/>
          </a:solidFill>
          <a:latin typeface="+mn-lt"/>
          <a:ea typeface="+mn-ea"/>
          <a:cs typeface="+mn-cs"/>
        </a:defRPr>
      </a:lvl8pPr>
      <a:lvl9pPr marL="3654308" algn="l" defTabSz="456789"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277457"/>
      </p:ext>
    </p:extLst>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6" r:id="rId4"/>
    <p:sldLayoutId id="2147485257" r:id="rId5"/>
    <p:sldLayoutId id="2147485258" r:id="rId6"/>
    <p:sldLayoutId id="2147485259" r:id="rId7"/>
    <p:sldLayoutId id="2147485260" r:id="rId8"/>
    <p:sldLayoutId id="2147485261" r:id="rId9"/>
    <p:sldLayoutId id="2147485262" r:id="rId10"/>
    <p:sldLayoutId id="2147485263" r:id="rId11"/>
    <p:sldLayoutId id="2147485264" r:id="rId12"/>
    <p:sldLayoutId id="2147485265" r:id="rId13"/>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7781907"/>
      </p:ext>
    </p:extLst>
  </p:cSld>
  <p:clrMap bg1="lt1" tx1="dk1" bg2="lt2" tx2="dk2" accent1="accent1" accent2="accent2" accent3="accent3" accent4="accent4" accent5="accent5" accent6="accent6" hlink="hlink" folHlink="folHlink"/>
  <p:sldLayoutIdLst>
    <p:sldLayoutId id="2147485267" r:id="rId1"/>
    <p:sldLayoutId id="2147485268" r:id="rId2"/>
    <p:sldLayoutId id="2147485269" r:id="rId3"/>
    <p:sldLayoutId id="2147485270" r:id="rId4"/>
    <p:sldLayoutId id="2147485271" r:id="rId5"/>
    <p:sldLayoutId id="2147485272" r:id="rId6"/>
    <p:sldLayoutId id="2147485273" r:id="rId7"/>
    <p:sldLayoutId id="2147485274" r:id="rId8"/>
    <p:sldLayoutId id="2147485275" r:id="rId9"/>
    <p:sldLayoutId id="2147485276" r:id="rId10"/>
    <p:sldLayoutId id="2147485277" r:id="rId11"/>
    <p:sldLayoutId id="2147485278" r:id="rId12"/>
    <p:sldLayoutId id="2147485279" r:id="rId13"/>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Group Name / DOC ID / Month XX, 2017 / © 2017 IBM Corporation</a:t>
            </a:r>
            <a:endParaRPr lang="en-US" dirty="0">
              <a:solidFill>
                <a:srgbClr val="000000"/>
              </a:solidFill>
            </a:endParaRPr>
          </a:p>
        </p:txBody>
      </p:sp>
    </p:spTree>
    <p:extLst>
      <p:ext uri="{BB962C8B-B14F-4D97-AF65-F5344CB8AC3E}">
        <p14:creationId xmlns:p14="http://schemas.microsoft.com/office/powerpoint/2010/main" val="2347582318"/>
      </p:ext>
    </p:extLst>
  </p:cSld>
  <p:clrMap bg1="lt1" tx1="dk1" bg2="lt2" tx2="dk2" accent1="accent1" accent2="accent2" accent3="accent3" accent4="accent4" accent5="accent5" accent6="accent6" hlink="hlink" folHlink="folHlink"/>
  <p:sldLayoutIdLst>
    <p:sldLayoutId id="2147485281" r:id="rId1"/>
    <p:sldLayoutId id="2147485282" r:id="rId2"/>
    <p:sldLayoutId id="2147485283" r:id="rId3"/>
    <p:sldLayoutId id="2147485284" r:id="rId4"/>
    <p:sldLayoutId id="2147485285" r:id="rId5"/>
    <p:sldLayoutId id="2147485286" r:id="rId6"/>
    <p:sldLayoutId id="2147485287" r:id="rId7"/>
    <p:sldLayoutId id="2147485288" r:id="rId8"/>
    <p:sldLayoutId id="2147485289" r:id="rId9"/>
    <p:sldLayoutId id="2147485290" r:id="rId10"/>
    <p:sldLayoutId id="2147485291" r:id="rId11"/>
    <p:sldLayoutId id="2147485292" r:id="rId12"/>
    <p:sldLayoutId id="2147485293" r:id="rId13"/>
    <p:sldLayoutId id="2147485294" r:id="rId14"/>
    <p:sldLayoutId id="2147485295" r:id="rId15"/>
    <p:sldLayoutId id="2147485296" r:id="rId16"/>
    <p:sldLayoutId id="2147485297" r:id="rId17"/>
    <p:sldLayoutId id="2147485298" r:id="rId18"/>
    <p:sldLayoutId id="2147485299" r:id="rId19"/>
    <p:sldLayoutId id="2147485300" r:id="rId20"/>
    <p:sldLayoutId id="2147485301" r:id="rId21"/>
    <p:sldLayoutId id="2147485302" r:id="rId22"/>
    <p:sldLayoutId id="2147485303" r:id="rId23"/>
    <p:sldLayoutId id="2147485304" r:id="rId24"/>
    <p:sldLayoutId id="2147485305" r:id="rId25"/>
    <p:sldLayoutId id="2147485306" r:id="rId26"/>
    <p:sldLayoutId id="2147485307" r:id="rId27"/>
    <p:sldLayoutId id="2147485308" r:id="rId28"/>
    <p:sldLayoutId id="2147485309" r:id="rId29"/>
    <p:sldLayoutId id="2147485310" r:id="rId30"/>
    <p:sldLayoutId id="2147485311" r:id="rId31"/>
    <p:sldLayoutId id="2147485312" r:id="rId32"/>
    <p:sldLayoutId id="2147485313" r:id="rId33"/>
    <p:sldLayoutId id="2147485314" r:id="rId34"/>
    <p:sldLayoutId id="2147485315" r:id="rId35"/>
    <p:sldLayoutId id="2147485316" r:id="rId36"/>
    <p:sldLayoutId id="2147485317" r:id="rId37"/>
    <p:sldLayoutId id="2147485318" r:id="rId38"/>
    <p:sldLayoutId id="2147485319" r:id="rId39"/>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4" orient="horz" pos="813">
          <p15:clr>
            <a:srgbClr val="F26B43"/>
          </p15:clr>
        </p15:guide>
        <p15:guide id="5" orient="horz" pos="2022">
          <p15:clr>
            <a:srgbClr val="F26B43"/>
          </p15:clr>
        </p15:guide>
        <p15:guide id="6" orient="horz" pos="2426">
          <p15:clr>
            <a:srgbClr val="F26B43"/>
          </p15:clr>
        </p15:guide>
        <p15:guide id="7" orient="horz" pos="2829">
          <p15:clr>
            <a:srgbClr val="F26B43"/>
          </p15:clr>
        </p15:guide>
        <p15:guide id="8" pos="2880">
          <p15:clr>
            <a:srgbClr val="F26B43"/>
          </p15:clr>
        </p15:guide>
        <p15:guide id="9" pos="2736">
          <p15:clr>
            <a:srgbClr val="F26B43"/>
          </p15:clr>
        </p15:guide>
        <p15:guide id="10" pos="1584">
          <p15:clr>
            <a:srgbClr val="F26B43"/>
          </p15:clr>
        </p15:guide>
        <p15:guide id="11" pos="1440">
          <p15:clr>
            <a:srgbClr val="F26B43"/>
          </p15:clr>
        </p15:guide>
        <p15:guide id="12" pos="3024">
          <p15:clr>
            <a:srgbClr val="F26B43"/>
          </p15:clr>
        </p15:guide>
        <p15:guide id="13" pos="4320">
          <p15:clr>
            <a:srgbClr val="F26B43"/>
          </p15:clr>
        </p15:guide>
        <p15:guide id="14" pos="144">
          <p15:clr>
            <a:srgbClr val="F26B43"/>
          </p15:clr>
        </p15:guide>
        <p15:guide id="15" pos="5616">
          <p15:clr>
            <a:srgbClr val="F26B43"/>
          </p15:clr>
        </p15:guide>
        <p15:guide id="16" orient="horz" pos="142">
          <p15:clr>
            <a:srgbClr val="F26B43"/>
          </p15:clr>
        </p15:guide>
        <p15:guide id="17" pos="4176">
          <p15:clr>
            <a:srgbClr val="F26B43"/>
          </p15:clr>
        </p15:guide>
        <p15:guide id="18" pos="4464">
          <p15:clr>
            <a:srgbClr val="F26B43"/>
          </p15:clr>
        </p15:guide>
        <p15:guide id="19" orient="horz" pos="3098">
          <p15:clr>
            <a:srgbClr val="F26B43"/>
          </p15:clr>
        </p15:guide>
        <p15:guide id="20" orient="horz" pos="420">
          <p15:clr>
            <a:srgbClr val="F26B43"/>
          </p15:clr>
        </p15:guide>
        <p15:guide id="21" orient="horz" pos="7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hyperlink" Target="mailto:keshav@us.ibm.com" TargetMode="External"/><Relationship Id="rId4" Type="http://schemas.openxmlformats.org/officeDocument/2006/relationships/hyperlink" Target="mailto:kschlamb@ca.ib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1.tiff"/><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19.png"/><Relationship Id="rId5" Type="http://schemas.openxmlformats.org/officeDocument/2006/relationships/image" Target="../media/image63.tiff"/><Relationship Id="rId4" Type="http://schemas.openxmlformats.org/officeDocument/2006/relationships/image" Target="../media/image62.tiff"/></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3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37.xml"/><Relationship Id="rId6" Type="http://schemas.openxmlformats.org/officeDocument/2006/relationships/image" Target="../media/image81.png"/><Relationship Id="rId5" Type="http://schemas.openxmlformats.org/officeDocument/2006/relationships/hyperlink" Target="http://ibm.biz/WSL-Models" TargetMode="External"/><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84.png"/><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emf"/><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19.png"/><Relationship Id="rId9" Type="http://schemas.openxmlformats.org/officeDocument/2006/relationships/image" Target="../media/image90.png"/></Relationships>
</file>

<file path=ppt/slides/_rels/slide26.xml.rels><?xml version="1.0" encoding="UTF-8" standalone="yes"?>
<Relationships xmlns="http://schemas.openxmlformats.org/package/2006/relationships"><Relationship Id="rId8" Type="http://schemas.openxmlformats.org/officeDocument/2006/relationships/image" Target="../media/image95.tiff"/><Relationship Id="rId3" Type="http://schemas.openxmlformats.org/officeDocument/2006/relationships/image" Target="../media/image91.jpeg"/><Relationship Id="rId7" Type="http://schemas.openxmlformats.org/officeDocument/2006/relationships/image" Target="../media/image94.tiff"/><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image" Target="../media/image93.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92.png"/><Relationship Id="rId9" Type="http://schemas.openxmlformats.org/officeDocument/2006/relationships/image" Target="../media/image96.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7.xml"/><Relationship Id="rId1" Type="http://schemas.openxmlformats.org/officeDocument/2006/relationships/slideLayout" Target="../slideLayouts/slideLayout37.xml"/><Relationship Id="rId4" Type="http://schemas.openxmlformats.org/officeDocument/2006/relationships/image" Target="../media/image98.tiff"/></Relationships>
</file>

<file path=ppt/slides/_rels/slide28.xml.rels><?xml version="1.0" encoding="UTF-8" standalone="yes"?>
<Relationships xmlns="http://schemas.openxmlformats.org/package/2006/relationships"><Relationship Id="rId3" Type="http://schemas.openxmlformats.org/officeDocument/2006/relationships/image" Target="../media/image99.tiff"/><Relationship Id="rId2" Type="http://schemas.openxmlformats.org/officeDocument/2006/relationships/notesSlide" Target="../notesSlides/notesSlide28.xml"/><Relationship Id="rId1" Type="http://schemas.openxmlformats.org/officeDocument/2006/relationships/slideLayout" Target="../slideLayouts/slideLayout4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4.xml"/><Relationship Id="rId1" Type="http://schemas.openxmlformats.org/officeDocument/2006/relationships/slideLayout" Target="../slideLayouts/slideLayout37.xml"/><Relationship Id="rId4" Type="http://schemas.openxmlformats.org/officeDocument/2006/relationships/image" Target="../media/image106.jpeg"/></Relationships>
</file>

<file path=ppt/slides/_rels/slide35.xml.rels><?xml version="1.0" encoding="UTF-8" standalone="yes"?>
<Relationships xmlns="http://schemas.openxmlformats.org/package/2006/relationships"><Relationship Id="rId8" Type="http://schemas.openxmlformats.org/officeDocument/2006/relationships/image" Target="../media/image109.tiff"/><Relationship Id="rId3" Type="http://schemas.openxmlformats.org/officeDocument/2006/relationships/image" Target="../media/image88.emf"/><Relationship Id="rId7" Type="http://schemas.openxmlformats.org/officeDocument/2006/relationships/image" Target="../media/image108.tiff"/><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image" Target="../media/image107.png"/><Relationship Id="rId5" Type="http://schemas.openxmlformats.org/officeDocument/2006/relationships/image" Target="../media/image90.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3" Type="http://schemas.openxmlformats.org/officeDocument/2006/relationships/image" Target="../media/image110.tiff"/><Relationship Id="rId2" Type="http://schemas.openxmlformats.org/officeDocument/2006/relationships/notesSlide" Target="../notesSlides/notesSlide36.xml"/><Relationship Id="rId1" Type="http://schemas.openxmlformats.org/officeDocument/2006/relationships/slideLayout" Target="../slideLayouts/slideLayout44.xml"/><Relationship Id="rId4" Type="http://schemas.openxmlformats.org/officeDocument/2006/relationships/image" Target="../media/image111.tiff"/></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12.tiff"/><Relationship Id="rId7" Type="http://schemas.openxmlformats.org/officeDocument/2006/relationships/image" Target="../media/image115.tiff"/><Relationship Id="rId2" Type="http://schemas.openxmlformats.org/officeDocument/2006/relationships/notesSlide" Target="../notesSlides/notesSlide39.xml"/><Relationship Id="rId1" Type="http://schemas.openxmlformats.org/officeDocument/2006/relationships/slideLayout" Target="../slideLayouts/slideLayout37.xml"/><Relationship Id="rId6" Type="http://schemas.openxmlformats.org/officeDocument/2006/relationships/image" Target="../media/image114.tiff"/><Relationship Id="rId5" Type="http://schemas.microsoft.com/office/2007/relationships/hdphoto" Target="../media/hdphoto3.wdp"/><Relationship Id="rId4" Type="http://schemas.openxmlformats.org/officeDocument/2006/relationships/image" Target="../media/image113.png"/></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45.png"/><Relationship Id="rId5" Type="http://schemas.openxmlformats.org/officeDocument/2006/relationships/diagramQuickStyle" Target="../diagrams/quickStyle1.xml"/><Relationship Id="rId10" Type="http://schemas.openxmlformats.org/officeDocument/2006/relationships/image" Target="../media/image44.png"/><Relationship Id="rId4" Type="http://schemas.openxmlformats.org/officeDocument/2006/relationships/diagramLayout" Target="../diagrams/layout1.xml"/><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jpeg"/><Relationship Id="rId2" Type="http://schemas.openxmlformats.org/officeDocument/2006/relationships/notesSlide" Target="../notesSlides/notesSlide9.xml"/><Relationship Id="rId16" Type="http://schemas.openxmlformats.org/officeDocument/2006/relationships/image" Target="../media/image59.png"/><Relationship Id="rId1" Type="http://schemas.openxmlformats.org/officeDocument/2006/relationships/slideLayout" Target="../slideLayouts/slideLayout3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19.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8.jpg"/><Relationship Id="rId9" Type="http://schemas.openxmlformats.org/officeDocument/2006/relationships/image" Target="../media/image52.png"/><Relationship Id="rId1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1867" y="2094309"/>
            <a:ext cx="1644614" cy="821622"/>
          </a:xfrm>
          <a:prstGeom prst="rect">
            <a:avLst/>
          </a:prstGeom>
        </p:spPr>
      </p:pic>
      <p:sp>
        <p:nvSpPr>
          <p:cNvPr id="21" name="Title 5">
            <a:extLst>
              <a:ext uri="{FF2B5EF4-FFF2-40B4-BE49-F238E27FC236}">
                <a16:creationId xmlns="" xmlns:a16="http://schemas.microsoft.com/office/drawing/2014/main" id="{94E3D847-512E-1C47-BB9C-D80CDF8038A7}"/>
              </a:ext>
            </a:extLst>
          </p:cNvPr>
          <p:cNvSpPr txBox="1">
            <a:spLocks/>
          </p:cNvSpPr>
          <p:nvPr/>
        </p:nvSpPr>
        <p:spPr>
          <a:xfrm>
            <a:off x="278253" y="372093"/>
            <a:ext cx="4066057" cy="356616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b="0" kern="1200">
                <a:solidFill>
                  <a:schemeClr val="tx1"/>
                </a:solidFill>
                <a:latin typeface="+mj-lt"/>
                <a:ea typeface="Arial" charset="0"/>
                <a:cs typeface="Arial" charset="0"/>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000E5E"/>
                </a:solidFill>
                <a:effectLst/>
                <a:uLnTx/>
                <a:uFillTx/>
                <a:latin typeface="Arial"/>
                <a:cs typeface="Arial" charset="0"/>
              </a:rPr>
              <a:t>IBM Watson Studio Local (WSL) on Power</a:t>
            </a: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E5E"/>
                </a:solidFill>
                <a:effectLst/>
                <a:uLnTx/>
                <a:uFillTx/>
                <a:latin typeface="Arial"/>
                <a:cs typeface="Arial" charset="0"/>
              </a:rPr>
              <a:t/>
            </a:r>
            <a:br>
              <a:rPr kumimoji="0" lang="en-US" sz="2400" b="1" i="0" u="none" strike="noStrike" kern="1200" cap="none" spc="0" normalizeH="0" baseline="0" noProof="0" dirty="0" smtClean="0">
                <a:ln>
                  <a:noFill/>
                </a:ln>
                <a:solidFill>
                  <a:srgbClr val="000E5E"/>
                </a:solidFill>
                <a:effectLst/>
                <a:uLnTx/>
                <a:uFillTx/>
                <a:latin typeface="Arial"/>
                <a:cs typeface="Arial" charset="0"/>
              </a:rPr>
            </a:br>
            <a:r>
              <a:rPr kumimoji="0" lang="en-US" sz="2400" b="1" i="0" u="none" strike="noStrike" kern="1200" cap="none" spc="0" normalizeH="0" baseline="0" noProof="0" dirty="0" smtClean="0">
                <a:ln>
                  <a:noFill/>
                </a:ln>
                <a:solidFill>
                  <a:srgbClr val="000E5E"/>
                </a:solidFill>
                <a:effectLst/>
                <a:uLnTx/>
                <a:uFillTx/>
                <a:latin typeface="Arial"/>
                <a:cs typeface="Arial" charset="0"/>
              </a:rPr>
              <a:t/>
            </a:r>
            <a:br>
              <a:rPr kumimoji="0" lang="en-US" sz="2400" b="1" i="0" u="none" strike="noStrike" kern="1200" cap="none" spc="0" normalizeH="0" baseline="0" noProof="0" dirty="0" smtClean="0">
                <a:ln>
                  <a:noFill/>
                </a:ln>
                <a:solidFill>
                  <a:srgbClr val="000E5E"/>
                </a:solidFill>
                <a:effectLst/>
                <a:uLnTx/>
                <a:uFillTx/>
                <a:latin typeface="Arial"/>
                <a:cs typeface="Arial" charset="0"/>
              </a:rPr>
            </a:br>
            <a:r>
              <a:rPr kumimoji="0" lang="en-US" sz="1600" b="1" i="1" u="none" strike="noStrike" kern="1200" cap="none" spc="0" normalizeH="0" baseline="0" noProof="0" dirty="0" smtClean="0">
                <a:ln>
                  <a:noFill/>
                </a:ln>
                <a:solidFill>
                  <a:srgbClr val="000E5E"/>
                </a:solidFill>
                <a:effectLst/>
                <a:uLnTx/>
                <a:uFillTx/>
                <a:latin typeface="Arial"/>
                <a:cs typeface="Arial" charset="0"/>
              </a:rPr>
              <a:t>Simplified and Accelerated</a:t>
            </a:r>
            <a:r>
              <a:rPr kumimoji="0" lang="en-US" sz="1600" b="1" i="1" u="none" strike="noStrike" kern="1200" cap="none" spc="0" normalizeH="0" noProof="0" dirty="0" smtClean="0">
                <a:ln>
                  <a:noFill/>
                </a:ln>
                <a:solidFill>
                  <a:srgbClr val="000E5E"/>
                </a:solidFill>
                <a:effectLst/>
                <a:uLnTx/>
                <a:uFillTx/>
                <a:latin typeface="Arial"/>
                <a:cs typeface="Arial" charset="0"/>
              </a:rPr>
              <a:t> Data Science Development and Deployment</a:t>
            </a:r>
            <a:r>
              <a:rPr kumimoji="0" lang="en-US" sz="2000" b="0" i="0" u="none" strike="noStrike" kern="1200" cap="none" spc="0" normalizeH="0" baseline="0" noProof="0" dirty="0" smtClean="0">
                <a:ln>
                  <a:noFill/>
                </a:ln>
                <a:solidFill>
                  <a:srgbClr val="000000"/>
                </a:solidFill>
                <a:effectLst/>
                <a:uLnTx/>
                <a:uFillTx/>
                <a:latin typeface="Arial"/>
                <a:cs typeface="Arial" charset="0"/>
              </a:rPr>
              <a:t/>
            </a:r>
            <a:br>
              <a:rPr kumimoji="0" lang="en-US" sz="2000" b="0" i="0" u="none" strike="noStrike" kern="1200" cap="none" spc="0" normalizeH="0" baseline="0" noProof="0" dirty="0" smtClean="0">
                <a:ln>
                  <a:noFill/>
                </a:ln>
                <a:solidFill>
                  <a:srgbClr val="000000"/>
                </a:solidFill>
                <a:effectLst/>
                <a:uLnTx/>
                <a:uFillTx/>
                <a:latin typeface="Arial"/>
                <a:cs typeface="Arial" charset="0"/>
              </a:rPr>
            </a:br>
            <a:endParaRPr kumimoji="0" lang="en-US" sz="2000" b="0" i="0" u="none" strike="noStrike" kern="1200" cap="none" spc="0" normalizeH="0" baseline="0" noProof="0" dirty="0" smtClean="0">
              <a:ln>
                <a:noFill/>
              </a:ln>
              <a:solidFill>
                <a:srgbClr val="000000"/>
              </a:solidFill>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Arial"/>
              <a:cs typeface="Arial" charset="0"/>
            </a:endParaRPr>
          </a:p>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a:cs typeface="Arial" charset="0"/>
              </a:rPr>
              <a:t>Client Deck</a:t>
            </a:r>
            <a:r>
              <a:rPr kumimoji="0" lang="en-US" sz="2000" b="0" i="1" u="none" strike="noStrike" kern="1200" cap="none" spc="0" normalizeH="0" baseline="0" noProof="0" dirty="0" smtClean="0">
                <a:ln>
                  <a:noFill/>
                </a:ln>
                <a:solidFill>
                  <a:srgbClr val="000000"/>
                </a:solidFill>
                <a:effectLst/>
                <a:uLnTx/>
                <a:uFillTx/>
                <a:latin typeface="Arial"/>
                <a:cs typeface="Arial" charset="0"/>
              </a:rPr>
              <a:t> </a:t>
            </a:r>
            <a:br>
              <a:rPr kumimoji="0" lang="en-US" sz="2000" b="0" i="1" u="none" strike="noStrike" kern="1200" cap="none" spc="0" normalizeH="0" baseline="0" noProof="0" dirty="0" smtClean="0">
                <a:ln>
                  <a:noFill/>
                </a:ln>
                <a:solidFill>
                  <a:srgbClr val="000000"/>
                </a:solidFill>
                <a:effectLst/>
                <a:uLnTx/>
                <a:uFillTx/>
                <a:latin typeface="Arial"/>
                <a:cs typeface="Arial" charset="0"/>
              </a:rPr>
            </a:br>
            <a:r>
              <a:rPr kumimoji="0" lang="en-US" sz="2400" b="0" i="0" u="none" strike="noStrike" kern="1200" cap="none" spc="0" normalizeH="0" baseline="0" noProof="0" dirty="0" smtClean="0">
                <a:ln>
                  <a:noFill/>
                </a:ln>
                <a:solidFill>
                  <a:srgbClr val="000000"/>
                </a:solidFill>
                <a:effectLst/>
                <a:uLnTx/>
                <a:uFillTx/>
                <a:latin typeface="Arial"/>
                <a:cs typeface="Arial" charset="0"/>
              </a:rPr>
              <a:t/>
            </a:r>
            <a:br>
              <a:rPr kumimoji="0" lang="en-US" sz="2400" b="0" i="0" u="none" strike="noStrike" kern="1200" cap="none" spc="0" normalizeH="0" baseline="0" noProof="0" dirty="0" smtClean="0">
                <a:ln>
                  <a:noFill/>
                </a:ln>
                <a:solidFill>
                  <a:srgbClr val="000000"/>
                </a:solidFill>
                <a:effectLst/>
                <a:uLnTx/>
                <a:uFillTx/>
                <a:latin typeface="Arial"/>
                <a:cs typeface="Arial" charset="0"/>
              </a:rPr>
            </a:br>
            <a:r>
              <a:rPr kumimoji="0" lang="en-US" sz="2400" b="0" i="0" u="none" strike="noStrike" kern="1200" cap="none" spc="0" normalizeH="0" baseline="0" noProof="0" dirty="0" smtClean="0">
                <a:ln>
                  <a:noFill/>
                </a:ln>
                <a:solidFill>
                  <a:srgbClr val="000000"/>
                </a:solidFill>
                <a:effectLst/>
                <a:uLnTx/>
                <a:uFillTx/>
                <a:latin typeface="Arial"/>
                <a:cs typeface="Arial" charset="0"/>
              </a:rPr>
              <a:t/>
            </a:r>
            <a:br>
              <a:rPr kumimoji="0" lang="en-US" sz="2400" b="0" i="0" u="none" strike="noStrike" kern="1200" cap="none" spc="0" normalizeH="0" baseline="0" noProof="0" dirty="0" smtClean="0">
                <a:ln>
                  <a:noFill/>
                </a:ln>
                <a:solidFill>
                  <a:srgbClr val="000000"/>
                </a:solidFill>
                <a:effectLst/>
                <a:uLnTx/>
                <a:uFillTx/>
                <a:latin typeface="Arial"/>
                <a:cs typeface="Arial" charset="0"/>
              </a:rPr>
            </a:br>
            <a:r>
              <a:rPr kumimoji="0" lang="en-US" sz="2400" b="0" i="0" u="none" strike="noStrike" kern="1200" cap="none" spc="0" normalizeH="0" baseline="0" noProof="0" dirty="0" smtClean="0">
                <a:ln>
                  <a:noFill/>
                </a:ln>
                <a:solidFill>
                  <a:srgbClr val="000000"/>
                </a:solidFill>
                <a:effectLst/>
                <a:uLnTx/>
                <a:uFillTx/>
                <a:latin typeface="Arial"/>
                <a:cs typeface="Arial" charset="0"/>
              </a:rPr>
              <a:t/>
            </a:r>
            <a:br>
              <a:rPr kumimoji="0" lang="en-US" sz="2400" b="0" i="0" u="none" strike="noStrike" kern="1200" cap="none" spc="0" normalizeH="0" baseline="0" noProof="0" dirty="0" smtClean="0">
                <a:ln>
                  <a:noFill/>
                </a:ln>
                <a:solidFill>
                  <a:srgbClr val="000000"/>
                </a:solidFill>
                <a:effectLst/>
                <a:uLnTx/>
                <a:uFillTx/>
                <a:latin typeface="Arial"/>
                <a:cs typeface="Arial" charset="0"/>
              </a:rPr>
            </a:br>
            <a:r>
              <a:rPr kumimoji="0" lang="en-US" sz="2400" b="0" i="0" u="none" strike="noStrike" kern="1200" cap="none" spc="0" normalizeH="0" baseline="0" noProof="0" dirty="0" smtClean="0">
                <a:ln>
                  <a:noFill/>
                </a:ln>
                <a:solidFill>
                  <a:srgbClr val="000000"/>
                </a:solidFill>
                <a:effectLst/>
                <a:uLnTx/>
                <a:uFillTx/>
                <a:latin typeface="Arial"/>
                <a:cs typeface="Arial" charset="0"/>
              </a:rPr>
              <a:t/>
            </a:r>
            <a:br>
              <a:rPr kumimoji="0" lang="en-US" sz="2400" b="0" i="0" u="none" strike="noStrike" kern="1200" cap="none" spc="0" normalizeH="0" baseline="0" noProof="0" dirty="0" smtClean="0">
                <a:ln>
                  <a:noFill/>
                </a:ln>
                <a:solidFill>
                  <a:srgbClr val="000000"/>
                </a:solidFill>
                <a:effectLst/>
                <a:uLnTx/>
                <a:uFillTx/>
                <a:latin typeface="Arial"/>
                <a:cs typeface="Arial" charset="0"/>
              </a:rPr>
            </a:br>
            <a:endParaRPr kumimoji="0" lang="en-US" sz="2400" b="0" i="1" u="none" strike="noStrike" kern="1200" cap="none" spc="0" normalizeH="0" baseline="0" noProof="0" dirty="0">
              <a:ln>
                <a:noFill/>
              </a:ln>
              <a:solidFill>
                <a:srgbClr val="000000"/>
              </a:solidFill>
              <a:effectLst/>
              <a:uLnTx/>
              <a:uFillTx/>
              <a:latin typeface="Arial"/>
              <a:cs typeface="Arial" charset="0"/>
            </a:endParaRPr>
          </a:p>
        </p:txBody>
      </p:sp>
      <p:cxnSp>
        <p:nvCxnSpPr>
          <p:cNvPr id="22" name="Straight Connector 21">
            <a:extLst>
              <a:ext uri="{FF2B5EF4-FFF2-40B4-BE49-F238E27FC236}">
                <a16:creationId xmlns="" xmlns:a16="http://schemas.microsoft.com/office/drawing/2014/main" id="{B39E1121-C232-2B4E-8F93-290F3B111A7D}"/>
              </a:ext>
            </a:extLst>
          </p:cNvPr>
          <p:cNvCxnSpPr>
            <a:cxnSpLocks/>
          </p:cNvCxnSpPr>
          <p:nvPr/>
        </p:nvCxnSpPr>
        <p:spPr>
          <a:xfrm>
            <a:off x="261777" y="1390086"/>
            <a:ext cx="4057754" cy="0"/>
          </a:xfrm>
          <a:prstGeom prst="line">
            <a:avLst/>
          </a:prstGeom>
          <a:noFill/>
          <a:ln w="28575" cap="flat" cmpd="sng" algn="ctr">
            <a:solidFill>
              <a:srgbClr val="000E5E"/>
            </a:solidFill>
            <a:prstDash val="solid"/>
          </a:ln>
          <a:effectLst>
            <a:outerShdw blurRad="40000" dist="20000" dir="5400000" rotWithShape="0">
              <a:srgbClr val="000000">
                <a:alpha val="38000"/>
              </a:srgbClr>
            </a:outerShdw>
          </a:effectLst>
        </p:spPr>
      </p:cxnSp>
      <p:sp>
        <p:nvSpPr>
          <p:cNvPr id="23" name="TextBox 22"/>
          <p:cNvSpPr txBox="1"/>
          <p:nvPr/>
        </p:nvSpPr>
        <p:spPr>
          <a:xfrm>
            <a:off x="195928" y="4496259"/>
            <a:ext cx="4123603" cy="461665"/>
          </a:xfrm>
          <a:prstGeom prst="rect">
            <a:avLst/>
          </a:prstGeom>
          <a:noFill/>
        </p:spPr>
        <p:txBody>
          <a:bodyPr wrap="square" rtlCol="0">
            <a:spAutoFit/>
          </a:bodyPr>
          <a:lstStyle/>
          <a:p>
            <a:pPr defTabSz="914400">
              <a:defRPr/>
            </a:pPr>
            <a:r>
              <a:rPr lang="en-US" sz="1200" kern="0" dirty="0" smtClean="0">
                <a:solidFill>
                  <a:srgbClr val="000000"/>
                </a:solidFill>
              </a:rPr>
              <a:t>Kelly </a:t>
            </a:r>
            <a:r>
              <a:rPr lang="en-US" sz="1200" kern="0" dirty="0">
                <a:solidFill>
                  <a:srgbClr val="000000"/>
                </a:solidFill>
              </a:rPr>
              <a:t>Schlamb (</a:t>
            </a:r>
            <a:r>
              <a:rPr lang="en-US" sz="1200" kern="0" dirty="0" smtClean="0">
                <a:solidFill>
                  <a:srgbClr val="000000"/>
                </a:solidFill>
                <a:hlinkClick r:id="rId4"/>
              </a:rPr>
              <a:t>kschlamb@ca.ibm.com</a:t>
            </a:r>
            <a:r>
              <a:rPr lang="en-US" sz="1200" kern="0" dirty="0" smtClean="0">
                <a:solidFill>
                  <a:srgbClr val="000000"/>
                </a:solidFill>
              </a:rPr>
              <a:t>)</a:t>
            </a:r>
          </a:p>
          <a:p>
            <a:pPr defTabSz="914400">
              <a:defRPr/>
            </a:pPr>
            <a:r>
              <a:rPr lang="en-US" sz="1200" kern="0" dirty="0">
                <a:solidFill>
                  <a:srgbClr val="000000"/>
                </a:solidFill>
              </a:rPr>
              <a:t>Keshav </a:t>
            </a:r>
            <a:r>
              <a:rPr lang="en-US" sz="1200" kern="0" dirty="0" err="1">
                <a:solidFill>
                  <a:srgbClr val="000000"/>
                </a:solidFill>
              </a:rPr>
              <a:t>Ranganathan</a:t>
            </a:r>
            <a:r>
              <a:rPr lang="en-US" sz="1200" kern="0" dirty="0">
                <a:solidFill>
                  <a:srgbClr val="000000"/>
                </a:solidFill>
              </a:rPr>
              <a:t> (</a:t>
            </a:r>
            <a:r>
              <a:rPr lang="en-US" sz="1200" kern="0" dirty="0">
                <a:solidFill>
                  <a:srgbClr val="000000"/>
                </a:solidFill>
                <a:hlinkClick r:id="rId5"/>
              </a:rPr>
              <a:t>keshav@us.ibm.com</a:t>
            </a:r>
            <a:r>
              <a:rPr lang="en-US" sz="1200" kern="0" dirty="0" smtClean="0">
                <a:solidFill>
                  <a:srgbClr val="000000"/>
                </a:solidFill>
              </a:rPr>
              <a:t>)</a:t>
            </a:r>
            <a:endParaRPr lang="en-US" sz="1200" kern="0" dirty="0">
              <a:solidFill>
                <a:srgbClr val="00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16814" y="3086656"/>
            <a:ext cx="2494721" cy="1712244"/>
          </a:xfrm>
          <a:prstGeom prst="rect">
            <a:avLst/>
          </a:prstGeom>
        </p:spPr>
      </p:pic>
      <p:grpSp>
        <p:nvGrpSpPr>
          <p:cNvPr id="6" name="Group 5"/>
          <p:cNvGrpSpPr/>
          <p:nvPr/>
        </p:nvGrpSpPr>
        <p:grpSpPr>
          <a:xfrm>
            <a:off x="5442568" y="543001"/>
            <a:ext cx="2843212" cy="1222494"/>
            <a:chOff x="5412751" y="682147"/>
            <a:chExt cx="2843212" cy="1222494"/>
          </a:xfrm>
        </p:grpSpPr>
        <p:pic>
          <p:nvPicPr>
            <p:cNvPr id="27" name="Picture 2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69813" y="682147"/>
              <a:ext cx="1916740" cy="814168"/>
            </a:xfrm>
            <a:prstGeom prst="rect">
              <a:avLst/>
            </a:prstGeom>
          </p:spPr>
        </p:pic>
        <p:sp>
          <p:nvSpPr>
            <p:cNvPr id="28" name="TextBox 27"/>
            <p:cNvSpPr txBox="1"/>
            <p:nvPr/>
          </p:nvSpPr>
          <p:spPr>
            <a:xfrm>
              <a:off x="5412751" y="1566087"/>
              <a:ext cx="2843212" cy="338554"/>
            </a:xfrm>
            <a:prstGeom prst="rect">
              <a:avLst/>
            </a:prstGeom>
            <a:noFill/>
          </p:spPr>
          <p:txBody>
            <a:bodyPr wrap="square" rtlCol="0">
              <a:spAutoFit/>
            </a:bodyPr>
            <a:lstStyle/>
            <a:p>
              <a:pPr algn="ctr"/>
              <a:r>
                <a:rPr lang="en-US" sz="1600" b="1" dirty="0" smtClean="0">
                  <a:solidFill>
                    <a:srgbClr val="35D4C7"/>
                  </a:solidFill>
                  <a:latin typeface="Helvetica Neue Light" charset="0"/>
                  <a:ea typeface="Helvetica Neue Light" charset="0"/>
                  <a:cs typeface="Helvetica Neue Light" charset="0"/>
                </a:rPr>
                <a:t>Watson Studio Local</a:t>
              </a:r>
              <a:endParaRPr lang="en-US" sz="1600" b="1" dirty="0">
                <a:solidFill>
                  <a:srgbClr val="35D4C7"/>
                </a:solidFill>
                <a:latin typeface="Helvetica Neue Light" charset="0"/>
                <a:ea typeface="Helvetica Neue Light" charset="0"/>
                <a:cs typeface="Helvetica Neue Light" charset="0"/>
              </a:endParaRPr>
            </a:p>
          </p:txBody>
        </p:sp>
      </p:grpSp>
    </p:spTree>
    <p:extLst>
      <p:ext uri="{BB962C8B-B14F-4D97-AF65-F5344CB8AC3E}">
        <p14:creationId xmlns:p14="http://schemas.microsoft.com/office/powerpoint/2010/main" val="796806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flipH="1">
            <a:off x="973775" y="1444371"/>
            <a:ext cx="7181603" cy="3081629"/>
          </a:xfrm>
          <a:prstGeom prst="rect">
            <a:avLst/>
          </a:prstGeom>
          <a:solidFill>
            <a:srgbClr val="003F69"/>
          </a:solidFill>
          <a:ln w="12700" cap="flat">
            <a:solidFill>
              <a:schemeClr val="accent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noAutofit/>
          </a:bodyPr>
          <a:lstStyle/>
          <a:p>
            <a:pPr defTabSz="619125" hangingPunct="0"/>
            <a:endParaRPr lang="en-US" sz="2775" spc="472" dirty="0">
              <a:solidFill>
                <a:srgbClr val="5CC3B8"/>
              </a:solidFill>
              <a:latin typeface="HelvNeue Light for IBM" charset="0"/>
              <a:ea typeface="HelvNeue Light for IBM" charset="0"/>
              <a:cs typeface="HelvNeue Light for IBM" charset="0"/>
              <a:sym typeface="HelvNeue Light for IBM"/>
            </a:endParaRPr>
          </a:p>
        </p:txBody>
      </p:sp>
      <p:grpSp>
        <p:nvGrpSpPr>
          <p:cNvPr id="36" name="Group 35"/>
          <p:cNvGrpSpPr/>
          <p:nvPr/>
        </p:nvGrpSpPr>
        <p:grpSpPr>
          <a:xfrm>
            <a:off x="3347190" y="1444372"/>
            <a:ext cx="2447967" cy="3081628"/>
            <a:chOff x="7831494" y="5327301"/>
            <a:chExt cx="7610010" cy="6400801"/>
          </a:xfrm>
        </p:grpSpPr>
        <p:cxnSp>
          <p:nvCxnSpPr>
            <p:cNvPr id="50" name="Straight Connector 49"/>
            <p:cNvCxnSpPr/>
            <p:nvPr/>
          </p:nvCxnSpPr>
          <p:spPr>
            <a:xfrm flipV="1">
              <a:off x="7831494" y="5327301"/>
              <a:ext cx="0" cy="6400801"/>
            </a:xfrm>
            <a:prstGeom prst="line">
              <a:avLst/>
            </a:prstGeom>
            <a:noFill/>
            <a:ln w="22225" cap="rnd">
              <a:solidFill>
                <a:schemeClr val="accent3">
                  <a:lumMod val="60000"/>
                  <a:lumOff val="40000"/>
                </a:schemeClr>
              </a:solidFill>
              <a:prstDash val="sysDot"/>
              <a:miter lim="400000"/>
            </a:ln>
            <a:effectLst/>
            <a:sp3d/>
          </p:spPr>
          <p:style>
            <a:lnRef idx="0">
              <a:scrgbClr r="0" g="0" b="0"/>
            </a:lnRef>
            <a:fillRef idx="0">
              <a:scrgbClr r="0" g="0" b="0"/>
            </a:fillRef>
            <a:effectRef idx="0">
              <a:scrgbClr r="0" g="0" b="0"/>
            </a:effectRef>
            <a:fontRef idx="none"/>
          </p:style>
        </p:cxnSp>
        <p:cxnSp>
          <p:nvCxnSpPr>
            <p:cNvPr id="51" name="Straight Connector 50"/>
            <p:cNvCxnSpPr/>
            <p:nvPr/>
          </p:nvCxnSpPr>
          <p:spPr>
            <a:xfrm flipV="1">
              <a:off x="15441504" y="5327301"/>
              <a:ext cx="0" cy="6400801"/>
            </a:xfrm>
            <a:prstGeom prst="line">
              <a:avLst/>
            </a:prstGeom>
            <a:noFill/>
            <a:ln w="22225" cap="rnd">
              <a:solidFill>
                <a:schemeClr val="accent3">
                  <a:lumMod val="60000"/>
                  <a:lumOff val="40000"/>
                </a:schemeClr>
              </a:solidFill>
              <a:prstDash val="sysDot"/>
              <a:miter lim="400000"/>
            </a:ln>
            <a:effectLst/>
            <a:sp3d/>
          </p:spPr>
          <p:style>
            <a:lnRef idx="0">
              <a:scrgbClr r="0" g="0" b="0"/>
            </a:lnRef>
            <a:fillRef idx="0">
              <a:scrgbClr r="0" g="0" b="0"/>
            </a:fillRef>
            <a:effectRef idx="0">
              <a:scrgbClr r="0" g="0" b="0"/>
            </a:effectRef>
            <a:fontRef idx="none"/>
          </p:style>
        </p:cxnSp>
      </p:grpSp>
      <p:grpSp>
        <p:nvGrpSpPr>
          <p:cNvPr id="2" name="Group 1"/>
          <p:cNvGrpSpPr/>
          <p:nvPr/>
        </p:nvGrpSpPr>
        <p:grpSpPr>
          <a:xfrm>
            <a:off x="1137443" y="1689093"/>
            <a:ext cx="2040196" cy="1981252"/>
            <a:chOff x="217674" y="1350952"/>
            <a:chExt cx="2040196" cy="1981252"/>
          </a:xfrm>
        </p:grpSpPr>
        <p:sp>
          <p:nvSpPr>
            <p:cNvPr id="39" name="Rounded Rectangle 27"/>
            <p:cNvSpPr>
              <a:spLocks noChangeArrowheads="1"/>
            </p:cNvSpPr>
            <p:nvPr/>
          </p:nvSpPr>
          <p:spPr bwMode="auto">
            <a:xfrm>
              <a:off x="217674" y="2843704"/>
              <a:ext cx="2040196" cy="488500"/>
            </a:xfrm>
            <a:prstGeom prst="roundRect">
              <a:avLst>
                <a:gd name="adj" fmla="val 0"/>
              </a:avLst>
            </a:prstGeom>
            <a:noFill/>
            <a:ln>
              <a:noFill/>
            </a:ln>
            <a:effectLst/>
            <a:extLst>
              <a:ext uri="{91240B29-F687-4F45-9708-019B960494DF}">
                <a14:hiddenLine xmlns:a14="http://schemas.microsoft.com/office/drawing/2010/main" w="9525">
                  <a:solidFill>
                    <a:srgbClr val="000000"/>
                  </a:solidFill>
                  <a:round/>
                  <a:headEnd/>
                  <a:tailEnd/>
                </a14:hiddenLine>
              </a:ext>
            </a:extLst>
          </p:spPr>
          <p:txBody>
            <a:bodyPr anchor="t"/>
            <a:lstStyle/>
            <a:p>
              <a:pPr algn="ctr"/>
              <a:r>
                <a:rPr lang="en-US" sz="1600" b="1" dirty="0">
                  <a:solidFill>
                    <a:srgbClr val="FFFFFF"/>
                  </a:solidFill>
                  <a:ea typeface="HelvNeue Light for IBM" charset="0"/>
                  <a:cs typeface="HelvNeue Light for IBM" charset="0"/>
                </a:rPr>
                <a:t>Freedom:</a:t>
              </a:r>
              <a:r>
                <a:rPr lang="en-US" sz="1600" dirty="0">
                  <a:solidFill>
                    <a:srgbClr val="FFFFFF"/>
                  </a:solidFill>
                  <a:ea typeface="HelvNeue Light for IBM" charset="0"/>
                  <a:cs typeface="HelvNeue Light for IBM" charset="0"/>
                </a:rPr>
                <a:t/>
              </a:r>
              <a:br>
                <a:rPr lang="en-US" sz="1600" dirty="0">
                  <a:solidFill>
                    <a:srgbClr val="FFFFFF"/>
                  </a:solidFill>
                  <a:ea typeface="HelvNeue Light for IBM" charset="0"/>
                  <a:cs typeface="HelvNeue Light for IBM" charset="0"/>
                </a:rPr>
              </a:br>
              <a:r>
                <a:rPr lang="en-US" sz="1500" dirty="0">
                  <a:solidFill>
                    <a:srgbClr val="FFFFFF"/>
                  </a:solidFill>
                  <a:ea typeface="HelvNeue Light for IBM" charset="0"/>
                  <a:cs typeface="HelvNeue Light for IBM" charset="0"/>
                </a:rPr>
                <a:t>Choose the </a:t>
              </a:r>
              <a:r>
                <a:rPr lang="en-US" sz="1500" dirty="0" smtClean="0">
                  <a:solidFill>
                    <a:srgbClr val="FFFFFF"/>
                  </a:solidFill>
                  <a:ea typeface="HelvNeue Light for IBM" charset="0"/>
                  <a:cs typeface="HelvNeue Light for IBM" charset="0"/>
                </a:rPr>
                <a:t>right tool</a:t>
              </a:r>
              <a:br>
                <a:rPr lang="en-US" sz="1500" dirty="0" smtClean="0">
                  <a:solidFill>
                    <a:srgbClr val="FFFFFF"/>
                  </a:solidFill>
                  <a:ea typeface="HelvNeue Light for IBM" charset="0"/>
                  <a:cs typeface="HelvNeue Light for IBM" charset="0"/>
                </a:rPr>
              </a:br>
              <a:r>
                <a:rPr lang="en-US" sz="1500" dirty="0" smtClean="0">
                  <a:solidFill>
                    <a:srgbClr val="FFFFFF"/>
                  </a:solidFill>
                  <a:ea typeface="HelvNeue Light for IBM" charset="0"/>
                  <a:cs typeface="HelvNeue Light for IBM" charset="0"/>
                </a:rPr>
                <a:t>for </a:t>
              </a:r>
              <a:r>
                <a:rPr lang="en-US" sz="1500" dirty="0">
                  <a:solidFill>
                    <a:srgbClr val="FFFFFF"/>
                  </a:solidFill>
                  <a:ea typeface="HelvNeue Light for IBM" charset="0"/>
                  <a:cs typeface="HelvNeue Light for IBM" charset="0"/>
                </a:rPr>
                <a:t>your </a:t>
              </a:r>
              <a:r>
                <a:rPr lang="en-US" sz="1500" dirty="0" smtClean="0">
                  <a:solidFill>
                    <a:srgbClr val="FFFFFF"/>
                  </a:solidFill>
                  <a:ea typeface="HelvNeue Light for IBM" charset="0"/>
                  <a:cs typeface="HelvNeue Light for IBM" charset="0"/>
                </a:rPr>
                <a:t>team and business, including open source</a:t>
              </a:r>
              <a:endParaRPr lang="en-US" sz="1500" dirty="0">
                <a:solidFill>
                  <a:srgbClr val="FFFFFF"/>
                </a:solidFill>
                <a:ea typeface="HelvNeue Light for IBM" charset="0"/>
                <a:cs typeface="HelvNeue Light for IBM" charset="0"/>
              </a:endParaRPr>
            </a:p>
          </p:txBody>
        </p:sp>
        <p:pic>
          <p:nvPicPr>
            <p:cNvPr id="23" name="Picture 22"/>
            <p:cNvPicPr>
              <a:picLocks noChangeAspect="1"/>
            </p:cNvPicPr>
            <p:nvPr/>
          </p:nvPicPr>
          <p:blipFill>
            <a:blip r:embed="rId3"/>
            <a:stretch>
              <a:fillRect/>
            </a:stretch>
          </p:blipFill>
          <p:spPr>
            <a:xfrm>
              <a:off x="565455" y="1350952"/>
              <a:ext cx="1399097" cy="1393364"/>
            </a:xfrm>
            <a:prstGeom prst="rect">
              <a:avLst/>
            </a:prstGeom>
          </p:spPr>
        </p:pic>
      </p:grpSp>
      <p:grpSp>
        <p:nvGrpSpPr>
          <p:cNvPr id="3" name="Group 2"/>
          <p:cNvGrpSpPr/>
          <p:nvPr/>
        </p:nvGrpSpPr>
        <p:grpSpPr>
          <a:xfrm>
            <a:off x="3497663" y="1689093"/>
            <a:ext cx="2127943" cy="1981252"/>
            <a:chOff x="2213123" y="1350952"/>
            <a:chExt cx="2127943" cy="1981252"/>
          </a:xfrm>
        </p:grpSpPr>
        <p:sp>
          <p:nvSpPr>
            <p:cNvPr id="37" name="Rounded Rectangle 27"/>
            <p:cNvSpPr>
              <a:spLocks noChangeArrowheads="1"/>
            </p:cNvSpPr>
            <p:nvPr/>
          </p:nvSpPr>
          <p:spPr bwMode="auto">
            <a:xfrm>
              <a:off x="2213123" y="2843704"/>
              <a:ext cx="2127943" cy="488500"/>
            </a:xfrm>
            <a:prstGeom prst="roundRect">
              <a:avLst>
                <a:gd name="adj" fmla="val 0"/>
              </a:avLst>
            </a:prstGeom>
            <a:noFill/>
            <a:ln>
              <a:noFill/>
            </a:ln>
            <a:effectLst/>
            <a:extLst>
              <a:ext uri="{91240B29-F687-4F45-9708-019B960494DF}">
                <a14:hiddenLine xmlns:a14="http://schemas.microsoft.com/office/drawing/2010/main" w="9525">
                  <a:solidFill>
                    <a:srgbClr val="000000"/>
                  </a:solidFill>
                  <a:round/>
                  <a:headEnd/>
                  <a:tailEnd/>
                </a14:hiddenLine>
              </a:ext>
            </a:extLst>
          </p:spPr>
          <p:txBody>
            <a:bodyPr anchor="t"/>
            <a:lstStyle/>
            <a:p>
              <a:pPr algn="ctr"/>
              <a:r>
                <a:rPr lang="en-US" sz="1600" b="1" dirty="0">
                  <a:solidFill>
                    <a:schemeClr val="bg2"/>
                  </a:solidFill>
                  <a:ea typeface="HelvNeue Light for IBM" charset="0"/>
                  <a:cs typeface="HelvNeue Light for IBM" charset="0"/>
                </a:rPr>
                <a:t>Productivity:</a:t>
              </a:r>
              <a:br>
                <a:rPr lang="en-US" sz="1600" b="1" dirty="0">
                  <a:solidFill>
                    <a:schemeClr val="bg2"/>
                  </a:solidFill>
                  <a:ea typeface="HelvNeue Light for IBM" charset="0"/>
                  <a:cs typeface="HelvNeue Light for IBM" charset="0"/>
                </a:rPr>
              </a:br>
              <a:r>
                <a:rPr lang="en-US" sz="1500" dirty="0">
                  <a:solidFill>
                    <a:schemeClr val="bg2"/>
                  </a:solidFill>
                  <a:ea typeface="HelvNeue Light for IBM" charset="0"/>
                  <a:cs typeface="HelvNeue Light for IBM" charset="0"/>
                </a:rPr>
                <a:t>Make both experienced and novice data scientists more </a:t>
              </a:r>
              <a:r>
                <a:rPr lang="en-US" sz="1500" dirty="0" smtClean="0">
                  <a:solidFill>
                    <a:schemeClr val="bg2"/>
                  </a:solidFill>
                  <a:ea typeface="HelvNeue Light for IBM" charset="0"/>
                  <a:cs typeface="HelvNeue Light for IBM" charset="0"/>
                </a:rPr>
                <a:t>productive</a:t>
              </a:r>
              <a:endParaRPr lang="en-US" sz="1500" dirty="0">
                <a:solidFill>
                  <a:schemeClr val="bg2"/>
                </a:solidFill>
                <a:ea typeface="HelvNeue Light for IBM" charset="0"/>
                <a:cs typeface="HelvNeue Light for IBM" charset="0"/>
              </a:endParaRPr>
            </a:p>
          </p:txBody>
        </p:sp>
        <p:pic>
          <p:nvPicPr>
            <p:cNvPr id="24" name="Picture 23"/>
            <p:cNvPicPr>
              <a:picLocks noChangeAspect="1"/>
            </p:cNvPicPr>
            <p:nvPr/>
          </p:nvPicPr>
          <p:blipFill>
            <a:blip r:embed="rId4"/>
            <a:stretch>
              <a:fillRect/>
            </a:stretch>
          </p:blipFill>
          <p:spPr>
            <a:xfrm>
              <a:off x="2572117" y="1350952"/>
              <a:ext cx="1413267" cy="1413267"/>
            </a:xfrm>
            <a:prstGeom prst="rect">
              <a:avLst/>
            </a:prstGeom>
          </p:spPr>
        </p:pic>
      </p:grpSp>
      <p:grpSp>
        <p:nvGrpSpPr>
          <p:cNvPr id="4" name="Group 3"/>
          <p:cNvGrpSpPr/>
          <p:nvPr/>
        </p:nvGrpSpPr>
        <p:grpSpPr>
          <a:xfrm>
            <a:off x="5889039" y="1689093"/>
            <a:ext cx="2183214" cy="1981252"/>
            <a:chOff x="4509784" y="1350952"/>
            <a:chExt cx="2183214" cy="1981252"/>
          </a:xfrm>
        </p:grpSpPr>
        <p:sp>
          <p:nvSpPr>
            <p:cNvPr id="38" name="Rounded Rectangle 27"/>
            <p:cNvSpPr>
              <a:spLocks noChangeArrowheads="1"/>
            </p:cNvSpPr>
            <p:nvPr/>
          </p:nvSpPr>
          <p:spPr bwMode="auto">
            <a:xfrm>
              <a:off x="4509784" y="2843704"/>
              <a:ext cx="2183214" cy="488500"/>
            </a:xfrm>
            <a:prstGeom prst="roundRect">
              <a:avLst>
                <a:gd name="adj" fmla="val 0"/>
              </a:avLst>
            </a:prstGeom>
            <a:noFill/>
            <a:ln>
              <a:noFill/>
            </a:ln>
            <a:effectLst/>
            <a:extLst>
              <a:ext uri="{91240B29-F687-4F45-9708-019B960494DF}">
                <a14:hiddenLine xmlns:a14="http://schemas.microsoft.com/office/drawing/2010/main" w="9525">
                  <a:solidFill>
                    <a:srgbClr val="000000"/>
                  </a:solidFill>
                  <a:round/>
                  <a:headEnd/>
                  <a:tailEnd/>
                </a14:hiddenLine>
              </a:ext>
            </a:extLst>
          </p:spPr>
          <p:txBody>
            <a:bodyPr anchor="t"/>
            <a:lstStyle/>
            <a:p>
              <a:pPr algn="ctr"/>
              <a:r>
                <a:rPr lang="en-US" sz="1600" b="1" dirty="0">
                  <a:solidFill>
                    <a:srgbClr val="FFFFFF"/>
                  </a:solidFill>
                  <a:ea typeface="HelvNeue Light for IBM" charset="0"/>
                  <a:cs typeface="HelvNeue Light for IBM" charset="0"/>
                </a:rPr>
                <a:t>Trust:</a:t>
              </a:r>
              <a:br>
                <a:rPr lang="en-US" sz="1600" b="1" dirty="0">
                  <a:solidFill>
                    <a:srgbClr val="FFFFFF"/>
                  </a:solidFill>
                  <a:ea typeface="HelvNeue Light for IBM" charset="0"/>
                  <a:cs typeface="HelvNeue Light for IBM" charset="0"/>
                </a:rPr>
              </a:br>
              <a:r>
                <a:rPr lang="en-US" sz="1500" dirty="0">
                  <a:solidFill>
                    <a:srgbClr val="FFFFFF"/>
                  </a:solidFill>
                  <a:ea typeface="HelvNeue Light for IBM" charset="0"/>
                  <a:cs typeface="HelvNeue Light for IBM" charset="0"/>
                </a:rPr>
                <a:t>Confidently deploy insights </a:t>
              </a:r>
              <a:r>
                <a:rPr lang="en-US" sz="1500" dirty="0" smtClean="0">
                  <a:solidFill>
                    <a:srgbClr val="FFFFFF"/>
                  </a:solidFill>
                  <a:ea typeface="HelvNeue Light for IBM" charset="0"/>
                  <a:cs typeface="HelvNeue Light for IBM" charset="0"/>
                </a:rPr>
                <a:t>generated</a:t>
              </a:r>
              <a:br>
                <a:rPr lang="en-US" sz="1500" dirty="0" smtClean="0">
                  <a:solidFill>
                    <a:srgbClr val="FFFFFF"/>
                  </a:solidFill>
                  <a:ea typeface="HelvNeue Light for IBM" charset="0"/>
                  <a:cs typeface="HelvNeue Light for IBM" charset="0"/>
                </a:rPr>
              </a:br>
              <a:r>
                <a:rPr lang="en-US" sz="1500" dirty="0" smtClean="0">
                  <a:solidFill>
                    <a:srgbClr val="FFFFFF"/>
                  </a:solidFill>
                  <a:ea typeface="HelvNeue Light for IBM" charset="0"/>
                  <a:cs typeface="HelvNeue Light for IBM" charset="0"/>
                </a:rPr>
                <a:t>from </a:t>
              </a:r>
              <a:r>
                <a:rPr lang="en-US" sz="1500" dirty="0">
                  <a:solidFill>
                    <a:srgbClr val="FFFFFF"/>
                  </a:solidFill>
                  <a:ea typeface="HelvNeue Light for IBM" charset="0"/>
                  <a:cs typeface="HelvNeue Light for IBM" charset="0"/>
                </a:rPr>
                <a:t>the </a:t>
              </a:r>
              <a:r>
                <a:rPr lang="en-US" sz="1500" dirty="0" smtClean="0">
                  <a:solidFill>
                    <a:srgbClr val="FFFFFF"/>
                  </a:solidFill>
                  <a:ea typeface="HelvNeue Light for IBM" charset="0"/>
                  <a:cs typeface="HelvNeue Light for IBM" charset="0"/>
                </a:rPr>
                <a:t>most current </a:t>
              </a:r>
              <a:r>
                <a:rPr lang="en-US" sz="1500" dirty="0">
                  <a:solidFill>
                    <a:srgbClr val="FFFFFF"/>
                  </a:solidFill>
                  <a:ea typeface="HelvNeue Light for IBM" charset="0"/>
                  <a:cs typeface="HelvNeue Light for IBM" charset="0"/>
                </a:rPr>
                <a:t>data and </a:t>
              </a:r>
              <a:r>
                <a:rPr lang="en-US" sz="1500" dirty="0" smtClean="0">
                  <a:solidFill>
                    <a:srgbClr val="FFFFFF"/>
                  </a:solidFill>
                  <a:ea typeface="HelvNeue Light for IBM" charset="0"/>
                  <a:cs typeface="HelvNeue Light for IBM" charset="0"/>
                </a:rPr>
                <a:t>trends </a:t>
              </a:r>
              <a:endParaRPr lang="en-US" sz="1500" dirty="0">
                <a:solidFill>
                  <a:srgbClr val="FFFFFF"/>
                </a:solidFill>
                <a:ea typeface="HelvNeue Light for IBM" charset="0"/>
                <a:cs typeface="HelvNeue Light for IBM" charset="0"/>
              </a:endParaRPr>
            </a:p>
          </p:txBody>
        </p:sp>
        <p:pic>
          <p:nvPicPr>
            <p:cNvPr id="26" name="Picture 25"/>
            <p:cNvPicPr>
              <a:picLocks noChangeAspect="1"/>
            </p:cNvPicPr>
            <p:nvPr/>
          </p:nvPicPr>
          <p:blipFill>
            <a:blip r:embed="rId5"/>
            <a:stretch>
              <a:fillRect/>
            </a:stretch>
          </p:blipFill>
          <p:spPr>
            <a:xfrm>
              <a:off x="4912114" y="1350952"/>
              <a:ext cx="1369508" cy="1363898"/>
            </a:xfrm>
            <a:prstGeom prst="rect">
              <a:avLst/>
            </a:prstGeom>
          </p:spPr>
        </p:pic>
      </p:grpSp>
      <p:sp>
        <p:nvSpPr>
          <p:cNvPr id="5" name="Title 4"/>
          <p:cNvSpPr>
            <a:spLocks noGrp="1"/>
          </p:cNvSpPr>
          <p:nvPr>
            <p:ph type="title"/>
          </p:nvPr>
        </p:nvSpPr>
        <p:spPr>
          <a:xfrm>
            <a:off x="228599" y="201168"/>
            <a:ext cx="6658337" cy="381000"/>
          </a:xfrm>
        </p:spPr>
        <p:txBody>
          <a:bodyPr/>
          <a:lstStyle/>
          <a:p>
            <a:r>
              <a:rPr lang="en-US" sz="2400" b="0" dirty="0">
                <a:solidFill>
                  <a:schemeClr val="tx2">
                    <a:lumMod val="25000"/>
                  </a:schemeClr>
                </a:solidFill>
                <a:ea typeface="HelvNeue Light for IBM" charset="0"/>
                <a:cs typeface="HelvNeue Light for IBM" charset="0"/>
              </a:rPr>
              <a:t>IBM Gives Data Scientists Their Choice of </a:t>
            </a:r>
            <a:r>
              <a:rPr lang="en-US" sz="2400" b="0" dirty="0" smtClean="0">
                <a:solidFill>
                  <a:schemeClr val="tx2">
                    <a:lumMod val="25000"/>
                  </a:schemeClr>
                </a:solidFill>
                <a:ea typeface="HelvNeue Light for IBM" charset="0"/>
                <a:cs typeface="HelvNeue Light for IBM" charset="0"/>
              </a:rPr>
              <a:t>Tools</a:t>
            </a:r>
            <a:br>
              <a:rPr lang="en-US" sz="2400" b="0" dirty="0" smtClean="0">
                <a:solidFill>
                  <a:schemeClr val="tx2">
                    <a:lumMod val="25000"/>
                  </a:schemeClr>
                </a:solidFill>
                <a:ea typeface="HelvNeue Light for IBM" charset="0"/>
                <a:cs typeface="HelvNeue Light for IBM" charset="0"/>
              </a:rPr>
            </a:br>
            <a:r>
              <a:rPr lang="en-US" sz="2400" b="0" dirty="0" smtClean="0">
                <a:solidFill>
                  <a:schemeClr val="tx2">
                    <a:lumMod val="25000"/>
                  </a:schemeClr>
                </a:solidFill>
                <a:ea typeface="HelvNeue Light for IBM" charset="0"/>
                <a:cs typeface="HelvNeue Light for IBM" charset="0"/>
              </a:rPr>
              <a:t>Combined </a:t>
            </a:r>
            <a:r>
              <a:rPr lang="en-US" sz="2400" b="0" dirty="0">
                <a:solidFill>
                  <a:schemeClr val="tx2">
                    <a:lumMod val="25000"/>
                  </a:schemeClr>
                </a:solidFill>
                <a:ea typeface="HelvNeue Light for IBM" charset="0"/>
                <a:cs typeface="HelvNeue Light for IBM" charset="0"/>
              </a:rPr>
              <a:t>with a Secure Enterprise Platform </a:t>
            </a:r>
            <a:endParaRPr lang="en-US" sz="2400" b="0" dirty="0">
              <a:solidFill>
                <a:schemeClr val="tx2">
                  <a:lumMod val="25000"/>
                </a:schemeClr>
              </a:solidFill>
            </a:endParaRPr>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1135" y="232292"/>
            <a:ext cx="1396973" cy="593388"/>
          </a:xfrm>
          <a:prstGeom prst="rect">
            <a:avLst/>
          </a:prstGeom>
        </p:spPr>
      </p:pic>
    </p:spTree>
    <p:extLst>
      <p:ext uri="{BB962C8B-B14F-4D97-AF65-F5344CB8AC3E}">
        <p14:creationId xmlns:p14="http://schemas.microsoft.com/office/powerpoint/2010/main" val="2976970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txBox="1">
            <a:spLocks/>
          </p:cNvSpPr>
          <p:nvPr/>
        </p:nvSpPr>
        <p:spPr>
          <a:xfrm>
            <a:off x="6857997" y="3322980"/>
            <a:ext cx="2286000" cy="1825487"/>
          </a:xfrm>
          <a:prstGeom prst="rect">
            <a:avLst/>
          </a:prstGeom>
          <a:solidFill>
            <a:srgbClr val="69A6FF"/>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 Monitor &amp; Measure</a:t>
            </a:r>
            <a:endParaRPr lang="en-US" sz="1600" dirty="0">
              <a:solidFill>
                <a:srgbClr val="FFFFFF"/>
              </a:solidFill>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Measure the performance and results of your models with built in performance monitoring.</a:t>
            </a:r>
            <a:endParaRPr kumimoji="0" lang="en-US" b="0" i="0" u="none" strike="noStrike" kern="1200" cap="none" spc="0" normalizeH="0" baseline="0" noProof="0" dirty="0">
              <a:ln>
                <a:noFill/>
              </a:ln>
              <a:solidFill>
                <a:srgbClr val="FFFFFF"/>
              </a:solidFill>
              <a:effectLst/>
              <a:uLnTx/>
              <a:uFillTx/>
              <a:cs typeface="Arial" charset="0"/>
            </a:endParaRPr>
          </a:p>
        </p:txBody>
      </p:sp>
      <p:sp>
        <p:nvSpPr>
          <p:cNvPr id="15" name="Content Placeholder 4"/>
          <p:cNvSpPr txBox="1">
            <a:spLocks/>
          </p:cNvSpPr>
          <p:nvPr/>
        </p:nvSpPr>
        <p:spPr>
          <a:xfrm>
            <a:off x="2285999" y="3322980"/>
            <a:ext cx="2286000" cy="1825487"/>
          </a:xfrm>
          <a:prstGeom prst="rect">
            <a:avLst/>
          </a:prstGeom>
          <a:solidFill>
            <a:srgbClr val="003BC9"/>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Model &amp; Evaluate</a:t>
            </a:r>
            <a:endParaRPr kumimoji="0" lang="en-US" sz="11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Build and optimize</a:t>
            </a:r>
            <a:br>
              <a:rPr kumimoji="0" lang="en-US" b="0" i="0" u="none" strike="noStrike" kern="1200" cap="none" spc="0" normalizeH="0" baseline="0" noProof="0" dirty="0" smtClean="0">
                <a:ln>
                  <a:noFill/>
                </a:ln>
                <a:solidFill>
                  <a:srgbClr val="FFFFFF"/>
                </a:solidFill>
                <a:effectLst/>
                <a:uLnTx/>
                <a:uFillTx/>
                <a:cs typeface="Arial" charset="0"/>
              </a:rPr>
            </a:br>
            <a:r>
              <a:rPr kumimoji="0" lang="en-US" b="0" i="0" u="none" strike="noStrike" kern="1200" cap="none" spc="0" normalizeH="0" baseline="0" noProof="0" dirty="0" smtClean="0">
                <a:ln>
                  <a:noFill/>
                </a:ln>
                <a:solidFill>
                  <a:srgbClr val="FFFFFF"/>
                </a:solidFill>
                <a:effectLst/>
                <a:uLnTx/>
                <a:uFillTx/>
                <a:cs typeface="Arial" charset="0"/>
              </a:rPr>
              <a:t>models using the top</a:t>
            </a:r>
            <a:br>
              <a:rPr kumimoji="0" lang="en-US" b="0" i="0" u="none" strike="noStrike" kern="1200" cap="none" spc="0" normalizeH="0" baseline="0" noProof="0" dirty="0" smtClean="0">
                <a:ln>
                  <a:noFill/>
                </a:ln>
                <a:solidFill>
                  <a:srgbClr val="FFFFFF"/>
                </a:solidFill>
                <a:effectLst/>
                <a:uLnTx/>
                <a:uFillTx/>
                <a:cs typeface="Arial" charset="0"/>
              </a:rPr>
            </a:br>
            <a:r>
              <a:rPr kumimoji="0" lang="en-US" b="0" i="0" u="none" strike="noStrike" kern="1200" cap="none" spc="0" normalizeH="0" baseline="0" noProof="0" dirty="0" smtClean="0">
                <a:ln>
                  <a:noFill/>
                </a:ln>
                <a:solidFill>
                  <a:srgbClr val="FFFFFF"/>
                </a:solidFill>
                <a:effectLst/>
                <a:uLnTx/>
                <a:uFillTx/>
                <a:cs typeface="Arial" charset="0"/>
              </a:rPr>
              <a:t>Open Source tools.</a:t>
            </a:r>
            <a:endParaRPr kumimoji="0" lang="en-US" sz="1800" b="0" i="0" u="none" strike="noStrike" kern="1200" cap="none" spc="0" normalizeH="0" baseline="0" noProof="0" dirty="0">
              <a:ln>
                <a:noFill/>
              </a:ln>
              <a:solidFill>
                <a:srgbClr val="FFFFFF"/>
              </a:solidFill>
              <a:effectLst/>
              <a:uLnTx/>
              <a:uFillTx/>
              <a:cs typeface="Arial" charset="0"/>
            </a:endParaRPr>
          </a:p>
        </p:txBody>
      </p:sp>
      <p:sp>
        <p:nvSpPr>
          <p:cNvPr id="16" name="Content Placeholder 5"/>
          <p:cNvSpPr txBox="1">
            <a:spLocks/>
          </p:cNvSpPr>
          <p:nvPr/>
        </p:nvSpPr>
        <p:spPr>
          <a:xfrm>
            <a:off x="4572000" y="3322980"/>
            <a:ext cx="2285997" cy="1825487"/>
          </a:xfrm>
          <a:prstGeom prst="rect">
            <a:avLst/>
          </a:prstGeom>
          <a:solidFill>
            <a:srgbClr val="0064FF"/>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Deploy &amp; Predict</a:t>
            </a:r>
            <a:endParaRPr kumimoji="0" lang="en-US" sz="11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Develop and deploy where you want, whether you need to develop behind the firewall or in the cloud. </a:t>
            </a:r>
            <a:endParaRPr kumimoji="0" lang="en-US" b="0" i="0" u="none" strike="noStrike" kern="1200" cap="none" spc="0" normalizeH="0" baseline="0" noProof="0" dirty="0">
              <a:ln>
                <a:noFill/>
              </a:ln>
              <a:solidFill>
                <a:srgbClr val="FFFFFF"/>
              </a:solidFill>
              <a:effectLst/>
              <a:uLnTx/>
              <a:uFillTx/>
              <a:cs typeface="Arial" charset="0"/>
            </a:endParaRPr>
          </a:p>
        </p:txBody>
      </p:sp>
      <p:sp>
        <p:nvSpPr>
          <p:cNvPr id="17" name="Content Placeholder 6"/>
          <p:cNvSpPr txBox="1">
            <a:spLocks/>
          </p:cNvSpPr>
          <p:nvPr/>
        </p:nvSpPr>
        <p:spPr>
          <a:xfrm>
            <a:off x="-1" y="3322980"/>
            <a:ext cx="2286000" cy="1825487"/>
          </a:xfrm>
          <a:prstGeom prst="rect">
            <a:avLst/>
          </a:prstGeom>
          <a:solidFill>
            <a:srgbClr val="000E5E"/>
          </a:solidFill>
        </p:spPr>
        <p:txBody>
          <a:bodyPr vert="horz" lIns="91440" tIns="192024" rIns="9144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smtClean="0">
                <a:ln>
                  <a:noFill/>
                </a:ln>
                <a:solidFill>
                  <a:srgbClr val="FFFFFF"/>
                </a:solidFill>
                <a:effectLst/>
                <a:uLnTx/>
                <a:uFillTx/>
                <a:cs typeface="Arial" charset="0"/>
              </a:rPr>
              <a:t>Explore &amp; Learn</a:t>
            </a:r>
            <a:endParaRPr kumimoji="0" lang="en-US" sz="1100" b="1"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b="0" i="0" u="none" strike="noStrike" kern="1200" cap="none" spc="0" normalizeH="0" baseline="0" noProof="0" dirty="0" smtClean="0">
                <a:ln>
                  <a:noFill/>
                </a:ln>
                <a:solidFill>
                  <a:srgbClr val="FFFFFF"/>
                </a:solidFill>
                <a:effectLst/>
                <a:uLnTx/>
                <a:uFillTx/>
                <a:cs typeface="Arial" charset="0"/>
              </a:rPr>
              <a:t>Use Jupyter notebooks (Python, R, and Scala). Code or use drag &amp; drop visualization tools. </a:t>
            </a:r>
            <a:endParaRPr kumimoji="0" lang="en-US" sz="1800" b="0" i="0" u="none" strike="noStrike" kern="1200" cap="none" spc="0" normalizeH="0" baseline="0" noProof="0" dirty="0">
              <a:ln>
                <a:noFill/>
              </a:ln>
              <a:solidFill>
                <a:srgbClr val="FFFFFF"/>
              </a:solidFill>
              <a:effectLst/>
              <a:uLnTx/>
              <a:uFillTx/>
              <a:cs typeface="Arial" charset="0"/>
            </a:endParaRPr>
          </a:p>
        </p:txBody>
      </p:sp>
      <p:sp>
        <p:nvSpPr>
          <p:cNvPr id="24" name="Rectangle 23"/>
          <p:cNvSpPr/>
          <p:nvPr/>
        </p:nvSpPr>
        <p:spPr>
          <a:xfrm>
            <a:off x="124425" y="508099"/>
            <a:ext cx="5233936" cy="369332"/>
          </a:xfrm>
          <a:prstGeom prst="rect">
            <a:avLst/>
          </a:prstGeom>
        </p:spPr>
        <p:txBody>
          <a:bodyPr wrap="square">
            <a:spAutoFit/>
          </a:bodyPr>
          <a:lstStyle/>
          <a:p>
            <a:r>
              <a:rPr lang="en-US" sz="1800" b="1" i="1" dirty="0" smtClean="0">
                <a:solidFill>
                  <a:schemeClr val="accent4">
                    <a:lumMod val="75000"/>
                  </a:schemeClr>
                </a:solidFill>
              </a:rPr>
              <a:t>Go from experimentation to production faster</a:t>
            </a:r>
            <a:endParaRPr lang="en-US" sz="1800" b="1" i="1" dirty="0">
              <a:solidFill>
                <a:schemeClr val="accent4">
                  <a:lumMod val="75000"/>
                </a:schemeClr>
              </a:solidFill>
            </a:endParaRPr>
          </a:p>
        </p:txBody>
      </p:sp>
      <p:grpSp>
        <p:nvGrpSpPr>
          <p:cNvPr id="25" name="Group 24"/>
          <p:cNvGrpSpPr/>
          <p:nvPr/>
        </p:nvGrpSpPr>
        <p:grpSpPr>
          <a:xfrm>
            <a:off x="287283" y="1307012"/>
            <a:ext cx="5771602" cy="1660565"/>
            <a:chOff x="3171989" y="1167883"/>
            <a:chExt cx="5771602" cy="1660565"/>
          </a:xfrm>
        </p:grpSpPr>
        <p:sp>
          <p:nvSpPr>
            <p:cNvPr id="26" name="Circular Arrow 25"/>
            <p:cNvSpPr/>
            <p:nvPr/>
          </p:nvSpPr>
          <p:spPr>
            <a:xfrm>
              <a:off x="3807008" y="1240916"/>
              <a:ext cx="1583771" cy="1583771"/>
            </a:xfrm>
            <a:prstGeom prst="circularArrow">
              <a:avLst>
                <a:gd name="adj1" fmla="val 5684"/>
                <a:gd name="adj2" fmla="val 340510"/>
                <a:gd name="adj3" fmla="val 12447617"/>
                <a:gd name="adj4" fmla="val 17527364"/>
                <a:gd name="adj5" fmla="val 5908"/>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Freeform 26"/>
            <p:cNvSpPr/>
            <p:nvPr/>
          </p:nvSpPr>
          <p:spPr>
            <a:xfrm>
              <a:off x="3942446" y="1167883"/>
              <a:ext cx="1312894" cy="436812"/>
            </a:xfrm>
            <a:custGeom>
              <a:avLst/>
              <a:gdLst>
                <a:gd name="connsiteX0" fmla="*/ 0 w 811016"/>
                <a:gd name="connsiteY0" fmla="*/ 67584 h 405498"/>
                <a:gd name="connsiteX1" fmla="*/ 67584 w 811016"/>
                <a:gd name="connsiteY1" fmla="*/ 0 h 405498"/>
                <a:gd name="connsiteX2" fmla="*/ 743432 w 811016"/>
                <a:gd name="connsiteY2" fmla="*/ 0 h 405498"/>
                <a:gd name="connsiteX3" fmla="*/ 811016 w 811016"/>
                <a:gd name="connsiteY3" fmla="*/ 67584 h 405498"/>
                <a:gd name="connsiteX4" fmla="*/ 811016 w 811016"/>
                <a:gd name="connsiteY4" fmla="*/ 337914 h 405498"/>
                <a:gd name="connsiteX5" fmla="*/ 743432 w 811016"/>
                <a:gd name="connsiteY5" fmla="*/ 405498 h 405498"/>
                <a:gd name="connsiteX6" fmla="*/ 67584 w 811016"/>
                <a:gd name="connsiteY6" fmla="*/ 405498 h 405498"/>
                <a:gd name="connsiteX7" fmla="*/ 0 w 811016"/>
                <a:gd name="connsiteY7" fmla="*/ 337914 h 405498"/>
                <a:gd name="connsiteX8" fmla="*/ 0 w 811016"/>
                <a:gd name="connsiteY8" fmla="*/ 67584 h 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16" h="405498">
                  <a:moveTo>
                    <a:pt x="0" y="67584"/>
                  </a:moveTo>
                  <a:cubicBezTo>
                    <a:pt x="0" y="30258"/>
                    <a:pt x="30258" y="0"/>
                    <a:pt x="67584" y="0"/>
                  </a:cubicBezTo>
                  <a:lnTo>
                    <a:pt x="743432" y="0"/>
                  </a:lnTo>
                  <a:cubicBezTo>
                    <a:pt x="780758" y="0"/>
                    <a:pt x="811016" y="30258"/>
                    <a:pt x="811016" y="67584"/>
                  </a:cubicBezTo>
                  <a:lnTo>
                    <a:pt x="811016" y="337914"/>
                  </a:lnTo>
                  <a:cubicBezTo>
                    <a:pt x="811016" y="375240"/>
                    <a:pt x="780758" y="405498"/>
                    <a:pt x="743432" y="405498"/>
                  </a:cubicBezTo>
                  <a:lnTo>
                    <a:pt x="67584" y="405498"/>
                  </a:lnTo>
                  <a:cubicBezTo>
                    <a:pt x="30258" y="405498"/>
                    <a:pt x="0" y="375240"/>
                    <a:pt x="0" y="337914"/>
                  </a:cubicBezTo>
                  <a:lnTo>
                    <a:pt x="0" y="67584"/>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5515" tIns="65515" rIns="65515" bIns="65515"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Data Preparation</a:t>
              </a:r>
            </a:p>
          </p:txBody>
        </p:sp>
        <p:sp>
          <p:nvSpPr>
            <p:cNvPr id="28" name="Freeform 27"/>
            <p:cNvSpPr/>
            <p:nvPr/>
          </p:nvSpPr>
          <p:spPr>
            <a:xfrm>
              <a:off x="4694576" y="2338490"/>
              <a:ext cx="1312894" cy="436812"/>
            </a:xfrm>
            <a:custGeom>
              <a:avLst/>
              <a:gdLst>
                <a:gd name="connsiteX0" fmla="*/ 0 w 811016"/>
                <a:gd name="connsiteY0" fmla="*/ 67584 h 405498"/>
                <a:gd name="connsiteX1" fmla="*/ 67584 w 811016"/>
                <a:gd name="connsiteY1" fmla="*/ 0 h 405498"/>
                <a:gd name="connsiteX2" fmla="*/ 743432 w 811016"/>
                <a:gd name="connsiteY2" fmla="*/ 0 h 405498"/>
                <a:gd name="connsiteX3" fmla="*/ 811016 w 811016"/>
                <a:gd name="connsiteY3" fmla="*/ 67584 h 405498"/>
                <a:gd name="connsiteX4" fmla="*/ 811016 w 811016"/>
                <a:gd name="connsiteY4" fmla="*/ 337914 h 405498"/>
                <a:gd name="connsiteX5" fmla="*/ 743432 w 811016"/>
                <a:gd name="connsiteY5" fmla="*/ 405498 h 405498"/>
                <a:gd name="connsiteX6" fmla="*/ 67584 w 811016"/>
                <a:gd name="connsiteY6" fmla="*/ 405498 h 405498"/>
                <a:gd name="connsiteX7" fmla="*/ 0 w 811016"/>
                <a:gd name="connsiteY7" fmla="*/ 337914 h 405498"/>
                <a:gd name="connsiteX8" fmla="*/ 0 w 811016"/>
                <a:gd name="connsiteY8" fmla="*/ 67584 h 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16" h="405498">
                  <a:moveTo>
                    <a:pt x="0" y="67584"/>
                  </a:moveTo>
                  <a:cubicBezTo>
                    <a:pt x="0" y="30258"/>
                    <a:pt x="30258" y="0"/>
                    <a:pt x="67584" y="0"/>
                  </a:cubicBezTo>
                  <a:lnTo>
                    <a:pt x="743432" y="0"/>
                  </a:lnTo>
                  <a:cubicBezTo>
                    <a:pt x="780758" y="0"/>
                    <a:pt x="811016" y="30258"/>
                    <a:pt x="811016" y="67584"/>
                  </a:cubicBezTo>
                  <a:lnTo>
                    <a:pt x="811016" y="337914"/>
                  </a:lnTo>
                  <a:cubicBezTo>
                    <a:pt x="811016" y="375240"/>
                    <a:pt x="780758" y="405498"/>
                    <a:pt x="743432" y="405498"/>
                  </a:cubicBezTo>
                  <a:lnTo>
                    <a:pt x="67584" y="405498"/>
                  </a:lnTo>
                  <a:cubicBezTo>
                    <a:pt x="30258" y="405498"/>
                    <a:pt x="0" y="375240"/>
                    <a:pt x="0" y="337914"/>
                  </a:cubicBezTo>
                  <a:lnTo>
                    <a:pt x="0" y="67584"/>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5515" tIns="65515" rIns="65515" bIns="65515"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Data Exploration</a:t>
              </a:r>
            </a:p>
          </p:txBody>
        </p:sp>
        <p:sp>
          <p:nvSpPr>
            <p:cNvPr id="29" name="Freeform 28"/>
            <p:cNvSpPr/>
            <p:nvPr/>
          </p:nvSpPr>
          <p:spPr>
            <a:xfrm>
              <a:off x="3171989" y="2338490"/>
              <a:ext cx="1312894" cy="436812"/>
            </a:xfrm>
            <a:custGeom>
              <a:avLst/>
              <a:gdLst>
                <a:gd name="connsiteX0" fmla="*/ 0 w 811016"/>
                <a:gd name="connsiteY0" fmla="*/ 67584 h 405498"/>
                <a:gd name="connsiteX1" fmla="*/ 67584 w 811016"/>
                <a:gd name="connsiteY1" fmla="*/ 0 h 405498"/>
                <a:gd name="connsiteX2" fmla="*/ 743432 w 811016"/>
                <a:gd name="connsiteY2" fmla="*/ 0 h 405498"/>
                <a:gd name="connsiteX3" fmla="*/ 811016 w 811016"/>
                <a:gd name="connsiteY3" fmla="*/ 67584 h 405498"/>
                <a:gd name="connsiteX4" fmla="*/ 811016 w 811016"/>
                <a:gd name="connsiteY4" fmla="*/ 337914 h 405498"/>
                <a:gd name="connsiteX5" fmla="*/ 743432 w 811016"/>
                <a:gd name="connsiteY5" fmla="*/ 405498 h 405498"/>
                <a:gd name="connsiteX6" fmla="*/ 67584 w 811016"/>
                <a:gd name="connsiteY6" fmla="*/ 405498 h 405498"/>
                <a:gd name="connsiteX7" fmla="*/ 0 w 811016"/>
                <a:gd name="connsiteY7" fmla="*/ 337914 h 405498"/>
                <a:gd name="connsiteX8" fmla="*/ 0 w 811016"/>
                <a:gd name="connsiteY8" fmla="*/ 67584 h 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16" h="405498">
                  <a:moveTo>
                    <a:pt x="0" y="67584"/>
                  </a:moveTo>
                  <a:cubicBezTo>
                    <a:pt x="0" y="30258"/>
                    <a:pt x="30258" y="0"/>
                    <a:pt x="67584" y="0"/>
                  </a:cubicBezTo>
                  <a:lnTo>
                    <a:pt x="743432" y="0"/>
                  </a:lnTo>
                  <a:cubicBezTo>
                    <a:pt x="780758" y="0"/>
                    <a:pt x="811016" y="30258"/>
                    <a:pt x="811016" y="67584"/>
                  </a:cubicBezTo>
                  <a:lnTo>
                    <a:pt x="811016" y="337914"/>
                  </a:lnTo>
                  <a:cubicBezTo>
                    <a:pt x="811016" y="375240"/>
                    <a:pt x="780758" y="405498"/>
                    <a:pt x="743432" y="405498"/>
                  </a:cubicBezTo>
                  <a:lnTo>
                    <a:pt x="67584" y="405498"/>
                  </a:lnTo>
                  <a:cubicBezTo>
                    <a:pt x="30258" y="405498"/>
                    <a:pt x="0" y="375240"/>
                    <a:pt x="0" y="337914"/>
                  </a:cubicBezTo>
                  <a:lnTo>
                    <a:pt x="0" y="67584"/>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5515" tIns="65515" rIns="65515" bIns="65515"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Model Development</a:t>
              </a:r>
            </a:p>
          </p:txBody>
        </p:sp>
        <p:sp>
          <p:nvSpPr>
            <p:cNvPr id="30" name="TextBox 29"/>
            <p:cNvSpPr txBox="1"/>
            <p:nvPr/>
          </p:nvSpPr>
          <p:spPr>
            <a:xfrm>
              <a:off x="3936144" y="1886208"/>
              <a:ext cx="1303497" cy="307777"/>
            </a:xfrm>
            <a:prstGeom prst="rect">
              <a:avLst/>
            </a:prstGeom>
            <a:noFill/>
          </p:spPr>
          <p:txBody>
            <a:bodyPr wrap="square" rtlCol="0">
              <a:spAutoFit/>
            </a:bodyPr>
            <a:lstStyle/>
            <a:p>
              <a:pPr algn="ctr"/>
              <a:r>
                <a:rPr lang="en-US" sz="1400" b="1" dirty="0">
                  <a:solidFill>
                    <a:srgbClr val="000E5E"/>
                  </a:solidFill>
                </a:rPr>
                <a:t>Exploration</a:t>
              </a:r>
            </a:p>
          </p:txBody>
        </p:sp>
        <p:sp>
          <p:nvSpPr>
            <p:cNvPr id="31" name="TextBox 30"/>
            <p:cNvSpPr txBox="1"/>
            <p:nvPr/>
          </p:nvSpPr>
          <p:spPr>
            <a:xfrm>
              <a:off x="6989637" y="1886208"/>
              <a:ext cx="1195849" cy="307777"/>
            </a:xfrm>
            <a:prstGeom prst="rect">
              <a:avLst/>
            </a:prstGeom>
            <a:noFill/>
          </p:spPr>
          <p:txBody>
            <a:bodyPr wrap="square" rtlCol="0">
              <a:spAutoFit/>
            </a:bodyPr>
            <a:lstStyle/>
            <a:p>
              <a:pPr algn="ctr"/>
              <a:r>
                <a:rPr lang="en-US" sz="1400" b="1" dirty="0">
                  <a:solidFill>
                    <a:srgbClr val="000E5E"/>
                  </a:solidFill>
                </a:rPr>
                <a:t>Production</a:t>
              </a:r>
            </a:p>
          </p:txBody>
        </p:sp>
        <p:sp>
          <p:nvSpPr>
            <p:cNvPr id="32" name="Circular Arrow 31"/>
            <p:cNvSpPr/>
            <p:nvPr/>
          </p:nvSpPr>
          <p:spPr>
            <a:xfrm>
              <a:off x="6792408" y="1256468"/>
              <a:ext cx="1571980" cy="1571980"/>
            </a:xfrm>
            <a:prstGeom prst="circularArrow">
              <a:avLst>
                <a:gd name="adj1" fmla="val 5332"/>
                <a:gd name="adj2" fmla="val 340510"/>
                <a:gd name="adj3" fmla="val 12477955"/>
                <a:gd name="adj4" fmla="val 17470827"/>
                <a:gd name="adj5" fmla="val 5908"/>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6927690" y="1167883"/>
              <a:ext cx="1257796" cy="436811"/>
            </a:xfrm>
            <a:custGeom>
              <a:avLst/>
              <a:gdLst>
                <a:gd name="connsiteX0" fmla="*/ 0 w 776980"/>
                <a:gd name="connsiteY0" fmla="*/ 62538 h 375222"/>
                <a:gd name="connsiteX1" fmla="*/ 62538 w 776980"/>
                <a:gd name="connsiteY1" fmla="*/ 0 h 375222"/>
                <a:gd name="connsiteX2" fmla="*/ 714442 w 776980"/>
                <a:gd name="connsiteY2" fmla="*/ 0 h 375222"/>
                <a:gd name="connsiteX3" fmla="*/ 776980 w 776980"/>
                <a:gd name="connsiteY3" fmla="*/ 62538 h 375222"/>
                <a:gd name="connsiteX4" fmla="*/ 776980 w 776980"/>
                <a:gd name="connsiteY4" fmla="*/ 312684 h 375222"/>
                <a:gd name="connsiteX5" fmla="*/ 714442 w 776980"/>
                <a:gd name="connsiteY5" fmla="*/ 375222 h 375222"/>
                <a:gd name="connsiteX6" fmla="*/ 62538 w 776980"/>
                <a:gd name="connsiteY6" fmla="*/ 375222 h 375222"/>
                <a:gd name="connsiteX7" fmla="*/ 0 w 776980"/>
                <a:gd name="connsiteY7" fmla="*/ 312684 h 375222"/>
                <a:gd name="connsiteX8" fmla="*/ 0 w 776980"/>
                <a:gd name="connsiteY8" fmla="*/ 62538 h 3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0" h="375222">
                  <a:moveTo>
                    <a:pt x="0" y="62538"/>
                  </a:moveTo>
                  <a:cubicBezTo>
                    <a:pt x="0" y="27999"/>
                    <a:pt x="27999" y="0"/>
                    <a:pt x="62538" y="0"/>
                  </a:cubicBezTo>
                  <a:lnTo>
                    <a:pt x="714442" y="0"/>
                  </a:lnTo>
                  <a:cubicBezTo>
                    <a:pt x="748981" y="0"/>
                    <a:pt x="776980" y="27999"/>
                    <a:pt x="776980" y="62538"/>
                  </a:cubicBezTo>
                  <a:lnTo>
                    <a:pt x="776980" y="312684"/>
                  </a:lnTo>
                  <a:cubicBezTo>
                    <a:pt x="776980" y="347223"/>
                    <a:pt x="748981" y="375222"/>
                    <a:pt x="714442" y="375222"/>
                  </a:cubicBezTo>
                  <a:lnTo>
                    <a:pt x="62538" y="375222"/>
                  </a:lnTo>
                  <a:cubicBezTo>
                    <a:pt x="27999" y="375222"/>
                    <a:pt x="0" y="347223"/>
                    <a:pt x="0" y="312684"/>
                  </a:cubicBezTo>
                  <a:lnTo>
                    <a:pt x="0" y="62538"/>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4037" tIns="64037" rIns="64037" bIns="64037"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Implementation</a:t>
              </a:r>
            </a:p>
          </p:txBody>
        </p:sp>
        <p:sp>
          <p:nvSpPr>
            <p:cNvPr id="34" name="Freeform 33"/>
            <p:cNvSpPr/>
            <p:nvPr/>
          </p:nvSpPr>
          <p:spPr>
            <a:xfrm>
              <a:off x="7685795" y="2331111"/>
              <a:ext cx="1257796" cy="436222"/>
            </a:xfrm>
            <a:custGeom>
              <a:avLst/>
              <a:gdLst>
                <a:gd name="connsiteX0" fmla="*/ 0 w 776980"/>
                <a:gd name="connsiteY0" fmla="*/ 62538 h 375222"/>
                <a:gd name="connsiteX1" fmla="*/ 62538 w 776980"/>
                <a:gd name="connsiteY1" fmla="*/ 0 h 375222"/>
                <a:gd name="connsiteX2" fmla="*/ 714442 w 776980"/>
                <a:gd name="connsiteY2" fmla="*/ 0 h 375222"/>
                <a:gd name="connsiteX3" fmla="*/ 776980 w 776980"/>
                <a:gd name="connsiteY3" fmla="*/ 62538 h 375222"/>
                <a:gd name="connsiteX4" fmla="*/ 776980 w 776980"/>
                <a:gd name="connsiteY4" fmla="*/ 312684 h 375222"/>
                <a:gd name="connsiteX5" fmla="*/ 714442 w 776980"/>
                <a:gd name="connsiteY5" fmla="*/ 375222 h 375222"/>
                <a:gd name="connsiteX6" fmla="*/ 62538 w 776980"/>
                <a:gd name="connsiteY6" fmla="*/ 375222 h 375222"/>
                <a:gd name="connsiteX7" fmla="*/ 0 w 776980"/>
                <a:gd name="connsiteY7" fmla="*/ 312684 h 375222"/>
                <a:gd name="connsiteX8" fmla="*/ 0 w 776980"/>
                <a:gd name="connsiteY8" fmla="*/ 62538 h 3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0" h="375222">
                  <a:moveTo>
                    <a:pt x="0" y="62538"/>
                  </a:moveTo>
                  <a:cubicBezTo>
                    <a:pt x="0" y="27999"/>
                    <a:pt x="27999" y="0"/>
                    <a:pt x="62538" y="0"/>
                  </a:cubicBezTo>
                  <a:lnTo>
                    <a:pt x="714442" y="0"/>
                  </a:lnTo>
                  <a:cubicBezTo>
                    <a:pt x="748981" y="0"/>
                    <a:pt x="776980" y="27999"/>
                    <a:pt x="776980" y="62538"/>
                  </a:cubicBezTo>
                  <a:lnTo>
                    <a:pt x="776980" y="312684"/>
                  </a:lnTo>
                  <a:cubicBezTo>
                    <a:pt x="776980" y="347223"/>
                    <a:pt x="748981" y="375222"/>
                    <a:pt x="714442" y="375222"/>
                  </a:cubicBezTo>
                  <a:lnTo>
                    <a:pt x="62538" y="375222"/>
                  </a:lnTo>
                  <a:cubicBezTo>
                    <a:pt x="27999" y="375222"/>
                    <a:pt x="0" y="347223"/>
                    <a:pt x="0" y="312684"/>
                  </a:cubicBezTo>
                  <a:lnTo>
                    <a:pt x="0" y="62538"/>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4037" tIns="64037" rIns="64037" bIns="64037"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Deployment</a:t>
              </a:r>
            </a:p>
          </p:txBody>
        </p:sp>
        <p:sp>
          <p:nvSpPr>
            <p:cNvPr id="35" name="Freeform 34"/>
            <p:cNvSpPr/>
            <p:nvPr/>
          </p:nvSpPr>
          <p:spPr>
            <a:xfrm>
              <a:off x="6223144" y="2331111"/>
              <a:ext cx="1257796" cy="443491"/>
            </a:xfrm>
            <a:custGeom>
              <a:avLst/>
              <a:gdLst>
                <a:gd name="connsiteX0" fmla="*/ 0 w 776980"/>
                <a:gd name="connsiteY0" fmla="*/ 62538 h 375222"/>
                <a:gd name="connsiteX1" fmla="*/ 62538 w 776980"/>
                <a:gd name="connsiteY1" fmla="*/ 0 h 375222"/>
                <a:gd name="connsiteX2" fmla="*/ 714442 w 776980"/>
                <a:gd name="connsiteY2" fmla="*/ 0 h 375222"/>
                <a:gd name="connsiteX3" fmla="*/ 776980 w 776980"/>
                <a:gd name="connsiteY3" fmla="*/ 62538 h 375222"/>
                <a:gd name="connsiteX4" fmla="*/ 776980 w 776980"/>
                <a:gd name="connsiteY4" fmla="*/ 312684 h 375222"/>
                <a:gd name="connsiteX5" fmla="*/ 714442 w 776980"/>
                <a:gd name="connsiteY5" fmla="*/ 375222 h 375222"/>
                <a:gd name="connsiteX6" fmla="*/ 62538 w 776980"/>
                <a:gd name="connsiteY6" fmla="*/ 375222 h 375222"/>
                <a:gd name="connsiteX7" fmla="*/ 0 w 776980"/>
                <a:gd name="connsiteY7" fmla="*/ 312684 h 375222"/>
                <a:gd name="connsiteX8" fmla="*/ 0 w 776980"/>
                <a:gd name="connsiteY8" fmla="*/ 62538 h 3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0" h="375222">
                  <a:moveTo>
                    <a:pt x="0" y="62538"/>
                  </a:moveTo>
                  <a:cubicBezTo>
                    <a:pt x="0" y="27999"/>
                    <a:pt x="27999" y="0"/>
                    <a:pt x="62538" y="0"/>
                  </a:cubicBezTo>
                  <a:lnTo>
                    <a:pt x="714442" y="0"/>
                  </a:lnTo>
                  <a:cubicBezTo>
                    <a:pt x="748981" y="0"/>
                    <a:pt x="776980" y="27999"/>
                    <a:pt x="776980" y="62538"/>
                  </a:cubicBezTo>
                  <a:lnTo>
                    <a:pt x="776980" y="312684"/>
                  </a:lnTo>
                  <a:cubicBezTo>
                    <a:pt x="776980" y="347223"/>
                    <a:pt x="748981" y="375222"/>
                    <a:pt x="714442" y="375222"/>
                  </a:cubicBezTo>
                  <a:lnTo>
                    <a:pt x="62538" y="375222"/>
                  </a:lnTo>
                  <a:cubicBezTo>
                    <a:pt x="27999" y="375222"/>
                    <a:pt x="0" y="347223"/>
                    <a:pt x="0" y="312684"/>
                  </a:cubicBezTo>
                  <a:lnTo>
                    <a:pt x="0" y="62538"/>
                  </a:lnTo>
                  <a:close/>
                </a:path>
              </a:pathLst>
            </a:custGeom>
            <a:solidFill>
              <a:schemeClr val="bg1">
                <a:lumMod val="75000"/>
                <a:lumOff val="2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4037" tIns="64037" rIns="64037" bIns="64037" numCol="1" spcCol="1270" anchor="ctr" anchorCtr="0">
              <a:noAutofit/>
            </a:bodyPr>
            <a:lstStyle/>
            <a:p>
              <a:pPr lvl="0" algn="ctr" defTabSz="533400">
                <a:lnSpc>
                  <a:spcPct val="90000"/>
                </a:lnSpc>
                <a:spcBef>
                  <a:spcPct val="0"/>
                </a:spcBef>
                <a:spcAft>
                  <a:spcPct val="35000"/>
                </a:spcAft>
              </a:pPr>
              <a:r>
                <a:rPr lang="en-US" sz="1200" b="1" kern="1200" dirty="0">
                  <a:solidFill>
                    <a:schemeClr val="bg2"/>
                  </a:solidFill>
                </a:rPr>
                <a:t>Model Management</a:t>
              </a:r>
            </a:p>
          </p:txBody>
        </p:sp>
        <p:sp>
          <p:nvSpPr>
            <p:cNvPr id="36" name="Right Arrow 35"/>
            <p:cNvSpPr/>
            <p:nvPr/>
          </p:nvSpPr>
          <p:spPr>
            <a:xfrm>
              <a:off x="5239642" y="1986752"/>
              <a:ext cx="1694394" cy="123953"/>
            </a:xfrm>
            <a:prstGeom prst="rightArrow">
              <a:avLst>
                <a:gd name="adj1" fmla="val 41711"/>
                <a:gd name="adj2" fmla="val 50000"/>
              </a:avLst>
            </a:prstGeom>
            <a:solidFill>
              <a:schemeClr val="bg1">
                <a:lumMod val="75000"/>
                <a:lumOff val="25000"/>
              </a:schemeClr>
            </a:solidFill>
          </p:spPr>
          <p:txBody>
            <a:bodyPr wrap="square" lIns="0" tIns="0" rIns="0" bIns="0" rtlCol="0" anchor="ctr">
              <a:noAutofit/>
            </a:bodyPr>
            <a:lstStyle/>
            <a:p>
              <a:pPr algn="ctr"/>
              <a:endParaRPr lang="en-US" sz="1200" dirty="0">
                <a:solidFill>
                  <a:srgbClr val="FFFFFF"/>
                </a:solidFill>
                <a:cs typeface="Arial"/>
              </a:endParaRPr>
            </a:p>
          </p:txBody>
        </p:sp>
      </p:grpSp>
      <p:pic>
        <p:nvPicPr>
          <p:cNvPr id="38" name="Picture 2" descr="A notebook">
            <a:extLst>
              <a:ext uri="{FF2B5EF4-FFF2-40B4-BE49-F238E27FC236}">
                <a16:creationId xmlns="" xmlns:a16="http://schemas.microsoft.com/office/drawing/2014/main" id="{AAC8D003-EAB0-4932-8FBA-5D185FF47E4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7726" y="845052"/>
            <a:ext cx="2018379" cy="118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 xmlns:a16="http://schemas.microsoft.com/office/drawing/2014/main" id="{A8862BB9-781F-45EB-A5EA-B2559B275F9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06856" y="1718208"/>
            <a:ext cx="2450534" cy="1128577"/>
          </a:xfrm>
          <a:prstGeom prst="rect">
            <a:avLst/>
          </a:prstGeom>
        </p:spPr>
      </p:pic>
      <p:sp>
        <p:nvSpPr>
          <p:cNvPr id="2" name="Title 1"/>
          <p:cNvSpPr>
            <a:spLocks noGrp="1"/>
          </p:cNvSpPr>
          <p:nvPr>
            <p:ph type="title"/>
          </p:nvPr>
        </p:nvSpPr>
        <p:spPr/>
        <p:txBody>
          <a:bodyPr/>
          <a:lstStyle/>
          <a:p>
            <a:r>
              <a:rPr lang="en-US" dirty="0" smtClean="0"/>
              <a:t>IBM Watson Studio Local</a:t>
            </a:r>
            <a:endParaRPr lang="en-US" dirty="0"/>
          </a:p>
        </p:txBody>
      </p:sp>
    </p:spTree>
    <p:extLst>
      <p:ext uri="{BB962C8B-B14F-4D97-AF65-F5344CB8AC3E}">
        <p14:creationId xmlns:p14="http://schemas.microsoft.com/office/powerpoint/2010/main" val="374452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201168"/>
            <a:ext cx="8607287" cy="381000"/>
          </a:xfrm>
        </p:spPr>
        <p:txBody>
          <a:bodyPr/>
          <a:lstStyle/>
          <a:p>
            <a:r>
              <a:rPr lang="en-US" dirty="0"/>
              <a:t>IBM is The Leading Platform Across the Data Science Lifecycle</a:t>
            </a:r>
          </a:p>
        </p:txBody>
      </p:sp>
      <p:sp>
        <p:nvSpPr>
          <p:cNvPr id="22" name="Rectangle 21"/>
          <p:cNvSpPr/>
          <p:nvPr/>
        </p:nvSpPr>
        <p:spPr>
          <a:xfrm>
            <a:off x="640080" y="3864892"/>
            <a:ext cx="7818120" cy="1141448"/>
          </a:xfrm>
          <a:prstGeom prst="rect">
            <a:avLst/>
          </a:prstGeom>
        </p:spPr>
        <p:txBody>
          <a:bodyPr wrap="square" lIns="0" tIns="0" rIns="0" bIns="0" rtlCol="0" anchor="ctr">
            <a:noAutofit/>
          </a:bodyPr>
          <a:lstStyle/>
          <a:p>
            <a:pPr algn="ctr"/>
            <a:endParaRPr lang="en-US" sz="1200" dirty="0">
              <a:solidFill>
                <a:srgbClr val="FFFFFF"/>
              </a:solidFill>
              <a:latin typeface="+mj-lt"/>
              <a:cs typeface="Arial"/>
            </a:endParaRPr>
          </a:p>
        </p:txBody>
      </p:sp>
      <p:sp>
        <p:nvSpPr>
          <p:cNvPr id="23" name="Text Placeholder 4"/>
          <p:cNvSpPr txBox="1">
            <a:spLocks/>
          </p:cNvSpPr>
          <p:nvPr/>
        </p:nvSpPr>
        <p:spPr>
          <a:xfrm>
            <a:off x="5322733" y="821183"/>
            <a:ext cx="2093051" cy="593170"/>
          </a:xfrm>
          <a:prstGeom prst="rect">
            <a:avLst/>
          </a:prstGeom>
          <a:solidFill>
            <a:srgbClr val="000E5E">
              <a:lumMod val="50000"/>
              <a:lumOff val="50000"/>
            </a:srgbClr>
          </a:solidFill>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1" i="0" u="none" strike="noStrike" kern="1200" cap="none" spc="0" normalizeH="0" baseline="0" noProof="0" dirty="0" smtClean="0">
                <a:ln>
                  <a:noFill/>
                </a:ln>
                <a:solidFill>
                  <a:srgbClr val="FFFFFF"/>
                </a:solidFill>
                <a:effectLst/>
                <a:uLnTx/>
                <a:uFillTx/>
                <a:latin typeface="+mj-lt"/>
                <a:cs typeface="Arial" charset="0"/>
              </a:rPr>
              <a:t>Deployment &amp; Model Management</a:t>
            </a:r>
            <a:endParaRPr kumimoji="0" lang="en-US" sz="1200" b="1" i="0" u="none" strike="noStrike" kern="1200" cap="none" spc="0" normalizeH="0" baseline="0" noProof="0" dirty="0">
              <a:ln>
                <a:noFill/>
              </a:ln>
              <a:solidFill>
                <a:srgbClr val="FFFFFF"/>
              </a:solidFill>
              <a:effectLst/>
              <a:uLnTx/>
              <a:uFillTx/>
              <a:latin typeface="+mj-lt"/>
              <a:cs typeface="Arial" charset="0"/>
            </a:endParaRPr>
          </a:p>
        </p:txBody>
      </p:sp>
      <p:sp>
        <p:nvSpPr>
          <p:cNvPr id="24" name="Text Placeholder 6"/>
          <p:cNvSpPr txBox="1">
            <a:spLocks/>
          </p:cNvSpPr>
          <p:nvPr/>
        </p:nvSpPr>
        <p:spPr>
          <a:xfrm>
            <a:off x="556903" y="821183"/>
            <a:ext cx="2093051" cy="591976"/>
          </a:xfrm>
          <a:prstGeom prst="rect">
            <a:avLst/>
          </a:prstGeom>
          <a:solidFill>
            <a:srgbClr val="000E5E">
              <a:lumMod val="50000"/>
              <a:lumOff val="50000"/>
            </a:srgbClr>
          </a:solidFill>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1" i="0" u="none" strike="noStrike" kern="1200" cap="none" spc="0" normalizeH="0" baseline="0" noProof="0" dirty="0" smtClean="0">
                <a:ln>
                  <a:noFill/>
                </a:ln>
                <a:solidFill>
                  <a:srgbClr val="FFFFFF"/>
                </a:solidFill>
                <a:effectLst/>
                <a:uLnTx/>
                <a:uFillTx/>
                <a:latin typeface="+mj-lt"/>
                <a:cs typeface="Arial" charset="0"/>
              </a:rPr>
              <a:t>Data Preparation &amp; Exploration</a:t>
            </a:r>
            <a:endParaRPr kumimoji="0" lang="en-US" sz="1200" b="1" i="0" u="none" strike="noStrike" kern="1200" cap="none" spc="0" normalizeH="0" baseline="0" noProof="0" dirty="0">
              <a:ln>
                <a:noFill/>
              </a:ln>
              <a:solidFill>
                <a:srgbClr val="FFFFFF"/>
              </a:solidFill>
              <a:effectLst/>
              <a:uLnTx/>
              <a:uFillTx/>
              <a:latin typeface="+mj-lt"/>
              <a:cs typeface="Arial" charset="0"/>
            </a:endParaRPr>
          </a:p>
        </p:txBody>
      </p:sp>
      <p:sp>
        <p:nvSpPr>
          <p:cNvPr id="33" name="Text Placeholder 7"/>
          <p:cNvSpPr txBox="1">
            <a:spLocks/>
          </p:cNvSpPr>
          <p:nvPr/>
        </p:nvSpPr>
        <p:spPr>
          <a:xfrm>
            <a:off x="2939818" y="821183"/>
            <a:ext cx="2093051" cy="593169"/>
          </a:xfrm>
          <a:prstGeom prst="rect">
            <a:avLst/>
          </a:prstGeom>
          <a:solidFill>
            <a:srgbClr val="000E5E">
              <a:lumMod val="50000"/>
              <a:lumOff val="50000"/>
            </a:srgbClr>
          </a:solidFill>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1" i="0" u="none" strike="noStrike" kern="1200" cap="none" spc="0" normalizeH="0" baseline="0" noProof="0" dirty="0" smtClean="0">
                <a:ln>
                  <a:noFill/>
                </a:ln>
                <a:solidFill>
                  <a:srgbClr val="FFFFFF"/>
                </a:solidFill>
                <a:effectLst/>
                <a:uLnTx/>
                <a:uFillTx/>
                <a:latin typeface="+mj-lt"/>
                <a:cs typeface="Arial" charset="0"/>
              </a:rPr>
              <a:t>Model Development &amp; Implementation</a:t>
            </a:r>
            <a:endParaRPr kumimoji="0" lang="en-US" sz="1200" b="1" i="0" u="none" strike="noStrike" kern="1200" cap="none" spc="0" normalizeH="0" baseline="0" noProof="0" dirty="0">
              <a:ln>
                <a:noFill/>
              </a:ln>
              <a:solidFill>
                <a:srgbClr val="FFFFFF"/>
              </a:solidFill>
              <a:effectLst/>
              <a:uLnTx/>
              <a:uFillTx/>
              <a:latin typeface="+mj-lt"/>
              <a:cs typeface="Arial" charset="0"/>
            </a:endParaRPr>
          </a:p>
        </p:txBody>
      </p:sp>
      <p:sp>
        <p:nvSpPr>
          <p:cNvPr id="34" name="Text Placeholder 4"/>
          <p:cNvSpPr txBox="1">
            <a:spLocks/>
          </p:cNvSpPr>
          <p:nvPr/>
        </p:nvSpPr>
        <p:spPr>
          <a:xfrm>
            <a:off x="5322733" y="4264588"/>
            <a:ext cx="2093051" cy="593170"/>
          </a:xfrm>
          <a:prstGeom prst="rect">
            <a:avLst/>
          </a:prstGeom>
          <a:solidFill>
            <a:srgbClr val="000E5E"/>
          </a:solidFill>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1" i="0" u="none" strike="noStrike" kern="1200" cap="none" spc="0" normalizeH="0" baseline="0" noProof="0" dirty="0" smtClean="0">
                <a:ln>
                  <a:noFill/>
                </a:ln>
                <a:solidFill>
                  <a:srgbClr val="FFFFFF"/>
                </a:solidFill>
                <a:effectLst/>
                <a:uLnTx/>
                <a:uFillTx/>
                <a:latin typeface="+mj-lt"/>
                <a:cs typeface="Arial" charset="0"/>
              </a:rPr>
              <a:t>Deployment</a:t>
            </a:r>
            <a:endParaRPr kumimoji="0" lang="en-US" sz="1200" b="1" i="0" u="none" strike="noStrike" kern="1200" cap="none" spc="0" normalizeH="0" baseline="0" noProof="0" dirty="0">
              <a:ln>
                <a:noFill/>
              </a:ln>
              <a:solidFill>
                <a:srgbClr val="FFFFFF"/>
              </a:solidFill>
              <a:effectLst/>
              <a:uLnTx/>
              <a:uFillTx/>
              <a:latin typeface="+mj-lt"/>
              <a:cs typeface="Arial" charset="0"/>
            </a:endParaRPr>
          </a:p>
        </p:txBody>
      </p:sp>
      <p:sp>
        <p:nvSpPr>
          <p:cNvPr id="35" name="Text Placeholder 6"/>
          <p:cNvSpPr txBox="1">
            <a:spLocks/>
          </p:cNvSpPr>
          <p:nvPr/>
        </p:nvSpPr>
        <p:spPr>
          <a:xfrm>
            <a:off x="556903" y="4267180"/>
            <a:ext cx="2093051" cy="591976"/>
          </a:xfrm>
          <a:prstGeom prst="rect">
            <a:avLst/>
          </a:prstGeom>
          <a:solidFill>
            <a:srgbClr val="000E5E"/>
          </a:solidFill>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1" i="0" u="none" strike="noStrike" kern="1200" cap="none" spc="0" normalizeH="0" baseline="0" noProof="0" dirty="0" smtClean="0">
                <a:ln>
                  <a:noFill/>
                </a:ln>
                <a:solidFill>
                  <a:srgbClr val="FFFFFF"/>
                </a:solidFill>
                <a:effectLst/>
                <a:uLnTx/>
                <a:uFillTx/>
                <a:latin typeface="+mj-lt"/>
                <a:cs typeface="Arial" charset="0"/>
              </a:rPr>
              <a:t>Collaboration</a:t>
            </a:r>
            <a:endParaRPr kumimoji="0" lang="en-US" sz="1200" b="1" i="0" u="none" strike="noStrike" kern="1200" cap="none" spc="0" normalizeH="0" baseline="0" noProof="0" dirty="0">
              <a:ln>
                <a:noFill/>
              </a:ln>
              <a:solidFill>
                <a:srgbClr val="FFFFFF"/>
              </a:solidFill>
              <a:effectLst/>
              <a:uLnTx/>
              <a:uFillTx/>
              <a:latin typeface="+mj-lt"/>
              <a:cs typeface="Arial" charset="0"/>
            </a:endParaRPr>
          </a:p>
        </p:txBody>
      </p:sp>
      <p:sp>
        <p:nvSpPr>
          <p:cNvPr id="36" name="Text Placeholder 7"/>
          <p:cNvSpPr txBox="1">
            <a:spLocks/>
          </p:cNvSpPr>
          <p:nvPr/>
        </p:nvSpPr>
        <p:spPr>
          <a:xfrm>
            <a:off x="2939818" y="4267180"/>
            <a:ext cx="2093051" cy="593169"/>
          </a:xfrm>
          <a:prstGeom prst="rect">
            <a:avLst/>
          </a:prstGeom>
          <a:solidFill>
            <a:srgbClr val="000E5E"/>
          </a:solidFill>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200" b="1" i="0" u="none" strike="noStrike" kern="1200" cap="none" spc="0" normalizeH="0" baseline="0" noProof="0" dirty="0" smtClean="0">
                <a:ln>
                  <a:noFill/>
                </a:ln>
                <a:solidFill>
                  <a:srgbClr val="FFFFFF"/>
                </a:solidFill>
                <a:effectLst/>
                <a:uLnTx/>
                <a:uFillTx/>
                <a:latin typeface="+mj-lt"/>
                <a:cs typeface="Arial" charset="0"/>
              </a:rPr>
              <a:t>Open Source</a:t>
            </a:r>
            <a:endParaRPr kumimoji="0" lang="en-US" sz="1200" b="1" i="0" u="none" strike="noStrike" kern="1200" cap="none" spc="0" normalizeH="0" baseline="0" noProof="0" dirty="0">
              <a:ln>
                <a:noFill/>
              </a:ln>
              <a:solidFill>
                <a:srgbClr val="FFFFFF"/>
              </a:solidFill>
              <a:effectLst/>
              <a:uLnTx/>
              <a:uFillTx/>
              <a:latin typeface="+mj-lt"/>
              <a:cs typeface="Arial" charset="0"/>
            </a:endParaRPr>
          </a:p>
        </p:txBody>
      </p:sp>
      <p:sp>
        <p:nvSpPr>
          <p:cNvPr id="37" name="Text Placeholder 4"/>
          <p:cNvSpPr txBox="1">
            <a:spLocks/>
          </p:cNvSpPr>
          <p:nvPr/>
        </p:nvSpPr>
        <p:spPr>
          <a:xfrm>
            <a:off x="5322733" y="1469124"/>
            <a:ext cx="2093051" cy="2763166"/>
          </a:xfrm>
          <a:prstGeom prst="rect">
            <a:avLst/>
          </a:prstGeom>
          <a:solidFill>
            <a:srgbClr val="000E5E">
              <a:lumMod val="50000"/>
              <a:lumOff val="50000"/>
            </a:srgbClr>
          </a:solidFill>
        </p:spPr>
        <p:txBody>
          <a:bodyPr vert="horz" lIns="45720" tIns="0" rIns="45720" bIns="0" rtlCol="0" anchor="t">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endParaRPr kumimoji="0" lang="en-US" sz="200" b="0" i="0" u="none" strike="noStrike" kern="1200" cap="none" spc="0" normalizeH="0" baseline="0" noProof="0" dirty="0" smtClean="0">
              <a:ln>
                <a:noFill/>
              </a:ln>
              <a:solidFill>
                <a:srgbClr val="FFFFFF"/>
              </a:solidFill>
              <a:effectLst/>
              <a:uLnTx/>
              <a:uFillTx/>
              <a:latin typeface="+mj-lt"/>
              <a:cs typeface="Arial" charset="0"/>
            </a:endParaRP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Ease of deployment in</a:t>
            </a:r>
            <a:br>
              <a:rPr kumimoji="0" lang="en-US" sz="1100" b="0" i="0" u="none" strike="noStrike" kern="1200" cap="none" spc="0" normalizeH="0" baseline="0" noProof="0" dirty="0" smtClean="0">
                <a:ln>
                  <a:noFill/>
                </a:ln>
                <a:solidFill>
                  <a:srgbClr val="FFFFFF"/>
                </a:solidFill>
                <a:effectLst/>
                <a:uLnTx/>
                <a:uFillTx/>
                <a:latin typeface="+mj-lt"/>
                <a:cs typeface="Arial" charset="0"/>
              </a:rPr>
            </a:br>
            <a:r>
              <a:rPr kumimoji="0" lang="en-US" sz="1100" b="0" i="0" u="none" strike="noStrike" kern="1200" cap="none" spc="0" normalizeH="0" baseline="0" noProof="0" dirty="0" smtClean="0">
                <a:ln>
                  <a:noFill/>
                </a:ln>
                <a:solidFill>
                  <a:srgbClr val="FFFFFF"/>
                </a:solidFill>
                <a:effectLst/>
                <a:uLnTx/>
                <a:uFillTx/>
                <a:latin typeface="+mj-lt"/>
                <a:cs typeface="Arial" charset="0"/>
              </a:rPr>
              <a:t>multi-cloud environment </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Model management, evaluation &amp; auto-retrain</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Deep learning deployment</a:t>
            </a:r>
            <a:br>
              <a:rPr kumimoji="0" lang="en-US" sz="1100" b="0" i="0" u="none" strike="noStrike" kern="1200" cap="none" spc="0" normalizeH="0" baseline="0" noProof="0" dirty="0" smtClean="0">
                <a:ln>
                  <a:noFill/>
                </a:ln>
                <a:solidFill>
                  <a:srgbClr val="FFFFFF"/>
                </a:solidFill>
                <a:effectLst/>
                <a:uLnTx/>
                <a:uFillTx/>
                <a:latin typeface="+mj-lt"/>
                <a:cs typeface="Arial" charset="0"/>
              </a:rPr>
            </a:br>
            <a:r>
              <a:rPr kumimoji="0" lang="en-US" sz="1100" b="0" i="0" u="none" strike="noStrike" kern="1200" cap="none" spc="0" normalizeH="0" baseline="0" noProof="0" dirty="0" smtClean="0">
                <a:ln>
                  <a:noFill/>
                </a:ln>
                <a:solidFill>
                  <a:srgbClr val="FFFFFF"/>
                </a:solidFill>
                <a:effectLst/>
                <a:uLnTx/>
                <a:uFillTx/>
                <a:latin typeface="+mj-lt"/>
                <a:cs typeface="Arial" charset="0"/>
              </a:rPr>
              <a:t>&amp; model management</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Multi-deployment platform integration (private cloud, Docker, Hadoop, IIAS)</a:t>
            </a: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1400" b="0" i="0" u="none" strike="noStrike" kern="1200" cap="none" spc="0" normalizeH="0" baseline="0" noProof="0" dirty="0">
              <a:ln>
                <a:noFill/>
              </a:ln>
              <a:solidFill>
                <a:srgbClr val="FFFFFF"/>
              </a:solidFill>
              <a:effectLst/>
              <a:uLnTx/>
              <a:uFillTx/>
              <a:latin typeface="+mj-lt"/>
              <a:cs typeface="Arial" charset="0"/>
            </a:endParaRPr>
          </a:p>
        </p:txBody>
      </p:sp>
      <p:sp>
        <p:nvSpPr>
          <p:cNvPr id="38" name="Text Placeholder 6"/>
          <p:cNvSpPr txBox="1">
            <a:spLocks/>
          </p:cNvSpPr>
          <p:nvPr/>
        </p:nvSpPr>
        <p:spPr>
          <a:xfrm>
            <a:off x="556903" y="1467930"/>
            <a:ext cx="2093051" cy="2763166"/>
          </a:xfrm>
          <a:prstGeom prst="rect">
            <a:avLst/>
          </a:prstGeom>
          <a:solidFill>
            <a:srgbClr val="000E5E">
              <a:lumMod val="50000"/>
              <a:lumOff val="50000"/>
            </a:srgbClr>
          </a:solidFill>
        </p:spPr>
        <p:txBody>
          <a:bodyPr vert="horz" lIns="45720" tIns="0" rIns="45720" bIns="0" rtlCol="0" anchor="t">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endParaRPr kumimoji="0" lang="en-US" sz="200" b="0" i="0" u="none" strike="noStrike" kern="1200" cap="none" spc="0" normalizeH="0" baseline="0" noProof="0" dirty="0" smtClean="0">
              <a:ln>
                <a:noFill/>
              </a:ln>
              <a:solidFill>
                <a:srgbClr val="FFFFFF"/>
              </a:solidFill>
              <a:effectLst/>
              <a:uLnTx/>
              <a:uFillTx/>
              <a:latin typeface="+mj-lt"/>
              <a:cs typeface="Arial" charset="0"/>
            </a:endParaRP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Visual exploration of unstructured data (text, img)</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Access any data sources:</a:t>
            </a:r>
            <a:br>
              <a:rPr kumimoji="0" lang="en-US" sz="1100" b="0" i="0" u="none" strike="noStrike" kern="1200" cap="none" spc="0" normalizeH="0" baseline="0" noProof="0" dirty="0" smtClean="0">
                <a:ln>
                  <a:noFill/>
                </a:ln>
                <a:solidFill>
                  <a:srgbClr val="FFFFFF"/>
                </a:solidFill>
                <a:effectLst/>
                <a:uLnTx/>
                <a:uFillTx/>
                <a:latin typeface="+mj-lt"/>
                <a:cs typeface="Arial" charset="0"/>
              </a:rPr>
            </a:br>
            <a:r>
              <a:rPr kumimoji="0" lang="en-US" sz="1100" b="0" i="0" u="none" strike="noStrike" kern="1200" cap="none" spc="0" normalizeH="0" baseline="0" noProof="0" dirty="0" smtClean="0">
                <a:ln>
                  <a:noFill/>
                </a:ln>
                <a:solidFill>
                  <a:srgbClr val="FFFFFF"/>
                </a:solidFill>
                <a:effectLst/>
                <a:uLnTx/>
                <a:uFillTx/>
                <a:latin typeface="+mj-lt"/>
                <a:cs typeface="Arial" charset="0"/>
              </a:rPr>
              <a:t>on-premises, private,</a:t>
            </a:r>
            <a:br>
              <a:rPr kumimoji="0" lang="en-US" sz="1100" b="0" i="0" u="none" strike="noStrike" kern="1200" cap="none" spc="0" normalizeH="0" baseline="0" noProof="0" dirty="0" smtClean="0">
                <a:ln>
                  <a:noFill/>
                </a:ln>
                <a:solidFill>
                  <a:srgbClr val="FFFFFF"/>
                </a:solidFill>
                <a:effectLst/>
                <a:uLnTx/>
                <a:uFillTx/>
                <a:latin typeface="+mj-lt"/>
                <a:cs typeface="Arial" charset="0"/>
              </a:rPr>
            </a:br>
            <a:r>
              <a:rPr kumimoji="0" lang="en-US" sz="1100" b="0" i="0" u="none" strike="noStrike" kern="1200" cap="none" spc="0" normalizeH="0" baseline="0" noProof="0" dirty="0" smtClean="0">
                <a:ln>
                  <a:noFill/>
                </a:ln>
                <a:solidFill>
                  <a:srgbClr val="FFFFFF"/>
                </a:solidFill>
                <a:effectLst/>
                <a:uLnTx/>
                <a:uFillTx/>
                <a:latin typeface="+mj-lt"/>
                <a:cs typeface="Arial" charset="0"/>
              </a:rPr>
              <a:t>public cloud</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Ability to use extensive data connectors (pre-built/yours)</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Flexibility and choice of tooling in the workflow</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Enhanced visualization to explore &amp; prepare data </a:t>
            </a:r>
            <a:endParaRPr kumimoji="0" lang="en-US" sz="1100" b="0" i="0" u="none" strike="noStrike" kern="1200" cap="none" spc="0" normalizeH="0" baseline="0" noProof="0" dirty="0">
              <a:ln>
                <a:noFill/>
              </a:ln>
              <a:solidFill>
                <a:srgbClr val="FFFFFF"/>
              </a:solidFill>
              <a:effectLst/>
              <a:uLnTx/>
              <a:uFillTx/>
              <a:latin typeface="+mj-lt"/>
              <a:cs typeface="Arial" charset="0"/>
            </a:endParaRPr>
          </a:p>
        </p:txBody>
      </p:sp>
      <p:sp>
        <p:nvSpPr>
          <p:cNvPr id="39" name="Text Placeholder 7"/>
          <p:cNvSpPr txBox="1">
            <a:spLocks/>
          </p:cNvSpPr>
          <p:nvPr/>
        </p:nvSpPr>
        <p:spPr>
          <a:xfrm>
            <a:off x="2939818" y="1467930"/>
            <a:ext cx="2093051" cy="2764359"/>
          </a:xfrm>
          <a:prstGeom prst="rect">
            <a:avLst/>
          </a:prstGeom>
          <a:solidFill>
            <a:srgbClr val="000E5E">
              <a:lumMod val="50000"/>
              <a:lumOff val="50000"/>
            </a:srgbClr>
          </a:solidFill>
        </p:spPr>
        <p:txBody>
          <a:bodyPr vert="horz" lIns="45720" tIns="0" rIns="45720" bIns="0" rtlCol="0" anchor="t">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0" indent="0" algn="l" defTabSz="457200" rtl="0" eaLnBrk="1" latinLnBrk="0" hangingPunct="1">
              <a:lnSpc>
                <a:spcPct val="100000"/>
              </a:lnSpc>
              <a:spcBef>
                <a:spcPts val="1100"/>
              </a:spcBef>
              <a:spcAft>
                <a:spcPts val="0"/>
              </a:spcAft>
              <a:buFontTx/>
              <a:buNone/>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endParaRPr kumimoji="0" lang="en-US" sz="200" b="0" i="0" u="none" strike="noStrike" kern="1200" cap="none" spc="0" normalizeH="0" baseline="0" noProof="0" dirty="0" smtClean="0">
              <a:ln>
                <a:noFill/>
              </a:ln>
              <a:solidFill>
                <a:srgbClr val="FFFFFF"/>
              </a:solidFill>
              <a:effectLst/>
              <a:uLnTx/>
              <a:uFillTx/>
              <a:latin typeface="+mj-lt"/>
              <a:cs typeface="Arial" charset="0"/>
            </a:endParaRP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Combined predictive &amp; prescriptive capabilities</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Combined open source &amp; visual model building </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Support GPU based deep learning models  </a:t>
            </a:r>
          </a:p>
          <a:p>
            <a:pPr marL="171450" marR="0" lvl="1" indent="-171450" algn="l" defTabSz="457200" rtl="0" eaLnBrk="1" fontAlgn="auto" latinLnBrk="0" hangingPunct="1">
              <a:lnSpc>
                <a:spcPct val="100000"/>
              </a:lnSpc>
              <a:spcBef>
                <a:spcPts val="1100"/>
              </a:spcBef>
              <a:spcAft>
                <a:spcPts val="0"/>
              </a:spcAft>
              <a:buClrTx/>
              <a:buSzTx/>
              <a:buFont typeface="Arial" charset="0"/>
              <a:buChar char="•"/>
              <a:tabLst/>
              <a:defRPr/>
            </a:pPr>
            <a:r>
              <a:rPr kumimoji="0" lang="en-US" sz="1100" b="0" i="0" u="none" strike="noStrike" kern="1200" cap="none" spc="0" normalizeH="0" baseline="0" noProof="0" dirty="0" smtClean="0">
                <a:ln>
                  <a:noFill/>
                </a:ln>
                <a:solidFill>
                  <a:srgbClr val="FFFFFF"/>
                </a:solidFill>
                <a:effectLst/>
                <a:uLnTx/>
                <a:uFillTx/>
                <a:latin typeface="+mj-lt"/>
                <a:cs typeface="Arial" charset="0"/>
              </a:rPr>
              <a:t>Model version</a:t>
            </a:r>
            <a:br>
              <a:rPr kumimoji="0" lang="en-US" sz="1100" b="0" i="0" u="none" strike="noStrike" kern="1200" cap="none" spc="0" normalizeH="0" baseline="0" noProof="0" dirty="0" smtClean="0">
                <a:ln>
                  <a:noFill/>
                </a:ln>
                <a:solidFill>
                  <a:srgbClr val="FFFFFF"/>
                </a:solidFill>
                <a:effectLst/>
                <a:uLnTx/>
                <a:uFillTx/>
                <a:latin typeface="+mj-lt"/>
                <a:cs typeface="Arial" charset="0"/>
              </a:rPr>
            </a:br>
            <a:r>
              <a:rPr kumimoji="0" lang="en-US" sz="1100" b="0" i="0" u="none" strike="noStrike" kern="1200" cap="none" spc="0" normalizeH="0" baseline="0" noProof="0" dirty="0" smtClean="0">
                <a:ln>
                  <a:noFill/>
                </a:ln>
                <a:solidFill>
                  <a:srgbClr val="FFFFFF"/>
                </a:solidFill>
                <a:effectLst/>
                <a:uLnTx/>
                <a:uFillTx/>
                <a:latin typeface="+mj-lt"/>
                <a:cs typeface="Arial" charset="0"/>
              </a:rPr>
              <a:t>control &amp; security</a:t>
            </a:r>
            <a:endParaRPr kumimoji="0" lang="en-US" sz="1100" b="0" i="0" u="none" strike="noStrike" kern="1200" cap="none" spc="0" normalizeH="0" baseline="0" noProof="0" dirty="0">
              <a:ln>
                <a:noFill/>
              </a:ln>
              <a:solidFill>
                <a:srgbClr val="FFFFFF"/>
              </a:solidFill>
              <a:effectLst/>
              <a:uLnTx/>
              <a:uFillTx/>
              <a:latin typeface="+mj-lt"/>
              <a:cs typeface="Arial" charset="0"/>
            </a:endParaRPr>
          </a:p>
        </p:txBody>
      </p:sp>
      <p:sp>
        <p:nvSpPr>
          <p:cNvPr id="40" name="TextBox 39"/>
          <p:cNvSpPr txBox="1"/>
          <p:nvPr/>
        </p:nvSpPr>
        <p:spPr>
          <a:xfrm>
            <a:off x="7534656" y="996836"/>
            <a:ext cx="1261872" cy="300082"/>
          </a:xfrm>
          <a:prstGeom prst="rect">
            <a:avLst/>
          </a:prstGeom>
          <a:noFill/>
        </p:spPr>
        <p:txBody>
          <a:bodyPr wrap="square" rtlCol="0">
            <a:spAutoFit/>
          </a:bodyPr>
          <a:lstStyle/>
          <a:p>
            <a:pPr algn="ctr"/>
            <a:r>
              <a:rPr lang="en-US" b="1" dirty="0">
                <a:solidFill>
                  <a:srgbClr val="000E5E">
                    <a:lumMod val="50000"/>
                    <a:lumOff val="50000"/>
                  </a:srgbClr>
                </a:solidFill>
                <a:latin typeface="+mj-lt"/>
              </a:rPr>
              <a:t>DS Lifecycle</a:t>
            </a:r>
          </a:p>
        </p:txBody>
      </p:sp>
      <p:sp>
        <p:nvSpPr>
          <p:cNvPr id="41" name="TextBox 40"/>
          <p:cNvSpPr txBox="1"/>
          <p:nvPr/>
        </p:nvSpPr>
        <p:spPr>
          <a:xfrm>
            <a:off x="7534656" y="4242518"/>
            <a:ext cx="1261872" cy="507831"/>
          </a:xfrm>
          <a:prstGeom prst="rect">
            <a:avLst/>
          </a:prstGeom>
          <a:noFill/>
        </p:spPr>
        <p:txBody>
          <a:bodyPr wrap="square" rtlCol="0">
            <a:spAutoFit/>
          </a:bodyPr>
          <a:lstStyle/>
          <a:p>
            <a:pPr algn="ctr"/>
            <a:r>
              <a:rPr lang="en-US" b="1" dirty="0">
                <a:solidFill>
                  <a:srgbClr val="000E5E">
                    <a:lumMod val="50000"/>
                    <a:lumOff val="50000"/>
                  </a:srgbClr>
                </a:solidFill>
                <a:latin typeface="+mj-lt"/>
              </a:rPr>
              <a:t>Other Vendors</a:t>
            </a:r>
          </a:p>
        </p:txBody>
      </p:sp>
      <p:sp>
        <p:nvSpPr>
          <p:cNvPr id="42" name="TextBox 41"/>
          <p:cNvSpPr txBox="1"/>
          <p:nvPr/>
        </p:nvSpPr>
        <p:spPr>
          <a:xfrm>
            <a:off x="7415784" y="2418354"/>
            <a:ext cx="1499616" cy="300082"/>
          </a:xfrm>
          <a:prstGeom prst="rect">
            <a:avLst/>
          </a:prstGeom>
          <a:noFill/>
        </p:spPr>
        <p:txBody>
          <a:bodyPr wrap="square" rtlCol="0">
            <a:spAutoFit/>
          </a:bodyPr>
          <a:lstStyle/>
          <a:p>
            <a:pPr algn="ctr"/>
            <a:r>
              <a:rPr lang="en-US" b="1" dirty="0">
                <a:solidFill>
                  <a:srgbClr val="000E5E">
                    <a:lumMod val="50000"/>
                    <a:lumOff val="50000"/>
                  </a:srgbClr>
                </a:solidFill>
                <a:latin typeface="+mj-lt"/>
              </a:rPr>
              <a:t>IBM</a:t>
            </a:r>
          </a:p>
        </p:txBody>
      </p:sp>
      <p:sp>
        <p:nvSpPr>
          <p:cNvPr id="43" name="Right Arrow 42"/>
          <p:cNvSpPr/>
          <p:nvPr/>
        </p:nvSpPr>
        <p:spPr>
          <a:xfrm>
            <a:off x="2586398" y="1014994"/>
            <a:ext cx="416976" cy="317020"/>
          </a:xfrm>
          <a:prstGeom prst="rightArrow">
            <a:avLst/>
          </a:prstGeom>
          <a:solidFill>
            <a:srgbClr val="EAEAEA">
              <a:lumMod val="50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mj-lt"/>
              <a:cs typeface="Arial"/>
            </a:endParaRPr>
          </a:p>
        </p:txBody>
      </p:sp>
      <p:sp>
        <p:nvSpPr>
          <p:cNvPr id="44" name="Right Arrow 43"/>
          <p:cNvSpPr/>
          <p:nvPr/>
        </p:nvSpPr>
        <p:spPr>
          <a:xfrm>
            <a:off x="4965950" y="1007402"/>
            <a:ext cx="423702" cy="317020"/>
          </a:xfrm>
          <a:prstGeom prst="rightArrow">
            <a:avLst/>
          </a:prstGeom>
          <a:solidFill>
            <a:srgbClr val="EAEAEA">
              <a:lumMod val="50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mj-lt"/>
              <a:cs typeface="Arial"/>
            </a:endParaRPr>
          </a:p>
        </p:txBody>
      </p:sp>
    </p:spTree>
    <p:extLst>
      <p:ext uri="{BB962C8B-B14F-4D97-AF65-F5344CB8AC3E}">
        <p14:creationId xmlns:p14="http://schemas.microsoft.com/office/powerpoint/2010/main" val="374521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txBox="1">
            <a:spLocks/>
          </p:cNvSpPr>
          <p:nvPr/>
        </p:nvSpPr>
        <p:spPr>
          <a:xfrm>
            <a:off x="6842499" y="1518834"/>
            <a:ext cx="2301499" cy="3624666"/>
          </a:xfrm>
          <a:prstGeom prst="rect">
            <a:avLst/>
          </a:prstGeom>
          <a:solidFill>
            <a:srgbClr val="69A6FF"/>
          </a:solidFill>
        </p:spPr>
        <p:txBody>
          <a:bodyPr vert="horz" lIns="228600" tIns="192024" rIns="22860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endParaRPr kumimoji="0" lang="en-US" sz="4400" b="1"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2800" b="1" i="0" u="none" strike="noStrike" kern="1200" cap="none" spc="0" normalizeH="0" baseline="0" noProof="0" dirty="0" smtClean="0">
                <a:ln>
                  <a:noFill/>
                </a:ln>
                <a:solidFill>
                  <a:srgbClr val="FFFFFF"/>
                </a:solidFill>
                <a:effectLst/>
                <a:uLnTx/>
                <a:uFillTx/>
                <a:cs typeface="Arial" charset="0"/>
              </a:rPr>
              <a:t>5% </a:t>
            </a: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800" b="0" i="0" u="none" strike="noStrike" kern="1200" cap="none" spc="0" normalizeH="0" baseline="0" noProof="0" dirty="0" smtClean="0">
                <a:ln>
                  <a:noFill/>
                </a:ln>
                <a:solidFill>
                  <a:srgbClr val="FFFFFF"/>
                </a:solidFill>
                <a:effectLst/>
                <a:uLnTx/>
                <a:uFillTx/>
                <a:cs typeface="Arial" charset="0"/>
              </a:rPr>
              <a:t>Increased value per model</a:t>
            </a: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2000" b="0" i="0" u="none" strike="noStrike" kern="1200" cap="none" spc="0" normalizeH="0" baseline="0" noProof="0" dirty="0">
              <a:ln>
                <a:noFill/>
              </a:ln>
              <a:solidFill>
                <a:srgbClr val="FFFFFF"/>
              </a:solidFill>
              <a:effectLst/>
              <a:uLnTx/>
              <a:uFillTx/>
              <a:cs typeface="Arial" charset="0"/>
            </a:endParaRPr>
          </a:p>
        </p:txBody>
      </p:sp>
      <p:sp>
        <p:nvSpPr>
          <p:cNvPr id="14" name="Content Placeholder 2"/>
          <p:cNvSpPr txBox="1">
            <a:spLocks/>
          </p:cNvSpPr>
          <p:nvPr/>
        </p:nvSpPr>
        <p:spPr>
          <a:xfrm>
            <a:off x="2270501" y="1518834"/>
            <a:ext cx="2301499" cy="3624666"/>
          </a:xfrm>
          <a:prstGeom prst="rect">
            <a:avLst/>
          </a:prstGeom>
          <a:solidFill>
            <a:srgbClr val="003BC9"/>
          </a:solidFill>
        </p:spPr>
        <p:txBody>
          <a:bodyPr vert="horz" lIns="228600" tIns="192024" rIns="22860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endParaRPr kumimoji="0" lang="en-US" sz="4400" b="1"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2800" b="1" i="0" u="none" strike="noStrike" kern="1200" cap="none" spc="0" normalizeH="0" baseline="0" noProof="0" dirty="0" smtClean="0">
                <a:ln>
                  <a:noFill/>
                </a:ln>
                <a:solidFill>
                  <a:srgbClr val="FFFFFF"/>
                </a:solidFill>
                <a:effectLst/>
                <a:uLnTx/>
                <a:uFillTx/>
                <a:cs typeface="Arial" charset="0"/>
              </a:rPr>
              <a:t>10% </a:t>
            </a: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800" b="0" i="0" u="none" strike="noStrike" kern="1200" cap="none" spc="0" normalizeH="0" baseline="0" noProof="0" dirty="0" smtClean="0">
                <a:ln>
                  <a:noFill/>
                </a:ln>
                <a:solidFill>
                  <a:srgbClr val="FFFFFF"/>
                </a:solidFill>
                <a:effectLst/>
                <a:uLnTx/>
                <a:uFillTx/>
                <a:cs typeface="Arial" charset="0"/>
              </a:rPr>
              <a:t>Reduction in Data Cleansing Time</a:t>
            </a: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2000" b="0" i="0" u="none" strike="noStrike" kern="1200" cap="none" spc="0" normalizeH="0" baseline="0" noProof="0" dirty="0">
              <a:ln>
                <a:noFill/>
              </a:ln>
              <a:solidFill>
                <a:srgbClr val="FFFFFF"/>
              </a:solidFill>
              <a:effectLst/>
              <a:uLnTx/>
              <a:uFillTx/>
              <a:cs typeface="Arial" charset="0"/>
            </a:endParaRPr>
          </a:p>
        </p:txBody>
      </p:sp>
      <p:sp>
        <p:nvSpPr>
          <p:cNvPr id="15" name="Content Placeholder 3"/>
          <p:cNvSpPr txBox="1">
            <a:spLocks/>
          </p:cNvSpPr>
          <p:nvPr/>
        </p:nvSpPr>
        <p:spPr>
          <a:xfrm>
            <a:off x="4556503" y="1518834"/>
            <a:ext cx="2301496" cy="3624666"/>
          </a:xfrm>
          <a:prstGeom prst="rect">
            <a:avLst/>
          </a:prstGeom>
          <a:solidFill>
            <a:srgbClr val="0064FF"/>
          </a:solidFill>
        </p:spPr>
        <p:txBody>
          <a:bodyPr vert="horz" lIns="228600" tIns="192024" rIns="22860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endParaRPr kumimoji="0" lang="en-US" sz="4400" b="1"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2800" b="1" i="0" u="none" strike="noStrike" kern="1200" cap="none" spc="0" normalizeH="0" baseline="0" noProof="0" dirty="0" smtClean="0">
                <a:ln>
                  <a:noFill/>
                </a:ln>
                <a:solidFill>
                  <a:srgbClr val="FFFFFF"/>
                </a:solidFill>
                <a:effectLst/>
                <a:uLnTx/>
                <a:uFillTx/>
                <a:cs typeface="Arial" charset="0"/>
              </a:rPr>
              <a:t>10% </a:t>
            </a: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800" b="0" i="0" u="none" strike="noStrike" kern="1200" cap="none" spc="0" normalizeH="0" baseline="0" noProof="0" dirty="0" smtClean="0">
                <a:ln>
                  <a:noFill/>
                </a:ln>
                <a:solidFill>
                  <a:srgbClr val="FFFFFF"/>
                </a:solidFill>
                <a:effectLst/>
                <a:uLnTx/>
                <a:uFillTx/>
                <a:cs typeface="Arial" charset="0"/>
              </a:rPr>
              <a:t>Reduction in Data Collection Time</a:t>
            </a:r>
          </a:p>
          <a:p>
            <a:pPr marL="0" marR="0" lvl="0" indent="0" algn="l" defTabSz="457200" rtl="0" eaLnBrk="1" fontAlgn="auto" latinLnBrk="0" hangingPunct="1">
              <a:lnSpc>
                <a:spcPct val="100000"/>
              </a:lnSpc>
              <a:spcBef>
                <a:spcPts val="1100"/>
              </a:spcBef>
              <a:spcAft>
                <a:spcPts val="0"/>
              </a:spcAft>
              <a:buClrTx/>
              <a:buSzTx/>
              <a:buFont typeface="Arial"/>
              <a:buNone/>
              <a:tabLst/>
              <a:defRPr/>
            </a:pPr>
            <a:endParaRPr kumimoji="0" lang="en-US" sz="2000" b="0" i="0" u="none" strike="noStrike" kern="1200" cap="none" spc="0" normalizeH="0" baseline="0" noProof="0" dirty="0">
              <a:ln>
                <a:noFill/>
              </a:ln>
              <a:solidFill>
                <a:srgbClr val="FFFFFF"/>
              </a:solidFill>
              <a:effectLst/>
              <a:uLnTx/>
              <a:uFillTx/>
              <a:cs typeface="Arial" charset="0"/>
            </a:endParaRPr>
          </a:p>
        </p:txBody>
      </p:sp>
      <p:sp>
        <p:nvSpPr>
          <p:cNvPr id="16" name="Content Placeholder 4"/>
          <p:cNvSpPr txBox="1">
            <a:spLocks/>
          </p:cNvSpPr>
          <p:nvPr/>
        </p:nvSpPr>
        <p:spPr>
          <a:xfrm>
            <a:off x="-15499" y="1518834"/>
            <a:ext cx="2301499" cy="3624666"/>
          </a:xfrm>
          <a:prstGeom prst="rect">
            <a:avLst/>
          </a:prstGeom>
          <a:solidFill>
            <a:srgbClr val="000E5E"/>
          </a:solidFill>
        </p:spPr>
        <p:txBody>
          <a:bodyPr vert="horz" lIns="228600" tIns="192024" rIns="228600" bIns="228600" rtlCol="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endParaRPr kumimoji="0" lang="en-US" sz="4400" b="1" i="0" u="none" strike="noStrike" kern="1200" cap="none" spc="0" normalizeH="0" baseline="0" noProof="0" dirty="0" smtClean="0">
              <a:ln>
                <a:noFill/>
              </a:ln>
              <a:solidFill>
                <a:srgbClr val="FFFFFF"/>
              </a:solidFill>
              <a:effectLst/>
              <a:uLnTx/>
              <a:uFillTx/>
              <a:cs typeface="Arial" charset="0"/>
            </a:endParaRP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2800" b="1" i="0" u="none" strike="noStrike" kern="1200" cap="none" spc="0" normalizeH="0" baseline="0" noProof="0" dirty="0" smtClean="0">
                <a:ln>
                  <a:noFill/>
                </a:ln>
                <a:solidFill>
                  <a:srgbClr val="FFFFFF"/>
                </a:solidFill>
                <a:effectLst/>
                <a:uLnTx/>
                <a:uFillTx/>
                <a:cs typeface="Arial" charset="0"/>
              </a:rPr>
              <a:t>50% </a:t>
            </a:r>
          </a:p>
          <a:p>
            <a:pPr marL="0" marR="0" lvl="0" indent="0" algn="ctr" defTabSz="457200" rtl="0" eaLnBrk="1" fontAlgn="auto" latinLnBrk="0" hangingPunct="1">
              <a:lnSpc>
                <a:spcPct val="100000"/>
              </a:lnSpc>
              <a:spcBef>
                <a:spcPts val="1100"/>
              </a:spcBef>
              <a:spcAft>
                <a:spcPts val="0"/>
              </a:spcAft>
              <a:buClrTx/>
              <a:buSzTx/>
              <a:buFont typeface="Arial"/>
              <a:buNone/>
              <a:tabLst/>
              <a:defRPr/>
            </a:pPr>
            <a:r>
              <a:rPr kumimoji="0" lang="en-US" sz="1800" b="0" i="0" u="none" strike="noStrike" kern="1200" cap="none" spc="0" normalizeH="0" baseline="0" noProof="0" dirty="0" smtClean="0">
                <a:ln>
                  <a:noFill/>
                </a:ln>
                <a:solidFill>
                  <a:srgbClr val="FFFFFF"/>
                </a:solidFill>
                <a:effectLst/>
                <a:uLnTx/>
                <a:uFillTx/>
                <a:cs typeface="Arial" charset="0"/>
              </a:rPr>
              <a:t>Reduction in</a:t>
            </a:r>
            <a:br>
              <a:rPr kumimoji="0" lang="en-US" sz="1800" b="0" i="0" u="none" strike="noStrike" kern="1200" cap="none" spc="0" normalizeH="0" baseline="0" noProof="0" dirty="0" smtClean="0">
                <a:ln>
                  <a:noFill/>
                </a:ln>
                <a:solidFill>
                  <a:srgbClr val="FFFFFF"/>
                </a:solidFill>
                <a:effectLst/>
                <a:uLnTx/>
                <a:uFillTx/>
                <a:cs typeface="Arial" charset="0"/>
              </a:rPr>
            </a:br>
            <a:r>
              <a:rPr kumimoji="0" lang="en-US" sz="1800" b="0" i="0" u="none" strike="noStrike" kern="1200" cap="none" spc="0" normalizeH="0" baseline="0" noProof="0" dirty="0" smtClean="0">
                <a:ln>
                  <a:noFill/>
                </a:ln>
                <a:solidFill>
                  <a:srgbClr val="FFFFFF"/>
                </a:solidFill>
                <a:effectLst/>
                <a:uLnTx/>
                <a:uFillTx/>
                <a:cs typeface="Arial" charset="0"/>
              </a:rPr>
              <a:t>Dev Ops Time</a:t>
            </a:r>
            <a:endParaRPr kumimoji="0" lang="en-US" sz="1800" b="0" i="0" u="none" strike="noStrike" kern="1200" cap="none" spc="0" normalizeH="0" baseline="0" noProof="0" dirty="0">
              <a:ln>
                <a:noFill/>
              </a:ln>
              <a:solidFill>
                <a:srgbClr val="FFFFFF"/>
              </a:solidFill>
              <a:effectLst/>
              <a:uLnTx/>
              <a:uFillTx/>
              <a:cs typeface="Arial" charset="0"/>
            </a:endParaRPr>
          </a:p>
        </p:txBody>
      </p:sp>
      <p:sp>
        <p:nvSpPr>
          <p:cNvPr id="18" name="Rectangle 17"/>
          <p:cNvSpPr/>
          <p:nvPr/>
        </p:nvSpPr>
        <p:spPr>
          <a:xfrm>
            <a:off x="180345" y="306700"/>
            <a:ext cx="8787010" cy="830997"/>
          </a:xfrm>
          <a:prstGeom prst="rect">
            <a:avLst/>
          </a:prstGeom>
        </p:spPr>
        <p:txBody>
          <a:bodyPr wrap="square">
            <a:spAutoFit/>
          </a:bodyPr>
          <a:lstStyle/>
          <a:p>
            <a:pPr algn="ctr"/>
            <a:r>
              <a:rPr lang="en-US" sz="2400" dirty="0">
                <a:solidFill>
                  <a:srgbClr val="000000"/>
                </a:solidFill>
              </a:rPr>
              <a:t>IBM </a:t>
            </a:r>
            <a:r>
              <a:rPr lang="en-US" sz="2400" dirty="0" smtClean="0">
                <a:solidFill>
                  <a:srgbClr val="000000"/>
                </a:solidFill>
              </a:rPr>
              <a:t>Watson Studio Local Can</a:t>
            </a:r>
            <a:br>
              <a:rPr lang="en-US" sz="2400" dirty="0" smtClean="0">
                <a:solidFill>
                  <a:srgbClr val="000000"/>
                </a:solidFill>
              </a:rPr>
            </a:br>
            <a:r>
              <a:rPr lang="en-US" sz="2400" dirty="0" smtClean="0">
                <a:solidFill>
                  <a:srgbClr val="000000"/>
                </a:solidFill>
              </a:rPr>
              <a:t>Increase </a:t>
            </a:r>
            <a:r>
              <a:rPr lang="en-US" sz="2400" dirty="0">
                <a:solidFill>
                  <a:srgbClr val="000000"/>
                </a:solidFill>
              </a:rPr>
              <a:t>the ROI of Your Data Science Team</a:t>
            </a:r>
          </a:p>
        </p:txBody>
      </p:sp>
      <p:sp>
        <p:nvSpPr>
          <p:cNvPr id="8" name="TextBox 7"/>
          <p:cNvSpPr txBox="1"/>
          <p:nvPr/>
        </p:nvSpPr>
        <p:spPr>
          <a:xfrm>
            <a:off x="2286000" y="4843418"/>
            <a:ext cx="5475383" cy="300082"/>
          </a:xfrm>
          <a:prstGeom prst="rect">
            <a:avLst/>
          </a:prstGeom>
          <a:noFill/>
        </p:spPr>
        <p:txBody>
          <a:bodyPr wrap="square" rtlCol="0">
            <a:spAutoFit/>
          </a:bodyPr>
          <a:lstStyle/>
          <a:p>
            <a:r>
              <a:rPr lang="en-US" dirty="0">
                <a:solidFill>
                  <a:srgbClr val="FFFFFF"/>
                </a:solidFill>
              </a:rPr>
              <a:t>*Assumptions Based On a 30 Person Data Science Team</a:t>
            </a:r>
          </a:p>
        </p:txBody>
      </p:sp>
    </p:spTree>
    <p:extLst>
      <p:ext uri="{BB962C8B-B14F-4D97-AF65-F5344CB8AC3E}">
        <p14:creationId xmlns:p14="http://schemas.microsoft.com/office/powerpoint/2010/main" val="1064100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solidFill>
            <a:schemeClr val="tx2"/>
          </a:solidFill>
        </p:spPr>
        <p:txBody>
          <a:bodyPr/>
          <a:lstStyle/>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200" b="1" dirty="0" smtClean="0">
                <a:solidFill>
                  <a:schemeClr val="bg1"/>
                </a:solidFill>
              </a:rPr>
              <a:t>Only</a:t>
            </a:r>
            <a:br>
              <a:rPr lang="en-US" sz="2200" b="1" dirty="0" smtClean="0">
                <a:solidFill>
                  <a:schemeClr val="bg1"/>
                </a:solidFill>
              </a:rPr>
            </a:br>
            <a:r>
              <a:rPr lang="en-US" sz="2200" b="1" dirty="0" smtClean="0">
                <a:solidFill>
                  <a:schemeClr val="bg1"/>
                </a:solidFill>
              </a:rPr>
              <a:t>IBM Watson Studio Local </a:t>
            </a:r>
            <a:r>
              <a:rPr lang="en-US" sz="2200" b="1" dirty="0">
                <a:solidFill>
                  <a:schemeClr val="bg1"/>
                </a:solidFill>
              </a:rPr>
              <a:t>Provides…</a:t>
            </a:r>
          </a:p>
          <a:p>
            <a:endParaRPr lang="en-US" dirty="0">
              <a:solidFill>
                <a:schemeClr val="tx1"/>
              </a:solidFill>
            </a:endParaRPr>
          </a:p>
        </p:txBody>
      </p:sp>
      <p:sp>
        <p:nvSpPr>
          <p:cNvPr id="3" name="Content Placeholder 2"/>
          <p:cNvSpPr>
            <a:spLocks noGrp="1"/>
          </p:cNvSpPr>
          <p:nvPr>
            <p:ph sz="quarter" idx="20"/>
          </p:nvPr>
        </p:nvSpPr>
        <p:spPr/>
        <p:txBody>
          <a:bodyPr/>
          <a:lstStyle/>
          <a:p>
            <a:pPr algn="ctr"/>
            <a:r>
              <a:rPr lang="en-US" sz="1800" b="1" dirty="0" smtClean="0"/>
              <a:t>Hybrid </a:t>
            </a:r>
            <a:r>
              <a:rPr lang="en-US" sz="1800" b="1" dirty="0"/>
              <a:t>Environment</a:t>
            </a:r>
            <a:endParaRPr lang="en-US" sz="1350" b="1" dirty="0"/>
          </a:p>
          <a:p>
            <a:pPr algn="ctr"/>
            <a:endParaRPr lang="en-US" sz="1350" b="1" dirty="0"/>
          </a:p>
          <a:p>
            <a:pPr algn="ctr"/>
            <a:endParaRPr lang="en-US" sz="1350" b="1" dirty="0"/>
          </a:p>
          <a:p>
            <a:pPr marL="214313" indent="-214313">
              <a:spcBef>
                <a:spcPts val="450"/>
              </a:spcBef>
              <a:buFont typeface="Wingdings" charset="2"/>
              <a:buChar char="ü"/>
            </a:pPr>
            <a:r>
              <a:rPr lang="en-US" sz="1350" dirty="0"/>
              <a:t>Access all of your data (</a:t>
            </a:r>
            <a:r>
              <a:rPr lang="en-US" sz="1350" dirty="0" smtClean="0"/>
              <a:t>on-premises</a:t>
            </a:r>
            <a:r>
              <a:rPr lang="en-US" sz="1350" dirty="0"/>
              <a:t>, GPU, private/public cloud)</a:t>
            </a:r>
          </a:p>
          <a:p>
            <a:pPr marL="214313" indent="-214313">
              <a:spcBef>
                <a:spcPts val="450"/>
              </a:spcBef>
              <a:buFont typeface="Wingdings" charset="2"/>
              <a:buChar char="ü"/>
            </a:pPr>
            <a:endParaRPr lang="en-US" sz="1350" dirty="0"/>
          </a:p>
          <a:p>
            <a:pPr marL="214313" indent="-214313">
              <a:spcBef>
                <a:spcPts val="450"/>
              </a:spcBef>
              <a:buFont typeface="Wingdings" charset="2"/>
              <a:buChar char="ü"/>
            </a:pPr>
            <a:r>
              <a:rPr lang="en-US" sz="1350" dirty="0"/>
              <a:t>Securely train models behind your firewall and deploy where you </a:t>
            </a:r>
            <a:r>
              <a:rPr lang="en-US" sz="1350" dirty="0" smtClean="0"/>
              <a:t>want – on-premises/private</a:t>
            </a:r>
            <a:r>
              <a:rPr lang="en-US" sz="1350" dirty="0"/>
              <a:t> </a:t>
            </a:r>
            <a:r>
              <a:rPr lang="en-US" sz="1350" dirty="0" smtClean="0"/>
              <a:t>cloud/public cloud</a:t>
            </a:r>
            <a:endParaRPr lang="en-US" sz="1350" dirty="0"/>
          </a:p>
          <a:p>
            <a:endParaRPr lang="en-US" dirty="0"/>
          </a:p>
        </p:txBody>
      </p:sp>
      <p:sp>
        <p:nvSpPr>
          <p:cNvPr id="4" name="Content Placeholder 3"/>
          <p:cNvSpPr>
            <a:spLocks noGrp="1"/>
          </p:cNvSpPr>
          <p:nvPr>
            <p:ph sz="quarter" idx="21"/>
          </p:nvPr>
        </p:nvSpPr>
        <p:spPr/>
        <p:txBody>
          <a:bodyPr/>
          <a:lstStyle/>
          <a:p>
            <a:pPr algn="ctr"/>
            <a:r>
              <a:rPr lang="en-US" sz="1800" b="1" dirty="0"/>
              <a:t>Extensive Data Science Tools</a:t>
            </a:r>
            <a:endParaRPr lang="en-US" sz="1350" b="1" dirty="0"/>
          </a:p>
          <a:p>
            <a:pPr algn="ctr"/>
            <a:endParaRPr lang="en-US" sz="1350" b="1" dirty="0"/>
          </a:p>
          <a:p>
            <a:pPr algn="ctr"/>
            <a:endParaRPr lang="en-US" sz="1350" b="1" dirty="0"/>
          </a:p>
          <a:p>
            <a:pPr marL="214313" indent="-214313">
              <a:spcBef>
                <a:spcPts val="450"/>
              </a:spcBef>
              <a:buFont typeface="Wingdings" charset="2"/>
              <a:buChar char="ü"/>
            </a:pPr>
            <a:r>
              <a:rPr lang="en-US" sz="1350" dirty="0" smtClean="0"/>
              <a:t>Secure access to Open Source tools &amp; </a:t>
            </a:r>
            <a:r>
              <a:rPr lang="en-US" sz="1350" dirty="0"/>
              <a:t>visual modeling </a:t>
            </a:r>
            <a:br>
              <a:rPr lang="en-US" sz="1350" dirty="0"/>
            </a:br>
            <a:endParaRPr lang="en-US" sz="1350" dirty="0"/>
          </a:p>
          <a:p>
            <a:pPr marL="214313" indent="-214313">
              <a:spcBef>
                <a:spcPts val="450"/>
              </a:spcBef>
              <a:buFont typeface="Wingdings" charset="2"/>
              <a:buChar char="ü"/>
            </a:pPr>
            <a:r>
              <a:rPr lang="en-US" sz="1350" dirty="0"/>
              <a:t>Visual exploration of unstructured data (text, image)</a:t>
            </a:r>
          </a:p>
          <a:p>
            <a:pPr marL="214313" indent="-214313">
              <a:spcBef>
                <a:spcPts val="450"/>
              </a:spcBef>
              <a:buFont typeface="Wingdings" charset="2"/>
              <a:buChar char="ü"/>
            </a:pPr>
            <a:endParaRPr lang="en-US" sz="1350" dirty="0"/>
          </a:p>
          <a:p>
            <a:pPr marL="214313" indent="-214313">
              <a:spcBef>
                <a:spcPts val="450"/>
              </a:spcBef>
              <a:buFont typeface="Wingdings" charset="2"/>
              <a:buChar char="ü"/>
            </a:pPr>
            <a:r>
              <a:rPr lang="en-US" sz="1350" dirty="0"/>
              <a:t>Decision </a:t>
            </a:r>
            <a:r>
              <a:rPr lang="en-US" sz="1350" dirty="0" smtClean="0"/>
              <a:t>Optimization with machine learning</a:t>
            </a:r>
            <a:endParaRPr lang="en-US" sz="1350" dirty="0"/>
          </a:p>
        </p:txBody>
      </p:sp>
      <p:sp>
        <p:nvSpPr>
          <p:cNvPr id="5" name="Content Placeholder 4"/>
          <p:cNvSpPr>
            <a:spLocks noGrp="1"/>
          </p:cNvSpPr>
          <p:nvPr>
            <p:ph sz="quarter" idx="22"/>
          </p:nvPr>
        </p:nvSpPr>
        <p:spPr>
          <a:solidFill>
            <a:schemeClr val="tx2">
              <a:lumMod val="50000"/>
            </a:schemeClr>
          </a:solidFill>
        </p:spPr>
        <p:txBody>
          <a:bodyPr/>
          <a:lstStyle/>
          <a:p>
            <a:pPr algn="ctr"/>
            <a:r>
              <a:rPr lang="en-US" sz="1800" b="1" dirty="0"/>
              <a:t>Ease of Production</a:t>
            </a:r>
            <a:endParaRPr lang="en-US" sz="1350" b="1" dirty="0"/>
          </a:p>
          <a:p>
            <a:pPr algn="ctr"/>
            <a:endParaRPr lang="en-US" sz="1350" b="1" dirty="0"/>
          </a:p>
          <a:p>
            <a:pPr algn="ctr"/>
            <a:endParaRPr lang="en-US" sz="1350" b="1" dirty="0"/>
          </a:p>
          <a:p>
            <a:pPr marL="214313" indent="-214313">
              <a:spcBef>
                <a:spcPts val="450"/>
              </a:spcBef>
              <a:buFont typeface="Wingdings" charset="2"/>
              <a:buChar char="ü"/>
            </a:pPr>
            <a:r>
              <a:rPr lang="en-US" sz="1350" dirty="0"/>
              <a:t>Flexible and fast</a:t>
            </a:r>
            <a:br>
              <a:rPr lang="en-US" sz="1350" dirty="0"/>
            </a:br>
            <a:r>
              <a:rPr lang="en-US" sz="1350" dirty="0"/>
              <a:t>deployment</a:t>
            </a:r>
          </a:p>
          <a:p>
            <a:pPr marL="214313" indent="-214313">
              <a:spcBef>
                <a:spcPts val="450"/>
              </a:spcBef>
              <a:buFont typeface="Wingdings" charset="2"/>
              <a:buChar char="ü"/>
            </a:pPr>
            <a:endParaRPr lang="en-US" sz="1350" dirty="0"/>
          </a:p>
          <a:p>
            <a:pPr marL="214313" indent="-214313">
              <a:spcBef>
                <a:spcPts val="450"/>
              </a:spcBef>
              <a:buFont typeface="Wingdings" charset="2"/>
              <a:buChar char="ü"/>
            </a:pPr>
            <a:r>
              <a:rPr lang="en-US" sz="1350" dirty="0"/>
              <a:t>Security, compliance &amp; governance</a:t>
            </a:r>
          </a:p>
          <a:p>
            <a:pPr marL="214313" indent="-214313">
              <a:spcBef>
                <a:spcPts val="450"/>
              </a:spcBef>
              <a:buFont typeface="Wingdings" charset="2"/>
              <a:buChar char="ü"/>
            </a:pPr>
            <a:endParaRPr lang="en-US" sz="1350" dirty="0"/>
          </a:p>
          <a:p>
            <a:pPr marL="214313" indent="-214313">
              <a:spcBef>
                <a:spcPts val="450"/>
              </a:spcBef>
              <a:buFont typeface="Wingdings" charset="2"/>
              <a:buChar char="ü"/>
            </a:pPr>
            <a:r>
              <a:rPr lang="en-US" sz="1350" dirty="0"/>
              <a:t>Advanced model management capabilities</a:t>
            </a:r>
          </a:p>
          <a:p>
            <a:endParaRPr lang="en-US" dirty="0"/>
          </a:p>
        </p:txBody>
      </p:sp>
    </p:spTree>
    <p:extLst>
      <p:ext uri="{BB962C8B-B14F-4D97-AF65-F5344CB8AC3E}">
        <p14:creationId xmlns:p14="http://schemas.microsoft.com/office/powerpoint/2010/main" val="189014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6282"/>
            <a:ext cx="9144000" cy="4027218"/>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3" name="Title 2"/>
          <p:cNvSpPr>
            <a:spLocks noGrp="1"/>
          </p:cNvSpPr>
          <p:nvPr>
            <p:ph type="title"/>
          </p:nvPr>
        </p:nvSpPr>
        <p:spPr>
          <a:xfrm>
            <a:off x="228599" y="201168"/>
            <a:ext cx="8321635" cy="381000"/>
          </a:xfrm>
        </p:spPr>
        <p:txBody>
          <a:bodyPr/>
          <a:lstStyle/>
          <a:p>
            <a:r>
              <a:rPr lang="en-US" dirty="0" smtClean="0">
                <a:solidFill>
                  <a:schemeClr val="tx2">
                    <a:lumMod val="25000"/>
                  </a:schemeClr>
                </a:solidFill>
              </a:rPr>
              <a:t>WSL is a self-contained and extendable platform for developing and deploying analytics applications</a:t>
            </a:r>
            <a:endParaRPr lang="en-US" dirty="0">
              <a:solidFill>
                <a:schemeClr val="tx2">
                  <a:lumMod val="25000"/>
                </a:schemeClr>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2323" y="1985256"/>
            <a:ext cx="8885690" cy="2667231"/>
          </a:xfrm>
          <a:prstGeom prst="rect">
            <a:avLst/>
          </a:prstGeom>
        </p:spPr>
      </p:pic>
      <p:sp>
        <p:nvSpPr>
          <p:cNvPr id="6" name="Title 2"/>
          <p:cNvSpPr txBox="1">
            <a:spLocks/>
          </p:cNvSpPr>
          <p:nvPr/>
        </p:nvSpPr>
        <p:spPr>
          <a:xfrm>
            <a:off x="381000" y="1493593"/>
            <a:ext cx="1851562" cy="381000"/>
          </a:xfrm>
          <a:prstGeom prst="rect">
            <a:avLst/>
          </a:prstGeom>
        </p:spPr>
        <p:txBody>
          <a:bodyPr vert="horz" lIns="0" tIns="0" rIns="0" bIns="0" rtlCol="0" anchor="t" anchorCtr="0">
            <a:noAutofit/>
          </a:bodyPr>
          <a:lst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sz="1800" dirty="0" smtClean="0">
                <a:solidFill>
                  <a:schemeClr val="bg2"/>
                </a:solidFill>
              </a:rPr>
              <a:t>WSL includes…</a:t>
            </a:r>
            <a:endParaRPr lang="en-US" sz="1800" dirty="0">
              <a:solidFill>
                <a:schemeClr val="bg2"/>
              </a:solidFill>
            </a:endParaRPr>
          </a:p>
        </p:txBody>
      </p:sp>
    </p:spTree>
    <p:extLst>
      <p:ext uri="{BB962C8B-B14F-4D97-AF65-F5344CB8AC3E}">
        <p14:creationId xmlns:p14="http://schemas.microsoft.com/office/powerpoint/2010/main" val="2573843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Collaborate Using Projects</a:t>
            </a:r>
          </a:p>
        </p:txBody>
      </p:sp>
      <p:pic>
        <p:nvPicPr>
          <p:cNvPr id="3" name="Picture 2">
            <a:extLst>
              <a:ext uri="{FF2B5EF4-FFF2-40B4-BE49-F238E27FC236}">
                <a16:creationId xmlns:a16="http://schemas.microsoft.com/office/drawing/2014/main" xmlns="" id="{A8862BB9-781F-45EB-A5EA-B2559B275F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6208" y="861522"/>
            <a:ext cx="8181300" cy="3767842"/>
          </a:xfrm>
          <a:prstGeom prst="rect">
            <a:avLst/>
          </a:prstGeom>
        </p:spPr>
      </p:pic>
    </p:spTree>
    <p:extLst>
      <p:ext uri="{BB962C8B-B14F-4D97-AF65-F5344CB8AC3E}">
        <p14:creationId xmlns:p14="http://schemas.microsoft.com/office/powerpoint/2010/main" val="1850760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34EC7-7225-4843-A212-496A754A82EC}"/>
              </a:ext>
            </a:extLst>
          </p:cNvPr>
          <p:cNvSpPr>
            <a:spLocks noGrp="1"/>
          </p:cNvSpPr>
          <p:nvPr>
            <p:ph type="title"/>
          </p:nvPr>
        </p:nvSpPr>
        <p:spPr/>
        <p:txBody>
          <a:bodyPr/>
          <a:lstStyle/>
          <a:p>
            <a:r>
              <a:rPr lang="sl-SI" dirty="0"/>
              <a:t>Create Projects</a:t>
            </a:r>
          </a:p>
        </p:txBody>
      </p:sp>
      <p:sp>
        <p:nvSpPr>
          <p:cNvPr id="3" name="Text Placeholder 2">
            <a:extLst>
              <a:ext uri="{FF2B5EF4-FFF2-40B4-BE49-F238E27FC236}">
                <a16:creationId xmlns:a16="http://schemas.microsoft.com/office/drawing/2014/main" xmlns="" id="{951EDA48-0F9F-4F6B-ABF5-B55154AD20FE}"/>
              </a:ext>
            </a:extLst>
          </p:cNvPr>
          <p:cNvSpPr>
            <a:spLocks noGrp="1"/>
          </p:cNvSpPr>
          <p:nvPr>
            <p:ph type="body" sz="quarter" idx="12"/>
          </p:nvPr>
        </p:nvSpPr>
        <p:spPr>
          <a:xfrm>
            <a:off x="228600" y="954987"/>
            <a:ext cx="4376854" cy="3584448"/>
          </a:xfrm>
        </p:spPr>
        <p:txBody>
          <a:bodyPr/>
          <a:lstStyle/>
          <a:p>
            <a:r>
              <a:rPr lang="en-GB" sz="1600" dirty="0"/>
              <a:t>A project is </a:t>
            </a:r>
            <a:r>
              <a:rPr lang="en-GB" sz="1600" b="1" dirty="0">
                <a:solidFill>
                  <a:schemeClr val="accent6"/>
                </a:solidFill>
              </a:rPr>
              <a:t>how you organize your </a:t>
            </a:r>
            <a:r>
              <a:rPr lang="en-GB" sz="1600" b="1" dirty="0" smtClean="0">
                <a:solidFill>
                  <a:schemeClr val="accent6"/>
                </a:solidFill>
              </a:rPr>
              <a:t>assets</a:t>
            </a:r>
            <a:r>
              <a:rPr lang="en-GB" sz="1600" dirty="0"/>
              <a:t/>
            </a:r>
            <a:br>
              <a:rPr lang="en-GB" sz="1600" dirty="0"/>
            </a:br>
            <a:r>
              <a:rPr lang="en-GB" sz="1600" dirty="0" smtClean="0"/>
              <a:t>to achieve </a:t>
            </a:r>
            <a:r>
              <a:rPr lang="en-GB" sz="1600" dirty="0"/>
              <a:t>a particular data analysis goal. </a:t>
            </a:r>
            <a:endParaRPr lang="sl-SI" sz="1600" dirty="0"/>
          </a:p>
          <a:p>
            <a:endParaRPr lang="sl-SI" sz="1600" dirty="0"/>
          </a:p>
          <a:p>
            <a:r>
              <a:rPr lang="en-GB" sz="1600" dirty="0"/>
              <a:t>Your project assets can include:</a:t>
            </a:r>
          </a:p>
          <a:p>
            <a:pPr marL="458788" lvl="1" indent="-285750">
              <a:buFont typeface="Arial" panose="020B0604020202020204" pitchFamily="34" charset="0"/>
              <a:buChar char="•"/>
            </a:pPr>
            <a:r>
              <a:rPr lang="en-GB" sz="1600" dirty="0"/>
              <a:t>Notebooks</a:t>
            </a:r>
          </a:p>
          <a:p>
            <a:pPr marL="458788" lvl="1" indent="-285750">
              <a:buFont typeface="Arial" panose="020B0604020202020204" pitchFamily="34" charset="0"/>
              <a:buChar char="•"/>
            </a:pPr>
            <a:r>
              <a:rPr lang="en-GB" sz="1600" dirty="0"/>
              <a:t>RStudio files</a:t>
            </a:r>
          </a:p>
          <a:p>
            <a:pPr marL="458788" lvl="1" indent="-285750">
              <a:buFont typeface="Arial" panose="020B0604020202020204" pitchFamily="34" charset="0"/>
              <a:buChar char="•"/>
            </a:pPr>
            <a:r>
              <a:rPr lang="en-GB" sz="1600" dirty="0"/>
              <a:t>Models</a:t>
            </a:r>
            <a:endParaRPr lang="sl-SI" sz="1600" dirty="0"/>
          </a:p>
          <a:p>
            <a:pPr marL="458788" lvl="1" indent="-285750">
              <a:buFont typeface="Arial" panose="020B0604020202020204" pitchFamily="34" charset="0"/>
              <a:buChar char="•"/>
            </a:pPr>
            <a:r>
              <a:rPr lang="sl-SI" sz="1600" dirty="0"/>
              <a:t>SPSS Modeler Streams (add-on)</a:t>
            </a:r>
            <a:endParaRPr lang="en-GB" sz="1600" dirty="0"/>
          </a:p>
          <a:p>
            <a:pPr marL="458788" lvl="1" indent="-285750">
              <a:buFont typeface="Arial" panose="020B0604020202020204" pitchFamily="34" charset="0"/>
              <a:buChar char="•"/>
            </a:pPr>
            <a:r>
              <a:rPr lang="en-GB" sz="1600" dirty="0"/>
              <a:t>Data sets (local files </a:t>
            </a:r>
            <a:r>
              <a:rPr lang="en-GB" sz="1600" dirty="0" smtClean="0"/>
              <a:t>and remote </a:t>
            </a:r>
            <a:r>
              <a:rPr lang="en-GB" sz="1600" dirty="0"/>
              <a:t>data sets)</a:t>
            </a:r>
            <a:endParaRPr lang="sl-SI" sz="1600" dirty="0"/>
          </a:p>
          <a:p>
            <a:pPr marL="458788" lvl="1" indent="-285750">
              <a:buFont typeface="Arial" panose="020B0604020202020204" pitchFamily="34" charset="0"/>
              <a:buChar char="•"/>
            </a:pPr>
            <a:r>
              <a:rPr lang="sl-SI" sz="1600" dirty="0"/>
              <a:t>Scripts</a:t>
            </a:r>
          </a:p>
          <a:p>
            <a:pPr marL="458788" lvl="1" indent="-285750">
              <a:buFont typeface="Arial" panose="020B0604020202020204" pitchFamily="34" charset="0"/>
              <a:buChar char="•"/>
            </a:pPr>
            <a:r>
              <a:rPr lang="sl-SI" sz="1600" dirty="0"/>
              <a:t>Published assets</a:t>
            </a:r>
            <a:endParaRPr lang="en-GB" sz="1600" dirty="0"/>
          </a:p>
          <a:p>
            <a:endParaRPr lang="sl-SI" dirty="0"/>
          </a:p>
        </p:txBody>
      </p:sp>
      <p:pic>
        <p:nvPicPr>
          <p:cNvPr id="8" name="Picture 7">
            <a:extLst>
              <a:ext uri="{FF2B5EF4-FFF2-40B4-BE49-F238E27FC236}">
                <a16:creationId xmlns:a16="http://schemas.microsoft.com/office/drawing/2014/main" xmlns="" id="{1D0BAFF3-2F7E-48B6-9D0B-CB1E5306CA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15126" y="3624148"/>
            <a:ext cx="5850136" cy="1345531"/>
          </a:xfrm>
          <a:prstGeom prst="rect">
            <a:avLst/>
          </a:prstGeom>
        </p:spPr>
      </p:pic>
      <p:pic>
        <p:nvPicPr>
          <p:cNvPr id="7" name="Picture 6">
            <a:extLst>
              <a:ext uri="{FF2B5EF4-FFF2-40B4-BE49-F238E27FC236}">
                <a16:creationId xmlns:a16="http://schemas.microsoft.com/office/drawing/2014/main" xmlns="" id="{42B72FD4-50D2-4BA8-903C-B8BFE5744A6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01957" y="183126"/>
            <a:ext cx="2171779" cy="3272750"/>
          </a:xfrm>
          <a:prstGeom prst="rect">
            <a:avLst/>
          </a:prstGeom>
        </p:spPr>
      </p:pic>
    </p:spTree>
    <p:extLst>
      <p:ext uri="{BB962C8B-B14F-4D97-AF65-F5344CB8AC3E}">
        <p14:creationId xmlns:p14="http://schemas.microsoft.com/office/powerpoint/2010/main" val="3915151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1168"/>
            <a:ext cx="8418443" cy="381000"/>
          </a:xfrm>
        </p:spPr>
        <p:txBody>
          <a:bodyPr/>
          <a:lstStyle/>
          <a:p>
            <a:r>
              <a:rPr lang="en-US" dirty="0" smtClean="0"/>
              <a:t>Share, fork </a:t>
            </a:r>
            <a:r>
              <a:rPr lang="en-US" dirty="0"/>
              <a:t>and </a:t>
            </a:r>
            <a:r>
              <a:rPr lang="en-US" dirty="0" smtClean="0"/>
              <a:t>reuse </a:t>
            </a:r>
            <a:r>
              <a:rPr lang="en-US" dirty="0"/>
              <a:t>Project assets to increase </a:t>
            </a:r>
            <a:r>
              <a:rPr lang="en-US" dirty="0" smtClean="0"/>
              <a:t>your</a:t>
            </a:r>
            <a:br>
              <a:rPr lang="en-US" dirty="0" smtClean="0"/>
            </a:br>
            <a:r>
              <a:rPr lang="en-US" dirty="0" smtClean="0"/>
              <a:t>data </a:t>
            </a:r>
            <a:r>
              <a:rPr lang="en-US" dirty="0"/>
              <a:t>science team’s productivity</a:t>
            </a:r>
          </a:p>
        </p:txBody>
      </p:sp>
      <p:pic>
        <p:nvPicPr>
          <p:cNvPr id="7" name="Picture 6">
            <a:extLst>
              <a:ext uri="{FF2B5EF4-FFF2-40B4-BE49-F238E27FC236}">
                <a16:creationId xmlns:a16="http://schemas.microsoft.com/office/drawing/2014/main" xmlns="" id="{F71B51C6-C0CC-4ADA-B4D2-C605A6E257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08962" y="1149816"/>
            <a:ext cx="5715000" cy="3480698"/>
          </a:xfrm>
          <a:prstGeom prst="rect">
            <a:avLst/>
          </a:prstGeom>
        </p:spPr>
      </p:pic>
      <p:sp>
        <p:nvSpPr>
          <p:cNvPr id="8" name="Rectangle: Rounded Corners 7">
            <a:extLst>
              <a:ext uri="{FF2B5EF4-FFF2-40B4-BE49-F238E27FC236}">
                <a16:creationId xmlns:a16="http://schemas.microsoft.com/office/drawing/2014/main" xmlns="" id="{EBE99512-7005-4894-AEBC-2DB508386060}"/>
              </a:ext>
            </a:extLst>
          </p:cNvPr>
          <p:cNvSpPr/>
          <p:nvPr/>
        </p:nvSpPr>
        <p:spPr>
          <a:xfrm>
            <a:off x="2658291" y="3128554"/>
            <a:ext cx="914400" cy="102870"/>
          </a:xfrm>
          <a:prstGeom prst="roundRect">
            <a:avLst/>
          </a:prstGeom>
          <a:solidFill>
            <a:schemeClr val="tx2"/>
          </a:solidFill>
        </p:spPr>
        <p:txBody>
          <a:bodyPr wrap="square" lIns="0" tIns="0" rIns="0" bIns="0" rtlCol="0" anchor="ctr">
            <a:noAutofit/>
          </a:bodyPr>
          <a:lstStyle/>
          <a:p>
            <a:pPr algn="ctr"/>
            <a:endParaRPr lang="sl-SI" sz="1200" dirty="0" err="1">
              <a:solidFill>
                <a:srgbClr val="FFFFFF"/>
              </a:solidFill>
              <a:latin typeface="Arial"/>
              <a:cs typeface="Arial"/>
            </a:endParaRPr>
          </a:p>
        </p:txBody>
      </p:sp>
      <p:sp>
        <p:nvSpPr>
          <p:cNvPr id="9" name="Rectangle: Rounded Corners 8">
            <a:extLst>
              <a:ext uri="{FF2B5EF4-FFF2-40B4-BE49-F238E27FC236}">
                <a16:creationId xmlns:a16="http://schemas.microsoft.com/office/drawing/2014/main" xmlns="" id="{2C34E28E-433A-4384-B18B-F878F86B8162}"/>
              </a:ext>
            </a:extLst>
          </p:cNvPr>
          <p:cNvSpPr/>
          <p:nvPr/>
        </p:nvSpPr>
        <p:spPr>
          <a:xfrm>
            <a:off x="2658291" y="3450771"/>
            <a:ext cx="914400" cy="102870"/>
          </a:xfrm>
          <a:prstGeom prst="roundRect">
            <a:avLst/>
          </a:prstGeom>
          <a:solidFill>
            <a:schemeClr val="tx2"/>
          </a:solidFill>
        </p:spPr>
        <p:txBody>
          <a:bodyPr wrap="square" lIns="0" tIns="0" rIns="0" bIns="0" rtlCol="0" anchor="ctr">
            <a:noAutofit/>
          </a:bodyPr>
          <a:lstStyle/>
          <a:p>
            <a:pPr algn="ctr"/>
            <a:endParaRPr lang="sl-SI" sz="1200" dirty="0" err="1">
              <a:solidFill>
                <a:srgbClr val="FFFFFF"/>
              </a:solidFill>
              <a:latin typeface="Arial"/>
              <a:cs typeface="Arial"/>
            </a:endParaRPr>
          </a:p>
        </p:txBody>
      </p:sp>
      <p:sp>
        <p:nvSpPr>
          <p:cNvPr id="10" name="Rectangle: Rounded Corners 9">
            <a:extLst>
              <a:ext uri="{FF2B5EF4-FFF2-40B4-BE49-F238E27FC236}">
                <a16:creationId xmlns:a16="http://schemas.microsoft.com/office/drawing/2014/main" xmlns="" id="{F3CD2F8A-638F-461E-8F9D-4450BC3EF772}"/>
              </a:ext>
            </a:extLst>
          </p:cNvPr>
          <p:cNvSpPr/>
          <p:nvPr/>
        </p:nvSpPr>
        <p:spPr>
          <a:xfrm>
            <a:off x="5114110" y="3450771"/>
            <a:ext cx="1322614" cy="102870"/>
          </a:xfrm>
          <a:prstGeom prst="roundRect">
            <a:avLst/>
          </a:prstGeom>
          <a:solidFill>
            <a:schemeClr val="tx2"/>
          </a:solidFill>
        </p:spPr>
        <p:txBody>
          <a:bodyPr wrap="square" lIns="0" tIns="0" rIns="0" bIns="0" rtlCol="0" anchor="ctr">
            <a:noAutofit/>
          </a:bodyPr>
          <a:lstStyle/>
          <a:p>
            <a:pPr algn="ctr"/>
            <a:endParaRPr lang="sl-SI" sz="1200" dirty="0" err="1">
              <a:solidFill>
                <a:srgbClr val="FFFFFF"/>
              </a:solidFill>
              <a:latin typeface="Arial"/>
              <a:cs typeface="Arial"/>
            </a:endParaRPr>
          </a:p>
        </p:txBody>
      </p:sp>
      <p:sp>
        <p:nvSpPr>
          <p:cNvPr id="11" name="Rectangle: Rounded Corners 10">
            <a:extLst>
              <a:ext uri="{FF2B5EF4-FFF2-40B4-BE49-F238E27FC236}">
                <a16:creationId xmlns:a16="http://schemas.microsoft.com/office/drawing/2014/main" xmlns="" id="{8FC9E35B-AC05-491C-AE43-57695F39BB55}"/>
              </a:ext>
            </a:extLst>
          </p:cNvPr>
          <p:cNvSpPr/>
          <p:nvPr/>
        </p:nvSpPr>
        <p:spPr>
          <a:xfrm>
            <a:off x="5114109" y="3128554"/>
            <a:ext cx="1322615" cy="102870"/>
          </a:xfrm>
          <a:prstGeom prst="roundRect">
            <a:avLst/>
          </a:prstGeom>
          <a:solidFill>
            <a:schemeClr val="tx2"/>
          </a:solidFill>
        </p:spPr>
        <p:txBody>
          <a:bodyPr wrap="square" lIns="0" tIns="0" rIns="0" bIns="0" rtlCol="0" anchor="ctr">
            <a:noAutofit/>
          </a:bodyPr>
          <a:lstStyle/>
          <a:p>
            <a:pPr algn="ctr"/>
            <a:endParaRPr lang="sl-SI" sz="1200" dirty="0" err="1">
              <a:solidFill>
                <a:srgbClr val="FFFFFF"/>
              </a:solidFill>
              <a:latin typeface="Arial"/>
              <a:cs typeface="Arial"/>
            </a:endParaRPr>
          </a:p>
        </p:txBody>
      </p:sp>
      <p:sp>
        <p:nvSpPr>
          <p:cNvPr id="12" name="Rectangle: Rounded Corners 11">
            <a:extLst>
              <a:ext uri="{FF2B5EF4-FFF2-40B4-BE49-F238E27FC236}">
                <a16:creationId xmlns:a16="http://schemas.microsoft.com/office/drawing/2014/main" xmlns="" id="{40BD9701-7698-4B29-B106-7D036DC0C82F}"/>
              </a:ext>
            </a:extLst>
          </p:cNvPr>
          <p:cNvSpPr/>
          <p:nvPr/>
        </p:nvSpPr>
        <p:spPr>
          <a:xfrm>
            <a:off x="5136968" y="2453640"/>
            <a:ext cx="1322615" cy="102870"/>
          </a:xfrm>
          <a:prstGeom prst="roundRect">
            <a:avLst/>
          </a:prstGeom>
          <a:solidFill>
            <a:schemeClr val="tx2"/>
          </a:solidFill>
        </p:spPr>
        <p:txBody>
          <a:bodyPr wrap="square" lIns="0" tIns="0" rIns="0" bIns="0" rtlCol="0" anchor="ctr">
            <a:noAutofit/>
          </a:bodyPr>
          <a:lstStyle/>
          <a:p>
            <a:pPr algn="ctr"/>
            <a:endParaRPr lang="sl-SI" sz="1200" dirty="0" err="1">
              <a:solidFill>
                <a:srgbClr val="FFFFFF"/>
              </a:solidFill>
              <a:latin typeface="Arial"/>
              <a:cs typeface="Arial"/>
            </a:endParaRPr>
          </a:p>
        </p:txBody>
      </p:sp>
      <p:sp>
        <p:nvSpPr>
          <p:cNvPr id="13" name="Rectangle: Rounded Corners 12">
            <a:extLst>
              <a:ext uri="{FF2B5EF4-FFF2-40B4-BE49-F238E27FC236}">
                <a16:creationId xmlns:a16="http://schemas.microsoft.com/office/drawing/2014/main" xmlns="" id="{49957B9D-3FF8-4192-A581-1021F200AD62}"/>
              </a:ext>
            </a:extLst>
          </p:cNvPr>
          <p:cNvSpPr/>
          <p:nvPr/>
        </p:nvSpPr>
        <p:spPr>
          <a:xfrm>
            <a:off x="2658291" y="2444931"/>
            <a:ext cx="914400" cy="102870"/>
          </a:xfrm>
          <a:prstGeom prst="roundRect">
            <a:avLst/>
          </a:prstGeom>
          <a:solidFill>
            <a:schemeClr val="tx2"/>
          </a:solidFill>
        </p:spPr>
        <p:txBody>
          <a:bodyPr wrap="square" lIns="0" tIns="0" rIns="0" bIns="0" rtlCol="0" anchor="ctr">
            <a:noAutofit/>
          </a:bodyPr>
          <a:lstStyle/>
          <a:p>
            <a:pPr algn="ctr"/>
            <a:endParaRPr lang="sl-SI" sz="1200" dirty="0" err="1">
              <a:solidFill>
                <a:srgbClr val="FFFFFF"/>
              </a:solidFill>
              <a:latin typeface="Arial"/>
              <a:cs typeface="Arial"/>
            </a:endParaRPr>
          </a:p>
        </p:txBody>
      </p:sp>
    </p:spTree>
    <p:extLst>
      <p:ext uri="{BB962C8B-B14F-4D97-AF65-F5344CB8AC3E}">
        <p14:creationId xmlns:p14="http://schemas.microsoft.com/office/powerpoint/2010/main" val="123315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GitHub Integration</a:t>
            </a:r>
          </a:p>
        </p:txBody>
      </p:sp>
      <p:sp>
        <p:nvSpPr>
          <p:cNvPr id="5" name="Text Placeholder 2">
            <a:extLst>
              <a:ext uri="{FF2B5EF4-FFF2-40B4-BE49-F238E27FC236}">
                <a16:creationId xmlns:a16="http://schemas.microsoft.com/office/drawing/2014/main" xmlns="" id="{A2972775-9BF4-484C-8190-8FD4B2DA8915}"/>
              </a:ext>
            </a:extLst>
          </p:cNvPr>
          <p:cNvSpPr txBox="1">
            <a:spLocks/>
          </p:cNvSpPr>
          <p:nvPr/>
        </p:nvSpPr>
        <p:spPr>
          <a:xfrm>
            <a:off x="228600" y="1123950"/>
            <a:ext cx="4114800" cy="3584448"/>
          </a:xfrm>
          <a:prstGeom prst="rect">
            <a:avLst/>
          </a:prstGeom>
        </p:spPr>
        <p:txBody>
          <a:bodyPr/>
          <a:lstStyle>
            <a:lvl1pPr algn="l" defTabSz="457200" rtl="0" fontAlgn="base">
              <a:spcBef>
                <a:spcPts val="1100"/>
              </a:spcBef>
              <a:spcAft>
                <a:spcPct val="0"/>
              </a:spcAft>
              <a:buFont typeface="Arial" panose="020B0604020202020204" pitchFamily="34" charset="0"/>
              <a:defRPr sz="1400" kern="1200">
                <a:solidFill>
                  <a:schemeClr val="tx1"/>
                </a:solidFill>
                <a:latin typeface="+mn-lt"/>
                <a:ea typeface="Arial" charset="0"/>
                <a:cs typeface="Arial" charset="0"/>
              </a:defRPr>
            </a:lvl1pPr>
            <a:lvl2pPr marL="173038" indent="-173038" algn="l" defTabSz="457200" rtl="0" fontAlgn="base">
              <a:spcBef>
                <a:spcPts val="1100"/>
              </a:spcBef>
              <a:spcAft>
                <a:spcPct val="0"/>
              </a:spcAft>
              <a:buFont typeface="Arial" panose="020B0604020202020204" pitchFamily="34" charset="0"/>
              <a:buChar char="–"/>
              <a:defRPr sz="1400" kern="1200">
                <a:solidFill>
                  <a:schemeClr val="tx1"/>
                </a:solidFill>
                <a:latin typeface="+mn-lt"/>
                <a:ea typeface="Arial" charset="0"/>
                <a:cs typeface="Arial" charset="0"/>
              </a:defRPr>
            </a:lvl2pPr>
            <a:lvl3pPr marL="396875" indent="-173038" algn="l" defTabSz="457200" rtl="0" fontAlgn="base">
              <a:spcBef>
                <a:spcPts val="1100"/>
              </a:spcBef>
              <a:spcAft>
                <a:spcPct val="0"/>
              </a:spcAft>
              <a:buFont typeface="Arial" panose="020B0604020202020204" pitchFamily="34" charset="0"/>
              <a:buChar char="•"/>
              <a:defRPr sz="1400" kern="1200">
                <a:solidFill>
                  <a:schemeClr val="tx1"/>
                </a:solidFill>
                <a:latin typeface="+mn-lt"/>
                <a:ea typeface="Arial" charset="0"/>
                <a:cs typeface="Arial" charset="0"/>
              </a:defRPr>
            </a:lvl3pPr>
            <a:lvl4pPr marL="625475" indent="-168275" algn="l" defTabSz="457200" rtl="0" fontAlgn="base">
              <a:spcBef>
                <a:spcPts val="1100"/>
              </a:spcBef>
              <a:spcAft>
                <a:spcPct val="0"/>
              </a:spcAft>
              <a:buFont typeface="Arial" panose="020B0604020202020204" pitchFamily="34" charset="0"/>
              <a:buChar char="–"/>
              <a:defRPr sz="1400" kern="1200">
                <a:solidFill>
                  <a:schemeClr val="tx1"/>
                </a:solidFill>
                <a:latin typeface="+mn-lt"/>
                <a:ea typeface="Arial" charset="0"/>
                <a:cs typeface="Arial" charset="0"/>
              </a:defRPr>
            </a:lvl4pPr>
            <a:lvl5pPr marL="803275" indent="-173038" algn="l" defTabSz="457200" rtl="0" fontAlgn="base">
              <a:spcBef>
                <a:spcPts val="1100"/>
              </a:spcBef>
              <a:spcAft>
                <a:spcPct val="0"/>
              </a:spcAft>
              <a:buFont typeface="Arial" panose="020B0604020202020204" pitchFamily="34" charset="0"/>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600" dirty="0"/>
              <a:t>When starting a project you can:</a:t>
            </a:r>
          </a:p>
          <a:p>
            <a:pPr marL="458788" lvl="1" indent="-285750">
              <a:buFont typeface="Arial" panose="020B0604020202020204" pitchFamily="34" charset="0"/>
              <a:buChar char="•"/>
            </a:pPr>
            <a:r>
              <a:rPr lang="sl-SI" sz="1600" dirty="0"/>
              <a:t>Create new project</a:t>
            </a:r>
          </a:p>
          <a:p>
            <a:pPr marL="458788" lvl="1" indent="-285750">
              <a:buFont typeface="Arial" panose="020B0604020202020204" pitchFamily="34" charset="0"/>
              <a:buChar char="•"/>
            </a:pPr>
            <a:r>
              <a:rPr lang="sl-SI" sz="1600" dirty="0"/>
              <a:t>Import a project</a:t>
            </a:r>
          </a:p>
          <a:p>
            <a:pPr marL="458788" lvl="1" indent="-285750">
              <a:buFont typeface="Arial" panose="020B0604020202020204" pitchFamily="34" charset="0"/>
              <a:buChar char="•"/>
            </a:pPr>
            <a:r>
              <a:rPr lang="sl-SI" sz="1600" b="1" dirty="0">
                <a:solidFill>
                  <a:schemeClr val="accent6"/>
                </a:solidFill>
              </a:rPr>
              <a:t>Connect to </a:t>
            </a:r>
            <a:r>
              <a:rPr lang="en-US" sz="1600" b="1" dirty="0" smtClean="0">
                <a:solidFill>
                  <a:schemeClr val="accent6"/>
                </a:solidFill>
              </a:rPr>
              <a:t>a </a:t>
            </a:r>
            <a:r>
              <a:rPr lang="sl-SI" sz="1600" b="1" dirty="0" smtClean="0">
                <a:solidFill>
                  <a:schemeClr val="accent6"/>
                </a:solidFill>
              </a:rPr>
              <a:t>project</a:t>
            </a:r>
            <a:r>
              <a:rPr lang="en-US" sz="1600" b="1" dirty="0" smtClean="0">
                <a:solidFill>
                  <a:schemeClr val="accent6"/>
                </a:solidFill>
              </a:rPr>
              <a:t/>
            </a:r>
            <a:br>
              <a:rPr lang="en-US" sz="1600" b="1" dirty="0" smtClean="0">
                <a:solidFill>
                  <a:schemeClr val="accent6"/>
                </a:solidFill>
              </a:rPr>
            </a:br>
            <a:r>
              <a:rPr lang="sl-SI" sz="1600" b="1" dirty="0" smtClean="0">
                <a:solidFill>
                  <a:schemeClr val="accent6"/>
                </a:solidFill>
              </a:rPr>
              <a:t>on </a:t>
            </a:r>
            <a:r>
              <a:rPr lang="sl-SI" sz="1600" b="1" dirty="0">
                <a:solidFill>
                  <a:schemeClr val="accent6"/>
                </a:solidFill>
              </a:rPr>
              <a:t>GitHub</a:t>
            </a:r>
            <a:endParaRPr lang="en-GB" sz="1600" b="1" dirty="0">
              <a:solidFill>
                <a:schemeClr val="accent6"/>
              </a:solidFill>
            </a:endParaRPr>
          </a:p>
          <a:p>
            <a:endParaRPr lang="sl-SI" dirty="0"/>
          </a:p>
        </p:txBody>
      </p:sp>
      <p:pic>
        <p:nvPicPr>
          <p:cNvPr id="3" name="Picture 2">
            <a:extLst>
              <a:ext uri="{FF2B5EF4-FFF2-40B4-BE49-F238E27FC236}">
                <a16:creationId xmlns:a16="http://schemas.microsoft.com/office/drawing/2014/main" xmlns="" id="{0433B257-B9D2-4D6E-99BA-E22E50B6D24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95721" y="458823"/>
            <a:ext cx="4745360" cy="4412742"/>
          </a:xfrm>
          <a:prstGeom prst="rect">
            <a:avLst/>
          </a:prstGeom>
        </p:spPr>
      </p:pic>
    </p:spTree>
    <p:extLst>
      <p:ext uri="{BB962C8B-B14F-4D97-AF65-F5344CB8AC3E}">
        <p14:creationId xmlns:p14="http://schemas.microsoft.com/office/powerpoint/2010/main" val="151109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67147"/>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84" name="Rectangle 83"/>
          <p:cNvSpPr/>
          <p:nvPr/>
        </p:nvSpPr>
        <p:spPr>
          <a:xfrm>
            <a:off x="4580729" y="867147"/>
            <a:ext cx="4563271" cy="4271158"/>
          </a:xfrm>
          <a:prstGeom prst="rect">
            <a:avLst/>
          </a:prstGeom>
          <a:solidFill>
            <a:schemeClr val="bg2">
              <a:lumMod val="95000"/>
            </a:schemeClr>
          </a:solidFill>
          <a:ln>
            <a:noFill/>
          </a:ln>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051" name="Rectangle 2050"/>
          <p:cNvSpPr/>
          <p:nvPr/>
        </p:nvSpPr>
        <p:spPr>
          <a:xfrm>
            <a:off x="0" y="867147"/>
            <a:ext cx="4566805" cy="4274114"/>
          </a:xfrm>
          <a:prstGeom prst="rect">
            <a:avLst/>
          </a:prstGeom>
          <a:solidFill>
            <a:schemeClr val="bg2">
              <a:lumMod val="95000"/>
            </a:schemeClr>
          </a:solidFill>
          <a:ln>
            <a:noFill/>
          </a:ln>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16" name="Title 15"/>
          <p:cNvSpPr>
            <a:spLocks noGrp="1"/>
          </p:cNvSpPr>
          <p:nvPr>
            <p:ph type="title"/>
          </p:nvPr>
        </p:nvSpPr>
        <p:spPr>
          <a:xfrm>
            <a:off x="228599" y="265563"/>
            <a:ext cx="4600977" cy="381000"/>
          </a:xfrm>
        </p:spPr>
        <p:txBody>
          <a:bodyPr/>
          <a:lstStyle/>
          <a:p>
            <a:r>
              <a:rPr lang="en-US" dirty="0" smtClean="0">
                <a:solidFill>
                  <a:schemeClr val="bg2"/>
                </a:solidFill>
              </a:rPr>
              <a:t>Why is Data Science Essential?</a:t>
            </a:r>
            <a:endParaRPr lang="en-US" dirty="0">
              <a:solidFill>
                <a:schemeClr val="bg2"/>
              </a:solidFill>
            </a:endParaRPr>
          </a:p>
        </p:txBody>
      </p:sp>
      <p:sp>
        <p:nvSpPr>
          <p:cNvPr id="2048" name="Rectangle 2047"/>
          <p:cNvSpPr/>
          <p:nvPr/>
        </p:nvSpPr>
        <p:spPr>
          <a:xfrm>
            <a:off x="0" y="859163"/>
            <a:ext cx="4570713" cy="646044"/>
          </a:xfrm>
          <a:prstGeom prst="rect">
            <a:avLst/>
          </a:prstGeom>
          <a:solidFill>
            <a:schemeClr val="bg1">
              <a:lumMod val="75000"/>
              <a:lumOff val="25000"/>
            </a:schemeClr>
          </a:solidFill>
          <a:ln>
            <a:noFill/>
          </a:ln>
        </p:spPr>
        <p:txBody>
          <a:bodyPr wrap="square" lIns="0" tIns="0" rIns="0" bIns="0" rtlCol="0" anchor="ctr">
            <a:noAutofit/>
          </a:bodyPr>
          <a:lstStyle/>
          <a:p>
            <a:pPr algn="ctr"/>
            <a:r>
              <a:rPr lang="en-US" sz="2000" dirty="0" smtClean="0">
                <a:solidFill>
                  <a:srgbClr val="FFFFFF"/>
                </a:solidFill>
                <a:latin typeface="Arial"/>
                <a:cs typeface="Arial"/>
              </a:rPr>
              <a:t>Complexity</a:t>
            </a:r>
            <a:endParaRPr lang="en-US" sz="2000" dirty="0">
              <a:solidFill>
                <a:srgbClr val="FFFFFF"/>
              </a:solidFill>
              <a:latin typeface="Arial"/>
              <a:cs typeface="Arial"/>
            </a:endParaRPr>
          </a:p>
        </p:txBody>
      </p:sp>
      <p:sp>
        <p:nvSpPr>
          <p:cNvPr id="77" name="Rectangle 76"/>
          <p:cNvSpPr/>
          <p:nvPr/>
        </p:nvSpPr>
        <p:spPr>
          <a:xfrm>
            <a:off x="4573287" y="859163"/>
            <a:ext cx="4570713" cy="646044"/>
          </a:xfrm>
          <a:prstGeom prst="rect">
            <a:avLst/>
          </a:prstGeom>
          <a:solidFill>
            <a:schemeClr val="accent2">
              <a:lumMod val="60000"/>
              <a:lumOff val="40000"/>
            </a:schemeClr>
          </a:solidFill>
          <a:ln>
            <a:noFill/>
          </a:ln>
        </p:spPr>
        <p:txBody>
          <a:bodyPr wrap="square" lIns="0" tIns="0" rIns="0" bIns="0" rtlCol="0" anchor="ctr">
            <a:noAutofit/>
          </a:bodyPr>
          <a:lstStyle/>
          <a:p>
            <a:pPr algn="ctr"/>
            <a:r>
              <a:rPr lang="en-US" sz="2000" dirty="0" smtClean="0">
                <a:solidFill>
                  <a:srgbClr val="FFFFFF"/>
                </a:solidFill>
                <a:latin typeface="Arial"/>
                <a:cs typeface="Arial"/>
              </a:rPr>
              <a:t>Data Volume</a:t>
            </a:r>
            <a:endParaRPr lang="en-US" sz="2000" dirty="0">
              <a:solidFill>
                <a:srgbClr val="FFFFFF"/>
              </a:solidFill>
              <a:latin typeface="Arial"/>
              <a:cs typeface="Arial"/>
            </a:endParaRPr>
          </a:p>
        </p:txBody>
      </p:sp>
      <p:sp>
        <p:nvSpPr>
          <p:cNvPr id="80" name="TextBox 79"/>
          <p:cNvSpPr txBox="1"/>
          <p:nvPr/>
        </p:nvSpPr>
        <p:spPr>
          <a:xfrm>
            <a:off x="407308" y="3744718"/>
            <a:ext cx="3573414" cy="584775"/>
          </a:xfrm>
          <a:prstGeom prst="rect">
            <a:avLst/>
          </a:prstGeom>
          <a:noFill/>
        </p:spPr>
        <p:txBody>
          <a:bodyPr wrap="none" rtlCol="0">
            <a:spAutoFit/>
          </a:bodyPr>
          <a:lstStyle/>
          <a:p>
            <a:pPr algn="ctr" defTabSz="914400" fontAlgn="base">
              <a:spcBef>
                <a:spcPct val="0"/>
              </a:spcBef>
              <a:spcAft>
                <a:spcPct val="0"/>
              </a:spcAft>
            </a:pPr>
            <a:r>
              <a:rPr lang="en-US" sz="1600" dirty="0" smtClean="0">
                <a:solidFill>
                  <a:srgbClr val="000000"/>
                </a:solidFill>
                <a:ea typeface="ＭＳ Ｐゴシック" charset="0"/>
              </a:rPr>
              <a:t>Real world problems contain</a:t>
            </a:r>
          </a:p>
          <a:p>
            <a:pPr algn="ctr" defTabSz="914400" fontAlgn="base">
              <a:spcBef>
                <a:spcPct val="0"/>
              </a:spcBef>
              <a:spcAft>
                <a:spcPct val="0"/>
              </a:spcAft>
            </a:pPr>
            <a:r>
              <a:rPr lang="en-US" sz="1600" dirty="0" smtClean="0">
                <a:solidFill>
                  <a:srgbClr val="000000"/>
                </a:solidFill>
                <a:ea typeface="ＭＳ Ｐゴシック" charset="0"/>
              </a:rPr>
              <a:t>100s of trucks and 1000s of locations</a:t>
            </a:r>
            <a:endParaRPr lang="en-US" sz="1600" dirty="0">
              <a:solidFill>
                <a:srgbClr val="000000"/>
              </a:solidFill>
              <a:ea typeface="ＭＳ Ｐゴシック" charset="0"/>
            </a:endParaRPr>
          </a:p>
        </p:txBody>
      </p:sp>
      <p:sp>
        <p:nvSpPr>
          <p:cNvPr id="81" name="TextBox 80"/>
          <p:cNvSpPr txBox="1"/>
          <p:nvPr/>
        </p:nvSpPr>
        <p:spPr>
          <a:xfrm>
            <a:off x="480743" y="4358542"/>
            <a:ext cx="3426544" cy="584775"/>
          </a:xfrm>
          <a:prstGeom prst="rect">
            <a:avLst/>
          </a:prstGeom>
          <a:noFill/>
        </p:spPr>
        <p:txBody>
          <a:bodyPr wrap="square" rtlCol="0">
            <a:spAutoFit/>
          </a:bodyPr>
          <a:lstStyle/>
          <a:p>
            <a:pPr algn="ctr" defTabSz="914400" fontAlgn="base">
              <a:spcBef>
                <a:spcPct val="0"/>
              </a:spcBef>
              <a:spcAft>
                <a:spcPct val="0"/>
              </a:spcAft>
            </a:pPr>
            <a:r>
              <a:rPr lang="en-US" sz="1600" b="1" dirty="0">
                <a:solidFill>
                  <a:schemeClr val="bg1">
                    <a:lumMod val="75000"/>
                    <a:lumOff val="25000"/>
                  </a:schemeClr>
                </a:solidFill>
                <a:ea typeface="ＭＳ Ｐゴシック" charset="0"/>
              </a:rPr>
              <a:t>There are more </a:t>
            </a:r>
            <a:r>
              <a:rPr lang="en-US" sz="1600" b="1" dirty="0" smtClean="0">
                <a:solidFill>
                  <a:schemeClr val="bg1">
                    <a:lumMod val="75000"/>
                    <a:lumOff val="25000"/>
                  </a:schemeClr>
                </a:solidFill>
                <a:ea typeface="ＭＳ Ｐゴシック" charset="0"/>
              </a:rPr>
              <a:t>possibilities</a:t>
            </a:r>
            <a:br>
              <a:rPr lang="en-US" sz="1600" b="1" dirty="0" smtClean="0">
                <a:solidFill>
                  <a:schemeClr val="bg1">
                    <a:lumMod val="75000"/>
                    <a:lumOff val="25000"/>
                  </a:schemeClr>
                </a:solidFill>
                <a:ea typeface="ＭＳ Ｐゴシック" charset="0"/>
              </a:rPr>
            </a:br>
            <a:r>
              <a:rPr lang="en-US" sz="1600" b="1" dirty="0" smtClean="0">
                <a:solidFill>
                  <a:schemeClr val="bg1">
                    <a:lumMod val="75000"/>
                    <a:lumOff val="25000"/>
                  </a:schemeClr>
                </a:solidFill>
                <a:ea typeface="ＭＳ Ｐゴシック" charset="0"/>
              </a:rPr>
              <a:t>than grains </a:t>
            </a:r>
            <a:r>
              <a:rPr lang="en-US" sz="1600" b="1" dirty="0">
                <a:solidFill>
                  <a:schemeClr val="bg1">
                    <a:lumMod val="75000"/>
                    <a:lumOff val="25000"/>
                  </a:schemeClr>
                </a:solidFill>
                <a:ea typeface="ＭＳ Ｐゴシック" charset="0"/>
              </a:rPr>
              <a:t>of </a:t>
            </a:r>
            <a:r>
              <a:rPr lang="en-US" sz="1600" b="1" dirty="0" smtClean="0">
                <a:solidFill>
                  <a:schemeClr val="bg1">
                    <a:lumMod val="75000"/>
                    <a:lumOff val="25000"/>
                  </a:schemeClr>
                </a:solidFill>
                <a:ea typeface="ＭＳ Ｐゴシック" charset="0"/>
              </a:rPr>
              <a:t>sand </a:t>
            </a:r>
            <a:r>
              <a:rPr lang="en-US" sz="1600" b="1" dirty="0">
                <a:solidFill>
                  <a:schemeClr val="bg1">
                    <a:lumMod val="75000"/>
                    <a:lumOff val="25000"/>
                  </a:schemeClr>
                </a:solidFill>
                <a:ea typeface="ＭＳ Ｐゴシック" charset="0"/>
              </a:rPr>
              <a:t>in the world</a:t>
            </a:r>
          </a:p>
        </p:txBody>
      </p:sp>
      <p:sp>
        <p:nvSpPr>
          <p:cNvPr id="82" name="TextBox 81"/>
          <p:cNvSpPr txBox="1"/>
          <p:nvPr/>
        </p:nvSpPr>
        <p:spPr>
          <a:xfrm>
            <a:off x="2364262" y="1726613"/>
            <a:ext cx="1893467" cy="815608"/>
          </a:xfrm>
          <a:prstGeom prst="rect">
            <a:avLst/>
          </a:prstGeom>
          <a:noFill/>
        </p:spPr>
        <p:txBody>
          <a:bodyPr wrap="none" rtlCol="0">
            <a:spAutoFit/>
          </a:bodyPr>
          <a:lstStyle/>
          <a:p>
            <a:pPr algn="ctr" defTabSz="914400" fontAlgn="base">
              <a:spcBef>
                <a:spcPct val="0"/>
              </a:spcBef>
              <a:spcAft>
                <a:spcPct val="0"/>
              </a:spcAft>
            </a:pPr>
            <a:r>
              <a:rPr lang="en-US" sz="1400" dirty="0">
                <a:solidFill>
                  <a:srgbClr val="000000"/>
                </a:solidFill>
                <a:ea typeface="ＭＳ Ｐゴシック" charset="0"/>
              </a:rPr>
              <a:t>A single truck </a:t>
            </a:r>
            <a:r>
              <a:rPr lang="en-US" sz="1400" dirty="0" smtClean="0">
                <a:solidFill>
                  <a:srgbClr val="000000"/>
                </a:solidFill>
                <a:ea typeface="ＭＳ Ｐゴシック" charset="0"/>
              </a:rPr>
              <a:t>visiting</a:t>
            </a:r>
            <a:br>
              <a:rPr lang="en-US" sz="1400" dirty="0" smtClean="0">
                <a:solidFill>
                  <a:srgbClr val="000000"/>
                </a:solidFill>
                <a:ea typeface="ＭＳ Ｐゴシック" charset="0"/>
              </a:rPr>
            </a:br>
            <a:r>
              <a:rPr lang="en-US" sz="1400" dirty="0" smtClean="0">
                <a:solidFill>
                  <a:srgbClr val="000000"/>
                </a:solidFill>
                <a:ea typeface="ＭＳ Ｐゴシック" charset="0"/>
              </a:rPr>
              <a:t>5 different locations:</a:t>
            </a:r>
          </a:p>
          <a:p>
            <a:pPr algn="ctr" defTabSz="914400" fontAlgn="base">
              <a:spcBef>
                <a:spcPts val="600"/>
              </a:spcBef>
              <a:spcAft>
                <a:spcPct val="0"/>
              </a:spcAft>
            </a:pPr>
            <a:r>
              <a:rPr lang="en-US" sz="1400" b="1" dirty="0" smtClean="0">
                <a:solidFill>
                  <a:srgbClr val="000000"/>
                </a:solidFill>
                <a:ea typeface="ＭＳ Ｐゴシック" charset="0"/>
              </a:rPr>
              <a:t>120 different routes </a:t>
            </a:r>
            <a:endParaRPr lang="en-US" sz="1400" b="1" dirty="0">
              <a:solidFill>
                <a:srgbClr val="000000"/>
              </a:solidFill>
              <a:ea typeface="ＭＳ Ｐゴシック" charset="0"/>
            </a:endParaRPr>
          </a:p>
        </p:txBody>
      </p:sp>
      <p:sp>
        <p:nvSpPr>
          <p:cNvPr id="95" name="TextBox 94"/>
          <p:cNvSpPr txBox="1"/>
          <p:nvPr/>
        </p:nvSpPr>
        <p:spPr>
          <a:xfrm>
            <a:off x="2369478" y="2626343"/>
            <a:ext cx="1882182" cy="1031051"/>
          </a:xfrm>
          <a:prstGeom prst="rect">
            <a:avLst/>
          </a:prstGeom>
          <a:noFill/>
        </p:spPr>
        <p:txBody>
          <a:bodyPr wrap="none" rtlCol="0">
            <a:spAutoFit/>
          </a:bodyPr>
          <a:lstStyle/>
          <a:p>
            <a:pPr algn="ctr" defTabSz="914400" fontAlgn="base">
              <a:spcBef>
                <a:spcPct val="0"/>
              </a:spcBef>
              <a:spcAft>
                <a:spcPct val="0"/>
              </a:spcAft>
            </a:pPr>
            <a:r>
              <a:rPr lang="en-US" sz="1400" dirty="0">
                <a:solidFill>
                  <a:srgbClr val="000000"/>
                </a:solidFill>
                <a:ea typeface="ＭＳ Ｐゴシック" charset="0"/>
              </a:rPr>
              <a:t>A single truck </a:t>
            </a:r>
            <a:r>
              <a:rPr lang="en-US" sz="1400" dirty="0" smtClean="0">
                <a:solidFill>
                  <a:srgbClr val="000000"/>
                </a:solidFill>
                <a:ea typeface="ＭＳ Ｐゴシック" charset="0"/>
              </a:rPr>
              <a:t>visiting</a:t>
            </a:r>
            <a:br>
              <a:rPr lang="en-US" sz="1400" dirty="0" smtClean="0">
                <a:solidFill>
                  <a:srgbClr val="000000"/>
                </a:solidFill>
                <a:ea typeface="ＭＳ Ｐゴシック" charset="0"/>
              </a:rPr>
            </a:br>
            <a:r>
              <a:rPr lang="en-US" sz="1400" dirty="0" smtClean="0">
                <a:solidFill>
                  <a:srgbClr val="000000"/>
                </a:solidFill>
                <a:ea typeface="ＭＳ Ｐゴシック" charset="0"/>
              </a:rPr>
              <a:t>10 different locations:</a:t>
            </a:r>
          </a:p>
          <a:p>
            <a:pPr algn="ctr" defTabSz="914400" fontAlgn="base">
              <a:spcBef>
                <a:spcPts val="600"/>
              </a:spcBef>
              <a:spcAft>
                <a:spcPct val="0"/>
              </a:spcAft>
            </a:pPr>
            <a:r>
              <a:rPr lang="en-US" sz="1400" b="1" dirty="0" smtClean="0">
                <a:solidFill>
                  <a:srgbClr val="000000"/>
                </a:solidFill>
                <a:ea typeface="ＭＳ Ｐゴシック" charset="0"/>
              </a:rPr>
              <a:t>Over 3 million</a:t>
            </a:r>
            <a:br>
              <a:rPr lang="en-US" sz="1400" b="1" dirty="0" smtClean="0">
                <a:solidFill>
                  <a:srgbClr val="000000"/>
                </a:solidFill>
                <a:ea typeface="ＭＳ Ｐゴシック" charset="0"/>
              </a:rPr>
            </a:br>
            <a:r>
              <a:rPr lang="en-US" sz="1400" b="1" dirty="0" smtClean="0">
                <a:solidFill>
                  <a:srgbClr val="000000"/>
                </a:solidFill>
                <a:ea typeface="ＭＳ Ｐゴシック" charset="0"/>
              </a:rPr>
              <a:t>different routes </a:t>
            </a:r>
            <a:endParaRPr lang="en-US" sz="1400" b="1" dirty="0">
              <a:solidFill>
                <a:srgbClr val="000000"/>
              </a:solidFill>
              <a:ea typeface="ＭＳ Ｐゴシック" charset="0"/>
            </a:endParaRPr>
          </a:p>
        </p:txBody>
      </p:sp>
      <p:pic>
        <p:nvPicPr>
          <p:cNvPr id="96" name="Picture 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8789" y="2033200"/>
            <a:ext cx="1370167" cy="1141241"/>
          </a:xfrm>
          <a:prstGeom prst="rect">
            <a:avLst/>
          </a:prstGeom>
        </p:spPr>
      </p:pic>
      <p:pic>
        <p:nvPicPr>
          <p:cNvPr id="97" name="Picture 2" descr="mage result for solar system"/>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07798" y="2023548"/>
            <a:ext cx="1428161" cy="1141241"/>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5195516" y="1738042"/>
            <a:ext cx="1572866" cy="276999"/>
          </a:xfrm>
          <a:prstGeom prst="rect">
            <a:avLst/>
          </a:prstGeom>
          <a:noFill/>
        </p:spPr>
        <p:txBody>
          <a:bodyPr wrap="none" rtlCol="0">
            <a:spAutoFit/>
          </a:bodyPr>
          <a:lstStyle/>
          <a:p>
            <a:pPr algn="ctr"/>
            <a:r>
              <a:rPr lang="en-US" sz="1200" b="1" dirty="0" smtClean="0">
                <a:solidFill>
                  <a:srgbClr val="000000"/>
                </a:solidFill>
              </a:rPr>
              <a:t>1995:</a:t>
            </a:r>
            <a:r>
              <a:rPr lang="en-US" sz="1200" dirty="0" smtClean="0">
                <a:solidFill>
                  <a:srgbClr val="000000"/>
                </a:solidFill>
              </a:rPr>
              <a:t> 130 </a:t>
            </a:r>
            <a:r>
              <a:rPr lang="en-US" sz="1200" dirty="0">
                <a:solidFill>
                  <a:srgbClr val="000000"/>
                </a:solidFill>
              </a:rPr>
              <a:t>billion GB</a:t>
            </a:r>
            <a:endParaRPr lang="en-US" sz="1200" b="1" dirty="0">
              <a:solidFill>
                <a:srgbClr val="000000"/>
              </a:solidFill>
            </a:endParaRPr>
          </a:p>
        </p:txBody>
      </p:sp>
      <p:sp>
        <p:nvSpPr>
          <p:cNvPr id="99" name="TextBox 98"/>
          <p:cNvSpPr txBox="1"/>
          <p:nvPr/>
        </p:nvSpPr>
        <p:spPr>
          <a:xfrm>
            <a:off x="6945148" y="1738042"/>
            <a:ext cx="1540806" cy="276999"/>
          </a:xfrm>
          <a:prstGeom prst="rect">
            <a:avLst/>
          </a:prstGeom>
          <a:noFill/>
        </p:spPr>
        <p:txBody>
          <a:bodyPr wrap="none" rtlCol="0">
            <a:spAutoFit/>
          </a:bodyPr>
          <a:lstStyle/>
          <a:p>
            <a:pPr algn="ctr"/>
            <a:r>
              <a:rPr lang="en-US" sz="1200" b="1" dirty="0" smtClean="0">
                <a:solidFill>
                  <a:srgbClr val="000000"/>
                </a:solidFill>
                <a:ea typeface="Arial" charset="0"/>
                <a:cs typeface="Arial" charset="0"/>
              </a:rPr>
              <a:t>2020:</a:t>
            </a:r>
            <a:r>
              <a:rPr lang="en-US" sz="1200" dirty="0" smtClean="0">
                <a:solidFill>
                  <a:srgbClr val="000000"/>
                </a:solidFill>
                <a:ea typeface="Arial" charset="0"/>
                <a:cs typeface="Arial" charset="0"/>
              </a:rPr>
              <a:t> 40 </a:t>
            </a:r>
            <a:r>
              <a:rPr lang="en-US" sz="1200" dirty="0">
                <a:solidFill>
                  <a:srgbClr val="000000"/>
                </a:solidFill>
                <a:ea typeface="Arial" charset="0"/>
                <a:cs typeface="Arial" charset="0"/>
              </a:rPr>
              <a:t>trillion GB</a:t>
            </a:r>
          </a:p>
        </p:txBody>
      </p:sp>
      <p:sp>
        <p:nvSpPr>
          <p:cNvPr id="100" name="Content Placeholder 2"/>
          <p:cNvSpPr txBox="1">
            <a:spLocks/>
          </p:cNvSpPr>
          <p:nvPr/>
        </p:nvSpPr>
        <p:spPr bwMode="auto">
          <a:xfrm>
            <a:off x="5271744" y="3333033"/>
            <a:ext cx="3254978" cy="9707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4290" rIns="68580" bIns="34290" numCol="1" anchor="t" anchorCtr="0" compatLnSpc="1">
            <a:prstTxWarp prst="textNoShape">
              <a:avLst/>
            </a:prstTxWarp>
            <a:noAutofit/>
          </a:bodyPr>
          <a:lstStyle>
            <a:lvl1pPr marL="176213" indent="-176213" algn="l" rtl="0" eaLnBrk="1" fontAlgn="base" hangingPunct="1">
              <a:spcBef>
                <a:spcPct val="20000"/>
              </a:spcBef>
              <a:spcAft>
                <a:spcPct val="0"/>
              </a:spcAft>
              <a:buClr>
                <a:schemeClr val="tx1"/>
              </a:buClr>
              <a:buFont typeface="Wingdings" charset="0"/>
              <a:buChar char="§"/>
              <a:defRPr sz="2000" b="1">
                <a:solidFill>
                  <a:srgbClr val="000000"/>
                </a:solidFill>
                <a:latin typeface="+mn-lt"/>
                <a:ea typeface="+mn-ea"/>
                <a:cs typeface="ＭＳ Ｐゴシック" charset="0"/>
              </a:defRPr>
            </a:lvl1pPr>
            <a:lvl2pPr marL="515938" indent="-225425" algn="l" rtl="0" eaLnBrk="1" fontAlgn="base" hangingPunct="1">
              <a:spcBef>
                <a:spcPct val="20000"/>
              </a:spcBef>
              <a:spcAft>
                <a:spcPct val="0"/>
              </a:spcAft>
              <a:buClr>
                <a:schemeClr val="tx1"/>
              </a:buClr>
              <a:buFont typeface="Symbol" charset="0"/>
              <a:buChar char="-"/>
              <a:defRPr sz="1800">
                <a:solidFill>
                  <a:schemeClr val="tx1"/>
                </a:solidFill>
                <a:latin typeface="+mn-lt"/>
                <a:ea typeface="+mn-ea"/>
              </a:defRPr>
            </a:lvl2pPr>
            <a:lvl3pPr marL="804863" indent="-171450" algn="l" rtl="0" eaLnBrk="1" fontAlgn="base" hangingPunct="1">
              <a:spcBef>
                <a:spcPct val="20000"/>
              </a:spcBef>
              <a:spcAft>
                <a:spcPct val="0"/>
              </a:spcAft>
              <a:buClr>
                <a:schemeClr val="tx1"/>
              </a:buClr>
              <a:buChar char="•"/>
              <a:defRPr sz="1600">
                <a:solidFill>
                  <a:schemeClr val="tx1"/>
                </a:solidFill>
                <a:latin typeface="+mn-lt"/>
                <a:ea typeface="+mn-ea"/>
              </a:defRPr>
            </a:lvl3pPr>
            <a:lvl4pPr marL="1430338" indent="-176213" algn="l" rtl="0" eaLnBrk="1" fontAlgn="base" hangingPunct="1">
              <a:spcBef>
                <a:spcPct val="20000"/>
              </a:spcBef>
              <a:spcAft>
                <a:spcPct val="0"/>
              </a:spcAft>
              <a:buClr>
                <a:schemeClr val="tx1"/>
              </a:buClr>
              <a:buChar char="•"/>
              <a:defRPr sz="1400">
                <a:solidFill>
                  <a:schemeClr val="tx1"/>
                </a:solidFill>
                <a:latin typeface="+mn-lt"/>
                <a:ea typeface="+mn-ea"/>
              </a:defRPr>
            </a:lvl4pPr>
            <a:lvl5pPr marL="1719263" indent="-7938" algn="l" rtl="0" eaLnBrk="1" fontAlgn="base" hangingPunct="1">
              <a:spcBef>
                <a:spcPct val="20000"/>
              </a:spcBef>
              <a:spcAft>
                <a:spcPct val="0"/>
              </a:spcAft>
              <a:buClr>
                <a:schemeClr val="tx1"/>
              </a:buClr>
              <a:defRPr sz="1200">
                <a:solidFill>
                  <a:schemeClr val="tx1"/>
                </a:solidFill>
                <a:latin typeface="+mn-lt"/>
                <a:ea typeface="+mn-ea"/>
              </a:defRPr>
            </a:lvl5pPr>
            <a:lvl6pPr marL="2176463" indent="-7938" algn="l" rtl="0" eaLnBrk="1" fontAlgn="base" hangingPunct="1">
              <a:spcBef>
                <a:spcPct val="20000"/>
              </a:spcBef>
              <a:spcAft>
                <a:spcPct val="0"/>
              </a:spcAft>
              <a:buClr>
                <a:schemeClr val="tx1"/>
              </a:buClr>
              <a:defRPr sz="1200">
                <a:solidFill>
                  <a:schemeClr val="tx1"/>
                </a:solidFill>
                <a:latin typeface="+mn-lt"/>
                <a:ea typeface="+mn-ea"/>
              </a:defRPr>
            </a:lvl6pPr>
            <a:lvl7pPr marL="2633663" indent="-7938" algn="l" rtl="0" eaLnBrk="1" fontAlgn="base" hangingPunct="1">
              <a:spcBef>
                <a:spcPct val="20000"/>
              </a:spcBef>
              <a:spcAft>
                <a:spcPct val="0"/>
              </a:spcAft>
              <a:buClr>
                <a:schemeClr val="tx1"/>
              </a:buClr>
              <a:defRPr sz="1200">
                <a:solidFill>
                  <a:schemeClr val="tx1"/>
                </a:solidFill>
                <a:latin typeface="+mn-lt"/>
                <a:ea typeface="+mn-ea"/>
              </a:defRPr>
            </a:lvl7pPr>
            <a:lvl8pPr marL="3090863" indent="-7938" algn="l" rtl="0" eaLnBrk="1" fontAlgn="base" hangingPunct="1">
              <a:spcBef>
                <a:spcPct val="20000"/>
              </a:spcBef>
              <a:spcAft>
                <a:spcPct val="0"/>
              </a:spcAft>
              <a:buClr>
                <a:schemeClr val="tx1"/>
              </a:buClr>
              <a:defRPr sz="1200">
                <a:solidFill>
                  <a:schemeClr val="tx1"/>
                </a:solidFill>
                <a:latin typeface="+mn-lt"/>
                <a:ea typeface="+mn-ea"/>
              </a:defRPr>
            </a:lvl8pPr>
            <a:lvl9pPr marL="3548063" indent="-7938" algn="l" rtl="0" eaLnBrk="1" fontAlgn="base" hangingPunct="1">
              <a:spcBef>
                <a:spcPct val="20000"/>
              </a:spcBef>
              <a:spcAft>
                <a:spcPct val="0"/>
              </a:spcAft>
              <a:buClr>
                <a:schemeClr val="tx1"/>
              </a:buClr>
              <a:defRPr sz="1200">
                <a:solidFill>
                  <a:schemeClr val="tx1"/>
                </a:solidFill>
                <a:latin typeface="+mn-lt"/>
                <a:ea typeface="+mn-ea"/>
              </a:defRPr>
            </a:lvl9pPr>
          </a:lstStyle>
          <a:p>
            <a:pPr marL="0" indent="0" algn="ctr">
              <a:buClr>
                <a:srgbClr val="000000"/>
              </a:buClr>
              <a:buNone/>
            </a:pPr>
            <a:r>
              <a:rPr lang="en-US" sz="1400" b="0" kern="0" dirty="0"/>
              <a:t>We cannot plan for every </a:t>
            </a:r>
            <a:r>
              <a:rPr lang="en-US" sz="1400" b="0" kern="0" dirty="0" smtClean="0"/>
              <a:t>eventuality</a:t>
            </a:r>
            <a:br>
              <a:rPr lang="en-US" sz="1400" b="0" kern="0" dirty="0" smtClean="0"/>
            </a:br>
            <a:r>
              <a:rPr lang="en-US" sz="1400" b="0" kern="0" dirty="0" smtClean="0"/>
              <a:t>or write code for every scenario</a:t>
            </a:r>
            <a:endParaRPr lang="en-US" sz="1400" b="0" kern="0" dirty="0"/>
          </a:p>
        </p:txBody>
      </p:sp>
      <p:sp>
        <p:nvSpPr>
          <p:cNvPr id="101" name="Content Placeholder 2"/>
          <p:cNvSpPr txBox="1">
            <a:spLocks/>
          </p:cNvSpPr>
          <p:nvPr/>
        </p:nvSpPr>
        <p:spPr bwMode="auto">
          <a:xfrm>
            <a:off x="4911155" y="3891379"/>
            <a:ext cx="3976157" cy="112110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34290" rIns="68580" bIns="34290" numCol="1" anchor="t" anchorCtr="0" compatLnSpc="1">
            <a:prstTxWarp prst="textNoShape">
              <a:avLst/>
            </a:prstTxWarp>
            <a:normAutofit/>
          </a:bodyPr>
          <a:lstStyle>
            <a:lvl1pPr marL="176213" indent="-176213" algn="l" rtl="0" eaLnBrk="1" fontAlgn="base" hangingPunct="1">
              <a:spcBef>
                <a:spcPct val="20000"/>
              </a:spcBef>
              <a:spcAft>
                <a:spcPct val="0"/>
              </a:spcAft>
              <a:buClr>
                <a:schemeClr val="tx1"/>
              </a:buClr>
              <a:buFont typeface="Wingdings" charset="0"/>
              <a:buChar char="§"/>
              <a:defRPr sz="2000" b="1">
                <a:solidFill>
                  <a:srgbClr val="000000"/>
                </a:solidFill>
                <a:latin typeface="+mn-lt"/>
                <a:ea typeface="+mn-ea"/>
                <a:cs typeface="ＭＳ Ｐゴシック" charset="0"/>
              </a:defRPr>
            </a:lvl1pPr>
            <a:lvl2pPr marL="515938" indent="-225425" algn="l" rtl="0" eaLnBrk="1" fontAlgn="base" hangingPunct="1">
              <a:spcBef>
                <a:spcPct val="20000"/>
              </a:spcBef>
              <a:spcAft>
                <a:spcPct val="0"/>
              </a:spcAft>
              <a:buClr>
                <a:schemeClr val="tx1"/>
              </a:buClr>
              <a:buFont typeface="Symbol" charset="0"/>
              <a:buChar char="-"/>
              <a:defRPr sz="1800">
                <a:solidFill>
                  <a:schemeClr val="tx1"/>
                </a:solidFill>
                <a:latin typeface="+mn-lt"/>
                <a:ea typeface="+mn-ea"/>
              </a:defRPr>
            </a:lvl2pPr>
            <a:lvl3pPr marL="804863" indent="-171450" algn="l" rtl="0" eaLnBrk="1" fontAlgn="base" hangingPunct="1">
              <a:spcBef>
                <a:spcPct val="20000"/>
              </a:spcBef>
              <a:spcAft>
                <a:spcPct val="0"/>
              </a:spcAft>
              <a:buClr>
                <a:schemeClr val="tx1"/>
              </a:buClr>
              <a:buChar char="•"/>
              <a:defRPr sz="1600">
                <a:solidFill>
                  <a:schemeClr val="tx1"/>
                </a:solidFill>
                <a:latin typeface="+mn-lt"/>
                <a:ea typeface="+mn-ea"/>
              </a:defRPr>
            </a:lvl3pPr>
            <a:lvl4pPr marL="1430338" indent="-176213" algn="l" rtl="0" eaLnBrk="1" fontAlgn="base" hangingPunct="1">
              <a:spcBef>
                <a:spcPct val="20000"/>
              </a:spcBef>
              <a:spcAft>
                <a:spcPct val="0"/>
              </a:spcAft>
              <a:buClr>
                <a:schemeClr val="tx1"/>
              </a:buClr>
              <a:buChar char="•"/>
              <a:defRPr sz="1400">
                <a:solidFill>
                  <a:schemeClr val="tx1"/>
                </a:solidFill>
                <a:latin typeface="+mn-lt"/>
                <a:ea typeface="+mn-ea"/>
              </a:defRPr>
            </a:lvl4pPr>
            <a:lvl5pPr marL="1719263" indent="-7938" algn="l" rtl="0" eaLnBrk="1" fontAlgn="base" hangingPunct="1">
              <a:spcBef>
                <a:spcPct val="20000"/>
              </a:spcBef>
              <a:spcAft>
                <a:spcPct val="0"/>
              </a:spcAft>
              <a:buClr>
                <a:schemeClr val="tx1"/>
              </a:buClr>
              <a:defRPr sz="1200">
                <a:solidFill>
                  <a:schemeClr val="tx1"/>
                </a:solidFill>
                <a:latin typeface="+mn-lt"/>
                <a:ea typeface="+mn-ea"/>
              </a:defRPr>
            </a:lvl5pPr>
            <a:lvl6pPr marL="2176463" indent="-7938" algn="l" rtl="0" eaLnBrk="1" fontAlgn="base" hangingPunct="1">
              <a:spcBef>
                <a:spcPct val="20000"/>
              </a:spcBef>
              <a:spcAft>
                <a:spcPct val="0"/>
              </a:spcAft>
              <a:buClr>
                <a:schemeClr val="tx1"/>
              </a:buClr>
              <a:defRPr sz="1200">
                <a:solidFill>
                  <a:schemeClr val="tx1"/>
                </a:solidFill>
                <a:latin typeface="+mn-lt"/>
                <a:ea typeface="+mn-ea"/>
              </a:defRPr>
            </a:lvl6pPr>
            <a:lvl7pPr marL="2633663" indent="-7938" algn="l" rtl="0" eaLnBrk="1" fontAlgn="base" hangingPunct="1">
              <a:spcBef>
                <a:spcPct val="20000"/>
              </a:spcBef>
              <a:spcAft>
                <a:spcPct val="0"/>
              </a:spcAft>
              <a:buClr>
                <a:schemeClr val="tx1"/>
              </a:buClr>
              <a:defRPr sz="1200">
                <a:solidFill>
                  <a:schemeClr val="tx1"/>
                </a:solidFill>
                <a:latin typeface="+mn-lt"/>
                <a:ea typeface="+mn-ea"/>
              </a:defRPr>
            </a:lvl7pPr>
            <a:lvl8pPr marL="3090863" indent="-7938" algn="l" rtl="0" eaLnBrk="1" fontAlgn="base" hangingPunct="1">
              <a:spcBef>
                <a:spcPct val="20000"/>
              </a:spcBef>
              <a:spcAft>
                <a:spcPct val="0"/>
              </a:spcAft>
              <a:buClr>
                <a:schemeClr val="tx1"/>
              </a:buClr>
              <a:defRPr sz="1200">
                <a:solidFill>
                  <a:schemeClr val="tx1"/>
                </a:solidFill>
                <a:latin typeface="+mn-lt"/>
                <a:ea typeface="+mn-ea"/>
              </a:defRPr>
            </a:lvl8pPr>
            <a:lvl9pPr marL="3548063" indent="-7938" algn="l" rtl="0" eaLnBrk="1" fontAlgn="base" hangingPunct="1">
              <a:spcBef>
                <a:spcPct val="20000"/>
              </a:spcBef>
              <a:spcAft>
                <a:spcPct val="0"/>
              </a:spcAft>
              <a:buClr>
                <a:schemeClr val="tx1"/>
              </a:buClr>
              <a:defRPr sz="1200">
                <a:solidFill>
                  <a:schemeClr val="tx1"/>
                </a:solidFill>
                <a:latin typeface="+mn-lt"/>
                <a:ea typeface="+mn-ea"/>
              </a:defRPr>
            </a:lvl9pPr>
          </a:lstStyle>
          <a:p>
            <a:pPr marL="0" indent="0" algn="ctr">
              <a:buClr>
                <a:srgbClr val="000000"/>
              </a:buClr>
              <a:buNone/>
            </a:pPr>
            <a:r>
              <a:rPr lang="en-US" sz="1600" kern="0" dirty="0">
                <a:solidFill>
                  <a:srgbClr val="0070C0"/>
                </a:solidFill>
              </a:rPr>
              <a:t>Data </a:t>
            </a:r>
            <a:r>
              <a:rPr lang="en-US" sz="1600" kern="0" dirty="0" smtClean="0">
                <a:solidFill>
                  <a:srgbClr val="0070C0"/>
                </a:solidFill>
              </a:rPr>
              <a:t>science </a:t>
            </a:r>
            <a:r>
              <a:rPr lang="en-US" sz="1600" kern="0" dirty="0">
                <a:solidFill>
                  <a:srgbClr val="0070C0"/>
                </a:solidFill>
              </a:rPr>
              <a:t>is made up of algorithms and approaches that will find </a:t>
            </a:r>
            <a:r>
              <a:rPr lang="en-US" sz="1600" kern="0" dirty="0" smtClean="0">
                <a:solidFill>
                  <a:srgbClr val="0070C0"/>
                </a:solidFill>
              </a:rPr>
              <a:t>the</a:t>
            </a:r>
            <a:br>
              <a:rPr lang="en-US" sz="1600" kern="0" dirty="0" smtClean="0">
                <a:solidFill>
                  <a:srgbClr val="0070C0"/>
                </a:solidFill>
              </a:rPr>
            </a:br>
            <a:r>
              <a:rPr lang="en-US" sz="1600" kern="0" dirty="0" smtClean="0">
                <a:solidFill>
                  <a:srgbClr val="0070C0"/>
                </a:solidFill>
              </a:rPr>
              <a:t>right </a:t>
            </a:r>
            <a:r>
              <a:rPr lang="en-US" sz="1600" kern="0" dirty="0">
                <a:solidFill>
                  <a:srgbClr val="0070C0"/>
                </a:solidFill>
              </a:rPr>
              <a:t>solution </a:t>
            </a:r>
            <a:r>
              <a:rPr lang="mr-IN" sz="1600" kern="0" dirty="0">
                <a:solidFill>
                  <a:srgbClr val="0070C0"/>
                </a:solidFill>
              </a:rPr>
              <a:t>–</a:t>
            </a:r>
            <a:r>
              <a:rPr lang="en-US" sz="1600" kern="0" dirty="0">
                <a:solidFill>
                  <a:srgbClr val="0070C0"/>
                </a:solidFill>
              </a:rPr>
              <a:t> even if they haven’t encountered that exact situation </a:t>
            </a:r>
            <a:r>
              <a:rPr lang="en-US" sz="1600" kern="0" dirty="0" smtClean="0">
                <a:solidFill>
                  <a:srgbClr val="0070C0"/>
                </a:solidFill>
              </a:rPr>
              <a:t>before</a:t>
            </a:r>
            <a:endParaRPr lang="en-US" sz="1600" kern="0" dirty="0">
              <a:solidFill>
                <a:srgbClr val="0070C0"/>
              </a:solidFill>
            </a:endParaRPr>
          </a:p>
        </p:txBody>
      </p:sp>
      <p:grpSp>
        <p:nvGrpSpPr>
          <p:cNvPr id="5" name="Group 4"/>
          <p:cNvGrpSpPr/>
          <p:nvPr/>
        </p:nvGrpSpPr>
        <p:grpSpPr>
          <a:xfrm>
            <a:off x="347658" y="1786560"/>
            <a:ext cx="1836153" cy="1571061"/>
            <a:chOff x="347658" y="1786560"/>
            <a:chExt cx="1836153" cy="1571061"/>
          </a:xfrm>
        </p:grpSpPr>
        <p:grpSp>
          <p:nvGrpSpPr>
            <p:cNvPr id="85" name="Group 84"/>
            <p:cNvGrpSpPr/>
            <p:nvPr/>
          </p:nvGrpSpPr>
          <p:grpSpPr>
            <a:xfrm>
              <a:off x="347658" y="2152134"/>
              <a:ext cx="1507048" cy="844746"/>
              <a:chOff x="265114" y="1824237"/>
              <a:chExt cx="2916160" cy="1723028"/>
            </a:xfrm>
          </p:grpSpPr>
          <p:pic>
            <p:nvPicPr>
              <p:cNvPr id="86" name="Picture 85"/>
              <p:cNvPicPr>
                <a:picLocks noChangeAspect="1"/>
              </p:cNvPicPr>
              <p:nvPr/>
            </p:nvPicPr>
            <p:blipFill>
              <a:blip r:embed="rId5" cstate="screen">
                <a:clrChange>
                  <a:clrFrom>
                    <a:srgbClr val="FFFFFF"/>
                  </a:clrFrom>
                  <a:clrTo>
                    <a:srgbClr val="FFFFFF">
                      <a:alpha val="0"/>
                    </a:srgbClr>
                  </a:clrTo>
                </a:clrChange>
                <a:duotone>
                  <a:srgbClr val="0070C0">
                    <a:shade val="45000"/>
                    <a:satMod val="135000"/>
                  </a:srgbClr>
                  <a:prstClr val="white"/>
                </a:duotone>
                <a:extLst>
                  <a:ext uri="{28A0092B-C50C-407E-A947-70E740481C1C}">
                    <a14:useLocalDpi xmlns:a14="http://schemas.microsoft.com/office/drawing/2010/main"/>
                  </a:ext>
                </a:extLst>
              </a:blip>
              <a:stretch>
                <a:fillRect/>
              </a:stretch>
            </p:blipFill>
            <p:spPr>
              <a:xfrm>
                <a:off x="265114" y="2582388"/>
                <a:ext cx="746424" cy="491762"/>
              </a:xfrm>
              <a:prstGeom prst="rect">
                <a:avLst/>
              </a:prstGeom>
            </p:spPr>
          </p:pic>
          <p:sp>
            <p:nvSpPr>
              <p:cNvPr id="92" name="Freeform 91"/>
              <p:cNvSpPr/>
              <p:nvPr/>
            </p:nvSpPr>
            <p:spPr>
              <a:xfrm rot="20680480">
                <a:off x="1366555" y="2280264"/>
                <a:ext cx="1653988" cy="1267001"/>
              </a:xfrm>
              <a:custGeom>
                <a:avLst/>
                <a:gdLst>
                  <a:gd name="connsiteX0" fmla="*/ 0 w 2205317"/>
                  <a:gd name="connsiteY0" fmla="*/ 290840 h 1689334"/>
                  <a:gd name="connsiteX1" fmla="*/ 580913 w 2205317"/>
                  <a:gd name="connsiteY1" fmla="*/ 383 h 1689334"/>
                  <a:gd name="connsiteX2" fmla="*/ 989703 w 2205317"/>
                  <a:gd name="connsiteY2" fmla="*/ 344628 h 1689334"/>
                  <a:gd name="connsiteX3" fmla="*/ 1032734 w 2205317"/>
                  <a:gd name="connsiteY3" fmla="*/ 1474181 h 1689334"/>
                  <a:gd name="connsiteX4" fmla="*/ 1710466 w 2205317"/>
                  <a:gd name="connsiteY4" fmla="*/ 1183725 h 1689334"/>
                  <a:gd name="connsiteX5" fmla="*/ 2205317 w 2205317"/>
                  <a:gd name="connsiteY5" fmla="*/ 1689334 h 168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5317" h="1689334">
                    <a:moveTo>
                      <a:pt x="0" y="290840"/>
                    </a:moveTo>
                    <a:cubicBezTo>
                      <a:pt x="207981" y="141129"/>
                      <a:pt x="415963" y="-8582"/>
                      <a:pt x="580913" y="383"/>
                    </a:cubicBezTo>
                    <a:cubicBezTo>
                      <a:pt x="745863" y="9348"/>
                      <a:pt x="914400" y="98995"/>
                      <a:pt x="989703" y="344628"/>
                    </a:cubicBezTo>
                    <a:cubicBezTo>
                      <a:pt x="1065006" y="590261"/>
                      <a:pt x="912607" y="1334331"/>
                      <a:pt x="1032734" y="1474181"/>
                    </a:cubicBezTo>
                    <a:cubicBezTo>
                      <a:pt x="1152861" y="1614031"/>
                      <a:pt x="1515036" y="1147866"/>
                      <a:pt x="1710466" y="1183725"/>
                    </a:cubicBezTo>
                    <a:cubicBezTo>
                      <a:pt x="1905897" y="1219584"/>
                      <a:pt x="2205317" y="1689334"/>
                      <a:pt x="2205317" y="1689334"/>
                    </a:cubicBezTo>
                  </a:path>
                </a:pathLst>
              </a:custGeom>
              <a:noFill/>
              <a:ln w="25400" cap="flat" cmpd="sng" algn="ctr">
                <a:solidFill>
                  <a:srgbClr val="00B05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ＭＳ Ｐゴシック"/>
                  <a:cs typeface="+mn-cs"/>
                </a:endParaRPr>
              </a:p>
            </p:txBody>
          </p:sp>
          <p:sp>
            <p:nvSpPr>
              <p:cNvPr id="93" name="Freeform 92"/>
              <p:cNvSpPr/>
              <p:nvPr/>
            </p:nvSpPr>
            <p:spPr>
              <a:xfrm flipH="1">
                <a:off x="1291208" y="1824237"/>
                <a:ext cx="1653988" cy="1267001"/>
              </a:xfrm>
              <a:custGeom>
                <a:avLst/>
                <a:gdLst>
                  <a:gd name="connsiteX0" fmla="*/ 0 w 2205317"/>
                  <a:gd name="connsiteY0" fmla="*/ 290840 h 1689334"/>
                  <a:gd name="connsiteX1" fmla="*/ 580913 w 2205317"/>
                  <a:gd name="connsiteY1" fmla="*/ 383 h 1689334"/>
                  <a:gd name="connsiteX2" fmla="*/ 989703 w 2205317"/>
                  <a:gd name="connsiteY2" fmla="*/ 344628 h 1689334"/>
                  <a:gd name="connsiteX3" fmla="*/ 1032734 w 2205317"/>
                  <a:gd name="connsiteY3" fmla="*/ 1474181 h 1689334"/>
                  <a:gd name="connsiteX4" fmla="*/ 1710466 w 2205317"/>
                  <a:gd name="connsiteY4" fmla="*/ 1183725 h 1689334"/>
                  <a:gd name="connsiteX5" fmla="*/ 2205317 w 2205317"/>
                  <a:gd name="connsiteY5" fmla="*/ 1689334 h 168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5317" h="1689334">
                    <a:moveTo>
                      <a:pt x="0" y="290840"/>
                    </a:moveTo>
                    <a:cubicBezTo>
                      <a:pt x="207981" y="141129"/>
                      <a:pt x="415963" y="-8582"/>
                      <a:pt x="580913" y="383"/>
                    </a:cubicBezTo>
                    <a:cubicBezTo>
                      <a:pt x="745863" y="9348"/>
                      <a:pt x="914400" y="98995"/>
                      <a:pt x="989703" y="344628"/>
                    </a:cubicBezTo>
                    <a:cubicBezTo>
                      <a:pt x="1065006" y="590261"/>
                      <a:pt x="912607" y="1334331"/>
                      <a:pt x="1032734" y="1474181"/>
                    </a:cubicBezTo>
                    <a:cubicBezTo>
                      <a:pt x="1152861" y="1614031"/>
                      <a:pt x="1515036" y="1147866"/>
                      <a:pt x="1710466" y="1183725"/>
                    </a:cubicBezTo>
                    <a:cubicBezTo>
                      <a:pt x="1905897" y="1219584"/>
                      <a:pt x="2205317" y="1689334"/>
                      <a:pt x="2205317" y="1689334"/>
                    </a:cubicBezTo>
                  </a:path>
                </a:pathLst>
              </a:custGeom>
              <a:noFill/>
              <a:ln w="25400" cap="flat" cmpd="sng" algn="ctr">
                <a:solidFill>
                  <a:srgbClr val="00B05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ＭＳ Ｐゴシック"/>
                  <a:cs typeface="+mn-cs"/>
                </a:endParaRPr>
              </a:p>
            </p:txBody>
          </p:sp>
          <p:sp>
            <p:nvSpPr>
              <p:cNvPr id="94" name="Freeform 93"/>
              <p:cNvSpPr/>
              <p:nvPr/>
            </p:nvSpPr>
            <p:spPr>
              <a:xfrm>
                <a:off x="1295324" y="2374008"/>
                <a:ext cx="1885950" cy="668331"/>
              </a:xfrm>
              <a:custGeom>
                <a:avLst/>
                <a:gdLst>
                  <a:gd name="connsiteX0" fmla="*/ 0 w 2514600"/>
                  <a:gd name="connsiteY0" fmla="*/ 666012 h 891108"/>
                  <a:gd name="connsiteX1" fmla="*/ 618565 w 2514600"/>
                  <a:gd name="connsiteY1" fmla="*/ 854271 h 891108"/>
                  <a:gd name="connsiteX2" fmla="*/ 1492624 w 2514600"/>
                  <a:gd name="connsiteY2" fmla="*/ 20554 h 891108"/>
                  <a:gd name="connsiteX3" fmla="*/ 2514600 w 2514600"/>
                  <a:gd name="connsiteY3" fmla="*/ 235707 h 891108"/>
                </a:gdLst>
                <a:ahLst/>
                <a:cxnLst>
                  <a:cxn ang="0">
                    <a:pos x="connsiteX0" y="connsiteY0"/>
                  </a:cxn>
                  <a:cxn ang="0">
                    <a:pos x="connsiteX1" y="connsiteY1"/>
                  </a:cxn>
                  <a:cxn ang="0">
                    <a:pos x="connsiteX2" y="connsiteY2"/>
                  </a:cxn>
                  <a:cxn ang="0">
                    <a:pos x="connsiteX3" y="connsiteY3"/>
                  </a:cxn>
                </a:cxnLst>
                <a:rect l="l" t="t" r="r" b="b"/>
                <a:pathLst>
                  <a:path w="2514600" h="891108">
                    <a:moveTo>
                      <a:pt x="0" y="666012"/>
                    </a:moveTo>
                    <a:cubicBezTo>
                      <a:pt x="184897" y="813929"/>
                      <a:pt x="369794" y="961847"/>
                      <a:pt x="618565" y="854271"/>
                    </a:cubicBezTo>
                    <a:cubicBezTo>
                      <a:pt x="867336" y="746695"/>
                      <a:pt x="1176618" y="123648"/>
                      <a:pt x="1492624" y="20554"/>
                    </a:cubicBezTo>
                    <a:cubicBezTo>
                      <a:pt x="1808630" y="-82540"/>
                      <a:pt x="2514600" y="235707"/>
                      <a:pt x="2514600" y="235707"/>
                    </a:cubicBezTo>
                  </a:path>
                </a:pathLst>
              </a:custGeom>
              <a:noFill/>
              <a:ln w="25400" cap="flat" cmpd="sng" algn="ctr">
                <a:solidFill>
                  <a:srgbClr val="00B050"/>
                </a:solidFill>
                <a:prstDash val="sys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ＭＳ Ｐゴシック"/>
                  <a:cs typeface="+mn-cs"/>
                </a:endParaRPr>
              </a:p>
            </p:txBody>
          </p:sp>
        </p:gr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2969" y="1786560"/>
              <a:ext cx="250103" cy="288632"/>
            </a:xfrm>
            <a:prstGeom prst="rect">
              <a:avLst/>
            </a:prstGeom>
          </p:spPr>
        </p:pic>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61650" y="2103052"/>
              <a:ext cx="250103" cy="288632"/>
            </a:xfrm>
            <a:prstGeom prst="rect">
              <a:avLst/>
            </a:prstGeom>
          </p:spPr>
        </p:pic>
        <p:pic>
          <p:nvPicPr>
            <p:cNvPr id="34" name="Picture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3708" y="2531243"/>
              <a:ext cx="250103" cy="288632"/>
            </a:xfrm>
            <a:prstGeom prst="rect">
              <a:avLst/>
            </a:prstGeom>
          </p:spPr>
        </p:pic>
        <p:pic>
          <p:nvPicPr>
            <p:cNvPr id="35" name="Pictur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6375" y="2953451"/>
              <a:ext cx="250103" cy="288632"/>
            </a:xfrm>
            <a:prstGeom prst="rect">
              <a:avLst/>
            </a:prstGeom>
          </p:spPr>
        </p:pic>
        <p:pic>
          <p:nvPicPr>
            <p:cNvPr id="36" name="Picture 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3650" y="3068989"/>
              <a:ext cx="250103" cy="288632"/>
            </a:xfrm>
            <a:prstGeom prst="rect">
              <a:avLst/>
            </a:prstGeom>
          </p:spPr>
        </p:pic>
      </p:grpSp>
    </p:spTree>
    <p:extLst>
      <p:ext uri="{BB962C8B-B14F-4D97-AF65-F5344CB8AC3E}">
        <p14:creationId xmlns:p14="http://schemas.microsoft.com/office/powerpoint/2010/main" val="340552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
                                            <p:txEl>
                                              <p:pRg st="0" end="0"/>
                                            </p:txEl>
                                          </p:spTgt>
                                        </p:tgtEl>
                                        <p:attrNameLst>
                                          <p:attrName>style.visibility</p:attrName>
                                        </p:attrNameLst>
                                      </p:cBhvr>
                                      <p:to>
                                        <p:strVal val="visible"/>
                                      </p:to>
                                    </p:set>
                                    <p:animEffect transition="in" filter="fade">
                                      <p:cBhvr>
                                        <p:cTn id="7" dur="500"/>
                                        <p:tgtEl>
                                          <p:spTgt spid="20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500" fill="hold"/>
                                        <p:tgtEl>
                                          <p:spTgt spid="82"/>
                                        </p:tgtEl>
                                        <p:attrNameLst>
                                          <p:attrName>ppt_x</p:attrName>
                                        </p:attrNameLst>
                                      </p:cBhvr>
                                      <p:tavLst>
                                        <p:tav tm="0">
                                          <p:val>
                                            <p:strVal val="#ppt_x"/>
                                          </p:val>
                                        </p:tav>
                                        <p:tav tm="100000">
                                          <p:val>
                                            <p:strVal val="#ppt_x"/>
                                          </p:val>
                                        </p:tav>
                                      </p:tavLst>
                                    </p:anim>
                                    <p:anim calcmode="lin" valueType="num">
                                      <p:cBhvr additive="base">
                                        <p:cTn id="17"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fill="hold"/>
                                        <p:tgtEl>
                                          <p:spTgt spid="95"/>
                                        </p:tgtEl>
                                        <p:attrNameLst>
                                          <p:attrName>ppt_x</p:attrName>
                                        </p:attrNameLst>
                                      </p:cBhvr>
                                      <p:tavLst>
                                        <p:tav tm="0">
                                          <p:val>
                                            <p:strVal val="#ppt_x"/>
                                          </p:val>
                                        </p:tav>
                                        <p:tav tm="100000">
                                          <p:val>
                                            <p:strVal val="#ppt_x"/>
                                          </p:val>
                                        </p:tav>
                                      </p:tavLst>
                                    </p:anim>
                                    <p:anim calcmode="lin" valueType="num">
                                      <p:cBhvr additive="base">
                                        <p:cTn id="2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500"/>
                                        <p:tgtEl>
                                          <p:spTgt spid="8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7">
                                            <p:txEl>
                                              <p:pRg st="0" end="0"/>
                                            </p:txEl>
                                          </p:spTgt>
                                        </p:tgtEl>
                                        <p:attrNameLst>
                                          <p:attrName>style.visibility</p:attrName>
                                        </p:attrNameLst>
                                      </p:cBhvr>
                                      <p:to>
                                        <p:strVal val="visible"/>
                                      </p:to>
                                    </p:set>
                                    <p:animEffect transition="in" filter="fade">
                                      <p:cBhvr>
                                        <p:cTn id="36" dur="500"/>
                                        <p:tgtEl>
                                          <p:spTgt spid="7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6"/>
                                        </p:tgtEl>
                                        <p:attrNameLst>
                                          <p:attrName>style.visibility</p:attrName>
                                        </p:attrNameLst>
                                      </p:cBhvr>
                                      <p:to>
                                        <p:strVal val="visible"/>
                                      </p:to>
                                    </p:set>
                                    <p:anim calcmode="lin" valueType="num">
                                      <p:cBhvr>
                                        <p:cTn id="41" dur="500" fill="hold"/>
                                        <p:tgtEl>
                                          <p:spTgt spid="96"/>
                                        </p:tgtEl>
                                        <p:attrNameLst>
                                          <p:attrName>ppt_w</p:attrName>
                                        </p:attrNameLst>
                                      </p:cBhvr>
                                      <p:tavLst>
                                        <p:tav tm="0">
                                          <p:val>
                                            <p:fltVal val="0"/>
                                          </p:val>
                                        </p:tav>
                                        <p:tav tm="100000">
                                          <p:val>
                                            <p:strVal val="#ppt_w"/>
                                          </p:val>
                                        </p:tav>
                                      </p:tavLst>
                                    </p:anim>
                                    <p:anim calcmode="lin" valueType="num">
                                      <p:cBhvr>
                                        <p:cTn id="42" dur="500" fill="hold"/>
                                        <p:tgtEl>
                                          <p:spTgt spid="96"/>
                                        </p:tgtEl>
                                        <p:attrNameLst>
                                          <p:attrName>ppt_h</p:attrName>
                                        </p:attrNameLst>
                                      </p:cBhvr>
                                      <p:tavLst>
                                        <p:tav tm="0">
                                          <p:val>
                                            <p:fltVal val="0"/>
                                          </p:val>
                                        </p:tav>
                                        <p:tav tm="100000">
                                          <p:val>
                                            <p:strVal val="#ppt_h"/>
                                          </p:val>
                                        </p:tav>
                                      </p:tavLst>
                                    </p:anim>
                                    <p:animEffect transition="in" filter="fade">
                                      <p:cBhvr>
                                        <p:cTn id="43" dur="500"/>
                                        <p:tgtEl>
                                          <p:spTgt spid="96"/>
                                        </p:tgtEl>
                                      </p:cBhvr>
                                    </p:animEffect>
                                  </p:childTnLst>
                                </p:cTn>
                              </p:par>
                              <p:par>
                                <p:cTn id="44" presetID="53" presetClass="entr" presetSubtype="16" fill="hold" nodeType="with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p:cTn id="46" dur="500" fill="hold"/>
                                        <p:tgtEl>
                                          <p:spTgt spid="97"/>
                                        </p:tgtEl>
                                        <p:attrNameLst>
                                          <p:attrName>ppt_w</p:attrName>
                                        </p:attrNameLst>
                                      </p:cBhvr>
                                      <p:tavLst>
                                        <p:tav tm="0">
                                          <p:val>
                                            <p:fltVal val="0"/>
                                          </p:val>
                                        </p:tav>
                                        <p:tav tm="100000">
                                          <p:val>
                                            <p:strVal val="#ppt_w"/>
                                          </p:val>
                                        </p:tav>
                                      </p:tavLst>
                                    </p:anim>
                                    <p:anim calcmode="lin" valueType="num">
                                      <p:cBhvr>
                                        <p:cTn id="47" dur="500" fill="hold"/>
                                        <p:tgtEl>
                                          <p:spTgt spid="97"/>
                                        </p:tgtEl>
                                        <p:attrNameLst>
                                          <p:attrName>ppt_h</p:attrName>
                                        </p:attrNameLst>
                                      </p:cBhvr>
                                      <p:tavLst>
                                        <p:tav tm="0">
                                          <p:val>
                                            <p:fltVal val="0"/>
                                          </p:val>
                                        </p:tav>
                                        <p:tav tm="100000">
                                          <p:val>
                                            <p:strVal val="#ppt_h"/>
                                          </p:val>
                                        </p:tav>
                                      </p:tavLst>
                                    </p:anim>
                                    <p:animEffect transition="in" filter="fade">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anim calcmode="lin" valueType="num">
                                      <p:cBhvr additive="base">
                                        <p:cTn id="53" dur="500" fill="hold"/>
                                        <p:tgtEl>
                                          <p:spTgt spid="98"/>
                                        </p:tgtEl>
                                        <p:attrNameLst>
                                          <p:attrName>ppt_x</p:attrName>
                                        </p:attrNameLst>
                                      </p:cBhvr>
                                      <p:tavLst>
                                        <p:tav tm="0">
                                          <p:val>
                                            <p:strVal val="#ppt_x"/>
                                          </p:val>
                                        </p:tav>
                                        <p:tav tm="100000">
                                          <p:val>
                                            <p:strVal val="#ppt_x"/>
                                          </p:val>
                                        </p:tav>
                                      </p:tavLst>
                                    </p:anim>
                                    <p:anim calcmode="lin" valueType="num">
                                      <p:cBhvr additive="base">
                                        <p:cTn id="54" dur="500" fill="hold"/>
                                        <p:tgtEl>
                                          <p:spTgt spid="98"/>
                                        </p:tgtEl>
                                        <p:attrNameLst>
                                          <p:attrName>ppt_y</p:attrName>
                                        </p:attrNameLst>
                                      </p:cBhvr>
                                      <p:tavLst>
                                        <p:tav tm="0">
                                          <p:val>
                                            <p:strVal val="1+#ppt_h/2"/>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anim calcmode="lin" valueType="num">
                                      <p:cBhvr>
                                        <p:cTn id="57" dur="500" fill="hold"/>
                                        <p:tgtEl>
                                          <p:spTgt spid="99"/>
                                        </p:tgtEl>
                                        <p:attrNameLst>
                                          <p:attrName>ppt_w</p:attrName>
                                        </p:attrNameLst>
                                      </p:cBhvr>
                                      <p:tavLst>
                                        <p:tav tm="0">
                                          <p:val>
                                            <p:fltVal val="0"/>
                                          </p:val>
                                        </p:tav>
                                        <p:tav tm="100000">
                                          <p:val>
                                            <p:strVal val="#ppt_w"/>
                                          </p:val>
                                        </p:tav>
                                      </p:tavLst>
                                    </p:anim>
                                    <p:anim calcmode="lin" valueType="num">
                                      <p:cBhvr>
                                        <p:cTn id="58" dur="500" fill="hold"/>
                                        <p:tgtEl>
                                          <p:spTgt spid="99"/>
                                        </p:tgtEl>
                                        <p:attrNameLst>
                                          <p:attrName>ppt_h</p:attrName>
                                        </p:attrNameLst>
                                      </p:cBhvr>
                                      <p:tavLst>
                                        <p:tav tm="0">
                                          <p:val>
                                            <p:fltVal val="0"/>
                                          </p:val>
                                        </p:tav>
                                        <p:tav tm="100000">
                                          <p:val>
                                            <p:strVal val="#ppt_h"/>
                                          </p:val>
                                        </p:tav>
                                      </p:tavLst>
                                    </p:anim>
                                    <p:animEffect transition="in" filter="fade">
                                      <p:cBhvr>
                                        <p:cTn id="59" dur="500"/>
                                        <p:tgtEl>
                                          <p:spTgt spid="9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00"/>
                                        </p:tgtEl>
                                        <p:attrNameLst>
                                          <p:attrName>style.visibility</p:attrName>
                                        </p:attrNameLst>
                                      </p:cBhvr>
                                      <p:to>
                                        <p:strVal val="visible"/>
                                      </p:to>
                                    </p:set>
                                    <p:anim calcmode="lin" valueType="num">
                                      <p:cBhvr>
                                        <p:cTn id="64" dur="500" fill="hold"/>
                                        <p:tgtEl>
                                          <p:spTgt spid="100"/>
                                        </p:tgtEl>
                                        <p:attrNameLst>
                                          <p:attrName>ppt_w</p:attrName>
                                        </p:attrNameLst>
                                      </p:cBhvr>
                                      <p:tavLst>
                                        <p:tav tm="0">
                                          <p:val>
                                            <p:fltVal val="0"/>
                                          </p:val>
                                        </p:tav>
                                        <p:tav tm="100000">
                                          <p:val>
                                            <p:strVal val="#ppt_w"/>
                                          </p:val>
                                        </p:tav>
                                      </p:tavLst>
                                    </p:anim>
                                    <p:anim calcmode="lin" valueType="num">
                                      <p:cBhvr>
                                        <p:cTn id="65" dur="500" fill="hold"/>
                                        <p:tgtEl>
                                          <p:spTgt spid="100"/>
                                        </p:tgtEl>
                                        <p:attrNameLst>
                                          <p:attrName>ppt_h</p:attrName>
                                        </p:attrNameLst>
                                      </p:cBhvr>
                                      <p:tavLst>
                                        <p:tav tm="0">
                                          <p:val>
                                            <p:fltVal val="0"/>
                                          </p:val>
                                        </p:tav>
                                        <p:tav tm="100000">
                                          <p:val>
                                            <p:strVal val="#ppt_h"/>
                                          </p:val>
                                        </p:tav>
                                      </p:tavLst>
                                    </p:anim>
                                    <p:animEffect transition="in" filter="fade">
                                      <p:cBhvr>
                                        <p:cTn id="66" dur="500"/>
                                        <p:tgtEl>
                                          <p:spTgt spid="10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95" grpId="0"/>
      <p:bldP spid="98" grpId="0"/>
      <p:bldP spid="99"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20570ECD-3312-45C5-9215-512D48FBB44C}"/>
              </a:ext>
            </a:extLst>
          </p:cNvPr>
          <p:cNvSpPr>
            <a:spLocks noGrp="1" noChangeArrowheads="1"/>
          </p:cNvSpPr>
          <p:nvPr>
            <p:ph type="title"/>
          </p:nvPr>
        </p:nvSpPr>
        <p:spPr>
          <a:xfrm>
            <a:off x="228599" y="201168"/>
            <a:ext cx="8219661" cy="381000"/>
          </a:xfrm>
        </p:spPr>
        <p:txBody>
          <a:bodyPr/>
          <a:lstStyle/>
          <a:p>
            <a:r>
              <a:rPr lang="sl-SI" altLang="sl-SI" dirty="0" smtClean="0"/>
              <a:t>Integrated </a:t>
            </a:r>
            <a:r>
              <a:rPr lang="en-US" altLang="sl-SI" dirty="0" smtClean="0"/>
              <a:t>n</a:t>
            </a:r>
            <a:r>
              <a:rPr lang="sl-SI" altLang="sl-SI" dirty="0" smtClean="0"/>
              <a:t>otebooks for interactive and collaborative environment – seamless Spark execution</a:t>
            </a:r>
            <a:endParaRPr lang="sl-SI" altLang="sl-SI" dirty="0"/>
          </a:p>
        </p:txBody>
      </p:sp>
      <p:pic>
        <p:nvPicPr>
          <p:cNvPr id="45060" name="Picture 2" descr="A notebook">
            <a:extLst>
              <a:ext uri="{FF2B5EF4-FFF2-40B4-BE49-F238E27FC236}">
                <a16:creationId xmlns:a16="http://schemas.microsoft.com/office/drawing/2014/main" xmlns="" id="{AAC8D003-EAB0-4932-8FBA-5D185FF47E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6259" y="1155245"/>
            <a:ext cx="6231482" cy="367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676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20570ECD-3312-45C5-9215-512D48FBB44C}"/>
              </a:ext>
            </a:extLst>
          </p:cNvPr>
          <p:cNvSpPr>
            <a:spLocks noGrp="1" noChangeArrowheads="1"/>
          </p:cNvSpPr>
          <p:nvPr>
            <p:ph type="title"/>
          </p:nvPr>
        </p:nvSpPr>
        <p:spPr/>
        <p:txBody>
          <a:bodyPr/>
          <a:lstStyle/>
          <a:p>
            <a:r>
              <a:rPr lang="sl-SI" altLang="sl-SI" dirty="0" smtClean="0"/>
              <a:t>What is a notebook?</a:t>
            </a:r>
            <a:endParaRPr lang="sl-SI" altLang="sl-SI" dirty="0"/>
          </a:p>
        </p:txBody>
      </p:sp>
      <p:sp>
        <p:nvSpPr>
          <p:cNvPr id="2" name="Rectangle 1">
            <a:extLst>
              <a:ext uri="{FF2B5EF4-FFF2-40B4-BE49-F238E27FC236}">
                <a16:creationId xmlns:a16="http://schemas.microsoft.com/office/drawing/2014/main" xmlns="" id="{B045665A-3B9E-4B9B-B171-62937664E0E6}"/>
              </a:ext>
            </a:extLst>
          </p:cNvPr>
          <p:cNvSpPr/>
          <p:nvPr/>
        </p:nvSpPr>
        <p:spPr>
          <a:xfrm>
            <a:off x="276639" y="841580"/>
            <a:ext cx="6486704" cy="840230"/>
          </a:xfrm>
          <a:prstGeom prst="rect">
            <a:avLst/>
          </a:prstGeom>
        </p:spPr>
        <p:txBody>
          <a:bodyPr wrap="square">
            <a:spAutoFit/>
          </a:bodyPr>
          <a:lstStyle/>
          <a:p>
            <a:pPr algn="ctr" defTabSz="1219170" fontAlgn="base">
              <a:lnSpc>
                <a:spcPct val="90000"/>
              </a:lnSpc>
              <a:spcBef>
                <a:spcPct val="0"/>
              </a:spcBef>
              <a:spcAft>
                <a:spcPct val="0"/>
              </a:spcAft>
            </a:pPr>
            <a:r>
              <a:rPr lang="sl-SI" sz="1800" dirty="0">
                <a:solidFill>
                  <a:srgbClr val="191919"/>
                </a:solidFill>
                <a:cs typeface="Arial" panose="020B0604020202020204" pitchFamily="34" charset="0"/>
              </a:rPr>
              <a:t>A notebook </a:t>
            </a:r>
            <a:r>
              <a:rPr lang="en-GB" sz="1800" dirty="0">
                <a:solidFill>
                  <a:srgbClr val="191919"/>
                </a:solidFill>
                <a:cs typeface="Arial" panose="020B0604020202020204" pitchFamily="34" charset="0"/>
              </a:rPr>
              <a:t>is </a:t>
            </a:r>
            <a:r>
              <a:rPr lang="en-GB" sz="1800" b="1" dirty="0">
                <a:solidFill>
                  <a:schemeClr val="accent1">
                    <a:lumMod val="75000"/>
                  </a:schemeClr>
                </a:solidFill>
                <a:cs typeface="Arial" panose="020B0604020202020204" pitchFamily="34" charset="0"/>
              </a:rPr>
              <a:t>an open-source web application</a:t>
            </a:r>
            <a:r>
              <a:rPr lang="en-GB" sz="1800" dirty="0">
                <a:solidFill>
                  <a:schemeClr val="accent6"/>
                </a:solidFill>
                <a:cs typeface="Arial" panose="020B0604020202020204" pitchFamily="34" charset="0"/>
              </a:rPr>
              <a:t> </a:t>
            </a:r>
            <a:r>
              <a:rPr lang="en-GB" sz="1800" dirty="0" smtClean="0">
                <a:solidFill>
                  <a:srgbClr val="191919"/>
                </a:solidFill>
                <a:cs typeface="Arial" panose="020B0604020202020204" pitchFamily="34" charset="0"/>
              </a:rPr>
              <a:t>that</a:t>
            </a:r>
            <a:br>
              <a:rPr lang="en-GB" sz="1800" dirty="0" smtClean="0">
                <a:solidFill>
                  <a:srgbClr val="191919"/>
                </a:solidFill>
                <a:cs typeface="Arial" panose="020B0604020202020204" pitchFamily="34" charset="0"/>
              </a:rPr>
            </a:br>
            <a:r>
              <a:rPr lang="en-GB" sz="1800" dirty="0" smtClean="0">
                <a:solidFill>
                  <a:srgbClr val="191919"/>
                </a:solidFill>
                <a:cs typeface="Arial" panose="020B0604020202020204" pitchFamily="34" charset="0"/>
              </a:rPr>
              <a:t>allows you to </a:t>
            </a:r>
            <a:r>
              <a:rPr lang="en-GB" sz="1800" b="1" dirty="0">
                <a:solidFill>
                  <a:schemeClr val="accent1">
                    <a:lumMod val="75000"/>
                  </a:schemeClr>
                </a:solidFill>
                <a:cs typeface="Arial" panose="020B0604020202020204" pitchFamily="34" charset="0"/>
              </a:rPr>
              <a:t>create and share</a:t>
            </a:r>
            <a:r>
              <a:rPr lang="en-GB" sz="1800" b="1" dirty="0">
                <a:solidFill>
                  <a:schemeClr val="accent6"/>
                </a:solidFill>
                <a:cs typeface="Arial" panose="020B0604020202020204" pitchFamily="34" charset="0"/>
              </a:rPr>
              <a:t> </a:t>
            </a:r>
            <a:r>
              <a:rPr lang="en-GB" sz="1800" dirty="0">
                <a:cs typeface="Arial" panose="020B0604020202020204" pitchFamily="34" charset="0"/>
              </a:rPr>
              <a:t>documents </a:t>
            </a:r>
            <a:r>
              <a:rPr lang="en-GB" sz="1800" dirty="0">
                <a:solidFill>
                  <a:srgbClr val="191919"/>
                </a:solidFill>
                <a:cs typeface="Arial" panose="020B0604020202020204" pitchFamily="34" charset="0"/>
              </a:rPr>
              <a:t>that </a:t>
            </a:r>
            <a:r>
              <a:rPr lang="en-GB" sz="1800" dirty="0" smtClean="0">
                <a:solidFill>
                  <a:srgbClr val="191919"/>
                </a:solidFill>
                <a:cs typeface="Arial" panose="020B0604020202020204" pitchFamily="34" charset="0"/>
              </a:rPr>
              <a:t>contain </a:t>
            </a:r>
            <a:r>
              <a:rPr lang="en-GB" sz="1800" b="1" dirty="0" smtClean="0">
                <a:solidFill>
                  <a:schemeClr val="accent1">
                    <a:lumMod val="75000"/>
                  </a:schemeClr>
                </a:solidFill>
                <a:cs typeface="Arial" panose="020B0604020202020204" pitchFamily="34" charset="0"/>
              </a:rPr>
              <a:t>live </a:t>
            </a:r>
            <a:r>
              <a:rPr lang="en-GB" sz="1800" b="1" dirty="0">
                <a:solidFill>
                  <a:schemeClr val="accent1">
                    <a:lumMod val="75000"/>
                  </a:schemeClr>
                </a:solidFill>
                <a:cs typeface="Arial" panose="020B0604020202020204" pitchFamily="34" charset="0"/>
              </a:rPr>
              <a:t>code, equations, visualizations and explanatory </a:t>
            </a:r>
            <a:r>
              <a:rPr lang="en-GB" sz="1800" b="1" dirty="0" smtClean="0">
                <a:solidFill>
                  <a:schemeClr val="accent1">
                    <a:lumMod val="75000"/>
                  </a:schemeClr>
                </a:solidFill>
                <a:cs typeface="Arial" panose="020B0604020202020204" pitchFamily="34" charset="0"/>
              </a:rPr>
              <a:t>text</a:t>
            </a:r>
            <a:endParaRPr lang="en-GB" sz="1800" dirty="0">
              <a:solidFill>
                <a:srgbClr val="191919"/>
              </a:solidFill>
              <a:cs typeface="Arial" panose="020B0604020202020204" pitchFamily="34" charset="0"/>
            </a:endParaRPr>
          </a:p>
        </p:txBody>
      </p:sp>
      <p:pic>
        <p:nvPicPr>
          <p:cNvPr id="9" name="Graphic 8">
            <a:extLst>
              <a:ext uri="{FF2B5EF4-FFF2-40B4-BE49-F238E27FC236}">
                <a16:creationId xmlns:a16="http://schemas.microsoft.com/office/drawing/2014/main" xmlns="" id="{45E2B12E-2DFC-4D5F-AA72-9E8DBF36AA3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7682820" y="652761"/>
            <a:ext cx="1057002" cy="845601"/>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xmlns="" id="{42923A25-FADE-4CE0-840B-DEF945DE7F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57479" y="740169"/>
            <a:ext cx="579899" cy="579899"/>
          </a:xfrm>
          <a:prstGeom prst="rect">
            <a:avLst/>
          </a:prstGeom>
        </p:spPr>
      </p:pic>
      <p:sp>
        <p:nvSpPr>
          <p:cNvPr id="12" name="TextBox 11">
            <a:extLst>
              <a:ext uri="{FF2B5EF4-FFF2-40B4-BE49-F238E27FC236}">
                <a16:creationId xmlns:a16="http://schemas.microsoft.com/office/drawing/2014/main" xmlns="" id="{23835155-9240-491E-98D0-5BF2125B88CD}"/>
              </a:ext>
            </a:extLst>
          </p:cNvPr>
          <p:cNvSpPr txBox="1"/>
          <p:nvPr/>
        </p:nvSpPr>
        <p:spPr>
          <a:xfrm>
            <a:off x="6767178" y="1300190"/>
            <a:ext cx="960501" cy="461665"/>
          </a:xfrm>
          <a:prstGeom prst="rect">
            <a:avLst/>
          </a:prstGeom>
          <a:noFill/>
        </p:spPr>
        <p:txBody>
          <a:bodyPr wrap="square" rtlCol="0">
            <a:spAutoFit/>
          </a:bodyPr>
          <a:lstStyle/>
          <a:p>
            <a:pPr algn="ctr"/>
            <a:r>
              <a:rPr lang="sl-SI" sz="1200" dirty="0" smtClean="0"/>
              <a:t>Jupyter</a:t>
            </a:r>
            <a:r>
              <a:rPr lang="en-US" sz="1200" dirty="0" smtClean="0"/>
              <a:t/>
            </a:r>
            <a:br>
              <a:rPr lang="en-US" sz="1200" dirty="0" smtClean="0"/>
            </a:br>
            <a:r>
              <a:rPr lang="sl-SI" sz="1200" dirty="0" smtClean="0"/>
              <a:t>Notebooks</a:t>
            </a:r>
            <a:endParaRPr lang="sl-SI" sz="1200" dirty="0"/>
          </a:p>
        </p:txBody>
      </p:sp>
      <p:sp>
        <p:nvSpPr>
          <p:cNvPr id="15" name="TextBox 14">
            <a:extLst>
              <a:ext uri="{FF2B5EF4-FFF2-40B4-BE49-F238E27FC236}">
                <a16:creationId xmlns:a16="http://schemas.microsoft.com/office/drawing/2014/main" xmlns="" id="{D3125F3B-3A99-4C5A-871C-888A0018A7CB}"/>
              </a:ext>
            </a:extLst>
          </p:cNvPr>
          <p:cNvSpPr txBox="1"/>
          <p:nvPr/>
        </p:nvSpPr>
        <p:spPr>
          <a:xfrm>
            <a:off x="7750737" y="1296762"/>
            <a:ext cx="921169" cy="461665"/>
          </a:xfrm>
          <a:prstGeom prst="rect">
            <a:avLst/>
          </a:prstGeom>
          <a:noFill/>
        </p:spPr>
        <p:txBody>
          <a:bodyPr wrap="square" rtlCol="0">
            <a:spAutoFit/>
          </a:bodyPr>
          <a:lstStyle/>
          <a:p>
            <a:pPr algn="ctr"/>
            <a:r>
              <a:rPr lang="sl-SI" sz="1200" dirty="0" smtClean="0"/>
              <a:t>Zeppelin</a:t>
            </a:r>
            <a:r>
              <a:rPr lang="en-US" sz="1200" dirty="0"/>
              <a:t/>
            </a:r>
            <a:br>
              <a:rPr lang="en-US" sz="1200" dirty="0"/>
            </a:br>
            <a:r>
              <a:rPr lang="sl-SI" sz="1200" dirty="0" smtClean="0"/>
              <a:t>Notebooks</a:t>
            </a:r>
            <a:endParaRPr lang="sl-SI" sz="1200" dirty="0"/>
          </a:p>
        </p:txBody>
      </p:sp>
      <p:sp>
        <p:nvSpPr>
          <p:cNvPr id="30" name="Rectangle: Rounded Corners 6">
            <a:extLst>
              <a:ext uri="{FF2B5EF4-FFF2-40B4-BE49-F238E27FC236}">
                <a16:creationId xmlns:a16="http://schemas.microsoft.com/office/drawing/2014/main" xmlns="" id="{21FA0C57-0933-45E5-876C-ED66C06425CA}"/>
              </a:ext>
            </a:extLst>
          </p:cNvPr>
          <p:cNvSpPr/>
          <p:nvPr/>
        </p:nvSpPr>
        <p:spPr>
          <a:xfrm>
            <a:off x="1040911" y="3135100"/>
            <a:ext cx="1365285" cy="719050"/>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dirty="0">
                <a:solidFill>
                  <a:srgbClr val="FFFFFF"/>
                </a:solidFill>
                <a:latin typeface="Arial"/>
                <a:cs typeface="Arial"/>
              </a:rPr>
              <a:t>Create Jupyter Notebook &amp; Select Environment &amp; Language</a:t>
            </a:r>
          </a:p>
        </p:txBody>
      </p:sp>
      <p:sp>
        <p:nvSpPr>
          <p:cNvPr id="31" name="Rectangle: Rounded Corners 7">
            <a:extLst>
              <a:ext uri="{FF2B5EF4-FFF2-40B4-BE49-F238E27FC236}">
                <a16:creationId xmlns:a16="http://schemas.microsoft.com/office/drawing/2014/main" xmlns="" id="{9D689412-FEA8-4858-817C-5C3B66331BF9}"/>
              </a:ext>
            </a:extLst>
          </p:cNvPr>
          <p:cNvSpPr/>
          <p:nvPr/>
        </p:nvSpPr>
        <p:spPr>
          <a:xfrm>
            <a:off x="4479523" y="3141563"/>
            <a:ext cx="1365285" cy="719051"/>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dirty="0">
                <a:solidFill>
                  <a:srgbClr val="FFFFFF"/>
                </a:solidFill>
                <a:latin typeface="Arial"/>
                <a:cs typeface="Arial"/>
              </a:rPr>
              <a:t>Batch Deploy</a:t>
            </a:r>
          </a:p>
        </p:txBody>
      </p:sp>
      <p:sp>
        <p:nvSpPr>
          <p:cNvPr id="32" name="Rectangle: Rounded Corners 8">
            <a:extLst>
              <a:ext uri="{FF2B5EF4-FFF2-40B4-BE49-F238E27FC236}">
                <a16:creationId xmlns:a16="http://schemas.microsoft.com/office/drawing/2014/main" xmlns="" id="{101FEFC3-4E5C-4CA1-BA30-A13854CFBAA9}"/>
              </a:ext>
            </a:extLst>
          </p:cNvPr>
          <p:cNvSpPr/>
          <p:nvPr/>
        </p:nvSpPr>
        <p:spPr>
          <a:xfrm>
            <a:off x="4479523" y="2302892"/>
            <a:ext cx="1365285" cy="719049"/>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dirty="0">
                <a:solidFill>
                  <a:srgbClr val="FFFFFF"/>
                </a:solidFill>
                <a:latin typeface="Arial"/>
                <a:cs typeface="Arial"/>
              </a:rPr>
              <a:t>Evaluate</a:t>
            </a:r>
          </a:p>
        </p:txBody>
      </p:sp>
      <p:cxnSp>
        <p:nvCxnSpPr>
          <p:cNvPr id="33" name="Straight Arrow Connector 32">
            <a:extLst>
              <a:ext uri="{FF2B5EF4-FFF2-40B4-BE49-F238E27FC236}">
                <a16:creationId xmlns:a16="http://schemas.microsoft.com/office/drawing/2014/main" xmlns="" id="{1F4B9447-1E4B-4FD5-9C49-53E6BFBB454B}"/>
              </a:ext>
            </a:extLst>
          </p:cNvPr>
          <p:cNvCxnSpPr>
            <a:cxnSpLocks/>
            <a:stCxn id="30" idx="3"/>
            <a:endCxn id="34" idx="1"/>
          </p:cNvCxnSpPr>
          <p:nvPr/>
        </p:nvCxnSpPr>
        <p:spPr>
          <a:xfrm>
            <a:off x="2406196" y="3494626"/>
            <a:ext cx="391381" cy="323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34" name="Rectangle: Rounded Corners 18">
            <a:extLst>
              <a:ext uri="{FF2B5EF4-FFF2-40B4-BE49-F238E27FC236}">
                <a16:creationId xmlns:a16="http://schemas.microsoft.com/office/drawing/2014/main" xmlns="" id="{FD2F0A57-D76D-48E6-A524-42738141167E}"/>
              </a:ext>
            </a:extLst>
          </p:cNvPr>
          <p:cNvSpPr/>
          <p:nvPr/>
        </p:nvSpPr>
        <p:spPr>
          <a:xfrm>
            <a:off x="2797577" y="3141563"/>
            <a:ext cx="1365285" cy="712588"/>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dirty="0">
                <a:solidFill>
                  <a:srgbClr val="FFFFFF"/>
                </a:solidFill>
                <a:latin typeface="Arial"/>
                <a:cs typeface="Arial"/>
              </a:rPr>
              <a:t>Analyze Data and Create </a:t>
            </a:r>
            <a:r>
              <a:rPr lang="sl-SI" sz="1200" dirty="0" smtClean="0">
                <a:solidFill>
                  <a:srgbClr val="FFFFFF"/>
                </a:solidFill>
                <a:latin typeface="Arial"/>
                <a:cs typeface="Arial"/>
              </a:rPr>
              <a:t>Model</a:t>
            </a:r>
            <a:r>
              <a:rPr lang="en-US" sz="1200" dirty="0" smtClean="0">
                <a:solidFill>
                  <a:srgbClr val="FFFFFF"/>
                </a:solidFill>
                <a:latin typeface="Arial"/>
                <a:cs typeface="Arial"/>
              </a:rPr>
              <a:t> within Notebook</a:t>
            </a:r>
            <a:endParaRPr lang="sl-SI" sz="1200" dirty="0">
              <a:solidFill>
                <a:srgbClr val="FFFFFF"/>
              </a:solidFill>
              <a:latin typeface="Arial"/>
              <a:cs typeface="Arial"/>
            </a:endParaRPr>
          </a:p>
        </p:txBody>
      </p:sp>
      <p:cxnSp>
        <p:nvCxnSpPr>
          <p:cNvPr id="35" name="Straight Arrow Connector 34">
            <a:extLst>
              <a:ext uri="{FF2B5EF4-FFF2-40B4-BE49-F238E27FC236}">
                <a16:creationId xmlns:a16="http://schemas.microsoft.com/office/drawing/2014/main" xmlns="" id="{95142251-7599-400F-8C22-1272FAC80733}"/>
              </a:ext>
            </a:extLst>
          </p:cNvPr>
          <p:cNvCxnSpPr>
            <a:cxnSpLocks/>
            <a:stCxn id="34" idx="3"/>
            <a:endCxn id="31" idx="1"/>
          </p:cNvCxnSpPr>
          <p:nvPr/>
        </p:nvCxnSpPr>
        <p:spPr>
          <a:xfrm>
            <a:off x="4162862" y="3497857"/>
            <a:ext cx="316662" cy="323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6" name="Connector: Curved 39">
            <a:extLst>
              <a:ext uri="{FF2B5EF4-FFF2-40B4-BE49-F238E27FC236}">
                <a16:creationId xmlns:a16="http://schemas.microsoft.com/office/drawing/2014/main" xmlns="" id="{8A8FDF7C-92CD-4CDB-85AE-6FB891BD748A}"/>
              </a:ext>
            </a:extLst>
          </p:cNvPr>
          <p:cNvCxnSpPr>
            <a:cxnSpLocks/>
            <a:stCxn id="34" idx="2"/>
            <a:endCxn id="40" idx="0"/>
          </p:cNvCxnSpPr>
          <p:nvPr/>
        </p:nvCxnSpPr>
        <p:spPr>
          <a:xfrm rot="5400000">
            <a:off x="3300268" y="3869829"/>
            <a:ext cx="195630" cy="164274"/>
          </a:xfrm>
          <a:prstGeom prst="curvedConnector3">
            <a:avLst/>
          </a:prstGeom>
          <a:ln w="31750">
            <a:solidFill>
              <a:schemeClr val="tx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Rounded Corners 19">
            <a:extLst>
              <a:ext uri="{FF2B5EF4-FFF2-40B4-BE49-F238E27FC236}">
                <a16:creationId xmlns:a16="http://schemas.microsoft.com/office/drawing/2014/main" xmlns="" id="{9206CD20-8E20-441F-A982-DECD6205CEF6}"/>
              </a:ext>
            </a:extLst>
          </p:cNvPr>
          <p:cNvSpPr/>
          <p:nvPr/>
        </p:nvSpPr>
        <p:spPr>
          <a:xfrm>
            <a:off x="4494564" y="3985638"/>
            <a:ext cx="1365285" cy="719051"/>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sl-SI" sz="1200" dirty="0">
                <a:solidFill>
                  <a:srgbClr val="FFFFFF"/>
                </a:solidFill>
                <a:latin typeface="Arial"/>
                <a:cs typeface="Arial"/>
              </a:rPr>
              <a:t>Deploy using RESTful API for Real-Time Scoing</a:t>
            </a:r>
          </a:p>
        </p:txBody>
      </p:sp>
      <p:cxnSp>
        <p:nvCxnSpPr>
          <p:cNvPr id="38" name="Straight Arrow Connector 37">
            <a:extLst>
              <a:ext uri="{FF2B5EF4-FFF2-40B4-BE49-F238E27FC236}">
                <a16:creationId xmlns:a16="http://schemas.microsoft.com/office/drawing/2014/main" xmlns="" id="{E22451FE-3EAA-45FB-8BD1-34698206DAF5}"/>
              </a:ext>
            </a:extLst>
          </p:cNvPr>
          <p:cNvCxnSpPr>
            <a:cxnSpLocks/>
            <a:stCxn id="34" idx="3"/>
            <a:endCxn id="37" idx="1"/>
          </p:cNvCxnSpPr>
          <p:nvPr/>
        </p:nvCxnSpPr>
        <p:spPr>
          <a:xfrm>
            <a:off x="4162862" y="3497857"/>
            <a:ext cx="331702" cy="84730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xmlns="" id="{CE32F79B-0C23-4B17-B95B-356B42A2891F}"/>
              </a:ext>
            </a:extLst>
          </p:cNvPr>
          <p:cNvCxnSpPr>
            <a:cxnSpLocks/>
            <a:stCxn id="34" idx="3"/>
            <a:endCxn id="32" idx="1"/>
          </p:cNvCxnSpPr>
          <p:nvPr/>
        </p:nvCxnSpPr>
        <p:spPr>
          <a:xfrm flipV="1">
            <a:off x="4162862" y="2662417"/>
            <a:ext cx="316661" cy="83544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2" name="Connector: Curved 50">
            <a:extLst>
              <a:ext uri="{FF2B5EF4-FFF2-40B4-BE49-F238E27FC236}">
                <a16:creationId xmlns:a16="http://schemas.microsoft.com/office/drawing/2014/main" xmlns="" id="{13FDB3B0-0EDC-4704-8935-C8D94E84BA9A}"/>
              </a:ext>
            </a:extLst>
          </p:cNvPr>
          <p:cNvCxnSpPr>
            <a:stCxn id="30" idx="0"/>
            <a:endCxn id="41" idx="2"/>
          </p:cNvCxnSpPr>
          <p:nvPr/>
        </p:nvCxnSpPr>
        <p:spPr>
          <a:xfrm rot="5400000" flipH="1" flipV="1">
            <a:off x="1988230" y="2624656"/>
            <a:ext cx="245768" cy="775120"/>
          </a:xfrm>
          <a:prstGeom prst="curvedConnector3">
            <a:avLst/>
          </a:prstGeom>
          <a:ln w="31750">
            <a:solidFill>
              <a:schemeClr val="tx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Connector: Curved 62">
            <a:extLst>
              <a:ext uri="{FF2B5EF4-FFF2-40B4-BE49-F238E27FC236}">
                <a16:creationId xmlns:a16="http://schemas.microsoft.com/office/drawing/2014/main" xmlns="" id="{ED2E77BE-2A7E-4F04-8783-6870E7BE2368}"/>
              </a:ext>
            </a:extLst>
          </p:cNvPr>
          <p:cNvCxnSpPr>
            <a:cxnSpLocks/>
            <a:stCxn id="31" idx="3"/>
            <a:endCxn id="43" idx="1"/>
          </p:cNvCxnSpPr>
          <p:nvPr/>
        </p:nvCxnSpPr>
        <p:spPr>
          <a:xfrm flipV="1">
            <a:off x="5844808" y="2843748"/>
            <a:ext cx="250820" cy="657341"/>
          </a:xfrm>
          <a:prstGeom prst="curvedConnector3">
            <a:avLst>
              <a:gd name="adj1" fmla="val 50000"/>
            </a:avLst>
          </a:prstGeom>
          <a:ln w="31750">
            <a:solidFill>
              <a:schemeClr val="tx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xmlns="" id="{935E1D11-3D79-491B-80D6-418D2FF06CC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335697" y="4049781"/>
            <a:ext cx="1960497" cy="1023192"/>
          </a:xfrm>
          <a:prstGeom prst="rect">
            <a:avLst/>
          </a:prstGeom>
        </p:spPr>
      </p:pic>
      <p:pic>
        <p:nvPicPr>
          <p:cNvPr id="41" name="Picture 40">
            <a:extLst>
              <a:ext uri="{FF2B5EF4-FFF2-40B4-BE49-F238E27FC236}">
                <a16:creationId xmlns:a16="http://schemas.microsoft.com/office/drawing/2014/main" xmlns="" id="{4BC560DD-3EC4-4853-A570-1C378E092CD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406667" y="2084449"/>
            <a:ext cx="2184014" cy="804883"/>
          </a:xfrm>
          <a:prstGeom prst="rect">
            <a:avLst/>
          </a:prstGeom>
        </p:spPr>
      </p:pic>
      <p:pic>
        <p:nvPicPr>
          <p:cNvPr id="43" name="Picture 42">
            <a:extLst>
              <a:ext uri="{FF2B5EF4-FFF2-40B4-BE49-F238E27FC236}">
                <a16:creationId xmlns:a16="http://schemas.microsoft.com/office/drawing/2014/main" xmlns="" id="{BBA7DB26-7D1D-4AED-9E14-D26450B2CF0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5628" y="2324484"/>
            <a:ext cx="2070558" cy="1038527"/>
          </a:xfrm>
          <a:prstGeom prst="rect">
            <a:avLst/>
          </a:prstGeom>
        </p:spPr>
      </p:pic>
      <p:cxnSp>
        <p:nvCxnSpPr>
          <p:cNvPr id="5" name="Straight Connector 4"/>
          <p:cNvCxnSpPr/>
          <p:nvPr/>
        </p:nvCxnSpPr>
        <p:spPr>
          <a:xfrm>
            <a:off x="336277" y="1871184"/>
            <a:ext cx="8463183" cy="0"/>
          </a:xfrm>
          <a:prstGeom prst="line">
            <a:avLst/>
          </a:prstGeom>
          <a:ln w="12700">
            <a:solidFill>
              <a:schemeClr val="tx2"/>
            </a:solidFill>
          </a:ln>
          <a:effectLst>
            <a:outerShdw blurRad="40000" dist="20000" dir="5400000" sx="97000" sy="97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067852" y="3686752"/>
            <a:ext cx="2071809" cy="507831"/>
          </a:xfrm>
          <a:prstGeom prst="rect">
            <a:avLst/>
          </a:prstGeom>
          <a:noFill/>
        </p:spPr>
        <p:txBody>
          <a:bodyPr wrap="square" rtlCol="0">
            <a:spAutoFit/>
          </a:bodyPr>
          <a:lstStyle/>
          <a:p>
            <a:r>
              <a:rPr lang="en-US" b="1" dirty="0" smtClean="0"/>
              <a:t>Example WSL Machine Learning Workflow</a:t>
            </a:r>
            <a:endParaRPr lang="en-US" b="1" dirty="0"/>
          </a:p>
        </p:txBody>
      </p:sp>
    </p:spTree>
    <p:extLst>
      <p:ext uri="{BB962C8B-B14F-4D97-AF65-F5344CB8AC3E}">
        <p14:creationId xmlns:p14="http://schemas.microsoft.com/office/powerpoint/2010/main" val="623913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4D6054B9-3642-4202-8394-81C966653341}"/>
              </a:ext>
            </a:extLst>
          </p:cNvPr>
          <p:cNvSpPr>
            <a:spLocks noGrp="1" noChangeArrowheads="1"/>
          </p:cNvSpPr>
          <p:nvPr>
            <p:ph type="title"/>
          </p:nvPr>
        </p:nvSpPr>
        <p:spPr>
          <a:xfrm>
            <a:off x="228599" y="201168"/>
            <a:ext cx="8497957" cy="381000"/>
          </a:xfrm>
        </p:spPr>
        <p:txBody>
          <a:bodyPr/>
          <a:lstStyle/>
          <a:p>
            <a:r>
              <a:rPr lang="sl-SI" altLang="sl-SI" dirty="0" smtClean="0"/>
              <a:t>IBM Watson Studio Local has R built into </a:t>
            </a:r>
            <a:r>
              <a:rPr lang="en-US" altLang="sl-SI" dirty="0" smtClean="0"/>
              <a:t>the </a:t>
            </a:r>
            <a:r>
              <a:rPr lang="sl-SI" altLang="sl-SI" dirty="0" smtClean="0"/>
              <a:t>experience thanks to our strategic partnership with RStudio</a:t>
            </a:r>
            <a:endParaRPr lang="sl-SI" altLang="sl-SI" dirty="0"/>
          </a:p>
        </p:txBody>
      </p:sp>
      <p:pic>
        <p:nvPicPr>
          <p:cNvPr id="7" name="Content Placeholder 3">
            <a:extLst>
              <a:ext uri="{FF2B5EF4-FFF2-40B4-BE49-F238E27FC236}">
                <a16:creationId xmlns:a16="http://schemas.microsoft.com/office/drawing/2014/main" xmlns="" id="{0E061A56-2C97-4B97-8747-042C26BC91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420190" y="1081847"/>
            <a:ext cx="6315075" cy="3878263"/>
          </a:xfrm>
          <a:prstGeom prst="rect">
            <a:avLst/>
          </a:prstGeom>
        </p:spPr>
      </p:pic>
    </p:spTree>
    <p:extLst>
      <p:ext uri="{BB962C8B-B14F-4D97-AF65-F5344CB8AC3E}">
        <p14:creationId xmlns:p14="http://schemas.microsoft.com/office/powerpoint/2010/main" val="741160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 monitor and manage</a:t>
            </a:r>
            <a:endParaRPr lang="en-US" dirty="0"/>
          </a:p>
        </p:txBody>
      </p:sp>
      <p:pic>
        <p:nvPicPr>
          <p:cNvPr id="7" name="Picture 6"/>
          <p:cNvPicPr>
            <a:picLocks noChangeAspect="1"/>
          </p:cNvPicPr>
          <p:nvPr/>
        </p:nvPicPr>
        <p:blipFill>
          <a:blip r:embed="rId3"/>
          <a:stretch>
            <a:fillRect/>
          </a:stretch>
        </p:blipFill>
        <p:spPr>
          <a:xfrm>
            <a:off x="4154477" y="816951"/>
            <a:ext cx="4458202" cy="24806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9869" y="3677304"/>
            <a:ext cx="4122519" cy="1136015"/>
          </a:xfrm>
          <a:prstGeom prst="rect">
            <a:avLst/>
          </a:prstGeom>
          <a:ln>
            <a:solidFill>
              <a:schemeClr val="tx1"/>
            </a:solidFill>
          </a:ln>
        </p:spPr>
      </p:pic>
      <p:sp>
        <p:nvSpPr>
          <p:cNvPr id="12" name="TextBox 11"/>
          <p:cNvSpPr txBox="1"/>
          <p:nvPr/>
        </p:nvSpPr>
        <p:spPr>
          <a:xfrm>
            <a:off x="235545" y="864171"/>
            <a:ext cx="3594389" cy="3947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166688" indent="-166688" hangingPunct="0">
              <a:spcAft>
                <a:spcPts val="900"/>
              </a:spcAft>
              <a:buFont typeface="Arial" charset="0"/>
              <a:buChar char="•"/>
            </a:pPr>
            <a:r>
              <a:rPr lang="en-US" sz="1600" dirty="0">
                <a:solidFill>
                  <a:srgbClr val="000000"/>
                </a:solidFill>
                <a:cs typeface="Calibri"/>
                <a:sym typeface="Calibri"/>
              </a:rPr>
              <a:t>Monitor models through a dashboard</a:t>
            </a:r>
            <a:endParaRPr lang="en-US" sz="1600" dirty="0">
              <a:solidFill>
                <a:srgbClr val="000000"/>
              </a:solidFill>
            </a:endParaRPr>
          </a:p>
          <a:p>
            <a:pPr marL="166688" indent="-166688" hangingPunct="0">
              <a:spcAft>
                <a:spcPts val="900"/>
              </a:spcAft>
              <a:buFont typeface="Arial" charset="0"/>
              <a:buChar char="•"/>
            </a:pPr>
            <a:r>
              <a:rPr lang="en-US" sz="1600" dirty="0">
                <a:solidFill>
                  <a:srgbClr val="000000"/>
                </a:solidFill>
                <a:cs typeface="Calibri"/>
                <a:sym typeface="Calibri"/>
              </a:rPr>
              <a:t>Model versioning, evaluation history</a:t>
            </a:r>
            <a:endParaRPr lang="en-US" sz="1600" dirty="0">
              <a:solidFill>
                <a:srgbClr val="000000"/>
              </a:solidFill>
            </a:endParaRPr>
          </a:p>
          <a:p>
            <a:pPr marL="166688" indent="-166688" hangingPunct="0">
              <a:spcAft>
                <a:spcPts val="900"/>
              </a:spcAft>
              <a:buFont typeface="Arial" charset="0"/>
              <a:buChar char="•"/>
            </a:pPr>
            <a:r>
              <a:rPr lang="en-US" sz="1600" dirty="0">
                <a:solidFill>
                  <a:srgbClr val="000000"/>
                </a:solidFill>
              </a:rPr>
              <a:t>Publish versions of models, supporting dev/stage/production paradigm</a:t>
            </a:r>
            <a:endParaRPr lang="en-US" sz="1600" dirty="0">
              <a:solidFill>
                <a:srgbClr val="000000"/>
              </a:solidFill>
              <a:cs typeface="Calibri"/>
              <a:sym typeface="Calibri"/>
            </a:endParaRPr>
          </a:p>
          <a:p>
            <a:pPr marL="166688" indent="-166688" hangingPunct="0">
              <a:spcAft>
                <a:spcPts val="900"/>
              </a:spcAft>
              <a:buFont typeface="Arial" charset="0"/>
              <a:buChar char="•"/>
            </a:pPr>
            <a:r>
              <a:rPr lang="en-US" sz="1600" dirty="0">
                <a:solidFill>
                  <a:srgbClr val="000000"/>
                </a:solidFill>
              </a:rPr>
              <a:t>Monitor scalability </a:t>
            </a:r>
            <a:r>
              <a:rPr lang="en-US" sz="1600" dirty="0" smtClean="0">
                <a:solidFill>
                  <a:srgbClr val="000000"/>
                </a:solidFill>
              </a:rPr>
              <a:t>through</a:t>
            </a:r>
            <a:br>
              <a:rPr lang="en-US" sz="1600" dirty="0" smtClean="0">
                <a:solidFill>
                  <a:srgbClr val="000000"/>
                </a:solidFill>
              </a:rPr>
            </a:br>
            <a:r>
              <a:rPr lang="en-US" sz="1600" dirty="0" smtClean="0">
                <a:solidFill>
                  <a:srgbClr val="000000"/>
                </a:solidFill>
              </a:rPr>
              <a:t>cluster </a:t>
            </a:r>
            <a:r>
              <a:rPr lang="en-US" sz="1600" dirty="0">
                <a:solidFill>
                  <a:srgbClr val="000000"/>
                </a:solidFill>
              </a:rPr>
              <a:t>dashboard</a:t>
            </a:r>
            <a:endParaRPr lang="en-US" sz="1600" dirty="0">
              <a:solidFill>
                <a:srgbClr val="000000"/>
              </a:solidFill>
              <a:cs typeface="Calibri"/>
              <a:sym typeface="Calibri"/>
            </a:endParaRPr>
          </a:p>
          <a:p>
            <a:pPr marL="166688" indent="-166688" hangingPunct="0">
              <a:spcAft>
                <a:spcPts val="900"/>
              </a:spcAft>
              <a:buFont typeface="Arial" charset="0"/>
              <a:buChar char="•"/>
            </a:pPr>
            <a:r>
              <a:rPr lang="en-US" sz="1600" dirty="0">
                <a:solidFill>
                  <a:srgbClr val="000000"/>
                </a:solidFill>
              </a:rPr>
              <a:t>Adapt scalability by redistributing compute/memory/disk </a:t>
            </a:r>
            <a:r>
              <a:rPr lang="en-US" sz="1600" dirty="0" smtClean="0">
                <a:solidFill>
                  <a:srgbClr val="000000"/>
                </a:solidFill>
              </a:rPr>
              <a:t>resources</a:t>
            </a:r>
          </a:p>
          <a:p>
            <a:pPr marL="166688" indent="-166688" hangingPunct="0">
              <a:spcAft>
                <a:spcPts val="900"/>
              </a:spcAft>
              <a:buFont typeface="Arial" charset="0"/>
              <a:buChar char="•"/>
            </a:pPr>
            <a:endParaRPr lang="en-US" sz="1600" dirty="0">
              <a:solidFill>
                <a:srgbClr val="000000"/>
              </a:solidFill>
              <a:cs typeface="Calibri"/>
              <a:sym typeface="Calibri"/>
            </a:endParaRPr>
          </a:p>
          <a:p>
            <a:pPr marL="166688" indent="-166688" hangingPunct="0">
              <a:spcAft>
                <a:spcPts val="900"/>
              </a:spcAft>
              <a:buFont typeface="Arial" charset="0"/>
              <a:buChar char="•"/>
            </a:pPr>
            <a:r>
              <a:rPr lang="en-US" sz="1600" dirty="0" smtClean="0">
                <a:solidFill>
                  <a:srgbClr val="000000"/>
                </a:solidFill>
                <a:cs typeface="Calibri"/>
                <a:sym typeface="Calibri"/>
              </a:rPr>
              <a:t>Watch it in action</a:t>
            </a:r>
          </a:p>
          <a:p>
            <a:pPr marL="346075" lvl="1" indent="-166688" hangingPunct="0">
              <a:spcAft>
                <a:spcPts val="900"/>
              </a:spcAft>
              <a:buFont typeface="Arial" charset="0"/>
              <a:buChar char="•"/>
            </a:pPr>
            <a:r>
              <a:rPr lang="en-US" sz="1400" dirty="0">
                <a:solidFill>
                  <a:srgbClr val="000000"/>
                </a:solidFill>
                <a:cs typeface="Calibri"/>
                <a:sym typeface="Calibri"/>
                <a:hlinkClick r:id="rId5"/>
              </a:rPr>
              <a:t>http://</a:t>
            </a:r>
            <a:r>
              <a:rPr lang="en-US" sz="1400" dirty="0" smtClean="0">
                <a:solidFill>
                  <a:srgbClr val="000000"/>
                </a:solidFill>
                <a:cs typeface="Calibri"/>
                <a:sym typeface="Calibri"/>
                <a:hlinkClick r:id="rId5"/>
              </a:rPr>
              <a:t>ibm.biz/WSL-Model</a:t>
            </a:r>
            <a:r>
              <a:rPr lang="en-US" sz="1600" dirty="0" smtClean="0">
                <a:solidFill>
                  <a:srgbClr val="000000"/>
                </a:solidFill>
                <a:cs typeface="Calibri"/>
                <a:sym typeface="Calibri"/>
                <a:hlinkClick r:id="rId5"/>
              </a:rPr>
              <a:t>s</a:t>
            </a:r>
            <a:endParaRPr lang="en-US" sz="1600" dirty="0" smtClean="0">
              <a:solidFill>
                <a:srgbClr val="000000"/>
              </a:solidFill>
              <a:cs typeface="Calibri"/>
              <a:sym typeface="Calibri"/>
            </a:endParaRPr>
          </a:p>
        </p:txBody>
      </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30337" y="2665334"/>
            <a:ext cx="3867150" cy="2269573"/>
          </a:xfrm>
          <a:prstGeom prst="rect">
            <a:avLst/>
          </a:prstGeom>
          <a:ln>
            <a:solidFill>
              <a:schemeClr val="tx1"/>
            </a:solidFill>
          </a:ln>
        </p:spPr>
      </p:pic>
    </p:spTree>
    <p:extLst>
      <p:ext uri="{BB962C8B-B14F-4D97-AF65-F5344CB8AC3E}">
        <p14:creationId xmlns:p14="http://schemas.microsoft.com/office/powerpoint/2010/main" val="4015242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7517219" cy="5166480"/>
          </a:xfrm>
          <a:prstGeom prst="rect">
            <a:avLst/>
          </a:prstGeom>
        </p:spPr>
      </p:pic>
      <p:sp>
        <p:nvSpPr>
          <p:cNvPr id="7" name="Rectangle 6"/>
          <p:cNvSpPr/>
          <p:nvPr/>
        </p:nvSpPr>
        <p:spPr>
          <a:xfrm>
            <a:off x="7517219" y="0"/>
            <a:ext cx="1626782" cy="5166480"/>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6" name="Rectangle 5"/>
          <p:cNvSpPr/>
          <p:nvPr/>
        </p:nvSpPr>
        <p:spPr>
          <a:xfrm>
            <a:off x="0" y="0"/>
            <a:ext cx="9144001" cy="5166480"/>
          </a:xfrm>
          <a:prstGeom prst="rect">
            <a:avLst/>
          </a:prstGeom>
          <a:gradFill flip="none" rotWithShape="1">
            <a:gsLst>
              <a:gs pos="64585">
                <a:schemeClr val="tx1">
                  <a:alpha val="95000"/>
                </a:schemeClr>
              </a:gs>
              <a:gs pos="33000">
                <a:schemeClr val="tx1">
                  <a:alpha val="78000"/>
                </a:schemeClr>
              </a:gs>
              <a:gs pos="0">
                <a:schemeClr val="tx1">
                  <a:alpha val="30000"/>
                </a:schemeClr>
              </a:gs>
              <a:gs pos="100000">
                <a:schemeClr val="tx1"/>
              </a:gs>
            </a:gsLst>
            <a:path path="circle">
              <a:fillToRect t="100000" r="100000"/>
            </a:path>
            <a:tileRect l="-100000" b="-100000"/>
          </a:gra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3" name="TextBox 2"/>
          <p:cNvSpPr txBox="1"/>
          <p:nvPr/>
        </p:nvSpPr>
        <p:spPr>
          <a:xfrm>
            <a:off x="4741430" y="655339"/>
            <a:ext cx="4226440" cy="1800493"/>
          </a:xfrm>
          <a:prstGeom prst="rect">
            <a:avLst/>
          </a:prstGeom>
          <a:noFill/>
        </p:spPr>
        <p:txBody>
          <a:bodyPr wrap="square" rtlCol="0">
            <a:spAutoFit/>
          </a:bodyPr>
          <a:lstStyle/>
          <a:p>
            <a:r>
              <a:rPr lang="en-US" sz="1600" b="1" dirty="0" smtClean="0">
                <a:solidFill>
                  <a:schemeClr val="tx2"/>
                </a:solidFill>
                <a:latin typeface="+mj-lt"/>
              </a:rPr>
              <a:t>but ...</a:t>
            </a:r>
            <a:endParaRPr lang="en-US" sz="1600" b="1" dirty="0">
              <a:solidFill>
                <a:srgbClr val="FFCC00"/>
              </a:solidFill>
              <a:latin typeface="+mj-lt"/>
            </a:endParaRPr>
          </a:p>
          <a:p>
            <a:pPr marL="168275" indent="-168275">
              <a:spcBef>
                <a:spcPts val="900"/>
              </a:spcBef>
              <a:buFont typeface="Arial" panose="020B0604020202020204" pitchFamily="34" charset="0"/>
              <a:buChar char="•"/>
            </a:pPr>
            <a:r>
              <a:rPr lang="en-US" sz="1600" b="1" dirty="0" smtClean="0">
                <a:solidFill>
                  <a:srgbClr val="FFCC00"/>
                </a:solidFill>
                <a:latin typeface="+mj-lt"/>
              </a:rPr>
              <a:t>Limited time and resources means fewer (or less accurate) models get built and deployed</a:t>
            </a:r>
          </a:p>
          <a:p>
            <a:pPr marL="168275" indent="-168275">
              <a:spcBef>
                <a:spcPts val="900"/>
              </a:spcBef>
              <a:buFont typeface="Arial" panose="020B0604020202020204" pitchFamily="34" charset="0"/>
              <a:buChar char="•"/>
            </a:pPr>
            <a:r>
              <a:rPr lang="en-US" sz="1600" b="1" dirty="0" smtClean="0">
                <a:solidFill>
                  <a:srgbClr val="FFCC00"/>
                </a:solidFill>
                <a:latin typeface="+mj-lt"/>
              </a:rPr>
              <a:t>Setting up and using open source AI frameworks is complicated</a:t>
            </a:r>
            <a:endParaRPr lang="en-US" sz="2000" b="1" dirty="0">
              <a:solidFill>
                <a:srgbClr val="FFCC00"/>
              </a:solidFill>
              <a:latin typeface="+mj-lt"/>
            </a:endParaRPr>
          </a:p>
        </p:txBody>
      </p:sp>
      <p:sp>
        <p:nvSpPr>
          <p:cNvPr id="9" name="TextBox 8"/>
          <p:cNvSpPr txBox="1"/>
          <p:nvPr/>
        </p:nvSpPr>
        <p:spPr>
          <a:xfrm>
            <a:off x="110948" y="99390"/>
            <a:ext cx="4283545" cy="1200329"/>
          </a:xfrm>
          <a:prstGeom prst="rect">
            <a:avLst/>
          </a:prstGeom>
          <a:noFill/>
        </p:spPr>
        <p:txBody>
          <a:bodyPr wrap="square" rtlCol="0">
            <a:spAutoFit/>
          </a:bodyPr>
          <a:lstStyle/>
          <a:p>
            <a:r>
              <a:rPr lang="en-US" sz="2400" b="1" dirty="0" smtClean="0">
                <a:solidFill>
                  <a:schemeClr val="accent1"/>
                </a:solidFill>
                <a:latin typeface="+mj-lt"/>
              </a:rPr>
              <a:t>Faster time to action is what will differentiate you from your competitors</a:t>
            </a:r>
            <a:endParaRPr lang="en-US" sz="2400" b="1" dirty="0">
              <a:solidFill>
                <a:schemeClr val="accent1"/>
              </a:solidFill>
              <a:latin typeface="+mj-lt"/>
            </a:endParaRPr>
          </a:p>
        </p:txBody>
      </p:sp>
      <p:grpSp>
        <p:nvGrpSpPr>
          <p:cNvPr id="8" name="Group 7"/>
          <p:cNvGrpSpPr/>
          <p:nvPr/>
        </p:nvGrpSpPr>
        <p:grpSpPr>
          <a:xfrm>
            <a:off x="4842732" y="3132543"/>
            <a:ext cx="3695872" cy="1038070"/>
            <a:chOff x="4582380" y="2345997"/>
            <a:chExt cx="3695872" cy="1038070"/>
          </a:xfrm>
        </p:grpSpPr>
        <p:sp>
          <p:nvSpPr>
            <p:cNvPr id="10" name="Rectangle: Top Corners Rounded 70"/>
            <p:cNvSpPr/>
            <p:nvPr/>
          </p:nvSpPr>
          <p:spPr>
            <a:xfrm rot="16200000">
              <a:off x="4384586" y="2543791"/>
              <a:ext cx="1038069" cy="642481"/>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0"/>
                </a:solidFill>
              </a:endParaRPr>
            </a:p>
          </p:txBody>
        </p:sp>
        <p:sp>
          <p:nvSpPr>
            <p:cNvPr id="11" name="Rectangle: Single Corner Snipped 3"/>
            <p:cNvSpPr/>
            <p:nvPr/>
          </p:nvSpPr>
          <p:spPr>
            <a:xfrm>
              <a:off x="5224861" y="2345997"/>
              <a:ext cx="1704797" cy="1038069"/>
            </a:xfrm>
            <a:custGeom>
              <a:avLst/>
              <a:gdLst>
                <a:gd name="connsiteX0" fmla="*/ 0 w 2147777"/>
                <a:gd name="connsiteY0" fmla="*/ 0 h 1307805"/>
                <a:gd name="connsiteX1" fmla="*/ 1493875 w 2147777"/>
                <a:gd name="connsiteY1" fmla="*/ 0 h 1307805"/>
                <a:gd name="connsiteX2" fmla="*/ 2147777 w 2147777"/>
                <a:gd name="connsiteY2" fmla="*/ 653903 h 1307805"/>
                <a:gd name="connsiteX3" fmla="*/ 2147777 w 2147777"/>
                <a:gd name="connsiteY3" fmla="*/ 1307805 h 1307805"/>
                <a:gd name="connsiteX4" fmla="*/ 0 w 2147777"/>
                <a:gd name="connsiteY4" fmla="*/ 1307805 h 1307805"/>
                <a:gd name="connsiteX5" fmla="*/ 0 w 2147777"/>
                <a:gd name="connsiteY5" fmla="*/ 0 h 1307805"/>
                <a:gd name="connsiteX0" fmla="*/ 0 w 2147777"/>
                <a:gd name="connsiteY0" fmla="*/ 0 h 1307805"/>
                <a:gd name="connsiteX1" fmla="*/ 1493875 w 2147777"/>
                <a:gd name="connsiteY1" fmla="*/ 0 h 1307805"/>
                <a:gd name="connsiteX2" fmla="*/ 2147777 w 2147777"/>
                <a:gd name="connsiteY2" fmla="*/ 1307805 h 1307805"/>
                <a:gd name="connsiteX3" fmla="*/ 0 w 2147777"/>
                <a:gd name="connsiteY3" fmla="*/ 1307805 h 1307805"/>
                <a:gd name="connsiteX4" fmla="*/ 0 w 2147777"/>
                <a:gd name="connsiteY4" fmla="*/ 0 h 1307805"/>
                <a:gd name="connsiteX0" fmla="*/ 0 w 2147777"/>
                <a:gd name="connsiteY0" fmla="*/ 0 h 1307805"/>
                <a:gd name="connsiteX1" fmla="*/ 887819 w 2147777"/>
                <a:gd name="connsiteY1" fmla="*/ 0 h 1307805"/>
                <a:gd name="connsiteX2" fmla="*/ 2147777 w 2147777"/>
                <a:gd name="connsiteY2" fmla="*/ 1307805 h 1307805"/>
                <a:gd name="connsiteX3" fmla="*/ 0 w 2147777"/>
                <a:gd name="connsiteY3" fmla="*/ 1307805 h 1307805"/>
                <a:gd name="connsiteX4" fmla="*/ 0 w 2147777"/>
                <a:gd name="connsiteY4" fmla="*/ 0 h 130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777" h="1307805">
                  <a:moveTo>
                    <a:pt x="0" y="0"/>
                  </a:moveTo>
                  <a:lnTo>
                    <a:pt x="887819" y="0"/>
                  </a:lnTo>
                  <a:lnTo>
                    <a:pt x="2147777" y="1307805"/>
                  </a:lnTo>
                  <a:lnTo>
                    <a:pt x="0" y="1307805"/>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0"/>
                </a:solidFill>
              </a:endParaRPr>
            </a:p>
          </p:txBody>
        </p:sp>
        <p:sp>
          <p:nvSpPr>
            <p:cNvPr id="12" name="Rectangle 11"/>
            <p:cNvSpPr/>
            <p:nvPr/>
          </p:nvSpPr>
          <p:spPr>
            <a:xfrm>
              <a:off x="5418812" y="2901683"/>
              <a:ext cx="1053295" cy="323165"/>
            </a:xfrm>
            <a:prstGeom prst="rect">
              <a:avLst/>
            </a:prstGeom>
          </p:spPr>
          <p:txBody>
            <a:bodyPr wrap="square">
              <a:spAutoFit/>
            </a:bodyPr>
            <a:lstStyle/>
            <a:p>
              <a:r>
                <a:rPr lang="en-US" sz="1500" b="1" dirty="0">
                  <a:solidFill>
                    <a:srgbClr val="FFFFFF"/>
                  </a:solidFill>
                </a:rPr>
                <a:t>hardware</a:t>
              </a:r>
              <a:endParaRPr lang="en-US" b="1" dirty="0">
                <a:solidFill>
                  <a:srgbClr val="FFFFFF"/>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6348" y="2569643"/>
              <a:ext cx="584783" cy="584783"/>
            </a:xfrm>
            <a:prstGeom prst="rect">
              <a:avLst/>
            </a:prstGeom>
          </p:spPr>
        </p:pic>
        <p:grpSp>
          <p:nvGrpSpPr>
            <p:cNvPr id="14" name="Group 13"/>
            <p:cNvGrpSpPr/>
            <p:nvPr/>
          </p:nvGrpSpPr>
          <p:grpSpPr>
            <a:xfrm>
              <a:off x="5930976" y="2345997"/>
              <a:ext cx="2347276" cy="1038070"/>
              <a:chOff x="7369790" y="2188092"/>
              <a:chExt cx="2957201" cy="1307806"/>
            </a:xfrm>
          </p:grpSpPr>
          <p:grpSp>
            <p:nvGrpSpPr>
              <p:cNvPr id="16" name="Group 15"/>
              <p:cNvGrpSpPr/>
              <p:nvPr/>
            </p:nvGrpSpPr>
            <p:grpSpPr>
              <a:xfrm rot="10800000">
                <a:off x="7369790" y="2188092"/>
                <a:ext cx="2957201" cy="1307806"/>
                <a:chOff x="7369790" y="2188092"/>
                <a:chExt cx="2957201" cy="1307806"/>
              </a:xfrm>
            </p:grpSpPr>
            <p:sp>
              <p:nvSpPr>
                <p:cNvPr id="19" name="Rectangle: Top Corners Rounded 77"/>
                <p:cNvSpPr/>
                <p:nvPr/>
              </p:nvSpPr>
              <p:spPr>
                <a:xfrm rot="16200000">
                  <a:off x="7120600" y="2437282"/>
                  <a:ext cx="1307805" cy="809425"/>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0"/>
                    </a:solidFill>
                  </a:endParaRPr>
                </a:p>
              </p:txBody>
            </p:sp>
            <p:sp>
              <p:nvSpPr>
                <p:cNvPr id="20" name="Rectangle: Single Corner Snipped 3"/>
                <p:cNvSpPr/>
                <p:nvPr/>
              </p:nvSpPr>
              <p:spPr>
                <a:xfrm>
                  <a:off x="8179214" y="2188093"/>
                  <a:ext cx="2147777" cy="1307805"/>
                </a:xfrm>
                <a:custGeom>
                  <a:avLst/>
                  <a:gdLst>
                    <a:gd name="connsiteX0" fmla="*/ 0 w 2147777"/>
                    <a:gd name="connsiteY0" fmla="*/ 0 h 1307805"/>
                    <a:gd name="connsiteX1" fmla="*/ 1493875 w 2147777"/>
                    <a:gd name="connsiteY1" fmla="*/ 0 h 1307805"/>
                    <a:gd name="connsiteX2" fmla="*/ 2147777 w 2147777"/>
                    <a:gd name="connsiteY2" fmla="*/ 653903 h 1307805"/>
                    <a:gd name="connsiteX3" fmla="*/ 2147777 w 2147777"/>
                    <a:gd name="connsiteY3" fmla="*/ 1307805 h 1307805"/>
                    <a:gd name="connsiteX4" fmla="*/ 0 w 2147777"/>
                    <a:gd name="connsiteY4" fmla="*/ 1307805 h 1307805"/>
                    <a:gd name="connsiteX5" fmla="*/ 0 w 2147777"/>
                    <a:gd name="connsiteY5" fmla="*/ 0 h 1307805"/>
                    <a:gd name="connsiteX0" fmla="*/ 0 w 2147777"/>
                    <a:gd name="connsiteY0" fmla="*/ 0 h 1307805"/>
                    <a:gd name="connsiteX1" fmla="*/ 1493875 w 2147777"/>
                    <a:gd name="connsiteY1" fmla="*/ 0 h 1307805"/>
                    <a:gd name="connsiteX2" fmla="*/ 2147777 w 2147777"/>
                    <a:gd name="connsiteY2" fmla="*/ 1307805 h 1307805"/>
                    <a:gd name="connsiteX3" fmla="*/ 0 w 2147777"/>
                    <a:gd name="connsiteY3" fmla="*/ 1307805 h 1307805"/>
                    <a:gd name="connsiteX4" fmla="*/ 0 w 2147777"/>
                    <a:gd name="connsiteY4" fmla="*/ 0 h 1307805"/>
                    <a:gd name="connsiteX0" fmla="*/ 0 w 2147777"/>
                    <a:gd name="connsiteY0" fmla="*/ 0 h 1307805"/>
                    <a:gd name="connsiteX1" fmla="*/ 887819 w 2147777"/>
                    <a:gd name="connsiteY1" fmla="*/ 0 h 1307805"/>
                    <a:gd name="connsiteX2" fmla="*/ 2147777 w 2147777"/>
                    <a:gd name="connsiteY2" fmla="*/ 1307805 h 1307805"/>
                    <a:gd name="connsiteX3" fmla="*/ 0 w 2147777"/>
                    <a:gd name="connsiteY3" fmla="*/ 1307805 h 1307805"/>
                    <a:gd name="connsiteX4" fmla="*/ 0 w 2147777"/>
                    <a:gd name="connsiteY4" fmla="*/ 0 h 130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777" h="1307805">
                      <a:moveTo>
                        <a:pt x="0" y="0"/>
                      </a:moveTo>
                      <a:lnTo>
                        <a:pt x="887819" y="0"/>
                      </a:lnTo>
                      <a:lnTo>
                        <a:pt x="2147777" y="1307805"/>
                      </a:lnTo>
                      <a:lnTo>
                        <a:pt x="0" y="1307805"/>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0"/>
                    </a:solidFill>
                  </a:endParaRPr>
                </a:p>
              </p:txBody>
            </p:sp>
          </p:grpSp>
          <p:sp>
            <p:nvSpPr>
              <p:cNvPr id="17" name="Rectangle 16"/>
              <p:cNvSpPr/>
              <p:nvPr/>
            </p:nvSpPr>
            <p:spPr>
              <a:xfrm>
                <a:off x="7951689" y="2344303"/>
                <a:ext cx="1244437" cy="407137"/>
              </a:xfrm>
              <a:prstGeom prst="rect">
                <a:avLst/>
              </a:prstGeom>
            </p:spPr>
            <p:txBody>
              <a:bodyPr wrap="none">
                <a:spAutoFit/>
              </a:bodyPr>
              <a:lstStyle/>
              <a:p>
                <a:pPr algn="r"/>
                <a:r>
                  <a:rPr lang="en-US" sz="1500" b="1" dirty="0">
                    <a:solidFill>
                      <a:srgbClr val="000E5E"/>
                    </a:solidFill>
                  </a:rPr>
                  <a:t>software</a:t>
                </a:r>
                <a:endParaRPr lang="en-US" b="1" dirty="0">
                  <a:solidFill>
                    <a:srgbClr val="000E5E"/>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44152" y="2418658"/>
                <a:ext cx="825880" cy="825880"/>
              </a:xfrm>
              <a:prstGeom prst="rect">
                <a:avLst/>
              </a:prstGeom>
            </p:spPr>
          </p:pic>
        </p:grpSp>
        <p:sp>
          <p:nvSpPr>
            <p:cNvPr id="15" name="Rectangle 14"/>
            <p:cNvSpPr/>
            <p:nvPr/>
          </p:nvSpPr>
          <p:spPr>
            <a:xfrm>
              <a:off x="6238783" y="2558522"/>
              <a:ext cx="391723" cy="577061"/>
            </a:xfrm>
            <a:prstGeom prst="rect">
              <a:avLst/>
            </a:prstGeom>
          </p:spPr>
          <p:txBody>
            <a:bodyPr wrap="none" lIns="68555" tIns="34280" rIns="68555" bIns="34280">
              <a:spAutoFit/>
            </a:bodyPr>
            <a:lstStyle/>
            <a:p>
              <a:r>
                <a:rPr lang="en-US" sz="3300" b="1" dirty="0">
                  <a:solidFill>
                    <a:srgbClr val="000E5E"/>
                  </a:solidFill>
                </a:rPr>
                <a:t>+</a:t>
              </a:r>
              <a:endParaRPr lang="en-US" sz="3000" b="1" dirty="0">
                <a:solidFill>
                  <a:srgbClr val="000E5E"/>
                </a:solidFill>
              </a:endParaRPr>
            </a:p>
          </p:txBody>
        </p:sp>
      </p:grpSp>
      <p:sp>
        <p:nvSpPr>
          <p:cNvPr id="21" name="Rectangle 20"/>
          <p:cNvSpPr/>
          <p:nvPr/>
        </p:nvSpPr>
        <p:spPr>
          <a:xfrm>
            <a:off x="4444725" y="2747536"/>
            <a:ext cx="4462671" cy="355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55" tIns="34280" rIns="68555" bIns="34280" rtlCol="0" anchor="t"/>
          <a:lstStyle/>
          <a:p>
            <a:pPr algn="ctr" defTabSz="685546">
              <a:spcAft>
                <a:spcPts val="450"/>
              </a:spcAft>
              <a:buClr>
                <a:srgbClr val="504646"/>
              </a:buClr>
              <a:defRPr/>
            </a:pPr>
            <a:r>
              <a:rPr lang="en-US" sz="1600" dirty="0" smtClean="0">
                <a:solidFill>
                  <a:schemeClr val="tx2"/>
                </a:solidFill>
              </a:rPr>
              <a:t>True Cognitive Systems are about </a:t>
            </a:r>
            <a:r>
              <a:rPr lang="en-US" sz="1600" dirty="0">
                <a:solidFill>
                  <a:schemeClr val="tx2"/>
                </a:solidFill>
              </a:rPr>
              <a:t>co-optimized</a:t>
            </a:r>
          </a:p>
        </p:txBody>
      </p:sp>
      <p:sp>
        <p:nvSpPr>
          <p:cNvPr id="22" name="Rectangle 21"/>
          <p:cNvSpPr/>
          <p:nvPr/>
        </p:nvSpPr>
        <p:spPr>
          <a:xfrm>
            <a:off x="4840308" y="4208481"/>
            <a:ext cx="3719220" cy="540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55" tIns="34280" rIns="68555" bIns="34280" rtlCol="0" anchor="t"/>
          <a:lstStyle/>
          <a:p>
            <a:pPr algn="ctr" defTabSz="685546">
              <a:spcAft>
                <a:spcPts val="450"/>
              </a:spcAft>
              <a:buClr>
                <a:srgbClr val="504646"/>
              </a:buClr>
              <a:defRPr/>
            </a:pPr>
            <a:r>
              <a:rPr lang="en-US" sz="1600" dirty="0">
                <a:solidFill>
                  <a:schemeClr val="tx2"/>
                </a:solidFill>
              </a:rPr>
              <a:t>which </a:t>
            </a:r>
            <a:r>
              <a:rPr lang="en-US" sz="1600" b="1" i="1" dirty="0">
                <a:solidFill>
                  <a:schemeClr val="accent5">
                    <a:lumMod val="40000"/>
                    <a:lumOff val="60000"/>
                  </a:schemeClr>
                </a:solidFill>
              </a:rPr>
              <a:t>just work</a:t>
            </a:r>
            <a:r>
              <a:rPr lang="en-US" sz="1600" b="1" i="1" dirty="0">
                <a:solidFill>
                  <a:schemeClr val="tx2"/>
                </a:solidFill>
              </a:rPr>
              <a:t> </a:t>
            </a:r>
            <a:r>
              <a:rPr lang="en-US" sz="1600" dirty="0">
                <a:solidFill>
                  <a:schemeClr val="tx2"/>
                </a:solidFill>
              </a:rPr>
              <a:t>for </a:t>
            </a:r>
            <a:r>
              <a:rPr lang="en-US" sz="1600" dirty="0" smtClean="0">
                <a:solidFill>
                  <a:schemeClr val="tx2"/>
                </a:solidFill>
              </a:rPr>
              <a:t>machine learning</a:t>
            </a:r>
            <a:r>
              <a:rPr lang="en-US" sz="1600" dirty="0">
                <a:solidFill>
                  <a:schemeClr val="tx2"/>
                </a:solidFill>
              </a:rPr>
              <a:t>, </a:t>
            </a:r>
            <a:r>
              <a:rPr lang="en-US" sz="1600" dirty="0" smtClean="0">
                <a:solidFill>
                  <a:schemeClr val="tx2"/>
                </a:solidFill>
              </a:rPr>
              <a:t>deep learning </a:t>
            </a:r>
            <a:r>
              <a:rPr lang="en-US" sz="1600" dirty="0">
                <a:solidFill>
                  <a:schemeClr val="tx2"/>
                </a:solidFill>
              </a:rPr>
              <a:t>and </a:t>
            </a:r>
            <a:r>
              <a:rPr lang="en-US" sz="1600" dirty="0" smtClean="0">
                <a:solidFill>
                  <a:schemeClr val="tx2"/>
                </a:solidFill>
              </a:rPr>
              <a:t>artificial intelligence</a:t>
            </a:r>
            <a:endParaRPr lang="en-US" sz="1600" dirty="0">
              <a:solidFill>
                <a:schemeClr val="tx2"/>
              </a:solidFill>
            </a:endParaRPr>
          </a:p>
        </p:txBody>
      </p:sp>
    </p:spTree>
    <p:extLst>
      <p:ext uri="{BB962C8B-B14F-4D97-AF65-F5344CB8AC3E}">
        <p14:creationId xmlns:p14="http://schemas.microsoft.com/office/powerpoint/2010/main" val="87304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7"/>
          </p:nvPr>
        </p:nvSpPr>
        <p:spPr/>
        <p:txBody>
          <a:bodyPr tIns="228600"/>
          <a:lstStyle/>
          <a:p>
            <a:pPr algn="ctr"/>
            <a:r>
              <a:rPr lang="en-US" dirty="0" smtClean="0">
                <a:latin typeface="Arial" panose="020B0604020202020204" pitchFamily="34" charset="0"/>
                <a:cs typeface="Arial" panose="020B0604020202020204" pitchFamily="34" charset="0"/>
              </a:rPr>
              <a:t>Get </a:t>
            </a:r>
            <a:r>
              <a:rPr lang="en-US" dirty="0">
                <a:latin typeface="Arial" panose="020B0604020202020204" pitchFamily="34" charset="0"/>
                <a:cs typeface="Arial" panose="020B0604020202020204" pitchFamily="34" charset="0"/>
              </a:rPr>
              <a:t>blazing fast results for your AI and ML/DL workloads using breakthrough POWER9</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servers with GPU </a:t>
            </a:r>
            <a:r>
              <a:rPr lang="en-US" dirty="0" smtClean="0">
                <a:latin typeface="Arial" panose="020B0604020202020204" pitchFamily="34" charset="0"/>
                <a:cs typeface="Arial" panose="020B0604020202020204" pitchFamily="34" charset="0"/>
              </a:rPr>
              <a:t>acceleration</a:t>
            </a:r>
            <a:endParaRPr lang="en-US" sz="1600" dirty="0">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p:nvPr>
        </p:nvSpPr>
        <p:spPr>
          <a:xfrm>
            <a:off x="228600" y="341163"/>
            <a:ext cx="4114800" cy="300037"/>
          </a:xfrm>
        </p:spPr>
        <p:txBody>
          <a:bodyPr/>
          <a:lstStyle/>
          <a:p>
            <a:r>
              <a:rPr lang="en-US" sz="2400" dirty="0" smtClean="0"/>
              <a:t>Watson Studio Local</a:t>
            </a:r>
            <a:br>
              <a:rPr lang="en-US" sz="2400" dirty="0" smtClean="0"/>
            </a:br>
            <a:r>
              <a:rPr lang="en-US" sz="2400" dirty="0" smtClean="0"/>
              <a:t>on IBM Power Systems</a:t>
            </a:r>
            <a:endParaRPr lang="en-US" sz="2400" dirty="0"/>
          </a:p>
        </p:txBody>
      </p:sp>
      <p:sp>
        <p:nvSpPr>
          <p:cNvPr id="12" name="Text Placeholder 11"/>
          <p:cNvSpPr>
            <a:spLocks noGrp="1"/>
          </p:cNvSpPr>
          <p:nvPr>
            <p:ph type="body" sz="quarter" idx="14"/>
          </p:nvPr>
        </p:nvSpPr>
        <p:spPr>
          <a:xfrm>
            <a:off x="228600" y="1443590"/>
            <a:ext cx="4114800" cy="3328686"/>
          </a:xfrm>
        </p:spPr>
        <p:txBody>
          <a:bodyPr/>
          <a:lstStyle/>
          <a:p>
            <a:r>
              <a:rPr lang="en-US" b="1" dirty="0" smtClean="0"/>
              <a:t>Why Power servers?</a:t>
            </a:r>
          </a:p>
          <a:p>
            <a:pPr marL="285750" indent="-169863">
              <a:buFont typeface="Arial" panose="020B0604020202020204" pitchFamily="34" charset="0"/>
              <a:buChar char="•"/>
            </a:pPr>
            <a:r>
              <a:rPr lang="en-US" dirty="0" smtClean="0"/>
              <a:t>Superior </a:t>
            </a:r>
            <a:r>
              <a:rPr lang="en-US" dirty="0"/>
              <a:t>performance and value </a:t>
            </a:r>
            <a:r>
              <a:rPr lang="en-US" dirty="0" smtClean="0"/>
              <a:t>for</a:t>
            </a:r>
            <a:br>
              <a:rPr lang="en-US" dirty="0" smtClean="0"/>
            </a:br>
            <a:r>
              <a:rPr lang="en-US" dirty="0" smtClean="0"/>
              <a:t>data </a:t>
            </a:r>
            <a:r>
              <a:rPr lang="en-US" dirty="0"/>
              <a:t>intensive and AI </a:t>
            </a:r>
            <a:r>
              <a:rPr lang="en-US" dirty="0" smtClean="0"/>
              <a:t>workloads</a:t>
            </a:r>
          </a:p>
          <a:p>
            <a:pPr marL="285750" indent="-169863">
              <a:buFont typeface="Arial" panose="020B0604020202020204" pitchFamily="34" charset="0"/>
              <a:buChar char="•"/>
            </a:pPr>
            <a:r>
              <a:rPr lang="en-US" dirty="0" smtClean="0"/>
              <a:t>Delivered secure</a:t>
            </a:r>
          </a:p>
          <a:p>
            <a:pPr marL="285750" indent="-169863">
              <a:buFont typeface="Arial" panose="020B0604020202020204" pitchFamily="34" charset="0"/>
              <a:buChar char="•"/>
            </a:pPr>
            <a:r>
              <a:rPr lang="en-US" dirty="0" smtClean="0"/>
              <a:t>#1 in reliability</a:t>
            </a:r>
          </a:p>
          <a:p>
            <a:pPr marL="285750" indent="-169863">
              <a:buFont typeface="Arial" panose="020B0604020202020204" pitchFamily="34" charset="0"/>
              <a:buChar char="•"/>
            </a:pPr>
            <a:r>
              <a:rPr lang="en-US" dirty="0" smtClean="0"/>
              <a:t>Enterprise-cloud ready</a:t>
            </a:r>
          </a:p>
          <a:p>
            <a:pPr>
              <a:spcBef>
                <a:spcPts val="1800"/>
              </a:spcBef>
            </a:pPr>
            <a:endParaRPr lang="en-US" sz="100" b="1" dirty="0" smtClean="0"/>
          </a:p>
          <a:p>
            <a:pPr>
              <a:spcBef>
                <a:spcPts val="1800"/>
              </a:spcBef>
            </a:pPr>
            <a:r>
              <a:rPr lang="en-US" b="1" dirty="0" smtClean="0"/>
              <a:t>WSL leverages the unique capabilities</a:t>
            </a:r>
            <a:br>
              <a:rPr lang="en-US" b="1" dirty="0" smtClean="0"/>
            </a:br>
            <a:r>
              <a:rPr lang="en-US" b="1" dirty="0" smtClean="0"/>
              <a:t>of Power hardware and optimized</a:t>
            </a:r>
            <a:br>
              <a:rPr lang="en-US" b="1" dirty="0" smtClean="0"/>
            </a:br>
            <a:r>
              <a:rPr lang="en-US" b="1" dirty="0" smtClean="0"/>
              <a:t>PowerAI software</a:t>
            </a:r>
            <a:endParaRPr lang="en-US" b="1" dirty="0"/>
          </a:p>
        </p:txBody>
      </p:sp>
      <p:sp>
        <p:nvSpPr>
          <p:cNvPr id="13" name="Content Placeholder 12"/>
          <p:cNvSpPr>
            <a:spLocks noGrp="1"/>
          </p:cNvSpPr>
          <p:nvPr>
            <p:ph sz="quarter" idx="15"/>
          </p:nvPr>
        </p:nvSpPr>
        <p:spPr/>
        <p:txBody>
          <a:bodyPr lIns="137160" tIns="228600" rIns="137160"/>
          <a:lstStyle/>
          <a:p>
            <a:pPr algn="ctr"/>
            <a:r>
              <a:rPr lang="en-US" dirty="0" smtClean="0"/>
              <a:t>Utilize </a:t>
            </a:r>
            <a:r>
              <a:rPr lang="en-US" dirty="0"/>
              <a:t>PowerAI Deep Learning libraries and frameworks </a:t>
            </a:r>
            <a:r>
              <a:rPr lang="en-US" dirty="0" smtClean="0"/>
              <a:t>optimized</a:t>
            </a:r>
            <a:br>
              <a:rPr lang="en-US" dirty="0" smtClean="0"/>
            </a:br>
            <a:r>
              <a:rPr lang="en-US" dirty="0" smtClean="0"/>
              <a:t>for </a:t>
            </a:r>
            <a:r>
              <a:rPr lang="en-US" dirty="0"/>
              <a:t>Power </a:t>
            </a:r>
            <a:r>
              <a:rPr lang="en-US" dirty="0" smtClean="0"/>
              <a:t>hardware</a:t>
            </a:r>
            <a:endParaRPr lang="en-US" dirty="0"/>
          </a:p>
        </p:txBody>
      </p:sp>
      <p:sp>
        <p:nvSpPr>
          <p:cNvPr id="14" name="Content Placeholder 13"/>
          <p:cNvSpPr>
            <a:spLocks noGrp="1"/>
          </p:cNvSpPr>
          <p:nvPr>
            <p:ph sz="quarter" idx="16"/>
          </p:nvPr>
        </p:nvSpPr>
        <p:spPr/>
        <p:txBody>
          <a:bodyPr lIns="137160" tIns="228600" rIns="137160"/>
          <a:lstStyle/>
          <a:p>
            <a:pPr algn="ctr"/>
            <a:r>
              <a:rPr lang="en-US" dirty="0" smtClean="0"/>
              <a:t>Deploy WSL directly</a:t>
            </a:r>
            <a:br>
              <a:rPr lang="en-US" dirty="0" smtClean="0"/>
            </a:br>
            <a:r>
              <a:rPr lang="en-US" dirty="0" smtClean="0"/>
              <a:t>on </a:t>
            </a:r>
            <a:r>
              <a:rPr lang="en-US" dirty="0"/>
              <a:t>Power </a:t>
            </a:r>
            <a:r>
              <a:rPr lang="en-US" dirty="0" smtClean="0"/>
              <a:t>servers</a:t>
            </a:r>
            <a:br>
              <a:rPr lang="en-US" dirty="0" smtClean="0"/>
            </a:br>
            <a:r>
              <a:rPr lang="en-US" dirty="0" smtClean="0"/>
              <a:t>(VMs</a:t>
            </a:r>
            <a:r>
              <a:rPr lang="en-US" dirty="0"/>
              <a:t>, </a:t>
            </a:r>
            <a:r>
              <a:rPr lang="en-US" dirty="0" smtClean="0"/>
              <a:t>bare metal) </a:t>
            </a:r>
            <a:r>
              <a:rPr lang="en-US" dirty="0"/>
              <a:t>or on top </a:t>
            </a:r>
            <a:r>
              <a:rPr lang="en-US" dirty="0" smtClean="0"/>
              <a:t>of IBM </a:t>
            </a:r>
            <a:r>
              <a:rPr lang="en-US" dirty="0"/>
              <a:t>Cloud Private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5623" y="348781"/>
            <a:ext cx="801477" cy="55009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5394" y="231202"/>
            <a:ext cx="620949" cy="263759"/>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268" y="1374272"/>
            <a:ext cx="1909432" cy="765455"/>
          </a:xfrm>
          <a:prstGeom prst="rect">
            <a:avLst/>
          </a:prstGeom>
        </p:spPr>
      </p:pic>
      <p:pic>
        <p:nvPicPr>
          <p:cNvPr id="19" name="Picture 18">
            <a:extLst>
              <a:ext uri="{FF2B5EF4-FFF2-40B4-BE49-F238E27FC236}">
                <a16:creationId xmlns:a16="http://schemas.microsoft.com/office/drawing/2014/main" xmlns="" id="{3966C78D-2560-4021-9797-979F07DF30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7117" y="1195401"/>
            <a:ext cx="1833503" cy="1230169"/>
          </a:xfrm>
          <a:prstGeom prst="rect">
            <a:avLst/>
          </a:prstGeom>
        </p:spPr>
      </p:pic>
      <p:grpSp>
        <p:nvGrpSpPr>
          <p:cNvPr id="20" name="Group 19"/>
          <p:cNvGrpSpPr/>
          <p:nvPr/>
        </p:nvGrpSpPr>
        <p:grpSpPr>
          <a:xfrm>
            <a:off x="5747077" y="3691524"/>
            <a:ext cx="2273889" cy="1070114"/>
            <a:chOff x="5666052" y="3587349"/>
            <a:chExt cx="2273889" cy="1070114"/>
          </a:xfrm>
        </p:grpSpPr>
        <p:sp>
          <p:nvSpPr>
            <p:cNvPr id="22" name="TextBox 21">
              <a:extLst>
                <a:ext uri="{FF2B5EF4-FFF2-40B4-BE49-F238E27FC236}">
                  <a16:creationId xmlns:a16="http://schemas.microsoft.com/office/drawing/2014/main" xmlns="" id="{1C20E88A-EE0B-41AB-87DC-BD77D4EB57C4}"/>
                </a:ext>
              </a:extLst>
            </p:cNvPr>
            <p:cNvSpPr txBox="1"/>
            <p:nvPr/>
          </p:nvSpPr>
          <p:spPr>
            <a:xfrm>
              <a:off x="6780649" y="4411242"/>
              <a:ext cx="1159292" cy="246221"/>
            </a:xfrm>
            <a:prstGeom prst="rect">
              <a:avLst/>
            </a:prstGeom>
            <a:noFill/>
          </p:spPr>
          <p:txBody>
            <a:bodyPr wrap="none" rtlCol="0">
              <a:spAutoFit/>
            </a:bodyPr>
            <a:lstStyle/>
            <a:p>
              <a:pPr algn="ctr" defTabSz="685766" hangingPunct="0">
                <a:defRPr/>
              </a:pPr>
              <a:r>
                <a:rPr lang="en-US" sz="1000" kern="0" dirty="0">
                  <a:solidFill>
                    <a:srgbClr val="000000"/>
                  </a:solidFill>
                  <a:sym typeface="Calibri"/>
                </a:rPr>
                <a:t>GPU Accelerated</a:t>
              </a:r>
            </a:p>
          </p:txBody>
        </p:sp>
        <p:sp>
          <p:nvSpPr>
            <p:cNvPr id="23" name="TextBox 22">
              <a:extLst>
                <a:ext uri="{FF2B5EF4-FFF2-40B4-BE49-F238E27FC236}">
                  <a16:creationId xmlns:a16="http://schemas.microsoft.com/office/drawing/2014/main" xmlns="" id="{2A9842F7-9F41-4366-879C-A54DB89396C7}"/>
                </a:ext>
              </a:extLst>
            </p:cNvPr>
            <p:cNvSpPr txBox="1"/>
            <p:nvPr/>
          </p:nvSpPr>
          <p:spPr>
            <a:xfrm>
              <a:off x="5666052" y="4411242"/>
              <a:ext cx="1048685" cy="246221"/>
            </a:xfrm>
            <a:prstGeom prst="rect">
              <a:avLst/>
            </a:prstGeom>
            <a:noFill/>
          </p:spPr>
          <p:txBody>
            <a:bodyPr wrap="none" rtlCol="0">
              <a:spAutoFit/>
            </a:bodyPr>
            <a:lstStyle/>
            <a:p>
              <a:pPr algn="ctr" defTabSz="685766" hangingPunct="0">
                <a:defRPr/>
              </a:pPr>
              <a:r>
                <a:rPr lang="en-US" sz="1000" kern="0" dirty="0">
                  <a:solidFill>
                    <a:srgbClr val="000000"/>
                  </a:solidFill>
                  <a:sym typeface="Calibri"/>
                </a:rPr>
                <a:t>CPU Optimized</a:t>
              </a:r>
            </a:p>
          </p:txBody>
        </p:sp>
        <p:grpSp>
          <p:nvGrpSpPr>
            <p:cNvPr id="24" name="Group 23">
              <a:extLst>
                <a:ext uri="{FF2B5EF4-FFF2-40B4-BE49-F238E27FC236}">
                  <a16:creationId xmlns:a16="http://schemas.microsoft.com/office/drawing/2014/main" xmlns="" id="{C38435E8-9CA7-41C5-96B2-EF0230E44F86}"/>
                </a:ext>
              </a:extLst>
            </p:cNvPr>
            <p:cNvGrpSpPr/>
            <p:nvPr/>
          </p:nvGrpSpPr>
          <p:grpSpPr>
            <a:xfrm>
              <a:off x="5775189" y="3587349"/>
              <a:ext cx="2100643" cy="969575"/>
              <a:chOff x="6975696" y="3753340"/>
              <a:chExt cx="1767149" cy="815647"/>
            </a:xfrm>
          </p:grpSpPr>
          <p:pic>
            <p:nvPicPr>
              <p:cNvPr id="25" name="Picture 24">
                <a:extLst>
                  <a:ext uri="{FF2B5EF4-FFF2-40B4-BE49-F238E27FC236}">
                    <a16:creationId xmlns:a16="http://schemas.microsoft.com/office/drawing/2014/main" xmlns="" id="{23110E8F-F162-42C8-8289-AC1D826845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75696" y="3981800"/>
                <a:ext cx="1767149" cy="326183"/>
              </a:xfrm>
              <a:prstGeom prst="rect">
                <a:avLst/>
              </a:prstGeom>
            </p:spPr>
          </p:pic>
          <p:pic>
            <p:nvPicPr>
              <p:cNvPr id="26" name="Picture 25">
                <a:extLst>
                  <a:ext uri="{FF2B5EF4-FFF2-40B4-BE49-F238E27FC236}">
                    <a16:creationId xmlns:a16="http://schemas.microsoft.com/office/drawing/2014/main" xmlns="" id="{C1113572-D6A7-48F2-BC4A-878567EF17E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6851" y="4024792"/>
                <a:ext cx="565080" cy="416747"/>
              </a:xfrm>
              <a:prstGeom prst="rect">
                <a:avLst/>
              </a:prstGeom>
            </p:spPr>
          </p:pic>
          <p:pic>
            <p:nvPicPr>
              <p:cNvPr id="27" name="Picture 26">
                <a:extLst>
                  <a:ext uri="{FF2B5EF4-FFF2-40B4-BE49-F238E27FC236}">
                    <a16:creationId xmlns:a16="http://schemas.microsoft.com/office/drawing/2014/main" xmlns="" id="{074E9F80-E8CA-46BD-B82B-9DD91D7BD4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44134" y="3753340"/>
                <a:ext cx="604606" cy="815647"/>
              </a:xfrm>
              <a:prstGeom prst="rect">
                <a:avLst/>
              </a:prstGeom>
            </p:spPr>
          </p:pic>
        </p:grpSp>
      </p:grpSp>
    </p:spTree>
    <p:extLst>
      <p:ext uri="{BB962C8B-B14F-4D97-AF65-F5344CB8AC3E}">
        <p14:creationId xmlns:p14="http://schemas.microsoft.com/office/powerpoint/2010/main" val="126855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xmlns="" id="{923FDD5F-E57F-4F4E-9F44-F7758CC243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40"/>
            <a:ext cx="9144000" cy="833725"/>
          </a:xfrm>
          <a:prstGeom prst="rect">
            <a:avLst/>
          </a:prstGeom>
        </p:spPr>
      </p:pic>
      <p:sp>
        <p:nvSpPr>
          <p:cNvPr id="42" name="Rectangle 41">
            <a:extLst>
              <a:ext uri="{FF2B5EF4-FFF2-40B4-BE49-F238E27FC236}">
                <a16:creationId xmlns:a16="http://schemas.microsoft.com/office/drawing/2014/main" xmlns="" id="{4BB66B94-0AD7-C344-802D-A08B911A7807}"/>
              </a:ext>
            </a:extLst>
          </p:cNvPr>
          <p:cNvSpPr/>
          <p:nvPr/>
        </p:nvSpPr>
        <p:spPr>
          <a:xfrm>
            <a:off x="0" y="0"/>
            <a:ext cx="9162000" cy="833725"/>
          </a:xfrm>
          <a:prstGeom prst="rect">
            <a:avLst/>
          </a:prstGeom>
          <a:solidFill>
            <a:srgbClr val="15095A">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E5E"/>
              </a:solidFill>
            </a:endParaRPr>
          </a:p>
        </p:txBody>
      </p:sp>
      <p:sp>
        <p:nvSpPr>
          <p:cNvPr id="27" name="Rectangle 26">
            <a:extLst>
              <a:ext uri="{FF2B5EF4-FFF2-40B4-BE49-F238E27FC236}">
                <a16:creationId xmlns:a16="http://schemas.microsoft.com/office/drawing/2014/main" xmlns="" id="{0E514E77-AFB8-6E4C-917A-B62430DF852E}"/>
              </a:ext>
            </a:extLst>
          </p:cNvPr>
          <p:cNvSpPr/>
          <p:nvPr/>
        </p:nvSpPr>
        <p:spPr>
          <a:xfrm>
            <a:off x="-5" y="2557281"/>
            <a:ext cx="2295304" cy="2586219"/>
          </a:xfrm>
          <a:prstGeom prst="rect">
            <a:avLst/>
          </a:prstGeom>
          <a:solidFill>
            <a:srgbClr val="3A37FF"/>
          </a:solidFill>
        </p:spPr>
        <p:txBody>
          <a:bodyPr wrap="square" lIns="0" tIns="0" rIns="0" bIns="0" rtlCol="0" anchor="ctr">
            <a:noAutofit/>
          </a:bodyPr>
          <a:lstStyle/>
          <a:p>
            <a:pPr algn="ctr"/>
            <a:endParaRPr lang="en-US" sz="1200" dirty="0">
              <a:solidFill>
                <a:srgbClr val="000E5E"/>
              </a:solidFill>
              <a:latin typeface="Arial"/>
              <a:cs typeface="Arial"/>
            </a:endParaRPr>
          </a:p>
        </p:txBody>
      </p:sp>
      <p:sp>
        <p:nvSpPr>
          <p:cNvPr id="28" name="Rectangle 27">
            <a:extLst>
              <a:ext uri="{FF2B5EF4-FFF2-40B4-BE49-F238E27FC236}">
                <a16:creationId xmlns:a16="http://schemas.microsoft.com/office/drawing/2014/main" xmlns="" id="{8371E56B-D09F-A04D-B23B-27B168CD626F}"/>
              </a:ext>
            </a:extLst>
          </p:cNvPr>
          <p:cNvSpPr/>
          <p:nvPr/>
        </p:nvSpPr>
        <p:spPr>
          <a:xfrm>
            <a:off x="2295299" y="2557281"/>
            <a:ext cx="2282074" cy="2586219"/>
          </a:xfrm>
          <a:prstGeom prst="rect">
            <a:avLst/>
          </a:prstGeom>
          <a:solidFill>
            <a:srgbClr val="09095B"/>
          </a:solidFill>
        </p:spPr>
        <p:txBody>
          <a:bodyPr wrap="square" lIns="0" tIns="0" rIns="0" bIns="0" rtlCol="0" anchor="ctr">
            <a:noAutofit/>
          </a:bodyPr>
          <a:lstStyle/>
          <a:p>
            <a:pPr algn="ctr"/>
            <a:endParaRPr lang="en-US" sz="1200" dirty="0">
              <a:solidFill>
                <a:srgbClr val="000E5E"/>
              </a:solidFill>
              <a:latin typeface="Arial"/>
              <a:cs typeface="Arial"/>
            </a:endParaRPr>
          </a:p>
        </p:txBody>
      </p:sp>
      <p:sp>
        <p:nvSpPr>
          <p:cNvPr id="29" name="Rectangle 28">
            <a:extLst>
              <a:ext uri="{FF2B5EF4-FFF2-40B4-BE49-F238E27FC236}">
                <a16:creationId xmlns:a16="http://schemas.microsoft.com/office/drawing/2014/main" xmlns="" id="{847FB447-644C-EC49-8A7C-7B52E543D51C}"/>
              </a:ext>
            </a:extLst>
          </p:cNvPr>
          <p:cNvSpPr/>
          <p:nvPr/>
        </p:nvSpPr>
        <p:spPr>
          <a:xfrm>
            <a:off x="4577373" y="2557281"/>
            <a:ext cx="2286000" cy="2586219"/>
          </a:xfrm>
          <a:prstGeom prst="rect">
            <a:avLst/>
          </a:prstGeom>
          <a:solidFill>
            <a:schemeClr val="accent1"/>
          </a:solidFill>
        </p:spPr>
        <p:txBody>
          <a:bodyPr wrap="square" lIns="0" tIns="0" rIns="0" bIns="0" rtlCol="0" anchor="ctr">
            <a:noAutofit/>
          </a:bodyPr>
          <a:lstStyle/>
          <a:p>
            <a:pPr algn="ctr"/>
            <a:endParaRPr lang="en-US" sz="1200" dirty="0">
              <a:solidFill>
                <a:srgbClr val="000E5E"/>
              </a:solidFill>
              <a:latin typeface="Arial"/>
              <a:cs typeface="Arial"/>
            </a:endParaRPr>
          </a:p>
        </p:txBody>
      </p:sp>
      <p:sp>
        <p:nvSpPr>
          <p:cNvPr id="37" name="Rectangle 36">
            <a:extLst>
              <a:ext uri="{FF2B5EF4-FFF2-40B4-BE49-F238E27FC236}">
                <a16:creationId xmlns:a16="http://schemas.microsoft.com/office/drawing/2014/main" xmlns="" id="{8BE760C6-3570-4540-9132-2AC07F2F1C60}"/>
              </a:ext>
            </a:extLst>
          </p:cNvPr>
          <p:cNvSpPr/>
          <p:nvPr/>
        </p:nvSpPr>
        <p:spPr>
          <a:xfrm>
            <a:off x="6862167" y="2557281"/>
            <a:ext cx="2295144" cy="2586219"/>
          </a:xfrm>
          <a:prstGeom prst="rect">
            <a:avLst/>
          </a:prstGeom>
          <a:solidFill>
            <a:schemeClr val="accent2">
              <a:lumMod val="75000"/>
            </a:schemeClr>
          </a:solidFill>
        </p:spPr>
        <p:txBody>
          <a:bodyPr wrap="square" lIns="0" tIns="0" rIns="0" bIns="0" rtlCol="0" anchor="ctr">
            <a:noAutofit/>
          </a:bodyPr>
          <a:lstStyle/>
          <a:p>
            <a:pPr algn="ctr"/>
            <a:endParaRPr lang="en-US" sz="1200" dirty="0">
              <a:solidFill>
                <a:srgbClr val="000E5E"/>
              </a:solidFill>
              <a:latin typeface="Arial"/>
              <a:cs typeface="Arial"/>
            </a:endParaRPr>
          </a:p>
        </p:txBody>
      </p:sp>
      <p:sp>
        <p:nvSpPr>
          <p:cNvPr id="3" name="Title 1">
            <a:extLst>
              <a:ext uri="{FF2B5EF4-FFF2-40B4-BE49-F238E27FC236}">
                <a16:creationId xmlns:a16="http://schemas.microsoft.com/office/drawing/2014/main" xmlns="" id="{34753185-D5C3-354F-B891-6BC5F2E93BE2}"/>
              </a:ext>
            </a:extLst>
          </p:cNvPr>
          <p:cNvSpPr txBox="1">
            <a:spLocks/>
          </p:cNvSpPr>
          <p:nvPr/>
        </p:nvSpPr>
        <p:spPr>
          <a:xfrm>
            <a:off x="457200" y="195354"/>
            <a:ext cx="8328991" cy="537111"/>
          </a:xfrm>
          <a:prstGeom prst="rect">
            <a:avLst/>
          </a:prstGeom>
        </p:spPr>
        <p:txBody>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algn="ctr">
              <a:defRPr/>
            </a:pPr>
            <a:r>
              <a:rPr lang="en-US" sz="2800" dirty="0">
                <a:solidFill>
                  <a:srgbClr val="FFFFFF"/>
                </a:solidFill>
              </a:rPr>
              <a:t>Top Reasons Why Clients Choose PowerAI</a:t>
            </a:r>
            <a:endParaRPr lang="en-US" dirty="0">
              <a:solidFill>
                <a:srgbClr val="FFFFFF"/>
              </a:solidFill>
            </a:endParaRPr>
          </a:p>
        </p:txBody>
      </p:sp>
      <p:pic>
        <p:nvPicPr>
          <p:cNvPr id="4" name="Graphic 1">
            <a:extLst>
              <a:ext uri="{FF2B5EF4-FFF2-40B4-BE49-F238E27FC236}">
                <a16:creationId xmlns:a16="http://schemas.microsoft.com/office/drawing/2014/main" xmlns="" id="{B7F4F21C-AD1F-A24A-914E-384CE9EA1EE2}"/>
              </a:ext>
            </a:extLst>
          </p:cNvPr>
          <p:cNvPicPr>
            <a:picLocks noChangeAspect="1"/>
          </p:cNvPicPr>
          <p:nvPr/>
        </p:nvPicPr>
        <p:blipFill rotWithShape="1">
          <a:blip r:embed="rId4" cstate="hqprint">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p:blipFill>
        <p:spPr>
          <a:xfrm>
            <a:off x="901279" y="2129847"/>
            <a:ext cx="616503" cy="259166"/>
          </a:xfrm>
          <a:prstGeom prst="rect">
            <a:avLst/>
          </a:prstGeom>
          <a:noFill/>
          <a:ln>
            <a:noFill/>
          </a:ln>
        </p:spPr>
      </p:pic>
      <p:pic>
        <p:nvPicPr>
          <p:cNvPr id="5" name="Picture 4">
            <a:extLst>
              <a:ext uri="{FF2B5EF4-FFF2-40B4-BE49-F238E27FC236}">
                <a16:creationId xmlns:a16="http://schemas.microsoft.com/office/drawing/2014/main" xmlns="" id="{D36C4562-D264-AD4E-8698-0F5AFB71355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1163" y="1413536"/>
            <a:ext cx="1136735" cy="205740"/>
          </a:xfrm>
          <a:prstGeom prst="rect">
            <a:avLst/>
          </a:prstGeom>
          <a:noFill/>
          <a:ln w="9525">
            <a:noFill/>
            <a:miter lim="800000"/>
            <a:headEnd/>
            <a:tailEnd/>
          </a:ln>
        </p:spPr>
      </p:pic>
      <p:pic>
        <p:nvPicPr>
          <p:cNvPr id="6" name="Picture 5">
            <a:extLst>
              <a:ext uri="{FF2B5EF4-FFF2-40B4-BE49-F238E27FC236}">
                <a16:creationId xmlns:a16="http://schemas.microsoft.com/office/drawing/2014/main" xmlns="" id="{B92F8872-55C7-B043-B737-5529764C063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0810" y="1523765"/>
            <a:ext cx="837440" cy="628080"/>
          </a:xfrm>
          <a:prstGeom prst="rect">
            <a:avLst/>
          </a:prstGeom>
        </p:spPr>
      </p:pic>
      <p:sp>
        <p:nvSpPr>
          <p:cNvPr id="7" name="TextBox 6">
            <a:extLst>
              <a:ext uri="{FF2B5EF4-FFF2-40B4-BE49-F238E27FC236}">
                <a16:creationId xmlns:a16="http://schemas.microsoft.com/office/drawing/2014/main" xmlns="" id="{3BE93BE9-C81E-3840-885A-45F37E9B64F8}"/>
              </a:ext>
            </a:extLst>
          </p:cNvPr>
          <p:cNvSpPr txBox="1"/>
          <p:nvPr/>
        </p:nvSpPr>
        <p:spPr>
          <a:xfrm>
            <a:off x="123410" y="862422"/>
            <a:ext cx="2185214" cy="523220"/>
          </a:xfrm>
          <a:prstGeom prst="rect">
            <a:avLst/>
          </a:prstGeom>
          <a:noFill/>
        </p:spPr>
        <p:txBody>
          <a:bodyPr wrap="none" rtlCol="0">
            <a:spAutoFit/>
          </a:bodyPr>
          <a:lstStyle/>
          <a:p>
            <a:pPr algn="ctr">
              <a:defRPr/>
            </a:pPr>
            <a:r>
              <a:rPr lang="en-US" sz="1400" dirty="0">
                <a:solidFill>
                  <a:srgbClr val="000000"/>
                </a:solidFill>
              </a:rPr>
              <a:t>Simplicity: Integrated </a:t>
            </a:r>
          </a:p>
          <a:p>
            <a:pPr algn="ctr">
              <a:defRPr/>
            </a:pPr>
            <a:r>
              <a:rPr lang="en-US" sz="1400" dirty="0">
                <a:solidFill>
                  <a:srgbClr val="000000"/>
                </a:solidFill>
              </a:rPr>
              <a:t>Platform that Just Works</a:t>
            </a:r>
          </a:p>
        </p:txBody>
      </p:sp>
      <p:sp>
        <p:nvSpPr>
          <p:cNvPr id="8" name="TextBox 7">
            <a:extLst>
              <a:ext uri="{FF2B5EF4-FFF2-40B4-BE49-F238E27FC236}">
                <a16:creationId xmlns:a16="http://schemas.microsoft.com/office/drawing/2014/main" xmlns="" id="{8FA3051E-4F84-4248-AE5A-3237FB848846}"/>
              </a:ext>
            </a:extLst>
          </p:cNvPr>
          <p:cNvSpPr txBox="1"/>
          <p:nvPr/>
        </p:nvSpPr>
        <p:spPr>
          <a:xfrm>
            <a:off x="121545" y="2703262"/>
            <a:ext cx="2055720" cy="2171796"/>
          </a:xfrm>
          <a:prstGeom prst="rect">
            <a:avLst/>
          </a:prstGeom>
          <a:noFill/>
          <a:ln>
            <a:noFill/>
          </a:ln>
        </p:spPr>
        <p:txBody>
          <a:bodyPr wrap="square" rtlCol="0" anchor="ctr">
            <a:noAutofit/>
          </a:bodyPr>
          <a:lstStyle/>
          <a:p>
            <a:pPr algn="ctr">
              <a:defRPr/>
            </a:pPr>
            <a:r>
              <a:rPr lang="en-US" sz="1800" dirty="0">
                <a:solidFill>
                  <a:srgbClr val="FFFFFF"/>
                </a:solidFill>
              </a:rPr>
              <a:t>AI </a:t>
            </a:r>
            <a:r>
              <a:rPr lang="en-US" sz="1800" dirty="0" smtClean="0">
                <a:solidFill>
                  <a:srgbClr val="FFFFFF"/>
                </a:solidFill>
              </a:rPr>
              <a:t>Platform</a:t>
            </a:r>
            <a:br>
              <a:rPr lang="en-US" sz="1800" dirty="0" smtClean="0">
                <a:solidFill>
                  <a:srgbClr val="FFFFFF"/>
                </a:solidFill>
              </a:rPr>
            </a:br>
            <a:r>
              <a:rPr lang="en-US" sz="1800" dirty="0" smtClean="0">
                <a:solidFill>
                  <a:srgbClr val="FFFFFF"/>
                </a:solidFill>
              </a:rPr>
              <a:t>Built </a:t>
            </a:r>
            <a:r>
              <a:rPr lang="en-US" sz="1800" dirty="0">
                <a:solidFill>
                  <a:srgbClr val="FFFFFF"/>
                </a:solidFill>
              </a:rPr>
              <a:t>for the Enterprise</a:t>
            </a:r>
          </a:p>
        </p:txBody>
      </p:sp>
      <p:sp>
        <p:nvSpPr>
          <p:cNvPr id="10" name="TextBox 9">
            <a:extLst>
              <a:ext uri="{FF2B5EF4-FFF2-40B4-BE49-F238E27FC236}">
                <a16:creationId xmlns:a16="http://schemas.microsoft.com/office/drawing/2014/main" xmlns="" id="{83E19BAB-CB2A-BF4E-9502-EAA8F17A1448}"/>
              </a:ext>
            </a:extLst>
          </p:cNvPr>
          <p:cNvSpPr txBox="1"/>
          <p:nvPr/>
        </p:nvSpPr>
        <p:spPr>
          <a:xfrm>
            <a:off x="2519640" y="862422"/>
            <a:ext cx="1819348" cy="523220"/>
          </a:xfrm>
          <a:prstGeom prst="rect">
            <a:avLst/>
          </a:prstGeom>
          <a:noFill/>
        </p:spPr>
        <p:txBody>
          <a:bodyPr wrap="square" rtlCol="0">
            <a:spAutoFit/>
          </a:bodyPr>
          <a:lstStyle/>
          <a:p>
            <a:pPr algn="ctr">
              <a:defRPr/>
            </a:pPr>
            <a:r>
              <a:rPr lang="en-US" sz="1400" dirty="0">
                <a:solidFill>
                  <a:srgbClr val="000000"/>
                </a:solidFill>
              </a:rPr>
              <a:t>Ease of </a:t>
            </a:r>
            <a:r>
              <a:rPr lang="en-US" sz="1400" dirty="0" smtClean="0">
                <a:solidFill>
                  <a:srgbClr val="000000"/>
                </a:solidFill>
              </a:rPr>
              <a:t>Use,</a:t>
            </a:r>
            <a:br>
              <a:rPr lang="en-US" sz="1400" dirty="0" smtClean="0">
                <a:solidFill>
                  <a:srgbClr val="000000"/>
                </a:solidFill>
              </a:rPr>
            </a:br>
            <a:r>
              <a:rPr lang="en-US" sz="1400" dirty="0" smtClean="0">
                <a:solidFill>
                  <a:srgbClr val="000000"/>
                </a:solidFill>
              </a:rPr>
              <a:t>Unique </a:t>
            </a:r>
            <a:r>
              <a:rPr lang="en-US" sz="1400" dirty="0">
                <a:solidFill>
                  <a:srgbClr val="000000"/>
                </a:solidFill>
              </a:rPr>
              <a:t>Capabilities</a:t>
            </a:r>
          </a:p>
        </p:txBody>
      </p:sp>
      <p:pic>
        <p:nvPicPr>
          <p:cNvPr id="11" name="Picture 10">
            <a:extLst>
              <a:ext uri="{FF2B5EF4-FFF2-40B4-BE49-F238E27FC236}">
                <a16:creationId xmlns:a16="http://schemas.microsoft.com/office/drawing/2014/main" xmlns="" id="{52E8BBF9-F2B3-E142-B25F-5FC0A108DB2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129703" y="1437525"/>
            <a:ext cx="1089230" cy="1025376"/>
          </a:xfrm>
          <a:prstGeom prst="rect">
            <a:avLst/>
          </a:prstGeom>
        </p:spPr>
      </p:pic>
      <p:sp>
        <p:nvSpPr>
          <p:cNvPr id="12" name="TextBox 11">
            <a:extLst>
              <a:ext uri="{FF2B5EF4-FFF2-40B4-BE49-F238E27FC236}">
                <a16:creationId xmlns:a16="http://schemas.microsoft.com/office/drawing/2014/main" xmlns="" id="{AEECFA57-A90E-154A-A024-706184969583}"/>
              </a:ext>
            </a:extLst>
          </p:cNvPr>
          <p:cNvSpPr txBox="1"/>
          <p:nvPr/>
        </p:nvSpPr>
        <p:spPr>
          <a:xfrm>
            <a:off x="4884675" y="862422"/>
            <a:ext cx="1579286" cy="523220"/>
          </a:xfrm>
          <a:prstGeom prst="rect">
            <a:avLst/>
          </a:prstGeom>
          <a:noFill/>
        </p:spPr>
        <p:txBody>
          <a:bodyPr wrap="square" rtlCol="0">
            <a:spAutoFit/>
          </a:bodyPr>
          <a:lstStyle/>
          <a:p>
            <a:pPr algn="ctr">
              <a:defRPr/>
            </a:pPr>
            <a:r>
              <a:rPr lang="en-US" sz="1400" dirty="0">
                <a:solidFill>
                  <a:srgbClr val="000000"/>
                </a:solidFill>
              </a:rPr>
              <a:t>Faster Model Training Time</a:t>
            </a:r>
          </a:p>
        </p:txBody>
      </p:sp>
      <p:sp>
        <p:nvSpPr>
          <p:cNvPr id="13" name="TextBox 12">
            <a:extLst>
              <a:ext uri="{FF2B5EF4-FFF2-40B4-BE49-F238E27FC236}">
                <a16:creationId xmlns:a16="http://schemas.microsoft.com/office/drawing/2014/main" xmlns="" id="{66747E4E-9D69-1542-973E-FB13EBC66760}"/>
              </a:ext>
            </a:extLst>
          </p:cNvPr>
          <p:cNvSpPr txBox="1"/>
          <p:nvPr/>
        </p:nvSpPr>
        <p:spPr>
          <a:xfrm>
            <a:off x="2372693" y="2754062"/>
            <a:ext cx="2127285" cy="2171796"/>
          </a:xfrm>
          <a:prstGeom prst="rect">
            <a:avLst/>
          </a:prstGeom>
          <a:noFill/>
          <a:ln>
            <a:noFill/>
          </a:ln>
        </p:spPr>
        <p:txBody>
          <a:bodyPr wrap="square" rtlCol="0" anchor="ctr">
            <a:noAutofit/>
          </a:bodyPr>
          <a:lstStyle/>
          <a:p>
            <a:pPr algn="ctr">
              <a:defRPr/>
            </a:pPr>
            <a:r>
              <a:rPr lang="en-US" sz="1800" dirty="0" smtClean="0">
                <a:solidFill>
                  <a:srgbClr val="FFFFFF"/>
                </a:solidFill>
              </a:rPr>
              <a:t>Co-optimized hardware/software</a:t>
            </a:r>
          </a:p>
          <a:p>
            <a:pPr algn="ctr">
              <a:spcBef>
                <a:spcPts val="1200"/>
              </a:spcBef>
              <a:defRPr/>
            </a:pPr>
            <a:r>
              <a:rPr lang="en-US" sz="1800" dirty="0" smtClean="0">
                <a:solidFill>
                  <a:srgbClr val="FFFFFF"/>
                </a:solidFill>
              </a:rPr>
              <a:t>Distributed</a:t>
            </a:r>
            <a:br>
              <a:rPr lang="en-US" sz="1800" dirty="0" smtClean="0">
                <a:solidFill>
                  <a:srgbClr val="FFFFFF"/>
                </a:solidFill>
              </a:rPr>
            </a:br>
            <a:r>
              <a:rPr lang="en-US" sz="1800" dirty="0" smtClean="0">
                <a:solidFill>
                  <a:srgbClr val="FFFFFF"/>
                </a:solidFill>
              </a:rPr>
              <a:t>Deep Learning </a:t>
            </a:r>
          </a:p>
          <a:p>
            <a:pPr algn="ctr">
              <a:spcBef>
                <a:spcPts val="1200"/>
              </a:spcBef>
              <a:defRPr/>
            </a:pPr>
            <a:r>
              <a:rPr lang="en-US" sz="1800" dirty="0" smtClean="0">
                <a:solidFill>
                  <a:srgbClr val="FFFFFF"/>
                </a:solidFill>
              </a:rPr>
              <a:t>Large</a:t>
            </a:r>
            <a:br>
              <a:rPr lang="en-US" sz="1800" dirty="0" smtClean="0">
                <a:solidFill>
                  <a:srgbClr val="FFFFFF"/>
                </a:solidFill>
              </a:rPr>
            </a:br>
            <a:r>
              <a:rPr lang="en-US" sz="1800" dirty="0" smtClean="0">
                <a:solidFill>
                  <a:srgbClr val="FFFFFF"/>
                </a:solidFill>
              </a:rPr>
              <a:t>Model Support</a:t>
            </a:r>
            <a:endParaRPr lang="en-US" sz="1800" dirty="0">
              <a:solidFill>
                <a:srgbClr val="FFFFFF"/>
              </a:solidFill>
            </a:endParaRPr>
          </a:p>
        </p:txBody>
      </p:sp>
      <p:sp>
        <p:nvSpPr>
          <p:cNvPr id="14" name="TextBox 13">
            <a:extLst>
              <a:ext uri="{FF2B5EF4-FFF2-40B4-BE49-F238E27FC236}">
                <a16:creationId xmlns:a16="http://schemas.microsoft.com/office/drawing/2014/main" xmlns="" id="{4A717DF4-57FA-EE4D-AED3-F951AC4E97B6}"/>
              </a:ext>
            </a:extLst>
          </p:cNvPr>
          <p:cNvSpPr txBox="1"/>
          <p:nvPr/>
        </p:nvSpPr>
        <p:spPr>
          <a:xfrm>
            <a:off x="4640722" y="2703262"/>
            <a:ext cx="2141329" cy="2171797"/>
          </a:xfrm>
          <a:prstGeom prst="rect">
            <a:avLst/>
          </a:prstGeom>
          <a:noFill/>
          <a:ln>
            <a:noFill/>
          </a:ln>
        </p:spPr>
        <p:txBody>
          <a:bodyPr wrap="square" rtlCol="0" anchor="ctr">
            <a:noAutofit/>
          </a:bodyPr>
          <a:lstStyle/>
          <a:p>
            <a:pPr algn="ctr">
              <a:defRPr/>
            </a:pPr>
            <a:r>
              <a:rPr lang="en-US" sz="1800" dirty="0" smtClean="0">
                <a:solidFill>
                  <a:srgbClr val="FFFFFF"/>
                </a:solidFill>
              </a:rPr>
              <a:t>Auto Tuning</a:t>
            </a:r>
            <a:endParaRPr lang="en-US" sz="1800" dirty="0">
              <a:solidFill>
                <a:srgbClr val="FFFFFF"/>
              </a:solidFill>
            </a:endParaRPr>
          </a:p>
          <a:p>
            <a:pPr algn="ctr">
              <a:defRPr/>
            </a:pPr>
            <a:endParaRPr lang="en-US" sz="1800" dirty="0">
              <a:solidFill>
                <a:srgbClr val="FFFFFF"/>
              </a:solidFill>
            </a:endParaRPr>
          </a:p>
          <a:p>
            <a:pPr algn="ctr">
              <a:defRPr/>
            </a:pPr>
            <a:r>
              <a:rPr lang="en-US" sz="1800" dirty="0">
                <a:solidFill>
                  <a:srgbClr val="FFFFFF"/>
                </a:solidFill>
              </a:rPr>
              <a:t>Scalability </a:t>
            </a:r>
            <a:r>
              <a:rPr lang="en-US" sz="1800" dirty="0" smtClean="0">
                <a:solidFill>
                  <a:srgbClr val="FFFFFF"/>
                </a:solidFill>
              </a:rPr>
              <a:t>to</a:t>
            </a:r>
            <a:br>
              <a:rPr lang="en-US" sz="1800" dirty="0" smtClean="0">
                <a:solidFill>
                  <a:srgbClr val="FFFFFF"/>
                </a:solidFill>
              </a:rPr>
            </a:br>
            <a:r>
              <a:rPr lang="en-US" sz="1800" dirty="0" smtClean="0">
                <a:solidFill>
                  <a:srgbClr val="FFFFFF"/>
                </a:solidFill>
              </a:rPr>
              <a:t>10s </a:t>
            </a:r>
            <a:r>
              <a:rPr lang="en-US" sz="1800" dirty="0">
                <a:solidFill>
                  <a:srgbClr val="FFFFFF"/>
                </a:solidFill>
              </a:rPr>
              <a:t>of </a:t>
            </a:r>
            <a:r>
              <a:rPr lang="en-US" sz="1800" dirty="0" smtClean="0">
                <a:solidFill>
                  <a:srgbClr val="FFFFFF"/>
                </a:solidFill>
              </a:rPr>
              <a:t>Servers &amp; 100s of GPUs</a:t>
            </a:r>
            <a:endParaRPr lang="en-US" sz="1800" dirty="0">
              <a:solidFill>
                <a:srgbClr val="FFFFFF"/>
              </a:solidFill>
            </a:endParaRPr>
          </a:p>
        </p:txBody>
      </p:sp>
      <p:sp>
        <p:nvSpPr>
          <p:cNvPr id="21" name="TextBox 20">
            <a:extLst>
              <a:ext uri="{FF2B5EF4-FFF2-40B4-BE49-F238E27FC236}">
                <a16:creationId xmlns:a16="http://schemas.microsoft.com/office/drawing/2014/main" xmlns="" id="{EEB31390-F37C-5A46-B0BA-67CB5518875E}"/>
              </a:ext>
            </a:extLst>
          </p:cNvPr>
          <p:cNvSpPr txBox="1"/>
          <p:nvPr/>
        </p:nvSpPr>
        <p:spPr>
          <a:xfrm>
            <a:off x="6896243" y="2703261"/>
            <a:ext cx="2217276" cy="2171797"/>
          </a:xfrm>
          <a:prstGeom prst="rect">
            <a:avLst/>
          </a:prstGeom>
          <a:noFill/>
          <a:ln>
            <a:noFill/>
          </a:ln>
        </p:spPr>
        <p:txBody>
          <a:bodyPr wrap="square" rtlCol="0" anchor="ctr">
            <a:noAutofit/>
          </a:bodyPr>
          <a:lstStyle/>
          <a:p>
            <a:pPr algn="ctr">
              <a:defRPr/>
            </a:pPr>
            <a:r>
              <a:rPr lang="en-US" sz="1800" dirty="0">
                <a:solidFill>
                  <a:srgbClr val="FFFFFF"/>
                </a:solidFill>
              </a:rPr>
              <a:t>Platform </a:t>
            </a:r>
            <a:r>
              <a:rPr lang="en-US" sz="1800" dirty="0" smtClean="0">
                <a:solidFill>
                  <a:srgbClr val="FFFFFF"/>
                </a:solidFill>
              </a:rPr>
              <a:t>Partners Can Build </a:t>
            </a:r>
            <a:r>
              <a:rPr lang="en-US" sz="1800" dirty="0">
                <a:solidFill>
                  <a:srgbClr val="FFFFFF"/>
                </a:solidFill>
              </a:rPr>
              <a:t>On:</a:t>
            </a:r>
          </a:p>
          <a:p>
            <a:pPr algn="ctr">
              <a:defRPr/>
            </a:pPr>
            <a:r>
              <a:rPr lang="en-US" sz="1800" dirty="0">
                <a:solidFill>
                  <a:srgbClr val="FFFFFF"/>
                </a:solidFill>
              </a:rPr>
              <a:t> Software Partners, System Integrators, Silicon Vendors</a:t>
            </a:r>
          </a:p>
        </p:txBody>
      </p:sp>
      <p:sp>
        <p:nvSpPr>
          <p:cNvPr id="22" name="TextBox 21">
            <a:extLst>
              <a:ext uri="{FF2B5EF4-FFF2-40B4-BE49-F238E27FC236}">
                <a16:creationId xmlns:a16="http://schemas.microsoft.com/office/drawing/2014/main" xmlns="" id="{24772C43-3A23-0B4A-8C81-10E140C18452}"/>
              </a:ext>
            </a:extLst>
          </p:cNvPr>
          <p:cNvSpPr txBox="1"/>
          <p:nvPr/>
        </p:nvSpPr>
        <p:spPr>
          <a:xfrm>
            <a:off x="6987209" y="862422"/>
            <a:ext cx="1948501" cy="523220"/>
          </a:xfrm>
          <a:prstGeom prst="rect">
            <a:avLst/>
          </a:prstGeom>
          <a:noFill/>
        </p:spPr>
        <p:txBody>
          <a:bodyPr wrap="square" rtlCol="0">
            <a:spAutoFit/>
          </a:bodyPr>
          <a:lstStyle/>
          <a:p>
            <a:pPr algn="ctr">
              <a:defRPr/>
            </a:pPr>
            <a:r>
              <a:rPr lang="en-US" sz="1400" dirty="0">
                <a:solidFill>
                  <a:srgbClr val="000000"/>
                </a:solidFill>
              </a:rPr>
              <a:t>Open AI Platform </a:t>
            </a:r>
            <a:r>
              <a:rPr lang="en-US" sz="1400" dirty="0" smtClean="0">
                <a:solidFill>
                  <a:srgbClr val="000000"/>
                </a:solidFill>
              </a:rPr>
              <a:t>with </a:t>
            </a:r>
            <a:r>
              <a:rPr lang="en-US" sz="1400" dirty="0">
                <a:solidFill>
                  <a:srgbClr val="000000"/>
                </a:solidFill>
              </a:rPr>
              <a:t>Ecosystem Partners</a:t>
            </a:r>
          </a:p>
        </p:txBody>
      </p:sp>
      <p:sp>
        <p:nvSpPr>
          <p:cNvPr id="23" name="Rectangle 56">
            <a:extLst>
              <a:ext uri="{FF2B5EF4-FFF2-40B4-BE49-F238E27FC236}">
                <a16:creationId xmlns:a16="http://schemas.microsoft.com/office/drawing/2014/main" xmlns="" id="{97160FD1-D2E0-6748-B13D-96F288D98585}"/>
              </a:ext>
            </a:extLst>
          </p:cNvPr>
          <p:cNvSpPr>
            <a:spLocks noChangeArrowheads="1"/>
          </p:cNvSpPr>
          <p:nvPr/>
        </p:nvSpPr>
        <p:spPr bwMode="auto">
          <a:xfrm>
            <a:off x="3056415" y="1588851"/>
            <a:ext cx="747010" cy="368877"/>
          </a:xfrm>
          <a:prstGeom prst="rect">
            <a:avLst/>
          </a:prstGeom>
          <a:solidFill>
            <a:schemeClr val="accent2">
              <a:lumMod val="75000"/>
            </a:schemeClr>
          </a:solidFill>
          <a:ln>
            <a:noFill/>
          </a:ln>
          <a:extLst/>
        </p:spPr>
        <p:txBody>
          <a:bodyPr tIns="64008" anchor="ctr" anchorCtr="0"/>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a:lnSpc>
                <a:spcPct val="110000"/>
              </a:lnSpc>
              <a:defRPr/>
            </a:pPr>
            <a:r>
              <a:rPr lang="en-US" altLang="en-US" sz="1000" dirty="0">
                <a:solidFill>
                  <a:srgbClr val="FFFFFF"/>
                </a:solidFill>
                <a:latin typeface="IBM Plex Sans"/>
              </a:rPr>
              <a:t>Power9 </a:t>
            </a:r>
            <a:br>
              <a:rPr lang="en-US" altLang="en-US" sz="1000" dirty="0">
                <a:solidFill>
                  <a:srgbClr val="FFFFFF"/>
                </a:solidFill>
                <a:latin typeface="IBM Plex Sans"/>
              </a:rPr>
            </a:br>
            <a:r>
              <a:rPr lang="en-US" altLang="en-US" sz="1000" dirty="0">
                <a:solidFill>
                  <a:srgbClr val="FFFFFF"/>
                </a:solidFill>
                <a:latin typeface="IBM Plex Sans"/>
              </a:rPr>
              <a:t>CPU</a:t>
            </a:r>
          </a:p>
        </p:txBody>
      </p:sp>
      <p:sp>
        <p:nvSpPr>
          <p:cNvPr id="24" name="Rectangle 56">
            <a:extLst>
              <a:ext uri="{FF2B5EF4-FFF2-40B4-BE49-F238E27FC236}">
                <a16:creationId xmlns:a16="http://schemas.microsoft.com/office/drawing/2014/main" xmlns="" id="{96FEC58F-EA22-4846-A625-EED7830D099C}"/>
              </a:ext>
            </a:extLst>
          </p:cNvPr>
          <p:cNvSpPr>
            <a:spLocks noChangeArrowheads="1"/>
          </p:cNvSpPr>
          <p:nvPr/>
        </p:nvSpPr>
        <p:spPr bwMode="auto">
          <a:xfrm>
            <a:off x="3151319" y="2132002"/>
            <a:ext cx="520965" cy="266064"/>
          </a:xfrm>
          <a:prstGeom prst="rect">
            <a:avLst/>
          </a:prstGeom>
          <a:solidFill>
            <a:srgbClr val="00B050"/>
          </a:solidFill>
          <a:ln>
            <a:noFill/>
          </a:ln>
          <a:extLst/>
        </p:spPr>
        <p:txBody>
          <a:bodyPr tIns="64008" anchor="ctr" anchorCtr="0"/>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algn="ctr">
              <a:lnSpc>
                <a:spcPct val="110000"/>
              </a:lnSpc>
              <a:defRPr/>
            </a:pPr>
            <a:r>
              <a:rPr lang="en-US" altLang="en-US" sz="1000" dirty="0">
                <a:solidFill>
                  <a:srgbClr val="FFFFFF"/>
                </a:solidFill>
                <a:latin typeface="IBM Plex Sans"/>
              </a:rPr>
              <a:t>GPU</a:t>
            </a:r>
          </a:p>
        </p:txBody>
      </p:sp>
      <p:sp>
        <p:nvSpPr>
          <p:cNvPr id="26" name="Line 93">
            <a:extLst>
              <a:ext uri="{FF2B5EF4-FFF2-40B4-BE49-F238E27FC236}">
                <a16:creationId xmlns:a16="http://schemas.microsoft.com/office/drawing/2014/main" xmlns="" id="{552FB327-A35E-834D-B1D4-323EEE852619}"/>
              </a:ext>
            </a:extLst>
          </p:cNvPr>
          <p:cNvSpPr>
            <a:spLocks noChangeShapeType="1"/>
          </p:cNvSpPr>
          <p:nvPr/>
        </p:nvSpPr>
        <p:spPr bwMode="auto">
          <a:xfrm rot="16200000">
            <a:off x="3189633" y="2031106"/>
            <a:ext cx="197481" cy="0"/>
          </a:xfrm>
          <a:prstGeom prst="line">
            <a:avLst/>
          </a:prstGeom>
          <a:noFill/>
          <a:ln w="6350">
            <a:solidFill>
              <a:schemeClr val="tx2">
                <a:lumMod val="50000"/>
              </a:schemeClr>
            </a:solidFill>
            <a:round/>
            <a:headEnd type="triangle" w="sm" len="med"/>
            <a:tailEnd type="triangle" w="sm" len="med"/>
          </a:ln>
          <a:extLst>
            <a:ext uri="{909E8E84-426E-40dd-AFC4-6F175D3DCCD1}">
              <a14:hiddenFill xmlns:a14="http://schemas.microsoft.com/office/drawing/2010/main" xmlns="">
                <a:noFill/>
              </a14:hiddenFill>
            </a:ext>
          </a:extLst>
        </p:spPr>
        <p:txBody>
          <a:bodyPr/>
          <a:lstStyle/>
          <a:p>
            <a:pPr>
              <a:defRPr/>
            </a:pPr>
            <a:endParaRPr lang="en-US" sz="800" dirty="0">
              <a:solidFill>
                <a:srgbClr val="FFFFFF"/>
              </a:solidFill>
            </a:endParaRPr>
          </a:p>
        </p:txBody>
      </p:sp>
      <p:sp>
        <p:nvSpPr>
          <p:cNvPr id="30" name="Line 93">
            <a:extLst>
              <a:ext uri="{FF2B5EF4-FFF2-40B4-BE49-F238E27FC236}">
                <a16:creationId xmlns:a16="http://schemas.microsoft.com/office/drawing/2014/main" xmlns="" id="{37EFE2F9-F1A9-EA4B-AC70-F4E4353324CD}"/>
              </a:ext>
            </a:extLst>
          </p:cNvPr>
          <p:cNvSpPr>
            <a:spLocks noChangeShapeType="1"/>
          </p:cNvSpPr>
          <p:nvPr/>
        </p:nvSpPr>
        <p:spPr bwMode="auto">
          <a:xfrm rot="16200000">
            <a:off x="3318173" y="2031106"/>
            <a:ext cx="197481" cy="0"/>
          </a:xfrm>
          <a:prstGeom prst="line">
            <a:avLst/>
          </a:prstGeom>
          <a:noFill/>
          <a:ln w="6350">
            <a:solidFill>
              <a:schemeClr val="tx2">
                <a:lumMod val="50000"/>
              </a:schemeClr>
            </a:solidFill>
            <a:round/>
            <a:headEnd type="triangle" w="sm" len="med"/>
            <a:tailEnd type="triangle" w="sm" len="med"/>
          </a:ln>
          <a:extLst>
            <a:ext uri="{909E8E84-426E-40dd-AFC4-6F175D3DCCD1}">
              <a14:hiddenFill xmlns:a14="http://schemas.microsoft.com/office/drawing/2010/main" xmlns="">
                <a:noFill/>
              </a14:hiddenFill>
            </a:ext>
          </a:extLst>
        </p:spPr>
        <p:txBody>
          <a:bodyPr/>
          <a:lstStyle/>
          <a:p>
            <a:pPr>
              <a:defRPr/>
            </a:pPr>
            <a:endParaRPr lang="en-US" sz="800" dirty="0">
              <a:solidFill>
                <a:srgbClr val="FFFFFF"/>
              </a:solidFill>
            </a:endParaRPr>
          </a:p>
        </p:txBody>
      </p:sp>
      <p:sp>
        <p:nvSpPr>
          <p:cNvPr id="31" name="Line 93">
            <a:extLst>
              <a:ext uri="{FF2B5EF4-FFF2-40B4-BE49-F238E27FC236}">
                <a16:creationId xmlns:a16="http://schemas.microsoft.com/office/drawing/2014/main" xmlns="" id="{101F46B2-1720-9B42-B573-790030282F57}"/>
              </a:ext>
            </a:extLst>
          </p:cNvPr>
          <p:cNvSpPr>
            <a:spLocks noChangeShapeType="1"/>
          </p:cNvSpPr>
          <p:nvPr/>
        </p:nvSpPr>
        <p:spPr bwMode="auto">
          <a:xfrm rot="16200000">
            <a:off x="3446714" y="2031106"/>
            <a:ext cx="197481" cy="0"/>
          </a:xfrm>
          <a:prstGeom prst="line">
            <a:avLst/>
          </a:prstGeom>
          <a:noFill/>
          <a:ln w="6350">
            <a:solidFill>
              <a:schemeClr val="tx2">
                <a:lumMod val="50000"/>
              </a:schemeClr>
            </a:solidFill>
            <a:round/>
            <a:headEnd type="triangle" w="sm" len="med"/>
            <a:tailEnd type="triangle" w="sm" len="med"/>
          </a:ln>
          <a:extLst>
            <a:ext uri="{909E8E84-426E-40dd-AFC4-6F175D3DCCD1}">
              <a14:hiddenFill xmlns:a14="http://schemas.microsoft.com/office/drawing/2010/main" xmlns="">
                <a:noFill/>
              </a14:hiddenFill>
            </a:ext>
          </a:extLst>
        </p:spPr>
        <p:txBody>
          <a:bodyPr/>
          <a:lstStyle/>
          <a:p>
            <a:pPr>
              <a:defRPr/>
            </a:pPr>
            <a:endParaRPr lang="en-US" sz="800" dirty="0">
              <a:solidFill>
                <a:srgbClr val="FFFFFF"/>
              </a:solidFill>
            </a:endParaRPr>
          </a:p>
        </p:txBody>
      </p:sp>
      <p:pic>
        <p:nvPicPr>
          <p:cNvPr id="32" name="Graphic 1">
            <a:extLst>
              <a:ext uri="{FF2B5EF4-FFF2-40B4-BE49-F238E27FC236}">
                <a16:creationId xmlns:a16="http://schemas.microsoft.com/office/drawing/2014/main" xmlns="" id="{9D0739E5-13CE-8F44-A546-D79011893A5C}"/>
              </a:ext>
            </a:extLst>
          </p:cNvPr>
          <p:cNvPicPr>
            <a:picLocks noChangeAspect="1"/>
          </p:cNvPicPr>
          <p:nvPr/>
        </p:nvPicPr>
        <p:blipFill rotWithShape="1">
          <a:blip r:embed="rId9" cstate="print">
            <a:duotone>
              <a:prstClr val="black"/>
              <a:schemeClr val="accent1">
                <a:tint val="45000"/>
                <a:satMod val="400000"/>
              </a:schemeClr>
            </a:duotone>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b="-3"/>
          <a:stretch/>
        </p:blipFill>
        <p:spPr>
          <a:xfrm>
            <a:off x="7119425" y="2210590"/>
            <a:ext cx="812297" cy="188105"/>
          </a:xfrm>
          <a:prstGeom prst="rect">
            <a:avLst/>
          </a:prstGeom>
          <a:noFill/>
          <a:ln>
            <a:noFill/>
          </a:ln>
        </p:spPr>
      </p:pic>
      <p:sp>
        <p:nvSpPr>
          <p:cNvPr id="33" name="Rectangle 32">
            <a:extLst>
              <a:ext uri="{FF2B5EF4-FFF2-40B4-BE49-F238E27FC236}">
                <a16:creationId xmlns:a16="http://schemas.microsoft.com/office/drawing/2014/main" xmlns="" id="{006CDB46-09C6-1C4E-B293-1B4BDC6CCBDE}"/>
              </a:ext>
            </a:extLst>
          </p:cNvPr>
          <p:cNvSpPr/>
          <p:nvPr/>
        </p:nvSpPr>
        <p:spPr>
          <a:xfrm>
            <a:off x="7118208" y="1956741"/>
            <a:ext cx="1766388" cy="228263"/>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FFFF"/>
                </a:solidFill>
              </a:rPr>
              <a:t>PowerAI</a:t>
            </a:r>
          </a:p>
        </p:txBody>
      </p:sp>
      <p:sp>
        <p:nvSpPr>
          <p:cNvPr id="34" name="Rectangle 33">
            <a:extLst>
              <a:ext uri="{FF2B5EF4-FFF2-40B4-BE49-F238E27FC236}">
                <a16:creationId xmlns:a16="http://schemas.microsoft.com/office/drawing/2014/main" xmlns="" id="{A72C0EBD-4B8A-6144-BA5D-D52E0854285E}"/>
              </a:ext>
            </a:extLst>
          </p:cNvPr>
          <p:cNvSpPr/>
          <p:nvPr/>
        </p:nvSpPr>
        <p:spPr>
          <a:xfrm>
            <a:off x="7118208" y="1523765"/>
            <a:ext cx="540645" cy="408601"/>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FFFFFF"/>
                </a:solidFill>
              </a:rPr>
              <a:t>IBM SW</a:t>
            </a:r>
          </a:p>
        </p:txBody>
      </p:sp>
      <p:sp>
        <p:nvSpPr>
          <p:cNvPr id="35" name="Rectangle 34">
            <a:extLst>
              <a:ext uri="{FF2B5EF4-FFF2-40B4-BE49-F238E27FC236}">
                <a16:creationId xmlns:a16="http://schemas.microsoft.com/office/drawing/2014/main" xmlns="" id="{0738CA9E-2F32-7A48-BC98-93DE667E47DA}"/>
              </a:ext>
            </a:extLst>
          </p:cNvPr>
          <p:cNvSpPr/>
          <p:nvPr/>
        </p:nvSpPr>
        <p:spPr>
          <a:xfrm>
            <a:off x="7684793" y="1523765"/>
            <a:ext cx="540645" cy="408601"/>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FFFFFF"/>
                </a:solidFill>
              </a:rPr>
              <a:t>ISV SW</a:t>
            </a:r>
          </a:p>
        </p:txBody>
      </p:sp>
      <p:sp>
        <p:nvSpPr>
          <p:cNvPr id="36" name="Rectangle 35">
            <a:extLst>
              <a:ext uri="{FF2B5EF4-FFF2-40B4-BE49-F238E27FC236}">
                <a16:creationId xmlns:a16="http://schemas.microsoft.com/office/drawing/2014/main" xmlns="" id="{4E287005-A032-AE4D-AEE6-72F8DEAE012B}"/>
              </a:ext>
            </a:extLst>
          </p:cNvPr>
          <p:cNvSpPr/>
          <p:nvPr/>
        </p:nvSpPr>
        <p:spPr>
          <a:xfrm>
            <a:off x="8251378" y="1526069"/>
            <a:ext cx="633218" cy="408601"/>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rgbClr val="FFFFFF"/>
                </a:solidFill>
              </a:rPr>
              <a:t>Solution SIs</a:t>
            </a:r>
          </a:p>
        </p:txBody>
      </p:sp>
      <p:sp>
        <p:nvSpPr>
          <p:cNvPr id="9" name="Plus 8"/>
          <p:cNvSpPr/>
          <p:nvPr/>
        </p:nvSpPr>
        <p:spPr>
          <a:xfrm>
            <a:off x="2152159" y="3690875"/>
            <a:ext cx="286280" cy="286280"/>
          </a:xfrm>
          <a:prstGeom prst="mathPlus">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3" name="Plus 42"/>
          <p:cNvSpPr/>
          <p:nvPr/>
        </p:nvSpPr>
        <p:spPr>
          <a:xfrm>
            <a:off x="4434233" y="3690875"/>
            <a:ext cx="286280" cy="286280"/>
          </a:xfrm>
          <a:prstGeom prst="mathPlus">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4" name="Plus 43"/>
          <p:cNvSpPr/>
          <p:nvPr/>
        </p:nvSpPr>
        <p:spPr>
          <a:xfrm>
            <a:off x="6719134" y="3690875"/>
            <a:ext cx="286280" cy="286280"/>
          </a:xfrm>
          <a:prstGeom prst="mathPlus">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41" name="Graphic 1">
            <a:extLst>
              <a:ext uri="{FF2B5EF4-FFF2-40B4-BE49-F238E27FC236}">
                <a16:creationId xmlns:a16="http://schemas.microsoft.com/office/drawing/2014/main" xmlns="" id="{44E46E2C-DFBA-E14C-B122-A07DAF4ED221}"/>
              </a:ext>
            </a:extLst>
          </p:cNvPr>
          <p:cNvPicPr>
            <a:picLocks noChangeAspect="1"/>
          </p:cNvPicPr>
          <p:nvPr/>
        </p:nvPicPr>
        <p:blipFill rotWithShape="1">
          <a:blip r:embed="rId9" cstate="print">
            <a:duotone>
              <a:prstClr val="black"/>
              <a:schemeClr val="accent1">
                <a:tint val="45000"/>
                <a:satMod val="400000"/>
              </a:schemeClr>
            </a:duotone>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b="-3"/>
          <a:stretch/>
        </p:blipFill>
        <p:spPr>
          <a:xfrm>
            <a:off x="8072299" y="2194786"/>
            <a:ext cx="812297" cy="188105"/>
          </a:xfrm>
          <a:prstGeom prst="rect">
            <a:avLst/>
          </a:prstGeom>
          <a:noFill/>
          <a:ln>
            <a:noFill/>
          </a:ln>
        </p:spPr>
      </p:pic>
    </p:spTree>
    <p:extLst>
      <p:ext uri="{BB962C8B-B14F-4D97-AF65-F5344CB8AC3E}">
        <p14:creationId xmlns:p14="http://schemas.microsoft.com/office/powerpoint/2010/main" val="1212614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 Studio Local</a:t>
            </a:r>
            <a:br>
              <a:rPr lang="en-US" dirty="0" smtClean="0"/>
            </a:br>
            <a:r>
              <a:rPr lang="en-US" dirty="0" smtClean="0"/>
              <a:t>and PowerAI</a:t>
            </a:r>
            <a:endParaRPr lang="en-US" dirty="0"/>
          </a:p>
        </p:txBody>
      </p:sp>
      <p:grpSp>
        <p:nvGrpSpPr>
          <p:cNvPr id="36" name="Group 35"/>
          <p:cNvGrpSpPr/>
          <p:nvPr/>
        </p:nvGrpSpPr>
        <p:grpSpPr>
          <a:xfrm>
            <a:off x="3115939" y="4452435"/>
            <a:ext cx="2919332" cy="402613"/>
            <a:chOff x="3018250" y="4554595"/>
            <a:chExt cx="2935287" cy="404813"/>
          </a:xfrm>
        </p:grpSpPr>
        <p:sp>
          <p:nvSpPr>
            <p:cNvPr id="51" name="Freeform 33"/>
            <p:cNvSpPr>
              <a:spLocks noChangeAspect="1" noEditPoints="1"/>
            </p:cNvSpPr>
            <p:nvPr/>
          </p:nvSpPr>
          <p:spPr bwMode="auto">
            <a:xfrm>
              <a:off x="3018250" y="4555075"/>
              <a:ext cx="623887" cy="163512"/>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2" name="Freeform 34"/>
            <p:cNvSpPr>
              <a:spLocks noChangeAspect="1" noEditPoints="1"/>
            </p:cNvSpPr>
            <p:nvPr/>
          </p:nvSpPr>
          <p:spPr bwMode="auto">
            <a:xfrm>
              <a:off x="3018250" y="4775737"/>
              <a:ext cx="623887" cy="165100"/>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3" name="Freeform 33"/>
            <p:cNvSpPr>
              <a:spLocks noChangeAspect="1" noEditPoints="1"/>
            </p:cNvSpPr>
            <p:nvPr/>
          </p:nvSpPr>
          <p:spPr bwMode="auto">
            <a:xfrm>
              <a:off x="3765962" y="4555075"/>
              <a:ext cx="623888" cy="163512"/>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4" name="Freeform 34"/>
            <p:cNvSpPr>
              <a:spLocks noChangeAspect="1" noEditPoints="1"/>
            </p:cNvSpPr>
            <p:nvPr/>
          </p:nvSpPr>
          <p:spPr bwMode="auto">
            <a:xfrm>
              <a:off x="3765962" y="4775737"/>
              <a:ext cx="623888" cy="165100"/>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75"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5" name="Freeform 33"/>
            <p:cNvSpPr>
              <a:spLocks noChangeAspect="1" noEditPoints="1"/>
            </p:cNvSpPr>
            <p:nvPr/>
          </p:nvSpPr>
          <p:spPr bwMode="auto">
            <a:xfrm>
              <a:off x="4513675" y="4554595"/>
              <a:ext cx="655637" cy="173038"/>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6" name="Freeform 34"/>
            <p:cNvSpPr>
              <a:spLocks noChangeAspect="1" noEditPoints="1"/>
            </p:cNvSpPr>
            <p:nvPr/>
          </p:nvSpPr>
          <p:spPr bwMode="auto">
            <a:xfrm>
              <a:off x="4513675" y="4786370"/>
              <a:ext cx="655637" cy="173038"/>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7" name="Freeform 33"/>
            <p:cNvSpPr>
              <a:spLocks noChangeAspect="1" noEditPoints="1"/>
            </p:cNvSpPr>
            <p:nvPr/>
          </p:nvSpPr>
          <p:spPr bwMode="auto">
            <a:xfrm>
              <a:off x="5297900" y="4554595"/>
              <a:ext cx="655637" cy="173038"/>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sp>
          <p:nvSpPr>
            <p:cNvPr id="58" name="Freeform 34"/>
            <p:cNvSpPr>
              <a:spLocks noChangeAspect="1" noEditPoints="1"/>
            </p:cNvSpPr>
            <p:nvPr/>
          </p:nvSpPr>
          <p:spPr bwMode="auto">
            <a:xfrm>
              <a:off x="5297900" y="4786370"/>
              <a:ext cx="655637" cy="173038"/>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rgbClr val="A7A7A7"/>
            </a:solidFill>
            <a:ln w="12700">
              <a:solidFill>
                <a:srgbClr val="95A9C7"/>
              </a:solidFill>
              <a:round/>
              <a:headEnd/>
              <a:tailEnd/>
            </a:ln>
          </p:spPr>
          <p:txBody>
            <a:bodyPr lIns="82220" tIns="41110" rIns="82220" bIns="41110"/>
            <a:lstStyle/>
            <a:p>
              <a:pPr marL="0" marR="0" lvl="0" indent="0" defTabSz="367366" eaLnBrk="1" fontAlgn="auto" latinLnBrk="0" hangingPunct="1">
                <a:lnSpc>
                  <a:spcPct val="100000"/>
                </a:lnSpc>
                <a:spcBef>
                  <a:spcPts val="0"/>
                </a:spcBef>
                <a:spcAft>
                  <a:spcPts val="0"/>
                </a:spcAft>
                <a:buClrTx/>
                <a:buSzTx/>
                <a:buFontTx/>
                <a:buNone/>
                <a:tabLst/>
                <a:defRPr/>
              </a:pPr>
              <a:endParaRPr kumimoji="0" lang="en-US" sz="2338" b="0" i="0" u="none" strike="noStrike" kern="0" cap="none" spc="0" normalizeH="0" baseline="0" noProof="0" dirty="0">
                <a:ln>
                  <a:noFill/>
                </a:ln>
                <a:solidFill>
                  <a:prstClr val="black"/>
                </a:solidFill>
                <a:effectLst/>
                <a:uLnTx/>
                <a:uFillTx/>
                <a:latin typeface="Calibri" panose="020F0502020204030204"/>
              </a:endParaRPr>
            </a:p>
          </p:txBody>
        </p:sp>
      </p:grpSp>
      <p:sp>
        <p:nvSpPr>
          <p:cNvPr id="38" name="TextBox 92"/>
          <p:cNvSpPr txBox="1">
            <a:spLocks noChangeArrowheads="1"/>
          </p:cNvSpPr>
          <p:nvPr/>
        </p:nvSpPr>
        <p:spPr bwMode="auto">
          <a:xfrm>
            <a:off x="2838199" y="4175081"/>
            <a:ext cx="33987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Calibri" charset="0"/>
                <a:ea typeface="Calibri" charset="0"/>
                <a:cs typeface="Calibri" charset="0"/>
              </a:rPr>
              <a:t>Cluster of Power Servers – GPU / Non-GPU</a:t>
            </a:r>
          </a:p>
        </p:txBody>
      </p:sp>
      <p:grpSp>
        <p:nvGrpSpPr>
          <p:cNvPr id="42" name="Group 41"/>
          <p:cNvGrpSpPr/>
          <p:nvPr/>
        </p:nvGrpSpPr>
        <p:grpSpPr>
          <a:xfrm>
            <a:off x="3503216" y="485325"/>
            <a:ext cx="2147612" cy="879642"/>
            <a:chOff x="3114535" y="489571"/>
            <a:chExt cx="1382115" cy="566101"/>
          </a:xfrm>
        </p:grpSpPr>
        <p:pic>
          <p:nvPicPr>
            <p:cNvPr id="49" name="Picture 48" descr="Persona_Chris_DataScientist_PN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9307" y="489571"/>
              <a:ext cx="388073" cy="379262"/>
            </a:xfrm>
            <a:prstGeom prst="rect">
              <a:avLst/>
            </a:prstGeom>
          </p:spPr>
        </p:pic>
        <p:sp>
          <p:nvSpPr>
            <p:cNvPr id="50" name="Rectangle 49"/>
            <p:cNvSpPr/>
            <p:nvPr/>
          </p:nvSpPr>
          <p:spPr>
            <a:xfrm>
              <a:off x="3114535" y="871574"/>
              <a:ext cx="1382115" cy="184098"/>
            </a:xfrm>
            <a:prstGeom prst="rect">
              <a:avLst/>
            </a:prstGeom>
            <a:solidFill>
              <a:srgbClr val="535353">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a:cs typeface="Arial"/>
                </a:rPr>
                <a:t>Data Scientist - Browser</a:t>
              </a:r>
            </a:p>
          </p:txBody>
        </p:sp>
      </p:grpSp>
      <p:sp>
        <p:nvSpPr>
          <p:cNvPr id="43" name="Rectangle 42"/>
          <p:cNvSpPr/>
          <p:nvPr/>
        </p:nvSpPr>
        <p:spPr>
          <a:xfrm>
            <a:off x="2043164" y="1510337"/>
            <a:ext cx="5064881" cy="2628819"/>
          </a:xfrm>
          <a:prstGeom prst="rect">
            <a:avLst/>
          </a:prstGeom>
          <a:solidFill>
            <a:srgbClr val="FFFFFF"/>
          </a:solidFill>
          <a:ln w="25400" cap="flat" cmpd="sng" algn="ctr">
            <a:solidFill>
              <a:srgbClr val="1C36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cs typeface="Arial"/>
            </a:endParaRPr>
          </a:p>
        </p:txBody>
      </p:sp>
      <p:pic>
        <p:nvPicPr>
          <p:cNvPr id="60" name="Picture 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1479" y="1631729"/>
            <a:ext cx="1898726" cy="805855"/>
          </a:xfrm>
          <a:prstGeom prst="rect">
            <a:avLst/>
          </a:prstGeom>
        </p:spPr>
      </p:pic>
      <p:sp>
        <p:nvSpPr>
          <p:cNvPr id="4" name="Rectangle 3"/>
          <p:cNvSpPr/>
          <p:nvPr/>
        </p:nvSpPr>
        <p:spPr>
          <a:xfrm>
            <a:off x="2243268" y="3329615"/>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smtClean="0">
                <a:solidFill>
                  <a:srgbClr val="FFFFFF"/>
                </a:solidFill>
                <a:latin typeface="Arial"/>
                <a:cs typeface="Arial"/>
              </a:rPr>
              <a:t>Watson Machine Learning</a:t>
            </a:r>
            <a:br>
              <a:rPr lang="en-US" sz="1400" dirty="0" smtClean="0">
                <a:solidFill>
                  <a:srgbClr val="FFFFFF"/>
                </a:solidFill>
                <a:latin typeface="Arial"/>
                <a:cs typeface="Arial"/>
              </a:rPr>
            </a:br>
            <a:r>
              <a:rPr lang="en-US" sz="1400" dirty="0" smtClean="0">
                <a:solidFill>
                  <a:srgbClr val="FFFFFF"/>
                </a:solidFill>
                <a:latin typeface="Arial"/>
                <a:cs typeface="Arial"/>
              </a:rPr>
              <a:t>Model Management</a:t>
            </a:r>
            <a:endParaRPr lang="en-US" sz="1400" dirty="0">
              <a:solidFill>
                <a:srgbClr val="FFFFFF"/>
              </a:solidFill>
              <a:latin typeface="Arial"/>
              <a:cs typeface="Arial"/>
            </a:endParaRPr>
          </a:p>
        </p:txBody>
      </p:sp>
      <p:sp>
        <p:nvSpPr>
          <p:cNvPr id="62" name="Rectangle 61"/>
          <p:cNvSpPr/>
          <p:nvPr/>
        </p:nvSpPr>
        <p:spPr>
          <a:xfrm>
            <a:off x="4638322" y="3328665"/>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smtClean="0">
                <a:solidFill>
                  <a:srgbClr val="FFFFFF"/>
                </a:solidFill>
                <a:latin typeface="Arial"/>
                <a:cs typeface="Arial"/>
              </a:rPr>
              <a:t>RStudio/Zeppelin Service</a:t>
            </a:r>
            <a:endParaRPr lang="en-US" sz="1400" dirty="0">
              <a:solidFill>
                <a:srgbClr val="FFFFFF"/>
              </a:solidFill>
              <a:latin typeface="Arial"/>
              <a:cs typeface="Arial"/>
            </a:endParaRPr>
          </a:p>
        </p:txBody>
      </p:sp>
      <p:sp>
        <p:nvSpPr>
          <p:cNvPr id="63" name="Rectangle 62"/>
          <p:cNvSpPr/>
          <p:nvPr/>
        </p:nvSpPr>
        <p:spPr>
          <a:xfrm>
            <a:off x="4640623" y="2542666"/>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smtClean="0">
                <a:solidFill>
                  <a:srgbClr val="FFFFFF"/>
                </a:solidFill>
                <a:latin typeface="Arial"/>
                <a:cs typeface="Arial"/>
              </a:rPr>
              <a:t>Spark Service</a:t>
            </a:r>
            <a:endParaRPr lang="en-US" sz="1400" dirty="0">
              <a:solidFill>
                <a:srgbClr val="FFFFFF"/>
              </a:solidFill>
              <a:latin typeface="Arial"/>
              <a:cs typeface="Arial"/>
            </a:endParaRPr>
          </a:p>
        </p:txBody>
      </p:sp>
      <p:sp>
        <p:nvSpPr>
          <p:cNvPr id="64" name="Rectangle 63"/>
          <p:cNvSpPr/>
          <p:nvPr/>
        </p:nvSpPr>
        <p:spPr>
          <a:xfrm>
            <a:off x="2243964" y="2547548"/>
            <a:ext cx="2269469" cy="652596"/>
          </a:xfrm>
          <a:prstGeom prst="rect">
            <a:avLst/>
          </a:prstGeom>
          <a:solidFill>
            <a:srgbClr val="6BA0C6"/>
          </a:solid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1400" dirty="0" smtClean="0">
                <a:solidFill>
                  <a:srgbClr val="FFFFFF"/>
                </a:solidFill>
                <a:latin typeface="Arial"/>
                <a:cs typeface="Arial"/>
              </a:rPr>
              <a:t>Jupyter Notebook Service</a:t>
            </a:r>
            <a:endParaRPr lang="en-US" sz="1400" dirty="0">
              <a:solidFill>
                <a:srgbClr val="FFFFFF"/>
              </a:solidFill>
              <a:latin typeface="Arial"/>
              <a:cs typeface="Arial"/>
            </a:endParaRPr>
          </a:p>
        </p:txBody>
      </p:sp>
      <p:sp>
        <p:nvSpPr>
          <p:cNvPr id="65" name="Rectangle 64"/>
          <p:cNvSpPr/>
          <p:nvPr/>
        </p:nvSpPr>
        <p:spPr>
          <a:xfrm>
            <a:off x="2245613" y="2762604"/>
            <a:ext cx="2269469" cy="397189"/>
          </a:xfrm>
          <a:prstGeom prst="rect">
            <a:avLst/>
          </a:prstGeom>
          <a:solidFill>
            <a:srgbClr val="00206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1400"/>
              </a:lnSpc>
            </a:pPr>
            <a:r>
              <a:rPr lang="en-US" sz="1400" dirty="0" smtClean="0">
                <a:solidFill>
                  <a:srgbClr val="FFFFFF"/>
                </a:solidFill>
                <a:latin typeface="Arial"/>
                <a:cs typeface="Arial"/>
              </a:rPr>
              <a:t>PowerAI Deep</a:t>
            </a:r>
            <a:br>
              <a:rPr lang="en-US" sz="1400" dirty="0" smtClean="0">
                <a:solidFill>
                  <a:srgbClr val="FFFFFF"/>
                </a:solidFill>
                <a:latin typeface="Arial"/>
                <a:cs typeface="Arial"/>
              </a:rPr>
            </a:br>
            <a:r>
              <a:rPr lang="en-US" sz="1400" dirty="0" smtClean="0">
                <a:solidFill>
                  <a:srgbClr val="FFFFFF"/>
                </a:solidFill>
                <a:latin typeface="Arial"/>
                <a:cs typeface="Arial"/>
              </a:rPr>
              <a:t>Learning Libraries</a:t>
            </a:r>
            <a:endParaRPr lang="en-US" sz="1400" dirty="0">
              <a:solidFill>
                <a:srgbClr val="FFFFFF"/>
              </a:solidFill>
              <a:latin typeface="Arial"/>
              <a:cs typeface="Arial"/>
            </a:endParaRPr>
          </a:p>
        </p:txBody>
      </p:sp>
      <p:sp>
        <p:nvSpPr>
          <p:cNvPr id="66" name="Rectangle 65"/>
          <p:cNvSpPr/>
          <p:nvPr/>
        </p:nvSpPr>
        <p:spPr>
          <a:xfrm>
            <a:off x="6528114" y="4452435"/>
            <a:ext cx="2128996" cy="397189"/>
          </a:xfrm>
          <a:prstGeom prst="rect">
            <a:avLst/>
          </a:prstGeom>
          <a:solidFill>
            <a:srgbClr val="00206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smtClean="0">
                <a:solidFill>
                  <a:srgbClr val="FFFFFF"/>
                </a:solidFill>
                <a:latin typeface="Arial"/>
                <a:cs typeface="Arial"/>
              </a:rPr>
              <a:t>Power-specific capability</a:t>
            </a:r>
            <a:endParaRPr lang="en-US" sz="1400" dirty="0">
              <a:solidFill>
                <a:srgbClr val="FFFFFF"/>
              </a:solidFill>
              <a:latin typeface="Arial"/>
              <a:cs typeface="Arial"/>
            </a:endParaRPr>
          </a:p>
        </p:txBody>
      </p:sp>
    </p:spTree>
    <p:extLst>
      <p:ext uri="{BB962C8B-B14F-4D97-AF65-F5344CB8AC3E}">
        <p14:creationId xmlns:p14="http://schemas.microsoft.com/office/powerpoint/2010/main" val="244104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F146B3FC-99F3-F34D-83DF-A0EC54080D74}"/>
              </a:ext>
            </a:extLst>
          </p:cNvPr>
          <p:cNvSpPr/>
          <p:nvPr/>
        </p:nvSpPr>
        <p:spPr>
          <a:xfrm>
            <a:off x="0" y="1"/>
            <a:ext cx="4615960" cy="5143500"/>
          </a:xfrm>
          <a:prstGeom prst="rect">
            <a:avLst/>
          </a:prstGeom>
          <a:solidFill>
            <a:schemeClr val="tx1"/>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ea typeface="+mn-ea"/>
              <a:cs typeface="Arial"/>
            </a:endParaRPr>
          </a:p>
        </p:txBody>
      </p:sp>
      <p:sp>
        <p:nvSpPr>
          <p:cNvPr id="35" name="Text Placeholder 4">
            <a:extLst>
              <a:ext uri="{FF2B5EF4-FFF2-40B4-BE49-F238E27FC236}">
                <a16:creationId xmlns="" xmlns:a16="http://schemas.microsoft.com/office/drawing/2014/main" id="{B5397E83-D8F4-0747-9BA9-F4EEDCCE4ABC}"/>
              </a:ext>
            </a:extLst>
          </p:cNvPr>
          <p:cNvSpPr>
            <a:spLocks noGrp="1"/>
          </p:cNvSpPr>
          <p:nvPr>
            <p:ph type="body" sz="quarter" idx="12"/>
          </p:nvPr>
        </p:nvSpPr>
        <p:spPr/>
        <p:txBody>
          <a:bodyPr/>
          <a:lstStyle/>
          <a:p>
            <a:r>
              <a:rPr lang="en-US" sz="1400" dirty="0">
                <a:solidFill>
                  <a:schemeClr val="bg2"/>
                </a:solidFill>
              </a:rPr>
              <a:t>IBM POWER SYSTEMS for AI</a:t>
            </a:r>
          </a:p>
        </p:txBody>
      </p:sp>
      <p:sp>
        <p:nvSpPr>
          <p:cNvPr id="3" name="Text Placeholder 2"/>
          <p:cNvSpPr>
            <a:spLocks noGrp="1"/>
          </p:cNvSpPr>
          <p:nvPr>
            <p:ph type="body" sz="quarter" idx="13"/>
          </p:nvPr>
        </p:nvSpPr>
        <p:spPr>
          <a:xfrm>
            <a:off x="263325" y="212744"/>
            <a:ext cx="4114800" cy="300037"/>
          </a:xfrm>
        </p:spPr>
        <p:txBody>
          <a:bodyPr/>
          <a:lstStyle/>
          <a:p>
            <a:r>
              <a:rPr lang="en-US" sz="1400" dirty="0">
                <a:solidFill>
                  <a:schemeClr val="bg2"/>
                </a:solidFill>
              </a:rPr>
              <a:t>IBM POWER SYSTEMS for </a:t>
            </a:r>
            <a:r>
              <a:rPr lang="en-US" sz="1400" dirty="0" smtClean="0">
                <a:solidFill>
                  <a:schemeClr val="bg2"/>
                </a:solidFill>
              </a:rPr>
              <a:t>AI</a:t>
            </a:r>
            <a:endParaRPr lang="en-US" sz="1400" dirty="0">
              <a:solidFill>
                <a:schemeClr val="bg2"/>
              </a:solidFill>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2340" y="690032"/>
            <a:ext cx="4457700" cy="435675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360" y="2514667"/>
            <a:ext cx="779787" cy="783520"/>
          </a:xfrm>
          <a:prstGeom prst="rect">
            <a:avLst/>
          </a:prstGeom>
          <a:noFill/>
        </p:spPr>
      </p:pic>
      <p:sp>
        <p:nvSpPr>
          <p:cNvPr id="16" name="TextBox 15"/>
          <p:cNvSpPr txBox="1"/>
          <p:nvPr/>
        </p:nvSpPr>
        <p:spPr>
          <a:xfrm>
            <a:off x="1060565" y="2525220"/>
            <a:ext cx="3084406" cy="7386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mn-cs"/>
              </a:rPr>
              <a:t>Designed for the AI Era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ea typeface="+mn-ea"/>
                <a:cs typeface="+mn-cs"/>
              </a:rPr>
              <a:t>Architected for the modern analytics and AI workloads that fuel insights</a:t>
            </a:r>
          </a:p>
        </p:txBody>
      </p:sp>
      <p:sp>
        <p:nvSpPr>
          <p:cNvPr id="15" name="TextBox 14"/>
          <p:cNvSpPr txBox="1"/>
          <p:nvPr/>
        </p:nvSpPr>
        <p:spPr>
          <a:xfrm>
            <a:off x="1053045" y="1250220"/>
            <a:ext cx="3364783"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mn-cs"/>
              </a:rPr>
              <a:t>An Acceleration Superhighway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ea typeface="+mn-ea"/>
                <a:cs typeface="+mn-cs"/>
              </a:rPr>
              <a:t>Unleash state of the art IO and accelerated computing potential in </a:t>
            </a:r>
            <a:br>
              <a:rPr kumimoji="0" lang="en-US" sz="1400" b="0"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the post “CPU-only” era</a:t>
            </a:r>
          </a:p>
        </p:txBody>
      </p:sp>
      <p:pic>
        <p:nvPicPr>
          <p:cNvPr id="18" name="Picture 17"/>
          <p:cNvPicPr>
            <a:picLocks noChangeAspect="1"/>
          </p:cNvPicPr>
          <p:nvPr/>
        </p:nvPicPr>
        <p:blipFill>
          <a:blip r:embed="rId5" cstate="email">
            <a:clrChange>
              <a:clrFrom>
                <a:srgbClr val="FFFFFF">
                  <a:alpha val="0"/>
                </a:srgbClr>
              </a:clrFrom>
              <a:clrTo>
                <a:srgbClr val="FFFFFF">
                  <a:alpha val="0"/>
                </a:srgbClr>
              </a:clrTo>
            </a:clrChange>
            <a:extLst>
              <a:ext uri="{28A0092B-C50C-407E-A947-70E740481C1C}">
                <a14:useLocalDpi xmlns:a14="http://schemas.microsoft.com/office/drawing/2010/main"/>
              </a:ext>
            </a:extLst>
          </a:blip>
          <a:stretch>
            <a:fillRect/>
          </a:stretch>
        </p:blipFill>
        <p:spPr>
          <a:xfrm>
            <a:off x="135865" y="1315925"/>
            <a:ext cx="818777" cy="822696"/>
          </a:xfrm>
          <a:prstGeom prst="rect">
            <a:avLst/>
          </a:prstGeom>
          <a:noFill/>
        </p:spPr>
      </p:pic>
      <p:sp>
        <p:nvSpPr>
          <p:cNvPr id="17" name="TextBox 16"/>
          <p:cNvSpPr txBox="1"/>
          <p:nvPr/>
        </p:nvSpPr>
        <p:spPr>
          <a:xfrm>
            <a:off x="1015754" y="3648740"/>
            <a:ext cx="3441946"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1067"/>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n-ea"/>
                <a:cs typeface="+mn-cs"/>
              </a:rPr>
              <a:t>Delivering Enterprise-Class AI</a:t>
            </a:r>
            <a:r>
              <a:rPr kumimoji="0" lang="en-US" sz="1400" b="1" i="0" u="none" strike="noStrike" kern="1200" cap="none" spc="0" normalizeH="0" baseline="0" noProof="0" dirty="0">
                <a:ln>
                  <a:noFill/>
                </a:ln>
                <a:solidFill>
                  <a:srgbClr val="FFFFFF">
                    <a:lumMod val="65000"/>
                  </a:srgbClr>
                </a:solidFill>
                <a:effectLst/>
                <a:uLnTx/>
                <a:uFillTx/>
                <a:ea typeface="+mn-ea"/>
                <a:cs typeface="+mn-cs"/>
              </a:rPr>
              <a:t/>
            </a:r>
            <a:br>
              <a:rPr kumimoji="0" lang="en-US" sz="1400" b="1"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Flatten the time to AI value curve </a:t>
            </a:r>
            <a:br>
              <a:rPr kumimoji="0" lang="en-US" sz="1400" b="0"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by accelerating the journey to build,</a:t>
            </a:r>
            <a:br>
              <a:rPr kumimoji="0" lang="en-US" sz="1400" b="0" i="0" u="none" strike="noStrike" kern="1200" cap="none" spc="0" normalizeH="0" baseline="0" noProof="0" dirty="0">
                <a:ln>
                  <a:noFill/>
                </a:ln>
                <a:solidFill>
                  <a:srgbClr val="FFFFFF">
                    <a:lumMod val="65000"/>
                  </a:srgbClr>
                </a:solidFill>
                <a:effectLst/>
                <a:uLnTx/>
                <a:uFillTx/>
                <a:ea typeface="+mn-ea"/>
                <a:cs typeface="+mn-cs"/>
              </a:rPr>
            </a:br>
            <a:r>
              <a:rPr kumimoji="0" lang="en-US" sz="1400" b="0" i="0" u="none" strike="noStrike" kern="1200" cap="none" spc="0" normalizeH="0" baseline="0" noProof="0" dirty="0">
                <a:ln>
                  <a:noFill/>
                </a:ln>
                <a:solidFill>
                  <a:srgbClr val="FFFFFF">
                    <a:lumMod val="65000"/>
                  </a:srgbClr>
                </a:solidFill>
                <a:effectLst/>
                <a:uLnTx/>
                <a:uFillTx/>
                <a:ea typeface="+mn-ea"/>
                <a:cs typeface="+mn-cs"/>
              </a:rPr>
              <a:t>train, and infer deep neural networks</a:t>
            </a: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0175" y="3716248"/>
            <a:ext cx="790157" cy="819091"/>
          </a:xfrm>
          <a:prstGeom prst="rect">
            <a:avLst/>
          </a:prstGeom>
        </p:spPr>
      </p:pic>
      <p:sp>
        <p:nvSpPr>
          <p:cNvPr id="22" name="TextBox 21">
            <a:extLst>
              <a:ext uri="{FF2B5EF4-FFF2-40B4-BE49-F238E27FC236}">
                <a16:creationId xmlns="" xmlns:a16="http://schemas.microsoft.com/office/drawing/2014/main" id="{817F6780-0AE8-644D-B91D-A81E31943024}"/>
              </a:ext>
            </a:extLst>
          </p:cNvPr>
          <p:cNvSpPr txBox="1"/>
          <p:nvPr/>
        </p:nvSpPr>
        <p:spPr>
          <a:xfrm>
            <a:off x="130476" y="308429"/>
            <a:ext cx="4601211" cy="716928"/>
          </a:xfrm>
          <a:prstGeom prst="rect">
            <a:avLst/>
          </a:prstGeom>
          <a:noFill/>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ea typeface="+mn-ea"/>
                <a:cs typeface="+mn-cs"/>
              </a:rPr>
              <a:t>AC922</a:t>
            </a:r>
          </a:p>
        </p:txBody>
      </p:sp>
    </p:spTree>
    <p:extLst>
      <p:ext uri="{BB962C8B-B14F-4D97-AF65-F5344CB8AC3E}">
        <p14:creationId xmlns:p14="http://schemas.microsoft.com/office/powerpoint/2010/main" val="943096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8" name="Picture 17" descr="16.png">
            <a:extLst>
              <a:ext uri="{FF2B5EF4-FFF2-40B4-BE49-F238E27FC236}">
                <a16:creationId xmlns:a16="http://schemas.microsoft.com/office/drawing/2014/main" xmlns="" id="{A3D77E31-5DEB-FB45-AB7C-5C051E575F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22" y="1"/>
            <a:ext cx="9165022" cy="5143499"/>
          </a:xfrm>
          <a:prstGeom prst="rect">
            <a:avLst/>
          </a:prstGeom>
        </p:spPr>
      </p:pic>
      <p:sp>
        <p:nvSpPr>
          <p:cNvPr id="10" name="TextBox 9"/>
          <p:cNvSpPr txBox="1"/>
          <p:nvPr/>
        </p:nvSpPr>
        <p:spPr>
          <a:xfrm>
            <a:off x="222638" y="232739"/>
            <a:ext cx="7480751" cy="757130"/>
          </a:xfrm>
          <a:prstGeom prst="rect">
            <a:avLst/>
          </a:prstGeom>
        </p:spPr>
        <p:txBody>
          <a:bodyPr vert="horz" lIns="0" tIns="0" rIns="0" bIns="0" rtlCol="0" anchor="t" anchorCtr="0">
            <a:noAutofit/>
          </a:bodyPr>
          <a:lstStyle>
            <a:lvl1pPr defTabSz="457200">
              <a:lnSpc>
                <a:spcPct val="90000"/>
              </a:lnSpc>
              <a:spcBef>
                <a:spcPct val="0"/>
              </a:spcBef>
              <a:buNone/>
              <a:defRPr sz="2400">
                <a:latin typeface="+mj-lt"/>
                <a:ea typeface="Arial" charset="0"/>
                <a:cs typeface="Arial" charset="0"/>
              </a:defRPr>
            </a:lvl1pPr>
          </a:lstStyle>
          <a:p>
            <a:r>
              <a:rPr lang="en-US" dirty="0" smtClean="0">
                <a:latin typeface="+mn-lt"/>
                <a:sym typeface="Arial"/>
              </a:rPr>
              <a:t>IBM </a:t>
            </a:r>
            <a:r>
              <a:rPr lang="en-US" dirty="0">
                <a:latin typeface="+mn-lt"/>
                <a:sym typeface="Arial"/>
              </a:rPr>
              <a:t>Power Systems LC922 &amp; LC921</a:t>
            </a:r>
          </a:p>
        </p:txBody>
      </p:sp>
      <p:cxnSp>
        <p:nvCxnSpPr>
          <p:cNvPr id="12" name="Straight Connector 11"/>
          <p:cNvCxnSpPr/>
          <p:nvPr/>
        </p:nvCxnSpPr>
        <p:spPr>
          <a:xfrm>
            <a:off x="-21021" y="2571750"/>
            <a:ext cx="8156027" cy="0"/>
          </a:xfrm>
          <a:prstGeom prst="line">
            <a:avLst/>
          </a:prstGeom>
          <a:ln w="19050" cmpd="sng">
            <a:solidFill>
              <a:srgbClr val="B0ADAD"/>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135007" y="3729582"/>
            <a:ext cx="979715" cy="0"/>
          </a:xfrm>
          <a:prstGeom prst="line">
            <a:avLst/>
          </a:prstGeom>
          <a:ln w="19050" cmpd="sng">
            <a:solidFill>
              <a:srgbClr val="B0ADA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135006" y="2571750"/>
            <a:ext cx="0" cy="1157832"/>
          </a:xfrm>
          <a:prstGeom prst="line">
            <a:avLst/>
          </a:prstGeom>
          <a:ln w="19050" cmpd="sng">
            <a:solidFill>
              <a:srgbClr val="B0ADAD"/>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91649" y="1281988"/>
            <a:ext cx="6689472" cy="566309"/>
          </a:xfrm>
          <a:prstGeom prst="rect">
            <a:avLst/>
          </a:prstGeom>
          <a:noFill/>
        </p:spPr>
        <p:txBody>
          <a:bodyPr wrap="square" rtlCol="0">
            <a:spAutoFit/>
          </a:bodyPr>
          <a:lstStyle/>
          <a:p>
            <a:pPr defTabSz="914378">
              <a:lnSpc>
                <a:spcPct val="110000"/>
              </a:lnSpc>
              <a:defRPr/>
            </a:pPr>
            <a:r>
              <a:rPr lang="en-US" sz="2800" i="1" kern="0" dirty="0" smtClean="0">
                <a:solidFill>
                  <a:srgbClr val="000000"/>
                </a:solidFill>
                <a:ea typeface="Arial"/>
                <a:cs typeface="IBM Plex Sans"/>
                <a:sym typeface="Arial"/>
              </a:rPr>
              <a:t>For the Analytics that feed Enterprise AI</a:t>
            </a:r>
            <a:endParaRPr lang="en-US" sz="2800" i="1" kern="0" dirty="0">
              <a:solidFill>
                <a:srgbClr val="000000"/>
              </a:solidFill>
              <a:ea typeface="Arial"/>
              <a:cs typeface="IBM Plex Sans"/>
              <a:sym typeface="Arial"/>
            </a:endParaRPr>
          </a:p>
        </p:txBody>
      </p:sp>
      <p:sp>
        <p:nvSpPr>
          <p:cNvPr id="21" name="Shape 183"/>
          <p:cNvSpPr txBox="1"/>
          <p:nvPr/>
        </p:nvSpPr>
        <p:spPr>
          <a:xfrm>
            <a:off x="291649" y="3239558"/>
            <a:ext cx="2037751" cy="1063645"/>
          </a:xfrm>
          <a:prstGeom prst="rect">
            <a:avLst/>
          </a:prstGeom>
          <a:noFill/>
          <a:ln>
            <a:noFill/>
          </a:ln>
        </p:spPr>
        <p:txBody>
          <a:bodyPr wrap="square" lIns="91425" tIns="45700" rIns="91425" bIns="45700" anchor="t" anchorCtr="0">
            <a:noAutofit/>
          </a:bodyPr>
          <a:lstStyle/>
          <a:p>
            <a:pPr defTabSz="914378">
              <a:lnSpc>
                <a:spcPct val="110000"/>
              </a:lnSpc>
              <a:buSzPct val="25000"/>
              <a:defRPr/>
            </a:pPr>
            <a:r>
              <a:rPr lang="en-US" sz="2800" b="1" kern="0" dirty="0">
                <a:solidFill>
                  <a:srgbClr val="20B2CD"/>
                </a:solidFill>
                <a:ea typeface="Arial"/>
                <a:cs typeface="IBM Plex Sans"/>
                <a:sym typeface="Arial"/>
              </a:rPr>
              <a:t>2x </a:t>
            </a:r>
          </a:p>
          <a:p>
            <a:pPr defTabSz="914378">
              <a:lnSpc>
                <a:spcPct val="110000"/>
              </a:lnSpc>
              <a:buSzPct val="25000"/>
              <a:defRPr/>
            </a:pPr>
            <a:r>
              <a:rPr lang="en-US" sz="1200" kern="0" dirty="0">
                <a:solidFill>
                  <a:srgbClr val="000000"/>
                </a:solidFill>
                <a:ea typeface="Arial"/>
                <a:cs typeface="IBM Plex Sans"/>
                <a:sym typeface="Arial"/>
              </a:rPr>
              <a:t>Price performance advantage for data intensive applications such as MongoDB </a:t>
            </a:r>
          </a:p>
        </p:txBody>
      </p:sp>
      <p:sp>
        <p:nvSpPr>
          <p:cNvPr id="22" name="Shape 183"/>
          <p:cNvSpPr txBox="1"/>
          <p:nvPr/>
        </p:nvSpPr>
        <p:spPr>
          <a:xfrm>
            <a:off x="2566503" y="3239558"/>
            <a:ext cx="2179818" cy="1063645"/>
          </a:xfrm>
          <a:prstGeom prst="rect">
            <a:avLst/>
          </a:prstGeom>
          <a:noFill/>
          <a:ln>
            <a:noFill/>
          </a:ln>
        </p:spPr>
        <p:txBody>
          <a:bodyPr wrap="square" lIns="91425" tIns="45700" rIns="91425" bIns="45700" anchor="t" anchorCtr="0">
            <a:noAutofit/>
          </a:bodyPr>
          <a:lstStyle/>
          <a:p>
            <a:pPr defTabSz="914378">
              <a:lnSpc>
                <a:spcPct val="110000"/>
              </a:lnSpc>
              <a:buSzPct val="25000"/>
              <a:defRPr/>
            </a:pPr>
            <a:r>
              <a:rPr lang="en-US" sz="2800" b="1" kern="0" dirty="0">
                <a:solidFill>
                  <a:srgbClr val="20B2CD"/>
                </a:solidFill>
                <a:ea typeface="Arial"/>
                <a:cs typeface="IBM Plex Sans"/>
                <a:sym typeface="Arial"/>
              </a:rPr>
              <a:t>59% </a:t>
            </a:r>
          </a:p>
          <a:p>
            <a:pPr defTabSz="914378">
              <a:lnSpc>
                <a:spcPct val="110000"/>
              </a:lnSpc>
              <a:buSzPct val="25000"/>
              <a:defRPr/>
            </a:pPr>
            <a:r>
              <a:rPr lang="en-US" sz="1200" kern="0" dirty="0">
                <a:solidFill>
                  <a:srgbClr val="000000"/>
                </a:solidFill>
                <a:ea typeface="Arial"/>
                <a:cs typeface="IBM Plex Sans"/>
                <a:sym typeface="Arial"/>
              </a:rPr>
              <a:t>Improved Spark price-performance for efficiency across the AI data leveraging the P9 thread density for </a:t>
            </a:r>
            <a:r>
              <a:rPr lang="en-US" sz="1200" dirty="0">
                <a:solidFill>
                  <a:srgbClr val="000000"/>
                </a:solidFill>
              </a:rPr>
              <a:t>large amounts of concurrent Spark queries</a:t>
            </a:r>
            <a:endParaRPr lang="en-US" sz="1200" kern="0" dirty="0">
              <a:solidFill>
                <a:srgbClr val="000000"/>
              </a:solidFill>
              <a:ea typeface="Arial"/>
              <a:cs typeface="IBM Plex Sans"/>
              <a:sym typeface="Arial"/>
            </a:endParaRPr>
          </a:p>
        </p:txBody>
      </p:sp>
      <p:sp>
        <p:nvSpPr>
          <p:cNvPr id="23" name="TextBox 22"/>
          <p:cNvSpPr txBox="1"/>
          <p:nvPr/>
        </p:nvSpPr>
        <p:spPr>
          <a:xfrm>
            <a:off x="81556" y="2571750"/>
            <a:ext cx="6899565" cy="738664"/>
          </a:xfrm>
          <a:prstGeom prst="rect">
            <a:avLst/>
          </a:prstGeom>
          <a:noFill/>
        </p:spPr>
        <p:txBody>
          <a:bodyPr wrap="square" rtlCol="0">
            <a:spAutoFit/>
          </a:bodyPr>
          <a:lstStyle/>
          <a:p>
            <a:pPr defTabSz="914355" eaLnBrk="0" fontAlgn="base" hangingPunct="0">
              <a:spcBef>
                <a:spcPts val="1800"/>
              </a:spcBef>
              <a:spcAft>
                <a:spcPct val="0"/>
              </a:spcAft>
              <a:buClr>
                <a:srgbClr val="8CC63F"/>
              </a:buClr>
              <a:defRPr/>
            </a:pPr>
            <a:r>
              <a:rPr lang="en-US" sz="1400" i="1" kern="0" dirty="0">
                <a:solidFill>
                  <a:srgbClr val="000000"/>
                </a:solidFill>
                <a:ea typeface="Arial"/>
                <a:cs typeface="IBM Plex Sans"/>
                <a:sym typeface="Arial"/>
              </a:rPr>
              <a:t>The IBM Power Systems LC922 </a:t>
            </a:r>
            <a:r>
              <a:rPr lang="en-US" sz="1400" dirty="0">
                <a:solidFill>
                  <a:srgbClr val="000000"/>
                </a:solidFill>
              </a:rPr>
              <a:t>enhances the LC product line’s open heritage while delivering superior performance in a cost optimized design needed in today’s AI Era. </a:t>
            </a:r>
          </a:p>
          <a:p>
            <a:pPr defTabSz="914378">
              <a:defRPr/>
            </a:pPr>
            <a:endParaRPr lang="en-US" sz="1400" kern="0" dirty="0">
              <a:solidFill>
                <a:srgbClr val="000000"/>
              </a:solidFill>
              <a:ea typeface="Arial"/>
              <a:cs typeface="IBM Plex Sans"/>
              <a:sym typeface="Arial"/>
            </a:endParaRPr>
          </a:p>
        </p:txBody>
      </p:sp>
      <p:sp>
        <p:nvSpPr>
          <p:cNvPr id="16" name="Shape 183"/>
          <p:cNvSpPr txBox="1"/>
          <p:nvPr/>
        </p:nvSpPr>
        <p:spPr>
          <a:xfrm>
            <a:off x="5238887" y="3231146"/>
            <a:ext cx="2202554" cy="1063645"/>
          </a:xfrm>
          <a:prstGeom prst="rect">
            <a:avLst/>
          </a:prstGeom>
          <a:noFill/>
          <a:ln>
            <a:noFill/>
          </a:ln>
        </p:spPr>
        <p:txBody>
          <a:bodyPr wrap="square" lIns="91425" tIns="45700" rIns="91425" bIns="45700" anchor="t" anchorCtr="0">
            <a:noAutofit/>
          </a:bodyPr>
          <a:lstStyle/>
          <a:p>
            <a:pPr defTabSz="914378">
              <a:lnSpc>
                <a:spcPct val="110000"/>
              </a:lnSpc>
              <a:buSzPct val="25000"/>
              <a:defRPr/>
            </a:pPr>
            <a:r>
              <a:rPr lang="en-US" sz="2800" b="1" kern="0" dirty="0">
                <a:solidFill>
                  <a:srgbClr val="20B2CD"/>
                </a:solidFill>
                <a:ea typeface="Arial"/>
                <a:cs typeface="IBM Plex Sans"/>
                <a:sym typeface="Arial"/>
              </a:rPr>
              <a:t>2X</a:t>
            </a:r>
          </a:p>
          <a:p>
            <a:pPr defTabSz="914378">
              <a:lnSpc>
                <a:spcPct val="110000"/>
              </a:lnSpc>
              <a:buSzPct val="25000"/>
              <a:defRPr/>
            </a:pPr>
            <a:r>
              <a:rPr lang="en-US" sz="1200" dirty="0">
                <a:solidFill>
                  <a:prstClr val="black"/>
                </a:solidFill>
                <a:ea typeface="SimSun" pitchFamily="2" charset="-122"/>
                <a:cs typeface="Arial" charset="0"/>
              </a:rPr>
              <a:t>more data scientists on a single server at FASTER RESPONSE TIMES with </a:t>
            </a:r>
            <a:r>
              <a:rPr lang="en-US" sz="1200" dirty="0" smtClean="0">
                <a:solidFill>
                  <a:prstClr val="black"/>
                </a:solidFill>
                <a:ea typeface="SimSun" pitchFamily="2" charset="-122"/>
                <a:cs typeface="Arial" charset="0"/>
              </a:rPr>
              <a:t>Watson Studio Local (WSL)</a:t>
            </a:r>
            <a:endParaRPr lang="en-US" sz="1200" kern="0" dirty="0">
              <a:solidFill>
                <a:srgbClr val="000000"/>
              </a:solidFill>
              <a:ea typeface="Arial"/>
              <a:cs typeface="IBM Plex Sans"/>
              <a:sym typeface="Arial"/>
            </a:endParaRPr>
          </a:p>
        </p:txBody>
      </p:sp>
    </p:spTree>
    <p:extLst>
      <p:ext uri="{BB962C8B-B14F-4D97-AF65-F5344CB8AC3E}">
        <p14:creationId xmlns:p14="http://schemas.microsoft.com/office/powerpoint/2010/main" val="2039797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246"/>
          <p:cNvSpPr/>
          <p:nvPr/>
        </p:nvSpPr>
        <p:spPr>
          <a:xfrm>
            <a:off x="-7157" y="2685572"/>
            <a:ext cx="9151157" cy="2457928"/>
          </a:xfrm>
          <a:prstGeom prst="rect">
            <a:avLst/>
          </a:prstGeom>
          <a:solidFill>
            <a:schemeClr val="tx1"/>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nvGrpSpPr>
          <p:cNvPr id="347" name="Group 346"/>
          <p:cNvGrpSpPr/>
          <p:nvPr/>
        </p:nvGrpSpPr>
        <p:grpSpPr>
          <a:xfrm>
            <a:off x="7365623" y="4122529"/>
            <a:ext cx="342902" cy="697404"/>
            <a:chOff x="6513080" y="4139328"/>
            <a:chExt cx="342902" cy="697404"/>
          </a:xfrm>
        </p:grpSpPr>
        <p:sp>
          <p:nvSpPr>
            <p:cNvPr id="348" name="Cube 347"/>
            <p:cNvSpPr/>
            <p:nvPr/>
          </p:nvSpPr>
          <p:spPr>
            <a:xfrm>
              <a:off x="6513080" y="4139328"/>
              <a:ext cx="342902" cy="697404"/>
            </a:xfrm>
            <a:prstGeom prst="cub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49" name="Oval 348"/>
            <p:cNvSpPr/>
            <p:nvPr/>
          </p:nvSpPr>
          <p:spPr>
            <a:xfrm>
              <a:off x="6603289" y="4316915"/>
              <a:ext cx="95503" cy="95503"/>
            </a:xfrm>
            <a:prstGeom prst="ellipse">
              <a:avLst/>
            </a:prstGeom>
            <a:solidFill>
              <a:schemeClr val="accent1">
                <a:lumMod val="20000"/>
                <a:lumOff val="80000"/>
              </a:schemeClr>
            </a:solidFill>
            <a:ln>
              <a:solidFill>
                <a:schemeClr val="accent2"/>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0" name="Oval 349"/>
            <p:cNvSpPr>
              <a:spLocks noChangeAspect="1"/>
            </p:cNvSpPr>
            <p:nvPr/>
          </p:nvSpPr>
          <p:spPr>
            <a:xfrm>
              <a:off x="6628180" y="4499231"/>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1" name="Oval 350"/>
            <p:cNvSpPr>
              <a:spLocks noChangeAspect="1"/>
            </p:cNvSpPr>
            <p:nvPr/>
          </p:nvSpPr>
          <p:spPr>
            <a:xfrm>
              <a:off x="6628180" y="4631763"/>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sp>
        <p:nvSpPr>
          <p:cNvPr id="264" name="Rectangle 263"/>
          <p:cNvSpPr/>
          <p:nvPr/>
        </p:nvSpPr>
        <p:spPr>
          <a:xfrm>
            <a:off x="265100" y="3046423"/>
            <a:ext cx="2805386" cy="2000262"/>
          </a:xfrm>
          <a:prstGeom prst="rect">
            <a:avLst/>
          </a:prstGeom>
          <a:noFill/>
          <a:ln w="19050">
            <a:solidFill>
              <a:schemeClr val="bg2">
                <a:alpha val="67000"/>
              </a:schemeClr>
            </a:solidFill>
            <a:prstDash val="dash"/>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41" name="Rectangle 240"/>
          <p:cNvSpPr/>
          <p:nvPr/>
        </p:nvSpPr>
        <p:spPr>
          <a:xfrm>
            <a:off x="4437705" y="0"/>
            <a:ext cx="4706295" cy="267669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7086600" y="4826000"/>
            <a:ext cx="2057400" cy="138113"/>
          </a:xfrm>
        </p:spPr>
        <p:txBody>
          <a:bodyPr/>
          <a:lstStyle/>
          <a:p>
            <a:fld id="{D0BE6F14-FF48-0F4F-A8AA-2E3F25371E4A}" type="slidenum">
              <a:rPr lang="en-US" smtClean="0">
                <a:solidFill>
                  <a:srgbClr val="000000"/>
                </a:solidFill>
                <a:latin typeface="Arial" panose="020B0604020202020204" pitchFamily="34" charset="0"/>
                <a:cs typeface="Arial" panose="020B0604020202020204" pitchFamily="34" charset="0"/>
              </a:rPr>
              <a:pPr/>
              <a:t>3</a:t>
            </a:fld>
            <a:endParaRPr lang="en-US"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294967295"/>
          </p:nvPr>
        </p:nvSpPr>
        <p:spPr>
          <a:xfrm>
            <a:off x="0" y="4826000"/>
            <a:ext cx="6400800" cy="138113"/>
          </a:xfrm>
        </p:spPr>
        <p:txBody>
          <a:bodyPr/>
          <a:lstStyle/>
          <a:p>
            <a:r>
              <a:rPr lang="de-DE" smtClean="0">
                <a:solidFill>
                  <a:srgbClr val="000000"/>
                </a:solidFill>
                <a:latin typeface="Arial" panose="020B0604020202020204" pitchFamily="34" charset="0"/>
                <a:cs typeface="Arial" panose="020B0604020202020204" pitchFamily="34" charset="0"/>
              </a:rPr>
              <a:t>IBM Cloud / Watson and Cloud Platform / © 2018 IBM Corporation</a:t>
            </a:r>
            <a:endParaRPr lang="en-US" dirty="0">
              <a:solidFill>
                <a:srgbClr val="000000"/>
              </a:solidFill>
              <a:latin typeface="Arial" panose="020B0604020202020204" pitchFamily="34" charset="0"/>
              <a:cs typeface="Arial" panose="020B0604020202020204" pitchFamily="34" charset="0"/>
            </a:endParaRPr>
          </a:p>
        </p:txBody>
      </p:sp>
      <p:grpSp>
        <p:nvGrpSpPr>
          <p:cNvPr id="68" name="Group 67"/>
          <p:cNvGrpSpPr/>
          <p:nvPr/>
        </p:nvGrpSpPr>
        <p:grpSpPr>
          <a:xfrm>
            <a:off x="453080" y="884595"/>
            <a:ext cx="599477" cy="813917"/>
            <a:chOff x="980902" y="783771"/>
            <a:chExt cx="1865039" cy="2532185"/>
          </a:xfrm>
        </p:grpSpPr>
        <p:sp>
          <p:nvSpPr>
            <p:cNvPr id="8" name="Rectangle 7"/>
            <p:cNvSpPr/>
            <p:nvPr/>
          </p:nvSpPr>
          <p:spPr>
            <a:xfrm>
              <a:off x="980902" y="783771"/>
              <a:ext cx="1246909" cy="2532185"/>
            </a:xfrm>
            <a:prstGeom prst="rect">
              <a:avLst/>
            </a:prstGeom>
            <a:solidFill>
              <a:schemeClr val="bg2"/>
            </a:solidFill>
            <a:ln w="50800">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 name="Rectangle 9"/>
            <p:cNvSpPr/>
            <p:nvPr/>
          </p:nvSpPr>
          <p:spPr>
            <a:xfrm>
              <a:off x="1275094" y="223169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1482755" y="223169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3" name="Rectangle 12"/>
            <p:cNvSpPr/>
            <p:nvPr/>
          </p:nvSpPr>
          <p:spPr>
            <a:xfrm>
              <a:off x="1690416" y="223169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4" name="Rectangle 13"/>
            <p:cNvSpPr/>
            <p:nvPr/>
          </p:nvSpPr>
          <p:spPr>
            <a:xfrm>
              <a:off x="1898078" y="223169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5" name="Rectangle 14"/>
            <p:cNvSpPr/>
            <p:nvPr/>
          </p:nvSpPr>
          <p:spPr>
            <a:xfrm>
              <a:off x="1266725" y="2615205"/>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6" name="Rectangle 15"/>
            <p:cNvSpPr/>
            <p:nvPr/>
          </p:nvSpPr>
          <p:spPr>
            <a:xfrm>
              <a:off x="1474386" y="2615205"/>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7" name="Rectangle 16"/>
            <p:cNvSpPr/>
            <p:nvPr/>
          </p:nvSpPr>
          <p:spPr>
            <a:xfrm>
              <a:off x="1682047" y="2615205"/>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8" name="Rectangle 17"/>
            <p:cNvSpPr/>
            <p:nvPr/>
          </p:nvSpPr>
          <p:spPr>
            <a:xfrm>
              <a:off x="1889709" y="2615205"/>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9" name="Rectangle 18"/>
            <p:cNvSpPr/>
            <p:nvPr/>
          </p:nvSpPr>
          <p:spPr>
            <a:xfrm>
              <a:off x="1290157" y="1466763"/>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0" name="Rectangle 19"/>
            <p:cNvSpPr/>
            <p:nvPr/>
          </p:nvSpPr>
          <p:spPr>
            <a:xfrm>
              <a:off x="1497818" y="1466763"/>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1" name="Rectangle 20"/>
            <p:cNvSpPr/>
            <p:nvPr/>
          </p:nvSpPr>
          <p:spPr>
            <a:xfrm>
              <a:off x="1705479" y="1466763"/>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2" name="Rectangle 21"/>
            <p:cNvSpPr/>
            <p:nvPr/>
          </p:nvSpPr>
          <p:spPr>
            <a:xfrm>
              <a:off x="1913141" y="1466763"/>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3" name="Rectangle 22"/>
            <p:cNvSpPr/>
            <p:nvPr/>
          </p:nvSpPr>
          <p:spPr>
            <a:xfrm>
              <a:off x="1281788" y="185027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4" name="Rectangle 23"/>
            <p:cNvSpPr/>
            <p:nvPr/>
          </p:nvSpPr>
          <p:spPr>
            <a:xfrm>
              <a:off x="1489449" y="185027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 name="Rectangle 24"/>
            <p:cNvSpPr/>
            <p:nvPr/>
          </p:nvSpPr>
          <p:spPr>
            <a:xfrm>
              <a:off x="1697110" y="185027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6" name="Rectangle 25"/>
            <p:cNvSpPr/>
            <p:nvPr/>
          </p:nvSpPr>
          <p:spPr>
            <a:xfrm>
              <a:off x="1904772" y="1850274"/>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7" name="Rectangle 26"/>
            <p:cNvSpPr/>
            <p:nvPr/>
          </p:nvSpPr>
          <p:spPr>
            <a:xfrm>
              <a:off x="1504760" y="2959072"/>
              <a:ext cx="200719" cy="356884"/>
            </a:xfrm>
            <a:prstGeom prst="rect">
              <a:avLst/>
            </a:prstGeom>
            <a:solidFill>
              <a:schemeClr val="bg2"/>
            </a:solidFill>
            <a:ln w="50800">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8" name="Rectangle 27"/>
            <p:cNvSpPr/>
            <p:nvPr/>
          </p:nvSpPr>
          <p:spPr>
            <a:xfrm>
              <a:off x="2230855" y="1567542"/>
              <a:ext cx="615086" cy="1748413"/>
            </a:xfrm>
            <a:prstGeom prst="rect">
              <a:avLst/>
            </a:prstGeom>
            <a:solidFill>
              <a:schemeClr val="bg2"/>
            </a:solidFill>
            <a:ln w="50800">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nvGrpSpPr>
            <p:cNvPr id="33" name="Group 32"/>
            <p:cNvGrpSpPr/>
            <p:nvPr/>
          </p:nvGrpSpPr>
          <p:grpSpPr>
            <a:xfrm>
              <a:off x="2376856" y="1933715"/>
              <a:ext cx="294852" cy="130201"/>
              <a:chOff x="3597310" y="423411"/>
              <a:chExt cx="315453" cy="139298"/>
            </a:xfrm>
          </p:grpSpPr>
          <p:sp>
            <p:nvSpPr>
              <p:cNvPr id="31" name="Rectangle 30"/>
              <p:cNvSpPr/>
              <p:nvPr/>
            </p:nvSpPr>
            <p:spPr>
              <a:xfrm>
                <a:off x="3597310"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2" name="Rectangle 31"/>
              <p:cNvSpPr/>
              <p:nvPr/>
            </p:nvSpPr>
            <p:spPr>
              <a:xfrm>
                <a:off x="3804972"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4" name="Group 33"/>
            <p:cNvGrpSpPr/>
            <p:nvPr/>
          </p:nvGrpSpPr>
          <p:grpSpPr>
            <a:xfrm>
              <a:off x="2376856" y="2190968"/>
              <a:ext cx="294852" cy="130201"/>
              <a:chOff x="3597310" y="423411"/>
              <a:chExt cx="315453" cy="139298"/>
            </a:xfrm>
          </p:grpSpPr>
          <p:sp>
            <p:nvSpPr>
              <p:cNvPr id="35" name="Rectangle 34"/>
              <p:cNvSpPr/>
              <p:nvPr/>
            </p:nvSpPr>
            <p:spPr>
              <a:xfrm>
                <a:off x="3597310"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 name="Rectangle 35"/>
              <p:cNvSpPr/>
              <p:nvPr/>
            </p:nvSpPr>
            <p:spPr>
              <a:xfrm>
                <a:off x="3804972"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7" name="Group 36"/>
            <p:cNvGrpSpPr/>
            <p:nvPr/>
          </p:nvGrpSpPr>
          <p:grpSpPr>
            <a:xfrm>
              <a:off x="2376856" y="2448221"/>
              <a:ext cx="294852" cy="130201"/>
              <a:chOff x="3597310" y="423411"/>
              <a:chExt cx="315453" cy="139298"/>
            </a:xfrm>
          </p:grpSpPr>
          <p:sp>
            <p:nvSpPr>
              <p:cNvPr id="38" name="Rectangle 37"/>
              <p:cNvSpPr/>
              <p:nvPr/>
            </p:nvSpPr>
            <p:spPr>
              <a:xfrm>
                <a:off x="3597310"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9" name="Rectangle 38"/>
              <p:cNvSpPr/>
              <p:nvPr/>
            </p:nvSpPr>
            <p:spPr>
              <a:xfrm>
                <a:off x="3804972"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40" name="Group 39"/>
            <p:cNvGrpSpPr/>
            <p:nvPr/>
          </p:nvGrpSpPr>
          <p:grpSpPr>
            <a:xfrm>
              <a:off x="2376856" y="2705474"/>
              <a:ext cx="294852" cy="130201"/>
              <a:chOff x="3597310" y="423411"/>
              <a:chExt cx="315453" cy="139298"/>
            </a:xfrm>
          </p:grpSpPr>
          <p:sp>
            <p:nvSpPr>
              <p:cNvPr id="41" name="Rectangle 40"/>
              <p:cNvSpPr/>
              <p:nvPr/>
            </p:nvSpPr>
            <p:spPr>
              <a:xfrm>
                <a:off x="3597310"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42" name="Rectangle 41"/>
              <p:cNvSpPr/>
              <p:nvPr/>
            </p:nvSpPr>
            <p:spPr>
              <a:xfrm>
                <a:off x="3804972"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43" name="Group 42"/>
            <p:cNvGrpSpPr/>
            <p:nvPr/>
          </p:nvGrpSpPr>
          <p:grpSpPr>
            <a:xfrm>
              <a:off x="2376856" y="1710687"/>
              <a:ext cx="294852" cy="130201"/>
              <a:chOff x="3597310" y="423411"/>
              <a:chExt cx="315453" cy="139298"/>
            </a:xfrm>
          </p:grpSpPr>
          <p:sp>
            <p:nvSpPr>
              <p:cNvPr id="44" name="Rectangle 43"/>
              <p:cNvSpPr/>
              <p:nvPr/>
            </p:nvSpPr>
            <p:spPr>
              <a:xfrm>
                <a:off x="3597310"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45" name="Rectangle 44"/>
              <p:cNvSpPr/>
              <p:nvPr/>
            </p:nvSpPr>
            <p:spPr>
              <a:xfrm>
                <a:off x="3804972"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46" name="Group 45"/>
            <p:cNvGrpSpPr/>
            <p:nvPr/>
          </p:nvGrpSpPr>
          <p:grpSpPr>
            <a:xfrm>
              <a:off x="2375434" y="2945613"/>
              <a:ext cx="294852" cy="130201"/>
              <a:chOff x="3597310" y="423411"/>
              <a:chExt cx="315453" cy="139298"/>
            </a:xfrm>
          </p:grpSpPr>
          <p:sp>
            <p:nvSpPr>
              <p:cNvPr id="47" name="Rectangle 46"/>
              <p:cNvSpPr/>
              <p:nvPr/>
            </p:nvSpPr>
            <p:spPr>
              <a:xfrm>
                <a:off x="3597310"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48" name="Rectangle 47"/>
              <p:cNvSpPr/>
              <p:nvPr/>
            </p:nvSpPr>
            <p:spPr>
              <a:xfrm>
                <a:off x="3804972" y="423411"/>
                <a:ext cx="107791" cy="139298"/>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sp>
          <p:nvSpPr>
            <p:cNvPr id="61" name="Rectangle 60"/>
            <p:cNvSpPr/>
            <p:nvPr/>
          </p:nvSpPr>
          <p:spPr>
            <a:xfrm>
              <a:off x="1290157" y="1097100"/>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62" name="Rectangle 61"/>
            <p:cNvSpPr/>
            <p:nvPr/>
          </p:nvSpPr>
          <p:spPr>
            <a:xfrm>
              <a:off x="1497818" y="1097100"/>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63" name="Rectangle 62"/>
            <p:cNvSpPr/>
            <p:nvPr/>
          </p:nvSpPr>
          <p:spPr>
            <a:xfrm>
              <a:off x="1705479" y="1097100"/>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64" name="Rectangle 63"/>
            <p:cNvSpPr/>
            <p:nvPr/>
          </p:nvSpPr>
          <p:spPr>
            <a:xfrm>
              <a:off x="1913141" y="1097100"/>
              <a:ext cx="108857" cy="222739"/>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66" name="Rectangle 65"/>
            <p:cNvSpPr/>
            <p:nvPr/>
          </p:nvSpPr>
          <p:spPr>
            <a:xfrm>
              <a:off x="1290157" y="2959072"/>
              <a:ext cx="100752" cy="130201"/>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67" name="Rectangle 66"/>
            <p:cNvSpPr/>
            <p:nvPr/>
          </p:nvSpPr>
          <p:spPr>
            <a:xfrm>
              <a:off x="1878330" y="2959072"/>
              <a:ext cx="100752" cy="130201"/>
            </a:xfrm>
            <a:prstGeom prst="rect">
              <a:avLst/>
            </a:prstGeom>
            <a:solidFill>
              <a:schemeClr val="tx1"/>
            </a:solidFill>
            <a:ln>
              <a:no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sp>
        <p:nvSpPr>
          <p:cNvPr id="69" name="TextBox 68"/>
          <p:cNvSpPr txBox="1"/>
          <p:nvPr/>
        </p:nvSpPr>
        <p:spPr>
          <a:xfrm>
            <a:off x="146955" y="344442"/>
            <a:ext cx="4233692" cy="369332"/>
          </a:xfrm>
          <a:prstGeom prst="rect">
            <a:avLst/>
          </a:prstGeom>
          <a:noFill/>
        </p:spPr>
        <p:txBody>
          <a:bodyPr wrap="square" rtlCol="0">
            <a:spAutoFit/>
          </a:bodyPr>
          <a:lstStyle/>
          <a:p>
            <a:r>
              <a:rPr lang="en-US" sz="1800" dirty="0">
                <a:solidFill>
                  <a:srgbClr val="000000"/>
                </a:solidFill>
                <a:latin typeface="Arial" panose="020B0604020202020204" pitchFamily="34" charset="0"/>
                <a:ea typeface="Helvetica Neue Medium" charset="0"/>
                <a:cs typeface="Arial" panose="020B0604020202020204" pitchFamily="34" charset="0"/>
              </a:rPr>
              <a:t>Enterprises generate TONS OF DATA</a:t>
            </a:r>
          </a:p>
        </p:txBody>
      </p:sp>
      <p:sp>
        <p:nvSpPr>
          <p:cNvPr id="70" name="Can 69"/>
          <p:cNvSpPr/>
          <p:nvPr/>
        </p:nvSpPr>
        <p:spPr>
          <a:xfrm>
            <a:off x="3043134" y="977152"/>
            <a:ext cx="629819" cy="751899"/>
          </a:xfrm>
          <a:prstGeom prst="can">
            <a:avLst/>
          </a:prstGeom>
          <a:solidFill>
            <a:schemeClr val="bg2">
              <a:lumMod val="95000"/>
            </a:schemeClr>
          </a:solidFill>
          <a:ln w="19050">
            <a:solidFill>
              <a:schemeClr val="tx2">
                <a:lumMod val="25000"/>
              </a:schemeClr>
            </a:solidFill>
          </a:ln>
        </p:spPr>
        <p:txBody>
          <a:bodyPr wrap="square" lIns="0" tIns="0" rIns="0" bIns="0" rtlCol="0" anchor="ctr">
            <a:noAutofit/>
          </a:bodyPr>
          <a:lstStyle/>
          <a:p>
            <a:pPr algn="ctr"/>
            <a:r>
              <a:rPr lang="en-US" sz="1200" dirty="0" smtClean="0">
                <a:solidFill>
                  <a:srgbClr val="000000"/>
                </a:solidFill>
                <a:latin typeface="Arial" panose="020B0604020202020204" pitchFamily="34" charset="0"/>
                <a:cs typeface="Arial" panose="020B0604020202020204" pitchFamily="34" charset="0"/>
              </a:rPr>
              <a:t>Data</a:t>
            </a:r>
            <a:endParaRPr lang="en-US" sz="1200" dirty="0">
              <a:solidFill>
                <a:srgbClr val="000000"/>
              </a:solidFill>
              <a:latin typeface="Arial" panose="020B0604020202020204" pitchFamily="34" charset="0"/>
              <a:cs typeface="Arial" panose="020B0604020202020204" pitchFamily="34" charset="0"/>
            </a:endParaRPr>
          </a:p>
        </p:txBody>
      </p:sp>
      <p:sp>
        <p:nvSpPr>
          <p:cNvPr id="71" name="Right Arrow 70"/>
          <p:cNvSpPr/>
          <p:nvPr/>
        </p:nvSpPr>
        <p:spPr>
          <a:xfrm>
            <a:off x="1271040" y="1077036"/>
            <a:ext cx="1631659" cy="94276"/>
          </a:xfrm>
          <a:prstGeom prst="rightArrow">
            <a:avLst/>
          </a:prstGeom>
          <a:solidFill>
            <a:schemeClr val="bg2">
              <a:lumMod val="95000"/>
            </a:schemeClr>
          </a:solidFill>
          <a:ln>
            <a:solidFill>
              <a:schemeClr val="tx2">
                <a:lumMod val="50000"/>
              </a:schemeClr>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nvGrpSpPr>
          <p:cNvPr id="81" name="Group 80"/>
          <p:cNvGrpSpPr/>
          <p:nvPr/>
        </p:nvGrpSpPr>
        <p:grpSpPr>
          <a:xfrm>
            <a:off x="542013" y="3734856"/>
            <a:ext cx="303577" cy="293303"/>
            <a:chOff x="595952" y="2224619"/>
            <a:chExt cx="1047523" cy="941914"/>
          </a:xfrm>
        </p:grpSpPr>
        <p:sp>
          <p:nvSpPr>
            <p:cNvPr id="82" name="Rectangle 81"/>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83" name="Moon 82"/>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84" name="Moon 83"/>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85" name="Rectangle 84"/>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86" name="Oval 85"/>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87" name="Oval 86"/>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88" name="Moon 87"/>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89" name="Group 88"/>
          <p:cNvGrpSpPr/>
          <p:nvPr/>
        </p:nvGrpSpPr>
        <p:grpSpPr>
          <a:xfrm>
            <a:off x="999152" y="3734856"/>
            <a:ext cx="303577" cy="293303"/>
            <a:chOff x="595952" y="2224619"/>
            <a:chExt cx="1047523" cy="941914"/>
          </a:xfrm>
        </p:grpSpPr>
        <p:sp>
          <p:nvSpPr>
            <p:cNvPr id="90" name="Rectangle 89"/>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91" name="Moon 90"/>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92" name="Moon 91"/>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93" name="Rectangle 92"/>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94" name="Oval 93"/>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95" name="Oval 94"/>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96" name="Moon 95"/>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97" name="Group 96"/>
          <p:cNvGrpSpPr/>
          <p:nvPr/>
        </p:nvGrpSpPr>
        <p:grpSpPr>
          <a:xfrm>
            <a:off x="1456291" y="3734856"/>
            <a:ext cx="303577" cy="293303"/>
            <a:chOff x="595952" y="2224619"/>
            <a:chExt cx="1047523" cy="941914"/>
          </a:xfrm>
        </p:grpSpPr>
        <p:sp>
          <p:nvSpPr>
            <p:cNvPr id="98" name="Rectangle 97"/>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99" name="Moon 98"/>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0" name="Moon 99"/>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1" name="Rectangle 100"/>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2" name="Oval 101"/>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3" name="Oval 102"/>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4" name="Moon 103"/>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105" name="Group 104"/>
          <p:cNvGrpSpPr/>
          <p:nvPr/>
        </p:nvGrpSpPr>
        <p:grpSpPr>
          <a:xfrm>
            <a:off x="1913430" y="3734856"/>
            <a:ext cx="303577" cy="293303"/>
            <a:chOff x="595952" y="2224619"/>
            <a:chExt cx="1047523" cy="941914"/>
          </a:xfrm>
        </p:grpSpPr>
        <p:sp>
          <p:nvSpPr>
            <p:cNvPr id="106" name="Rectangle 105"/>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7" name="Moon 106"/>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8" name="Moon 107"/>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09" name="Rectangle 108"/>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0" name="Oval 109"/>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1" name="Oval 110"/>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2" name="Moon 111"/>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113" name="Group 112"/>
          <p:cNvGrpSpPr/>
          <p:nvPr/>
        </p:nvGrpSpPr>
        <p:grpSpPr>
          <a:xfrm>
            <a:off x="2370570" y="3734856"/>
            <a:ext cx="303577" cy="293303"/>
            <a:chOff x="595952" y="2224619"/>
            <a:chExt cx="1047523" cy="941913"/>
          </a:xfrm>
        </p:grpSpPr>
        <p:sp>
          <p:nvSpPr>
            <p:cNvPr id="114" name="Rectangle 113"/>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5" name="Moon 114"/>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6" name="Moon 115"/>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7" name="Rectangle 116"/>
            <p:cNvSpPr/>
            <p:nvPr/>
          </p:nvSpPr>
          <p:spPr>
            <a:xfrm>
              <a:off x="711198" y="2362198"/>
              <a:ext cx="822968" cy="804334"/>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8" name="Oval 117"/>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19" name="Oval 118"/>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120" name="Moon 119"/>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sp>
        <p:nvSpPr>
          <p:cNvPr id="203" name="Right Arrow 202"/>
          <p:cNvSpPr/>
          <p:nvPr/>
        </p:nvSpPr>
        <p:spPr>
          <a:xfrm>
            <a:off x="1273731" y="1228002"/>
            <a:ext cx="1631659" cy="94276"/>
          </a:xfrm>
          <a:prstGeom prst="rightArrow">
            <a:avLst/>
          </a:prstGeom>
          <a:solidFill>
            <a:schemeClr val="bg2">
              <a:lumMod val="95000"/>
            </a:schemeClr>
          </a:solidFill>
          <a:ln>
            <a:solidFill>
              <a:schemeClr val="tx2">
                <a:lumMod val="50000"/>
              </a:schemeClr>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04" name="Right Arrow 203"/>
          <p:cNvSpPr/>
          <p:nvPr/>
        </p:nvSpPr>
        <p:spPr>
          <a:xfrm>
            <a:off x="1271593" y="1377957"/>
            <a:ext cx="1631659" cy="94276"/>
          </a:xfrm>
          <a:prstGeom prst="rightArrow">
            <a:avLst/>
          </a:prstGeom>
          <a:solidFill>
            <a:schemeClr val="bg2">
              <a:lumMod val="95000"/>
            </a:schemeClr>
          </a:solidFill>
          <a:ln>
            <a:solidFill>
              <a:schemeClr val="tx2">
                <a:lumMod val="50000"/>
              </a:schemeClr>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05" name="Right Arrow 204"/>
          <p:cNvSpPr/>
          <p:nvPr/>
        </p:nvSpPr>
        <p:spPr>
          <a:xfrm>
            <a:off x="1274284" y="1528923"/>
            <a:ext cx="1631659" cy="94276"/>
          </a:xfrm>
          <a:prstGeom prst="rightArrow">
            <a:avLst/>
          </a:prstGeom>
          <a:solidFill>
            <a:schemeClr val="bg2">
              <a:lumMod val="95000"/>
            </a:schemeClr>
          </a:solidFill>
          <a:ln>
            <a:solidFill>
              <a:schemeClr val="tx2">
                <a:lumMod val="50000"/>
              </a:schemeClr>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06" name="TextBox 205"/>
          <p:cNvSpPr txBox="1"/>
          <p:nvPr/>
        </p:nvSpPr>
        <p:spPr>
          <a:xfrm>
            <a:off x="652679" y="1693042"/>
            <a:ext cx="2855875" cy="584775"/>
          </a:xfrm>
          <a:prstGeom prst="rect">
            <a:avLst/>
          </a:prstGeom>
          <a:noFill/>
        </p:spPr>
        <p:txBody>
          <a:bodyPr wrap="square" rtlCol="0">
            <a:spAutoFit/>
          </a:bodyPr>
          <a:lstStyle/>
          <a:p>
            <a:pPr algn="ctr"/>
            <a:r>
              <a:rPr lang="en-US" sz="1600" dirty="0" smtClean="0">
                <a:solidFill>
                  <a:srgbClr val="0064FF"/>
                </a:solidFill>
                <a:latin typeface="Arial" panose="020B0604020202020204" pitchFamily="34" charset="0"/>
                <a:ea typeface="Helvetica Neue Light" charset="0"/>
                <a:cs typeface="Arial" panose="020B0604020202020204" pitchFamily="34" charset="0"/>
              </a:rPr>
              <a:t>Data that requires governance</a:t>
            </a:r>
            <a:endParaRPr lang="en-US" sz="1600" dirty="0">
              <a:solidFill>
                <a:srgbClr val="0064FF"/>
              </a:solidFill>
              <a:latin typeface="Arial" panose="020B0604020202020204" pitchFamily="34" charset="0"/>
              <a:ea typeface="Helvetica Neue Light" charset="0"/>
              <a:cs typeface="Arial" panose="020B0604020202020204" pitchFamily="34" charset="0"/>
            </a:endParaRPr>
          </a:p>
        </p:txBody>
      </p:sp>
      <p:cxnSp>
        <p:nvCxnSpPr>
          <p:cNvPr id="214" name="Straight Arrow Connector 213"/>
          <p:cNvCxnSpPr>
            <a:stCxn id="70" idx="4"/>
          </p:cNvCxnSpPr>
          <p:nvPr/>
        </p:nvCxnSpPr>
        <p:spPr>
          <a:xfrm flipV="1">
            <a:off x="3672953" y="713774"/>
            <a:ext cx="2096080" cy="639328"/>
          </a:xfrm>
          <a:prstGeom prst="straightConnector1">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31" name="TextBox 230"/>
          <p:cNvSpPr txBox="1"/>
          <p:nvPr/>
        </p:nvSpPr>
        <p:spPr>
          <a:xfrm>
            <a:off x="5769033" y="357594"/>
            <a:ext cx="2635306" cy="584775"/>
          </a:xfrm>
          <a:prstGeom prst="rect">
            <a:avLst/>
          </a:prstGeom>
          <a:noFill/>
        </p:spPr>
        <p:txBody>
          <a:bodyPr wrap="square" rtlCol="0">
            <a:spAutoFit/>
          </a:bodyPr>
          <a:lstStyle/>
          <a:p>
            <a:pPr algn="ctr"/>
            <a:r>
              <a:rPr lang="en-US" sz="1600" dirty="0">
                <a:solidFill>
                  <a:srgbClr val="FFFFFF"/>
                </a:solidFill>
                <a:latin typeface="Arial" panose="020B0604020202020204" pitchFamily="34" charset="0"/>
                <a:ea typeface="Helvetica Neue Thin" charset="0"/>
                <a:cs typeface="Arial" panose="020B0604020202020204" pitchFamily="34" charset="0"/>
              </a:rPr>
              <a:t>Which </a:t>
            </a:r>
            <a:r>
              <a:rPr lang="en-US" sz="1600" dirty="0" smtClean="0">
                <a:solidFill>
                  <a:srgbClr val="FFFFFF"/>
                </a:solidFill>
                <a:latin typeface="Arial" panose="020B0604020202020204" pitchFamily="34" charset="0"/>
                <a:ea typeface="Helvetica Neue Thin" charset="0"/>
                <a:cs typeface="Arial" panose="020B0604020202020204" pitchFamily="34" charset="0"/>
              </a:rPr>
              <a:t>must be cleaned </a:t>
            </a:r>
            <a:r>
              <a:rPr lang="en-US" sz="1600" dirty="0">
                <a:solidFill>
                  <a:srgbClr val="FFFFFF"/>
                </a:solidFill>
                <a:latin typeface="Arial" panose="020B0604020202020204" pitchFamily="34" charset="0"/>
                <a:ea typeface="Helvetica Neue Thin" charset="0"/>
                <a:cs typeface="Arial" panose="020B0604020202020204" pitchFamily="34" charset="0"/>
              </a:rPr>
              <a:t>and </a:t>
            </a:r>
            <a:r>
              <a:rPr lang="en-US" sz="1600" dirty="0" smtClean="0">
                <a:solidFill>
                  <a:srgbClr val="FFFFFF"/>
                </a:solidFill>
                <a:latin typeface="Arial" panose="020B0604020202020204" pitchFamily="34" charset="0"/>
                <a:ea typeface="Helvetica Neue Thin" charset="0"/>
                <a:cs typeface="Arial" panose="020B0604020202020204" pitchFamily="34" charset="0"/>
              </a:rPr>
              <a:t>shaped for training</a:t>
            </a:r>
            <a:endParaRPr lang="en-US" sz="1600" dirty="0">
              <a:solidFill>
                <a:srgbClr val="FFFFFF"/>
              </a:solidFill>
              <a:latin typeface="Arial" panose="020B0604020202020204" pitchFamily="34" charset="0"/>
              <a:ea typeface="Helvetica Neue Thin" charset="0"/>
              <a:cs typeface="Arial" panose="020B0604020202020204" pitchFamily="34" charset="0"/>
            </a:endParaRPr>
          </a:p>
        </p:txBody>
      </p:sp>
      <p:sp>
        <p:nvSpPr>
          <p:cNvPr id="246" name="TextBox 245"/>
          <p:cNvSpPr txBox="1"/>
          <p:nvPr/>
        </p:nvSpPr>
        <p:spPr>
          <a:xfrm>
            <a:off x="5439411" y="1417196"/>
            <a:ext cx="3297893" cy="338554"/>
          </a:xfrm>
          <a:prstGeom prst="rect">
            <a:avLst/>
          </a:prstGeom>
          <a:noFill/>
        </p:spPr>
        <p:txBody>
          <a:bodyPr wrap="square" rtlCol="0">
            <a:spAutoFit/>
          </a:bodyPr>
          <a:lstStyle/>
          <a:p>
            <a:pPr algn="ctr"/>
            <a:r>
              <a:rPr lang="mr-IN" sz="1600" smtClean="0">
                <a:solidFill>
                  <a:srgbClr val="FFFFFF"/>
                </a:solidFill>
                <a:latin typeface="Arial" panose="020B0604020202020204" pitchFamily="34" charset="0"/>
                <a:ea typeface="Helvetica Neue Thin" charset="0"/>
                <a:cs typeface="Helvetica Neue Thin" charset="0"/>
              </a:rPr>
              <a:t>…</a:t>
            </a:r>
            <a:r>
              <a:rPr lang="en-US" sz="1600" dirty="0" smtClean="0">
                <a:solidFill>
                  <a:srgbClr val="FFFFFF"/>
                </a:solidFill>
                <a:latin typeface="Arial" panose="020B0604020202020204" pitchFamily="34" charset="0"/>
                <a:ea typeface="Helvetica Neue Thin" charset="0"/>
                <a:cs typeface="Arial" panose="020B0604020202020204" pitchFamily="34" charset="0"/>
              </a:rPr>
              <a:t>then models must be designed</a:t>
            </a:r>
            <a:endParaRPr lang="en-US" sz="1600" dirty="0">
              <a:solidFill>
                <a:srgbClr val="FFFFFF"/>
              </a:solidFill>
              <a:latin typeface="Arial" panose="020B0604020202020204" pitchFamily="34" charset="0"/>
              <a:ea typeface="Helvetica Neue Thin" charset="0"/>
              <a:cs typeface="Arial" panose="020B0604020202020204" pitchFamily="34" charset="0"/>
            </a:endParaRPr>
          </a:p>
        </p:txBody>
      </p:sp>
      <p:grpSp>
        <p:nvGrpSpPr>
          <p:cNvPr id="249" name="Group 248"/>
          <p:cNvGrpSpPr/>
          <p:nvPr/>
        </p:nvGrpSpPr>
        <p:grpSpPr>
          <a:xfrm>
            <a:off x="4164479" y="3854722"/>
            <a:ext cx="499434" cy="449082"/>
            <a:chOff x="595952" y="2224619"/>
            <a:chExt cx="1047523" cy="941914"/>
          </a:xfrm>
        </p:grpSpPr>
        <p:sp>
          <p:nvSpPr>
            <p:cNvPr id="250" name="Rectangle 249"/>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1" name="Moon 250"/>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2" name="Moon 251"/>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3" name="Rectangle 252"/>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4" name="Oval 253"/>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5" name="Oval 254"/>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6" name="Moon 255"/>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cxnSp>
        <p:nvCxnSpPr>
          <p:cNvPr id="258" name="Straight Arrow Connector 257"/>
          <p:cNvCxnSpPr>
            <a:stCxn id="231" idx="2"/>
          </p:cNvCxnSpPr>
          <p:nvPr/>
        </p:nvCxnSpPr>
        <p:spPr>
          <a:xfrm flipH="1">
            <a:off x="7085850" y="942369"/>
            <a:ext cx="836" cy="513239"/>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63" name="TextBox 262"/>
          <p:cNvSpPr txBox="1"/>
          <p:nvPr/>
        </p:nvSpPr>
        <p:spPr>
          <a:xfrm>
            <a:off x="306927" y="3121865"/>
            <a:ext cx="2635306" cy="584775"/>
          </a:xfrm>
          <a:prstGeom prst="rect">
            <a:avLst/>
          </a:prstGeom>
          <a:noFill/>
        </p:spPr>
        <p:txBody>
          <a:bodyPr wrap="square" rtlCol="0">
            <a:spAutoFit/>
          </a:bodyPr>
          <a:lstStyle/>
          <a:p>
            <a:pPr algn="ctr"/>
            <a:r>
              <a:rPr lang="mr-IN" sz="1600" dirty="0" smtClean="0">
                <a:solidFill>
                  <a:srgbClr val="FFFFFF"/>
                </a:solidFill>
                <a:latin typeface="Arial" panose="020B0604020202020204" pitchFamily="34" charset="0"/>
                <a:ea typeface="Helvetica Neue Light" charset="0"/>
                <a:cs typeface="Helvetica Neue Light" charset="0"/>
              </a:rPr>
              <a:t>…</a:t>
            </a:r>
            <a:r>
              <a:rPr lang="en-US" sz="1600" dirty="0" smtClean="0">
                <a:solidFill>
                  <a:srgbClr val="FFFFFF"/>
                </a:solidFill>
                <a:latin typeface="Arial" panose="020B0604020202020204" pitchFamily="34" charset="0"/>
                <a:ea typeface="Helvetica Neue Light" charset="0"/>
                <a:cs typeface="Arial" panose="020B0604020202020204" pitchFamily="34" charset="0"/>
              </a:rPr>
              <a:t>that must be hosted and monitored</a:t>
            </a:r>
            <a:endParaRPr lang="en-US" sz="1600" dirty="0">
              <a:solidFill>
                <a:srgbClr val="FFFFFF"/>
              </a:solidFill>
              <a:latin typeface="Arial" panose="020B0604020202020204" pitchFamily="34" charset="0"/>
              <a:ea typeface="Helvetica Neue Light" charset="0"/>
              <a:cs typeface="Arial" panose="020B0604020202020204" pitchFamily="34" charset="0"/>
            </a:endParaRPr>
          </a:p>
        </p:txBody>
      </p:sp>
      <p:sp>
        <p:nvSpPr>
          <p:cNvPr id="266" name="TextBox 265"/>
          <p:cNvSpPr txBox="1"/>
          <p:nvPr/>
        </p:nvSpPr>
        <p:spPr>
          <a:xfrm>
            <a:off x="5686876" y="3520493"/>
            <a:ext cx="2832470" cy="584775"/>
          </a:xfrm>
          <a:prstGeom prst="rect">
            <a:avLst/>
          </a:prstGeom>
          <a:noFill/>
        </p:spPr>
        <p:txBody>
          <a:bodyPr wrap="square" rtlCol="0">
            <a:spAutoFit/>
          </a:bodyPr>
          <a:lstStyle/>
          <a:p>
            <a:pPr algn="ctr"/>
            <a:r>
              <a:rPr lang="mr-IN" sz="1600" dirty="0" smtClean="0">
                <a:solidFill>
                  <a:srgbClr val="FFFFFF"/>
                </a:solidFill>
                <a:latin typeface="Arial" panose="020B0604020202020204" pitchFamily="34" charset="0"/>
                <a:ea typeface="Helvetica Neue Thin" charset="0"/>
                <a:cs typeface="Helvetica Neue Thin" charset="0"/>
              </a:rPr>
              <a:t>…</a:t>
            </a:r>
            <a:r>
              <a:rPr lang="en-US" sz="1600" dirty="0" smtClean="0">
                <a:solidFill>
                  <a:srgbClr val="FFFFFF"/>
                </a:solidFill>
                <a:latin typeface="Arial" panose="020B0604020202020204" pitchFamily="34" charset="0"/>
                <a:ea typeface="Helvetica Neue Thin" charset="0"/>
                <a:cs typeface="Arial" panose="020B0604020202020204" pitchFamily="34" charset="0"/>
              </a:rPr>
              <a:t>and trained on</a:t>
            </a:r>
          </a:p>
          <a:p>
            <a:pPr algn="ctr"/>
            <a:r>
              <a:rPr lang="en-US" sz="1600" dirty="0" smtClean="0">
                <a:solidFill>
                  <a:srgbClr val="FFFFFF"/>
                </a:solidFill>
                <a:latin typeface="Arial" panose="020B0604020202020204" pitchFamily="34" charset="0"/>
                <a:ea typeface="Helvetica Neue Thin" charset="0"/>
                <a:cs typeface="Arial" panose="020B0604020202020204" pitchFamily="34" charset="0"/>
              </a:rPr>
              <a:t>high performance compute</a:t>
            </a:r>
            <a:endParaRPr lang="en-US" sz="1600" dirty="0">
              <a:solidFill>
                <a:srgbClr val="FFFFFF"/>
              </a:solidFill>
              <a:latin typeface="Arial" panose="020B0604020202020204" pitchFamily="34" charset="0"/>
              <a:ea typeface="Helvetica Neue Thin" charset="0"/>
              <a:cs typeface="Arial" panose="020B0604020202020204" pitchFamily="34" charset="0"/>
            </a:endParaRPr>
          </a:p>
        </p:txBody>
      </p:sp>
      <p:cxnSp>
        <p:nvCxnSpPr>
          <p:cNvPr id="267" name="Straight Arrow Connector 266"/>
          <p:cNvCxnSpPr>
            <a:stCxn id="277" idx="2"/>
            <a:endCxn id="266" idx="0"/>
          </p:cNvCxnSpPr>
          <p:nvPr/>
        </p:nvCxnSpPr>
        <p:spPr>
          <a:xfrm>
            <a:off x="7103111" y="2657658"/>
            <a:ext cx="0" cy="862835"/>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72" name="Picture 27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7941" y="1955486"/>
            <a:ext cx="1334849" cy="241015"/>
          </a:xfrm>
          <a:prstGeom prst="rect">
            <a:avLst/>
          </a:prstGeom>
        </p:spPr>
      </p:pic>
      <p:pic>
        <p:nvPicPr>
          <p:cNvPr id="273" name="Picture 2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7895" y="2339966"/>
            <a:ext cx="570827" cy="289805"/>
          </a:xfrm>
          <a:prstGeom prst="rect">
            <a:avLst/>
          </a:prstGeom>
        </p:spPr>
      </p:pic>
      <p:pic>
        <p:nvPicPr>
          <p:cNvPr id="275" name="Picture 27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3784" y="2368434"/>
            <a:ext cx="593789" cy="187778"/>
          </a:xfrm>
          <a:prstGeom prst="rect">
            <a:avLst/>
          </a:prstGeom>
        </p:spPr>
      </p:pic>
      <p:pic>
        <p:nvPicPr>
          <p:cNvPr id="276" name="Picture 27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5895" y="1967345"/>
            <a:ext cx="1031892" cy="215649"/>
          </a:xfrm>
          <a:prstGeom prst="rect">
            <a:avLst/>
          </a:prstGeom>
        </p:spPr>
      </p:pic>
      <p:grpSp>
        <p:nvGrpSpPr>
          <p:cNvPr id="5" name="Group 4"/>
          <p:cNvGrpSpPr/>
          <p:nvPr/>
        </p:nvGrpSpPr>
        <p:grpSpPr>
          <a:xfrm>
            <a:off x="6716846" y="2081302"/>
            <a:ext cx="812721" cy="576356"/>
            <a:chOff x="6716846" y="2333350"/>
            <a:chExt cx="812721" cy="576356"/>
          </a:xfrm>
        </p:grpSpPr>
        <p:pic>
          <p:nvPicPr>
            <p:cNvPr id="277" name="Picture 27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1816" y="2487117"/>
              <a:ext cx="422589" cy="422589"/>
            </a:xfrm>
            <a:prstGeom prst="rect">
              <a:avLst/>
            </a:prstGeom>
          </p:spPr>
        </p:pic>
        <p:sp>
          <p:nvSpPr>
            <p:cNvPr id="278" name="TextBox 277"/>
            <p:cNvSpPr txBox="1"/>
            <p:nvPr/>
          </p:nvSpPr>
          <p:spPr>
            <a:xfrm>
              <a:off x="6716846" y="2333350"/>
              <a:ext cx="812721" cy="276999"/>
            </a:xfrm>
            <a:prstGeom prst="rect">
              <a:avLst/>
            </a:prstGeom>
            <a:noFill/>
          </p:spPr>
          <p:txBody>
            <a:bodyPr wrap="square" rtlCol="0">
              <a:spAutoFit/>
            </a:bodyPr>
            <a:lstStyle/>
            <a:p>
              <a:pPr algn="ctr"/>
              <a:r>
                <a:rPr lang="en-US" sz="1200" dirty="0" smtClean="0">
                  <a:solidFill>
                    <a:srgbClr val="FFFFFF"/>
                  </a:solidFill>
                  <a:latin typeface="Arial" panose="020B0604020202020204" pitchFamily="34" charset="0"/>
                  <a:ea typeface="Helvetica Neue Thin" charset="0"/>
                  <a:cs typeface="Arial" panose="020B0604020202020204" pitchFamily="34" charset="0"/>
                </a:rPr>
                <a:t>SPSS</a:t>
              </a:r>
              <a:endParaRPr lang="en-US" sz="1200" dirty="0">
                <a:solidFill>
                  <a:srgbClr val="FFFFFF"/>
                </a:solidFill>
                <a:latin typeface="Arial" panose="020B0604020202020204" pitchFamily="34" charset="0"/>
                <a:ea typeface="Helvetica Neue Thin" charset="0"/>
                <a:cs typeface="Arial" panose="020B0604020202020204" pitchFamily="34" charset="0"/>
              </a:endParaRPr>
            </a:p>
          </p:txBody>
        </p:sp>
      </p:grpSp>
      <p:pic>
        <p:nvPicPr>
          <p:cNvPr id="279" name="Picture 27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52083" y="1584872"/>
            <a:ext cx="673193" cy="673193"/>
          </a:xfrm>
          <a:prstGeom prst="rect">
            <a:avLst/>
          </a:prstGeom>
        </p:spPr>
      </p:pic>
      <p:sp>
        <p:nvSpPr>
          <p:cNvPr id="288" name="TextBox 287"/>
          <p:cNvSpPr txBox="1"/>
          <p:nvPr/>
        </p:nvSpPr>
        <p:spPr>
          <a:xfrm>
            <a:off x="3543814" y="4303807"/>
            <a:ext cx="1854156" cy="584775"/>
          </a:xfrm>
          <a:prstGeom prst="rect">
            <a:avLst/>
          </a:prstGeom>
          <a:noFill/>
        </p:spPr>
        <p:txBody>
          <a:bodyPr wrap="square" rtlCol="0">
            <a:spAutoFit/>
          </a:bodyPr>
          <a:lstStyle/>
          <a:p>
            <a:pPr algn="ctr"/>
            <a:r>
              <a:rPr lang="en-US" sz="1600" dirty="0" smtClean="0">
                <a:solidFill>
                  <a:srgbClr val="FFFFFF"/>
                </a:solidFill>
                <a:latin typeface="Arial" panose="020B0604020202020204" pitchFamily="34" charset="0"/>
                <a:ea typeface="Helvetica Neue" charset="0"/>
                <a:cs typeface="Arial" panose="020B0604020202020204" pitchFamily="34" charset="0"/>
              </a:rPr>
              <a:t>To select an optimal model...</a:t>
            </a:r>
            <a:endParaRPr lang="en-US" sz="1600" dirty="0">
              <a:solidFill>
                <a:srgbClr val="FFFFFF"/>
              </a:solidFill>
              <a:latin typeface="Arial" panose="020B0604020202020204" pitchFamily="34" charset="0"/>
              <a:ea typeface="Helvetica Neue" charset="0"/>
              <a:cs typeface="Arial" panose="020B0604020202020204" pitchFamily="34" charset="0"/>
            </a:endParaRPr>
          </a:p>
        </p:txBody>
      </p:sp>
      <p:cxnSp>
        <p:nvCxnSpPr>
          <p:cNvPr id="289" name="Straight Arrow Connector 288"/>
          <p:cNvCxnSpPr/>
          <p:nvPr/>
        </p:nvCxnSpPr>
        <p:spPr>
          <a:xfrm flipH="1">
            <a:off x="4843306" y="3928905"/>
            <a:ext cx="974690" cy="150726"/>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p:nvPr/>
        </p:nvCxnSpPr>
        <p:spPr>
          <a:xfrm flipH="1" flipV="1">
            <a:off x="2771984" y="4089431"/>
            <a:ext cx="1267454" cy="10296"/>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37" name="Group 336"/>
          <p:cNvGrpSpPr/>
          <p:nvPr/>
        </p:nvGrpSpPr>
        <p:grpSpPr>
          <a:xfrm>
            <a:off x="6679062" y="4117610"/>
            <a:ext cx="342902" cy="697404"/>
            <a:chOff x="6513080" y="4139328"/>
            <a:chExt cx="342902" cy="697404"/>
          </a:xfrm>
        </p:grpSpPr>
        <p:sp>
          <p:nvSpPr>
            <p:cNvPr id="338" name="Cube 337"/>
            <p:cNvSpPr/>
            <p:nvPr/>
          </p:nvSpPr>
          <p:spPr>
            <a:xfrm>
              <a:off x="6513080" y="4139328"/>
              <a:ext cx="342902" cy="697404"/>
            </a:xfrm>
            <a:prstGeom prst="cub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39" name="Oval 338"/>
            <p:cNvSpPr/>
            <p:nvPr/>
          </p:nvSpPr>
          <p:spPr>
            <a:xfrm>
              <a:off x="6603289" y="4316915"/>
              <a:ext cx="95503" cy="95503"/>
            </a:xfrm>
            <a:prstGeom prst="ellipse">
              <a:avLst/>
            </a:prstGeom>
            <a:solidFill>
              <a:schemeClr val="accent1">
                <a:lumMod val="20000"/>
                <a:lumOff val="80000"/>
              </a:schemeClr>
            </a:solidFill>
            <a:ln>
              <a:solidFill>
                <a:schemeClr val="accent2"/>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40" name="Oval 339"/>
            <p:cNvSpPr>
              <a:spLocks noChangeAspect="1"/>
            </p:cNvSpPr>
            <p:nvPr/>
          </p:nvSpPr>
          <p:spPr>
            <a:xfrm>
              <a:off x="6628180" y="4499231"/>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41" name="Oval 340"/>
            <p:cNvSpPr>
              <a:spLocks noChangeAspect="1"/>
            </p:cNvSpPr>
            <p:nvPr/>
          </p:nvSpPr>
          <p:spPr>
            <a:xfrm>
              <a:off x="6628180" y="4631763"/>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42" name="Group 341"/>
          <p:cNvGrpSpPr/>
          <p:nvPr/>
        </p:nvGrpSpPr>
        <p:grpSpPr>
          <a:xfrm>
            <a:off x="7052450" y="4120851"/>
            <a:ext cx="342902" cy="697404"/>
            <a:chOff x="6513080" y="4139328"/>
            <a:chExt cx="342902" cy="697404"/>
          </a:xfrm>
        </p:grpSpPr>
        <p:sp>
          <p:nvSpPr>
            <p:cNvPr id="343" name="Cube 342"/>
            <p:cNvSpPr/>
            <p:nvPr/>
          </p:nvSpPr>
          <p:spPr>
            <a:xfrm>
              <a:off x="6513080" y="4139328"/>
              <a:ext cx="342902" cy="697404"/>
            </a:xfrm>
            <a:prstGeom prst="cub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44" name="Oval 343"/>
            <p:cNvSpPr/>
            <p:nvPr/>
          </p:nvSpPr>
          <p:spPr>
            <a:xfrm>
              <a:off x="6603289" y="4316915"/>
              <a:ext cx="95503" cy="95503"/>
            </a:xfrm>
            <a:prstGeom prst="ellipse">
              <a:avLst/>
            </a:prstGeom>
            <a:solidFill>
              <a:schemeClr val="accent1">
                <a:lumMod val="20000"/>
                <a:lumOff val="80000"/>
              </a:schemeClr>
            </a:solidFill>
            <a:ln>
              <a:solidFill>
                <a:schemeClr val="accent2"/>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45" name="Oval 344"/>
            <p:cNvSpPr>
              <a:spLocks noChangeAspect="1"/>
            </p:cNvSpPr>
            <p:nvPr/>
          </p:nvSpPr>
          <p:spPr>
            <a:xfrm>
              <a:off x="6628180" y="4499231"/>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46" name="Oval 345"/>
            <p:cNvSpPr>
              <a:spLocks noChangeAspect="1"/>
            </p:cNvSpPr>
            <p:nvPr/>
          </p:nvSpPr>
          <p:spPr>
            <a:xfrm>
              <a:off x="6628180" y="4631763"/>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sp>
        <p:nvSpPr>
          <p:cNvPr id="308" name="Oval 307"/>
          <p:cNvSpPr/>
          <p:nvPr/>
        </p:nvSpPr>
        <p:spPr>
          <a:xfrm>
            <a:off x="6151568" y="4780818"/>
            <a:ext cx="1822699" cy="303308"/>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nvGrpSpPr>
          <p:cNvPr id="316" name="Group 315"/>
          <p:cNvGrpSpPr/>
          <p:nvPr/>
        </p:nvGrpSpPr>
        <p:grpSpPr>
          <a:xfrm>
            <a:off x="6452792" y="4290054"/>
            <a:ext cx="342902" cy="697404"/>
            <a:chOff x="6513080" y="4139328"/>
            <a:chExt cx="342902" cy="697404"/>
          </a:xfrm>
        </p:grpSpPr>
        <p:sp>
          <p:nvSpPr>
            <p:cNvPr id="309" name="Cube 308"/>
            <p:cNvSpPr/>
            <p:nvPr/>
          </p:nvSpPr>
          <p:spPr>
            <a:xfrm>
              <a:off x="6513080" y="4139328"/>
              <a:ext cx="342902" cy="697404"/>
            </a:xfrm>
            <a:prstGeom prst="cub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13" name="Oval 312"/>
            <p:cNvSpPr/>
            <p:nvPr/>
          </p:nvSpPr>
          <p:spPr>
            <a:xfrm>
              <a:off x="6603289" y="4316915"/>
              <a:ext cx="95503" cy="95503"/>
            </a:xfrm>
            <a:prstGeom prst="ellipse">
              <a:avLst/>
            </a:prstGeom>
            <a:solidFill>
              <a:schemeClr val="accent1">
                <a:lumMod val="20000"/>
                <a:lumOff val="80000"/>
              </a:schemeClr>
            </a:solidFill>
            <a:ln>
              <a:solidFill>
                <a:schemeClr val="accent2"/>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14" name="Oval 313"/>
            <p:cNvSpPr>
              <a:spLocks noChangeAspect="1"/>
            </p:cNvSpPr>
            <p:nvPr/>
          </p:nvSpPr>
          <p:spPr>
            <a:xfrm>
              <a:off x="6628180" y="4499231"/>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15" name="Oval 314"/>
            <p:cNvSpPr>
              <a:spLocks noChangeAspect="1"/>
            </p:cNvSpPr>
            <p:nvPr/>
          </p:nvSpPr>
          <p:spPr>
            <a:xfrm>
              <a:off x="6628180" y="4631763"/>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22" name="Group 321"/>
          <p:cNvGrpSpPr/>
          <p:nvPr/>
        </p:nvGrpSpPr>
        <p:grpSpPr>
          <a:xfrm>
            <a:off x="6764781" y="4282387"/>
            <a:ext cx="342902" cy="697404"/>
            <a:chOff x="6513080" y="4139328"/>
            <a:chExt cx="342902" cy="697404"/>
          </a:xfrm>
        </p:grpSpPr>
        <p:sp>
          <p:nvSpPr>
            <p:cNvPr id="323" name="Cube 322"/>
            <p:cNvSpPr/>
            <p:nvPr/>
          </p:nvSpPr>
          <p:spPr>
            <a:xfrm>
              <a:off x="6513080" y="4139328"/>
              <a:ext cx="342902" cy="697404"/>
            </a:xfrm>
            <a:prstGeom prst="cub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24" name="Oval 323"/>
            <p:cNvSpPr/>
            <p:nvPr/>
          </p:nvSpPr>
          <p:spPr>
            <a:xfrm>
              <a:off x="6603289" y="4316915"/>
              <a:ext cx="95503" cy="95503"/>
            </a:xfrm>
            <a:prstGeom prst="ellipse">
              <a:avLst/>
            </a:prstGeom>
            <a:solidFill>
              <a:schemeClr val="accent1">
                <a:lumMod val="20000"/>
                <a:lumOff val="80000"/>
              </a:schemeClr>
            </a:solidFill>
            <a:ln>
              <a:solidFill>
                <a:schemeClr val="accent2"/>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25" name="Oval 324"/>
            <p:cNvSpPr>
              <a:spLocks noChangeAspect="1"/>
            </p:cNvSpPr>
            <p:nvPr/>
          </p:nvSpPr>
          <p:spPr>
            <a:xfrm>
              <a:off x="6628180" y="4499231"/>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26" name="Oval 325"/>
            <p:cNvSpPr>
              <a:spLocks noChangeAspect="1"/>
            </p:cNvSpPr>
            <p:nvPr/>
          </p:nvSpPr>
          <p:spPr>
            <a:xfrm>
              <a:off x="6628180" y="4631763"/>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27" name="Group 326"/>
          <p:cNvGrpSpPr/>
          <p:nvPr/>
        </p:nvGrpSpPr>
        <p:grpSpPr>
          <a:xfrm>
            <a:off x="7078456" y="4274720"/>
            <a:ext cx="342902" cy="697404"/>
            <a:chOff x="6513080" y="4139328"/>
            <a:chExt cx="342902" cy="697404"/>
          </a:xfrm>
        </p:grpSpPr>
        <p:sp>
          <p:nvSpPr>
            <p:cNvPr id="328" name="Cube 327"/>
            <p:cNvSpPr/>
            <p:nvPr/>
          </p:nvSpPr>
          <p:spPr>
            <a:xfrm>
              <a:off x="6513080" y="4139328"/>
              <a:ext cx="342902" cy="697404"/>
            </a:xfrm>
            <a:prstGeom prst="cub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29" name="Oval 328"/>
            <p:cNvSpPr/>
            <p:nvPr/>
          </p:nvSpPr>
          <p:spPr>
            <a:xfrm>
              <a:off x="6603289" y="4316915"/>
              <a:ext cx="95503" cy="95503"/>
            </a:xfrm>
            <a:prstGeom prst="ellipse">
              <a:avLst/>
            </a:prstGeom>
            <a:solidFill>
              <a:schemeClr val="accent1">
                <a:lumMod val="20000"/>
                <a:lumOff val="80000"/>
              </a:schemeClr>
            </a:solidFill>
            <a:ln>
              <a:solidFill>
                <a:schemeClr val="accent2"/>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30" name="Oval 329"/>
            <p:cNvSpPr>
              <a:spLocks noChangeAspect="1"/>
            </p:cNvSpPr>
            <p:nvPr/>
          </p:nvSpPr>
          <p:spPr>
            <a:xfrm>
              <a:off x="6628180" y="4499231"/>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31" name="Oval 330"/>
            <p:cNvSpPr>
              <a:spLocks noChangeAspect="1"/>
            </p:cNvSpPr>
            <p:nvPr/>
          </p:nvSpPr>
          <p:spPr>
            <a:xfrm>
              <a:off x="6628180" y="4631763"/>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32" name="Group 331"/>
          <p:cNvGrpSpPr/>
          <p:nvPr/>
        </p:nvGrpSpPr>
        <p:grpSpPr>
          <a:xfrm>
            <a:off x="7392131" y="4266589"/>
            <a:ext cx="342902" cy="697404"/>
            <a:chOff x="6513080" y="4139328"/>
            <a:chExt cx="342902" cy="697404"/>
          </a:xfrm>
        </p:grpSpPr>
        <p:sp>
          <p:nvSpPr>
            <p:cNvPr id="333" name="Cube 332"/>
            <p:cNvSpPr/>
            <p:nvPr/>
          </p:nvSpPr>
          <p:spPr>
            <a:xfrm>
              <a:off x="6513080" y="4139328"/>
              <a:ext cx="342902" cy="697404"/>
            </a:xfrm>
            <a:prstGeom prst="cub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34" name="Oval 333"/>
            <p:cNvSpPr/>
            <p:nvPr/>
          </p:nvSpPr>
          <p:spPr>
            <a:xfrm>
              <a:off x="6603289" y="4316915"/>
              <a:ext cx="95503" cy="95503"/>
            </a:xfrm>
            <a:prstGeom prst="ellipse">
              <a:avLst/>
            </a:prstGeom>
            <a:solidFill>
              <a:schemeClr val="accent1">
                <a:lumMod val="20000"/>
                <a:lumOff val="80000"/>
              </a:schemeClr>
            </a:solidFill>
            <a:ln>
              <a:solidFill>
                <a:schemeClr val="accent2"/>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35" name="Oval 334"/>
            <p:cNvSpPr>
              <a:spLocks noChangeAspect="1"/>
            </p:cNvSpPr>
            <p:nvPr/>
          </p:nvSpPr>
          <p:spPr>
            <a:xfrm>
              <a:off x="6628180" y="4499231"/>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36" name="Oval 335"/>
            <p:cNvSpPr>
              <a:spLocks noChangeAspect="1"/>
            </p:cNvSpPr>
            <p:nvPr/>
          </p:nvSpPr>
          <p:spPr>
            <a:xfrm>
              <a:off x="6628180" y="4631763"/>
              <a:ext cx="45720" cy="45720"/>
            </a:xfrm>
            <a:prstGeom prst="ellipse">
              <a:avLst/>
            </a:prstGeom>
            <a:solidFill>
              <a:schemeClr val="bg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cxnSp>
        <p:nvCxnSpPr>
          <p:cNvPr id="244" name="Straight Arrow Connector 243"/>
          <p:cNvCxnSpPr/>
          <p:nvPr/>
        </p:nvCxnSpPr>
        <p:spPr>
          <a:xfrm flipV="1">
            <a:off x="2608961" y="1807343"/>
            <a:ext cx="521792" cy="1316166"/>
          </a:xfrm>
          <a:prstGeom prst="straightConnector1">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57" name="TextBox 256"/>
          <p:cNvSpPr txBox="1"/>
          <p:nvPr/>
        </p:nvSpPr>
        <p:spPr>
          <a:xfrm>
            <a:off x="641365" y="2389342"/>
            <a:ext cx="2364049" cy="584775"/>
          </a:xfrm>
          <a:prstGeom prst="rect">
            <a:avLst/>
          </a:prstGeom>
          <a:noFill/>
        </p:spPr>
        <p:txBody>
          <a:bodyPr wrap="square" rtlCol="0">
            <a:spAutoFit/>
          </a:bodyPr>
          <a:lstStyle/>
          <a:p>
            <a:pPr algn="ctr"/>
            <a:r>
              <a:rPr lang="en-US" sz="1600" dirty="0" smtClean="0">
                <a:solidFill>
                  <a:schemeClr val="tx2">
                    <a:lumMod val="25000"/>
                  </a:schemeClr>
                </a:solidFill>
                <a:latin typeface="Arial" panose="020B0604020202020204" pitchFamily="34" charset="0"/>
                <a:ea typeface="Helvetica Neue" charset="0"/>
                <a:cs typeface="Arial" panose="020B0604020202020204" pitchFamily="34" charset="0"/>
              </a:rPr>
              <a:t>… which generates </a:t>
            </a:r>
            <a:r>
              <a:rPr lang="en-US" sz="1600" dirty="0" smtClean="0">
                <a:solidFill>
                  <a:schemeClr val="tx2">
                    <a:lumMod val="75000"/>
                  </a:schemeClr>
                </a:solidFill>
                <a:latin typeface="Arial" panose="020B0604020202020204" pitchFamily="34" charset="0"/>
                <a:ea typeface="Helvetica Neue" charset="0"/>
                <a:cs typeface="Arial" panose="020B0604020202020204" pitchFamily="34" charset="0"/>
              </a:rPr>
              <a:t>even more data</a:t>
            </a:r>
            <a:endParaRPr lang="en-US" sz="1600" dirty="0">
              <a:solidFill>
                <a:schemeClr val="tx2">
                  <a:lumMod val="75000"/>
                </a:schemeClr>
              </a:solidFill>
              <a:latin typeface="Arial" panose="020B0604020202020204" pitchFamily="34" charset="0"/>
              <a:ea typeface="Helvetica Neue" charset="0"/>
              <a:cs typeface="Arial" panose="020B0604020202020204" pitchFamily="34" charset="0"/>
            </a:endParaRPr>
          </a:p>
        </p:txBody>
      </p:sp>
      <p:grpSp>
        <p:nvGrpSpPr>
          <p:cNvPr id="245" name="Group 244"/>
          <p:cNvGrpSpPr/>
          <p:nvPr/>
        </p:nvGrpSpPr>
        <p:grpSpPr>
          <a:xfrm>
            <a:off x="543320" y="4139621"/>
            <a:ext cx="303577" cy="293303"/>
            <a:chOff x="595952" y="2224619"/>
            <a:chExt cx="1047523" cy="941914"/>
          </a:xfrm>
        </p:grpSpPr>
        <p:sp>
          <p:nvSpPr>
            <p:cNvPr id="248" name="Rectangle 247"/>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59" name="Moon 258"/>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60" name="Moon 259"/>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61" name="Rectangle 260"/>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62" name="Oval 261"/>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65" name="Oval 264"/>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68" name="Moon 267"/>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269" name="Group 268"/>
          <p:cNvGrpSpPr/>
          <p:nvPr/>
        </p:nvGrpSpPr>
        <p:grpSpPr>
          <a:xfrm>
            <a:off x="1000459" y="4139621"/>
            <a:ext cx="303577" cy="293303"/>
            <a:chOff x="595952" y="2224619"/>
            <a:chExt cx="1047523" cy="941914"/>
          </a:xfrm>
        </p:grpSpPr>
        <p:sp>
          <p:nvSpPr>
            <p:cNvPr id="270" name="Rectangle 269"/>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71" name="Moon 270"/>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74" name="Moon 273"/>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80" name="Rectangle 279"/>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81" name="Oval 280"/>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82" name="Oval 281"/>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83" name="Moon 282"/>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284" name="Group 283"/>
          <p:cNvGrpSpPr/>
          <p:nvPr/>
        </p:nvGrpSpPr>
        <p:grpSpPr>
          <a:xfrm>
            <a:off x="1457598" y="4139621"/>
            <a:ext cx="303577" cy="293303"/>
            <a:chOff x="595952" y="2224619"/>
            <a:chExt cx="1047523" cy="941914"/>
          </a:xfrm>
        </p:grpSpPr>
        <p:sp>
          <p:nvSpPr>
            <p:cNvPr id="285" name="Rectangle 284"/>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86" name="Moon 285"/>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87" name="Moon 286"/>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90" name="Rectangle 289"/>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91" name="Oval 290"/>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93" name="Oval 292"/>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94" name="Moon 293"/>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295" name="Group 294"/>
          <p:cNvGrpSpPr/>
          <p:nvPr/>
        </p:nvGrpSpPr>
        <p:grpSpPr>
          <a:xfrm>
            <a:off x="1914737" y="4139621"/>
            <a:ext cx="303577" cy="293303"/>
            <a:chOff x="595952" y="2224619"/>
            <a:chExt cx="1047523" cy="941914"/>
          </a:xfrm>
        </p:grpSpPr>
        <p:sp>
          <p:nvSpPr>
            <p:cNvPr id="296" name="Rectangle 295"/>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97" name="Moon 296"/>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98" name="Moon 297"/>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299" name="Rectangle 298"/>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00" name="Oval 299"/>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01" name="Oval 300"/>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02" name="Moon 301"/>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03" name="Group 302"/>
          <p:cNvGrpSpPr/>
          <p:nvPr/>
        </p:nvGrpSpPr>
        <p:grpSpPr>
          <a:xfrm>
            <a:off x="2371877" y="4139621"/>
            <a:ext cx="303577" cy="293303"/>
            <a:chOff x="595952" y="2224619"/>
            <a:chExt cx="1047523" cy="941913"/>
          </a:xfrm>
        </p:grpSpPr>
        <p:sp>
          <p:nvSpPr>
            <p:cNvPr id="304" name="Rectangle 303"/>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05" name="Moon 304"/>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06" name="Moon 305"/>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07" name="Rectangle 306"/>
            <p:cNvSpPr/>
            <p:nvPr/>
          </p:nvSpPr>
          <p:spPr>
            <a:xfrm>
              <a:off x="711198" y="2362198"/>
              <a:ext cx="822968" cy="804334"/>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10" name="Oval 309"/>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11" name="Oval 310"/>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12" name="Moon 311"/>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17" name="Group 316"/>
          <p:cNvGrpSpPr/>
          <p:nvPr/>
        </p:nvGrpSpPr>
        <p:grpSpPr>
          <a:xfrm>
            <a:off x="540586" y="4553839"/>
            <a:ext cx="303577" cy="293303"/>
            <a:chOff x="595952" y="2224619"/>
            <a:chExt cx="1047523" cy="941914"/>
          </a:xfrm>
        </p:grpSpPr>
        <p:sp>
          <p:nvSpPr>
            <p:cNvPr id="318" name="Rectangle 317"/>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19" name="Moon 318"/>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20" name="Moon 319"/>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21" name="Rectangle 320"/>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2" name="Oval 351"/>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3" name="Oval 352"/>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4" name="Moon 353"/>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55" name="Group 354"/>
          <p:cNvGrpSpPr/>
          <p:nvPr/>
        </p:nvGrpSpPr>
        <p:grpSpPr>
          <a:xfrm>
            <a:off x="997725" y="4553839"/>
            <a:ext cx="303577" cy="293303"/>
            <a:chOff x="595952" y="2224619"/>
            <a:chExt cx="1047523" cy="941914"/>
          </a:xfrm>
        </p:grpSpPr>
        <p:sp>
          <p:nvSpPr>
            <p:cNvPr id="356" name="Rectangle 355"/>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7" name="Moon 356"/>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8" name="Moon 357"/>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59" name="Rectangle 358"/>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0" name="Oval 359"/>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1" name="Oval 360"/>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2" name="Moon 361"/>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63" name="Group 362"/>
          <p:cNvGrpSpPr/>
          <p:nvPr/>
        </p:nvGrpSpPr>
        <p:grpSpPr>
          <a:xfrm>
            <a:off x="1454864" y="4553839"/>
            <a:ext cx="303577" cy="293303"/>
            <a:chOff x="595952" y="2224619"/>
            <a:chExt cx="1047523" cy="941914"/>
          </a:xfrm>
        </p:grpSpPr>
        <p:sp>
          <p:nvSpPr>
            <p:cNvPr id="364" name="Rectangle 363"/>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5" name="Moon 364"/>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6" name="Moon 365"/>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7" name="Rectangle 366"/>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8" name="Oval 367"/>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69" name="Oval 368"/>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70" name="Moon 369"/>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71" name="Group 370"/>
          <p:cNvGrpSpPr/>
          <p:nvPr/>
        </p:nvGrpSpPr>
        <p:grpSpPr>
          <a:xfrm>
            <a:off x="1912003" y="4553839"/>
            <a:ext cx="303577" cy="293303"/>
            <a:chOff x="595952" y="2224619"/>
            <a:chExt cx="1047523" cy="941914"/>
          </a:xfrm>
        </p:grpSpPr>
        <p:sp>
          <p:nvSpPr>
            <p:cNvPr id="372" name="Rectangle 371"/>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73" name="Moon 372"/>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74" name="Moon 373"/>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75" name="Rectangle 374"/>
            <p:cNvSpPr/>
            <p:nvPr/>
          </p:nvSpPr>
          <p:spPr>
            <a:xfrm>
              <a:off x="711200" y="2362200"/>
              <a:ext cx="822969" cy="804333"/>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76" name="Oval 375"/>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77" name="Oval 376"/>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78" name="Moon 377"/>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grpSp>
        <p:nvGrpSpPr>
          <p:cNvPr id="379" name="Group 378"/>
          <p:cNvGrpSpPr/>
          <p:nvPr/>
        </p:nvGrpSpPr>
        <p:grpSpPr>
          <a:xfrm>
            <a:off x="2369143" y="4553839"/>
            <a:ext cx="303577" cy="293303"/>
            <a:chOff x="595952" y="2224619"/>
            <a:chExt cx="1047523" cy="941913"/>
          </a:xfrm>
        </p:grpSpPr>
        <p:sp>
          <p:nvSpPr>
            <p:cNvPr id="380" name="Rectangle 379"/>
            <p:cNvSpPr/>
            <p:nvPr/>
          </p:nvSpPr>
          <p:spPr>
            <a:xfrm>
              <a:off x="1057135" y="2224619"/>
              <a:ext cx="94079" cy="325968"/>
            </a:xfrm>
            <a:prstGeom prst="rect">
              <a:avLst/>
            </a:prstGeom>
            <a:solidFill>
              <a:schemeClr val="accent2"/>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81" name="Moon 380"/>
            <p:cNvSpPr/>
            <p:nvPr/>
          </p:nvSpPr>
          <p:spPr>
            <a:xfrm>
              <a:off x="595952" y="2580219"/>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82" name="Moon 381"/>
            <p:cNvSpPr/>
            <p:nvPr/>
          </p:nvSpPr>
          <p:spPr>
            <a:xfrm rot="10800000">
              <a:off x="1406410" y="2583924"/>
              <a:ext cx="237065" cy="423333"/>
            </a:xfrm>
            <a:prstGeom prst="moon">
              <a:avLst/>
            </a:prstGeom>
            <a:solidFill>
              <a:schemeClr val="accent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83" name="Rectangle 382"/>
            <p:cNvSpPr/>
            <p:nvPr/>
          </p:nvSpPr>
          <p:spPr>
            <a:xfrm>
              <a:off x="711198" y="2362198"/>
              <a:ext cx="822968" cy="804334"/>
            </a:xfrm>
            <a:prstGeom prst="rect">
              <a:avLst/>
            </a:prstGeom>
            <a:solidFill>
              <a:schemeClr val="accent2">
                <a:lumMod val="60000"/>
                <a:lumOff val="40000"/>
              </a:schemeClr>
            </a:solidFill>
            <a:ln>
              <a:solidFill>
                <a:schemeClr val="tx1"/>
              </a:solidFill>
            </a:ln>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84" name="Oval 383"/>
            <p:cNvSpPr/>
            <p:nvPr/>
          </p:nvSpPr>
          <p:spPr>
            <a:xfrm>
              <a:off x="853429"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85" name="Oval 384"/>
            <p:cNvSpPr/>
            <p:nvPr/>
          </p:nvSpPr>
          <p:spPr>
            <a:xfrm>
              <a:off x="1193993" y="2489199"/>
              <a:ext cx="160868" cy="160868"/>
            </a:xfrm>
            <a:prstGeom prst="ellipse">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386" name="Moon 385"/>
            <p:cNvSpPr/>
            <p:nvPr/>
          </p:nvSpPr>
          <p:spPr>
            <a:xfrm rot="16200000">
              <a:off x="1039812" y="2701397"/>
              <a:ext cx="147108" cy="423333"/>
            </a:xfrm>
            <a:prstGeom prst="moon">
              <a:avLst>
                <a:gd name="adj" fmla="val 87500"/>
              </a:avLst>
            </a:prstGeom>
            <a:solidFill>
              <a:schemeClr val="bg2"/>
            </a:solidFill>
            <a:ln>
              <a:solidFill>
                <a:schemeClr val="tx1"/>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3369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1"/>
                                        </p:tgtEl>
                                        <p:attrNameLst>
                                          <p:attrName>style.visibility</p:attrName>
                                        </p:attrNameLst>
                                      </p:cBhvr>
                                      <p:to>
                                        <p:strVal val="visible"/>
                                      </p:to>
                                    </p:set>
                                    <p:animEffect transition="in" filter="fade">
                                      <p:cBhvr>
                                        <p:cTn id="10" dur="500"/>
                                        <p:tgtEl>
                                          <p:spTgt spid="2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fade">
                                      <p:cBhvr>
                                        <p:cTn id="15" dur="500"/>
                                        <p:tgtEl>
                                          <p:spTgt spid="246"/>
                                        </p:tgtEl>
                                      </p:cBhvr>
                                    </p:animEffect>
                                  </p:childTnLst>
                                </p:cTn>
                              </p:par>
                              <p:par>
                                <p:cTn id="16" presetID="10" presetClass="entr" presetSubtype="0" fill="hold" nodeType="withEffect">
                                  <p:stCondLst>
                                    <p:cond delay="0"/>
                                  </p:stCondLst>
                                  <p:childTnLst>
                                    <p:set>
                                      <p:cBhvr>
                                        <p:cTn id="17" dur="1" fill="hold">
                                          <p:stCondLst>
                                            <p:cond delay="0"/>
                                          </p:stCondLst>
                                        </p:cTn>
                                        <p:tgtEl>
                                          <p:spTgt spid="258"/>
                                        </p:tgtEl>
                                        <p:attrNameLst>
                                          <p:attrName>style.visibility</p:attrName>
                                        </p:attrNameLst>
                                      </p:cBhvr>
                                      <p:to>
                                        <p:strVal val="visible"/>
                                      </p:to>
                                    </p:set>
                                    <p:animEffect transition="in" filter="fade">
                                      <p:cBhvr>
                                        <p:cTn id="18" dur="500"/>
                                        <p:tgtEl>
                                          <p:spTgt spid="258"/>
                                        </p:tgtEl>
                                      </p:cBhvr>
                                    </p:animEffect>
                                  </p:childTnLst>
                                </p:cTn>
                              </p:par>
                              <p:par>
                                <p:cTn id="19" presetID="10" presetClass="entr" presetSubtype="0" fill="hold" nodeType="withEffect">
                                  <p:stCondLst>
                                    <p:cond delay="0"/>
                                  </p:stCondLst>
                                  <p:childTnLst>
                                    <p:set>
                                      <p:cBhvr>
                                        <p:cTn id="20" dur="1" fill="hold">
                                          <p:stCondLst>
                                            <p:cond delay="0"/>
                                          </p:stCondLst>
                                        </p:cTn>
                                        <p:tgtEl>
                                          <p:spTgt spid="272"/>
                                        </p:tgtEl>
                                        <p:attrNameLst>
                                          <p:attrName>style.visibility</p:attrName>
                                        </p:attrNameLst>
                                      </p:cBhvr>
                                      <p:to>
                                        <p:strVal val="visible"/>
                                      </p:to>
                                    </p:set>
                                    <p:animEffect transition="in" filter="fade">
                                      <p:cBhvr>
                                        <p:cTn id="21" dur="500"/>
                                        <p:tgtEl>
                                          <p:spTgt spid="272"/>
                                        </p:tgtEl>
                                      </p:cBhvr>
                                    </p:animEffect>
                                  </p:childTnLst>
                                </p:cTn>
                              </p:par>
                              <p:par>
                                <p:cTn id="22" presetID="10" presetClass="entr" presetSubtype="0" fill="hold" nodeType="withEffect">
                                  <p:stCondLst>
                                    <p:cond delay="0"/>
                                  </p:stCondLst>
                                  <p:childTnLst>
                                    <p:set>
                                      <p:cBhvr>
                                        <p:cTn id="23" dur="1" fill="hold">
                                          <p:stCondLst>
                                            <p:cond delay="0"/>
                                          </p:stCondLst>
                                        </p:cTn>
                                        <p:tgtEl>
                                          <p:spTgt spid="273"/>
                                        </p:tgtEl>
                                        <p:attrNameLst>
                                          <p:attrName>style.visibility</p:attrName>
                                        </p:attrNameLst>
                                      </p:cBhvr>
                                      <p:to>
                                        <p:strVal val="visible"/>
                                      </p:to>
                                    </p:set>
                                    <p:animEffect transition="in" filter="fade">
                                      <p:cBhvr>
                                        <p:cTn id="24" dur="500"/>
                                        <p:tgtEl>
                                          <p:spTgt spid="273"/>
                                        </p:tgtEl>
                                      </p:cBhvr>
                                    </p:animEffect>
                                  </p:childTnLst>
                                </p:cTn>
                              </p:par>
                              <p:par>
                                <p:cTn id="25" presetID="10" presetClass="entr" presetSubtype="0" fill="hold" nodeType="withEffect">
                                  <p:stCondLst>
                                    <p:cond delay="0"/>
                                  </p:stCondLst>
                                  <p:childTnLst>
                                    <p:set>
                                      <p:cBhvr>
                                        <p:cTn id="26" dur="1" fill="hold">
                                          <p:stCondLst>
                                            <p:cond delay="0"/>
                                          </p:stCondLst>
                                        </p:cTn>
                                        <p:tgtEl>
                                          <p:spTgt spid="275"/>
                                        </p:tgtEl>
                                        <p:attrNameLst>
                                          <p:attrName>style.visibility</p:attrName>
                                        </p:attrNameLst>
                                      </p:cBhvr>
                                      <p:to>
                                        <p:strVal val="visible"/>
                                      </p:to>
                                    </p:set>
                                    <p:animEffect transition="in" filter="fade">
                                      <p:cBhvr>
                                        <p:cTn id="27" dur="500"/>
                                        <p:tgtEl>
                                          <p:spTgt spid="275"/>
                                        </p:tgtEl>
                                      </p:cBhvr>
                                    </p:animEffect>
                                  </p:childTnLst>
                                </p:cTn>
                              </p:par>
                              <p:par>
                                <p:cTn id="28" presetID="10" presetClass="entr" presetSubtype="0" fill="hold" nodeType="withEffect">
                                  <p:stCondLst>
                                    <p:cond delay="0"/>
                                  </p:stCondLst>
                                  <p:childTnLst>
                                    <p:set>
                                      <p:cBhvr>
                                        <p:cTn id="29" dur="1" fill="hold">
                                          <p:stCondLst>
                                            <p:cond delay="0"/>
                                          </p:stCondLst>
                                        </p:cTn>
                                        <p:tgtEl>
                                          <p:spTgt spid="276"/>
                                        </p:tgtEl>
                                        <p:attrNameLst>
                                          <p:attrName>style.visibility</p:attrName>
                                        </p:attrNameLst>
                                      </p:cBhvr>
                                      <p:to>
                                        <p:strVal val="visible"/>
                                      </p:to>
                                    </p:set>
                                    <p:animEffect transition="in" filter="fade">
                                      <p:cBhvr>
                                        <p:cTn id="30" dur="500"/>
                                        <p:tgtEl>
                                          <p:spTgt spid="276"/>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279"/>
                                        </p:tgtEl>
                                        <p:attrNameLst>
                                          <p:attrName>style.visibility</p:attrName>
                                        </p:attrNameLst>
                                      </p:cBhvr>
                                      <p:to>
                                        <p:strVal val="visible"/>
                                      </p:to>
                                    </p:set>
                                    <p:animEffect transition="in" filter="fade">
                                      <p:cBhvr>
                                        <p:cTn id="36" dur="500"/>
                                        <p:tgtEl>
                                          <p:spTgt spid="2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7"/>
                                        </p:tgtEl>
                                        <p:attrNameLst>
                                          <p:attrName>style.visibility</p:attrName>
                                        </p:attrNameLst>
                                      </p:cBhvr>
                                      <p:to>
                                        <p:strVal val="visible"/>
                                      </p:to>
                                    </p:set>
                                    <p:animEffect transition="in" filter="fade">
                                      <p:cBhvr>
                                        <p:cTn id="41" dur="500"/>
                                        <p:tgtEl>
                                          <p:spTgt spid="34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6"/>
                                        </p:tgtEl>
                                        <p:attrNameLst>
                                          <p:attrName>style.visibility</p:attrName>
                                        </p:attrNameLst>
                                      </p:cBhvr>
                                      <p:to>
                                        <p:strVal val="visible"/>
                                      </p:to>
                                    </p:set>
                                    <p:animEffect transition="in" filter="fade">
                                      <p:cBhvr>
                                        <p:cTn id="47" dur="500"/>
                                        <p:tgtEl>
                                          <p:spTgt spid="266"/>
                                        </p:tgtEl>
                                      </p:cBhvr>
                                    </p:animEffect>
                                  </p:childTnLst>
                                </p:cTn>
                              </p:par>
                              <p:par>
                                <p:cTn id="48" presetID="10" presetClass="entr" presetSubtype="0" fill="hold" nodeType="withEffect">
                                  <p:stCondLst>
                                    <p:cond delay="0"/>
                                  </p:stCondLst>
                                  <p:childTnLst>
                                    <p:set>
                                      <p:cBhvr>
                                        <p:cTn id="49" dur="1" fill="hold">
                                          <p:stCondLst>
                                            <p:cond delay="0"/>
                                          </p:stCondLst>
                                        </p:cTn>
                                        <p:tgtEl>
                                          <p:spTgt spid="267"/>
                                        </p:tgtEl>
                                        <p:attrNameLst>
                                          <p:attrName>style.visibility</p:attrName>
                                        </p:attrNameLst>
                                      </p:cBhvr>
                                      <p:to>
                                        <p:strVal val="visible"/>
                                      </p:to>
                                    </p:set>
                                    <p:animEffect transition="in" filter="fade">
                                      <p:cBhvr>
                                        <p:cTn id="50" dur="500"/>
                                        <p:tgtEl>
                                          <p:spTgt spid="267"/>
                                        </p:tgtEl>
                                      </p:cBhvr>
                                    </p:animEffect>
                                  </p:childTnLst>
                                </p:cTn>
                              </p:par>
                              <p:par>
                                <p:cTn id="51" presetID="10" presetClass="entr" presetSubtype="0" fill="hold" nodeType="withEffect">
                                  <p:stCondLst>
                                    <p:cond delay="0"/>
                                  </p:stCondLst>
                                  <p:childTnLst>
                                    <p:set>
                                      <p:cBhvr>
                                        <p:cTn id="52" dur="1" fill="hold">
                                          <p:stCondLst>
                                            <p:cond delay="0"/>
                                          </p:stCondLst>
                                        </p:cTn>
                                        <p:tgtEl>
                                          <p:spTgt spid="337"/>
                                        </p:tgtEl>
                                        <p:attrNameLst>
                                          <p:attrName>style.visibility</p:attrName>
                                        </p:attrNameLst>
                                      </p:cBhvr>
                                      <p:to>
                                        <p:strVal val="visible"/>
                                      </p:to>
                                    </p:set>
                                    <p:animEffect transition="in" filter="fade">
                                      <p:cBhvr>
                                        <p:cTn id="53" dur="500"/>
                                        <p:tgtEl>
                                          <p:spTgt spid="337"/>
                                        </p:tgtEl>
                                      </p:cBhvr>
                                    </p:animEffect>
                                  </p:childTnLst>
                                </p:cTn>
                              </p:par>
                              <p:par>
                                <p:cTn id="54" presetID="10" presetClass="entr" presetSubtype="0" fill="hold" nodeType="withEffect">
                                  <p:stCondLst>
                                    <p:cond delay="0"/>
                                  </p:stCondLst>
                                  <p:childTnLst>
                                    <p:set>
                                      <p:cBhvr>
                                        <p:cTn id="55" dur="1" fill="hold">
                                          <p:stCondLst>
                                            <p:cond delay="0"/>
                                          </p:stCondLst>
                                        </p:cTn>
                                        <p:tgtEl>
                                          <p:spTgt spid="342"/>
                                        </p:tgtEl>
                                        <p:attrNameLst>
                                          <p:attrName>style.visibility</p:attrName>
                                        </p:attrNameLst>
                                      </p:cBhvr>
                                      <p:to>
                                        <p:strVal val="visible"/>
                                      </p:to>
                                    </p:set>
                                    <p:animEffect transition="in" filter="fade">
                                      <p:cBhvr>
                                        <p:cTn id="56" dur="500"/>
                                        <p:tgtEl>
                                          <p:spTgt spid="3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8"/>
                                        </p:tgtEl>
                                        <p:attrNameLst>
                                          <p:attrName>style.visibility</p:attrName>
                                        </p:attrNameLst>
                                      </p:cBhvr>
                                      <p:to>
                                        <p:strVal val="visible"/>
                                      </p:to>
                                    </p:set>
                                    <p:animEffect transition="in" filter="fade">
                                      <p:cBhvr>
                                        <p:cTn id="59" dur="500"/>
                                        <p:tgtEl>
                                          <p:spTgt spid="308"/>
                                        </p:tgtEl>
                                      </p:cBhvr>
                                    </p:animEffect>
                                  </p:childTnLst>
                                </p:cTn>
                              </p:par>
                              <p:par>
                                <p:cTn id="60" presetID="10" presetClass="entr" presetSubtype="0" fill="hold" nodeType="withEffect">
                                  <p:stCondLst>
                                    <p:cond delay="0"/>
                                  </p:stCondLst>
                                  <p:childTnLst>
                                    <p:set>
                                      <p:cBhvr>
                                        <p:cTn id="61" dur="1" fill="hold">
                                          <p:stCondLst>
                                            <p:cond delay="0"/>
                                          </p:stCondLst>
                                        </p:cTn>
                                        <p:tgtEl>
                                          <p:spTgt spid="316"/>
                                        </p:tgtEl>
                                        <p:attrNameLst>
                                          <p:attrName>style.visibility</p:attrName>
                                        </p:attrNameLst>
                                      </p:cBhvr>
                                      <p:to>
                                        <p:strVal val="visible"/>
                                      </p:to>
                                    </p:set>
                                    <p:animEffect transition="in" filter="fade">
                                      <p:cBhvr>
                                        <p:cTn id="62" dur="500"/>
                                        <p:tgtEl>
                                          <p:spTgt spid="316"/>
                                        </p:tgtEl>
                                      </p:cBhvr>
                                    </p:animEffect>
                                  </p:childTnLst>
                                </p:cTn>
                              </p:par>
                              <p:par>
                                <p:cTn id="63" presetID="10" presetClass="entr" presetSubtype="0" fill="hold" nodeType="withEffect">
                                  <p:stCondLst>
                                    <p:cond delay="0"/>
                                  </p:stCondLst>
                                  <p:childTnLst>
                                    <p:set>
                                      <p:cBhvr>
                                        <p:cTn id="64" dur="1" fill="hold">
                                          <p:stCondLst>
                                            <p:cond delay="0"/>
                                          </p:stCondLst>
                                        </p:cTn>
                                        <p:tgtEl>
                                          <p:spTgt spid="322"/>
                                        </p:tgtEl>
                                        <p:attrNameLst>
                                          <p:attrName>style.visibility</p:attrName>
                                        </p:attrNameLst>
                                      </p:cBhvr>
                                      <p:to>
                                        <p:strVal val="visible"/>
                                      </p:to>
                                    </p:set>
                                    <p:animEffect transition="in" filter="fade">
                                      <p:cBhvr>
                                        <p:cTn id="65" dur="500"/>
                                        <p:tgtEl>
                                          <p:spTgt spid="322"/>
                                        </p:tgtEl>
                                      </p:cBhvr>
                                    </p:animEffect>
                                  </p:childTnLst>
                                </p:cTn>
                              </p:par>
                              <p:par>
                                <p:cTn id="66" presetID="10" presetClass="entr" presetSubtype="0" fill="hold" nodeType="withEffect">
                                  <p:stCondLst>
                                    <p:cond delay="0"/>
                                  </p:stCondLst>
                                  <p:childTnLst>
                                    <p:set>
                                      <p:cBhvr>
                                        <p:cTn id="67" dur="1" fill="hold">
                                          <p:stCondLst>
                                            <p:cond delay="0"/>
                                          </p:stCondLst>
                                        </p:cTn>
                                        <p:tgtEl>
                                          <p:spTgt spid="327"/>
                                        </p:tgtEl>
                                        <p:attrNameLst>
                                          <p:attrName>style.visibility</p:attrName>
                                        </p:attrNameLst>
                                      </p:cBhvr>
                                      <p:to>
                                        <p:strVal val="visible"/>
                                      </p:to>
                                    </p:set>
                                    <p:animEffect transition="in" filter="fade">
                                      <p:cBhvr>
                                        <p:cTn id="68" dur="500"/>
                                        <p:tgtEl>
                                          <p:spTgt spid="327"/>
                                        </p:tgtEl>
                                      </p:cBhvr>
                                    </p:animEffect>
                                  </p:childTnLst>
                                </p:cTn>
                              </p:par>
                              <p:par>
                                <p:cTn id="69" presetID="10" presetClass="entr" presetSubtype="0" fill="hold" nodeType="withEffect">
                                  <p:stCondLst>
                                    <p:cond delay="0"/>
                                  </p:stCondLst>
                                  <p:childTnLst>
                                    <p:set>
                                      <p:cBhvr>
                                        <p:cTn id="70" dur="1" fill="hold">
                                          <p:stCondLst>
                                            <p:cond delay="0"/>
                                          </p:stCondLst>
                                        </p:cTn>
                                        <p:tgtEl>
                                          <p:spTgt spid="332"/>
                                        </p:tgtEl>
                                        <p:attrNameLst>
                                          <p:attrName>style.visibility</p:attrName>
                                        </p:attrNameLst>
                                      </p:cBhvr>
                                      <p:to>
                                        <p:strVal val="visible"/>
                                      </p:to>
                                    </p:set>
                                    <p:animEffect transition="in" filter="fade">
                                      <p:cBhvr>
                                        <p:cTn id="71" dur="500"/>
                                        <p:tgtEl>
                                          <p:spTgt spid="3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9"/>
                                        </p:tgtEl>
                                        <p:attrNameLst>
                                          <p:attrName>style.visibility</p:attrName>
                                        </p:attrNameLst>
                                      </p:cBhvr>
                                      <p:to>
                                        <p:strVal val="visible"/>
                                      </p:to>
                                    </p:set>
                                    <p:animEffect transition="in" filter="fade">
                                      <p:cBhvr>
                                        <p:cTn id="76" dur="500"/>
                                        <p:tgtEl>
                                          <p:spTgt spid="2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8"/>
                                        </p:tgtEl>
                                        <p:attrNameLst>
                                          <p:attrName>style.visibility</p:attrName>
                                        </p:attrNameLst>
                                      </p:cBhvr>
                                      <p:to>
                                        <p:strVal val="visible"/>
                                      </p:to>
                                    </p:set>
                                    <p:animEffect transition="in" filter="fade">
                                      <p:cBhvr>
                                        <p:cTn id="79" dur="500"/>
                                        <p:tgtEl>
                                          <p:spTgt spid="288"/>
                                        </p:tgtEl>
                                      </p:cBhvr>
                                    </p:animEffect>
                                  </p:childTnLst>
                                </p:cTn>
                              </p:par>
                              <p:par>
                                <p:cTn id="80" presetID="10" presetClass="entr" presetSubtype="0" fill="hold" nodeType="withEffect">
                                  <p:stCondLst>
                                    <p:cond delay="0"/>
                                  </p:stCondLst>
                                  <p:childTnLst>
                                    <p:set>
                                      <p:cBhvr>
                                        <p:cTn id="81" dur="1" fill="hold">
                                          <p:stCondLst>
                                            <p:cond delay="0"/>
                                          </p:stCondLst>
                                        </p:cTn>
                                        <p:tgtEl>
                                          <p:spTgt spid="289"/>
                                        </p:tgtEl>
                                        <p:attrNameLst>
                                          <p:attrName>style.visibility</p:attrName>
                                        </p:attrNameLst>
                                      </p:cBhvr>
                                      <p:to>
                                        <p:strVal val="visible"/>
                                      </p:to>
                                    </p:set>
                                    <p:animEffect transition="in" filter="fade">
                                      <p:cBhvr>
                                        <p:cTn id="82" dur="500"/>
                                        <p:tgtEl>
                                          <p:spTgt spid="28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4"/>
                                        </p:tgtEl>
                                        <p:attrNameLst>
                                          <p:attrName>style.visibility</p:attrName>
                                        </p:attrNameLst>
                                      </p:cBhvr>
                                      <p:to>
                                        <p:strVal val="visible"/>
                                      </p:to>
                                    </p:set>
                                    <p:animEffect transition="in" filter="fade">
                                      <p:cBhvr>
                                        <p:cTn id="87" dur="500"/>
                                        <p:tgtEl>
                                          <p:spTgt spid="264"/>
                                        </p:tgtEl>
                                      </p:cBhvr>
                                    </p:animEffect>
                                  </p:childTnLst>
                                </p:cTn>
                              </p:par>
                              <p:par>
                                <p:cTn id="88" presetID="10" presetClass="entr" presetSubtype="0" fill="hold" nodeType="with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fade">
                                      <p:cBhvr>
                                        <p:cTn id="90" dur="500"/>
                                        <p:tgtEl>
                                          <p:spTgt spid="81"/>
                                        </p:tgtEl>
                                      </p:cBhvr>
                                    </p:animEffect>
                                  </p:childTnLst>
                                </p:cTn>
                              </p:par>
                              <p:par>
                                <p:cTn id="91" presetID="10" presetClass="entr" presetSubtype="0" fill="hold"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500"/>
                                        <p:tgtEl>
                                          <p:spTgt spid="89"/>
                                        </p:tgtEl>
                                      </p:cBhvr>
                                    </p:animEffect>
                                  </p:childTnLst>
                                </p:cTn>
                              </p:par>
                              <p:par>
                                <p:cTn id="94" presetID="10" presetClass="entr" presetSubtype="0" fill="hold"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fade">
                                      <p:cBhvr>
                                        <p:cTn id="96" dur="500"/>
                                        <p:tgtEl>
                                          <p:spTgt spid="97"/>
                                        </p:tgtEl>
                                      </p:cBhvr>
                                    </p:animEffect>
                                  </p:childTnLst>
                                </p:cTn>
                              </p:par>
                              <p:par>
                                <p:cTn id="97" presetID="10" presetClass="entr" presetSubtype="0" fill="hold" nodeType="with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500"/>
                                        <p:tgtEl>
                                          <p:spTgt spid="105"/>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3"/>
                                        </p:tgtEl>
                                        <p:attrNameLst>
                                          <p:attrName>style.visibility</p:attrName>
                                        </p:attrNameLst>
                                      </p:cBhvr>
                                      <p:to>
                                        <p:strVal val="visible"/>
                                      </p:to>
                                    </p:set>
                                    <p:animEffect transition="in" filter="fade">
                                      <p:cBhvr>
                                        <p:cTn id="105" dur="500"/>
                                        <p:tgtEl>
                                          <p:spTgt spid="263"/>
                                        </p:tgtEl>
                                      </p:cBhvr>
                                    </p:animEffect>
                                  </p:childTnLst>
                                </p:cTn>
                              </p:par>
                              <p:par>
                                <p:cTn id="106" presetID="10" presetClass="entr" presetSubtype="0" fill="hold" nodeType="withEffect">
                                  <p:stCondLst>
                                    <p:cond delay="0"/>
                                  </p:stCondLst>
                                  <p:childTnLst>
                                    <p:set>
                                      <p:cBhvr>
                                        <p:cTn id="107" dur="1" fill="hold">
                                          <p:stCondLst>
                                            <p:cond delay="0"/>
                                          </p:stCondLst>
                                        </p:cTn>
                                        <p:tgtEl>
                                          <p:spTgt spid="292"/>
                                        </p:tgtEl>
                                        <p:attrNameLst>
                                          <p:attrName>style.visibility</p:attrName>
                                        </p:attrNameLst>
                                      </p:cBhvr>
                                      <p:to>
                                        <p:strVal val="visible"/>
                                      </p:to>
                                    </p:set>
                                    <p:animEffect transition="in" filter="fade">
                                      <p:cBhvr>
                                        <p:cTn id="108" dur="500"/>
                                        <p:tgtEl>
                                          <p:spTgt spid="292"/>
                                        </p:tgtEl>
                                      </p:cBhvr>
                                    </p:animEffect>
                                  </p:childTnLst>
                                </p:cTn>
                              </p:par>
                              <p:par>
                                <p:cTn id="109" presetID="10" presetClass="entr" presetSubtype="0" fill="hold" nodeType="withEffect">
                                  <p:stCondLst>
                                    <p:cond delay="0"/>
                                  </p:stCondLst>
                                  <p:childTnLst>
                                    <p:set>
                                      <p:cBhvr>
                                        <p:cTn id="110" dur="1" fill="hold">
                                          <p:stCondLst>
                                            <p:cond delay="0"/>
                                          </p:stCondLst>
                                        </p:cTn>
                                        <p:tgtEl>
                                          <p:spTgt spid="245"/>
                                        </p:tgtEl>
                                        <p:attrNameLst>
                                          <p:attrName>style.visibility</p:attrName>
                                        </p:attrNameLst>
                                      </p:cBhvr>
                                      <p:to>
                                        <p:strVal val="visible"/>
                                      </p:to>
                                    </p:set>
                                    <p:animEffect transition="in" filter="fade">
                                      <p:cBhvr>
                                        <p:cTn id="111" dur="500"/>
                                        <p:tgtEl>
                                          <p:spTgt spid="245"/>
                                        </p:tgtEl>
                                      </p:cBhvr>
                                    </p:animEffect>
                                  </p:childTnLst>
                                </p:cTn>
                              </p:par>
                              <p:par>
                                <p:cTn id="112" presetID="10" presetClass="entr" presetSubtype="0" fill="hold" nodeType="withEffect">
                                  <p:stCondLst>
                                    <p:cond delay="0"/>
                                  </p:stCondLst>
                                  <p:childTnLst>
                                    <p:set>
                                      <p:cBhvr>
                                        <p:cTn id="113" dur="1" fill="hold">
                                          <p:stCondLst>
                                            <p:cond delay="0"/>
                                          </p:stCondLst>
                                        </p:cTn>
                                        <p:tgtEl>
                                          <p:spTgt spid="269"/>
                                        </p:tgtEl>
                                        <p:attrNameLst>
                                          <p:attrName>style.visibility</p:attrName>
                                        </p:attrNameLst>
                                      </p:cBhvr>
                                      <p:to>
                                        <p:strVal val="visible"/>
                                      </p:to>
                                    </p:set>
                                    <p:animEffect transition="in" filter="fade">
                                      <p:cBhvr>
                                        <p:cTn id="114" dur="500"/>
                                        <p:tgtEl>
                                          <p:spTgt spid="269"/>
                                        </p:tgtEl>
                                      </p:cBhvr>
                                    </p:animEffect>
                                  </p:childTnLst>
                                </p:cTn>
                              </p:par>
                              <p:par>
                                <p:cTn id="115" presetID="10" presetClass="entr" presetSubtype="0" fill="hold" nodeType="withEffect">
                                  <p:stCondLst>
                                    <p:cond delay="0"/>
                                  </p:stCondLst>
                                  <p:childTnLst>
                                    <p:set>
                                      <p:cBhvr>
                                        <p:cTn id="116" dur="1" fill="hold">
                                          <p:stCondLst>
                                            <p:cond delay="0"/>
                                          </p:stCondLst>
                                        </p:cTn>
                                        <p:tgtEl>
                                          <p:spTgt spid="284"/>
                                        </p:tgtEl>
                                        <p:attrNameLst>
                                          <p:attrName>style.visibility</p:attrName>
                                        </p:attrNameLst>
                                      </p:cBhvr>
                                      <p:to>
                                        <p:strVal val="visible"/>
                                      </p:to>
                                    </p:set>
                                    <p:animEffect transition="in" filter="fade">
                                      <p:cBhvr>
                                        <p:cTn id="117" dur="500"/>
                                        <p:tgtEl>
                                          <p:spTgt spid="284"/>
                                        </p:tgtEl>
                                      </p:cBhvr>
                                    </p:animEffect>
                                  </p:childTnLst>
                                </p:cTn>
                              </p:par>
                              <p:par>
                                <p:cTn id="118" presetID="10" presetClass="entr" presetSubtype="0" fill="hold" nodeType="withEffect">
                                  <p:stCondLst>
                                    <p:cond delay="0"/>
                                  </p:stCondLst>
                                  <p:childTnLst>
                                    <p:set>
                                      <p:cBhvr>
                                        <p:cTn id="119" dur="1" fill="hold">
                                          <p:stCondLst>
                                            <p:cond delay="0"/>
                                          </p:stCondLst>
                                        </p:cTn>
                                        <p:tgtEl>
                                          <p:spTgt spid="295"/>
                                        </p:tgtEl>
                                        <p:attrNameLst>
                                          <p:attrName>style.visibility</p:attrName>
                                        </p:attrNameLst>
                                      </p:cBhvr>
                                      <p:to>
                                        <p:strVal val="visible"/>
                                      </p:to>
                                    </p:set>
                                    <p:animEffect transition="in" filter="fade">
                                      <p:cBhvr>
                                        <p:cTn id="120" dur="500"/>
                                        <p:tgtEl>
                                          <p:spTgt spid="295"/>
                                        </p:tgtEl>
                                      </p:cBhvr>
                                    </p:animEffect>
                                  </p:childTnLst>
                                </p:cTn>
                              </p:par>
                              <p:par>
                                <p:cTn id="121" presetID="10" presetClass="entr" presetSubtype="0" fill="hold" nodeType="withEffect">
                                  <p:stCondLst>
                                    <p:cond delay="0"/>
                                  </p:stCondLst>
                                  <p:childTnLst>
                                    <p:set>
                                      <p:cBhvr>
                                        <p:cTn id="122" dur="1" fill="hold">
                                          <p:stCondLst>
                                            <p:cond delay="0"/>
                                          </p:stCondLst>
                                        </p:cTn>
                                        <p:tgtEl>
                                          <p:spTgt spid="303"/>
                                        </p:tgtEl>
                                        <p:attrNameLst>
                                          <p:attrName>style.visibility</p:attrName>
                                        </p:attrNameLst>
                                      </p:cBhvr>
                                      <p:to>
                                        <p:strVal val="visible"/>
                                      </p:to>
                                    </p:set>
                                    <p:animEffect transition="in" filter="fade">
                                      <p:cBhvr>
                                        <p:cTn id="123" dur="500"/>
                                        <p:tgtEl>
                                          <p:spTgt spid="303"/>
                                        </p:tgtEl>
                                      </p:cBhvr>
                                    </p:animEffect>
                                  </p:childTnLst>
                                </p:cTn>
                              </p:par>
                              <p:par>
                                <p:cTn id="124" presetID="10" presetClass="entr" presetSubtype="0" fill="hold" nodeType="withEffect">
                                  <p:stCondLst>
                                    <p:cond delay="0"/>
                                  </p:stCondLst>
                                  <p:childTnLst>
                                    <p:set>
                                      <p:cBhvr>
                                        <p:cTn id="125" dur="1" fill="hold">
                                          <p:stCondLst>
                                            <p:cond delay="0"/>
                                          </p:stCondLst>
                                        </p:cTn>
                                        <p:tgtEl>
                                          <p:spTgt spid="317"/>
                                        </p:tgtEl>
                                        <p:attrNameLst>
                                          <p:attrName>style.visibility</p:attrName>
                                        </p:attrNameLst>
                                      </p:cBhvr>
                                      <p:to>
                                        <p:strVal val="visible"/>
                                      </p:to>
                                    </p:set>
                                    <p:animEffect transition="in" filter="fade">
                                      <p:cBhvr>
                                        <p:cTn id="126" dur="500"/>
                                        <p:tgtEl>
                                          <p:spTgt spid="317"/>
                                        </p:tgtEl>
                                      </p:cBhvr>
                                    </p:animEffect>
                                  </p:childTnLst>
                                </p:cTn>
                              </p:par>
                              <p:par>
                                <p:cTn id="127" presetID="10" presetClass="entr" presetSubtype="0" fill="hold" nodeType="withEffect">
                                  <p:stCondLst>
                                    <p:cond delay="0"/>
                                  </p:stCondLst>
                                  <p:childTnLst>
                                    <p:set>
                                      <p:cBhvr>
                                        <p:cTn id="128" dur="1" fill="hold">
                                          <p:stCondLst>
                                            <p:cond delay="0"/>
                                          </p:stCondLst>
                                        </p:cTn>
                                        <p:tgtEl>
                                          <p:spTgt spid="355"/>
                                        </p:tgtEl>
                                        <p:attrNameLst>
                                          <p:attrName>style.visibility</p:attrName>
                                        </p:attrNameLst>
                                      </p:cBhvr>
                                      <p:to>
                                        <p:strVal val="visible"/>
                                      </p:to>
                                    </p:set>
                                    <p:animEffect transition="in" filter="fade">
                                      <p:cBhvr>
                                        <p:cTn id="129" dur="500"/>
                                        <p:tgtEl>
                                          <p:spTgt spid="355"/>
                                        </p:tgtEl>
                                      </p:cBhvr>
                                    </p:animEffect>
                                  </p:childTnLst>
                                </p:cTn>
                              </p:par>
                              <p:par>
                                <p:cTn id="130" presetID="10" presetClass="entr" presetSubtype="0" fill="hold" nodeType="withEffect">
                                  <p:stCondLst>
                                    <p:cond delay="0"/>
                                  </p:stCondLst>
                                  <p:childTnLst>
                                    <p:set>
                                      <p:cBhvr>
                                        <p:cTn id="131" dur="1" fill="hold">
                                          <p:stCondLst>
                                            <p:cond delay="0"/>
                                          </p:stCondLst>
                                        </p:cTn>
                                        <p:tgtEl>
                                          <p:spTgt spid="363"/>
                                        </p:tgtEl>
                                        <p:attrNameLst>
                                          <p:attrName>style.visibility</p:attrName>
                                        </p:attrNameLst>
                                      </p:cBhvr>
                                      <p:to>
                                        <p:strVal val="visible"/>
                                      </p:to>
                                    </p:set>
                                    <p:animEffect transition="in" filter="fade">
                                      <p:cBhvr>
                                        <p:cTn id="132" dur="500"/>
                                        <p:tgtEl>
                                          <p:spTgt spid="363"/>
                                        </p:tgtEl>
                                      </p:cBhvr>
                                    </p:animEffect>
                                  </p:childTnLst>
                                </p:cTn>
                              </p:par>
                              <p:par>
                                <p:cTn id="133" presetID="10" presetClass="entr" presetSubtype="0" fill="hold" nodeType="withEffect">
                                  <p:stCondLst>
                                    <p:cond delay="0"/>
                                  </p:stCondLst>
                                  <p:childTnLst>
                                    <p:set>
                                      <p:cBhvr>
                                        <p:cTn id="134" dur="1" fill="hold">
                                          <p:stCondLst>
                                            <p:cond delay="0"/>
                                          </p:stCondLst>
                                        </p:cTn>
                                        <p:tgtEl>
                                          <p:spTgt spid="371"/>
                                        </p:tgtEl>
                                        <p:attrNameLst>
                                          <p:attrName>style.visibility</p:attrName>
                                        </p:attrNameLst>
                                      </p:cBhvr>
                                      <p:to>
                                        <p:strVal val="visible"/>
                                      </p:to>
                                    </p:set>
                                    <p:animEffect transition="in" filter="fade">
                                      <p:cBhvr>
                                        <p:cTn id="135" dur="500"/>
                                        <p:tgtEl>
                                          <p:spTgt spid="371"/>
                                        </p:tgtEl>
                                      </p:cBhvr>
                                    </p:animEffect>
                                  </p:childTnLst>
                                </p:cTn>
                              </p:par>
                              <p:par>
                                <p:cTn id="136" presetID="10" presetClass="entr" presetSubtype="0" fill="hold" nodeType="withEffect">
                                  <p:stCondLst>
                                    <p:cond delay="0"/>
                                  </p:stCondLst>
                                  <p:childTnLst>
                                    <p:set>
                                      <p:cBhvr>
                                        <p:cTn id="137" dur="1" fill="hold">
                                          <p:stCondLst>
                                            <p:cond delay="0"/>
                                          </p:stCondLst>
                                        </p:cTn>
                                        <p:tgtEl>
                                          <p:spTgt spid="379"/>
                                        </p:tgtEl>
                                        <p:attrNameLst>
                                          <p:attrName>style.visibility</p:attrName>
                                        </p:attrNameLst>
                                      </p:cBhvr>
                                      <p:to>
                                        <p:strVal val="visible"/>
                                      </p:to>
                                    </p:set>
                                    <p:animEffect transition="in" filter="fade">
                                      <p:cBhvr>
                                        <p:cTn id="138" dur="500"/>
                                        <p:tgtEl>
                                          <p:spTgt spid="37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57"/>
                                        </p:tgtEl>
                                        <p:attrNameLst>
                                          <p:attrName>style.visibility</p:attrName>
                                        </p:attrNameLst>
                                      </p:cBhvr>
                                      <p:to>
                                        <p:strVal val="visible"/>
                                      </p:to>
                                    </p:set>
                                    <p:animEffect transition="in" filter="fade">
                                      <p:cBhvr>
                                        <p:cTn id="143" dur="500"/>
                                        <p:tgtEl>
                                          <p:spTgt spid="257"/>
                                        </p:tgtEl>
                                      </p:cBhvr>
                                    </p:animEffect>
                                  </p:childTnLst>
                                </p:cTn>
                              </p:par>
                              <p:par>
                                <p:cTn id="144" presetID="10" presetClass="entr" presetSubtype="0" fill="hold" nodeType="withEffect">
                                  <p:stCondLst>
                                    <p:cond delay="0"/>
                                  </p:stCondLst>
                                  <p:childTnLst>
                                    <p:set>
                                      <p:cBhvr>
                                        <p:cTn id="145" dur="1" fill="hold">
                                          <p:stCondLst>
                                            <p:cond delay="0"/>
                                          </p:stCondLst>
                                        </p:cTn>
                                        <p:tgtEl>
                                          <p:spTgt spid="244"/>
                                        </p:tgtEl>
                                        <p:attrNameLst>
                                          <p:attrName>style.visibility</p:attrName>
                                        </p:attrNameLst>
                                      </p:cBhvr>
                                      <p:to>
                                        <p:strVal val="visible"/>
                                      </p:to>
                                    </p:set>
                                    <p:animEffect transition="in" filter="fade">
                                      <p:cBhvr>
                                        <p:cTn id="14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P spid="3" grpId="0"/>
      <p:bldP spid="231" grpId="0"/>
      <p:bldP spid="246" grpId="0"/>
      <p:bldP spid="263" grpId="0"/>
      <p:bldP spid="266" grpId="0"/>
      <p:bldP spid="288" grpId="0"/>
      <p:bldP spid="308" grpId="0" animBg="1"/>
      <p:bldP spid="2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559" y="151473"/>
            <a:ext cx="8724014" cy="381000"/>
          </a:xfrm>
        </p:spPr>
        <p:txBody>
          <a:bodyPr/>
          <a:lstStyle/>
          <a:p>
            <a:pPr algn="ctr"/>
            <a:r>
              <a:rPr lang="en-US" sz="2000" b="1" spc="-50" dirty="0">
                <a:solidFill>
                  <a:schemeClr val="accent4">
                    <a:lumMod val="75000"/>
                  </a:schemeClr>
                </a:solidFill>
                <a:cs typeface="Arial" panose="020B0604020202020204" pitchFamily="34" charset="0"/>
              </a:rPr>
              <a:t>Accelerate Data Scientist productivity </a:t>
            </a:r>
            <a:r>
              <a:rPr lang="en-US" sz="2000" b="1" spc="-50" dirty="0" smtClean="0">
                <a:solidFill>
                  <a:schemeClr val="accent4">
                    <a:lumMod val="75000"/>
                  </a:schemeClr>
                </a:solidFill>
                <a:cs typeface="Arial" panose="020B0604020202020204" pitchFamily="34" charset="0"/>
              </a:rPr>
              <a:t>and drive</a:t>
            </a:r>
            <a:br>
              <a:rPr lang="en-US" sz="2000" b="1" spc="-50" dirty="0" smtClean="0">
                <a:solidFill>
                  <a:schemeClr val="accent4">
                    <a:lumMod val="75000"/>
                  </a:schemeClr>
                </a:solidFill>
                <a:cs typeface="Arial" panose="020B0604020202020204" pitchFamily="34" charset="0"/>
              </a:rPr>
            </a:br>
            <a:r>
              <a:rPr lang="en-US" sz="2000" b="1" spc="-50" dirty="0" smtClean="0">
                <a:solidFill>
                  <a:schemeClr val="accent4">
                    <a:lumMod val="75000"/>
                  </a:schemeClr>
                </a:solidFill>
                <a:cs typeface="Arial" panose="020B0604020202020204" pitchFamily="34" charset="0"/>
              </a:rPr>
              <a:t>faster </a:t>
            </a:r>
            <a:r>
              <a:rPr lang="en-US" sz="2000" b="1" spc="-50" dirty="0">
                <a:solidFill>
                  <a:schemeClr val="accent4">
                    <a:lumMod val="75000"/>
                  </a:schemeClr>
                </a:solidFill>
                <a:cs typeface="Arial" panose="020B0604020202020204" pitchFamily="34" charset="0"/>
              </a:rPr>
              <a:t>insights with </a:t>
            </a:r>
            <a:r>
              <a:rPr lang="en-US" sz="2000" b="1" spc="-50" dirty="0" smtClean="0">
                <a:solidFill>
                  <a:schemeClr val="accent4">
                    <a:lumMod val="75000"/>
                  </a:schemeClr>
                </a:solidFill>
                <a:cs typeface="Arial" panose="020B0604020202020204" pitchFamily="34" charset="0"/>
              </a:rPr>
              <a:t>Watson Studio Local on </a:t>
            </a:r>
            <a:r>
              <a:rPr lang="en-US" sz="2000" b="1" spc="-50" dirty="0">
                <a:solidFill>
                  <a:schemeClr val="accent4">
                    <a:lumMod val="75000"/>
                  </a:schemeClr>
                </a:solidFill>
                <a:cs typeface="Arial" panose="020B0604020202020204" pitchFamily="34" charset="0"/>
              </a:rPr>
              <a:t>Power</a:t>
            </a:r>
            <a:endParaRPr lang="en-US" sz="2000" b="1" spc="-50" dirty="0">
              <a:solidFill>
                <a:schemeClr val="accent4">
                  <a:lumMod val="75000"/>
                </a:schemeClr>
              </a:solidFill>
            </a:endParaRPr>
          </a:p>
        </p:txBody>
      </p:sp>
      <p:graphicFrame>
        <p:nvGraphicFramePr>
          <p:cNvPr id="31" name="Chart 30">
            <a:extLst>
              <a:ext uri="{FF2B5EF4-FFF2-40B4-BE49-F238E27FC236}">
                <a16:creationId xmlns="" xmlns:a16="http://schemas.microsoft.com/office/drawing/2014/main" id="{ADB24212-9DE6-4654-BC5B-3CB9BFC6C9EA}"/>
              </a:ext>
            </a:extLst>
          </p:cNvPr>
          <p:cNvGraphicFramePr>
            <a:graphicFrameLocks/>
          </p:cNvGraphicFramePr>
          <p:nvPr>
            <p:extLst>
              <p:ext uri="{D42A27DB-BD31-4B8C-83A1-F6EECF244321}">
                <p14:modId xmlns:p14="http://schemas.microsoft.com/office/powerpoint/2010/main" val="3043405491"/>
              </p:ext>
            </p:extLst>
          </p:nvPr>
        </p:nvGraphicFramePr>
        <p:xfrm>
          <a:off x="4711097" y="1086119"/>
          <a:ext cx="4022968" cy="3209656"/>
        </p:xfrm>
        <a:graphic>
          <a:graphicData uri="http://schemas.openxmlformats.org/drawingml/2006/chart">
            <c:chart xmlns:c="http://schemas.openxmlformats.org/drawingml/2006/chart" xmlns:r="http://schemas.openxmlformats.org/officeDocument/2006/relationships" r:id="rId3"/>
          </a:graphicData>
        </a:graphic>
      </p:graphicFrame>
      <p:cxnSp>
        <p:nvCxnSpPr>
          <p:cNvPr id="32" name="Straight Arrow Connector 31">
            <a:extLst>
              <a:ext uri="{FF2B5EF4-FFF2-40B4-BE49-F238E27FC236}">
                <a16:creationId xmlns="" xmlns:a16="http://schemas.microsoft.com/office/drawing/2014/main" id="{8C453F86-41B1-45DE-929F-9578419F5F5B}"/>
              </a:ext>
            </a:extLst>
          </p:cNvPr>
          <p:cNvCxnSpPr>
            <a:cxnSpLocks/>
          </p:cNvCxnSpPr>
          <p:nvPr/>
        </p:nvCxnSpPr>
        <p:spPr>
          <a:xfrm>
            <a:off x="2339006" y="2316374"/>
            <a:ext cx="1425386" cy="0"/>
          </a:xfrm>
          <a:prstGeom prst="straightConnector1">
            <a:avLst/>
          </a:prstGeom>
          <a:ln>
            <a:solidFill>
              <a:schemeClr val="bg2">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315DC155-6892-4355-AA68-F3B2ED5662AD}"/>
              </a:ext>
            </a:extLst>
          </p:cNvPr>
          <p:cNvCxnSpPr>
            <a:cxnSpLocks/>
          </p:cNvCxnSpPr>
          <p:nvPr/>
        </p:nvCxnSpPr>
        <p:spPr>
          <a:xfrm>
            <a:off x="2051337" y="2456497"/>
            <a:ext cx="1182419" cy="0"/>
          </a:xfrm>
          <a:prstGeom prst="straightConnector1">
            <a:avLst/>
          </a:prstGeom>
          <a:ln>
            <a:solidFill>
              <a:schemeClr val="bg2">
                <a:lumMod val="6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Chart 36">
            <a:extLst>
              <a:ext uri="{FF2B5EF4-FFF2-40B4-BE49-F238E27FC236}">
                <a16:creationId xmlns="" xmlns:a16="http://schemas.microsoft.com/office/drawing/2014/main" id="{401F2543-8B5C-489A-8C60-30980F736AA6}"/>
              </a:ext>
            </a:extLst>
          </p:cNvPr>
          <p:cNvGraphicFramePr/>
          <p:nvPr>
            <p:extLst>
              <p:ext uri="{D42A27DB-BD31-4B8C-83A1-F6EECF244321}">
                <p14:modId xmlns:p14="http://schemas.microsoft.com/office/powerpoint/2010/main" val="3575415463"/>
              </p:ext>
            </p:extLst>
          </p:nvPr>
        </p:nvGraphicFramePr>
        <p:xfrm>
          <a:off x="193352" y="1227512"/>
          <a:ext cx="4084400" cy="2762522"/>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 xmlns:a16="http://schemas.microsoft.com/office/drawing/2014/main" id="{37DFA852-1246-4C07-BE23-CBEBAF9E05D4}"/>
              </a:ext>
            </a:extLst>
          </p:cNvPr>
          <p:cNvSpPr txBox="1"/>
          <p:nvPr/>
        </p:nvSpPr>
        <p:spPr>
          <a:xfrm>
            <a:off x="2491075" y="2162486"/>
            <a:ext cx="1249891" cy="307777"/>
          </a:xfrm>
          <a:prstGeom prst="rect">
            <a:avLst/>
          </a:prstGeom>
          <a:noFill/>
        </p:spPr>
        <p:txBody>
          <a:bodyPr wrap="square" rtlCol="0">
            <a:spAutoFit/>
          </a:bodyPr>
          <a:lstStyle/>
          <a:p>
            <a:pPr algn="ctr" defTabSz="685783"/>
            <a:r>
              <a:rPr lang="en-CA" sz="700" dirty="0">
                <a:solidFill>
                  <a:srgbClr val="000000"/>
                </a:solidFill>
              </a:rPr>
              <a:t>2x users with better response time</a:t>
            </a:r>
          </a:p>
        </p:txBody>
      </p:sp>
      <p:cxnSp>
        <p:nvCxnSpPr>
          <p:cNvPr id="6" name="Straight Connector 5"/>
          <p:cNvCxnSpPr/>
          <p:nvPr/>
        </p:nvCxnSpPr>
        <p:spPr>
          <a:xfrm flipV="1">
            <a:off x="4569493" y="827377"/>
            <a:ext cx="0" cy="4193525"/>
          </a:xfrm>
          <a:prstGeom prst="line">
            <a:avLst/>
          </a:prstGeom>
          <a:ln w="6350">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44048" y="4057061"/>
            <a:ext cx="3959381" cy="1015663"/>
          </a:xfrm>
          <a:prstGeom prst="rect">
            <a:avLst/>
          </a:prstGeom>
        </p:spPr>
        <p:txBody>
          <a:bodyPr wrap="square">
            <a:spAutoFit/>
          </a:bodyPr>
          <a:lstStyle/>
          <a:p>
            <a:pPr defTabSz="685783">
              <a:defRPr/>
            </a:pPr>
            <a:r>
              <a:rPr lang="en-US" altLang="en-US" sz="1200" kern="0" dirty="0" smtClean="0"/>
              <a:t>Power LC922 vs. Intel </a:t>
            </a:r>
            <a:r>
              <a:rPr lang="en-US" altLang="en-US" sz="1200" kern="0" dirty="0"/>
              <a:t>Xeon SP Gold </a:t>
            </a:r>
            <a:r>
              <a:rPr lang="en-US" altLang="en-US" sz="1200" kern="0" dirty="0" smtClean="0"/>
              <a:t>6140:</a:t>
            </a:r>
          </a:p>
          <a:p>
            <a:pPr marL="171450" indent="-171450" defTabSz="685783">
              <a:buFont typeface="Arial" panose="020B0604020202020204" pitchFamily="34" charset="0"/>
              <a:buChar char="•"/>
              <a:defRPr/>
            </a:pPr>
            <a:r>
              <a:rPr lang="en-US" altLang="en-US" sz="1200" kern="0" dirty="0" smtClean="0">
                <a:solidFill>
                  <a:schemeClr val="accent3"/>
                </a:solidFill>
              </a:rPr>
              <a:t>2x the number of users with faster response time</a:t>
            </a:r>
          </a:p>
          <a:p>
            <a:pPr marL="171450" indent="-171450" defTabSz="685783">
              <a:buFont typeface="Arial" panose="020B0604020202020204" pitchFamily="34" charset="0"/>
              <a:buChar char="•"/>
              <a:defRPr/>
            </a:pPr>
            <a:r>
              <a:rPr lang="en-US" altLang="en-US" sz="1200" kern="0" dirty="0" smtClean="0"/>
              <a:t>Over </a:t>
            </a:r>
            <a:r>
              <a:rPr lang="en-US" altLang="en-US" sz="1200" kern="0" dirty="0">
                <a:solidFill>
                  <a:schemeClr val="accent3"/>
                </a:solidFill>
              </a:rPr>
              <a:t>41% </a:t>
            </a:r>
            <a:r>
              <a:rPr lang="en-US" altLang="en-US" sz="1200" kern="0" dirty="0" smtClean="0">
                <a:solidFill>
                  <a:schemeClr val="accent3"/>
                </a:solidFill>
              </a:rPr>
              <a:t>faster insights</a:t>
            </a:r>
            <a:r>
              <a:rPr lang="en-US" altLang="en-US" sz="1200" kern="0" dirty="0" smtClean="0"/>
              <a:t> </a:t>
            </a:r>
            <a:r>
              <a:rPr lang="en-US" altLang="en-US" sz="1200" kern="0" dirty="0"/>
              <a:t>for the same number of users (4-8 users</a:t>
            </a:r>
            <a:r>
              <a:rPr lang="en-US" altLang="en-US" sz="1200" kern="0" dirty="0" smtClean="0"/>
              <a:t>)</a:t>
            </a:r>
          </a:p>
          <a:p>
            <a:pPr marL="171450" indent="-171450" defTabSz="685783">
              <a:buFont typeface="Arial" panose="020B0604020202020204" pitchFamily="34" charset="0"/>
              <a:buChar char="•"/>
              <a:defRPr/>
            </a:pPr>
            <a:r>
              <a:rPr lang="en-US" altLang="en-US" sz="1200" kern="0" dirty="0" smtClean="0">
                <a:solidFill>
                  <a:schemeClr val="accent3"/>
                </a:solidFill>
              </a:rPr>
              <a:t>22% lower price</a:t>
            </a:r>
            <a:endParaRPr lang="en-US" altLang="en-US" sz="1200" kern="0" dirty="0">
              <a:solidFill>
                <a:schemeClr val="accent3"/>
              </a:solidFill>
            </a:endParaRPr>
          </a:p>
        </p:txBody>
      </p:sp>
      <p:sp>
        <p:nvSpPr>
          <p:cNvPr id="41" name="Rectangle 40">
            <a:extLst>
              <a:ext uri="{FF2B5EF4-FFF2-40B4-BE49-F238E27FC236}">
                <a16:creationId xmlns="" xmlns:a16="http://schemas.microsoft.com/office/drawing/2014/main" id="{E9AF9E10-F4A8-BC47-BEF6-6BF1CDECA025}"/>
              </a:ext>
            </a:extLst>
          </p:cNvPr>
          <p:cNvSpPr>
            <a:spLocks noChangeArrowheads="1"/>
          </p:cNvSpPr>
          <p:nvPr/>
        </p:nvSpPr>
        <p:spPr bwMode="auto">
          <a:xfrm>
            <a:off x="1733943" y="827377"/>
            <a:ext cx="11304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378" fontAlgn="base">
              <a:spcBef>
                <a:spcPct val="0"/>
              </a:spcBef>
              <a:spcAft>
                <a:spcPct val="0"/>
              </a:spcAft>
              <a:defRPr/>
            </a:pPr>
            <a:r>
              <a:rPr lang="en-US" altLang="en-US" sz="1800" b="1" dirty="0">
                <a:solidFill>
                  <a:srgbClr val="606060"/>
                </a:solidFill>
              </a:rPr>
              <a:t>LC922</a:t>
            </a:r>
            <a:endParaRPr lang="en-US" altLang="en-US" sz="1800" i="1" dirty="0">
              <a:solidFill>
                <a:srgbClr val="606060"/>
              </a:solidFill>
            </a:endParaRPr>
          </a:p>
        </p:txBody>
      </p:sp>
      <p:sp>
        <p:nvSpPr>
          <p:cNvPr id="44" name="Rectangle 43">
            <a:extLst>
              <a:ext uri="{FF2B5EF4-FFF2-40B4-BE49-F238E27FC236}">
                <a16:creationId xmlns="" xmlns:a16="http://schemas.microsoft.com/office/drawing/2014/main" id="{E9AF9E10-F4A8-BC47-BEF6-6BF1CDECA025}"/>
              </a:ext>
            </a:extLst>
          </p:cNvPr>
          <p:cNvSpPr>
            <a:spLocks noChangeArrowheads="1"/>
          </p:cNvSpPr>
          <p:nvPr/>
        </p:nvSpPr>
        <p:spPr bwMode="auto">
          <a:xfrm>
            <a:off x="6322599" y="823629"/>
            <a:ext cx="11304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378" fontAlgn="base">
              <a:spcBef>
                <a:spcPct val="0"/>
              </a:spcBef>
              <a:spcAft>
                <a:spcPct val="0"/>
              </a:spcAft>
              <a:defRPr/>
            </a:pPr>
            <a:r>
              <a:rPr lang="en-US" altLang="en-US" sz="1800" b="1" dirty="0">
                <a:solidFill>
                  <a:srgbClr val="606060"/>
                </a:solidFill>
              </a:rPr>
              <a:t>A</a:t>
            </a:r>
            <a:r>
              <a:rPr lang="en-US" altLang="en-US" sz="1800" b="1" dirty="0" smtClean="0">
                <a:solidFill>
                  <a:srgbClr val="606060"/>
                </a:solidFill>
              </a:rPr>
              <a:t>C922</a:t>
            </a:r>
            <a:endParaRPr lang="en-US" altLang="en-US" sz="1800" i="1" dirty="0">
              <a:solidFill>
                <a:srgbClr val="606060"/>
              </a:solidFill>
            </a:endParaRPr>
          </a:p>
        </p:txBody>
      </p:sp>
      <p:sp>
        <p:nvSpPr>
          <p:cNvPr id="8" name="Rectangle 7"/>
          <p:cNvSpPr/>
          <p:nvPr/>
        </p:nvSpPr>
        <p:spPr>
          <a:xfrm>
            <a:off x="5049217" y="4055083"/>
            <a:ext cx="3665127" cy="646331"/>
          </a:xfrm>
          <a:prstGeom prst="rect">
            <a:avLst/>
          </a:prstGeom>
        </p:spPr>
        <p:txBody>
          <a:bodyPr wrap="square">
            <a:spAutoFit/>
          </a:bodyPr>
          <a:lstStyle/>
          <a:p>
            <a:pPr algn="ctr" defTabSz="685783">
              <a:defRPr/>
            </a:pPr>
            <a:r>
              <a:rPr lang="en-US" altLang="en-US" sz="1200" kern="0" dirty="0"/>
              <a:t>Power AC922 delivers </a:t>
            </a:r>
            <a:r>
              <a:rPr lang="en-US" altLang="en-US" sz="1200" kern="0" dirty="0">
                <a:solidFill>
                  <a:schemeClr val="accent3"/>
                </a:solidFill>
              </a:rPr>
              <a:t>2x </a:t>
            </a:r>
            <a:r>
              <a:rPr lang="en-US" altLang="en-US" sz="1200" kern="0" dirty="0" smtClean="0">
                <a:solidFill>
                  <a:schemeClr val="accent3"/>
                </a:solidFill>
              </a:rPr>
              <a:t>faster insights</a:t>
            </a:r>
            <a:r>
              <a:rPr lang="en-US" altLang="en-US" sz="1200" kern="0" dirty="0" smtClean="0"/>
              <a:t> for</a:t>
            </a:r>
            <a:br>
              <a:rPr lang="en-US" altLang="en-US" sz="1200" kern="0" dirty="0" smtClean="0"/>
            </a:br>
            <a:r>
              <a:rPr lang="en-US" altLang="en-US" sz="1200" kern="0" dirty="0" smtClean="0">
                <a:solidFill>
                  <a:srgbClr val="00B050"/>
                </a:solidFill>
              </a:rPr>
              <a:t>GPU accelerated</a:t>
            </a:r>
            <a:r>
              <a:rPr lang="en-US" altLang="en-US" sz="1200" kern="0" dirty="0" smtClean="0"/>
              <a:t> K-means </a:t>
            </a:r>
            <a:r>
              <a:rPr lang="en-US" altLang="en-US" sz="1200" kern="0" dirty="0"/>
              <a:t>clustering workload than Intel Xeon SP Gold 6150 based servers</a:t>
            </a:r>
          </a:p>
        </p:txBody>
      </p:sp>
      <p:cxnSp>
        <p:nvCxnSpPr>
          <p:cNvPr id="15" name="Straight Arrow Connector 14">
            <a:extLst>
              <a:ext uri="{FF2B5EF4-FFF2-40B4-BE49-F238E27FC236}">
                <a16:creationId xmlns="" xmlns:a16="http://schemas.microsoft.com/office/drawing/2014/main" id="{E63C8C74-71FC-4624-8248-02FE58B58B3F}"/>
              </a:ext>
            </a:extLst>
          </p:cNvPr>
          <p:cNvCxnSpPr>
            <a:cxnSpLocks/>
          </p:cNvCxnSpPr>
          <p:nvPr/>
        </p:nvCxnSpPr>
        <p:spPr bwMode="auto">
          <a:xfrm>
            <a:off x="8924263" y="2181559"/>
            <a:ext cx="8388" cy="550348"/>
          </a:xfrm>
          <a:prstGeom prst="straightConnector1">
            <a:avLst/>
          </a:prstGeom>
          <a:noFill/>
          <a:ln w="190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extBox 15">
            <a:extLst>
              <a:ext uri="{FF2B5EF4-FFF2-40B4-BE49-F238E27FC236}">
                <a16:creationId xmlns="" xmlns:a16="http://schemas.microsoft.com/office/drawing/2014/main" id="{D4387A33-DF83-44B6-8AF2-787715722318}"/>
              </a:ext>
            </a:extLst>
          </p:cNvPr>
          <p:cNvSpPr txBox="1"/>
          <p:nvPr/>
        </p:nvSpPr>
        <p:spPr>
          <a:xfrm rot="16200000">
            <a:off x="8249170" y="2258024"/>
            <a:ext cx="1101570" cy="246221"/>
          </a:xfrm>
          <a:prstGeom prst="rect">
            <a:avLst/>
          </a:prstGeom>
          <a:noFill/>
        </p:spPr>
        <p:txBody>
          <a:bodyPr wrap="square">
            <a:spAutoFit/>
          </a:bodyPr>
          <a:lstStyle/>
          <a:p>
            <a:pPr defTabSz="685783">
              <a:defRPr/>
            </a:pPr>
            <a:r>
              <a:rPr lang="en-US" sz="1000" dirty="0">
                <a:solidFill>
                  <a:srgbClr val="000000"/>
                </a:solidFill>
              </a:rPr>
              <a:t>Lower is better</a:t>
            </a:r>
          </a:p>
        </p:txBody>
      </p:sp>
      <p:cxnSp>
        <p:nvCxnSpPr>
          <p:cNvPr id="34" name="Straight Arrow Connector 33">
            <a:extLst>
              <a:ext uri="{FF2B5EF4-FFF2-40B4-BE49-F238E27FC236}">
                <a16:creationId xmlns="" xmlns:a16="http://schemas.microsoft.com/office/drawing/2014/main" id="{E63C8C74-71FC-4624-8248-02FE58B58B3F}"/>
              </a:ext>
            </a:extLst>
          </p:cNvPr>
          <p:cNvCxnSpPr>
            <a:cxnSpLocks/>
          </p:cNvCxnSpPr>
          <p:nvPr/>
        </p:nvCxnSpPr>
        <p:spPr bwMode="auto">
          <a:xfrm>
            <a:off x="4184260" y="2198918"/>
            <a:ext cx="8388" cy="550348"/>
          </a:xfrm>
          <a:prstGeom prst="straightConnector1">
            <a:avLst/>
          </a:prstGeom>
          <a:noFill/>
          <a:ln w="190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Box 34">
            <a:extLst>
              <a:ext uri="{FF2B5EF4-FFF2-40B4-BE49-F238E27FC236}">
                <a16:creationId xmlns="" xmlns:a16="http://schemas.microsoft.com/office/drawing/2014/main" id="{D4387A33-DF83-44B6-8AF2-787715722318}"/>
              </a:ext>
            </a:extLst>
          </p:cNvPr>
          <p:cNvSpPr txBox="1"/>
          <p:nvPr/>
        </p:nvSpPr>
        <p:spPr>
          <a:xfrm rot="16200000">
            <a:off x="3509167" y="2275383"/>
            <a:ext cx="1101570" cy="246221"/>
          </a:xfrm>
          <a:prstGeom prst="rect">
            <a:avLst/>
          </a:prstGeom>
          <a:noFill/>
        </p:spPr>
        <p:txBody>
          <a:bodyPr wrap="square">
            <a:spAutoFit/>
          </a:bodyPr>
          <a:lstStyle/>
          <a:p>
            <a:pPr defTabSz="685783">
              <a:defRPr/>
            </a:pPr>
            <a:r>
              <a:rPr lang="en-US" sz="1000" dirty="0">
                <a:solidFill>
                  <a:srgbClr val="000000"/>
                </a:solidFill>
              </a:rPr>
              <a:t>Lower is better</a:t>
            </a:r>
          </a:p>
        </p:txBody>
      </p:sp>
    </p:spTree>
    <p:extLst>
      <p:ext uri="{BB962C8B-B14F-4D97-AF65-F5344CB8AC3E}">
        <p14:creationId xmlns:p14="http://schemas.microsoft.com/office/powerpoint/2010/main" val="253905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07-05 at 3.45.50 AM.png"/>
          <p:cNvPicPr>
            <a:picLocks noChangeAspect="1"/>
          </p:cNvPicPr>
          <p:nvPr/>
        </p:nvPicPr>
        <p:blipFill rotWithShape="1">
          <a:blip r:embed="rId3" cstate="print">
            <a:extLst>
              <a:ext uri="{28A0092B-C50C-407E-A947-70E740481C1C}">
                <a14:useLocalDpi xmlns:a14="http://schemas.microsoft.com/office/drawing/2010/main"/>
              </a:ext>
            </a:extLst>
          </a:blip>
          <a:srcRect l="-29" t="-1" r="-79" b="-37"/>
          <a:stretch/>
        </p:blipFill>
        <p:spPr>
          <a:xfrm>
            <a:off x="0" y="1"/>
            <a:ext cx="9155575" cy="5157568"/>
          </a:xfrm>
          <a:prstGeom prst="rect">
            <a:avLst/>
          </a:prstGeom>
          <a:effectLst/>
        </p:spPr>
      </p:pic>
      <p:sp>
        <p:nvSpPr>
          <p:cNvPr id="2" name="Title 1"/>
          <p:cNvSpPr>
            <a:spLocks noGrp="1"/>
          </p:cNvSpPr>
          <p:nvPr>
            <p:ph type="title"/>
          </p:nvPr>
        </p:nvSpPr>
        <p:spPr>
          <a:xfrm>
            <a:off x="622139" y="316913"/>
            <a:ext cx="5720787" cy="381000"/>
          </a:xfrm>
        </p:spPr>
        <p:txBody>
          <a:bodyPr/>
          <a:lstStyle/>
          <a:p>
            <a:r>
              <a:rPr lang="en-US" dirty="0">
                <a:solidFill>
                  <a:srgbClr val="004600"/>
                </a:solidFill>
                <a:effectLst>
                  <a:glow rad="127000">
                    <a:schemeClr val="bg2"/>
                  </a:glow>
                </a:effectLst>
                <a:latin typeface="Arial" panose="020B0604020202020204" pitchFamily="34" charset="0"/>
                <a:cs typeface="Arial" panose="020B0604020202020204" pitchFamily="34" charset="0"/>
              </a:rPr>
              <a:t>Try IBM </a:t>
            </a:r>
            <a:r>
              <a:rPr lang="en-US" dirty="0" smtClean="0">
                <a:solidFill>
                  <a:srgbClr val="004600"/>
                </a:solidFill>
                <a:effectLst>
                  <a:glow rad="127000">
                    <a:schemeClr val="bg2"/>
                  </a:glow>
                </a:effectLst>
                <a:latin typeface="Arial" panose="020B0604020202020204" pitchFamily="34" charset="0"/>
                <a:cs typeface="Arial" panose="020B0604020202020204" pitchFamily="34" charset="0"/>
              </a:rPr>
              <a:t>Watson Studio Local today</a:t>
            </a:r>
            <a:r>
              <a:rPr lang="en-US" dirty="0">
                <a:solidFill>
                  <a:srgbClr val="004600"/>
                </a:solidFill>
                <a:effectLst>
                  <a:glow rad="127000">
                    <a:schemeClr val="bg2"/>
                  </a:glow>
                </a:effectLst>
                <a:latin typeface="Arial" panose="020B0604020202020204" pitchFamily="34" charset="0"/>
                <a:cs typeface="Arial" panose="020B0604020202020204" pitchFamily="34" charset="0"/>
              </a:rPr>
              <a:t>!</a:t>
            </a:r>
          </a:p>
        </p:txBody>
      </p:sp>
      <p:sp>
        <p:nvSpPr>
          <p:cNvPr id="14" name="Rectangle 13"/>
          <p:cNvSpPr/>
          <p:nvPr/>
        </p:nvSpPr>
        <p:spPr>
          <a:xfrm>
            <a:off x="3099655" y="4026808"/>
            <a:ext cx="5827301" cy="738664"/>
          </a:xfrm>
          <a:prstGeom prst="rect">
            <a:avLst/>
          </a:prstGeom>
        </p:spPr>
        <p:txBody>
          <a:bodyPr wrap="none">
            <a:spAutoFit/>
          </a:bodyPr>
          <a:lstStyle/>
          <a:p>
            <a:pPr algn="r"/>
            <a:r>
              <a:rPr lang="en-US" sz="1800" dirty="0" smtClean="0">
                <a:solidFill>
                  <a:schemeClr val="bg2"/>
                </a:solidFill>
                <a:effectLst/>
              </a:rPr>
              <a:t>WSL includes </a:t>
            </a:r>
            <a:r>
              <a:rPr lang="en-US" sz="1800" b="1" dirty="0" smtClean="0">
                <a:solidFill>
                  <a:schemeClr val="bg2"/>
                </a:solidFill>
                <a:effectLst/>
              </a:rPr>
              <a:t>60 day free trial license</a:t>
            </a:r>
          </a:p>
          <a:p>
            <a:pPr marL="173038" indent="-173038" algn="r">
              <a:buFont typeface="Arial" panose="020B0604020202020204" pitchFamily="34" charset="0"/>
              <a:buChar char="•"/>
            </a:pPr>
            <a:endParaRPr lang="en-US" sz="600" dirty="0">
              <a:solidFill>
                <a:schemeClr val="bg2"/>
              </a:solidFill>
              <a:effectLst/>
            </a:endParaRPr>
          </a:p>
          <a:p>
            <a:pPr algn="r"/>
            <a:r>
              <a:rPr lang="en-US" sz="1800" dirty="0">
                <a:solidFill>
                  <a:schemeClr val="bg2"/>
                </a:solidFill>
                <a:effectLst/>
              </a:rPr>
              <a:t>https://</a:t>
            </a:r>
            <a:r>
              <a:rPr lang="en-US" sz="1800" dirty="0" smtClean="0">
                <a:solidFill>
                  <a:schemeClr val="bg2"/>
                </a:solidFill>
                <a:effectLst/>
              </a:rPr>
              <a:t>www.ibm.com/products/data-science-experience</a:t>
            </a:r>
            <a:endParaRPr lang="en-US" sz="1800" dirty="0">
              <a:solidFill>
                <a:schemeClr val="bg2"/>
              </a:solidFill>
              <a:effectLst/>
            </a:endParaRPr>
          </a:p>
        </p:txBody>
      </p:sp>
    </p:spTree>
    <p:extLst>
      <p:ext uri="{BB962C8B-B14F-4D97-AF65-F5344CB8AC3E}">
        <p14:creationId xmlns:p14="http://schemas.microsoft.com/office/powerpoint/2010/main" val="3006402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123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7236" y="2265218"/>
            <a:ext cx="5611091" cy="707886"/>
          </a:xfrm>
          <a:prstGeom prst="rect">
            <a:avLst/>
          </a:prstGeom>
          <a:noFill/>
        </p:spPr>
        <p:txBody>
          <a:bodyPr wrap="square" rtlCol="0">
            <a:spAutoFit/>
          </a:bodyPr>
          <a:lstStyle/>
          <a:p>
            <a:pPr algn="ctr"/>
            <a:r>
              <a:rPr lang="en-US" sz="4000" b="1" dirty="0" smtClean="0"/>
              <a:t>BACKUP SLIDES</a:t>
            </a:r>
            <a:endParaRPr lang="en-US" sz="4000" b="1" dirty="0"/>
          </a:p>
        </p:txBody>
      </p:sp>
    </p:spTree>
    <p:extLst>
      <p:ext uri="{BB962C8B-B14F-4D97-AF65-F5344CB8AC3E}">
        <p14:creationId xmlns:p14="http://schemas.microsoft.com/office/powerpoint/2010/main" val="2391570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88897" y="2988432"/>
            <a:ext cx="7566211" cy="1887454"/>
          </a:xfrm>
          <a:prstGeom prst="rect">
            <a:avLst/>
          </a:prstGeom>
          <a:solidFill>
            <a:schemeClr val="bg2"/>
          </a:solidFill>
          <a:ln w="25400" cap="flat" cmpd="sng" algn="ctr">
            <a:solidFill>
              <a:srgbClr val="003BC9">
                <a:shade val="50000"/>
              </a:srgbClr>
            </a:solidFill>
            <a:prstDash val="solid"/>
          </a:ln>
          <a:effectLst/>
          <a:extLst/>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Rectangle 9"/>
          <p:cNvSpPr/>
          <p:nvPr/>
        </p:nvSpPr>
        <p:spPr bwMode="auto">
          <a:xfrm>
            <a:off x="788897" y="896747"/>
            <a:ext cx="7566211" cy="1873347"/>
          </a:xfrm>
          <a:prstGeom prst="rect">
            <a:avLst/>
          </a:prstGeom>
          <a:solidFill>
            <a:schemeClr val="bg2"/>
          </a:solidFill>
          <a:ln w="25400" cap="flat" cmpd="sng" algn="ctr">
            <a:solidFill>
              <a:srgbClr val="003BC9">
                <a:shade val="50000"/>
              </a:srgbClr>
            </a:solidFill>
            <a:prstDash val="solid"/>
          </a:ln>
          <a:effectLst/>
          <a:extLst/>
        </p:spPr>
        <p:txBody>
          <a:bodyPr/>
          <a:lstStyle/>
          <a:p>
            <a:pPr marL="0" marR="0" lvl="0" indent="0"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62818" name="Title 1"/>
          <p:cNvSpPr>
            <a:spLocks noGrp="1"/>
          </p:cNvSpPr>
          <p:nvPr>
            <p:ph type="title"/>
          </p:nvPr>
        </p:nvSpPr>
        <p:spPr>
          <a:xfrm>
            <a:off x="228600" y="201168"/>
            <a:ext cx="5311588" cy="381000"/>
          </a:xfrm>
        </p:spPr>
        <p:txBody>
          <a:bodyPr/>
          <a:lstStyle/>
          <a:p>
            <a:pPr eaLnBrk="1" hangingPunct="1"/>
            <a:r>
              <a:rPr lang="en-US" altLang="en-US" dirty="0"/>
              <a:t>Data Science: Two Main Interests</a:t>
            </a:r>
          </a:p>
        </p:txBody>
      </p:sp>
      <p:sp>
        <p:nvSpPr>
          <p:cNvPr id="9" name="Content Placeholder 2"/>
          <p:cNvSpPr txBox="1">
            <a:spLocks/>
          </p:cNvSpPr>
          <p:nvPr/>
        </p:nvSpPr>
        <p:spPr>
          <a:xfrm>
            <a:off x="932332" y="993189"/>
            <a:ext cx="4860413" cy="171415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100"/>
              </a:spcBef>
              <a:spcAft>
                <a:spcPts val="0"/>
              </a:spcAft>
              <a:buClrTx/>
              <a:buSzTx/>
              <a:buFont typeface="Arial"/>
              <a:buNone/>
              <a:tabLst/>
              <a:defRPr/>
            </a:pPr>
            <a:r>
              <a:rPr kumimoji="0" lang="en-US" altLang="en-US" b="1" i="0" strike="noStrike" kern="1200" cap="none" spc="0" normalizeH="0" baseline="0" noProof="0" dirty="0" smtClean="0">
                <a:ln>
                  <a:noFill/>
                </a:ln>
                <a:solidFill>
                  <a:schemeClr val="accent3"/>
                </a:solidFill>
                <a:effectLst/>
                <a:uLnTx/>
                <a:uFillTx/>
                <a:latin typeface="Arial"/>
                <a:cs typeface="Arial" charset="0"/>
              </a:rPr>
              <a:t>Exploration: </a:t>
            </a:r>
            <a:r>
              <a:rPr kumimoji="0" lang="en-US" altLang="en-US" b="0" i="0" u="none" strike="noStrike" kern="1200" cap="none" spc="0" normalizeH="0" baseline="0" noProof="0" dirty="0" smtClean="0">
                <a:ln>
                  <a:noFill/>
                </a:ln>
                <a:solidFill>
                  <a:srgbClr val="000000"/>
                </a:solidFill>
                <a:effectLst/>
                <a:uLnTx/>
                <a:uFillTx/>
                <a:latin typeface="Arial"/>
                <a:cs typeface="Arial" charset="0"/>
              </a:rPr>
              <a:t>There is no specific attribute we want to predict. Instead, we want to understand the structure present in the data. Are there clusters? Non-obvious relationships?</a:t>
            </a:r>
          </a:p>
          <a:p>
            <a:pPr marL="233363" marR="0" lvl="0" indent="-117475" algn="l" defTabSz="457200" rtl="0" eaLnBrk="1" fontAlgn="auto" latinLnBrk="0" hangingPunct="1">
              <a:lnSpc>
                <a:spcPct val="100000"/>
              </a:lnSpc>
              <a:spcBef>
                <a:spcPts val="15"/>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latin typeface="Arial"/>
                <a:cs typeface="Arial" charset="0"/>
              </a:rPr>
              <a:t>Often referred to as “unsupervised learning”</a:t>
            </a:r>
          </a:p>
          <a:p>
            <a:pPr marL="233363" marR="0" lvl="0" indent="-117475" algn="l" defTabSz="457200" rtl="0" eaLnBrk="1" fontAlgn="auto" latinLnBrk="0" hangingPunct="1">
              <a:lnSpc>
                <a:spcPct val="100000"/>
              </a:lnSpc>
              <a:spcBef>
                <a:spcPts val="15"/>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latin typeface="Arial"/>
                <a:cs typeface="Arial" charset="0"/>
              </a:rPr>
              <a:t>Example: K-means clustering</a:t>
            </a:r>
          </a:p>
          <a:p>
            <a:pPr marL="0" marR="0" lvl="0" indent="0" algn="l" defTabSz="457200" rtl="0" eaLnBrk="1" fontAlgn="auto" latinLnBrk="0" hangingPunct="1">
              <a:lnSpc>
                <a:spcPct val="100000"/>
              </a:lnSpc>
              <a:spcBef>
                <a:spcPts val="1100"/>
              </a:spcBef>
              <a:spcAft>
                <a:spcPts val="0"/>
              </a:spcAft>
              <a:buClrTx/>
              <a:buSzTx/>
              <a:buFont typeface="Arial"/>
              <a:buNone/>
              <a:tabLst/>
              <a:defRPr/>
            </a:pPr>
            <a:r>
              <a:rPr kumimoji="0" lang="en-US" altLang="en-US" b="1" i="0" u="none" strike="noStrike" kern="1200" cap="none" spc="0" normalizeH="0" baseline="0" noProof="0" dirty="0" smtClean="0">
                <a:ln>
                  <a:noFill/>
                </a:ln>
                <a:solidFill>
                  <a:srgbClr val="000000"/>
                </a:solidFill>
                <a:effectLst/>
                <a:uLnTx/>
                <a:uFillTx/>
                <a:latin typeface="Arial"/>
                <a:cs typeface="Arial" charset="0"/>
              </a:rPr>
              <a:t>Use Cases:</a:t>
            </a:r>
            <a:r>
              <a:rPr kumimoji="0" lang="en-US" altLang="en-US" b="0" i="0" u="none" strike="noStrike" kern="1200" cap="none" spc="0" normalizeH="0" baseline="0" noProof="0" dirty="0" smtClean="0">
                <a:ln>
                  <a:noFill/>
                </a:ln>
                <a:solidFill>
                  <a:srgbClr val="000000"/>
                </a:solidFill>
                <a:effectLst/>
                <a:uLnTx/>
                <a:uFillTx/>
                <a:latin typeface="Arial"/>
                <a:cs typeface="Arial" charset="0"/>
              </a:rPr>
              <a:t> Understanding categories of customers,</a:t>
            </a:r>
            <a:br>
              <a:rPr kumimoji="0" lang="en-US" altLang="en-US" b="0" i="0" u="none" strike="noStrike" kern="1200" cap="none" spc="0" normalizeH="0" baseline="0" noProof="0" dirty="0" smtClean="0">
                <a:ln>
                  <a:noFill/>
                </a:ln>
                <a:solidFill>
                  <a:srgbClr val="000000"/>
                </a:solidFill>
                <a:effectLst/>
                <a:uLnTx/>
                <a:uFillTx/>
                <a:latin typeface="Arial"/>
                <a:cs typeface="Arial" charset="0"/>
              </a:rPr>
            </a:br>
            <a:r>
              <a:rPr kumimoji="0" lang="en-US" altLang="en-US" b="0" i="0" u="none" strike="noStrike" kern="1200" cap="none" spc="0" normalizeH="0" baseline="0" noProof="0" dirty="0" smtClean="0">
                <a:ln>
                  <a:noFill/>
                </a:ln>
                <a:solidFill>
                  <a:srgbClr val="000000"/>
                </a:solidFill>
                <a:effectLst/>
                <a:uLnTx/>
                <a:uFillTx/>
                <a:latin typeface="Arial"/>
                <a:cs typeface="Arial" charset="0"/>
              </a:rPr>
              <a:t>		</a:t>
            </a:r>
            <a:r>
              <a:rPr kumimoji="0" lang="en-US" altLang="en-US" b="0" i="0" u="none" strike="noStrike" kern="1200" cap="none" spc="0" normalizeH="0" noProof="0" dirty="0" smtClean="0">
                <a:ln>
                  <a:noFill/>
                </a:ln>
                <a:solidFill>
                  <a:srgbClr val="000000"/>
                </a:solidFill>
                <a:effectLst/>
                <a:uLnTx/>
                <a:uFillTx/>
                <a:latin typeface="Arial"/>
                <a:cs typeface="Arial" charset="0"/>
              </a:rPr>
              <a:t>  </a:t>
            </a:r>
            <a:r>
              <a:rPr kumimoji="0" lang="en-US" altLang="en-US" b="0" i="0" u="none" strike="noStrike" kern="1200" cap="none" spc="0" normalizeH="0" baseline="0" noProof="0" dirty="0" smtClean="0">
                <a:ln>
                  <a:noFill/>
                </a:ln>
                <a:solidFill>
                  <a:srgbClr val="000000"/>
                </a:solidFill>
                <a:effectLst/>
                <a:uLnTx/>
                <a:uFillTx/>
                <a:latin typeface="Arial"/>
                <a:cs typeface="Arial" charset="0"/>
              </a:rPr>
              <a:t>cross-selling opportunities,</a:t>
            </a:r>
            <a:r>
              <a:rPr kumimoji="0" lang="en-US" altLang="en-US" b="0" i="0" u="none" strike="noStrike" kern="1200" cap="none" spc="0" normalizeH="0" noProof="0" dirty="0" smtClean="0">
                <a:ln>
                  <a:noFill/>
                </a:ln>
                <a:solidFill>
                  <a:srgbClr val="000000"/>
                </a:solidFill>
                <a:effectLst/>
                <a:uLnTx/>
                <a:uFillTx/>
                <a:latin typeface="Arial"/>
                <a:cs typeface="Arial" charset="0"/>
              </a:rPr>
              <a:t> …</a:t>
            </a:r>
            <a:endParaRPr kumimoji="0" lang="en-US" altLang="en-US" b="0" i="0" u="none" strike="noStrike" kern="1200" cap="none" spc="0" normalizeH="0" baseline="0" noProof="0" dirty="0">
              <a:ln>
                <a:noFill/>
              </a:ln>
              <a:solidFill>
                <a:srgbClr val="000000"/>
              </a:solidFill>
              <a:effectLst/>
              <a:uLnTx/>
              <a:uFillTx/>
              <a:latin typeface="Arial"/>
              <a:cs typeface="Arial" charset="0"/>
            </a:endParaRPr>
          </a:p>
        </p:txBody>
      </p:sp>
      <p:pic>
        <p:nvPicPr>
          <p:cNvPr id="11" name="Picture 9" descr="http://uraniuminvestingnews.com/files/2011/07/Uranium-Exploration-Hotspot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30785" y="1087106"/>
            <a:ext cx="22145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362538" y="3080449"/>
            <a:ext cx="4858100" cy="1708160"/>
          </a:xfrm>
          <a:prstGeom prst="rect">
            <a:avLst/>
          </a:prstGeom>
        </p:spPr>
        <p:txBody>
          <a:bodyPr wrap="square">
            <a:spAutoFit/>
          </a:bodyPr>
          <a:lstStyle/>
          <a:p>
            <a:pPr marL="0" marR="0" lvl="0" indent="0" defTabSz="914400" eaLnBrk="1" fontAlgn="auto" latinLnBrk="0" hangingPunct="1">
              <a:lnSpc>
                <a:spcPct val="100000"/>
              </a:lnSpc>
              <a:spcBef>
                <a:spcPct val="50000"/>
              </a:spcBef>
              <a:spcAft>
                <a:spcPts val="0"/>
              </a:spcAft>
              <a:buClr>
                <a:srgbClr val="000000"/>
              </a:buClr>
              <a:buSzTx/>
              <a:buFontTx/>
              <a:buNone/>
              <a:tabLst/>
              <a:defRPr/>
            </a:pPr>
            <a:r>
              <a:rPr kumimoji="0" lang="en-US" altLang="en-US" sz="1400" b="1" i="0" u="none" strike="noStrike" kern="0" cap="none" spc="0" normalizeH="0" baseline="0" noProof="0" dirty="0" smtClean="0">
                <a:ln>
                  <a:noFill/>
                </a:ln>
                <a:solidFill>
                  <a:schemeClr val="accent3"/>
                </a:solidFill>
                <a:effectLst/>
                <a:uLnTx/>
                <a:uFillTx/>
              </a:rPr>
              <a:t>Prediction</a:t>
            </a:r>
            <a:r>
              <a:rPr kumimoji="0" lang="en-US" altLang="en-US" sz="1400" b="1" i="0" u="none" strike="noStrike" kern="0" cap="none" spc="0" normalizeH="0" baseline="0" noProof="0" dirty="0">
                <a:ln>
                  <a:noFill/>
                </a:ln>
                <a:solidFill>
                  <a:schemeClr val="accent3"/>
                </a:solidFill>
                <a:effectLst/>
                <a:uLnTx/>
                <a:uFillTx/>
              </a:rPr>
              <a:t>:</a:t>
            </a:r>
            <a:r>
              <a:rPr kumimoji="0" lang="en-US" altLang="en-US" sz="1400" b="0" i="0" u="none" strike="noStrike" kern="0" cap="none" spc="0" normalizeH="0" baseline="0" noProof="0" dirty="0">
                <a:ln>
                  <a:noFill/>
                </a:ln>
                <a:solidFill>
                  <a:srgbClr val="4F81BD"/>
                </a:solidFill>
                <a:effectLst/>
                <a:uLnTx/>
                <a:uFillTx/>
              </a:rPr>
              <a:t> </a:t>
            </a:r>
            <a:r>
              <a:rPr kumimoji="0" lang="en-US" altLang="en-US" sz="1400" b="0" i="0" u="none" strike="noStrike" kern="0" cap="none" spc="0" normalizeH="0" baseline="0" noProof="0" dirty="0" smtClean="0">
                <a:ln>
                  <a:noFill/>
                </a:ln>
                <a:solidFill>
                  <a:srgbClr val="000000"/>
                </a:solidFill>
                <a:effectLst/>
                <a:uLnTx/>
                <a:uFillTx/>
              </a:rPr>
              <a:t>The </a:t>
            </a:r>
            <a:r>
              <a:rPr kumimoji="0" lang="en-US" altLang="en-US" sz="1400" b="0" i="0" u="none" strike="noStrike" kern="0" cap="none" spc="0" normalizeH="0" baseline="0" noProof="0" dirty="0">
                <a:ln>
                  <a:noFill/>
                </a:ln>
                <a:solidFill>
                  <a:srgbClr val="000000"/>
                </a:solidFill>
                <a:effectLst/>
                <a:uLnTx/>
                <a:uFillTx/>
              </a:rPr>
              <a:t>data contains a particular attribute (called the target attribute) and we want to learn how the target attribute depends on the other attributes.</a:t>
            </a:r>
          </a:p>
          <a:p>
            <a:pPr marL="233363" marR="0" lvl="0" indent="-115888" defTabSz="914400" eaLnBrk="1" fontAlgn="auto" latinLnBrk="0" hangingPunct="1">
              <a:lnSpc>
                <a:spcPct val="100000"/>
              </a:lnSpc>
              <a:spcBef>
                <a:spcPts val="15"/>
              </a:spcBef>
              <a:spcAft>
                <a:spcPts val="0"/>
              </a:spcAft>
              <a:buClr>
                <a:srgbClr val="000000"/>
              </a:buClr>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000000"/>
                </a:solidFill>
                <a:effectLst/>
                <a:uLnTx/>
                <a:uFillTx/>
              </a:rPr>
              <a:t>Also referred to as “supervised learning”</a:t>
            </a:r>
          </a:p>
          <a:p>
            <a:pPr marL="233363" marR="0" lvl="0" indent="-115888" defTabSz="914400" eaLnBrk="1" fontAlgn="auto" latinLnBrk="0" hangingPunct="1">
              <a:lnSpc>
                <a:spcPct val="100000"/>
              </a:lnSpc>
              <a:spcBef>
                <a:spcPts val="15"/>
              </a:spcBef>
              <a:spcAft>
                <a:spcPts val="0"/>
              </a:spcAft>
              <a:buClr>
                <a:srgbClr val="000000"/>
              </a:buClr>
              <a:buSzTx/>
              <a:buFont typeface="Arial" panose="020B0604020202020204" pitchFamily="34" charset="0"/>
              <a:buChar char="•"/>
              <a:tabLst/>
              <a:defRPr/>
            </a:pPr>
            <a:r>
              <a:rPr kumimoji="0" lang="en-US" altLang="en-US" sz="1400" b="0" i="0" u="none" strike="noStrike" kern="0" cap="none" spc="0" normalizeH="0" baseline="0" noProof="0" dirty="0" smtClean="0">
                <a:ln>
                  <a:noFill/>
                </a:ln>
                <a:solidFill>
                  <a:srgbClr val="000000"/>
                </a:solidFill>
                <a:effectLst/>
                <a:uLnTx/>
                <a:uFillTx/>
              </a:rPr>
              <a:t>Example: Support </a:t>
            </a:r>
            <a:r>
              <a:rPr kumimoji="0" lang="en-US" altLang="en-US" sz="1400" b="0" i="0" u="none" strike="noStrike" kern="0" cap="none" spc="0" normalizeH="0" baseline="0" noProof="0" dirty="0">
                <a:ln>
                  <a:noFill/>
                </a:ln>
                <a:solidFill>
                  <a:srgbClr val="000000"/>
                </a:solidFill>
                <a:effectLst/>
                <a:uLnTx/>
                <a:uFillTx/>
              </a:rPr>
              <a:t>vector machines</a:t>
            </a:r>
          </a:p>
          <a:p>
            <a:pPr marL="0" marR="0" lvl="0" indent="0" defTabSz="914400" eaLnBrk="1" fontAlgn="auto" latinLnBrk="0" hangingPunct="1">
              <a:lnSpc>
                <a:spcPct val="100000"/>
              </a:lnSpc>
              <a:spcBef>
                <a:spcPct val="50000"/>
              </a:spcBef>
              <a:spcAft>
                <a:spcPts val="0"/>
              </a:spcAft>
              <a:buClr>
                <a:srgbClr val="000000"/>
              </a:buClr>
              <a:buSzTx/>
              <a:buFontTx/>
              <a:buNone/>
              <a:tabLst/>
              <a:defRPr/>
            </a:pPr>
            <a:r>
              <a:rPr kumimoji="0" lang="en-US" altLang="en-US" sz="1400" b="1" i="0" u="none" strike="noStrike" kern="0" cap="none" spc="0" normalizeH="0" baseline="0" noProof="0" dirty="0">
                <a:ln>
                  <a:noFill/>
                </a:ln>
                <a:solidFill>
                  <a:srgbClr val="000000"/>
                </a:solidFill>
                <a:effectLst/>
                <a:uLnTx/>
                <a:uFillTx/>
              </a:rPr>
              <a:t>Use </a:t>
            </a:r>
            <a:r>
              <a:rPr kumimoji="0" lang="en-US" altLang="en-US" sz="1400" b="1" i="0" u="none" strike="noStrike" kern="0" cap="none" spc="0" normalizeH="0" baseline="0" noProof="0" dirty="0" smtClean="0">
                <a:ln>
                  <a:noFill/>
                </a:ln>
                <a:solidFill>
                  <a:srgbClr val="000000"/>
                </a:solidFill>
                <a:effectLst/>
                <a:uLnTx/>
                <a:uFillTx/>
              </a:rPr>
              <a:t>Cases:</a:t>
            </a:r>
            <a:r>
              <a:rPr kumimoji="0" lang="en-US" altLang="en-US" sz="1400" b="0" i="0" u="none" strike="noStrike" kern="0" cap="none" spc="0" normalizeH="0" baseline="0" noProof="0" dirty="0" smtClean="0">
                <a:ln>
                  <a:noFill/>
                </a:ln>
                <a:solidFill>
                  <a:srgbClr val="000000"/>
                </a:solidFill>
                <a:effectLst/>
                <a:uLnTx/>
                <a:uFillTx/>
              </a:rPr>
              <a:t> Building </a:t>
            </a:r>
            <a:r>
              <a:rPr kumimoji="0" lang="en-US" altLang="en-US" sz="1400" b="0" i="0" u="none" strike="noStrike" kern="0" cap="none" spc="0" normalizeH="0" baseline="0" noProof="0" dirty="0">
                <a:ln>
                  <a:noFill/>
                </a:ln>
                <a:solidFill>
                  <a:srgbClr val="000000"/>
                </a:solidFill>
                <a:effectLst/>
                <a:uLnTx/>
                <a:uFillTx/>
              </a:rPr>
              <a:t>a model to predict </a:t>
            </a:r>
            <a:r>
              <a:rPr kumimoji="0" lang="en-US" altLang="en-US" sz="1400" b="0" i="0" u="none" strike="noStrike" kern="0" cap="none" spc="0" normalizeH="0" baseline="0" noProof="0" dirty="0" smtClean="0">
                <a:ln>
                  <a:noFill/>
                </a:ln>
                <a:solidFill>
                  <a:srgbClr val="000000"/>
                </a:solidFill>
                <a:effectLst/>
                <a:uLnTx/>
                <a:uFillTx/>
              </a:rPr>
              <a:t>customer</a:t>
            </a:r>
            <a:br>
              <a:rPr kumimoji="0" lang="en-US" altLang="en-US" sz="1400" b="0" i="0" u="none" strike="noStrike" kern="0" cap="none" spc="0" normalizeH="0" baseline="0" noProof="0" dirty="0" smtClean="0">
                <a:ln>
                  <a:noFill/>
                </a:ln>
                <a:solidFill>
                  <a:srgbClr val="000000"/>
                </a:solidFill>
                <a:effectLst/>
                <a:uLnTx/>
                <a:uFillTx/>
              </a:rPr>
            </a:br>
            <a:r>
              <a:rPr kumimoji="0" lang="en-US" altLang="en-US" sz="1400" b="0" i="0" u="none" strike="noStrike" kern="0" cap="none" spc="0" normalizeH="0" baseline="0" noProof="0" dirty="0" smtClean="0">
                <a:ln>
                  <a:noFill/>
                </a:ln>
                <a:solidFill>
                  <a:srgbClr val="000000"/>
                </a:solidFill>
                <a:effectLst/>
                <a:uLnTx/>
                <a:uFillTx/>
              </a:rPr>
              <a:t>	</a:t>
            </a:r>
            <a:r>
              <a:rPr kumimoji="0" lang="en-US" altLang="en-US" sz="1400" b="0" i="0" u="none" strike="noStrike" kern="0" cap="none" spc="0" normalizeH="0" noProof="0" dirty="0" smtClean="0">
                <a:ln>
                  <a:noFill/>
                </a:ln>
                <a:solidFill>
                  <a:srgbClr val="000000"/>
                </a:solidFill>
                <a:effectLst/>
                <a:uLnTx/>
                <a:uFillTx/>
              </a:rPr>
              <a:t>  </a:t>
            </a:r>
            <a:r>
              <a:rPr kumimoji="0" lang="en-US" altLang="en-US" sz="1400" b="0" i="0" u="none" strike="noStrike" kern="0" cap="none" spc="0" normalizeH="0" baseline="0" noProof="0" dirty="0" smtClean="0">
                <a:ln>
                  <a:noFill/>
                </a:ln>
                <a:solidFill>
                  <a:srgbClr val="000000"/>
                </a:solidFill>
                <a:effectLst/>
                <a:uLnTx/>
                <a:uFillTx/>
              </a:rPr>
              <a:t>churn</a:t>
            </a:r>
            <a:r>
              <a:rPr kumimoji="0" lang="en-US" altLang="en-US" sz="1400" b="0" i="0" u="none" strike="noStrike" kern="0" cap="none" spc="0" normalizeH="0" baseline="0" noProof="0" dirty="0">
                <a:ln>
                  <a:noFill/>
                </a:ln>
                <a:solidFill>
                  <a:srgbClr val="000000"/>
                </a:solidFill>
                <a:effectLst/>
                <a:uLnTx/>
                <a:uFillTx/>
              </a:rPr>
              <a:t>, fraud, </a:t>
            </a:r>
            <a:r>
              <a:rPr kumimoji="0" lang="en-US" altLang="en-US" sz="1400" b="0" i="0" u="none" strike="noStrike" kern="0" cap="none" spc="0" normalizeH="0" baseline="0" noProof="0" dirty="0" smtClean="0">
                <a:ln>
                  <a:noFill/>
                </a:ln>
                <a:solidFill>
                  <a:srgbClr val="000000"/>
                </a:solidFill>
                <a:effectLst/>
                <a:uLnTx/>
                <a:uFillTx/>
              </a:rPr>
              <a:t>…</a:t>
            </a:r>
            <a:endParaRPr kumimoji="0" lang="en-US" altLang="en-US" sz="1400" b="0" i="0" u="none" strike="noStrike" kern="0" cap="none" spc="0" normalizeH="0" baseline="0" noProof="0" dirty="0">
              <a:ln>
                <a:noFill/>
              </a:ln>
              <a:solidFill>
                <a:srgbClr val="000000"/>
              </a:solidFill>
              <a:effectLst/>
              <a:uLnTx/>
              <a:uFillTx/>
            </a:endParaRPr>
          </a:p>
        </p:txBody>
      </p:sp>
      <p:pic>
        <p:nvPicPr>
          <p:cNvPr id="14" name="Picture 15" descr="http://www.clickz.com/IMG/686/243686/future-predictions-370x22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3017" y="3263606"/>
            <a:ext cx="2214563" cy="137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0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 xmlns:a16="http://schemas.microsoft.com/office/drawing/2014/main" id="{F87958C1-0B9A-B043-817E-64F2A2A20E78}"/>
              </a:ext>
            </a:extLst>
          </p:cNvPr>
          <p:cNvSpPr/>
          <p:nvPr/>
        </p:nvSpPr>
        <p:spPr>
          <a:xfrm>
            <a:off x="1589852" y="1101846"/>
            <a:ext cx="6087414" cy="1853344"/>
          </a:xfrm>
          <a:prstGeom prst="roundRect">
            <a:avLst/>
          </a:prstGeom>
          <a:solidFill>
            <a:schemeClr val="accent1">
              <a:alpha val="12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29" name="Title 1">
            <a:extLst>
              <a:ext uri="{FF2B5EF4-FFF2-40B4-BE49-F238E27FC236}">
                <a16:creationId xmlns="" xmlns:a16="http://schemas.microsoft.com/office/drawing/2014/main" id="{58E0BBE1-C189-EF47-9E51-5C3F5319BE24}"/>
              </a:ext>
            </a:extLst>
          </p:cNvPr>
          <p:cNvSpPr txBox="1">
            <a:spLocks/>
          </p:cNvSpPr>
          <p:nvPr/>
        </p:nvSpPr>
        <p:spPr>
          <a:xfrm>
            <a:off x="366550" y="501935"/>
            <a:ext cx="8515950" cy="534590"/>
          </a:xfrm>
          <a:prstGeom prst="rect">
            <a:avLst/>
          </a:prstGeom>
        </p:spPr>
        <p:txBody>
          <a:bodyPr/>
          <a:lstStyle>
            <a:lvl1pPr algn="l" defTabSz="609585" rtl="0" eaLnBrk="1" latinLnBrk="0" hangingPunct="1">
              <a:lnSpc>
                <a:spcPct val="90000"/>
              </a:lnSpc>
              <a:spcBef>
                <a:spcPct val="0"/>
              </a:spcBef>
              <a:buNone/>
              <a:defRPr sz="3200" kern="1200">
                <a:solidFill>
                  <a:schemeClr val="tx1"/>
                </a:solidFill>
                <a:latin typeface="+mj-lt"/>
                <a:ea typeface="Arial" charset="0"/>
                <a:cs typeface="Arial" charset="0"/>
              </a:defRPr>
            </a:lvl1pPr>
          </a:lstStyle>
          <a:p>
            <a:r>
              <a:rPr lang="en-US" sz="1350" b="1" i="1" dirty="0">
                <a:latin typeface="+mn-lt"/>
                <a:ea typeface="Calibri" charset="0"/>
                <a:cs typeface="Calibri" charset="0"/>
              </a:rPr>
              <a:t>Drive data scientist productivity and faster insights with </a:t>
            </a:r>
            <a:r>
              <a:rPr lang="en-US" sz="1350" b="1" i="1" dirty="0" smtClean="0">
                <a:latin typeface="+mn-lt"/>
                <a:ea typeface="Calibri" charset="0"/>
                <a:cs typeface="Calibri" charset="0"/>
              </a:rPr>
              <a:t>Watson Studio Local (WSL) on </a:t>
            </a:r>
            <a:r>
              <a:rPr lang="en-US" sz="1350" b="1" i="1" dirty="0">
                <a:latin typeface="+mn-lt"/>
                <a:ea typeface="Calibri" charset="0"/>
                <a:cs typeface="Calibri" charset="0"/>
              </a:rPr>
              <a:t>a versatile, highly scalable LC922 server paired with </a:t>
            </a:r>
            <a:r>
              <a:rPr lang="en-US" sz="1350" b="1" i="1" dirty="0" smtClean="0">
                <a:latin typeface="+mn-lt"/>
                <a:ea typeface="Calibri" charset="0"/>
                <a:cs typeface="Calibri" charset="0"/>
              </a:rPr>
              <a:t>an industry </a:t>
            </a:r>
            <a:r>
              <a:rPr lang="en-US" sz="1350" b="1" i="1" dirty="0">
                <a:latin typeface="+mn-lt"/>
                <a:ea typeface="Calibri" charset="0"/>
                <a:cs typeface="Calibri" charset="0"/>
              </a:rPr>
              <a:t>leading GPU accelerated AC922 server</a:t>
            </a:r>
            <a:endParaRPr lang="en-US" sz="1350" b="1" i="1" dirty="0">
              <a:latin typeface="+mn-lt"/>
            </a:endParaRPr>
          </a:p>
        </p:txBody>
      </p:sp>
      <p:sp>
        <p:nvSpPr>
          <p:cNvPr id="30" name="TextBox 29">
            <a:extLst>
              <a:ext uri="{FF2B5EF4-FFF2-40B4-BE49-F238E27FC236}">
                <a16:creationId xmlns="" xmlns:a16="http://schemas.microsoft.com/office/drawing/2014/main" id="{5DD73791-72A3-0546-A0D2-ED71B4CF3689}"/>
              </a:ext>
            </a:extLst>
          </p:cNvPr>
          <p:cNvSpPr txBox="1"/>
          <p:nvPr/>
        </p:nvSpPr>
        <p:spPr>
          <a:xfrm>
            <a:off x="1589853" y="1757233"/>
            <a:ext cx="444481" cy="973824"/>
          </a:xfrm>
          <a:prstGeom prst="rect">
            <a:avLst/>
          </a:prstGeom>
          <a:noFill/>
        </p:spPr>
        <p:txBody>
          <a:bodyPr vert="vert270" wrap="square" rtlCol="0">
            <a:spAutoFit/>
          </a:bodyPr>
          <a:lstStyle/>
          <a:p>
            <a:pPr algn="ctr" fontAlgn="base">
              <a:spcBef>
                <a:spcPct val="0"/>
              </a:spcBef>
              <a:spcAft>
                <a:spcPct val="0"/>
              </a:spcAft>
            </a:pPr>
            <a:r>
              <a:rPr lang="en-US" sz="844" dirty="0">
                <a:solidFill>
                  <a:prstClr val="black"/>
                </a:solidFill>
                <a:ea typeface="SimSun" pitchFamily="2" charset="-122"/>
                <a:cs typeface="Arial" charset="0"/>
              </a:rPr>
              <a:t>Kubernetes Cluster</a:t>
            </a:r>
          </a:p>
        </p:txBody>
      </p:sp>
      <p:grpSp>
        <p:nvGrpSpPr>
          <p:cNvPr id="31" name="Group 30">
            <a:extLst>
              <a:ext uri="{FF2B5EF4-FFF2-40B4-BE49-F238E27FC236}">
                <a16:creationId xmlns="" xmlns:a16="http://schemas.microsoft.com/office/drawing/2014/main" id="{3AAE6842-1F67-C64B-A6FB-2A3A4B2B823D}"/>
              </a:ext>
            </a:extLst>
          </p:cNvPr>
          <p:cNvGrpSpPr/>
          <p:nvPr/>
        </p:nvGrpSpPr>
        <p:grpSpPr>
          <a:xfrm>
            <a:off x="6269841" y="1218972"/>
            <a:ext cx="1322544" cy="1653872"/>
            <a:chOff x="1895098" y="3137534"/>
            <a:chExt cx="1331927" cy="2728779"/>
          </a:xfrm>
        </p:grpSpPr>
        <p:sp>
          <p:nvSpPr>
            <p:cNvPr id="32" name="Rounded Rectangle 31">
              <a:extLst>
                <a:ext uri="{FF2B5EF4-FFF2-40B4-BE49-F238E27FC236}">
                  <a16:creationId xmlns="" xmlns:a16="http://schemas.microsoft.com/office/drawing/2014/main" id="{D201AA26-C719-C04F-9EE1-056CFE460C41}"/>
                </a:ext>
              </a:extLst>
            </p:cNvPr>
            <p:cNvSpPr/>
            <p:nvPr/>
          </p:nvSpPr>
          <p:spPr>
            <a:xfrm>
              <a:off x="2138560" y="3137534"/>
              <a:ext cx="1088465" cy="25202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33" name="Rounded Rectangle 32">
              <a:extLst>
                <a:ext uri="{FF2B5EF4-FFF2-40B4-BE49-F238E27FC236}">
                  <a16:creationId xmlns="" xmlns:a16="http://schemas.microsoft.com/office/drawing/2014/main" id="{41550D35-B6B4-BD4A-9543-5D50825976D5}"/>
                </a:ext>
              </a:extLst>
            </p:cNvPr>
            <p:cNvSpPr/>
            <p:nvPr/>
          </p:nvSpPr>
          <p:spPr>
            <a:xfrm>
              <a:off x="2027036" y="3231954"/>
              <a:ext cx="1088465" cy="25202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34" name="Rounded Rectangle 33">
              <a:extLst>
                <a:ext uri="{FF2B5EF4-FFF2-40B4-BE49-F238E27FC236}">
                  <a16:creationId xmlns="" xmlns:a16="http://schemas.microsoft.com/office/drawing/2014/main" id="{93D58101-31C8-EE4C-84CF-06CFA4331EB1}"/>
                </a:ext>
              </a:extLst>
            </p:cNvPr>
            <p:cNvSpPr/>
            <p:nvPr/>
          </p:nvSpPr>
          <p:spPr>
            <a:xfrm>
              <a:off x="1917531" y="3346015"/>
              <a:ext cx="1088465" cy="252029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35" name="Rectangle 34">
              <a:extLst>
                <a:ext uri="{FF2B5EF4-FFF2-40B4-BE49-F238E27FC236}">
                  <a16:creationId xmlns="" xmlns:a16="http://schemas.microsoft.com/office/drawing/2014/main" id="{09AB63DF-572B-C84A-91D8-F4BECC8BDA47}"/>
                </a:ext>
              </a:extLst>
            </p:cNvPr>
            <p:cNvSpPr/>
            <p:nvPr/>
          </p:nvSpPr>
          <p:spPr>
            <a:xfrm rot="5400000">
              <a:off x="2185829" y="5043094"/>
              <a:ext cx="568356" cy="73346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Cloudant</a:t>
              </a:r>
            </a:p>
          </p:txBody>
        </p:sp>
        <p:sp>
          <p:nvSpPr>
            <p:cNvPr id="36" name="Rectangle 35">
              <a:extLst>
                <a:ext uri="{FF2B5EF4-FFF2-40B4-BE49-F238E27FC236}">
                  <a16:creationId xmlns="" xmlns:a16="http://schemas.microsoft.com/office/drawing/2014/main" id="{B3A83395-F39E-034C-9E74-22E34A8960AA}"/>
                </a:ext>
              </a:extLst>
            </p:cNvPr>
            <p:cNvSpPr/>
            <p:nvPr/>
          </p:nvSpPr>
          <p:spPr>
            <a:xfrm rot="5400000">
              <a:off x="2185829" y="4407024"/>
              <a:ext cx="568356" cy="73346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Object Store</a:t>
              </a:r>
            </a:p>
          </p:txBody>
        </p:sp>
        <p:sp>
          <p:nvSpPr>
            <p:cNvPr id="37" name="Rectangle 36">
              <a:extLst>
                <a:ext uri="{FF2B5EF4-FFF2-40B4-BE49-F238E27FC236}">
                  <a16:creationId xmlns="" xmlns:a16="http://schemas.microsoft.com/office/drawing/2014/main" id="{E56916FE-ECFC-5142-ADFC-2C0D14C94B50}"/>
                </a:ext>
              </a:extLst>
            </p:cNvPr>
            <p:cNvSpPr/>
            <p:nvPr/>
          </p:nvSpPr>
          <p:spPr>
            <a:xfrm rot="5400000">
              <a:off x="2355945" y="3624288"/>
              <a:ext cx="228123" cy="73346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Redis</a:t>
              </a:r>
            </a:p>
          </p:txBody>
        </p:sp>
        <p:sp>
          <p:nvSpPr>
            <p:cNvPr id="38" name="Rectangle 37">
              <a:extLst>
                <a:ext uri="{FF2B5EF4-FFF2-40B4-BE49-F238E27FC236}">
                  <a16:creationId xmlns="" xmlns:a16="http://schemas.microsoft.com/office/drawing/2014/main" id="{A51F04C4-0B68-BF4D-8D0F-D922B26F2943}"/>
                </a:ext>
              </a:extLst>
            </p:cNvPr>
            <p:cNvSpPr/>
            <p:nvPr/>
          </p:nvSpPr>
          <p:spPr>
            <a:xfrm rot="5400000">
              <a:off x="2355945" y="3949411"/>
              <a:ext cx="228123" cy="733464"/>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Gluster</a:t>
              </a:r>
            </a:p>
          </p:txBody>
        </p:sp>
        <p:sp>
          <p:nvSpPr>
            <p:cNvPr id="39" name="TextBox 38">
              <a:extLst>
                <a:ext uri="{FF2B5EF4-FFF2-40B4-BE49-F238E27FC236}">
                  <a16:creationId xmlns="" xmlns:a16="http://schemas.microsoft.com/office/drawing/2014/main" id="{3CF013AA-08F7-E244-BB53-C6FC0A1660C0}"/>
                </a:ext>
              </a:extLst>
            </p:cNvPr>
            <p:cNvSpPr txBox="1"/>
            <p:nvPr/>
          </p:nvSpPr>
          <p:spPr>
            <a:xfrm>
              <a:off x="1895098" y="3375317"/>
              <a:ext cx="1110898" cy="323730"/>
            </a:xfrm>
            <a:prstGeom prst="rect">
              <a:avLst/>
            </a:prstGeom>
            <a:noFill/>
          </p:spPr>
          <p:txBody>
            <a:bodyPr wrap="square" rtlCol="0">
              <a:spAutoFit/>
            </a:bodyPr>
            <a:lstStyle/>
            <a:p>
              <a:pPr algn="ctr" fontAlgn="base">
                <a:spcBef>
                  <a:spcPct val="0"/>
                </a:spcBef>
                <a:spcAft>
                  <a:spcPct val="0"/>
                </a:spcAft>
              </a:pPr>
              <a:r>
                <a:rPr lang="en-US" sz="675" dirty="0">
                  <a:solidFill>
                    <a:prstClr val="black"/>
                  </a:solidFill>
                  <a:ea typeface="SimSun" pitchFamily="2" charset="-122"/>
                  <a:cs typeface="Arial" charset="0"/>
                </a:rPr>
                <a:t>Storage Servers</a:t>
              </a:r>
            </a:p>
          </p:txBody>
        </p:sp>
      </p:grpSp>
      <p:grpSp>
        <p:nvGrpSpPr>
          <p:cNvPr id="40" name="Group 39">
            <a:extLst>
              <a:ext uri="{FF2B5EF4-FFF2-40B4-BE49-F238E27FC236}">
                <a16:creationId xmlns="" xmlns:a16="http://schemas.microsoft.com/office/drawing/2014/main" id="{A4E9A1E1-4CAA-834B-B09A-9DFEC1CFDA93}"/>
              </a:ext>
            </a:extLst>
          </p:cNvPr>
          <p:cNvGrpSpPr/>
          <p:nvPr/>
        </p:nvGrpSpPr>
        <p:grpSpPr>
          <a:xfrm>
            <a:off x="1832311" y="1200484"/>
            <a:ext cx="1010609" cy="1668485"/>
            <a:chOff x="6265588" y="2992365"/>
            <a:chExt cx="1406042" cy="2966194"/>
          </a:xfrm>
        </p:grpSpPr>
        <p:sp>
          <p:nvSpPr>
            <p:cNvPr id="41" name="Rounded Rectangle 40">
              <a:extLst>
                <a:ext uri="{FF2B5EF4-FFF2-40B4-BE49-F238E27FC236}">
                  <a16:creationId xmlns="" xmlns:a16="http://schemas.microsoft.com/office/drawing/2014/main" id="{DA8B2CBF-FE7F-3047-891F-ED2BE5270EC6}"/>
                </a:ext>
              </a:extLst>
            </p:cNvPr>
            <p:cNvSpPr/>
            <p:nvPr/>
          </p:nvSpPr>
          <p:spPr>
            <a:xfrm>
              <a:off x="6527489" y="2992365"/>
              <a:ext cx="1144141" cy="28303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2" name="Rounded Rectangle 41">
              <a:extLst>
                <a:ext uri="{FF2B5EF4-FFF2-40B4-BE49-F238E27FC236}">
                  <a16:creationId xmlns="" xmlns:a16="http://schemas.microsoft.com/office/drawing/2014/main" id="{DE53F487-53BD-1149-A7EF-54BAF6325D53}"/>
                </a:ext>
              </a:extLst>
            </p:cNvPr>
            <p:cNvSpPr/>
            <p:nvPr/>
          </p:nvSpPr>
          <p:spPr>
            <a:xfrm>
              <a:off x="6398431" y="3065171"/>
              <a:ext cx="1165382" cy="28303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3" name="Rounded Rectangle 42">
              <a:extLst>
                <a:ext uri="{FF2B5EF4-FFF2-40B4-BE49-F238E27FC236}">
                  <a16:creationId xmlns="" xmlns:a16="http://schemas.microsoft.com/office/drawing/2014/main" id="{49453086-BEB3-8740-A5C7-EFE446B7A4AF}"/>
                </a:ext>
              </a:extLst>
            </p:cNvPr>
            <p:cNvSpPr/>
            <p:nvPr/>
          </p:nvSpPr>
          <p:spPr>
            <a:xfrm>
              <a:off x="6265588" y="3128226"/>
              <a:ext cx="1179447" cy="28303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44" name="Rectangle 43">
              <a:extLst>
                <a:ext uri="{FF2B5EF4-FFF2-40B4-BE49-F238E27FC236}">
                  <a16:creationId xmlns="" xmlns:a16="http://schemas.microsoft.com/office/drawing/2014/main" id="{8657D9B0-5086-6840-AF10-2FB294126DB3}"/>
                </a:ext>
              </a:extLst>
            </p:cNvPr>
            <p:cNvSpPr/>
            <p:nvPr/>
          </p:nvSpPr>
          <p:spPr>
            <a:xfrm rot="5400000">
              <a:off x="6390404" y="4798022"/>
              <a:ext cx="936728" cy="1009819"/>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Kubernetes Master Components</a:t>
              </a:r>
            </a:p>
          </p:txBody>
        </p:sp>
        <p:sp>
          <p:nvSpPr>
            <p:cNvPr id="45" name="Rectangle 44">
              <a:extLst>
                <a:ext uri="{FF2B5EF4-FFF2-40B4-BE49-F238E27FC236}">
                  <a16:creationId xmlns="" xmlns:a16="http://schemas.microsoft.com/office/drawing/2014/main" id="{738B6AAE-5CE4-C14F-BE77-0EA431733528}"/>
                </a:ext>
              </a:extLst>
            </p:cNvPr>
            <p:cNvSpPr/>
            <p:nvPr/>
          </p:nvSpPr>
          <p:spPr>
            <a:xfrm rot="5400000">
              <a:off x="6568048" y="3993639"/>
              <a:ext cx="581439" cy="1009819"/>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pPr>
              <a:r>
                <a:rPr lang="en-US" sz="675" kern="0" dirty="0">
                  <a:solidFill>
                    <a:prstClr val="white"/>
                  </a:solidFill>
                  <a:ea typeface="HelvNeue for IBM" charset="0"/>
                  <a:cs typeface="HelvNeue for IBM" charset="0"/>
                  <a:sym typeface="HelvNeue Medium for IBM"/>
                </a:rPr>
                <a:t>Metering Monitoring</a:t>
              </a:r>
            </a:p>
          </p:txBody>
        </p:sp>
        <p:sp>
          <p:nvSpPr>
            <p:cNvPr id="46" name="Rectangle 45">
              <a:extLst>
                <a:ext uri="{FF2B5EF4-FFF2-40B4-BE49-F238E27FC236}">
                  <a16:creationId xmlns="" xmlns:a16="http://schemas.microsoft.com/office/drawing/2014/main" id="{86948212-80F6-4746-B580-B2D24AC80664}"/>
                </a:ext>
              </a:extLst>
            </p:cNvPr>
            <p:cNvSpPr/>
            <p:nvPr/>
          </p:nvSpPr>
          <p:spPr>
            <a:xfrm rot="5400000">
              <a:off x="6590205" y="3383952"/>
              <a:ext cx="537126" cy="1009816"/>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pPr>
              <a:r>
                <a:rPr lang="en-US" sz="675" kern="0" dirty="0">
                  <a:solidFill>
                    <a:prstClr val="white"/>
                  </a:solidFill>
                  <a:ea typeface="HelvNeue for IBM" charset="0"/>
                  <a:cs typeface="HelvNeue for IBM" charset="0"/>
                  <a:sym typeface="HelvNeue Medium for IBM"/>
                </a:rPr>
                <a:t>Admin Dashboards</a:t>
              </a:r>
            </a:p>
          </p:txBody>
        </p:sp>
        <p:sp>
          <p:nvSpPr>
            <p:cNvPr id="47" name="TextBox 46">
              <a:extLst>
                <a:ext uri="{FF2B5EF4-FFF2-40B4-BE49-F238E27FC236}">
                  <a16:creationId xmlns="" xmlns:a16="http://schemas.microsoft.com/office/drawing/2014/main" id="{538AE3DE-BDF3-2C4B-BD88-2338306FCF12}"/>
                </a:ext>
              </a:extLst>
            </p:cNvPr>
            <p:cNvSpPr txBox="1"/>
            <p:nvPr/>
          </p:nvSpPr>
          <p:spPr>
            <a:xfrm>
              <a:off x="6282210" y="3148212"/>
              <a:ext cx="1110898" cy="348814"/>
            </a:xfrm>
            <a:prstGeom prst="rect">
              <a:avLst/>
            </a:prstGeom>
            <a:noFill/>
          </p:spPr>
          <p:txBody>
            <a:bodyPr wrap="square" rtlCol="0">
              <a:spAutoFit/>
            </a:bodyPr>
            <a:lstStyle/>
            <a:p>
              <a:pPr algn="ctr" fontAlgn="base">
                <a:spcBef>
                  <a:spcPct val="0"/>
                </a:spcBef>
                <a:spcAft>
                  <a:spcPct val="0"/>
                </a:spcAft>
              </a:pPr>
              <a:r>
                <a:rPr lang="en-US" sz="675" dirty="0">
                  <a:solidFill>
                    <a:prstClr val="black"/>
                  </a:solidFill>
                  <a:ea typeface="SimSun" pitchFamily="2" charset="-122"/>
                  <a:cs typeface="Arial" charset="0"/>
                </a:rPr>
                <a:t>Control Servers</a:t>
              </a:r>
            </a:p>
          </p:txBody>
        </p:sp>
      </p:grpSp>
      <p:grpSp>
        <p:nvGrpSpPr>
          <p:cNvPr id="48" name="Group 47">
            <a:extLst>
              <a:ext uri="{FF2B5EF4-FFF2-40B4-BE49-F238E27FC236}">
                <a16:creationId xmlns="" xmlns:a16="http://schemas.microsoft.com/office/drawing/2014/main" id="{36E327D8-EC37-5D49-972E-AB0EFD45610A}"/>
              </a:ext>
            </a:extLst>
          </p:cNvPr>
          <p:cNvGrpSpPr/>
          <p:nvPr/>
        </p:nvGrpSpPr>
        <p:grpSpPr>
          <a:xfrm>
            <a:off x="2934408" y="1218972"/>
            <a:ext cx="3278074" cy="1670483"/>
            <a:chOff x="3327392" y="2801720"/>
            <a:chExt cx="2844751" cy="3311037"/>
          </a:xfrm>
        </p:grpSpPr>
        <p:sp>
          <p:nvSpPr>
            <p:cNvPr id="49" name="Rounded Rectangle 48">
              <a:extLst>
                <a:ext uri="{FF2B5EF4-FFF2-40B4-BE49-F238E27FC236}">
                  <a16:creationId xmlns="" xmlns:a16="http://schemas.microsoft.com/office/drawing/2014/main" id="{2DD8D379-5147-D74B-9A20-CC9A58F58931}"/>
                </a:ext>
              </a:extLst>
            </p:cNvPr>
            <p:cNvSpPr/>
            <p:nvPr/>
          </p:nvSpPr>
          <p:spPr>
            <a:xfrm>
              <a:off x="3520020" y="2801720"/>
              <a:ext cx="2652123" cy="31602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50" name="Rounded Rectangle 49">
              <a:extLst>
                <a:ext uri="{FF2B5EF4-FFF2-40B4-BE49-F238E27FC236}">
                  <a16:creationId xmlns="" xmlns:a16="http://schemas.microsoft.com/office/drawing/2014/main" id="{2852E080-7F73-A44C-8A45-6B6521C28AF4}"/>
                </a:ext>
              </a:extLst>
            </p:cNvPr>
            <p:cNvSpPr/>
            <p:nvPr/>
          </p:nvSpPr>
          <p:spPr>
            <a:xfrm>
              <a:off x="3423878" y="2865647"/>
              <a:ext cx="2652123" cy="316024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51" name="Rounded Rectangle 50">
              <a:extLst>
                <a:ext uri="{FF2B5EF4-FFF2-40B4-BE49-F238E27FC236}">
                  <a16:creationId xmlns="" xmlns:a16="http://schemas.microsoft.com/office/drawing/2014/main" id="{AC908936-4636-4340-BD62-6D9248A5A392}"/>
                </a:ext>
              </a:extLst>
            </p:cNvPr>
            <p:cNvSpPr/>
            <p:nvPr/>
          </p:nvSpPr>
          <p:spPr>
            <a:xfrm>
              <a:off x="3327392" y="2952511"/>
              <a:ext cx="2652123" cy="31602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760" dirty="0">
                <a:solidFill>
                  <a:prstClr val="white"/>
                </a:solidFill>
              </a:endParaRPr>
            </a:p>
          </p:txBody>
        </p:sp>
        <p:sp>
          <p:nvSpPr>
            <p:cNvPr id="52" name="Rectangle 51">
              <a:extLst>
                <a:ext uri="{FF2B5EF4-FFF2-40B4-BE49-F238E27FC236}">
                  <a16:creationId xmlns="" xmlns:a16="http://schemas.microsoft.com/office/drawing/2014/main" id="{C23B876C-B6E6-BD4F-9F5E-BE5FF4DF9C6B}"/>
                </a:ext>
              </a:extLst>
            </p:cNvPr>
            <p:cNvSpPr/>
            <p:nvPr/>
          </p:nvSpPr>
          <p:spPr>
            <a:xfrm rot="5400000">
              <a:off x="5183925" y="4187044"/>
              <a:ext cx="641603" cy="624848"/>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Project Service</a:t>
              </a:r>
            </a:p>
          </p:txBody>
        </p:sp>
        <p:sp>
          <p:nvSpPr>
            <p:cNvPr id="53" name="Rectangle 52">
              <a:extLst>
                <a:ext uri="{FF2B5EF4-FFF2-40B4-BE49-F238E27FC236}">
                  <a16:creationId xmlns="" xmlns:a16="http://schemas.microsoft.com/office/drawing/2014/main" id="{B5936586-26F0-6044-B64E-91ED92DDB6B8}"/>
                </a:ext>
              </a:extLst>
            </p:cNvPr>
            <p:cNvSpPr/>
            <p:nvPr/>
          </p:nvSpPr>
          <p:spPr>
            <a:xfrm rot="5400000">
              <a:off x="4109311" y="4176151"/>
              <a:ext cx="334537" cy="1693838"/>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Spark Service</a:t>
              </a:r>
            </a:p>
          </p:txBody>
        </p:sp>
        <p:sp>
          <p:nvSpPr>
            <p:cNvPr id="54" name="Rectangle 53">
              <a:extLst>
                <a:ext uri="{FF2B5EF4-FFF2-40B4-BE49-F238E27FC236}">
                  <a16:creationId xmlns="" xmlns:a16="http://schemas.microsoft.com/office/drawing/2014/main" id="{2F9F2171-875C-8B47-9ABE-D6DB37665E7D}"/>
                </a:ext>
              </a:extLst>
            </p:cNvPr>
            <p:cNvSpPr/>
            <p:nvPr/>
          </p:nvSpPr>
          <p:spPr>
            <a:xfrm rot="5400000">
              <a:off x="4510529" y="2299075"/>
              <a:ext cx="228123" cy="2389859"/>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NGINX     </a:t>
              </a:r>
            </a:p>
          </p:txBody>
        </p:sp>
        <p:sp>
          <p:nvSpPr>
            <p:cNvPr id="55" name="Rectangle 54">
              <a:extLst>
                <a:ext uri="{FF2B5EF4-FFF2-40B4-BE49-F238E27FC236}">
                  <a16:creationId xmlns="" xmlns:a16="http://schemas.microsoft.com/office/drawing/2014/main" id="{47574753-F61B-2644-88E4-D123DEC3FF55}"/>
                </a:ext>
              </a:extLst>
            </p:cNvPr>
            <p:cNvSpPr/>
            <p:nvPr/>
          </p:nvSpPr>
          <p:spPr>
            <a:xfrm rot="5400000">
              <a:off x="4456657" y="2649744"/>
              <a:ext cx="335143" cy="238584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smtClean="0">
                  <a:solidFill>
                    <a:prstClr val="white"/>
                  </a:solidFill>
                  <a:ea typeface="HelvNeue for IBM" charset="0"/>
                  <a:cs typeface="HelvNeue for IBM" charset="0"/>
                  <a:sym typeface="HelvNeue Medium for IBM"/>
                </a:rPr>
                <a:t>WSL </a:t>
              </a:r>
              <a:r>
                <a:rPr lang="en-US" sz="675" kern="0" dirty="0">
                  <a:solidFill>
                    <a:prstClr val="white"/>
                  </a:solidFill>
                  <a:ea typeface="HelvNeue for IBM" charset="0"/>
                  <a:cs typeface="HelvNeue for IBM" charset="0"/>
                  <a:sym typeface="HelvNeue Medium for IBM"/>
                </a:rPr>
                <a:t>UI Service</a:t>
              </a:r>
              <a:endParaRPr lang="en-US" sz="450" kern="0" dirty="0">
                <a:solidFill>
                  <a:prstClr val="white"/>
                </a:solidFill>
                <a:ea typeface="HelvNeue for IBM" charset="0"/>
                <a:cs typeface="HelvNeue for IBM" charset="0"/>
                <a:sym typeface="HelvNeue Medium for IBM"/>
              </a:endParaRPr>
            </a:p>
          </p:txBody>
        </p:sp>
        <p:sp>
          <p:nvSpPr>
            <p:cNvPr id="56" name="Rectangle 55">
              <a:extLst>
                <a:ext uri="{FF2B5EF4-FFF2-40B4-BE49-F238E27FC236}">
                  <a16:creationId xmlns="" xmlns:a16="http://schemas.microsoft.com/office/drawing/2014/main" id="{5DDB362D-D33C-234F-8BCE-8743C14930F1}"/>
                </a:ext>
              </a:extLst>
            </p:cNvPr>
            <p:cNvSpPr/>
            <p:nvPr/>
          </p:nvSpPr>
          <p:spPr>
            <a:xfrm rot="5400000">
              <a:off x="3547739" y="4058218"/>
              <a:ext cx="641604" cy="882504"/>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Jupyter Notebook Service</a:t>
              </a:r>
            </a:p>
          </p:txBody>
        </p:sp>
        <p:sp>
          <p:nvSpPr>
            <p:cNvPr id="57" name="Rectangle 56">
              <a:extLst>
                <a:ext uri="{FF2B5EF4-FFF2-40B4-BE49-F238E27FC236}">
                  <a16:creationId xmlns="" xmlns:a16="http://schemas.microsoft.com/office/drawing/2014/main" id="{76725632-4B94-1241-AFC3-EF33E4672BEC}"/>
                </a:ext>
              </a:extLst>
            </p:cNvPr>
            <p:cNvSpPr/>
            <p:nvPr/>
          </p:nvSpPr>
          <p:spPr>
            <a:xfrm rot="5400000">
              <a:off x="4514538" y="5085550"/>
              <a:ext cx="412362" cy="795675"/>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Analytic Libraries</a:t>
              </a:r>
            </a:p>
          </p:txBody>
        </p:sp>
        <p:sp>
          <p:nvSpPr>
            <p:cNvPr id="58" name="Rectangle 57">
              <a:extLst>
                <a:ext uri="{FF2B5EF4-FFF2-40B4-BE49-F238E27FC236}">
                  <a16:creationId xmlns="" xmlns:a16="http://schemas.microsoft.com/office/drawing/2014/main" id="{79DA27EC-9AE6-C445-85F9-48D774267EB3}"/>
                </a:ext>
              </a:extLst>
            </p:cNvPr>
            <p:cNvSpPr/>
            <p:nvPr/>
          </p:nvSpPr>
          <p:spPr>
            <a:xfrm rot="5400000">
              <a:off x="4395845" y="4092618"/>
              <a:ext cx="641605" cy="813703"/>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RStudio Service</a:t>
              </a:r>
            </a:p>
          </p:txBody>
        </p:sp>
        <p:sp>
          <p:nvSpPr>
            <p:cNvPr id="59" name="TextBox 58">
              <a:extLst>
                <a:ext uri="{FF2B5EF4-FFF2-40B4-BE49-F238E27FC236}">
                  <a16:creationId xmlns="" xmlns:a16="http://schemas.microsoft.com/office/drawing/2014/main" id="{34747BD5-6C10-764C-AE84-4DFA3AD5DC43}"/>
                </a:ext>
              </a:extLst>
            </p:cNvPr>
            <p:cNvSpPr txBox="1"/>
            <p:nvPr/>
          </p:nvSpPr>
          <p:spPr>
            <a:xfrm>
              <a:off x="4063401" y="2924681"/>
              <a:ext cx="1110897" cy="388901"/>
            </a:xfrm>
            <a:prstGeom prst="rect">
              <a:avLst/>
            </a:prstGeom>
            <a:noFill/>
          </p:spPr>
          <p:txBody>
            <a:bodyPr wrap="square" rtlCol="0">
              <a:spAutoFit/>
            </a:bodyPr>
            <a:lstStyle/>
            <a:p>
              <a:pPr algn="ctr" fontAlgn="base">
                <a:spcBef>
                  <a:spcPct val="0"/>
                </a:spcBef>
                <a:spcAft>
                  <a:spcPct val="0"/>
                </a:spcAft>
              </a:pPr>
              <a:r>
                <a:rPr lang="en-US" sz="675" dirty="0">
                  <a:solidFill>
                    <a:prstClr val="black"/>
                  </a:solidFill>
                  <a:ea typeface="SimSun" pitchFamily="2" charset="-122"/>
                  <a:cs typeface="Arial" charset="0"/>
                </a:rPr>
                <a:t>Compute Servers</a:t>
              </a:r>
            </a:p>
          </p:txBody>
        </p:sp>
      </p:grpSp>
      <p:sp>
        <p:nvSpPr>
          <p:cNvPr id="60" name="Rectangle 59">
            <a:extLst>
              <a:ext uri="{FF2B5EF4-FFF2-40B4-BE49-F238E27FC236}">
                <a16:creationId xmlns="" xmlns:a16="http://schemas.microsoft.com/office/drawing/2014/main" id="{2F3A646E-E1D1-DD42-B986-5D521F001BD1}"/>
              </a:ext>
            </a:extLst>
          </p:cNvPr>
          <p:cNvSpPr/>
          <p:nvPr/>
        </p:nvSpPr>
        <p:spPr>
          <a:xfrm rot="5400000">
            <a:off x="3419989" y="2095389"/>
            <a:ext cx="211139" cy="956167"/>
          </a:xfrm>
          <a:prstGeom prst="rect">
            <a:avLst/>
          </a:prstGeom>
          <a:solidFill>
            <a:srgbClr val="00B050"/>
          </a:solidFill>
          <a:ln w="12700" cap="flat" cmpd="sng" algn="ctr">
            <a:solidFill>
              <a:schemeClr val="accent6">
                <a:lumMod val="75000"/>
              </a:schemeClr>
            </a:solidFill>
            <a:prstDash val="solid"/>
          </a:ln>
          <a:effectLst/>
        </p:spPr>
        <p:txBody>
          <a:bodyPr vert="vert270" rtlCol="0" anchor="ctr" anchorCtr="1"/>
          <a:lstStyle/>
          <a:p>
            <a:pPr algn="ctr" defTabSz="771525" eaLnBrk="0" fontAlgn="base" hangingPunct="0">
              <a:spcBef>
                <a:spcPct val="0"/>
              </a:spcBef>
              <a:spcAft>
                <a:spcPct val="0"/>
              </a:spcAft>
              <a:defRPr/>
            </a:pPr>
            <a:r>
              <a:rPr lang="en-US" sz="675" kern="0" dirty="0">
                <a:solidFill>
                  <a:prstClr val="white"/>
                </a:solidFill>
                <a:ea typeface="HelvNeue for IBM" charset="0"/>
                <a:cs typeface="HelvNeue for IBM" charset="0"/>
                <a:sym typeface="HelvNeue Medium for IBM"/>
              </a:rPr>
              <a:t>Canvas &amp; Models</a:t>
            </a:r>
          </a:p>
        </p:txBody>
      </p:sp>
      <p:grpSp>
        <p:nvGrpSpPr>
          <p:cNvPr id="62" name="Group 61">
            <a:extLst>
              <a:ext uri="{FF2B5EF4-FFF2-40B4-BE49-F238E27FC236}">
                <a16:creationId xmlns="" xmlns:a16="http://schemas.microsoft.com/office/drawing/2014/main" id="{918EC8F2-E579-2847-BD6C-3A9C06754EE1}"/>
              </a:ext>
            </a:extLst>
          </p:cNvPr>
          <p:cNvGrpSpPr/>
          <p:nvPr/>
        </p:nvGrpSpPr>
        <p:grpSpPr>
          <a:xfrm>
            <a:off x="4452299" y="3022863"/>
            <a:ext cx="1551414" cy="749281"/>
            <a:chOff x="6975696" y="3753340"/>
            <a:chExt cx="1767149" cy="815647"/>
          </a:xfrm>
        </p:grpSpPr>
        <p:pic>
          <p:nvPicPr>
            <p:cNvPr id="63" name="Picture 62">
              <a:extLst>
                <a:ext uri="{FF2B5EF4-FFF2-40B4-BE49-F238E27FC236}">
                  <a16:creationId xmlns="" xmlns:a16="http://schemas.microsoft.com/office/drawing/2014/main" id="{422821A6-E948-8F40-B5DD-3411DFB32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5696" y="3981800"/>
              <a:ext cx="1767149" cy="326183"/>
            </a:xfrm>
            <a:prstGeom prst="rect">
              <a:avLst/>
            </a:prstGeom>
          </p:spPr>
        </p:pic>
        <p:pic>
          <p:nvPicPr>
            <p:cNvPr id="64" name="Picture 63">
              <a:extLst>
                <a:ext uri="{FF2B5EF4-FFF2-40B4-BE49-F238E27FC236}">
                  <a16:creationId xmlns="" xmlns:a16="http://schemas.microsoft.com/office/drawing/2014/main" id="{FF5DCBB8-CAC4-DA4C-8020-F348E62972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6851" y="4024792"/>
              <a:ext cx="565080" cy="416747"/>
            </a:xfrm>
            <a:prstGeom prst="rect">
              <a:avLst/>
            </a:prstGeom>
          </p:spPr>
        </p:pic>
        <p:pic>
          <p:nvPicPr>
            <p:cNvPr id="65" name="Picture 64">
              <a:extLst>
                <a:ext uri="{FF2B5EF4-FFF2-40B4-BE49-F238E27FC236}">
                  <a16:creationId xmlns="" xmlns:a16="http://schemas.microsoft.com/office/drawing/2014/main" id="{2DC6456A-95A8-1349-BF05-EE0F9ADEC4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4134" y="3753340"/>
              <a:ext cx="604606" cy="815647"/>
            </a:xfrm>
            <a:prstGeom prst="rect">
              <a:avLst/>
            </a:prstGeom>
          </p:spPr>
        </p:pic>
      </p:grpSp>
      <p:grpSp>
        <p:nvGrpSpPr>
          <p:cNvPr id="66" name="Group 65">
            <a:extLst>
              <a:ext uri="{FF2B5EF4-FFF2-40B4-BE49-F238E27FC236}">
                <a16:creationId xmlns="" xmlns:a16="http://schemas.microsoft.com/office/drawing/2014/main" id="{D6BB04DA-3619-9B48-A36C-45488FC59005}"/>
              </a:ext>
            </a:extLst>
          </p:cNvPr>
          <p:cNvGrpSpPr/>
          <p:nvPr/>
        </p:nvGrpSpPr>
        <p:grpSpPr>
          <a:xfrm>
            <a:off x="4513800" y="3534893"/>
            <a:ext cx="1240289" cy="1097598"/>
            <a:chOff x="7398124" y="2746238"/>
            <a:chExt cx="1494417" cy="1322489"/>
          </a:xfrm>
        </p:grpSpPr>
        <p:pic>
          <p:nvPicPr>
            <p:cNvPr id="67" name="Picture 66" descr="SERVER_full-PPT.png">
              <a:extLst>
                <a:ext uri="{FF2B5EF4-FFF2-40B4-BE49-F238E27FC236}">
                  <a16:creationId xmlns="" xmlns:a16="http://schemas.microsoft.com/office/drawing/2014/main" id="{EEDF054E-6DF1-D94F-9173-4C74FB6ED0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8124" y="3150792"/>
              <a:ext cx="1494417" cy="917935"/>
            </a:xfrm>
            <a:prstGeom prst="rect">
              <a:avLst/>
            </a:prstGeom>
          </p:spPr>
        </p:pic>
        <p:pic>
          <p:nvPicPr>
            <p:cNvPr id="68" name="Picture 67" descr="SERVER_full-PPT.png">
              <a:extLst>
                <a:ext uri="{FF2B5EF4-FFF2-40B4-BE49-F238E27FC236}">
                  <a16:creationId xmlns="" xmlns:a16="http://schemas.microsoft.com/office/drawing/2014/main" id="{31733209-E135-BC46-A777-549EE065A70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8124" y="2945230"/>
              <a:ext cx="1494417" cy="917935"/>
            </a:xfrm>
            <a:prstGeom prst="rect">
              <a:avLst/>
            </a:prstGeom>
          </p:spPr>
        </p:pic>
        <p:pic>
          <p:nvPicPr>
            <p:cNvPr id="69" name="Picture 68" descr="SERVER_full-PPT.png">
              <a:extLst>
                <a:ext uri="{FF2B5EF4-FFF2-40B4-BE49-F238E27FC236}">
                  <a16:creationId xmlns="" xmlns:a16="http://schemas.microsoft.com/office/drawing/2014/main" id="{0FEC7A97-EC26-5C48-901D-FCDBBF5E38D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8124" y="2746238"/>
              <a:ext cx="1494417" cy="917935"/>
            </a:xfrm>
            <a:prstGeom prst="rect">
              <a:avLst/>
            </a:prstGeom>
          </p:spPr>
        </p:pic>
      </p:grpSp>
      <p:sp>
        <p:nvSpPr>
          <p:cNvPr id="75" name="TextBox 74">
            <a:extLst>
              <a:ext uri="{FF2B5EF4-FFF2-40B4-BE49-F238E27FC236}">
                <a16:creationId xmlns="" xmlns:a16="http://schemas.microsoft.com/office/drawing/2014/main" id="{642A4497-89D2-5046-98B2-453904AEB92A}"/>
              </a:ext>
            </a:extLst>
          </p:cNvPr>
          <p:cNvSpPr txBox="1"/>
          <p:nvPr/>
        </p:nvSpPr>
        <p:spPr>
          <a:xfrm>
            <a:off x="4568787" y="4418064"/>
            <a:ext cx="1208985" cy="400110"/>
          </a:xfrm>
          <a:prstGeom prst="rect">
            <a:avLst/>
          </a:prstGeom>
          <a:noFill/>
        </p:spPr>
        <p:txBody>
          <a:bodyPr wrap="none" rtlCol="0">
            <a:spAutoFit/>
          </a:bodyPr>
          <a:lstStyle/>
          <a:p>
            <a:pPr algn="ctr" defTabSz="685766" fontAlgn="base">
              <a:spcBef>
                <a:spcPct val="0"/>
              </a:spcBef>
              <a:spcAft>
                <a:spcPct val="0"/>
              </a:spcAft>
              <a:defRPr/>
            </a:pPr>
            <a:r>
              <a:rPr lang="en-US" sz="1000" b="1" dirty="0">
                <a:solidFill>
                  <a:srgbClr val="0033CC"/>
                </a:solidFill>
                <a:ea typeface="SimSun" pitchFamily="2" charset="-122"/>
                <a:cs typeface="Arial" charset="0"/>
              </a:rPr>
              <a:t>GPU Accelerated</a:t>
            </a:r>
          </a:p>
          <a:p>
            <a:pPr algn="ctr" defTabSz="685766" fontAlgn="base">
              <a:spcBef>
                <a:spcPct val="0"/>
              </a:spcBef>
              <a:spcAft>
                <a:spcPct val="0"/>
              </a:spcAft>
              <a:defRPr/>
            </a:pPr>
            <a:r>
              <a:rPr lang="en-US" sz="1000" b="1" dirty="0">
                <a:solidFill>
                  <a:srgbClr val="0033CC"/>
                </a:solidFill>
                <a:ea typeface="SimSun" pitchFamily="2" charset="-122"/>
                <a:cs typeface="Arial" charset="0"/>
              </a:rPr>
              <a:t>AC922</a:t>
            </a:r>
          </a:p>
        </p:txBody>
      </p:sp>
      <p:sp>
        <p:nvSpPr>
          <p:cNvPr id="76" name="TextBox 75">
            <a:extLst>
              <a:ext uri="{FF2B5EF4-FFF2-40B4-BE49-F238E27FC236}">
                <a16:creationId xmlns="" xmlns:a16="http://schemas.microsoft.com/office/drawing/2014/main" id="{16611E34-11BE-0647-B672-64B51130C780}"/>
              </a:ext>
            </a:extLst>
          </p:cNvPr>
          <p:cNvSpPr txBox="1"/>
          <p:nvPr/>
        </p:nvSpPr>
        <p:spPr>
          <a:xfrm>
            <a:off x="3040763" y="4426263"/>
            <a:ext cx="1109599" cy="400110"/>
          </a:xfrm>
          <a:prstGeom prst="rect">
            <a:avLst/>
          </a:prstGeom>
          <a:noFill/>
        </p:spPr>
        <p:txBody>
          <a:bodyPr wrap="none" rtlCol="0">
            <a:spAutoFit/>
          </a:bodyPr>
          <a:lstStyle/>
          <a:p>
            <a:pPr algn="ctr" defTabSz="685766" fontAlgn="base">
              <a:spcBef>
                <a:spcPct val="0"/>
              </a:spcBef>
              <a:spcAft>
                <a:spcPct val="0"/>
              </a:spcAft>
              <a:defRPr/>
            </a:pPr>
            <a:r>
              <a:rPr lang="en-US" sz="1000" b="1" dirty="0">
                <a:solidFill>
                  <a:srgbClr val="0033CC"/>
                </a:solidFill>
                <a:ea typeface="SimSun" pitchFamily="2" charset="-122"/>
                <a:cs typeface="Arial" charset="0"/>
              </a:rPr>
              <a:t>CPU Optimized</a:t>
            </a:r>
          </a:p>
          <a:p>
            <a:pPr algn="ctr" defTabSz="685766" fontAlgn="base">
              <a:spcBef>
                <a:spcPct val="0"/>
              </a:spcBef>
              <a:spcAft>
                <a:spcPct val="0"/>
              </a:spcAft>
              <a:defRPr/>
            </a:pPr>
            <a:r>
              <a:rPr lang="en-US" sz="1000" b="1" dirty="0">
                <a:solidFill>
                  <a:srgbClr val="0033CC"/>
                </a:solidFill>
                <a:ea typeface="SimSun" pitchFamily="2" charset="-122"/>
                <a:cs typeface="Arial" charset="0"/>
              </a:rPr>
              <a:t>LC922</a:t>
            </a:r>
          </a:p>
        </p:txBody>
      </p:sp>
      <p:sp>
        <p:nvSpPr>
          <p:cNvPr id="77" name="Title 1">
            <a:extLst>
              <a:ext uri="{FF2B5EF4-FFF2-40B4-BE49-F238E27FC236}">
                <a16:creationId xmlns="" xmlns:a16="http://schemas.microsoft.com/office/drawing/2014/main" id="{4766D3E9-5067-EB45-BABA-80F7355A0980}"/>
              </a:ext>
            </a:extLst>
          </p:cNvPr>
          <p:cNvSpPr txBox="1">
            <a:spLocks/>
          </p:cNvSpPr>
          <p:nvPr/>
        </p:nvSpPr>
        <p:spPr bwMode="auto">
          <a:xfrm>
            <a:off x="228166" y="111525"/>
            <a:ext cx="8546910" cy="53459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166">
                <a:solidFill>
                  <a:schemeClr val="tx2"/>
                </a:solidFill>
                <a:latin typeface="+mj-lt"/>
                <a:ea typeface="ＭＳ Ｐゴシック" charset="0"/>
                <a:cs typeface="+mj-cs"/>
              </a:defRPr>
            </a:lvl1pPr>
            <a:lvl2pPr algn="l" rtl="0" eaLnBrk="0" fontAlgn="base" hangingPunct="0">
              <a:spcBef>
                <a:spcPct val="0"/>
              </a:spcBef>
              <a:spcAft>
                <a:spcPct val="0"/>
              </a:spcAft>
              <a:defRPr sz="2166">
                <a:solidFill>
                  <a:schemeClr val="tx2"/>
                </a:solidFill>
                <a:latin typeface="Arial" pitchFamily="34" charset="0"/>
                <a:ea typeface="ＭＳ Ｐゴシック" charset="0"/>
              </a:defRPr>
            </a:lvl2pPr>
            <a:lvl3pPr algn="l" rtl="0" eaLnBrk="0" fontAlgn="base" hangingPunct="0">
              <a:spcBef>
                <a:spcPct val="0"/>
              </a:spcBef>
              <a:spcAft>
                <a:spcPct val="0"/>
              </a:spcAft>
              <a:defRPr sz="2166">
                <a:solidFill>
                  <a:schemeClr val="tx2"/>
                </a:solidFill>
                <a:latin typeface="Arial" pitchFamily="34" charset="0"/>
                <a:ea typeface="ＭＳ Ｐゴシック" charset="0"/>
              </a:defRPr>
            </a:lvl3pPr>
            <a:lvl4pPr algn="l" rtl="0" eaLnBrk="0" fontAlgn="base" hangingPunct="0">
              <a:spcBef>
                <a:spcPct val="0"/>
              </a:spcBef>
              <a:spcAft>
                <a:spcPct val="0"/>
              </a:spcAft>
              <a:defRPr sz="2166">
                <a:solidFill>
                  <a:schemeClr val="tx2"/>
                </a:solidFill>
                <a:latin typeface="Arial" pitchFamily="34" charset="0"/>
                <a:ea typeface="ＭＳ Ｐゴシック" charset="0"/>
              </a:defRPr>
            </a:lvl4pPr>
            <a:lvl5pPr algn="l" rtl="0" eaLnBrk="0" fontAlgn="base" hangingPunct="0">
              <a:spcBef>
                <a:spcPct val="0"/>
              </a:spcBef>
              <a:spcAft>
                <a:spcPct val="0"/>
              </a:spcAft>
              <a:defRPr sz="2166">
                <a:solidFill>
                  <a:schemeClr val="tx2"/>
                </a:solidFill>
                <a:latin typeface="Arial" pitchFamily="34" charset="0"/>
                <a:ea typeface="ＭＳ Ｐゴシック" charset="0"/>
              </a:defRPr>
            </a:lvl5pPr>
            <a:lvl6pPr marL="450056" algn="l" rtl="0" eaLnBrk="1" fontAlgn="base" hangingPunct="1">
              <a:spcBef>
                <a:spcPct val="0"/>
              </a:spcBef>
              <a:spcAft>
                <a:spcPct val="0"/>
              </a:spcAft>
              <a:defRPr sz="2166">
                <a:solidFill>
                  <a:schemeClr val="tx2"/>
                </a:solidFill>
                <a:latin typeface="Arial" pitchFamily="34" charset="0"/>
              </a:defRPr>
            </a:lvl6pPr>
            <a:lvl7pPr marL="900113" algn="l" rtl="0" eaLnBrk="1" fontAlgn="base" hangingPunct="1">
              <a:spcBef>
                <a:spcPct val="0"/>
              </a:spcBef>
              <a:spcAft>
                <a:spcPct val="0"/>
              </a:spcAft>
              <a:defRPr sz="2166">
                <a:solidFill>
                  <a:schemeClr val="tx2"/>
                </a:solidFill>
                <a:latin typeface="Arial" pitchFamily="34" charset="0"/>
              </a:defRPr>
            </a:lvl7pPr>
            <a:lvl8pPr marL="1350169" algn="l" rtl="0" eaLnBrk="1" fontAlgn="base" hangingPunct="1">
              <a:spcBef>
                <a:spcPct val="0"/>
              </a:spcBef>
              <a:spcAft>
                <a:spcPct val="0"/>
              </a:spcAft>
              <a:defRPr sz="2166">
                <a:solidFill>
                  <a:schemeClr val="tx2"/>
                </a:solidFill>
                <a:latin typeface="Arial" pitchFamily="34" charset="0"/>
              </a:defRPr>
            </a:lvl8pPr>
            <a:lvl9pPr marL="1800225" algn="l" rtl="0" eaLnBrk="1" fontAlgn="base" hangingPunct="1">
              <a:spcBef>
                <a:spcPct val="0"/>
              </a:spcBef>
              <a:spcAft>
                <a:spcPct val="0"/>
              </a:spcAft>
              <a:defRPr sz="2166">
                <a:solidFill>
                  <a:schemeClr val="tx2"/>
                </a:solidFill>
                <a:latin typeface="Arial" pitchFamily="34" charset="0"/>
              </a:defRPr>
            </a:lvl9pPr>
          </a:lstStyle>
          <a:p>
            <a:pPr>
              <a:defRPr/>
            </a:pPr>
            <a:r>
              <a:rPr lang="en-US" sz="2100" b="1" kern="0" dirty="0" smtClean="0">
                <a:solidFill>
                  <a:schemeClr val="tx1"/>
                </a:solidFill>
                <a:latin typeface="+mn-lt"/>
              </a:rPr>
              <a:t>Power and Watson Studio Local – A Synergistic </a:t>
            </a:r>
            <a:r>
              <a:rPr lang="en-US" sz="2100" b="1" kern="0" dirty="0">
                <a:solidFill>
                  <a:schemeClr val="tx1"/>
                </a:solidFill>
                <a:latin typeface="+mn-lt"/>
              </a:rPr>
              <a:t>Relationship</a:t>
            </a:r>
          </a:p>
        </p:txBody>
      </p:sp>
      <p:pic>
        <p:nvPicPr>
          <p:cNvPr id="103" name="Picture 102">
            <a:extLst>
              <a:ext uri="{FF2B5EF4-FFF2-40B4-BE49-F238E27FC236}">
                <a16:creationId xmlns="" xmlns:a16="http://schemas.microsoft.com/office/drawing/2014/main" id="{19B1B878-F679-3042-A3A7-E8A2C958A45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07139" y="3125826"/>
            <a:ext cx="1258153" cy="551091"/>
          </a:xfrm>
          <a:prstGeom prst="rect">
            <a:avLst/>
          </a:prstGeom>
        </p:spPr>
      </p:pic>
      <p:pic>
        <p:nvPicPr>
          <p:cNvPr id="104" name="Picture 103">
            <a:extLst>
              <a:ext uri="{FF2B5EF4-FFF2-40B4-BE49-F238E27FC236}">
                <a16:creationId xmlns="" xmlns:a16="http://schemas.microsoft.com/office/drawing/2014/main" id="{9365936C-2E3A-6243-9397-F68E9D44B4E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21249" y="4067033"/>
            <a:ext cx="885868" cy="388025"/>
          </a:xfrm>
          <a:prstGeom prst="rect">
            <a:avLst/>
          </a:prstGeom>
        </p:spPr>
      </p:pic>
      <p:pic>
        <p:nvPicPr>
          <p:cNvPr id="105" name="Picture 104">
            <a:extLst>
              <a:ext uri="{FF2B5EF4-FFF2-40B4-BE49-F238E27FC236}">
                <a16:creationId xmlns="" xmlns:a16="http://schemas.microsoft.com/office/drawing/2014/main" id="{0659CB76-8C63-0C49-951C-D7037806E83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12080" y="3884116"/>
            <a:ext cx="885868" cy="388025"/>
          </a:xfrm>
          <a:prstGeom prst="rect">
            <a:avLst/>
          </a:prstGeom>
        </p:spPr>
      </p:pic>
      <p:pic>
        <p:nvPicPr>
          <p:cNvPr id="106" name="Picture 105">
            <a:extLst>
              <a:ext uri="{FF2B5EF4-FFF2-40B4-BE49-F238E27FC236}">
                <a16:creationId xmlns="" xmlns:a16="http://schemas.microsoft.com/office/drawing/2014/main" id="{637AC4C7-874B-A149-9C62-8B9F06B5AAE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95961" y="3713881"/>
            <a:ext cx="885868" cy="388025"/>
          </a:xfrm>
          <a:prstGeom prst="rect">
            <a:avLst/>
          </a:prstGeom>
        </p:spPr>
      </p:pic>
      <p:sp>
        <p:nvSpPr>
          <p:cNvPr id="3" name="TextBox 2">
            <a:extLst>
              <a:ext uri="{FF2B5EF4-FFF2-40B4-BE49-F238E27FC236}">
                <a16:creationId xmlns="" xmlns:a16="http://schemas.microsoft.com/office/drawing/2014/main" id="{E05243F3-44AA-B343-BB44-BE88119947EE}"/>
              </a:ext>
            </a:extLst>
          </p:cNvPr>
          <p:cNvSpPr txBox="1"/>
          <p:nvPr/>
        </p:nvSpPr>
        <p:spPr>
          <a:xfrm>
            <a:off x="168082" y="3033969"/>
            <a:ext cx="2928212" cy="276999"/>
          </a:xfrm>
          <a:prstGeom prst="rect">
            <a:avLst/>
          </a:prstGeom>
          <a:noFill/>
        </p:spPr>
        <p:txBody>
          <a:bodyPr wrap="square" rtlCol="0">
            <a:spAutoFit/>
          </a:bodyPr>
          <a:lstStyle/>
          <a:p>
            <a:pPr algn="ctr"/>
            <a:r>
              <a:rPr lang="en-US" sz="1200" b="1" dirty="0"/>
              <a:t>LC922/LC921</a:t>
            </a:r>
            <a:r>
              <a:rPr lang="en-US" sz="1200" dirty="0"/>
              <a:t> </a:t>
            </a:r>
          </a:p>
        </p:txBody>
      </p:sp>
      <p:cxnSp>
        <p:nvCxnSpPr>
          <p:cNvPr id="5" name="Straight Connector 4">
            <a:extLst>
              <a:ext uri="{FF2B5EF4-FFF2-40B4-BE49-F238E27FC236}">
                <a16:creationId xmlns="" xmlns:a16="http://schemas.microsoft.com/office/drawing/2014/main" id="{F1ABFD33-9A0E-094A-A70D-BD3D2C6E066B}"/>
              </a:ext>
            </a:extLst>
          </p:cNvPr>
          <p:cNvCxnSpPr/>
          <p:nvPr/>
        </p:nvCxnSpPr>
        <p:spPr>
          <a:xfrm>
            <a:off x="239332" y="3296975"/>
            <a:ext cx="2756787" cy="0"/>
          </a:xfrm>
          <a:prstGeom prst="line">
            <a:avLst/>
          </a:prstGeom>
        </p:spPr>
        <p:style>
          <a:lnRef idx="2">
            <a:schemeClr val="dk1"/>
          </a:lnRef>
          <a:fillRef idx="0">
            <a:schemeClr val="dk1"/>
          </a:fillRef>
          <a:effectRef idx="1">
            <a:schemeClr val="dk1"/>
          </a:effectRef>
          <a:fontRef idx="minor">
            <a:schemeClr val="tx1"/>
          </a:fontRef>
        </p:style>
      </p:cxnSp>
      <p:sp>
        <p:nvSpPr>
          <p:cNvPr id="107" name="TextBox 106">
            <a:extLst>
              <a:ext uri="{FF2B5EF4-FFF2-40B4-BE49-F238E27FC236}">
                <a16:creationId xmlns="" xmlns:a16="http://schemas.microsoft.com/office/drawing/2014/main" id="{878A24A6-F52C-4643-A85C-DC6DC0102357}"/>
              </a:ext>
            </a:extLst>
          </p:cNvPr>
          <p:cNvSpPr txBox="1"/>
          <p:nvPr/>
        </p:nvSpPr>
        <p:spPr>
          <a:xfrm>
            <a:off x="6090088" y="3025180"/>
            <a:ext cx="2928212" cy="276999"/>
          </a:xfrm>
          <a:prstGeom prst="rect">
            <a:avLst/>
          </a:prstGeom>
          <a:noFill/>
        </p:spPr>
        <p:txBody>
          <a:bodyPr wrap="square" rtlCol="0">
            <a:spAutoFit/>
          </a:bodyPr>
          <a:lstStyle/>
          <a:p>
            <a:pPr algn="ctr"/>
            <a:r>
              <a:rPr lang="en-US" sz="1200" b="1" dirty="0"/>
              <a:t>AC922</a:t>
            </a:r>
            <a:r>
              <a:rPr lang="en-US" sz="1200" dirty="0"/>
              <a:t> </a:t>
            </a:r>
          </a:p>
        </p:txBody>
      </p:sp>
      <p:sp>
        <p:nvSpPr>
          <p:cNvPr id="6" name="TextBox 5">
            <a:extLst>
              <a:ext uri="{FF2B5EF4-FFF2-40B4-BE49-F238E27FC236}">
                <a16:creationId xmlns="" xmlns:a16="http://schemas.microsoft.com/office/drawing/2014/main" id="{75F1D4C3-3724-5945-B12C-CDCA452CFC80}"/>
              </a:ext>
            </a:extLst>
          </p:cNvPr>
          <p:cNvSpPr txBox="1"/>
          <p:nvPr/>
        </p:nvSpPr>
        <p:spPr>
          <a:xfrm>
            <a:off x="181476" y="3378256"/>
            <a:ext cx="3069555" cy="1708160"/>
          </a:xfrm>
          <a:prstGeom prst="rect">
            <a:avLst/>
          </a:prstGeom>
          <a:noFill/>
        </p:spPr>
        <p:txBody>
          <a:bodyPr wrap="square" rtlCol="0">
            <a:spAutoFit/>
          </a:bodyPr>
          <a:lstStyle/>
          <a:p>
            <a:pPr marL="114300" indent="-114300">
              <a:buFont typeface="Arial" panose="020B0604020202020204" pitchFamily="34" charset="0"/>
              <a:buChar char="•"/>
            </a:pPr>
            <a:r>
              <a:rPr lang="en-US" sz="1050" dirty="0"/>
              <a:t>Delivers a superior SPARK platform for development/deployment of data science applications</a:t>
            </a:r>
          </a:p>
          <a:p>
            <a:pPr marL="114300" indent="-114300">
              <a:buFont typeface="Arial" panose="020B0604020202020204" pitchFamily="34" charset="0"/>
              <a:buChar char="•"/>
            </a:pPr>
            <a:endParaRPr lang="en-US" sz="1050" dirty="0"/>
          </a:p>
          <a:p>
            <a:pPr marL="114300" indent="-114300">
              <a:buFont typeface="Arial" panose="020B0604020202020204" pitchFamily="34" charset="0"/>
              <a:buChar char="•"/>
            </a:pPr>
            <a:r>
              <a:rPr lang="en-US" sz="1050" dirty="0"/>
              <a:t>ML Models not leveraging acceleration are ideally suited for LC922 with 41% faster </a:t>
            </a:r>
            <a:r>
              <a:rPr lang="en-US" sz="1050" baseline="30000" dirty="0"/>
              <a:t>(5) </a:t>
            </a:r>
            <a:r>
              <a:rPr lang="en-US" sz="1050" dirty="0"/>
              <a:t>speed of insights with more users supported </a:t>
            </a:r>
          </a:p>
          <a:p>
            <a:pPr marL="114300" indent="-114300">
              <a:buFont typeface="Arial" panose="020B0604020202020204" pitchFamily="34" charset="0"/>
              <a:buChar char="•"/>
            </a:pPr>
            <a:endParaRPr lang="en-US" sz="1050" dirty="0"/>
          </a:p>
          <a:p>
            <a:pPr marL="114300" indent="-114300">
              <a:buFont typeface="Arial" panose="020B0604020202020204" pitchFamily="34" charset="0"/>
              <a:buChar char="•"/>
            </a:pPr>
            <a:r>
              <a:rPr lang="en-US" sz="1050" dirty="0"/>
              <a:t>Storage capacity needed in the data </a:t>
            </a:r>
            <a:r>
              <a:rPr lang="en-US" sz="1050" dirty="0" smtClean="0"/>
              <a:t>lakes</a:t>
            </a:r>
            <a:br>
              <a:rPr lang="en-US" sz="1050" dirty="0" smtClean="0"/>
            </a:br>
            <a:r>
              <a:rPr lang="en-US" sz="1050" dirty="0" smtClean="0"/>
              <a:t>that </a:t>
            </a:r>
            <a:r>
              <a:rPr lang="en-US" sz="1050" dirty="0"/>
              <a:t>sit external to </a:t>
            </a:r>
            <a:r>
              <a:rPr lang="en-US" sz="1050" dirty="0" smtClean="0"/>
              <a:t>WSL </a:t>
            </a:r>
            <a:endParaRPr lang="en-US" sz="1050" dirty="0"/>
          </a:p>
        </p:txBody>
      </p:sp>
      <p:sp>
        <p:nvSpPr>
          <p:cNvPr id="109" name="TextBox 108">
            <a:extLst>
              <a:ext uri="{FF2B5EF4-FFF2-40B4-BE49-F238E27FC236}">
                <a16:creationId xmlns="" xmlns:a16="http://schemas.microsoft.com/office/drawing/2014/main" id="{7F93C44B-8B67-DF42-93A1-BE2A1658A654}"/>
              </a:ext>
            </a:extLst>
          </p:cNvPr>
          <p:cNvSpPr txBox="1"/>
          <p:nvPr/>
        </p:nvSpPr>
        <p:spPr>
          <a:xfrm>
            <a:off x="6134642" y="3375726"/>
            <a:ext cx="2934407" cy="1061829"/>
          </a:xfrm>
          <a:prstGeom prst="rect">
            <a:avLst/>
          </a:prstGeom>
          <a:noFill/>
        </p:spPr>
        <p:txBody>
          <a:bodyPr wrap="square" rtlCol="0">
            <a:spAutoFit/>
          </a:bodyPr>
          <a:lstStyle/>
          <a:p>
            <a:pPr marL="114300" indent="-114300">
              <a:buFont typeface="Arial" panose="020B0604020202020204" pitchFamily="34" charset="0"/>
              <a:buChar char="•"/>
            </a:pPr>
            <a:r>
              <a:rPr lang="en-US" sz="1050" dirty="0"/>
              <a:t>Leverages 2</a:t>
            </a:r>
            <a:r>
              <a:rPr lang="en-US" sz="1050" baseline="30000" dirty="0"/>
              <a:t>nd</a:t>
            </a:r>
            <a:r>
              <a:rPr lang="en-US" sz="1050" dirty="0"/>
              <a:t> Gen NVLink between </a:t>
            </a:r>
            <a:r>
              <a:rPr lang="en-US" sz="1050" dirty="0" smtClean="0"/>
              <a:t>CPU</a:t>
            </a:r>
            <a:br>
              <a:rPr lang="en-US" sz="1050" dirty="0" smtClean="0"/>
            </a:br>
            <a:r>
              <a:rPr lang="en-US" sz="1050" dirty="0" smtClean="0"/>
              <a:t>to </a:t>
            </a:r>
            <a:r>
              <a:rPr lang="en-US" sz="1050" dirty="0"/>
              <a:t>GPU only available with P9 for industry leading data throughput</a:t>
            </a:r>
          </a:p>
          <a:p>
            <a:pPr marL="114300" indent="-114300">
              <a:buFont typeface="Arial" panose="020B0604020202020204" pitchFamily="34" charset="0"/>
              <a:buChar char="•"/>
            </a:pPr>
            <a:endParaRPr lang="en-US" sz="1050" dirty="0"/>
          </a:p>
          <a:p>
            <a:pPr marL="114300" indent="-114300">
              <a:buFont typeface="Arial" panose="020B0604020202020204" pitchFamily="34" charset="0"/>
              <a:buChar char="•"/>
            </a:pPr>
            <a:r>
              <a:rPr lang="en-US" sz="1050" dirty="0"/>
              <a:t>Train DL models up to 4X faster with superior scaling efficiency </a:t>
            </a:r>
            <a:r>
              <a:rPr lang="en-US" sz="1050" baseline="30000" dirty="0"/>
              <a:t>(1</a:t>
            </a:r>
            <a:r>
              <a:rPr lang="en-US" sz="1050" baseline="30000" dirty="0" smtClean="0"/>
              <a:t>)</a:t>
            </a:r>
            <a:endParaRPr lang="en-US" sz="1050" baseline="30000" dirty="0"/>
          </a:p>
        </p:txBody>
      </p:sp>
      <p:cxnSp>
        <p:nvCxnSpPr>
          <p:cNvPr id="71" name="Straight Connector 70">
            <a:extLst>
              <a:ext uri="{FF2B5EF4-FFF2-40B4-BE49-F238E27FC236}">
                <a16:creationId xmlns="" xmlns:a16="http://schemas.microsoft.com/office/drawing/2014/main" id="{F1ABFD33-9A0E-094A-A70D-BD3D2C6E066B}"/>
              </a:ext>
            </a:extLst>
          </p:cNvPr>
          <p:cNvCxnSpPr/>
          <p:nvPr/>
        </p:nvCxnSpPr>
        <p:spPr>
          <a:xfrm>
            <a:off x="6161338" y="3290631"/>
            <a:ext cx="2756787"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69615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3F62EAC9-D191-054E-856D-DA967A2E9CD5}"/>
              </a:ext>
            </a:extLst>
          </p:cNvPr>
          <p:cNvSpPr>
            <a:spLocks noGrp="1"/>
          </p:cNvSpPr>
          <p:nvPr>
            <p:ph type="title"/>
          </p:nvPr>
        </p:nvSpPr>
        <p:spPr>
          <a:xfrm>
            <a:off x="228600" y="135071"/>
            <a:ext cx="8686800" cy="959358"/>
          </a:xfrm>
        </p:spPr>
        <p:txBody>
          <a:bodyPr anchor="t"/>
          <a:lstStyle/>
          <a:p>
            <a:r>
              <a:rPr lang="en-US" dirty="0" smtClean="0"/>
              <a:t>IBM </a:t>
            </a:r>
            <a:r>
              <a:rPr lang="en-US" dirty="0"/>
              <a:t>Power Systems provide unique </a:t>
            </a:r>
            <a:r>
              <a:rPr lang="en-US" dirty="0" smtClean="0"/>
              <a:t>capabilities</a:t>
            </a:r>
            <a:br>
              <a:rPr lang="en-US" dirty="0" smtClean="0"/>
            </a:br>
            <a:r>
              <a:rPr lang="en-US" dirty="0" smtClean="0"/>
              <a:t>for </a:t>
            </a:r>
            <a:r>
              <a:rPr lang="en-US" dirty="0"/>
              <a:t>the analytics that feed Enterprise AI</a:t>
            </a:r>
          </a:p>
        </p:txBody>
      </p:sp>
      <p:sp>
        <p:nvSpPr>
          <p:cNvPr id="12" name="Text Placeholder 11">
            <a:extLst>
              <a:ext uri="{FF2B5EF4-FFF2-40B4-BE49-F238E27FC236}">
                <a16:creationId xmlns="" xmlns:a16="http://schemas.microsoft.com/office/drawing/2014/main" id="{A1EFBC8C-BC4C-334F-9F1C-69F175F52309}"/>
              </a:ext>
            </a:extLst>
          </p:cNvPr>
          <p:cNvSpPr>
            <a:spLocks noGrp="1"/>
          </p:cNvSpPr>
          <p:nvPr>
            <p:ph type="body" sz="quarter" idx="12"/>
          </p:nvPr>
        </p:nvSpPr>
        <p:spPr/>
        <p:txBody>
          <a:bodyPr/>
          <a:lstStyle/>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214313" indent="-214313" defTabSz="685800">
              <a:spcBef>
                <a:spcPts val="900"/>
              </a:spcBef>
              <a:buFont typeface="Arial" panose="020B0604020202020204" pitchFamily="34" charset="0"/>
              <a:buChar char="•"/>
              <a:defRPr/>
            </a:pPr>
            <a:endParaRPr lang="en-US" sz="1500" dirty="0">
              <a:solidFill>
                <a:srgbClr val="000000"/>
              </a:solidFill>
              <a:latin typeface="Arial"/>
            </a:endParaRPr>
          </a:p>
          <a:p>
            <a:pPr marL="160735" indent="-160735">
              <a:spcBef>
                <a:spcPts val="675"/>
              </a:spcBef>
              <a:buFont typeface="Arial" panose="020B0604020202020204" pitchFamily="34" charset="0"/>
              <a:buChar char="•"/>
              <a:defRPr/>
            </a:pPr>
            <a:r>
              <a:rPr lang="en-US" sz="1500" dirty="0">
                <a:solidFill>
                  <a:srgbClr val="000000"/>
                </a:solidFill>
                <a:latin typeface="Arial"/>
              </a:rPr>
              <a:t>Striking the right balance of compute capabilities delivered with the P9 processor and up to 120TB of storage capacity </a:t>
            </a:r>
          </a:p>
          <a:p>
            <a:pPr marL="214313" indent="-214313" defTabSz="685800">
              <a:spcBef>
                <a:spcPts val="1350"/>
              </a:spcBef>
              <a:buFont typeface="Arial" panose="020B0604020202020204" pitchFamily="34" charset="0"/>
              <a:buChar char="•"/>
              <a:defRPr/>
            </a:pPr>
            <a:r>
              <a:rPr lang="en-US" sz="1500" dirty="0">
                <a:solidFill>
                  <a:srgbClr val="000000"/>
                </a:solidFill>
                <a:latin typeface="Arial"/>
              </a:rPr>
              <a:t>Most advanced IO with PCIe 4.0/CAPI 2.0 </a:t>
            </a:r>
          </a:p>
          <a:p>
            <a:pPr marL="214313" indent="-214313" defTabSz="685800">
              <a:spcBef>
                <a:spcPts val="1350"/>
              </a:spcBef>
              <a:buFont typeface="Arial" panose="020B0604020202020204" pitchFamily="34" charset="0"/>
              <a:buChar char="•"/>
              <a:defRPr/>
            </a:pPr>
            <a:r>
              <a:rPr lang="en-US" sz="1500" dirty="0">
                <a:solidFill>
                  <a:srgbClr val="000000"/>
                </a:solidFill>
                <a:latin typeface="Arial"/>
              </a:rPr>
              <a:t>Up to 44 cores (176 threads) and 2TB RAM</a:t>
            </a:r>
          </a:p>
          <a:p>
            <a:pPr marL="214313" indent="-214313" defTabSz="685800">
              <a:spcBef>
                <a:spcPts val="1350"/>
              </a:spcBef>
              <a:buFont typeface="Arial" panose="020B0604020202020204" pitchFamily="34" charset="0"/>
              <a:buChar char="•"/>
              <a:defRPr/>
            </a:pPr>
            <a:r>
              <a:rPr lang="en-US" sz="1500" dirty="0">
                <a:solidFill>
                  <a:srgbClr val="000000"/>
                </a:solidFill>
                <a:latin typeface="Arial"/>
              </a:rPr>
              <a:t>Superior performance while having a list price which is ~30% less</a:t>
            </a:r>
            <a:r>
              <a:rPr lang="en-US" sz="1500" dirty="0"/>
              <a:t/>
            </a:r>
            <a:br>
              <a:rPr lang="en-US" sz="1500" dirty="0"/>
            </a:br>
            <a:endParaRPr lang="en-US" sz="1500" dirty="0"/>
          </a:p>
        </p:txBody>
      </p:sp>
      <p:sp>
        <p:nvSpPr>
          <p:cNvPr id="2" name="Text Placeholder 1">
            <a:extLst>
              <a:ext uri="{FF2B5EF4-FFF2-40B4-BE49-F238E27FC236}">
                <a16:creationId xmlns="" xmlns:a16="http://schemas.microsoft.com/office/drawing/2014/main" id="{3C58288D-A8C5-5243-BCFF-0BCBE12CD624}"/>
              </a:ext>
            </a:extLst>
          </p:cNvPr>
          <p:cNvSpPr>
            <a:spLocks noGrp="1"/>
          </p:cNvSpPr>
          <p:nvPr>
            <p:ph type="body" sz="quarter" idx="13"/>
          </p:nvPr>
        </p:nvSpPr>
        <p:spPr/>
        <p:txBody>
          <a:bodyPr/>
          <a:lstStyle/>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buFont typeface="Arial" charset="0"/>
              <a:buChar char="•"/>
            </a:pPr>
            <a:endParaRPr lang="en-US" sz="150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pPr>
            <a:endParaRPr lang="en-US" sz="75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600"/>
              </a:spcAft>
            </a:pPr>
            <a:endParaRPr lang="en-US" sz="1350" dirty="0">
              <a:solidFill>
                <a:srgbClr val="000000"/>
              </a:solidFill>
              <a:latin typeface="Arial" pitchFamily="34" charset="0"/>
              <a:ea typeface="ヒラギノ角ゴ Pro W3" charset="0"/>
              <a:cs typeface="Century Gothic"/>
            </a:endParaRPr>
          </a:p>
          <a:p>
            <a:pPr marL="128588" indent="-128588" defTabSz="914378" eaLnBrk="0" fontAlgn="base" hangingPunct="0">
              <a:spcBef>
                <a:spcPct val="0"/>
              </a:spcBef>
              <a:spcAft>
                <a:spcPts val="1350"/>
              </a:spcAft>
              <a:buFont typeface="Arial" charset="0"/>
              <a:buChar char="•"/>
            </a:pPr>
            <a:r>
              <a:rPr lang="en-US" sz="1500" dirty="0">
                <a:solidFill>
                  <a:srgbClr val="000000"/>
                </a:solidFill>
                <a:latin typeface="Arial" pitchFamily="34" charset="0"/>
                <a:ea typeface="ヒラギノ角ゴ Pro W3" charset="0"/>
                <a:cs typeface="Century Gothic"/>
              </a:rPr>
              <a:t>Density focused with 2 POWER9 </a:t>
            </a:r>
            <a:r>
              <a:rPr lang="en-US" sz="1500" dirty="0" smtClean="0">
                <a:solidFill>
                  <a:srgbClr val="000000"/>
                </a:solidFill>
                <a:latin typeface="Arial" pitchFamily="34" charset="0"/>
                <a:ea typeface="ヒラギノ角ゴ Pro W3" charset="0"/>
                <a:cs typeface="Century Gothic"/>
              </a:rPr>
              <a:t>sockets</a:t>
            </a:r>
            <a:br>
              <a:rPr lang="en-US" sz="1500" dirty="0" smtClean="0">
                <a:solidFill>
                  <a:srgbClr val="000000"/>
                </a:solidFill>
                <a:latin typeface="Arial" pitchFamily="34" charset="0"/>
                <a:ea typeface="ヒラギノ角ゴ Pro W3" charset="0"/>
                <a:cs typeface="Century Gothic"/>
              </a:rPr>
            </a:br>
            <a:r>
              <a:rPr lang="en-US" sz="1500" dirty="0" smtClean="0">
                <a:solidFill>
                  <a:srgbClr val="000000"/>
                </a:solidFill>
                <a:latin typeface="Arial" pitchFamily="34" charset="0"/>
                <a:ea typeface="ヒラギノ角ゴ Pro W3" charset="0"/>
                <a:cs typeface="Century Gothic"/>
              </a:rPr>
              <a:t>in </a:t>
            </a:r>
            <a:r>
              <a:rPr lang="en-US" sz="1500" dirty="0">
                <a:solidFill>
                  <a:srgbClr val="000000"/>
                </a:solidFill>
                <a:latin typeface="Arial" pitchFamily="34" charset="0"/>
                <a:ea typeface="ヒラギノ角ゴ Pro W3" charset="0"/>
                <a:cs typeface="Century Gothic"/>
              </a:rPr>
              <a:t>a 1U form factor</a:t>
            </a:r>
          </a:p>
          <a:p>
            <a:pPr marL="128588" indent="-128588" defTabSz="914378" eaLnBrk="0" fontAlgn="base" hangingPunct="0">
              <a:spcBef>
                <a:spcPct val="0"/>
              </a:spcBef>
              <a:spcAft>
                <a:spcPts val="1350"/>
              </a:spcAft>
              <a:buFont typeface="Arial" charset="0"/>
              <a:buChar char="•"/>
            </a:pPr>
            <a:r>
              <a:rPr lang="en-US" sz="1500" dirty="0">
                <a:solidFill>
                  <a:srgbClr val="000000"/>
                </a:solidFill>
                <a:latin typeface="Arial"/>
              </a:rPr>
              <a:t>Most advanced IO with PCIe 4.0/CAPI 2.0 </a:t>
            </a:r>
            <a:endParaRPr lang="en-US" altLang="en-US" sz="1500" dirty="0">
              <a:solidFill>
                <a:srgbClr val="000000"/>
              </a:solidFill>
              <a:latin typeface="Arial" pitchFamily="34" charset="0"/>
              <a:ea typeface="ヒラギノ角ゴ Pro W3"/>
            </a:endParaRPr>
          </a:p>
          <a:p>
            <a:pPr marL="128588" indent="-128588" defTabSz="914378" eaLnBrk="0" fontAlgn="base" hangingPunct="0">
              <a:spcBef>
                <a:spcPct val="0"/>
              </a:spcBef>
              <a:spcAft>
                <a:spcPts val="600"/>
              </a:spcAft>
              <a:buFont typeface="Arial" charset="0"/>
              <a:buChar char="•"/>
            </a:pPr>
            <a:r>
              <a:rPr lang="en-US" altLang="en-US" sz="1500" dirty="0">
                <a:solidFill>
                  <a:srgbClr val="000000"/>
                </a:solidFill>
                <a:latin typeface="Arial" pitchFamily="34" charset="0"/>
                <a:ea typeface="ヒラギノ角ゴ Pro W3"/>
              </a:rPr>
              <a:t>Up to 40 cores (160 </a:t>
            </a:r>
            <a:r>
              <a:rPr lang="en-US" altLang="en-US" sz="1500" dirty="0" smtClean="0">
                <a:solidFill>
                  <a:srgbClr val="000000"/>
                </a:solidFill>
                <a:latin typeface="Arial" pitchFamily="34" charset="0"/>
                <a:ea typeface="ヒラギノ角ゴ Pro W3"/>
              </a:rPr>
              <a:t>threads) and</a:t>
            </a:r>
            <a:br>
              <a:rPr lang="en-US" altLang="en-US" sz="1500" dirty="0" smtClean="0">
                <a:solidFill>
                  <a:srgbClr val="000000"/>
                </a:solidFill>
                <a:latin typeface="Arial" pitchFamily="34" charset="0"/>
                <a:ea typeface="ヒラギノ角ゴ Pro W3"/>
              </a:rPr>
            </a:br>
            <a:r>
              <a:rPr lang="en-US" altLang="en-US" sz="1500" dirty="0" smtClean="0">
                <a:solidFill>
                  <a:srgbClr val="000000"/>
                </a:solidFill>
                <a:latin typeface="Arial" pitchFamily="34" charset="0"/>
                <a:ea typeface="ヒラギノ角ゴ Pro W3"/>
              </a:rPr>
              <a:t>2TB RAM – ideal for environments</a:t>
            </a:r>
            <a:br>
              <a:rPr lang="en-US" altLang="en-US" sz="1500" dirty="0" smtClean="0">
                <a:solidFill>
                  <a:srgbClr val="000000"/>
                </a:solidFill>
                <a:latin typeface="Arial" pitchFamily="34" charset="0"/>
                <a:ea typeface="ヒラギノ角ゴ Pro W3"/>
              </a:rPr>
            </a:br>
            <a:r>
              <a:rPr lang="en-US" altLang="en-US" sz="1500" dirty="0" smtClean="0">
                <a:solidFill>
                  <a:srgbClr val="000000"/>
                </a:solidFill>
                <a:latin typeface="Arial" pitchFamily="34" charset="0"/>
                <a:ea typeface="ヒラギノ角ゴ Pro W3"/>
              </a:rPr>
              <a:t>requiring </a:t>
            </a:r>
            <a:r>
              <a:rPr lang="en-US" altLang="en-US" sz="1500" dirty="0">
                <a:solidFill>
                  <a:srgbClr val="000000"/>
                </a:solidFill>
                <a:latin typeface="Arial" pitchFamily="34" charset="0"/>
                <a:ea typeface="ヒラギノ角ゴ Pro W3"/>
              </a:rPr>
              <a:t>dense computing</a:t>
            </a:r>
          </a:p>
          <a:p>
            <a:pPr defTabSz="914378" eaLnBrk="0" fontAlgn="base" hangingPunct="0">
              <a:spcBef>
                <a:spcPct val="0"/>
              </a:spcBef>
              <a:spcAft>
                <a:spcPts val="600"/>
              </a:spcAft>
            </a:pPr>
            <a:endParaRPr lang="en-US" altLang="en-US" sz="1500" dirty="0">
              <a:solidFill>
                <a:srgbClr val="000000"/>
              </a:solidFill>
              <a:latin typeface="Arial" pitchFamily="34" charset="0"/>
              <a:ea typeface="ヒラギノ角ゴ Pro W3"/>
            </a:endParaRPr>
          </a:p>
          <a:p>
            <a:pPr marL="128588" indent="-128588"/>
            <a:endParaRPr lang="en-US" dirty="0"/>
          </a:p>
        </p:txBody>
      </p:sp>
      <p:sp>
        <p:nvSpPr>
          <p:cNvPr id="10" name="Rectangle 9">
            <a:extLst>
              <a:ext uri="{FF2B5EF4-FFF2-40B4-BE49-F238E27FC236}">
                <a16:creationId xmlns="" xmlns:a16="http://schemas.microsoft.com/office/drawing/2014/main" id="{E9AF9E10-F4A8-BC47-BEF6-6BF1CDECA025}"/>
              </a:ext>
            </a:extLst>
          </p:cNvPr>
          <p:cNvSpPr>
            <a:spLocks noChangeArrowheads="1"/>
          </p:cNvSpPr>
          <p:nvPr/>
        </p:nvSpPr>
        <p:spPr bwMode="auto">
          <a:xfrm>
            <a:off x="549471" y="1142815"/>
            <a:ext cx="20651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378" fontAlgn="base">
              <a:spcBef>
                <a:spcPct val="0"/>
              </a:spcBef>
              <a:spcAft>
                <a:spcPct val="0"/>
              </a:spcAft>
              <a:defRPr/>
            </a:pPr>
            <a:r>
              <a:rPr lang="en-US" altLang="en-US" sz="1800" b="1" dirty="0">
                <a:solidFill>
                  <a:srgbClr val="606060"/>
                </a:solidFill>
              </a:rPr>
              <a:t>LC922</a:t>
            </a:r>
            <a:endParaRPr lang="en-US" altLang="en-US" sz="1800" i="1" dirty="0">
              <a:solidFill>
                <a:srgbClr val="606060"/>
              </a:solidFill>
            </a:endParaRPr>
          </a:p>
        </p:txBody>
      </p:sp>
      <p:sp>
        <p:nvSpPr>
          <p:cNvPr id="13" name="Rectangle 12">
            <a:extLst>
              <a:ext uri="{FF2B5EF4-FFF2-40B4-BE49-F238E27FC236}">
                <a16:creationId xmlns="" xmlns:a16="http://schemas.microsoft.com/office/drawing/2014/main" id="{11166545-A152-8644-BAAB-E1FFA2DFBAFA}"/>
              </a:ext>
            </a:extLst>
          </p:cNvPr>
          <p:cNvSpPr>
            <a:spLocks noChangeArrowheads="1"/>
          </p:cNvSpPr>
          <p:nvPr/>
        </p:nvSpPr>
        <p:spPr bwMode="auto">
          <a:xfrm>
            <a:off x="5239283" y="1168524"/>
            <a:ext cx="20651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378" fontAlgn="base">
              <a:spcBef>
                <a:spcPct val="0"/>
              </a:spcBef>
              <a:spcAft>
                <a:spcPct val="0"/>
              </a:spcAft>
              <a:defRPr/>
            </a:pPr>
            <a:r>
              <a:rPr lang="en-US" altLang="en-US" sz="1800" b="1" dirty="0">
                <a:solidFill>
                  <a:srgbClr val="606060"/>
                </a:solidFill>
              </a:rPr>
              <a:t>LC921</a:t>
            </a:r>
            <a:endParaRPr lang="en-US" altLang="en-US" sz="1800" i="1" dirty="0">
              <a:solidFill>
                <a:srgbClr val="606060"/>
              </a:solidFill>
            </a:endParaRPr>
          </a:p>
        </p:txBody>
      </p:sp>
      <p:sp>
        <p:nvSpPr>
          <p:cNvPr id="14" name="TextBox 13">
            <a:extLst>
              <a:ext uri="{FF2B5EF4-FFF2-40B4-BE49-F238E27FC236}">
                <a16:creationId xmlns="" xmlns:a16="http://schemas.microsoft.com/office/drawing/2014/main" id="{8AF2B7C8-98D7-C64C-A744-E2D1ECF3D72F}"/>
              </a:ext>
            </a:extLst>
          </p:cNvPr>
          <p:cNvSpPr txBox="1"/>
          <p:nvPr/>
        </p:nvSpPr>
        <p:spPr>
          <a:xfrm>
            <a:off x="1352998" y="2188666"/>
            <a:ext cx="1233030" cy="215444"/>
          </a:xfrm>
          <a:prstGeom prst="rect">
            <a:avLst/>
          </a:prstGeom>
          <a:noFill/>
        </p:spPr>
        <p:txBody>
          <a:bodyPr wrap="none" rtlCol="0">
            <a:spAutoFit/>
          </a:bodyPr>
          <a:lstStyle/>
          <a:p>
            <a:pPr defTabSz="914378" eaLnBrk="0" fontAlgn="base" hangingPunct="0">
              <a:spcBef>
                <a:spcPct val="0"/>
              </a:spcBef>
              <a:spcAft>
                <a:spcPct val="0"/>
              </a:spcAft>
              <a:defRPr/>
            </a:pPr>
            <a:r>
              <a:rPr lang="en-US" sz="800" dirty="0">
                <a:solidFill>
                  <a:srgbClr val="000000"/>
                </a:solidFill>
                <a:latin typeface="Arial" pitchFamily="34" charset="0"/>
                <a:ea typeface="ヒラギノ角ゴ Pro W3"/>
              </a:rPr>
              <a:t>Announce 5/8 GA 5/25</a:t>
            </a:r>
          </a:p>
        </p:txBody>
      </p:sp>
      <p:pic>
        <p:nvPicPr>
          <p:cNvPr id="15" name="Picture 14">
            <a:extLst>
              <a:ext uri="{FF2B5EF4-FFF2-40B4-BE49-F238E27FC236}">
                <a16:creationId xmlns="" xmlns:a16="http://schemas.microsoft.com/office/drawing/2014/main" id="{F8715555-3D42-F946-BEE3-AFF0C3C371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739" y="1575647"/>
            <a:ext cx="2348981" cy="1028892"/>
          </a:xfrm>
          <a:prstGeom prst="rect">
            <a:avLst/>
          </a:prstGeom>
        </p:spPr>
      </p:pic>
      <p:pic>
        <p:nvPicPr>
          <p:cNvPr id="16" name="Picture 15">
            <a:extLst>
              <a:ext uri="{FF2B5EF4-FFF2-40B4-BE49-F238E27FC236}">
                <a16:creationId xmlns="" xmlns:a16="http://schemas.microsoft.com/office/drawing/2014/main" id="{FFE5DCE3-6E1B-8344-8988-91498AD915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94624" y="1484972"/>
            <a:ext cx="2530955" cy="960638"/>
          </a:xfrm>
          <a:prstGeom prst="rect">
            <a:avLst/>
          </a:prstGeom>
        </p:spPr>
      </p:pic>
      <p:sp>
        <p:nvSpPr>
          <p:cNvPr id="17" name="TextBox 16">
            <a:extLst>
              <a:ext uri="{FF2B5EF4-FFF2-40B4-BE49-F238E27FC236}">
                <a16:creationId xmlns="" xmlns:a16="http://schemas.microsoft.com/office/drawing/2014/main" id="{3A10C266-6BCB-CA41-A7EC-7BA528C7459E}"/>
              </a:ext>
            </a:extLst>
          </p:cNvPr>
          <p:cNvSpPr txBox="1"/>
          <p:nvPr/>
        </p:nvSpPr>
        <p:spPr>
          <a:xfrm>
            <a:off x="6131951" y="2090093"/>
            <a:ext cx="1233030" cy="215444"/>
          </a:xfrm>
          <a:prstGeom prst="rect">
            <a:avLst/>
          </a:prstGeom>
          <a:noFill/>
        </p:spPr>
        <p:txBody>
          <a:bodyPr wrap="none" rtlCol="0">
            <a:spAutoFit/>
          </a:bodyPr>
          <a:lstStyle/>
          <a:p>
            <a:pPr defTabSz="914378" eaLnBrk="0" fontAlgn="base" hangingPunct="0">
              <a:spcBef>
                <a:spcPct val="0"/>
              </a:spcBef>
              <a:spcAft>
                <a:spcPct val="0"/>
              </a:spcAft>
              <a:defRPr/>
            </a:pPr>
            <a:r>
              <a:rPr lang="en-US" sz="800" dirty="0">
                <a:solidFill>
                  <a:srgbClr val="000000"/>
                </a:solidFill>
                <a:latin typeface="Arial" pitchFamily="34" charset="0"/>
                <a:ea typeface="ヒラギノ角ゴ Pro W3"/>
              </a:rPr>
              <a:t>Announce 5/8 GA 5/25</a:t>
            </a:r>
          </a:p>
        </p:txBody>
      </p:sp>
    </p:spTree>
    <p:extLst>
      <p:ext uri="{BB962C8B-B14F-4D97-AF65-F5344CB8AC3E}">
        <p14:creationId xmlns:p14="http://schemas.microsoft.com/office/powerpoint/2010/main" val="1261491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498026" cy="381000"/>
          </a:xfrm>
          <a:prstGeom prst="rect">
            <a:avLst/>
          </a:prstGeom>
        </p:spPr>
        <p:txBody>
          <a:bodyPr/>
          <a:lstStyle/>
          <a:p>
            <a:r>
              <a:rPr lang="en-US" dirty="0">
                <a:cs typeface="Arial" panose="020B0604020202020204" pitchFamily="34" charset="0"/>
              </a:rPr>
              <a:t>Accelerate </a:t>
            </a:r>
            <a:r>
              <a:rPr lang="en-US" dirty="0" smtClean="0">
                <a:cs typeface="Arial" panose="020B0604020202020204" pitchFamily="34" charset="0"/>
              </a:rPr>
              <a:t>data scientist </a:t>
            </a:r>
            <a:r>
              <a:rPr lang="en-US" dirty="0">
                <a:cs typeface="Arial" panose="020B0604020202020204" pitchFamily="34" charset="0"/>
              </a:rPr>
              <a:t>productivity and drive faster insights with </a:t>
            </a:r>
            <a:r>
              <a:rPr lang="en-US" dirty="0" smtClean="0">
                <a:cs typeface="Arial" panose="020B0604020202020204" pitchFamily="34" charset="0"/>
              </a:rPr>
              <a:t>Watson Studio Local on </a:t>
            </a:r>
            <a:r>
              <a:rPr lang="en-US" dirty="0">
                <a:cs typeface="Arial" panose="020B0604020202020204" pitchFamily="34" charset="0"/>
              </a:rPr>
              <a:t>Power </a:t>
            </a:r>
            <a:r>
              <a:rPr lang="en-US" dirty="0" smtClean="0">
                <a:cs typeface="Arial" panose="020B0604020202020204" pitchFamily="34" charset="0"/>
              </a:rPr>
              <a:t>LC922</a:t>
            </a:r>
            <a:endParaRPr lang="en-US" i="1" dirty="0"/>
          </a:p>
        </p:txBody>
      </p:sp>
      <p:cxnSp>
        <p:nvCxnSpPr>
          <p:cNvPr id="15" name="Straight Arrow Connector 14">
            <a:extLst>
              <a:ext uri="{FF2B5EF4-FFF2-40B4-BE49-F238E27FC236}">
                <a16:creationId xmlns="" xmlns:a16="http://schemas.microsoft.com/office/drawing/2014/main" id="{8C453F86-41B1-45DE-929F-9578419F5F5B}"/>
              </a:ext>
            </a:extLst>
          </p:cNvPr>
          <p:cNvCxnSpPr>
            <a:cxnSpLocks/>
          </p:cNvCxnSpPr>
          <p:nvPr/>
        </p:nvCxnSpPr>
        <p:spPr>
          <a:xfrm>
            <a:off x="6612147" y="2695568"/>
            <a:ext cx="1782553" cy="0"/>
          </a:xfrm>
          <a:prstGeom prst="straightConnector1">
            <a:avLst/>
          </a:prstGeom>
          <a:ln>
            <a:solidFill>
              <a:schemeClr val="bg2">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315DC155-6892-4355-AA68-F3B2ED5662AD}"/>
              </a:ext>
            </a:extLst>
          </p:cNvPr>
          <p:cNvCxnSpPr>
            <a:cxnSpLocks/>
          </p:cNvCxnSpPr>
          <p:nvPr/>
        </p:nvCxnSpPr>
        <p:spPr>
          <a:xfrm>
            <a:off x="6248278" y="2899191"/>
            <a:ext cx="1422522" cy="0"/>
          </a:xfrm>
          <a:prstGeom prst="straightConnector1">
            <a:avLst/>
          </a:prstGeom>
          <a:ln>
            <a:solidFill>
              <a:schemeClr val="bg2">
                <a:lumMod val="50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1">
            <a:extLst>
              <a:ext uri="{FF2B5EF4-FFF2-40B4-BE49-F238E27FC236}">
                <a16:creationId xmlns="" xmlns:a16="http://schemas.microsoft.com/office/drawing/2014/main" id="{7577664A-5B08-4FF1-A832-D217698EDEAE}"/>
              </a:ext>
            </a:extLst>
          </p:cNvPr>
          <p:cNvSpPr txBox="1">
            <a:spLocks/>
          </p:cNvSpPr>
          <p:nvPr/>
        </p:nvSpPr>
        <p:spPr>
          <a:xfrm>
            <a:off x="196386" y="1620209"/>
            <a:ext cx="3804114" cy="2723191"/>
          </a:xfrm>
          <a:prstGeom prst="rect">
            <a:avLst/>
          </a:prstGeom>
        </p:spPr>
        <p:txBody>
          <a:bodyPr lIns="68580" tIns="34290" rIns="68580" bIns="34290"/>
          <a:lstStyle>
            <a:lvl1pPr marL="303213" indent="-303213" algn="l" rtl="0" eaLnBrk="0" fontAlgn="base" hangingPunct="0">
              <a:spcBef>
                <a:spcPct val="20000"/>
              </a:spcBef>
              <a:spcAft>
                <a:spcPct val="0"/>
              </a:spcAft>
              <a:buChar char="•"/>
              <a:defRPr sz="2100">
                <a:solidFill>
                  <a:srgbClr val="606060"/>
                </a:solidFill>
                <a:latin typeface="+mn-lt"/>
                <a:ea typeface="MS PGothic" pitchFamily="34" charset="-128"/>
                <a:cs typeface="MS PGothic" charset="0"/>
              </a:defRPr>
            </a:lvl1pPr>
            <a:lvl2pPr marL="912813" indent="-379413" algn="l" rtl="0" eaLnBrk="0" fontAlgn="base" hangingPunct="0">
              <a:spcBef>
                <a:spcPct val="20000"/>
              </a:spcBef>
              <a:spcAft>
                <a:spcPct val="0"/>
              </a:spcAft>
              <a:buChar char="–"/>
              <a:defRPr sz="2100">
                <a:solidFill>
                  <a:srgbClr val="606060"/>
                </a:solidFill>
                <a:latin typeface="+mn-lt"/>
                <a:ea typeface="MS PGothic" pitchFamily="34" charset="-128"/>
                <a:cs typeface="MS PGothic" charset="0"/>
              </a:defRPr>
            </a:lvl2pPr>
            <a:lvl3pPr marL="1522413" indent="-303213" algn="l" rtl="0" eaLnBrk="0" fontAlgn="base" hangingPunct="0">
              <a:spcBef>
                <a:spcPct val="20000"/>
              </a:spcBef>
              <a:spcAft>
                <a:spcPct val="0"/>
              </a:spcAft>
              <a:defRPr sz="3200">
                <a:solidFill>
                  <a:schemeClr val="tx1"/>
                </a:solidFill>
                <a:latin typeface="+mn-lt"/>
                <a:ea typeface="MS PGothic" pitchFamily="34" charset="-128"/>
                <a:cs typeface="MS PGothic" charset="0"/>
              </a:defRPr>
            </a:lvl3pPr>
            <a:lvl4pPr marL="2132013" indent="-303213" algn="l" rtl="0" eaLnBrk="0" fontAlgn="base" hangingPunct="0">
              <a:spcBef>
                <a:spcPct val="20000"/>
              </a:spcBef>
              <a:spcAft>
                <a:spcPct val="0"/>
              </a:spcAft>
              <a:buChar char="–"/>
              <a:defRPr sz="2600">
                <a:solidFill>
                  <a:schemeClr val="tx1"/>
                </a:solidFill>
                <a:latin typeface="+mn-lt"/>
                <a:ea typeface="MS PGothic" pitchFamily="34" charset="-128"/>
                <a:cs typeface="MS PGothic" charset="0"/>
              </a:defRPr>
            </a:lvl4pPr>
            <a:lvl5pPr marL="2741613" indent="-303213" algn="l" rtl="0" eaLnBrk="0" fontAlgn="base" hangingPunct="0">
              <a:spcBef>
                <a:spcPct val="20000"/>
              </a:spcBef>
              <a:spcAft>
                <a:spcPct val="0"/>
              </a:spcAft>
              <a:buChar char="»"/>
              <a:defRPr sz="2600">
                <a:solidFill>
                  <a:schemeClr val="tx1"/>
                </a:solidFill>
                <a:latin typeface="+mn-lt"/>
                <a:ea typeface="MS PGothic" pitchFamily="34" charset="-128"/>
                <a:cs typeface="MS PGothic" charset="0"/>
              </a:defRPr>
            </a:lvl5pPr>
            <a:lvl6pPr marL="3352716" indent="-304792" algn="l" rtl="0" eaLnBrk="1" fontAlgn="base" hangingPunct="1">
              <a:spcBef>
                <a:spcPct val="20000"/>
              </a:spcBef>
              <a:spcAft>
                <a:spcPct val="0"/>
              </a:spcAft>
              <a:buChar char="»"/>
              <a:defRPr sz="2667">
                <a:solidFill>
                  <a:schemeClr val="tx1"/>
                </a:solidFill>
                <a:latin typeface="+mn-lt"/>
              </a:defRPr>
            </a:lvl6pPr>
            <a:lvl7pPr marL="3962301" indent="-304792" algn="l" rtl="0" eaLnBrk="1" fontAlgn="base" hangingPunct="1">
              <a:spcBef>
                <a:spcPct val="20000"/>
              </a:spcBef>
              <a:spcAft>
                <a:spcPct val="0"/>
              </a:spcAft>
              <a:buChar char="»"/>
              <a:defRPr sz="2667">
                <a:solidFill>
                  <a:schemeClr val="tx1"/>
                </a:solidFill>
                <a:latin typeface="+mn-lt"/>
              </a:defRPr>
            </a:lvl7pPr>
            <a:lvl8pPr marL="4571886" indent="-304792" algn="l" rtl="0" eaLnBrk="1" fontAlgn="base" hangingPunct="1">
              <a:spcBef>
                <a:spcPct val="20000"/>
              </a:spcBef>
              <a:spcAft>
                <a:spcPct val="0"/>
              </a:spcAft>
              <a:buChar char="»"/>
              <a:defRPr sz="2667">
                <a:solidFill>
                  <a:schemeClr val="tx1"/>
                </a:solidFill>
                <a:latin typeface="+mn-lt"/>
              </a:defRPr>
            </a:lvl8pPr>
            <a:lvl9pPr marL="5181470" indent="-304792" algn="l" rtl="0" eaLnBrk="1" fontAlgn="base" hangingPunct="1">
              <a:spcBef>
                <a:spcPct val="20000"/>
              </a:spcBef>
              <a:spcAft>
                <a:spcPct val="0"/>
              </a:spcAft>
              <a:buChar char="»"/>
              <a:defRPr sz="2667">
                <a:solidFill>
                  <a:schemeClr val="tx1"/>
                </a:solidFill>
                <a:latin typeface="+mn-lt"/>
              </a:defRPr>
            </a:lvl9pPr>
          </a:lstStyle>
          <a:p>
            <a:pPr marL="0" indent="0" defTabSz="685783">
              <a:buNone/>
              <a:defRPr/>
            </a:pPr>
            <a:r>
              <a:rPr lang="en-US" altLang="en-US" sz="1800" b="1" i="1" kern="0" dirty="0">
                <a:solidFill>
                  <a:srgbClr val="00B050"/>
                </a:solidFill>
              </a:rPr>
              <a:t>Power LC922 </a:t>
            </a:r>
            <a:r>
              <a:rPr lang="en-US" altLang="en-US" sz="1800" b="1" i="1" kern="0" dirty="0" smtClean="0">
                <a:solidFill>
                  <a:srgbClr val="00B050"/>
                </a:solidFill>
              </a:rPr>
              <a:t>running k-means </a:t>
            </a:r>
            <a:r>
              <a:rPr lang="en-US" altLang="en-US" sz="1800" b="1" i="1" kern="0" dirty="0">
                <a:solidFill>
                  <a:srgbClr val="00B050"/>
                </a:solidFill>
              </a:rPr>
              <a:t>clustering supports 2x the number of users with FASTER RESPONSE TIME than Intel Xeon SP Gold 6140-based </a:t>
            </a:r>
            <a:r>
              <a:rPr lang="en-US" altLang="en-US" sz="1800" b="1" i="1" kern="0" dirty="0" smtClean="0">
                <a:solidFill>
                  <a:srgbClr val="00B050"/>
                </a:solidFill>
              </a:rPr>
              <a:t>servers</a:t>
            </a:r>
          </a:p>
          <a:p>
            <a:pPr marL="228588" indent="-228588" defTabSz="685783">
              <a:defRPr/>
            </a:pPr>
            <a:endParaRPr lang="en-US" altLang="en-US" sz="1100" b="1" i="1" kern="0" dirty="0">
              <a:solidFill>
                <a:srgbClr val="00B050"/>
              </a:solidFill>
            </a:endParaRPr>
          </a:p>
          <a:p>
            <a:pPr marL="0" indent="0" defTabSz="685783">
              <a:buNone/>
              <a:defRPr/>
            </a:pPr>
            <a:r>
              <a:rPr lang="en-US" altLang="en-US" sz="1800" b="1" i="1" kern="0" dirty="0">
                <a:solidFill>
                  <a:srgbClr val="00B050"/>
                </a:solidFill>
              </a:rPr>
              <a:t>Power LC922 delivers over 41% FASTER </a:t>
            </a:r>
            <a:r>
              <a:rPr lang="en-US" altLang="en-US" sz="1800" b="1" i="1" kern="0" dirty="0" smtClean="0">
                <a:solidFill>
                  <a:srgbClr val="00B050"/>
                </a:solidFill>
              </a:rPr>
              <a:t>INSIGHTS </a:t>
            </a:r>
            <a:r>
              <a:rPr lang="en-US" altLang="en-US" sz="1800" b="1" i="1" kern="0" dirty="0">
                <a:solidFill>
                  <a:srgbClr val="00B050"/>
                </a:solidFill>
              </a:rPr>
              <a:t>for the same number of </a:t>
            </a:r>
            <a:r>
              <a:rPr lang="en-US" altLang="en-US" sz="1800" b="1" i="1" kern="0" dirty="0" smtClean="0">
                <a:solidFill>
                  <a:srgbClr val="00B050"/>
                </a:solidFill>
              </a:rPr>
              <a:t>users (4-8 </a:t>
            </a:r>
            <a:r>
              <a:rPr lang="en-US" altLang="en-US" sz="1800" b="1" i="1" kern="0" dirty="0">
                <a:solidFill>
                  <a:srgbClr val="00B050"/>
                </a:solidFill>
              </a:rPr>
              <a:t>users</a:t>
            </a:r>
            <a:r>
              <a:rPr lang="en-US" altLang="en-US" sz="1800" b="1" i="1" kern="0" dirty="0" smtClean="0">
                <a:solidFill>
                  <a:srgbClr val="00B050"/>
                </a:solidFill>
              </a:rPr>
              <a:t>)</a:t>
            </a:r>
            <a:endParaRPr lang="en-US" altLang="en-US" sz="1800" b="1" i="1" kern="0" dirty="0">
              <a:solidFill>
                <a:srgbClr val="00B050"/>
              </a:solidFill>
            </a:endParaRPr>
          </a:p>
        </p:txBody>
      </p:sp>
      <p:graphicFrame>
        <p:nvGraphicFramePr>
          <p:cNvPr id="19" name="Chart 18">
            <a:extLst>
              <a:ext uri="{FF2B5EF4-FFF2-40B4-BE49-F238E27FC236}">
                <a16:creationId xmlns="" xmlns:a16="http://schemas.microsoft.com/office/drawing/2014/main" id="{401F2543-8B5C-489A-8C60-30980F736AA6}"/>
              </a:ext>
            </a:extLst>
          </p:cNvPr>
          <p:cNvGraphicFramePr/>
          <p:nvPr>
            <p:extLst>
              <p:ext uri="{D42A27DB-BD31-4B8C-83A1-F6EECF244321}">
                <p14:modId xmlns:p14="http://schemas.microsoft.com/office/powerpoint/2010/main" val="624261138"/>
              </p:ext>
            </p:extLst>
          </p:nvPr>
        </p:nvGraphicFramePr>
        <p:xfrm>
          <a:off x="3854037" y="1193800"/>
          <a:ext cx="5154056" cy="383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 xmlns:a16="http://schemas.microsoft.com/office/drawing/2014/main" id="{37DFA852-1246-4C07-BE23-CBEBAF9E05D4}"/>
              </a:ext>
            </a:extLst>
          </p:cNvPr>
          <p:cNvSpPr txBox="1"/>
          <p:nvPr/>
        </p:nvSpPr>
        <p:spPr>
          <a:xfrm>
            <a:off x="6865777" y="2475317"/>
            <a:ext cx="1249891" cy="369332"/>
          </a:xfrm>
          <a:prstGeom prst="rect">
            <a:avLst/>
          </a:prstGeom>
          <a:noFill/>
        </p:spPr>
        <p:txBody>
          <a:bodyPr wrap="square" rtlCol="0">
            <a:spAutoFit/>
          </a:bodyPr>
          <a:lstStyle/>
          <a:p>
            <a:pPr algn="ctr" defTabSz="685783"/>
            <a:r>
              <a:rPr lang="en-CA" sz="900" dirty="0">
                <a:solidFill>
                  <a:srgbClr val="000000"/>
                </a:solidFill>
              </a:rPr>
              <a:t>2x users with better response time</a:t>
            </a:r>
          </a:p>
        </p:txBody>
      </p:sp>
      <p:cxnSp>
        <p:nvCxnSpPr>
          <p:cNvPr id="14" name="Straight Arrow Connector 13">
            <a:extLst>
              <a:ext uri="{FF2B5EF4-FFF2-40B4-BE49-F238E27FC236}">
                <a16:creationId xmlns="" xmlns:a16="http://schemas.microsoft.com/office/drawing/2014/main" id="{0464F3EA-3E28-426A-97E0-65AB4FEAC392}"/>
              </a:ext>
            </a:extLst>
          </p:cNvPr>
          <p:cNvCxnSpPr>
            <a:cxnSpLocks/>
          </p:cNvCxnSpPr>
          <p:nvPr/>
        </p:nvCxnSpPr>
        <p:spPr bwMode="auto">
          <a:xfrm>
            <a:off x="8810382" y="2032414"/>
            <a:ext cx="0" cy="1021784"/>
          </a:xfrm>
          <a:prstGeom prst="straightConnector1">
            <a:avLst/>
          </a:prstGeom>
          <a:noFill/>
          <a:ln w="190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 xmlns:a16="http://schemas.microsoft.com/office/drawing/2014/main" id="{9FB08469-D7A7-4650-B1B7-3603AC82295D}"/>
              </a:ext>
            </a:extLst>
          </p:cNvPr>
          <p:cNvSpPr txBox="1"/>
          <p:nvPr/>
        </p:nvSpPr>
        <p:spPr>
          <a:xfrm rot="16200000">
            <a:off x="8118043" y="2378965"/>
            <a:ext cx="1139655" cy="261610"/>
          </a:xfrm>
          <a:prstGeom prst="rect">
            <a:avLst/>
          </a:prstGeom>
          <a:noFill/>
        </p:spPr>
        <p:txBody>
          <a:bodyPr wrap="square">
            <a:spAutoFit/>
          </a:bodyPr>
          <a:lstStyle/>
          <a:p>
            <a:pPr defTabSz="685783">
              <a:defRPr/>
            </a:pPr>
            <a:r>
              <a:rPr lang="en-US" sz="1100" dirty="0">
                <a:solidFill>
                  <a:srgbClr val="000000"/>
                </a:solidFill>
              </a:rPr>
              <a:t>Lower is better</a:t>
            </a:r>
          </a:p>
        </p:txBody>
      </p:sp>
    </p:spTree>
    <p:extLst>
      <p:ext uri="{BB962C8B-B14F-4D97-AF65-F5344CB8AC3E}">
        <p14:creationId xmlns:p14="http://schemas.microsoft.com/office/powerpoint/2010/main" val="336072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E25F6D1-F094-4EB1-A21F-7DDC551D84DC}"/>
              </a:ext>
            </a:extLst>
          </p:cNvPr>
          <p:cNvSpPr txBox="1"/>
          <p:nvPr/>
        </p:nvSpPr>
        <p:spPr>
          <a:xfrm>
            <a:off x="4155626" y="1954260"/>
            <a:ext cx="369332" cy="1725539"/>
          </a:xfrm>
          <a:prstGeom prst="rect">
            <a:avLst/>
          </a:prstGeom>
          <a:noFill/>
        </p:spPr>
        <p:txBody>
          <a:bodyPr vert="vert270" wrap="square" rtlCol="0">
            <a:spAutoFit/>
          </a:bodyPr>
          <a:lstStyle/>
          <a:p>
            <a:pPr defTabSz="685783"/>
            <a:r>
              <a:rPr lang="en-CA" sz="1200" dirty="0">
                <a:solidFill>
                  <a:srgbClr val="000000"/>
                </a:solidFill>
              </a:rPr>
              <a:t>Response Time (sec)</a:t>
            </a:r>
          </a:p>
        </p:txBody>
      </p:sp>
      <p:sp>
        <p:nvSpPr>
          <p:cNvPr id="2" name="Title 1"/>
          <p:cNvSpPr>
            <a:spLocks noGrp="1"/>
          </p:cNvSpPr>
          <p:nvPr>
            <p:ph type="title"/>
          </p:nvPr>
        </p:nvSpPr>
        <p:spPr>
          <a:xfrm>
            <a:off x="228599" y="201168"/>
            <a:ext cx="8686801" cy="381000"/>
          </a:xfrm>
          <a:prstGeom prst="rect">
            <a:avLst/>
          </a:prstGeom>
        </p:spPr>
        <p:txBody>
          <a:bodyPr/>
          <a:lstStyle/>
          <a:p>
            <a:r>
              <a:rPr lang="en-US" dirty="0">
                <a:cs typeface="Arial" panose="020B0604020202020204" pitchFamily="34" charset="0"/>
              </a:rPr>
              <a:t>Accelerate </a:t>
            </a:r>
            <a:r>
              <a:rPr lang="en-US" dirty="0" smtClean="0">
                <a:cs typeface="Arial" panose="020B0604020202020204" pitchFamily="34" charset="0"/>
              </a:rPr>
              <a:t>data scientist </a:t>
            </a:r>
            <a:r>
              <a:rPr lang="en-US" dirty="0">
                <a:cs typeface="Arial" panose="020B0604020202020204" pitchFamily="34" charset="0"/>
              </a:rPr>
              <a:t>productivity and drive faster insights with </a:t>
            </a:r>
            <a:r>
              <a:rPr lang="en-US" dirty="0" smtClean="0">
                <a:cs typeface="Arial" panose="020B0604020202020204" pitchFamily="34" charset="0"/>
              </a:rPr>
              <a:t>Watson Studio Local on </a:t>
            </a:r>
            <a:r>
              <a:rPr lang="en-US" dirty="0">
                <a:cs typeface="Arial" panose="020B0604020202020204" pitchFamily="34" charset="0"/>
              </a:rPr>
              <a:t>Power </a:t>
            </a:r>
            <a:r>
              <a:rPr lang="en-US" dirty="0" smtClean="0">
                <a:cs typeface="Arial" panose="020B0604020202020204" pitchFamily="34" charset="0"/>
              </a:rPr>
              <a:t>AC922</a:t>
            </a:r>
            <a:endParaRPr lang="en-US" i="1" dirty="0"/>
          </a:p>
        </p:txBody>
      </p:sp>
      <p:graphicFrame>
        <p:nvGraphicFramePr>
          <p:cNvPr id="22" name="Chart 21">
            <a:extLst>
              <a:ext uri="{FF2B5EF4-FFF2-40B4-BE49-F238E27FC236}">
                <a16:creationId xmlns="" xmlns:a16="http://schemas.microsoft.com/office/drawing/2014/main" id="{ADB24212-9DE6-4654-BC5B-3CB9BFC6C9EA}"/>
              </a:ext>
            </a:extLst>
          </p:cNvPr>
          <p:cNvGraphicFramePr>
            <a:graphicFrameLocks/>
          </p:cNvGraphicFramePr>
          <p:nvPr>
            <p:extLst/>
          </p:nvPr>
        </p:nvGraphicFramePr>
        <p:xfrm>
          <a:off x="3898900" y="1003344"/>
          <a:ext cx="4965701" cy="3936956"/>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a:extLst>
              <a:ext uri="{FF2B5EF4-FFF2-40B4-BE49-F238E27FC236}">
                <a16:creationId xmlns="" xmlns:a16="http://schemas.microsoft.com/office/drawing/2014/main" id="{0464F3EA-3E28-426A-97E0-65AB4FEAC392}"/>
              </a:ext>
            </a:extLst>
          </p:cNvPr>
          <p:cNvCxnSpPr>
            <a:cxnSpLocks/>
          </p:cNvCxnSpPr>
          <p:nvPr/>
        </p:nvCxnSpPr>
        <p:spPr bwMode="auto">
          <a:xfrm>
            <a:off x="8251582" y="2070514"/>
            <a:ext cx="0" cy="1021784"/>
          </a:xfrm>
          <a:prstGeom prst="straightConnector1">
            <a:avLst/>
          </a:prstGeom>
          <a:noFill/>
          <a:ln w="190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TextBox 25">
            <a:extLst>
              <a:ext uri="{FF2B5EF4-FFF2-40B4-BE49-F238E27FC236}">
                <a16:creationId xmlns="" xmlns:a16="http://schemas.microsoft.com/office/drawing/2014/main" id="{9FB08469-D7A7-4650-B1B7-3603AC82295D}"/>
              </a:ext>
            </a:extLst>
          </p:cNvPr>
          <p:cNvSpPr txBox="1"/>
          <p:nvPr/>
        </p:nvSpPr>
        <p:spPr>
          <a:xfrm rot="16200000">
            <a:off x="7559243" y="2417065"/>
            <a:ext cx="1139655" cy="261610"/>
          </a:xfrm>
          <a:prstGeom prst="rect">
            <a:avLst/>
          </a:prstGeom>
          <a:noFill/>
        </p:spPr>
        <p:txBody>
          <a:bodyPr wrap="square">
            <a:spAutoFit/>
          </a:bodyPr>
          <a:lstStyle/>
          <a:p>
            <a:pPr defTabSz="685783">
              <a:defRPr/>
            </a:pPr>
            <a:r>
              <a:rPr lang="en-US" sz="1100" dirty="0">
                <a:solidFill>
                  <a:srgbClr val="000000"/>
                </a:solidFill>
              </a:rPr>
              <a:t>Lower is better</a:t>
            </a:r>
          </a:p>
        </p:txBody>
      </p:sp>
      <p:sp>
        <p:nvSpPr>
          <p:cNvPr id="3" name="Rectangle 2"/>
          <p:cNvSpPr/>
          <p:nvPr/>
        </p:nvSpPr>
        <p:spPr>
          <a:xfrm>
            <a:off x="318862" y="1868142"/>
            <a:ext cx="3422539" cy="1754326"/>
          </a:xfrm>
          <a:prstGeom prst="rect">
            <a:avLst/>
          </a:prstGeom>
        </p:spPr>
        <p:txBody>
          <a:bodyPr wrap="square">
            <a:spAutoFit/>
          </a:bodyPr>
          <a:lstStyle/>
          <a:p>
            <a:r>
              <a:rPr lang="en-US" sz="1800" b="1" i="1" dirty="0">
                <a:solidFill>
                  <a:srgbClr val="00B050"/>
                </a:solidFill>
                <a:latin typeface="Arial" panose="020B0604020202020204" pitchFamily="34" charset="0"/>
                <a:cs typeface="Arial" panose="020B0604020202020204" pitchFamily="34" charset="0"/>
              </a:rPr>
              <a:t>Power AC922 </a:t>
            </a:r>
            <a:r>
              <a:rPr lang="en-US" sz="1800" b="1" i="1" dirty="0" smtClean="0">
                <a:solidFill>
                  <a:srgbClr val="00B050"/>
                </a:solidFill>
                <a:latin typeface="Arial" panose="020B0604020202020204" pitchFamily="34" charset="0"/>
                <a:cs typeface="Arial" panose="020B0604020202020204" pitchFamily="34" charset="0"/>
              </a:rPr>
              <a:t>delivers</a:t>
            </a:r>
            <a:br>
              <a:rPr lang="en-US" sz="1800" b="1" i="1" dirty="0" smtClean="0">
                <a:solidFill>
                  <a:srgbClr val="00B050"/>
                </a:solidFill>
                <a:latin typeface="Arial" panose="020B0604020202020204" pitchFamily="34" charset="0"/>
                <a:cs typeface="Arial" panose="020B0604020202020204" pitchFamily="34" charset="0"/>
              </a:rPr>
            </a:br>
            <a:r>
              <a:rPr lang="en-US" sz="1800" b="1" i="1" dirty="0" smtClean="0">
                <a:solidFill>
                  <a:srgbClr val="00B050"/>
                </a:solidFill>
                <a:latin typeface="Arial" panose="020B0604020202020204" pitchFamily="34" charset="0"/>
                <a:cs typeface="Arial" panose="020B0604020202020204" pitchFamily="34" charset="0"/>
              </a:rPr>
              <a:t>2x FASTER insights for</a:t>
            </a:r>
            <a:br>
              <a:rPr lang="en-US" sz="1800" b="1" i="1" dirty="0" smtClean="0">
                <a:solidFill>
                  <a:srgbClr val="00B050"/>
                </a:solidFill>
                <a:latin typeface="Arial" panose="020B0604020202020204" pitchFamily="34" charset="0"/>
                <a:cs typeface="Arial" panose="020B0604020202020204" pitchFamily="34" charset="0"/>
              </a:rPr>
            </a:br>
            <a:r>
              <a:rPr lang="en-US" sz="1800" b="1" i="1" dirty="0" smtClean="0">
                <a:solidFill>
                  <a:srgbClr val="00B050"/>
                </a:solidFill>
                <a:latin typeface="Arial" panose="020B0604020202020204" pitchFamily="34" charset="0"/>
                <a:cs typeface="Arial" panose="020B0604020202020204" pitchFamily="34" charset="0"/>
              </a:rPr>
              <a:t>GPU accelerated k-means</a:t>
            </a:r>
            <a:br>
              <a:rPr lang="en-US" sz="1800" b="1" i="1" dirty="0" smtClean="0">
                <a:solidFill>
                  <a:srgbClr val="00B050"/>
                </a:solidFill>
                <a:latin typeface="Arial" panose="020B0604020202020204" pitchFamily="34" charset="0"/>
                <a:cs typeface="Arial" panose="020B0604020202020204" pitchFamily="34" charset="0"/>
              </a:rPr>
            </a:br>
            <a:r>
              <a:rPr lang="en-US" sz="1800" b="1" i="1" dirty="0" smtClean="0">
                <a:solidFill>
                  <a:srgbClr val="00B050"/>
                </a:solidFill>
                <a:latin typeface="Arial" panose="020B0604020202020204" pitchFamily="34" charset="0"/>
                <a:cs typeface="Arial" panose="020B0604020202020204" pitchFamily="34" charset="0"/>
              </a:rPr>
              <a:t>clustering workload than</a:t>
            </a:r>
            <a:br>
              <a:rPr lang="en-US" sz="1800" b="1" i="1" dirty="0" smtClean="0">
                <a:solidFill>
                  <a:srgbClr val="00B050"/>
                </a:solidFill>
                <a:latin typeface="Arial" panose="020B0604020202020204" pitchFamily="34" charset="0"/>
                <a:cs typeface="Arial" panose="020B0604020202020204" pitchFamily="34" charset="0"/>
              </a:rPr>
            </a:br>
            <a:r>
              <a:rPr lang="en-US" sz="1800" b="1" i="1" dirty="0" smtClean="0">
                <a:solidFill>
                  <a:srgbClr val="00B050"/>
                </a:solidFill>
                <a:latin typeface="Arial" panose="020B0604020202020204" pitchFamily="34" charset="0"/>
                <a:cs typeface="Arial" panose="020B0604020202020204" pitchFamily="34" charset="0"/>
              </a:rPr>
              <a:t>Intel Xeon SP Gold</a:t>
            </a:r>
            <a:br>
              <a:rPr lang="en-US" sz="1800" b="1" i="1" dirty="0" smtClean="0">
                <a:solidFill>
                  <a:srgbClr val="00B050"/>
                </a:solidFill>
                <a:latin typeface="Arial" panose="020B0604020202020204" pitchFamily="34" charset="0"/>
                <a:cs typeface="Arial" panose="020B0604020202020204" pitchFamily="34" charset="0"/>
              </a:rPr>
            </a:br>
            <a:r>
              <a:rPr lang="en-US" sz="1800" b="1" i="1" dirty="0" smtClean="0">
                <a:solidFill>
                  <a:srgbClr val="00B050"/>
                </a:solidFill>
                <a:latin typeface="Arial" panose="020B0604020202020204" pitchFamily="34" charset="0"/>
                <a:cs typeface="Arial" panose="020B0604020202020204" pitchFamily="34" charset="0"/>
              </a:rPr>
              <a:t>6150-based servers</a:t>
            </a:r>
            <a:endParaRPr lang="en-US" sz="1800" b="1" dirty="0">
              <a:solidFill>
                <a:srgbClr val="00B050"/>
              </a:solidFill>
            </a:endParaRPr>
          </a:p>
        </p:txBody>
      </p:sp>
    </p:spTree>
    <p:extLst>
      <p:ext uri="{BB962C8B-B14F-4D97-AF65-F5344CB8AC3E}">
        <p14:creationId xmlns:p14="http://schemas.microsoft.com/office/powerpoint/2010/main" val="2190379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864602" cy="381000"/>
          </a:xfrm>
        </p:spPr>
        <p:txBody>
          <a:bodyPr/>
          <a:lstStyle/>
          <a:p>
            <a:r>
              <a:rPr lang="en-US" dirty="0" smtClean="0">
                <a:solidFill>
                  <a:srgbClr val="000000"/>
                </a:solidFill>
                <a:cs typeface="Arial" panose="020B0604020202020204" pitchFamily="34" charset="0"/>
              </a:rPr>
              <a:t>Watson Studio Local on </a:t>
            </a:r>
            <a:r>
              <a:rPr lang="en-US" dirty="0">
                <a:solidFill>
                  <a:srgbClr val="000000"/>
                </a:solidFill>
                <a:cs typeface="Arial" panose="020B0604020202020204" pitchFamily="34" charset="0"/>
              </a:rPr>
              <a:t>Power LC922 </a:t>
            </a:r>
            <a:r>
              <a:rPr lang="en-US" dirty="0" smtClean="0">
                <a:solidFill>
                  <a:srgbClr val="000000"/>
                </a:solidFill>
                <a:cs typeface="Arial" panose="020B0604020202020204" pitchFamily="34" charset="0"/>
              </a:rPr>
              <a:t>Server:</a:t>
            </a:r>
            <a:br>
              <a:rPr lang="en-US" dirty="0" smtClean="0">
                <a:solidFill>
                  <a:srgbClr val="000000"/>
                </a:solidFill>
                <a:cs typeface="Arial" panose="020B0604020202020204" pitchFamily="34" charset="0"/>
              </a:rPr>
            </a:br>
            <a:r>
              <a:rPr lang="en-US" dirty="0" smtClean="0">
                <a:solidFill>
                  <a:srgbClr val="000000"/>
                </a:solidFill>
                <a:cs typeface="Arial" panose="020B0604020202020204" pitchFamily="34" charset="0"/>
              </a:rPr>
              <a:t>Improved </a:t>
            </a:r>
            <a:r>
              <a:rPr lang="en-US" dirty="0">
                <a:solidFill>
                  <a:srgbClr val="000000"/>
                </a:solidFill>
                <a:cs typeface="Arial" panose="020B0604020202020204" pitchFamily="34" charset="0"/>
              </a:rPr>
              <a:t>Price-Performance for </a:t>
            </a:r>
            <a:r>
              <a:rPr lang="en-US" dirty="0" smtClean="0">
                <a:solidFill>
                  <a:srgbClr val="000000"/>
                </a:solidFill>
                <a:cs typeface="Arial" panose="020B0604020202020204" pitchFamily="34" charset="0"/>
              </a:rPr>
              <a:t>Clients</a:t>
            </a:r>
            <a:endParaRPr lang="en-US" sz="1600" i="1" dirty="0"/>
          </a:p>
        </p:txBody>
      </p:sp>
      <p:sp>
        <p:nvSpPr>
          <p:cNvPr id="41" name="TextBox 40">
            <a:extLst>
              <a:ext uri="{FF2B5EF4-FFF2-40B4-BE49-F238E27FC236}">
                <a16:creationId xmlns="" xmlns:a16="http://schemas.microsoft.com/office/drawing/2014/main" id="{2CD30F54-7CE9-457E-B417-30D950FD05DC}"/>
              </a:ext>
            </a:extLst>
          </p:cNvPr>
          <p:cNvSpPr txBox="1"/>
          <p:nvPr/>
        </p:nvSpPr>
        <p:spPr>
          <a:xfrm>
            <a:off x="4479713" y="4084448"/>
            <a:ext cx="2200230" cy="646331"/>
          </a:xfrm>
          <a:prstGeom prst="rect">
            <a:avLst/>
          </a:prstGeom>
          <a:noFill/>
        </p:spPr>
        <p:txBody>
          <a:bodyPr wrap="square" rtlCol="0">
            <a:spAutoFit/>
          </a:bodyPr>
          <a:lstStyle/>
          <a:p>
            <a:pPr algn="ctr" defTabSz="685783"/>
            <a:r>
              <a:rPr lang="en-US" sz="1200" dirty="0">
                <a:solidFill>
                  <a:srgbClr val="000000"/>
                </a:solidFill>
              </a:rPr>
              <a:t>Intel Xeon SP </a:t>
            </a:r>
            <a:r>
              <a:rPr lang="en-US" sz="1200" dirty="0" smtClean="0">
                <a:solidFill>
                  <a:srgbClr val="000000"/>
                </a:solidFill>
              </a:rPr>
              <a:t>Gold</a:t>
            </a:r>
            <a:br>
              <a:rPr lang="en-US" sz="1200" dirty="0" smtClean="0">
                <a:solidFill>
                  <a:srgbClr val="000000"/>
                </a:solidFill>
              </a:rPr>
            </a:br>
            <a:r>
              <a:rPr lang="en-US" sz="1200" dirty="0" smtClean="0">
                <a:solidFill>
                  <a:srgbClr val="000000"/>
                </a:solidFill>
              </a:rPr>
              <a:t>6140 </a:t>
            </a:r>
            <a:r>
              <a:rPr lang="en-US" sz="1200" dirty="0">
                <a:solidFill>
                  <a:srgbClr val="000000"/>
                </a:solidFill>
              </a:rPr>
              <a:t>server:</a:t>
            </a:r>
          </a:p>
          <a:p>
            <a:pPr algn="ctr" defTabSz="685783"/>
            <a:r>
              <a:rPr lang="en-US" sz="1200" b="1" dirty="0">
                <a:solidFill>
                  <a:srgbClr val="FF0000"/>
                </a:solidFill>
              </a:rPr>
              <a:t>578 seconds</a:t>
            </a:r>
          </a:p>
        </p:txBody>
      </p:sp>
      <p:sp>
        <p:nvSpPr>
          <p:cNvPr id="42" name="TextBox 41">
            <a:extLst>
              <a:ext uri="{FF2B5EF4-FFF2-40B4-BE49-F238E27FC236}">
                <a16:creationId xmlns="" xmlns:a16="http://schemas.microsoft.com/office/drawing/2014/main" id="{F3FC41AE-F7E7-4D44-848E-88AAE4FA18D3}"/>
              </a:ext>
            </a:extLst>
          </p:cNvPr>
          <p:cNvSpPr txBox="1"/>
          <p:nvPr/>
        </p:nvSpPr>
        <p:spPr>
          <a:xfrm>
            <a:off x="4683222" y="1307473"/>
            <a:ext cx="1670837" cy="461665"/>
          </a:xfrm>
          <a:prstGeom prst="rect">
            <a:avLst/>
          </a:prstGeom>
          <a:noFill/>
        </p:spPr>
        <p:txBody>
          <a:bodyPr wrap="square" rtlCol="0">
            <a:spAutoFit/>
          </a:bodyPr>
          <a:lstStyle/>
          <a:p>
            <a:pPr algn="ctr" defTabSz="685783"/>
            <a:r>
              <a:rPr lang="en-US" sz="1200" dirty="0">
                <a:solidFill>
                  <a:srgbClr val="000000"/>
                </a:solidFill>
              </a:rPr>
              <a:t>Power LC922</a:t>
            </a:r>
          </a:p>
          <a:p>
            <a:pPr algn="ctr" defTabSz="685783"/>
            <a:r>
              <a:rPr lang="en-US" sz="1200" b="1" dirty="0">
                <a:solidFill>
                  <a:srgbClr val="0064FF"/>
                </a:solidFill>
              </a:rPr>
              <a:t>340 seconds</a:t>
            </a:r>
          </a:p>
        </p:txBody>
      </p:sp>
      <p:sp>
        <p:nvSpPr>
          <p:cNvPr id="44" name="TextBox 43">
            <a:extLst>
              <a:ext uri="{FF2B5EF4-FFF2-40B4-BE49-F238E27FC236}">
                <a16:creationId xmlns="" xmlns:a16="http://schemas.microsoft.com/office/drawing/2014/main" id="{2EBA5051-9408-498E-94B2-50DCF969C5C4}"/>
              </a:ext>
            </a:extLst>
          </p:cNvPr>
          <p:cNvSpPr txBox="1"/>
          <p:nvPr/>
        </p:nvSpPr>
        <p:spPr>
          <a:xfrm>
            <a:off x="6755945" y="4144807"/>
            <a:ext cx="1670837" cy="461665"/>
          </a:xfrm>
          <a:prstGeom prst="rect">
            <a:avLst/>
          </a:prstGeom>
          <a:noFill/>
        </p:spPr>
        <p:txBody>
          <a:bodyPr wrap="square" rtlCol="0">
            <a:spAutoFit/>
          </a:bodyPr>
          <a:lstStyle/>
          <a:p>
            <a:pPr algn="ctr" defTabSz="685783"/>
            <a:r>
              <a:rPr lang="en-US" sz="1200" dirty="0">
                <a:solidFill>
                  <a:srgbClr val="000000"/>
                </a:solidFill>
              </a:rPr>
              <a:t>Power LC922</a:t>
            </a:r>
          </a:p>
          <a:p>
            <a:pPr algn="ctr" defTabSz="685783"/>
            <a:r>
              <a:rPr lang="en-US" sz="1200" b="1" dirty="0">
                <a:solidFill>
                  <a:schemeClr val="accent2"/>
                </a:solidFill>
              </a:rPr>
              <a:t>$35,618</a:t>
            </a:r>
          </a:p>
        </p:txBody>
      </p:sp>
      <p:sp>
        <p:nvSpPr>
          <p:cNvPr id="46" name="TextBox 45">
            <a:extLst>
              <a:ext uri="{FF2B5EF4-FFF2-40B4-BE49-F238E27FC236}">
                <a16:creationId xmlns="" xmlns:a16="http://schemas.microsoft.com/office/drawing/2014/main" id="{EE23CEC3-FA11-4706-A782-32CDDF46A858}"/>
              </a:ext>
            </a:extLst>
          </p:cNvPr>
          <p:cNvSpPr txBox="1"/>
          <p:nvPr/>
        </p:nvSpPr>
        <p:spPr>
          <a:xfrm>
            <a:off x="6736029" y="1307473"/>
            <a:ext cx="1670837" cy="646331"/>
          </a:xfrm>
          <a:prstGeom prst="rect">
            <a:avLst/>
          </a:prstGeom>
          <a:noFill/>
        </p:spPr>
        <p:txBody>
          <a:bodyPr wrap="square" rtlCol="0">
            <a:spAutoFit/>
          </a:bodyPr>
          <a:lstStyle/>
          <a:p>
            <a:pPr algn="ctr" defTabSz="685783"/>
            <a:r>
              <a:rPr lang="en-US" sz="1200" dirty="0">
                <a:solidFill>
                  <a:srgbClr val="000000"/>
                </a:solidFill>
              </a:rPr>
              <a:t>Intel Xeon SP Gold 6140 server:</a:t>
            </a:r>
          </a:p>
          <a:p>
            <a:pPr algn="ctr" defTabSz="685783"/>
            <a:r>
              <a:rPr lang="en-US" sz="1200" b="1" dirty="0">
                <a:solidFill>
                  <a:srgbClr val="FF0000"/>
                </a:solidFill>
              </a:rPr>
              <a:t>$45,390</a:t>
            </a:r>
          </a:p>
        </p:txBody>
      </p:sp>
      <p:sp>
        <p:nvSpPr>
          <p:cNvPr id="49" name="TextBox 48">
            <a:extLst>
              <a:ext uri="{FF2B5EF4-FFF2-40B4-BE49-F238E27FC236}">
                <a16:creationId xmlns="" xmlns:a16="http://schemas.microsoft.com/office/drawing/2014/main" id="{5325F831-541A-48D7-830E-2BEEEF177A4B}"/>
              </a:ext>
            </a:extLst>
          </p:cNvPr>
          <p:cNvSpPr txBox="1"/>
          <p:nvPr/>
        </p:nvSpPr>
        <p:spPr>
          <a:xfrm>
            <a:off x="1469023" y="3121923"/>
            <a:ext cx="1670837" cy="1338828"/>
          </a:xfrm>
          <a:prstGeom prst="rect">
            <a:avLst/>
          </a:prstGeom>
          <a:noFill/>
        </p:spPr>
        <p:txBody>
          <a:bodyPr wrap="square" rtlCol="0">
            <a:spAutoFit/>
          </a:bodyPr>
          <a:lstStyle/>
          <a:p>
            <a:pPr algn="ctr" defTabSz="685783"/>
            <a:r>
              <a:rPr lang="en-US" b="1" dirty="0">
                <a:solidFill>
                  <a:srgbClr val="000000"/>
                </a:solidFill>
              </a:rPr>
              <a:t>Power LC922</a:t>
            </a:r>
          </a:p>
          <a:p>
            <a:pPr algn="ctr" defTabSz="685783"/>
            <a:endParaRPr lang="en-US" b="1" dirty="0">
              <a:solidFill>
                <a:srgbClr val="000000"/>
              </a:solidFill>
            </a:endParaRPr>
          </a:p>
          <a:p>
            <a:pPr algn="ctr" defTabSz="685783"/>
            <a:r>
              <a:rPr lang="en-US" b="1" dirty="0">
                <a:solidFill>
                  <a:srgbClr val="000000"/>
                </a:solidFill>
              </a:rPr>
              <a:t>Versus </a:t>
            </a:r>
          </a:p>
          <a:p>
            <a:pPr algn="ctr" defTabSz="685783"/>
            <a:endParaRPr lang="en-US" b="1" dirty="0">
              <a:solidFill>
                <a:srgbClr val="000000"/>
              </a:solidFill>
            </a:endParaRPr>
          </a:p>
          <a:p>
            <a:pPr algn="ctr" defTabSz="685783"/>
            <a:r>
              <a:rPr lang="en-US" b="1" dirty="0">
                <a:solidFill>
                  <a:srgbClr val="000000"/>
                </a:solidFill>
              </a:rPr>
              <a:t>Intel Xeon SP Gold 6140 server</a:t>
            </a:r>
          </a:p>
        </p:txBody>
      </p:sp>
      <p:sp>
        <p:nvSpPr>
          <p:cNvPr id="21" name="Arrow: Up 20">
            <a:extLst>
              <a:ext uri="{FF2B5EF4-FFF2-40B4-BE49-F238E27FC236}">
                <a16:creationId xmlns="" xmlns:a16="http://schemas.microsoft.com/office/drawing/2014/main" id="{A78D34C2-CB27-4A69-82A2-BD8B926F8737}"/>
              </a:ext>
            </a:extLst>
          </p:cNvPr>
          <p:cNvSpPr/>
          <p:nvPr/>
        </p:nvSpPr>
        <p:spPr>
          <a:xfrm flipV="1">
            <a:off x="6491248" y="1892799"/>
            <a:ext cx="2200230" cy="2275425"/>
          </a:xfrm>
          <a:prstGeom prst="upArrow">
            <a:avLst/>
          </a:prstGeom>
          <a:solidFill>
            <a:srgbClr val="00B050"/>
          </a:solidFill>
        </p:spPr>
        <p:txBody>
          <a:bodyPr wrap="square" lIns="0" tIns="0" rIns="0" bIns="0" rtlCol="0" anchor="ctr">
            <a:noAutofit/>
          </a:bodyPr>
          <a:lstStyle/>
          <a:p>
            <a:pPr algn="ctr" defTabSz="685783"/>
            <a:endParaRPr lang="en-US" sz="1200" dirty="0">
              <a:solidFill>
                <a:srgbClr val="FFFFFF"/>
              </a:solidFill>
            </a:endParaRPr>
          </a:p>
        </p:txBody>
      </p:sp>
      <p:sp>
        <p:nvSpPr>
          <p:cNvPr id="37" name="Arrow: Up 36">
            <a:extLst>
              <a:ext uri="{FF2B5EF4-FFF2-40B4-BE49-F238E27FC236}">
                <a16:creationId xmlns="" xmlns:a16="http://schemas.microsoft.com/office/drawing/2014/main" id="{41C5885E-1D07-45E6-91E3-8D9D5F21A2AB}"/>
              </a:ext>
            </a:extLst>
          </p:cNvPr>
          <p:cNvSpPr/>
          <p:nvPr/>
        </p:nvSpPr>
        <p:spPr>
          <a:xfrm>
            <a:off x="4479712" y="1794491"/>
            <a:ext cx="2200230" cy="2275425"/>
          </a:xfrm>
          <a:prstGeom prst="upArrow">
            <a:avLst/>
          </a:prstGeom>
          <a:solidFill>
            <a:srgbClr val="002060"/>
          </a:solidFill>
        </p:spPr>
        <p:txBody>
          <a:bodyPr wrap="square" lIns="0" tIns="0" rIns="0" bIns="0" rtlCol="0" anchor="ctr">
            <a:noAutofit/>
          </a:bodyPr>
          <a:lstStyle/>
          <a:p>
            <a:pPr algn="ctr" defTabSz="685783"/>
            <a:endParaRPr lang="en-US" sz="1200" dirty="0">
              <a:solidFill>
                <a:srgbClr val="FFFFFF"/>
              </a:solidFill>
            </a:endParaRPr>
          </a:p>
        </p:txBody>
      </p:sp>
      <p:grpSp>
        <p:nvGrpSpPr>
          <p:cNvPr id="9" name="Group 8">
            <a:extLst>
              <a:ext uri="{FF2B5EF4-FFF2-40B4-BE49-F238E27FC236}">
                <a16:creationId xmlns="" xmlns:a16="http://schemas.microsoft.com/office/drawing/2014/main" id="{FA7A0C14-1D18-439C-ACC2-B5C1DC5A3130}"/>
              </a:ext>
            </a:extLst>
          </p:cNvPr>
          <p:cNvGrpSpPr/>
          <p:nvPr/>
        </p:nvGrpSpPr>
        <p:grpSpPr>
          <a:xfrm>
            <a:off x="4985702" y="2870528"/>
            <a:ext cx="1096476" cy="1029732"/>
            <a:chOff x="-44145" y="2976024"/>
            <a:chExt cx="1096476" cy="1029732"/>
          </a:xfrm>
        </p:grpSpPr>
        <p:grpSp>
          <p:nvGrpSpPr>
            <p:cNvPr id="28" name="Group 27">
              <a:extLst>
                <a:ext uri="{FF2B5EF4-FFF2-40B4-BE49-F238E27FC236}">
                  <a16:creationId xmlns="" xmlns:a16="http://schemas.microsoft.com/office/drawing/2014/main" id="{9AD5BE12-0371-4FBD-8902-0D0C2FE32662}"/>
                </a:ext>
              </a:extLst>
            </p:cNvPr>
            <p:cNvGrpSpPr/>
            <p:nvPr/>
          </p:nvGrpSpPr>
          <p:grpSpPr>
            <a:xfrm>
              <a:off x="-44145" y="2976024"/>
              <a:ext cx="1096476" cy="1029732"/>
              <a:chOff x="4101252" y="3472938"/>
              <a:chExt cx="1096476" cy="1029732"/>
            </a:xfrm>
          </p:grpSpPr>
          <p:pic>
            <p:nvPicPr>
              <p:cNvPr id="30" name="Picture 29">
                <a:extLst>
                  <a:ext uri="{FF2B5EF4-FFF2-40B4-BE49-F238E27FC236}">
                    <a16:creationId xmlns="" xmlns:a16="http://schemas.microsoft.com/office/drawing/2014/main" id="{508D1710-372A-4661-A2E0-806CBF7094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1252" y="3472938"/>
                <a:ext cx="1096476" cy="1029732"/>
              </a:xfrm>
              <a:prstGeom prst="rect">
                <a:avLst/>
              </a:prstGeom>
            </p:spPr>
          </p:pic>
          <p:sp>
            <p:nvSpPr>
              <p:cNvPr id="31" name="Oval 30">
                <a:extLst>
                  <a:ext uri="{FF2B5EF4-FFF2-40B4-BE49-F238E27FC236}">
                    <a16:creationId xmlns="" xmlns:a16="http://schemas.microsoft.com/office/drawing/2014/main" id="{CE04E064-B27B-40F6-913C-8F91DE9DCB6A}"/>
                  </a:ext>
                </a:extLst>
              </p:cNvPr>
              <p:cNvSpPr/>
              <p:nvPr/>
            </p:nvSpPr>
            <p:spPr>
              <a:xfrm>
                <a:off x="4395322" y="3707886"/>
                <a:ext cx="557677" cy="564221"/>
              </a:xfrm>
              <a:prstGeom prst="ellipse">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85478">
                  <a:defRPr/>
                </a:pPr>
                <a:endParaRPr lang="en-US" sz="1425" kern="0" dirty="0">
                  <a:solidFill>
                    <a:srgbClr val="FFFFFF"/>
                  </a:solidFill>
                  <a:ea typeface="ＭＳ Ｐゴシック"/>
                </a:endParaRPr>
              </a:p>
            </p:txBody>
          </p:sp>
        </p:grpSp>
        <p:pic>
          <p:nvPicPr>
            <p:cNvPr id="33" name="Picture 32">
              <a:extLst>
                <a:ext uri="{FF2B5EF4-FFF2-40B4-BE49-F238E27FC236}">
                  <a16:creationId xmlns="" xmlns:a16="http://schemas.microsoft.com/office/drawing/2014/main" id="{F754C7BC-99A4-497B-B80B-18C48B8D3E61}"/>
                </a:ext>
              </a:extLst>
            </p:cNvPr>
            <p:cNvPicPr>
              <a:picLocks noChangeAspect="1"/>
            </p:cNvPicPr>
            <p:nvPr/>
          </p:nvPicPr>
          <p:blipFill>
            <a:blip r:embed="rId4" cstate="print">
              <a:duotone>
                <a:prstClr val="black"/>
                <a:srgbClr val="7FD0F6">
                  <a:tint val="45000"/>
                  <a:satMod val="400000"/>
                </a:srgbClr>
              </a:duotone>
              <a:extLst>
                <a:ext uri="{BEBA8EAE-BF5A-486C-A8C5-ECC9F3942E4B}">
                  <a14:imgProps xmlns:a14="http://schemas.microsoft.com/office/drawing/2010/main">
                    <a14:imgLayer r:embed="rId5">
                      <a14:imgEffect>
                        <a14:brightnessContrast bright="-2000" contrast="43000"/>
                      </a14:imgEffect>
                    </a14:imgLayer>
                  </a14:imgProps>
                </a:ext>
                <a:ext uri="{28A0092B-C50C-407E-A947-70E740481C1C}">
                  <a14:useLocalDpi xmlns:a14="http://schemas.microsoft.com/office/drawing/2010/main"/>
                </a:ext>
              </a:extLst>
            </a:blip>
            <a:stretch>
              <a:fillRect/>
            </a:stretch>
          </p:blipFill>
          <p:spPr>
            <a:xfrm>
              <a:off x="269604" y="3229023"/>
              <a:ext cx="514800" cy="529290"/>
            </a:xfrm>
            <a:prstGeom prst="ellipse">
              <a:avLst/>
            </a:prstGeom>
          </p:spPr>
        </p:pic>
        <p:sp>
          <p:nvSpPr>
            <p:cNvPr id="34" name="TextBox 33">
              <a:extLst>
                <a:ext uri="{FF2B5EF4-FFF2-40B4-BE49-F238E27FC236}">
                  <a16:creationId xmlns="" xmlns:a16="http://schemas.microsoft.com/office/drawing/2014/main" id="{EA9591FA-1A50-41F1-831E-280E273C56B1}"/>
                </a:ext>
              </a:extLst>
            </p:cNvPr>
            <p:cNvSpPr txBox="1"/>
            <p:nvPr/>
          </p:nvSpPr>
          <p:spPr>
            <a:xfrm rot="2663786">
              <a:off x="49289" y="3023691"/>
              <a:ext cx="950040" cy="971987"/>
            </a:xfrm>
            <a:prstGeom prst="rect">
              <a:avLst/>
            </a:prstGeom>
            <a:noFill/>
          </p:spPr>
          <p:txBody>
            <a:bodyPr wrap="square" rtlCol="0">
              <a:prstTxWarp prst="textArchUp">
                <a:avLst>
                  <a:gd name="adj" fmla="val 12499992"/>
                </a:avLst>
              </a:prstTxWarp>
              <a:spAutoFit/>
            </a:bodyPr>
            <a:lstStyle/>
            <a:p>
              <a:pPr defTabSz="685478"/>
              <a:r>
                <a:rPr lang="en-US" sz="1425" dirty="0">
                  <a:solidFill>
                    <a:srgbClr val="000000"/>
                  </a:solidFill>
                  <a:ea typeface="ＭＳ Ｐゴシック"/>
                </a:rPr>
                <a:t>Execution time (Seconds)</a:t>
              </a:r>
            </a:p>
          </p:txBody>
        </p:sp>
        <p:sp>
          <p:nvSpPr>
            <p:cNvPr id="36" name="TextBox 35">
              <a:extLst>
                <a:ext uri="{FF2B5EF4-FFF2-40B4-BE49-F238E27FC236}">
                  <a16:creationId xmlns="" xmlns:a16="http://schemas.microsoft.com/office/drawing/2014/main" id="{622E5B55-D32D-406C-8EE5-D4B0FF5E85BA}"/>
                </a:ext>
              </a:extLst>
            </p:cNvPr>
            <p:cNvSpPr txBox="1"/>
            <p:nvPr/>
          </p:nvSpPr>
          <p:spPr>
            <a:xfrm rot="19122051">
              <a:off x="170339" y="3198160"/>
              <a:ext cx="501095" cy="346828"/>
            </a:xfrm>
            <a:prstGeom prst="rect">
              <a:avLst/>
            </a:prstGeom>
            <a:noFill/>
          </p:spPr>
          <p:txBody>
            <a:bodyPr wrap="square" rtlCol="0">
              <a:prstTxWarp prst="textArchUp">
                <a:avLst>
                  <a:gd name="adj" fmla="val 12814555"/>
                </a:avLst>
              </a:prstTxWarp>
              <a:spAutoFit/>
            </a:bodyPr>
            <a:lstStyle/>
            <a:p>
              <a:pPr defTabSz="685478"/>
              <a:r>
                <a:rPr lang="en-US" sz="1425" dirty="0">
                  <a:solidFill>
                    <a:srgbClr val="000000"/>
                  </a:solidFill>
                  <a:ea typeface="ＭＳ Ｐゴシック"/>
                </a:rPr>
                <a:t>K-Means </a:t>
              </a:r>
              <a:r>
                <a:rPr lang="en-US" sz="1425" dirty="0" smtClean="0">
                  <a:solidFill>
                    <a:srgbClr val="000000"/>
                  </a:solidFill>
                  <a:ea typeface="ＭＳ Ｐゴシック"/>
                </a:rPr>
                <a:t>Clustering</a:t>
              </a:r>
              <a:endParaRPr lang="en-US" sz="1425" dirty="0">
                <a:solidFill>
                  <a:srgbClr val="000000"/>
                </a:solidFill>
                <a:ea typeface="ＭＳ Ｐゴシック"/>
              </a:endParaRPr>
            </a:p>
          </p:txBody>
        </p:sp>
      </p:grpSp>
      <p:grpSp>
        <p:nvGrpSpPr>
          <p:cNvPr id="52" name="Group 51">
            <a:extLst>
              <a:ext uri="{FF2B5EF4-FFF2-40B4-BE49-F238E27FC236}">
                <a16:creationId xmlns="" xmlns:a16="http://schemas.microsoft.com/office/drawing/2014/main" id="{CEA6077F-CF81-4023-AAE2-C7DEECC0FDEF}"/>
              </a:ext>
            </a:extLst>
          </p:cNvPr>
          <p:cNvGrpSpPr/>
          <p:nvPr/>
        </p:nvGrpSpPr>
        <p:grpSpPr>
          <a:xfrm>
            <a:off x="7010681" y="1995852"/>
            <a:ext cx="1096476" cy="1029732"/>
            <a:chOff x="4101252" y="2123102"/>
            <a:chExt cx="1096476" cy="1029732"/>
          </a:xfrm>
        </p:grpSpPr>
        <p:pic>
          <p:nvPicPr>
            <p:cNvPr id="53" name="Picture 52">
              <a:extLst>
                <a:ext uri="{FF2B5EF4-FFF2-40B4-BE49-F238E27FC236}">
                  <a16:creationId xmlns="" xmlns:a16="http://schemas.microsoft.com/office/drawing/2014/main" id="{8EF6C9B8-E0A7-424F-A5DD-AFB29463BE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01252" y="2123102"/>
              <a:ext cx="1096476" cy="1029732"/>
            </a:xfrm>
            <a:prstGeom prst="rect">
              <a:avLst/>
            </a:prstGeom>
          </p:spPr>
        </p:pic>
        <p:sp>
          <p:nvSpPr>
            <p:cNvPr id="54" name="Oval 53">
              <a:extLst>
                <a:ext uri="{FF2B5EF4-FFF2-40B4-BE49-F238E27FC236}">
                  <a16:creationId xmlns="" xmlns:a16="http://schemas.microsoft.com/office/drawing/2014/main" id="{0B1190AB-97A8-43AB-80F1-31DA36420F5A}"/>
                </a:ext>
              </a:extLst>
            </p:cNvPr>
            <p:cNvSpPr/>
            <p:nvPr/>
          </p:nvSpPr>
          <p:spPr>
            <a:xfrm>
              <a:off x="4389711" y="2357586"/>
              <a:ext cx="557677" cy="552695"/>
            </a:xfrm>
            <a:prstGeom prst="ellipse">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685478">
                <a:defRPr/>
              </a:pPr>
              <a:endParaRPr lang="en-US" sz="1425" kern="0" dirty="0">
                <a:solidFill>
                  <a:srgbClr val="FFFFFF"/>
                </a:solidFill>
                <a:ea typeface="ＭＳ Ｐゴシック"/>
              </a:endParaRPr>
            </a:p>
          </p:txBody>
        </p:sp>
      </p:grpSp>
      <p:pic>
        <p:nvPicPr>
          <p:cNvPr id="55" name="Picture 54">
            <a:extLst>
              <a:ext uri="{FF2B5EF4-FFF2-40B4-BE49-F238E27FC236}">
                <a16:creationId xmlns="" xmlns:a16="http://schemas.microsoft.com/office/drawing/2014/main" id="{3F412FAC-7FA6-449D-BDA7-4746888A1A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52691" y="2180477"/>
            <a:ext cx="650576" cy="650576"/>
          </a:xfrm>
          <a:prstGeom prst="rect">
            <a:avLst/>
          </a:prstGeom>
          <a:ln>
            <a:noFill/>
          </a:ln>
        </p:spPr>
      </p:pic>
      <p:sp>
        <p:nvSpPr>
          <p:cNvPr id="56" name="TextBox 55">
            <a:extLst>
              <a:ext uri="{FF2B5EF4-FFF2-40B4-BE49-F238E27FC236}">
                <a16:creationId xmlns="" xmlns:a16="http://schemas.microsoft.com/office/drawing/2014/main" id="{BDF931ED-6604-49C0-AD83-B0AC58445C74}"/>
              </a:ext>
            </a:extLst>
          </p:cNvPr>
          <p:cNvSpPr txBox="1"/>
          <p:nvPr/>
        </p:nvSpPr>
        <p:spPr>
          <a:xfrm rot="2854092">
            <a:off x="7092219" y="2042974"/>
            <a:ext cx="950040" cy="971987"/>
          </a:xfrm>
          <a:prstGeom prst="rect">
            <a:avLst/>
          </a:prstGeom>
          <a:noFill/>
        </p:spPr>
        <p:txBody>
          <a:bodyPr wrap="square" rtlCol="0">
            <a:prstTxWarp prst="textArchUp">
              <a:avLst>
                <a:gd name="adj" fmla="val 11295557"/>
              </a:avLst>
            </a:prstTxWarp>
            <a:spAutoFit/>
          </a:bodyPr>
          <a:lstStyle/>
          <a:p>
            <a:pPr defTabSz="685478"/>
            <a:r>
              <a:rPr lang="en-US" sz="1425" dirty="0">
                <a:solidFill>
                  <a:srgbClr val="000000"/>
                </a:solidFill>
                <a:ea typeface="ＭＳ Ｐゴシック"/>
              </a:rPr>
              <a:t>Includes 3 years server and OS support             </a:t>
            </a:r>
          </a:p>
        </p:txBody>
      </p:sp>
      <p:sp>
        <p:nvSpPr>
          <p:cNvPr id="40" name="TextBox 39">
            <a:extLst>
              <a:ext uri="{FF2B5EF4-FFF2-40B4-BE49-F238E27FC236}">
                <a16:creationId xmlns="" xmlns:a16="http://schemas.microsoft.com/office/drawing/2014/main" id="{B5A826F3-6639-4649-A392-85A643F45D1E}"/>
              </a:ext>
            </a:extLst>
          </p:cNvPr>
          <p:cNvSpPr txBox="1"/>
          <p:nvPr/>
        </p:nvSpPr>
        <p:spPr>
          <a:xfrm>
            <a:off x="4879521" y="1997229"/>
            <a:ext cx="1405291" cy="923330"/>
          </a:xfrm>
          <a:prstGeom prst="rect">
            <a:avLst/>
          </a:prstGeom>
          <a:noFill/>
        </p:spPr>
        <p:txBody>
          <a:bodyPr wrap="square" rtlCol="0">
            <a:spAutoFit/>
          </a:bodyPr>
          <a:lstStyle/>
          <a:p>
            <a:pPr algn="ctr" defTabSz="685766">
              <a:defRPr/>
            </a:pPr>
            <a:r>
              <a:rPr lang="en-US" sz="2700" b="1" dirty="0">
                <a:solidFill>
                  <a:srgbClr val="FFFFFF"/>
                </a:solidFill>
              </a:rPr>
              <a:t>41%</a:t>
            </a:r>
            <a:r>
              <a:rPr lang="en-US" dirty="0">
                <a:solidFill>
                  <a:srgbClr val="FFFFFF"/>
                </a:solidFill>
              </a:rPr>
              <a:t> FASTER </a:t>
            </a:r>
          </a:p>
          <a:p>
            <a:pPr algn="ctr" defTabSz="685766">
              <a:defRPr/>
            </a:pPr>
            <a:r>
              <a:rPr lang="en-US" dirty="0">
                <a:solidFill>
                  <a:srgbClr val="FFFFFF"/>
                </a:solidFill>
              </a:rPr>
              <a:t>Insights</a:t>
            </a:r>
            <a:r>
              <a:rPr lang="en-US" baseline="30000" dirty="0">
                <a:solidFill>
                  <a:srgbClr val="FFFFFF"/>
                </a:solidFill>
              </a:rPr>
              <a:t>1</a:t>
            </a:r>
            <a:r>
              <a:rPr lang="en-US" dirty="0">
                <a:solidFill>
                  <a:srgbClr val="FFFFFF"/>
                </a:solidFill>
              </a:rPr>
              <a:t> </a:t>
            </a:r>
          </a:p>
        </p:txBody>
      </p:sp>
      <p:sp>
        <p:nvSpPr>
          <p:cNvPr id="48" name="TextBox 47">
            <a:extLst>
              <a:ext uri="{FF2B5EF4-FFF2-40B4-BE49-F238E27FC236}">
                <a16:creationId xmlns="" xmlns:a16="http://schemas.microsoft.com/office/drawing/2014/main" id="{3531C76F-4A7A-4DBF-B038-1A5E64B4C25A}"/>
              </a:ext>
            </a:extLst>
          </p:cNvPr>
          <p:cNvSpPr txBox="1"/>
          <p:nvPr/>
        </p:nvSpPr>
        <p:spPr>
          <a:xfrm>
            <a:off x="6813802" y="2982658"/>
            <a:ext cx="1528354" cy="923330"/>
          </a:xfrm>
          <a:prstGeom prst="rect">
            <a:avLst/>
          </a:prstGeom>
          <a:noFill/>
        </p:spPr>
        <p:txBody>
          <a:bodyPr wrap="square" rtlCol="0">
            <a:spAutoFit/>
          </a:bodyPr>
          <a:lstStyle/>
          <a:p>
            <a:pPr algn="ctr" defTabSz="685766">
              <a:defRPr/>
            </a:pPr>
            <a:r>
              <a:rPr lang="en-US" sz="2700" b="1" dirty="0">
                <a:solidFill>
                  <a:srgbClr val="FFFFFF"/>
                </a:solidFill>
              </a:rPr>
              <a:t>22%</a:t>
            </a:r>
            <a:r>
              <a:rPr lang="en-US" dirty="0">
                <a:solidFill>
                  <a:srgbClr val="FFFFFF"/>
                </a:solidFill>
              </a:rPr>
              <a:t> LOWER </a:t>
            </a:r>
          </a:p>
          <a:p>
            <a:pPr algn="ctr" defTabSz="685766">
              <a:defRPr/>
            </a:pPr>
            <a:r>
              <a:rPr lang="en-US" dirty="0">
                <a:solidFill>
                  <a:srgbClr val="FFFFFF"/>
                </a:solidFill>
              </a:rPr>
              <a:t>Price</a:t>
            </a:r>
            <a:r>
              <a:rPr lang="en-US" baseline="30000" dirty="0">
                <a:solidFill>
                  <a:srgbClr val="FFFFFF"/>
                </a:solidFill>
              </a:rPr>
              <a:t>2,3,4</a:t>
            </a:r>
            <a:endParaRPr lang="en-US" dirty="0">
              <a:solidFill>
                <a:srgbClr val="FFFFFF"/>
              </a:solidFill>
            </a:endParaRPr>
          </a:p>
        </p:txBody>
      </p:sp>
      <p:sp>
        <p:nvSpPr>
          <p:cNvPr id="3" name="Rectangle 2"/>
          <p:cNvSpPr/>
          <p:nvPr/>
        </p:nvSpPr>
        <p:spPr>
          <a:xfrm>
            <a:off x="176668" y="1131899"/>
            <a:ext cx="4652466" cy="830997"/>
          </a:xfrm>
          <a:prstGeom prst="rect">
            <a:avLst/>
          </a:prstGeom>
        </p:spPr>
        <p:txBody>
          <a:bodyPr wrap="square">
            <a:spAutoFit/>
          </a:bodyPr>
          <a:lstStyle/>
          <a:p>
            <a:r>
              <a:rPr lang="en-US" sz="1600" b="1" i="1" spc="-30" dirty="0">
                <a:solidFill>
                  <a:srgbClr val="00B050"/>
                </a:solidFill>
                <a:latin typeface="Arial" panose="020B0604020202020204" pitchFamily="34" charset="0"/>
                <a:cs typeface="Arial" panose="020B0604020202020204" pitchFamily="34" charset="0"/>
              </a:rPr>
              <a:t>Increased model completion and lower cost </a:t>
            </a:r>
            <a:r>
              <a:rPr lang="en-US" sz="1600" b="1" i="1" spc="-30" dirty="0" smtClean="0">
                <a:solidFill>
                  <a:srgbClr val="00B050"/>
                </a:solidFill>
                <a:latin typeface="Arial" panose="020B0604020202020204" pitchFamily="34" charset="0"/>
                <a:cs typeface="Arial" panose="020B0604020202020204" pitchFamily="34" charset="0"/>
              </a:rPr>
              <a:t>running K-means </a:t>
            </a:r>
            <a:r>
              <a:rPr lang="en-US" sz="1600" b="1" i="1" spc="-30" dirty="0">
                <a:solidFill>
                  <a:srgbClr val="00B050"/>
                </a:solidFill>
                <a:latin typeface="Arial" panose="020B0604020202020204" pitchFamily="34" charset="0"/>
                <a:cs typeface="Arial" panose="020B0604020202020204" pitchFamily="34" charset="0"/>
              </a:rPr>
              <a:t>Clustering than </a:t>
            </a:r>
            <a:r>
              <a:rPr lang="en-US" sz="1600" b="1" i="1" spc="-30" dirty="0" smtClean="0">
                <a:solidFill>
                  <a:srgbClr val="00B050"/>
                </a:solidFill>
                <a:latin typeface="Arial" panose="020B0604020202020204" pitchFamily="34" charset="0"/>
                <a:cs typeface="Arial" panose="020B0604020202020204" pitchFamily="34" charset="0"/>
              </a:rPr>
              <a:t>tested</a:t>
            </a:r>
            <a:br>
              <a:rPr lang="en-US" sz="1600" b="1" i="1" spc="-30" dirty="0" smtClean="0">
                <a:solidFill>
                  <a:srgbClr val="00B050"/>
                </a:solidFill>
                <a:latin typeface="Arial" panose="020B0604020202020204" pitchFamily="34" charset="0"/>
                <a:cs typeface="Arial" panose="020B0604020202020204" pitchFamily="34" charset="0"/>
              </a:rPr>
            </a:br>
            <a:r>
              <a:rPr lang="en-US" sz="1600" b="1" i="1" spc="-30" dirty="0" smtClean="0">
                <a:solidFill>
                  <a:srgbClr val="00B050"/>
                </a:solidFill>
                <a:latin typeface="Arial" panose="020B0604020202020204" pitchFamily="34" charset="0"/>
                <a:cs typeface="Arial" panose="020B0604020202020204" pitchFamily="34" charset="0"/>
              </a:rPr>
              <a:t>Intel </a:t>
            </a:r>
            <a:r>
              <a:rPr lang="en-US" sz="1600" b="1" i="1" spc="-30" dirty="0">
                <a:solidFill>
                  <a:srgbClr val="00B050"/>
                </a:solidFill>
                <a:latin typeface="Arial" panose="020B0604020202020204" pitchFamily="34" charset="0"/>
                <a:cs typeface="Arial" panose="020B0604020202020204" pitchFamily="34" charset="0"/>
              </a:rPr>
              <a:t>Xeon SP servers</a:t>
            </a:r>
            <a:endParaRPr lang="en-US" sz="1600" b="1" spc="-30" dirty="0">
              <a:solidFill>
                <a:srgbClr val="00B050"/>
              </a:solidFill>
            </a:endParaRPr>
          </a:p>
        </p:txBody>
      </p:sp>
      <p:pic>
        <p:nvPicPr>
          <p:cNvPr id="27" name="Picture 26">
            <a:extLst>
              <a:ext uri="{FF2B5EF4-FFF2-40B4-BE49-F238E27FC236}">
                <a16:creationId xmlns="" xmlns:a16="http://schemas.microsoft.com/office/drawing/2014/main" id="{F8715555-3D42-F946-BEE3-AFF0C3C371E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616012" y="2255649"/>
            <a:ext cx="1376408" cy="602889"/>
          </a:xfrm>
          <a:prstGeom prst="rect">
            <a:avLst/>
          </a:prstGeom>
        </p:spPr>
      </p:pic>
    </p:spTree>
    <p:extLst>
      <p:ext uri="{BB962C8B-B14F-4D97-AF65-F5344CB8AC3E}">
        <p14:creationId xmlns:p14="http://schemas.microsoft.com/office/powerpoint/2010/main" val="868358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1575" y="0"/>
            <a:ext cx="9154390" cy="867147"/>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278442"/>
            <a:ext cx="4114800" cy="381000"/>
          </a:xfrm>
        </p:spPr>
        <p:txBody>
          <a:bodyPr/>
          <a:lstStyle/>
          <a:p>
            <a:r>
              <a:rPr lang="en-US" dirty="0" smtClean="0">
                <a:solidFill>
                  <a:schemeClr val="bg2"/>
                </a:solidFill>
              </a:rPr>
              <a:t>Common Use Cases</a:t>
            </a:r>
            <a:endParaRPr lang="en-US" dirty="0">
              <a:solidFill>
                <a:schemeClr val="bg2"/>
              </a:solidFill>
            </a:endParaRPr>
          </a:p>
        </p:txBody>
      </p:sp>
      <p:sp>
        <p:nvSpPr>
          <p:cNvPr id="4" name="Rectangle 3"/>
          <p:cNvSpPr/>
          <p:nvPr/>
        </p:nvSpPr>
        <p:spPr>
          <a:xfrm>
            <a:off x="-9524" y="867146"/>
            <a:ext cx="3051176" cy="2137894"/>
          </a:xfrm>
          <a:prstGeom prst="rect">
            <a:avLst/>
          </a:prstGeom>
          <a:solidFill>
            <a:schemeClr val="bg1">
              <a:lumMod val="90000"/>
              <a:lumOff val="10000"/>
            </a:schemeClr>
          </a:solidFill>
          <a:ln>
            <a:noFill/>
          </a:ln>
        </p:spPr>
        <p:txBody>
          <a:bodyPr wrap="square" lIns="0" tIns="91440" rIns="0" bIns="0" rtlCol="0" anchor="t" anchorCtr="0">
            <a:noAutofit/>
          </a:bodyPr>
          <a:lstStyle/>
          <a:p>
            <a:pPr algn="ctr"/>
            <a:r>
              <a:rPr lang="en-US" sz="1400" b="1" dirty="0" smtClean="0">
                <a:solidFill>
                  <a:srgbClr val="FFFFFF"/>
                </a:solidFill>
                <a:latin typeface="Arial"/>
                <a:cs typeface="Arial"/>
              </a:rPr>
              <a:t>Hyper or Radical Personalization</a:t>
            </a:r>
            <a:endParaRPr lang="en-US" sz="1400" b="1" dirty="0">
              <a:solidFill>
                <a:srgbClr val="FFFFFF"/>
              </a:solidFill>
              <a:latin typeface="Arial"/>
              <a:cs typeface="Arial"/>
            </a:endParaRPr>
          </a:p>
        </p:txBody>
      </p:sp>
      <p:sp>
        <p:nvSpPr>
          <p:cNvPr id="5" name="Rectangle 4"/>
          <p:cNvSpPr/>
          <p:nvPr/>
        </p:nvSpPr>
        <p:spPr>
          <a:xfrm>
            <a:off x="3041650" y="867146"/>
            <a:ext cx="3051176" cy="2137894"/>
          </a:xfrm>
          <a:prstGeom prst="rect">
            <a:avLst/>
          </a:prstGeom>
          <a:solidFill>
            <a:schemeClr val="bg1">
              <a:lumMod val="75000"/>
              <a:lumOff val="25000"/>
            </a:schemeClr>
          </a:solidFill>
          <a:ln>
            <a:noFill/>
          </a:ln>
        </p:spPr>
        <p:txBody>
          <a:bodyPr wrap="square" lIns="0" tIns="91440" rIns="0" bIns="0" rtlCol="0" anchor="t" anchorCtr="0">
            <a:noAutofit/>
          </a:bodyPr>
          <a:lstStyle/>
          <a:p>
            <a:pPr algn="ctr"/>
            <a:r>
              <a:rPr lang="en-US" sz="1400" b="1" dirty="0" smtClean="0">
                <a:solidFill>
                  <a:srgbClr val="FFFFFF"/>
                </a:solidFill>
                <a:latin typeface="Arial"/>
                <a:cs typeface="Arial"/>
              </a:rPr>
              <a:t>Price and Product Optimization</a:t>
            </a:r>
            <a:endParaRPr lang="en-US" sz="1400" b="1" dirty="0">
              <a:solidFill>
                <a:srgbClr val="FFFFFF"/>
              </a:solidFill>
              <a:latin typeface="Arial"/>
              <a:cs typeface="Arial"/>
            </a:endParaRPr>
          </a:p>
        </p:txBody>
      </p:sp>
      <p:sp>
        <p:nvSpPr>
          <p:cNvPr id="6" name="Rectangle 5"/>
          <p:cNvSpPr/>
          <p:nvPr/>
        </p:nvSpPr>
        <p:spPr>
          <a:xfrm>
            <a:off x="6092824" y="867146"/>
            <a:ext cx="3051176" cy="2137894"/>
          </a:xfrm>
          <a:prstGeom prst="rect">
            <a:avLst/>
          </a:prstGeom>
          <a:solidFill>
            <a:srgbClr val="3B57FF"/>
          </a:solidFill>
          <a:ln>
            <a:noFill/>
          </a:ln>
        </p:spPr>
        <p:txBody>
          <a:bodyPr wrap="square" lIns="0" tIns="91440" rIns="0" bIns="0" rtlCol="0" anchor="t" anchorCtr="0">
            <a:noAutofit/>
          </a:bodyPr>
          <a:lstStyle/>
          <a:p>
            <a:pPr algn="ctr"/>
            <a:r>
              <a:rPr lang="en-US" sz="1400" b="1" dirty="0" smtClean="0">
                <a:solidFill>
                  <a:srgbClr val="FFFFFF"/>
                </a:solidFill>
                <a:latin typeface="Arial"/>
                <a:cs typeface="Arial"/>
              </a:rPr>
              <a:t>Predictions and Classifications</a:t>
            </a:r>
            <a:endParaRPr lang="en-US" sz="1400" b="1" dirty="0">
              <a:solidFill>
                <a:srgbClr val="FFFFFF"/>
              </a:solidFill>
              <a:latin typeface="Arial"/>
              <a:cs typeface="Arial"/>
            </a:endParaRPr>
          </a:p>
        </p:txBody>
      </p:sp>
      <p:sp>
        <p:nvSpPr>
          <p:cNvPr id="9" name="Rectangle 8"/>
          <p:cNvSpPr/>
          <p:nvPr/>
        </p:nvSpPr>
        <p:spPr>
          <a:xfrm>
            <a:off x="-9524" y="3000778"/>
            <a:ext cx="3051176" cy="2137894"/>
          </a:xfrm>
          <a:prstGeom prst="rect">
            <a:avLst/>
          </a:prstGeom>
          <a:solidFill>
            <a:schemeClr val="bg1">
              <a:lumMod val="50000"/>
              <a:lumOff val="50000"/>
            </a:schemeClr>
          </a:solidFill>
          <a:ln>
            <a:noFill/>
          </a:ln>
        </p:spPr>
        <p:txBody>
          <a:bodyPr wrap="square" lIns="0" tIns="91440" rIns="0" bIns="0" rtlCol="0" anchor="t" anchorCtr="0">
            <a:noAutofit/>
          </a:bodyPr>
          <a:lstStyle/>
          <a:p>
            <a:pPr algn="ctr"/>
            <a:r>
              <a:rPr lang="en-US" sz="1400" b="1" dirty="0" smtClean="0">
                <a:solidFill>
                  <a:srgbClr val="FFFFFF"/>
                </a:solidFill>
                <a:latin typeface="Arial"/>
                <a:cs typeface="Arial"/>
              </a:rPr>
              <a:t>Resource Allocation and</a:t>
            </a:r>
            <a:br>
              <a:rPr lang="en-US" sz="1400" b="1" dirty="0" smtClean="0">
                <a:solidFill>
                  <a:srgbClr val="FFFFFF"/>
                </a:solidFill>
                <a:latin typeface="Arial"/>
                <a:cs typeface="Arial"/>
              </a:rPr>
            </a:br>
            <a:r>
              <a:rPr lang="en-US" sz="1400" b="1" dirty="0" smtClean="0">
                <a:solidFill>
                  <a:srgbClr val="FFFFFF"/>
                </a:solidFill>
                <a:latin typeface="Arial"/>
                <a:cs typeface="Arial"/>
              </a:rPr>
              <a:t>Strategic Planning</a:t>
            </a:r>
            <a:endParaRPr lang="en-US" sz="1400" b="1" dirty="0">
              <a:solidFill>
                <a:srgbClr val="FFFFFF"/>
              </a:solidFill>
              <a:latin typeface="Arial"/>
              <a:cs typeface="Arial"/>
            </a:endParaRPr>
          </a:p>
        </p:txBody>
      </p:sp>
      <p:sp>
        <p:nvSpPr>
          <p:cNvPr id="10" name="Rectangle 9"/>
          <p:cNvSpPr/>
          <p:nvPr/>
        </p:nvSpPr>
        <p:spPr>
          <a:xfrm>
            <a:off x="3041650" y="3000778"/>
            <a:ext cx="3051176" cy="2137894"/>
          </a:xfrm>
          <a:prstGeom prst="rect">
            <a:avLst/>
          </a:prstGeom>
          <a:solidFill>
            <a:schemeClr val="bg1">
              <a:lumMod val="25000"/>
              <a:lumOff val="75000"/>
            </a:schemeClr>
          </a:solidFill>
          <a:ln>
            <a:noFill/>
          </a:ln>
        </p:spPr>
        <p:txBody>
          <a:bodyPr wrap="square" lIns="0" tIns="91440" rIns="0" bIns="0" rtlCol="0" anchor="t" anchorCtr="0">
            <a:noAutofit/>
          </a:bodyPr>
          <a:lstStyle/>
          <a:p>
            <a:pPr algn="ctr"/>
            <a:r>
              <a:rPr lang="en-US" sz="1400" b="1" dirty="0" smtClean="0">
                <a:solidFill>
                  <a:srgbClr val="FFFFFF"/>
                </a:solidFill>
                <a:latin typeface="Arial"/>
                <a:cs typeface="Arial"/>
              </a:rPr>
              <a:t>Discover Patterns,</a:t>
            </a:r>
            <a:br>
              <a:rPr lang="en-US" sz="1400" b="1" dirty="0" smtClean="0">
                <a:solidFill>
                  <a:srgbClr val="FFFFFF"/>
                </a:solidFill>
                <a:latin typeface="Arial"/>
                <a:cs typeface="Arial"/>
              </a:rPr>
            </a:br>
            <a:r>
              <a:rPr lang="en-US" sz="1400" b="1" dirty="0" smtClean="0">
                <a:solidFill>
                  <a:srgbClr val="FFFFFF"/>
                </a:solidFill>
                <a:latin typeface="Arial"/>
                <a:cs typeface="Arial"/>
              </a:rPr>
              <a:t>Anomalies and Trends</a:t>
            </a:r>
            <a:endParaRPr lang="en-US" sz="1400" b="1" dirty="0">
              <a:solidFill>
                <a:srgbClr val="FFFFFF"/>
              </a:solidFill>
              <a:latin typeface="Arial"/>
              <a:cs typeface="Arial"/>
            </a:endParaRPr>
          </a:p>
        </p:txBody>
      </p:sp>
      <p:sp>
        <p:nvSpPr>
          <p:cNvPr id="11" name="Rectangle 10"/>
          <p:cNvSpPr/>
          <p:nvPr/>
        </p:nvSpPr>
        <p:spPr>
          <a:xfrm>
            <a:off x="6092824" y="3000778"/>
            <a:ext cx="3051176" cy="2137894"/>
          </a:xfrm>
          <a:prstGeom prst="rect">
            <a:avLst/>
          </a:prstGeom>
          <a:solidFill>
            <a:srgbClr val="AFBAFF"/>
          </a:solidFill>
          <a:ln>
            <a:noFill/>
          </a:ln>
        </p:spPr>
        <p:txBody>
          <a:bodyPr wrap="square" lIns="0" tIns="91440" rIns="0" bIns="0" rtlCol="0" anchor="t" anchorCtr="0">
            <a:noAutofit/>
          </a:bodyPr>
          <a:lstStyle/>
          <a:p>
            <a:pPr algn="ctr"/>
            <a:r>
              <a:rPr lang="en-US" sz="1400" b="1" dirty="0" smtClean="0">
                <a:solidFill>
                  <a:srgbClr val="FFFFFF"/>
                </a:solidFill>
                <a:latin typeface="Arial"/>
                <a:cs typeface="Arial"/>
              </a:rPr>
              <a:t>Natural Language Processing</a:t>
            </a:r>
            <a:endParaRPr lang="en-US" sz="1400" b="1" dirty="0">
              <a:solidFill>
                <a:srgbClr val="FFFFFF"/>
              </a:solidFill>
              <a:latin typeface="Arial"/>
              <a:cs typeface="Aria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47" y="1313333"/>
            <a:ext cx="2513660" cy="1200141"/>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0693" y="1530356"/>
            <a:ext cx="2227535" cy="1257389"/>
          </a:xfrm>
          <a:prstGeom prst="rect">
            <a:avLst/>
          </a:prstGeom>
        </p:spPr>
      </p:pic>
      <p:pic>
        <p:nvPicPr>
          <p:cNvPr id="14" name="Content Placeholder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3775" y="1307928"/>
            <a:ext cx="2386278" cy="1244578"/>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4153" y="1609859"/>
            <a:ext cx="2142975" cy="1168003"/>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182" y="1274866"/>
            <a:ext cx="2414934" cy="1138861"/>
          </a:xfrm>
          <a:prstGeom prst="rect">
            <a:avLst/>
          </a:prstGeom>
        </p:spPr>
      </p:pic>
      <p:pic>
        <p:nvPicPr>
          <p:cNvPr id="20" name="Content Placeholder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828" y="3579742"/>
            <a:ext cx="2401068" cy="1351266"/>
          </a:xfrm>
          <a:prstGeom prst="rect">
            <a:avLst/>
          </a:prstGeom>
        </p:spPr>
      </p:pic>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7584" y="3826823"/>
            <a:ext cx="1703938" cy="1147206"/>
          </a:xfrm>
          <a:prstGeom prst="rect">
            <a:avLst/>
          </a:prstGeom>
        </p:spPr>
      </p:pic>
      <p:pic>
        <p:nvPicPr>
          <p:cNvPr id="24" name="Pictur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63058" y="3725591"/>
            <a:ext cx="1799636" cy="1205417"/>
          </a:xfrm>
          <a:prstGeom prst="rect">
            <a:avLst/>
          </a:prstGeom>
        </p:spPr>
      </p:pic>
      <p:pic>
        <p:nvPicPr>
          <p:cNvPr id="25" name="Picture 2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286365" y="3631345"/>
            <a:ext cx="2371817" cy="551105"/>
          </a:xfrm>
          <a:prstGeom prst="rect">
            <a:avLst/>
          </a:prstGeom>
        </p:spPr>
      </p:pic>
      <p:pic>
        <p:nvPicPr>
          <p:cNvPr id="26" name="Content Placeholder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36965" y="3461715"/>
            <a:ext cx="2562896" cy="1441470"/>
          </a:xfrm>
          <a:prstGeom prst="rect">
            <a:avLst/>
          </a:prstGeom>
        </p:spPr>
      </p:pic>
      <p:pic>
        <p:nvPicPr>
          <p:cNvPr id="16" name="Picture 1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954592" y="1594210"/>
            <a:ext cx="1945269" cy="1227237"/>
          </a:xfrm>
          <a:prstGeom prst="rect">
            <a:avLst/>
          </a:prstGeom>
        </p:spPr>
      </p:pic>
    </p:spTree>
    <p:extLst>
      <p:ext uri="{BB962C8B-B14F-4D97-AF65-F5344CB8AC3E}">
        <p14:creationId xmlns:p14="http://schemas.microsoft.com/office/powerpoint/2010/main" val="4034690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347327" y="5396441"/>
            <a:ext cx="5776978" cy="349650"/>
          </a:xfrm>
          <a:prstGeom prst="rect">
            <a:avLst/>
          </a:prstGeom>
        </p:spPr>
        <p:txBody>
          <a:bodyPr/>
          <a:lstStyle>
            <a:lvl1pPr algn="l" defTabSz="609555" rtl="0" eaLnBrk="1" latinLnBrk="0" hangingPunct="1">
              <a:lnSpc>
                <a:spcPct val="100000"/>
              </a:lnSpc>
              <a:spcBef>
                <a:spcPct val="0"/>
              </a:spcBef>
              <a:buNone/>
              <a:defRPr sz="2667" b="0" i="0" kern="1200">
                <a:solidFill>
                  <a:schemeClr val="accent5"/>
                </a:solidFill>
                <a:latin typeface="Helvetica Neue Light" charset="0"/>
                <a:ea typeface="Helvetica Neue Light" charset="0"/>
                <a:cs typeface="Helvetica Neue Light" charset="0"/>
              </a:defRPr>
            </a:lvl1pPr>
          </a:lstStyle>
          <a:p>
            <a:endParaRPr lang="en-US" sz="1800" b="1" dirty="0">
              <a:solidFill>
                <a:schemeClr val="tx1"/>
              </a:solidFill>
              <a:latin typeface="+mn-lt"/>
            </a:endParaRPr>
          </a:p>
        </p:txBody>
      </p:sp>
      <p:sp>
        <p:nvSpPr>
          <p:cNvPr id="18" name="Title 17"/>
          <p:cNvSpPr>
            <a:spLocks noGrp="1"/>
          </p:cNvSpPr>
          <p:nvPr>
            <p:ph type="title"/>
          </p:nvPr>
        </p:nvSpPr>
        <p:spPr>
          <a:xfrm>
            <a:off x="228599" y="201168"/>
            <a:ext cx="5895705" cy="381000"/>
          </a:xfrm>
        </p:spPr>
        <p:txBody>
          <a:bodyPr/>
          <a:lstStyle/>
          <a:p>
            <a:r>
              <a:rPr lang="en-US" sz="2400" dirty="0"/>
              <a:t>Data </a:t>
            </a:r>
            <a:r>
              <a:rPr lang="en-US" sz="2400" dirty="0" smtClean="0"/>
              <a:t>Scientists combine skills across various areas of expertise</a:t>
            </a:r>
            <a:endParaRPr lang="en-US" sz="2400" dirty="0"/>
          </a:p>
        </p:txBody>
      </p:sp>
      <p:sp>
        <p:nvSpPr>
          <p:cNvPr id="22" name="Shape 294"/>
          <p:cNvSpPr>
            <a:spLocks noChangeArrowheads="1"/>
          </p:cNvSpPr>
          <p:nvPr/>
        </p:nvSpPr>
        <p:spPr bwMode="auto">
          <a:xfrm>
            <a:off x="921171" y="3185046"/>
            <a:ext cx="3296189" cy="44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21431" tIns="21431" rIns="21431" bIns="21431" anchor="ctr"/>
          <a:lstStyle>
            <a:lvl1pPr>
              <a:buClr>
                <a:schemeClr val="tx1"/>
              </a:buClr>
              <a:buFont typeface="Wingdings" charset="2"/>
              <a:buChar char="§"/>
              <a:defRPr sz="2000" b="1">
                <a:solidFill>
                  <a:schemeClr val="tx1"/>
                </a:solidFill>
                <a:latin typeface="Arial" charset="0"/>
                <a:ea typeface="ＭＳ Ｐゴシック" charset="-128"/>
                <a:cs typeface="Arial" charset="0"/>
              </a:defRPr>
            </a:lvl1pPr>
            <a:lvl2pPr marL="742950" indent="-285750">
              <a:buClr>
                <a:schemeClr val="tx1"/>
              </a:buClr>
              <a:buFont typeface="Arial" charset="0"/>
              <a:buChar char="–"/>
              <a:defRPr>
                <a:solidFill>
                  <a:schemeClr val="tx1"/>
                </a:solidFill>
                <a:latin typeface="Arial" charset="0"/>
                <a:ea typeface="Arial" charset="0"/>
                <a:cs typeface="Arial" charset="0"/>
              </a:defRPr>
            </a:lvl2pPr>
            <a:lvl3pPr marL="1143000" indent="-228600">
              <a:buClr>
                <a:schemeClr val="tx1"/>
              </a:buClr>
              <a:buChar char="•"/>
              <a:defRPr sz="1600">
                <a:solidFill>
                  <a:schemeClr val="tx1"/>
                </a:solidFill>
                <a:latin typeface="Arial" charset="0"/>
                <a:ea typeface="Arial" charset="0"/>
                <a:cs typeface="Arial" charset="0"/>
              </a:defRPr>
            </a:lvl3pPr>
            <a:lvl4pPr marL="1600200" indent="-228600">
              <a:buClr>
                <a:schemeClr val="tx1"/>
              </a:buClr>
              <a:buSzPct val="65000"/>
              <a:buFont typeface="Wingdings" charset="2"/>
              <a:buChar char="q"/>
              <a:defRPr sz="1400">
                <a:solidFill>
                  <a:schemeClr val="tx1"/>
                </a:solidFill>
                <a:latin typeface="Arial" charset="0"/>
                <a:ea typeface="Arial" charset="0"/>
                <a:cs typeface="Arial" charset="0"/>
              </a:defRPr>
            </a:lvl4pPr>
            <a:lvl5pPr marL="2057400" indent="-228600">
              <a:buClr>
                <a:schemeClr val="tx1"/>
              </a:buClr>
              <a:buFont typeface="Arial" charset="0"/>
              <a:buChar char="&gt;"/>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9pPr>
          </a:lstStyle>
          <a:p>
            <a:pPr marL="119063" indent="-119063">
              <a:buClrTx/>
              <a:buFont typeface="Arial" panose="020B0604020202020204" pitchFamily="34" charset="0"/>
              <a:buChar char="•"/>
            </a:pPr>
            <a:r>
              <a:rPr lang="en-US" altLang="x-none" sz="1600" b="0" dirty="0">
                <a:solidFill>
                  <a:schemeClr val="tx2">
                    <a:lumMod val="25000"/>
                  </a:schemeClr>
                </a:solidFill>
                <a:latin typeface="+mj-lt"/>
                <a:ea typeface="Helvetica Neue Medium" charset="0"/>
                <a:cs typeface="Helvetica Neue Medium" charset="0"/>
                <a:sym typeface="Helvetica Neue Medium" charset="0"/>
              </a:rPr>
              <a:t>Scripting, </a:t>
            </a:r>
            <a: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t>SQL,</a:t>
            </a:r>
            <a:b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br>
            <a: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t>Python</a:t>
            </a:r>
            <a:r>
              <a:rPr lang="en-US" altLang="x-none" sz="1600" b="0" dirty="0">
                <a:solidFill>
                  <a:schemeClr val="tx2">
                    <a:lumMod val="25000"/>
                  </a:schemeClr>
                </a:solidFill>
                <a:latin typeface="+mj-lt"/>
                <a:ea typeface="Helvetica Neue Medium" charset="0"/>
                <a:cs typeface="Helvetica Neue Medium" charset="0"/>
                <a:sym typeface="Helvetica Neue Medium" charset="0"/>
              </a:rPr>
              <a:t>, R Scala</a:t>
            </a:r>
          </a:p>
          <a:p>
            <a:pPr marL="119063" indent="-119063">
              <a:buClrTx/>
              <a:buFont typeface="Arial" panose="020B0604020202020204" pitchFamily="34" charset="0"/>
              <a:buChar char="•"/>
            </a:pPr>
            <a:r>
              <a:rPr lang="en-US" altLang="x-none" sz="1600" b="0" dirty="0">
                <a:solidFill>
                  <a:schemeClr val="tx2">
                    <a:lumMod val="25000"/>
                  </a:schemeClr>
                </a:solidFill>
                <a:latin typeface="+mj-lt"/>
                <a:ea typeface="Helvetica Neue Medium" charset="0"/>
                <a:cs typeface="Helvetica Neue Medium" charset="0"/>
                <a:sym typeface="Helvetica Neue Medium" charset="0"/>
              </a:rPr>
              <a:t>Data Pipelines</a:t>
            </a:r>
          </a:p>
          <a:p>
            <a:pPr marL="119063" indent="-119063">
              <a:buClrTx/>
              <a:buFont typeface="Arial" panose="020B0604020202020204" pitchFamily="34" charset="0"/>
              <a:buChar char="•"/>
            </a:pPr>
            <a:r>
              <a:rPr lang="en-US" altLang="x-none" sz="1600" b="0" dirty="0">
                <a:solidFill>
                  <a:schemeClr val="tx2">
                    <a:lumMod val="25000"/>
                  </a:schemeClr>
                </a:solidFill>
                <a:latin typeface="+mj-lt"/>
                <a:ea typeface="Helvetica Neue Medium" charset="0"/>
                <a:cs typeface="Helvetica Neue Medium" charset="0"/>
                <a:sym typeface="Helvetica Neue Medium" charset="0"/>
              </a:rPr>
              <a:t>Big </a:t>
            </a:r>
            <a: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t>Data,</a:t>
            </a:r>
            <a:b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br>
            <a: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t>Apache </a:t>
            </a:r>
            <a:r>
              <a:rPr lang="en-US" altLang="x-none" sz="1600" b="0" dirty="0">
                <a:solidFill>
                  <a:schemeClr val="tx2">
                    <a:lumMod val="25000"/>
                  </a:schemeClr>
                </a:solidFill>
                <a:latin typeface="+mj-lt"/>
                <a:ea typeface="Helvetica Neue Medium" charset="0"/>
                <a:cs typeface="Helvetica Neue Medium" charset="0"/>
                <a:sym typeface="Helvetica Neue Medium" charset="0"/>
              </a:rPr>
              <a:t>Spark</a:t>
            </a:r>
            <a:endParaRPr lang="x-none" altLang="x-none" sz="1600" b="0" dirty="0">
              <a:solidFill>
                <a:schemeClr val="tx2">
                  <a:lumMod val="25000"/>
                </a:schemeClr>
              </a:solidFill>
              <a:latin typeface="+mj-lt"/>
              <a:ea typeface="Helvetica Neue Medium" charset="0"/>
              <a:cs typeface="Helvetica Neue Medium" charset="0"/>
              <a:sym typeface="Helvetica Neue Medium" charset="0"/>
            </a:endParaRPr>
          </a:p>
        </p:txBody>
      </p:sp>
      <p:sp>
        <p:nvSpPr>
          <p:cNvPr id="23" name="Shape 294"/>
          <p:cNvSpPr>
            <a:spLocks noChangeArrowheads="1"/>
          </p:cNvSpPr>
          <p:nvPr/>
        </p:nvSpPr>
        <p:spPr bwMode="auto">
          <a:xfrm>
            <a:off x="921171" y="1703394"/>
            <a:ext cx="3630045" cy="79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21431" tIns="21431" rIns="21431" bIns="21431" anchor="ctr"/>
          <a:lstStyle>
            <a:lvl1pPr>
              <a:buClr>
                <a:schemeClr val="tx1"/>
              </a:buClr>
              <a:buFont typeface="Wingdings" charset="2"/>
              <a:buChar char="§"/>
              <a:defRPr sz="2000" b="1">
                <a:solidFill>
                  <a:schemeClr val="tx1"/>
                </a:solidFill>
                <a:latin typeface="Arial" charset="0"/>
                <a:ea typeface="ＭＳ Ｐゴシック" charset="-128"/>
                <a:cs typeface="Arial" charset="0"/>
              </a:defRPr>
            </a:lvl1pPr>
            <a:lvl2pPr marL="742950" indent="-285750">
              <a:buClr>
                <a:schemeClr val="tx1"/>
              </a:buClr>
              <a:buFont typeface="Arial" charset="0"/>
              <a:buChar char="–"/>
              <a:defRPr>
                <a:solidFill>
                  <a:schemeClr val="tx1"/>
                </a:solidFill>
                <a:latin typeface="Arial" charset="0"/>
                <a:ea typeface="Arial" charset="0"/>
                <a:cs typeface="Arial" charset="0"/>
              </a:defRPr>
            </a:lvl2pPr>
            <a:lvl3pPr marL="1143000" indent="-228600">
              <a:buClr>
                <a:schemeClr val="tx1"/>
              </a:buClr>
              <a:buChar char="•"/>
              <a:defRPr sz="1600">
                <a:solidFill>
                  <a:schemeClr val="tx1"/>
                </a:solidFill>
                <a:latin typeface="Arial" charset="0"/>
                <a:ea typeface="Arial" charset="0"/>
                <a:cs typeface="Arial" charset="0"/>
              </a:defRPr>
            </a:lvl3pPr>
            <a:lvl4pPr marL="1600200" indent="-228600">
              <a:buClr>
                <a:schemeClr val="tx1"/>
              </a:buClr>
              <a:buSzPct val="65000"/>
              <a:buFont typeface="Wingdings" charset="2"/>
              <a:buChar char="q"/>
              <a:defRPr sz="1400">
                <a:solidFill>
                  <a:schemeClr val="tx1"/>
                </a:solidFill>
                <a:latin typeface="Arial" charset="0"/>
                <a:ea typeface="Arial" charset="0"/>
                <a:cs typeface="Arial" charset="0"/>
              </a:defRPr>
            </a:lvl4pPr>
            <a:lvl5pPr marL="2057400" indent="-228600">
              <a:buClr>
                <a:schemeClr val="tx1"/>
              </a:buClr>
              <a:buFont typeface="Arial" charset="0"/>
              <a:buChar char="&gt;"/>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9pPr>
          </a:lstStyle>
          <a:p>
            <a:pPr marL="119063" indent="-119063">
              <a:buClrTx/>
              <a:buFont typeface="Arial" panose="020B0604020202020204" pitchFamily="34" charset="0"/>
              <a:buChar char="•"/>
            </a:pPr>
            <a:r>
              <a:rPr lang="en-US" altLang="x-none" sz="1600" b="0" dirty="0">
                <a:solidFill>
                  <a:schemeClr val="tx2">
                    <a:lumMod val="25000"/>
                  </a:schemeClr>
                </a:solidFill>
                <a:latin typeface="+mj-lt"/>
                <a:ea typeface="Helvetica Neue Medium" charset="0"/>
                <a:cs typeface="Helvetica Neue Medium" charset="0"/>
                <a:sym typeface="Helvetica Neue Medium" charset="0"/>
              </a:rPr>
              <a:t>Mathematical Background</a:t>
            </a:r>
          </a:p>
          <a:p>
            <a:pPr marL="119063" indent="-119063">
              <a:buClrTx/>
              <a:buFont typeface="Arial" panose="020B0604020202020204" pitchFamily="34" charset="0"/>
              <a:buChar char="•"/>
            </a:pPr>
            <a:r>
              <a:rPr lang="en-US" altLang="x-none" sz="1600" b="0" dirty="0">
                <a:solidFill>
                  <a:schemeClr val="tx2">
                    <a:lumMod val="25000"/>
                  </a:schemeClr>
                </a:solidFill>
                <a:latin typeface="+mj-lt"/>
                <a:ea typeface="Helvetica Neue Medium" charset="0"/>
                <a:cs typeface="Helvetica Neue Medium" charset="0"/>
                <a:sym typeface="Helvetica Neue Medium" charset="0"/>
              </a:rPr>
              <a:t>Computational Science</a:t>
            </a:r>
            <a:endParaRPr lang="x-none" altLang="x-none" sz="1600" b="0" dirty="0">
              <a:solidFill>
                <a:schemeClr val="tx2">
                  <a:lumMod val="25000"/>
                </a:schemeClr>
              </a:solidFill>
              <a:latin typeface="+mj-lt"/>
              <a:ea typeface="Helvetica Neue Medium" charset="0"/>
              <a:cs typeface="Helvetica Neue Medium" charset="0"/>
              <a:sym typeface="Helvetica Neue Medium" charset="0"/>
            </a:endParaRPr>
          </a:p>
        </p:txBody>
      </p:sp>
      <p:sp>
        <p:nvSpPr>
          <p:cNvPr id="24" name="Shape 294"/>
          <p:cNvSpPr>
            <a:spLocks noChangeArrowheads="1"/>
          </p:cNvSpPr>
          <p:nvPr/>
        </p:nvSpPr>
        <p:spPr bwMode="auto">
          <a:xfrm>
            <a:off x="6264798" y="3014125"/>
            <a:ext cx="2848027" cy="73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21431" tIns="21431" rIns="21431" bIns="21431" anchor="ctr"/>
          <a:lstStyle>
            <a:lvl1pPr>
              <a:buClr>
                <a:schemeClr val="tx1"/>
              </a:buClr>
              <a:buFont typeface="Wingdings" charset="2"/>
              <a:buChar char="§"/>
              <a:defRPr sz="2000" b="1">
                <a:solidFill>
                  <a:schemeClr val="tx1"/>
                </a:solidFill>
                <a:latin typeface="Arial" charset="0"/>
                <a:ea typeface="ＭＳ Ｐゴシック" charset="-128"/>
                <a:cs typeface="Arial" charset="0"/>
              </a:defRPr>
            </a:lvl1pPr>
            <a:lvl2pPr marL="742950" indent="-285750">
              <a:buClr>
                <a:schemeClr val="tx1"/>
              </a:buClr>
              <a:buFont typeface="Arial" charset="0"/>
              <a:buChar char="–"/>
              <a:defRPr>
                <a:solidFill>
                  <a:schemeClr val="tx1"/>
                </a:solidFill>
                <a:latin typeface="Arial" charset="0"/>
                <a:ea typeface="Arial" charset="0"/>
                <a:cs typeface="Arial" charset="0"/>
              </a:defRPr>
            </a:lvl2pPr>
            <a:lvl3pPr marL="1143000" indent="-228600">
              <a:buClr>
                <a:schemeClr val="tx1"/>
              </a:buClr>
              <a:buChar char="•"/>
              <a:defRPr sz="1600">
                <a:solidFill>
                  <a:schemeClr val="tx1"/>
                </a:solidFill>
                <a:latin typeface="Arial" charset="0"/>
                <a:ea typeface="Arial" charset="0"/>
                <a:cs typeface="Arial" charset="0"/>
              </a:defRPr>
            </a:lvl3pPr>
            <a:lvl4pPr marL="1600200" indent="-228600">
              <a:buClr>
                <a:schemeClr val="tx1"/>
              </a:buClr>
              <a:buSzPct val="65000"/>
              <a:buFont typeface="Wingdings" charset="2"/>
              <a:buChar char="q"/>
              <a:defRPr sz="1400">
                <a:solidFill>
                  <a:schemeClr val="tx1"/>
                </a:solidFill>
                <a:latin typeface="Arial" charset="0"/>
                <a:ea typeface="Arial" charset="0"/>
                <a:cs typeface="Arial" charset="0"/>
              </a:defRPr>
            </a:lvl4pPr>
            <a:lvl5pPr marL="2057400" indent="-228600">
              <a:buClr>
                <a:schemeClr val="tx1"/>
              </a:buClr>
              <a:buFont typeface="Arial" charset="0"/>
              <a:buChar char="&gt;"/>
              <a:defRPr sz="1400">
                <a:solidFill>
                  <a:schemeClr val="tx1"/>
                </a:solidFill>
                <a:latin typeface="Arial" charset="0"/>
                <a:ea typeface="Arial" charset="0"/>
                <a:cs typeface="Arial" charset="0"/>
              </a:defRPr>
            </a:lvl5pPr>
            <a:lvl6pPr marL="25146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6pPr>
            <a:lvl7pPr marL="29718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7pPr>
            <a:lvl8pPr marL="34290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8pPr>
            <a:lvl9pPr marL="3886200" indent="-228600" eaLnBrk="0" fontAlgn="base" hangingPunct="0">
              <a:spcBef>
                <a:spcPct val="0"/>
              </a:spcBef>
              <a:spcAft>
                <a:spcPct val="0"/>
              </a:spcAft>
              <a:buClr>
                <a:schemeClr val="tx1"/>
              </a:buClr>
              <a:buFont typeface="Arial" charset="0"/>
              <a:buChar char="&gt;"/>
              <a:defRPr sz="1400">
                <a:solidFill>
                  <a:schemeClr val="tx1"/>
                </a:solidFill>
                <a:latin typeface="Arial" charset="0"/>
                <a:ea typeface="Arial" charset="0"/>
                <a:cs typeface="Arial" charset="0"/>
              </a:defRPr>
            </a:lvl9pPr>
          </a:lstStyle>
          <a:p>
            <a:pPr marL="119063" indent="-119063">
              <a:buClrTx/>
              <a:buFont typeface="Arial" panose="020B0604020202020204" pitchFamily="34" charset="0"/>
              <a:buChar char="•"/>
            </a:pPr>
            <a: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t>Business/Industry</a:t>
            </a:r>
            <a:b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br>
            <a:r>
              <a:rPr lang="en-US" altLang="x-none" sz="1600" b="0" dirty="0" smtClean="0">
                <a:solidFill>
                  <a:schemeClr val="tx2">
                    <a:lumMod val="25000"/>
                  </a:schemeClr>
                </a:solidFill>
                <a:latin typeface="+mj-lt"/>
                <a:ea typeface="Helvetica Neue Medium" charset="0"/>
                <a:cs typeface="Helvetica Neue Medium" charset="0"/>
                <a:sym typeface="Helvetica Neue Medium" charset="0"/>
              </a:rPr>
              <a:t>Expertise</a:t>
            </a:r>
            <a:endParaRPr lang="en-US" altLang="x-none" sz="1600" b="0" dirty="0">
              <a:solidFill>
                <a:schemeClr val="tx2">
                  <a:lumMod val="25000"/>
                </a:schemeClr>
              </a:solidFill>
              <a:latin typeface="+mj-lt"/>
              <a:ea typeface="Helvetica Neue Medium" charset="0"/>
              <a:cs typeface="Helvetica Neue Medium" charset="0"/>
              <a:sym typeface="Helvetica Neue Medium" charset="0"/>
            </a:endParaRPr>
          </a:p>
          <a:p>
            <a:pPr marL="119063" indent="-119063">
              <a:buClrTx/>
              <a:buFont typeface="Arial" panose="020B0604020202020204" pitchFamily="34" charset="0"/>
              <a:buChar char="•"/>
            </a:pPr>
            <a:r>
              <a:rPr lang="en-US" altLang="x-none" sz="1600" b="0" dirty="0">
                <a:solidFill>
                  <a:schemeClr val="tx2">
                    <a:lumMod val="25000"/>
                  </a:schemeClr>
                </a:solidFill>
                <a:latin typeface="+mj-lt"/>
                <a:ea typeface="Helvetica Neue Medium" charset="0"/>
                <a:cs typeface="Helvetica Neue Medium" charset="0"/>
                <a:sym typeface="Helvetica Neue Medium" charset="0"/>
              </a:rPr>
              <a:t>Domain Knowledge</a:t>
            </a:r>
          </a:p>
          <a:p>
            <a:pPr marL="119063" lvl="1" indent="117475">
              <a:buClrTx/>
              <a:buFont typeface="Arial" panose="020B0604020202020204" pitchFamily="34" charset="0"/>
              <a:buChar char="•"/>
            </a:pPr>
            <a:r>
              <a:rPr lang="en-US" altLang="x-none" sz="1400" b="0" dirty="0" smtClean="0">
                <a:solidFill>
                  <a:schemeClr val="tx2">
                    <a:lumMod val="25000"/>
                  </a:schemeClr>
                </a:solidFill>
                <a:latin typeface="+mj-lt"/>
                <a:ea typeface="Helvetica Neue Medium" charset="0"/>
                <a:cs typeface="Helvetica Neue Medium" charset="0"/>
                <a:sym typeface="Helvetica Neue Medium" charset="0"/>
              </a:rPr>
              <a:t>Supply </a:t>
            </a:r>
            <a:r>
              <a:rPr lang="en-US" altLang="x-none" sz="1400" b="0" dirty="0">
                <a:solidFill>
                  <a:schemeClr val="tx2">
                    <a:lumMod val="25000"/>
                  </a:schemeClr>
                </a:solidFill>
                <a:latin typeface="+mj-lt"/>
                <a:ea typeface="Helvetica Neue Medium" charset="0"/>
                <a:cs typeface="Helvetica Neue Medium" charset="0"/>
                <a:sym typeface="Helvetica Neue Medium" charset="0"/>
              </a:rPr>
              <a:t>Chain</a:t>
            </a:r>
          </a:p>
          <a:p>
            <a:pPr marL="119063" lvl="1" indent="117475">
              <a:buClrTx/>
              <a:buFont typeface="Arial" panose="020B0604020202020204" pitchFamily="34" charset="0"/>
              <a:buChar char="•"/>
            </a:pPr>
            <a:r>
              <a:rPr lang="en-US" altLang="x-none" sz="1400" b="0" dirty="0" smtClean="0">
                <a:solidFill>
                  <a:schemeClr val="tx2">
                    <a:lumMod val="25000"/>
                  </a:schemeClr>
                </a:solidFill>
                <a:latin typeface="+mj-lt"/>
                <a:ea typeface="Helvetica Neue Medium" charset="0"/>
                <a:cs typeface="Helvetica Neue Medium" charset="0"/>
                <a:sym typeface="Helvetica Neue Medium" charset="0"/>
              </a:rPr>
              <a:t>CRM</a:t>
            </a:r>
            <a:endParaRPr lang="en-US" altLang="x-none" sz="1400" b="0" dirty="0">
              <a:solidFill>
                <a:schemeClr val="tx2">
                  <a:lumMod val="25000"/>
                </a:schemeClr>
              </a:solidFill>
              <a:latin typeface="+mj-lt"/>
              <a:ea typeface="Helvetica Neue Medium" charset="0"/>
              <a:cs typeface="Helvetica Neue Medium" charset="0"/>
              <a:sym typeface="Helvetica Neue Medium" charset="0"/>
            </a:endParaRPr>
          </a:p>
          <a:p>
            <a:pPr marL="119063" lvl="1" indent="117475">
              <a:buClrTx/>
              <a:buFont typeface="Arial" panose="020B0604020202020204" pitchFamily="34" charset="0"/>
              <a:buChar char="•"/>
            </a:pPr>
            <a:r>
              <a:rPr lang="en-US" altLang="x-none" sz="1400" b="0" dirty="0" smtClean="0">
                <a:solidFill>
                  <a:schemeClr val="tx2">
                    <a:lumMod val="25000"/>
                  </a:schemeClr>
                </a:solidFill>
                <a:latin typeface="+mj-lt"/>
                <a:ea typeface="Helvetica Neue Medium" charset="0"/>
                <a:cs typeface="Helvetica Neue Medium" charset="0"/>
                <a:sym typeface="Helvetica Neue Medium" charset="0"/>
              </a:rPr>
              <a:t>Financials</a:t>
            </a:r>
            <a:endParaRPr lang="en-US" altLang="x-none" sz="1400" b="0" dirty="0">
              <a:solidFill>
                <a:schemeClr val="tx2">
                  <a:lumMod val="25000"/>
                </a:schemeClr>
              </a:solidFill>
              <a:latin typeface="+mj-lt"/>
              <a:ea typeface="Helvetica Neue Medium" charset="0"/>
              <a:cs typeface="Helvetica Neue Medium" charset="0"/>
              <a:sym typeface="Helvetica Neue Medium" charset="0"/>
            </a:endParaRPr>
          </a:p>
          <a:p>
            <a:pPr marL="119063" lvl="1" indent="117475">
              <a:buClrTx/>
              <a:buFont typeface="Arial" panose="020B0604020202020204" pitchFamily="34" charset="0"/>
              <a:buChar char="•"/>
            </a:pPr>
            <a:r>
              <a:rPr lang="en-US" altLang="x-none" sz="1400" b="0" dirty="0" smtClean="0">
                <a:solidFill>
                  <a:schemeClr val="tx2">
                    <a:lumMod val="25000"/>
                  </a:schemeClr>
                </a:solidFill>
                <a:latin typeface="+mj-lt"/>
                <a:ea typeface="Helvetica Neue Medium" charset="0"/>
                <a:cs typeface="Helvetica Neue Medium" charset="0"/>
                <a:sym typeface="Helvetica Neue Medium" charset="0"/>
              </a:rPr>
              <a:t>Networking</a:t>
            </a:r>
            <a:endParaRPr lang="en-US" altLang="x-none" sz="1400" b="0" dirty="0">
              <a:solidFill>
                <a:schemeClr val="tx2">
                  <a:lumMod val="25000"/>
                </a:schemeClr>
              </a:solidFill>
              <a:latin typeface="+mj-lt"/>
              <a:ea typeface="Helvetica Neue Medium" charset="0"/>
              <a:cs typeface="Helvetica Neue Medium" charset="0"/>
              <a:sym typeface="Helvetica Neue Medium" charset="0"/>
            </a:endParaRPr>
          </a:p>
        </p:txBody>
      </p:sp>
      <p:grpSp>
        <p:nvGrpSpPr>
          <p:cNvPr id="25" name="Group 24"/>
          <p:cNvGrpSpPr/>
          <p:nvPr/>
        </p:nvGrpSpPr>
        <p:grpSpPr>
          <a:xfrm>
            <a:off x="3099972" y="1563234"/>
            <a:ext cx="3773618" cy="2641299"/>
            <a:chOff x="2927436" y="1476375"/>
            <a:chExt cx="3784924" cy="2651664"/>
          </a:xfrm>
        </p:grpSpPr>
        <p:grpSp>
          <p:nvGrpSpPr>
            <p:cNvPr id="26" name="Group 25"/>
            <p:cNvGrpSpPr/>
            <p:nvPr/>
          </p:nvGrpSpPr>
          <p:grpSpPr>
            <a:xfrm>
              <a:off x="2927436" y="1476375"/>
              <a:ext cx="2927644" cy="2651664"/>
              <a:chOff x="2927436" y="1476375"/>
              <a:chExt cx="2927644" cy="2651664"/>
            </a:xfrm>
          </p:grpSpPr>
          <p:grpSp>
            <p:nvGrpSpPr>
              <p:cNvPr id="29" name="Group 28"/>
              <p:cNvGrpSpPr/>
              <p:nvPr/>
            </p:nvGrpSpPr>
            <p:grpSpPr>
              <a:xfrm>
                <a:off x="3592621" y="1476375"/>
                <a:ext cx="1586809" cy="1575197"/>
                <a:chOff x="3592621" y="1476375"/>
                <a:chExt cx="1586809" cy="1575197"/>
              </a:xfrm>
            </p:grpSpPr>
            <p:sp>
              <p:nvSpPr>
                <p:cNvPr id="36" name="Shape 290"/>
                <p:cNvSpPr/>
                <p:nvPr/>
              </p:nvSpPr>
              <p:spPr>
                <a:xfrm>
                  <a:off x="3592621" y="1476375"/>
                  <a:ext cx="1576388" cy="15751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alpha val="75019"/>
                  </a:srgbClr>
                </a:solidFill>
                <a:ln w="12700" cap="flat">
                  <a:noFill/>
                  <a:miter lim="400000"/>
                </a:ln>
                <a:effectLst>
                  <a:outerShdw blurRad="50800" dist="38100" dir="2700000" algn="tl" rotWithShape="0">
                    <a:prstClr val="black">
                      <a:alpha val="40000"/>
                    </a:prstClr>
                  </a:outerShdw>
                </a:effectLst>
              </p:spPr>
              <p:txBody>
                <a:bodyPr lIns="0" tIns="0" rIns="0" bIns="0" anchor="ctr"/>
                <a:lstStyle/>
                <a:p>
                  <a:pPr>
                    <a:defRPr sz="3200">
                      <a:solidFill>
                        <a:srgbClr val="FFFFFF"/>
                      </a:solidFill>
                    </a:defRPr>
                  </a:pPr>
                  <a:endParaRPr sz="2400" dirty="0">
                    <a:solidFill>
                      <a:srgbClr val="FFFFFF"/>
                    </a:solidFill>
                    <a:latin typeface="+mj-lt"/>
                  </a:endParaRPr>
                </a:p>
              </p:txBody>
            </p:sp>
            <p:sp>
              <p:nvSpPr>
                <p:cNvPr id="37" name="Shape 294"/>
                <p:cNvSpPr/>
                <p:nvPr/>
              </p:nvSpPr>
              <p:spPr>
                <a:xfrm>
                  <a:off x="3603042" y="2153822"/>
                  <a:ext cx="1576388" cy="2464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lIns="21431" tIns="21431" rIns="21431" bIns="21431" anchor="ctr"/>
                <a:lstStyle>
                  <a:lvl1pPr>
                    <a:defRPr sz="2400">
                      <a:solidFill>
                        <a:srgbClr val="FFFFFF"/>
                      </a:solidFill>
                      <a:latin typeface="Helvetica Neue Medium"/>
                      <a:ea typeface="Helvetica Neue Medium"/>
                      <a:cs typeface="Helvetica Neue Medium"/>
                      <a:sym typeface="Helvetica Neue Medium"/>
                    </a:defRPr>
                  </a:lvl1pPr>
                </a:lstStyle>
                <a:p>
                  <a:pPr algn="ctr">
                    <a:defRPr sz="1800">
                      <a:solidFill>
                        <a:srgbClr val="000000"/>
                      </a:solidFill>
                    </a:defRPr>
                  </a:pPr>
                  <a:r>
                    <a:rPr lang="en-US" sz="1600" b="1" dirty="0">
                      <a:solidFill>
                        <a:schemeClr val="bg1"/>
                      </a:solidFill>
                      <a:latin typeface="+mj-lt"/>
                    </a:rPr>
                    <a:t>Statistician</a:t>
                  </a:r>
                  <a:endParaRPr sz="1600" b="1" dirty="0">
                    <a:solidFill>
                      <a:schemeClr val="bg1"/>
                    </a:solidFill>
                    <a:latin typeface="+mj-lt"/>
                  </a:endParaRPr>
                </a:p>
              </p:txBody>
            </p:sp>
          </p:grpSp>
          <p:grpSp>
            <p:nvGrpSpPr>
              <p:cNvPr id="30" name="Group 29"/>
              <p:cNvGrpSpPr/>
              <p:nvPr/>
            </p:nvGrpSpPr>
            <p:grpSpPr>
              <a:xfrm>
                <a:off x="2927436" y="2552842"/>
                <a:ext cx="1580853" cy="1575197"/>
                <a:chOff x="2927436" y="2552842"/>
                <a:chExt cx="1580853" cy="1575197"/>
              </a:xfrm>
            </p:grpSpPr>
            <p:sp>
              <p:nvSpPr>
                <p:cNvPr id="34" name="Shape 291"/>
                <p:cNvSpPr>
                  <a:spLocks/>
                </p:cNvSpPr>
                <p:nvPr/>
              </p:nvSpPr>
              <p:spPr bwMode="auto">
                <a:xfrm>
                  <a:off x="2931902" y="2552842"/>
                  <a:ext cx="1576387" cy="157519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alpha val="74901"/>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dirty="0">
                    <a:latin typeface="+mj-lt"/>
                  </a:endParaRPr>
                </a:p>
              </p:txBody>
            </p:sp>
            <p:sp>
              <p:nvSpPr>
                <p:cNvPr id="35" name="Shape 294"/>
                <p:cNvSpPr/>
                <p:nvPr/>
              </p:nvSpPr>
              <p:spPr>
                <a:xfrm>
                  <a:off x="2927436" y="3254594"/>
                  <a:ext cx="1576388" cy="2476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lIns="21431" tIns="21431" rIns="21431" bIns="21431" anchor="ctr"/>
                <a:lstStyle>
                  <a:lvl1pPr>
                    <a:defRPr sz="2400">
                      <a:solidFill>
                        <a:srgbClr val="FFFFFF"/>
                      </a:solidFill>
                      <a:latin typeface="Helvetica Neue Medium"/>
                      <a:ea typeface="Helvetica Neue Medium"/>
                      <a:cs typeface="Helvetica Neue Medium"/>
                      <a:sym typeface="Helvetica Neue Medium"/>
                    </a:defRPr>
                  </a:lvl1pPr>
                </a:lstStyle>
                <a:p>
                  <a:pPr algn="ctr">
                    <a:defRPr sz="1800">
                      <a:solidFill>
                        <a:srgbClr val="000000"/>
                      </a:solidFill>
                    </a:defRPr>
                  </a:pPr>
                  <a:r>
                    <a:rPr lang="en-US" sz="1600" b="1" dirty="0">
                      <a:solidFill>
                        <a:schemeClr val="bg1"/>
                      </a:solidFill>
                      <a:latin typeface="+mj-lt"/>
                    </a:rPr>
                    <a:t>Computer</a:t>
                  </a:r>
                </a:p>
                <a:p>
                  <a:pPr algn="ctr">
                    <a:defRPr sz="1800">
                      <a:solidFill>
                        <a:srgbClr val="000000"/>
                      </a:solidFill>
                    </a:defRPr>
                  </a:pPr>
                  <a:r>
                    <a:rPr lang="en-US" sz="1600" b="1" dirty="0">
                      <a:solidFill>
                        <a:schemeClr val="bg1"/>
                      </a:solidFill>
                      <a:latin typeface="+mj-lt"/>
                    </a:rPr>
                    <a:t>Science</a:t>
                  </a:r>
                </a:p>
              </p:txBody>
            </p:sp>
          </p:grpSp>
          <p:grpSp>
            <p:nvGrpSpPr>
              <p:cNvPr id="31" name="Group 30"/>
              <p:cNvGrpSpPr/>
              <p:nvPr/>
            </p:nvGrpSpPr>
            <p:grpSpPr>
              <a:xfrm>
                <a:off x="4252148" y="2549826"/>
                <a:ext cx="1602932" cy="1575197"/>
                <a:chOff x="4252148" y="2549826"/>
                <a:chExt cx="1602932" cy="1575197"/>
              </a:xfrm>
            </p:grpSpPr>
            <p:sp>
              <p:nvSpPr>
                <p:cNvPr id="32" name="Shape 292"/>
                <p:cNvSpPr/>
                <p:nvPr/>
              </p:nvSpPr>
              <p:spPr>
                <a:xfrm>
                  <a:off x="4252148" y="2549826"/>
                  <a:ext cx="1577578" cy="15751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A22FB">
                    <a:alpha val="74902"/>
                  </a:srgbClr>
                </a:solidFill>
                <a:ln w="12700" cap="flat">
                  <a:noFill/>
                  <a:miter lim="400000"/>
                </a:ln>
                <a:effectLst>
                  <a:outerShdw blurRad="50800" dist="38100" dir="2700000" algn="tl" rotWithShape="0">
                    <a:prstClr val="black">
                      <a:alpha val="40000"/>
                    </a:prstClr>
                  </a:outerShdw>
                </a:effectLst>
              </p:spPr>
              <p:txBody>
                <a:bodyPr lIns="0" tIns="0" rIns="0" bIns="0" anchor="ctr"/>
                <a:lstStyle/>
                <a:p>
                  <a:pPr defTabSz="257175">
                    <a:defRPr/>
                  </a:pPr>
                  <a:endParaRPr dirty="0">
                    <a:solidFill>
                      <a:srgbClr val="FFFFFF"/>
                    </a:solidFill>
                    <a:latin typeface="+mj-lt"/>
                  </a:endParaRPr>
                </a:p>
              </p:txBody>
            </p:sp>
            <p:sp>
              <p:nvSpPr>
                <p:cNvPr id="33" name="Shape 294"/>
                <p:cNvSpPr/>
                <p:nvPr/>
              </p:nvSpPr>
              <p:spPr>
                <a:xfrm>
                  <a:off x="4256614" y="3244757"/>
                  <a:ext cx="1598466" cy="2464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lIns="21431" tIns="21431" rIns="21431" bIns="21431" anchor="ctr"/>
                <a:lstStyle>
                  <a:lvl1pPr>
                    <a:defRPr sz="2400">
                      <a:solidFill>
                        <a:srgbClr val="FFFFFF"/>
                      </a:solidFill>
                      <a:latin typeface="Helvetica Neue Medium"/>
                      <a:ea typeface="Helvetica Neue Medium"/>
                      <a:cs typeface="Helvetica Neue Medium"/>
                      <a:sym typeface="Helvetica Neue Medium"/>
                    </a:defRPr>
                  </a:lvl1pPr>
                </a:lstStyle>
                <a:p>
                  <a:pPr algn="ctr">
                    <a:defRPr sz="1800">
                      <a:solidFill>
                        <a:srgbClr val="000000"/>
                      </a:solidFill>
                    </a:defRPr>
                  </a:pPr>
                  <a:r>
                    <a:rPr lang="en-US" sz="1600" b="1" dirty="0">
                      <a:solidFill>
                        <a:schemeClr val="bg1"/>
                      </a:solidFill>
                      <a:latin typeface="+mj-lt"/>
                    </a:rPr>
                    <a:t>Domain</a:t>
                  </a:r>
                </a:p>
                <a:p>
                  <a:pPr algn="ctr">
                    <a:defRPr sz="1800">
                      <a:solidFill>
                        <a:srgbClr val="000000"/>
                      </a:solidFill>
                    </a:defRPr>
                  </a:pPr>
                  <a:r>
                    <a:rPr lang="en-US" sz="1600" b="1" dirty="0">
                      <a:solidFill>
                        <a:schemeClr val="bg1"/>
                      </a:solidFill>
                      <a:latin typeface="+mj-lt"/>
                    </a:rPr>
                    <a:t>Expert</a:t>
                  </a:r>
                  <a:endParaRPr sz="1600" b="1" dirty="0">
                    <a:solidFill>
                      <a:schemeClr val="bg1"/>
                    </a:solidFill>
                    <a:latin typeface="+mj-lt"/>
                  </a:endParaRPr>
                </a:p>
              </p:txBody>
            </p:sp>
          </p:grpSp>
        </p:grpSp>
        <p:cxnSp>
          <p:nvCxnSpPr>
            <p:cNvPr id="27" name="Straight Arrow Connector 26"/>
            <p:cNvCxnSpPr/>
            <p:nvPr/>
          </p:nvCxnSpPr>
          <p:spPr>
            <a:xfrm flipH="1">
              <a:off x="4363349" y="2101090"/>
              <a:ext cx="1208836" cy="908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flipH="1">
              <a:off x="5579164" y="1809036"/>
              <a:ext cx="1133196" cy="339883"/>
            </a:xfrm>
            <a:prstGeom prst="rect">
              <a:avLst/>
            </a:prstGeom>
            <a:noFill/>
          </p:spPr>
          <p:txBody>
            <a:bodyPr wrap="square" rtlCol="0">
              <a:spAutoFit/>
            </a:bodyPr>
            <a:lstStyle/>
            <a:p>
              <a:r>
                <a:rPr lang="en-US" sz="1600" b="1" dirty="0">
                  <a:solidFill>
                    <a:schemeClr val="accent3">
                      <a:lumMod val="50000"/>
                    </a:schemeClr>
                  </a:solidFill>
                  <a:latin typeface="+mj-lt"/>
                  <a:ea typeface="Helvetica Neue Light" charset="0"/>
                  <a:cs typeface="Helvetica Neue Light" charset="0"/>
                </a:rPr>
                <a:t>Unicorn</a:t>
              </a:r>
            </a:p>
          </p:txBody>
        </p:sp>
      </p:grpSp>
    </p:spTree>
    <p:extLst>
      <p:ext uri="{BB962C8B-B14F-4D97-AF65-F5344CB8AC3E}">
        <p14:creationId xmlns:p14="http://schemas.microsoft.com/office/powerpoint/2010/main" val="4153472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250" y="964613"/>
            <a:ext cx="8685354" cy="3882608"/>
          </a:xfrm>
          <a:prstGeom prst="rect">
            <a:avLst/>
          </a:prstGeom>
          <a:solidFill>
            <a:schemeClr val="bg2"/>
          </a:solidFill>
          <a:effectLst>
            <a:outerShdw blurRad="50800" dist="76200" dir="2700000" algn="tl" rotWithShape="0">
              <a:prstClr val="black">
                <a:alpha val="40000"/>
              </a:prstClr>
            </a:outerShdw>
          </a:effectLst>
        </p:spPr>
        <p:txBody>
          <a:bodyPr wrap="square" lIns="0" tIns="0" rIns="0" bIns="0" rtlCol="0" anchor="ctr">
            <a:noAutofit/>
          </a:bodyPr>
          <a:lstStyle/>
          <a:p>
            <a:pPr algn="ctr" defTabSz="685783"/>
            <a:endParaRPr lang="en-US" sz="1050" dirty="0">
              <a:solidFill>
                <a:srgbClr val="000000"/>
              </a:solidFill>
              <a:cs typeface="Arial"/>
            </a:endParaRPr>
          </a:p>
        </p:txBody>
      </p:sp>
      <p:sp>
        <p:nvSpPr>
          <p:cNvPr id="6" name="Rectangle 5"/>
          <p:cNvSpPr/>
          <p:nvPr/>
        </p:nvSpPr>
        <p:spPr>
          <a:xfrm>
            <a:off x="252250" y="963321"/>
            <a:ext cx="2919740" cy="836655"/>
          </a:xfrm>
          <a:prstGeom prst="rect">
            <a:avLst/>
          </a:prstGeom>
          <a:solidFill>
            <a:schemeClr val="bg1"/>
          </a:solidFill>
        </p:spPr>
        <p:txBody>
          <a:bodyPr wrap="square" lIns="0" tIns="0" rIns="0" bIns="0" rtlCol="0" anchor="ctr">
            <a:noAutofit/>
          </a:bodyPr>
          <a:lstStyle/>
          <a:p>
            <a:pPr algn="ctr" defTabSz="685783"/>
            <a:endParaRPr lang="en-US" sz="1050" dirty="0">
              <a:solidFill>
                <a:srgbClr val="FFFFFF"/>
              </a:solidFill>
            </a:endParaRPr>
          </a:p>
        </p:txBody>
      </p:sp>
      <p:sp>
        <p:nvSpPr>
          <p:cNvPr id="7" name="Rectangle 6"/>
          <p:cNvSpPr/>
          <p:nvPr/>
        </p:nvSpPr>
        <p:spPr>
          <a:xfrm>
            <a:off x="3154599" y="963322"/>
            <a:ext cx="2901954" cy="836654"/>
          </a:xfrm>
          <a:prstGeom prst="rect">
            <a:avLst/>
          </a:prstGeom>
          <a:solidFill>
            <a:schemeClr val="accent1">
              <a:lumMod val="75000"/>
            </a:schemeClr>
          </a:solidFill>
        </p:spPr>
        <p:txBody>
          <a:bodyPr wrap="square" lIns="0" tIns="0" rIns="0" bIns="0" rtlCol="0" anchor="ctr">
            <a:noAutofit/>
          </a:bodyPr>
          <a:lstStyle/>
          <a:p>
            <a:pPr algn="ctr" defTabSz="685783"/>
            <a:endParaRPr lang="en-US" sz="1050" dirty="0">
              <a:solidFill>
                <a:srgbClr val="FFFFFF"/>
              </a:solidFill>
              <a:latin typeface="Arial"/>
              <a:cs typeface="Arial"/>
            </a:endParaRPr>
          </a:p>
        </p:txBody>
      </p:sp>
      <p:sp>
        <p:nvSpPr>
          <p:cNvPr id="8" name="Rectangle 7"/>
          <p:cNvSpPr/>
          <p:nvPr/>
        </p:nvSpPr>
        <p:spPr>
          <a:xfrm>
            <a:off x="6047213" y="963322"/>
            <a:ext cx="2890392" cy="836654"/>
          </a:xfrm>
          <a:prstGeom prst="rect">
            <a:avLst/>
          </a:prstGeom>
          <a:solidFill>
            <a:schemeClr val="bg1">
              <a:lumMod val="75000"/>
              <a:lumOff val="25000"/>
            </a:schemeClr>
          </a:solidFill>
        </p:spPr>
        <p:txBody>
          <a:bodyPr wrap="square" lIns="0" tIns="0" rIns="0" bIns="0" rtlCol="0" anchor="ctr">
            <a:noAutofit/>
          </a:bodyPr>
          <a:lstStyle/>
          <a:p>
            <a:pPr algn="ctr" defTabSz="685783"/>
            <a:endParaRPr lang="en-US" sz="1050" dirty="0">
              <a:solidFill>
                <a:srgbClr val="FFFFFF"/>
              </a:solidFill>
              <a:latin typeface="Arial"/>
              <a:cs typeface="Arial"/>
            </a:endParaRPr>
          </a:p>
        </p:txBody>
      </p:sp>
      <p:sp>
        <p:nvSpPr>
          <p:cNvPr id="10" name="Shape 601"/>
          <p:cNvSpPr txBox="1"/>
          <p:nvPr/>
        </p:nvSpPr>
        <p:spPr>
          <a:xfrm flipH="1">
            <a:off x="261065" y="1228324"/>
            <a:ext cx="2884324" cy="369291"/>
          </a:xfrm>
          <a:prstGeom prst="rect">
            <a:avLst/>
          </a:prstGeom>
          <a:noFill/>
          <a:ln>
            <a:noFill/>
          </a:ln>
        </p:spPr>
        <p:txBody>
          <a:bodyPr wrap="square" lIns="91425" tIns="45700" rIns="91425" bIns="45700" anchor="t" anchorCtr="0">
            <a:spAutoFit/>
          </a:bodyPr>
          <a:lstStyle/>
          <a:p>
            <a:pPr algn="ctr" defTabSz="685783">
              <a:buSzPct val="25000"/>
            </a:pPr>
            <a:r>
              <a:rPr lang="en-US" sz="1800" b="1" dirty="0">
                <a:solidFill>
                  <a:srgbClr val="FFFFFF"/>
                </a:solidFill>
                <a:latin typeface="Arial" charset="0"/>
                <a:ea typeface="Arial" charset="0"/>
                <a:cs typeface="Arial" charset="0"/>
                <a:sym typeface="Helvetica Neue"/>
              </a:rPr>
              <a:t>Data</a:t>
            </a:r>
          </a:p>
        </p:txBody>
      </p:sp>
      <p:sp>
        <p:nvSpPr>
          <p:cNvPr id="11" name="Shape 601"/>
          <p:cNvSpPr txBox="1"/>
          <p:nvPr/>
        </p:nvSpPr>
        <p:spPr>
          <a:xfrm flipH="1">
            <a:off x="3165362" y="1228324"/>
            <a:ext cx="2880426" cy="369291"/>
          </a:xfrm>
          <a:prstGeom prst="rect">
            <a:avLst/>
          </a:prstGeom>
          <a:noFill/>
          <a:ln>
            <a:noFill/>
          </a:ln>
        </p:spPr>
        <p:txBody>
          <a:bodyPr wrap="square" lIns="91425" tIns="45700" rIns="91425" bIns="45700" anchor="t" anchorCtr="0">
            <a:spAutoFit/>
          </a:bodyPr>
          <a:lstStyle/>
          <a:p>
            <a:pPr algn="ctr" defTabSz="685783">
              <a:buSzPct val="25000"/>
            </a:pPr>
            <a:r>
              <a:rPr lang="en-US" sz="1800" b="1" dirty="0">
                <a:solidFill>
                  <a:srgbClr val="FFFFFF"/>
                </a:solidFill>
                <a:latin typeface="Arial" charset="0"/>
                <a:ea typeface="Arial" charset="0"/>
                <a:cs typeface="Arial" charset="0"/>
                <a:sym typeface="Helvetica Neue"/>
              </a:rPr>
              <a:t>Dev Ops</a:t>
            </a:r>
          </a:p>
        </p:txBody>
      </p:sp>
      <p:sp>
        <p:nvSpPr>
          <p:cNvPr id="12" name="Shape 601"/>
          <p:cNvSpPr txBox="1"/>
          <p:nvPr/>
        </p:nvSpPr>
        <p:spPr>
          <a:xfrm flipH="1">
            <a:off x="6045087" y="1219925"/>
            <a:ext cx="2892514" cy="369291"/>
          </a:xfrm>
          <a:prstGeom prst="rect">
            <a:avLst/>
          </a:prstGeom>
          <a:noFill/>
          <a:ln>
            <a:noFill/>
          </a:ln>
        </p:spPr>
        <p:txBody>
          <a:bodyPr wrap="square" lIns="91425" tIns="45700" rIns="91425" bIns="45700" anchor="t" anchorCtr="0">
            <a:spAutoFit/>
          </a:bodyPr>
          <a:lstStyle/>
          <a:p>
            <a:pPr algn="ctr" defTabSz="685783">
              <a:buSzPct val="25000"/>
            </a:pPr>
            <a:r>
              <a:rPr lang="en-US" sz="1800" b="1" dirty="0">
                <a:solidFill>
                  <a:srgbClr val="FFFFFF"/>
                </a:solidFill>
                <a:latin typeface="Arial" charset="0"/>
                <a:ea typeface="Arial" charset="0"/>
                <a:cs typeface="Arial" charset="0"/>
                <a:sym typeface="Helvetica Neue"/>
              </a:rPr>
              <a:t>Skills</a:t>
            </a:r>
          </a:p>
        </p:txBody>
      </p:sp>
      <p:sp>
        <p:nvSpPr>
          <p:cNvPr id="13" name="Rectangle 12"/>
          <p:cNvSpPr/>
          <p:nvPr/>
        </p:nvSpPr>
        <p:spPr>
          <a:xfrm>
            <a:off x="367781" y="2997176"/>
            <a:ext cx="2795478" cy="1754326"/>
          </a:xfrm>
          <a:prstGeom prst="rect">
            <a:avLst/>
          </a:prstGeom>
        </p:spPr>
        <p:txBody>
          <a:bodyPr wrap="square">
            <a:spAutoFit/>
          </a:bodyPr>
          <a:lstStyle/>
          <a:p>
            <a:pPr marL="119063" indent="-119063">
              <a:spcBef>
                <a:spcPts val="600"/>
              </a:spcBef>
              <a:buFont typeface="Arial" charset="0"/>
              <a:buChar char="•"/>
            </a:pPr>
            <a:r>
              <a:rPr lang="en-US" sz="1400" dirty="0">
                <a:solidFill>
                  <a:srgbClr val="000000"/>
                </a:solidFill>
              </a:rPr>
              <a:t>80% of </a:t>
            </a:r>
            <a:r>
              <a:rPr lang="en-US" sz="1400" dirty="0" smtClean="0">
                <a:solidFill>
                  <a:srgbClr val="000000"/>
                </a:solidFill>
              </a:rPr>
              <a:t>your team’s time</a:t>
            </a:r>
            <a:br>
              <a:rPr lang="en-US" sz="1400" dirty="0" smtClean="0">
                <a:solidFill>
                  <a:srgbClr val="000000"/>
                </a:solidFill>
              </a:rPr>
            </a:br>
            <a:r>
              <a:rPr lang="en-US" sz="1400" dirty="0" smtClean="0">
                <a:solidFill>
                  <a:srgbClr val="000000"/>
                </a:solidFill>
              </a:rPr>
              <a:t>is spent wrangling and</a:t>
            </a:r>
            <a:br>
              <a:rPr lang="en-US" sz="1400" dirty="0" smtClean="0">
                <a:solidFill>
                  <a:srgbClr val="000000"/>
                </a:solidFill>
              </a:rPr>
            </a:br>
            <a:r>
              <a:rPr lang="en-US" sz="1400" dirty="0" smtClean="0">
                <a:solidFill>
                  <a:srgbClr val="000000"/>
                </a:solidFill>
              </a:rPr>
              <a:t>cleansing data</a:t>
            </a:r>
            <a:endParaRPr lang="en-US" sz="1400" dirty="0">
              <a:solidFill>
                <a:srgbClr val="000000"/>
              </a:solidFill>
            </a:endParaRPr>
          </a:p>
          <a:p>
            <a:pPr marL="119063" indent="-119063">
              <a:spcBef>
                <a:spcPts val="600"/>
              </a:spcBef>
              <a:buFont typeface="Arial" charset="0"/>
              <a:buChar char="•"/>
            </a:pPr>
            <a:r>
              <a:rPr lang="en-US" sz="1400" dirty="0">
                <a:solidFill>
                  <a:srgbClr val="000000"/>
                </a:solidFill>
              </a:rPr>
              <a:t>Getting </a:t>
            </a:r>
            <a:r>
              <a:rPr lang="en-US" sz="1400" dirty="0" smtClean="0">
                <a:solidFill>
                  <a:srgbClr val="000000"/>
                </a:solidFill>
              </a:rPr>
              <a:t>access </a:t>
            </a:r>
            <a:r>
              <a:rPr lang="en-US" sz="1400" dirty="0">
                <a:solidFill>
                  <a:srgbClr val="000000"/>
                </a:solidFill>
              </a:rPr>
              <a:t>to </a:t>
            </a:r>
            <a:r>
              <a:rPr lang="en-US" sz="1400" dirty="0" smtClean="0">
                <a:solidFill>
                  <a:srgbClr val="000000"/>
                </a:solidFill>
              </a:rPr>
              <a:t>data</a:t>
            </a:r>
            <a:br>
              <a:rPr lang="en-US" sz="1400" dirty="0" smtClean="0">
                <a:solidFill>
                  <a:srgbClr val="000000"/>
                </a:solidFill>
              </a:rPr>
            </a:br>
            <a:r>
              <a:rPr lang="en-US" sz="1400" dirty="0" smtClean="0">
                <a:solidFill>
                  <a:srgbClr val="000000"/>
                </a:solidFill>
              </a:rPr>
              <a:t>is a challenge</a:t>
            </a:r>
            <a:endParaRPr lang="en-US" sz="1400" dirty="0">
              <a:solidFill>
                <a:srgbClr val="000000"/>
              </a:solidFill>
            </a:endParaRPr>
          </a:p>
          <a:p>
            <a:pPr>
              <a:spcBef>
                <a:spcPts val="600"/>
              </a:spcBef>
            </a:pPr>
            <a:r>
              <a:rPr lang="en-US" sz="1400" dirty="0">
                <a:solidFill>
                  <a:srgbClr val="000000"/>
                </a:solidFill>
              </a:rPr>
              <a:t/>
            </a:r>
            <a:br>
              <a:rPr lang="en-US" sz="1400" dirty="0">
                <a:solidFill>
                  <a:srgbClr val="000000"/>
                </a:solidFill>
              </a:rPr>
            </a:br>
            <a:endParaRPr lang="en-US" sz="1400" dirty="0">
              <a:solidFill>
                <a:srgbClr val="000000"/>
              </a:solidFill>
            </a:endParaRPr>
          </a:p>
        </p:txBody>
      </p:sp>
      <p:sp>
        <p:nvSpPr>
          <p:cNvPr id="18" name="Rectangle 17"/>
          <p:cNvSpPr/>
          <p:nvPr/>
        </p:nvSpPr>
        <p:spPr>
          <a:xfrm>
            <a:off x="3393614" y="2997176"/>
            <a:ext cx="2587874" cy="1246495"/>
          </a:xfrm>
          <a:prstGeom prst="rect">
            <a:avLst/>
          </a:prstGeom>
        </p:spPr>
        <p:txBody>
          <a:bodyPr wrap="square">
            <a:spAutoFit/>
          </a:bodyPr>
          <a:lstStyle/>
          <a:p>
            <a:pPr marL="119063" indent="-119063">
              <a:spcBef>
                <a:spcPts val="600"/>
              </a:spcBef>
              <a:buFont typeface="Arial" charset="0"/>
              <a:buChar char="•"/>
            </a:pPr>
            <a:r>
              <a:rPr lang="en-US" sz="1400" dirty="0">
                <a:solidFill>
                  <a:srgbClr val="000000"/>
                </a:solidFill>
              </a:rPr>
              <a:t>Putting </a:t>
            </a:r>
            <a:r>
              <a:rPr lang="en-US" sz="1400" dirty="0" smtClean="0">
                <a:solidFill>
                  <a:srgbClr val="000000"/>
                </a:solidFill>
              </a:rPr>
              <a:t>models </a:t>
            </a:r>
            <a:r>
              <a:rPr lang="en-US" sz="1400" dirty="0">
                <a:solidFill>
                  <a:srgbClr val="000000"/>
                </a:solidFill>
              </a:rPr>
              <a:t>into </a:t>
            </a:r>
            <a:r>
              <a:rPr lang="en-US" sz="1400" dirty="0" smtClean="0">
                <a:solidFill>
                  <a:srgbClr val="000000"/>
                </a:solidFill>
              </a:rPr>
              <a:t>production and managing them is difficult</a:t>
            </a:r>
            <a:endParaRPr lang="en-US" sz="1400" dirty="0">
              <a:solidFill>
                <a:srgbClr val="000000"/>
              </a:solidFill>
            </a:endParaRPr>
          </a:p>
          <a:p>
            <a:pPr marL="119063" indent="-119063">
              <a:spcBef>
                <a:spcPts val="600"/>
              </a:spcBef>
              <a:buFont typeface="Arial" charset="0"/>
              <a:buChar char="•"/>
            </a:pPr>
            <a:r>
              <a:rPr lang="en-US" sz="1400" dirty="0">
                <a:solidFill>
                  <a:srgbClr val="000000"/>
                </a:solidFill>
              </a:rPr>
              <a:t>Governance, </a:t>
            </a:r>
            <a:r>
              <a:rPr lang="en-US" sz="1400" dirty="0" smtClean="0">
                <a:solidFill>
                  <a:srgbClr val="000000"/>
                </a:solidFill>
              </a:rPr>
              <a:t>security and compliance issues</a:t>
            </a:r>
            <a:endParaRPr lang="en-US" sz="1400" dirty="0">
              <a:solidFill>
                <a:srgbClr val="000000"/>
              </a:solidFill>
            </a:endParaRPr>
          </a:p>
        </p:txBody>
      </p:sp>
      <p:sp>
        <p:nvSpPr>
          <p:cNvPr id="19" name="Rectangle 18"/>
          <p:cNvSpPr/>
          <p:nvPr/>
        </p:nvSpPr>
        <p:spPr>
          <a:xfrm>
            <a:off x="6131873" y="2997176"/>
            <a:ext cx="2689117" cy="1031051"/>
          </a:xfrm>
          <a:prstGeom prst="rect">
            <a:avLst/>
          </a:prstGeom>
        </p:spPr>
        <p:txBody>
          <a:bodyPr wrap="square">
            <a:spAutoFit/>
          </a:bodyPr>
          <a:lstStyle/>
          <a:p>
            <a:pPr marL="119063" indent="-119063">
              <a:spcBef>
                <a:spcPts val="600"/>
              </a:spcBef>
              <a:buFont typeface="Arial" charset="0"/>
              <a:buChar char="•"/>
            </a:pPr>
            <a:r>
              <a:rPr lang="en-US" sz="1400" dirty="0">
                <a:solidFill>
                  <a:srgbClr val="000000"/>
                </a:solidFill>
              </a:rPr>
              <a:t>Hiring </a:t>
            </a:r>
            <a:r>
              <a:rPr lang="en-US" sz="1400" dirty="0" smtClean="0">
                <a:solidFill>
                  <a:srgbClr val="000000"/>
                </a:solidFill>
              </a:rPr>
              <a:t>and retaining</a:t>
            </a:r>
            <a:br>
              <a:rPr lang="en-US" sz="1400" dirty="0" smtClean="0">
                <a:solidFill>
                  <a:srgbClr val="000000"/>
                </a:solidFill>
              </a:rPr>
            </a:br>
            <a:r>
              <a:rPr lang="en-US" sz="1400" dirty="0" smtClean="0">
                <a:solidFill>
                  <a:srgbClr val="000000"/>
                </a:solidFill>
              </a:rPr>
              <a:t>talent is difficult</a:t>
            </a:r>
            <a:endParaRPr lang="en-US" sz="1400" dirty="0">
              <a:solidFill>
                <a:srgbClr val="000000"/>
              </a:solidFill>
            </a:endParaRPr>
          </a:p>
          <a:p>
            <a:pPr marL="119063" indent="-119063">
              <a:spcBef>
                <a:spcPts val="600"/>
              </a:spcBef>
              <a:buFont typeface="Arial" charset="0"/>
              <a:buChar char="•"/>
            </a:pPr>
            <a:r>
              <a:rPr lang="en-US" sz="1400" dirty="0">
                <a:solidFill>
                  <a:srgbClr val="000000"/>
                </a:solidFill>
              </a:rPr>
              <a:t>Explosion of </a:t>
            </a:r>
            <a:r>
              <a:rPr lang="en-US" sz="1400" dirty="0" smtClean="0">
                <a:solidFill>
                  <a:srgbClr val="000000"/>
                </a:solidFill>
              </a:rPr>
              <a:t>new tools and teams with different skill sets</a:t>
            </a:r>
            <a:endParaRPr lang="en-US" sz="1400" dirty="0">
              <a:solidFill>
                <a:srgbClr val="000000"/>
              </a:solidFill>
            </a:endParaRPr>
          </a:p>
        </p:txBody>
      </p:sp>
      <p:grpSp>
        <p:nvGrpSpPr>
          <p:cNvPr id="15" name="Group 14"/>
          <p:cNvGrpSpPr/>
          <p:nvPr/>
        </p:nvGrpSpPr>
        <p:grpSpPr>
          <a:xfrm>
            <a:off x="1302574" y="2128036"/>
            <a:ext cx="693294" cy="656506"/>
            <a:chOff x="1154855" y="1556658"/>
            <a:chExt cx="804887" cy="712249"/>
          </a:xfrm>
        </p:grpSpPr>
        <p:grpSp>
          <p:nvGrpSpPr>
            <p:cNvPr id="63" name="Group 44"/>
            <p:cNvGrpSpPr/>
            <p:nvPr/>
          </p:nvGrpSpPr>
          <p:grpSpPr>
            <a:xfrm>
              <a:off x="1154855" y="1556658"/>
              <a:ext cx="804887" cy="712249"/>
              <a:chOff x="0" y="-1"/>
              <a:chExt cx="1379919" cy="1377577"/>
            </a:xfrm>
          </p:grpSpPr>
          <p:sp>
            <p:nvSpPr>
              <p:cNvPr id="65" name="Freeform 45"/>
              <p:cNvSpPr/>
              <p:nvPr/>
            </p:nvSpPr>
            <p:spPr>
              <a:xfrm>
                <a:off x="688787" y="-1"/>
                <a:ext cx="691132" cy="1032535"/>
              </a:xfrm>
              <a:custGeom>
                <a:avLst/>
                <a:gdLst/>
                <a:ahLst/>
                <a:cxnLst>
                  <a:cxn ang="0">
                    <a:pos x="wd2" y="hd2"/>
                  </a:cxn>
                  <a:cxn ang="5400000">
                    <a:pos x="wd2" y="hd2"/>
                  </a:cxn>
                  <a:cxn ang="10800000">
                    <a:pos x="wd2" y="hd2"/>
                  </a:cxn>
                  <a:cxn ang="16200000">
                    <a:pos x="wd2" y="hd2"/>
                  </a:cxn>
                </a:cxnLst>
                <a:rect l="0" t="0" r="r" b="b"/>
                <a:pathLst>
                  <a:path w="21600" h="21600" extrusionOk="0">
                    <a:moveTo>
                      <a:pt x="14702" y="14400"/>
                    </a:moveTo>
                    <a:cubicBezTo>
                      <a:pt x="14702" y="16193"/>
                      <a:pt x="13986" y="17859"/>
                      <a:pt x="12744" y="19301"/>
                    </a:cubicBezTo>
                    <a:lnTo>
                      <a:pt x="18706" y="21600"/>
                    </a:lnTo>
                    <a:cubicBezTo>
                      <a:pt x="20548" y="19486"/>
                      <a:pt x="21600" y="17021"/>
                      <a:pt x="21600" y="14400"/>
                    </a:cubicBezTo>
                    <a:cubicBezTo>
                      <a:pt x="21600" y="6450"/>
                      <a:pt x="11925" y="0"/>
                      <a:pt x="0" y="0"/>
                    </a:cubicBezTo>
                    <a:lnTo>
                      <a:pt x="0" y="4599"/>
                    </a:lnTo>
                    <a:cubicBezTo>
                      <a:pt x="8126" y="4599"/>
                      <a:pt x="14702" y="8983"/>
                      <a:pt x="14702" y="14400"/>
                    </a:cubicBezTo>
                    <a:close/>
                  </a:path>
                </a:pathLst>
              </a:custGeom>
              <a:gradFill>
                <a:gsLst>
                  <a:gs pos="0">
                    <a:srgbClr val="4ACAAD"/>
                  </a:gs>
                  <a:gs pos="100000">
                    <a:srgbClr val="FFC000"/>
                  </a:gs>
                </a:gsLst>
                <a:lin ang="5400000" scaled="0"/>
              </a:gradFill>
              <a:ln w="25400" cap="flat">
                <a:solidFill>
                  <a:schemeClr val="bg1"/>
                </a:solidFill>
                <a:prstDash val="solid"/>
                <a:round/>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sp>
            <p:nvSpPr>
              <p:cNvPr id="70" name="Freeform 47"/>
              <p:cNvSpPr/>
              <p:nvPr/>
            </p:nvSpPr>
            <p:spPr>
              <a:xfrm>
                <a:off x="92097" y="922275"/>
                <a:ext cx="1195725" cy="455301"/>
              </a:xfrm>
              <a:custGeom>
                <a:avLst/>
                <a:gdLst/>
                <a:ahLst/>
                <a:cxnLst>
                  <a:cxn ang="0">
                    <a:pos x="wd2" y="hd2"/>
                  </a:cxn>
                  <a:cxn ang="5400000">
                    <a:pos x="wd2" y="hd2"/>
                  </a:cxn>
                  <a:cxn ang="10800000">
                    <a:pos x="wd2" y="hd2"/>
                  </a:cxn>
                  <a:cxn ang="16200000">
                    <a:pos x="wd2" y="hd2"/>
                  </a:cxn>
                </a:cxnLst>
                <a:rect l="0" t="0" r="r" b="b"/>
                <a:pathLst>
                  <a:path w="21600" h="21600" extrusionOk="0">
                    <a:moveTo>
                      <a:pt x="21600" y="5228"/>
                    </a:moveTo>
                    <a:lnTo>
                      <a:pt x="18158" y="0"/>
                    </a:lnTo>
                    <a:cubicBezTo>
                      <a:pt x="17111" y="4719"/>
                      <a:pt x="15432" y="8352"/>
                      <a:pt x="13424" y="10058"/>
                    </a:cubicBezTo>
                    <a:cubicBezTo>
                      <a:pt x="12597" y="10767"/>
                      <a:pt x="11711" y="11166"/>
                      <a:pt x="10800" y="11166"/>
                    </a:cubicBezTo>
                    <a:cubicBezTo>
                      <a:pt x="7653" y="11166"/>
                      <a:pt x="4911" y="6668"/>
                      <a:pt x="3442" y="0"/>
                    </a:cubicBezTo>
                    <a:lnTo>
                      <a:pt x="0" y="5228"/>
                    </a:lnTo>
                    <a:cubicBezTo>
                      <a:pt x="2152" y="15020"/>
                      <a:pt x="6185" y="21600"/>
                      <a:pt x="10800" y="21600"/>
                    </a:cubicBezTo>
                    <a:cubicBezTo>
                      <a:pt x="12142" y="21600"/>
                      <a:pt x="13441" y="21046"/>
                      <a:pt x="14656" y="20005"/>
                    </a:cubicBezTo>
                    <a:cubicBezTo>
                      <a:pt x="17601" y="17479"/>
                      <a:pt x="20073" y="12162"/>
                      <a:pt x="21600" y="5228"/>
                    </a:cubicBezTo>
                    <a:close/>
                  </a:path>
                </a:pathLst>
              </a:custGeom>
              <a:gradFill flip="none" rotWithShape="1">
                <a:gsLst>
                  <a:gs pos="0">
                    <a:schemeClr val="accent1"/>
                  </a:gs>
                  <a:gs pos="100000">
                    <a:srgbClr val="FFC000"/>
                  </a:gs>
                </a:gsLst>
                <a:lin ang="2700000" scaled="1"/>
                <a:tileRect/>
              </a:gradFill>
              <a:ln w="25400" cap="flat">
                <a:solidFill>
                  <a:schemeClr val="bg1"/>
                </a:solidFill>
                <a:prstDash val="solid"/>
                <a:miter lim="800000"/>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sp>
            <p:nvSpPr>
              <p:cNvPr id="71" name="Freeform 48"/>
              <p:cNvSpPr/>
              <p:nvPr/>
            </p:nvSpPr>
            <p:spPr>
              <a:xfrm>
                <a:off x="0" y="-1"/>
                <a:ext cx="688790" cy="1032535"/>
              </a:xfrm>
              <a:custGeom>
                <a:avLst/>
                <a:gdLst/>
                <a:ahLst/>
                <a:cxnLst>
                  <a:cxn ang="0">
                    <a:pos x="wd2" y="hd2"/>
                  </a:cxn>
                  <a:cxn ang="5400000">
                    <a:pos x="wd2" y="hd2"/>
                  </a:cxn>
                  <a:cxn ang="10800000">
                    <a:pos x="wd2" y="hd2"/>
                  </a:cxn>
                  <a:cxn ang="16200000">
                    <a:pos x="wd2" y="hd2"/>
                  </a:cxn>
                </a:cxnLst>
                <a:rect l="0" t="0" r="r" b="b"/>
                <a:pathLst>
                  <a:path w="21600" h="21600" extrusionOk="0">
                    <a:moveTo>
                      <a:pt x="6883" y="14400"/>
                    </a:moveTo>
                    <a:cubicBezTo>
                      <a:pt x="6883" y="11136"/>
                      <a:pt x="9280" y="8252"/>
                      <a:pt x="12948" y="6469"/>
                    </a:cubicBezTo>
                    <a:cubicBezTo>
                      <a:pt x="15374" y="5290"/>
                      <a:pt x="18370" y="4599"/>
                      <a:pt x="21600" y="4599"/>
                    </a:cubicBezTo>
                    <a:cubicBezTo>
                      <a:pt x="21600" y="4599"/>
                      <a:pt x="21600" y="4599"/>
                      <a:pt x="21600" y="4599"/>
                    </a:cubicBezTo>
                    <a:lnTo>
                      <a:pt x="21600" y="0"/>
                    </a:lnTo>
                    <a:cubicBezTo>
                      <a:pt x="21600" y="0"/>
                      <a:pt x="21600" y="0"/>
                      <a:pt x="21600" y="0"/>
                    </a:cubicBezTo>
                    <a:cubicBezTo>
                      <a:pt x="16850" y="0"/>
                      <a:pt x="12466" y="1023"/>
                      <a:pt x="8900" y="2757"/>
                    </a:cubicBezTo>
                    <a:cubicBezTo>
                      <a:pt x="3507" y="5368"/>
                      <a:pt x="0" y="9616"/>
                      <a:pt x="0" y="14400"/>
                    </a:cubicBezTo>
                    <a:cubicBezTo>
                      <a:pt x="0" y="17021"/>
                      <a:pt x="1052" y="19486"/>
                      <a:pt x="2894" y="21600"/>
                    </a:cubicBezTo>
                    <a:lnTo>
                      <a:pt x="8856" y="19301"/>
                    </a:lnTo>
                    <a:cubicBezTo>
                      <a:pt x="7614" y="17859"/>
                      <a:pt x="6883" y="16193"/>
                      <a:pt x="6883" y="14400"/>
                    </a:cubicBezTo>
                    <a:close/>
                  </a:path>
                </a:pathLst>
              </a:custGeom>
              <a:solidFill>
                <a:schemeClr val="tx2">
                  <a:lumMod val="75000"/>
                </a:schemeClr>
              </a:solidFill>
              <a:ln w="25400" cap="flat">
                <a:solidFill>
                  <a:schemeClr val="bg1"/>
                </a:solidFill>
                <a:prstDash val="solid"/>
                <a:miter lim="800000"/>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grpSp>
        <p:grpSp>
          <p:nvGrpSpPr>
            <p:cNvPr id="72" name="Group 71"/>
            <p:cNvGrpSpPr/>
            <p:nvPr/>
          </p:nvGrpSpPr>
          <p:grpSpPr>
            <a:xfrm>
              <a:off x="1388405" y="1726858"/>
              <a:ext cx="341701" cy="332520"/>
              <a:chOff x="1491235" y="1756032"/>
              <a:chExt cx="303322" cy="274196"/>
            </a:xfrm>
          </p:grpSpPr>
          <p:sp>
            <p:nvSpPr>
              <p:cNvPr id="73" name="Freeform 29"/>
              <p:cNvSpPr/>
              <p:nvPr/>
            </p:nvSpPr>
            <p:spPr>
              <a:xfrm>
                <a:off x="1549723" y="1854398"/>
                <a:ext cx="187706" cy="175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6658"/>
                      <a:pt x="18055" y="12514"/>
                      <a:pt x="13273" y="11398"/>
                    </a:cubicBezTo>
                    <a:cubicBezTo>
                      <a:pt x="15417" y="10521"/>
                      <a:pt x="16901" y="8369"/>
                      <a:pt x="16901" y="5978"/>
                    </a:cubicBezTo>
                    <a:cubicBezTo>
                      <a:pt x="16901" y="2710"/>
                      <a:pt x="14180" y="0"/>
                      <a:pt x="10800" y="0"/>
                    </a:cubicBezTo>
                    <a:cubicBezTo>
                      <a:pt x="7337" y="0"/>
                      <a:pt x="4617" y="2710"/>
                      <a:pt x="4617" y="5978"/>
                    </a:cubicBezTo>
                    <a:cubicBezTo>
                      <a:pt x="4617" y="8369"/>
                      <a:pt x="6101" y="10521"/>
                      <a:pt x="8244" y="11398"/>
                    </a:cubicBezTo>
                    <a:cubicBezTo>
                      <a:pt x="3545" y="12514"/>
                      <a:pt x="0" y="16658"/>
                      <a:pt x="0" y="21600"/>
                    </a:cubicBezTo>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74" name="Freeform 30"/>
              <p:cNvSpPr/>
              <p:nvPr/>
            </p:nvSpPr>
            <p:spPr>
              <a:xfrm>
                <a:off x="1734708" y="1893745"/>
                <a:ext cx="59849" cy="54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86"/>
                      <a:pt x="16714" y="0"/>
                      <a:pt x="10800" y="0"/>
                    </a:cubicBezTo>
                    <a:cubicBezTo>
                      <a:pt x="4886" y="0"/>
                      <a:pt x="0" y="4886"/>
                      <a:pt x="0" y="10800"/>
                    </a:cubicBezTo>
                    <a:cubicBezTo>
                      <a:pt x="0" y="16714"/>
                      <a:pt x="4886" y="21600"/>
                      <a:pt x="10800" y="21600"/>
                    </a:cubicBezTo>
                    <a:cubicBezTo>
                      <a:pt x="16714" y="21600"/>
                      <a:pt x="21600" y="16714"/>
                      <a:pt x="21600" y="10800"/>
                    </a:cubicBezTo>
                    <a:close/>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75" name="Freeform 31"/>
              <p:cNvSpPr/>
              <p:nvPr/>
            </p:nvSpPr>
            <p:spPr>
              <a:xfrm>
                <a:off x="1612971" y="1756032"/>
                <a:ext cx="60530" cy="5471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86"/>
                      <a:pt x="16714" y="0"/>
                      <a:pt x="10800" y="0"/>
                    </a:cubicBezTo>
                    <a:cubicBezTo>
                      <a:pt x="4886" y="0"/>
                      <a:pt x="0" y="4886"/>
                      <a:pt x="0" y="10800"/>
                    </a:cubicBezTo>
                    <a:cubicBezTo>
                      <a:pt x="0" y="16714"/>
                      <a:pt x="4886" y="21600"/>
                      <a:pt x="10800" y="21600"/>
                    </a:cubicBezTo>
                    <a:cubicBezTo>
                      <a:pt x="16714" y="21600"/>
                      <a:pt x="21600" y="16714"/>
                      <a:pt x="21600" y="10800"/>
                    </a:cubicBezTo>
                    <a:close/>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76" name="Freeform 32"/>
              <p:cNvSpPr/>
              <p:nvPr/>
            </p:nvSpPr>
            <p:spPr>
              <a:xfrm>
                <a:off x="1504157" y="1797223"/>
                <a:ext cx="60529" cy="54102"/>
              </a:xfrm>
              <a:prstGeom prst="rect">
                <a:avLst/>
              </a:pr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77" name="Freeform 33"/>
              <p:cNvSpPr/>
              <p:nvPr/>
            </p:nvSpPr>
            <p:spPr>
              <a:xfrm>
                <a:off x="1723146" y="1798453"/>
                <a:ext cx="58489" cy="60865"/>
              </a:xfrm>
              <a:custGeom>
                <a:avLst/>
                <a:gdLst/>
                <a:ahLst/>
                <a:cxnLst>
                  <a:cxn ang="0">
                    <a:pos x="wd2" y="hd2"/>
                  </a:cxn>
                  <a:cxn ang="5400000">
                    <a:pos x="wd2" y="hd2"/>
                  </a:cxn>
                  <a:cxn ang="10800000">
                    <a:pos x="wd2" y="hd2"/>
                  </a:cxn>
                  <a:cxn ang="16200000">
                    <a:pos x="wd2" y="hd2"/>
                  </a:cxn>
                </a:cxnLst>
                <a:rect l="0" t="0" r="r" b="b"/>
                <a:pathLst>
                  <a:path w="21600" h="21600" extrusionOk="0">
                    <a:moveTo>
                      <a:pt x="0" y="5285"/>
                    </a:moveTo>
                    <a:lnTo>
                      <a:pt x="10800" y="0"/>
                    </a:lnTo>
                    <a:lnTo>
                      <a:pt x="21600" y="5285"/>
                    </a:lnTo>
                    <a:lnTo>
                      <a:pt x="21600" y="16085"/>
                    </a:lnTo>
                    <a:lnTo>
                      <a:pt x="10800" y="21600"/>
                    </a:lnTo>
                    <a:lnTo>
                      <a:pt x="0" y="16085"/>
                    </a:lnTo>
                    <a:lnTo>
                      <a:pt x="0" y="5285"/>
                    </a:lnTo>
                    <a:close/>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78" name="Freeform 34"/>
              <p:cNvSpPr/>
              <p:nvPr/>
            </p:nvSpPr>
            <p:spPr>
              <a:xfrm>
                <a:off x="1491235" y="1890056"/>
                <a:ext cx="60529" cy="547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21600"/>
                    </a:lnTo>
                    <a:lnTo>
                      <a:pt x="10800" y="0"/>
                    </a:lnTo>
                    <a:close/>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grpSp>
      </p:grpSp>
      <p:grpSp>
        <p:nvGrpSpPr>
          <p:cNvPr id="14" name="Group 13"/>
          <p:cNvGrpSpPr/>
          <p:nvPr/>
        </p:nvGrpSpPr>
        <p:grpSpPr>
          <a:xfrm>
            <a:off x="4217672" y="2132984"/>
            <a:ext cx="693294" cy="646610"/>
            <a:chOff x="4173457" y="1580251"/>
            <a:chExt cx="766847" cy="673498"/>
          </a:xfrm>
        </p:grpSpPr>
        <p:grpSp>
          <p:nvGrpSpPr>
            <p:cNvPr id="3" name="Group 2"/>
            <p:cNvGrpSpPr/>
            <p:nvPr/>
          </p:nvGrpSpPr>
          <p:grpSpPr>
            <a:xfrm>
              <a:off x="4390982" y="1761390"/>
              <a:ext cx="395340" cy="311525"/>
              <a:chOff x="4418141" y="1761391"/>
              <a:chExt cx="315312" cy="262260"/>
            </a:xfrm>
          </p:grpSpPr>
          <p:sp>
            <p:nvSpPr>
              <p:cNvPr id="118" name="Freeform 30"/>
              <p:cNvSpPr/>
              <p:nvPr/>
            </p:nvSpPr>
            <p:spPr>
              <a:xfrm>
                <a:off x="4422744" y="1761391"/>
                <a:ext cx="127418" cy="11854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6625"/>
                      <a:pt x="17979" y="12499"/>
                      <a:pt x="13235" y="11407"/>
                    </a:cubicBezTo>
                    <a:cubicBezTo>
                      <a:pt x="15482" y="10436"/>
                      <a:pt x="16980" y="8373"/>
                      <a:pt x="16980" y="5946"/>
                    </a:cubicBezTo>
                    <a:cubicBezTo>
                      <a:pt x="16980" y="2670"/>
                      <a:pt x="14234" y="0"/>
                      <a:pt x="10862" y="0"/>
                    </a:cubicBezTo>
                    <a:cubicBezTo>
                      <a:pt x="7366" y="0"/>
                      <a:pt x="4620" y="2670"/>
                      <a:pt x="4620" y="5946"/>
                    </a:cubicBezTo>
                    <a:cubicBezTo>
                      <a:pt x="4620" y="8373"/>
                      <a:pt x="6118" y="10436"/>
                      <a:pt x="8365" y="11407"/>
                    </a:cubicBezTo>
                    <a:cubicBezTo>
                      <a:pt x="3621" y="12499"/>
                      <a:pt x="0" y="16625"/>
                      <a:pt x="0" y="21600"/>
                    </a:cubicBezTo>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19" name="Freeform 31"/>
              <p:cNvSpPr/>
              <p:nvPr/>
            </p:nvSpPr>
            <p:spPr>
              <a:xfrm>
                <a:off x="4418141" y="1879930"/>
                <a:ext cx="127418" cy="143721"/>
              </a:xfrm>
              <a:custGeom>
                <a:avLst/>
                <a:gdLst/>
                <a:ahLst/>
                <a:cxnLst>
                  <a:cxn ang="0">
                    <a:pos x="wd2" y="hd2"/>
                  </a:cxn>
                  <a:cxn ang="5400000">
                    <a:pos x="wd2" y="hd2"/>
                  </a:cxn>
                  <a:cxn ang="10800000">
                    <a:pos x="wd2" y="hd2"/>
                  </a:cxn>
                  <a:cxn ang="16200000">
                    <a:pos x="wd2" y="hd2"/>
                  </a:cxn>
                </a:cxnLst>
                <a:rect l="0" t="0" r="r" b="b"/>
                <a:pathLst>
                  <a:path w="21600" h="21600" extrusionOk="0">
                    <a:moveTo>
                      <a:pt x="21600" y="13900"/>
                    </a:moveTo>
                    <a:lnTo>
                      <a:pt x="9239" y="13900"/>
                    </a:lnTo>
                    <a:lnTo>
                      <a:pt x="9239" y="16300"/>
                    </a:lnTo>
                    <a:cubicBezTo>
                      <a:pt x="10113" y="16900"/>
                      <a:pt x="10738" y="17700"/>
                      <a:pt x="10738" y="18700"/>
                    </a:cubicBezTo>
                    <a:cubicBezTo>
                      <a:pt x="10738" y="20300"/>
                      <a:pt x="9114" y="21600"/>
                      <a:pt x="7117" y="21600"/>
                    </a:cubicBezTo>
                    <a:cubicBezTo>
                      <a:pt x="5119" y="21600"/>
                      <a:pt x="3496" y="20300"/>
                      <a:pt x="3496" y="18700"/>
                    </a:cubicBezTo>
                    <a:cubicBezTo>
                      <a:pt x="3496" y="17600"/>
                      <a:pt x="4370" y="16600"/>
                      <a:pt x="5494" y="16200"/>
                    </a:cubicBezTo>
                    <a:lnTo>
                      <a:pt x="5494" y="13900"/>
                    </a:lnTo>
                    <a:lnTo>
                      <a:pt x="0" y="13900"/>
                    </a:lnTo>
                    <a:lnTo>
                      <a:pt x="0" y="0"/>
                    </a:lnTo>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20" name="Freeform 32"/>
              <p:cNvSpPr/>
              <p:nvPr/>
            </p:nvSpPr>
            <p:spPr>
              <a:xfrm>
                <a:off x="4493607" y="1761391"/>
                <a:ext cx="239846" cy="211282"/>
              </a:xfrm>
              <a:custGeom>
                <a:avLst/>
                <a:gdLst/>
                <a:ahLst/>
                <a:cxnLst>
                  <a:cxn ang="0">
                    <a:pos x="wd2" y="hd2"/>
                  </a:cxn>
                  <a:cxn ang="5400000">
                    <a:pos x="wd2" y="hd2"/>
                  </a:cxn>
                  <a:cxn ang="10800000">
                    <a:pos x="wd2" y="hd2"/>
                  </a:cxn>
                  <a:cxn ang="16200000">
                    <a:pos x="wd2" y="hd2"/>
                  </a:cxn>
                </a:cxnLst>
                <a:rect l="0" t="0" r="r" b="b"/>
                <a:pathLst>
                  <a:path w="21600" h="21600" extrusionOk="0">
                    <a:moveTo>
                      <a:pt x="8455" y="21600"/>
                    </a:moveTo>
                    <a:lnTo>
                      <a:pt x="8455" y="19897"/>
                    </a:lnTo>
                    <a:cubicBezTo>
                      <a:pt x="7927" y="19556"/>
                      <a:pt x="7596" y="18943"/>
                      <a:pt x="7596" y="18261"/>
                    </a:cubicBezTo>
                    <a:cubicBezTo>
                      <a:pt x="7596" y="17171"/>
                      <a:pt x="8455" y="16285"/>
                      <a:pt x="9512" y="16285"/>
                    </a:cubicBezTo>
                    <a:cubicBezTo>
                      <a:pt x="10569" y="16285"/>
                      <a:pt x="11428" y="17171"/>
                      <a:pt x="11428" y="18261"/>
                    </a:cubicBezTo>
                    <a:cubicBezTo>
                      <a:pt x="11428" y="19011"/>
                      <a:pt x="10965" y="19692"/>
                      <a:pt x="10371" y="20033"/>
                    </a:cubicBezTo>
                    <a:lnTo>
                      <a:pt x="10371" y="21600"/>
                    </a:lnTo>
                    <a:lnTo>
                      <a:pt x="16514" y="21600"/>
                    </a:lnTo>
                    <a:lnTo>
                      <a:pt x="16514" y="17444"/>
                    </a:lnTo>
                    <a:lnTo>
                      <a:pt x="18033" y="17444"/>
                    </a:lnTo>
                    <a:cubicBezTo>
                      <a:pt x="18363" y="18057"/>
                      <a:pt x="18958" y="18466"/>
                      <a:pt x="19684" y="18466"/>
                    </a:cubicBezTo>
                    <a:cubicBezTo>
                      <a:pt x="20741" y="18466"/>
                      <a:pt x="21600" y="17580"/>
                      <a:pt x="21600" y="16490"/>
                    </a:cubicBezTo>
                    <a:cubicBezTo>
                      <a:pt x="21600" y="15468"/>
                      <a:pt x="20741" y="14582"/>
                      <a:pt x="19684" y="14582"/>
                    </a:cubicBezTo>
                    <a:cubicBezTo>
                      <a:pt x="19090" y="14582"/>
                      <a:pt x="18495" y="14922"/>
                      <a:pt x="18165" y="15399"/>
                    </a:cubicBezTo>
                    <a:lnTo>
                      <a:pt x="16514" y="15399"/>
                    </a:lnTo>
                    <a:lnTo>
                      <a:pt x="16514" y="12129"/>
                    </a:lnTo>
                    <a:cubicBezTo>
                      <a:pt x="16514" y="9335"/>
                      <a:pt x="14664" y="7018"/>
                      <a:pt x="12154" y="6405"/>
                    </a:cubicBezTo>
                    <a:cubicBezTo>
                      <a:pt x="13277" y="5860"/>
                      <a:pt x="14070" y="4702"/>
                      <a:pt x="14070" y="3339"/>
                    </a:cubicBezTo>
                    <a:cubicBezTo>
                      <a:pt x="14070" y="1499"/>
                      <a:pt x="12617" y="0"/>
                      <a:pt x="10833" y="0"/>
                    </a:cubicBezTo>
                    <a:cubicBezTo>
                      <a:pt x="9050" y="0"/>
                      <a:pt x="7596" y="1499"/>
                      <a:pt x="7596" y="3339"/>
                    </a:cubicBezTo>
                    <a:cubicBezTo>
                      <a:pt x="7596" y="4702"/>
                      <a:pt x="8389" y="5860"/>
                      <a:pt x="9512" y="6405"/>
                    </a:cubicBezTo>
                    <a:cubicBezTo>
                      <a:pt x="7002" y="7018"/>
                      <a:pt x="5086" y="9335"/>
                      <a:pt x="5086" y="12129"/>
                    </a:cubicBezTo>
                    <a:lnTo>
                      <a:pt x="5086" y="12606"/>
                    </a:lnTo>
                    <a:lnTo>
                      <a:pt x="3567" y="12606"/>
                    </a:lnTo>
                    <a:cubicBezTo>
                      <a:pt x="3237" y="11992"/>
                      <a:pt x="2576" y="11584"/>
                      <a:pt x="1850" y="11584"/>
                    </a:cubicBezTo>
                    <a:cubicBezTo>
                      <a:pt x="793" y="11584"/>
                      <a:pt x="0" y="12469"/>
                      <a:pt x="0" y="13491"/>
                    </a:cubicBezTo>
                    <a:cubicBezTo>
                      <a:pt x="0" y="14582"/>
                      <a:pt x="793" y="15468"/>
                      <a:pt x="1850" y="15468"/>
                    </a:cubicBezTo>
                    <a:cubicBezTo>
                      <a:pt x="2510" y="15468"/>
                      <a:pt x="3105" y="15127"/>
                      <a:pt x="3435" y="14650"/>
                    </a:cubicBezTo>
                    <a:lnTo>
                      <a:pt x="5086" y="14650"/>
                    </a:lnTo>
                    <a:lnTo>
                      <a:pt x="5086" y="21600"/>
                    </a:lnTo>
                    <a:lnTo>
                      <a:pt x="8455" y="21600"/>
                    </a:lnTo>
                    <a:close/>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grpSp>
        <p:grpSp>
          <p:nvGrpSpPr>
            <p:cNvPr id="79" name="Group 44"/>
            <p:cNvGrpSpPr/>
            <p:nvPr/>
          </p:nvGrpSpPr>
          <p:grpSpPr>
            <a:xfrm>
              <a:off x="4173457" y="1580251"/>
              <a:ext cx="766847" cy="673498"/>
              <a:chOff x="0" y="-1"/>
              <a:chExt cx="1379919" cy="1377577"/>
            </a:xfrm>
          </p:grpSpPr>
          <p:sp>
            <p:nvSpPr>
              <p:cNvPr id="80" name="Freeform 45"/>
              <p:cNvSpPr/>
              <p:nvPr/>
            </p:nvSpPr>
            <p:spPr>
              <a:xfrm>
                <a:off x="688787" y="-1"/>
                <a:ext cx="691132" cy="1032535"/>
              </a:xfrm>
              <a:custGeom>
                <a:avLst/>
                <a:gdLst/>
                <a:ahLst/>
                <a:cxnLst>
                  <a:cxn ang="0">
                    <a:pos x="wd2" y="hd2"/>
                  </a:cxn>
                  <a:cxn ang="5400000">
                    <a:pos x="wd2" y="hd2"/>
                  </a:cxn>
                  <a:cxn ang="10800000">
                    <a:pos x="wd2" y="hd2"/>
                  </a:cxn>
                  <a:cxn ang="16200000">
                    <a:pos x="wd2" y="hd2"/>
                  </a:cxn>
                </a:cxnLst>
                <a:rect l="0" t="0" r="r" b="b"/>
                <a:pathLst>
                  <a:path w="21600" h="21600" extrusionOk="0">
                    <a:moveTo>
                      <a:pt x="14702" y="14400"/>
                    </a:moveTo>
                    <a:cubicBezTo>
                      <a:pt x="14702" y="16193"/>
                      <a:pt x="13986" y="17859"/>
                      <a:pt x="12744" y="19301"/>
                    </a:cubicBezTo>
                    <a:lnTo>
                      <a:pt x="18706" y="21600"/>
                    </a:lnTo>
                    <a:cubicBezTo>
                      <a:pt x="20548" y="19486"/>
                      <a:pt x="21600" y="17021"/>
                      <a:pt x="21600" y="14400"/>
                    </a:cubicBezTo>
                    <a:cubicBezTo>
                      <a:pt x="21600" y="6450"/>
                      <a:pt x="11925" y="0"/>
                      <a:pt x="0" y="0"/>
                    </a:cubicBezTo>
                    <a:lnTo>
                      <a:pt x="0" y="4599"/>
                    </a:lnTo>
                    <a:cubicBezTo>
                      <a:pt x="8126" y="4599"/>
                      <a:pt x="14702" y="8983"/>
                      <a:pt x="14702" y="14400"/>
                    </a:cubicBezTo>
                    <a:close/>
                  </a:path>
                </a:pathLst>
              </a:custGeom>
              <a:gradFill>
                <a:gsLst>
                  <a:gs pos="0">
                    <a:srgbClr val="4ACAAD"/>
                  </a:gs>
                  <a:gs pos="100000">
                    <a:srgbClr val="FFC000"/>
                  </a:gs>
                </a:gsLst>
                <a:lin ang="5400000" scaled="0"/>
              </a:gradFill>
              <a:ln w="25400" cap="flat">
                <a:solidFill>
                  <a:schemeClr val="bg1"/>
                </a:solidFill>
                <a:prstDash val="solid"/>
                <a:round/>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sp>
            <p:nvSpPr>
              <p:cNvPr id="81" name="Freeform 47"/>
              <p:cNvSpPr/>
              <p:nvPr/>
            </p:nvSpPr>
            <p:spPr>
              <a:xfrm>
                <a:off x="92097" y="922275"/>
                <a:ext cx="1195725" cy="455301"/>
              </a:xfrm>
              <a:custGeom>
                <a:avLst/>
                <a:gdLst/>
                <a:ahLst/>
                <a:cxnLst>
                  <a:cxn ang="0">
                    <a:pos x="wd2" y="hd2"/>
                  </a:cxn>
                  <a:cxn ang="5400000">
                    <a:pos x="wd2" y="hd2"/>
                  </a:cxn>
                  <a:cxn ang="10800000">
                    <a:pos x="wd2" y="hd2"/>
                  </a:cxn>
                  <a:cxn ang="16200000">
                    <a:pos x="wd2" y="hd2"/>
                  </a:cxn>
                </a:cxnLst>
                <a:rect l="0" t="0" r="r" b="b"/>
                <a:pathLst>
                  <a:path w="21600" h="21600" extrusionOk="0">
                    <a:moveTo>
                      <a:pt x="21600" y="5228"/>
                    </a:moveTo>
                    <a:lnTo>
                      <a:pt x="18158" y="0"/>
                    </a:lnTo>
                    <a:cubicBezTo>
                      <a:pt x="17111" y="4719"/>
                      <a:pt x="15432" y="8352"/>
                      <a:pt x="13424" y="10058"/>
                    </a:cubicBezTo>
                    <a:cubicBezTo>
                      <a:pt x="12597" y="10767"/>
                      <a:pt x="11711" y="11166"/>
                      <a:pt x="10800" y="11166"/>
                    </a:cubicBezTo>
                    <a:cubicBezTo>
                      <a:pt x="7653" y="11166"/>
                      <a:pt x="4911" y="6668"/>
                      <a:pt x="3442" y="0"/>
                    </a:cubicBezTo>
                    <a:lnTo>
                      <a:pt x="0" y="5228"/>
                    </a:lnTo>
                    <a:cubicBezTo>
                      <a:pt x="2152" y="15020"/>
                      <a:pt x="6185" y="21600"/>
                      <a:pt x="10800" y="21600"/>
                    </a:cubicBezTo>
                    <a:cubicBezTo>
                      <a:pt x="12142" y="21600"/>
                      <a:pt x="13441" y="21046"/>
                      <a:pt x="14656" y="20005"/>
                    </a:cubicBezTo>
                    <a:cubicBezTo>
                      <a:pt x="17601" y="17479"/>
                      <a:pt x="20073" y="12162"/>
                      <a:pt x="21600" y="5228"/>
                    </a:cubicBezTo>
                    <a:close/>
                  </a:path>
                </a:pathLst>
              </a:custGeom>
              <a:solidFill>
                <a:schemeClr val="bg2">
                  <a:lumMod val="50000"/>
                </a:schemeClr>
              </a:solidFill>
              <a:ln w="25400" cap="flat">
                <a:solidFill>
                  <a:schemeClr val="bg1"/>
                </a:solidFill>
                <a:prstDash val="solid"/>
                <a:miter lim="800000"/>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sp>
            <p:nvSpPr>
              <p:cNvPr id="82" name="Freeform 48"/>
              <p:cNvSpPr/>
              <p:nvPr/>
            </p:nvSpPr>
            <p:spPr>
              <a:xfrm>
                <a:off x="0" y="-1"/>
                <a:ext cx="688790" cy="1032535"/>
              </a:xfrm>
              <a:custGeom>
                <a:avLst/>
                <a:gdLst/>
                <a:ahLst/>
                <a:cxnLst>
                  <a:cxn ang="0">
                    <a:pos x="wd2" y="hd2"/>
                  </a:cxn>
                  <a:cxn ang="5400000">
                    <a:pos x="wd2" y="hd2"/>
                  </a:cxn>
                  <a:cxn ang="10800000">
                    <a:pos x="wd2" y="hd2"/>
                  </a:cxn>
                  <a:cxn ang="16200000">
                    <a:pos x="wd2" y="hd2"/>
                  </a:cxn>
                </a:cxnLst>
                <a:rect l="0" t="0" r="r" b="b"/>
                <a:pathLst>
                  <a:path w="21600" h="21600" extrusionOk="0">
                    <a:moveTo>
                      <a:pt x="6883" y="14400"/>
                    </a:moveTo>
                    <a:cubicBezTo>
                      <a:pt x="6883" y="11136"/>
                      <a:pt x="9280" y="8252"/>
                      <a:pt x="12948" y="6469"/>
                    </a:cubicBezTo>
                    <a:cubicBezTo>
                      <a:pt x="15374" y="5290"/>
                      <a:pt x="18370" y="4599"/>
                      <a:pt x="21600" y="4599"/>
                    </a:cubicBezTo>
                    <a:cubicBezTo>
                      <a:pt x="21600" y="4599"/>
                      <a:pt x="21600" y="4599"/>
                      <a:pt x="21600" y="4599"/>
                    </a:cubicBezTo>
                    <a:lnTo>
                      <a:pt x="21600" y="0"/>
                    </a:lnTo>
                    <a:cubicBezTo>
                      <a:pt x="21600" y="0"/>
                      <a:pt x="21600" y="0"/>
                      <a:pt x="21600" y="0"/>
                    </a:cubicBezTo>
                    <a:cubicBezTo>
                      <a:pt x="16850" y="0"/>
                      <a:pt x="12466" y="1023"/>
                      <a:pt x="8900" y="2757"/>
                    </a:cubicBezTo>
                    <a:cubicBezTo>
                      <a:pt x="3507" y="5368"/>
                      <a:pt x="0" y="9616"/>
                      <a:pt x="0" y="14400"/>
                    </a:cubicBezTo>
                    <a:cubicBezTo>
                      <a:pt x="0" y="17021"/>
                      <a:pt x="1052" y="19486"/>
                      <a:pt x="2894" y="21600"/>
                    </a:cubicBezTo>
                    <a:lnTo>
                      <a:pt x="8856" y="19301"/>
                    </a:lnTo>
                    <a:cubicBezTo>
                      <a:pt x="7614" y="17859"/>
                      <a:pt x="6883" y="16193"/>
                      <a:pt x="6883" y="14400"/>
                    </a:cubicBezTo>
                    <a:close/>
                  </a:path>
                </a:pathLst>
              </a:custGeom>
              <a:gradFill flip="none" rotWithShape="1">
                <a:gsLst>
                  <a:gs pos="0">
                    <a:schemeClr val="accent1"/>
                  </a:gs>
                  <a:gs pos="100000">
                    <a:srgbClr val="4ACAAD"/>
                  </a:gs>
                </a:gsLst>
                <a:lin ang="18900000" scaled="1"/>
                <a:tileRect/>
              </a:gradFill>
              <a:ln w="25400" cap="flat">
                <a:solidFill>
                  <a:schemeClr val="bg1"/>
                </a:solidFill>
                <a:prstDash val="solid"/>
                <a:miter lim="800000"/>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grpSp>
      </p:grpSp>
      <p:grpSp>
        <p:nvGrpSpPr>
          <p:cNvPr id="5" name="Group 4"/>
          <p:cNvGrpSpPr/>
          <p:nvPr/>
        </p:nvGrpSpPr>
        <p:grpSpPr>
          <a:xfrm>
            <a:off x="7147315" y="2128380"/>
            <a:ext cx="688058" cy="655819"/>
            <a:chOff x="7103212" y="1570091"/>
            <a:chExt cx="766847" cy="673498"/>
          </a:xfrm>
        </p:grpSpPr>
        <p:grpSp>
          <p:nvGrpSpPr>
            <p:cNvPr id="128" name="Group 127"/>
            <p:cNvGrpSpPr/>
            <p:nvPr/>
          </p:nvGrpSpPr>
          <p:grpSpPr>
            <a:xfrm>
              <a:off x="7271891" y="1713774"/>
              <a:ext cx="467481" cy="312455"/>
              <a:chOff x="3968667" y="3418283"/>
              <a:chExt cx="418391" cy="319549"/>
            </a:xfrm>
          </p:grpSpPr>
          <p:sp>
            <p:nvSpPr>
              <p:cNvPr id="129" name="Freeform 29"/>
              <p:cNvSpPr/>
              <p:nvPr/>
            </p:nvSpPr>
            <p:spPr>
              <a:xfrm>
                <a:off x="3968667" y="3603077"/>
                <a:ext cx="137370" cy="1347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6658"/>
                      <a:pt x="18055" y="12514"/>
                      <a:pt x="13273" y="11398"/>
                    </a:cubicBezTo>
                    <a:cubicBezTo>
                      <a:pt x="15417" y="10521"/>
                      <a:pt x="16901" y="8369"/>
                      <a:pt x="16901" y="5978"/>
                    </a:cubicBezTo>
                    <a:cubicBezTo>
                      <a:pt x="16901" y="2710"/>
                      <a:pt x="14180" y="0"/>
                      <a:pt x="10800" y="0"/>
                    </a:cubicBezTo>
                    <a:cubicBezTo>
                      <a:pt x="7337" y="0"/>
                      <a:pt x="4617" y="2710"/>
                      <a:pt x="4617" y="5978"/>
                    </a:cubicBezTo>
                    <a:cubicBezTo>
                      <a:pt x="4617" y="8369"/>
                      <a:pt x="6101" y="10521"/>
                      <a:pt x="8244" y="11398"/>
                    </a:cubicBezTo>
                    <a:cubicBezTo>
                      <a:pt x="3545" y="12514"/>
                      <a:pt x="0" y="16658"/>
                      <a:pt x="0" y="21600"/>
                    </a:cubicBezTo>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30" name="Freeform 31"/>
              <p:cNvSpPr/>
              <p:nvPr/>
            </p:nvSpPr>
            <p:spPr>
              <a:xfrm>
                <a:off x="4222071" y="3445675"/>
                <a:ext cx="96509" cy="9326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86"/>
                      <a:pt x="16714" y="0"/>
                      <a:pt x="10800" y="0"/>
                    </a:cubicBezTo>
                    <a:cubicBezTo>
                      <a:pt x="4886" y="0"/>
                      <a:pt x="0" y="4886"/>
                      <a:pt x="0" y="10800"/>
                    </a:cubicBezTo>
                    <a:cubicBezTo>
                      <a:pt x="0" y="16714"/>
                      <a:pt x="4886" y="21600"/>
                      <a:pt x="10800" y="21600"/>
                    </a:cubicBezTo>
                    <a:cubicBezTo>
                      <a:pt x="16714" y="21600"/>
                      <a:pt x="21600" y="16714"/>
                      <a:pt x="21600" y="10800"/>
                    </a:cubicBezTo>
                    <a:close/>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31" name="Freeform 32"/>
              <p:cNvSpPr/>
              <p:nvPr/>
            </p:nvSpPr>
            <p:spPr>
              <a:xfrm>
                <a:off x="4157435" y="3418283"/>
                <a:ext cx="217282" cy="151961"/>
              </a:xfrm>
              <a:prstGeom prst="rect">
                <a:avLst/>
              </a:pr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32" name="Freeform 34"/>
              <p:cNvSpPr/>
              <p:nvPr/>
            </p:nvSpPr>
            <p:spPr>
              <a:xfrm rot="19925521" flipH="1">
                <a:off x="4092293" y="3519019"/>
                <a:ext cx="96656" cy="54766"/>
              </a:xfrm>
              <a:custGeom>
                <a:avLst/>
                <a:gdLst>
                  <a:gd name="connsiteX0" fmla="*/ 7785 w 18585"/>
                  <a:gd name="connsiteY0" fmla="*/ 0 h 21600"/>
                  <a:gd name="connsiteX1" fmla="*/ 0 w 18585"/>
                  <a:gd name="connsiteY1" fmla="*/ 2448 h 21600"/>
                  <a:gd name="connsiteX2" fmla="*/ 18585 w 18585"/>
                  <a:gd name="connsiteY2" fmla="*/ 21600 h 21600"/>
                  <a:gd name="connsiteX3" fmla="*/ 7785 w 18585"/>
                  <a:gd name="connsiteY3" fmla="*/ 0 h 21600"/>
                  <a:gd name="connsiteX0" fmla="*/ 7785 w 7799"/>
                  <a:gd name="connsiteY0" fmla="*/ 0 h 7635"/>
                  <a:gd name="connsiteX1" fmla="*/ 0 w 7799"/>
                  <a:gd name="connsiteY1" fmla="*/ 2448 h 7635"/>
                  <a:gd name="connsiteX2" fmla="*/ 7799 w 7799"/>
                  <a:gd name="connsiteY2" fmla="*/ 7635 h 7635"/>
                  <a:gd name="connsiteX3" fmla="*/ 7785 w 7799"/>
                  <a:gd name="connsiteY3" fmla="*/ 0 h 7635"/>
                </a:gdLst>
                <a:ahLst/>
                <a:cxnLst>
                  <a:cxn ang="0">
                    <a:pos x="connsiteX0" y="connsiteY0"/>
                  </a:cxn>
                  <a:cxn ang="0">
                    <a:pos x="connsiteX1" y="connsiteY1"/>
                  </a:cxn>
                  <a:cxn ang="0">
                    <a:pos x="connsiteX2" y="connsiteY2"/>
                  </a:cxn>
                  <a:cxn ang="0">
                    <a:pos x="connsiteX3" y="connsiteY3"/>
                  </a:cxn>
                </a:cxnLst>
                <a:rect l="l" t="t" r="r" b="b"/>
                <a:pathLst>
                  <a:path w="7799" h="7635" extrusionOk="0">
                    <a:moveTo>
                      <a:pt x="7785" y="0"/>
                    </a:moveTo>
                    <a:lnTo>
                      <a:pt x="0" y="2448"/>
                    </a:lnTo>
                    <a:lnTo>
                      <a:pt x="7799" y="7635"/>
                    </a:lnTo>
                    <a:cubicBezTo>
                      <a:pt x="7794" y="5090"/>
                      <a:pt x="7790" y="2545"/>
                      <a:pt x="7785" y="0"/>
                    </a:cubicBezTo>
                    <a:close/>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33" name="Freeform 29"/>
              <p:cNvSpPr/>
              <p:nvPr/>
            </p:nvSpPr>
            <p:spPr>
              <a:xfrm>
                <a:off x="4112318" y="3603077"/>
                <a:ext cx="137370" cy="1347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6658"/>
                      <a:pt x="18055" y="12514"/>
                      <a:pt x="13273" y="11398"/>
                    </a:cubicBezTo>
                    <a:cubicBezTo>
                      <a:pt x="15417" y="10521"/>
                      <a:pt x="16901" y="8369"/>
                      <a:pt x="16901" y="5978"/>
                    </a:cubicBezTo>
                    <a:cubicBezTo>
                      <a:pt x="16901" y="2710"/>
                      <a:pt x="14180" y="0"/>
                      <a:pt x="10800" y="0"/>
                    </a:cubicBezTo>
                    <a:cubicBezTo>
                      <a:pt x="7337" y="0"/>
                      <a:pt x="4617" y="2710"/>
                      <a:pt x="4617" y="5978"/>
                    </a:cubicBezTo>
                    <a:cubicBezTo>
                      <a:pt x="4617" y="8369"/>
                      <a:pt x="6101" y="10521"/>
                      <a:pt x="8244" y="11398"/>
                    </a:cubicBezTo>
                    <a:cubicBezTo>
                      <a:pt x="3545" y="12514"/>
                      <a:pt x="0" y="16658"/>
                      <a:pt x="0" y="21600"/>
                    </a:cubicBezTo>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34" name="Freeform 133"/>
              <p:cNvSpPr/>
              <p:nvPr/>
            </p:nvSpPr>
            <p:spPr>
              <a:xfrm>
                <a:off x="4249688" y="3603077"/>
                <a:ext cx="137370" cy="1347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6658"/>
                      <a:pt x="18055" y="12514"/>
                      <a:pt x="13273" y="11398"/>
                    </a:cubicBezTo>
                    <a:cubicBezTo>
                      <a:pt x="15417" y="10521"/>
                      <a:pt x="16901" y="8369"/>
                      <a:pt x="16901" y="5978"/>
                    </a:cubicBezTo>
                    <a:cubicBezTo>
                      <a:pt x="16901" y="2710"/>
                      <a:pt x="14180" y="0"/>
                      <a:pt x="10800" y="0"/>
                    </a:cubicBezTo>
                    <a:cubicBezTo>
                      <a:pt x="7337" y="0"/>
                      <a:pt x="4617" y="2710"/>
                      <a:pt x="4617" y="5978"/>
                    </a:cubicBezTo>
                    <a:cubicBezTo>
                      <a:pt x="4617" y="8369"/>
                      <a:pt x="6101" y="10521"/>
                      <a:pt x="8244" y="11398"/>
                    </a:cubicBezTo>
                    <a:cubicBezTo>
                      <a:pt x="3545" y="12514"/>
                      <a:pt x="0" y="16658"/>
                      <a:pt x="0" y="21600"/>
                    </a:cubicBezTo>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sp>
            <p:nvSpPr>
              <p:cNvPr id="135" name="Freeform 29"/>
              <p:cNvSpPr/>
              <p:nvPr/>
            </p:nvSpPr>
            <p:spPr>
              <a:xfrm>
                <a:off x="3968667" y="3469951"/>
                <a:ext cx="137370" cy="1347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6658"/>
                      <a:pt x="18055" y="12514"/>
                      <a:pt x="13273" y="11398"/>
                    </a:cubicBezTo>
                    <a:cubicBezTo>
                      <a:pt x="15417" y="10521"/>
                      <a:pt x="16901" y="8369"/>
                      <a:pt x="16901" y="5978"/>
                    </a:cubicBezTo>
                    <a:cubicBezTo>
                      <a:pt x="16901" y="2710"/>
                      <a:pt x="14180" y="0"/>
                      <a:pt x="10800" y="0"/>
                    </a:cubicBezTo>
                    <a:cubicBezTo>
                      <a:pt x="7337" y="0"/>
                      <a:pt x="4617" y="2710"/>
                      <a:pt x="4617" y="5978"/>
                    </a:cubicBezTo>
                    <a:cubicBezTo>
                      <a:pt x="4617" y="8369"/>
                      <a:pt x="6101" y="10521"/>
                      <a:pt x="8244" y="11398"/>
                    </a:cubicBezTo>
                    <a:cubicBezTo>
                      <a:pt x="3545" y="12514"/>
                      <a:pt x="0" y="16658"/>
                      <a:pt x="0" y="21600"/>
                    </a:cubicBezTo>
                  </a:path>
                </a:pathLst>
              </a:custGeom>
              <a:noFill/>
              <a:ln w="12700" cap="rnd">
                <a:solidFill>
                  <a:schemeClr val="tx1"/>
                </a:solidFill>
                <a:prstDash val="solid"/>
                <a:round/>
              </a:ln>
              <a:effectLst/>
            </p:spPr>
            <p:txBody>
              <a:bodyPr wrap="square" lIns="34289" tIns="34289" rIns="34289" bIns="34289" numCol="1" anchor="t">
                <a:noAutofit/>
              </a:bodyPr>
              <a:lstStyle/>
              <a:p>
                <a:pPr>
                  <a:defRPr sz="1600">
                    <a:latin typeface="Arial"/>
                    <a:ea typeface="Arial"/>
                    <a:cs typeface="Arial"/>
                    <a:sym typeface="Arial"/>
                  </a:defRPr>
                </a:pPr>
                <a:endParaRPr sz="1050" kern="0" dirty="0">
                  <a:solidFill>
                    <a:srgbClr val="000000"/>
                  </a:solidFill>
                  <a:latin typeface="Arial"/>
                  <a:ea typeface="Arial"/>
                  <a:cs typeface="Arial"/>
                  <a:sym typeface="Arial"/>
                </a:endParaRPr>
              </a:p>
            </p:txBody>
          </p:sp>
        </p:grpSp>
        <p:grpSp>
          <p:nvGrpSpPr>
            <p:cNvPr id="83" name="Group 44"/>
            <p:cNvGrpSpPr/>
            <p:nvPr/>
          </p:nvGrpSpPr>
          <p:grpSpPr>
            <a:xfrm>
              <a:off x="7103212" y="1570091"/>
              <a:ext cx="766847" cy="673498"/>
              <a:chOff x="0" y="-1"/>
              <a:chExt cx="1379919" cy="1377577"/>
            </a:xfrm>
          </p:grpSpPr>
          <p:sp>
            <p:nvSpPr>
              <p:cNvPr id="84" name="Freeform 45"/>
              <p:cNvSpPr/>
              <p:nvPr/>
            </p:nvSpPr>
            <p:spPr>
              <a:xfrm>
                <a:off x="688787" y="-1"/>
                <a:ext cx="691132" cy="1032535"/>
              </a:xfrm>
              <a:custGeom>
                <a:avLst/>
                <a:gdLst/>
                <a:ahLst/>
                <a:cxnLst>
                  <a:cxn ang="0">
                    <a:pos x="wd2" y="hd2"/>
                  </a:cxn>
                  <a:cxn ang="5400000">
                    <a:pos x="wd2" y="hd2"/>
                  </a:cxn>
                  <a:cxn ang="10800000">
                    <a:pos x="wd2" y="hd2"/>
                  </a:cxn>
                  <a:cxn ang="16200000">
                    <a:pos x="wd2" y="hd2"/>
                  </a:cxn>
                </a:cxnLst>
                <a:rect l="0" t="0" r="r" b="b"/>
                <a:pathLst>
                  <a:path w="21600" h="21600" extrusionOk="0">
                    <a:moveTo>
                      <a:pt x="14702" y="14400"/>
                    </a:moveTo>
                    <a:cubicBezTo>
                      <a:pt x="14702" y="16193"/>
                      <a:pt x="13986" y="17859"/>
                      <a:pt x="12744" y="19301"/>
                    </a:cubicBezTo>
                    <a:lnTo>
                      <a:pt x="18706" y="21600"/>
                    </a:lnTo>
                    <a:cubicBezTo>
                      <a:pt x="20548" y="19486"/>
                      <a:pt x="21600" y="17021"/>
                      <a:pt x="21600" y="14400"/>
                    </a:cubicBezTo>
                    <a:cubicBezTo>
                      <a:pt x="21600" y="6450"/>
                      <a:pt x="11925" y="0"/>
                      <a:pt x="0" y="0"/>
                    </a:cubicBezTo>
                    <a:lnTo>
                      <a:pt x="0" y="4599"/>
                    </a:lnTo>
                    <a:cubicBezTo>
                      <a:pt x="8126" y="4599"/>
                      <a:pt x="14702" y="8983"/>
                      <a:pt x="14702" y="14400"/>
                    </a:cubicBezTo>
                    <a:close/>
                  </a:path>
                </a:pathLst>
              </a:custGeom>
              <a:solidFill>
                <a:srgbClr val="418979"/>
              </a:solidFill>
              <a:ln w="25400" cap="flat">
                <a:solidFill>
                  <a:schemeClr val="bg1"/>
                </a:solidFill>
                <a:prstDash val="solid"/>
                <a:round/>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sp>
            <p:nvSpPr>
              <p:cNvPr id="85" name="Freeform 47"/>
              <p:cNvSpPr/>
              <p:nvPr/>
            </p:nvSpPr>
            <p:spPr>
              <a:xfrm>
                <a:off x="92097" y="922275"/>
                <a:ext cx="1195725" cy="455301"/>
              </a:xfrm>
              <a:custGeom>
                <a:avLst/>
                <a:gdLst/>
                <a:ahLst/>
                <a:cxnLst>
                  <a:cxn ang="0">
                    <a:pos x="wd2" y="hd2"/>
                  </a:cxn>
                  <a:cxn ang="5400000">
                    <a:pos x="wd2" y="hd2"/>
                  </a:cxn>
                  <a:cxn ang="10800000">
                    <a:pos x="wd2" y="hd2"/>
                  </a:cxn>
                  <a:cxn ang="16200000">
                    <a:pos x="wd2" y="hd2"/>
                  </a:cxn>
                </a:cxnLst>
                <a:rect l="0" t="0" r="r" b="b"/>
                <a:pathLst>
                  <a:path w="21600" h="21600" extrusionOk="0">
                    <a:moveTo>
                      <a:pt x="21600" y="5228"/>
                    </a:moveTo>
                    <a:lnTo>
                      <a:pt x="18158" y="0"/>
                    </a:lnTo>
                    <a:cubicBezTo>
                      <a:pt x="17111" y="4719"/>
                      <a:pt x="15432" y="8352"/>
                      <a:pt x="13424" y="10058"/>
                    </a:cubicBezTo>
                    <a:cubicBezTo>
                      <a:pt x="12597" y="10767"/>
                      <a:pt x="11711" y="11166"/>
                      <a:pt x="10800" y="11166"/>
                    </a:cubicBezTo>
                    <a:cubicBezTo>
                      <a:pt x="7653" y="11166"/>
                      <a:pt x="4911" y="6668"/>
                      <a:pt x="3442" y="0"/>
                    </a:cubicBezTo>
                    <a:lnTo>
                      <a:pt x="0" y="5228"/>
                    </a:lnTo>
                    <a:cubicBezTo>
                      <a:pt x="2152" y="15020"/>
                      <a:pt x="6185" y="21600"/>
                      <a:pt x="10800" y="21600"/>
                    </a:cubicBezTo>
                    <a:cubicBezTo>
                      <a:pt x="12142" y="21600"/>
                      <a:pt x="13441" y="21046"/>
                      <a:pt x="14656" y="20005"/>
                    </a:cubicBezTo>
                    <a:cubicBezTo>
                      <a:pt x="17601" y="17479"/>
                      <a:pt x="20073" y="12162"/>
                      <a:pt x="21600" y="5228"/>
                    </a:cubicBezTo>
                    <a:close/>
                  </a:path>
                </a:pathLst>
              </a:custGeom>
              <a:gradFill flip="none" rotWithShape="1">
                <a:gsLst>
                  <a:gs pos="0">
                    <a:schemeClr val="accent1"/>
                  </a:gs>
                  <a:gs pos="100000">
                    <a:srgbClr val="FFC000"/>
                  </a:gs>
                </a:gsLst>
                <a:lin ang="2700000" scaled="1"/>
                <a:tileRect/>
              </a:gradFill>
              <a:ln w="25400" cap="flat">
                <a:solidFill>
                  <a:schemeClr val="bg1"/>
                </a:solidFill>
                <a:prstDash val="solid"/>
                <a:miter lim="800000"/>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sp>
            <p:nvSpPr>
              <p:cNvPr id="86" name="Freeform 48"/>
              <p:cNvSpPr/>
              <p:nvPr/>
            </p:nvSpPr>
            <p:spPr>
              <a:xfrm>
                <a:off x="0" y="-1"/>
                <a:ext cx="688790" cy="1032535"/>
              </a:xfrm>
              <a:custGeom>
                <a:avLst/>
                <a:gdLst/>
                <a:ahLst/>
                <a:cxnLst>
                  <a:cxn ang="0">
                    <a:pos x="wd2" y="hd2"/>
                  </a:cxn>
                  <a:cxn ang="5400000">
                    <a:pos x="wd2" y="hd2"/>
                  </a:cxn>
                  <a:cxn ang="10800000">
                    <a:pos x="wd2" y="hd2"/>
                  </a:cxn>
                  <a:cxn ang="16200000">
                    <a:pos x="wd2" y="hd2"/>
                  </a:cxn>
                </a:cxnLst>
                <a:rect l="0" t="0" r="r" b="b"/>
                <a:pathLst>
                  <a:path w="21600" h="21600" extrusionOk="0">
                    <a:moveTo>
                      <a:pt x="6883" y="14400"/>
                    </a:moveTo>
                    <a:cubicBezTo>
                      <a:pt x="6883" y="11136"/>
                      <a:pt x="9280" y="8252"/>
                      <a:pt x="12948" y="6469"/>
                    </a:cubicBezTo>
                    <a:cubicBezTo>
                      <a:pt x="15374" y="5290"/>
                      <a:pt x="18370" y="4599"/>
                      <a:pt x="21600" y="4599"/>
                    </a:cubicBezTo>
                    <a:cubicBezTo>
                      <a:pt x="21600" y="4599"/>
                      <a:pt x="21600" y="4599"/>
                      <a:pt x="21600" y="4599"/>
                    </a:cubicBezTo>
                    <a:lnTo>
                      <a:pt x="21600" y="0"/>
                    </a:lnTo>
                    <a:cubicBezTo>
                      <a:pt x="21600" y="0"/>
                      <a:pt x="21600" y="0"/>
                      <a:pt x="21600" y="0"/>
                    </a:cubicBezTo>
                    <a:cubicBezTo>
                      <a:pt x="16850" y="0"/>
                      <a:pt x="12466" y="1023"/>
                      <a:pt x="8900" y="2757"/>
                    </a:cubicBezTo>
                    <a:cubicBezTo>
                      <a:pt x="3507" y="5368"/>
                      <a:pt x="0" y="9616"/>
                      <a:pt x="0" y="14400"/>
                    </a:cubicBezTo>
                    <a:cubicBezTo>
                      <a:pt x="0" y="17021"/>
                      <a:pt x="1052" y="19486"/>
                      <a:pt x="2894" y="21600"/>
                    </a:cubicBezTo>
                    <a:lnTo>
                      <a:pt x="8856" y="19301"/>
                    </a:lnTo>
                    <a:cubicBezTo>
                      <a:pt x="7614" y="17859"/>
                      <a:pt x="6883" y="16193"/>
                      <a:pt x="6883" y="14400"/>
                    </a:cubicBezTo>
                    <a:close/>
                  </a:path>
                </a:pathLst>
              </a:custGeom>
              <a:gradFill flip="none" rotWithShape="1">
                <a:gsLst>
                  <a:gs pos="0">
                    <a:schemeClr val="accent1"/>
                  </a:gs>
                  <a:gs pos="100000">
                    <a:srgbClr val="4ACAAD"/>
                  </a:gs>
                </a:gsLst>
                <a:lin ang="18900000" scaled="1"/>
                <a:tileRect/>
              </a:gradFill>
              <a:ln w="25400" cap="flat">
                <a:solidFill>
                  <a:schemeClr val="bg1"/>
                </a:solidFill>
                <a:prstDash val="solid"/>
                <a:miter lim="800000"/>
              </a:ln>
              <a:effectLst/>
            </p:spPr>
            <p:txBody>
              <a:bodyPr wrap="square" lIns="45718" tIns="45718" rIns="45718" bIns="45718" numCol="1" anchor="t">
                <a:noAutofit/>
              </a:bodyPr>
              <a:lstStyle/>
              <a:p>
                <a:pPr>
                  <a:defRPr sz="1600">
                    <a:latin typeface="Arial"/>
                    <a:ea typeface="Arial"/>
                    <a:cs typeface="Arial"/>
                    <a:sym typeface="Arial"/>
                  </a:defRPr>
                </a:pPr>
                <a:endParaRPr sz="1400" kern="0" dirty="0">
                  <a:solidFill>
                    <a:srgbClr val="000000"/>
                  </a:solidFill>
                  <a:latin typeface="Arial"/>
                  <a:ea typeface="Arial"/>
                  <a:cs typeface="Arial"/>
                  <a:sym typeface="Arial"/>
                </a:endParaRPr>
              </a:p>
            </p:txBody>
          </p:sp>
        </p:grpSp>
      </p:grpSp>
      <p:sp>
        <p:nvSpPr>
          <p:cNvPr id="2" name="Title 1"/>
          <p:cNvSpPr>
            <a:spLocks noGrp="1"/>
          </p:cNvSpPr>
          <p:nvPr>
            <p:ph type="title"/>
          </p:nvPr>
        </p:nvSpPr>
        <p:spPr>
          <a:xfrm>
            <a:off x="228600" y="201168"/>
            <a:ext cx="6477000" cy="381000"/>
          </a:xfrm>
        </p:spPr>
        <p:txBody>
          <a:bodyPr/>
          <a:lstStyle/>
          <a:p>
            <a:r>
              <a:rPr lang="en-US" dirty="0" smtClean="0"/>
              <a:t>Why are there so few models in production?</a:t>
            </a:r>
            <a:endParaRPr lang="en-US" dirty="0"/>
          </a:p>
        </p:txBody>
      </p:sp>
      <p:cxnSp>
        <p:nvCxnSpPr>
          <p:cNvPr id="16" name="Straight Connector 15"/>
          <p:cNvCxnSpPr/>
          <p:nvPr/>
        </p:nvCxnSpPr>
        <p:spPr>
          <a:xfrm>
            <a:off x="3153320" y="1799976"/>
            <a:ext cx="0" cy="3047245"/>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48354" y="1804874"/>
            <a:ext cx="0" cy="3047245"/>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12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Rectangle 5"/>
          <p:cNvSpPr/>
          <p:nvPr/>
        </p:nvSpPr>
        <p:spPr>
          <a:xfrm>
            <a:off x="0" y="0"/>
            <a:ext cx="9144000" cy="5143500"/>
          </a:xfrm>
          <a:prstGeom prst="rect">
            <a:avLst/>
          </a:prstGeom>
          <a:gradFill flip="none" rotWithShape="1">
            <a:gsLst>
              <a:gs pos="0">
                <a:schemeClr val="accent2">
                  <a:lumMod val="0"/>
                  <a:lumOff val="100000"/>
                  <a:alpha val="0"/>
                </a:schemeClr>
              </a:gs>
              <a:gs pos="39000">
                <a:schemeClr val="accent2">
                  <a:lumMod val="0"/>
                  <a:lumOff val="100000"/>
                  <a:alpha val="70000"/>
                </a:schemeClr>
              </a:gs>
              <a:gs pos="63000">
                <a:srgbClr val="FFFFFF">
                  <a:alpha val="94000"/>
                </a:srgbClr>
              </a:gs>
              <a:gs pos="100000">
                <a:schemeClr val="bg2"/>
              </a:gs>
            </a:gsLst>
            <a:lin ang="0" scaled="1"/>
            <a:tileRect/>
          </a:gra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4" name="Title 1"/>
          <p:cNvSpPr>
            <a:spLocks noGrp="1"/>
          </p:cNvSpPr>
          <p:nvPr>
            <p:ph type="title" idx="4294967295"/>
          </p:nvPr>
        </p:nvSpPr>
        <p:spPr>
          <a:xfrm>
            <a:off x="2951384" y="336550"/>
            <a:ext cx="5880100" cy="381000"/>
          </a:xfrm>
        </p:spPr>
        <p:txBody>
          <a:bodyPr/>
          <a:lstStyle/>
          <a:p>
            <a:pPr algn="r"/>
            <a:r>
              <a:rPr lang="en-US" b="1" dirty="0" smtClean="0">
                <a:solidFill>
                  <a:schemeClr val="accent4">
                    <a:lumMod val="50000"/>
                  </a:schemeClr>
                </a:solidFill>
                <a:effectLst>
                  <a:glow rad="190500">
                    <a:schemeClr val="bg2">
                      <a:alpha val="40000"/>
                    </a:schemeClr>
                  </a:glow>
                </a:effectLst>
              </a:rPr>
              <a:t>Data Scientist Challenges &amp; Pain Points</a:t>
            </a:r>
            <a:endParaRPr lang="en-US" b="1" dirty="0">
              <a:solidFill>
                <a:schemeClr val="accent4">
                  <a:lumMod val="50000"/>
                </a:schemeClr>
              </a:solidFill>
              <a:effectLst>
                <a:glow rad="190500">
                  <a:schemeClr val="bg2">
                    <a:alpha val="40000"/>
                  </a:schemeClr>
                </a:glow>
              </a:effectLst>
            </a:endParaRPr>
          </a:p>
        </p:txBody>
      </p:sp>
      <p:sp>
        <p:nvSpPr>
          <p:cNvPr id="5" name="Content Placeholder 4"/>
          <p:cNvSpPr txBox="1">
            <a:spLocks/>
          </p:cNvSpPr>
          <p:nvPr/>
        </p:nvSpPr>
        <p:spPr>
          <a:xfrm>
            <a:off x="4074772" y="1068151"/>
            <a:ext cx="4916828" cy="3824382"/>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1600" b="1" dirty="0" smtClean="0">
                <a:solidFill>
                  <a:schemeClr val="accent4">
                    <a:lumMod val="50000"/>
                  </a:schemeClr>
                </a:solidFill>
              </a:rPr>
              <a:t>Rigid toolsets mean… </a:t>
            </a:r>
          </a:p>
          <a:p>
            <a:pPr lvl="1">
              <a:spcBef>
                <a:spcPts val="300"/>
              </a:spcBef>
              <a:buFont typeface="Arial" panose="020B0604020202020204" pitchFamily="34" charset="0"/>
              <a:buChar char="•"/>
            </a:pPr>
            <a:r>
              <a:rPr lang="en-US" dirty="0" smtClean="0"/>
              <a:t>Have to choose one and only one approach</a:t>
            </a:r>
          </a:p>
          <a:p>
            <a:pPr lvl="1">
              <a:spcBef>
                <a:spcPts val="300"/>
              </a:spcBef>
              <a:buFont typeface="Arial" panose="020B0604020202020204" pitchFamily="34" charset="0"/>
              <a:buChar char="•"/>
            </a:pPr>
            <a:r>
              <a:rPr lang="en-US" dirty="0" smtClean="0"/>
              <a:t>Cannot easily connect all of the capabilities required</a:t>
            </a:r>
          </a:p>
          <a:p>
            <a:pPr lvl="1">
              <a:spcBef>
                <a:spcPts val="300"/>
              </a:spcBef>
              <a:buFont typeface="Arial" panose="020B0604020202020204" pitchFamily="34" charset="0"/>
              <a:buChar char="•"/>
            </a:pPr>
            <a:r>
              <a:rPr lang="en-US" dirty="0" smtClean="0"/>
              <a:t>Difficult to navigate between the various tools used</a:t>
            </a:r>
          </a:p>
          <a:p>
            <a:pPr>
              <a:spcBef>
                <a:spcPts val="300"/>
              </a:spcBef>
            </a:pPr>
            <a:endParaRPr lang="en-US" b="1" dirty="0" smtClean="0"/>
          </a:p>
          <a:p>
            <a:pPr>
              <a:spcBef>
                <a:spcPts val="300"/>
              </a:spcBef>
            </a:pPr>
            <a:r>
              <a:rPr lang="en-US" sz="1600" b="1" dirty="0" smtClean="0">
                <a:solidFill>
                  <a:schemeClr val="accent4">
                    <a:lumMod val="50000"/>
                  </a:schemeClr>
                </a:solidFill>
              </a:rPr>
              <a:t>Fragmented environments mean…</a:t>
            </a:r>
          </a:p>
          <a:p>
            <a:pPr lvl="1">
              <a:spcBef>
                <a:spcPts val="300"/>
              </a:spcBef>
              <a:buFont typeface="Arial" panose="020B0604020202020204" pitchFamily="34" charset="0"/>
              <a:buChar char="•"/>
            </a:pPr>
            <a:r>
              <a:rPr lang="en-US" dirty="0" smtClean="0"/>
              <a:t>Excessive time spent on multiple disjointed environments</a:t>
            </a:r>
          </a:p>
          <a:p>
            <a:pPr lvl="1">
              <a:spcBef>
                <a:spcPts val="300"/>
              </a:spcBef>
              <a:buFont typeface="Arial" panose="020B0604020202020204" pitchFamily="34" charset="0"/>
              <a:buChar char="•"/>
            </a:pPr>
            <a:r>
              <a:rPr lang="en-US" dirty="0" smtClean="0"/>
              <a:t>Separate on-ramp/community for each tool/environment</a:t>
            </a:r>
          </a:p>
          <a:p>
            <a:pPr lvl="1">
              <a:spcBef>
                <a:spcPts val="300"/>
              </a:spcBef>
              <a:buFont typeface="Arial" panose="020B0604020202020204" pitchFamily="34" charset="0"/>
              <a:buChar char="•"/>
            </a:pPr>
            <a:r>
              <a:rPr lang="en-US" dirty="0" smtClean="0"/>
              <a:t>Does not have meta data or data lineage</a:t>
            </a:r>
          </a:p>
          <a:p>
            <a:pPr>
              <a:spcBef>
                <a:spcPts val="300"/>
              </a:spcBef>
            </a:pPr>
            <a:endParaRPr lang="en-US" b="1" dirty="0" smtClean="0"/>
          </a:p>
          <a:p>
            <a:pPr>
              <a:spcBef>
                <a:spcPts val="300"/>
              </a:spcBef>
            </a:pPr>
            <a:r>
              <a:rPr lang="en-US" sz="1600" b="1" dirty="0" smtClean="0">
                <a:solidFill>
                  <a:schemeClr val="accent4">
                    <a:lumMod val="50000"/>
                  </a:schemeClr>
                </a:solidFill>
              </a:rPr>
              <a:t>Analytical </a:t>
            </a:r>
            <a:r>
              <a:rPr lang="en-US" sz="1600" b="1" dirty="0">
                <a:solidFill>
                  <a:schemeClr val="accent4">
                    <a:lumMod val="50000"/>
                  </a:schemeClr>
                </a:solidFill>
              </a:rPr>
              <a:t>s</a:t>
            </a:r>
            <a:r>
              <a:rPr lang="en-US" sz="1600" b="1" dirty="0" smtClean="0">
                <a:solidFill>
                  <a:schemeClr val="accent4">
                    <a:lumMod val="50000"/>
                  </a:schemeClr>
                </a:solidFill>
              </a:rPr>
              <a:t>ilos mean…</a:t>
            </a:r>
          </a:p>
          <a:p>
            <a:pPr lvl="1">
              <a:spcBef>
                <a:spcPts val="300"/>
              </a:spcBef>
              <a:buFont typeface="Arial" panose="020B0604020202020204" pitchFamily="34" charset="0"/>
              <a:buChar char="•"/>
            </a:pPr>
            <a:r>
              <a:rPr lang="en-US" dirty="0" smtClean="0"/>
              <a:t>Difficult to maintain and version control project assets</a:t>
            </a:r>
          </a:p>
          <a:p>
            <a:pPr lvl="1">
              <a:spcBef>
                <a:spcPts val="300"/>
              </a:spcBef>
              <a:buFont typeface="Arial" panose="020B0604020202020204" pitchFamily="34" charset="0"/>
              <a:buChar char="•"/>
            </a:pPr>
            <a:r>
              <a:rPr lang="en-US" dirty="0" smtClean="0"/>
              <a:t>Limited means of collaborating with teams</a:t>
            </a:r>
          </a:p>
          <a:p>
            <a:pPr lvl="1">
              <a:spcBef>
                <a:spcPts val="300"/>
              </a:spcBef>
              <a:buFont typeface="Arial" panose="020B0604020202020204" pitchFamily="34" charset="0"/>
              <a:buChar char="•"/>
            </a:pPr>
            <a:r>
              <a:rPr lang="en-US" dirty="0" smtClean="0"/>
              <a:t>Results are difficult to share</a:t>
            </a:r>
          </a:p>
        </p:txBody>
      </p:sp>
    </p:spTree>
    <p:extLst>
      <p:ext uri="{BB962C8B-B14F-4D97-AF65-F5344CB8AC3E}">
        <p14:creationId xmlns:p14="http://schemas.microsoft.com/office/powerpoint/2010/main" val="1084749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3C529D2B-049C-4226-BA27-A5E67691435A}"/>
              </a:ext>
            </a:extLst>
          </p:cNvPr>
          <p:cNvSpPr>
            <a:spLocks noGrp="1"/>
          </p:cNvSpPr>
          <p:nvPr>
            <p:ph type="title"/>
          </p:nvPr>
        </p:nvSpPr>
        <p:spPr>
          <a:prstGeom prst="rect">
            <a:avLst/>
          </a:prstGeom>
        </p:spPr>
        <p:txBody>
          <a:bodyPr wrap="square">
            <a:spAutoFit/>
          </a:bodyPr>
          <a:lstStyle/>
          <a:p>
            <a:pPr>
              <a:defRPr>
                <a:solidFill>
                  <a:srgbClr val="404040"/>
                </a:solidFill>
                <a:latin typeface="Helvetica Neue Light"/>
                <a:ea typeface="Helvetica Neue Light"/>
                <a:cs typeface="Helvetica Neue Light"/>
                <a:sym typeface="Helvetica Neue Light"/>
              </a:defRPr>
            </a:pPr>
            <a:r>
              <a:rPr lang="en-US" dirty="0">
                <a:latin typeface="+mn-lt"/>
              </a:rPr>
              <a:t>Data Science is a Team Sport</a:t>
            </a:r>
          </a:p>
        </p:txBody>
      </p:sp>
      <p:graphicFrame>
        <p:nvGraphicFramePr>
          <p:cNvPr id="27" name="Diagram 26">
            <a:extLst>
              <a:ext uri="{FF2B5EF4-FFF2-40B4-BE49-F238E27FC236}">
                <a16:creationId xmlns="" xmlns:a16="http://schemas.microsoft.com/office/drawing/2014/main" id="{03577535-A1A6-42B8-BA19-6C7C3A470D88}"/>
              </a:ext>
            </a:extLst>
          </p:cNvPr>
          <p:cNvGraphicFramePr/>
          <p:nvPr>
            <p:extLst/>
          </p:nvPr>
        </p:nvGraphicFramePr>
        <p:xfrm>
          <a:off x="92317" y="1905993"/>
          <a:ext cx="8939433" cy="157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ight Bracket 27">
            <a:extLst>
              <a:ext uri="{FF2B5EF4-FFF2-40B4-BE49-F238E27FC236}">
                <a16:creationId xmlns="" xmlns:a16="http://schemas.microsoft.com/office/drawing/2014/main" id="{F386D9CA-38AB-41E0-B5A2-41DCAE6DC762}"/>
              </a:ext>
            </a:extLst>
          </p:cNvPr>
          <p:cNvSpPr/>
          <p:nvPr/>
        </p:nvSpPr>
        <p:spPr>
          <a:xfrm rot="5400000">
            <a:off x="2907243" y="1635806"/>
            <a:ext cx="283761" cy="2890744"/>
          </a:xfrm>
          <a:prstGeom prst="rightBracket">
            <a:avLst/>
          </a:prstGeom>
          <a:noFill/>
          <a:ln w="19050" cap="flat" cmpd="sng" algn="ctr">
            <a:solidFill>
              <a:srgbClr val="FFFFFF">
                <a:lumMod val="50000"/>
              </a:srgbClr>
            </a:solidFill>
            <a:prstDash val="solid"/>
            <a:tailEnd type="triangle"/>
          </a:ln>
          <a:effectLst/>
        </p:spPr>
        <p:txBody>
          <a:bodyPr rtlCol="0" anchor="ctr"/>
          <a:lstStyle/>
          <a:p>
            <a:pPr algn="ctr" defTabSz="456789">
              <a:defRPr/>
            </a:pPr>
            <a:endParaRPr lang="en-US" sz="1349" kern="0" dirty="0">
              <a:solidFill>
                <a:srgbClr val="000000"/>
              </a:solidFill>
              <a:latin typeface="Arial"/>
            </a:endParaRPr>
          </a:p>
        </p:txBody>
      </p:sp>
      <p:sp>
        <p:nvSpPr>
          <p:cNvPr id="30" name="Right Bracket 29">
            <a:extLst>
              <a:ext uri="{FF2B5EF4-FFF2-40B4-BE49-F238E27FC236}">
                <a16:creationId xmlns="" xmlns:a16="http://schemas.microsoft.com/office/drawing/2014/main" id="{017A2379-5DA8-44D7-AFA2-F011B39A1C9C}"/>
              </a:ext>
            </a:extLst>
          </p:cNvPr>
          <p:cNvSpPr/>
          <p:nvPr/>
        </p:nvSpPr>
        <p:spPr>
          <a:xfrm rot="5400000">
            <a:off x="4770480" y="-227432"/>
            <a:ext cx="501793" cy="6835251"/>
          </a:xfrm>
          <a:prstGeom prst="rightBracket">
            <a:avLst/>
          </a:prstGeom>
          <a:noFill/>
          <a:ln w="19050" cap="flat" cmpd="sng" algn="ctr">
            <a:solidFill>
              <a:srgbClr val="FFFFFF">
                <a:lumMod val="50000"/>
              </a:srgbClr>
            </a:solidFill>
            <a:prstDash val="solid"/>
            <a:tailEnd type="triangle"/>
          </a:ln>
          <a:effectLst/>
        </p:spPr>
        <p:txBody>
          <a:bodyPr rtlCol="0" anchor="ctr"/>
          <a:lstStyle/>
          <a:p>
            <a:pPr algn="ctr" defTabSz="456789">
              <a:defRPr/>
            </a:pPr>
            <a:endParaRPr lang="en-US" sz="1349" kern="0" dirty="0">
              <a:solidFill>
                <a:srgbClr val="000000"/>
              </a:solidFill>
              <a:latin typeface="Arial"/>
            </a:endParaRPr>
          </a:p>
        </p:txBody>
      </p:sp>
      <p:cxnSp>
        <p:nvCxnSpPr>
          <p:cNvPr id="31" name="Straight Connector 30">
            <a:extLst>
              <a:ext uri="{FF2B5EF4-FFF2-40B4-BE49-F238E27FC236}">
                <a16:creationId xmlns="" xmlns:a16="http://schemas.microsoft.com/office/drawing/2014/main" id="{E30C3130-C1BB-44E6-9D4E-3273288BCB01}"/>
              </a:ext>
            </a:extLst>
          </p:cNvPr>
          <p:cNvCxnSpPr/>
          <p:nvPr/>
        </p:nvCxnSpPr>
        <p:spPr>
          <a:xfrm>
            <a:off x="4101608" y="1896795"/>
            <a:ext cx="5942" cy="908590"/>
          </a:xfrm>
          <a:prstGeom prst="line">
            <a:avLst/>
          </a:prstGeom>
          <a:noFill/>
          <a:ln w="12700" cap="flat" cmpd="sng" algn="ctr">
            <a:noFill/>
            <a:prstDash val="dash"/>
          </a:ln>
          <a:effectLst/>
        </p:spPr>
      </p:cxnSp>
      <p:sp>
        <p:nvSpPr>
          <p:cNvPr id="32" name="TextBox 31">
            <a:extLst>
              <a:ext uri="{FF2B5EF4-FFF2-40B4-BE49-F238E27FC236}">
                <a16:creationId xmlns="" xmlns:a16="http://schemas.microsoft.com/office/drawing/2014/main" id="{E0661B59-01FE-4C67-97A4-40964BD0956E}"/>
              </a:ext>
            </a:extLst>
          </p:cNvPr>
          <p:cNvSpPr txBox="1"/>
          <p:nvPr/>
        </p:nvSpPr>
        <p:spPr>
          <a:xfrm>
            <a:off x="4022064" y="1264395"/>
            <a:ext cx="1083186" cy="523220"/>
          </a:xfrm>
          <a:prstGeom prst="rect">
            <a:avLst/>
          </a:prstGeom>
          <a:noFill/>
          <a:ln>
            <a:noFill/>
          </a:ln>
        </p:spPr>
        <p:txBody>
          <a:bodyPr wrap="square" rtlCol="0">
            <a:spAutoFit/>
          </a:bodyPr>
          <a:lstStyle/>
          <a:p>
            <a:pPr algn="ctr" defTabSz="456789"/>
            <a:r>
              <a:rPr lang="en-US" sz="1400" b="1" dirty="0" smtClean="0">
                <a:solidFill>
                  <a:schemeClr val="accent6">
                    <a:lumMod val="75000"/>
                  </a:schemeClr>
                </a:solidFill>
                <a:latin typeface="Arial"/>
              </a:rPr>
              <a:t>Business </a:t>
            </a:r>
            <a:r>
              <a:rPr lang="en-US" sz="1400" b="1" dirty="0">
                <a:solidFill>
                  <a:schemeClr val="accent6">
                    <a:lumMod val="75000"/>
                  </a:schemeClr>
                </a:solidFill>
                <a:latin typeface="Arial"/>
              </a:rPr>
              <a:t>Analyst</a:t>
            </a:r>
          </a:p>
        </p:txBody>
      </p:sp>
      <p:pic>
        <p:nvPicPr>
          <p:cNvPr id="33" name="image14.png">
            <a:extLst>
              <a:ext uri="{FF2B5EF4-FFF2-40B4-BE49-F238E27FC236}">
                <a16:creationId xmlns="" xmlns:a16="http://schemas.microsoft.com/office/drawing/2014/main" id="{62D2160E-A67C-4415-94B5-08572D8BA9D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311592" y="1905882"/>
            <a:ext cx="542722" cy="540007"/>
          </a:xfrm>
          <a:prstGeom prst="rect">
            <a:avLst/>
          </a:prstGeom>
          <a:noFill/>
          <a:ln w="12700">
            <a:noFill/>
            <a:miter lim="400000"/>
          </a:ln>
        </p:spPr>
      </p:pic>
      <p:sp>
        <p:nvSpPr>
          <p:cNvPr id="34" name="TextBox 33">
            <a:extLst>
              <a:ext uri="{FF2B5EF4-FFF2-40B4-BE49-F238E27FC236}">
                <a16:creationId xmlns="" xmlns:a16="http://schemas.microsoft.com/office/drawing/2014/main" id="{8A0A7922-E158-4F6E-A4EC-0E98C1B624D8}"/>
              </a:ext>
            </a:extLst>
          </p:cNvPr>
          <p:cNvSpPr txBox="1"/>
          <p:nvPr/>
        </p:nvSpPr>
        <p:spPr>
          <a:xfrm>
            <a:off x="8177504" y="1264395"/>
            <a:ext cx="532518" cy="523220"/>
          </a:xfrm>
          <a:prstGeom prst="rect">
            <a:avLst/>
          </a:prstGeom>
          <a:noFill/>
          <a:ln>
            <a:noFill/>
          </a:ln>
        </p:spPr>
        <p:txBody>
          <a:bodyPr wrap="none" rtlCol="0">
            <a:spAutoFit/>
          </a:bodyPr>
          <a:lstStyle/>
          <a:p>
            <a:pPr algn="ctr" defTabSz="456789"/>
            <a:r>
              <a:rPr lang="en-US" sz="1400" b="1" dirty="0" smtClean="0">
                <a:solidFill>
                  <a:schemeClr val="accent6">
                    <a:lumMod val="75000"/>
                  </a:schemeClr>
                </a:solidFill>
                <a:latin typeface="Arial"/>
              </a:rPr>
              <a:t>Dev</a:t>
            </a:r>
            <a:br>
              <a:rPr lang="en-US" sz="1400" b="1" dirty="0" smtClean="0">
                <a:solidFill>
                  <a:schemeClr val="accent6">
                    <a:lumMod val="75000"/>
                  </a:schemeClr>
                </a:solidFill>
                <a:latin typeface="Arial"/>
              </a:rPr>
            </a:br>
            <a:r>
              <a:rPr lang="en-US" sz="1400" b="1" dirty="0" smtClean="0">
                <a:solidFill>
                  <a:schemeClr val="accent6">
                    <a:lumMod val="75000"/>
                  </a:schemeClr>
                </a:solidFill>
                <a:latin typeface="Arial"/>
              </a:rPr>
              <a:t>Ops</a:t>
            </a:r>
            <a:endParaRPr lang="en-US" sz="1400" b="1" dirty="0">
              <a:solidFill>
                <a:schemeClr val="accent6">
                  <a:lumMod val="75000"/>
                </a:schemeClr>
              </a:solidFill>
              <a:latin typeface="Arial"/>
            </a:endParaRPr>
          </a:p>
        </p:txBody>
      </p:sp>
      <p:sp>
        <p:nvSpPr>
          <p:cNvPr id="35" name="TextBox 34">
            <a:extLst>
              <a:ext uri="{FF2B5EF4-FFF2-40B4-BE49-F238E27FC236}">
                <a16:creationId xmlns="" xmlns:a16="http://schemas.microsoft.com/office/drawing/2014/main" id="{01893A5D-61A6-40C3-847F-FD3DF132A5E3}"/>
              </a:ext>
            </a:extLst>
          </p:cNvPr>
          <p:cNvSpPr txBox="1"/>
          <p:nvPr/>
        </p:nvSpPr>
        <p:spPr>
          <a:xfrm>
            <a:off x="42388" y="1264395"/>
            <a:ext cx="950901" cy="523220"/>
          </a:xfrm>
          <a:prstGeom prst="rect">
            <a:avLst/>
          </a:prstGeom>
          <a:noFill/>
          <a:ln>
            <a:noFill/>
          </a:ln>
        </p:spPr>
        <p:txBody>
          <a:bodyPr wrap="none" rtlCol="0">
            <a:spAutoFit/>
          </a:bodyPr>
          <a:lstStyle/>
          <a:p>
            <a:pPr algn="ctr" defTabSz="456789"/>
            <a:r>
              <a:rPr lang="en-US" sz="1400" b="1" dirty="0" smtClean="0">
                <a:solidFill>
                  <a:schemeClr val="accent6">
                    <a:lumMod val="75000"/>
                  </a:schemeClr>
                </a:solidFill>
                <a:latin typeface="Arial"/>
              </a:rPr>
              <a:t>Data</a:t>
            </a:r>
            <a:br>
              <a:rPr lang="en-US" sz="1400" b="1" dirty="0" smtClean="0">
                <a:solidFill>
                  <a:schemeClr val="accent6">
                    <a:lumMod val="75000"/>
                  </a:schemeClr>
                </a:solidFill>
                <a:latin typeface="Arial"/>
              </a:rPr>
            </a:br>
            <a:r>
              <a:rPr lang="en-US" sz="1400" b="1" dirty="0" smtClean="0">
                <a:solidFill>
                  <a:schemeClr val="accent6">
                    <a:lumMod val="75000"/>
                  </a:schemeClr>
                </a:solidFill>
                <a:latin typeface="Arial"/>
              </a:rPr>
              <a:t>Engineer</a:t>
            </a:r>
            <a:endParaRPr lang="en-US" sz="1400" b="1" dirty="0">
              <a:solidFill>
                <a:schemeClr val="accent6">
                  <a:lumMod val="75000"/>
                </a:schemeClr>
              </a:solidFill>
              <a:latin typeface="Arial"/>
            </a:endParaRPr>
          </a:p>
        </p:txBody>
      </p:sp>
      <p:sp>
        <p:nvSpPr>
          <p:cNvPr id="36" name="TextBox 35">
            <a:extLst>
              <a:ext uri="{FF2B5EF4-FFF2-40B4-BE49-F238E27FC236}">
                <a16:creationId xmlns="" xmlns:a16="http://schemas.microsoft.com/office/drawing/2014/main" id="{811C9C3B-06B4-4716-BD3B-120FAA790137}"/>
              </a:ext>
            </a:extLst>
          </p:cNvPr>
          <p:cNvSpPr txBox="1"/>
          <p:nvPr/>
        </p:nvSpPr>
        <p:spPr>
          <a:xfrm>
            <a:off x="5876911" y="1264395"/>
            <a:ext cx="1167927" cy="523220"/>
          </a:xfrm>
          <a:prstGeom prst="rect">
            <a:avLst/>
          </a:prstGeom>
          <a:noFill/>
          <a:ln>
            <a:noFill/>
          </a:ln>
        </p:spPr>
        <p:txBody>
          <a:bodyPr wrap="square" rtlCol="0">
            <a:spAutoFit/>
          </a:bodyPr>
          <a:lstStyle/>
          <a:p>
            <a:pPr algn="ctr" defTabSz="456789"/>
            <a:r>
              <a:rPr lang="en-US" sz="1400" b="1" dirty="0">
                <a:solidFill>
                  <a:schemeClr val="accent6">
                    <a:lumMod val="75000"/>
                  </a:schemeClr>
                </a:solidFill>
                <a:latin typeface="Arial"/>
              </a:rPr>
              <a:t>App Developer</a:t>
            </a:r>
          </a:p>
        </p:txBody>
      </p:sp>
      <p:pic>
        <p:nvPicPr>
          <p:cNvPr id="37" name="image15.png">
            <a:extLst>
              <a:ext uri="{FF2B5EF4-FFF2-40B4-BE49-F238E27FC236}">
                <a16:creationId xmlns="" xmlns:a16="http://schemas.microsoft.com/office/drawing/2014/main" id="{C117FAAD-3DD5-4FB7-9688-111B2DF6CFD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218338" y="1921831"/>
            <a:ext cx="510660" cy="508106"/>
          </a:xfrm>
          <a:prstGeom prst="rect">
            <a:avLst/>
          </a:prstGeom>
          <a:noFill/>
          <a:ln w="12700">
            <a:noFill/>
            <a:miter lim="400000"/>
          </a:ln>
        </p:spPr>
      </p:pic>
      <p:pic>
        <p:nvPicPr>
          <p:cNvPr id="38" name="Picture 37">
            <a:extLst>
              <a:ext uri="{FF2B5EF4-FFF2-40B4-BE49-F238E27FC236}">
                <a16:creationId xmlns="" xmlns:a16="http://schemas.microsoft.com/office/drawing/2014/main" id="{6E7F01D0-F83C-4D5F-B76A-5DAF40C2E25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9418" y="1870406"/>
            <a:ext cx="546056" cy="546056"/>
          </a:xfrm>
          <a:prstGeom prst="rect">
            <a:avLst/>
          </a:prstGeom>
          <a:ln>
            <a:noFill/>
          </a:ln>
        </p:spPr>
      </p:pic>
      <p:sp>
        <p:nvSpPr>
          <p:cNvPr id="40" name="TextBox 39">
            <a:extLst>
              <a:ext uri="{FF2B5EF4-FFF2-40B4-BE49-F238E27FC236}">
                <a16:creationId xmlns="" xmlns:a16="http://schemas.microsoft.com/office/drawing/2014/main" id="{01B47AAC-83EA-406E-B2D3-D9FB72507491}"/>
              </a:ext>
            </a:extLst>
          </p:cNvPr>
          <p:cNvSpPr txBox="1"/>
          <p:nvPr/>
        </p:nvSpPr>
        <p:spPr>
          <a:xfrm>
            <a:off x="5022639" y="1264395"/>
            <a:ext cx="930275" cy="523220"/>
          </a:xfrm>
          <a:prstGeom prst="rect">
            <a:avLst/>
          </a:prstGeom>
          <a:noFill/>
          <a:ln>
            <a:noFill/>
          </a:ln>
        </p:spPr>
        <p:txBody>
          <a:bodyPr wrap="square" rtlCol="0">
            <a:spAutoFit/>
          </a:bodyPr>
          <a:lstStyle/>
          <a:p>
            <a:pPr algn="ctr" defTabSz="456789"/>
            <a:r>
              <a:rPr lang="en-US" sz="1400" b="1" dirty="0" smtClean="0">
                <a:solidFill>
                  <a:schemeClr val="accent6">
                    <a:lumMod val="75000"/>
                  </a:schemeClr>
                </a:solidFill>
                <a:latin typeface="Arial"/>
              </a:rPr>
              <a:t>Dev</a:t>
            </a:r>
            <a:br>
              <a:rPr lang="en-US" sz="1400" b="1" dirty="0" smtClean="0">
                <a:solidFill>
                  <a:schemeClr val="accent6">
                    <a:lumMod val="75000"/>
                  </a:schemeClr>
                </a:solidFill>
                <a:latin typeface="Arial"/>
              </a:rPr>
            </a:br>
            <a:r>
              <a:rPr lang="en-US" sz="1400" b="1" dirty="0" smtClean="0">
                <a:solidFill>
                  <a:schemeClr val="accent6">
                    <a:lumMod val="75000"/>
                  </a:schemeClr>
                </a:solidFill>
                <a:latin typeface="Arial"/>
              </a:rPr>
              <a:t>Ops</a:t>
            </a:r>
            <a:endParaRPr lang="en-US" sz="1400" b="1" dirty="0">
              <a:solidFill>
                <a:schemeClr val="accent6">
                  <a:lumMod val="75000"/>
                </a:schemeClr>
              </a:solidFill>
              <a:latin typeface="Arial"/>
            </a:endParaRPr>
          </a:p>
        </p:txBody>
      </p:sp>
      <p:pic>
        <p:nvPicPr>
          <p:cNvPr id="41" name="Picture 40">
            <a:extLst>
              <a:ext uri="{FF2B5EF4-FFF2-40B4-BE49-F238E27FC236}">
                <a16:creationId xmlns="" xmlns:a16="http://schemas.microsoft.com/office/drawing/2014/main" id="{8A516841-BB55-49F6-B4BC-F3226A7A154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236882" y="1886800"/>
            <a:ext cx="526889" cy="529663"/>
          </a:xfrm>
          <a:prstGeom prst="rect">
            <a:avLst/>
          </a:prstGeom>
          <a:ln>
            <a:noFill/>
          </a:ln>
        </p:spPr>
      </p:pic>
      <p:sp>
        <p:nvSpPr>
          <p:cNvPr id="42" name="TextBox 41">
            <a:extLst>
              <a:ext uri="{FF2B5EF4-FFF2-40B4-BE49-F238E27FC236}">
                <a16:creationId xmlns="" xmlns:a16="http://schemas.microsoft.com/office/drawing/2014/main" id="{C84E352F-9842-460E-AB61-DA1AAAC14FC2}"/>
              </a:ext>
            </a:extLst>
          </p:cNvPr>
          <p:cNvSpPr txBox="1"/>
          <p:nvPr/>
        </p:nvSpPr>
        <p:spPr>
          <a:xfrm>
            <a:off x="2100171" y="1264395"/>
            <a:ext cx="1099891" cy="523220"/>
          </a:xfrm>
          <a:prstGeom prst="rect">
            <a:avLst/>
          </a:prstGeom>
          <a:noFill/>
          <a:ln>
            <a:noFill/>
          </a:ln>
        </p:spPr>
        <p:txBody>
          <a:bodyPr wrap="square" rtlCol="0">
            <a:spAutoFit/>
          </a:bodyPr>
          <a:lstStyle/>
          <a:p>
            <a:pPr algn="ctr" defTabSz="456789"/>
            <a:r>
              <a:rPr lang="en-US" sz="1400" b="1" dirty="0">
                <a:solidFill>
                  <a:schemeClr val="accent6">
                    <a:lumMod val="75000"/>
                  </a:schemeClr>
                </a:solidFill>
                <a:latin typeface="Arial"/>
              </a:rPr>
              <a:t>Data Scientist</a:t>
            </a:r>
          </a:p>
        </p:txBody>
      </p:sp>
      <p:sp>
        <p:nvSpPr>
          <p:cNvPr id="43" name="Right Bracket 42">
            <a:extLst>
              <a:ext uri="{FF2B5EF4-FFF2-40B4-BE49-F238E27FC236}">
                <a16:creationId xmlns="" xmlns:a16="http://schemas.microsoft.com/office/drawing/2014/main" id="{4452DA43-129D-4813-A217-07BF45C2A670}"/>
              </a:ext>
            </a:extLst>
          </p:cNvPr>
          <p:cNvSpPr/>
          <p:nvPr/>
        </p:nvSpPr>
        <p:spPr>
          <a:xfrm rot="16200000">
            <a:off x="2490356" y="1227637"/>
            <a:ext cx="318250" cy="2146914"/>
          </a:xfrm>
          <a:prstGeom prst="rightBracket">
            <a:avLst/>
          </a:prstGeom>
          <a:noFill/>
          <a:ln w="19050" cap="flat" cmpd="sng" algn="ctr">
            <a:solidFill>
              <a:srgbClr val="FFFFFF">
                <a:lumMod val="50000"/>
              </a:srgbClr>
            </a:solidFill>
            <a:prstDash val="solid"/>
            <a:tailEnd type="triangle"/>
          </a:ln>
          <a:effectLst/>
        </p:spPr>
        <p:txBody>
          <a:bodyPr rtlCol="0" anchor="ctr"/>
          <a:lstStyle/>
          <a:p>
            <a:pPr algn="ctr" defTabSz="456789">
              <a:defRPr/>
            </a:pPr>
            <a:endParaRPr lang="en-US" sz="1349" kern="0" dirty="0">
              <a:solidFill>
                <a:srgbClr val="000000"/>
              </a:solidFill>
              <a:latin typeface="Arial"/>
            </a:endParaRPr>
          </a:p>
        </p:txBody>
      </p:sp>
      <p:pic>
        <p:nvPicPr>
          <p:cNvPr id="44" name="Picture 43">
            <a:extLst>
              <a:ext uri="{FF2B5EF4-FFF2-40B4-BE49-F238E27FC236}">
                <a16:creationId xmlns="" xmlns:a16="http://schemas.microsoft.com/office/drawing/2014/main" id="{3E7CDAB6-2203-478D-BB56-6D913D8C4A0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403623" y="1903596"/>
            <a:ext cx="544578" cy="544578"/>
          </a:xfrm>
          <a:prstGeom prst="rect">
            <a:avLst/>
          </a:prstGeom>
          <a:noFill/>
          <a:ln>
            <a:noFill/>
          </a:ln>
        </p:spPr>
      </p:pic>
      <p:pic>
        <p:nvPicPr>
          <p:cNvPr id="60" name="Picture 59">
            <a:extLst>
              <a:ext uri="{FF2B5EF4-FFF2-40B4-BE49-F238E27FC236}">
                <a16:creationId xmlns="" xmlns:a16="http://schemas.microsoft.com/office/drawing/2014/main" id="{0FB5C3F8-1FA4-4BFF-B3FE-2EE25BFA86B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99355" y="1883387"/>
            <a:ext cx="526889" cy="529663"/>
          </a:xfrm>
          <a:prstGeom prst="rect">
            <a:avLst/>
          </a:prstGeom>
          <a:ln>
            <a:noFill/>
          </a:ln>
        </p:spPr>
      </p:pic>
      <p:sp>
        <p:nvSpPr>
          <p:cNvPr id="61" name="Shape 1224">
            <a:extLst>
              <a:ext uri="{FF2B5EF4-FFF2-40B4-BE49-F238E27FC236}">
                <a16:creationId xmlns="" xmlns:a16="http://schemas.microsoft.com/office/drawing/2014/main" id="{411B1F08-663D-4812-AD2D-3260801BB2A0}"/>
              </a:ext>
            </a:extLst>
          </p:cNvPr>
          <p:cNvSpPr/>
          <p:nvPr/>
        </p:nvSpPr>
        <p:spPr>
          <a:xfrm>
            <a:off x="1007326" y="3825382"/>
            <a:ext cx="7109387" cy="707886"/>
          </a:xfrm>
          <a:prstGeom prst="rect">
            <a:avLst/>
          </a:prstGeom>
          <a:ln w="12700">
            <a:miter lim="400000"/>
          </a:ln>
          <a:extLst>
            <a:ext uri="{C572A759-6A51-4108-AA02-DFA0A04FC94B}">
              <ma14:wrappingTextBoxFlag xmlns:ma14="http://schemas.microsoft.com/office/mac/drawingml/2011/main" xmlns="" val="1"/>
            </a:ext>
          </a:extLst>
        </p:spPr>
        <p:txBody>
          <a:bodyPr wrap="square" lIns="19270" rIns="19270">
            <a:spAutoFit/>
          </a:bodyPr>
          <a:lstStyle/>
          <a:p>
            <a:pPr algn="ctr" defTabSz="456789"/>
            <a:r>
              <a:rPr lang="en-US" sz="2000" dirty="0">
                <a:solidFill>
                  <a:srgbClr val="7CC7FF">
                    <a:lumMod val="50000"/>
                  </a:srgbClr>
                </a:solidFill>
                <a:ea typeface="Helvetica Neue" charset="0"/>
                <a:cs typeface="Helvetica Neue" charset="0"/>
              </a:rPr>
              <a:t>Building cognitive </a:t>
            </a:r>
            <a:r>
              <a:rPr lang="en-US" sz="2000" dirty="0" smtClean="0">
                <a:solidFill>
                  <a:srgbClr val="7CC7FF">
                    <a:lumMod val="50000"/>
                  </a:srgbClr>
                </a:solidFill>
                <a:ea typeface="Helvetica Neue" charset="0"/>
                <a:cs typeface="Helvetica Neue" charset="0"/>
              </a:rPr>
              <a:t>applications </a:t>
            </a:r>
            <a:r>
              <a:rPr lang="en-US" sz="2000" dirty="0">
                <a:solidFill>
                  <a:srgbClr val="7CC7FF">
                    <a:lumMod val="50000"/>
                  </a:srgbClr>
                </a:solidFill>
                <a:ea typeface="Helvetica Neue" charset="0"/>
                <a:cs typeface="Helvetica Neue" charset="0"/>
              </a:rPr>
              <a:t>using </a:t>
            </a:r>
            <a:r>
              <a:rPr lang="en-US" sz="2000" dirty="0" smtClean="0">
                <a:solidFill>
                  <a:srgbClr val="7CC7FF">
                    <a:lumMod val="50000"/>
                  </a:srgbClr>
                </a:solidFill>
                <a:ea typeface="Helvetica Neue" charset="0"/>
                <a:cs typeface="Helvetica Neue" charset="0"/>
              </a:rPr>
              <a:t>ML and DL</a:t>
            </a:r>
            <a:br>
              <a:rPr lang="en-US" sz="2000" dirty="0" smtClean="0">
                <a:solidFill>
                  <a:srgbClr val="7CC7FF">
                    <a:lumMod val="50000"/>
                  </a:srgbClr>
                </a:solidFill>
                <a:ea typeface="Helvetica Neue" charset="0"/>
                <a:cs typeface="Helvetica Neue" charset="0"/>
              </a:rPr>
            </a:br>
            <a:r>
              <a:rPr lang="en-US" sz="2000" b="1" dirty="0" smtClean="0">
                <a:solidFill>
                  <a:srgbClr val="7CC7FF">
                    <a:lumMod val="50000"/>
                  </a:srgbClr>
                </a:solidFill>
                <a:ea typeface="Helvetica Neue" charset="0"/>
                <a:cs typeface="Helvetica Neue" charset="0"/>
              </a:rPr>
              <a:t>requires </a:t>
            </a:r>
            <a:r>
              <a:rPr lang="en-US" sz="2000" b="1" dirty="0">
                <a:solidFill>
                  <a:srgbClr val="7CC7FF">
                    <a:lumMod val="50000"/>
                  </a:srgbClr>
                </a:solidFill>
                <a:ea typeface="Helvetica Neue" charset="0"/>
                <a:cs typeface="Helvetica Neue" charset="0"/>
              </a:rPr>
              <a:t>multiple </a:t>
            </a:r>
            <a:r>
              <a:rPr lang="en-US" sz="2000" b="1" dirty="0" smtClean="0">
                <a:solidFill>
                  <a:srgbClr val="7CC7FF">
                    <a:lumMod val="50000"/>
                  </a:srgbClr>
                </a:solidFill>
                <a:ea typeface="Helvetica Neue" charset="0"/>
                <a:cs typeface="Helvetica Neue" charset="0"/>
              </a:rPr>
              <a:t>skillsets and collaboration</a:t>
            </a:r>
            <a:endParaRPr lang="en-US" sz="2000" b="1" dirty="0">
              <a:solidFill>
                <a:srgbClr val="000000"/>
              </a:solidFill>
              <a:ea typeface="Helvetica Neue" charset="0"/>
              <a:cs typeface="Helvetica Neue" charset="0"/>
            </a:endParaRPr>
          </a:p>
        </p:txBody>
      </p:sp>
    </p:spTree>
    <p:extLst>
      <p:ext uri="{BB962C8B-B14F-4D97-AF65-F5344CB8AC3E}">
        <p14:creationId xmlns:p14="http://schemas.microsoft.com/office/powerpoint/2010/main" val="292016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 Big quote or headline…”"/>
          <p:cNvSpPr txBox="1">
            <a:spLocks noGrp="1"/>
          </p:cNvSpPr>
          <p:nvPr>
            <p:ph type="body" idx="4294967295"/>
          </p:nvPr>
        </p:nvSpPr>
        <p:spPr>
          <a:xfrm>
            <a:off x="532441" y="398980"/>
            <a:ext cx="8102278" cy="2701925"/>
          </a:xfrm>
          <a:prstGeom prst="rect">
            <a:avLst/>
          </a:prstGeom>
        </p:spPr>
        <p:txBody>
          <a:bodyPr/>
          <a:lstStyle/>
          <a:p>
            <a:pPr algn="ctr"/>
            <a:r>
              <a:rPr lang="en-US" sz="3300" b="1" dirty="0" smtClean="0">
                <a:solidFill>
                  <a:schemeClr val="accent3">
                    <a:lumMod val="50000"/>
                  </a:schemeClr>
                </a:solidFill>
              </a:rPr>
              <a:t>Watson Studio Local (WSL)</a:t>
            </a:r>
            <a:br>
              <a:rPr lang="en-US" sz="3300" b="1" dirty="0" smtClean="0">
                <a:solidFill>
                  <a:schemeClr val="accent3">
                    <a:lumMod val="50000"/>
                  </a:schemeClr>
                </a:solidFill>
              </a:rPr>
            </a:br>
            <a:r>
              <a:rPr lang="en-US" sz="3300" b="1" dirty="0" smtClean="0">
                <a:solidFill>
                  <a:schemeClr val="accent3">
                    <a:lumMod val="50000"/>
                  </a:schemeClr>
                </a:solidFill>
              </a:rPr>
              <a:t>is </a:t>
            </a:r>
            <a:r>
              <a:rPr lang="en-US" sz="3300" b="1" dirty="0">
                <a:solidFill>
                  <a:schemeClr val="accent3">
                    <a:lumMod val="50000"/>
                  </a:schemeClr>
                </a:solidFill>
              </a:rPr>
              <a:t>a collaborative </a:t>
            </a:r>
            <a:r>
              <a:rPr lang="en-US" sz="3300" b="1" dirty="0" smtClean="0">
                <a:solidFill>
                  <a:schemeClr val="accent3">
                    <a:lumMod val="50000"/>
                  </a:schemeClr>
                </a:solidFill>
              </a:rPr>
              <a:t>platform for</a:t>
            </a:r>
            <a:r>
              <a:rPr lang="en-US" sz="3300" b="1" dirty="0">
                <a:solidFill>
                  <a:schemeClr val="accent3">
                    <a:lumMod val="50000"/>
                  </a:schemeClr>
                </a:solidFill>
              </a:rPr>
              <a:t/>
            </a:r>
            <a:br>
              <a:rPr lang="en-US" sz="3300" b="1" dirty="0">
                <a:solidFill>
                  <a:schemeClr val="accent3">
                    <a:lumMod val="50000"/>
                  </a:schemeClr>
                </a:solidFill>
              </a:rPr>
            </a:br>
            <a:r>
              <a:rPr lang="en-US" sz="3300" b="1" dirty="0" smtClean="0">
                <a:solidFill>
                  <a:schemeClr val="accent3">
                    <a:lumMod val="50000"/>
                  </a:schemeClr>
                </a:solidFill>
              </a:rPr>
              <a:t>data </a:t>
            </a:r>
            <a:r>
              <a:rPr lang="en-US" sz="3300" b="1" dirty="0">
                <a:solidFill>
                  <a:schemeClr val="accent3">
                    <a:lumMod val="50000"/>
                  </a:schemeClr>
                </a:solidFill>
              </a:rPr>
              <a:t>scientists, built on open source components </a:t>
            </a:r>
            <a:r>
              <a:rPr lang="en-US" sz="3300" b="1" dirty="0" smtClean="0">
                <a:solidFill>
                  <a:schemeClr val="accent3">
                    <a:lumMod val="50000"/>
                  </a:schemeClr>
                </a:solidFill>
              </a:rPr>
              <a:t>with </a:t>
            </a:r>
            <a:r>
              <a:rPr lang="en-US" sz="3300" b="1" dirty="0">
                <a:solidFill>
                  <a:schemeClr val="accent3">
                    <a:lumMod val="50000"/>
                  </a:schemeClr>
                </a:solidFill>
              </a:rPr>
              <a:t>IBM added </a:t>
            </a:r>
            <a:r>
              <a:rPr lang="en-US" sz="3300" b="1" dirty="0" smtClean="0">
                <a:solidFill>
                  <a:schemeClr val="accent3">
                    <a:lumMod val="50000"/>
                  </a:schemeClr>
                </a:solidFill>
              </a:rPr>
              <a:t>value</a:t>
            </a:r>
            <a:endParaRPr sz="3300" b="1" dirty="0">
              <a:solidFill>
                <a:schemeClr val="accent3">
                  <a:lumMod val="50000"/>
                </a:schemeClr>
              </a:solidFill>
            </a:endParaRPr>
          </a:p>
        </p:txBody>
      </p:sp>
      <p:pic>
        <p:nvPicPr>
          <p:cNvPr id="10" name="cloud-icons-black-22.png" descr="cloud-icons-black-2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750" y="3951807"/>
            <a:ext cx="762002" cy="762002"/>
          </a:xfrm>
          <a:prstGeom prst="rect">
            <a:avLst/>
          </a:prstGeom>
          <a:ln w="12700">
            <a:miter lim="400000"/>
          </a:ln>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88330" y="2831713"/>
            <a:ext cx="3122366" cy="176934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7199" y="3586642"/>
            <a:ext cx="1396973" cy="593388"/>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8360" y="4303312"/>
            <a:ext cx="1266128" cy="444411"/>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1307" y="3090797"/>
            <a:ext cx="856526" cy="373003"/>
          </a:xfrm>
          <a:prstGeom prst="rect">
            <a:avLst/>
          </a:prstGeom>
        </p:spPr>
      </p:pic>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56362" y="3438090"/>
            <a:ext cx="644711" cy="644711"/>
          </a:xfrm>
          <a:prstGeom prst="rect">
            <a:avLst/>
          </a:prstGeom>
        </p:spPr>
      </p:pic>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9421" y="3492934"/>
            <a:ext cx="839832" cy="568977"/>
          </a:xfrm>
          <a:prstGeom prst="rect">
            <a:avLst/>
          </a:prstGeom>
        </p:spPr>
      </p:pic>
      <p:pic>
        <p:nvPicPr>
          <p:cNvPr id="21" name="Picture 2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344464" y="4254037"/>
            <a:ext cx="1136849" cy="53707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3342" y="2942508"/>
            <a:ext cx="569745" cy="556115"/>
          </a:xfrm>
          <a:prstGeom prst="rect">
            <a:avLst/>
          </a:prstGeom>
        </p:spPr>
      </p:pic>
      <p:sp>
        <p:nvSpPr>
          <p:cNvPr id="3" name="Rectangle 2"/>
          <p:cNvSpPr/>
          <p:nvPr/>
        </p:nvSpPr>
        <p:spPr>
          <a:xfrm>
            <a:off x="5677940" y="4090450"/>
            <a:ext cx="3122366" cy="461665"/>
          </a:xfrm>
          <a:prstGeom prst="rect">
            <a:avLst/>
          </a:prstGeom>
        </p:spPr>
        <p:txBody>
          <a:bodyPr wrap="square">
            <a:spAutoFit/>
          </a:bodyPr>
          <a:lstStyle/>
          <a:p>
            <a:r>
              <a:rPr lang="en-US" sz="1200" dirty="0" smtClean="0">
                <a:solidFill>
                  <a:schemeClr val="bg2"/>
                </a:solidFill>
                <a:effectLst>
                  <a:glow rad="139700">
                    <a:schemeClr val="tx1">
                      <a:lumMod val="50000"/>
                      <a:lumOff val="50000"/>
                      <a:alpha val="80000"/>
                    </a:schemeClr>
                  </a:glow>
                </a:effectLst>
                <a:latin typeface="Helv"/>
              </a:rPr>
              <a:t>IBM ranked as “Visionary” in 2018 Gartner</a:t>
            </a:r>
            <a:br>
              <a:rPr lang="en-US" sz="1200" dirty="0" smtClean="0">
                <a:solidFill>
                  <a:schemeClr val="bg2"/>
                </a:solidFill>
                <a:effectLst>
                  <a:glow rad="139700">
                    <a:schemeClr val="tx1">
                      <a:lumMod val="50000"/>
                      <a:lumOff val="50000"/>
                      <a:alpha val="80000"/>
                    </a:schemeClr>
                  </a:glow>
                </a:effectLst>
                <a:latin typeface="Helv"/>
              </a:rPr>
            </a:br>
            <a:r>
              <a:rPr lang="en-US" sz="1200" dirty="0" smtClean="0">
                <a:solidFill>
                  <a:schemeClr val="bg2"/>
                </a:solidFill>
                <a:effectLst>
                  <a:glow rad="139700">
                    <a:schemeClr val="tx1">
                      <a:lumMod val="50000"/>
                      <a:lumOff val="50000"/>
                      <a:alpha val="80000"/>
                    </a:schemeClr>
                  </a:glow>
                </a:effectLst>
                <a:latin typeface="Helv"/>
              </a:rPr>
              <a:t>Magic Quadrant for Data Science Platforms</a:t>
            </a:r>
            <a:endParaRPr lang="en-US" sz="1200" dirty="0">
              <a:solidFill>
                <a:schemeClr val="bg2"/>
              </a:solidFill>
              <a:effectLst>
                <a:glow rad="139700">
                  <a:schemeClr val="tx1">
                    <a:lumMod val="50000"/>
                    <a:lumOff val="50000"/>
                    <a:alpha val="80000"/>
                  </a:schemeClr>
                </a:glow>
              </a:effectLst>
            </a:endParaRPr>
          </a:p>
        </p:txBody>
      </p:sp>
      <p:pic>
        <p:nvPicPr>
          <p:cNvPr id="14" name="Picture 1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65493" y="2716424"/>
            <a:ext cx="772287" cy="384878"/>
          </a:xfrm>
          <a:prstGeom prst="rect">
            <a:avLst/>
          </a:prstGeom>
        </p:spPr>
      </p:pic>
      <p:pic>
        <p:nvPicPr>
          <p:cNvPr id="17" name="Picture 16"/>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22664" y="4055189"/>
            <a:ext cx="552792" cy="539143"/>
          </a:xfrm>
          <a:prstGeom prst="rect">
            <a:avLst/>
          </a:prstGeom>
        </p:spPr>
      </p:pic>
      <p:pic>
        <p:nvPicPr>
          <p:cNvPr id="22" name="Picture 21"/>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58777" y="2696659"/>
            <a:ext cx="863887" cy="485937"/>
          </a:xfrm>
          <a:prstGeom prst="rect">
            <a:avLst/>
          </a:prstGeom>
        </p:spPr>
      </p:pic>
      <p:pic>
        <p:nvPicPr>
          <p:cNvPr id="23" name="Picture 22"/>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70167" y="3597031"/>
            <a:ext cx="863111" cy="370818"/>
          </a:xfrm>
          <a:prstGeom prst="rect">
            <a:avLst/>
          </a:prstGeom>
        </p:spPr>
      </p:pic>
      <p:pic>
        <p:nvPicPr>
          <p:cNvPr id="24" name="Picture 23"/>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60899" y="3062910"/>
            <a:ext cx="1100974" cy="417483"/>
          </a:xfrm>
          <a:prstGeom prst="rect">
            <a:avLst/>
          </a:prstGeom>
        </p:spPr>
      </p:pic>
      <p:pic>
        <p:nvPicPr>
          <p:cNvPr id="4" name="Picture 3"/>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34773" y="3664675"/>
            <a:ext cx="377335" cy="370939"/>
          </a:xfrm>
          <a:prstGeom prst="rect">
            <a:avLst/>
          </a:prstGeom>
        </p:spPr>
      </p:pic>
    </p:spTree>
    <p:extLst>
      <p:ext uri="{BB962C8B-B14F-4D97-AF65-F5344CB8AC3E}">
        <p14:creationId xmlns:p14="http://schemas.microsoft.com/office/powerpoint/2010/main" val="420224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B7FD6BCB-95E8-4F12-9AB8-20A6BBC14295}" vid="{FF338EA3-0442-4937-9DD8-1BD5FB94574A}"/>
    </a:ext>
  </a:extLst>
</a:theme>
</file>

<file path=ppt/theme/theme10.xml><?xml version="1.0" encoding="utf-8"?>
<a:theme xmlns:a="http://schemas.openxmlformats.org/drawingml/2006/main" name="9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RAFT 7_IBM_Cloud_Presentation_Fast Start_2018_Mini Main and Sessions_Arial" id="{448989E2-F453-EB48-A504-083BB1AFD7E3}" vid="{A9EE2942-96FA-7B41-8904-00DEB1B826B4}"/>
    </a:ext>
  </a:extLst>
</a:theme>
</file>

<file path=ppt/theme/theme11.xml><?xml version="1.0" encoding="utf-8"?>
<a:theme xmlns:a="http://schemas.openxmlformats.org/drawingml/2006/main" name="4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9B69DC36-69DC-9F44-A4AC-DEF3F2BC1EC0}" vid="{A8587DCB-7882-294F-8C8E-6550B44EA563}"/>
    </a:ext>
  </a:extLst>
</a:theme>
</file>

<file path=ppt/theme/theme12.xml><?xml version="1.0" encoding="utf-8"?>
<a:theme xmlns:a="http://schemas.openxmlformats.org/drawingml/2006/main" name="5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9B69DC36-69DC-9F44-A4AC-DEF3F2BC1EC0}" vid="{A8587DCB-7882-294F-8C8E-6550B44EA563}"/>
    </a:ext>
  </a:extLst>
</a:theme>
</file>

<file path=ppt/theme/theme13.xml><?xml version="1.0" encoding="utf-8"?>
<a:theme xmlns:a="http://schemas.openxmlformats.org/drawingml/2006/main" name="4_wht_background_2017">
  <a:themeElements>
    <a:clrScheme name="Custom 4 14">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F900"/>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D33E200D-9260-B64E-B6F1-29276819CA4F}"/>
    </a:ext>
  </a:extLst>
</a:theme>
</file>

<file path=ppt/theme/theme14.xml><?xml version="1.0" encoding="utf-8"?>
<a:theme xmlns:a="http://schemas.openxmlformats.org/drawingml/2006/main" name="5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B7FD6BCB-95E8-4F12-9AB8-20A6BBC14295}" vid="{FF338EA3-0442-4937-9DD8-1BD5FB9457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3.xml><?xml version="1.0" encoding="utf-8"?>
<a:theme xmlns:a="http://schemas.openxmlformats.org/drawingml/2006/main" name="1_dk_blu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FA5E7C78-ED6F-424F-AF60-065FEC4AE799}"/>
    </a:ext>
  </a:extLst>
</a:theme>
</file>

<file path=ppt/theme/theme4.xml><?xml version="1.0" encoding="utf-8"?>
<a:theme xmlns:a="http://schemas.openxmlformats.org/drawingml/2006/main" name="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9B69DC36-69DC-9F44-A4AC-DEF3F2BC1EC0}" vid="{A8587DCB-7882-294F-8C8E-6550B44EA563}"/>
    </a:ext>
  </a:extLst>
</a:theme>
</file>

<file path=ppt/theme/theme5.xml><?xml version="1.0" encoding="utf-8"?>
<a:theme xmlns:a="http://schemas.openxmlformats.org/drawingml/2006/main" name="1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9B69DC36-69DC-9F44-A4AC-DEF3F2BC1EC0}" vid="{A8587DCB-7882-294F-8C8E-6550B44EA563}"/>
    </a:ext>
  </a:extLst>
</a:theme>
</file>

<file path=ppt/theme/theme6.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B7FD6BCB-95E8-4F12-9AB8-20A6BBC14295}" vid="{FF338EA3-0442-4937-9DD8-1BD5FB94574A}"/>
    </a:ext>
  </a:extLst>
</a:theme>
</file>

<file path=ppt/theme/theme7.xml><?xml version="1.0" encoding="utf-8"?>
<a:theme xmlns:a="http://schemas.openxmlformats.org/drawingml/2006/main" name="3_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318F3B17-FA30-F547-974D-88ACE0AED250}"/>
    </a:ext>
  </a:extLst>
</a:theme>
</file>

<file path=ppt/theme/theme8.xml><?xml version="1.0" encoding="utf-8"?>
<a:theme xmlns:a="http://schemas.openxmlformats.org/drawingml/2006/main" name="2_wht_background_2017">
  <a:themeElements>
    <a:clrScheme name="Custom 4 14">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F900"/>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23_plex" id="{9703D799-5C8D-3249-8B0E-7EB5E8B92432}" vid="{D33E200D-9260-B64E-B6F1-29276819CA4F}"/>
    </a:ext>
  </a:extLst>
</a:theme>
</file>

<file path=ppt/theme/theme9.xml><?xml version="1.0" encoding="utf-8"?>
<a:theme xmlns:a="http://schemas.openxmlformats.org/drawingml/2006/main" name="3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D0FC17CA-7AA4-4DC9-80B4-9F918668BF49}"/>
    </a:ext>
  </a:extLst>
</a:theme>
</file>

<file path=docProps/app.xml><?xml version="1.0" encoding="utf-8"?>
<Properties xmlns="http://schemas.openxmlformats.org/officeDocument/2006/extended-properties" xmlns:vt="http://schemas.openxmlformats.org/officeDocument/2006/docPropsVTypes">
  <Template/>
  <TotalTime>47995</TotalTime>
  <Words>14630</Words>
  <Application>Microsoft Office PowerPoint</Application>
  <PresentationFormat>On-screen Show (16:9)</PresentationFormat>
  <Paragraphs>967</Paragraphs>
  <Slides>39</Slides>
  <Notes>39</Notes>
  <HiddenSlides>1</HiddenSlides>
  <MMClips>0</MMClips>
  <ScaleCrop>false</ScaleCrop>
  <HeadingPairs>
    <vt:vector size="6" baseType="variant">
      <vt:variant>
        <vt:lpstr>Fonts Used</vt:lpstr>
      </vt:variant>
      <vt:variant>
        <vt:i4>26</vt:i4>
      </vt:variant>
      <vt:variant>
        <vt:lpstr>Theme</vt:lpstr>
      </vt:variant>
      <vt:variant>
        <vt:i4>14</vt:i4>
      </vt:variant>
      <vt:variant>
        <vt:lpstr>Slide Titles</vt:lpstr>
      </vt:variant>
      <vt:variant>
        <vt:i4>39</vt:i4>
      </vt:variant>
    </vt:vector>
  </HeadingPairs>
  <TitlesOfParts>
    <vt:vector size="79" baseType="lpstr">
      <vt:lpstr>ＭＳ 明朝</vt:lpstr>
      <vt:lpstr>MS PGothic</vt:lpstr>
      <vt:lpstr>MS PGothic</vt:lpstr>
      <vt:lpstr>SimSun</vt:lpstr>
      <vt:lpstr>.AppleSystemUIFont</vt:lpstr>
      <vt:lpstr>Arial</vt:lpstr>
      <vt:lpstr>Arial</vt:lpstr>
      <vt:lpstr>Arial Narrow</vt:lpstr>
      <vt:lpstr>Calibri</vt:lpstr>
      <vt:lpstr>Cambria</vt:lpstr>
      <vt:lpstr>Century Gothic</vt:lpstr>
      <vt:lpstr>Gill Sans SemiBold</vt:lpstr>
      <vt:lpstr>Helv</vt:lpstr>
      <vt:lpstr>Helvetica Neue</vt:lpstr>
      <vt:lpstr>Helvetica Neue Light</vt:lpstr>
      <vt:lpstr>Helvetica Neue Medium</vt:lpstr>
      <vt:lpstr>Helvetica Neue Thin</vt:lpstr>
      <vt:lpstr>HelvNeue for IBM</vt:lpstr>
      <vt:lpstr>HelvNeue Light for IBM</vt:lpstr>
      <vt:lpstr>HelvNeue Medium for IBM</vt:lpstr>
      <vt:lpstr>IBM Plex Sans</vt:lpstr>
      <vt:lpstr>Mangal</vt:lpstr>
      <vt:lpstr>Times New Roman</vt:lpstr>
      <vt:lpstr>Wingdings</vt:lpstr>
      <vt:lpstr>Wingdings 2</vt:lpstr>
      <vt:lpstr>ヒラギノ角ゴ Pro W3</vt:lpstr>
      <vt:lpstr>1_wht_background_2017</vt:lpstr>
      <vt:lpstr>2_gry_background_2017</vt:lpstr>
      <vt:lpstr>1_dk_blu_background_2017</vt:lpstr>
      <vt:lpstr>gry_background_2017</vt:lpstr>
      <vt:lpstr>1_gry_background_2017</vt:lpstr>
      <vt:lpstr>wht_background_2017</vt:lpstr>
      <vt:lpstr>3_gry_background_2017</vt:lpstr>
      <vt:lpstr>2_wht_background_2017</vt:lpstr>
      <vt:lpstr>3_wht_background_2017</vt:lpstr>
      <vt:lpstr>9_wht_background_2017</vt:lpstr>
      <vt:lpstr>4_gry_background_2017</vt:lpstr>
      <vt:lpstr>5_gry_background_2017</vt:lpstr>
      <vt:lpstr>4_wht_background_2017</vt:lpstr>
      <vt:lpstr>5_wht_background_2017</vt:lpstr>
      <vt:lpstr>PowerPoint Presentation</vt:lpstr>
      <vt:lpstr>Why is Data Science Essential?</vt:lpstr>
      <vt:lpstr>PowerPoint Presentation</vt:lpstr>
      <vt:lpstr>Common Use Cases</vt:lpstr>
      <vt:lpstr>Data Scientists combine skills across various areas of expertise</vt:lpstr>
      <vt:lpstr>Why are there so few models in production?</vt:lpstr>
      <vt:lpstr>Data Scientist Challenges &amp; Pain Points</vt:lpstr>
      <vt:lpstr>Data Science is a Team Sport</vt:lpstr>
      <vt:lpstr>PowerPoint Presentation</vt:lpstr>
      <vt:lpstr>IBM Gives Data Scientists Their Choice of Tools Combined with a Secure Enterprise Platform </vt:lpstr>
      <vt:lpstr>IBM Watson Studio Local</vt:lpstr>
      <vt:lpstr>IBM is The Leading Platform Across the Data Science Lifecycle</vt:lpstr>
      <vt:lpstr>PowerPoint Presentation</vt:lpstr>
      <vt:lpstr>PowerPoint Presentation</vt:lpstr>
      <vt:lpstr>WSL is a self-contained and extendable platform for developing and deploying analytics applications</vt:lpstr>
      <vt:lpstr>Collaborate Using Projects</vt:lpstr>
      <vt:lpstr>Create Projects</vt:lpstr>
      <vt:lpstr>Share, fork and reuse Project assets to increase your data science team’s productivity</vt:lpstr>
      <vt:lpstr>GitHub Integration</vt:lpstr>
      <vt:lpstr>Integrated notebooks for interactive and collaborative environment – seamless Spark execution</vt:lpstr>
      <vt:lpstr>What is a notebook?</vt:lpstr>
      <vt:lpstr>IBM Watson Studio Local has R built into the experience thanks to our strategic partnership with RStudio</vt:lpstr>
      <vt:lpstr>Deploy, monitor and manage</vt:lpstr>
      <vt:lpstr>PowerPoint Presentation</vt:lpstr>
      <vt:lpstr>PowerPoint Presentation</vt:lpstr>
      <vt:lpstr>PowerPoint Presentation</vt:lpstr>
      <vt:lpstr>Watson Studio Local and PowerAI</vt:lpstr>
      <vt:lpstr>PowerPoint Presentation</vt:lpstr>
      <vt:lpstr>PowerPoint Presentation</vt:lpstr>
      <vt:lpstr>Accelerate Data Scientist productivity and drive faster insights with Watson Studio Local on Power</vt:lpstr>
      <vt:lpstr>Try IBM Watson Studio Local today!</vt:lpstr>
      <vt:lpstr>PowerPoint Presentation</vt:lpstr>
      <vt:lpstr>PowerPoint Presentation</vt:lpstr>
      <vt:lpstr>Data Science: Two Main Interests</vt:lpstr>
      <vt:lpstr>PowerPoint Presentation</vt:lpstr>
      <vt:lpstr>IBM Power Systems provide unique capabilities for the analytics that feed Enterprise AI</vt:lpstr>
      <vt:lpstr>Accelerate data scientist productivity and drive faster insights with Watson Studio Local on Power LC922</vt:lpstr>
      <vt:lpstr>Accelerate data scientist productivity and drive faster insights with Watson Studio Local on Power AC922</vt:lpstr>
      <vt:lpstr>Watson Studio Local on Power LC922 Server: Improved Price-Performance for Clients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WSL on Power Client Deck</dc:title>
  <dc:creator>kschlamb@ca.ibm.com</dc:creator>
  <cp:lastModifiedBy>Kelly Schlamb</cp:lastModifiedBy>
  <cp:revision>2379</cp:revision>
  <cp:lastPrinted>2018-07-25T13:08:21Z</cp:lastPrinted>
  <dcterms:created xsi:type="dcterms:W3CDTF">2017-05-19T16:46:33Z</dcterms:created>
  <dcterms:modified xsi:type="dcterms:W3CDTF">2019-01-21T15:29:03Z</dcterms:modified>
</cp:coreProperties>
</file>