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7.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0.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03" r:id="rId1"/>
    <p:sldMasterId id="2147485090" r:id="rId2"/>
    <p:sldMasterId id="2147485106" r:id="rId3"/>
    <p:sldMasterId id="2147485111" r:id="rId4"/>
    <p:sldMasterId id="2147485123" r:id="rId5"/>
    <p:sldMasterId id="2147485163" r:id="rId6"/>
    <p:sldMasterId id="2147485203" r:id="rId7"/>
    <p:sldMasterId id="2147485242" r:id="rId8"/>
    <p:sldMasterId id="2147485260" r:id="rId9"/>
    <p:sldMasterId id="2147485297" r:id="rId10"/>
    <p:sldMasterId id="2147485311" r:id="rId11"/>
  </p:sldMasterIdLst>
  <p:notesMasterIdLst>
    <p:notesMasterId r:id="rId53"/>
  </p:notesMasterIdLst>
  <p:handoutMasterIdLst>
    <p:handoutMasterId r:id="rId54"/>
  </p:handoutMasterIdLst>
  <p:sldIdLst>
    <p:sldId id="1475" r:id="rId12"/>
    <p:sldId id="1478" r:id="rId13"/>
    <p:sldId id="1534" r:id="rId14"/>
    <p:sldId id="1549" r:id="rId15"/>
    <p:sldId id="1535" r:id="rId16"/>
    <p:sldId id="1382" r:id="rId17"/>
    <p:sldId id="1529" r:id="rId18"/>
    <p:sldId id="1536" r:id="rId19"/>
    <p:sldId id="1537" r:id="rId20"/>
    <p:sldId id="1484" r:id="rId21"/>
    <p:sldId id="1503" r:id="rId22"/>
    <p:sldId id="1491" r:id="rId23"/>
    <p:sldId id="1466" r:id="rId24"/>
    <p:sldId id="1481" r:id="rId25"/>
    <p:sldId id="1538" r:id="rId26"/>
    <p:sldId id="1551" r:id="rId27"/>
    <p:sldId id="1539" r:id="rId28"/>
    <p:sldId id="1530" r:id="rId29"/>
    <p:sldId id="1547" r:id="rId30"/>
    <p:sldId id="1546" r:id="rId31"/>
    <p:sldId id="1541" r:id="rId32"/>
    <p:sldId id="1543" r:id="rId33"/>
    <p:sldId id="1544" r:id="rId34"/>
    <p:sldId id="1545" r:id="rId35"/>
    <p:sldId id="1548" r:id="rId36"/>
    <p:sldId id="1462" r:id="rId37"/>
    <p:sldId id="1550" r:id="rId38"/>
    <p:sldId id="1458" r:id="rId39"/>
    <p:sldId id="1459" r:id="rId40"/>
    <p:sldId id="1460" r:id="rId41"/>
    <p:sldId id="1461" r:id="rId42"/>
    <p:sldId id="1470" r:id="rId43"/>
    <p:sldId id="1531" r:id="rId44"/>
    <p:sldId id="1472" r:id="rId45"/>
    <p:sldId id="1532" r:id="rId46"/>
    <p:sldId id="1471" r:id="rId47"/>
    <p:sldId id="1473" r:id="rId48"/>
    <p:sldId id="1474" r:id="rId49"/>
    <p:sldId id="1501" r:id="rId50"/>
    <p:sldId id="1498" r:id="rId51"/>
    <p:sldId id="1356" r:id="rId52"/>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Terranova" initials="MT" lastIdx="9" clrIdx="0">
    <p:extLst/>
  </p:cmAuthor>
  <p:cmAuthor id="2" name="Kelly Schlamb" initials="KS" lastIdx="27" clrIdx="1">
    <p:extLst/>
  </p:cmAuthor>
  <p:cmAuthor id="3" name="Keshav Ranganathan" initials="KR [2]" lastIdx="1" clrIdx="2"/>
  <p:cmAuthor id="4" name="Keshav Ranganathan" initials="K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5050"/>
    <a:srgbClr val="AB9EAE"/>
    <a:srgbClr val="002060"/>
    <a:srgbClr val="6BA0C6"/>
    <a:srgbClr val="004600"/>
    <a:srgbClr val="005500"/>
    <a:srgbClr val="006600"/>
    <a:srgbClr val="003300"/>
    <a:srgbClr val="008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2" autoAdjust="0"/>
    <p:restoredTop sz="47826" autoAdjust="0"/>
  </p:normalViewPr>
  <p:slideViewPr>
    <p:cSldViewPr snapToGrid="0" snapToObjects="1" showGuides="1">
      <p:cViewPr varScale="1">
        <p:scale>
          <a:sx n="51" d="100"/>
          <a:sy n="51" d="100"/>
        </p:scale>
        <p:origin x="1974" y="66"/>
      </p:cViewPr>
      <p:guideLst>
        <p:guide orient="horz" pos="1620"/>
        <p:guide pos="2880"/>
      </p:guideLst>
    </p:cSldViewPr>
  </p:slideViewPr>
  <p:outlineViewPr>
    <p:cViewPr>
      <p:scale>
        <a:sx n="33" d="100"/>
        <a:sy n="33" d="100"/>
      </p:scale>
      <p:origin x="0" y="-348"/>
    </p:cViewPr>
  </p:outlineViewPr>
  <p:notesTextViewPr>
    <p:cViewPr>
      <p:scale>
        <a:sx n="100" d="100"/>
        <a:sy n="100" d="100"/>
      </p:scale>
      <p:origin x="0" y="0"/>
    </p:cViewPr>
  </p:notesTextViewPr>
  <p:sorterViewPr>
    <p:cViewPr varScale="1">
      <p:scale>
        <a:sx n="1" d="1"/>
        <a:sy n="1" d="1"/>
      </p:scale>
      <p:origin x="0" y="-2892"/>
    </p:cViewPr>
  </p:sorterViewPr>
  <p:notesViewPr>
    <p:cSldViewPr snapToGrid="0" snapToObjects="1">
      <p:cViewPr varScale="1">
        <p:scale>
          <a:sx n="62" d="100"/>
          <a:sy n="62" d="100"/>
        </p:scale>
        <p:origin x="32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r\Power9\DSX\results\DSX_kmeansPerfResults_20180613.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1" dirty="0"/>
              <a:t>K-means Clustering with Tensorflow </a:t>
            </a:r>
          </a:p>
          <a:p>
            <a:pPr>
              <a:defRPr sz="1200"/>
            </a:pPr>
            <a:r>
              <a:rPr lang="en-US" sz="1400" b="1" dirty="0"/>
              <a:t>1 GB Data</a:t>
            </a:r>
            <a:r>
              <a:rPr lang="en-US" sz="1400" b="1" baseline="0" dirty="0"/>
              <a:t> on CPUs</a:t>
            </a:r>
            <a:endParaRPr lang="en-US" sz="1400" b="1" dirty="0"/>
          </a:p>
        </c:rich>
      </c:tx>
      <c:layout>
        <c:manualLayout>
          <c:xMode val="edge"/>
          <c:yMode val="edge"/>
          <c:x val="0.26393019400642909"/>
          <c:y val="2.243964123689836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1203757749499"/>
          <c:y val="0.169086798222783"/>
          <c:w val="0.72329766918029603"/>
          <c:h val="0.59213501286143599"/>
        </c:manualLayout>
      </c:layout>
      <c:scatterChart>
        <c:scatterStyle val="smoothMarker"/>
        <c:varyColors val="0"/>
        <c:ser>
          <c:idx val="0"/>
          <c:order val="0"/>
          <c:tx>
            <c:strRef>
              <c:f>Sheet1!$B$1</c:f>
              <c:strCache>
                <c:ptCount val="1"/>
                <c:pt idx="0">
                  <c:v>Intel Xeon Gold 6140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Sheet1!$A$2:$A$5</c:f>
              <c:numCache>
                <c:formatCode>0.00</c:formatCode>
                <c:ptCount val="4"/>
                <c:pt idx="0" formatCode="General">
                  <c:v>4</c:v>
                </c:pt>
                <c:pt idx="1">
                  <c:v>5</c:v>
                </c:pt>
                <c:pt idx="2">
                  <c:v>8</c:v>
                </c:pt>
                <c:pt idx="3">
                  <c:v>10</c:v>
                </c:pt>
              </c:numCache>
            </c:numRef>
          </c:xVal>
          <c:yVal>
            <c:numRef>
              <c:f>Sheet1!$B$2:$B$5</c:f>
              <c:numCache>
                <c:formatCode>0.00</c:formatCode>
                <c:ptCount val="4"/>
                <c:pt idx="0" formatCode="General">
                  <c:v>362.28347050000002</c:v>
                </c:pt>
                <c:pt idx="1">
                  <c:v>419.16475801666667</c:v>
                </c:pt>
                <c:pt idx="2">
                  <c:v>577.9784853624999</c:v>
                </c:pt>
              </c:numCache>
            </c:numRef>
          </c:yVal>
          <c:smooth val="1"/>
          <c:extLst xmlns:c16r2="http://schemas.microsoft.com/office/drawing/2015/06/chart">
            <c:ext xmlns:c16="http://schemas.microsoft.com/office/drawing/2014/chart" uri="{C3380CC4-5D6E-409C-BE32-E72D297353CC}">
              <c16:uniqueId val="{00000000-BCC5-43CA-AFB5-A6A99F46EC73}"/>
            </c:ext>
          </c:extLst>
        </c:ser>
        <c:ser>
          <c:idx val="1"/>
          <c:order val="1"/>
          <c:tx>
            <c:strRef>
              <c:f>Sheet1!$C$1</c:f>
              <c:strCache>
                <c:ptCount val="1"/>
                <c:pt idx="0">
                  <c:v>Power LC922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Sheet1!$A$2:$A$5</c:f>
              <c:numCache>
                <c:formatCode>0.00</c:formatCode>
                <c:ptCount val="4"/>
                <c:pt idx="0" formatCode="General">
                  <c:v>4</c:v>
                </c:pt>
                <c:pt idx="1">
                  <c:v>5</c:v>
                </c:pt>
                <c:pt idx="2">
                  <c:v>8</c:v>
                </c:pt>
                <c:pt idx="3">
                  <c:v>10</c:v>
                </c:pt>
              </c:numCache>
            </c:numRef>
          </c:xVal>
          <c:yVal>
            <c:numRef>
              <c:f>Sheet1!$C$2:$C$5</c:f>
              <c:numCache>
                <c:formatCode>0.00</c:formatCode>
                <c:ptCount val="4"/>
                <c:pt idx="0" formatCode="General">
                  <c:v>210.57187150000001</c:v>
                </c:pt>
                <c:pt idx="1">
                  <c:v>241.60651673333334</c:v>
                </c:pt>
                <c:pt idx="2">
                  <c:v>340.08833774999999</c:v>
                </c:pt>
                <c:pt idx="3">
                  <c:v>405.49124304000003</c:v>
                </c:pt>
              </c:numCache>
            </c:numRef>
          </c:yVal>
          <c:smooth val="1"/>
          <c:extLst xmlns:c16r2="http://schemas.microsoft.com/office/drawing/2015/06/chart">
            <c:ext xmlns:c16="http://schemas.microsoft.com/office/drawing/2014/chart" uri="{C3380CC4-5D6E-409C-BE32-E72D297353CC}">
              <c16:uniqueId val="{00000001-BCC5-43CA-AFB5-A6A99F46EC73}"/>
            </c:ext>
          </c:extLst>
        </c:ser>
        <c:dLbls>
          <c:showLegendKey val="0"/>
          <c:showVal val="0"/>
          <c:showCatName val="0"/>
          <c:showSerName val="0"/>
          <c:showPercent val="0"/>
          <c:showBubbleSize val="0"/>
        </c:dLbls>
        <c:axId val="545089664"/>
        <c:axId val="545090056"/>
      </c:scatterChart>
      <c:valAx>
        <c:axId val="545089664"/>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200" b="1" dirty="0"/>
                  <a:t>Concurrent Users</a:t>
                </a:r>
              </a:p>
            </c:rich>
          </c:tx>
          <c:layout>
            <c:manualLayout>
              <c:xMode val="edge"/>
              <c:yMode val="edge"/>
              <c:x val="0.43173073156399999"/>
              <c:y val="0.840478374470864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45090056"/>
        <c:crosses val="autoZero"/>
        <c:crossBetween val="midCat"/>
      </c:valAx>
      <c:valAx>
        <c:axId val="545090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t>Response</a:t>
                </a:r>
                <a:r>
                  <a:rPr lang="en-US" sz="1200" b="1" baseline="0" dirty="0"/>
                  <a:t> Time (sec)</a:t>
                </a:r>
                <a:endParaRPr lang="en-US" sz="1200" b="1"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45089664"/>
        <c:crosses val="autoZero"/>
        <c:crossBetween val="midCat"/>
        <c:majorUnit val="60"/>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6241895994515701"/>
          <c:y val="0.89618037431014097"/>
          <c:w val="0.72491234942708804"/>
          <c:h val="8.08333834083492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b="1" dirty="0"/>
              <a:t>K-means</a:t>
            </a:r>
            <a:r>
              <a:rPr lang="en-CA" sz="1400" b="1" baseline="0" dirty="0"/>
              <a:t> Clustering with Tensorflow </a:t>
            </a:r>
          </a:p>
          <a:p>
            <a:pPr>
              <a:defRPr/>
            </a:pPr>
            <a:r>
              <a:rPr lang="en-CA" sz="1400" b="1" baseline="0" dirty="0"/>
              <a:t>15 GB Data on GPUs</a:t>
            </a:r>
            <a:endParaRPr lang="en-CA" sz="1400" b="1" dirty="0"/>
          </a:p>
        </c:rich>
      </c:tx>
      <c:layout>
        <c:manualLayout>
          <c:xMode val="edge"/>
          <c:yMode val="edge"/>
          <c:x val="0.24093275048175475"/>
          <c:y val="5.53953358889456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8961811279632"/>
          <c:y val="0.22672834407725001"/>
          <c:w val="0.75778902541606097"/>
          <c:h val="0.55849363356321802"/>
        </c:manualLayout>
      </c:layout>
      <c:scatterChart>
        <c:scatterStyle val="smoothMarker"/>
        <c:varyColors val="0"/>
        <c:ser>
          <c:idx val="0"/>
          <c:order val="0"/>
          <c:tx>
            <c:strRef>
              <c:f>'P9 Summary'!$B$33</c:f>
              <c:strCache>
                <c:ptCount val="1"/>
                <c:pt idx="0">
                  <c:v>AC922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'P9 Summary'!$C$32:$F$32</c:f>
              <c:numCache>
                <c:formatCode>General</c:formatCode>
                <c:ptCount val="4"/>
                <c:pt idx="0">
                  <c:v>1</c:v>
                </c:pt>
                <c:pt idx="1">
                  <c:v>2</c:v>
                </c:pt>
                <c:pt idx="2">
                  <c:v>3</c:v>
                </c:pt>
                <c:pt idx="3">
                  <c:v>4</c:v>
                </c:pt>
              </c:numCache>
            </c:numRef>
          </c:xVal>
          <c:yVal>
            <c:numRef>
              <c:f>'P9 Summary'!$C$33:$F$33</c:f>
              <c:numCache>
                <c:formatCode>General</c:formatCode>
                <c:ptCount val="4"/>
                <c:pt idx="0">
                  <c:v>604.68259</c:v>
                </c:pt>
                <c:pt idx="1">
                  <c:v>552.27719216666696</c:v>
                </c:pt>
                <c:pt idx="2" formatCode="0.00">
                  <c:v>624.40028322222224</c:v>
                </c:pt>
                <c:pt idx="3" formatCode="0.00">
                  <c:v>648.51269108333236</c:v>
                </c:pt>
              </c:numCache>
            </c:numRef>
          </c:yVal>
          <c:smooth val="1"/>
          <c:extLst xmlns:c16r2="http://schemas.microsoft.com/office/drawing/2015/06/chart">
            <c:ext xmlns:c16="http://schemas.microsoft.com/office/drawing/2014/chart" uri="{C3380CC4-5D6E-409C-BE32-E72D297353CC}">
              <c16:uniqueId val="{00000000-7704-4C83-9288-B84BC97C0123}"/>
            </c:ext>
          </c:extLst>
        </c:ser>
        <c:ser>
          <c:idx val="1"/>
          <c:order val="1"/>
          <c:tx>
            <c:strRef>
              <c:f>'P9 Summary'!$B$34</c:f>
              <c:strCache>
                <c:ptCount val="1"/>
                <c:pt idx="0">
                  <c:v>Skylake 6150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'P9 Summary'!$C$32:$F$32</c:f>
              <c:numCache>
                <c:formatCode>General</c:formatCode>
                <c:ptCount val="4"/>
                <c:pt idx="0">
                  <c:v>1</c:v>
                </c:pt>
                <c:pt idx="1">
                  <c:v>2</c:v>
                </c:pt>
                <c:pt idx="2">
                  <c:v>3</c:v>
                </c:pt>
                <c:pt idx="3">
                  <c:v>4</c:v>
                </c:pt>
              </c:numCache>
            </c:numRef>
          </c:xVal>
          <c:yVal>
            <c:numRef>
              <c:f>'P9 Summary'!$C$34:$F$34</c:f>
              <c:numCache>
                <c:formatCode>General</c:formatCode>
                <c:ptCount val="4"/>
                <c:pt idx="0">
                  <c:v>1271.370123666667</c:v>
                </c:pt>
                <c:pt idx="1">
                  <c:v>1273.0570033333329</c:v>
                </c:pt>
                <c:pt idx="2" formatCode="0.00">
                  <c:v>1277.1480863333329</c:v>
                </c:pt>
                <c:pt idx="3" formatCode="0.00">
                  <c:v>1317.0849745</c:v>
                </c:pt>
              </c:numCache>
            </c:numRef>
          </c:yVal>
          <c:smooth val="1"/>
          <c:extLst xmlns:c16r2="http://schemas.microsoft.com/office/drawing/2015/06/chart">
            <c:ext xmlns:c16="http://schemas.microsoft.com/office/drawing/2014/chart" uri="{C3380CC4-5D6E-409C-BE32-E72D297353CC}">
              <c16:uniqueId val="{00000001-7704-4C83-9288-B84BC97C0123}"/>
            </c:ext>
          </c:extLst>
        </c:ser>
        <c:dLbls>
          <c:showLegendKey val="0"/>
          <c:showVal val="0"/>
          <c:showCatName val="0"/>
          <c:showSerName val="0"/>
          <c:showPercent val="0"/>
          <c:showBubbleSize val="0"/>
        </c:dLbls>
        <c:axId val="231802048"/>
        <c:axId val="231802440"/>
      </c:scatterChart>
      <c:valAx>
        <c:axId val="23180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Concurrent Users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802440"/>
        <c:crosses val="autoZero"/>
        <c:crossBetween val="midCat"/>
        <c:majorUnit val="1"/>
      </c:valAx>
      <c:valAx>
        <c:axId val="23180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802048"/>
        <c:crosses val="autoZero"/>
        <c:crossBetween val="midCat"/>
        <c:majorUnit val="120"/>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386101780997286"/>
          <c:y val="0.90556053966567063"/>
          <c:w val="0.48107568297003789"/>
          <c:h val="6.2181035297321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0C303-5156-134F-9C57-6492187CCB04}" type="doc">
      <dgm:prSet loTypeId="urn:microsoft.com/office/officeart/2005/8/layout/cycle8" loCatId="" qsTypeId="urn:microsoft.com/office/officeart/2005/8/quickstyle/simple1" qsCatId="simple" csTypeId="urn:microsoft.com/office/officeart/2005/8/colors/accent1_2" csCatId="accent1" phldr="1"/>
      <dgm:spPr/>
      <dgm:t>
        <a:bodyPr/>
        <a:lstStyle/>
        <a:p>
          <a:endParaRPr lang="en-US"/>
        </a:p>
      </dgm:t>
    </dgm:pt>
    <dgm:pt modelId="{58B264D7-E81B-6041-9F4E-1A9F290A8B9A}">
      <dgm:prSet phldrT="[Text]" custT="1"/>
      <dgm:spPr>
        <a:xfrm>
          <a:off x="1633098" y="234020"/>
          <a:ext cx="3212401" cy="3212401"/>
        </a:xfrm>
        <a:prstGeom prst="pie">
          <a:avLst>
            <a:gd name="adj1" fmla="val 16200000"/>
            <a:gd name="adj2" fmla="val 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gm:spPr>
      <dgm:t>
        <a:bodyPr lIns="0" tIns="0" rIns="0" bIns="0"/>
        <a:lstStyle/>
        <a:p>
          <a:r>
            <a:rPr lang="en-US" sz="1800" dirty="0">
              <a:solidFill>
                <a:srgbClr val="FFFFFF"/>
              </a:solidFill>
              <a:latin typeface="Arial"/>
              <a:ea typeface="ＭＳ Ｐゴシック"/>
              <a:cs typeface="+mn-cs"/>
            </a:rPr>
            <a:t>Ingest</a:t>
          </a:r>
        </a:p>
      </dgm:t>
    </dgm:pt>
    <dgm:pt modelId="{40AB1000-FBD7-9546-9417-BB7186BC8DFE}" type="parTrans" cxnId="{B923CC6E-468A-6F48-BC30-195473CD2E50}">
      <dgm:prSet/>
      <dgm:spPr/>
      <dgm:t>
        <a:bodyPr/>
        <a:lstStyle/>
        <a:p>
          <a:endParaRPr lang="en-US"/>
        </a:p>
      </dgm:t>
    </dgm:pt>
    <dgm:pt modelId="{4DDAA3F9-C486-8F49-86F0-A46FE8F26ED0}" type="sibTrans" cxnId="{B923CC6E-468A-6F48-BC30-195473CD2E50}">
      <dgm:prSet/>
      <dgm:spPr/>
      <dgm:t>
        <a:bodyPr/>
        <a:lstStyle/>
        <a:p>
          <a:endParaRPr lang="en-US"/>
        </a:p>
      </dgm:t>
    </dgm:pt>
    <dgm:pt modelId="{D17944CB-69E6-6847-B4D3-1A85A3E9E220}">
      <dgm:prSet phldrT="[Text]" custT="1"/>
      <dgm:spPr>
        <a:xfrm>
          <a:off x="1633098" y="341865"/>
          <a:ext cx="3212401" cy="3212401"/>
        </a:xfrm>
        <a:prstGeom prst="pie">
          <a:avLst>
            <a:gd name="adj1" fmla="val 0"/>
            <a:gd name="adj2" fmla="val 54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gm:spPr>
      <dgm:t>
        <a:bodyPr lIns="0" tIns="0" rIns="0" bIns="0"/>
        <a:lstStyle/>
        <a:p>
          <a:r>
            <a:rPr lang="en-US" sz="1800" dirty="0">
              <a:solidFill>
                <a:srgbClr val="FFFFFF"/>
              </a:solidFill>
              <a:latin typeface="Arial"/>
              <a:ea typeface="ＭＳ Ｐゴシック"/>
              <a:cs typeface="+mn-cs"/>
            </a:rPr>
            <a:t>Persist</a:t>
          </a:r>
        </a:p>
      </dgm:t>
    </dgm:pt>
    <dgm:pt modelId="{7F248CF9-6374-3E4E-A3FD-35AD4FD01A88}" type="parTrans" cxnId="{71A1B50C-1793-334A-A853-7E6EAB805F6D}">
      <dgm:prSet/>
      <dgm:spPr/>
      <dgm:t>
        <a:bodyPr/>
        <a:lstStyle/>
        <a:p>
          <a:endParaRPr lang="en-US"/>
        </a:p>
      </dgm:t>
    </dgm:pt>
    <dgm:pt modelId="{315980C0-4C01-7C40-B334-8226FEC9BDED}" type="sibTrans" cxnId="{71A1B50C-1793-334A-A853-7E6EAB805F6D}">
      <dgm:prSet/>
      <dgm:spPr/>
      <dgm:t>
        <a:bodyPr/>
        <a:lstStyle/>
        <a:p>
          <a:endParaRPr lang="en-US"/>
        </a:p>
      </dgm:t>
    </dgm:pt>
    <dgm:pt modelId="{E9390D40-4D64-9D4E-B9EC-5E937048BF3F}">
      <dgm:prSet phldrT="[Text]" custT="1"/>
      <dgm:spPr>
        <a:xfrm>
          <a:off x="1525253" y="341865"/>
          <a:ext cx="3212401" cy="3212401"/>
        </a:xfrm>
        <a:prstGeom prst="pie">
          <a:avLst>
            <a:gd name="adj1" fmla="val 5400000"/>
            <a:gd name="adj2" fmla="val 108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gm:spPr>
      <dgm:t>
        <a:bodyPr lIns="0" tIns="0" rIns="0" bIns="0"/>
        <a:lstStyle/>
        <a:p>
          <a:r>
            <a:rPr lang="en-US" sz="1800" dirty="0">
              <a:solidFill>
                <a:srgbClr val="FFFFFF"/>
              </a:solidFill>
              <a:latin typeface="Arial"/>
              <a:ea typeface="ＭＳ Ｐゴシック"/>
              <a:cs typeface="+mn-cs"/>
            </a:rPr>
            <a:t>Analyze</a:t>
          </a:r>
        </a:p>
      </dgm:t>
    </dgm:pt>
    <dgm:pt modelId="{88EDFDCF-5649-AE47-992F-502085A14C61}" type="parTrans" cxnId="{0BB12198-3301-044B-A989-C7CA73E4185B}">
      <dgm:prSet/>
      <dgm:spPr/>
      <dgm:t>
        <a:bodyPr/>
        <a:lstStyle/>
        <a:p>
          <a:endParaRPr lang="en-US"/>
        </a:p>
      </dgm:t>
    </dgm:pt>
    <dgm:pt modelId="{A3168021-E37A-9A46-8626-319C9CF200AE}" type="sibTrans" cxnId="{0BB12198-3301-044B-A989-C7CA73E4185B}">
      <dgm:prSet/>
      <dgm:spPr/>
      <dgm:t>
        <a:bodyPr/>
        <a:lstStyle/>
        <a:p>
          <a:endParaRPr lang="en-US"/>
        </a:p>
      </dgm:t>
    </dgm:pt>
    <dgm:pt modelId="{4E3269FF-4CD4-4744-A38B-A3184F315838}">
      <dgm:prSet phldrT="[Text]" custT="1"/>
      <dgm:spPr>
        <a:xfrm>
          <a:off x="1525253" y="234020"/>
          <a:ext cx="3212401" cy="3212401"/>
        </a:xfrm>
        <a:prstGeom prst="pie">
          <a:avLst>
            <a:gd name="adj1" fmla="val 10800000"/>
            <a:gd name="adj2" fmla="val 162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gm:spPr>
      <dgm:t>
        <a:bodyPr lIns="0" tIns="0" rIns="0" bIns="0"/>
        <a:lstStyle/>
        <a:p>
          <a:r>
            <a:rPr lang="en-US" sz="1800" dirty="0">
              <a:solidFill>
                <a:srgbClr val="FFFFFF"/>
              </a:solidFill>
              <a:latin typeface="Arial"/>
              <a:ea typeface="ＭＳ Ｐゴシック"/>
              <a:cs typeface="+mn-cs"/>
            </a:rPr>
            <a:t>Deploy</a:t>
          </a:r>
        </a:p>
      </dgm:t>
    </dgm:pt>
    <dgm:pt modelId="{AFF4E80B-F0B2-B04D-8FE8-0B5B5AAE207D}" type="parTrans" cxnId="{76410F2E-D837-004E-87E1-E71C6661205D}">
      <dgm:prSet/>
      <dgm:spPr/>
      <dgm:t>
        <a:bodyPr/>
        <a:lstStyle/>
        <a:p>
          <a:endParaRPr lang="en-US"/>
        </a:p>
      </dgm:t>
    </dgm:pt>
    <dgm:pt modelId="{73D7B14B-5791-C746-87C8-571444D69BB7}" type="sibTrans" cxnId="{76410F2E-D837-004E-87E1-E71C6661205D}">
      <dgm:prSet/>
      <dgm:spPr/>
      <dgm:t>
        <a:bodyPr/>
        <a:lstStyle/>
        <a:p>
          <a:endParaRPr lang="en-US"/>
        </a:p>
      </dgm:t>
    </dgm:pt>
    <dgm:pt modelId="{7A9C2B2D-B455-4E45-B44B-225DE1C64128}" type="pres">
      <dgm:prSet presAssocID="{4F80C303-5156-134F-9C57-6492187CCB04}" presName="compositeShape" presStyleCnt="0">
        <dgm:presLayoutVars>
          <dgm:chMax val="7"/>
          <dgm:dir/>
          <dgm:resizeHandles val="exact"/>
        </dgm:presLayoutVars>
      </dgm:prSet>
      <dgm:spPr/>
      <dgm:t>
        <a:bodyPr/>
        <a:lstStyle/>
        <a:p>
          <a:endParaRPr lang="en-US"/>
        </a:p>
      </dgm:t>
    </dgm:pt>
    <dgm:pt modelId="{545C003F-CBDB-7B4C-BF0D-A9BE11E3B713}" type="pres">
      <dgm:prSet presAssocID="{4F80C303-5156-134F-9C57-6492187CCB04}" presName="wedge1" presStyleLbl="node1" presStyleIdx="0" presStyleCnt="4"/>
      <dgm:spPr/>
      <dgm:t>
        <a:bodyPr/>
        <a:lstStyle/>
        <a:p>
          <a:endParaRPr lang="en-US"/>
        </a:p>
      </dgm:t>
    </dgm:pt>
    <dgm:pt modelId="{562D60BD-ED40-1241-ACAF-4482C8CA50A0}" type="pres">
      <dgm:prSet presAssocID="{4F80C303-5156-134F-9C57-6492187CCB04}" presName="dummy1a" presStyleCnt="0"/>
      <dgm:spPr/>
    </dgm:pt>
    <dgm:pt modelId="{12406258-FC33-FE47-8833-9307DA6BE89A}" type="pres">
      <dgm:prSet presAssocID="{4F80C303-5156-134F-9C57-6492187CCB04}" presName="dummy1b" presStyleCnt="0"/>
      <dgm:spPr/>
    </dgm:pt>
    <dgm:pt modelId="{AF86BA5D-3A47-FE4E-A212-254B2A8194E6}" type="pres">
      <dgm:prSet presAssocID="{4F80C303-5156-134F-9C57-6492187CCB04}" presName="wedge1Tx" presStyleLbl="node1" presStyleIdx="0" presStyleCnt="4">
        <dgm:presLayoutVars>
          <dgm:chMax val="0"/>
          <dgm:chPref val="0"/>
          <dgm:bulletEnabled val="1"/>
        </dgm:presLayoutVars>
      </dgm:prSet>
      <dgm:spPr/>
      <dgm:t>
        <a:bodyPr/>
        <a:lstStyle/>
        <a:p>
          <a:endParaRPr lang="en-US"/>
        </a:p>
      </dgm:t>
    </dgm:pt>
    <dgm:pt modelId="{C47D93F3-0350-454C-8BFA-426FDE946902}" type="pres">
      <dgm:prSet presAssocID="{4F80C303-5156-134F-9C57-6492187CCB04}" presName="wedge2" presStyleLbl="node1" presStyleIdx="1" presStyleCnt="4"/>
      <dgm:spPr/>
      <dgm:t>
        <a:bodyPr/>
        <a:lstStyle/>
        <a:p>
          <a:endParaRPr lang="en-US"/>
        </a:p>
      </dgm:t>
    </dgm:pt>
    <dgm:pt modelId="{BEED0A12-F324-EA40-860C-562A01FA816D}" type="pres">
      <dgm:prSet presAssocID="{4F80C303-5156-134F-9C57-6492187CCB04}" presName="dummy2a" presStyleCnt="0"/>
      <dgm:spPr/>
    </dgm:pt>
    <dgm:pt modelId="{1D18C5E7-688B-F743-9A97-7ED6C61EDFD2}" type="pres">
      <dgm:prSet presAssocID="{4F80C303-5156-134F-9C57-6492187CCB04}" presName="dummy2b" presStyleCnt="0"/>
      <dgm:spPr/>
    </dgm:pt>
    <dgm:pt modelId="{A0A95AE3-EF5F-724F-8B9E-213A070AF700}" type="pres">
      <dgm:prSet presAssocID="{4F80C303-5156-134F-9C57-6492187CCB04}" presName="wedge2Tx" presStyleLbl="node1" presStyleIdx="1" presStyleCnt="4">
        <dgm:presLayoutVars>
          <dgm:chMax val="0"/>
          <dgm:chPref val="0"/>
          <dgm:bulletEnabled val="1"/>
        </dgm:presLayoutVars>
      </dgm:prSet>
      <dgm:spPr/>
      <dgm:t>
        <a:bodyPr/>
        <a:lstStyle/>
        <a:p>
          <a:endParaRPr lang="en-US"/>
        </a:p>
      </dgm:t>
    </dgm:pt>
    <dgm:pt modelId="{2C66DB78-9A86-B744-95F2-A3D57D1B2F4F}" type="pres">
      <dgm:prSet presAssocID="{4F80C303-5156-134F-9C57-6492187CCB04}" presName="wedge3" presStyleLbl="node1" presStyleIdx="2" presStyleCnt="4"/>
      <dgm:spPr/>
      <dgm:t>
        <a:bodyPr/>
        <a:lstStyle/>
        <a:p>
          <a:endParaRPr lang="en-US"/>
        </a:p>
      </dgm:t>
    </dgm:pt>
    <dgm:pt modelId="{0565096E-603F-B148-A01C-4A72F186A32A}" type="pres">
      <dgm:prSet presAssocID="{4F80C303-5156-134F-9C57-6492187CCB04}" presName="dummy3a" presStyleCnt="0"/>
      <dgm:spPr/>
    </dgm:pt>
    <dgm:pt modelId="{C1002636-5B96-F94D-B748-139717901DFB}" type="pres">
      <dgm:prSet presAssocID="{4F80C303-5156-134F-9C57-6492187CCB04}" presName="dummy3b" presStyleCnt="0"/>
      <dgm:spPr/>
    </dgm:pt>
    <dgm:pt modelId="{32242E53-2F00-F34E-99D7-57C547B22DDB}" type="pres">
      <dgm:prSet presAssocID="{4F80C303-5156-134F-9C57-6492187CCB04}" presName="wedge3Tx" presStyleLbl="node1" presStyleIdx="2" presStyleCnt="4">
        <dgm:presLayoutVars>
          <dgm:chMax val="0"/>
          <dgm:chPref val="0"/>
          <dgm:bulletEnabled val="1"/>
        </dgm:presLayoutVars>
      </dgm:prSet>
      <dgm:spPr/>
      <dgm:t>
        <a:bodyPr/>
        <a:lstStyle/>
        <a:p>
          <a:endParaRPr lang="en-US"/>
        </a:p>
      </dgm:t>
    </dgm:pt>
    <dgm:pt modelId="{3B4CBD8C-6182-C242-9DAB-4712CBD8510C}" type="pres">
      <dgm:prSet presAssocID="{4F80C303-5156-134F-9C57-6492187CCB04}" presName="wedge4" presStyleLbl="node1" presStyleIdx="3" presStyleCnt="4"/>
      <dgm:spPr/>
      <dgm:t>
        <a:bodyPr/>
        <a:lstStyle/>
        <a:p>
          <a:endParaRPr lang="en-US"/>
        </a:p>
      </dgm:t>
    </dgm:pt>
    <dgm:pt modelId="{DBD2EF0C-C881-A149-8AE0-ECC00E025911}" type="pres">
      <dgm:prSet presAssocID="{4F80C303-5156-134F-9C57-6492187CCB04}" presName="dummy4a" presStyleCnt="0"/>
      <dgm:spPr/>
    </dgm:pt>
    <dgm:pt modelId="{BFD50099-B622-1043-97E6-937A18C70F8B}" type="pres">
      <dgm:prSet presAssocID="{4F80C303-5156-134F-9C57-6492187CCB04}" presName="dummy4b" presStyleCnt="0"/>
      <dgm:spPr/>
    </dgm:pt>
    <dgm:pt modelId="{388897F0-AE89-674E-8A6D-1769DB11E042}" type="pres">
      <dgm:prSet presAssocID="{4F80C303-5156-134F-9C57-6492187CCB04}" presName="wedge4Tx" presStyleLbl="node1" presStyleIdx="3" presStyleCnt="4">
        <dgm:presLayoutVars>
          <dgm:chMax val="0"/>
          <dgm:chPref val="0"/>
          <dgm:bulletEnabled val="1"/>
        </dgm:presLayoutVars>
      </dgm:prSet>
      <dgm:spPr/>
      <dgm:t>
        <a:bodyPr/>
        <a:lstStyle/>
        <a:p>
          <a:endParaRPr lang="en-US"/>
        </a:p>
      </dgm:t>
    </dgm:pt>
    <dgm:pt modelId="{E67A7350-5418-7E48-ADA9-97B18535084C}" type="pres">
      <dgm:prSet presAssocID="{4DDAA3F9-C486-8F49-86F0-A46FE8F26ED0}" presName="arrowWedge1" presStyleLbl="fgSibTrans2D1" presStyleIdx="0" presStyleCnt="4"/>
      <dgm:spPr>
        <a:xfrm>
          <a:off x="1434235" y="35157"/>
          <a:ext cx="3610127" cy="3610127"/>
        </a:xfrm>
        <a:prstGeom prst="circularArrow">
          <a:avLst>
            <a:gd name="adj1" fmla="val 5085"/>
            <a:gd name="adj2" fmla="val 327528"/>
            <a:gd name="adj3" fmla="val 21272472"/>
            <a:gd name="adj4" fmla="val 16200000"/>
            <a:gd name="adj5" fmla="val 5932"/>
          </a:avLst>
        </a:prstGeom>
        <a:solidFill>
          <a:srgbClr val="007DAD">
            <a:tint val="60000"/>
            <a:hueOff val="0"/>
            <a:satOff val="0"/>
            <a:lumOff val="0"/>
            <a:alphaOff val="0"/>
          </a:srgbClr>
        </a:solidFill>
        <a:ln>
          <a:noFill/>
        </a:ln>
        <a:effectLst/>
      </dgm:spPr>
    </dgm:pt>
    <dgm:pt modelId="{40B82BF5-AB7A-5741-909F-6946AC8B63B3}" type="pres">
      <dgm:prSet presAssocID="{315980C0-4C01-7C40-B334-8226FEC9BDED}" presName="arrowWedge2" presStyleLbl="fgSibTrans2D1" presStyleIdx="1" presStyleCnt="4"/>
      <dgm:spPr>
        <a:xfrm>
          <a:off x="1434235" y="143002"/>
          <a:ext cx="3610127" cy="3610127"/>
        </a:xfrm>
        <a:prstGeom prst="circularArrow">
          <a:avLst>
            <a:gd name="adj1" fmla="val 5085"/>
            <a:gd name="adj2" fmla="val 327528"/>
            <a:gd name="adj3" fmla="val 5072472"/>
            <a:gd name="adj4" fmla="val 0"/>
            <a:gd name="adj5" fmla="val 5932"/>
          </a:avLst>
        </a:prstGeom>
        <a:solidFill>
          <a:srgbClr val="007DAD">
            <a:tint val="60000"/>
            <a:hueOff val="0"/>
            <a:satOff val="0"/>
            <a:lumOff val="0"/>
            <a:alphaOff val="0"/>
          </a:srgbClr>
        </a:solidFill>
        <a:ln>
          <a:noFill/>
        </a:ln>
        <a:effectLst/>
      </dgm:spPr>
    </dgm:pt>
    <dgm:pt modelId="{E620FE4A-A287-F140-A3AC-8740160AD05D}" type="pres">
      <dgm:prSet presAssocID="{A3168021-E37A-9A46-8626-319C9CF200AE}" presName="arrowWedge3" presStyleLbl="fgSibTrans2D1" presStyleIdx="2" presStyleCnt="4"/>
      <dgm:spPr>
        <a:xfrm>
          <a:off x="1326390" y="143002"/>
          <a:ext cx="3610127" cy="3610127"/>
        </a:xfrm>
        <a:prstGeom prst="circularArrow">
          <a:avLst>
            <a:gd name="adj1" fmla="val 5085"/>
            <a:gd name="adj2" fmla="val 327528"/>
            <a:gd name="adj3" fmla="val 10472472"/>
            <a:gd name="adj4" fmla="val 5400000"/>
            <a:gd name="adj5" fmla="val 5932"/>
          </a:avLst>
        </a:prstGeom>
        <a:solidFill>
          <a:srgbClr val="007DAD">
            <a:tint val="60000"/>
            <a:hueOff val="0"/>
            <a:satOff val="0"/>
            <a:lumOff val="0"/>
            <a:alphaOff val="0"/>
          </a:srgbClr>
        </a:solidFill>
        <a:ln>
          <a:noFill/>
        </a:ln>
        <a:effectLst/>
      </dgm:spPr>
    </dgm:pt>
    <dgm:pt modelId="{27B87598-9255-CE47-B054-D1675C8CE680}" type="pres">
      <dgm:prSet presAssocID="{73D7B14B-5791-C746-87C8-571444D69BB7}" presName="arrowWedge4" presStyleLbl="fgSibTrans2D1" presStyleIdx="3" presStyleCnt="4"/>
      <dgm:spPr>
        <a:xfrm>
          <a:off x="1326390" y="35157"/>
          <a:ext cx="3610127" cy="3610127"/>
        </a:xfrm>
        <a:prstGeom prst="circularArrow">
          <a:avLst>
            <a:gd name="adj1" fmla="val 5085"/>
            <a:gd name="adj2" fmla="val 327528"/>
            <a:gd name="adj3" fmla="val 15872472"/>
            <a:gd name="adj4" fmla="val 10800000"/>
            <a:gd name="adj5" fmla="val 5932"/>
          </a:avLst>
        </a:prstGeom>
        <a:solidFill>
          <a:srgbClr val="007DAD">
            <a:tint val="60000"/>
            <a:hueOff val="0"/>
            <a:satOff val="0"/>
            <a:lumOff val="0"/>
            <a:alphaOff val="0"/>
          </a:srgbClr>
        </a:solidFill>
        <a:ln>
          <a:noFill/>
        </a:ln>
        <a:effectLst/>
      </dgm:spPr>
    </dgm:pt>
  </dgm:ptLst>
  <dgm:cxnLst>
    <dgm:cxn modelId="{052BC7E5-EA60-4AD6-B466-00AF8F9E3BE5}" type="presOf" srcId="{E9390D40-4D64-9D4E-B9EC-5E937048BF3F}" destId="{32242E53-2F00-F34E-99D7-57C547B22DDB}" srcOrd="1" destOrd="0" presId="urn:microsoft.com/office/officeart/2005/8/layout/cycle8"/>
    <dgm:cxn modelId="{1D034DD1-0DDA-491E-904A-5899B60F84E1}" type="presOf" srcId="{D17944CB-69E6-6847-B4D3-1A85A3E9E220}" destId="{C47D93F3-0350-454C-8BFA-426FDE946902}" srcOrd="0" destOrd="0" presId="urn:microsoft.com/office/officeart/2005/8/layout/cycle8"/>
    <dgm:cxn modelId="{D537FAC0-A8F2-4763-9E27-B9F1AB5C532D}" type="presOf" srcId="{58B264D7-E81B-6041-9F4E-1A9F290A8B9A}" destId="{AF86BA5D-3A47-FE4E-A212-254B2A8194E6}" srcOrd="1" destOrd="0" presId="urn:microsoft.com/office/officeart/2005/8/layout/cycle8"/>
    <dgm:cxn modelId="{7C57DF48-25C5-4B8E-B167-C75800E93F2D}" type="presOf" srcId="{E9390D40-4D64-9D4E-B9EC-5E937048BF3F}" destId="{2C66DB78-9A86-B744-95F2-A3D57D1B2F4F}" srcOrd="0" destOrd="0" presId="urn:microsoft.com/office/officeart/2005/8/layout/cycle8"/>
    <dgm:cxn modelId="{0BB12198-3301-044B-A989-C7CA73E4185B}" srcId="{4F80C303-5156-134F-9C57-6492187CCB04}" destId="{E9390D40-4D64-9D4E-B9EC-5E937048BF3F}" srcOrd="2" destOrd="0" parTransId="{88EDFDCF-5649-AE47-992F-502085A14C61}" sibTransId="{A3168021-E37A-9A46-8626-319C9CF200AE}"/>
    <dgm:cxn modelId="{2057800B-B888-4C5C-A183-20481BB69C78}" type="presOf" srcId="{4E3269FF-4CD4-4744-A38B-A3184F315838}" destId="{388897F0-AE89-674E-8A6D-1769DB11E042}" srcOrd="1" destOrd="0" presId="urn:microsoft.com/office/officeart/2005/8/layout/cycle8"/>
    <dgm:cxn modelId="{76410F2E-D837-004E-87E1-E71C6661205D}" srcId="{4F80C303-5156-134F-9C57-6492187CCB04}" destId="{4E3269FF-4CD4-4744-A38B-A3184F315838}" srcOrd="3" destOrd="0" parTransId="{AFF4E80B-F0B2-B04D-8FE8-0B5B5AAE207D}" sibTransId="{73D7B14B-5791-C746-87C8-571444D69BB7}"/>
    <dgm:cxn modelId="{33013D4C-2DA5-4FAB-8C85-D924CE936356}" type="presOf" srcId="{4E3269FF-4CD4-4744-A38B-A3184F315838}" destId="{3B4CBD8C-6182-C242-9DAB-4712CBD8510C}" srcOrd="0" destOrd="0" presId="urn:microsoft.com/office/officeart/2005/8/layout/cycle8"/>
    <dgm:cxn modelId="{ECB65110-2480-403E-9E60-4C9952738393}" type="presOf" srcId="{D17944CB-69E6-6847-B4D3-1A85A3E9E220}" destId="{A0A95AE3-EF5F-724F-8B9E-213A070AF700}" srcOrd="1" destOrd="0" presId="urn:microsoft.com/office/officeart/2005/8/layout/cycle8"/>
    <dgm:cxn modelId="{599126EB-6CBD-4C32-A069-4A959816264D}" type="presOf" srcId="{4F80C303-5156-134F-9C57-6492187CCB04}" destId="{7A9C2B2D-B455-4E45-B44B-225DE1C64128}" srcOrd="0" destOrd="0" presId="urn:microsoft.com/office/officeart/2005/8/layout/cycle8"/>
    <dgm:cxn modelId="{71A1B50C-1793-334A-A853-7E6EAB805F6D}" srcId="{4F80C303-5156-134F-9C57-6492187CCB04}" destId="{D17944CB-69E6-6847-B4D3-1A85A3E9E220}" srcOrd="1" destOrd="0" parTransId="{7F248CF9-6374-3E4E-A3FD-35AD4FD01A88}" sibTransId="{315980C0-4C01-7C40-B334-8226FEC9BDED}"/>
    <dgm:cxn modelId="{B923CC6E-468A-6F48-BC30-195473CD2E50}" srcId="{4F80C303-5156-134F-9C57-6492187CCB04}" destId="{58B264D7-E81B-6041-9F4E-1A9F290A8B9A}" srcOrd="0" destOrd="0" parTransId="{40AB1000-FBD7-9546-9417-BB7186BC8DFE}" sibTransId="{4DDAA3F9-C486-8F49-86F0-A46FE8F26ED0}"/>
    <dgm:cxn modelId="{D5C8D903-EA17-4716-AA65-65D2429326F7}" type="presOf" srcId="{58B264D7-E81B-6041-9F4E-1A9F290A8B9A}" destId="{545C003F-CBDB-7B4C-BF0D-A9BE11E3B713}" srcOrd="0" destOrd="0" presId="urn:microsoft.com/office/officeart/2005/8/layout/cycle8"/>
    <dgm:cxn modelId="{BB18FD1C-5BAB-4FFE-93A9-AA39EDC4E819}" type="presParOf" srcId="{7A9C2B2D-B455-4E45-B44B-225DE1C64128}" destId="{545C003F-CBDB-7B4C-BF0D-A9BE11E3B713}" srcOrd="0" destOrd="0" presId="urn:microsoft.com/office/officeart/2005/8/layout/cycle8"/>
    <dgm:cxn modelId="{0DDF5A65-3F71-4262-BB04-FFF805CB9216}" type="presParOf" srcId="{7A9C2B2D-B455-4E45-B44B-225DE1C64128}" destId="{562D60BD-ED40-1241-ACAF-4482C8CA50A0}" srcOrd="1" destOrd="0" presId="urn:microsoft.com/office/officeart/2005/8/layout/cycle8"/>
    <dgm:cxn modelId="{B47E2960-20D3-43F5-A433-41A64A8B740B}" type="presParOf" srcId="{7A9C2B2D-B455-4E45-B44B-225DE1C64128}" destId="{12406258-FC33-FE47-8833-9307DA6BE89A}" srcOrd="2" destOrd="0" presId="urn:microsoft.com/office/officeart/2005/8/layout/cycle8"/>
    <dgm:cxn modelId="{341D00A6-F951-4E96-B992-F77C309D17BB}" type="presParOf" srcId="{7A9C2B2D-B455-4E45-B44B-225DE1C64128}" destId="{AF86BA5D-3A47-FE4E-A212-254B2A8194E6}" srcOrd="3" destOrd="0" presId="urn:microsoft.com/office/officeart/2005/8/layout/cycle8"/>
    <dgm:cxn modelId="{B38AF152-2D93-42F2-BA44-188F9C16A967}" type="presParOf" srcId="{7A9C2B2D-B455-4E45-B44B-225DE1C64128}" destId="{C47D93F3-0350-454C-8BFA-426FDE946902}" srcOrd="4" destOrd="0" presId="urn:microsoft.com/office/officeart/2005/8/layout/cycle8"/>
    <dgm:cxn modelId="{5A8C87F6-E3A3-4240-8592-3DEC93D748FA}" type="presParOf" srcId="{7A9C2B2D-B455-4E45-B44B-225DE1C64128}" destId="{BEED0A12-F324-EA40-860C-562A01FA816D}" srcOrd="5" destOrd="0" presId="urn:microsoft.com/office/officeart/2005/8/layout/cycle8"/>
    <dgm:cxn modelId="{BDB99671-B0BF-411D-8EFB-BF20577BD021}" type="presParOf" srcId="{7A9C2B2D-B455-4E45-B44B-225DE1C64128}" destId="{1D18C5E7-688B-F743-9A97-7ED6C61EDFD2}" srcOrd="6" destOrd="0" presId="urn:microsoft.com/office/officeart/2005/8/layout/cycle8"/>
    <dgm:cxn modelId="{AE0DE13A-263F-42D8-B66A-10A3E653FE9B}" type="presParOf" srcId="{7A9C2B2D-B455-4E45-B44B-225DE1C64128}" destId="{A0A95AE3-EF5F-724F-8B9E-213A070AF700}" srcOrd="7" destOrd="0" presId="urn:microsoft.com/office/officeart/2005/8/layout/cycle8"/>
    <dgm:cxn modelId="{69538F24-8186-428D-A935-49E8D16CC723}" type="presParOf" srcId="{7A9C2B2D-B455-4E45-B44B-225DE1C64128}" destId="{2C66DB78-9A86-B744-95F2-A3D57D1B2F4F}" srcOrd="8" destOrd="0" presId="urn:microsoft.com/office/officeart/2005/8/layout/cycle8"/>
    <dgm:cxn modelId="{3168EEB1-94C1-4806-AC36-4F0F569FFB94}" type="presParOf" srcId="{7A9C2B2D-B455-4E45-B44B-225DE1C64128}" destId="{0565096E-603F-B148-A01C-4A72F186A32A}" srcOrd="9" destOrd="0" presId="urn:microsoft.com/office/officeart/2005/8/layout/cycle8"/>
    <dgm:cxn modelId="{63462AAD-ABFD-4F43-8F5A-8F8DC91D7E07}" type="presParOf" srcId="{7A9C2B2D-B455-4E45-B44B-225DE1C64128}" destId="{C1002636-5B96-F94D-B748-139717901DFB}" srcOrd="10" destOrd="0" presId="urn:microsoft.com/office/officeart/2005/8/layout/cycle8"/>
    <dgm:cxn modelId="{9B66959A-BC7C-4336-85A1-9D9D90E0D7D3}" type="presParOf" srcId="{7A9C2B2D-B455-4E45-B44B-225DE1C64128}" destId="{32242E53-2F00-F34E-99D7-57C547B22DDB}" srcOrd="11" destOrd="0" presId="urn:microsoft.com/office/officeart/2005/8/layout/cycle8"/>
    <dgm:cxn modelId="{1F480A22-0D27-4945-81D5-45ECE9A5D0A0}" type="presParOf" srcId="{7A9C2B2D-B455-4E45-B44B-225DE1C64128}" destId="{3B4CBD8C-6182-C242-9DAB-4712CBD8510C}" srcOrd="12" destOrd="0" presId="urn:microsoft.com/office/officeart/2005/8/layout/cycle8"/>
    <dgm:cxn modelId="{0AD60B44-660D-43B6-92E4-71794E0FA1DC}" type="presParOf" srcId="{7A9C2B2D-B455-4E45-B44B-225DE1C64128}" destId="{DBD2EF0C-C881-A149-8AE0-ECC00E025911}" srcOrd="13" destOrd="0" presId="urn:microsoft.com/office/officeart/2005/8/layout/cycle8"/>
    <dgm:cxn modelId="{A63C79CE-9430-495E-B89E-A72C622F6FBC}" type="presParOf" srcId="{7A9C2B2D-B455-4E45-B44B-225DE1C64128}" destId="{BFD50099-B622-1043-97E6-937A18C70F8B}" srcOrd="14" destOrd="0" presId="urn:microsoft.com/office/officeart/2005/8/layout/cycle8"/>
    <dgm:cxn modelId="{2978C9DD-BFAD-42A9-86A4-50D405B4B4C2}" type="presParOf" srcId="{7A9C2B2D-B455-4E45-B44B-225DE1C64128}" destId="{388897F0-AE89-674E-8A6D-1769DB11E042}" srcOrd="15" destOrd="0" presId="urn:microsoft.com/office/officeart/2005/8/layout/cycle8"/>
    <dgm:cxn modelId="{888E5D5F-3487-4D28-B0B3-4E26D5ED474D}" type="presParOf" srcId="{7A9C2B2D-B455-4E45-B44B-225DE1C64128}" destId="{E67A7350-5418-7E48-ADA9-97B18535084C}" srcOrd="16" destOrd="0" presId="urn:microsoft.com/office/officeart/2005/8/layout/cycle8"/>
    <dgm:cxn modelId="{41FCC547-C7DC-42F2-A6D7-0432039A79CA}" type="presParOf" srcId="{7A9C2B2D-B455-4E45-B44B-225DE1C64128}" destId="{40B82BF5-AB7A-5741-909F-6946AC8B63B3}" srcOrd="17" destOrd="0" presId="urn:microsoft.com/office/officeart/2005/8/layout/cycle8"/>
    <dgm:cxn modelId="{2119ABBC-0093-4379-8C24-AFBD76FD66E7}" type="presParOf" srcId="{7A9C2B2D-B455-4E45-B44B-225DE1C64128}" destId="{E620FE4A-A287-F140-A3AC-8740160AD05D}" srcOrd="18" destOrd="0" presId="urn:microsoft.com/office/officeart/2005/8/layout/cycle8"/>
    <dgm:cxn modelId="{ADA308AF-64DD-4188-9C02-7E6F1DEE8204}" type="presParOf" srcId="{7A9C2B2D-B455-4E45-B44B-225DE1C64128}" destId="{27B87598-9255-CE47-B054-D1675C8CE68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6CA84-480F-5847-9CCD-501A18124120}" type="doc">
      <dgm:prSet loTypeId="urn:microsoft.com/office/officeart/2005/8/layout/chevron1" loCatId="" qsTypeId="urn:microsoft.com/office/officeart/2005/8/quickstyle/simple4" qsCatId="simple" csTypeId="urn:microsoft.com/office/officeart/2005/8/colors/accent1_5" csCatId="accent1" phldr="1"/>
      <dgm:spPr/>
    </dgm:pt>
    <dgm:pt modelId="{AB121290-B4F8-C346-84A0-D4694901D4A8}">
      <dgm:prSet phldrT="[Text]" custT="1"/>
      <dgm:spPr>
        <a:xfrm>
          <a:off x="109"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Extract Data</a:t>
          </a:r>
        </a:p>
      </dgm:t>
    </dgm:pt>
    <dgm:pt modelId="{7FE08A62-12E6-7A44-9750-134A454F8FE2}" type="parTrans" cxnId="{EDB79DBD-F86B-A648-A71B-6F36CFD9CD70}">
      <dgm:prSet/>
      <dgm:spPr/>
      <dgm:t>
        <a:bodyPr/>
        <a:lstStyle/>
        <a:p>
          <a:endParaRPr lang="en-US"/>
        </a:p>
      </dgm:t>
    </dgm:pt>
    <dgm:pt modelId="{7A6A37BC-4B28-0044-90CD-FD6907C7FF86}" type="sibTrans" cxnId="{EDB79DBD-F86B-A648-A71B-6F36CFD9CD70}">
      <dgm:prSet/>
      <dgm:spPr/>
      <dgm:t>
        <a:bodyPr/>
        <a:lstStyle/>
        <a:p>
          <a:endParaRPr lang="en-US"/>
        </a:p>
      </dgm:t>
    </dgm:pt>
    <dgm:pt modelId="{9ECD5287-992D-9740-AD22-B966F5547A70}">
      <dgm:prSet custT="1"/>
      <dgm:spPr>
        <a:xfrm>
          <a:off x="1964192"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Build models</a:t>
          </a:r>
        </a:p>
      </dgm:t>
    </dgm:pt>
    <dgm:pt modelId="{D1D1240E-A56E-E443-BC8B-1E16B928D8BE}" type="parTrans" cxnId="{1EE6B10C-47CD-DE42-BF4D-F3D2297F0D6A}">
      <dgm:prSet/>
      <dgm:spPr/>
      <dgm:t>
        <a:bodyPr/>
        <a:lstStyle/>
        <a:p>
          <a:endParaRPr lang="en-US"/>
        </a:p>
      </dgm:t>
    </dgm:pt>
    <dgm:pt modelId="{2C274D8F-3ADA-C941-8982-2CE396B06209}" type="sibTrans" cxnId="{1EE6B10C-47CD-DE42-BF4D-F3D2297F0D6A}">
      <dgm:prSet/>
      <dgm:spPr/>
      <dgm:t>
        <a:bodyPr/>
        <a:lstStyle/>
        <a:p>
          <a:endParaRPr lang="en-US"/>
        </a:p>
      </dgm:t>
    </dgm:pt>
    <dgm:pt modelId="{EDAA2244-86D7-4D48-8407-A8896FE94E51}">
      <dgm:prSet custT="1"/>
      <dgm:spPr>
        <a:xfrm>
          <a:off x="5892359"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Use models</a:t>
          </a:r>
        </a:p>
      </dgm:t>
    </dgm:pt>
    <dgm:pt modelId="{02F879CD-B37E-234D-A5BF-EF0D6E18436F}" type="parTrans" cxnId="{7C8BFCBD-3C5C-7641-85D7-DB2D510279D8}">
      <dgm:prSet/>
      <dgm:spPr/>
      <dgm:t>
        <a:bodyPr/>
        <a:lstStyle/>
        <a:p>
          <a:endParaRPr lang="en-US"/>
        </a:p>
      </dgm:t>
    </dgm:pt>
    <dgm:pt modelId="{54726B30-6042-DD41-AACB-DA2ACD9A7393}" type="sibTrans" cxnId="{7C8BFCBD-3C5C-7641-85D7-DB2D510279D8}">
      <dgm:prSet/>
      <dgm:spPr/>
      <dgm:t>
        <a:bodyPr/>
        <a:lstStyle/>
        <a:p>
          <a:endParaRPr lang="en-US"/>
        </a:p>
      </dgm:t>
    </dgm:pt>
    <dgm:pt modelId="{799C0922-5BF1-C648-B7D6-0F20C211217B}">
      <dgm:prSet custT="1"/>
      <dgm:spPr>
        <a:xfrm>
          <a:off x="2946234"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Train Models</a:t>
          </a:r>
        </a:p>
      </dgm:t>
    </dgm:pt>
    <dgm:pt modelId="{7E8A77BE-40EC-6D4F-A21B-3447863506E0}" type="parTrans" cxnId="{8FE42E6D-8BF0-3741-844F-5FAC342AE197}">
      <dgm:prSet/>
      <dgm:spPr/>
      <dgm:t>
        <a:bodyPr/>
        <a:lstStyle/>
        <a:p>
          <a:endParaRPr lang="en-US"/>
        </a:p>
      </dgm:t>
    </dgm:pt>
    <dgm:pt modelId="{748E4135-8F51-784E-B312-1BB99BD4052C}" type="sibTrans" cxnId="{8FE42E6D-8BF0-3741-844F-5FAC342AE197}">
      <dgm:prSet/>
      <dgm:spPr/>
      <dgm:t>
        <a:bodyPr/>
        <a:lstStyle/>
        <a:p>
          <a:endParaRPr lang="en-US"/>
        </a:p>
      </dgm:t>
    </dgm:pt>
    <dgm:pt modelId="{0C0DB901-2719-2E41-8A93-3FB2B22B160E}">
      <dgm:prSet custT="1"/>
      <dgm:spPr>
        <a:xfrm>
          <a:off x="982150"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Prepare Data</a:t>
          </a:r>
        </a:p>
      </dgm:t>
    </dgm:pt>
    <dgm:pt modelId="{56F354B6-5620-094F-BECC-F5D3F249B992}" type="parTrans" cxnId="{01681152-0503-0745-A98A-438C4358887D}">
      <dgm:prSet/>
      <dgm:spPr/>
      <dgm:t>
        <a:bodyPr/>
        <a:lstStyle/>
        <a:p>
          <a:endParaRPr lang="en-US"/>
        </a:p>
      </dgm:t>
    </dgm:pt>
    <dgm:pt modelId="{1CE508C2-4384-7944-9DED-16B12895FB9E}" type="sibTrans" cxnId="{01681152-0503-0745-A98A-438C4358887D}">
      <dgm:prSet/>
      <dgm:spPr/>
      <dgm:t>
        <a:bodyPr/>
        <a:lstStyle/>
        <a:p>
          <a:endParaRPr lang="en-US"/>
        </a:p>
      </dgm:t>
    </dgm:pt>
    <dgm:pt modelId="{CF446817-F9F6-A444-95A7-50AAE3528553}">
      <dgm:prSet custT="1"/>
      <dgm:spPr>
        <a:xfrm>
          <a:off x="3928276" y="569453"/>
          <a:ext cx="1091157" cy="436463"/>
        </a:xfrm>
        <a:solidFill>
          <a:srgbClr val="7CC7FF">
            <a:lumMod val="50000"/>
          </a:srgbClr>
        </a:solidFill>
        <a:ln w="12700">
          <a:solidFill>
            <a:srgbClr val="323232"/>
          </a:solidFill>
        </a:ln>
        <a:effectLst/>
      </dgm:spPr>
      <dgm:t>
        <a:bodyPr/>
        <a:lstStyle/>
        <a:p>
          <a:pPr>
            <a:buNone/>
          </a:pPr>
          <a:r>
            <a:rPr lang="en-US" sz="1200" spc="-30" baseline="0" dirty="0">
              <a:solidFill>
                <a:srgbClr val="FFFFFF"/>
              </a:solidFill>
              <a:latin typeface="+mn-lt"/>
              <a:ea typeface="+mn-ea"/>
              <a:cs typeface="+mn-cs"/>
            </a:rPr>
            <a:t>Evaluate</a:t>
          </a:r>
        </a:p>
      </dgm:t>
    </dgm:pt>
    <dgm:pt modelId="{3266607B-D1FF-934D-A634-3ABB8C8182BB}" type="parTrans" cxnId="{626F38D6-1613-F84E-8244-67C7AD5170CB}">
      <dgm:prSet/>
      <dgm:spPr/>
      <dgm:t>
        <a:bodyPr/>
        <a:lstStyle/>
        <a:p>
          <a:endParaRPr lang="en-US"/>
        </a:p>
      </dgm:t>
    </dgm:pt>
    <dgm:pt modelId="{449DB387-C815-5740-965B-26F0FECFDAD9}" type="sibTrans" cxnId="{626F38D6-1613-F84E-8244-67C7AD5170CB}">
      <dgm:prSet/>
      <dgm:spPr/>
      <dgm:t>
        <a:bodyPr/>
        <a:lstStyle/>
        <a:p>
          <a:endParaRPr lang="en-US"/>
        </a:p>
      </dgm:t>
    </dgm:pt>
    <dgm:pt modelId="{2FBCD692-0B5F-6D48-8233-25C186C3B9C2}">
      <dgm:prSet custT="1"/>
      <dgm:spPr>
        <a:xfrm>
          <a:off x="4910318"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Deploy</a:t>
          </a:r>
        </a:p>
      </dgm:t>
    </dgm:pt>
    <dgm:pt modelId="{7A95C72A-ACFF-C343-8B3F-7B7CB42E31B5}" type="parTrans" cxnId="{E1BFCF31-8ACB-1145-8DD8-400298222991}">
      <dgm:prSet/>
      <dgm:spPr/>
      <dgm:t>
        <a:bodyPr/>
        <a:lstStyle/>
        <a:p>
          <a:endParaRPr lang="en-US"/>
        </a:p>
      </dgm:t>
    </dgm:pt>
    <dgm:pt modelId="{5C43C5FD-A2D8-0E43-8845-C6D13336A1A7}" type="sibTrans" cxnId="{E1BFCF31-8ACB-1145-8DD8-400298222991}">
      <dgm:prSet/>
      <dgm:spPr/>
      <dgm:t>
        <a:bodyPr/>
        <a:lstStyle/>
        <a:p>
          <a:endParaRPr lang="en-US"/>
        </a:p>
      </dgm:t>
    </dgm:pt>
    <dgm:pt modelId="{FF7B93BA-A4B8-3E4C-9C34-1933E6A08549}">
      <dgm:prSet custT="1"/>
      <dgm:spPr>
        <a:xfrm>
          <a:off x="6874401" y="569453"/>
          <a:ext cx="1091157" cy="436463"/>
        </a:xfrm>
        <a:solidFill>
          <a:srgbClr val="7CC7FF">
            <a:lumMod val="50000"/>
          </a:srgbClr>
        </a:solidFill>
        <a:ln w="12700">
          <a:solidFill>
            <a:srgbClr val="323232"/>
          </a:solidFill>
        </a:ln>
        <a:effectLst/>
      </dgm:spPr>
      <dgm:t>
        <a:bodyPr/>
        <a:lstStyle/>
        <a:p>
          <a:pPr>
            <a:buNone/>
          </a:pPr>
          <a:r>
            <a:rPr lang="en-US" sz="1200" spc="-50" baseline="0" dirty="0">
              <a:solidFill>
                <a:srgbClr val="FFFFFF"/>
              </a:solidFill>
              <a:latin typeface="+mn-lt"/>
              <a:ea typeface="+mn-ea"/>
              <a:cs typeface="+mn-cs"/>
            </a:rPr>
            <a:t>Monetize</a:t>
          </a:r>
          <a:br>
            <a:rPr lang="en-US" sz="1200" spc="-50" baseline="0" dirty="0">
              <a:solidFill>
                <a:srgbClr val="FFFFFF"/>
              </a:solidFill>
              <a:latin typeface="+mn-lt"/>
              <a:ea typeface="+mn-ea"/>
              <a:cs typeface="+mn-cs"/>
            </a:rPr>
          </a:br>
          <a:r>
            <a:rPr lang="en-US" sz="1200" spc="-50" baseline="0" dirty="0">
              <a:solidFill>
                <a:srgbClr val="FFFFFF"/>
              </a:solidFill>
              <a:latin typeface="+mn-lt"/>
              <a:ea typeface="+mn-ea"/>
              <a:cs typeface="+mn-cs"/>
            </a:rPr>
            <a:t>$$$</a:t>
          </a:r>
        </a:p>
      </dgm:t>
    </dgm:pt>
    <dgm:pt modelId="{992E24C2-17C4-2A41-A99B-F35054904481}" type="parTrans" cxnId="{D9CFDA99-5092-304B-AECF-3C5583F5C7ED}">
      <dgm:prSet/>
      <dgm:spPr/>
      <dgm:t>
        <a:bodyPr/>
        <a:lstStyle/>
        <a:p>
          <a:endParaRPr lang="en-US"/>
        </a:p>
      </dgm:t>
    </dgm:pt>
    <dgm:pt modelId="{09DC117E-3BE8-4041-8BDA-C17D0938BBC3}" type="sibTrans" cxnId="{D9CFDA99-5092-304B-AECF-3C5583F5C7ED}">
      <dgm:prSet/>
      <dgm:spPr/>
      <dgm:t>
        <a:bodyPr/>
        <a:lstStyle/>
        <a:p>
          <a:endParaRPr lang="en-US"/>
        </a:p>
      </dgm:t>
    </dgm:pt>
    <dgm:pt modelId="{46BAC36F-D3F0-354F-ABEA-3C4873880DA4}">
      <dgm:prSet custT="1"/>
      <dgm:spPr>
        <a:xfrm>
          <a:off x="7856443"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Monitor</a:t>
          </a:r>
        </a:p>
      </dgm:t>
    </dgm:pt>
    <dgm:pt modelId="{8D37337A-BCE7-C846-BA43-64BCC429799E}" type="parTrans" cxnId="{FF50AB3D-B6AC-8141-A1C1-460A00511D6E}">
      <dgm:prSet/>
      <dgm:spPr/>
      <dgm:t>
        <a:bodyPr/>
        <a:lstStyle/>
        <a:p>
          <a:endParaRPr lang="en-US"/>
        </a:p>
      </dgm:t>
    </dgm:pt>
    <dgm:pt modelId="{EBD95958-03A3-A64E-AC5D-92C5A448177A}" type="sibTrans" cxnId="{FF50AB3D-B6AC-8141-A1C1-460A00511D6E}">
      <dgm:prSet/>
      <dgm:spPr/>
      <dgm:t>
        <a:bodyPr/>
        <a:lstStyle/>
        <a:p>
          <a:endParaRPr lang="en-US"/>
        </a:p>
      </dgm:t>
    </dgm:pt>
    <dgm:pt modelId="{ABFA1CC4-FEAB-B449-81BA-1485F9EB4BE5}" type="pres">
      <dgm:prSet presAssocID="{F646CA84-480F-5847-9CCD-501A18124120}" presName="Name0" presStyleCnt="0">
        <dgm:presLayoutVars>
          <dgm:dir/>
          <dgm:animLvl val="lvl"/>
          <dgm:resizeHandles val="exact"/>
        </dgm:presLayoutVars>
      </dgm:prSet>
      <dgm:spPr/>
    </dgm:pt>
    <dgm:pt modelId="{9050FE37-9A77-EE42-A88C-EFE88F1FD29F}" type="pres">
      <dgm:prSet presAssocID="{AB121290-B4F8-C346-84A0-D4694901D4A8}" presName="parTxOnly" presStyleLbl="node1" presStyleIdx="0" presStyleCnt="9">
        <dgm:presLayoutVars>
          <dgm:chMax val="0"/>
          <dgm:chPref val="0"/>
          <dgm:bulletEnabled val="1"/>
        </dgm:presLayoutVars>
      </dgm:prSet>
      <dgm:spPr>
        <a:prstGeom prst="chevron">
          <a:avLst/>
        </a:prstGeom>
      </dgm:spPr>
      <dgm:t>
        <a:bodyPr/>
        <a:lstStyle/>
        <a:p>
          <a:endParaRPr lang="en-US"/>
        </a:p>
      </dgm:t>
    </dgm:pt>
    <dgm:pt modelId="{A86AEBDC-0907-CF41-9BE0-CC36CB76F173}" type="pres">
      <dgm:prSet presAssocID="{7A6A37BC-4B28-0044-90CD-FD6907C7FF86}" presName="parTxOnlySpace" presStyleCnt="0"/>
      <dgm:spPr/>
    </dgm:pt>
    <dgm:pt modelId="{0C95ED5B-669D-FF4D-8056-0574F5495C08}" type="pres">
      <dgm:prSet presAssocID="{0C0DB901-2719-2E41-8A93-3FB2B22B160E}" presName="parTxOnly" presStyleLbl="node1" presStyleIdx="1" presStyleCnt="9">
        <dgm:presLayoutVars>
          <dgm:chMax val="0"/>
          <dgm:chPref val="0"/>
          <dgm:bulletEnabled val="1"/>
        </dgm:presLayoutVars>
      </dgm:prSet>
      <dgm:spPr>
        <a:prstGeom prst="chevron">
          <a:avLst/>
        </a:prstGeom>
      </dgm:spPr>
      <dgm:t>
        <a:bodyPr/>
        <a:lstStyle/>
        <a:p>
          <a:endParaRPr lang="en-US"/>
        </a:p>
      </dgm:t>
    </dgm:pt>
    <dgm:pt modelId="{E7396E97-9E0B-684B-A131-061962967B89}" type="pres">
      <dgm:prSet presAssocID="{1CE508C2-4384-7944-9DED-16B12895FB9E}" presName="parTxOnlySpace" presStyleCnt="0"/>
      <dgm:spPr/>
    </dgm:pt>
    <dgm:pt modelId="{82023279-2B53-E041-99B3-9BF81DBF11FC}" type="pres">
      <dgm:prSet presAssocID="{9ECD5287-992D-9740-AD22-B966F5547A70}" presName="parTxOnly" presStyleLbl="node1" presStyleIdx="2" presStyleCnt="9">
        <dgm:presLayoutVars>
          <dgm:chMax val="0"/>
          <dgm:chPref val="0"/>
          <dgm:bulletEnabled val="1"/>
        </dgm:presLayoutVars>
      </dgm:prSet>
      <dgm:spPr>
        <a:prstGeom prst="chevron">
          <a:avLst/>
        </a:prstGeom>
      </dgm:spPr>
      <dgm:t>
        <a:bodyPr/>
        <a:lstStyle/>
        <a:p>
          <a:endParaRPr lang="en-US"/>
        </a:p>
      </dgm:t>
    </dgm:pt>
    <dgm:pt modelId="{FF4AA1CA-C8F8-924C-A6FB-67F881A37972}" type="pres">
      <dgm:prSet presAssocID="{2C274D8F-3ADA-C941-8982-2CE396B06209}" presName="parTxOnlySpace" presStyleCnt="0"/>
      <dgm:spPr/>
    </dgm:pt>
    <dgm:pt modelId="{BB37B7B8-ABDC-6C48-922F-A5CEC00E8BA6}" type="pres">
      <dgm:prSet presAssocID="{799C0922-5BF1-C648-B7D6-0F20C211217B}" presName="parTxOnly" presStyleLbl="node1" presStyleIdx="3" presStyleCnt="9">
        <dgm:presLayoutVars>
          <dgm:chMax val="0"/>
          <dgm:chPref val="0"/>
          <dgm:bulletEnabled val="1"/>
        </dgm:presLayoutVars>
      </dgm:prSet>
      <dgm:spPr>
        <a:prstGeom prst="chevron">
          <a:avLst/>
        </a:prstGeom>
      </dgm:spPr>
      <dgm:t>
        <a:bodyPr/>
        <a:lstStyle/>
        <a:p>
          <a:endParaRPr lang="en-US"/>
        </a:p>
      </dgm:t>
    </dgm:pt>
    <dgm:pt modelId="{2BBFDCCC-D55E-FA41-A2BA-12BB797A1752}" type="pres">
      <dgm:prSet presAssocID="{748E4135-8F51-784E-B312-1BB99BD4052C}" presName="parTxOnlySpace" presStyleCnt="0"/>
      <dgm:spPr/>
    </dgm:pt>
    <dgm:pt modelId="{FB071A62-FC7E-D345-886F-BB3029C36318}" type="pres">
      <dgm:prSet presAssocID="{CF446817-F9F6-A444-95A7-50AAE3528553}" presName="parTxOnly" presStyleLbl="node1" presStyleIdx="4" presStyleCnt="9">
        <dgm:presLayoutVars>
          <dgm:chMax val="0"/>
          <dgm:chPref val="0"/>
          <dgm:bulletEnabled val="1"/>
        </dgm:presLayoutVars>
      </dgm:prSet>
      <dgm:spPr>
        <a:prstGeom prst="chevron">
          <a:avLst/>
        </a:prstGeom>
      </dgm:spPr>
      <dgm:t>
        <a:bodyPr/>
        <a:lstStyle/>
        <a:p>
          <a:endParaRPr lang="en-US"/>
        </a:p>
      </dgm:t>
    </dgm:pt>
    <dgm:pt modelId="{D9893FF5-172E-2B40-B28A-75736C12CAA0}" type="pres">
      <dgm:prSet presAssocID="{449DB387-C815-5740-965B-26F0FECFDAD9}" presName="parTxOnlySpace" presStyleCnt="0"/>
      <dgm:spPr/>
    </dgm:pt>
    <dgm:pt modelId="{1399A542-033D-7745-A355-463B92AD2D7B}" type="pres">
      <dgm:prSet presAssocID="{2FBCD692-0B5F-6D48-8233-25C186C3B9C2}" presName="parTxOnly" presStyleLbl="node1" presStyleIdx="5" presStyleCnt="9">
        <dgm:presLayoutVars>
          <dgm:chMax val="0"/>
          <dgm:chPref val="0"/>
          <dgm:bulletEnabled val="1"/>
        </dgm:presLayoutVars>
      </dgm:prSet>
      <dgm:spPr>
        <a:prstGeom prst="chevron">
          <a:avLst/>
        </a:prstGeom>
      </dgm:spPr>
      <dgm:t>
        <a:bodyPr/>
        <a:lstStyle/>
        <a:p>
          <a:endParaRPr lang="en-US"/>
        </a:p>
      </dgm:t>
    </dgm:pt>
    <dgm:pt modelId="{D2EE5EAD-AAE9-D248-9E15-EFB681C09107}" type="pres">
      <dgm:prSet presAssocID="{5C43C5FD-A2D8-0E43-8845-C6D13336A1A7}" presName="parTxOnlySpace" presStyleCnt="0"/>
      <dgm:spPr/>
    </dgm:pt>
    <dgm:pt modelId="{D00A91BA-D1E5-E547-8458-9703FAC18F76}" type="pres">
      <dgm:prSet presAssocID="{EDAA2244-86D7-4D48-8407-A8896FE94E51}" presName="parTxOnly" presStyleLbl="node1" presStyleIdx="6" presStyleCnt="9">
        <dgm:presLayoutVars>
          <dgm:chMax val="0"/>
          <dgm:chPref val="0"/>
          <dgm:bulletEnabled val="1"/>
        </dgm:presLayoutVars>
      </dgm:prSet>
      <dgm:spPr>
        <a:prstGeom prst="chevron">
          <a:avLst/>
        </a:prstGeom>
      </dgm:spPr>
      <dgm:t>
        <a:bodyPr/>
        <a:lstStyle/>
        <a:p>
          <a:endParaRPr lang="en-US"/>
        </a:p>
      </dgm:t>
    </dgm:pt>
    <dgm:pt modelId="{E1051240-DA69-7449-9F52-FD8BFD1AEC09}" type="pres">
      <dgm:prSet presAssocID="{54726B30-6042-DD41-AACB-DA2ACD9A7393}" presName="parTxOnlySpace" presStyleCnt="0"/>
      <dgm:spPr/>
    </dgm:pt>
    <dgm:pt modelId="{8FC24F32-C363-BB45-92C5-8BD869EDA6A0}" type="pres">
      <dgm:prSet presAssocID="{FF7B93BA-A4B8-3E4C-9C34-1933E6A08549}" presName="parTxOnly" presStyleLbl="node1" presStyleIdx="7" presStyleCnt="9">
        <dgm:presLayoutVars>
          <dgm:chMax val="0"/>
          <dgm:chPref val="0"/>
          <dgm:bulletEnabled val="1"/>
        </dgm:presLayoutVars>
      </dgm:prSet>
      <dgm:spPr>
        <a:prstGeom prst="chevron">
          <a:avLst/>
        </a:prstGeom>
      </dgm:spPr>
      <dgm:t>
        <a:bodyPr/>
        <a:lstStyle/>
        <a:p>
          <a:endParaRPr lang="en-US"/>
        </a:p>
      </dgm:t>
    </dgm:pt>
    <dgm:pt modelId="{48297CEE-0F92-304C-9679-4F353910F5B5}" type="pres">
      <dgm:prSet presAssocID="{09DC117E-3BE8-4041-8BDA-C17D0938BBC3}" presName="parTxOnlySpace" presStyleCnt="0"/>
      <dgm:spPr/>
    </dgm:pt>
    <dgm:pt modelId="{00E5CD13-C4C1-E541-B2AF-C7081190A87A}" type="pres">
      <dgm:prSet presAssocID="{46BAC36F-D3F0-354F-ABEA-3C4873880DA4}" presName="parTxOnly" presStyleLbl="node1" presStyleIdx="8" presStyleCnt="9">
        <dgm:presLayoutVars>
          <dgm:chMax val="0"/>
          <dgm:chPref val="0"/>
          <dgm:bulletEnabled val="1"/>
        </dgm:presLayoutVars>
      </dgm:prSet>
      <dgm:spPr>
        <a:prstGeom prst="chevron">
          <a:avLst/>
        </a:prstGeom>
      </dgm:spPr>
      <dgm:t>
        <a:bodyPr/>
        <a:lstStyle/>
        <a:p>
          <a:endParaRPr lang="en-US"/>
        </a:p>
      </dgm:t>
    </dgm:pt>
  </dgm:ptLst>
  <dgm:cxnLst>
    <dgm:cxn modelId="{8FE42E6D-8BF0-3741-844F-5FAC342AE197}" srcId="{F646CA84-480F-5847-9CCD-501A18124120}" destId="{799C0922-5BF1-C648-B7D6-0F20C211217B}" srcOrd="3" destOrd="0" parTransId="{7E8A77BE-40EC-6D4F-A21B-3447863506E0}" sibTransId="{748E4135-8F51-784E-B312-1BB99BD4052C}"/>
    <dgm:cxn modelId="{F7E44B60-1C41-4F53-94E8-80CCC49EBAD1}" type="presOf" srcId="{46BAC36F-D3F0-354F-ABEA-3C4873880DA4}" destId="{00E5CD13-C4C1-E541-B2AF-C7081190A87A}" srcOrd="0" destOrd="0" presId="urn:microsoft.com/office/officeart/2005/8/layout/chevron1"/>
    <dgm:cxn modelId="{EDB79DBD-F86B-A648-A71B-6F36CFD9CD70}" srcId="{F646CA84-480F-5847-9CCD-501A18124120}" destId="{AB121290-B4F8-C346-84A0-D4694901D4A8}" srcOrd="0" destOrd="0" parTransId="{7FE08A62-12E6-7A44-9750-134A454F8FE2}" sibTransId="{7A6A37BC-4B28-0044-90CD-FD6907C7FF86}"/>
    <dgm:cxn modelId="{6A027B3F-DC46-4D43-A45E-1561C114210B}" type="presOf" srcId="{9ECD5287-992D-9740-AD22-B966F5547A70}" destId="{82023279-2B53-E041-99B3-9BF81DBF11FC}" srcOrd="0" destOrd="0" presId="urn:microsoft.com/office/officeart/2005/8/layout/chevron1"/>
    <dgm:cxn modelId="{8BD0291E-72E1-422D-8F41-2BFB6E1FD6D9}" type="presOf" srcId="{AB121290-B4F8-C346-84A0-D4694901D4A8}" destId="{9050FE37-9A77-EE42-A88C-EFE88F1FD29F}" srcOrd="0" destOrd="0" presId="urn:microsoft.com/office/officeart/2005/8/layout/chevron1"/>
    <dgm:cxn modelId="{2166AEAE-6155-4595-B2C3-1D8A846713B1}" type="presOf" srcId="{2FBCD692-0B5F-6D48-8233-25C186C3B9C2}" destId="{1399A542-033D-7745-A355-463B92AD2D7B}" srcOrd="0" destOrd="0" presId="urn:microsoft.com/office/officeart/2005/8/layout/chevron1"/>
    <dgm:cxn modelId="{D9CFDA99-5092-304B-AECF-3C5583F5C7ED}" srcId="{F646CA84-480F-5847-9CCD-501A18124120}" destId="{FF7B93BA-A4B8-3E4C-9C34-1933E6A08549}" srcOrd="7" destOrd="0" parTransId="{992E24C2-17C4-2A41-A99B-F35054904481}" sibTransId="{09DC117E-3BE8-4041-8BDA-C17D0938BBC3}"/>
    <dgm:cxn modelId="{30FB4C6C-33AF-460D-9C80-A7659F53B986}" type="presOf" srcId="{799C0922-5BF1-C648-B7D6-0F20C211217B}" destId="{BB37B7B8-ABDC-6C48-922F-A5CEC00E8BA6}" srcOrd="0" destOrd="0" presId="urn:microsoft.com/office/officeart/2005/8/layout/chevron1"/>
    <dgm:cxn modelId="{E1BFCF31-8ACB-1145-8DD8-400298222991}" srcId="{F646CA84-480F-5847-9CCD-501A18124120}" destId="{2FBCD692-0B5F-6D48-8233-25C186C3B9C2}" srcOrd="5" destOrd="0" parTransId="{7A95C72A-ACFF-C343-8B3F-7B7CB42E31B5}" sibTransId="{5C43C5FD-A2D8-0E43-8845-C6D13336A1A7}"/>
    <dgm:cxn modelId="{626F38D6-1613-F84E-8244-67C7AD5170CB}" srcId="{F646CA84-480F-5847-9CCD-501A18124120}" destId="{CF446817-F9F6-A444-95A7-50AAE3528553}" srcOrd="4" destOrd="0" parTransId="{3266607B-D1FF-934D-A634-3ABB8C8182BB}" sibTransId="{449DB387-C815-5740-965B-26F0FECFDAD9}"/>
    <dgm:cxn modelId="{FF50AB3D-B6AC-8141-A1C1-460A00511D6E}" srcId="{F646CA84-480F-5847-9CCD-501A18124120}" destId="{46BAC36F-D3F0-354F-ABEA-3C4873880DA4}" srcOrd="8" destOrd="0" parTransId="{8D37337A-BCE7-C846-BA43-64BCC429799E}" sibTransId="{EBD95958-03A3-A64E-AC5D-92C5A448177A}"/>
    <dgm:cxn modelId="{7C8BFCBD-3C5C-7641-85D7-DB2D510279D8}" srcId="{F646CA84-480F-5847-9CCD-501A18124120}" destId="{EDAA2244-86D7-4D48-8407-A8896FE94E51}" srcOrd="6" destOrd="0" parTransId="{02F879CD-B37E-234D-A5BF-EF0D6E18436F}" sibTransId="{54726B30-6042-DD41-AACB-DA2ACD9A7393}"/>
    <dgm:cxn modelId="{01681152-0503-0745-A98A-438C4358887D}" srcId="{F646CA84-480F-5847-9CCD-501A18124120}" destId="{0C0DB901-2719-2E41-8A93-3FB2B22B160E}" srcOrd="1" destOrd="0" parTransId="{56F354B6-5620-094F-BECC-F5D3F249B992}" sibTransId="{1CE508C2-4384-7944-9DED-16B12895FB9E}"/>
    <dgm:cxn modelId="{EF42DD8D-BAA5-4E07-ADDD-72FA7B0BEB65}" type="presOf" srcId="{F646CA84-480F-5847-9CCD-501A18124120}" destId="{ABFA1CC4-FEAB-B449-81BA-1485F9EB4BE5}" srcOrd="0" destOrd="0" presId="urn:microsoft.com/office/officeart/2005/8/layout/chevron1"/>
    <dgm:cxn modelId="{BC8EE487-716A-4910-95E1-7DFCC535AC5B}" type="presOf" srcId="{FF7B93BA-A4B8-3E4C-9C34-1933E6A08549}" destId="{8FC24F32-C363-BB45-92C5-8BD869EDA6A0}" srcOrd="0" destOrd="0" presId="urn:microsoft.com/office/officeart/2005/8/layout/chevron1"/>
    <dgm:cxn modelId="{095E994F-B17F-497D-939B-AD7DAD1531AA}" type="presOf" srcId="{EDAA2244-86D7-4D48-8407-A8896FE94E51}" destId="{D00A91BA-D1E5-E547-8458-9703FAC18F76}" srcOrd="0" destOrd="0" presId="urn:microsoft.com/office/officeart/2005/8/layout/chevron1"/>
    <dgm:cxn modelId="{4F645B94-0483-4758-994E-B6695CEF6D80}" type="presOf" srcId="{0C0DB901-2719-2E41-8A93-3FB2B22B160E}" destId="{0C95ED5B-669D-FF4D-8056-0574F5495C08}" srcOrd="0" destOrd="0" presId="urn:microsoft.com/office/officeart/2005/8/layout/chevron1"/>
    <dgm:cxn modelId="{1EE6B10C-47CD-DE42-BF4D-F3D2297F0D6A}" srcId="{F646CA84-480F-5847-9CCD-501A18124120}" destId="{9ECD5287-992D-9740-AD22-B966F5547A70}" srcOrd="2" destOrd="0" parTransId="{D1D1240E-A56E-E443-BC8B-1E16B928D8BE}" sibTransId="{2C274D8F-3ADA-C941-8982-2CE396B06209}"/>
    <dgm:cxn modelId="{F229D37F-73C7-4621-A67B-9CFB7C4C8AC8}" type="presOf" srcId="{CF446817-F9F6-A444-95A7-50AAE3528553}" destId="{FB071A62-FC7E-D345-886F-BB3029C36318}" srcOrd="0" destOrd="0" presId="urn:microsoft.com/office/officeart/2005/8/layout/chevron1"/>
    <dgm:cxn modelId="{AE90D96F-8874-422C-9A10-1CB02F1F75FB}" type="presParOf" srcId="{ABFA1CC4-FEAB-B449-81BA-1485F9EB4BE5}" destId="{9050FE37-9A77-EE42-A88C-EFE88F1FD29F}" srcOrd="0" destOrd="0" presId="urn:microsoft.com/office/officeart/2005/8/layout/chevron1"/>
    <dgm:cxn modelId="{BC41619E-96F1-4358-825B-A56F63AC8781}" type="presParOf" srcId="{ABFA1CC4-FEAB-B449-81BA-1485F9EB4BE5}" destId="{A86AEBDC-0907-CF41-9BE0-CC36CB76F173}" srcOrd="1" destOrd="0" presId="urn:microsoft.com/office/officeart/2005/8/layout/chevron1"/>
    <dgm:cxn modelId="{93B2772F-6703-49B2-9FCF-DE7BD5BC3A46}" type="presParOf" srcId="{ABFA1CC4-FEAB-B449-81BA-1485F9EB4BE5}" destId="{0C95ED5B-669D-FF4D-8056-0574F5495C08}" srcOrd="2" destOrd="0" presId="urn:microsoft.com/office/officeart/2005/8/layout/chevron1"/>
    <dgm:cxn modelId="{EE2041CA-3315-48EC-9E33-667B194BDC39}" type="presParOf" srcId="{ABFA1CC4-FEAB-B449-81BA-1485F9EB4BE5}" destId="{E7396E97-9E0B-684B-A131-061962967B89}" srcOrd="3" destOrd="0" presId="urn:microsoft.com/office/officeart/2005/8/layout/chevron1"/>
    <dgm:cxn modelId="{2EF0C74C-3A29-4490-9ED9-12AFE9FF2477}" type="presParOf" srcId="{ABFA1CC4-FEAB-B449-81BA-1485F9EB4BE5}" destId="{82023279-2B53-E041-99B3-9BF81DBF11FC}" srcOrd="4" destOrd="0" presId="urn:microsoft.com/office/officeart/2005/8/layout/chevron1"/>
    <dgm:cxn modelId="{40472DD7-6215-4E71-84CC-7BA472F60121}" type="presParOf" srcId="{ABFA1CC4-FEAB-B449-81BA-1485F9EB4BE5}" destId="{FF4AA1CA-C8F8-924C-A6FB-67F881A37972}" srcOrd="5" destOrd="0" presId="urn:microsoft.com/office/officeart/2005/8/layout/chevron1"/>
    <dgm:cxn modelId="{DF6C720B-B669-4925-ADDC-759C34D1D3D7}" type="presParOf" srcId="{ABFA1CC4-FEAB-B449-81BA-1485F9EB4BE5}" destId="{BB37B7B8-ABDC-6C48-922F-A5CEC00E8BA6}" srcOrd="6" destOrd="0" presId="urn:microsoft.com/office/officeart/2005/8/layout/chevron1"/>
    <dgm:cxn modelId="{F6C849BE-4A92-4921-8AE5-FF06A0F49A2A}" type="presParOf" srcId="{ABFA1CC4-FEAB-B449-81BA-1485F9EB4BE5}" destId="{2BBFDCCC-D55E-FA41-A2BA-12BB797A1752}" srcOrd="7" destOrd="0" presId="urn:microsoft.com/office/officeart/2005/8/layout/chevron1"/>
    <dgm:cxn modelId="{DEE16E9C-D977-4C8A-8840-433BFC1FEB32}" type="presParOf" srcId="{ABFA1CC4-FEAB-B449-81BA-1485F9EB4BE5}" destId="{FB071A62-FC7E-D345-886F-BB3029C36318}" srcOrd="8" destOrd="0" presId="urn:microsoft.com/office/officeart/2005/8/layout/chevron1"/>
    <dgm:cxn modelId="{8231F5A2-3EB8-4DFB-AA34-59F32616D431}" type="presParOf" srcId="{ABFA1CC4-FEAB-B449-81BA-1485F9EB4BE5}" destId="{D9893FF5-172E-2B40-B28A-75736C12CAA0}" srcOrd="9" destOrd="0" presId="urn:microsoft.com/office/officeart/2005/8/layout/chevron1"/>
    <dgm:cxn modelId="{DA5026A0-FC03-4BBE-A73A-151EE5B2686B}" type="presParOf" srcId="{ABFA1CC4-FEAB-B449-81BA-1485F9EB4BE5}" destId="{1399A542-033D-7745-A355-463B92AD2D7B}" srcOrd="10" destOrd="0" presId="urn:microsoft.com/office/officeart/2005/8/layout/chevron1"/>
    <dgm:cxn modelId="{FC5367AF-8147-46FF-B328-A571D8EEDD74}" type="presParOf" srcId="{ABFA1CC4-FEAB-B449-81BA-1485F9EB4BE5}" destId="{D2EE5EAD-AAE9-D248-9E15-EFB681C09107}" srcOrd="11" destOrd="0" presId="urn:microsoft.com/office/officeart/2005/8/layout/chevron1"/>
    <dgm:cxn modelId="{C10CB775-84A3-4A96-BFA7-A7EE43B60D29}" type="presParOf" srcId="{ABFA1CC4-FEAB-B449-81BA-1485F9EB4BE5}" destId="{D00A91BA-D1E5-E547-8458-9703FAC18F76}" srcOrd="12" destOrd="0" presId="urn:microsoft.com/office/officeart/2005/8/layout/chevron1"/>
    <dgm:cxn modelId="{2398EF4C-68B1-4864-86A9-25DFC17C8317}" type="presParOf" srcId="{ABFA1CC4-FEAB-B449-81BA-1485F9EB4BE5}" destId="{E1051240-DA69-7449-9F52-FD8BFD1AEC09}" srcOrd="13" destOrd="0" presId="urn:microsoft.com/office/officeart/2005/8/layout/chevron1"/>
    <dgm:cxn modelId="{5109F1CE-32D2-4FAA-B2D4-A02D0E724230}" type="presParOf" srcId="{ABFA1CC4-FEAB-B449-81BA-1485F9EB4BE5}" destId="{8FC24F32-C363-BB45-92C5-8BD869EDA6A0}" srcOrd="14" destOrd="0" presId="urn:microsoft.com/office/officeart/2005/8/layout/chevron1"/>
    <dgm:cxn modelId="{23BA4EA7-BAFF-4ABE-ADFD-E5B1106E3C75}" type="presParOf" srcId="{ABFA1CC4-FEAB-B449-81BA-1485F9EB4BE5}" destId="{48297CEE-0F92-304C-9679-4F353910F5B5}" srcOrd="15" destOrd="0" presId="urn:microsoft.com/office/officeart/2005/8/layout/chevron1"/>
    <dgm:cxn modelId="{4AF4848F-FD9F-4671-B8CB-B9D88B7C0585}" type="presParOf" srcId="{ABFA1CC4-FEAB-B449-81BA-1485F9EB4BE5}" destId="{00E5CD13-C4C1-E541-B2AF-C7081190A87A}"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C003F-CBDB-7B4C-BF0D-A9BE11E3B713}">
      <dsp:nvSpPr>
        <dsp:cNvPr id="0" name=""/>
        <dsp:cNvSpPr/>
      </dsp:nvSpPr>
      <dsp:spPr>
        <a:xfrm>
          <a:off x="1633098" y="234020"/>
          <a:ext cx="3212401" cy="3212401"/>
        </a:xfrm>
        <a:prstGeom prst="pie">
          <a:avLst>
            <a:gd name="adj1" fmla="val 16200000"/>
            <a:gd name="adj2" fmla="val 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latin typeface="Arial"/>
              <a:ea typeface="ＭＳ Ｐゴシック"/>
              <a:cs typeface="+mn-cs"/>
            </a:rPr>
            <a:t>Ingest</a:t>
          </a:r>
        </a:p>
      </dsp:txBody>
      <dsp:txXfrm>
        <a:off x="3511965" y="1028641"/>
        <a:ext cx="838295" cy="621962"/>
      </dsp:txXfrm>
    </dsp:sp>
    <dsp:sp modelId="{C47D93F3-0350-454C-8BFA-426FDE946902}">
      <dsp:nvSpPr>
        <dsp:cNvPr id="0" name=""/>
        <dsp:cNvSpPr/>
      </dsp:nvSpPr>
      <dsp:spPr>
        <a:xfrm>
          <a:off x="1633098" y="341865"/>
          <a:ext cx="3212401" cy="3212401"/>
        </a:xfrm>
        <a:prstGeom prst="pie">
          <a:avLst>
            <a:gd name="adj1" fmla="val 0"/>
            <a:gd name="adj2" fmla="val 54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latin typeface="Arial"/>
              <a:ea typeface="ＭＳ Ｐゴシック"/>
              <a:cs typeface="+mn-cs"/>
            </a:rPr>
            <a:t>Persist</a:t>
          </a:r>
        </a:p>
      </dsp:txBody>
      <dsp:txXfrm>
        <a:off x="3511965" y="2137684"/>
        <a:ext cx="838295" cy="621962"/>
      </dsp:txXfrm>
    </dsp:sp>
    <dsp:sp modelId="{2C66DB78-9A86-B744-95F2-A3D57D1B2F4F}">
      <dsp:nvSpPr>
        <dsp:cNvPr id="0" name=""/>
        <dsp:cNvSpPr/>
      </dsp:nvSpPr>
      <dsp:spPr>
        <a:xfrm>
          <a:off x="1525253" y="341865"/>
          <a:ext cx="3212401" cy="3212401"/>
        </a:xfrm>
        <a:prstGeom prst="pie">
          <a:avLst>
            <a:gd name="adj1" fmla="val 5400000"/>
            <a:gd name="adj2" fmla="val 108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latin typeface="Arial"/>
              <a:ea typeface="ＭＳ Ｐゴシック"/>
              <a:cs typeface="+mn-cs"/>
            </a:rPr>
            <a:t>Analyze</a:t>
          </a:r>
        </a:p>
      </dsp:txBody>
      <dsp:txXfrm>
        <a:off x="2020493" y="2137684"/>
        <a:ext cx="838295" cy="621962"/>
      </dsp:txXfrm>
    </dsp:sp>
    <dsp:sp modelId="{3B4CBD8C-6182-C242-9DAB-4712CBD8510C}">
      <dsp:nvSpPr>
        <dsp:cNvPr id="0" name=""/>
        <dsp:cNvSpPr/>
      </dsp:nvSpPr>
      <dsp:spPr>
        <a:xfrm>
          <a:off x="1525253" y="234020"/>
          <a:ext cx="3212401" cy="3212401"/>
        </a:xfrm>
        <a:prstGeom prst="pie">
          <a:avLst>
            <a:gd name="adj1" fmla="val 10800000"/>
            <a:gd name="adj2" fmla="val 16200000"/>
          </a:avLst>
        </a:prstGeom>
        <a:solidFill>
          <a:srgbClr val="007DA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latin typeface="Arial"/>
              <a:ea typeface="ＭＳ Ｐゴシック"/>
              <a:cs typeface="+mn-cs"/>
            </a:rPr>
            <a:t>Deploy</a:t>
          </a:r>
        </a:p>
      </dsp:txBody>
      <dsp:txXfrm>
        <a:off x="2020493" y="1028641"/>
        <a:ext cx="838295" cy="621962"/>
      </dsp:txXfrm>
    </dsp:sp>
    <dsp:sp modelId="{E67A7350-5418-7E48-ADA9-97B18535084C}">
      <dsp:nvSpPr>
        <dsp:cNvPr id="0" name=""/>
        <dsp:cNvSpPr/>
      </dsp:nvSpPr>
      <dsp:spPr>
        <a:xfrm>
          <a:off x="1434235" y="35157"/>
          <a:ext cx="3610127" cy="3610127"/>
        </a:xfrm>
        <a:prstGeom prst="circularArrow">
          <a:avLst>
            <a:gd name="adj1" fmla="val 5085"/>
            <a:gd name="adj2" fmla="val 327528"/>
            <a:gd name="adj3" fmla="val 21272472"/>
            <a:gd name="adj4" fmla="val 16200000"/>
            <a:gd name="adj5" fmla="val 5932"/>
          </a:avLst>
        </a:prstGeom>
        <a:solidFill>
          <a:srgbClr val="007DA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0B82BF5-AB7A-5741-909F-6946AC8B63B3}">
      <dsp:nvSpPr>
        <dsp:cNvPr id="0" name=""/>
        <dsp:cNvSpPr/>
      </dsp:nvSpPr>
      <dsp:spPr>
        <a:xfrm>
          <a:off x="1434235" y="143002"/>
          <a:ext cx="3610127" cy="3610127"/>
        </a:xfrm>
        <a:prstGeom prst="circularArrow">
          <a:avLst>
            <a:gd name="adj1" fmla="val 5085"/>
            <a:gd name="adj2" fmla="val 327528"/>
            <a:gd name="adj3" fmla="val 5072472"/>
            <a:gd name="adj4" fmla="val 0"/>
            <a:gd name="adj5" fmla="val 5932"/>
          </a:avLst>
        </a:prstGeom>
        <a:solidFill>
          <a:srgbClr val="007DA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620FE4A-A287-F140-A3AC-8740160AD05D}">
      <dsp:nvSpPr>
        <dsp:cNvPr id="0" name=""/>
        <dsp:cNvSpPr/>
      </dsp:nvSpPr>
      <dsp:spPr>
        <a:xfrm>
          <a:off x="1326390" y="143002"/>
          <a:ext cx="3610127" cy="3610127"/>
        </a:xfrm>
        <a:prstGeom prst="circularArrow">
          <a:avLst>
            <a:gd name="adj1" fmla="val 5085"/>
            <a:gd name="adj2" fmla="val 327528"/>
            <a:gd name="adj3" fmla="val 10472472"/>
            <a:gd name="adj4" fmla="val 5400000"/>
            <a:gd name="adj5" fmla="val 5932"/>
          </a:avLst>
        </a:prstGeom>
        <a:solidFill>
          <a:srgbClr val="007DA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7B87598-9255-CE47-B054-D1675C8CE680}">
      <dsp:nvSpPr>
        <dsp:cNvPr id="0" name=""/>
        <dsp:cNvSpPr/>
      </dsp:nvSpPr>
      <dsp:spPr>
        <a:xfrm>
          <a:off x="1326390" y="35157"/>
          <a:ext cx="3610127" cy="3610127"/>
        </a:xfrm>
        <a:prstGeom prst="circularArrow">
          <a:avLst>
            <a:gd name="adj1" fmla="val 5085"/>
            <a:gd name="adj2" fmla="val 327528"/>
            <a:gd name="adj3" fmla="val 15872472"/>
            <a:gd name="adj4" fmla="val 10800000"/>
            <a:gd name="adj5" fmla="val 5932"/>
          </a:avLst>
        </a:prstGeom>
        <a:solidFill>
          <a:srgbClr val="007DA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0FE37-9A77-EE42-A88C-EFE88F1FD29F}">
      <dsp:nvSpPr>
        <dsp:cNvPr id="0" name=""/>
        <dsp:cNvSpPr/>
      </dsp:nvSpPr>
      <dsp:spPr>
        <a:xfrm>
          <a:off x="1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Extract Data</a:t>
          </a:r>
        </a:p>
      </dsp:txBody>
      <dsp:txXfrm>
        <a:off x="218139" y="568926"/>
        <a:ext cx="654089" cy="436059"/>
      </dsp:txXfrm>
    </dsp:sp>
    <dsp:sp modelId="{0C95ED5B-669D-FF4D-8056-0574F5495C08}">
      <dsp:nvSpPr>
        <dsp:cNvPr id="0" name=""/>
        <dsp:cNvSpPr/>
      </dsp:nvSpPr>
      <dsp:spPr>
        <a:xfrm>
          <a:off x="9812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Prepare Data</a:t>
          </a:r>
        </a:p>
      </dsp:txBody>
      <dsp:txXfrm>
        <a:off x="1199272" y="568926"/>
        <a:ext cx="654089" cy="436059"/>
      </dsp:txXfrm>
    </dsp:sp>
    <dsp:sp modelId="{82023279-2B53-E041-99B3-9BF81DBF11FC}">
      <dsp:nvSpPr>
        <dsp:cNvPr id="0" name=""/>
        <dsp:cNvSpPr/>
      </dsp:nvSpPr>
      <dsp:spPr>
        <a:xfrm>
          <a:off x="19623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Build models</a:t>
          </a:r>
        </a:p>
      </dsp:txBody>
      <dsp:txXfrm>
        <a:off x="2180405" y="568926"/>
        <a:ext cx="654089" cy="436059"/>
      </dsp:txXfrm>
    </dsp:sp>
    <dsp:sp modelId="{BB37B7B8-ABDC-6C48-922F-A5CEC00E8BA6}">
      <dsp:nvSpPr>
        <dsp:cNvPr id="0" name=""/>
        <dsp:cNvSpPr/>
      </dsp:nvSpPr>
      <dsp:spPr>
        <a:xfrm>
          <a:off x="29435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Train Models</a:t>
          </a:r>
        </a:p>
      </dsp:txBody>
      <dsp:txXfrm>
        <a:off x="3161539" y="568926"/>
        <a:ext cx="654089" cy="436059"/>
      </dsp:txXfrm>
    </dsp:sp>
    <dsp:sp modelId="{FB071A62-FC7E-D345-886F-BB3029C36318}">
      <dsp:nvSpPr>
        <dsp:cNvPr id="0" name=""/>
        <dsp:cNvSpPr/>
      </dsp:nvSpPr>
      <dsp:spPr>
        <a:xfrm>
          <a:off x="39246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spc="-30" baseline="0" dirty="0">
              <a:solidFill>
                <a:srgbClr val="FFFFFF"/>
              </a:solidFill>
              <a:latin typeface="+mn-lt"/>
              <a:ea typeface="+mn-ea"/>
              <a:cs typeface="+mn-cs"/>
            </a:rPr>
            <a:t>Evaluate</a:t>
          </a:r>
        </a:p>
      </dsp:txBody>
      <dsp:txXfrm>
        <a:off x="4142672" y="568926"/>
        <a:ext cx="654089" cy="436059"/>
      </dsp:txXfrm>
    </dsp:sp>
    <dsp:sp modelId="{1399A542-033D-7745-A355-463B92AD2D7B}">
      <dsp:nvSpPr>
        <dsp:cNvPr id="0" name=""/>
        <dsp:cNvSpPr/>
      </dsp:nvSpPr>
      <dsp:spPr>
        <a:xfrm>
          <a:off x="49057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Deploy</a:t>
          </a:r>
        </a:p>
      </dsp:txBody>
      <dsp:txXfrm>
        <a:off x="5123805" y="568926"/>
        <a:ext cx="654089" cy="436059"/>
      </dsp:txXfrm>
    </dsp:sp>
    <dsp:sp modelId="{D00A91BA-D1E5-E547-8458-9703FAC18F76}">
      <dsp:nvSpPr>
        <dsp:cNvPr id="0" name=""/>
        <dsp:cNvSpPr/>
      </dsp:nvSpPr>
      <dsp:spPr>
        <a:xfrm>
          <a:off x="58869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Use models</a:t>
          </a:r>
        </a:p>
      </dsp:txBody>
      <dsp:txXfrm>
        <a:off x="6104939" y="568926"/>
        <a:ext cx="654089" cy="436059"/>
      </dsp:txXfrm>
    </dsp:sp>
    <dsp:sp modelId="{8FC24F32-C363-BB45-92C5-8BD869EDA6A0}">
      <dsp:nvSpPr>
        <dsp:cNvPr id="0" name=""/>
        <dsp:cNvSpPr/>
      </dsp:nvSpPr>
      <dsp:spPr>
        <a:xfrm>
          <a:off x="68680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spc="-50" baseline="0" dirty="0">
              <a:solidFill>
                <a:srgbClr val="FFFFFF"/>
              </a:solidFill>
              <a:latin typeface="+mn-lt"/>
              <a:ea typeface="+mn-ea"/>
              <a:cs typeface="+mn-cs"/>
            </a:rPr>
            <a:t>Monetize</a:t>
          </a:r>
          <a:br>
            <a:rPr lang="en-US" sz="1200" kern="1200" spc="-50" baseline="0" dirty="0">
              <a:solidFill>
                <a:srgbClr val="FFFFFF"/>
              </a:solidFill>
              <a:latin typeface="+mn-lt"/>
              <a:ea typeface="+mn-ea"/>
              <a:cs typeface="+mn-cs"/>
            </a:rPr>
          </a:br>
          <a:r>
            <a:rPr lang="en-US" sz="1200" kern="1200" spc="-50" baseline="0" dirty="0">
              <a:solidFill>
                <a:srgbClr val="FFFFFF"/>
              </a:solidFill>
              <a:latin typeface="+mn-lt"/>
              <a:ea typeface="+mn-ea"/>
              <a:cs typeface="+mn-cs"/>
            </a:rPr>
            <a:t>$$$</a:t>
          </a:r>
        </a:p>
      </dsp:txBody>
      <dsp:txXfrm>
        <a:off x="7086072" y="568926"/>
        <a:ext cx="654089" cy="436059"/>
      </dsp:txXfrm>
    </dsp:sp>
    <dsp:sp modelId="{00E5CD13-C4C1-E541-B2AF-C7081190A87A}">
      <dsp:nvSpPr>
        <dsp:cNvPr id="0" name=""/>
        <dsp:cNvSpPr/>
      </dsp:nvSpPr>
      <dsp:spPr>
        <a:xfrm>
          <a:off x="78491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Monitor</a:t>
          </a:r>
        </a:p>
      </dsp:txBody>
      <dsp:txXfrm>
        <a:off x="8067205" y="568926"/>
        <a:ext cx="654089" cy="43605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B52417B-0EAF-4661-8E6C-2008C35AD3AC}"/>
              </a:ext>
            </a:extLst>
          </p:cNvPr>
          <p:cNvSpPr>
            <a:spLocks noGrp="1"/>
          </p:cNvSpPr>
          <p:nvPr>
            <p:ph type="hdr" sz="quarter"/>
          </p:nvPr>
        </p:nvSpPr>
        <p:spPr>
          <a:xfrm>
            <a:off x="8" y="10"/>
            <a:ext cx="3241040" cy="1086511"/>
          </a:xfrm>
          <a:prstGeom prst="rect">
            <a:avLst/>
          </a:prstGeom>
        </p:spPr>
        <p:txBody>
          <a:bodyPr vert="horz" lIns="140845" tIns="70423" rIns="140845" bIns="70423" rtlCol="0"/>
          <a:lstStyle>
            <a:lvl1pPr algn="l">
              <a:defRPr sz="1800"/>
            </a:lvl1pPr>
          </a:lstStyle>
          <a:p>
            <a:endParaRPr lang="en-US" dirty="0"/>
          </a:p>
        </p:txBody>
      </p:sp>
      <p:sp>
        <p:nvSpPr>
          <p:cNvPr id="3" name="Date Placeholder 2">
            <a:extLst>
              <a:ext uri="{FF2B5EF4-FFF2-40B4-BE49-F238E27FC236}">
                <a16:creationId xmlns:a16="http://schemas.microsoft.com/office/drawing/2014/main" xmlns="" id="{4D77B3BE-F766-4954-8CB9-2E98106A8501}"/>
              </a:ext>
            </a:extLst>
          </p:cNvPr>
          <p:cNvSpPr>
            <a:spLocks noGrp="1"/>
          </p:cNvSpPr>
          <p:nvPr>
            <p:ph type="dt" sz="quarter" idx="1"/>
          </p:nvPr>
        </p:nvSpPr>
        <p:spPr>
          <a:xfrm>
            <a:off x="4235037" y="10"/>
            <a:ext cx="3241040" cy="1086511"/>
          </a:xfrm>
          <a:prstGeom prst="rect">
            <a:avLst/>
          </a:prstGeom>
        </p:spPr>
        <p:txBody>
          <a:bodyPr vert="horz" lIns="140845" tIns="70423" rIns="140845" bIns="70423" rtlCol="0"/>
          <a:lstStyle>
            <a:lvl1pPr algn="r">
              <a:defRPr sz="1800"/>
            </a:lvl1pPr>
          </a:lstStyle>
          <a:p>
            <a:fld id="{7B3DECFF-C033-4188-82E3-840D46E886E1}" type="datetimeFigureOut">
              <a:rPr lang="en-US" smtClean="0"/>
              <a:t>1/21/2019</a:t>
            </a:fld>
            <a:endParaRPr lang="en-US" dirty="0"/>
          </a:p>
        </p:txBody>
      </p:sp>
      <p:sp>
        <p:nvSpPr>
          <p:cNvPr id="4" name="Footer Placeholder 3">
            <a:extLst>
              <a:ext uri="{FF2B5EF4-FFF2-40B4-BE49-F238E27FC236}">
                <a16:creationId xmlns:a16="http://schemas.microsoft.com/office/drawing/2014/main" xmlns="" id="{F93D2537-9797-420C-B8EF-648B1D193E6E}"/>
              </a:ext>
            </a:extLst>
          </p:cNvPr>
          <p:cNvSpPr>
            <a:spLocks noGrp="1"/>
          </p:cNvSpPr>
          <p:nvPr>
            <p:ph type="ftr" sz="quarter" idx="2"/>
          </p:nvPr>
        </p:nvSpPr>
        <p:spPr>
          <a:xfrm>
            <a:off x="8" y="20555005"/>
            <a:ext cx="3241040" cy="1086511"/>
          </a:xfrm>
          <a:prstGeom prst="rect">
            <a:avLst/>
          </a:prstGeom>
        </p:spPr>
        <p:txBody>
          <a:bodyPr vert="horz" lIns="140845" tIns="70423" rIns="140845" bIns="70423" rtlCol="0" anchor="b"/>
          <a:lstStyle>
            <a:lvl1pPr algn="l">
              <a:defRPr sz="1800"/>
            </a:lvl1pPr>
          </a:lstStyle>
          <a:p>
            <a:endParaRPr lang="en-US" dirty="0"/>
          </a:p>
        </p:txBody>
      </p:sp>
      <p:sp>
        <p:nvSpPr>
          <p:cNvPr id="5" name="Slide Number Placeholder 4">
            <a:extLst>
              <a:ext uri="{FF2B5EF4-FFF2-40B4-BE49-F238E27FC236}">
                <a16:creationId xmlns:a16="http://schemas.microsoft.com/office/drawing/2014/main" xmlns="" id="{893D6D79-611A-48D6-9D9A-FBD7E4EF8EC6}"/>
              </a:ext>
            </a:extLst>
          </p:cNvPr>
          <p:cNvSpPr>
            <a:spLocks noGrp="1"/>
          </p:cNvSpPr>
          <p:nvPr>
            <p:ph type="sldNum" sz="quarter" idx="3"/>
          </p:nvPr>
        </p:nvSpPr>
        <p:spPr>
          <a:xfrm>
            <a:off x="4235037" y="20555005"/>
            <a:ext cx="3241040" cy="1086511"/>
          </a:xfrm>
          <a:prstGeom prst="rect">
            <a:avLst/>
          </a:prstGeom>
        </p:spPr>
        <p:txBody>
          <a:bodyPr vert="horz" lIns="140845" tIns="70423" rIns="140845" bIns="70423" rtlCol="0" anchor="b"/>
          <a:lstStyle>
            <a:lvl1pPr algn="r">
              <a:defRPr sz="1800"/>
            </a:lvl1pPr>
          </a:lstStyle>
          <a:p>
            <a:fld id="{AF492E9C-9BFF-4955-A99A-832A18801C49}" type="slidenum">
              <a:rPr lang="en-US" smtClean="0"/>
              <a:t>‹#›</a:t>
            </a:fld>
            <a:endParaRPr lang="en-US" dirty="0"/>
          </a:p>
        </p:txBody>
      </p:sp>
    </p:spTree>
    <p:extLst>
      <p:ext uri="{BB962C8B-B14F-4D97-AF65-F5344CB8AC3E}">
        <p14:creationId xmlns:p14="http://schemas.microsoft.com/office/powerpoint/2010/main" val="1421737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240362" cy="1085833"/>
          </a:xfrm>
          <a:prstGeom prst="rect">
            <a:avLst/>
          </a:prstGeom>
        </p:spPr>
        <p:txBody>
          <a:bodyPr vert="horz" lIns="143521" tIns="71761" rIns="143521" bIns="71761" rtlCol="0"/>
          <a:lstStyle>
            <a:lvl1pPr algn="l">
              <a:defRPr sz="1800"/>
            </a:lvl1pPr>
          </a:lstStyle>
          <a:p>
            <a:endParaRPr lang="en-US" dirty="0"/>
          </a:p>
        </p:txBody>
      </p:sp>
      <p:sp>
        <p:nvSpPr>
          <p:cNvPr id="3" name="Date Placeholder 2"/>
          <p:cNvSpPr>
            <a:spLocks noGrp="1"/>
          </p:cNvSpPr>
          <p:nvPr>
            <p:ph type="dt" idx="1"/>
          </p:nvPr>
        </p:nvSpPr>
        <p:spPr>
          <a:xfrm>
            <a:off x="4235670" y="1"/>
            <a:ext cx="3240362" cy="1085833"/>
          </a:xfrm>
          <a:prstGeom prst="rect">
            <a:avLst/>
          </a:prstGeom>
        </p:spPr>
        <p:txBody>
          <a:bodyPr vert="horz" lIns="143521" tIns="71761" rIns="143521" bIns="71761" rtlCol="0"/>
          <a:lstStyle>
            <a:lvl1pPr algn="r">
              <a:defRPr sz="1800"/>
            </a:lvl1pPr>
          </a:lstStyle>
          <a:p>
            <a:fld id="{26BE012A-D992-5D42-B86E-AA2BC0764EE1}" type="datetimeFigureOut">
              <a:rPr lang="en-US" smtClean="0"/>
              <a:t>1/21/2019</a:t>
            </a:fld>
            <a:endParaRPr lang="en-US" dirty="0"/>
          </a:p>
        </p:txBody>
      </p:sp>
      <p:sp>
        <p:nvSpPr>
          <p:cNvPr id="4" name="Slide Image Placeholder 3"/>
          <p:cNvSpPr>
            <a:spLocks noGrp="1" noRot="1" noChangeAspect="1"/>
          </p:cNvSpPr>
          <p:nvPr>
            <p:ph type="sldImg" idx="2"/>
          </p:nvPr>
        </p:nvSpPr>
        <p:spPr>
          <a:xfrm>
            <a:off x="1027112" y="393015"/>
            <a:ext cx="5260975" cy="2959100"/>
          </a:xfrm>
          <a:prstGeom prst="rect">
            <a:avLst/>
          </a:prstGeom>
          <a:noFill/>
          <a:ln w="12700">
            <a:solidFill>
              <a:prstClr val="black"/>
            </a:solidFill>
          </a:ln>
        </p:spPr>
        <p:txBody>
          <a:bodyPr vert="horz" lIns="143521" tIns="71761" rIns="143521" bIns="71761" rtlCol="0" anchor="ctr"/>
          <a:lstStyle/>
          <a:p>
            <a:endParaRPr lang="en-US" dirty="0"/>
          </a:p>
        </p:txBody>
      </p:sp>
      <p:sp>
        <p:nvSpPr>
          <p:cNvPr id="5" name="Notes Placeholder 4"/>
          <p:cNvSpPr>
            <a:spLocks noGrp="1"/>
          </p:cNvSpPr>
          <p:nvPr>
            <p:ph type="body" sz="quarter" idx="3"/>
          </p:nvPr>
        </p:nvSpPr>
        <p:spPr>
          <a:xfrm>
            <a:off x="239843" y="3547393"/>
            <a:ext cx="6850505" cy="5941381"/>
          </a:xfrm>
          <a:prstGeom prst="rect">
            <a:avLst/>
          </a:prstGeom>
        </p:spPr>
        <p:txBody>
          <a:bodyPr vert="horz" lIns="143521" tIns="71761" rIns="143521" bIns="7176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4991" y="8515370"/>
            <a:ext cx="3240362" cy="1085830"/>
          </a:xfrm>
          <a:prstGeom prst="rect">
            <a:avLst/>
          </a:prstGeom>
        </p:spPr>
        <p:txBody>
          <a:bodyPr vert="horz" lIns="143521" tIns="71761" rIns="143521" bIns="71761" rtlCol="0" anchor="b"/>
          <a:lstStyle>
            <a:lvl1pPr algn="l">
              <a:defRPr sz="1800"/>
            </a:lvl1pPr>
          </a:lstStyle>
          <a:p>
            <a:endParaRPr lang="en-US" dirty="0"/>
          </a:p>
        </p:txBody>
      </p:sp>
      <p:sp>
        <p:nvSpPr>
          <p:cNvPr id="7" name="Slide Number Placeholder 6"/>
          <p:cNvSpPr>
            <a:spLocks noGrp="1"/>
          </p:cNvSpPr>
          <p:nvPr>
            <p:ph type="sldNum" sz="quarter" idx="5"/>
          </p:nvPr>
        </p:nvSpPr>
        <p:spPr>
          <a:xfrm>
            <a:off x="4074838" y="8515370"/>
            <a:ext cx="3240362" cy="1085830"/>
          </a:xfrm>
          <a:prstGeom prst="rect">
            <a:avLst/>
          </a:prstGeom>
        </p:spPr>
        <p:txBody>
          <a:bodyPr vert="horz" lIns="143521" tIns="71761" rIns="143521" bIns="71761" rtlCol="0" anchor="b"/>
          <a:lstStyle>
            <a:lvl1pPr algn="r">
              <a:defRPr sz="1800"/>
            </a:lvl1pPr>
          </a:lstStyle>
          <a:p>
            <a:fld id="{18D02FFD-07D4-5C4F-BD77-921008177348}" type="slidenum">
              <a:rPr lang="en-US" smtClean="0"/>
              <a:t>‹#›</a:t>
            </a:fld>
            <a:endParaRPr lang="en-US" dirty="0"/>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lassdoor.com/List/Best-Jobs-in-America-LST_KQ0,20.htm" TargetMode="External"/><Relationship Id="rId7" Type="http://schemas.openxmlformats.org/officeDocument/2006/relationships/hyperlink" Target="https://www-01.ibm.com/common/ssi/cgi-bin/ssialias?htmlfid=IML14576US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loomberg.com/news/articles/2018-05-18/-sexiest-job-ignites-talent-wars-as-demand-for-data-geeks-soars" TargetMode="External"/><Relationship Id="rId5" Type="http://schemas.openxmlformats.org/officeDocument/2006/relationships/hyperlink" Target="https://economicgraph.linkedin.com/research/LinkedIns-2017-US-Emerging-Jobs-Report" TargetMode="External"/><Relationship Id="rId4" Type="http://schemas.openxmlformats.org/officeDocument/2006/relationships/hyperlink" Target="https://www.mckinsey.com/business-functions/mckinsey-analytics/our-insights/the-age-of-analytics-competing-in-a-data-driven-worl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rategymrc.com/report/data-science-platform-marke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dn2.hubspot.net/hubfs/532045/Data-Science-Platforms-Help-Companies-Turn-Data-Into-Business-Value-White-Paper-DataScience.com.pdf" TargetMode="External"/><Relationship Id="rId5" Type="http://schemas.openxmlformats.org/officeDocument/2006/relationships/hyperlink" Target="https://www.datascience.com/blog/forrester-data-science-platforms" TargetMode="External"/><Relationship Id="rId4" Type="http://schemas.openxmlformats.org/officeDocument/2006/relationships/hyperlink" Target="https://www.marketsandmarkets.com/PressReleases/data-science-platform.as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oud.kapostcontent.net/pub/3dee045e-4b09-48e3-9077-8b126a9f2093/itic-2017-2018-global-server-hardware-server-os-reliability-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ache.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03.ibm.com/systems/power/hardware/linux-lc.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apache.or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pach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ibm.com/support/knowledgecenter/SSAS34_1.2.1/local/requirement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bm.com/support/knowledgecenter/SSAS34_1.2.1/local/requirement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arter-sellers.mybluemix.net/#/systems/course/651/detail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blogs.nvidia.com/blog/2016/07/29/whats-difference-artificial-intelligence-machine-learning-deep-learning-ai/" TargetMode="External"/><Relationship Id="rId4" Type="http://schemas.openxmlformats.org/officeDocument/2006/relationships/hyperlink" Target="http://www-304.ibm.com/services/weblectures/dlv/partnerworld/camp_45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t>NOTE:</a:t>
            </a:r>
            <a:r>
              <a:rPr lang="en-US" sz="1000" b="1" baseline="0" dirty="0"/>
              <a:t> This product was previously called Data Science Experience (DSX) Local. It was rebranded to Watson Studio Local (WSL) on October 2</a:t>
            </a:r>
            <a:r>
              <a:rPr lang="en-US" sz="1000" b="1" baseline="30000" dirty="0"/>
              <a:t>nd</a:t>
            </a:r>
            <a:r>
              <a:rPr lang="en-US" sz="1000" b="1" baseline="0" dirty="0"/>
              <a:t>, 2018. Also, the Model Management and Deployment (MMD) part/capability was renamed to Watson Machine Learning (WML). The old names may still be found in diagrams, URLs, Slack channels, content pointed to from this presentation, and so on. This will change over time, but in the meantime you can still expect to see those older names in use as you’re reading up on this product elsewhere.</a:t>
            </a:r>
            <a:endParaRPr lang="en-US" sz="1000" dirty="0"/>
          </a:p>
          <a:p>
            <a:endParaRPr lang="en-US" sz="1000" dirty="0"/>
          </a:p>
          <a:p>
            <a:r>
              <a:rPr lang="en-US" sz="1000" dirty="0"/>
              <a:t>This is the IBM Watson Studio Local (WSL) on Power seller enablement presentation. This slide deck is intended to be used as education material for Power sellers (both direct and business partners).</a:t>
            </a:r>
          </a:p>
          <a:p>
            <a:endParaRPr lang="en-US" sz="1000" baseline="0" dirty="0"/>
          </a:p>
          <a:p>
            <a:r>
              <a:rPr lang="en-US" sz="1000" baseline="0" dirty="0"/>
              <a:t>The flow of the presentation is as follows:</a:t>
            </a:r>
          </a:p>
          <a:p>
            <a:endParaRPr lang="en-US" sz="1000" baseline="0" dirty="0"/>
          </a:p>
          <a:p>
            <a:pPr marL="171450" indent="-171450">
              <a:buFont typeface="Arial" panose="020B0604020202020204" pitchFamily="34" charset="0"/>
              <a:buChar char="•"/>
            </a:pPr>
            <a:r>
              <a:rPr lang="en-US" sz="1000" baseline="0" dirty="0"/>
              <a:t>Brief refresher on data science, typical use cases and challenges faced by data science professionals</a:t>
            </a:r>
          </a:p>
          <a:p>
            <a:pPr marL="171450" indent="-171450">
              <a:buFont typeface="Arial" panose="020B0604020202020204" pitchFamily="34" charset="0"/>
              <a:buChar char="•"/>
            </a:pPr>
            <a:r>
              <a:rPr lang="en-US" sz="1000" baseline="0" dirty="0"/>
              <a:t>Market trends and opportunities</a:t>
            </a:r>
          </a:p>
          <a:p>
            <a:pPr marL="171450" indent="-171450">
              <a:buFont typeface="Arial" panose="020B0604020202020204" pitchFamily="34" charset="0"/>
              <a:buChar char="•"/>
            </a:pPr>
            <a:r>
              <a:rPr lang="en-US" sz="1000" baseline="0" dirty="0"/>
              <a:t>Value proposition of Power (including infrastructure and PowerAI software) with WSL</a:t>
            </a:r>
          </a:p>
          <a:p>
            <a:pPr marL="171450" indent="-171450">
              <a:buFont typeface="Arial" panose="020B0604020202020204" pitchFamily="34" charset="0"/>
              <a:buChar char="•"/>
            </a:pPr>
            <a:r>
              <a:rPr lang="en-US" sz="1000" baseline="0" dirty="0"/>
              <a:t>Common deployment patterns</a:t>
            </a:r>
          </a:p>
          <a:p>
            <a:pPr marL="171450" indent="-171450">
              <a:buFont typeface="Arial" panose="020B0604020202020204" pitchFamily="34" charset="0"/>
              <a:buChar char="•"/>
            </a:pPr>
            <a:r>
              <a:rPr lang="en-US" sz="1000" baseline="0" dirty="0"/>
              <a:t>Sales guidance and help available</a:t>
            </a:r>
          </a:p>
          <a:p>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As you’ve likely already seen in the client deck (https://ibm.box.com/s/lpnjmmvtjfxa787w232k6v60q2z32fh5 – and you’ll get a short refresher in this deck), data science is hard. It requires the right people using the right tools and it also requires a lot of time. WSL greatly simplifies and expedites the effort by </a:t>
            </a:r>
            <a:r>
              <a:rPr lang="en-US" sz="1000" dirty="0"/>
              <a:t>bringing together everything that a data scientist and the supporting team needs – with collaboration at the forefront of its design. WSL includes the most popular Open Source tools along with IBM unique value-add functionalities.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However,</a:t>
            </a:r>
            <a:r>
              <a:rPr lang="en-US" sz="1000" baseline="0" dirty="0"/>
              <a:t> beyond that, data science initiatives are often constrained by a lack of compute resources. Deep learning (DL) neural networks and machine learning (ML) techniques require a lot of processing power and memory. As you’ll see in this presentation, the IBM Power Systems AC922 server – with GPUs and NVLink 2.0 support – accelerates these workloads, bringing faster time-to-action.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Also included is the integration between WSL and IBM PowerAI – accelerating the entire process from install to model deployment and monitoring, with software that is optimized for IBM Power Systems hardware.</a:t>
            </a:r>
          </a:p>
        </p:txBody>
      </p:sp>
      <p:sp>
        <p:nvSpPr>
          <p:cNvPr id="6" name="Slide Image Placeholder 5"/>
          <p:cNvSpPr>
            <a:spLocks noGrp="1" noRot="1" noChangeAspect="1"/>
          </p:cNvSpPr>
          <p:nvPr>
            <p:ph type="sldImg"/>
          </p:nvPr>
        </p:nvSpPr>
        <p:spPr>
          <a:xfrm>
            <a:off x="1027113" y="393700"/>
            <a:ext cx="5260975" cy="2959100"/>
          </a:xfrm>
        </p:spPr>
      </p:sp>
      <p:sp>
        <p:nvSpPr>
          <p:cNvPr id="2" name="Slide Number Placeholder 1"/>
          <p:cNvSpPr>
            <a:spLocks noGrp="1"/>
          </p:cNvSpPr>
          <p:nvPr>
            <p:ph type="sldNum" sz="quarter" idx="10"/>
          </p:nvPr>
        </p:nvSpPr>
        <p:spPr/>
        <p:txBody>
          <a:bodyPr/>
          <a:lstStyle/>
          <a:p>
            <a:fld id="{E02305F1-74E8-DD4B-B46E-22D329353C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4272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Learn about the value that a data science platform provides and the market opportunities</a:t>
            </a:r>
            <a:r>
              <a:rPr lang="en-US" sz="1000" baseline="0" dirty="0"/>
              <a:t> for them.</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10</a:t>
            </a:fld>
            <a:endParaRPr lang="en-US" dirty="0"/>
          </a:p>
        </p:txBody>
      </p:sp>
    </p:spTree>
    <p:extLst>
      <p:ext uri="{BB962C8B-B14F-4D97-AF65-F5344CB8AC3E}">
        <p14:creationId xmlns:p14="http://schemas.microsoft.com/office/powerpoint/2010/main" val="250643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Data science is a</a:t>
            </a:r>
            <a:r>
              <a:rPr lang="en-US" sz="1000" baseline="0" dirty="0"/>
              <a:t> hot field and data scientists </a:t>
            </a:r>
            <a:r>
              <a:rPr lang="en-US" sz="1000" dirty="0"/>
              <a:t>are in high demand. You’re likely to find data scientist</a:t>
            </a:r>
            <a:r>
              <a:rPr lang="en-US" sz="1000" baseline="0" dirty="0"/>
              <a:t> at or near the top of most “best jobs” and “most in-demand” lists. For example, Glassdoor lists data scientist as #1 on their Top 50 Best Jobs in America report (</a:t>
            </a:r>
            <a:r>
              <a:rPr lang="en-US" sz="1000" b="0" i="0" u="none" strike="noStrike" kern="1200" baseline="0" dirty="0">
                <a:solidFill>
                  <a:schemeClr val="tx1"/>
                </a:solidFill>
                <a:latin typeface="+mn-lt"/>
                <a:ea typeface="+mn-ea"/>
                <a:cs typeface="+mn-cs"/>
                <a:hlinkClick r:id="rId3"/>
              </a:rPr>
              <a:t>https://www.glassdoor.com/List/Best-Jobs-in-America-LST_KQ0,20.htm</a:t>
            </a:r>
            <a:r>
              <a:rPr lang="en-US" sz="1000" baseline="0" dirty="0"/>
              <a:t>). As a result of it being a high demand job, it’s difficult to hire and retain talent.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This makes a data scientist’s time very valuable. As a result, organizations want to use that time as effectively as possible, making them as productive</a:t>
            </a:r>
            <a:r>
              <a:rPr lang="en-US" sz="1000" baseline="0" dirty="0"/>
              <a:t> as they can be and have them drive the most value to the business. Tools that can speed up the data science process – from data preparation, through model training, to deployment – go a long way to achieving that goal.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But as previously discussed, an enterprise data scientist is not a solo act. They work with a team of professionals including data engineers, business analysts and Dev Ops (Development Operations) engineers, among others. Therefore, collaboration is extremely important and the need for a platform that makes this collaboration easy and intuitive should not be overlooked.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
            </a:r>
            <a:br>
              <a:rPr lang="en-US" sz="1000" baseline="0" dirty="0"/>
            </a:br>
            <a:r>
              <a:rPr lang="en-US" sz="1000" baseline="0" dirty="0"/>
              <a:t>IBM Watson Studio Local (WSL) creates an e</a:t>
            </a:r>
            <a:r>
              <a:rPr lang="en-US" sz="1000" dirty="0"/>
              <a:t>nvironment that brings together everything that a data science team needs. It includes the most popular open source tools and unique IBM value-add capabilities, with community and social features, all integrated as first class citizens to make data scientists more successful.</a:t>
            </a:r>
            <a:r>
              <a:rPr lang="en-US" sz="1000" baseline="0" dirty="0"/>
              <a:t> It also helps raise the data science IQ of the rest of the team, giving them an environment in which they can learn and improve their own skills. By embracing open source technologies, the team can use what they’re comfortable and most productive with, and never worry about vendor lock-in.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t>References for statistics on slide</a:t>
            </a:r>
            <a:r>
              <a:rPr lang="en-US" sz="1000" b="1" baseline="0" dirty="0"/>
              <a:t>:</a:t>
            </a:r>
            <a:endParaRPr lang="en-US" sz="1000" b="1"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Estimated</a:t>
            </a:r>
            <a:r>
              <a:rPr lang="en-US" sz="1000" baseline="0" dirty="0"/>
              <a:t> shortage of 250,000 data scientists in the US by 2024: </a:t>
            </a:r>
            <a:r>
              <a:rPr lang="en-US" sz="1000" b="0" i="0" u="none" strike="noStrike" kern="1200" baseline="0" dirty="0">
                <a:solidFill>
                  <a:schemeClr val="tx1"/>
                </a:solidFill>
                <a:latin typeface="+mn-lt"/>
                <a:ea typeface="+mn-ea"/>
                <a:cs typeface="+mn-cs"/>
                <a:hlinkClick r:id="rId4"/>
              </a:rPr>
              <a:t>https://www.mckinsey.com/business-functions/mckinsey-analytics/our-insights/the-age-of-analytics-competing-in-a-data-driven-world</a:t>
            </a:r>
            <a:endParaRPr lang="en-US" sz="10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Data scientist roles have grown 650% since 2012: </a:t>
            </a:r>
            <a:r>
              <a:rPr lang="en-US" sz="1000" b="0" i="0" u="none" strike="noStrike" kern="1200" baseline="0" dirty="0">
                <a:solidFill>
                  <a:schemeClr val="tx1"/>
                </a:solidFill>
                <a:latin typeface="+mn-lt"/>
                <a:ea typeface="+mn-ea"/>
                <a:cs typeface="+mn-cs"/>
                <a:hlinkClick r:id="rId5"/>
              </a:rPr>
              <a:t>https://economicgraph.linkedin.com/research/LinkedIns-2017-US-Emerging-Jobs-Report</a:t>
            </a:r>
            <a:endParaRPr lang="en-US" sz="10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Data scientist job postings rose 75% from January 2015 to January 2018: </a:t>
            </a:r>
            <a:r>
              <a:rPr lang="en-US" sz="1000" b="0" i="0" u="none" strike="noStrike" kern="1200" baseline="0" dirty="0">
                <a:solidFill>
                  <a:schemeClr val="tx1"/>
                </a:solidFill>
                <a:latin typeface="+mn-lt"/>
                <a:ea typeface="+mn-ea"/>
                <a:cs typeface="+mn-cs"/>
                <a:hlinkClick r:id="rId6"/>
              </a:rPr>
              <a:t>https://www.bloomberg.com/news/articles/2018-05-18/-sexiest-job-ignites-talent-wars-as-demand-for-data-geeks-soars</a:t>
            </a:r>
            <a:endParaRPr lang="en-US" sz="1000" b="0" i="0" u="none" strike="noStrike" kern="1200" baseline="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latin typeface="+mn-lt"/>
                <a:ea typeface="+mn-ea"/>
                <a:cs typeface="+mn-cs"/>
              </a:rPr>
              <a:t>Data scientists and advanced analysts are projected to see demand rise by 28% by 2020: </a:t>
            </a:r>
            <a:r>
              <a:rPr lang="en-US" sz="1000" b="0" i="0" u="none" strike="noStrike" kern="1200" baseline="0" dirty="0">
                <a:solidFill>
                  <a:schemeClr val="tx1"/>
                </a:solidFill>
                <a:latin typeface="+mn-lt"/>
                <a:ea typeface="+mn-ea"/>
                <a:cs typeface="+mn-cs"/>
                <a:hlinkClick r:id="rId7"/>
              </a:rPr>
              <a:t>https://www-01.ibm.com/common/ssi/cgi-bin/ssialias?htmlfid=IML14576USEN</a:t>
            </a:r>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t>11</a:t>
            </a:fld>
            <a:endParaRPr lang="en-US" dirty="0"/>
          </a:p>
        </p:txBody>
      </p:sp>
    </p:spTree>
    <p:extLst>
      <p:ext uri="{BB962C8B-B14F-4D97-AF65-F5344CB8AC3E}">
        <p14:creationId xmlns:p14="http://schemas.microsoft.com/office/powerpoint/2010/main" val="254702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Businesses are always looking to differentiate themselves from their competitors. This could mean providing a higher quality product than the competition, offering new and unique products, providing better customer service and so on. Increasingly, businesses are looking to gain insights from their vast oceans of data … and then putting those insights into action to help them realize their goals. As a result, enterprises are building data science teams and have them focusing on some of their most challenging business problems.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There are a great deal of open source tools and frameworks that people use for data science and artificial intelligence (AI) today. For an individual working on a particular problem, it might be sufficient for them to pick their favorite open source tool to build their model and then use the model to analyze some data of interest. However, enterprise AI projects are different. They are much more complicated. They typically involve a team of people (so collaboration is important) and the model development and deployment process is cyclical (build/train, deploy, monitor health… repeat). Being able to follow a consistent, standardized process throughout the lifecycle – with built-in collaboration, but still using the most desirable tools along the way – means speed, efficiency and faster time to action. This is why having a data science platform is so important to these organizations.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As shown on the slide, the Data Science Platform market is growing at fast pace – estimated to reach USD $128.21B by 2022. This means a huge opportunity for you with IBM Watson Studio Local (WSL). And while there are unique IBM capabilities that differentiate WSL from other vendors in this space, a very attractive feature is the inclusion of the most popular open source tools and frameworks. This means that data scientists can continue to use the tools that they already know and love and never have to feel like they’re being locked into proprietary technology (which is not a good thing when talking about a field where people are in high demand and transferable skills are very important to them).</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WSL standardizes and simplifies the data science lifecycle, allowing for data science teams to scale and focus on building and deploying models to drive business impact – all while utilizing the best in common open source technologies.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1"/>
                </a:solidFill>
                <a:latin typeface="+mn-lt"/>
                <a:ea typeface="+mn-ea"/>
                <a:cs typeface="+mn-cs"/>
              </a:rPr>
              <a:t>References for statistics shown on slide: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kern="1200" baseline="0" dirty="0">
                <a:solidFill>
                  <a:schemeClr val="tx1"/>
                </a:solidFill>
                <a:latin typeface="+mn-lt"/>
                <a:ea typeface="+mn-ea"/>
                <a:cs typeface="+mn-cs"/>
              </a:rPr>
              <a:t>Stratistics Market Research Consulting report “</a:t>
            </a:r>
            <a:r>
              <a:rPr lang="en-US" sz="1000" b="1" kern="1200" dirty="0">
                <a:solidFill>
                  <a:schemeClr val="tx1"/>
                </a:solidFill>
                <a:effectLst/>
                <a:latin typeface="+mn-lt"/>
                <a:ea typeface="+mn-ea"/>
                <a:cs typeface="+mn-cs"/>
              </a:rPr>
              <a:t>Data Science Platform - Global Market Outlook (2016-2022)</a:t>
            </a:r>
            <a:r>
              <a:rPr lang="en-US" sz="1000" b="1" i="0" u="none" strike="noStrike" kern="1200" baseline="0" dirty="0">
                <a:solidFill>
                  <a:schemeClr val="tx1"/>
                </a:solidFill>
                <a:latin typeface="+mn-lt"/>
                <a:ea typeface="+mn-ea"/>
                <a:cs typeface="+mn-cs"/>
              </a:rPr>
              <a:t>” (March 2017):</a:t>
            </a:r>
          </a:p>
          <a:p>
            <a:pPr marL="514350" lvl="1" indent="-171450" rtl="0">
              <a:buFont typeface="Arial" panose="020B0604020202020204" pitchFamily="34" charset="0"/>
              <a:buChar char="•"/>
            </a:pPr>
            <a:r>
              <a:rPr lang="en-US" sz="1000" b="0" i="0" u="none" strike="noStrike" kern="1200" baseline="0" dirty="0">
                <a:solidFill>
                  <a:schemeClr val="tx1"/>
                </a:solidFill>
                <a:latin typeface="+mn-lt"/>
                <a:ea typeface="+mn-ea"/>
                <a:cs typeface="+mn-cs"/>
                <a:hlinkClick r:id="rId3"/>
              </a:rPr>
              <a:t>http://www.strategymrc.com/report/data-science-platform-market</a:t>
            </a:r>
            <a:endParaRPr lang="en-US" sz="1000" b="0" i="0" u="none" strike="noStrike" kern="1200" baseline="0" dirty="0">
              <a:solidFill>
                <a:schemeClr val="tx1"/>
              </a:solidFill>
              <a:latin typeface="+mn-lt"/>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latin typeface="+mn-lt"/>
                <a:ea typeface="+mn-ea"/>
                <a:cs typeface="+mn-cs"/>
              </a:rPr>
              <a:t>In this report they estimate that the data science platform market will grow from USD 19.75 Billion in 2016 to USD 128.21 Billion by 2022, at a Compound Annual Growth Rate (CAGR) of 36.5%. These numbers are similar to those given in a separate report by MarketsandMarkets (</a:t>
            </a:r>
            <a:r>
              <a:rPr lang="en-US" sz="1000" b="0" i="0" u="none" strike="noStrike" kern="1200" baseline="0" dirty="0">
                <a:solidFill>
                  <a:schemeClr val="tx1"/>
                </a:solidFill>
                <a:latin typeface="+mn-lt"/>
                <a:ea typeface="+mn-ea"/>
                <a:cs typeface="+mn-cs"/>
                <a:hlinkClick r:id="rId4"/>
              </a:rPr>
              <a:t>https://www.marketsandmarkets.com/PressReleases/data-science-platform.asp</a:t>
            </a:r>
            <a:r>
              <a:rPr lang="en-US" sz="1000" b="0" i="0" u="none" strike="noStrike" kern="1200" baseline="0" dirty="0">
                <a:solidFill>
                  <a:schemeClr val="tx1"/>
                </a:solidFill>
                <a:latin typeface="+mn-lt"/>
                <a:ea typeface="+mn-ea"/>
                <a:cs typeface="+mn-cs"/>
              </a:rPr>
              <a:t>).</a:t>
            </a:r>
          </a:p>
          <a:p>
            <a:pPr marL="171450" indent="-171450" rtl="0">
              <a:buFont typeface="Arial" panose="020B0604020202020204" pitchFamily="34" charset="0"/>
              <a:buChar char="•"/>
            </a:pPr>
            <a:endParaRPr lang="en-US" sz="10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US" sz="1000" b="1" i="0" u="none" strike="noStrike" kern="1200" baseline="0" dirty="0">
                <a:solidFill>
                  <a:schemeClr val="tx1"/>
                </a:solidFill>
                <a:latin typeface="+mn-lt"/>
                <a:ea typeface="+mn-ea"/>
                <a:cs typeface="+mn-cs"/>
              </a:rPr>
              <a:t>Forrester Consulting report "Data Science Platforms Help Companies Turn Data Into Business Value" (January 2017):</a:t>
            </a:r>
          </a:p>
          <a:p>
            <a:pPr marL="514350" lvl="1" indent="-171450" rtl="0">
              <a:buFont typeface="Arial" panose="020B0604020202020204" pitchFamily="34" charset="0"/>
              <a:buChar char="•"/>
            </a:pPr>
            <a:r>
              <a:rPr lang="en-US" sz="1000" b="0" i="0" u="none" strike="noStrike" kern="1200" baseline="0" dirty="0">
                <a:solidFill>
                  <a:schemeClr val="tx1"/>
                </a:solidFill>
                <a:latin typeface="+mn-lt"/>
                <a:ea typeface="+mn-ea"/>
                <a:cs typeface="+mn-cs"/>
                <a:hlinkClick r:id="rId5"/>
              </a:rPr>
              <a:t>https://www.datascience.com/blog/forrester-data-science-platforms</a:t>
            </a:r>
          </a:p>
          <a:p>
            <a:pPr marL="514350" lvl="1" indent="-171450" rtl="0">
              <a:buFont typeface="Arial" panose="020B0604020202020204" pitchFamily="34" charset="0"/>
              <a:buChar char="•"/>
            </a:pPr>
            <a:r>
              <a:rPr lang="en-US" sz="1000" b="0" i="0" u="none" strike="noStrike" kern="1200" baseline="0" dirty="0">
                <a:solidFill>
                  <a:schemeClr val="tx1"/>
                </a:solidFill>
                <a:latin typeface="+mn-lt"/>
                <a:ea typeface="+mn-ea"/>
                <a:cs typeface="+mn-cs"/>
                <a:hlinkClick r:id="rId6"/>
              </a:rPr>
              <a:t>https://cdn2.hubspot.net/hubfs/532045/Data-Science-Platforms-Help-Companies-Turn-Data-Into-Business-Value-White-Paper-DataScience.com.pdf</a:t>
            </a:r>
          </a:p>
          <a:p>
            <a:pPr marL="514350" lvl="1" indent="-171450" rtl="0">
              <a:buFont typeface="Arial" panose="020B0604020202020204" pitchFamily="34" charset="0"/>
              <a:buChar char="•"/>
            </a:pPr>
            <a:r>
              <a:rPr lang="en-US" sz="1000" b="0" i="0" u="none" strike="noStrike" kern="1200" baseline="0" dirty="0">
                <a:solidFill>
                  <a:schemeClr val="tx1"/>
                </a:solidFill>
                <a:latin typeface="+mn-lt"/>
                <a:ea typeface="+mn-ea"/>
                <a:cs typeface="+mn-cs"/>
              </a:rPr>
              <a:t>In the announcement for the report they define "Insights Leaders" as </a:t>
            </a:r>
            <a:r>
              <a:rPr lang="en-US" sz="1000" b="0" i="1" u="none" strike="noStrike" kern="1200" baseline="0" dirty="0">
                <a:solidFill>
                  <a:schemeClr val="tx1"/>
                </a:solidFill>
                <a:latin typeface="+mn-lt"/>
                <a:ea typeface="+mn-ea"/>
                <a:cs typeface="+mn-cs"/>
              </a:rPr>
              <a:t>"companies that embed analytics and data science into their operating models to bring insights — actionable knowledge resulting from analytical models and algorithms — into every decision. These companies were found to be two times more likely to be in a market-leading position in their industries than 'The Pack' or  'Insights Laggards‘."</a:t>
            </a:r>
            <a:r>
              <a:rPr lang="en-US" sz="1000" b="0" i="0" u="none" strike="noStrike" kern="1200" baseline="0" dirty="0">
                <a:solidFill>
                  <a:schemeClr val="tx1"/>
                </a:solidFill>
                <a:latin typeface="+mn-lt"/>
                <a:ea typeface="+mn-ea"/>
                <a:cs typeface="+mn-cs"/>
              </a:rPr>
              <a:t> According to the report, 88% of Insights Leaders use a data science platform, which allows them to unify technology, iterate rapidly on solutions, institutionalize knowledge and promote collaboration. However, overall, 46% of all respondents said that they lack an integrated, fully functional platform for their data science technology stack. 99% said that data science is an important discipline for their firm to develop and 74% believe that data science is among the most important disciplines supporting the rising demand for insights. At the time of the report, 26% of respondents were using a single data science platform and that number was expected to rise to 69% within the next two years.</a:t>
            </a:r>
          </a:p>
        </p:txBody>
      </p:sp>
      <p:sp>
        <p:nvSpPr>
          <p:cNvPr id="4" name="Slide Number Placeholder 3"/>
          <p:cNvSpPr>
            <a:spLocks noGrp="1"/>
          </p:cNvSpPr>
          <p:nvPr>
            <p:ph type="sldNum" sz="quarter" idx="10"/>
          </p:nvPr>
        </p:nvSpPr>
        <p:spPr/>
        <p:txBody>
          <a:bodyPr/>
          <a:lstStyle/>
          <a:p>
            <a:fld id="{18D02FFD-07D4-5C4F-BD77-921008177348}" type="slidenum">
              <a:rPr lang="en-US" smtClean="0"/>
              <a:t>12</a:t>
            </a:fld>
            <a:endParaRPr lang="en-US" dirty="0"/>
          </a:p>
        </p:txBody>
      </p:sp>
    </p:spTree>
    <p:extLst>
      <p:ext uri="{BB962C8B-B14F-4D97-AF65-F5344CB8AC3E}">
        <p14:creationId xmlns:p14="http://schemas.microsoft.com/office/powerpoint/2010/main" val="394913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On the previous slide we talked about some of the benefits of a Data Science Platform – and IBM</a:t>
            </a:r>
            <a:r>
              <a:rPr lang="en-US" sz="1000" baseline="0" dirty="0"/>
              <a:t> Watson Studio Local (WSL) specifically </a:t>
            </a:r>
            <a:r>
              <a:rPr lang="en-US" sz="1000" dirty="0"/>
              <a:t>– such as consistency,</a:t>
            </a:r>
            <a:r>
              <a:rPr lang="en-US" sz="1000" baseline="0" dirty="0"/>
              <a:t> openness, standardized lifecycle approach, and collaboration – all while letting practitioners use their tools of choice.</a:t>
            </a:r>
          </a:p>
          <a:p>
            <a:endParaRPr lang="en-US" sz="1000" baseline="0" dirty="0"/>
          </a:p>
          <a:p>
            <a:r>
              <a:rPr lang="en-US" sz="1000" baseline="0" dirty="0"/>
              <a:t>Some additional values and capabilities that typically come from the use of a Data Science Platform are included on this slide.</a:t>
            </a:r>
          </a:p>
          <a:p>
            <a:endParaRPr lang="en-US" sz="1000" baseline="0" dirty="0"/>
          </a:p>
          <a:p>
            <a:r>
              <a:rPr lang="en-US" sz="1000" b="1" baseline="0" dirty="0"/>
              <a:t>Acronyms:</a:t>
            </a:r>
          </a:p>
          <a:p>
            <a:r>
              <a:rPr lang="en-US" sz="1000" baseline="0" dirty="0"/>
              <a:t>QA/QC:  Combination of quality assurance (QA), the process or set of processes used to measure and assure the quality of a product, and quality control (QC), the process of ensuring products and services meet consumer expectations.</a:t>
            </a:r>
          </a:p>
        </p:txBody>
      </p:sp>
      <p:sp>
        <p:nvSpPr>
          <p:cNvPr id="4" name="Slide Number Placeholder 3"/>
          <p:cNvSpPr>
            <a:spLocks noGrp="1"/>
          </p:cNvSpPr>
          <p:nvPr>
            <p:ph type="sldNum" sz="quarter" idx="10"/>
          </p:nvPr>
        </p:nvSpPr>
        <p:spPr/>
        <p:txBody>
          <a:bodyPr/>
          <a:lstStyle/>
          <a:p>
            <a:fld id="{18D02FFD-07D4-5C4F-BD77-921008177348}" type="slidenum">
              <a:rPr lang="en-US" smtClean="0"/>
              <a:t>13</a:t>
            </a:fld>
            <a:endParaRPr lang="en-US" dirty="0"/>
          </a:p>
        </p:txBody>
      </p:sp>
    </p:spTree>
    <p:extLst>
      <p:ext uri="{BB962C8B-B14F-4D97-AF65-F5344CB8AC3E}">
        <p14:creationId xmlns:p14="http://schemas.microsoft.com/office/powerpoint/2010/main" val="302623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On its own, Watson Studio Local (WSL)</a:t>
            </a:r>
            <a:r>
              <a:rPr lang="en-US" sz="1000" baseline="0" dirty="0"/>
              <a:t> is a powerful for platform for developing, deploying and managing models. Power infrastructure and PowerAI software add additional value when combined with WSL. In this section you’ll learn more about what makes WSL, PowerAI and Power an unbeatable combination.</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14</a:t>
            </a:fld>
            <a:endParaRPr lang="en-US" dirty="0"/>
          </a:p>
        </p:txBody>
      </p:sp>
    </p:spTree>
    <p:extLst>
      <p:ext uri="{BB962C8B-B14F-4D97-AF65-F5344CB8AC3E}">
        <p14:creationId xmlns:p14="http://schemas.microsoft.com/office/powerpoint/2010/main" val="149683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a:t>IBM Watson Studio Local (WSL) is an environment that brings together everything that a data scientist needs. It includes the most popular Open Source tools and unique IBM value-add capabilities, with community and social features, all integrated as first class citizens to make data scientists more successful. The goal is to have all of the tools that a data scientist needs in one place, thereby making it easier for data science teams to learn, create, and collaborate.</a:t>
            </a:r>
          </a:p>
          <a:p>
            <a:endParaRPr lang="en-US" sz="1000" dirty="0"/>
          </a:p>
          <a:p>
            <a:r>
              <a:rPr lang="en-US" sz="1000" dirty="0"/>
              <a:t>Additionally, WSL helps operationalize machine learning. In the enterprise world, it's not enough to just build a model. IBM WSL helps you bring those models into your production environment and lets you manage the quality of those models over time. </a:t>
            </a:r>
          </a:p>
          <a:p>
            <a:endParaRPr lang="en-US" sz="1000" dirty="0"/>
          </a:p>
          <a:p>
            <a:r>
              <a:rPr lang="en-US" sz="1000" dirty="0"/>
              <a:t>Gartner Magic Quadrant source: https://www.gartner.com/doc/3860063/magic-quadrant-data-science-machinelearning. While it is an accomplishment in itself to be considered as part of the Visionary category, IBM was included in the Leadership category in 2017. At the time, Gartner noted</a:t>
            </a:r>
            <a:r>
              <a:rPr lang="en-US" sz="1000" baseline="0" dirty="0"/>
              <a:t> </a:t>
            </a:r>
            <a:r>
              <a:rPr lang="en-US" sz="1000" dirty="0"/>
              <a:t>that “DSX</a:t>
            </a:r>
            <a:r>
              <a:rPr lang="en-US" sz="1000" baseline="0" dirty="0"/>
              <a:t> </a:t>
            </a:r>
            <a:r>
              <a:rPr lang="en-US" dirty="0"/>
              <a:t>is likely to be one of the most attractive platforms in the future</a:t>
            </a:r>
            <a:r>
              <a:rPr lang="en-US" sz="1000" dirty="0"/>
              <a:t> – modern, open, flexible, and suitable for a range of users, from expert data scientists to business users” (Watson Studio Local was previously called Data Science Experience</a:t>
            </a:r>
            <a:r>
              <a:rPr lang="en-US" sz="1000" baseline="0" dirty="0"/>
              <a:t> (DSX)</a:t>
            </a:r>
            <a:r>
              <a:rPr lang="en-US" sz="1000" dirty="0"/>
              <a:t>). To IBM’s dismay, Watson Studio Local was not fully evaluated as part of the 2018 assessment and we feel that we are in fact a Leader in this space. More details on this, including IBM’s internal response can be found here: https://ibm.ent.box.com/s/2259an361xlp4hqkxmcuekqihku5lbs8.</a:t>
            </a:r>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15</a:t>
            </a:fld>
            <a:endParaRPr lang="en-US" dirty="0"/>
          </a:p>
        </p:txBody>
      </p:sp>
    </p:spTree>
    <p:extLst>
      <p:ext uri="{BB962C8B-B14F-4D97-AF65-F5344CB8AC3E}">
        <p14:creationId xmlns:p14="http://schemas.microsoft.com/office/powerpoint/2010/main" val="219438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Watson Studio Local (WSL)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was designed to address the challenges faced by organizations as they embark on their data science journey and to help transform their business by deriving maximum value out of their investments in new data science and advanced analytics capabilities.</a:t>
            </a:r>
            <a:r>
              <a:rPr lang="en-US" sz="1000" dirty="0" smtClean="0"/>
              <a:t/>
            </a:r>
            <a:br>
              <a:rPr lang="en-US" sz="1000" dirty="0" smtClean="0"/>
            </a:br>
            <a:endParaRPr lang="en-US" sz="1000" dirty="0" smtClean="0"/>
          </a:p>
          <a:p>
            <a:r>
              <a:rPr lang="en-US" sz="1000" kern="1200" dirty="0" smtClean="0">
                <a:solidFill>
                  <a:schemeClr val="tx1"/>
                </a:solidFill>
                <a:effectLst/>
                <a:latin typeface="+mn-lt"/>
                <a:ea typeface="+mn-ea"/>
                <a:cs typeface="+mn-cs"/>
              </a:rPr>
              <a:t>The key take-away is that WSL is an enterprise data science platform that allows you to easily collaborate across teams, use the top open source tools, get your models into production faster and integrate these models into enterprise applications.</a:t>
            </a:r>
            <a:r>
              <a:rPr lang="en-US" sz="1000" dirty="0" smtClean="0"/>
              <a:t/>
            </a:r>
            <a:br>
              <a:rPr lang="en-US" sz="1000" dirty="0" smtClean="0"/>
            </a:br>
            <a:endParaRPr lang="en-US" sz="1000" dirty="0" smtClean="0"/>
          </a:p>
          <a:p>
            <a:r>
              <a:rPr lang="en-US" sz="1000" kern="1200" dirty="0" smtClean="0">
                <a:solidFill>
                  <a:schemeClr val="tx1"/>
                </a:solidFill>
                <a:effectLst/>
                <a:latin typeface="+mn-lt"/>
                <a:ea typeface="+mn-ea"/>
                <a:cs typeface="+mn-cs"/>
              </a:rPr>
              <a:t>Let’s take a bit more detailed look at the WSL capabilities. WSL is a self-contained and extendable platform. It’s self-contained because it includes everything that’s needed to develop and deploy analytics applications. It’s extendible because it works with a number of existing compute and data sources like remote Spark clusters, multiple databases and Hadoop. WSL integrates with LDAP and supports adding additional libraries to development environments.</a:t>
            </a:r>
            <a:endParaRPr lang="en-US" sz="1000" dirty="0" smtClean="0"/>
          </a:p>
          <a:p>
            <a:endParaRPr lang="en-US" sz="1000" dirty="0" smtClean="0"/>
          </a:p>
          <a:p>
            <a:r>
              <a:rPr lang="en-US" sz="1000" kern="1200" dirty="0" smtClean="0">
                <a:solidFill>
                  <a:schemeClr val="tx1"/>
                </a:solidFill>
                <a:effectLst/>
                <a:latin typeface="+mn-lt"/>
                <a:ea typeface="+mn-ea"/>
                <a:cs typeface="+mn-cs"/>
              </a:rPr>
              <a:t>The development tools that analysts can use in WSL include Jupyter notebooks and RStudio, among other things. The runtime engine is Spark. Customers have an option of using Spark that’s bundled with WSL or they can use remote Spark using the Livy API.</a:t>
            </a:r>
            <a:endParaRPr lang="en-US" sz="1000" dirty="0" smtClean="0"/>
          </a:p>
          <a:p>
            <a:endParaRPr lang="en-US" sz="1000" dirty="0" smtClean="0"/>
          </a:p>
          <a:p>
            <a:r>
              <a:rPr lang="en-US" sz="1000" kern="1200" dirty="0" smtClean="0">
                <a:solidFill>
                  <a:schemeClr val="tx1"/>
                </a:solidFill>
                <a:effectLst/>
                <a:latin typeface="+mn-lt"/>
                <a:ea typeface="+mn-ea"/>
                <a:cs typeface="+mn-cs"/>
              </a:rPr>
              <a:t>“Projects” in WSL are a great way to work with a team… share a set of assets and then build new models and analyze them together. Projects are a core component of WSL. Projects make collaboration easier – they are a collaborative entity with data services, connections, object storage, notebooks and more.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 framework like this can play a huge role in bringing down siloes across the various data personas and promote collaboration.</a:t>
            </a:r>
            <a:endParaRPr lang="en-US" sz="1000" dirty="0" smtClean="0"/>
          </a:p>
          <a:p>
            <a:r>
              <a:rPr lang="en-US" sz="1000" dirty="0" smtClean="0"/>
              <a:t/>
            </a:r>
            <a:br>
              <a:rPr lang="en-US" sz="1000" dirty="0" smtClean="0"/>
            </a:br>
            <a:r>
              <a:rPr lang="en-US" sz="1000" kern="1200" dirty="0" smtClean="0">
                <a:solidFill>
                  <a:schemeClr val="tx1"/>
                </a:solidFill>
                <a:effectLst/>
                <a:latin typeface="+mn-lt"/>
                <a:ea typeface="+mn-ea"/>
                <a:cs typeface="+mn-cs"/>
              </a:rPr>
              <a:t>We often get questions about WSL integration with Hadoop. The first type of integration is when Hadoop is used as a data source. WSL supports both secure and unsecure connection to HDFS and Hive. You can configure a connection via the UI or programmatically. If you configure a connection via the UI, you can browse for files, preview them, and share data sources with project collaborators. The second type of integration is using a Spark environment in the Hadoop cluster for running WSL notebooks and batch jobs. The main advantage of this approach is cutting down the performance impact of moving data from Hadoop to the Spark cluster in WSL. </a:t>
            </a:r>
            <a:endParaRPr lang="en-US" sz="1000" dirty="0" smtClean="0"/>
          </a:p>
          <a:p>
            <a:endParaRPr lang="en-US" sz="1000" dirty="0" smtClean="0"/>
          </a:p>
          <a:p>
            <a:r>
              <a:rPr lang="en-US" sz="1000" kern="1200" dirty="0" smtClean="0">
                <a:solidFill>
                  <a:schemeClr val="tx1"/>
                </a:solidFill>
                <a:effectLst/>
                <a:latin typeface="+mn-lt"/>
                <a:ea typeface="+mn-ea"/>
                <a:cs typeface="+mn-cs"/>
              </a:rPr>
              <a:t>With our Deployment Manager, you can easily deploy a trained model without </a:t>
            </a:r>
            <a:r>
              <a:rPr lang="en-US" sz="1000" i="1" kern="1200" dirty="0" smtClean="0">
                <a:solidFill>
                  <a:schemeClr val="tx1"/>
                </a:solidFill>
                <a:effectLst/>
                <a:latin typeface="+mn-lt"/>
                <a:ea typeface="+mn-ea"/>
                <a:cs typeface="+mn-cs"/>
              </a:rPr>
              <a:t>any </a:t>
            </a:r>
            <a:r>
              <a:rPr lang="en-US" sz="1000" kern="1200" dirty="0" smtClean="0">
                <a:solidFill>
                  <a:schemeClr val="tx1"/>
                </a:solidFill>
                <a:effectLst/>
                <a:latin typeface="+mn-lt"/>
                <a:ea typeface="+mn-ea"/>
                <a:cs typeface="+mn-cs"/>
              </a:rPr>
              <a:t>coding.</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WSL supports the deployment of different types of analytic assets. In WSL, an analytic asset is a notebook, a model, an SPSS stream, an R-based Shiny application or a script. In general, there are two deployment options, batch and online. Most analytic assets support both deployment options.</a:t>
            </a:r>
            <a:endParaRPr lang="en-US" sz="1000" dirty="0" smtClean="0"/>
          </a:p>
          <a:p>
            <a:endParaRPr lang="en-US" sz="1000" dirty="0" smtClean="0"/>
          </a:p>
          <a:p>
            <a:r>
              <a:rPr lang="en-US" sz="1000" kern="1200" dirty="0" smtClean="0">
                <a:solidFill>
                  <a:schemeClr val="tx1"/>
                </a:solidFill>
                <a:effectLst/>
                <a:latin typeface="+mn-lt"/>
                <a:ea typeface="+mn-ea"/>
                <a:cs typeface="+mn-cs"/>
              </a:rPr>
              <a:t>Online deployment makes the analytical asset accessible via a REST API. It</a:t>
            </a:r>
            <a:r>
              <a:rPr lang="en-US" sz="1000" kern="1200" baseline="0" dirty="0" smtClean="0">
                <a:solidFill>
                  <a:schemeClr val="tx1"/>
                </a:solidFill>
                <a:effectLst/>
                <a:latin typeface="+mn-lt"/>
                <a:ea typeface="+mn-ea"/>
                <a:cs typeface="+mn-cs"/>
              </a:rPr>
              <a:t> is </a:t>
            </a:r>
            <a:r>
              <a:rPr lang="en-US" sz="1000" kern="1200" dirty="0" smtClean="0">
                <a:solidFill>
                  <a:schemeClr val="tx1"/>
                </a:solidFill>
                <a:effectLst/>
                <a:latin typeface="+mn-lt"/>
                <a:ea typeface="+mn-ea"/>
                <a:cs typeface="+mn-cs"/>
              </a:rPr>
              <a:t>supported for SparkML, scikit-learn, Keras, XGBoost, TensorFlow, and PMML models. Online deployment scores one row of data at a time, and that data is passed in with the scoring request (via the API). Scoring results are returned with the REST response. The model that has been deployed can be tested with WSL’s Test UI or REST API in notebooks. After the data scientist has tested the model, it can be integrated with a line of business application.</a:t>
            </a:r>
            <a:endParaRPr lang="en-US" sz="1000" dirty="0" smtClean="0"/>
          </a:p>
          <a:p>
            <a:endParaRPr lang="en-US" sz="1000" dirty="0" smtClean="0"/>
          </a:p>
          <a:p>
            <a:r>
              <a:rPr lang="en-US" sz="1000" kern="1200" dirty="0" smtClean="0">
                <a:solidFill>
                  <a:schemeClr val="tx1"/>
                </a:solidFill>
                <a:effectLst/>
                <a:latin typeface="+mn-lt"/>
                <a:ea typeface="+mn-ea"/>
                <a:cs typeface="+mn-cs"/>
              </a:rPr>
              <a:t>Batch deployment is usually defined as the scoring of a static data set. During scoring, data is read in from a static data source and output results are written to the same or different data source.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 WSL, batch scoring is supported for SparkML, scikit-learn, Keras, XGBoost, TensorFlow, and notebooks.</a:t>
            </a:r>
            <a:endParaRPr lang="en-US" sz="1000" dirty="0" smtClean="0"/>
          </a:p>
          <a:p>
            <a:endParaRPr lang="en-US" sz="1000" dirty="0" smtClean="0"/>
          </a:p>
          <a:p>
            <a:r>
              <a:rPr lang="en-US" sz="1000" kern="1200" dirty="0" smtClean="0">
                <a:solidFill>
                  <a:schemeClr val="tx1"/>
                </a:solidFill>
                <a:effectLst/>
                <a:latin typeface="+mn-lt"/>
                <a:ea typeface="+mn-ea"/>
                <a:cs typeface="+mn-cs"/>
              </a:rPr>
              <a:t>WSL’s model management dashboard shows the predictive accuracy of your models. Data scientists and IT can review, and even schedule evaluation of deployed models, so you spend less of your time managing what’s in production, and more time on driving business results.</a:t>
            </a:r>
            <a:endParaRPr lang="en-US" sz="1000" dirty="0" smtClean="0"/>
          </a:p>
          <a:p>
            <a:r>
              <a:rPr lang="en-US" sz="1000" kern="1200" dirty="0" smtClean="0">
                <a:solidFill>
                  <a:schemeClr val="tx1"/>
                </a:solidFill>
                <a:effectLst/>
                <a:latin typeface="+mn-lt"/>
                <a:ea typeface="+mn-ea"/>
                <a:cs typeface="+mn-cs"/>
              </a:rPr>
              <a:t> </a:t>
            </a:r>
            <a:endParaRPr lang="en-US" sz="1000" dirty="0" smtClean="0"/>
          </a:p>
          <a:p>
            <a:r>
              <a:rPr lang="en-US" sz="1000" kern="1200" dirty="0" smtClean="0">
                <a:solidFill>
                  <a:schemeClr val="tx1"/>
                </a:solidFill>
                <a:effectLst/>
                <a:latin typeface="+mn-lt"/>
                <a:ea typeface="+mn-ea"/>
                <a:cs typeface="+mn-cs"/>
              </a:rPr>
              <a:t>And finally WSL includes Platform Administration dashboards which help clients monitor the status of their systems, view log files, and restart services when needed.</a:t>
            </a:r>
            <a:endParaRPr lang="en-US" sz="1000" dirty="0" smtClean="0"/>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0656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000" dirty="0"/>
              <a:t>Power Systems offer an optimized platform for deploying Watson Studio Local (WSL) because they are designed from the ground up to support data intensive and AI workloads.</a:t>
            </a:r>
          </a:p>
          <a:p>
            <a:pPr lvl="0"/>
            <a:endParaRPr lang="en-US" sz="1000" dirty="0"/>
          </a:p>
          <a:p>
            <a:r>
              <a:rPr lang="en-US" sz="1000" dirty="0"/>
              <a:t>Up to this point, you’ve seen the value of WSL as a data science platform … greatly simplifying and speeding up the work that needs to be done by data scientists and their extended teams (through the phases of data preparation, model building, training, evaluation, deployment and monitoring).</a:t>
            </a:r>
          </a:p>
          <a:p>
            <a:r>
              <a:rPr lang="en-US" sz="1000" dirty="0"/>
              <a:t/>
            </a:r>
            <a:br>
              <a:rPr lang="en-US" sz="1000" dirty="0"/>
            </a:br>
            <a:r>
              <a:rPr lang="en-US" sz="1000" dirty="0"/>
              <a:t>However, enterprise data scientists are often constrained by a lack of compute resources. Deep learning (DL) neural networks and machine learning (ML) techniques require a lot of processing power and a lot of memory – particularly during training on larger datasets. CPUs are great for general purpose work, but not so much for these types of workloads that are doing a lot of statistical analysis and matrix mathematics. It turns out that GPUs (Graphical Processing Units – they had their origins in personal computers for graphics and gaming) are really good at doing this kind of work. So, the trend over the last few years has been to include GPUs inside of servers, to offload this difficult work from the CPUs and to accelerate AI workloads as a result. But not all architectures are created equal. As you’ll see in the upcoming slides, the IBM Power AC922 server with NVidia GPUs and NVLink 2.0 is built to be the best server for Enterprise AI. The key value is the time-to-insight… accelerating time-to-results and driving greater productivity. It should be noted, however, that WSL</a:t>
            </a:r>
            <a:r>
              <a:rPr lang="en-US" sz="1000" baseline="0" dirty="0"/>
              <a:t> does not require that the servers have GPUs. For example, the LC922 server is a great option for workloads when GPUs aren’t needed, nor desired, for whatever reason.</a:t>
            </a:r>
            <a:endParaRPr lang="en-US" sz="1000" dirty="0"/>
          </a:p>
          <a:p>
            <a:r>
              <a:rPr lang="en-US" sz="1000" dirty="0"/>
              <a:t/>
            </a:r>
            <a:br>
              <a:rPr lang="en-US" sz="1000" dirty="0"/>
            </a:br>
            <a:r>
              <a:rPr lang="en-US" sz="1000" dirty="0"/>
              <a:t>Infrastructure matters. Not just for performance, as we’ve talked about above, but for things like security and reliability. For mission critical applications (data intensive workloads tend to be the most critical in any enterprise), reliability is always an important consideration when choosing the underlying hardware. In December of 2017, Information Technology Intelligence Consulting (ITIC), completed a study called the “ITIC 2017 - 2018 Global Server Hardware, Server OS Reliability Report”. This Report compared the reliability of 14 major server platforms, 18 server operating system distributions and 11 server hardware virtualization layers. In it they showed that both IBM AIX on Power Systems as well as several Linux distributions running on Power Systems had the lowest unplanned downtime of any non-mainframe vendor/OS combination they looked at; only 0.11 hours of unplanned downtime per year. That is in stark contrast to solutions offered by Dell, HP and Oracle whose unplanned downtime ranged from 0.25 to 0.46 hours per year per server. Enterprise clients in the survey considered 0.2 hours to be the cut-off for acceptable mission critical reliability. The benefit to an organization of having the reliability of Power Systems behind them means more productivity and less stress for those managing the infrastructure. The full ITIC report can be found here: </a:t>
            </a:r>
            <a:r>
              <a:rPr lang="en-US" sz="1000" dirty="0">
                <a:hlinkClick r:id="rId3"/>
              </a:rPr>
              <a:t>https://cloud.kapostcontent.net/pub/3dee045e-4b09-48e3-9077-8b126a9f2093/itic-2017-2018-global-server-hardware-server-os-reliability-report.pdf</a:t>
            </a:r>
            <a:r>
              <a:rPr lang="en-US" sz="1000" dirty="0"/>
              <a:t>.</a:t>
            </a:r>
          </a:p>
          <a:p>
            <a:endParaRPr lang="en-US" sz="1000" dirty="0"/>
          </a:p>
          <a:p>
            <a:r>
              <a:rPr lang="en-US" sz="1000" dirty="0"/>
              <a:t>Security is (or should be) at the forefront of most clients’ minds as well. Security incidents and data breaches often make big news because of the potential impact they have to the business and their customers. While some companies are making a move to the public cloud, others (including some who are reversing their decision after realizing that the public cloud isn’t everything they thought it would be) want to keep their data local and secure behind their firewall. With an IBM Power Systems server, you know that the system is secure. Power servers have security built in at all layers, from the processor</a:t>
            </a:r>
            <a:r>
              <a:rPr lang="en-US" sz="1000" baseline="0" dirty="0"/>
              <a:t> cores to the </a:t>
            </a:r>
            <a:r>
              <a:rPr lang="en-US" sz="1000" dirty="0"/>
              <a:t>OS, and IBM tests all permutations of entire stack to deliver end to end security.</a:t>
            </a:r>
          </a:p>
          <a:p>
            <a:endParaRPr lang="en-US" sz="1000" dirty="0"/>
          </a:p>
          <a:p>
            <a:r>
              <a:rPr lang="en-US" sz="1000" dirty="0"/>
              <a:t>Performance, security, reliability, hardware-optimized software, simplicity … all advantages that clients will get with the winning combination of WSL and Power Systems.</a:t>
            </a:r>
          </a:p>
          <a:p>
            <a:endParaRPr lang="en-US" sz="1000" dirty="0"/>
          </a:p>
          <a:p>
            <a:pPr lvl="0"/>
            <a:r>
              <a:rPr lang="en-US" sz="1000" dirty="0"/>
              <a:t>WSL is available to install as a standalone product, but it’s also available in other ways. For example, it can be deployed within in the IBM Cloud Private (ICP) environment. ICP is a full stack private cloud software offering, built using industry standard open source technologies (such as Docker, Kubernetes and Terraform). Included is a self-service catalog of application runtimes, data services, analytics tooling (including WSL), and much more. WSL is also a standard component of the IBM Integrated Analytics System (IIAS) – an optimized hardware and software appliance with a massively parallel processing (MPP) architecture. Each node uses IBM Power processors and FlashSystem storage for advanced query performance. It also provides high-performance Db2 processing and BLU Acceleration for dynamic in-memory computing capabilities. WSL is integrated into the system and allows you to quickly connect to the data in IIAS (as well as other data outside the system) to begin modeling immediately.</a:t>
            </a:r>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17</a:t>
            </a:fld>
            <a:endParaRPr lang="en-US" dirty="0"/>
          </a:p>
        </p:txBody>
      </p:sp>
    </p:spTree>
    <p:extLst>
      <p:ext uri="{BB962C8B-B14F-4D97-AF65-F5344CB8AC3E}">
        <p14:creationId xmlns:p14="http://schemas.microsoft.com/office/powerpoint/2010/main" val="341469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The</a:t>
            </a:r>
            <a:r>
              <a:rPr lang="en-US" sz="1000" baseline="0" dirty="0"/>
              <a:t> PowerAI strategy is to create an enterprise software distribution of the world’s most popular open source machine learning / deep learning frameworks (like TensorFlow, Caffe and PyTorch among others) and add value around them. </a:t>
            </a:r>
            <a:r>
              <a:rPr lang="en-US" sz="1000" kern="1200" dirty="0">
                <a:solidFill>
                  <a:schemeClr val="tx1"/>
                </a:solidFill>
                <a:effectLst/>
              </a:rPr>
              <a:t>Think of it like</a:t>
            </a:r>
            <a:r>
              <a:rPr lang="en-US" sz="1000" kern="1200" baseline="0" dirty="0">
                <a:solidFill>
                  <a:schemeClr val="tx1"/>
                </a:solidFill>
                <a:effectLst/>
              </a:rPr>
              <a:t> RedHat and how it packages Linux. You </a:t>
            </a:r>
            <a:r>
              <a:rPr lang="en-US" sz="1000" kern="1200" dirty="0">
                <a:solidFill>
                  <a:schemeClr val="tx1"/>
                </a:solidFill>
                <a:effectLst/>
              </a:rPr>
              <a:t>don’t go to linux.org</a:t>
            </a:r>
            <a:r>
              <a:rPr lang="en-US" sz="1000" kern="1200" baseline="0" dirty="0">
                <a:solidFill>
                  <a:schemeClr val="tx1"/>
                </a:solidFill>
                <a:effectLst/>
              </a:rPr>
              <a:t> to get </a:t>
            </a:r>
            <a:r>
              <a:rPr lang="en-US" sz="1000" kern="1200" dirty="0">
                <a:solidFill>
                  <a:schemeClr val="tx1"/>
                </a:solidFill>
                <a:effectLst/>
              </a:rPr>
              <a:t>Linux, you go to RedHat or SUSE or Ubuntu. It’s in the same way that IBM packages these open source frameworks.</a:t>
            </a:r>
            <a:r>
              <a:rPr lang="en-US" sz="1000" kern="1200" baseline="0" dirty="0">
                <a:solidFill>
                  <a:schemeClr val="tx1"/>
                </a:solidFill>
                <a:effectLst/>
              </a:rPr>
              <a:t> </a:t>
            </a:r>
            <a:r>
              <a:rPr lang="en-US" sz="1000" kern="1200" dirty="0">
                <a:solidFill>
                  <a:schemeClr val="tx1"/>
                </a:solidFill>
                <a:effectLst/>
              </a:rPr>
              <a:t>Instead of going to all of these various websites and downloading and building this software yourself, we’ve done it for you. IBM curates it, tests it and constantly updates it based on new releases.</a:t>
            </a:r>
          </a:p>
          <a:p>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But then on top of that we’ve added several tools to make it easier to use this open source software, and of course we give you much higher performance for training your AI models.</a:t>
            </a:r>
          </a:p>
          <a:p>
            <a:endParaRPr lang="en-US" sz="1000" baseline="0" dirty="0"/>
          </a:p>
          <a:p>
            <a:r>
              <a:rPr lang="en-US" sz="1000" baseline="0" dirty="0"/>
              <a:t>The tools we add are things that help data scientists do data preparation, manage their models, and simplify and expedite the machine learning pipeline. For starters, PowerAI integrates with IBM Watson Studio Local (WSL), which is a leading data scientist development platform.</a:t>
            </a:r>
          </a:p>
          <a:p>
            <a:endParaRPr lang="en-US" sz="1000" baseline="0" dirty="0"/>
          </a:p>
          <a:p>
            <a:r>
              <a:rPr lang="en-US" sz="1000" baseline="0" dirty="0"/>
              <a:t>The slide mentions data scientists, but in reality the ease of use is such that non-data scientists can use get value in this as well. For example, the interface and simplicity in labelling of data and building models for object detection and classification in PowerAI Vision is amazingly easy.</a:t>
            </a:r>
          </a:p>
          <a:p>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cs typeface="Arial" panose="020B0604020202020204" pitchFamily="34" charset="0"/>
              </a:rPr>
              <a:t>IBM PowerAI is an Enterprise platform for AI. It accelerates your AI journey (no matter where you are on it) and democratizes such that all can participate ... truly transforming your AI agenda into a team sport.</a:t>
            </a:r>
            <a:endParaRPr lang="en-US" sz="1000" kern="1200" dirty="0">
              <a:solidFill>
                <a:schemeClr val="tx1"/>
              </a:solidFill>
              <a:effectLst/>
            </a:endParaRPr>
          </a:p>
        </p:txBody>
      </p:sp>
      <p:sp>
        <p:nvSpPr>
          <p:cNvPr id="5" name="Slide Number Placeholder 4"/>
          <p:cNvSpPr>
            <a:spLocks noGrp="1"/>
          </p:cNvSpPr>
          <p:nvPr>
            <p:ph type="sldNum" sz="quarter" idx="10"/>
          </p:nvPr>
        </p:nvSpPr>
        <p:spPr/>
        <p:txBody>
          <a:bodyPr/>
          <a:lstStyle/>
          <a:p>
            <a:fld id="{18D02FFD-07D4-5C4F-BD77-921008177348}" type="slidenum">
              <a:rPr lang="en-US" smtClean="0"/>
              <a:t>18</a:t>
            </a:fld>
            <a:endParaRPr lang="en-US" dirty="0"/>
          </a:p>
        </p:txBody>
      </p:sp>
    </p:spTree>
    <p:extLst>
      <p:ext uri="{BB962C8B-B14F-4D97-AF65-F5344CB8AC3E}">
        <p14:creationId xmlns:p14="http://schemas.microsoft.com/office/powerpoint/2010/main" val="106968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PowerAI makes deep learning (DL), machine learning (ML), and artificial intelligence (AI) more accessible and more performant. By combining this software platform for DL with IBM Power Systems, enterprises can rapidly deploy a fully optimized and supported platform for ML with blazing performance. The PowerAI platform includes the most popular ML/DL frameworks and their dependencies, and it is built for easy and rapid deployment. PowerAI runs on IBM’s highest performing server in its OpenPOWER LC line (the Power AC922), and utilizes ML/DL frameworks and building block software to make it easier for enterprises to dive into AI and ML/DL.</a:t>
            </a:r>
            <a:endParaRPr lang="en-US" sz="1000" dirty="0"/>
          </a:p>
          <a:p>
            <a:endParaRPr lang="en-US" sz="1000" dirty="0"/>
          </a:p>
          <a:p>
            <a:r>
              <a:rPr lang="en-US" sz="1000" kern="1200" dirty="0">
                <a:solidFill>
                  <a:schemeClr val="tx1"/>
                </a:solidFill>
                <a:effectLst/>
                <a:latin typeface="+mn-lt"/>
                <a:ea typeface="+mn-ea"/>
                <a:cs typeface="+mn-cs"/>
              </a:rPr>
              <a:t>PowerAI is meant to enable the rapid development and deployment of DL models. It provides a suite of capabilities from the open source community, and combines them into a single enterprise distribution of software that incorporates complete lifecycle management of installation and configuration, data ingestion and preparation, building, optimizing, and training the model, inference, testing, and moving the model into production. IBM PowerAI takes advantage of a distributed architecture to help enable your teams to quickly iterate through the training cycle with more data to help continuously improve the model over time. Included with PowerAI are ready-to-use DLL frameworks (examples include TensorFlow and</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Caffe, among others).</a:t>
            </a:r>
            <a:endParaRPr lang="en-US" sz="1000" dirty="0"/>
          </a:p>
          <a:p>
            <a:endParaRPr lang="en-US" sz="1000" dirty="0"/>
          </a:p>
          <a:p>
            <a:r>
              <a:rPr lang="en-US" sz="1000" kern="1200" dirty="0">
                <a:solidFill>
                  <a:schemeClr val="tx1"/>
                </a:solidFill>
                <a:effectLst/>
                <a:latin typeface="+mn-lt"/>
                <a:ea typeface="+mn-ea"/>
                <a:cs typeface="+mn-cs"/>
              </a:rPr>
              <a:t>When WSL is installed on Power servers with GPUs (such as the S822LC HPC or AC922 servers), the PowerAI deep learning libraries are automatically included (including GPU-enabled libraries for TensorFlow and Caffe). Users of WSL can create notebooks and build models that that use these frameworks and the Power/GPU-optimized libraries.</a:t>
            </a:r>
          </a:p>
          <a:p>
            <a:endParaRPr lang="en-US" sz="10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These PowerAI</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libraries that are included with WSL come without support – similar to how the</a:t>
            </a:r>
            <a:r>
              <a:rPr lang="en-US" sz="1000" kern="1200" baseline="0" dirty="0" smtClean="0">
                <a:solidFill>
                  <a:schemeClr val="tx1"/>
                </a:solidFill>
                <a:effectLst/>
                <a:latin typeface="+mn-lt"/>
                <a:ea typeface="+mn-ea"/>
                <a:cs typeface="+mn-cs"/>
              </a:rPr>
              <a:t> PowerAI base product is available for free, without support for anybody that wishes to use it. Clients who want support can purchase support, or they can also purchase PowerAI Enterprise, which in addition to being fully supported, also comes with capabilities such as Deep Learning Impact (DLI) and Spectrum Conductor. </a:t>
            </a:r>
            <a:r>
              <a:rPr lang="en-US" sz="1000" b="0" i="0" u="none" strike="noStrike" kern="1200" baseline="0" dirty="0" smtClean="0">
                <a:solidFill>
                  <a:schemeClr val="tx1"/>
                </a:solidFill>
                <a:latin typeface="+mn-lt"/>
                <a:ea typeface="+mn-ea"/>
                <a:cs typeface="+mn-cs"/>
              </a:rPr>
              <a:t>DLI provides tuning for deep learning model training tasks and Spectrum Conductor has multitenant Spark cluster capabilities. WSL can be integrated with PowerAI Enterprise using the Apache Livy interface. In this scenario, WSL is the development and collaboration platform and the PowerAI Enterprise cluster is used to run model training.</a:t>
            </a:r>
          </a:p>
          <a:p>
            <a:endParaRPr lang="en-US" sz="1000" kern="1200" dirty="0">
              <a:solidFill>
                <a:schemeClr val="tx1"/>
              </a:solidFill>
              <a:effectLst/>
              <a:latin typeface="+mn-lt"/>
              <a:ea typeface="+mn-ea"/>
              <a:cs typeface="+mn-cs"/>
            </a:endParaRPr>
          </a:p>
          <a:p>
            <a:pPr rtl="0"/>
            <a:r>
              <a:rPr lang="en-US" sz="900" b="0" i="0" u="none" strike="noStrike" kern="1200" baseline="0" dirty="0">
                <a:solidFill>
                  <a:schemeClr val="tx1"/>
                </a:solidFill>
                <a:latin typeface="+mn-lt"/>
                <a:ea typeface="+mn-ea"/>
                <a:cs typeface="+mn-cs"/>
              </a:rPr>
              <a:t>In general terms, PowerAI integrated with WSL provides optimized deep learning frameworks and libraries to leverage IBM Power Servers with GPUs (AC922). As mentioned earlier, WSL would be the platform where notebooks are created, data sources are identified/accessed, and collaboration between team members is enabled. PowerAI Enterprise, if available, can be used for Spark-based ETL and deep learning model tuning and training. WSL is where the user creates the notebook (where the model training "program" is created). Without PowerAI Enterprise, the training job is run on the compute cluster that is part of WSL. With PowerAI Enterprise, the training job gets scheduled on the PowerAI Enterprise cluster.</a:t>
            </a:r>
          </a:p>
        </p:txBody>
      </p:sp>
      <p:sp>
        <p:nvSpPr>
          <p:cNvPr id="4" name="Slide Number Placeholder 3"/>
          <p:cNvSpPr>
            <a:spLocks noGrp="1"/>
          </p:cNvSpPr>
          <p:nvPr>
            <p:ph type="sldNum" sz="quarter" idx="10"/>
          </p:nvPr>
        </p:nvSpPr>
        <p:spPr/>
        <p:txBody>
          <a:bodyPr/>
          <a:lstStyle/>
          <a:p>
            <a:fld id="{18D02FFD-07D4-5C4F-BD77-921008177348}" type="slidenum">
              <a:rPr lang="en-US" smtClean="0"/>
              <a:t>19</a:t>
            </a:fld>
            <a:endParaRPr lang="en-US" dirty="0"/>
          </a:p>
        </p:txBody>
      </p:sp>
    </p:spTree>
    <p:extLst>
      <p:ext uri="{BB962C8B-B14F-4D97-AF65-F5344CB8AC3E}">
        <p14:creationId xmlns:p14="http://schemas.microsoft.com/office/powerpoint/2010/main" val="23907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In this section we’ll briefly cover “What</a:t>
            </a:r>
            <a:r>
              <a:rPr lang="en-US" sz="1000" baseline="0" dirty="0"/>
              <a:t> is data science?”, “How is it used?”, and “What challenges exist?”</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2</a:t>
            </a:fld>
            <a:endParaRPr lang="en-US" dirty="0"/>
          </a:p>
        </p:txBody>
      </p:sp>
    </p:spTree>
    <p:extLst>
      <p:ext uri="{BB962C8B-B14F-4D97-AF65-F5344CB8AC3E}">
        <p14:creationId xmlns:p14="http://schemas.microsoft.com/office/powerpoint/2010/main" val="3221311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IBM Power Systems offers the best of breed infrastructure solution for deploying Watson</a:t>
            </a:r>
            <a:r>
              <a:rPr lang="en-US" sz="1000" kern="1200" baseline="0" dirty="0">
                <a:solidFill>
                  <a:schemeClr val="tx1"/>
                </a:solidFill>
                <a:effectLst/>
                <a:latin typeface="+mn-lt"/>
                <a:ea typeface="+mn-ea"/>
                <a:cs typeface="+mn-cs"/>
              </a:rPr>
              <a:t> Studio Local (</a:t>
            </a:r>
            <a:r>
              <a:rPr lang="en-US" sz="1000" kern="1200" dirty="0">
                <a:solidFill>
                  <a:schemeClr val="tx1"/>
                </a:solidFill>
                <a:effectLst/>
                <a:latin typeface="+mn-lt"/>
                <a:ea typeface="+mn-ea"/>
                <a:cs typeface="+mn-cs"/>
              </a:rPr>
              <a:t>WSL). The LC922/LC921 class of Power Servers provides the ideal base for the control, storage and compute (non-GPU) components of WSL while the AC922 offers an optimized GPU-attached environment for the compute components of WSL. LC922's superior Spark performance and storage capacities paired with AC922 leadership performance for GPU-accelerated algorithms delivers the perfect mix of performance, scalability and price-point for a WSL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We will get into more details on each of AC922 and LC922/LC921 on the upcoming slides.</a:t>
            </a:r>
            <a:endParaRPr lang="en-US" sz="1400" dirty="0"/>
          </a:p>
        </p:txBody>
      </p:sp>
      <p:sp>
        <p:nvSpPr>
          <p:cNvPr id="4" name="Slide Number Placeholder 3"/>
          <p:cNvSpPr>
            <a:spLocks noGrp="1"/>
          </p:cNvSpPr>
          <p:nvPr>
            <p:ph type="sldNum" sz="quarter" idx="10"/>
          </p:nvPr>
        </p:nvSpPr>
        <p:spPr/>
        <p:txBody>
          <a:bodyPr/>
          <a:lstStyle/>
          <a:p>
            <a:fld id="{4DD46665-5B3A-8D46-865B-38BA7E62978E}" type="slidenum">
              <a:rPr lang="en-US" smtClean="0"/>
              <a:t>20</a:t>
            </a:fld>
            <a:endParaRPr lang="en-US" dirty="0"/>
          </a:p>
        </p:txBody>
      </p:sp>
    </p:spTree>
    <p:extLst>
      <p:ext uri="{BB962C8B-B14F-4D97-AF65-F5344CB8AC3E}">
        <p14:creationId xmlns:p14="http://schemas.microsoft.com/office/powerpoint/2010/main" val="263736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000" dirty="0"/>
              <a:t>This IBM Power Accelerated Computing (AC) platform is loaded with POWER9 on 2 socket systems within a 2U standard rack footprint, that’s why it’s called the AC922. </a:t>
            </a:r>
          </a:p>
          <a:p>
            <a:endParaRPr lang="en-US" sz="1000" dirty="0"/>
          </a:p>
          <a:p>
            <a:r>
              <a:rPr lang="en-US" sz="1000" dirty="0"/>
              <a:t>There are 3 key points that make the AC922 the best server for Enterprise AI. </a:t>
            </a:r>
          </a:p>
          <a:p>
            <a:endParaRPr lang="en-US" sz="1000" dirty="0"/>
          </a:p>
          <a:p>
            <a:pPr marL="228600" indent="-228600">
              <a:buFont typeface="+mj-lt"/>
              <a:buAutoNum type="arabicPeriod"/>
            </a:pPr>
            <a:r>
              <a:rPr lang="en-US" sz="1000" dirty="0"/>
              <a:t>It’s designed from the ground up for AI workloads, this starts with its acceleration superhighway. The AC922 introduces second generation NVLink between the CPU and GPU; this is 5.6x faster than PCIe Gen 3 architectures which x86 remains committed in their current offerings (2018). Other GPU offerings (Intel-based</a:t>
            </a:r>
            <a:r>
              <a:rPr lang="en-US" sz="1000" baseline="0" dirty="0"/>
              <a:t> servers as of 3Q18) </a:t>
            </a:r>
            <a:r>
              <a:rPr lang="en-US" sz="1000" dirty="0"/>
              <a:t>in the marketplace only accelerate communications between GPUs but the NVLink technology in the AC922 accelerates GPU communications as well as GPU to CPU communications which is critical for AI workloads.</a:t>
            </a:r>
          </a:p>
          <a:p>
            <a:pPr marL="228600" indent="-228600">
              <a:buFont typeface="+mj-lt"/>
              <a:buAutoNum type="arabicPeriod"/>
            </a:pPr>
            <a:endParaRPr lang="en-US" sz="1000" dirty="0"/>
          </a:p>
          <a:p>
            <a:pPr marL="228600" indent="-228600">
              <a:buFont typeface="+mj-lt"/>
              <a:buAutoNum type="arabicPeriod"/>
            </a:pPr>
            <a:r>
              <a:rPr lang="en-US" sz="1000" dirty="0"/>
              <a:t>IBM didn’t just focus on the NVLink communications for the CPU </a:t>
            </a:r>
            <a:r>
              <a:rPr lang="en-US" sz="1000" dirty="0">
                <a:sym typeface="Wingdings" pitchFamily="2" charset="2"/>
              </a:rPr>
              <a:t> </a:t>
            </a:r>
            <a:r>
              <a:rPr lang="en-US" sz="1000" dirty="0"/>
              <a:t>GPU pipeline … the AC922 was designed as a balanced system; specifically for the AI era with industry leading memory bandwidth, PCIe Gen 4 busses (for the best network connectivity), and high performance storage adapters. </a:t>
            </a:r>
          </a:p>
          <a:p>
            <a:pPr marL="228600" indent="-228600">
              <a:buFont typeface="+mj-lt"/>
              <a:buAutoNum type="arabicPeriod"/>
            </a:pPr>
            <a:endParaRPr lang="en-US" sz="1000" dirty="0"/>
          </a:p>
          <a:p>
            <a:pPr marL="228600" indent="-228600">
              <a:buFont typeface="+mj-lt"/>
              <a:buAutoNum type="arabicPeriod"/>
            </a:pPr>
            <a:r>
              <a:rPr lang="en-US" sz="1000" dirty="0"/>
              <a:t>When designing the AC922 infrastructure, IBM took the world’s most prevalent open source machine learning (ML) and deep learning (DL) frameworks and optimized them around the AC922’s advanced infrastructure design with added enhancements such as Spectrum Conductor for Distributed Deep Learning (DDL) and large model support (LMS). This results in the best server and solution for Enterprise AI, because optimizations come from leading edge hardware co-optimized with performance-related software innovations. Quite simply, AC922 lets you flatten the time to AI value curve by accelerating the journey to build, train, and infer deep neural networks.</a:t>
            </a:r>
          </a:p>
          <a:p>
            <a:endParaRPr lang="en-US" sz="1000" dirty="0"/>
          </a:p>
          <a:p>
            <a:r>
              <a:rPr lang="en-US" sz="1000" dirty="0"/>
              <a:t>Additionally, the AC922 design can be used in applications such as high performance computing (HPC) and accelerated databases (like Kinetica)</a:t>
            </a:r>
            <a:r>
              <a:rPr lang="mr-IN" sz="1000" dirty="0"/>
              <a:t>…</a:t>
            </a:r>
            <a:r>
              <a:rPr lang="en-US" sz="1000" dirty="0"/>
              <a:t> so don’t think (or let your customers think) this is a solution only for AI, machine learning, or deep learning.</a:t>
            </a:r>
          </a:p>
        </p:txBody>
      </p:sp>
      <p:sp>
        <p:nvSpPr>
          <p:cNvPr id="8" name="Slide Image Placeholder 7"/>
          <p:cNvSpPr>
            <a:spLocks noGrp="1" noRot="1" noChangeAspect="1"/>
          </p:cNvSpPr>
          <p:nvPr>
            <p:ph type="sldImg"/>
          </p:nvPr>
        </p:nvSpPr>
        <p:spPr>
          <a:xfrm>
            <a:off x="1027113" y="393700"/>
            <a:ext cx="5260975" cy="2959100"/>
          </a:xfrm>
        </p:spPr>
      </p:sp>
      <p:sp>
        <p:nvSpPr>
          <p:cNvPr id="9" name="Slide Number Placeholder 8"/>
          <p:cNvSpPr>
            <a:spLocks noGrp="1"/>
          </p:cNvSpPr>
          <p:nvPr>
            <p:ph type="sldNum" sz="quarter" idx="10"/>
          </p:nvPr>
        </p:nvSpPr>
        <p:spPr/>
        <p:txBody>
          <a:bodyPr/>
          <a:lstStyle/>
          <a:p>
            <a:fld id="{18D02FFD-07D4-5C4F-BD77-921008177348}" type="slidenum">
              <a:rPr lang="en-US" smtClean="0"/>
              <a:t>21</a:t>
            </a:fld>
            <a:endParaRPr lang="en-US" dirty="0"/>
          </a:p>
        </p:txBody>
      </p:sp>
    </p:spTree>
    <p:extLst>
      <p:ext uri="{BB962C8B-B14F-4D97-AF65-F5344CB8AC3E}">
        <p14:creationId xmlns:p14="http://schemas.microsoft.com/office/powerpoint/2010/main" val="723201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The LC922 and LC921 systems (released in May 2018) are the newest additions to the Power Linux scale out family and are cost optimized and uniquely designed with capabilities for the analytics that feed Enterprise AI. The LC922 is an ideal system for data lakes and data stores with up to 120TB of storage capacity in a 2U form factor and up to 44 cores and 2TB of RAM.</a:t>
            </a:r>
          </a:p>
          <a:p>
            <a:endParaRPr lang="en-US" sz="1000" dirty="0"/>
          </a:p>
          <a:p>
            <a:r>
              <a:rPr lang="en-US" sz="1000" dirty="0"/>
              <a:t>For data lakes, the ideal platform needs to have great cost economics and be storage rich with the ability to scale – and the LC922 perfectly delivers on these requirements. The LC921 is ideal for dense computing – with a 1U form factor and up to 40 cores with 2TB RAM – allowing your business to drive the most compute in the smallest rack space.</a:t>
            </a:r>
          </a:p>
          <a:p>
            <a:endParaRPr lang="en-US"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ym typeface="Calibri"/>
              </a:rPr>
              <a:t>The LC922 and LC921 systems are the ideal platform to eliminate Big Data bottlenecks. How would you like to get results and insights faster by improving Spark performance by 59%? What better competitive advantage can you achieve if you can double the number of data scientist users at faster response times? What would it mean for your business if you can achieve 2x the price performance on key open source data intensive applications such as MongoDB? The Power LC systems enable you to achieve these goals with superior price performance.</a:t>
            </a:r>
          </a:p>
          <a:p>
            <a:endParaRPr lang="en-US"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Watson</a:t>
            </a:r>
            <a:r>
              <a:rPr lang="en-US" sz="1000" baseline="0" dirty="0"/>
              <a:t> Studio Local (WSL) does not require GPUs in the servers. It will work on systems without GPUs as well – albeit with slower model training. If you do have a requirement for GPUs (for example, there’s a need to speed up model training times) then LC922 servers can be used for the data lake (or for the other nodes in the WSL cluster that aren’t involved in model training) and AC922 servers can be used to do the model training (which uses data pulled from the data lake). Or, if there isn’t a requirement for GPUs then model training can be performed on the LC922 server as well (albeit with less performance than can be expected with an AC922 server). You will see an example of this coming up on the next slide.</a:t>
            </a:r>
            <a:endParaRPr lang="en-US" sz="1000" dirty="0"/>
          </a:p>
        </p:txBody>
      </p:sp>
      <p:sp>
        <p:nvSpPr>
          <p:cNvPr id="4" name="Slide Number Placeholder 3"/>
          <p:cNvSpPr>
            <a:spLocks noGrp="1"/>
          </p:cNvSpPr>
          <p:nvPr>
            <p:ph type="sldNum" sz="quarter" idx="10"/>
          </p:nvPr>
        </p:nvSpPr>
        <p:spPr/>
        <p:txBody>
          <a:bodyPr/>
          <a:lstStyle/>
          <a:p>
            <a:fld id="{4DD46665-5B3A-8D46-865B-38BA7E62978E}" type="slidenum">
              <a:rPr lang="en-US" smtClean="0"/>
              <a:t>22</a:t>
            </a:fld>
            <a:endParaRPr lang="en-US" dirty="0"/>
          </a:p>
        </p:txBody>
      </p:sp>
    </p:spTree>
    <p:extLst>
      <p:ext uri="{BB962C8B-B14F-4D97-AF65-F5344CB8AC3E}">
        <p14:creationId xmlns:p14="http://schemas.microsoft.com/office/powerpoint/2010/main" val="423564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a:solidFill>
                  <a:schemeClr val="tx1"/>
                </a:solidFill>
                <a:effectLst/>
              </a:rPr>
              <a:t>We have some fantastic proof-points showcasing WSL performance, scalability and price-performance advantage when deployed on Power Systems vs. commodity infrastructure.</a:t>
            </a:r>
            <a:endParaRPr lang="en-US" sz="1000" dirty="0"/>
          </a:p>
          <a:p>
            <a:endParaRPr lang="en-US" sz="1000" dirty="0"/>
          </a:p>
          <a:p>
            <a:r>
              <a:rPr lang="en-US" sz="1000" kern="1200" dirty="0">
                <a:solidFill>
                  <a:schemeClr val="tx1"/>
                </a:solidFill>
                <a:effectLst/>
              </a:rPr>
              <a:t>Before we review those proof points I want to talk about a couple of key infrastructure characteristics to derive the most out of your WSL Deployment. These characteristics are:</a:t>
            </a:r>
            <a:r>
              <a:rPr lang="en-US" sz="1000" dirty="0"/>
              <a:t/>
            </a:r>
            <a:br>
              <a:rPr lang="en-US" sz="1000" dirty="0"/>
            </a:br>
            <a:endParaRPr lang="en-US" sz="1000" dirty="0"/>
          </a:p>
          <a:p>
            <a:r>
              <a:rPr lang="en-US" sz="1000" kern="1200" dirty="0">
                <a:solidFill>
                  <a:schemeClr val="tx1"/>
                </a:solidFill>
                <a:effectLst/>
              </a:rPr>
              <a:t>(1) Ability to support and scale number of data scientists that can be on-boarded </a:t>
            </a:r>
            <a:endParaRPr lang="en-US" sz="1000" dirty="0"/>
          </a:p>
          <a:p>
            <a:r>
              <a:rPr lang="en-US" sz="1000" kern="1200" dirty="0">
                <a:solidFill>
                  <a:schemeClr val="tx1"/>
                </a:solidFill>
                <a:effectLst/>
              </a:rPr>
              <a:t>(2) Ability to train and build models faster</a:t>
            </a:r>
            <a:endParaRPr lang="en-US" sz="1000" dirty="0"/>
          </a:p>
          <a:p>
            <a:r>
              <a:rPr lang="en-US" sz="1000" dirty="0"/>
              <a:t/>
            </a:r>
            <a:br>
              <a:rPr lang="en-US" sz="1000" dirty="0"/>
            </a:br>
            <a:r>
              <a:rPr lang="en-US" sz="1000" kern="1200" dirty="0">
                <a:solidFill>
                  <a:schemeClr val="tx1"/>
                </a:solidFill>
                <a:effectLst/>
              </a:rPr>
              <a:t>Power Systems shines in both these aspects. We can support a higher number of users on a smaller infrastructure footprint and thereby reduce infrastructure cost and sprawl. The ability to train and build models faster drives up data scientist productivity and improves time to insight.</a:t>
            </a:r>
            <a:endParaRPr lang="en-US" sz="1000" dirty="0"/>
          </a:p>
          <a:p>
            <a:endParaRPr lang="en-US" sz="1000" dirty="0"/>
          </a:p>
          <a:p>
            <a:r>
              <a:rPr lang="en-US" sz="1000" kern="1200" dirty="0">
                <a:solidFill>
                  <a:schemeClr val="tx1"/>
                </a:solidFill>
                <a:effectLst/>
              </a:rPr>
              <a:t>This is a performance benchmark based on internal testing on an IBM Power System LC 922 and a 2-socket Intel Xeon SP (Skylake) system.</a:t>
            </a:r>
            <a:endParaRPr lang="en-US" sz="1000" dirty="0"/>
          </a:p>
          <a:p>
            <a:endParaRPr lang="en-US" sz="1000" dirty="0"/>
          </a:p>
          <a:p>
            <a:r>
              <a:rPr lang="en-US" sz="1000" kern="1200" dirty="0">
                <a:solidFill>
                  <a:schemeClr val="tx1"/>
                </a:solidFill>
                <a:effectLst/>
              </a:rPr>
              <a:t>The workload used is a common k-means clustering machine learning algorithm using Python and Tensorflow. The goal is to execute the core computational steps to form 5 clusters using a k-means clustering algorithm with a 1 GB data set (350694 (rows) X 301 (columns) float64 data set). </a:t>
            </a:r>
            <a:r>
              <a:rPr lang="en-US" sz="1000" b="0" i="0" u="none" strike="noStrike" kern="1200" baseline="0" dirty="0">
                <a:solidFill>
                  <a:schemeClr val="tx1"/>
                </a:solidFill>
                <a:latin typeface="+mn-lt"/>
                <a:ea typeface="+mn-ea"/>
                <a:cs typeface="+mn-cs"/>
              </a:rPr>
              <a:t>k-means clustering is a popular algorithm for cluster analysis, with the goal of finding groups in the data. The "k" in the name refers to the number of groups or clusters that you want to define (in this case 5). This is particularly useful for things like customer analysis, where you want to group together customers that are similar to each other.</a:t>
            </a:r>
          </a:p>
          <a:p>
            <a:endParaRPr lang="en-US" sz="1000" dirty="0"/>
          </a:p>
          <a:p>
            <a:r>
              <a:rPr lang="en-US" sz="1000" kern="1200" dirty="0">
                <a:solidFill>
                  <a:schemeClr val="tx1"/>
                </a:solidFill>
                <a:effectLst/>
              </a:rPr>
              <a:t>The configurations used were:</a:t>
            </a:r>
            <a:endParaRPr lang="en-US" sz="1000" dirty="0"/>
          </a:p>
          <a:p>
            <a:pPr marL="171450" indent="-171450">
              <a:buFont typeface="Arial" panose="020B0604020202020204" pitchFamily="34" charset="0"/>
              <a:buChar char="•"/>
            </a:pPr>
            <a:r>
              <a:rPr lang="en-US" sz="1000" kern="1200" dirty="0">
                <a:solidFill>
                  <a:schemeClr val="tx1"/>
                </a:solidFill>
                <a:effectLst/>
              </a:rPr>
              <a:t>IBM Power LC922 (2x22-core/2.6 GHz/512 GB memory) using 10 x 4TB HDD, 10 GbE two-port, RHEL 7.5 LE for Power9</a:t>
            </a:r>
          </a:p>
          <a:p>
            <a:pPr marL="171450" indent="-171450">
              <a:buFont typeface="Arial" panose="020B0604020202020204" pitchFamily="34" charset="0"/>
              <a:buChar char="•"/>
            </a:pPr>
            <a:r>
              <a:rPr lang="en-US" sz="1000" kern="1200" dirty="0">
                <a:solidFill>
                  <a:schemeClr val="tx1"/>
                </a:solidFill>
                <a:effectLst/>
              </a:rPr>
              <a:t>Competitive stack: 2-socket Intel Xeon SP (Skylake) Gold 6140 (2x18-core/2.4 GHz/512 GB memory) using 10 x 4TB HDD, 10 GbE two-port and RHEL 7.5</a:t>
            </a:r>
            <a:endParaRPr lang="en-US" sz="1000" dirty="0"/>
          </a:p>
          <a:p>
            <a:endParaRPr lang="en-US" sz="1000" kern="1200" dirty="0">
              <a:solidFill>
                <a:schemeClr val="tx1"/>
              </a:solidFill>
              <a:effectLst/>
            </a:endParaRPr>
          </a:p>
          <a:p>
            <a:r>
              <a:rPr lang="en-US" sz="1000" kern="1200" dirty="0">
                <a:solidFill>
                  <a:schemeClr val="tx1"/>
                </a:solidFill>
                <a:effectLst/>
              </a:rPr>
              <a:t>The Power System servers were capable of supporting 2X the number of users with a faster response time than the competitive Intel servers based on the latest version of Intel processors</a:t>
            </a:r>
            <a:r>
              <a:rPr lang="en-US" sz="1000" kern="1200" baseline="0" dirty="0">
                <a:solidFill>
                  <a:schemeClr val="tx1"/>
                </a:solidFill>
                <a:effectLst/>
              </a:rPr>
              <a:t> </a:t>
            </a:r>
            <a:r>
              <a:rPr lang="en-US" sz="1000" kern="1200" dirty="0">
                <a:solidFill>
                  <a:schemeClr val="tx1"/>
                </a:solidFill>
                <a:effectLst/>
              </a:rPr>
              <a:t>(Skylake). Also, for the same number of users we saw a 41% faster time-to-result. This faster response time was valid as we scaled the number of simultaneous users from 4 to 8. Intel servers were not able to scale beyond 8 users.</a:t>
            </a:r>
          </a:p>
          <a:p>
            <a:endParaRPr lang="en-US" sz="1000" kern="1200" dirty="0">
              <a:solidFill>
                <a:schemeClr val="tx1"/>
              </a:solidFill>
              <a:effectLst/>
            </a:endParaRPr>
          </a:p>
          <a:p>
            <a:r>
              <a:rPr lang="en-US" sz="1000" b="1" kern="1200" dirty="0">
                <a:solidFill>
                  <a:schemeClr val="tx1"/>
                </a:solidFill>
                <a:effectLst/>
              </a:rPr>
              <a:t>Benchmark Details:</a:t>
            </a:r>
          </a:p>
          <a:p>
            <a:pPr marL="228594" indent="-228594" defTabSz="685783">
              <a:buFont typeface="+mj-lt"/>
              <a:buAutoNum type="arabicPeriod"/>
              <a:defRPr/>
            </a:pPr>
            <a:r>
              <a:rPr lang="en-US" altLang="en-US" sz="800" dirty="0">
                <a:ea typeface="ヒラギノ角ゴ Pro W3"/>
              </a:rPr>
              <a:t>Based on IBM internal testing of the core computational step to form 5 clusters using a 350694 x 301 float64 data set (1 GB) running the K-means algorithm using Apache Python ® and Tensorflow. Results valid as of 4/21/18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a:ea typeface="ヒラギノ角ゴ Pro W3"/>
              </a:rPr>
              <a:t>IBM Power LC922 (2x22-core/2.6 GHz/512 GB memory) using 10 x 4TB HDD, 10 GbE two-port, RHEL 7.5 LE for Power9</a:t>
            </a:r>
          </a:p>
          <a:p>
            <a:pPr marL="228594" indent="-228594" defTabSz="685783">
              <a:buFont typeface="+mj-lt"/>
              <a:buAutoNum type="arabicPeriod"/>
              <a:defRPr/>
            </a:pPr>
            <a:r>
              <a:rPr lang="en-US" altLang="en-US" sz="800" dirty="0">
                <a:ea typeface="ヒラギノ角ゴ Pro W3"/>
              </a:rPr>
              <a:t>Competitive stack: 2-socket Intel Xeon SP (Skylake) Gold 6140 (2x18-core/2.4 GHz/512 GB memory) using 10 x 4TB HDD, 10 GbE two-port and RHEL 7.5</a:t>
            </a:r>
          </a:p>
          <a:p>
            <a:pPr marL="228594" indent="-228594" defTabSz="685783">
              <a:buFont typeface="+mj-lt"/>
              <a:buAutoNum type="arabicPeriod"/>
              <a:defRPr/>
            </a:pPr>
            <a:r>
              <a:rPr lang="en-US" altLang="en-US" sz="800" dirty="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a:latin typeface="Arial Narrow" panose="020B0606020202030204" pitchFamily="34" charset="0"/>
                <a:ea typeface="ヒラギノ角ゴ Pro W3" panose="020B0300000000000000"/>
                <a:hlinkClick r:id="rId3"/>
              </a:rPr>
              <a:t>Apache Software Foundation</a:t>
            </a:r>
            <a:r>
              <a:rPr lang="en-US" altLang="en-US" sz="800" dirty="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4495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Here is another view of the performance results from the earlier LC922 performance slide (where we compared the k-means clustering performance on LC922 (CPU only servers) vs x86 Intel Skylake servers). We saw a 41% faster time-to-result on LC922 at a 22% lower price point compared to the competitive server.</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Benchmark</a:t>
            </a:r>
            <a:r>
              <a:rPr lang="en-US" sz="1000" b="1" kern="1200" baseline="0" dirty="0">
                <a:solidFill>
                  <a:schemeClr val="tx1"/>
                </a:solidFill>
                <a:effectLst/>
                <a:latin typeface="+mn-lt"/>
                <a:ea typeface="+mn-ea"/>
                <a:cs typeface="+mn-cs"/>
              </a:rPr>
              <a:t> Details:</a:t>
            </a:r>
          </a:p>
          <a:p>
            <a:pPr marL="228594" indent="-228594" defTabSz="685783">
              <a:buFont typeface="+mj-lt"/>
              <a:buAutoNum type="arabicPeriod"/>
              <a:defRPr/>
            </a:pPr>
            <a:r>
              <a:rPr lang="en-US" altLang="en-US" sz="800" dirty="0">
                <a:ea typeface="ヒラギノ角ゴ Pro W3"/>
              </a:rPr>
              <a:t>Based on IBM internal testing of the core computational step for 8 users to form 5 clusters using a 350694 x 301 float64 data set (1 GB) running the K-means algorithm using Apache Python ® and Tensorflow. Results valid as of 4/21/18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a:ea typeface="ヒラギノ角ゴ Pro W3"/>
              </a:rPr>
              <a:t>IBM Power LC922 2x22-core/2.6 GHz/512 GB memory) using 10 x 4TB HDD, 10 GbE two-port, RHEL 7.5 LE for Power9</a:t>
            </a:r>
          </a:p>
          <a:p>
            <a:pPr marL="228594" indent="-228594" defTabSz="685783">
              <a:buFont typeface="+mj-lt"/>
              <a:buAutoNum type="arabicPeriod"/>
              <a:defRPr/>
            </a:pPr>
            <a:r>
              <a:rPr lang="en-US" altLang="en-US" sz="800" dirty="0">
                <a:ea typeface="ヒラギノ角ゴ Pro W3"/>
              </a:rPr>
              <a:t>Competitive stack: 2-socket Intel Xeon SP (Skylake) Gold 6140 (2x18-core/2.4 GHz/512 GB memory) using 10 x 4TB HDD, 10 GbE two-port and RHEL 7.5</a:t>
            </a:r>
          </a:p>
          <a:p>
            <a:pPr marL="228594" indent="-228594" defTabSz="685783">
              <a:buFont typeface="+mj-lt"/>
              <a:buAutoNum type="arabicPeriod"/>
              <a:defRPr/>
            </a:pPr>
            <a:r>
              <a:rPr lang="en-US" altLang="en-US" sz="800" dirty="0"/>
              <a:t>Pricing is based on Power LC922 </a:t>
            </a:r>
            <a:r>
              <a:rPr lang="en-US" altLang="en-US" sz="800" dirty="0">
                <a:hlinkClick r:id="rId3"/>
              </a:rPr>
              <a:t>http://www-03.ibm.com/systems/power/hardware/linux-lc.html</a:t>
            </a:r>
            <a:r>
              <a:rPr lang="en-US" altLang="en-US" sz="800" dirty="0"/>
              <a:t> and publicly available x86 pricing.</a:t>
            </a:r>
          </a:p>
          <a:p>
            <a:pPr marL="228594" indent="-228594" defTabSz="685783">
              <a:buFont typeface="+mj-lt"/>
              <a:buAutoNum type="arabicPeriod"/>
              <a:defRPr/>
            </a:pPr>
            <a:r>
              <a:rPr lang="en-US" altLang="en-US" sz="800" dirty="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a:latin typeface="Arial Narrow" panose="020B0606020202030204" pitchFamily="34" charset="0"/>
                <a:ea typeface="ヒラギノ角ゴ Pro W3" panose="020B0300000000000000"/>
                <a:hlinkClick r:id="rId4"/>
              </a:rPr>
              <a:t>Apache Software Foundation</a:t>
            </a:r>
            <a:r>
              <a:rPr lang="en-US" altLang="en-US" sz="800" dirty="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0304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a:solidFill>
                  <a:schemeClr val="tx1"/>
                </a:solidFill>
                <a:effectLst/>
              </a:rPr>
              <a:t>Now, when we switched to GPU-accelerated servers, we saw very similar results. Deep learning workloads are very compute-intensive</a:t>
            </a:r>
            <a:r>
              <a:rPr lang="en-US" sz="1000" kern="1200" baseline="0" dirty="0">
                <a:solidFill>
                  <a:schemeClr val="tx1"/>
                </a:solidFill>
                <a:effectLst/>
              </a:rPr>
              <a:t> and are perfect </a:t>
            </a:r>
            <a:r>
              <a:rPr lang="en-US" sz="1000" kern="1200" dirty="0">
                <a:solidFill>
                  <a:schemeClr val="tx1"/>
                </a:solidFill>
                <a:effectLst/>
              </a:rPr>
              <a:t>for acceleration with GPUs.</a:t>
            </a:r>
            <a:endParaRPr lang="en-US" sz="1000" dirty="0"/>
          </a:p>
          <a:p>
            <a:endParaRPr lang="en-US" sz="1000" dirty="0"/>
          </a:p>
          <a:p>
            <a:r>
              <a:rPr lang="en-US" sz="1000" kern="1200" dirty="0">
                <a:solidFill>
                  <a:schemeClr val="tx1"/>
                </a:solidFill>
                <a:effectLst/>
              </a:rPr>
              <a:t>We used the same workload: k-means cluster machine learning algorithm using Python and TensorFlow. In this scenario, the algorithm is GPU-accelerated. Similar</a:t>
            </a:r>
            <a:r>
              <a:rPr lang="en-US" sz="1000" kern="1200" baseline="0" dirty="0">
                <a:solidFill>
                  <a:schemeClr val="tx1"/>
                </a:solidFill>
                <a:effectLst/>
              </a:rPr>
              <a:t> to the previous test, </a:t>
            </a:r>
            <a:r>
              <a:rPr lang="en-US" sz="1000" kern="1200" dirty="0">
                <a:solidFill>
                  <a:schemeClr val="tx1"/>
                </a:solidFill>
                <a:effectLst/>
              </a:rPr>
              <a:t>we wanted to form 5 clusters, but in this case with a larger dataset – 15 GB (5270410 x 301 float64 data set).</a:t>
            </a:r>
            <a:r>
              <a:rPr lang="en-US" sz="1000" kern="1200" baseline="0" dirty="0">
                <a:solidFill>
                  <a:schemeClr val="tx1"/>
                </a:solidFill>
                <a:effectLst/>
              </a:rPr>
              <a:t> </a:t>
            </a:r>
            <a:r>
              <a:rPr lang="en-US" sz="1000" b="0" i="0" u="none" strike="noStrike" kern="1200" baseline="0" dirty="0">
                <a:solidFill>
                  <a:schemeClr val="tx1"/>
                </a:solidFill>
                <a:latin typeface="+mn-lt"/>
                <a:ea typeface="+mn-ea"/>
                <a:cs typeface="+mn-cs"/>
              </a:rPr>
              <a:t>k-means clustering is a popular algorithm for cluster analysis, with the goal of finding groups in the data. The "k" in the name refers to the number of groups or clusters that you want to define (in this case 5). This is particularly useful for things like customer analysis, where you want to group together customers that are similar to each other.</a:t>
            </a:r>
            <a:endParaRPr lang="en-US" sz="1000" dirty="0"/>
          </a:p>
          <a:p>
            <a:endParaRPr lang="en-US" sz="1000" dirty="0"/>
          </a:p>
          <a:p>
            <a:r>
              <a:rPr lang="en-US" sz="1000" kern="1200" dirty="0">
                <a:solidFill>
                  <a:schemeClr val="tx1"/>
                </a:solidFill>
                <a:effectLst/>
              </a:rPr>
              <a:t>The configurations used were:</a:t>
            </a:r>
            <a:endParaRPr lang="en-US" sz="1000" dirty="0"/>
          </a:p>
          <a:p>
            <a:pPr marL="171450" indent="-171450">
              <a:buFont typeface="Arial" panose="020B0604020202020204" pitchFamily="34" charset="0"/>
              <a:buChar char="•"/>
            </a:pPr>
            <a:r>
              <a:rPr lang="en-US" sz="1000" kern="1200" dirty="0">
                <a:solidFill>
                  <a:schemeClr val="tx1"/>
                </a:solidFill>
                <a:effectLst/>
              </a:rPr>
              <a:t>IBM Power AC922 (2x20-core/3.78 GHz and 4 NVIDIA® Tesla® V100 GPUs with NVLink) using 2x 960 GB SSD, 10 GbE two-port, RHEL 7.5 LE for Power9. Total 1 TB memory, each user assigned 180 GB in WSL.</a:t>
            </a:r>
            <a:endParaRPr lang="en-US" sz="1000" dirty="0">
              <a:effectLst/>
            </a:endParaRPr>
          </a:p>
          <a:p>
            <a:pPr marL="171450" indent="-171450">
              <a:buFont typeface="Arial" panose="020B0604020202020204" pitchFamily="34" charset="0"/>
              <a:buChar char="•"/>
            </a:pPr>
            <a:r>
              <a:rPr lang="en-US" sz="1000" kern="1200" dirty="0">
                <a:solidFill>
                  <a:schemeClr val="tx1"/>
                </a:solidFill>
                <a:effectLst/>
              </a:rPr>
              <a:t>Competitive stack: 2-socket Intel Xeon SP (Skylake and 4 NVIDIA® Tesla® V100 GPUs) Gold 6150 (2x18-core/2.7 GHz) using 2x 960 GB SSD, 10 GbE two-port and RHEL 7.5. Total 768 GB memory, each user assigned 180 GB in WSL.</a:t>
            </a:r>
            <a:endParaRPr lang="en-US" sz="10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
            </a:r>
            <a:br>
              <a:rPr lang="en-US" sz="1000" dirty="0"/>
            </a:br>
            <a:r>
              <a:rPr lang="en-US" sz="1000" kern="1200" dirty="0">
                <a:solidFill>
                  <a:schemeClr val="tx1"/>
                </a:solidFill>
                <a:effectLst/>
              </a:rPr>
              <a:t>Again, we saw 2X faster time-to-results on IBM Power Systems (AC922) vs. Intel x86 servers with GPUs. The AC922 Power server is the blue line which shows delivering the results in half the time vs. Intel Skylake – with both servers configured with four Nvidia Tesla V100 GPUs. The results were consistent as we scaled the number of users from 1 to 4.</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The unique software performance features in PowerAI and NVLINK 2.0 capability in Power allow the GPU to efficiently access the CPU memory and avoid IO bottlenecks.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rPr>
              <a:t>Benchmark details:</a:t>
            </a:r>
            <a:endParaRPr lang="en-US" sz="1000" kern="1200" dirty="0">
              <a:solidFill>
                <a:schemeClr val="tx1"/>
              </a:solidFill>
              <a:effectLst/>
            </a:endParaRPr>
          </a:p>
          <a:p>
            <a:pPr marL="228594" indent="-228594" defTabSz="685783">
              <a:buFont typeface="+mj-lt"/>
              <a:buAutoNum type="arabicPeriod"/>
              <a:defRPr/>
            </a:pPr>
            <a:r>
              <a:rPr lang="en-US" altLang="en-US" sz="800" dirty="0">
                <a:ea typeface="ヒラギノ角ゴ Pro W3"/>
              </a:rPr>
              <a:t>Based on IBM internal testing of the core computational step to form 5 clusters using a 5270410 x 301 float64 data set (15 GB) running the K-means algorithm using Apache Python ® and Tensorflow. Results valid as of 6/13/2018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a:ea typeface="ヒラギノ角ゴ Pro W3"/>
              </a:rPr>
              <a:t>IBM Power AC922 (2x20-core/3.78 GHz and 4 NVIDIA® Tesla® V100 GPUs with NVLink) using 2x 960 GB SSD, 10 GbE two-port, RHEL 7.5 LE for Power9. Total 1 TB memory, each user assigned 180 GB in WSL. </a:t>
            </a:r>
          </a:p>
          <a:p>
            <a:pPr marL="228594" indent="-228594" defTabSz="685783">
              <a:buFont typeface="+mj-lt"/>
              <a:buAutoNum type="arabicPeriod"/>
              <a:defRPr/>
            </a:pPr>
            <a:r>
              <a:rPr lang="en-US" altLang="en-US" sz="800" dirty="0">
                <a:ea typeface="ヒラギノ角ゴ Pro W3"/>
              </a:rPr>
              <a:t>Competitive stack: 2-socket Intel Xeon SP (Skylake and 4 NVIDIA® Tesla® V100 GPUs) Gold 6150 (2x18-core/2.7 GHz) using 2x 960 GB SSD, 10 GbE two-port and RHEL 7.5. Total 768 GB memory, each user assigned 180 GB in WSL.</a:t>
            </a:r>
          </a:p>
          <a:p>
            <a:pPr marL="228594" indent="-228594" defTabSz="685783">
              <a:buFont typeface="+mj-lt"/>
              <a:buAutoNum type="arabicPeriod"/>
              <a:defRPr/>
            </a:pPr>
            <a:r>
              <a:rPr lang="en-US" altLang="en-US" sz="800" dirty="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a:latin typeface="Arial Narrow" panose="020B0606020202030204" pitchFamily="34" charset="0"/>
                <a:ea typeface="ヒラギノ角ゴ Pro W3" panose="020B0300000000000000"/>
                <a:hlinkClick r:id="rId3"/>
              </a:rPr>
              <a:t>Apache Software Foundation</a:t>
            </a:r>
            <a:r>
              <a:rPr lang="en-US" altLang="en-US" sz="800" dirty="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4584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In this section we’ll cover some of the common architectures and topologies</a:t>
            </a:r>
            <a:r>
              <a:rPr lang="en-US" sz="1000" baseline="0" dirty="0"/>
              <a:t> for deploying Watson Studio Local on Power Systems.</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26</a:t>
            </a:fld>
            <a:endParaRPr lang="en-US" dirty="0"/>
          </a:p>
        </p:txBody>
      </p:sp>
    </p:spTree>
    <p:extLst>
      <p:ext uri="{BB962C8B-B14F-4D97-AF65-F5344CB8AC3E}">
        <p14:creationId xmlns:p14="http://schemas.microsoft.com/office/powerpoint/2010/main" val="577551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Here is a graphical representation of the IBM Watson Studio Local</a:t>
            </a:r>
            <a:r>
              <a:rPr lang="en-US" sz="1000" baseline="0" dirty="0"/>
              <a:t> (</a:t>
            </a:r>
            <a:r>
              <a:rPr lang="en-US" sz="1000" dirty="0"/>
              <a:t>WSL) architecture (top half of screen) as well as an example of how it can be deployed on Power Systems (lower half of screen).</a:t>
            </a:r>
          </a:p>
          <a:p>
            <a:endParaRPr lang="en-US" sz="1000" dirty="0"/>
          </a:p>
          <a:p>
            <a:r>
              <a:rPr lang="en-US" sz="1000" dirty="0"/>
              <a:t>WSL runs on a Kubernetes cluster of servers, which are composed of the following components:</a:t>
            </a:r>
          </a:p>
          <a:p>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Control nodes – Run the services that Kubernetes needs to maintain the cluster as well as the WSL administration services</a:t>
            </a:r>
            <a:r>
              <a:rPr lang="en-US" sz="1000" kern="1200" baseline="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Storage nodes – Manage the object and filesystem storage that is used by WSL, as well as any data customers decide to store in the cluster.</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Compute nodes – Run the compute-intensive services, such as Spark, notebooks,</a:t>
            </a:r>
            <a:r>
              <a:rPr lang="en-US" sz="1000" kern="1200" baseline="0" dirty="0">
                <a:solidFill>
                  <a:schemeClr val="tx1"/>
                </a:solidFill>
                <a:effectLst/>
                <a:latin typeface="+mn-lt"/>
                <a:ea typeface="+mn-ea"/>
                <a:cs typeface="+mn-cs"/>
              </a:rPr>
              <a:t> R</a:t>
            </a:r>
            <a:r>
              <a:rPr lang="en-US" sz="1000" kern="1200" dirty="0">
                <a:solidFill>
                  <a:schemeClr val="tx1"/>
                </a:solidFill>
                <a:effectLst/>
                <a:latin typeface="+mn-lt"/>
                <a:ea typeface="+mn-ea"/>
                <a:cs typeface="+mn-cs"/>
              </a:rPr>
              <a:t>Studio</a:t>
            </a:r>
            <a:r>
              <a:rPr lang="en-US" sz="1000" kern="1200" baseline="0" dirty="0">
                <a:solidFill>
                  <a:schemeClr val="tx1"/>
                </a:solidFill>
                <a:effectLst/>
                <a:latin typeface="+mn-lt"/>
                <a:ea typeface="+mn-ea"/>
                <a:cs typeface="+mn-cs"/>
              </a:rPr>
              <a:t> and so on.</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Not</a:t>
            </a:r>
            <a:r>
              <a:rPr lang="en-US" sz="1000" kern="1200" baseline="0" dirty="0">
                <a:solidFill>
                  <a:schemeClr val="tx1"/>
                </a:solidFill>
                <a:effectLst/>
                <a:latin typeface="+mn-lt"/>
                <a:ea typeface="+mn-ea"/>
                <a:cs typeface="+mn-cs"/>
              </a:rPr>
              <a:t> shown in the diagram here are deployment nodes (also referred to as production compute nodes). It is on these nodes where models can be deployed (this is where they are put into production).</a:t>
            </a:r>
          </a:p>
          <a:p>
            <a:endParaRPr lang="en-US" sz="1000" kern="1200" baseline="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Control and storage nodes often share the same server</a:t>
            </a:r>
            <a:r>
              <a:rPr lang="en-US" sz="1000" kern="1200" baseline="0" dirty="0">
                <a:solidFill>
                  <a:schemeClr val="tx1"/>
                </a:solidFill>
                <a:effectLst/>
                <a:latin typeface="+mn-lt"/>
                <a:ea typeface="+mn-ea"/>
                <a:cs typeface="+mn-cs"/>
              </a:rPr>
              <a:t> – and in smaller clusters, compute nodes can share the same servers as well.</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The minimum cluster size as defined by the WSL documentation today is 3 servers (either physical or virtual machines) – and in this configuration all of the servers are shared by the control, storage and compute nodes. This would typically be used for smaller deployments, POCs and so on. A typical production cluster would use 7 (or more) servers (again, physical or virtual machines). This would include 3 for control/storage, 3 for compute and 1 for deployment. Details on configurations can be found in the Knowledge Center (latest WSL level at time of writing is 1.2.1): </a:t>
            </a:r>
            <a:r>
              <a:rPr lang="en-US" sz="1000" b="0" i="0" u="none" strike="noStrike" kern="1200" baseline="0" dirty="0">
                <a:solidFill>
                  <a:schemeClr val="tx1"/>
                </a:solidFill>
                <a:latin typeface="+mn-lt"/>
                <a:ea typeface="+mn-ea"/>
                <a:cs typeface="+mn-cs"/>
                <a:hlinkClick r:id="rId3"/>
              </a:rPr>
              <a:t>https://www.ibm.com/support/knowledgecenter/SSAS34_1.2.1/local/requirements.html</a:t>
            </a:r>
            <a:r>
              <a:rPr lang="en-US" sz="1000" kern="1200" baseline="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deployed on IBM Power Systems,</a:t>
            </a:r>
            <a:r>
              <a:rPr lang="en-US" sz="1000" kern="1200" baseline="0" dirty="0">
                <a:solidFill>
                  <a:schemeClr val="tx1"/>
                </a:solidFill>
                <a:effectLst/>
                <a:latin typeface="+mn-lt"/>
                <a:ea typeface="+mn-ea"/>
                <a:cs typeface="+mn-cs"/>
              </a:rPr>
              <a:t> LC922 servers are recommended for control nodes and storage nodes because these nodes aren’t performing the heavy compute workloads associated with model training and therefore GPUs are not needed. The compute nodes, where training takes place, can take advantage of GPUs and therefore AC922 servers can be used (although LC922 servers can be used for compute if desired, especially if not dealing with deep learning workloads). Deployment nodes do not typically need GPUs either as they’re only hosting the model and performing inferencing (scoring).</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This slide shows a single AC922 server, but a WSL cluster can include more than one.</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The PowerAI Deep Learning Libraries (the dark blue box in the diagram) are installed with WSL when installed on Power.</a:t>
            </a:r>
          </a:p>
        </p:txBody>
      </p:sp>
      <p:sp>
        <p:nvSpPr>
          <p:cNvPr id="4" name="Slide Number Placeholder 3"/>
          <p:cNvSpPr>
            <a:spLocks noGrp="1"/>
          </p:cNvSpPr>
          <p:nvPr>
            <p:ph type="sldNum" sz="quarter" idx="10"/>
          </p:nvPr>
        </p:nvSpPr>
        <p:spPr/>
        <p:txBody>
          <a:bodyPr/>
          <a:lstStyle/>
          <a:p>
            <a:fld id="{18D02FFD-07D4-5C4F-BD77-921008177348}" type="slidenum">
              <a:rPr lang="en-US" smtClean="0"/>
              <a:t>27</a:t>
            </a:fld>
            <a:endParaRPr lang="en-US" dirty="0"/>
          </a:p>
        </p:txBody>
      </p:sp>
    </p:spTree>
    <p:extLst>
      <p:ext uri="{BB962C8B-B14F-4D97-AF65-F5344CB8AC3E}">
        <p14:creationId xmlns:p14="http://schemas.microsoft.com/office/powerpoint/2010/main" val="3107757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This is a sample configuration for a</a:t>
            </a:r>
            <a:r>
              <a:rPr lang="en-US" sz="1000" baseline="0" dirty="0"/>
              <a:t> POC system that will be used to develop and deploy models. For this particular case it doesn’t involve deep learning model training and therefore no GPUs are needed. As such, an LC922 server is recommended.</a:t>
            </a:r>
          </a:p>
          <a:p>
            <a:endParaRPr lang="en-US" sz="1000" baseline="0" dirty="0"/>
          </a:p>
          <a:p>
            <a:r>
              <a:rPr lang="en-US" sz="1000" b="1" baseline="0" dirty="0"/>
              <a:t>Note: In this scenario, and the ones that follow, these are just example configurations. It should not be implied that this is the only way to configure things. Some additional information on configurations can be found in the </a:t>
            </a:r>
            <a:r>
              <a:rPr lang="en-US" sz="1000" b="1" kern="1200" baseline="0" dirty="0">
                <a:solidFill>
                  <a:schemeClr val="tx1"/>
                </a:solidFill>
                <a:effectLst/>
                <a:latin typeface="+mn-lt"/>
                <a:ea typeface="+mn-ea"/>
                <a:cs typeface="+mn-cs"/>
              </a:rPr>
              <a:t>Knowledge Center (latest WSL level at time of writing is 1.2.1): </a:t>
            </a:r>
            <a:r>
              <a:rPr lang="en-US" sz="1000" b="1" i="0" u="none" strike="noStrike" kern="1200" baseline="0" dirty="0">
                <a:solidFill>
                  <a:schemeClr val="tx1"/>
                </a:solidFill>
                <a:latin typeface="+mn-lt"/>
                <a:ea typeface="+mn-ea"/>
                <a:cs typeface="+mn-cs"/>
                <a:hlinkClick r:id="rId3"/>
              </a:rPr>
              <a:t>https://www.ibm.com/support/knowledgecenter/SSAS34_1.2.1/local/requirements.html</a:t>
            </a:r>
            <a:r>
              <a:rPr lang="en-US" sz="1000" b="1" kern="1200" baseline="0" dirty="0">
                <a:solidFill>
                  <a:schemeClr val="tx1"/>
                </a:solidFill>
                <a:effectLst/>
                <a:latin typeface="+mn-lt"/>
                <a:ea typeface="+mn-ea"/>
                <a:cs typeface="+mn-cs"/>
              </a:rPr>
              <a:t>.</a:t>
            </a:r>
            <a:endParaRPr lang="en-US" sz="1000" b="1" baseline="0" dirty="0"/>
          </a:p>
          <a:p>
            <a:endParaRPr lang="en-US" sz="1000" baseline="0" dirty="0"/>
          </a:p>
          <a:p>
            <a:r>
              <a:rPr lang="en-US" sz="1000" baseline="0" dirty="0"/>
              <a:t>Because this slide is representative of a small POC system, a single LC922 server is used. If you recall, 3 servers – virtual or physical – are required and so the LC922 server is carved up into 3 virtual machines (VMs). Each virtual server hosts the control, compute and storage nodes. The blue vertical lines shown in the diagram represent the server being broken up into 3 VMs.</a:t>
            </a:r>
          </a:p>
          <a:p>
            <a:endParaRPr lang="en-US" sz="1000" baseline="0" dirty="0"/>
          </a:p>
          <a:p>
            <a:r>
              <a:rPr lang="en-US" sz="1000" baseline="0" dirty="0"/>
              <a:t>Because we’re deploying models as part of this system, it requires the use of a deployment node. One is needed at a minimum but two are typically used for high availability purposes. Again, since this is a POC system, the existing VMs can be used to host these 2 deployment nodes rather than add additional hardware.</a:t>
            </a:r>
          </a:p>
        </p:txBody>
      </p:sp>
      <p:sp>
        <p:nvSpPr>
          <p:cNvPr id="4" name="Slide Number Placeholder 3"/>
          <p:cNvSpPr>
            <a:spLocks noGrp="1"/>
          </p:cNvSpPr>
          <p:nvPr>
            <p:ph type="sldNum" sz="quarter" idx="10"/>
          </p:nvPr>
        </p:nvSpPr>
        <p:spPr/>
        <p:txBody>
          <a:bodyPr/>
          <a:lstStyle/>
          <a:p>
            <a:fld id="{18D02FFD-07D4-5C4F-BD77-921008177348}" type="slidenum">
              <a:rPr lang="en-US" smtClean="0"/>
              <a:t>28</a:t>
            </a:fld>
            <a:endParaRPr lang="en-US" dirty="0"/>
          </a:p>
        </p:txBody>
      </p:sp>
    </p:spTree>
    <p:extLst>
      <p:ext uri="{BB962C8B-B14F-4D97-AF65-F5344CB8AC3E}">
        <p14:creationId xmlns:p14="http://schemas.microsoft.com/office/powerpoint/2010/main" val="187699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This is similar to the development and deployment configuration on the previous slide, except that this</a:t>
            </a:r>
            <a:r>
              <a:rPr lang="en-US" sz="1000" baseline="0" dirty="0"/>
              <a:t> does include the training of deep learning models, which will greatly benefit from an AC922 server. In this case, an additional compute node is added on top of this AC922 server and model training can be run on it. Other than this, the configuration is the same as the previous one.</a:t>
            </a:r>
          </a:p>
        </p:txBody>
      </p:sp>
      <p:sp>
        <p:nvSpPr>
          <p:cNvPr id="4" name="Slide Number Placeholder 3"/>
          <p:cNvSpPr>
            <a:spLocks noGrp="1"/>
          </p:cNvSpPr>
          <p:nvPr>
            <p:ph type="sldNum" sz="quarter" idx="10"/>
          </p:nvPr>
        </p:nvSpPr>
        <p:spPr/>
        <p:txBody>
          <a:bodyPr/>
          <a:lstStyle/>
          <a:p>
            <a:fld id="{18D02FFD-07D4-5C4F-BD77-921008177348}" type="slidenum">
              <a:rPr lang="en-US" smtClean="0"/>
              <a:t>29</a:t>
            </a:fld>
            <a:endParaRPr lang="en-US" dirty="0"/>
          </a:p>
        </p:txBody>
      </p:sp>
    </p:spTree>
    <p:extLst>
      <p:ext uri="{BB962C8B-B14F-4D97-AF65-F5344CB8AC3E}">
        <p14:creationId xmlns:p14="http://schemas.microsoft.com/office/powerpoint/2010/main" val="279269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a:t>A search of “What is data science” in Google will result in millions of hits. It’s a very frequently used term these days and it’s difficult to find a concise, agreed upon definition. The definition shown on the slide has been influenced and constructed from various sources, such as the Data Science entry in Wikipedia and material in the CognitiveClass.ai (formerly known as Big Data University) - Data Science 101 course.</a:t>
            </a:r>
          </a:p>
          <a:p>
            <a:endParaRPr lang="en-US" sz="1000" dirty="0"/>
          </a:p>
          <a:p>
            <a:r>
              <a:rPr lang="en-US" sz="1000" dirty="0"/>
              <a:t>Each &lt;CLICK&gt; through the slide talks to an aspect of what is involved in data science.</a:t>
            </a:r>
          </a:p>
          <a:p>
            <a:endParaRPr lang="en-US" sz="1000" dirty="0"/>
          </a:p>
          <a:p>
            <a:r>
              <a:rPr lang="en-US" sz="1000" dirty="0"/>
              <a:t>The text is quite descriptive, but if you need to boil it down to a single, simple sentence then say: </a:t>
            </a:r>
            <a:r>
              <a:rPr lang="en-US" sz="1000" b="1" dirty="0"/>
              <a:t>“It’s about extracting knowledge and insights from data and deriving value from it.”</a:t>
            </a:r>
          </a:p>
          <a:p>
            <a:endParaRPr lang="en-US" sz="1000" dirty="0"/>
          </a:p>
          <a:p>
            <a:r>
              <a:rPr lang="en-US" sz="1000" dirty="0"/>
              <a:t>For example, using credit card data, information about what fraudulent transactions look like, and other relevant data you can build a model that can predict whether a new transaction coming into the system appears to be fraudulent or not. This can then be used to put a stop to that transaction or to immediately open an investigation into it. Lower rates of fraud obviously have a direct impact on the bottom line for a credit card company and this is just an example of the kind of value that companies are getting (or could get) out of their data science initiatives.</a:t>
            </a:r>
          </a:p>
        </p:txBody>
      </p:sp>
      <p:sp>
        <p:nvSpPr>
          <p:cNvPr id="5" name="Slide Number Placeholder 4"/>
          <p:cNvSpPr>
            <a:spLocks noGrp="1"/>
          </p:cNvSpPr>
          <p:nvPr>
            <p:ph type="sldNum" sz="quarter" idx="11"/>
          </p:nvPr>
        </p:nvSpPr>
        <p:spPr/>
        <p:txBody>
          <a:bodyPr/>
          <a:lstStyle/>
          <a:p>
            <a:fld id="{040B581C-626E-294F-B722-58DBE953966B}" type="slidenum">
              <a:rPr lang="en-US" smtClean="0"/>
              <a:pPr/>
              <a:t>3</a:t>
            </a:fld>
            <a:endParaRPr lang="en-US" dirty="0"/>
          </a:p>
        </p:txBody>
      </p:sp>
      <p:sp>
        <p:nvSpPr>
          <p:cNvPr id="8" name="Slide Image Placeholder 7"/>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408465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In this scenario we’re dealing with a production system. Because performance and availability</a:t>
            </a:r>
            <a:r>
              <a:rPr lang="en-US" sz="1000" baseline="0" dirty="0"/>
              <a:t> are important factors in a production environment (versus a POC system where these things might not be as important) there are multiple LC922 servers hosting control, storage and compute (but they’re still spread out across the same set of servers). In this case the servers are each carved up into 2 virtual machines (VMs) because the deployment nodes are going to reside on the same physical servers as well (this is why we’re referring to this configuration as “mixed” in this scenario). The blue vertical lines in the diagram represent each of the LC922 servers being broken up into 2 VMs.</a:t>
            </a:r>
          </a:p>
          <a:p>
            <a:endParaRPr lang="en-US" sz="1000" baseline="0" dirty="0"/>
          </a:p>
          <a:p>
            <a:r>
              <a:rPr lang="en-US" sz="1000" baseline="0" dirty="0"/>
              <a:t>Going from left to right you have VM 1 on the first with control, storage and compute and then VM 2 with just compute. VM 1 on the second server has control, storage and compute and VM 2 hosts a deployment node. The third server is the same as the second server.</a:t>
            </a:r>
          </a:p>
          <a:p>
            <a:endParaRPr lang="en-US" sz="1000" baseline="0" dirty="0"/>
          </a:p>
          <a:p>
            <a:r>
              <a:rPr lang="en-US" sz="1000" baseline="0" dirty="0"/>
              <a:t>And just a reminder that you’re not limited to a single AC922 in a WSL cluster configuration. At the time of this writing (Sept. 2018) we don’t support distributed deep learning (DDL) with WSL (through the installed PowerAI libraries) on Power yet, but we could still kick off multiple model training runs and schedule them on different AC922 servers.</a:t>
            </a:r>
          </a:p>
        </p:txBody>
      </p:sp>
      <p:sp>
        <p:nvSpPr>
          <p:cNvPr id="4" name="Slide Number Placeholder 3"/>
          <p:cNvSpPr>
            <a:spLocks noGrp="1"/>
          </p:cNvSpPr>
          <p:nvPr>
            <p:ph type="sldNum" sz="quarter" idx="10"/>
          </p:nvPr>
        </p:nvSpPr>
        <p:spPr/>
        <p:txBody>
          <a:bodyPr/>
          <a:lstStyle/>
          <a:p>
            <a:fld id="{18D02FFD-07D4-5C4F-BD77-921008177348}" type="slidenum">
              <a:rPr lang="en-US" smtClean="0"/>
              <a:t>30</a:t>
            </a:fld>
            <a:endParaRPr lang="en-US" dirty="0"/>
          </a:p>
        </p:txBody>
      </p:sp>
    </p:spTree>
    <p:extLst>
      <p:ext uri="{BB962C8B-B14F-4D97-AF65-F5344CB8AC3E}">
        <p14:creationId xmlns:p14="http://schemas.microsoft.com/office/powerpoint/2010/main" val="1898546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This is similar to the mixed production and</a:t>
            </a:r>
            <a:r>
              <a:rPr lang="en-US" sz="1000" baseline="0" dirty="0"/>
              <a:t> deployment configuration</a:t>
            </a:r>
            <a:r>
              <a:rPr lang="en-US" sz="1000" dirty="0"/>
              <a:t> on the previous slide, except that the deployment nodes are being hosted on their own physical servers (so “separate” vs. “mixed”). Therefore, there’s no need to carve the physical servers up into multiple virtual machines (VMs).</a:t>
            </a:r>
            <a:endParaRPr lang="en-US" sz="1000" baseline="0" dirty="0"/>
          </a:p>
        </p:txBody>
      </p:sp>
      <p:sp>
        <p:nvSpPr>
          <p:cNvPr id="4" name="Slide Number Placeholder 3"/>
          <p:cNvSpPr>
            <a:spLocks noGrp="1"/>
          </p:cNvSpPr>
          <p:nvPr>
            <p:ph type="sldNum" sz="quarter" idx="10"/>
          </p:nvPr>
        </p:nvSpPr>
        <p:spPr/>
        <p:txBody>
          <a:bodyPr/>
          <a:lstStyle/>
          <a:p>
            <a:fld id="{18D02FFD-07D4-5C4F-BD77-921008177348}" type="slidenum">
              <a:rPr lang="en-US" smtClean="0"/>
              <a:t>31</a:t>
            </a:fld>
            <a:endParaRPr lang="en-US" dirty="0"/>
          </a:p>
        </p:txBody>
      </p:sp>
    </p:spTree>
    <p:extLst>
      <p:ext uri="{BB962C8B-B14F-4D97-AF65-F5344CB8AC3E}">
        <p14:creationId xmlns:p14="http://schemas.microsoft.com/office/powerpoint/2010/main" val="229042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This section includes some basic information on licensing. More details can be found in ZACS (https://w3-connections.ibm.com/wikis/home?lang=en#!/wiki/Wf58c4c538dbf_45b4_b7a7_5003d0ceb79b/page/Data%20Science%20%26%20Business%20Analytics).</a:t>
            </a:r>
          </a:p>
        </p:txBody>
      </p:sp>
      <p:sp>
        <p:nvSpPr>
          <p:cNvPr id="4" name="Slide Number Placeholder 3"/>
          <p:cNvSpPr>
            <a:spLocks noGrp="1"/>
          </p:cNvSpPr>
          <p:nvPr>
            <p:ph type="sldNum" sz="quarter" idx="10"/>
          </p:nvPr>
        </p:nvSpPr>
        <p:spPr/>
        <p:txBody>
          <a:bodyPr/>
          <a:lstStyle/>
          <a:p>
            <a:fld id="{18D02FFD-07D4-5C4F-BD77-921008177348}" type="slidenum">
              <a:rPr lang="en-US" smtClean="0"/>
              <a:t>32</a:t>
            </a:fld>
            <a:endParaRPr lang="en-US" dirty="0"/>
          </a:p>
        </p:txBody>
      </p:sp>
    </p:spTree>
    <p:extLst>
      <p:ext uri="{BB962C8B-B14F-4D97-AF65-F5344CB8AC3E}">
        <p14:creationId xmlns:p14="http://schemas.microsoft.com/office/powerpoint/2010/main" val="4027014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IBM Watson Studio Local (WSL) is</a:t>
            </a:r>
            <a:r>
              <a:rPr lang="en-US" sz="1000" baseline="0" dirty="0"/>
              <a:t> a modular solution with each integration (component) licensed separately.</a:t>
            </a:r>
          </a:p>
          <a:p>
            <a:endParaRPr lang="en-US" sz="1000" baseline="0" dirty="0"/>
          </a:p>
          <a:p>
            <a:r>
              <a:rPr lang="en-US" sz="1000" baseline="0" dirty="0"/>
              <a:t>AU = Authorized User</a:t>
            </a:r>
          </a:p>
          <a:p>
            <a:r>
              <a:rPr lang="en-US" sz="1000" baseline="0" dirty="0"/>
              <a:t>VPC = Virtual Processor Core</a:t>
            </a:r>
          </a:p>
          <a:p>
            <a:endParaRPr lang="en-US" sz="1000" baseline="0" dirty="0"/>
          </a:p>
          <a:p>
            <a:r>
              <a:rPr lang="en-US" sz="1000" b="1" baseline="0" dirty="0"/>
              <a:t>Watson Studio Local (Base):</a:t>
            </a:r>
            <a:r>
              <a:rPr lang="en-US" sz="1000" baseline="0" dirty="0"/>
              <a:t>  The core capabilities of WSL includes best of breed open source and IBM tools, and the most popular open source frameworks for machine learning and deep learning. WSL empowers you to create and train models and s</a:t>
            </a:r>
            <a:r>
              <a:rPr lang="en-US" sz="1000" dirty="0"/>
              <a:t>cale data scientist productivity through collaboration, enabling data scientists to tap into the expertise of their peers and</a:t>
            </a:r>
            <a:r>
              <a:rPr lang="en-US" sz="1000" baseline="0" dirty="0"/>
              <a:t> </a:t>
            </a:r>
            <a:r>
              <a:rPr lang="en-US" sz="1000" dirty="0"/>
              <a:t>collaborate over projects. This was previously called</a:t>
            </a:r>
            <a:r>
              <a:rPr lang="en-US" sz="1000" baseline="0" dirty="0"/>
              <a:t> Data Science Experience (DSX) Local, but the part was renamed to Watson Studio Local on October 2</a:t>
            </a:r>
            <a:r>
              <a:rPr lang="en-US" sz="1000" baseline="30000" dirty="0"/>
              <a:t>nd</a:t>
            </a:r>
            <a:r>
              <a:rPr lang="en-US" sz="1000" baseline="0" dirty="0"/>
              <a:t>, 2018. DSX was a Red Dot Design Award winner in 2017 for it’s user interface (https://www.red-dot.org/project/data-science-experience-16618/).</a:t>
            </a:r>
            <a:endParaRPr lang="en-US" sz="1000" b="0" baseline="0" dirty="0"/>
          </a:p>
          <a:p>
            <a:endParaRPr lang="en-US" sz="1000" b="0" baseline="0" dirty="0"/>
          </a:p>
          <a:p>
            <a:r>
              <a:rPr lang="en-US" sz="1000" b="1" baseline="0" dirty="0"/>
              <a:t>Watson Machine Learning:</a:t>
            </a:r>
            <a:r>
              <a:rPr lang="en-US" sz="1000" baseline="0" dirty="0"/>
              <a:t>  Offers capabilities around the operationalization of machine learning – supporting model management, deployment and monitoring. </a:t>
            </a:r>
            <a:r>
              <a:rPr lang="en-US" sz="1000" dirty="0"/>
              <a:t>This was previously called</a:t>
            </a:r>
            <a:r>
              <a:rPr lang="en-US" sz="1000" baseline="0" dirty="0"/>
              <a:t> Model Management and Deployment (MMD), but was renamed to Watson Machine Learning on October 2</a:t>
            </a:r>
            <a:r>
              <a:rPr lang="en-US" sz="1000" baseline="30000" dirty="0"/>
              <a:t>nd</a:t>
            </a:r>
            <a:r>
              <a:rPr lang="en-US" sz="1000" baseline="0" dirty="0"/>
              <a:t>, 2018.</a:t>
            </a:r>
          </a:p>
          <a:p>
            <a:endParaRPr lang="en-US" sz="1000" b="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baseline="0" dirty="0"/>
              <a:t>SPSS Modeler:</a:t>
            </a:r>
            <a:r>
              <a:rPr lang="en-US" sz="1000" baseline="0" dirty="0"/>
              <a:t>  </a:t>
            </a:r>
            <a:r>
              <a:rPr lang="en-US" sz="1000" dirty="0"/>
              <a:t>IBM SPSS Modeler has had a long history as a visual</a:t>
            </a:r>
            <a:r>
              <a:rPr lang="en-US" sz="1000" baseline="0" dirty="0"/>
              <a:t> predictive tool – allowing </a:t>
            </a:r>
            <a:r>
              <a:rPr lang="en-US" sz="1000" dirty="0"/>
              <a:t>non-coders to access data science and machine learning capabilities. It has recently been redesigned</a:t>
            </a:r>
            <a:r>
              <a:rPr lang="en-US" sz="1000" baseline="0" dirty="0"/>
              <a:t> </a:t>
            </a:r>
            <a:r>
              <a:rPr lang="en-US" sz="1000" dirty="0"/>
              <a:t>with a new advanced architecture based both on open source as well as IBM research technology, along with a new fresh experience to fit the persona of a visual data scientist and even an advanced line of business user. </a:t>
            </a:r>
            <a:r>
              <a:rPr lang="en-US" sz="1000" b="0" baseline="0" dirty="0"/>
              <a:t>SPSS Modeler is integrated into WSL. </a:t>
            </a:r>
            <a:r>
              <a:rPr lang="en-US" sz="1000" dirty="0"/>
              <a:t>You can build a machine learning model as a flow by using SPSS Modeler to conveniently prepare data, train the model, and evaluate it. You can also add SPSS Modeler streams to a project in WSL and use the shared data sources and connections of the project. With this capability, IBM is committed to bringing</a:t>
            </a:r>
            <a:r>
              <a:rPr lang="en-US" sz="1000" baseline="0" dirty="0"/>
              <a:t> data science to all, enabling both the non-coder (via SPSS Modeler) and the coder (through R, Python and Scala in notebooks or RStudio) to collaborate within the same platform. SPSS was a Red Dot Design Award winner in 2018 for it’s user interface.</a:t>
            </a:r>
            <a:endParaRPr lang="en-US" sz="1000" dirty="0"/>
          </a:p>
          <a:p>
            <a:endParaRPr lang="en-US" sz="1000" b="0" baseline="0" dirty="0"/>
          </a:p>
          <a:p>
            <a:r>
              <a:rPr lang="en-US" sz="1000" b="1" baseline="0" dirty="0"/>
              <a:t>Decision Optimization:</a:t>
            </a:r>
            <a:r>
              <a:rPr lang="en-US" sz="1000" dirty="0"/>
              <a:t>  A prescriptive analytics solution that enables organizations in commerce, manufacturing, financial services, healthcare, telco, government and other highly data-intensive industries to make better decisions and achieve business goals by solving complex optimization problems. Optimization means finding the most appropriate solution to a precisely defined situation. It is a sophisticated analytics technology which can explore a huge range of possible scenarios before suggesting the best way to respond to a present or future situation. The situation is generally a business problem, such as planning, scheduling, pricing, inventory, or resource management. IBM Decision Optimization is an integral part of WSL so users can benefit from all of the data science features of WSL, like access to machine learning models, the ability to pass output from predictive analytics to the Decision Optimization engine, access to open notebook features, visualization features and data connectivity options, from the WSL platform.</a:t>
            </a:r>
          </a:p>
          <a:p>
            <a:endParaRPr lang="en-US" sz="1000" b="1" baseline="0" dirty="0"/>
          </a:p>
          <a:p>
            <a:r>
              <a:rPr lang="en-US" sz="1000" b="1" baseline="0" dirty="0"/>
              <a:t>Watson Explorer:</a:t>
            </a:r>
            <a:r>
              <a:rPr lang="en-US" sz="1000" baseline="0" dirty="0"/>
              <a:t>  </a:t>
            </a:r>
            <a:r>
              <a:rPr lang="en-US" sz="1000" dirty="0"/>
              <a:t>Watson Explorer (WEX) is a market leading search and content mining platform that was founded out of IBM Research – with the goal of providing enterprises with deep text analytics. Watson Explorer for Watson Studio Local tightly integrates Watson Explorer text mining capabilities with WSL’s ability to operationalize data scientists’ workflows for more well-rounded business decision-making based on information hidden in text data.</a:t>
            </a:r>
          </a:p>
        </p:txBody>
      </p:sp>
      <p:sp>
        <p:nvSpPr>
          <p:cNvPr id="4" name="Slide Number Placeholder 3"/>
          <p:cNvSpPr>
            <a:spLocks noGrp="1"/>
          </p:cNvSpPr>
          <p:nvPr>
            <p:ph type="sldNum" sz="quarter" idx="10"/>
          </p:nvPr>
        </p:nvSpPr>
        <p:spPr/>
        <p:txBody>
          <a:bodyPr/>
          <a:lstStyle/>
          <a:p>
            <a:fld id="{18D02FFD-07D4-5C4F-BD77-921008177348}" type="slidenum">
              <a:rPr lang="en-US" smtClean="0"/>
              <a:t>33</a:t>
            </a:fld>
            <a:endParaRPr lang="en-US" dirty="0"/>
          </a:p>
        </p:txBody>
      </p:sp>
    </p:spTree>
    <p:extLst>
      <p:ext uri="{BB962C8B-B14F-4D97-AF65-F5344CB8AC3E}">
        <p14:creationId xmlns:p14="http://schemas.microsoft.com/office/powerpoint/2010/main" val="35573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i="1" baseline="0" dirty="0"/>
              <a:t>(Note: A rebranding took place on October 2</a:t>
            </a:r>
            <a:r>
              <a:rPr lang="en-US" sz="1000" b="1" i="1" baseline="30000" dirty="0"/>
              <a:t>nd</a:t>
            </a:r>
            <a:r>
              <a:rPr lang="en-US" sz="1000" b="1" i="1" baseline="0" dirty="0"/>
              <a:t>, 2018. Data Science Experience (DSX) Local was renamed to Watson Studio Local (WSL). Model Management and Deployment (MMD) was renamed to Watson Machine Learning (WML). This chart uses the new names, but the actual part names may not have been changed yet, depending on when you read this).</a:t>
            </a:r>
            <a:endParaRPr lang="en-US" sz="1000" dirty="0"/>
          </a:p>
          <a:p>
            <a:endParaRPr lang="en-US" sz="1000" dirty="0"/>
          </a:p>
          <a:p>
            <a:r>
              <a:rPr lang="en-US" sz="1000" dirty="0"/>
              <a:t>Shown</a:t>
            </a:r>
            <a:r>
              <a:rPr lang="en-US" sz="1000" baseline="0" dirty="0"/>
              <a:t> here are some of the licensing details for both Watson Studio Local (WSL) and Watson Machine Learning (WML). WML is the offering for operationalizing machine learning and supports model management, deployment and more. If that isn’t required then only WSL itself needs to be licensed.</a:t>
            </a:r>
          </a:p>
          <a:p>
            <a:endParaRPr lang="en-US" sz="1000" baseline="0" dirty="0"/>
          </a:p>
          <a:p>
            <a:r>
              <a:rPr lang="en-US" sz="1000" baseline="0" dirty="0"/>
              <a:t>WSL is licensed using the Authorized User (AU) license metric (named users of the system, with a minimum of 5 user licenses). WML is licensed based on the Virtual Processor Core (VPC) metric (for the servers on which the deployment nodes are deployed).</a:t>
            </a:r>
          </a:p>
          <a:p>
            <a:endParaRPr lang="en-US" sz="1000" baseline="0" dirty="0"/>
          </a:p>
          <a:p>
            <a:r>
              <a:rPr lang="en-US" sz="1000" baseline="0" dirty="0"/>
              <a:t>Prices shown are in USD. Do not depend on the pricing shown here as it is solely used for illustration and has no discounts applied. See official pricing when building a proposal.</a:t>
            </a:r>
          </a:p>
          <a:p>
            <a:endParaRPr lang="en-US" sz="1000" baseline="0" dirty="0"/>
          </a:p>
          <a:p>
            <a:r>
              <a:rPr lang="en-US" sz="1000" b="1" baseline="0" dirty="0"/>
              <a:t>Note:</a:t>
            </a:r>
            <a:r>
              <a:rPr lang="en-US" sz="1000" baseline="0" dirty="0"/>
              <a:t> Additional part numbers exist for WSL and WML (for example, renewal parts in the case of perpetual pricing). Also, other optional capabilities can be licensed as well, including SPSS Modeler, Decision Optimization, and Watson Explorer.</a:t>
            </a: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06946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Now that you’ve learned the “What?”, “Why?”, and “How?” of Watson Studio Local partnered with Power hardware and PowerAI software, let’s close things out with some final sales-related topics,</a:t>
            </a:r>
            <a:r>
              <a:rPr lang="en-US" sz="1000" baseline="0" dirty="0"/>
              <a:t> including an elevator pitch, conversation starters and how to cross sell with other IBM offerings. We’ll also provide you with some pointers to further information (for you and your clients) as well as contacts you can reach out to for assistance.</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35</a:t>
            </a:fld>
            <a:endParaRPr lang="en-US" dirty="0"/>
          </a:p>
        </p:txBody>
      </p:sp>
    </p:spTree>
    <p:extLst>
      <p:ext uri="{BB962C8B-B14F-4D97-AF65-F5344CB8AC3E}">
        <p14:creationId xmlns:p14="http://schemas.microsoft.com/office/powerpoint/2010/main" val="148697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If you’ve</a:t>
            </a:r>
            <a:r>
              <a:rPr lang="en-US" sz="1000" baseline="0" dirty="0"/>
              <a:t> only got a minute or two to get your client interested in IBM Watson Studio Local (WSL) then start talking about the points on this slide. WSL is a data science platform, built for the entire data machine learning lifecycle (from data preparation through model training to deployment), using the most popular machine learning and deep learning tools and frameworks, with collaboration built-in as a core capability of the platform. This allows data science teams with members of any skillset to be immediately productive and work together to deliver results faster.</a:t>
            </a:r>
          </a:p>
          <a:p>
            <a:endParaRPr lang="en-US" sz="1000" baseline="0" dirty="0"/>
          </a:p>
          <a:p>
            <a:r>
              <a:rPr lang="en-US" sz="1000" baseline="0" dirty="0"/>
              <a:t>Another key characteristic of the IBM solution is that hybrid/multi-cloud environments are supported (unlike some vendors that are public cloud-only). With WSL, teams can build their models on-premises, with training data that may need to be kept securely behind the firewall, and take advantage of Power systems to accelerate the training process. Models can then be deployed outside the firewall – either with WSL installed in an off-site public/private cloud environment or within Watson Machine Learning on IBM Cloud.</a:t>
            </a:r>
          </a:p>
          <a:p>
            <a:endParaRPr lang="en-US" sz="1000" baseline="0" dirty="0"/>
          </a:p>
          <a:p>
            <a:r>
              <a:rPr lang="en-US" sz="1000" baseline="0" dirty="0"/>
              <a:t>And of course, once you’ve got their interest, make sure that you set a specific action before walking off that elevator. For example, setup a meeting with them next week to get together with their data science team or the relevant parties on their side – or talk about doing a demo with them, ideally using some of their own data.</a:t>
            </a:r>
          </a:p>
        </p:txBody>
      </p:sp>
      <p:sp>
        <p:nvSpPr>
          <p:cNvPr id="4" name="Slide Number Placeholder 3"/>
          <p:cNvSpPr>
            <a:spLocks noGrp="1"/>
          </p:cNvSpPr>
          <p:nvPr>
            <p:ph type="sldNum" sz="quarter" idx="10"/>
          </p:nvPr>
        </p:nvSpPr>
        <p:spPr/>
        <p:txBody>
          <a:bodyPr/>
          <a:lstStyle/>
          <a:p>
            <a:fld id="{18D02FFD-07D4-5C4F-BD77-921008177348}" type="slidenum">
              <a:rPr lang="en-US" smtClean="0"/>
              <a:t>36</a:t>
            </a:fld>
            <a:endParaRPr lang="en-US" dirty="0"/>
          </a:p>
        </p:txBody>
      </p:sp>
    </p:spTree>
    <p:extLst>
      <p:ext uri="{BB962C8B-B14F-4D97-AF65-F5344CB8AC3E}">
        <p14:creationId xmlns:p14="http://schemas.microsoft.com/office/powerpoint/2010/main" val="697177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Throughout this presentation we’ve touched upon the various integration capabilities and benefits of combining </a:t>
            </a:r>
            <a:r>
              <a:rPr lang="en-US" sz="1000" baseline="0" dirty="0"/>
              <a:t>Watson Studio Local (WSL) with other IBM offerings (software and hardware), but let’s take a minute to summarize these different cross-selling opportunities.</a:t>
            </a:r>
          </a:p>
          <a:p>
            <a:endParaRPr lang="en-US" sz="1000" baseline="0" dirty="0"/>
          </a:p>
          <a:p>
            <a:r>
              <a:rPr lang="en-US" sz="1000" baseline="0" dirty="0"/>
              <a:t>Both WSL and PowerAI are </a:t>
            </a:r>
            <a:r>
              <a:rPr lang="en-US" sz="1000" dirty="0"/>
              <a:t>enterprise software offerings from IBM for data scientists, built with open source components. WSL provides interactive interfaces such as </a:t>
            </a:r>
            <a:r>
              <a:rPr lang="en-US" sz="1000" baseline="0" dirty="0"/>
              <a:t>notebooks and RStudio. P</a:t>
            </a:r>
            <a:r>
              <a:rPr lang="en-US" sz="1000" dirty="0"/>
              <a:t>owerAI provides deep learning frameworks such as Tensorflow and Caffe, among others, built and optimized for IBM Power Systems.</a:t>
            </a:r>
            <a:endParaRPr lang="en-US" sz="1000" baseline="0" dirty="0"/>
          </a:p>
          <a:p>
            <a:endParaRPr lang="en-US" sz="1000" baseline="0" dirty="0"/>
          </a:p>
          <a:p>
            <a:r>
              <a:rPr lang="en-US" sz="1000" baseline="0" dirty="0"/>
              <a:t>While PowerAI libraries are included with WSL and are automatically deployed when WSL is installed, there is no customer support included for PowerAI. To get support (in addition to extra capabilities as well), clients can look to purchase and deploy PowerAI Enterprise instead. An example of how a client can leverage both of these offerings together is where data scientists can collaborate, experiment and build their models in WSL and run the production training (with multiple GPUs) on a PowerAI Enterprise cluster.</a:t>
            </a:r>
          </a:p>
          <a:p>
            <a:endParaRPr lang="en-US" sz="1000" baseline="0" dirty="0"/>
          </a:p>
          <a:p>
            <a:r>
              <a:rPr lang="en-US" sz="1000" dirty="0"/>
              <a:t>We have seen that the AC922 is the best serve</a:t>
            </a:r>
            <a:r>
              <a:rPr lang="en-US" sz="1000" baseline="0" dirty="0"/>
              <a:t>r for enterprise AI. As shown on previous slides, Power has a number of significant advantages over Intel-based servers in performance and price. Work with your colleagues in the Analytics organization to position Power Systems as the preferred platform for the client’s WSL deployment and their data science initiatives.</a:t>
            </a:r>
          </a:p>
          <a:p>
            <a:endParaRPr lang="en-US" sz="1000" baseline="0" dirty="0"/>
          </a:p>
          <a:p>
            <a:r>
              <a:rPr lang="en-US" sz="1000" dirty="0"/>
              <a:t>WSL is available as part of IBM’s enterprise private cloud offering called IBM Cloud Private (ICP). When introducing</a:t>
            </a:r>
            <a:r>
              <a:rPr lang="en-US" sz="1000" baseline="0" dirty="0"/>
              <a:t> WSL to the client (which is Docker and Kubernetes-based) it’s a good time to talk to them about their modernization strategy in general around cloud (including private cloud) and containers.</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37</a:t>
            </a:fld>
            <a:endParaRPr lang="en-US" dirty="0"/>
          </a:p>
        </p:txBody>
      </p:sp>
    </p:spTree>
    <p:extLst>
      <p:ext uri="{BB962C8B-B14F-4D97-AF65-F5344CB8AC3E}">
        <p14:creationId xmlns:p14="http://schemas.microsoft.com/office/powerpoint/2010/main" val="308275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Included here</a:t>
            </a:r>
            <a:r>
              <a:rPr lang="en-US" sz="1000" baseline="0" dirty="0"/>
              <a:t> are questions to help you get started (based on the role of the person you’re talking to) along with what to listen for in their responses.</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38</a:t>
            </a:fld>
            <a:endParaRPr lang="en-US" dirty="0"/>
          </a:p>
        </p:txBody>
      </p:sp>
    </p:spTree>
    <p:extLst>
      <p:ext uri="{BB962C8B-B14F-4D97-AF65-F5344CB8AC3E}">
        <p14:creationId xmlns:p14="http://schemas.microsoft.com/office/powerpoint/2010/main" val="1939671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50" dirty="0"/>
              <a:t>To get more information on IBM Watson Studio Local and some additional details on </a:t>
            </a:r>
            <a:r>
              <a:rPr lang="en-US" sz="1050" baseline="0" dirty="0"/>
              <a:t>Power-based deployments, take a look at the various sites listed in the “Learn more” sections here (broken out into IBM internal-specific resources and external resources that your clients can access).</a:t>
            </a:r>
          </a:p>
          <a:p>
            <a:endParaRPr lang="en-US" sz="1050" baseline="0" dirty="0"/>
          </a:p>
          <a:p>
            <a:pPr defTabSz="1056338">
              <a:defRPr/>
            </a:pPr>
            <a:r>
              <a:rPr lang="en-US" sz="1050" dirty="0"/>
              <a:t>Then</a:t>
            </a:r>
            <a:r>
              <a:rPr lang="en-US" sz="1050" baseline="0" dirty="0"/>
              <a:t> dive in and take the next steps of watching some of the Watson Studio Local videos on YouTube (there are a lot of them – not listed here, so just search for them) and do a walkthrough or tutorial. Watson Studio Local used to be called Data Science Experience (DSX) Local and so you may also want to search on that name to find some of the older material.</a:t>
            </a:r>
            <a:endParaRPr lang="en-US" sz="1050" dirty="0"/>
          </a:p>
        </p:txBody>
      </p:sp>
      <p:sp>
        <p:nvSpPr>
          <p:cNvPr id="4" name="Slide Number Placeholder 3"/>
          <p:cNvSpPr>
            <a:spLocks noGrp="1"/>
          </p:cNvSpPr>
          <p:nvPr>
            <p:ph type="sldNum" sz="quarter" idx="10"/>
          </p:nvPr>
        </p:nvSpPr>
        <p:spPr/>
        <p:txBody>
          <a:bodyPr/>
          <a:lstStyle/>
          <a:p>
            <a:fld id="{18D02FFD-07D4-5C4F-BD77-921008177348}" type="slidenum">
              <a:rPr lang="en-US" smtClean="0"/>
              <a:t>39</a:t>
            </a:fld>
            <a:endParaRPr lang="en-US" dirty="0"/>
          </a:p>
        </p:txBody>
      </p:sp>
    </p:spTree>
    <p:extLst>
      <p:ext uri="{BB962C8B-B14F-4D97-AF65-F5344CB8AC3E}">
        <p14:creationId xmlns:p14="http://schemas.microsoft.com/office/powerpoint/2010/main" val="378270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a:solidFill>
                  <a:schemeClr val="tx1"/>
                </a:solidFill>
                <a:effectLst/>
              </a:rPr>
              <a:t>In a world of hype, words get misused and end up becoming catch-all phrases. This is the case with data science, artificial intelligence (AI), machine learning (ML) and deep learning (DL). This slide attempts to bring some definition to these areas. The best way to think about all of these disciplines, if you wanted to put it into layman’s terms for someone, is to tell them that these technologies encompass the process of analyzing and learning from vast amounts of data</a:t>
            </a:r>
            <a:r>
              <a:rPr lang="en-US" sz="1000" kern="1200" baseline="0" dirty="0">
                <a:solidFill>
                  <a:schemeClr val="tx1"/>
                </a:solidFill>
                <a:effectLst/>
              </a:rPr>
              <a:t> </a:t>
            </a:r>
            <a:r>
              <a:rPr lang="en-US" sz="1000" kern="1200" dirty="0">
                <a:solidFill>
                  <a:schemeClr val="tx1"/>
                </a:solidFill>
                <a:effectLst/>
              </a:rPr>
              <a:t>to find common patterns; and then turning those patterns into predictions and actions.</a:t>
            </a:r>
            <a:endParaRPr lang="en-US" sz="1000" dirty="0"/>
          </a:p>
          <a:p>
            <a:endParaRPr lang="en-US" sz="1000" dirty="0"/>
          </a:p>
          <a:p>
            <a:r>
              <a:rPr lang="en-US" sz="1000" kern="1200" dirty="0">
                <a:solidFill>
                  <a:schemeClr val="tx1"/>
                </a:solidFill>
                <a:effectLst/>
              </a:rPr>
              <a:t>The easiest way to think of these relationships is to visualize them as concentric circles. AI was the big idea, then machine learning, and finally deep learning – fitting inside both. Data science is aligned to these technologies but includes additional techniques focused on analyzing and making sense of data.</a:t>
            </a:r>
            <a:endParaRPr lang="en-US" sz="1000" dirty="0"/>
          </a:p>
          <a:p>
            <a:endParaRPr lang="en-US" sz="1000" dirty="0"/>
          </a:p>
          <a:p>
            <a:r>
              <a:rPr lang="en-US" sz="1000" kern="1200" dirty="0">
                <a:solidFill>
                  <a:schemeClr val="tx1"/>
                </a:solidFill>
                <a:effectLst/>
              </a:rPr>
              <a:t>AI is a very wide term with applications ranging from robotics to text analysis and is a technology under constant evolution. For the purpose of our discussion, AI is a complete end-to-end system that mimics human intelligence. Basically view it as a system that can infer actions to take based on data and trained models (models derived from machine learning / deep learning) and then take those actions. For example, autonomous/self-driving cars leverage ML, DL and other techniques to drive an automobile without human intervention. Autonomous cars will detect a traffic sign and take appropriate action (for example: apply brakes, accelerate, change lanes and so on).</a:t>
            </a:r>
            <a:endParaRPr lang="en-US" sz="1000" dirty="0"/>
          </a:p>
          <a:p>
            <a:endParaRPr lang="en-US" sz="1000" dirty="0"/>
          </a:p>
          <a:p>
            <a:r>
              <a:rPr lang="en-US" sz="1000" kern="1200" dirty="0">
                <a:solidFill>
                  <a:schemeClr val="tx1"/>
                </a:solidFill>
                <a:effectLst/>
              </a:rPr>
              <a:t>Machine learning (and deep learning) is a subset of AI that focuses on the narrow task of prediction based on data. For example, a car has to detect a traffic sign in its path using cameras and sensors. To accomplish this we need a large dataset with photos of traffic signs that we want to detect (like a speed limit sign) and then train an algorithm to predict/recognize these</a:t>
            </a:r>
            <a:r>
              <a:rPr lang="en-US" sz="1000" kern="1200" baseline="0" dirty="0">
                <a:solidFill>
                  <a:schemeClr val="tx1"/>
                </a:solidFill>
                <a:effectLst/>
              </a:rPr>
              <a:t> signs</a:t>
            </a:r>
            <a:r>
              <a:rPr lang="en-US" sz="1000" kern="1200" dirty="0">
                <a:solidFill>
                  <a:schemeClr val="tx1"/>
                </a:solidFill>
                <a:effectLst/>
              </a:rPr>
              <a:t>.</a:t>
            </a:r>
            <a:endParaRPr lang="en-US" sz="1000" dirty="0"/>
          </a:p>
          <a:p>
            <a:endParaRPr lang="en-US" sz="1000" dirty="0"/>
          </a:p>
          <a:p>
            <a:r>
              <a:rPr lang="en-US" sz="1000" kern="1200" dirty="0">
                <a:solidFill>
                  <a:schemeClr val="tx1"/>
                </a:solidFill>
                <a:effectLst/>
              </a:rPr>
              <a:t>The objective of data science is to gain insight and understanding from data. It involves a mix of statistics, software engineering and domain expertise. The key here is a human is involved in the process – the exploratory analysis of data, data transformations, understanding the insight and deriving conclusions from data. Data science includes simple statistical analysis, complex data visualization, advanced machine learning and deep learning algorithms, experiment design (like defining a</a:t>
            </a:r>
            <a:r>
              <a:rPr lang="en-US" sz="1000" kern="1200" baseline="0" dirty="0">
                <a:solidFill>
                  <a:schemeClr val="tx1"/>
                </a:solidFill>
                <a:effectLst/>
              </a:rPr>
              <a:t> </a:t>
            </a:r>
            <a:r>
              <a:rPr lang="en-US" sz="1000" kern="1200" dirty="0">
                <a:solidFill>
                  <a:schemeClr val="tx1"/>
                </a:solidFill>
                <a:effectLst/>
              </a:rPr>
              <a:t>hypothesis), data engineering, arriving at a conclusion and communicating results. As mentioned earlier, the objective is to solve domain specific problems by gaining a better understanding of the data. For example,</a:t>
            </a:r>
            <a:r>
              <a:rPr lang="en-US" sz="1000" kern="1200" baseline="0" dirty="0">
                <a:solidFill>
                  <a:schemeClr val="tx1"/>
                </a:solidFill>
                <a:effectLst/>
              </a:rPr>
              <a:t> in </a:t>
            </a:r>
            <a:r>
              <a:rPr lang="en-US" sz="1000" kern="1200" dirty="0">
                <a:solidFill>
                  <a:schemeClr val="tx1"/>
                </a:solidFill>
                <a:effectLst/>
              </a:rPr>
              <a:t>developing an autonomous car, we want to improve the accuracy of traffic sign detection. We find that the accuracy goes down on rainy or cloudy days. An analysis of the photos used to train the traffic sign detection model reveals that only a small number of these photos were taken on rainy</a:t>
            </a:r>
            <a:r>
              <a:rPr lang="en-US" sz="1000" kern="1200" baseline="0" dirty="0">
                <a:solidFill>
                  <a:schemeClr val="tx1"/>
                </a:solidFill>
                <a:effectLst/>
              </a:rPr>
              <a:t> or </a:t>
            </a:r>
            <a:r>
              <a:rPr lang="en-US" sz="1000" kern="1200" dirty="0">
                <a:solidFill>
                  <a:schemeClr val="tx1"/>
                </a:solidFill>
                <a:effectLst/>
              </a:rPr>
              <a:t>cloudy days. Based on this analysis, we get additional data sets to reflect different weather conditions and retrain the model to improve its accuracy.</a:t>
            </a:r>
            <a:endParaRPr lang="en-US" sz="1000" dirty="0"/>
          </a:p>
          <a:p>
            <a:endParaRPr lang="en-US" sz="1000" b="0" kern="1200" dirty="0">
              <a:solidFill>
                <a:schemeClr val="tx1"/>
              </a:solidFill>
              <a:effectLst/>
            </a:endParaRPr>
          </a:p>
          <a:p>
            <a:r>
              <a:rPr lang="en-US" sz="1000" b="1" kern="1200" baseline="0" dirty="0">
                <a:solidFill>
                  <a:schemeClr val="tx1"/>
                </a:solidFill>
                <a:effectLst/>
              </a:rPr>
              <a:t>– </a:t>
            </a:r>
            <a:r>
              <a:rPr lang="en-US" sz="1000" b="1" kern="1200" dirty="0">
                <a:solidFill>
                  <a:schemeClr val="tx1"/>
                </a:solidFill>
                <a:effectLst/>
              </a:rPr>
              <a:t>If</a:t>
            </a:r>
            <a:r>
              <a:rPr lang="en-US" sz="1000" b="1" kern="1200" baseline="0" dirty="0">
                <a:solidFill>
                  <a:schemeClr val="tx1"/>
                </a:solidFill>
                <a:effectLst/>
              </a:rPr>
              <a:t> you’d like to go a little bit deeper on AI, ML and DL then please keep reading below –</a:t>
            </a:r>
          </a:p>
          <a:p>
            <a:r>
              <a:rPr lang="en-US" sz="1000" dirty="0"/>
              <a:t/>
            </a:r>
            <a:br>
              <a:rPr lang="en-US" sz="1000" dirty="0"/>
            </a:br>
            <a:r>
              <a:rPr lang="en-US" sz="1000" b="1" kern="1200" dirty="0">
                <a:solidFill>
                  <a:schemeClr val="tx1"/>
                </a:solidFill>
                <a:effectLst/>
              </a:rPr>
              <a:t>Artificial Intelligence (AI):</a:t>
            </a:r>
            <a:endParaRPr lang="en-US" sz="1000" b="1" dirty="0"/>
          </a:p>
          <a:p>
            <a:endParaRPr lang="en-US" sz="1000" kern="1200" dirty="0">
              <a:solidFill>
                <a:schemeClr val="tx1"/>
              </a:solidFill>
              <a:effectLst/>
            </a:endParaRPr>
          </a:p>
          <a:p>
            <a:r>
              <a:rPr lang="en-US" sz="1000" kern="1200" dirty="0">
                <a:solidFill>
                  <a:schemeClr val="tx1"/>
                </a:solidFill>
                <a:effectLst/>
              </a:rPr>
              <a:t>Any technique that enables computers to mimic human intelligence, using logic, if-then rules, decision tress, and machine learning (including deep learning).</a:t>
            </a:r>
            <a:endParaRPr lang="en-US" sz="1000" dirty="0"/>
          </a:p>
          <a:p>
            <a:endParaRPr lang="en-US" sz="1000" dirty="0"/>
          </a:p>
          <a:p>
            <a:r>
              <a:rPr lang="en-US" sz="1000" kern="1200" dirty="0">
                <a:solidFill>
                  <a:schemeClr val="tx1"/>
                </a:solidFill>
                <a:effectLst/>
              </a:rPr>
              <a:t>Over the past few years AI has exploded,</a:t>
            </a:r>
            <a:r>
              <a:rPr lang="en-US" sz="1000" kern="1200" baseline="0" dirty="0">
                <a:solidFill>
                  <a:schemeClr val="tx1"/>
                </a:solidFill>
                <a:effectLst/>
              </a:rPr>
              <a:t> </a:t>
            </a:r>
            <a:r>
              <a:rPr lang="en-US" sz="1000" kern="1200" dirty="0">
                <a:solidFill>
                  <a:schemeClr val="tx1"/>
                </a:solidFill>
                <a:effectLst/>
              </a:rPr>
              <a:t>especially since 2015. Much of that has to do with the increased computing capabilities of systems that make parallel processing ever faster, cheaper, and more powerful. It also has to do with the simultaneous one-two punch of practically infinite storage and a flood of labelled data of every stripe (that whole Big Data movement) – images, text, transactions, mapping data, you name it.</a:t>
            </a:r>
            <a:endParaRPr lang="en-US" sz="1000" dirty="0"/>
          </a:p>
          <a:p>
            <a:endParaRPr lang="en-US" sz="1000" dirty="0"/>
          </a:p>
          <a:p>
            <a:r>
              <a:rPr lang="en-US" sz="1000" kern="1200" dirty="0">
                <a:solidFill>
                  <a:schemeClr val="tx1"/>
                </a:solidFill>
                <a:effectLst/>
              </a:rPr>
              <a:t>There are different kinds of AI. For example, the ones that people fear will take over the world because they saw movies like iRobot and Terminator is referred to as General AI and that kind of AI still resides where you first saw it… in the movies.</a:t>
            </a:r>
            <a:endParaRPr lang="en-US" sz="1000" dirty="0"/>
          </a:p>
          <a:p>
            <a:r>
              <a:rPr lang="en-US" sz="1000" dirty="0"/>
              <a:t/>
            </a:r>
            <a:br>
              <a:rPr lang="en-US" sz="1000" dirty="0"/>
            </a:br>
            <a:r>
              <a:rPr lang="en-US" sz="1000" kern="1200" dirty="0">
                <a:solidFill>
                  <a:schemeClr val="tx1"/>
                </a:solidFill>
                <a:effectLst/>
              </a:rPr>
              <a:t>What the buzz that clients are trying to get at today is call Narrow AI. These are technologies that are able to perform specific tasks as well as, or better than, humans can. Examples of Narrow AI are things such as image classification on a service like Pinterest and face recognition on Facebook. Narrow AI technologies exhibit some facets of human intelligence.</a:t>
            </a:r>
            <a:endParaRPr lang="en-US" sz="1000" dirty="0"/>
          </a:p>
          <a:p>
            <a:endParaRPr lang="en-US" sz="1000" dirty="0"/>
          </a:p>
          <a:p>
            <a:r>
              <a:rPr lang="en-US" sz="1000" b="1" baseline="0" dirty="0">
                <a:ea typeface="Calibri" charset="0"/>
                <a:cs typeface="Calibri" charset="0"/>
              </a:rPr>
              <a:t>Machine Learning (ML):</a:t>
            </a:r>
          </a:p>
          <a:p>
            <a:endParaRPr lang="en-US" sz="1000" b="0" i="0" kern="1200" dirty="0">
              <a:solidFill>
                <a:schemeClr val="tx1"/>
              </a:solidFill>
              <a:effectLst/>
              <a:ea typeface="Calibri" charset="0"/>
              <a:cs typeface="Calibri" charset="0"/>
            </a:endParaRPr>
          </a:p>
          <a:p>
            <a:r>
              <a:rPr lang="en-US" sz="1000" b="0" i="0" kern="1200" dirty="0">
                <a:solidFill>
                  <a:schemeClr val="tx1"/>
                </a:solidFill>
                <a:effectLst/>
                <a:ea typeface="Calibri" charset="0"/>
                <a:cs typeface="Calibri" charset="0"/>
              </a:rPr>
              <a:t>Machine learning is an application of artificial intelligence (AI) that provides systems the ability to automatically learn and improve from experience without being explicitly programmed. Machine learning focuses on the development of computer programs that can access data and use it learn for themselves.</a:t>
            </a:r>
          </a:p>
          <a:p>
            <a:endParaRPr lang="en-US" sz="1000" b="0" i="0" kern="1200" dirty="0">
              <a:solidFill>
                <a:schemeClr val="tx1"/>
              </a:solidFill>
              <a:effectLst/>
              <a:ea typeface="Calibri" charset="0"/>
              <a:cs typeface="Calibri" charset="0"/>
            </a:endParaRPr>
          </a:p>
          <a:p>
            <a:r>
              <a:rPr lang="en-US" sz="1000" b="0" dirty="0">
                <a:ea typeface="Calibri" charset="0"/>
                <a:cs typeface="Calibri" charset="0"/>
              </a:rPr>
              <a:t>Machine learning at its most basic level is the practice of using algorithms to parse data, learn from it, and then make a determination or prediction about something in the world. So rather than hand-coding software routines with a specific set of instructions to accomplish a particular task, the machine is “trained” using large amounts of data and algorithms that give it the ability to learn how to perform the task.</a:t>
            </a:r>
          </a:p>
          <a:p>
            <a:endParaRPr lang="en-US" sz="1000" b="0" dirty="0">
              <a:ea typeface="Calibri" charset="0"/>
              <a:cs typeface="Calibri" charset="0"/>
            </a:endParaRPr>
          </a:p>
          <a:p>
            <a:r>
              <a:rPr lang="en-US" sz="1000" b="0" dirty="0">
                <a:ea typeface="Calibri" charset="0"/>
                <a:cs typeface="Calibri" charset="0"/>
              </a:rPr>
              <a:t>Machine learning came directly from minds of the early AI crowd, and the algorithmic approaches over the years has included decision tree learning, inductive logic programming, clustering, reinforcement learning, and Bayesian networks among others. As we know, none achieved the ultimate goal of General AI, and even Narrow AI was mostly out of reach with early machine learning approaches.</a:t>
            </a:r>
          </a:p>
          <a:p>
            <a:endParaRPr lang="en-US" sz="1000" b="0" dirty="0">
              <a:ea typeface="Calibri" charset="0"/>
              <a:cs typeface="Calibri" charset="0"/>
            </a:endParaRPr>
          </a:p>
          <a:p>
            <a:r>
              <a:rPr lang="en-US" sz="1000" b="0" dirty="0">
                <a:ea typeface="Calibri" charset="0"/>
                <a:cs typeface="Calibri" charset="0"/>
              </a:rPr>
              <a:t>One</a:t>
            </a:r>
            <a:r>
              <a:rPr lang="en-US" sz="1000" b="0" baseline="0" dirty="0">
                <a:ea typeface="Calibri" charset="0"/>
                <a:cs typeface="Calibri" charset="0"/>
              </a:rPr>
              <a:t> </a:t>
            </a:r>
            <a:r>
              <a:rPr lang="en-US" sz="1000" b="0" dirty="0">
                <a:ea typeface="Calibri" charset="0"/>
                <a:cs typeface="Calibri" charset="0"/>
              </a:rPr>
              <a:t>of the very best application areas for machine learning for many years was computer vision, though it still required a great deal of hand-coding and</a:t>
            </a:r>
            <a:r>
              <a:rPr lang="en-US" sz="1000" b="0" baseline="0" dirty="0">
                <a:ea typeface="Calibri" charset="0"/>
                <a:cs typeface="Calibri" charset="0"/>
              </a:rPr>
              <a:t> feature engineering </a:t>
            </a:r>
            <a:r>
              <a:rPr lang="en-US" sz="1000" b="0" dirty="0">
                <a:ea typeface="Calibri" charset="0"/>
                <a:cs typeface="Calibri" charset="0"/>
              </a:rPr>
              <a:t>to get the job done. People would go in and write hand-coded classifiers like edge detection filters so their programs could identify where an object feature started and stopped; they programmed shape detection algorithm</a:t>
            </a:r>
            <a:r>
              <a:rPr lang="en-US" sz="1000" b="0" baseline="0" dirty="0">
                <a:ea typeface="Calibri" charset="0"/>
                <a:cs typeface="Calibri" charset="0"/>
              </a:rPr>
              <a:t> to help classify a number. In fact, this is was how you first redeemed iTunes gift cards using our computer’s camera to take a picture of the numeric code or how a bank reads numbers at the bottom of a check for mobile deposits. But as it turned out, what you could do with this type of visual recognition approach was very basic or prone to many errors. ML requires the data scientist to determine (and this could take a lot of time) the main features the algorithm should pay attention to in order to accurately predict an outcome. Enter deep learning.</a:t>
            </a:r>
            <a:endParaRPr lang="en-US" sz="1000" b="0" dirty="0">
              <a:ea typeface="Calibri" charset="0"/>
              <a:cs typeface="Calibri" charset="0"/>
            </a:endParaRPr>
          </a:p>
          <a:p>
            <a:endParaRPr lang="en-US" sz="1000" dirty="0"/>
          </a:p>
          <a:p>
            <a:r>
              <a:rPr lang="en-US" sz="1000" b="1" dirty="0">
                <a:ea typeface="Calibri" charset="0"/>
                <a:cs typeface="Calibri" charset="0"/>
              </a:rPr>
              <a:t>Deep Learning (DL):</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dirty="0">
              <a:ea typeface="Calibri" charset="0"/>
              <a:cs typeface="Calibri"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000" dirty="0">
                <a:ea typeface="Calibri" charset="0"/>
                <a:cs typeface="Calibri" charset="0"/>
              </a:rPr>
              <a:t>Deep learning has enabled many practical applications of machine learning and by extension the overall field of AI. Deep learning breaks down tasks in ways that makes all kinds of machine assists seem possible, even likely. Driverless cars, better preventive healthcare, even better movie recommendations, are all here today or on the horizon. AI is the present and the future. </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dirty="0">
              <a:ea typeface="Calibri" charset="0"/>
              <a:cs typeface="Calibri"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000" dirty="0">
                <a:ea typeface="Calibri" charset="0"/>
                <a:cs typeface="Calibri" charset="0"/>
              </a:rPr>
              <a:t>This</a:t>
            </a:r>
            <a:r>
              <a:rPr lang="en-US" sz="1000" baseline="0" dirty="0">
                <a:ea typeface="Calibri" charset="0"/>
                <a:cs typeface="Calibri" charset="0"/>
              </a:rPr>
              <a:t> subset of ML (or ML on steroids) is composed of algorithms that permit software to train itself to perform tasks like speech and image recognition by exposing multilayered neural networks to vast amounts of data. The intelligence in the process sits within the framework which develops that neural model of understanding by building weights and connections between many, many data points </a:t>
            </a:r>
            <a:r>
              <a:rPr lang="mr-IN" sz="1000" baseline="0" dirty="0">
                <a:ea typeface="Calibri" charset="0"/>
                <a:cs typeface="Calibri" charset="0"/>
              </a:rPr>
              <a:t>–</a:t>
            </a:r>
            <a:r>
              <a:rPr lang="en-US" sz="1000" baseline="0" dirty="0">
                <a:ea typeface="Calibri" charset="0"/>
                <a:cs typeface="Calibri" charset="0"/>
              </a:rPr>
              <a:t> often millions in a training data set. In DL, the features are determined by a computer as opposed to human engineering like is done with ML.</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aseline="0" dirty="0">
              <a:ea typeface="Calibri" charset="0"/>
              <a:cs typeface="Calibri"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000" baseline="0" dirty="0">
                <a:ea typeface="Calibri" charset="0"/>
                <a:cs typeface="Calibri" charset="0"/>
              </a:rPr>
              <a:t>If this was a deck of uses cases for machine learning it could easily be 200 pages </a:t>
            </a:r>
            <a:r>
              <a:rPr lang="mr-IN" sz="1000" baseline="0" dirty="0">
                <a:ea typeface="Calibri" charset="0"/>
                <a:cs typeface="Calibri" charset="0"/>
              </a:rPr>
              <a:t>…</a:t>
            </a:r>
            <a:r>
              <a:rPr lang="en-US" sz="1000" baseline="0" dirty="0">
                <a:ea typeface="Calibri" charset="0"/>
                <a:cs typeface="Calibri" charset="0"/>
              </a:rPr>
              <a:t> exhaustive lists of use cases are but a Google search away. But you will find more than 1,500 startups in the AI domain alone. You will find deep learning for Cybersecurity to understand signatures of network attacks (recognizing a pattern), for genomics (simulation of food or pharma products to cut the development cycle times of new product development and analyze outcomes), oil and gas reservoir simulation, autonomous vehicles, even in the world of art and wine!</a:t>
            </a:r>
          </a:p>
          <a:p>
            <a:endParaRPr lang="en-US"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To learn even more about AI, ML and DL consider taking the PowerAI L1 course (IBMers: </a:t>
            </a:r>
            <a:r>
              <a:rPr lang="en-US" sz="1000" b="0" i="0" u="none" strike="noStrike" kern="1200" baseline="0" dirty="0">
                <a:solidFill>
                  <a:schemeClr val="tx1"/>
                </a:solidFill>
                <a:hlinkClick r:id="rId3"/>
              </a:rPr>
              <a:t>https://smarter-sellers.mybluemix.net/#/systems/course/651/details</a:t>
            </a:r>
            <a:r>
              <a:rPr lang="en-US" sz="1000" baseline="0" dirty="0"/>
              <a:t>, BPs: </a:t>
            </a:r>
            <a:r>
              <a:rPr lang="en-US" sz="1000" b="0" i="0" u="none" strike="noStrike" kern="1200" baseline="0" dirty="0">
                <a:solidFill>
                  <a:schemeClr val="tx1"/>
                </a:solidFill>
                <a:hlinkClick r:id="rId4"/>
              </a:rPr>
              <a:t>http://www-304.ibm.com/services/weblectures/dlv/partnerworld/camp_451</a:t>
            </a:r>
            <a:r>
              <a:rPr lang="en-US" sz="1000" baseline="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a:t>Additionally, here’s a great article which </a:t>
            </a:r>
            <a:r>
              <a:rPr lang="en-US" sz="1000" baseline="0" dirty="0">
                <a:ea typeface="Calibri" charset="0"/>
                <a:cs typeface="Calibri" charset="0"/>
              </a:rPr>
              <a:t>was the inspiration/source for some of the speaker notes above: </a:t>
            </a:r>
            <a:r>
              <a:rPr lang="en-US" sz="1000" b="0" i="0" u="none" strike="noStrike" kern="1200" baseline="0" dirty="0">
                <a:solidFill>
                  <a:schemeClr val="tx1"/>
                </a:solidFill>
                <a:hlinkClick r:id="rId5"/>
              </a:rPr>
              <a:t>https://blogs.nvidia.com/blog/2016/07/29/whats-difference-artificial-intelligence-machine-learning-deep-learning-ai/</a:t>
            </a:r>
            <a:r>
              <a:rPr lang="en-US" sz="1000" baseline="0" dirty="0">
                <a:ea typeface="Calibri" charset="0"/>
                <a:cs typeface="Calibri" charset="0"/>
              </a:rPr>
              <a:t>.</a:t>
            </a:r>
            <a:endParaRPr lang="en-US" sz="1000" dirty="0">
              <a:ea typeface="Calibri" charset="0"/>
              <a:cs typeface="Calibri" charset="0"/>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t>4</a:t>
            </a:fld>
            <a:endParaRPr lang="en-US" dirty="0"/>
          </a:p>
        </p:txBody>
      </p:sp>
    </p:spTree>
    <p:extLst>
      <p:ext uri="{BB962C8B-B14F-4D97-AF65-F5344CB8AC3E}">
        <p14:creationId xmlns:p14="http://schemas.microsoft.com/office/powerpoint/2010/main" val="3097039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a:t>Please reach out to any of the contacts listed for assistance in IBM Watson Studio Local</a:t>
            </a:r>
            <a:r>
              <a:rPr lang="en-US" sz="1000" baseline="0" dirty="0"/>
              <a:t> on </a:t>
            </a:r>
            <a:r>
              <a:rPr lang="en-US" sz="1000" dirty="0"/>
              <a:t>Power opportunities.</a:t>
            </a:r>
          </a:p>
        </p:txBody>
      </p:sp>
      <p:sp>
        <p:nvSpPr>
          <p:cNvPr id="5" name="Slide Image Placeholder 4"/>
          <p:cNvSpPr>
            <a:spLocks noGrp="1" noRot="1" noChangeAspect="1"/>
          </p:cNvSpPr>
          <p:nvPr>
            <p:ph type="sldImg"/>
          </p:nvPr>
        </p:nvSpPr>
        <p:spPr>
          <a:xfrm>
            <a:off x="1027113" y="393700"/>
            <a:ext cx="5260975" cy="2959100"/>
          </a:xfrm>
        </p:spPr>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47339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Thank</a:t>
            </a:r>
            <a:r>
              <a:rPr lang="en-US" sz="1000" baseline="0" dirty="0"/>
              <a:t> you for reading. Happy selling!</a:t>
            </a:r>
            <a:endParaRPr lang="en-US" sz="1000" dirty="0"/>
          </a:p>
        </p:txBody>
      </p:sp>
      <p:sp>
        <p:nvSpPr>
          <p:cNvPr id="4" name="Slide Number Placeholder 3"/>
          <p:cNvSpPr>
            <a:spLocks noGrp="1"/>
          </p:cNvSpPr>
          <p:nvPr>
            <p:ph type="sldNum" sz="quarter" idx="10"/>
          </p:nvPr>
        </p:nvSpPr>
        <p:spPr/>
        <p:txBody>
          <a:bodyPr/>
          <a:lstStyle/>
          <a:p>
            <a:fld id="{E02305F1-74E8-DD4B-B46E-22D329353C3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10131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b="0" dirty="0"/>
              <a:t>There are many different ways that data science is used. Some of the more common use cases are shown on the slide. And it’s not limited to any one industry – all industries can take advantage of data science and machine learning. Take a minute and bring up your web</a:t>
            </a:r>
            <a:r>
              <a:rPr lang="en-US" sz="1000" b="0" baseline="0" dirty="0"/>
              <a:t> browser. Do a Google search on “data science retail” or “data science finance” (no quotes) and you’ll see more results than you’ll ever be able to read. Keep this in mind the next time you’re meeting with a client – it’s a great way to prepare.</a:t>
            </a:r>
          </a:p>
          <a:p>
            <a:endParaRPr lang="en-US" sz="1000" b="0" baseline="0" dirty="0"/>
          </a:p>
          <a:p>
            <a:r>
              <a:rPr lang="en-US" sz="1000" b="0" baseline="0" dirty="0"/>
              <a:t>More details on the use cases shown on the slide can be found below. </a:t>
            </a:r>
            <a:endParaRPr lang="en-US" sz="1000" b="0" dirty="0"/>
          </a:p>
          <a:p>
            <a:endParaRPr lang="en-US" sz="1000" b="0" dirty="0"/>
          </a:p>
          <a:p>
            <a:r>
              <a:rPr lang="en-US" sz="1000" b="1" dirty="0"/>
              <a:t>Hyper or Radical Personalization</a:t>
            </a:r>
          </a:p>
          <a:p>
            <a:endParaRPr lang="en-US" sz="1000" b="1" dirty="0"/>
          </a:p>
          <a:p>
            <a:r>
              <a:rPr lang="en-US" sz="1000" dirty="0"/>
              <a:t>One of the most visible</a:t>
            </a:r>
            <a:r>
              <a:rPr lang="en-US" sz="1000" baseline="0" dirty="0"/>
              <a:t> applications of data science is its use in personalizing the online shopping or online content delivery experience. The level of personalization goes further than anything else done before </a:t>
            </a:r>
            <a:r>
              <a:rPr lang="en-US" sz="1000" dirty="0"/>
              <a:t>and that is why it is</a:t>
            </a:r>
            <a:r>
              <a:rPr lang="en-US" sz="1000" baseline="0" dirty="0"/>
              <a:t> now called hyper or radical personalization.</a:t>
            </a:r>
            <a:endParaRPr lang="en-US" sz="1000" dirty="0"/>
          </a:p>
          <a:p>
            <a:endParaRPr lang="en-US" sz="1000" dirty="0"/>
          </a:p>
          <a:p>
            <a:r>
              <a:rPr lang="en-US" sz="1000" dirty="0"/>
              <a:t>The underlying</a:t>
            </a:r>
            <a:r>
              <a:rPr lang="en-US" sz="1000" baseline="0" dirty="0"/>
              <a:t> algorithms capture each consumer’s content preferences and shopping patterns, compare them with those of other consumers and determine the content or shopping items that each individual would be most likely interested in. This is easily observed on websites like Netflix, Amazon or Facebook where the page served to each individual is unique. </a:t>
            </a:r>
          </a:p>
          <a:p>
            <a:endParaRPr lang="en-US" sz="1000" dirty="0"/>
          </a:p>
          <a:p>
            <a:r>
              <a:rPr lang="en-US" sz="1000" b="1" dirty="0"/>
              <a:t>Price and Product Optimization</a:t>
            </a:r>
          </a:p>
          <a:p>
            <a:endParaRPr lang="en-US" sz="1000" b="0" dirty="0"/>
          </a:p>
          <a:p>
            <a:r>
              <a:rPr lang="en-US" sz="1000" b="0" dirty="0"/>
              <a:t>This is </a:t>
            </a:r>
            <a:r>
              <a:rPr lang="en-US" sz="1000" baseline="0" dirty="0"/>
              <a:t>another area where data science is heavily applied with significant impact. Consider a traveler going from Los Angeles to New York City next month. Each of the major US carriers probably has tens of different flight itineraries to carry passengers. Each itinerary might contain one or more flights, and on each flight the customer might request a different class of service like business, economy plus, or economy. The airline has to price all these itineraries and classes of service given how many days in advance the customer is willing to book their flight. As the flight date approaches, competitors change their fares and seats either get filled up or remain empty. The airline needs to keep updating their fares to remain attractive and ensure that each seat will be filled by the highest paying customer. The same is true for hotels and rental cars. The volume of different classes of services and the complexity of setting the fares has led these industries in adopting data science approaches to setting and updating the fares on a daily basis (for example, executing Price Optimization).</a:t>
            </a:r>
          </a:p>
          <a:p>
            <a:endParaRPr lang="en-US" sz="1000" baseline="0" dirty="0"/>
          </a:p>
          <a:p>
            <a:r>
              <a:rPr lang="en-US" sz="1000" dirty="0"/>
              <a:t>Similarly, retailers</a:t>
            </a:r>
            <a:r>
              <a:rPr lang="en-US" sz="1000" baseline="0" dirty="0"/>
              <a:t> have discovered that different products are more likely to sell in different quantities across stores that are visited by different demographics. In order to take advantage of this and respect the inventory holding capacity at each store, a different set of products or quantities (more on this in a bit) are taken to each store, one that ensures higher profits given the likely shoppers at that location. This is commonly known as Product Assortment Optimization.</a:t>
            </a:r>
            <a:endParaRPr lang="en-US" sz="1000" dirty="0"/>
          </a:p>
          <a:p>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a:t>Predictions and Classifications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More accurate predictions of any kind is another application area for data science. We are already used to seeing weather forecasts but their impact to operations, transportation, product demand, consumption of goods and services can be further quantified through data science.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Another big area for data science is the classification of images or sensory input. This is particular useful for autonomous anything; for example, an autonomous vehicle that needs to classify the feedback it gets from sensors, such as a car in the next lane, a pedestrian crossing the street ahead, a red traffic light and so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Similar techniques are also becoming more prevalent in medical fields where X-ray images or MRI scans can be reviewed by data science applications which can detect several symptoms and provide initial diagnosis with increasing confidence.</a:t>
            </a:r>
          </a:p>
          <a:p>
            <a:endParaRPr lang="en-US" sz="1000" baseline="0" dirty="0"/>
          </a:p>
          <a:p>
            <a:r>
              <a:rPr lang="en-US" sz="1000" b="1" dirty="0"/>
              <a:t>Resource Allocation and Strategic Planning</a:t>
            </a:r>
          </a:p>
          <a:p>
            <a:endParaRPr lang="en-US" sz="1000" b="1" dirty="0"/>
          </a:p>
          <a:p>
            <a:r>
              <a:rPr lang="en-US" sz="1000" dirty="0"/>
              <a:t>Another common</a:t>
            </a:r>
            <a:r>
              <a:rPr lang="en-US" sz="1000" baseline="0" dirty="0"/>
              <a:t> area of data science applications has to do with the allocation and flow of product throughout the supply chain. How much should be transported, and on which carrier, from a manufacturer to a warehouse and then when should we resupply a retail location from that warehouse? If a lot of product is stored at the warehouse, too much liquidity is tied in inventory, if too little is stored then we won’t be able to respond to a surge in demand from a certain region or particular store. This needs to happen on a daily basis across 10s of manufacturers and suppliers, 100s of warehouses, 1000s of stores and 10s of 1000s of different products.</a:t>
            </a:r>
            <a:endParaRPr lang="en-US" sz="1000" dirty="0"/>
          </a:p>
          <a:p>
            <a:endParaRPr lang="en-US" sz="1000" dirty="0"/>
          </a:p>
          <a:p>
            <a:r>
              <a:rPr lang="en-US" sz="1000" dirty="0"/>
              <a:t>Similarly, figuring out which</a:t>
            </a:r>
            <a:r>
              <a:rPr lang="en-US" sz="1000" baseline="0" dirty="0"/>
              <a:t> pilot and crew need to work which flight, where to connect, and which connecting flight to take while respecting all union and Federal Aviation Administration (FAA) regulations is truly mind boggling. Airlines are currently using advanced data science applications to help them match crews with flights so that their operations run smoothly.</a:t>
            </a:r>
            <a:endParaRPr lang="en-US" sz="1000" dirty="0"/>
          </a:p>
          <a:p>
            <a:endParaRPr lang="en-US" sz="1000" dirty="0"/>
          </a:p>
          <a:p>
            <a:r>
              <a:rPr lang="en-US" sz="1000" dirty="0"/>
              <a:t>The</a:t>
            </a:r>
            <a:r>
              <a:rPr lang="en-US" sz="1000" baseline="0" dirty="0"/>
              <a:t> same is true for plant managers that have to determine which work order a manufacturing crew should work on at any given time. It is no easy task and cannot really be done manually since each task in the plant is really interconnected with previous work and is blocking future work. If something is moved to a future time it will likely create various conflicts that will have to be resolved with even more changes and so on.</a:t>
            </a:r>
          </a:p>
          <a:p>
            <a:endParaRPr lang="en-US" sz="1000" baseline="0" dirty="0"/>
          </a:p>
          <a:p>
            <a:r>
              <a:rPr lang="en-US" sz="1000" baseline="0" dirty="0"/>
              <a:t>Resource allocation and strategic planning applications are able to take into consideration all of these interdependent factors, operational constraints and determine the best course of action to achieve the required business goals.</a:t>
            </a:r>
            <a:endParaRPr lang="en-US" sz="1000" dirty="0"/>
          </a:p>
          <a:p>
            <a:endParaRPr lang="en-US" sz="1000" baseline="0" dirty="0"/>
          </a:p>
          <a:p>
            <a:r>
              <a:rPr lang="en-US" sz="1000" b="1" dirty="0"/>
              <a:t>Discover Patterns, Anomalies</a:t>
            </a:r>
            <a:r>
              <a:rPr lang="en-US" sz="1000" b="1" baseline="0" dirty="0"/>
              <a:t> and Trends</a:t>
            </a:r>
            <a:endParaRPr lang="en-US" sz="1000" b="0" baseline="0" dirty="0"/>
          </a:p>
          <a:p>
            <a:endParaRPr lang="en-US" sz="1000" b="0" baseline="0" dirty="0"/>
          </a:p>
          <a:p>
            <a:r>
              <a:rPr lang="en-US" sz="1000" b="0" dirty="0"/>
              <a:t>Data science</a:t>
            </a:r>
            <a:r>
              <a:rPr lang="en-US" sz="1000" b="0" baseline="0" dirty="0"/>
              <a:t> is also great at detecting patterns and trends and alerting us when these are broken. </a:t>
            </a:r>
            <a:r>
              <a:rPr lang="en-US" sz="1000" baseline="0" dirty="0"/>
              <a:t>It is widely used in tax and insurance or healthcare fraud detection for specifically this reason. It is also the reason search engines are able to provide reasonable recommendations before you can finish typing in your search and how retailers know what you typically shop for. </a:t>
            </a:r>
            <a:endParaRPr lang="en-US" sz="1000" dirty="0"/>
          </a:p>
          <a:p>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t>Natural Language Processing (NLP)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Finally, specific approaches</a:t>
            </a:r>
            <a:r>
              <a:rPr lang="en-US" sz="1000" baseline="0" dirty="0"/>
              <a:t> in data science are able to consume, understand and process natural language leading to applications such as the various Natural Language APIs of Watson.</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5</a:t>
            </a:fld>
            <a:endParaRPr lang="en-US" dirty="0"/>
          </a:p>
        </p:txBody>
      </p:sp>
    </p:spTree>
    <p:extLst>
      <p:ext uri="{BB962C8B-B14F-4D97-AF65-F5344CB8AC3E}">
        <p14:creationId xmlns:p14="http://schemas.microsoft.com/office/powerpoint/2010/main" val="102737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A data science application follows a simple process flow (i.e.</a:t>
            </a:r>
            <a:r>
              <a:rPr lang="en-US" sz="1000" baseline="0" dirty="0"/>
              <a:t> </a:t>
            </a:r>
            <a:r>
              <a:rPr lang="en-US" sz="1000" dirty="0"/>
              <a:t>pattern) that can be seen</a:t>
            </a:r>
            <a:r>
              <a:rPr lang="en-US" sz="1000" baseline="0" dirty="0"/>
              <a:t> on this slide</a:t>
            </a:r>
            <a:r>
              <a:rPr lang="en-US" sz="1000" dirty="0"/>
              <a:t>.</a:t>
            </a:r>
          </a:p>
          <a:p>
            <a:endParaRPr lang="en-US" sz="1000" dirty="0"/>
          </a:p>
          <a:p>
            <a:r>
              <a:rPr lang="en-US" sz="1000" b="1" dirty="0"/>
              <a:t>&lt;CLICK&gt;</a:t>
            </a:r>
          </a:p>
          <a:p>
            <a:endParaRPr lang="en-US" sz="1000" dirty="0"/>
          </a:p>
          <a:p>
            <a:r>
              <a:rPr lang="en-US" sz="1000" b="1" dirty="0"/>
              <a:t>INGEST &amp;</a:t>
            </a:r>
            <a:r>
              <a:rPr lang="en-US" sz="1000" b="1" baseline="0" dirty="0"/>
              <a:t> PERSIST:</a:t>
            </a:r>
            <a:endParaRPr lang="en-US" sz="1000" b="1" dirty="0"/>
          </a:p>
          <a:p>
            <a:r>
              <a:rPr lang="en-US" sz="1000" dirty="0"/>
              <a:t>Information is typically</a:t>
            </a:r>
            <a:r>
              <a:rPr lang="en-US" sz="1000" baseline="0" dirty="0"/>
              <a:t> collected from a number of diverse sources. This can be data from external sources like Internet-of-Things (IoT) sensors, on-line services such as weather data providers, as well as internal sources such as historical transactional systems that provide a rich history of past consumer behavior. This information is *ingested* (imported) by various services and *persisted* (saved) in databases or data stores that govern and manipulate the data so that it is easily accessible by data science teams and applications.</a:t>
            </a:r>
          </a:p>
          <a:p>
            <a:endParaRPr lang="en-US" sz="1000" baseline="0" dirty="0"/>
          </a:p>
          <a:p>
            <a:r>
              <a:rPr lang="en-US" sz="1000" b="1" baseline="0" dirty="0"/>
              <a:t>&lt;CLICK&gt;</a:t>
            </a:r>
          </a:p>
          <a:p>
            <a:endParaRPr lang="en-US" sz="1000" baseline="0" dirty="0"/>
          </a:p>
          <a:p>
            <a:r>
              <a:rPr lang="en-US" sz="1000" b="1" baseline="0" dirty="0"/>
              <a:t>ANALYZE:</a:t>
            </a:r>
          </a:p>
          <a:p>
            <a:r>
              <a:rPr lang="en-US" sz="1000" baseline="0" dirty="0"/>
              <a:t>In the *analyze* part of this process data scientists collaborate in teams, explore the data sets made available from the previous steps in the process and develop and experiment with data science models, algorithms and approaches from different fields to produce results, insights and recommendations. In this stage they typically evaluate the results generated by different approaches and decide on the adoption of one or more of these models and approaches.</a:t>
            </a:r>
          </a:p>
          <a:p>
            <a:endParaRPr lang="en-US" sz="1000" baseline="0" dirty="0"/>
          </a:p>
          <a:p>
            <a:r>
              <a:rPr lang="en-US" sz="1000" b="1" baseline="0" dirty="0"/>
              <a:t>&lt;CLICK&gt;</a:t>
            </a:r>
          </a:p>
          <a:p>
            <a:endParaRPr lang="en-US" sz="1000" baseline="0" dirty="0"/>
          </a:p>
          <a:p>
            <a:r>
              <a:rPr lang="en-US" sz="1000" b="1" baseline="0" dirty="0"/>
              <a:t>DEPLOY:</a:t>
            </a:r>
          </a:p>
          <a:p>
            <a:r>
              <a:rPr lang="en-US" sz="1000" baseline="0" dirty="0"/>
              <a:t>In the *deploy* stage, models are deployed into production systems (and often externalized through a RESTful API via a URL). They can then be used to process new data made available by new customers or returning customers, or by line of business (LOB) users reacting to the business needs and environment. There is typically a user interface front end for these users to interact with the results generated by the data science models or to request a refresh of the results to parameterize preferences and constraints.</a:t>
            </a:r>
          </a:p>
          <a:p>
            <a:endParaRPr lang="en-US" sz="1000" baseline="0" dirty="0"/>
          </a:p>
          <a:p>
            <a:r>
              <a:rPr lang="en-US" sz="1000" baseline="0" dirty="0"/>
              <a:t>These new interactions then become part of the historical record. They are ingested and persisted and can be analyzed to provide better insights and recommendations to the next users – and so on. It’s a cyclical approach. Every so often the *analyze* step needs to be repeated so that models and approaches can be re-evaluated and updated if necessary.</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6</a:t>
            </a:fld>
            <a:endParaRPr lang="en-US" dirty="0"/>
          </a:p>
        </p:txBody>
      </p:sp>
    </p:spTree>
    <p:extLst>
      <p:ext uri="{BB962C8B-B14F-4D97-AF65-F5344CB8AC3E}">
        <p14:creationId xmlns:p14="http://schemas.microsoft.com/office/powerpoint/2010/main" val="326137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a:t>Traditionally, we have</a:t>
            </a:r>
            <a:r>
              <a:rPr lang="en-US" sz="1000" baseline="0" dirty="0"/>
              <a:t> focused our selling efforts for hardware and software on IT. However, for various reasons, decision making has been increasingly moving toward the line of business (LOB). In the case of data science software, tooling, and platforms, data scientists are having a major influence in purchasing decisions. They are highly skilled, in-demand, and their opinions matter. Getting the most productivity out of them is key for organizations to achieve faster time to insight and action.</a:t>
            </a:r>
          </a:p>
          <a:p>
            <a:endParaRPr lang="en-US" sz="1000" baseline="0" dirty="0"/>
          </a:p>
          <a:p>
            <a:r>
              <a:rPr lang="en-US" sz="1000" baseline="0" dirty="0"/>
              <a:t>These are people you are likely to meet (and that you’ll want to engage with) as part of dealing with your clients and finding new opportunities.</a:t>
            </a:r>
          </a:p>
          <a:p>
            <a:endParaRPr lang="en-US" sz="1000" baseline="0" dirty="0"/>
          </a:p>
          <a:p>
            <a:r>
              <a:rPr lang="en-US" sz="1000" baseline="0" dirty="0"/>
              <a:t>But why are they treated with such reverence? Why is it that data scientists are in such high demand?</a:t>
            </a:r>
          </a:p>
          <a:p>
            <a:endParaRPr lang="en-US" sz="10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x-none" sz="1000" dirty="0">
                <a:ea typeface="ＭＳ Ｐゴシック" charset="-128"/>
              </a:rPr>
              <a:t>While</a:t>
            </a:r>
            <a:r>
              <a:rPr lang="en-US" altLang="x-none" sz="1000" baseline="0" dirty="0">
                <a:ea typeface="ＭＳ Ｐゴシック" charset="-128"/>
              </a:rPr>
              <a:t> new hardware, software and algorithms are leading us down the path of commoditized AI, there is still a need for somebody that can take the ever-growing mountains of data and apply this technology to gain insight from it – allowing organizations to act on it and build value. This is where the data scientist comes 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x-none" sz="1000" baseline="0" dirty="0">
              <a:ea typeface="ＭＳ Ｐゴシック"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x-none" sz="1000" baseline="0" dirty="0">
                <a:ea typeface="ＭＳ Ｐゴシック" charset="-128"/>
              </a:rPr>
              <a:t>As you can see here, the scope of what they are expected to know is actually quite extensive. Not everybody is cut out to be a data scientist. Did you hate taking statistics in school? Is computer programming not your cup of tea? Data scientists need to have skills and expertise across all of these disciplines. They also have to have a good understanding of the business they’re 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x-none" sz="1000" baseline="0" dirty="0">
              <a:ea typeface="ＭＳ Ｐゴシック"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x-none" sz="1000" baseline="0" dirty="0">
                <a:ea typeface="ＭＳ Ｐゴシック" charset="-128"/>
              </a:rPr>
              <a:t>However, within an enterprise, no data scientist is an island. Teamwork and collaboration are critical factors for success. Data science is a team sport where you’ll have a mix of data scientists, data engineers, business analysts, Dev Ops engineers and others. That’s why the right tooling and the right platform (like IBM Watson Studio Local) is very important – and the data scientist’s opinion will be strongly considered as part of the decision making process.</a:t>
            </a: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447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sz="1000" dirty="0"/>
              <a:t>Data science is a field that is filled with opportunity, especially for improvements in tooling and processes. It’s an exciting time, with new open source algorithms and libraries released every week - but this fast moving innovation also brings challenges for organizations to keep up with and manage these fast moving infrastructures and tools.</a:t>
            </a:r>
          </a:p>
          <a:p>
            <a:pPr lvl="0"/>
            <a:endParaRPr lang="en-US" altLang="en-US" sz="1000" dirty="0"/>
          </a:p>
          <a:p>
            <a:pPr lvl="0"/>
            <a:r>
              <a:rPr lang="en-US" altLang="en-US" sz="1000" dirty="0"/>
              <a:t>Data scientists and data science teams today typically have many pain points that they must deal with on a daily basis. Many companies struggle with which programming language to use – should they standardize on just one, like R or Python? Or should they let employees use any language of their choice? What scalable implementations should they use? How will they stitch all of this together into a flowing system for getting data science to work for the organization?</a:t>
            </a:r>
          </a:p>
          <a:p>
            <a:pPr lvl="0"/>
            <a:endParaRPr lang="en-US" altLang="en-US" sz="1000" dirty="0"/>
          </a:p>
          <a:p>
            <a:pPr lvl="0"/>
            <a:r>
              <a:rPr lang="en-US" altLang="en-US" sz="1000" dirty="0"/>
              <a:t>Furthermore, most data science teams don’t know their data’s lineage and lack metadata or any formal way to govern their projects. It’s typical that projects are just hacked together without any real thought into the longer term consequences of their decisions. </a:t>
            </a:r>
          </a:p>
          <a:p>
            <a:pPr lvl="0"/>
            <a:endParaRPr lang="en-US" altLang="en-US" sz="1000" dirty="0"/>
          </a:p>
          <a:p>
            <a:pPr lvl="0"/>
            <a:r>
              <a:rPr lang="en-US" altLang="en-US" sz="1000" dirty="0"/>
              <a:t>And once a data product has been developed, data scientists must find a way to share it with others. They need an easy way to create visualizations and dashboards for business analysts and line of business (LOB) users – deploying their work as a web service or simply even sharing the analysis with other data scientists. The barriers around sharing and deployment can be major hurdles preventing organizations from deriving value from the analysis of their data assets.</a:t>
            </a:r>
          </a:p>
          <a:p>
            <a:pPr lvl="0"/>
            <a:endParaRPr lang="en-US" altLang="en-US" sz="1000" dirty="0"/>
          </a:p>
          <a:p>
            <a:pPr lvl="0"/>
            <a:r>
              <a:rPr lang="en-US" altLang="en-US" sz="1000" dirty="0"/>
              <a:t>Frankly, data science is not easy.</a:t>
            </a:r>
            <a:endParaRPr lang="en-US" sz="1000" dirty="0"/>
          </a:p>
        </p:txBody>
      </p:sp>
      <p:sp>
        <p:nvSpPr>
          <p:cNvPr id="5" name="Slide Number Placeholder 4"/>
          <p:cNvSpPr>
            <a:spLocks noGrp="1"/>
          </p:cNvSpPr>
          <p:nvPr>
            <p:ph type="sldNum" sz="quarter" idx="11"/>
          </p:nvPr>
        </p:nvSpPr>
        <p:spPr/>
        <p:txBody>
          <a:bodyPr/>
          <a:lstStyle/>
          <a:p>
            <a:fld id="{040B581C-626E-294F-B722-58DBE953966B}" type="slidenum">
              <a:rPr lang="en-US" smtClean="0"/>
              <a:pPr/>
              <a:t>8</a:t>
            </a:fld>
            <a:endParaRPr lang="en-US" dirty="0"/>
          </a:p>
        </p:txBody>
      </p:sp>
      <p:sp>
        <p:nvSpPr>
          <p:cNvPr id="8" name="Slide Image Placeholder 7"/>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22588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a:t>Data science is a team sport. There is no one individual that has all the right skills to create a data science application on their own (and if there is, they are affectionately known as “unicorns” due to their rarity). Some of the more common roles are shown here but others may be involved depending on the project (and some organizations have different names for these roles, or more specialized roles for what is shown here, but ultimately those people involved with the steps shown here are included, regardless of what their actual title is). This does not imply that there is only one person per role – you may have multiple data scientists or multiple application developers on a team.</a:t>
            </a:r>
          </a:p>
          <a:p>
            <a:endParaRPr lang="en-US" sz="1000" dirty="0"/>
          </a:p>
          <a:p>
            <a:r>
              <a:rPr lang="en-US" sz="1000" b="1" dirty="0"/>
              <a:t>Data Engineer:</a:t>
            </a:r>
            <a:r>
              <a:rPr lang="en-US" sz="1000" dirty="0"/>
              <a:t>  Helps gather, organize and clean the data that the data scientist will ultimately use to build and train their models. Data typically comes from multiple, disparate systems and the process of “refining” all of this data is often a complicated process.</a:t>
            </a:r>
          </a:p>
          <a:p>
            <a:endParaRPr lang="en-US" sz="1000" dirty="0"/>
          </a:p>
          <a:p>
            <a:r>
              <a:rPr lang="en-US" sz="1000" b="1" dirty="0"/>
              <a:t>Data Scientist:</a:t>
            </a:r>
            <a:r>
              <a:rPr lang="en-US" sz="1000" dirty="0"/>
              <a:t>  Uses advanced analytics techniques – including (but not limited to) deep</a:t>
            </a:r>
            <a:r>
              <a:rPr lang="en-US" sz="1000" baseline="0" dirty="0"/>
              <a:t> learning, </a:t>
            </a:r>
            <a:r>
              <a:rPr lang="en-US" sz="1000" dirty="0"/>
              <a:t>machine learning, modeling, statistics and visualization – to find hidden patterns in data. They construct models to predict outcomes or discover underlying patterns, to produce actionable insights that can be used to improve future outcomes. They typically</a:t>
            </a:r>
            <a:r>
              <a:rPr lang="en-US" sz="1000" baseline="0" dirty="0"/>
              <a:t> have a variety of skill sets including s</a:t>
            </a:r>
            <a:r>
              <a:rPr lang="en-US" sz="1000" dirty="0"/>
              <a:t>tatistics, computer science, domain expertise (they</a:t>
            </a:r>
            <a:r>
              <a:rPr lang="en-US" sz="1000" baseline="0" dirty="0"/>
              <a:t> understand the business)</a:t>
            </a:r>
            <a:r>
              <a:rPr lang="en-US" sz="1000" dirty="0"/>
              <a:t> and more.</a:t>
            </a:r>
          </a:p>
          <a:p>
            <a:endParaRPr lang="en-US" sz="1000" dirty="0"/>
          </a:p>
          <a:p>
            <a:r>
              <a:rPr lang="en-US" sz="1000" b="1" dirty="0"/>
              <a:t>Business Analyst </a:t>
            </a:r>
            <a:r>
              <a:rPr lang="en-US" sz="1000" dirty="0"/>
              <a:t>(sometimes referred to as the Citizen Analyst):  Provides business-level expertise and guidance. They understand the business needs and help evaluate the results of the models being built.</a:t>
            </a:r>
          </a:p>
          <a:p>
            <a:endParaRPr lang="en-US" sz="1000" dirty="0"/>
          </a:p>
          <a:p>
            <a:r>
              <a:rPr lang="en-US" sz="1000" b="1" dirty="0"/>
              <a:t>Application Developer:</a:t>
            </a:r>
            <a:r>
              <a:rPr lang="en-US" sz="1000" dirty="0"/>
              <a:t>  Responsible for building the applications where the models will sit (or will be called, via an exposed API). They are effectively “baking in” the data science results into the company’s business processes.</a:t>
            </a:r>
          </a:p>
          <a:p>
            <a:endParaRPr lang="en-US" sz="1000" dirty="0"/>
          </a:p>
          <a:p>
            <a:pPr lvl="0"/>
            <a:r>
              <a:rPr lang="en-US" sz="1000" b="1" dirty="0"/>
              <a:t>Dev Ops (Development Operations):</a:t>
            </a:r>
            <a:r>
              <a:rPr lang="en-US" sz="1000" dirty="0"/>
              <a:t>  Working closely with an application developer, Dev Ops needs to build, deploy and manage applications that put the deep learning and machine learning algorithms to work. Part of this work is to ensure the integration with the operational data, where</a:t>
            </a:r>
            <a:r>
              <a:rPr lang="en-US" sz="1000" baseline="0" dirty="0"/>
              <a:t> t</a:t>
            </a:r>
            <a:r>
              <a:rPr lang="en-US" sz="1000" dirty="0"/>
              <a:t>his new, unseen data </a:t>
            </a:r>
            <a:r>
              <a:rPr lang="en-US" sz="1000" baseline="0" dirty="0"/>
              <a:t>is inferenced (scored) against the model. </a:t>
            </a:r>
            <a:r>
              <a:rPr lang="en-US" sz="1000" dirty="0"/>
              <a:t>When model scoring is used against the operational data, its accuracy needs to be monitored to ensure it is not losing precision, or better yet, the new data is leveraged to improve the model’s accuracy. This involves working with the data scientist to retrain a model with the feedback data before redeploying it into the application again.</a:t>
            </a:r>
          </a:p>
          <a:p>
            <a:endParaRPr lang="en-US" sz="1000" dirty="0"/>
          </a:p>
          <a:p>
            <a:pPr lvl="0"/>
            <a:r>
              <a:rPr lang="en-US" sz="1000" dirty="0"/>
              <a:t>Some of the information above was taken from an IBM white paper on the makeup of data science teams (https://www-01.ibm.com/common/ssi/cgi-bin/ssialias?htmlfid=CDM12348USEN). See that paper for additional details on the different roles.</a:t>
            </a:r>
          </a:p>
        </p:txBody>
      </p:sp>
      <p:sp>
        <p:nvSpPr>
          <p:cNvPr id="4" name="Slide Number Placeholder 3"/>
          <p:cNvSpPr>
            <a:spLocks noGrp="1"/>
          </p:cNvSpPr>
          <p:nvPr>
            <p:ph type="sldNum" sz="quarter" idx="10"/>
          </p:nvPr>
        </p:nvSpPr>
        <p:spPr/>
        <p:txBody>
          <a:bodyPr/>
          <a:lstStyle/>
          <a:p>
            <a:pPr lvl="0"/>
            <a:fld id="{130BBCD7-B62F-4E72-B2C4-FEDF23ACFE1F}" type="slidenum">
              <a:rPr lang="en-US" noProof="0" smtClean="0"/>
              <a:pPr lvl="0"/>
              <a:t>9</a:t>
            </a:fld>
            <a:endParaRPr lang="en-US" noProof="0" dirty="0"/>
          </a:p>
        </p:txBody>
      </p:sp>
      <p:sp>
        <p:nvSpPr>
          <p:cNvPr id="7" name="Slide Image Placeholder 6"/>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447571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8.xml"/><Relationship Id="rId1" Type="http://schemas.openxmlformats.org/officeDocument/2006/relationships/tags" Target="../tags/tag1.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Group Name / DOC ID / Month XX, 2017 / © 2017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75406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3722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398835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7919253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7322076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0683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6920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40125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85205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0068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75554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82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8722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7332540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6661122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9365212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264760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4667783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7214765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870510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8752462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6602131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307183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7487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0278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8003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37235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5577276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13841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7755729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3330076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95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2526255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220370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768360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solidFill>
                  <a:srgbClr val="000000"/>
                </a:solidFill>
              </a:rPr>
              <a:pPr/>
              <a:t>1/21/2019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DC60188-1F9B-624D-8625-6C6ED367332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88366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901855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5451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4"/>
            <a:ext cx="8229600" cy="455985"/>
          </a:xfrm>
        </p:spPr>
        <p:txBody>
          <a:bodyPr/>
          <a:lstStyle>
            <a:lvl1pPr>
              <a:defRPr/>
            </a:lvl1pPr>
          </a:lstStyle>
          <a:p>
            <a:r>
              <a:rPr lang="en-US"/>
              <a:t>Click to edit Master title style</a:t>
            </a:r>
            <a:endParaRPr lang="en-US" dirty="0"/>
          </a:p>
        </p:txBody>
      </p:sp>
      <p:sp>
        <p:nvSpPr>
          <p:cNvPr id="7" name="Content Placeholder 2"/>
          <p:cNvSpPr>
            <a:spLocks noGrp="1"/>
          </p:cNvSpPr>
          <p:nvPr>
            <p:ph idx="12"/>
          </p:nvPr>
        </p:nvSpPr>
        <p:spPr>
          <a:xfrm>
            <a:off x="457200" y="1201420"/>
            <a:ext cx="8229600" cy="3425828"/>
          </a:xfrm>
        </p:spPr>
        <p:txBody>
          <a:bodyPr/>
          <a:lstStyle>
            <a:lvl1pPr>
              <a:buFont typeface="Arial" pitchFamily="34" charset="0"/>
              <a:buChar char="•"/>
              <a:defRPr/>
            </a:lvl1pPr>
            <a:lvl2pPr marL="342900" indent="-171450">
              <a:buFont typeface="Arial" pitchFamily="34" charset="0"/>
              <a:buChar char="−"/>
              <a:defRPr sz="1350"/>
            </a:lvl2pPr>
            <a:lvl3pPr marL="514350">
              <a:buFont typeface="Arial" pitchFamily="34" charset="0"/>
              <a:buChar char="−"/>
              <a:defRPr sz="1200"/>
            </a:lvl3pPr>
            <a:lvl4pPr marL="685800">
              <a:buFont typeface="Arial" pitchFamily="34" charset="0"/>
              <a:buChar char="−"/>
              <a:defRPr sz="1050"/>
            </a:lvl4pPr>
          </a:lstStyle>
          <a:p>
            <a:pPr lvl="0"/>
            <a:r>
              <a:rPr lang="en-US"/>
              <a:t>Click to edit Master text styles</a:t>
            </a:r>
          </a:p>
        </p:txBody>
      </p:sp>
    </p:spTree>
    <p:extLst>
      <p:ext uri="{BB962C8B-B14F-4D97-AF65-F5344CB8AC3E}">
        <p14:creationId xmlns:p14="http://schemas.microsoft.com/office/powerpoint/2010/main" val="5745509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a:prstGeom prst="rect">
            <a:avLst/>
          </a:prstGeom>
        </p:spPr>
        <p:txBody>
          <a:bodyPr/>
          <a:lstStyle>
            <a:lvl1pPr>
              <a:defRPr>
                <a:solidFill>
                  <a:schemeClr val="tx1"/>
                </a:solidFill>
              </a:defRPr>
            </a:lvl1pPr>
          </a:lstStyle>
          <a:p>
            <a:r>
              <a:rPr lang="de-DE" dirty="0">
                <a:solidFill>
                  <a:srgbClr val="000000"/>
                </a:solidFill>
              </a:rPr>
              <a:t>IBM Cloud / DOC ID / </a:t>
            </a:r>
            <a:r>
              <a:rPr lang="de-DE" dirty="0" err="1">
                <a:solidFill>
                  <a:srgbClr val="000000"/>
                </a:solidFill>
              </a:rPr>
              <a:t>Month</a:t>
            </a:r>
            <a:r>
              <a:rPr lang="de-DE" dirty="0">
                <a:solidFill>
                  <a:srgbClr val="000000"/>
                </a:solidFill>
              </a:rPr>
              <a:t>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8" name="Picture 7" descr="ibm_gry.png"/>
          <p:cNvPicPr>
            <a:picLocks noChangeAspect="1"/>
          </p:cNvPicPr>
          <p:nvPr userDrawn="1"/>
        </p:nvPicPr>
        <p:blipFill>
          <a:blip r:embed="rId4"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ext uri="{BB962C8B-B14F-4D97-AF65-F5344CB8AC3E}">
        <p14:creationId xmlns:p14="http://schemas.microsoft.com/office/powerpoint/2010/main" val="33243799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6430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9" name="Text Placeholder 8"/>
          <p:cNvSpPr>
            <a:spLocks noGrp="1"/>
          </p:cNvSpPr>
          <p:nvPr>
            <p:ph type="body" sz="quarter" idx="14" hasCustomPrompt="1"/>
          </p:nvPr>
        </p:nvSpPr>
        <p:spPr>
          <a:xfrm>
            <a:off x="228601" y="1136650"/>
            <a:ext cx="8686800" cy="3562350"/>
          </a:xfrm>
        </p:spPr>
        <p:txBody>
          <a:bodyPr/>
          <a:lstStyle>
            <a:lvl1pPr marL="285750" marR="0" indent="-285750" algn="l" defTabSz="457200" rtl="0" eaLnBrk="1" fontAlgn="auto" latinLnBrk="0" hangingPunct="1">
              <a:lnSpc>
                <a:spcPct val="100000"/>
              </a:lnSpc>
              <a:spcBef>
                <a:spcPts val="1100"/>
              </a:spcBef>
              <a:spcAft>
                <a:spcPts val="0"/>
              </a:spcAft>
              <a:buClrTx/>
              <a:buSzTx/>
              <a:buFont typeface=".AppleSystemUIFont" charset="-120"/>
              <a:buChar char="−"/>
              <a:tabLst/>
              <a:defRPr/>
            </a:lvl1pPr>
          </a:lstStyle>
          <a:p>
            <a:pPr marL="0" marR="0" lvl="0" indent="0" algn="l" defTabSz="457200" rtl="0" eaLnBrk="1" fontAlgn="auto" latinLnBrk="0" hangingPunct="1">
              <a:lnSpc>
                <a:spcPct val="100000"/>
              </a:lnSpc>
              <a:spcBef>
                <a:spcPts val="1100"/>
              </a:spcBef>
              <a:spcAft>
                <a:spcPts val="0"/>
              </a:spcAft>
              <a:buClrTx/>
              <a:buSzTx/>
              <a:tabLst/>
              <a:defRPr/>
            </a:pPr>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2146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47028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337719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25004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8686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3949"/>
            <a:ext cx="8686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4261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8081044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3949"/>
            <a:ext cx="4114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1176488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6150446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827414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01162"/>
            <a:ext cx="4114800" cy="403836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701162"/>
            <a:ext cx="4114800" cy="3992344"/>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8686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7609668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23244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18616"/>
            <a:ext cx="4114800" cy="356451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4114800" cy="3564509"/>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9131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Content Placeholder 5"/>
          <p:cNvSpPr>
            <a:spLocks noGrp="1"/>
          </p:cNvSpPr>
          <p:nvPr>
            <p:ph sz="quarter" idx="12"/>
          </p:nvPr>
        </p:nvSpPr>
        <p:spPr>
          <a:xfrm>
            <a:off x="228600" y="1056894"/>
            <a:ext cx="4114800" cy="3626231"/>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056894"/>
            <a:ext cx="4114800" cy="362623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726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1828800" cy="3564508"/>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086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2769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23950"/>
            <a:ext cx="4114800" cy="3559175"/>
          </a:xfrm>
        </p:spPr>
        <p:txBody>
          <a:bodyPr/>
          <a:lstStyle>
            <a:lvl1pPr>
              <a:defRPr sz="1600"/>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9662122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4"/>
          </p:nvPr>
        </p:nvSpPr>
        <p:spPr>
          <a:xfrm>
            <a:off x="228600" y="1123950"/>
            <a:ext cx="1828800" cy="3559174"/>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23950"/>
            <a:ext cx="1828800" cy="3559174"/>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88173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4542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123950"/>
            <a:ext cx="4114800" cy="3475482"/>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8686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07881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cs typeface="Arial"/>
            </a:endParaRPr>
          </a:p>
        </p:txBody>
      </p:sp>
      <p:sp>
        <p:nvSpPr>
          <p:cNvPr id="2" name="Title 1"/>
          <p:cNvSpPr>
            <a:spLocks noGrp="1"/>
          </p:cNvSpPr>
          <p:nvPr>
            <p:ph type="title"/>
          </p:nvPr>
        </p:nvSpPr>
        <p:spPr>
          <a:xfrm>
            <a:off x="228600" y="1123954"/>
            <a:ext cx="4114800" cy="347547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23954"/>
            <a:ext cx="4114800" cy="3475477"/>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502164"/>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439931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33470715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8286301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192024"/>
            <a:ext cx="4114800" cy="511308"/>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123955"/>
            <a:ext cx="4114800" cy="3462056"/>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922138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854592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223007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0732021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6411289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221937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5908345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23955"/>
            <a:ext cx="1828800" cy="3474770"/>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5061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1123954"/>
            <a:ext cx="6400800" cy="3367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77179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70266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1814699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123953"/>
            <a:ext cx="4215008" cy="3423439"/>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5575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29991843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8310197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0388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40433178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dirty="0">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71933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8437048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8" name="Picture 7" descr="ibm_gry.png"/>
          <p:cNvPicPr>
            <a:picLocks noChangeAspect="1"/>
          </p:cNvPicPr>
          <p:nvPr userDrawn="1"/>
        </p:nvPicPr>
        <p:blipFill>
          <a:blip r:embed="rId3" cstate="screen">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l="15172" t="28443" r="13568" b="27421"/>
          <a:stretch/>
        </p:blipFill>
        <p:spPr>
          <a:xfrm>
            <a:off x="7410684" y="4584701"/>
            <a:ext cx="1620427" cy="470448"/>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spTree>
    <p:extLst>
      <p:ext uri="{BB962C8B-B14F-4D97-AF65-F5344CB8AC3E}">
        <p14:creationId xmlns:p14="http://schemas.microsoft.com/office/powerpoint/2010/main" val="38289549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1387191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6873414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12517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4" name="Footer Placeholder 3"/>
          <p:cNvSpPr>
            <a:spLocks noGrp="1"/>
          </p:cNvSpPr>
          <p:nvPr>
            <p:ph type="ftr" sz="quarter" idx="11"/>
          </p:nvPr>
        </p:nvSpPr>
        <p:spPr/>
        <p:txBody>
          <a:bodyPr/>
          <a:lstStyle/>
          <a:p>
            <a:r>
              <a:rPr lang="de-DE" dirty="0">
                <a:solidFill>
                  <a:srgbClr val="000000"/>
                </a:solidFill>
              </a:rPr>
              <a:t>IBM Cloud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Slide Number Placeholder 6"/>
          <p:cNvSpPr txBox="1">
            <a:spLocks/>
          </p:cNvSpPr>
          <p:nvPr userDrawn="1"/>
        </p:nvSpPr>
        <p:spPr>
          <a:xfrm>
            <a:off x="6818584" y="4895060"/>
            <a:ext cx="20574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0BE6F14-FF48-0F4F-A8AA-2E3F25371E4A}" type="slidenum">
              <a:rPr lang="en-US" sz="1200" smtClean="0">
                <a:solidFill>
                  <a:srgbClr val="000000"/>
                </a:solidFill>
              </a:rPr>
              <a:pPr/>
              <a:t>‹#›</a:t>
            </a:fld>
            <a:endParaRPr lang="en-US" sz="1200" dirty="0">
              <a:solidFill>
                <a:srgbClr val="000000"/>
              </a:solidFill>
            </a:endParaRPr>
          </a:p>
        </p:txBody>
      </p:sp>
    </p:spTree>
    <p:extLst>
      <p:ext uri="{BB962C8B-B14F-4D97-AF65-F5344CB8AC3E}">
        <p14:creationId xmlns:p14="http://schemas.microsoft.com/office/powerpoint/2010/main" val="32836487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98341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156684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100907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8127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52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16297341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123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dirty="0">
                <a:solidFill>
                  <a:srgbClr val="000000"/>
                </a:solidFill>
              </a:rPr>
              <a:t>IBM Cloud © 2018 IBM Corporation</a:t>
            </a:r>
            <a:endParaRPr lang="en-US" dirty="0">
              <a:solidFill>
                <a:srgbClr val="000000"/>
              </a:solidFill>
            </a:endParaRPr>
          </a:p>
        </p:txBody>
      </p:sp>
    </p:spTree>
    <p:extLst>
      <p:ext uri="{BB962C8B-B14F-4D97-AF65-F5344CB8AC3E}">
        <p14:creationId xmlns:p14="http://schemas.microsoft.com/office/powerpoint/2010/main" val="8716991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532323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17292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Footer Placeholder 3"/>
          <p:cNvSpPr>
            <a:spLocks noGrp="1"/>
          </p:cNvSpPr>
          <p:nvPr>
            <p:ph type="ftr" sz="quarter" idx="4294967295"/>
          </p:nvPr>
        </p:nvSpPr>
        <p:spPr>
          <a:xfrm>
            <a:off x="228600" y="4828032"/>
            <a:ext cx="6400800" cy="137160"/>
          </a:xfrm>
        </p:spPr>
        <p:txBody>
          <a:bodyPr/>
          <a:lstStyle/>
          <a:p>
            <a:r>
              <a:rPr lang="de-DE" dirty="0">
                <a:solidFill>
                  <a:srgbClr val="000000"/>
                </a:solidFill>
              </a:rPr>
              <a:t>IBM Cloud / © 2018 IBM Corporation</a:t>
            </a:r>
            <a:endParaRPr lang="en-US" dirty="0">
              <a:solidFill>
                <a:srgbClr val="000000"/>
              </a:solidFill>
            </a:endParaRPr>
          </a:p>
        </p:txBody>
      </p:sp>
      <p:sp>
        <p:nvSpPr>
          <p:cNvPr id="4" name="Shape 73"/>
          <p:cNvSpPr>
            <a:spLocks noGrp="1"/>
          </p:cNvSpPr>
          <p:nvPr>
            <p:ph type="sldNum" sz="quarter" idx="2"/>
          </p:nvPr>
        </p:nvSpPr>
        <p:spPr>
          <a:xfrm>
            <a:off x="8503920" y="4738878"/>
            <a:ext cx="331470" cy="315468"/>
          </a:xfrm>
          <a:prstGeom prst="rect">
            <a:avLst/>
          </a:prstGeom>
        </p:spPr>
        <p:txBody>
          <a:bodyPr/>
          <a:lstStyle>
            <a:lvl1pPr>
              <a:defRPr>
                <a:solidFill>
                  <a:schemeClr val="tx1"/>
                </a:solidFill>
              </a:defRPr>
            </a:lvl1pPr>
          </a:lstStyle>
          <a:p>
            <a:fld id="{86CB4B4D-7CA3-9044-876B-883B54F8677D}" type="slidenum">
              <a:rPr lang="uk-UA" smtClean="0">
                <a:solidFill>
                  <a:srgbClr val="000000"/>
                </a:solidFill>
              </a:rPr>
              <a:pPr/>
              <a:t>‹#›</a:t>
            </a:fld>
            <a:endParaRPr lang="uk-UA" dirty="0">
              <a:solidFill>
                <a:srgbClr val="000000"/>
              </a:solidFill>
            </a:endParaRPr>
          </a:p>
        </p:txBody>
      </p:sp>
    </p:spTree>
    <p:extLst>
      <p:ext uri="{BB962C8B-B14F-4D97-AF65-F5344CB8AC3E}">
        <p14:creationId xmlns:p14="http://schemas.microsoft.com/office/powerpoint/2010/main" val="18374058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2"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003756">
                    <a:lumMod val="90000"/>
                    <a:lumOff val="10000"/>
                  </a:srgbClr>
                </a:solidFill>
              </a:rPr>
              <a:pPr>
                <a:defRPr/>
              </a:pPr>
              <a:t>‹#›</a:t>
            </a:fld>
            <a:endParaRPr lang="en-US" altLang="en-US" dirty="0">
              <a:solidFill>
                <a:srgbClr val="003756">
                  <a:lumMod val="90000"/>
                  <a:lumOff val="10000"/>
                </a:srgbClr>
              </a:solidFill>
            </a:endParaRPr>
          </a:p>
        </p:txBody>
      </p:sp>
    </p:spTree>
    <p:extLst>
      <p:ext uri="{BB962C8B-B14F-4D97-AF65-F5344CB8AC3E}">
        <p14:creationId xmlns:p14="http://schemas.microsoft.com/office/powerpoint/2010/main" val="4015542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1" y="1597821"/>
            <a:ext cx="4071938" cy="1102519"/>
          </a:xfrm>
        </p:spPr>
        <p:txBody>
          <a:bodyPr anchor="b"/>
          <a:lstStyle>
            <a:lvl1pPr>
              <a:lnSpc>
                <a:spcPct val="90000"/>
              </a:lnSpc>
              <a:defRPr sz="2700">
                <a:solidFill>
                  <a:schemeClr val="accent4">
                    <a:lumMod val="90000"/>
                    <a:lumOff val="10000"/>
                  </a:schemeClr>
                </a:solidFill>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457201" y="2914650"/>
            <a:ext cx="4071938" cy="1314450"/>
          </a:xfrm>
          <a:prstGeom prst="rect">
            <a:avLst/>
          </a:prstGeom>
        </p:spPr>
        <p:txBody>
          <a:bodyPr>
            <a:normAutofit/>
          </a:bodyPr>
          <a:lstStyle>
            <a:lvl1pPr marL="0" indent="0">
              <a:lnSpc>
                <a:spcPct val="90000"/>
              </a:lnSpc>
              <a:buFontTx/>
              <a:buNone/>
              <a:defRPr sz="1800" b="0">
                <a:solidFill>
                  <a:schemeClr val="accent4">
                    <a:lumMod val="90000"/>
                    <a:lumOff val="10000"/>
                  </a:schemeClr>
                </a:solidFill>
              </a:defRPr>
            </a:lvl1pPr>
          </a:lstStyle>
          <a:p>
            <a:pPr lvl="0"/>
            <a:r>
              <a:rPr lang="en-US" noProof="0" dirty="0"/>
              <a:t>Click to edit Master subtitle style</a:t>
            </a:r>
          </a:p>
        </p:txBody>
      </p:sp>
      <p:pic>
        <p:nvPicPr>
          <p:cNvPr id="6" name="Picture 10" descr="Internal_logo_widescree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19152" y="1"/>
            <a:ext cx="4124849" cy="5160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145236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ext uri="{BB962C8B-B14F-4D97-AF65-F5344CB8AC3E}">
        <p14:creationId xmlns:p14="http://schemas.microsoft.com/office/powerpoint/2010/main" val="27509248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290243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5461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5585663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771993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4208951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5411259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4859277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0100889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2817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76017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2154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31557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969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Group Name / DOC ID / Month XX, 2017 / © 2017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6258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6959592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1340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6722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1848751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7780957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4190721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53696662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650841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333644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163414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22889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651661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8774547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24516299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174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05490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899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881176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1588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16716773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79172742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33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954720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27962918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21645789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17632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8337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2265474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487736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09998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3418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080264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_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18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3118520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3"/>
          <p:cNvSpPr>
            <a:spLocks noGrp="1"/>
          </p:cNvSpPr>
          <p:nvPr>
            <p:ph type="sldNum" sz="quarter" idx="10"/>
          </p:nvPr>
        </p:nvSpPr>
        <p:spPr/>
        <p:txBody>
          <a:bodyPr/>
          <a:lstStyle>
            <a:lvl1pPr>
              <a:defRPr/>
            </a:lvl1pPr>
          </a:lstStyle>
          <a:p>
            <a:pPr>
              <a:defRPr/>
            </a:pPr>
            <a:fld id="{0EA95DF7-7B35-9B48-B138-3C274BF910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26753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3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lumMod val="75000"/>
            </a:schemeClr>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4409257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4_section, title, text (dark background)">
    <p:spTree>
      <p:nvGrpSpPr>
        <p:cNvPr id="1" name=""/>
        <p:cNvGrpSpPr/>
        <p:nvPr/>
      </p:nvGrpSpPr>
      <p:grpSpPr>
        <a:xfrm>
          <a:off x="0" y="0"/>
          <a:ext cx="0" cy="0"/>
          <a:chOff x="0" y="0"/>
          <a:chExt cx="0" cy="0"/>
        </a:xfrm>
      </p:grpSpPr>
      <p:sp>
        <p:nvSpPr>
          <p:cNvPr id="5" name="Rectangle 4"/>
          <p:cNvSpPr/>
          <p:nvPr/>
        </p:nvSpPr>
        <p:spPr>
          <a:xfrm>
            <a:off x="0" y="0"/>
            <a:ext cx="4572000" cy="5143500"/>
          </a:xfrm>
          <a:prstGeom prst="rect">
            <a:avLst/>
          </a:prstGeom>
          <a:solidFill>
            <a:schemeClr val="accent3">
              <a:lumMod val="75000"/>
            </a:schemeClr>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lvl1pPr>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tx1"/>
                </a:solidFill>
              </a:defRPr>
            </a:lvl1pPr>
            <a:lvl2pPr marL="0" indent="0">
              <a:spcBef>
                <a:spcPts val="1100"/>
              </a:spcBef>
              <a:buFontTx/>
              <a:buNone/>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434348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Big Type">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343400" cy="3045714"/>
          </a:xfrm>
        </p:spPr>
        <p:txBody>
          <a:bodyPr>
            <a:noAutofit/>
          </a:bodyPr>
          <a:lstStyle>
            <a:lvl1pPr>
              <a:defRPr sz="3200" b="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80058" y="4751419"/>
            <a:ext cx="2857500" cy="278741"/>
          </a:xfrm>
        </p:spPr>
        <p:txBody>
          <a:bodyPr/>
          <a:lstStyle>
            <a:lvl1pPr>
              <a:defRPr>
                <a:solidFill>
                  <a:srgbClr val="FFFFFF"/>
                </a:solidFill>
                <a:latin typeface="IBM Plex Sans" charset="0"/>
                <a:ea typeface="IBM Plex Sans" charset="0"/>
                <a:cs typeface="IBM Plex Sans" charset="0"/>
              </a:defRPr>
            </a:lvl1pPr>
          </a:lstStyle>
          <a:p>
            <a:r>
              <a:rPr lang="nb-NO"/>
              <a:t>Henderson 6/01/2018 V11 IBM Confidential</a:t>
            </a:r>
            <a:endParaRPr lang="en-US" dirty="0"/>
          </a:p>
        </p:txBody>
      </p:sp>
      <p:sp>
        <p:nvSpPr>
          <p:cNvPr id="6" name="Slide Number Placeholder 5"/>
          <p:cNvSpPr>
            <a:spLocks noGrp="1"/>
          </p:cNvSpPr>
          <p:nvPr>
            <p:ph type="sldNum" sz="quarter" idx="12"/>
          </p:nvPr>
        </p:nvSpPr>
        <p:spPr>
          <a:xfrm>
            <a:off x="137158" y="4751419"/>
            <a:ext cx="320040" cy="278741"/>
          </a:xfrm>
        </p:spPr>
        <p:txBody>
          <a:bodyPr/>
          <a:lstStyle>
            <a:lvl1pPr>
              <a:defRPr sz="800">
                <a:solidFill>
                  <a:schemeClr val="bg1"/>
                </a:solidFill>
                <a:latin typeface="IBM Plex Sans" charset="0"/>
                <a:ea typeface="IBM Plex Sans" charset="0"/>
                <a:cs typeface="IBM Plex Sans" charset="0"/>
              </a:defRPr>
            </a:lvl1pPr>
          </a:lstStyle>
          <a:p>
            <a:fld id="{FB965B15-02FA-E14B-9B48-D2570EE110C7}" type="slidenum">
              <a:rPr lang="en-US" smtClean="0">
                <a:solidFill>
                  <a:srgbClr val="000E5E"/>
                </a:solidFill>
              </a:rPr>
              <a:pPr/>
              <a:t>‹#›</a:t>
            </a:fld>
            <a:endParaRPr lang="en-US" dirty="0">
              <a:solidFill>
                <a:srgbClr val="000E5E"/>
              </a:solidFill>
            </a:endParaRPr>
          </a:p>
        </p:txBody>
      </p:sp>
    </p:spTree>
    <p:extLst>
      <p:ext uri="{BB962C8B-B14F-4D97-AF65-F5344CB8AC3E}">
        <p14:creationId xmlns:p14="http://schemas.microsoft.com/office/powerpoint/2010/main" val="172048331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7466267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7945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512"/>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9909823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solidFill>
        </p:spPr>
        <p:txBody>
          <a:bodyPr wrap="square" lIns="0" tIns="0" rIns="0" bIns="0" rtlCol="0" anchor="ctr">
            <a:noAutofit/>
          </a:bodyPr>
          <a:lstStyle/>
          <a:p>
            <a:pPr algn="ctr" defTabSz="685512"/>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9496167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35940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070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184962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40422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1_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46838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3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lumMod val="75000"/>
            </a:schemeClr>
          </a:solidFill>
        </p:spPr>
        <p:txBody>
          <a:bodyPr wrap="square" lIns="0" tIns="0" rIns="0" bIns="0" rtlCol="0" anchor="ctr">
            <a:noAutofit/>
          </a:bodyPr>
          <a:lstStyle/>
          <a:p>
            <a:pPr algn="ctr" defTabSz="685512"/>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2353038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4_section, title, text (dark background)">
    <p:spTree>
      <p:nvGrpSpPr>
        <p:cNvPr id="1" name=""/>
        <p:cNvGrpSpPr/>
        <p:nvPr/>
      </p:nvGrpSpPr>
      <p:grpSpPr>
        <a:xfrm>
          <a:off x="0" y="0"/>
          <a:ext cx="0" cy="0"/>
          <a:chOff x="0" y="0"/>
          <a:chExt cx="0" cy="0"/>
        </a:xfrm>
      </p:grpSpPr>
      <p:sp>
        <p:nvSpPr>
          <p:cNvPr id="5" name="Rectangle 4"/>
          <p:cNvSpPr/>
          <p:nvPr/>
        </p:nvSpPr>
        <p:spPr>
          <a:xfrm>
            <a:off x="0" y="0"/>
            <a:ext cx="4572000" cy="5143500"/>
          </a:xfrm>
          <a:prstGeom prst="rect">
            <a:avLst/>
          </a:prstGeom>
          <a:solidFill>
            <a:schemeClr val="accent3">
              <a:lumMod val="75000"/>
            </a:schemeClr>
          </a:solidFill>
        </p:spPr>
        <p:txBody>
          <a:bodyPr wrap="square" lIns="0" tIns="0" rIns="0" bIns="0" rtlCol="0" anchor="ctr">
            <a:noAutofit/>
          </a:bodyPr>
          <a:lstStyle/>
          <a:p>
            <a:pPr algn="ctr" defTabSz="685512"/>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lvl1pPr>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tx1"/>
                </a:solidFill>
              </a:defRPr>
            </a:lvl1pPr>
            <a:lvl2pPr marL="0" indent="0">
              <a:spcBef>
                <a:spcPts val="1100"/>
              </a:spcBef>
              <a:buFontTx/>
              <a:buNone/>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157939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2794" y="388471"/>
            <a:ext cx="8468887" cy="290186"/>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3" name="Content Placeholder 2"/>
          <p:cNvSpPr>
            <a:spLocks noGrp="1"/>
          </p:cNvSpPr>
          <p:nvPr>
            <p:ph idx="1"/>
          </p:nvPr>
        </p:nvSpPr>
        <p:spPr>
          <a:xfrm>
            <a:off x="332795" y="789367"/>
            <a:ext cx="8468887" cy="4108214"/>
          </a:xfrm>
          <a:prstGeom prst="rect">
            <a:avLst/>
          </a:prstGeom>
        </p:spPr>
        <p:txBody>
          <a:bodyPr/>
          <a:lstStyle>
            <a:lvl1pPr marL="226595" indent="-226595">
              <a:lnSpc>
                <a:spcPct val="90000"/>
              </a:lnSpc>
              <a:spcBef>
                <a:spcPts val="400"/>
              </a:spcBef>
              <a:spcAft>
                <a:spcPts val="100"/>
              </a:spcAft>
              <a:buClr>
                <a:schemeClr val="accent4">
                  <a:lumMod val="90000"/>
                  <a:lumOff val="10000"/>
                </a:schemeClr>
              </a:buClr>
              <a:buFont typeface="Arial" charset="0"/>
              <a:buChar char="•"/>
              <a:defRPr sz="1500" b="1">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80" indent="-285590">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32"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12404706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2"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003756">
                    <a:lumMod val="90000"/>
                    <a:lumOff val="10000"/>
                  </a:srgbClr>
                </a:solidFill>
              </a:rPr>
              <a:pPr>
                <a:defRPr/>
              </a:pPr>
              <a:t>‹#›</a:t>
            </a:fld>
            <a:endParaRPr lang="en-US" altLang="en-US" dirty="0">
              <a:solidFill>
                <a:srgbClr val="003756">
                  <a:lumMod val="90000"/>
                  <a:lumOff val="10000"/>
                </a:srgbClr>
              </a:solidFill>
            </a:endParaRPr>
          </a:p>
        </p:txBody>
      </p:sp>
    </p:spTree>
    <p:extLst>
      <p:ext uri="{BB962C8B-B14F-4D97-AF65-F5344CB8AC3E}">
        <p14:creationId xmlns:p14="http://schemas.microsoft.com/office/powerpoint/2010/main" val="397873096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276999"/>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7364975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3725124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306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4035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5635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2789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985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6424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1548991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129239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24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88685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623306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 2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789220" y="4939148"/>
            <a:ext cx="1482437" cy="204355"/>
          </a:xfrm>
        </p:spPr>
        <p:txBody>
          <a:bodyPr/>
          <a:lstStyle>
            <a:lvl1pPr defTabSz="207827" eaLnBrk="1" hangingPunct="1">
              <a:defRPr sz="600" smtClean="0">
                <a:latin typeface="Calibri" charset="0"/>
              </a:defRPr>
            </a:lvl1pPr>
          </a:lstStyle>
          <a:p>
            <a:pPr>
              <a:defRPr/>
            </a:pPr>
            <a:r>
              <a:rPr lang="en-US" altLang="en-US" b="1" dirty="0">
                <a:solidFill>
                  <a:srgbClr val="003756">
                    <a:lumMod val="90000"/>
                    <a:lumOff val="10000"/>
                  </a:srgbClr>
                </a:solidFill>
                <a:ea typeface="MS PGothic" charset="-128"/>
              </a:rPr>
              <a:t>IBM Internal and Business Partners Only</a:t>
            </a:r>
            <a:endParaRPr lang="en-US" altLang="en-US" dirty="0">
              <a:solidFill>
                <a:srgbClr val="003756">
                  <a:lumMod val="90000"/>
                  <a:lumOff val="10000"/>
                </a:srgbClr>
              </a:solidFill>
            </a:endParaRPr>
          </a:p>
        </p:txBody>
      </p:sp>
      <p:sp>
        <p:nvSpPr>
          <p:cNvPr id="5" name="Rectangle 6"/>
          <p:cNvSpPr txBox="1">
            <a:spLocks noChangeArrowheads="1"/>
          </p:cNvSpPr>
          <p:nvPr userDrawn="1"/>
        </p:nvSpPr>
        <p:spPr bwMode="auto">
          <a:xfrm>
            <a:off x="72473" y="4969222"/>
            <a:ext cx="724749" cy="17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l" defTabSz="277116" rtl="0" eaLnBrk="1" latinLnBrk="0" hangingPunct="1">
              <a:defRPr sz="800" kern="1200" smtClean="0">
                <a:solidFill>
                  <a:srgbClr val="004266"/>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41A812-539A-A745-9B9C-B5B0954EB052}" type="slidenum">
              <a:rPr lang="en-US" altLang="en-US" sz="600">
                <a:solidFill>
                  <a:srgbClr val="003756">
                    <a:lumMod val="90000"/>
                    <a:lumOff val="10000"/>
                  </a:srgbClr>
                </a:solidFill>
              </a:rPr>
              <a:pPr>
                <a:defRPr/>
              </a:pPr>
              <a:t>‹#›</a:t>
            </a:fld>
            <a:endParaRPr lang="en-US" altLang="en-US" sz="600" dirty="0">
              <a:solidFill>
                <a:srgbClr val="003756">
                  <a:lumMod val="90000"/>
                  <a:lumOff val="10000"/>
                </a:srgbClr>
              </a:solidFill>
            </a:endParaRPr>
          </a:p>
        </p:txBody>
      </p:sp>
      <p:sp>
        <p:nvSpPr>
          <p:cNvPr id="6" name="Title 1"/>
          <p:cNvSpPr>
            <a:spLocks noGrp="1"/>
          </p:cNvSpPr>
          <p:nvPr>
            <p:ph type="title"/>
          </p:nvPr>
        </p:nvSpPr>
        <p:spPr>
          <a:xfrm>
            <a:off x="332795" y="388471"/>
            <a:ext cx="8468887" cy="290186"/>
          </a:xfrm>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7" name="Content Placeholder 2"/>
          <p:cNvSpPr>
            <a:spLocks noGrp="1"/>
          </p:cNvSpPr>
          <p:nvPr>
            <p:ph idx="1"/>
          </p:nvPr>
        </p:nvSpPr>
        <p:spPr>
          <a:xfrm>
            <a:off x="332794" y="789367"/>
            <a:ext cx="4105856" cy="4108214"/>
          </a:xfrm>
          <a:prstGeom prst="rect">
            <a:avLst/>
          </a:prstGeom>
        </p:spPr>
        <p:txBody>
          <a:bodyPr/>
          <a:lstStyle>
            <a:lvl1pPr marL="257162" indent="-257162">
              <a:lnSpc>
                <a:spcPct val="90000"/>
              </a:lnSpc>
              <a:spcBef>
                <a:spcPts val="400"/>
              </a:spcBef>
              <a:spcAft>
                <a:spcPts val="100"/>
              </a:spcAft>
              <a:buFont typeface="Arial" charset="0"/>
              <a:buChar char="•"/>
              <a:defRPr sz="1500">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4676777" y="779842"/>
            <a:ext cx="4105275" cy="4108214"/>
          </a:xfrm>
          <a:prstGeom prst="rect">
            <a:avLst/>
          </a:prstGeom>
        </p:spPr>
        <p:txBody>
          <a:bodyPr/>
          <a:lstStyle>
            <a:lvl1pPr marL="257162" indent="-257162">
              <a:lnSpc>
                <a:spcPct val="90000"/>
              </a:lnSpc>
              <a:spcBef>
                <a:spcPts val="400"/>
              </a:spcBef>
              <a:spcAft>
                <a:spcPts val="100"/>
              </a:spcAft>
              <a:buFont typeface="Arial" charset="0"/>
              <a:buChar char="•"/>
              <a:defRPr sz="1500">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947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3641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5" name="Slide Number Placeholder 4"/>
          <p:cNvSpPr>
            <a:spLocks noGrp="1"/>
          </p:cNvSpPr>
          <p:nvPr>
            <p:ph type="sldNum" sz="quarter" idx="18"/>
          </p:nvPr>
        </p:nvSpPr>
        <p:spPr/>
        <p:txBody>
          <a:bodyPr/>
          <a:lstStyle>
            <a:lvl1pPr>
              <a:defRPr>
                <a:solidFill>
                  <a:schemeClr val="bg2"/>
                </a:solidFill>
              </a:defRPr>
            </a:lvl1pPr>
          </a:lstStyle>
          <a:p>
            <a:fld id="{F151ABFE-69D9-4A44-9AA6-D2EBFF0FDD9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2730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545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4195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5" name="Slide Number Placeholder 4"/>
          <p:cNvSpPr>
            <a:spLocks noGrp="1"/>
          </p:cNvSpPr>
          <p:nvPr>
            <p:ph type="sldNum" sz="quarter" idx="23"/>
          </p:nvPr>
        </p:nvSpPr>
        <p:spPr/>
        <p:txBody>
          <a:bodyPr/>
          <a:lstStyle>
            <a:lvl1pPr>
              <a:defRPr>
                <a:solidFill>
                  <a:schemeClr val="bg2"/>
                </a:solidFill>
              </a:defRPr>
            </a:lvl1pPr>
          </a:lstStyle>
          <a:p>
            <a:fld id="{F151ABFE-69D9-4A44-9AA6-D2EBFF0FDD9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7027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800"/>
            <a:endParaRPr lang="en-US" sz="1200" dirty="0">
              <a:solidFill>
                <a:srgbClr val="FFFFFF"/>
              </a:solidFil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979551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6" name="Text Placeholder 5"/>
          <p:cNvSpPr>
            <a:spLocks noGrp="1"/>
          </p:cNvSpPr>
          <p:nvPr>
            <p:ph type="body" sz="quarter" idx="12"/>
          </p:nvPr>
        </p:nvSpPr>
        <p:spPr>
          <a:xfrm>
            <a:off x="4800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70"/>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7"/>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7856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188726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dirty="0" err="1"/>
              <a:t>Cognitive</a:t>
            </a:r>
            <a:r>
              <a:rPr lang="de-DE" dirty="0"/>
              <a:t> Systems / May 8, 2018 / © 2018 IBM Corporation</a:t>
            </a:r>
            <a:endParaRPr lang="en-US" dirty="0"/>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013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207925" eaLnBrk="1" hangingPunct="1">
              <a:defRPr smtClean="0">
                <a:latin typeface="Calibri" charset="0"/>
              </a:defRPr>
            </a:lvl1pPr>
          </a:lstStyle>
          <a:p>
            <a:pPr>
              <a:defRPr/>
            </a:pPr>
            <a:fld id="{6B9A92DC-A82C-934D-8F34-CC9471B6E2CA}" type="slidenum">
              <a:rPr lang="en-US" altLang="en-US"/>
              <a:pPr>
                <a:defRPr/>
              </a:pPr>
              <a:t>‹#›</a:t>
            </a:fld>
            <a:endParaRPr lang="en-US" altLang="en-US" dirty="0"/>
          </a:p>
        </p:txBody>
      </p:sp>
    </p:spTree>
    <p:extLst>
      <p:ext uri="{BB962C8B-B14F-4D97-AF65-F5344CB8AC3E}">
        <p14:creationId xmlns:p14="http://schemas.microsoft.com/office/powerpoint/2010/main" val="331406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670142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97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cNvSpPr txBox="1">
            <a:spLocks noGrp="1"/>
          </p:cNvSpPr>
          <p:nvPr>
            <p:ph type="sldNum" sz="quarter" idx="2"/>
          </p:nvPr>
        </p:nvSpPr>
        <p:spPr>
          <a:xfrm>
            <a:off x="4301837" y="4884312"/>
            <a:ext cx="355146" cy="192514"/>
          </a:xfrm>
          <a:prstGeom prst="rect">
            <a:avLst/>
          </a:prstGeom>
        </p:spPr>
        <p:txBody>
          <a:bodyPr/>
          <a:lstStyle>
            <a:lvl1pPr>
              <a:defRPr b="0">
                <a:solidFill>
                  <a:srgbClr val="000000"/>
                </a:solidFill>
                <a:latin typeface="Helvetica Light"/>
                <a:ea typeface="Helvetica Light"/>
                <a:cs typeface="Helvetica Light"/>
                <a:sym typeface="Helvetica Light"/>
              </a:defRPr>
            </a:lvl1pPr>
          </a:lstStyle>
          <a:p>
            <a:fld id="{86CB4B4D-7CA3-9044-876B-883B54F8677D}" type="slidenum">
              <a:rPr/>
              <a:pPr/>
              <a:t>‹#›</a:t>
            </a:fld>
            <a:endParaRPr dirty="0"/>
          </a:p>
        </p:txBody>
      </p:sp>
    </p:spTree>
    <p:extLst>
      <p:ext uri="{BB962C8B-B14F-4D97-AF65-F5344CB8AC3E}">
        <p14:creationId xmlns:p14="http://schemas.microsoft.com/office/powerpoint/2010/main" val="2000234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t>IBM Cloud / DOC ID / Month XX, 2017 / © 2017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6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666842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1"/>
            <a:ext cx="1292094" cy="526097"/>
          </a:xfrm>
          <a:prstGeom prst="rect">
            <a:avLst/>
          </a:prstGeom>
        </p:spPr>
      </p:pic>
      <p:sp>
        <p:nvSpPr>
          <p:cNvPr id="2" name="Footer Placeholder 1"/>
          <p:cNvSpPr>
            <a:spLocks noGrp="1"/>
          </p:cNvSpPr>
          <p:nvPr>
            <p:ph type="ftr" sz="quarter" idx="10"/>
          </p:nvPr>
        </p:nvSpPr>
        <p:spPr/>
        <p:txBody>
          <a:bodyPr/>
          <a:lstStyle/>
          <a:p>
            <a:pPr hangingPunct="0"/>
            <a:endParaRPr lang="en-US" kern="0" dirty="0">
              <a:solidFill>
                <a:srgbClr val="FFFFFF"/>
              </a:solidFill>
              <a:sym typeface="Calibri"/>
            </a:endParaRPr>
          </a:p>
        </p:txBody>
      </p:sp>
      <p:sp>
        <p:nvSpPr>
          <p:cNvPr id="5" name="Slide Number Placeholder 4"/>
          <p:cNvSpPr>
            <a:spLocks noGrp="1"/>
          </p:cNvSpPr>
          <p:nvPr>
            <p:ph type="sldNum" sz="quarter" idx="11"/>
          </p:nvPr>
        </p:nvSpPr>
        <p:spPr/>
        <p:txBody>
          <a:bodyPr/>
          <a:lstStyle/>
          <a:p>
            <a:pPr hangingPunct="0"/>
            <a:fld id="{D0BE6F14-FF48-0F4F-A8AA-2E3F25371E4A}" type="slidenum">
              <a:rPr lang="en-US" kern="0" smtClean="0">
                <a:solidFill>
                  <a:srgbClr val="FFFFFF"/>
                </a:solidFill>
                <a:sym typeface="Calibri"/>
              </a:rPr>
              <a:pPr hangingPunct="0"/>
              <a:t>‹#›</a:t>
            </a:fld>
            <a:endParaRPr lang="en-US" kern="0" dirty="0">
              <a:solidFill>
                <a:srgbClr val="FFFFFF"/>
              </a:solidFill>
              <a:sym typeface="Calibri"/>
            </a:endParaRPr>
          </a:p>
        </p:txBody>
      </p:sp>
    </p:spTree>
    <p:extLst>
      <p:ext uri="{BB962C8B-B14F-4D97-AF65-F5344CB8AC3E}">
        <p14:creationId xmlns:p14="http://schemas.microsoft.com/office/powerpoint/2010/main" val="1300415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885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5" name="Slide Number Placeholder 4"/>
          <p:cNvSpPr>
            <a:spLocks noGrp="1"/>
          </p:cNvSpPr>
          <p:nvPr>
            <p:ph type="sldNum" sz="quarter" idx="18"/>
          </p:nvPr>
        </p:nvSpPr>
        <p:spPr/>
        <p:txBody>
          <a:bodyPr/>
          <a:lstStyle>
            <a:lvl1pPr>
              <a:defRPr>
                <a:solidFill>
                  <a:schemeClr val="bg2"/>
                </a:solidFill>
              </a:defRPr>
            </a:lvl1pPr>
          </a:lstStyle>
          <a:p>
            <a:fld id="{F151ABFE-69D9-4A44-9AA6-D2EBFF0FDD9F}"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5" name="Slide Number Placeholder 4"/>
          <p:cNvSpPr>
            <a:spLocks noGrp="1"/>
          </p:cNvSpPr>
          <p:nvPr>
            <p:ph type="sldNum" sz="quarter" idx="23"/>
          </p:nvPr>
        </p:nvSpPr>
        <p:spPr/>
        <p:txBody>
          <a:bodyPr/>
          <a:lstStyle>
            <a:lvl1pPr>
              <a:defRPr>
                <a:solidFill>
                  <a:schemeClr val="bg2"/>
                </a:solidFill>
              </a:defRPr>
            </a:lvl1pPr>
          </a:lstStyle>
          <a:p>
            <a:fld id="{F151ABFE-69D9-4A44-9AA6-D2EBFF0FDD9F}" type="slidenum">
              <a:rPr lang="en-US" smtClean="0">
                <a:solidFill>
                  <a:srgbClr val="FFFFFF"/>
                </a:solidFill>
              </a:rPr>
              <a:pPr/>
              <a:t>‹#›</a:t>
            </a:fld>
            <a:endParaRPr lang="en-US" dirty="0">
              <a:solidFill>
                <a:srgbClr val="FFFFFF"/>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6" name="Text Placeholder 5"/>
          <p:cNvSpPr>
            <a:spLocks noGrp="1"/>
          </p:cNvSpPr>
          <p:nvPr>
            <p:ph type="body" sz="quarter" idx="12"/>
          </p:nvPr>
        </p:nvSpPr>
        <p:spPr>
          <a:xfrm>
            <a:off x="4800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70"/>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7"/>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January 2018 / © 2018 IBM Corporation</a:t>
            </a:r>
            <a:endParaRPr lang="en-US" dirty="0">
              <a:solidFill>
                <a:srgbClr val="000000"/>
              </a:solidFill>
            </a:endParaRPr>
          </a:p>
        </p:txBody>
      </p:sp>
      <p:sp>
        <p:nvSpPr>
          <p:cNvPr id="4" name="Title 3"/>
          <p:cNvSpPr>
            <a:spLocks noGrp="1"/>
          </p:cNvSpPr>
          <p:nvPr>
            <p:ph type="title"/>
          </p:nvPr>
        </p:nvSpPr>
        <p:spPr>
          <a:xfrm>
            <a:off x="228600" y="203782"/>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2" y="4705351"/>
            <a:ext cx="521589" cy="211455"/>
          </a:xfrm>
          <a:prstGeom prst="rect">
            <a:avLst/>
          </a:prstGeom>
        </p:spPr>
      </p:pic>
      <p:pic>
        <p:nvPicPr>
          <p:cNvPr id="6" name="Picture 5" descr="ibm_gry.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93812" y="4705335"/>
            <a:ext cx="521589" cy="21147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579240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January 2018 / © 2018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January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January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January 2018 / © 2018 IBM Corporation</a:t>
            </a:r>
            <a:endParaRPr lang="en-US" dirty="0">
              <a:solidFill>
                <a:srgbClr val="000000"/>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1631400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783"/>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192025"/>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January 2018 / © 2018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15306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January 2018 / © 2018 IBM Corporation</a:t>
            </a:r>
            <a:endParaRPr lang="en-US" dirty="0">
              <a:solidFill>
                <a:srgbClr val="FFFFFF"/>
              </a:solidFill>
            </a:endParaRPr>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January 2018 / © 2018 IBM Corporation</a:t>
            </a:r>
            <a:endParaRPr lang="en-US" dirty="0">
              <a:solidFill>
                <a:srgbClr val="FFFFFF"/>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January 2018 / © 2018 IBM Corporation</a:t>
            </a:r>
            <a:endParaRPr lang="en-US" dirty="0">
              <a:solidFill>
                <a:srgbClr val="FFFFFF"/>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dirty="0"/>
              <a:t>Click icon to add table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8012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January 2018 / © 2018 IBM Corporation</a:t>
            </a:r>
            <a:endParaRPr lang="en-US" dirty="0">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1"/>
            <a:ext cx="1297608" cy="526097"/>
          </a:xfrm>
          <a:prstGeom prst="rect">
            <a:avLst/>
          </a:prstGeom>
        </p:spPr>
      </p:pic>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 Top">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xfrm>
            <a:off x="4454804" y="4905376"/>
            <a:ext cx="192360" cy="180819"/>
          </a:xfrm>
          <a:prstGeom prst="rect">
            <a:avLst/>
          </a:prstGeom>
        </p:spPr>
        <p:txBody>
          <a:bodyPr/>
          <a:lstStyle/>
          <a:p>
            <a:fld id="{86CB4B4D-7CA3-9044-876B-883B54F8677D}" type="slidenum">
              <a:rPr>
                <a:solidFill>
                  <a:srgbClr val="FFFFFF"/>
                </a:solidFill>
              </a:rPr>
              <a:pPr/>
              <a:t>‹#›</a:t>
            </a:fld>
            <a:endParaRPr dirty="0">
              <a:solidFill>
                <a:srgbClr val="FFFFFF"/>
              </a:solidFill>
            </a:endParaRPr>
          </a:p>
        </p:txBody>
      </p:sp>
      <p:sp>
        <p:nvSpPr>
          <p:cNvPr id="2" name="Title 1"/>
          <p:cNvSpPr>
            <a:spLocks noGrp="1"/>
          </p:cNvSpPr>
          <p:nvPr>
            <p:ph type="title"/>
          </p:nvPr>
        </p:nvSpPr>
        <p:spPr>
          <a:xfrm>
            <a:off x="541288" y="62832"/>
            <a:ext cx="7692710" cy="508672"/>
          </a:xfrm>
          <a:prstGeom prst="rect">
            <a:avLst/>
          </a:prstGeom>
        </p:spPr>
        <p:txBody>
          <a:bodyPr/>
          <a:lstStyle>
            <a:lvl1pPr algn="l">
              <a:defRPr sz="2250" b="1">
                <a:solidFill>
                  <a:schemeClr val="bg1"/>
                </a:solidFill>
              </a:defRPr>
            </a:lvl1pPr>
          </a:lstStyle>
          <a:p>
            <a:r>
              <a:rPr lang="en-US"/>
              <a:t>Click to edit Master title style</a:t>
            </a:r>
          </a:p>
        </p:txBody>
      </p:sp>
    </p:spTree>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ext uri="{BB962C8B-B14F-4D97-AF65-F5344CB8AC3E}">
        <p14:creationId xmlns:p14="http://schemas.microsoft.com/office/powerpoint/2010/main" val="5196376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5875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7027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27287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115522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1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theme" Target="../theme/theme5.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theme" Target="../theme/theme6.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theme" Target="../theme/theme7.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8.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theme" Target="../theme/theme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06161649"/>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 id="2147484816" r:id="rId13"/>
    <p:sldLayoutId id="2147484817" r:id="rId14"/>
    <p:sldLayoutId id="2147484818" r:id="rId15"/>
    <p:sldLayoutId id="2147484819" r:id="rId16"/>
    <p:sldLayoutId id="2147484820" r:id="rId17"/>
    <p:sldLayoutId id="2147484821" r:id="rId18"/>
    <p:sldLayoutId id="2147484822" r:id="rId19"/>
    <p:sldLayoutId id="2147484823" r:id="rId20"/>
    <p:sldLayoutId id="2147484824" r:id="rId21"/>
    <p:sldLayoutId id="2147484825" r:id="rId22"/>
    <p:sldLayoutId id="2147484826" r:id="rId23"/>
    <p:sldLayoutId id="2147484827" r:id="rId24"/>
    <p:sldLayoutId id="2147484828" r:id="rId25"/>
    <p:sldLayoutId id="2147484829" r:id="rId26"/>
    <p:sldLayoutId id="2147484830" r:id="rId27"/>
    <p:sldLayoutId id="2147484831" r:id="rId28"/>
    <p:sldLayoutId id="2147484832" r:id="rId29"/>
    <p:sldLayoutId id="2147484833" r:id="rId30"/>
    <p:sldLayoutId id="2147484834" r:id="rId31"/>
    <p:sldLayoutId id="2147484835" r:id="rId32"/>
    <p:sldLayoutId id="2147484836" r:id="rId33"/>
    <p:sldLayoutId id="2147484837" r:id="rId34"/>
    <p:sldLayoutId id="2147484838" r:id="rId35"/>
    <p:sldLayoutId id="2147484841" r:id="rId36"/>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0456480"/>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8" r:id="rId10"/>
    <p:sldLayoutId id="2147485309" r:id="rId11"/>
    <p:sldLayoutId id="2147485310" r:id="rId12"/>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512"/>
            <a:fld id="{D0BE6F14-FF48-0F4F-A8AA-2E3F25371E4A}" type="slidenum">
              <a:rPr lang="en-US" smtClean="0">
                <a:solidFill>
                  <a:srgbClr val="000000"/>
                </a:solidFill>
              </a:rPr>
              <a:pPr defTabSz="685512"/>
              <a:t>‹#›</a:t>
            </a:fld>
            <a:endParaRPr lang="en-US" dirty="0">
              <a:solidFill>
                <a:srgbClr val="000000"/>
              </a:solidFill>
            </a:endParaRPr>
          </a:p>
        </p:txBody>
      </p:sp>
    </p:spTree>
    <p:extLst>
      <p:ext uri="{BB962C8B-B14F-4D97-AF65-F5344CB8AC3E}">
        <p14:creationId xmlns:p14="http://schemas.microsoft.com/office/powerpoint/2010/main" val="3363004732"/>
      </p:ext>
    </p:extLst>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1" r:id="rId9"/>
    <p:sldLayoutId id="2147485322" r:id="rId10"/>
    <p:sldLayoutId id="2147485323" r:id="rId11"/>
    <p:sldLayoutId id="2147485324" r:id="rId12"/>
    <p:sldLayoutId id="2147485325" r:id="rId13"/>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4"/>
          </p:nvPr>
        </p:nvSpPr>
        <p:spPr>
          <a:xfrm>
            <a:off x="7086600" y="4959505"/>
            <a:ext cx="2057400" cy="183995"/>
          </a:xfrm>
          <a:prstGeom prst="rect">
            <a:avLst/>
          </a:prstGeom>
        </p:spPr>
        <p:txBody>
          <a:bodyPr vert="horz" lIns="91440" tIns="45720" rIns="91440" bIns="45720" rtlCol="0" anchor="ctr"/>
          <a:lstStyle>
            <a:lvl1pPr algn="r">
              <a:defRPr sz="750">
                <a:solidFill>
                  <a:schemeClr val="tx1"/>
                </a:solidFill>
              </a:defRPr>
            </a:lvl1p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1586863"/>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5" r:id="rId4"/>
    <p:sldLayoutId id="2147485096" r:id="rId5"/>
    <p:sldLayoutId id="2147485097" r:id="rId6"/>
    <p:sldLayoutId id="2147485109" r:id="rId7"/>
    <p:sldLayoutId id="2147485120" r:id="rId8"/>
    <p:sldLayoutId id="2147485121" r:id="rId9"/>
    <p:sldLayoutId id="2147485122" r:id="rId10"/>
    <p:sldLayoutId id="2147485241" r:id="rId11"/>
    <p:sldLayoutId id="2147485296" r:id="rId12"/>
    <p:sldLayoutId id="2147485326" r:id="rId13"/>
  </p:sldLayoutIdLst>
  <p:hf hdr="0" ft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7025269" y="4961966"/>
            <a:ext cx="2057400" cy="137160"/>
          </a:xfrm>
          <a:prstGeom prst="rect">
            <a:avLst/>
          </a:prstGeom>
        </p:spPr>
        <p:txBody>
          <a:bodyPr vert="horz" lIns="0" tIns="0" rIns="0" bIns="0" rtlCol="0" anchor="ctr"/>
          <a:lstStyle>
            <a:lvl1pPr algn="r">
              <a:defRPr sz="75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hangingPunct="0"/>
            <a:fld id="{D0BE6F14-FF48-0F4F-A8AA-2E3F25371E4A}" type="slidenum">
              <a:rPr lang="en-US" kern="0" smtClean="0">
                <a:solidFill>
                  <a:srgbClr val="FFFFFF"/>
                </a:solidFill>
                <a:sym typeface="Calibri"/>
              </a:rPr>
              <a:pPr hangingPunct="0"/>
              <a:t>‹#›</a:t>
            </a:fld>
            <a:endParaRPr lang="en-US" kern="0" dirty="0">
              <a:solidFill>
                <a:srgbClr val="FFFFFF"/>
              </a:solidFill>
              <a:sym typeface="Calibri"/>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pPr hangingPunct="0"/>
            <a:endParaRPr lang="en-US" kern="0" dirty="0">
              <a:solidFill>
                <a:srgbClr val="FFFFFF"/>
              </a:solidFill>
              <a:sym typeface="Calibri"/>
            </a:endParaRPr>
          </a:p>
        </p:txBody>
      </p:sp>
    </p:spTree>
    <p:extLst>
      <p:ext uri="{BB962C8B-B14F-4D97-AF65-F5344CB8AC3E}">
        <p14:creationId xmlns:p14="http://schemas.microsoft.com/office/powerpoint/2010/main" val="2543579721"/>
      </p:ext>
    </p:extLst>
  </p:cSld>
  <p:clrMap bg1="lt1" tx1="dk1" bg2="lt2" tx2="dk2" accent1="accent1" accent2="accent2" accent3="accent3" accent4="accent4" accent5="accent5" accent6="accent6" hlink="hlink" folHlink="folHlink"/>
  <p:sldLayoutIdLst>
    <p:sldLayoutId id="2147485107" r:id="rId1"/>
    <p:sldLayoutId id="2147485108" r:id="rId2"/>
  </p:sldLayoutIdLst>
  <p:hf hdr="0" ftr="0" dt="0"/>
  <p:txStyles>
    <p:titleStyle>
      <a:lvl1pPr algn="l" defTabSz="457189"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4"/>
          </p:nvPr>
        </p:nvSpPr>
        <p:spPr>
          <a:xfrm>
            <a:off x="7086600" y="4959505"/>
            <a:ext cx="2057400" cy="183995"/>
          </a:xfrm>
          <a:prstGeom prst="rect">
            <a:avLst/>
          </a:prstGeom>
        </p:spPr>
        <p:txBody>
          <a:bodyPr vert="horz" lIns="91440" tIns="45720" rIns="91440" bIns="45720" rtlCol="0" anchor="ctr"/>
          <a:lstStyle>
            <a:lvl1pPr algn="r">
              <a:defRPr sz="750">
                <a:solidFill>
                  <a:schemeClr val="tx1"/>
                </a:solidFill>
              </a:defRPr>
            </a:lvl1p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636152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6" r:id="rId4"/>
    <p:sldLayoutId id="2147485117" r:id="rId5"/>
    <p:sldLayoutId id="2147485118" r:id="rId6"/>
    <p:sldLayoutId id="2147485119" r:id="rId7"/>
  </p:sldLayoutIdLst>
  <p:hf hdr="0" ft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783"/>
            <a:fld id="{D0BE6F14-FF48-0F4F-A8AA-2E3F25371E4A}" type="slidenum">
              <a:rPr lang="en-US" smtClean="0">
                <a:solidFill>
                  <a:srgbClr val="000000"/>
                </a:solidFill>
              </a:rPr>
              <a:pPr defTabSz="685783"/>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defTabSz="685783"/>
            <a:r>
              <a:rPr lang="de-DE">
                <a:solidFill>
                  <a:srgbClr val="000000"/>
                </a:solidFill>
              </a:rPr>
              <a:t>January 2018 / © 2018 IBM Corporation</a:t>
            </a:r>
            <a:endParaRPr lang="en-US" dirty="0">
              <a:solidFill>
                <a:srgbClr val="000000"/>
              </a:solidFill>
            </a:endParaRPr>
          </a:p>
        </p:txBody>
      </p:sp>
    </p:spTree>
    <p:extLst>
      <p:ext uri="{BB962C8B-B14F-4D97-AF65-F5344CB8AC3E}">
        <p14:creationId xmlns:p14="http://schemas.microsoft.com/office/powerpoint/2010/main" val="1783611779"/>
      </p:ext>
    </p:extLst>
  </p:cSld>
  <p:clrMap bg1="lt1" tx1="dk1" bg2="lt2" tx2="dk2" accent1="accent1" accent2="accent2" accent3="accent3" accent4="accent4" accent5="accent5" accent6="accent6" hlink="hlink" folHlink="folHlink"/>
  <p:sldLayoutIdLst>
    <p:sldLayoutId id="2147485124" r:id="rId1"/>
    <p:sldLayoutId id="2147485125" r:id="rId2"/>
    <p:sldLayoutId id="2147485126" r:id="rId3"/>
    <p:sldLayoutId id="2147485127" r:id="rId4"/>
    <p:sldLayoutId id="2147485128" r:id="rId5"/>
    <p:sldLayoutId id="2147485129" r:id="rId6"/>
    <p:sldLayoutId id="2147485130" r:id="rId7"/>
    <p:sldLayoutId id="2147485131" r:id="rId8"/>
    <p:sldLayoutId id="2147485132" r:id="rId9"/>
    <p:sldLayoutId id="2147485133" r:id="rId10"/>
    <p:sldLayoutId id="2147485134" r:id="rId11"/>
    <p:sldLayoutId id="2147485135" r:id="rId12"/>
    <p:sldLayoutId id="2147485136" r:id="rId13"/>
    <p:sldLayoutId id="2147485137" r:id="rId14"/>
    <p:sldLayoutId id="2147485138" r:id="rId15"/>
    <p:sldLayoutId id="2147485139" r:id="rId16"/>
    <p:sldLayoutId id="2147485140" r:id="rId17"/>
    <p:sldLayoutId id="2147485141" r:id="rId18"/>
    <p:sldLayoutId id="2147485142" r:id="rId19"/>
    <p:sldLayoutId id="2147485143" r:id="rId20"/>
    <p:sldLayoutId id="2147485144" r:id="rId21"/>
    <p:sldLayoutId id="2147485145" r:id="rId22"/>
    <p:sldLayoutId id="2147485146" r:id="rId23"/>
    <p:sldLayoutId id="2147485147" r:id="rId24"/>
    <p:sldLayoutId id="2147485148" r:id="rId25"/>
    <p:sldLayoutId id="2147485149" r:id="rId26"/>
    <p:sldLayoutId id="2147485150" r:id="rId27"/>
    <p:sldLayoutId id="2147485151" r:id="rId28"/>
    <p:sldLayoutId id="2147485152" r:id="rId29"/>
    <p:sldLayoutId id="2147485153" r:id="rId30"/>
    <p:sldLayoutId id="2147485154" r:id="rId31"/>
    <p:sldLayoutId id="2147485155" r:id="rId32"/>
    <p:sldLayoutId id="2147485156" r:id="rId33"/>
    <p:sldLayoutId id="2147485157" r:id="rId34"/>
    <p:sldLayoutId id="2147485158" r:id="rId35"/>
    <p:sldLayoutId id="2147485160" r:id="rId36"/>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088953462"/>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 id="2147485179" r:id="rId16"/>
    <p:sldLayoutId id="2147485180" r:id="rId17"/>
    <p:sldLayoutId id="2147485181" r:id="rId18"/>
    <p:sldLayoutId id="2147485182" r:id="rId19"/>
    <p:sldLayoutId id="2147485183" r:id="rId20"/>
    <p:sldLayoutId id="2147485184" r:id="rId21"/>
    <p:sldLayoutId id="2147485185" r:id="rId22"/>
    <p:sldLayoutId id="2147485186" r:id="rId23"/>
    <p:sldLayoutId id="2147485187" r:id="rId24"/>
    <p:sldLayoutId id="2147485188" r:id="rId25"/>
    <p:sldLayoutId id="2147485189" r:id="rId26"/>
    <p:sldLayoutId id="2147485190" r:id="rId27"/>
    <p:sldLayoutId id="2147485191" r:id="rId28"/>
    <p:sldLayoutId id="2147485192" r:id="rId29"/>
    <p:sldLayoutId id="2147485193" r:id="rId30"/>
    <p:sldLayoutId id="2147485194" r:id="rId31"/>
    <p:sldLayoutId id="2147485195" r:id="rId32"/>
    <p:sldLayoutId id="2147485196" r:id="rId33"/>
    <p:sldLayoutId id="2147485197" r:id="rId34"/>
    <p:sldLayoutId id="2147485198" r:id="rId35"/>
    <p:sldLayoutId id="2147485199" r:id="rId36"/>
    <p:sldLayoutId id="2147485200" r:id="rId37"/>
    <p:sldLayoutId id="2147485201" r:id="rId38"/>
    <p:sldLayoutId id="2147485202" r:id="rId39"/>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8686800" cy="371486"/>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28600" y="703332"/>
            <a:ext cx="8686800" cy="3988937"/>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100625" y="4904735"/>
            <a:ext cx="1587294" cy="200055"/>
          </a:xfrm>
          <a:prstGeom prst="rect">
            <a:avLst/>
          </a:prstGeom>
        </p:spPr>
        <p:txBody>
          <a:bodyPr wrap="none">
            <a:spAutoFit/>
          </a:bodyPr>
          <a:lstStyle/>
          <a:p>
            <a:r>
              <a:rPr lang="en-US" sz="700" dirty="0">
                <a:solidFill>
                  <a:srgbClr val="000000"/>
                </a:solidFill>
              </a:rPr>
              <a:t>IBM and Business Partner use only</a:t>
            </a:r>
          </a:p>
        </p:txBody>
      </p:sp>
    </p:spTree>
    <p:extLst>
      <p:ext uri="{BB962C8B-B14F-4D97-AF65-F5344CB8AC3E}">
        <p14:creationId xmlns:p14="http://schemas.microsoft.com/office/powerpoint/2010/main" val="2208486963"/>
      </p:ext>
    </p:extLst>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 id="2147485215" r:id="rId12"/>
    <p:sldLayoutId id="2147485216" r:id="rId13"/>
    <p:sldLayoutId id="2147485217" r:id="rId14"/>
    <p:sldLayoutId id="2147485218" r:id="rId15"/>
    <p:sldLayoutId id="2147485219" r:id="rId16"/>
    <p:sldLayoutId id="2147485220" r:id="rId17"/>
    <p:sldLayoutId id="2147485221" r:id="rId18"/>
    <p:sldLayoutId id="2147485222" r:id="rId19"/>
    <p:sldLayoutId id="2147485223" r:id="rId20"/>
    <p:sldLayoutId id="2147485224" r:id="rId21"/>
    <p:sldLayoutId id="2147485225" r:id="rId22"/>
    <p:sldLayoutId id="2147485226" r:id="rId23"/>
    <p:sldLayoutId id="2147485227" r:id="rId24"/>
    <p:sldLayoutId id="2147485228" r:id="rId25"/>
    <p:sldLayoutId id="2147485229" r:id="rId26"/>
    <p:sldLayoutId id="2147485230" r:id="rId27"/>
    <p:sldLayoutId id="2147485231" r:id="rId28"/>
    <p:sldLayoutId id="2147485232" r:id="rId29"/>
    <p:sldLayoutId id="2147485233" r:id="rId30"/>
    <p:sldLayoutId id="2147485234" r:id="rId31"/>
    <p:sldLayoutId id="2147485235" r:id="rId32"/>
    <p:sldLayoutId id="2147485236" r:id="rId33"/>
    <p:sldLayoutId id="2147485237" r:id="rId34"/>
    <p:sldLayoutId id="2147485238" r:id="rId35"/>
    <p:sldLayoutId id="2147485239" r:id="rId36"/>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12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solidFill>
                  <a:srgbClr val="000000"/>
                </a:solidFill>
              </a:rPr>
              <a:t>IBM Cloud © 2018 IBM Corporation</a:t>
            </a:r>
            <a:endParaRPr lang="en-US" dirty="0">
              <a:solidFill>
                <a:srgbClr val="000000"/>
              </a:solidFill>
            </a:endParaRPr>
          </a:p>
        </p:txBody>
      </p:sp>
    </p:spTree>
    <p:extLst>
      <p:ext uri="{BB962C8B-B14F-4D97-AF65-F5344CB8AC3E}">
        <p14:creationId xmlns:p14="http://schemas.microsoft.com/office/powerpoint/2010/main" val="2899105230"/>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 id="2147485254" r:id="rId12"/>
    <p:sldLayoutId id="2147485255" r:id="rId13"/>
    <p:sldLayoutId id="2147485256" r:id="rId14"/>
    <p:sldLayoutId id="2147485257" r:id="rId15"/>
    <p:sldLayoutId id="2147485258" r:id="rId16"/>
    <p:sldLayoutId id="2147485259" r:id="rId17"/>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605801231"/>
      </p:ext>
    </p:extLst>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 id="2147485272" r:id="rId12"/>
    <p:sldLayoutId id="2147485273" r:id="rId13"/>
    <p:sldLayoutId id="2147485274" r:id="rId14"/>
    <p:sldLayoutId id="2147485275" r:id="rId15"/>
    <p:sldLayoutId id="2147485276" r:id="rId16"/>
    <p:sldLayoutId id="2147485277" r:id="rId17"/>
    <p:sldLayoutId id="2147485278" r:id="rId18"/>
    <p:sldLayoutId id="2147485279" r:id="rId19"/>
    <p:sldLayoutId id="2147485280" r:id="rId20"/>
    <p:sldLayoutId id="2147485281" r:id="rId21"/>
    <p:sldLayoutId id="2147485282" r:id="rId22"/>
    <p:sldLayoutId id="2147485283" r:id="rId23"/>
    <p:sldLayoutId id="2147485284" r:id="rId24"/>
    <p:sldLayoutId id="2147485285" r:id="rId25"/>
    <p:sldLayoutId id="2147485286" r:id="rId26"/>
    <p:sldLayoutId id="2147485287" r:id="rId27"/>
    <p:sldLayoutId id="2147485288" r:id="rId28"/>
    <p:sldLayoutId id="2147485289" r:id="rId29"/>
    <p:sldLayoutId id="2147485290" r:id="rId30"/>
    <p:sldLayoutId id="2147485291" r:id="rId31"/>
    <p:sldLayoutId id="2147485292" r:id="rId32"/>
    <p:sldLayoutId id="2147485293" r:id="rId33"/>
    <p:sldLayoutId id="2147485294" r:id="rId34"/>
    <p:sldLayoutId id="2147485295" r:id="rId35"/>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hyperlink" Target="mailto:keshav@us.ibm.com" TargetMode="External"/><Relationship Id="rId4" Type="http://schemas.openxmlformats.org/officeDocument/2006/relationships/hyperlink" Target="mailto:kschlamb@ca.ib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jpeg"/><Relationship Id="rId2" Type="http://schemas.openxmlformats.org/officeDocument/2006/relationships/notesSlide" Target="../notesSlides/notesSlide15.xml"/><Relationship Id="rId16" Type="http://schemas.openxmlformats.org/officeDocument/2006/relationships/image" Target="../media/image54.png"/><Relationship Id="rId1" Type="http://schemas.openxmlformats.org/officeDocument/2006/relationships/slideLayout" Target="../slideLayouts/slideLayout3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14.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3.jpg"/><Relationship Id="rId9" Type="http://schemas.openxmlformats.org/officeDocument/2006/relationships/image" Target="../media/image47.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emf"/><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14.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4.emf"/><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microsoft.com/office/2007/relationships/hdphoto" Target="../media/hdphoto2.wdp"/><Relationship Id="rId11" Type="http://schemas.openxmlformats.org/officeDocument/2006/relationships/image" Target="../media/image69.tiff"/><Relationship Id="rId5" Type="http://schemas.microsoft.com/office/2007/relationships/hdphoto" Target="../media/hdphoto1.wdp"/><Relationship Id="rId10" Type="http://schemas.openxmlformats.org/officeDocument/2006/relationships/image" Target="../media/image68.tiff"/><Relationship Id="rId4" Type="http://schemas.openxmlformats.org/officeDocument/2006/relationships/image" Target="../media/image65.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71.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8" Type="http://schemas.openxmlformats.org/officeDocument/2006/relationships/image" Target="../media/image74.tiff"/><Relationship Id="rId3" Type="http://schemas.openxmlformats.org/officeDocument/2006/relationships/image" Target="../media/image61.emf"/><Relationship Id="rId7" Type="http://schemas.openxmlformats.org/officeDocument/2006/relationships/image" Target="../media/image73.tiff"/><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80.tiff"/></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81.tiff"/><Relationship Id="rId7" Type="http://schemas.openxmlformats.org/officeDocument/2006/relationships/image" Target="../media/image84.tiff"/><Relationship Id="rId2" Type="http://schemas.openxmlformats.org/officeDocument/2006/relationships/notesSlide" Target="../notesSlides/notesSlide24.xml"/><Relationship Id="rId1" Type="http://schemas.openxmlformats.org/officeDocument/2006/relationships/slideLayout" Target="../slideLayouts/slideLayout37.xml"/><Relationship Id="rId6" Type="http://schemas.openxmlformats.org/officeDocument/2006/relationships/image" Target="../media/image83.tiff"/><Relationship Id="rId5" Type="http://schemas.microsoft.com/office/2007/relationships/hdphoto" Target="../media/hdphoto4.wdp"/><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43.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hyperlink" Target="http://ibm.biz/DSX-Walkthrough" TargetMode="External"/><Relationship Id="rId13" Type="http://schemas.openxmlformats.org/officeDocument/2006/relationships/hyperlink" Target="https://stackoverflow.com/questions/tagged/dsx-local" TargetMode="External"/><Relationship Id="rId3" Type="http://schemas.openxmlformats.org/officeDocument/2006/relationships/hyperlink" Target="http://ibm.biz/WSL-SmartSeller" TargetMode="External"/><Relationship Id="rId7" Type="http://schemas.openxmlformats.org/officeDocument/2006/relationships/hyperlink" Target="https://ibm-analytics.slack.com/messages/C0L78JLTV" TargetMode="External"/><Relationship Id="rId12" Type="http://schemas.openxmlformats.org/officeDocument/2006/relationships/hyperlink" Target="https://www.ibm.com/community/dte/dsx-local/" TargetMode="External"/><Relationship Id="rId2" Type="http://schemas.openxmlformats.org/officeDocument/2006/relationships/notesSlide" Target="../notesSlides/notesSlide39.xml"/><Relationship Id="rId1" Type="http://schemas.openxmlformats.org/officeDocument/2006/relationships/slideLayout" Target="../slideLayouts/slideLayout173.xml"/><Relationship Id="rId6" Type="http://schemas.openxmlformats.org/officeDocument/2006/relationships/hyperlink" Target="https://ibm-analytics.slack.com/messages/C54CHKP32" TargetMode="External"/><Relationship Id="rId11" Type="http://schemas.openxmlformats.org/officeDocument/2006/relationships/hyperlink" Target="https://content-dsxlocal.mybluemix.net/" TargetMode="External"/><Relationship Id="rId5" Type="http://schemas.openxmlformats.org/officeDocument/2006/relationships/hyperlink" Target="https://ibm-analytics.slack.com/messages/C34QLML7R" TargetMode="External"/><Relationship Id="rId10" Type="http://schemas.openxmlformats.org/officeDocument/2006/relationships/hyperlink" Target="https://www.ibm.com/products/data-science-experience" TargetMode="External"/><Relationship Id="rId4" Type="http://schemas.openxmlformats.org/officeDocument/2006/relationships/hyperlink" Target="http://ibm.biz/WSL-ZACS" TargetMode="External"/><Relationship Id="rId9" Type="http://schemas.openxmlformats.org/officeDocument/2006/relationships/hyperlink" Target="http://ibm.biz/DSX-Tutori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8" Type="http://schemas.openxmlformats.org/officeDocument/2006/relationships/hyperlink" Target="mailto:mscruggs@us.ibm.com" TargetMode="External"/><Relationship Id="rId3" Type="http://schemas.openxmlformats.org/officeDocument/2006/relationships/hyperlink" Target="mailto:keshav@us.ibm.com" TargetMode="External"/><Relationship Id="rId7" Type="http://schemas.openxmlformats.org/officeDocument/2006/relationships/hyperlink" Target="mailto:ipoddar@us.ibm.com"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hyperlink" Target="mailto:piotrm@ca.ibm.com" TargetMode="External"/><Relationship Id="rId11" Type="http://schemas.openxmlformats.org/officeDocument/2006/relationships/hyperlink" Target="mailto:ceaton@ca.ibm.com" TargetMode="External"/><Relationship Id="rId5" Type="http://schemas.openxmlformats.org/officeDocument/2006/relationships/hyperlink" Target="mailto:elowery@us.ibm.com" TargetMode="External"/><Relationship Id="rId10" Type="http://schemas.openxmlformats.org/officeDocument/2006/relationships/hyperlink" Target="mailto:kschlamb@ca.ibm.com" TargetMode="External"/><Relationship Id="rId4" Type="http://schemas.openxmlformats.org/officeDocument/2006/relationships/hyperlink" Target="mailto:armand.ruiz@us.ibm.com" TargetMode="External"/><Relationship Id="rId9" Type="http://schemas.openxmlformats.org/officeDocument/2006/relationships/hyperlink" Target="mailto:zedelmayer@us.ibm.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2.xml"/><Relationship Id="rId11" Type="http://schemas.openxmlformats.org/officeDocument/2006/relationships/image" Target="../media/image32.png"/><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67" y="2094309"/>
            <a:ext cx="1644614" cy="821622"/>
          </a:xfrm>
          <a:prstGeom prst="rect">
            <a:avLst/>
          </a:prstGeom>
        </p:spPr>
      </p:pic>
      <p:sp>
        <p:nvSpPr>
          <p:cNvPr id="21" name="Title 5">
            <a:extLst>
              <a:ext uri="{FF2B5EF4-FFF2-40B4-BE49-F238E27FC236}">
                <a16:creationId xmlns:a16="http://schemas.microsoft.com/office/drawing/2014/main" xmlns="" id="{94E3D847-512E-1C47-BB9C-D80CDF8038A7}"/>
              </a:ext>
            </a:extLst>
          </p:cNvPr>
          <p:cNvSpPr txBox="1">
            <a:spLocks/>
          </p:cNvSpPr>
          <p:nvPr/>
        </p:nvSpPr>
        <p:spPr>
          <a:xfrm>
            <a:off x="278253" y="301753"/>
            <a:ext cx="4066057" cy="356616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b="0" kern="1200">
                <a:solidFill>
                  <a:schemeClr val="tx1"/>
                </a:solidFill>
                <a:latin typeface="+mj-lt"/>
                <a:ea typeface="Arial" charset="0"/>
                <a:cs typeface="Arial"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effectLst/>
                <a:uLnTx/>
                <a:uFillTx/>
                <a:latin typeface="Arial"/>
                <a:cs typeface="Arial" charset="0"/>
              </a:rPr>
              <a:t>IBM Watson Studio</a:t>
            </a:r>
            <a:br>
              <a:rPr kumimoji="0" lang="en-US" sz="3000" b="1" i="0" u="none" strike="noStrike" kern="1200" cap="none" spc="0" normalizeH="0" baseline="0" noProof="0" dirty="0">
                <a:ln>
                  <a:noFill/>
                </a:ln>
                <a:effectLst/>
                <a:uLnTx/>
                <a:uFillTx/>
                <a:latin typeface="Arial"/>
                <a:cs typeface="Arial" charset="0"/>
              </a:rPr>
            </a:br>
            <a:r>
              <a:rPr kumimoji="0" lang="en-US" sz="3000" b="1" i="0" u="none" strike="noStrike" kern="1200" cap="none" spc="0" normalizeH="0" baseline="0" noProof="0" dirty="0">
                <a:ln>
                  <a:noFill/>
                </a:ln>
                <a:effectLst/>
                <a:uLnTx/>
                <a:uFillTx/>
                <a:latin typeface="Arial"/>
                <a:cs typeface="Arial" charset="0"/>
              </a:rPr>
              <a:t>Local (WSL) on Power</a:t>
            </a:r>
            <a:r>
              <a:rPr kumimoji="0" lang="en-US" sz="3200" b="1" i="0" u="none" strike="noStrike" kern="1200" cap="none" spc="0" normalizeH="0" baseline="0" noProof="0" dirty="0">
                <a:ln>
                  <a:noFill/>
                </a:ln>
                <a:effectLst/>
                <a:uLnTx/>
                <a:uFillTx/>
                <a:latin typeface="Arial"/>
                <a:cs typeface="Arial" charset="0"/>
              </a:rPr>
              <a:t/>
            </a:r>
            <a:br>
              <a:rPr kumimoji="0" lang="en-US" sz="3200" b="1" i="0" u="none" strike="noStrike" kern="1200" cap="none" spc="0" normalizeH="0" baseline="0" noProof="0" dirty="0">
                <a:ln>
                  <a:noFill/>
                </a:ln>
                <a:effectLst/>
                <a:uLnTx/>
                <a:uFillTx/>
                <a:latin typeface="Arial"/>
                <a:cs typeface="Arial" charset="0"/>
              </a:rPr>
            </a:br>
            <a:endParaRPr kumimoji="0" lang="en-US" sz="900" b="1" i="0" u="none" strike="noStrike" kern="1200" cap="none" spc="0" normalizeH="0" baseline="0" noProof="0" dirty="0">
              <a:ln>
                <a:noFill/>
              </a:ln>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1900" b="1" u="none" strike="noStrike" kern="1200" cap="none" spc="0" normalizeH="0" baseline="0" noProof="0" dirty="0">
                <a:ln>
                  <a:noFill/>
                </a:ln>
                <a:effectLst/>
                <a:uLnTx/>
                <a:uFillTx/>
                <a:latin typeface="Arial"/>
                <a:cs typeface="Arial" charset="0"/>
              </a:rPr>
              <a:t>(formerly Data Science Experience)</a:t>
            </a:r>
            <a:br>
              <a:rPr kumimoji="0" lang="en-US" sz="1900" b="1" u="none" strike="noStrike" kern="1200" cap="none" spc="0" normalizeH="0" baseline="0" noProof="0" dirty="0">
                <a:ln>
                  <a:noFill/>
                </a:ln>
                <a:effectLst/>
                <a:uLnTx/>
                <a:uFillTx/>
                <a:latin typeface="Arial"/>
                <a:cs typeface="Arial" charset="0"/>
              </a:rPr>
            </a:br>
            <a:endParaRPr kumimoji="0" lang="en-US" sz="1900" b="1" u="none" strike="noStrike" kern="1200" cap="none" spc="0" normalizeH="0" baseline="0" noProof="0" dirty="0">
              <a:ln>
                <a:noFill/>
              </a:ln>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E5E"/>
                </a:solidFill>
                <a:effectLst/>
                <a:uLnTx/>
                <a:uFillTx/>
                <a:latin typeface="Arial"/>
                <a:cs typeface="Arial" charset="0"/>
              </a:rPr>
              <a:t/>
            </a:r>
            <a:br>
              <a:rPr kumimoji="0" lang="en-US" sz="2400" b="1" i="0" u="none" strike="noStrike" kern="1200" cap="none" spc="0" normalizeH="0" baseline="0" noProof="0" dirty="0">
                <a:ln>
                  <a:noFill/>
                </a:ln>
                <a:solidFill>
                  <a:srgbClr val="000E5E"/>
                </a:solidFill>
                <a:effectLst/>
                <a:uLnTx/>
                <a:uFillTx/>
                <a:latin typeface="Arial"/>
                <a:cs typeface="Arial" charset="0"/>
              </a:rPr>
            </a:br>
            <a:r>
              <a:rPr kumimoji="0" lang="en-US" sz="1600" b="1" i="1" u="none" strike="noStrike" kern="1200" cap="none" spc="0" normalizeH="0" baseline="0" noProof="0" dirty="0">
                <a:ln>
                  <a:noFill/>
                </a:ln>
                <a:solidFill>
                  <a:srgbClr val="000E5E"/>
                </a:solidFill>
                <a:effectLst/>
                <a:uLnTx/>
                <a:uFillTx/>
                <a:latin typeface="Arial"/>
                <a:cs typeface="Arial" charset="0"/>
              </a:rPr>
              <a:t>Simplified and Accelerated</a:t>
            </a:r>
            <a:r>
              <a:rPr kumimoji="0" lang="en-US" sz="1600" b="1" i="1" u="none" strike="noStrike" kern="1200" cap="none" spc="0" normalizeH="0" noProof="0" dirty="0">
                <a:ln>
                  <a:noFill/>
                </a:ln>
                <a:solidFill>
                  <a:srgbClr val="000E5E"/>
                </a:solidFill>
                <a:effectLst/>
                <a:uLnTx/>
                <a:uFillTx/>
                <a:latin typeface="Arial"/>
                <a:cs typeface="Arial" charset="0"/>
              </a:rPr>
              <a:t> Data Science Development and Deployment</a:t>
            </a:r>
            <a:r>
              <a:rPr kumimoji="0" lang="en-US" sz="2000" b="0" i="0" u="none" strike="noStrike" kern="1200" cap="none" spc="0" normalizeH="0" baseline="0" noProof="0" dirty="0">
                <a:ln>
                  <a:noFill/>
                </a:ln>
                <a:solidFill>
                  <a:srgbClr val="000000"/>
                </a:solidFill>
                <a:effectLst/>
                <a:uLnTx/>
                <a:uFillTx/>
                <a:latin typeface="Arial"/>
                <a:cs typeface="Arial" charset="0"/>
              </a:rPr>
              <a:t/>
            </a:r>
            <a:br>
              <a:rPr kumimoji="0" lang="en-US" sz="2000" b="0" i="0" u="none" strike="noStrike" kern="1200" cap="none" spc="0" normalizeH="0" baseline="0" noProof="0" dirty="0">
                <a:ln>
                  <a:noFill/>
                </a:ln>
                <a:solidFill>
                  <a:srgbClr val="000000"/>
                </a:solidFill>
                <a:effectLst/>
                <a:uLnTx/>
                <a:uFillTx/>
                <a:latin typeface="Arial"/>
                <a:cs typeface="Arial" charset="0"/>
              </a:rPr>
            </a:br>
            <a:endParaRPr kumimoji="0" lang="en-US" sz="2000" b="0" i="0" u="none" strike="noStrike" kern="1200" cap="none" spc="0" normalizeH="0" baseline="0" noProof="0" dirty="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cs typeface="Arial" charset="0"/>
              </a:rPr>
              <a:t>Seller Enablement Deck</a:t>
            </a:r>
            <a:r>
              <a:rPr kumimoji="0" lang="en-US" sz="2000" b="0" i="1" u="none" strike="noStrike" kern="1200" cap="none" spc="0" normalizeH="0" baseline="0" noProof="0" dirty="0">
                <a:ln>
                  <a:noFill/>
                </a:ln>
                <a:solidFill>
                  <a:srgbClr val="000000"/>
                </a:solidFill>
                <a:effectLst/>
                <a:uLnTx/>
                <a:uFillTx/>
                <a:latin typeface="Arial"/>
                <a:cs typeface="Arial" charset="0"/>
              </a:rPr>
              <a:t> </a:t>
            </a:r>
            <a:br>
              <a:rPr kumimoji="0" lang="en-US" sz="2000" b="0" i="1" u="none" strike="noStrike" kern="1200" cap="none" spc="0" normalizeH="0" baseline="0" noProof="0" dirty="0">
                <a:ln>
                  <a:noFill/>
                </a:ln>
                <a:solidFill>
                  <a:srgbClr val="000000"/>
                </a:solidFill>
                <a:effectLst/>
                <a:uLnTx/>
                <a:uFillTx/>
                <a:latin typeface="Arial"/>
                <a:cs typeface="Arial" charset="0"/>
              </a:rPr>
            </a:br>
            <a:r>
              <a:rPr kumimoji="0" lang="en-US" sz="2400" b="0" i="0" u="none" strike="noStrike" kern="1200" cap="none" spc="0" normalizeH="0" baseline="0" noProof="0" dirty="0">
                <a:ln>
                  <a:noFill/>
                </a:ln>
                <a:solidFill>
                  <a:srgbClr val="000000"/>
                </a:solidFill>
                <a:effectLst/>
                <a:uLnTx/>
                <a:uFillTx/>
                <a:latin typeface="Arial"/>
                <a:cs typeface="Arial" charset="0"/>
              </a:rPr>
              <a:t/>
            </a:r>
            <a:br>
              <a:rPr kumimoji="0" lang="en-US" sz="2400" b="0" i="0" u="none" strike="noStrike" kern="1200" cap="none" spc="0" normalizeH="0" baseline="0" noProof="0" dirty="0">
                <a:ln>
                  <a:noFill/>
                </a:ln>
                <a:solidFill>
                  <a:srgbClr val="000000"/>
                </a:solidFill>
                <a:effectLst/>
                <a:uLnTx/>
                <a:uFillTx/>
                <a:latin typeface="Arial"/>
                <a:cs typeface="Arial" charset="0"/>
              </a:rPr>
            </a:br>
            <a:r>
              <a:rPr kumimoji="0" lang="en-US" sz="2400" b="0" i="0" u="none" strike="noStrike" kern="1200" cap="none" spc="0" normalizeH="0" baseline="0" noProof="0" dirty="0">
                <a:ln>
                  <a:noFill/>
                </a:ln>
                <a:solidFill>
                  <a:srgbClr val="000000"/>
                </a:solidFill>
                <a:effectLst/>
                <a:uLnTx/>
                <a:uFillTx/>
                <a:latin typeface="Arial"/>
                <a:cs typeface="Arial" charset="0"/>
              </a:rPr>
              <a:t/>
            </a:r>
            <a:br>
              <a:rPr kumimoji="0" lang="en-US" sz="2400" b="0" i="0" u="none" strike="noStrike" kern="1200" cap="none" spc="0" normalizeH="0" baseline="0" noProof="0" dirty="0">
                <a:ln>
                  <a:noFill/>
                </a:ln>
                <a:solidFill>
                  <a:srgbClr val="000000"/>
                </a:solidFill>
                <a:effectLst/>
                <a:uLnTx/>
                <a:uFillTx/>
                <a:latin typeface="Arial"/>
                <a:cs typeface="Arial" charset="0"/>
              </a:rPr>
            </a:br>
            <a:r>
              <a:rPr kumimoji="0" lang="en-US" sz="2400" b="0" i="0" u="none" strike="noStrike" kern="1200" cap="none" spc="0" normalizeH="0" baseline="0" noProof="0" dirty="0">
                <a:ln>
                  <a:noFill/>
                </a:ln>
                <a:solidFill>
                  <a:srgbClr val="000000"/>
                </a:solidFill>
                <a:effectLst/>
                <a:uLnTx/>
                <a:uFillTx/>
                <a:latin typeface="Arial"/>
                <a:cs typeface="Arial" charset="0"/>
              </a:rPr>
              <a:t/>
            </a:r>
            <a:br>
              <a:rPr kumimoji="0" lang="en-US" sz="2400" b="0" i="0" u="none" strike="noStrike" kern="1200" cap="none" spc="0" normalizeH="0" baseline="0" noProof="0" dirty="0">
                <a:ln>
                  <a:noFill/>
                </a:ln>
                <a:solidFill>
                  <a:srgbClr val="000000"/>
                </a:solidFill>
                <a:effectLst/>
                <a:uLnTx/>
                <a:uFillTx/>
                <a:latin typeface="Arial"/>
                <a:cs typeface="Arial" charset="0"/>
              </a:rPr>
            </a:br>
            <a:r>
              <a:rPr kumimoji="0" lang="en-US" sz="2400" b="0" i="0" u="none" strike="noStrike" kern="1200" cap="none" spc="0" normalizeH="0" baseline="0" noProof="0" dirty="0">
                <a:ln>
                  <a:noFill/>
                </a:ln>
                <a:solidFill>
                  <a:srgbClr val="000000"/>
                </a:solidFill>
                <a:effectLst/>
                <a:uLnTx/>
                <a:uFillTx/>
                <a:latin typeface="Arial"/>
                <a:cs typeface="Arial" charset="0"/>
              </a:rPr>
              <a:t/>
            </a:r>
            <a:br>
              <a:rPr kumimoji="0" lang="en-US" sz="2400" b="0" i="0" u="none" strike="noStrike" kern="1200" cap="none" spc="0" normalizeH="0" baseline="0" noProof="0" dirty="0">
                <a:ln>
                  <a:noFill/>
                </a:ln>
                <a:solidFill>
                  <a:srgbClr val="000000"/>
                </a:solidFill>
                <a:effectLst/>
                <a:uLnTx/>
                <a:uFillTx/>
                <a:latin typeface="Arial"/>
                <a:cs typeface="Arial" charset="0"/>
              </a:rPr>
            </a:br>
            <a:endParaRPr kumimoji="0" lang="en-US" sz="2400" b="0" i="1" u="none" strike="noStrike" kern="1200" cap="none" spc="0" normalizeH="0" baseline="0" noProof="0" dirty="0">
              <a:ln>
                <a:noFill/>
              </a:ln>
              <a:solidFill>
                <a:srgbClr val="000000"/>
              </a:solidFill>
              <a:effectLst/>
              <a:uLnTx/>
              <a:uFillTx/>
              <a:latin typeface="Arial"/>
              <a:cs typeface="Arial" charset="0"/>
            </a:endParaRPr>
          </a:p>
        </p:txBody>
      </p:sp>
      <p:cxnSp>
        <p:nvCxnSpPr>
          <p:cNvPr id="22" name="Straight Connector 21">
            <a:extLst>
              <a:ext uri="{FF2B5EF4-FFF2-40B4-BE49-F238E27FC236}">
                <a16:creationId xmlns:a16="http://schemas.microsoft.com/office/drawing/2014/main" xmlns="" id="{B39E1121-C232-2B4E-8F93-290F3B111A7D}"/>
              </a:ext>
            </a:extLst>
          </p:cNvPr>
          <p:cNvCxnSpPr>
            <a:cxnSpLocks/>
          </p:cNvCxnSpPr>
          <p:nvPr/>
        </p:nvCxnSpPr>
        <p:spPr>
          <a:xfrm>
            <a:off x="261777" y="1813878"/>
            <a:ext cx="4057754" cy="0"/>
          </a:xfrm>
          <a:prstGeom prst="line">
            <a:avLst/>
          </a:prstGeom>
          <a:noFill/>
          <a:ln w="28575" cap="flat" cmpd="sng" algn="ctr">
            <a:solidFill>
              <a:srgbClr val="000E5E"/>
            </a:solidFill>
            <a:prstDash val="solid"/>
          </a:ln>
          <a:effectLst>
            <a:outerShdw blurRad="40000" dist="20000" dir="5400000" rotWithShape="0">
              <a:srgbClr val="000000">
                <a:alpha val="38000"/>
              </a:srgbClr>
            </a:outerShdw>
          </a:effectLst>
        </p:spPr>
      </p:cxnSp>
      <p:sp>
        <p:nvSpPr>
          <p:cNvPr id="23" name="TextBox 22"/>
          <p:cNvSpPr txBox="1"/>
          <p:nvPr/>
        </p:nvSpPr>
        <p:spPr>
          <a:xfrm>
            <a:off x="195928" y="4496259"/>
            <a:ext cx="4123603" cy="461665"/>
          </a:xfrm>
          <a:prstGeom prst="rect">
            <a:avLst/>
          </a:prstGeom>
          <a:noFill/>
        </p:spPr>
        <p:txBody>
          <a:bodyPr wrap="square" rtlCol="0">
            <a:spAutoFit/>
          </a:bodyPr>
          <a:lstStyle/>
          <a:p>
            <a:pPr defTabSz="914400">
              <a:defRPr/>
            </a:pPr>
            <a:r>
              <a:rPr lang="en-US" sz="1200" kern="0" dirty="0">
                <a:solidFill>
                  <a:srgbClr val="000000"/>
                </a:solidFill>
              </a:rPr>
              <a:t>Kelly Schlamb (</a:t>
            </a:r>
            <a:r>
              <a:rPr lang="en-US" sz="1200" kern="0" dirty="0">
                <a:solidFill>
                  <a:srgbClr val="000000"/>
                </a:solidFill>
                <a:hlinkClick r:id="rId4"/>
              </a:rPr>
              <a:t>kschlamb@ca.ibm.com</a:t>
            </a:r>
            <a:r>
              <a:rPr lang="en-US" sz="1200" kern="0" dirty="0">
                <a:solidFill>
                  <a:srgbClr val="000000"/>
                </a:solidFill>
              </a:rPr>
              <a:t>)</a:t>
            </a:r>
          </a:p>
          <a:p>
            <a:pPr defTabSz="914400">
              <a:defRPr/>
            </a:pPr>
            <a:r>
              <a:rPr lang="en-US" sz="1200" kern="0" dirty="0">
                <a:solidFill>
                  <a:srgbClr val="000000"/>
                </a:solidFill>
              </a:rPr>
              <a:t>Keshav Ranganathan (</a:t>
            </a:r>
            <a:r>
              <a:rPr lang="en-US" sz="1200" kern="0" dirty="0">
                <a:solidFill>
                  <a:srgbClr val="000000"/>
                </a:solidFill>
                <a:hlinkClick r:id="rId5"/>
              </a:rPr>
              <a:t>keshav@us.ibm.com</a:t>
            </a:r>
            <a:r>
              <a:rPr lang="en-US" sz="1200" kern="0" dirty="0">
                <a:solidFill>
                  <a:srgbClr val="000000"/>
                </a:solidFill>
              </a:rPr>
              <a:t>)</a:t>
            </a: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16814" y="3086656"/>
            <a:ext cx="2494721" cy="1712244"/>
          </a:xfrm>
          <a:prstGeom prst="rect">
            <a:avLst/>
          </a:prstGeom>
        </p:spPr>
      </p:pic>
      <p:grpSp>
        <p:nvGrpSpPr>
          <p:cNvPr id="6" name="Group 5"/>
          <p:cNvGrpSpPr/>
          <p:nvPr/>
        </p:nvGrpSpPr>
        <p:grpSpPr>
          <a:xfrm>
            <a:off x="5442568" y="543001"/>
            <a:ext cx="2843212" cy="1222494"/>
            <a:chOff x="5412751" y="682147"/>
            <a:chExt cx="2843212" cy="1222494"/>
          </a:xfrm>
        </p:grpSpPr>
        <p:pic>
          <p:nvPicPr>
            <p:cNvPr id="27" name="Picture 2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9813" y="682147"/>
              <a:ext cx="1916740" cy="814168"/>
            </a:xfrm>
            <a:prstGeom prst="rect">
              <a:avLst/>
            </a:prstGeom>
          </p:spPr>
        </p:pic>
        <p:sp>
          <p:nvSpPr>
            <p:cNvPr id="28" name="TextBox 27"/>
            <p:cNvSpPr txBox="1"/>
            <p:nvPr/>
          </p:nvSpPr>
          <p:spPr>
            <a:xfrm>
              <a:off x="5412751" y="1566087"/>
              <a:ext cx="2843212" cy="338554"/>
            </a:xfrm>
            <a:prstGeom prst="rect">
              <a:avLst/>
            </a:prstGeom>
            <a:noFill/>
          </p:spPr>
          <p:txBody>
            <a:bodyPr wrap="square" rtlCol="0">
              <a:spAutoFit/>
            </a:bodyPr>
            <a:lstStyle/>
            <a:p>
              <a:pPr algn="ctr"/>
              <a:r>
                <a:rPr lang="en-US" sz="1600" b="1" dirty="0">
                  <a:solidFill>
                    <a:srgbClr val="35D4C7"/>
                  </a:solidFill>
                  <a:latin typeface="Helvetica Neue Light" charset="0"/>
                  <a:ea typeface="Helvetica Neue Light" charset="0"/>
                  <a:cs typeface="Helvetica Neue Light" charset="0"/>
                </a:rPr>
                <a:t>Watson Studio Local</a:t>
              </a:r>
            </a:p>
          </p:txBody>
        </p:sp>
      </p:grpSp>
    </p:spTree>
    <p:extLst>
      <p:ext uri="{BB962C8B-B14F-4D97-AF65-F5344CB8AC3E}">
        <p14:creationId xmlns:p14="http://schemas.microsoft.com/office/powerpoint/2010/main" val="4181063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0040" y="2110085"/>
            <a:ext cx="6803923" cy="461665"/>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Market Trends &amp; Opportunities</a:t>
            </a:r>
          </a:p>
        </p:txBody>
      </p:sp>
    </p:spTree>
    <p:extLst>
      <p:ext uri="{BB962C8B-B14F-4D97-AF65-F5344CB8AC3E}">
        <p14:creationId xmlns:p14="http://schemas.microsoft.com/office/powerpoint/2010/main" val="365096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10" name="Rectangle 9"/>
          <p:cNvSpPr/>
          <p:nvPr/>
        </p:nvSpPr>
        <p:spPr>
          <a:xfrm>
            <a:off x="0" y="0"/>
            <a:ext cx="9144000" cy="5143500"/>
          </a:xfrm>
          <a:prstGeom prst="rect">
            <a:avLst/>
          </a:prstGeom>
          <a:gradFill flip="none" rotWithShape="1">
            <a:gsLst>
              <a:gs pos="0">
                <a:schemeClr val="accent2">
                  <a:lumMod val="0"/>
                  <a:lumOff val="100000"/>
                  <a:alpha val="0"/>
                </a:schemeClr>
              </a:gs>
              <a:gs pos="52000">
                <a:schemeClr val="accent2">
                  <a:lumMod val="0"/>
                  <a:lumOff val="100000"/>
                  <a:alpha val="70000"/>
                </a:schemeClr>
              </a:gs>
              <a:gs pos="77000">
                <a:srgbClr val="FFFFFF">
                  <a:alpha val="94000"/>
                </a:srgbClr>
              </a:gs>
              <a:gs pos="100000">
                <a:schemeClr val="bg2"/>
              </a:gs>
            </a:gsLst>
            <a:lin ang="0" scaled="1"/>
            <a:tileRect/>
          </a:gra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11" name="TextBox 10"/>
          <p:cNvSpPr txBox="1"/>
          <p:nvPr/>
        </p:nvSpPr>
        <p:spPr>
          <a:xfrm>
            <a:off x="4153363" y="456939"/>
            <a:ext cx="4660133" cy="1292662"/>
          </a:xfrm>
          <a:prstGeom prst="rect">
            <a:avLst/>
          </a:prstGeom>
          <a:noFill/>
        </p:spPr>
        <p:txBody>
          <a:bodyPr wrap="square" rtlCol="0">
            <a:spAutoFit/>
          </a:bodyPr>
          <a:lstStyle/>
          <a:p>
            <a:pPr algn="r"/>
            <a:r>
              <a:rPr lang="en-US" sz="2400" b="1" dirty="0">
                <a:effectLst>
                  <a:glow rad="952500">
                    <a:schemeClr val="bg2">
                      <a:alpha val="62000"/>
                    </a:schemeClr>
                  </a:glow>
                </a:effectLst>
                <a:latin typeface="Calibri" panose="020F0502020204030204" pitchFamily="34" charset="0"/>
              </a:rPr>
              <a:t>Data scientists are in high demand</a:t>
            </a:r>
          </a:p>
          <a:p>
            <a:pPr algn="r">
              <a:spcBef>
                <a:spcPts val="1200"/>
              </a:spcBef>
            </a:pPr>
            <a:r>
              <a:rPr lang="en-US" sz="2200" i="1" dirty="0">
                <a:effectLst>
                  <a:glow rad="952500">
                    <a:schemeClr val="bg2">
                      <a:alpha val="62000"/>
                    </a:schemeClr>
                  </a:glow>
                </a:effectLst>
                <a:latin typeface="Calibri" panose="020F0502020204030204" pitchFamily="34" charset="0"/>
              </a:rPr>
              <a:t>The right tools are needed to</a:t>
            </a:r>
            <a:br>
              <a:rPr lang="en-US" sz="2200" i="1" dirty="0">
                <a:effectLst>
                  <a:glow rad="952500">
                    <a:schemeClr val="bg2">
                      <a:alpha val="62000"/>
                    </a:schemeClr>
                  </a:glow>
                </a:effectLst>
                <a:latin typeface="Calibri" panose="020F0502020204030204" pitchFamily="34" charset="0"/>
              </a:rPr>
            </a:br>
            <a:r>
              <a:rPr lang="en-US" sz="2200" i="1" dirty="0">
                <a:effectLst>
                  <a:glow rad="952500">
                    <a:schemeClr val="bg2">
                      <a:alpha val="62000"/>
                    </a:schemeClr>
                  </a:glow>
                </a:effectLst>
                <a:latin typeface="Calibri" panose="020F0502020204030204" pitchFamily="34" charset="0"/>
              </a:rPr>
              <a:t>maximize their productivity</a:t>
            </a:r>
          </a:p>
        </p:txBody>
      </p:sp>
      <p:sp>
        <p:nvSpPr>
          <p:cNvPr id="12" name="TextBox 11"/>
          <p:cNvSpPr txBox="1"/>
          <p:nvPr/>
        </p:nvSpPr>
        <p:spPr>
          <a:xfrm>
            <a:off x="5700001" y="3989140"/>
            <a:ext cx="3261001" cy="646331"/>
          </a:xfrm>
          <a:prstGeom prst="rect">
            <a:avLst/>
          </a:prstGeom>
          <a:noFill/>
        </p:spPr>
        <p:txBody>
          <a:bodyPr wrap="square" rtlCol="0">
            <a:spAutoFit/>
          </a:bodyPr>
          <a:lstStyle/>
          <a:p>
            <a:pPr algn="r"/>
            <a:r>
              <a:rPr lang="en-US" sz="1800" dirty="0">
                <a:latin typeface="Calibri" panose="020F0502020204030204" pitchFamily="34" charset="0"/>
              </a:rPr>
              <a:t>Estimated shortage of 250,000</a:t>
            </a:r>
            <a:br>
              <a:rPr lang="en-US" sz="1800" dirty="0">
                <a:latin typeface="Calibri" panose="020F0502020204030204" pitchFamily="34" charset="0"/>
              </a:rPr>
            </a:br>
            <a:r>
              <a:rPr lang="en-US" sz="1800" dirty="0">
                <a:latin typeface="Calibri" panose="020F0502020204030204" pitchFamily="34" charset="0"/>
              </a:rPr>
              <a:t>Data scientists in the US by 2024</a:t>
            </a:r>
          </a:p>
        </p:txBody>
      </p:sp>
      <p:sp>
        <p:nvSpPr>
          <p:cNvPr id="14" name="TextBox 13"/>
          <p:cNvSpPr txBox="1"/>
          <p:nvPr/>
        </p:nvSpPr>
        <p:spPr>
          <a:xfrm>
            <a:off x="5369496" y="3053518"/>
            <a:ext cx="3591507" cy="646331"/>
          </a:xfrm>
          <a:prstGeom prst="rect">
            <a:avLst/>
          </a:prstGeom>
          <a:noFill/>
        </p:spPr>
        <p:txBody>
          <a:bodyPr wrap="square" rtlCol="0">
            <a:spAutoFit/>
          </a:bodyPr>
          <a:lstStyle/>
          <a:p>
            <a:pPr algn="r"/>
            <a:r>
              <a:rPr lang="en-US" sz="1800" dirty="0">
                <a:latin typeface="Calibri" panose="020F0502020204030204" pitchFamily="34" charset="0"/>
              </a:rPr>
              <a:t>Data scientist job postings rose 75%</a:t>
            </a:r>
            <a:br>
              <a:rPr lang="en-US" sz="1800" dirty="0">
                <a:latin typeface="Calibri" panose="020F0502020204030204" pitchFamily="34" charset="0"/>
              </a:rPr>
            </a:br>
            <a:r>
              <a:rPr lang="en-US" sz="1800" dirty="0">
                <a:latin typeface="Calibri" panose="020F0502020204030204" pitchFamily="34" charset="0"/>
              </a:rPr>
              <a:t>from January 2015 to January 2018</a:t>
            </a:r>
          </a:p>
        </p:txBody>
      </p:sp>
      <p:sp>
        <p:nvSpPr>
          <p:cNvPr id="15" name="TextBox 14"/>
          <p:cNvSpPr txBox="1"/>
          <p:nvPr/>
        </p:nvSpPr>
        <p:spPr>
          <a:xfrm>
            <a:off x="6427115" y="2164771"/>
            <a:ext cx="2533888" cy="646331"/>
          </a:xfrm>
          <a:prstGeom prst="rect">
            <a:avLst/>
          </a:prstGeom>
          <a:noFill/>
        </p:spPr>
        <p:txBody>
          <a:bodyPr wrap="square" rtlCol="0">
            <a:spAutoFit/>
          </a:bodyPr>
          <a:lstStyle/>
          <a:p>
            <a:pPr algn="r"/>
            <a:r>
              <a:rPr lang="en-US" sz="1800" dirty="0">
                <a:latin typeface="Calibri" panose="020F0502020204030204" pitchFamily="34" charset="0"/>
              </a:rPr>
              <a:t>Data scientist roles have grown 650% since 2012</a:t>
            </a:r>
          </a:p>
        </p:txBody>
      </p:sp>
      <p:pic>
        <p:nvPicPr>
          <p:cNvPr id="16"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04019" y="4042385"/>
            <a:ext cx="2284625" cy="533079"/>
          </a:xfrm>
          <a:prstGeom prst="rect">
            <a:avLst/>
          </a:prstGeom>
        </p:spPr>
      </p:pic>
      <p:pic>
        <p:nvPicPr>
          <p:cNvPr id="17" name="Picture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4592" y="3154862"/>
            <a:ext cx="1256290" cy="325415"/>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22678" y="2255324"/>
            <a:ext cx="2015969" cy="465224"/>
          </a:xfrm>
          <a:prstGeom prst="rect">
            <a:avLst/>
          </a:prstGeom>
        </p:spPr>
      </p:pic>
    </p:spTree>
    <p:extLst>
      <p:ext uri="{BB962C8B-B14F-4D97-AF65-F5344CB8AC3E}">
        <p14:creationId xmlns:p14="http://schemas.microsoft.com/office/powerpoint/2010/main" val="38912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018"/>
            <a:ext cx="9144000" cy="5154517"/>
          </a:xfrm>
          <a:prstGeom prst="rect">
            <a:avLst/>
          </a:prstGeom>
        </p:spPr>
      </p:pic>
      <p:sp>
        <p:nvSpPr>
          <p:cNvPr id="2" name="Rectangle 1"/>
          <p:cNvSpPr/>
          <p:nvPr/>
        </p:nvSpPr>
        <p:spPr>
          <a:xfrm>
            <a:off x="363556" y="438840"/>
            <a:ext cx="2148289" cy="1509311"/>
          </a:xfrm>
          <a:prstGeom prst="rect">
            <a:avLst/>
          </a:prstGeom>
          <a:solidFill>
            <a:schemeClr val="tx1"/>
          </a:solidFill>
          <a:ln w="76200">
            <a:solidFill>
              <a:schemeClr val="bg2"/>
            </a:solidFill>
          </a:ln>
        </p:spPr>
        <p:txBody>
          <a:bodyPr wrap="square" lIns="91440" tIns="0" rIns="91440" bIns="0" rtlCol="0" anchor="ctr">
            <a:noAutofit/>
          </a:bodyPr>
          <a:lstStyle/>
          <a:p>
            <a:pPr algn="ctr"/>
            <a:r>
              <a:rPr lang="en-US" sz="1800" b="1" dirty="0">
                <a:solidFill>
                  <a:schemeClr val="accent2">
                    <a:lumMod val="60000"/>
                    <a:lumOff val="40000"/>
                  </a:schemeClr>
                </a:solidFill>
                <a:cs typeface="Arial"/>
              </a:rPr>
              <a:t>88%</a:t>
            </a:r>
            <a:r>
              <a:rPr lang="en-US" sz="1400" b="1" dirty="0">
                <a:solidFill>
                  <a:srgbClr val="FFFFFF"/>
                </a:solidFill>
                <a:cs typeface="Arial"/>
              </a:rPr>
              <a:t> of Insight Leaders use a data science platform</a:t>
            </a:r>
            <a:br>
              <a:rPr lang="en-US" sz="1400" b="1" dirty="0">
                <a:solidFill>
                  <a:srgbClr val="FFFFFF"/>
                </a:solidFill>
                <a:cs typeface="Arial"/>
              </a:rPr>
            </a:br>
            <a:r>
              <a:rPr lang="en-US" sz="1400" b="1" dirty="0">
                <a:solidFill>
                  <a:srgbClr val="FFFFFF"/>
                </a:solidFill>
                <a:cs typeface="Arial"/>
              </a:rPr>
              <a:t>to </a:t>
            </a:r>
            <a:r>
              <a:rPr lang="en-US" sz="1400" b="1" dirty="0">
                <a:solidFill>
                  <a:schemeClr val="accent2">
                    <a:lumMod val="60000"/>
                    <a:lumOff val="40000"/>
                  </a:schemeClr>
                </a:solidFill>
                <a:cs typeface="Arial"/>
              </a:rPr>
              <a:t>overcome tool sprawl and put insights into action</a:t>
            </a:r>
          </a:p>
        </p:txBody>
      </p:sp>
      <p:sp>
        <p:nvSpPr>
          <p:cNvPr id="4" name="Rectangle 3"/>
          <p:cNvSpPr/>
          <p:nvPr/>
        </p:nvSpPr>
        <p:spPr>
          <a:xfrm>
            <a:off x="6630319" y="438839"/>
            <a:ext cx="2148289" cy="1509311"/>
          </a:xfrm>
          <a:prstGeom prst="rect">
            <a:avLst/>
          </a:prstGeom>
          <a:solidFill>
            <a:schemeClr val="tx1"/>
          </a:solidFill>
          <a:ln w="76200">
            <a:solidFill>
              <a:schemeClr val="bg2"/>
            </a:solidFill>
          </a:ln>
        </p:spPr>
        <p:txBody>
          <a:bodyPr wrap="square" lIns="91440" tIns="0" rIns="91440" bIns="0" rtlCol="0" anchor="ctr">
            <a:noAutofit/>
          </a:bodyPr>
          <a:lstStyle/>
          <a:p>
            <a:pPr algn="ctr"/>
            <a:r>
              <a:rPr lang="en-US" sz="1800" b="1" dirty="0">
                <a:solidFill>
                  <a:schemeClr val="accent2">
                    <a:lumMod val="60000"/>
                    <a:lumOff val="40000"/>
                  </a:schemeClr>
                </a:solidFill>
                <a:latin typeface="Arial"/>
                <a:cs typeface="Arial"/>
              </a:rPr>
              <a:t>46%</a:t>
            </a:r>
            <a:r>
              <a:rPr lang="en-US" sz="1400" b="1" dirty="0">
                <a:solidFill>
                  <a:srgbClr val="FFFFFF"/>
                </a:solidFill>
                <a:latin typeface="Arial"/>
                <a:cs typeface="Arial"/>
              </a:rPr>
              <a:t> of organizations </a:t>
            </a:r>
            <a:r>
              <a:rPr lang="en-US" sz="1400" b="1" dirty="0">
                <a:solidFill>
                  <a:schemeClr val="accent2">
                    <a:lumMod val="60000"/>
                    <a:lumOff val="40000"/>
                  </a:schemeClr>
                </a:solidFill>
                <a:latin typeface="Arial"/>
                <a:cs typeface="Arial"/>
              </a:rPr>
              <a:t>lack an integrated approach</a:t>
            </a:r>
            <a:r>
              <a:rPr lang="en-US" sz="1400" b="1" dirty="0">
                <a:solidFill>
                  <a:srgbClr val="FFFFFF"/>
                </a:solidFill>
                <a:latin typeface="Arial"/>
                <a:cs typeface="Arial"/>
              </a:rPr>
              <a:t> to their</a:t>
            </a:r>
            <a:br>
              <a:rPr lang="en-US" sz="1400" b="1" dirty="0">
                <a:solidFill>
                  <a:srgbClr val="FFFFFF"/>
                </a:solidFill>
                <a:latin typeface="Arial"/>
                <a:cs typeface="Arial"/>
              </a:rPr>
            </a:br>
            <a:r>
              <a:rPr lang="en-US" sz="1400" b="1" dirty="0">
                <a:solidFill>
                  <a:srgbClr val="FFFFFF"/>
                </a:solidFill>
                <a:latin typeface="Arial"/>
                <a:cs typeface="Arial"/>
              </a:rPr>
              <a:t>data science technology stack</a:t>
            </a:r>
          </a:p>
        </p:txBody>
      </p:sp>
      <p:sp>
        <p:nvSpPr>
          <p:cNvPr id="5" name="Rectangle 4"/>
          <p:cNvSpPr/>
          <p:nvPr/>
        </p:nvSpPr>
        <p:spPr>
          <a:xfrm>
            <a:off x="6850656" y="2662415"/>
            <a:ext cx="2148289" cy="1509311"/>
          </a:xfrm>
          <a:prstGeom prst="rect">
            <a:avLst/>
          </a:prstGeom>
          <a:solidFill>
            <a:schemeClr val="tx1"/>
          </a:solidFill>
          <a:ln w="76200">
            <a:solidFill>
              <a:schemeClr val="bg2"/>
            </a:solidFill>
          </a:ln>
        </p:spPr>
        <p:txBody>
          <a:bodyPr wrap="square" lIns="91440" tIns="0" rIns="91440" bIns="0" rtlCol="0" anchor="ctr">
            <a:noAutofit/>
          </a:bodyPr>
          <a:lstStyle/>
          <a:p>
            <a:pPr algn="ctr"/>
            <a:r>
              <a:rPr lang="en-US" sz="1400" b="1" dirty="0">
                <a:solidFill>
                  <a:srgbClr val="FFFFFF"/>
                </a:solidFill>
                <a:cs typeface="Arial"/>
              </a:rPr>
              <a:t>Data Science Platform </a:t>
            </a:r>
            <a:r>
              <a:rPr lang="en-US" sz="1400" b="1" dirty="0">
                <a:solidFill>
                  <a:schemeClr val="accent2">
                    <a:lumMod val="60000"/>
                    <a:lumOff val="40000"/>
                  </a:schemeClr>
                </a:solidFill>
                <a:cs typeface="Arial"/>
              </a:rPr>
              <a:t>market estimated to grow to </a:t>
            </a:r>
            <a:r>
              <a:rPr lang="en-US" sz="1800" b="1" dirty="0">
                <a:solidFill>
                  <a:schemeClr val="accent2">
                    <a:lumMod val="60000"/>
                    <a:lumOff val="40000"/>
                  </a:schemeClr>
                </a:solidFill>
                <a:cs typeface="Arial"/>
              </a:rPr>
              <a:t>$128.21B</a:t>
            </a:r>
            <a:r>
              <a:rPr lang="en-US" sz="1400" b="1" dirty="0">
                <a:solidFill>
                  <a:srgbClr val="FFFFFF"/>
                </a:solidFill>
                <a:cs typeface="Arial"/>
              </a:rPr>
              <a:t/>
            </a:r>
            <a:br>
              <a:rPr lang="en-US" sz="1400" b="1" dirty="0">
                <a:solidFill>
                  <a:srgbClr val="FFFFFF"/>
                </a:solidFill>
                <a:cs typeface="Arial"/>
              </a:rPr>
            </a:br>
            <a:r>
              <a:rPr lang="en-US" sz="1400" b="1" dirty="0">
                <a:solidFill>
                  <a:srgbClr val="FFFFFF"/>
                </a:solidFill>
                <a:cs typeface="Arial"/>
              </a:rPr>
              <a:t>by 2022 (CAGR 36.5%)</a:t>
            </a:r>
          </a:p>
        </p:txBody>
      </p:sp>
      <p:sp>
        <p:nvSpPr>
          <p:cNvPr id="7" name="Rectangle 6"/>
          <p:cNvSpPr/>
          <p:nvPr/>
        </p:nvSpPr>
        <p:spPr>
          <a:xfrm>
            <a:off x="147810" y="2661725"/>
            <a:ext cx="2148289" cy="1509311"/>
          </a:xfrm>
          <a:prstGeom prst="rect">
            <a:avLst/>
          </a:prstGeom>
          <a:solidFill>
            <a:schemeClr val="tx1"/>
          </a:solidFill>
          <a:ln w="76200">
            <a:solidFill>
              <a:schemeClr val="bg2"/>
            </a:solidFill>
          </a:ln>
        </p:spPr>
        <p:txBody>
          <a:bodyPr wrap="square" lIns="91440" tIns="0" rIns="91440" bIns="0" rtlCol="0" anchor="ctr">
            <a:noAutofit/>
          </a:bodyPr>
          <a:lstStyle/>
          <a:p>
            <a:pPr algn="ctr"/>
            <a:r>
              <a:rPr lang="en-US" sz="1400" b="1" dirty="0">
                <a:solidFill>
                  <a:schemeClr val="accent2">
                    <a:lumMod val="60000"/>
                    <a:lumOff val="40000"/>
                  </a:schemeClr>
                </a:solidFill>
                <a:latin typeface="Arial"/>
                <a:cs typeface="Arial"/>
              </a:rPr>
              <a:t>Adoption of a single data science platform</a:t>
            </a:r>
            <a:r>
              <a:rPr lang="en-US" sz="1400" b="1" dirty="0">
                <a:solidFill>
                  <a:schemeClr val="bg2"/>
                </a:solidFill>
                <a:latin typeface="Arial"/>
                <a:cs typeface="Arial"/>
              </a:rPr>
              <a:t> rising to </a:t>
            </a:r>
            <a:r>
              <a:rPr lang="en-US" sz="1800" b="1" dirty="0">
                <a:solidFill>
                  <a:schemeClr val="accent2">
                    <a:lumMod val="60000"/>
                    <a:lumOff val="40000"/>
                  </a:schemeClr>
                </a:solidFill>
                <a:latin typeface="Arial"/>
                <a:cs typeface="Arial"/>
              </a:rPr>
              <a:t>69%</a:t>
            </a:r>
            <a:r>
              <a:rPr lang="en-US" sz="1400" b="1" dirty="0">
                <a:solidFill>
                  <a:srgbClr val="FFFFFF"/>
                </a:solidFill>
                <a:latin typeface="Arial"/>
                <a:cs typeface="Arial"/>
              </a:rPr>
              <a:t> within next two years</a:t>
            </a:r>
          </a:p>
        </p:txBody>
      </p:sp>
      <p:sp>
        <p:nvSpPr>
          <p:cNvPr id="3" name="TextBox 2"/>
          <p:cNvSpPr txBox="1"/>
          <p:nvPr/>
        </p:nvSpPr>
        <p:spPr>
          <a:xfrm>
            <a:off x="2677100" y="374575"/>
            <a:ext cx="3811837" cy="830997"/>
          </a:xfrm>
          <a:prstGeom prst="rect">
            <a:avLst/>
          </a:prstGeom>
          <a:noFill/>
        </p:spPr>
        <p:txBody>
          <a:bodyPr wrap="square" rtlCol="0">
            <a:spAutoFit/>
          </a:bodyPr>
          <a:lstStyle/>
          <a:p>
            <a:pPr algn="ctr"/>
            <a:r>
              <a:rPr lang="en-US" sz="2400" b="1" dirty="0">
                <a:effectLst>
                  <a:glow rad="444500">
                    <a:schemeClr val="bg2">
                      <a:alpha val="75000"/>
                    </a:schemeClr>
                  </a:glow>
                </a:effectLst>
              </a:rPr>
              <a:t>Data Science Platform</a:t>
            </a:r>
          </a:p>
          <a:p>
            <a:pPr algn="ctr"/>
            <a:r>
              <a:rPr lang="en-US" sz="2400" b="1" dirty="0">
                <a:effectLst>
                  <a:glow rad="444500">
                    <a:schemeClr val="bg2">
                      <a:alpha val="75000"/>
                    </a:schemeClr>
                  </a:glow>
                </a:effectLst>
              </a:rPr>
              <a:t>Market and Trends</a:t>
            </a:r>
          </a:p>
        </p:txBody>
      </p:sp>
    </p:spTree>
    <p:extLst>
      <p:ext uri="{BB962C8B-B14F-4D97-AF65-F5344CB8AC3E}">
        <p14:creationId xmlns:p14="http://schemas.microsoft.com/office/powerpoint/2010/main" val="74032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xmlns="" id="{BE013C5F-C262-E040-8BD0-5F344AADDF3D}"/>
              </a:ext>
            </a:extLst>
          </p:cNvPr>
          <p:cNvSpPr txBox="1"/>
          <p:nvPr/>
        </p:nvSpPr>
        <p:spPr>
          <a:xfrm>
            <a:off x="553769" y="1909208"/>
            <a:ext cx="2470869" cy="784830"/>
          </a:xfrm>
          <a:prstGeom prst="rect">
            <a:avLst/>
          </a:prstGeom>
          <a:noFill/>
        </p:spPr>
        <p:txBody>
          <a:bodyPr wrap="none" rtlCol="0">
            <a:spAutoFit/>
          </a:bodyPr>
          <a:lstStyle/>
          <a:p>
            <a:pPr defTabSz="514350"/>
            <a:r>
              <a:rPr lang="en-US" sz="1400" b="1" dirty="0">
                <a:latin typeface="Arial"/>
                <a:ea typeface="Calibri"/>
                <a:cs typeface="Calibri"/>
              </a:rPr>
              <a:t>Explore at Scale</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Scale-out on-demand</a:t>
            </a:r>
          </a:p>
          <a:p>
            <a:pPr marL="214313" indent="-214313" defTabSz="514350">
              <a:buFont typeface="Arial" charset="0"/>
              <a:buChar char="•"/>
            </a:pPr>
            <a:r>
              <a:rPr lang="en-US" sz="1200" dirty="0">
                <a:latin typeface="Arial"/>
                <a:ea typeface="Calibri"/>
                <a:cs typeface="Calibri"/>
              </a:rPr>
              <a:t>No Dev-ops/engineering setup</a:t>
            </a:r>
          </a:p>
        </p:txBody>
      </p:sp>
      <p:sp>
        <p:nvSpPr>
          <p:cNvPr id="86" name="TextBox 85">
            <a:extLst>
              <a:ext uri="{FF2B5EF4-FFF2-40B4-BE49-F238E27FC236}">
                <a16:creationId xmlns:a16="http://schemas.microsoft.com/office/drawing/2014/main" xmlns="" id="{F26C4057-89F3-2A44-ACE0-46CD75351DB4}"/>
              </a:ext>
            </a:extLst>
          </p:cNvPr>
          <p:cNvSpPr txBox="1"/>
          <p:nvPr/>
        </p:nvSpPr>
        <p:spPr>
          <a:xfrm>
            <a:off x="553768" y="2821497"/>
            <a:ext cx="2107790" cy="784830"/>
          </a:xfrm>
          <a:prstGeom prst="rect">
            <a:avLst/>
          </a:prstGeom>
          <a:noFill/>
        </p:spPr>
        <p:txBody>
          <a:bodyPr wrap="square" rtlCol="0">
            <a:spAutoFit/>
          </a:bodyPr>
          <a:lstStyle/>
          <a:p>
            <a:pPr defTabSz="514350"/>
            <a:r>
              <a:rPr lang="en-US" sz="1400" b="1" dirty="0">
                <a:latin typeface="Arial"/>
                <a:ea typeface="Calibri"/>
                <a:cs typeface="Calibri"/>
              </a:rPr>
              <a:t>Reproducibility</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Process of tracking</a:t>
            </a:r>
          </a:p>
          <a:p>
            <a:pPr marL="214313" indent="-214313" defTabSz="514350">
              <a:buFont typeface="Arial" charset="0"/>
              <a:buChar char="•"/>
            </a:pPr>
            <a:r>
              <a:rPr lang="en-US" sz="1200" dirty="0">
                <a:latin typeface="Arial"/>
                <a:ea typeface="Calibri"/>
                <a:cs typeface="Calibri"/>
              </a:rPr>
              <a:t>Reproduce results easily</a:t>
            </a:r>
          </a:p>
        </p:txBody>
      </p:sp>
      <p:sp>
        <p:nvSpPr>
          <p:cNvPr id="87" name="TextBox 86">
            <a:extLst>
              <a:ext uri="{FF2B5EF4-FFF2-40B4-BE49-F238E27FC236}">
                <a16:creationId xmlns:a16="http://schemas.microsoft.com/office/drawing/2014/main" xmlns="" id="{5C538D05-AAE5-FA4F-9E45-382B6598A9A7}"/>
              </a:ext>
            </a:extLst>
          </p:cNvPr>
          <p:cNvSpPr txBox="1"/>
          <p:nvPr/>
        </p:nvSpPr>
        <p:spPr>
          <a:xfrm>
            <a:off x="553768" y="3739051"/>
            <a:ext cx="2447888" cy="784830"/>
          </a:xfrm>
          <a:prstGeom prst="rect">
            <a:avLst/>
          </a:prstGeom>
          <a:noFill/>
        </p:spPr>
        <p:txBody>
          <a:bodyPr wrap="square" rtlCol="0">
            <a:spAutoFit/>
          </a:bodyPr>
          <a:lstStyle/>
          <a:p>
            <a:pPr defTabSz="514350"/>
            <a:r>
              <a:rPr lang="en-US" sz="1400" b="1" dirty="0">
                <a:latin typeface="Arial"/>
                <a:ea typeface="Calibri"/>
                <a:cs typeface="Calibri"/>
              </a:rPr>
              <a:t>Secure</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Governed access</a:t>
            </a:r>
          </a:p>
          <a:p>
            <a:pPr marL="214313" indent="-214313" defTabSz="514350">
              <a:buFont typeface="Arial" charset="0"/>
              <a:buChar char="•"/>
            </a:pPr>
            <a:r>
              <a:rPr lang="en-US" sz="1200" dirty="0">
                <a:latin typeface="Arial"/>
                <a:ea typeface="Calibri"/>
                <a:cs typeface="Calibri"/>
              </a:rPr>
              <a:t>Administration capabilities</a:t>
            </a:r>
          </a:p>
        </p:txBody>
      </p:sp>
      <p:pic>
        <p:nvPicPr>
          <p:cNvPr id="88" name="Picture 4" descr="Technology Solutions">
            <a:extLst>
              <a:ext uri="{FF2B5EF4-FFF2-40B4-BE49-F238E27FC236}">
                <a16:creationId xmlns:a16="http://schemas.microsoft.com/office/drawing/2014/main" xmlns="" id="{E9802D81-5F66-394A-99CC-49B99ACFCA7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90976" y="905211"/>
            <a:ext cx="833375" cy="75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a:extLst>
              <a:ext uri="{FF2B5EF4-FFF2-40B4-BE49-F238E27FC236}">
                <a16:creationId xmlns:a16="http://schemas.microsoft.com/office/drawing/2014/main" xmlns="" id="{9339A783-908F-BE4E-AE90-D07D70D8D633}"/>
              </a:ext>
            </a:extLst>
          </p:cNvPr>
          <p:cNvSpPr txBox="1"/>
          <p:nvPr/>
        </p:nvSpPr>
        <p:spPr>
          <a:xfrm>
            <a:off x="3249778" y="1909208"/>
            <a:ext cx="2453190" cy="784830"/>
          </a:xfrm>
          <a:prstGeom prst="rect">
            <a:avLst/>
          </a:prstGeom>
          <a:noFill/>
        </p:spPr>
        <p:txBody>
          <a:bodyPr wrap="square" rtlCol="0">
            <a:spAutoFit/>
          </a:bodyPr>
          <a:lstStyle/>
          <a:p>
            <a:pPr defTabSz="514350"/>
            <a:r>
              <a:rPr lang="en-US" sz="1400" b="1" dirty="0">
                <a:latin typeface="Arial"/>
                <a:ea typeface="Calibri"/>
                <a:cs typeface="Calibri"/>
              </a:rPr>
              <a:t>Collaborate</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Understand what’s been done</a:t>
            </a:r>
          </a:p>
          <a:p>
            <a:pPr marL="214313" indent="-214313" defTabSz="514350">
              <a:buFont typeface="Arial" charset="0"/>
              <a:buChar char="•"/>
            </a:pPr>
            <a:r>
              <a:rPr lang="en-US" sz="1200" dirty="0">
                <a:latin typeface="Arial"/>
                <a:ea typeface="Calibri"/>
                <a:cs typeface="Calibri"/>
              </a:rPr>
              <a:t>Share and accelerate learning</a:t>
            </a:r>
          </a:p>
        </p:txBody>
      </p:sp>
      <p:sp>
        <p:nvSpPr>
          <p:cNvPr id="91" name="TextBox 90">
            <a:extLst>
              <a:ext uri="{FF2B5EF4-FFF2-40B4-BE49-F238E27FC236}">
                <a16:creationId xmlns:a16="http://schemas.microsoft.com/office/drawing/2014/main" xmlns="" id="{CC808726-AC37-0C4A-A4D3-0CDDE379F320}"/>
              </a:ext>
            </a:extLst>
          </p:cNvPr>
          <p:cNvSpPr txBox="1"/>
          <p:nvPr/>
        </p:nvSpPr>
        <p:spPr>
          <a:xfrm>
            <a:off x="3249778" y="2826133"/>
            <a:ext cx="2453190" cy="784830"/>
          </a:xfrm>
          <a:prstGeom prst="rect">
            <a:avLst/>
          </a:prstGeom>
          <a:noFill/>
        </p:spPr>
        <p:txBody>
          <a:bodyPr wrap="square" rtlCol="0">
            <a:spAutoFit/>
          </a:bodyPr>
          <a:lstStyle/>
          <a:p>
            <a:pPr defTabSz="514350"/>
            <a:r>
              <a:rPr lang="en-US" sz="1400" b="1" dirty="0">
                <a:latin typeface="Arial"/>
                <a:ea typeface="Calibri"/>
                <a:cs typeface="Calibri"/>
              </a:rPr>
              <a:t>Publish Efforts</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Models as APIs out of the box</a:t>
            </a:r>
          </a:p>
          <a:p>
            <a:pPr marL="214313" indent="-214313" defTabSz="514350">
              <a:buFont typeface="Arial" charset="0"/>
              <a:buChar char="•"/>
            </a:pPr>
            <a:r>
              <a:rPr lang="en-US" sz="1200" dirty="0">
                <a:latin typeface="Arial"/>
                <a:ea typeface="Calibri"/>
                <a:cs typeface="Calibri"/>
              </a:rPr>
              <a:t>Avoid Engineering re-work</a:t>
            </a:r>
          </a:p>
        </p:txBody>
      </p:sp>
      <p:sp>
        <p:nvSpPr>
          <p:cNvPr id="92" name="TextBox 91">
            <a:extLst>
              <a:ext uri="{FF2B5EF4-FFF2-40B4-BE49-F238E27FC236}">
                <a16:creationId xmlns:a16="http://schemas.microsoft.com/office/drawing/2014/main" xmlns="" id="{8BADEFC9-D916-C14F-8FF9-EFD079E5AB1F}"/>
              </a:ext>
            </a:extLst>
          </p:cNvPr>
          <p:cNvSpPr txBox="1"/>
          <p:nvPr/>
        </p:nvSpPr>
        <p:spPr>
          <a:xfrm>
            <a:off x="3256636" y="3730506"/>
            <a:ext cx="2669642" cy="969496"/>
          </a:xfrm>
          <a:prstGeom prst="rect">
            <a:avLst/>
          </a:prstGeom>
          <a:noFill/>
        </p:spPr>
        <p:txBody>
          <a:bodyPr wrap="none" rtlCol="0">
            <a:spAutoFit/>
          </a:bodyPr>
          <a:lstStyle/>
          <a:p>
            <a:pPr defTabSz="514350"/>
            <a:r>
              <a:rPr lang="en-US" sz="1400" b="1" dirty="0">
                <a:latin typeface="Arial"/>
                <a:ea typeface="Calibri"/>
                <a:cs typeface="Calibri"/>
              </a:rPr>
              <a:t>Discovery to Production</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Minimal effort</a:t>
            </a:r>
          </a:p>
          <a:p>
            <a:pPr marL="214313" indent="-214313" defTabSz="514350">
              <a:buFont typeface="Arial" charset="0"/>
              <a:buChar char="•"/>
            </a:pPr>
            <a:r>
              <a:rPr lang="en-US" sz="1200" dirty="0">
                <a:latin typeface="Arial"/>
                <a:ea typeface="Calibri"/>
                <a:cs typeface="Calibri"/>
              </a:rPr>
              <a:t>Seamless scale</a:t>
            </a:r>
          </a:p>
          <a:p>
            <a:pPr marL="214313" indent="-214313" defTabSz="514350">
              <a:buFont typeface="Arial" charset="0"/>
              <a:buChar char="•"/>
            </a:pPr>
            <a:r>
              <a:rPr lang="en-US" sz="1200" dirty="0">
                <a:latin typeface="Arial"/>
                <a:ea typeface="Calibri"/>
                <a:cs typeface="Calibri"/>
              </a:rPr>
              <a:t>Integration with business process</a:t>
            </a:r>
          </a:p>
        </p:txBody>
      </p:sp>
      <p:pic>
        <p:nvPicPr>
          <p:cNvPr id="93" name="Picture 92">
            <a:extLst>
              <a:ext uri="{FF2B5EF4-FFF2-40B4-BE49-F238E27FC236}">
                <a16:creationId xmlns:a16="http://schemas.microsoft.com/office/drawing/2014/main" xmlns="" id="{CB4FAF8D-4240-6548-9193-26AE5942A428}"/>
              </a:ext>
            </a:extLst>
          </p:cNvPr>
          <p:cNvPicPr>
            <a:picLocks noChangeAspect="1"/>
          </p:cNvPicPr>
          <p:nvPr/>
        </p:nvPicPr>
        <p:blipFill>
          <a:blip r:embed="rId4" cstate="print">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a:off x="4037486" y="902871"/>
            <a:ext cx="711997" cy="759669"/>
          </a:xfrm>
          <a:prstGeom prst="rect">
            <a:avLst/>
          </a:prstGeom>
        </p:spPr>
      </p:pic>
      <p:sp>
        <p:nvSpPr>
          <p:cNvPr id="95" name="TextBox 94">
            <a:extLst>
              <a:ext uri="{FF2B5EF4-FFF2-40B4-BE49-F238E27FC236}">
                <a16:creationId xmlns:a16="http://schemas.microsoft.com/office/drawing/2014/main" xmlns="" id="{6F1A7CFB-F73C-A549-8629-478C1ED4EE69}"/>
              </a:ext>
            </a:extLst>
          </p:cNvPr>
          <p:cNvSpPr txBox="1"/>
          <p:nvPr/>
        </p:nvSpPr>
        <p:spPr>
          <a:xfrm>
            <a:off x="6174399" y="1909208"/>
            <a:ext cx="2437656" cy="769441"/>
          </a:xfrm>
          <a:prstGeom prst="rect">
            <a:avLst/>
          </a:prstGeom>
          <a:noFill/>
        </p:spPr>
        <p:txBody>
          <a:bodyPr wrap="square" rtlCol="0">
            <a:spAutoFit/>
          </a:bodyPr>
          <a:lstStyle/>
          <a:p>
            <a:pPr defTabSz="514350"/>
            <a:r>
              <a:rPr lang="en-US" sz="1400" b="1" dirty="0">
                <a:latin typeface="Arial"/>
                <a:ea typeface="Calibri"/>
                <a:cs typeface="Calibri"/>
              </a:rPr>
              <a:t>Open</a:t>
            </a:r>
          </a:p>
          <a:p>
            <a:pPr defTabSz="514350"/>
            <a:endParaRPr lang="en-US" sz="6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Use desired tool of choice</a:t>
            </a:r>
          </a:p>
          <a:p>
            <a:pPr marL="214313" indent="-214313" defTabSz="514350">
              <a:buFont typeface="Arial" charset="0"/>
              <a:buChar char="•"/>
            </a:pPr>
            <a:r>
              <a:rPr lang="en-US" sz="1200" dirty="0">
                <a:latin typeface="Arial"/>
                <a:ea typeface="Calibri"/>
                <a:cs typeface="Calibri"/>
              </a:rPr>
              <a:t>Interoperability across tools</a:t>
            </a:r>
          </a:p>
        </p:txBody>
      </p:sp>
      <p:sp>
        <p:nvSpPr>
          <p:cNvPr id="96" name="TextBox 95">
            <a:extLst>
              <a:ext uri="{FF2B5EF4-FFF2-40B4-BE49-F238E27FC236}">
                <a16:creationId xmlns:a16="http://schemas.microsoft.com/office/drawing/2014/main" xmlns="" id="{142C8554-7156-2348-B7B7-808D68378231}"/>
              </a:ext>
            </a:extLst>
          </p:cNvPr>
          <p:cNvSpPr txBox="1"/>
          <p:nvPr/>
        </p:nvSpPr>
        <p:spPr>
          <a:xfrm>
            <a:off x="6174400" y="2804097"/>
            <a:ext cx="2437655" cy="784830"/>
          </a:xfrm>
          <a:prstGeom prst="rect">
            <a:avLst/>
          </a:prstGeom>
          <a:noFill/>
        </p:spPr>
        <p:txBody>
          <a:bodyPr wrap="none" rtlCol="0">
            <a:spAutoFit/>
          </a:bodyPr>
          <a:lstStyle/>
          <a:p>
            <a:pPr defTabSz="514350"/>
            <a:r>
              <a:rPr lang="en-US" sz="1400" b="1" dirty="0">
                <a:latin typeface="Arial"/>
                <a:ea typeface="Calibri"/>
                <a:cs typeface="Calibri"/>
              </a:rPr>
              <a:t>Review Results</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Stakeholder review</a:t>
            </a:r>
          </a:p>
          <a:p>
            <a:pPr marL="214313" indent="-214313" defTabSz="514350">
              <a:buFont typeface="Arial" charset="0"/>
              <a:buChar char="•"/>
            </a:pPr>
            <a:r>
              <a:rPr lang="en-US" sz="1200" dirty="0">
                <a:latin typeface="Arial"/>
                <a:ea typeface="Calibri"/>
                <a:cs typeface="Calibri"/>
              </a:rPr>
              <a:t>via Dashboards/Static reports</a:t>
            </a:r>
          </a:p>
        </p:txBody>
      </p:sp>
      <p:sp>
        <p:nvSpPr>
          <p:cNvPr id="97" name="TextBox 96">
            <a:extLst>
              <a:ext uri="{FF2B5EF4-FFF2-40B4-BE49-F238E27FC236}">
                <a16:creationId xmlns:a16="http://schemas.microsoft.com/office/drawing/2014/main" xmlns="" id="{3D5BA73B-F91F-FF43-AF81-FB17475FD7F3}"/>
              </a:ext>
            </a:extLst>
          </p:cNvPr>
          <p:cNvSpPr txBox="1"/>
          <p:nvPr/>
        </p:nvSpPr>
        <p:spPr>
          <a:xfrm>
            <a:off x="6174400" y="3706574"/>
            <a:ext cx="2076577" cy="784830"/>
          </a:xfrm>
          <a:prstGeom prst="rect">
            <a:avLst/>
          </a:prstGeom>
          <a:noFill/>
        </p:spPr>
        <p:txBody>
          <a:bodyPr wrap="square" rtlCol="0">
            <a:spAutoFit/>
          </a:bodyPr>
          <a:lstStyle/>
          <a:p>
            <a:pPr defTabSz="514350"/>
            <a:r>
              <a:rPr lang="en-US" sz="1400" b="1" dirty="0">
                <a:latin typeface="Arial"/>
                <a:ea typeface="Calibri"/>
                <a:cs typeface="Calibri"/>
              </a:rPr>
              <a:t>Monitoring</a:t>
            </a:r>
          </a:p>
          <a:p>
            <a:pPr defTabSz="514350"/>
            <a:endParaRPr lang="en-US" sz="700" dirty="0">
              <a:latin typeface="Arial"/>
              <a:ea typeface="Calibri"/>
              <a:cs typeface="Calibri"/>
            </a:endParaRPr>
          </a:p>
          <a:p>
            <a:pPr marL="214313" indent="-214313" defTabSz="514350">
              <a:buFont typeface="Arial" charset="0"/>
              <a:buChar char="•"/>
            </a:pPr>
            <a:r>
              <a:rPr lang="en-US" sz="1200" dirty="0">
                <a:latin typeface="Arial"/>
                <a:ea typeface="Calibri"/>
                <a:cs typeface="Calibri"/>
              </a:rPr>
              <a:t>QA/QC on-demand</a:t>
            </a:r>
          </a:p>
          <a:p>
            <a:pPr marL="214313" indent="-214313" defTabSz="514350">
              <a:buFont typeface="Arial" charset="0"/>
              <a:buChar char="•"/>
            </a:pPr>
            <a:r>
              <a:rPr lang="en-US" sz="1200" dirty="0">
                <a:latin typeface="Arial"/>
                <a:ea typeface="Calibri"/>
                <a:cs typeface="Calibri"/>
              </a:rPr>
              <a:t>Retrain</a:t>
            </a:r>
          </a:p>
        </p:txBody>
      </p:sp>
      <p:pic>
        <p:nvPicPr>
          <p:cNvPr id="98" name="Picture 97" descr="https://www.ibm.com/analytics/us/en/technology/cloud-data-services/images/home/icon-flexible-branded.png">
            <a:extLst>
              <a:ext uri="{FF2B5EF4-FFF2-40B4-BE49-F238E27FC236}">
                <a16:creationId xmlns:a16="http://schemas.microsoft.com/office/drawing/2014/main" xmlns="" id="{19F21D83-E6C7-C648-866E-7476CB1438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99300" y="940274"/>
            <a:ext cx="684862" cy="6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201168"/>
            <a:ext cx="6667500" cy="381000"/>
          </a:xfrm>
        </p:spPr>
        <p:txBody>
          <a:bodyPr/>
          <a:lstStyle/>
          <a:p>
            <a:r>
              <a:rPr lang="en-US" sz="2400" b="0" dirty="0">
                <a:solidFill>
                  <a:schemeClr val="tx1"/>
                </a:solidFill>
              </a:rPr>
              <a:t>Value &amp; Capabilities of a Data Science Platform</a:t>
            </a:r>
          </a:p>
        </p:txBody>
      </p:sp>
    </p:spTree>
    <p:extLst>
      <p:ext uri="{BB962C8B-B14F-4D97-AF65-F5344CB8AC3E}">
        <p14:creationId xmlns:p14="http://schemas.microsoft.com/office/powerpoint/2010/main" val="39154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0040" y="2110085"/>
            <a:ext cx="6803923" cy="461665"/>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Watson Studio Local on Power</a:t>
            </a:r>
          </a:p>
        </p:txBody>
      </p:sp>
    </p:spTree>
    <p:extLst>
      <p:ext uri="{BB962C8B-B14F-4D97-AF65-F5344CB8AC3E}">
        <p14:creationId xmlns:p14="http://schemas.microsoft.com/office/powerpoint/2010/main" val="9599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 Big quote or headline…”"/>
          <p:cNvSpPr txBox="1">
            <a:spLocks noGrp="1"/>
          </p:cNvSpPr>
          <p:nvPr>
            <p:ph type="body" idx="4294967295"/>
          </p:nvPr>
        </p:nvSpPr>
        <p:spPr>
          <a:xfrm>
            <a:off x="532441" y="398980"/>
            <a:ext cx="8102278" cy="2701925"/>
          </a:xfrm>
          <a:prstGeom prst="rect">
            <a:avLst/>
          </a:prstGeom>
        </p:spPr>
        <p:txBody>
          <a:bodyPr/>
          <a:lstStyle/>
          <a:p>
            <a:pPr algn="ctr"/>
            <a:r>
              <a:rPr lang="en-US" sz="3300" b="1" dirty="0">
                <a:solidFill>
                  <a:schemeClr val="accent3">
                    <a:lumMod val="50000"/>
                  </a:schemeClr>
                </a:solidFill>
              </a:rPr>
              <a:t>Watson Studio Local (WSL)</a:t>
            </a:r>
            <a:br>
              <a:rPr lang="en-US" sz="3300" b="1" dirty="0">
                <a:solidFill>
                  <a:schemeClr val="accent3">
                    <a:lumMod val="50000"/>
                  </a:schemeClr>
                </a:solidFill>
              </a:rPr>
            </a:br>
            <a:r>
              <a:rPr lang="en-US" sz="3300" b="1" dirty="0">
                <a:solidFill>
                  <a:schemeClr val="accent3">
                    <a:lumMod val="50000"/>
                  </a:schemeClr>
                </a:solidFill>
              </a:rPr>
              <a:t>is a collaborative platform for</a:t>
            </a:r>
            <a:br>
              <a:rPr lang="en-US" sz="3300" b="1" dirty="0">
                <a:solidFill>
                  <a:schemeClr val="accent3">
                    <a:lumMod val="50000"/>
                  </a:schemeClr>
                </a:solidFill>
              </a:rPr>
            </a:br>
            <a:r>
              <a:rPr lang="en-US" sz="3300" b="1" dirty="0">
                <a:solidFill>
                  <a:schemeClr val="accent3">
                    <a:lumMod val="50000"/>
                  </a:schemeClr>
                </a:solidFill>
              </a:rPr>
              <a:t>data scientists, built on open source components with IBM added value</a:t>
            </a:r>
            <a:endParaRPr sz="3300" b="1" dirty="0">
              <a:solidFill>
                <a:schemeClr val="accent3">
                  <a:lumMod val="50000"/>
                </a:schemeClr>
              </a:solidFill>
            </a:endParaRPr>
          </a:p>
        </p:txBody>
      </p:sp>
      <p:pic>
        <p:nvPicPr>
          <p:cNvPr id="10" name="cloud-icons-black-22.png" descr="cloud-icons-black-2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50" y="3951807"/>
            <a:ext cx="762002" cy="762002"/>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8330" y="2831713"/>
            <a:ext cx="3122366" cy="176934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7199" y="3586642"/>
            <a:ext cx="1396973" cy="593388"/>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8360" y="4303312"/>
            <a:ext cx="1266128" cy="444411"/>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1307" y="3090797"/>
            <a:ext cx="856526" cy="373003"/>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6362" y="3438090"/>
            <a:ext cx="644711" cy="644711"/>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9421" y="3492934"/>
            <a:ext cx="839832" cy="568977"/>
          </a:xfrm>
          <a:prstGeom prst="rect">
            <a:avLst/>
          </a:prstGeom>
        </p:spPr>
      </p:pic>
      <p:pic>
        <p:nvPicPr>
          <p:cNvPr id="21" name="Picture 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44464" y="4254037"/>
            <a:ext cx="1136849" cy="53707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3342" y="2942508"/>
            <a:ext cx="569745" cy="556115"/>
          </a:xfrm>
          <a:prstGeom prst="rect">
            <a:avLst/>
          </a:prstGeom>
        </p:spPr>
      </p:pic>
      <p:sp>
        <p:nvSpPr>
          <p:cNvPr id="3" name="Rectangle 2"/>
          <p:cNvSpPr/>
          <p:nvPr/>
        </p:nvSpPr>
        <p:spPr>
          <a:xfrm>
            <a:off x="5677940" y="4090450"/>
            <a:ext cx="3122366" cy="461665"/>
          </a:xfrm>
          <a:prstGeom prst="rect">
            <a:avLst/>
          </a:prstGeom>
        </p:spPr>
        <p:txBody>
          <a:bodyPr wrap="square">
            <a:spAutoFit/>
          </a:bodyPr>
          <a:lstStyle/>
          <a:p>
            <a:r>
              <a:rPr lang="en-US" sz="1200" dirty="0">
                <a:solidFill>
                  <a:schemeClr val="bg2"/>
                </a:solidFill>
                <a:effectLst>
                  <a:glow rad="139700">
                    <a:schemeClr val="tx1">
                      <a:lumMod val="50000"/>
                      <a:lumOff val="50000"/>
                      <a:alpha val="80000"/>
                    </a:schemeClr>
                  </a:glow>
                </a:effectLst>
                <a:latin typeface="Helv"/>
              </a:rPr>
              <a:t>IBM ranked as “Visionary” in 2018 Gartner</a:t>
            </a:r>
            <a:br>
              <a:rPr lang="en-US" sz="1200" dirty="0">
                <a:solidFill>
                  <a:schemeClr val="bg2"/>
                </a:solidFill>
                <a:effectLst>
                  <a:glow rad="139700">
                    <a:schemeClr val="tx1">
                      <a:lumMod val="50000"/>
                      <a:lumOff val="50000"/>
                      <a:alpha val="80000"/>
                    </a:schemeClr>
                  </a:glow>
                </a:effectLst>
                <a:latin typeface="Helv"/>
              </a:rPr>
            </a:br>
            <a:r>
              <a:rPr lang="en-US" sz="1200" dirty="0">
                <a:solidFill>
                  <a:schemeClr val="bg2"/>
                </a:solidFill>
                <a:effectLst>
                  <a:glow rad="139700">
                    <a:schemeClr val="tx1">
                      <a:lumMod val="50000"/>
                      <a:lumOff val="50000"/>
                      <a:alpha val="80000"/>
                    </a:schemeClr>
                  </a:glow>
                </a:effectLst>
                <a:latin typeface="Helv"/>
              </a:rPr>
              <a:t>Magic Quadrant for Data Science Platforms</a:t>
            </a:r>
            <a:endParaRPr lang="en-US" sz="1200" dirty="0">
              <a:solidFill>
                <a:schemeClr val="bg2"/>
              </a:solidFill>
              <a:effectLst>
                <a:glow rad="139700">
                  <a:schemeClr val="tx1">
                    <a:lumMod val="50000"/>
                    <a:lumOff val="50000"/>
                    <a:alpha val="80000"/>
                  </a:schemeClr>
                </a:glow>
              </a:effectLst>
            </a:endParaRPr>
          </a:p>
        </p:txBody>
      </p:sp>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5493" y="2716424"/>
            <a:ext cx="772287" cy="384878"/>
          </a:xfrm>
          <a:prstGeom prst="rect">
            <a:avLst/>
          </a:prstGeom>
        </p:spPr>
      </p:pic>
      <p:pic>
        <p:nvPicPr>
          <p:cNvPr id="17" name="Picture 1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2664" y="4055189"/>
            <a:ext cx="552792" cy="539143"/>
          </a:xfrm>
          <a:prstGeom prst="rect">
            <a:avLst/>
          </a:prstGeom>
        </p:spPr>
      </p:pic>
      <p:pic>
        <p:nvPicPr>
          <p:cNvPr id="22" name="Picture 2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58777" y="2696659"/>
            <a:ext cx="863887" cy="485937"/>
          </a:xfrm>
          <a:prstGeom prst="rect">
            <a:avLst/>
          </a:prstGeom>
        </p:spPr>
      </p:pic>
      <p:pic>
        <p:nvPicPr>
          <p:cNvPr id="23" name="Picture 22"/>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70167" y="3597031"/>
            <a:ext cx="863111" cy="370818"/>
          </a:xfrm>
          <a:prstGeom prst="rect">
            <a:avLst/>
          </a:prstGeom>
        </p:spPr>
      </p:pic>
      <p:pic>
        <p:nvPicPr>
          <p:cNvPr id="24" name="Picture 23"/>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0899" y="3062910"/>
            <a:ext cx="1100974" cy="417483"/>
          </a:xfrm>
          <a:prstGeom prst="rect">
            <a:avLst/>
          </a:prstGeom>
        </p:spPr>
      </p:pic>
      <p:pic>
        <p:nvPicPr>
          <p:cNvPr id="4" name="Picture 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34773" y="3664675"/>
            <a:ext cx="377335" cy="370939"/>
          </a:xfrm>
          <a:prstGeom prst="rect">
            <a:avLst/>
          </a:prstGeom>
        </p:spPr>
      </p:pic>
    </p:spTree>
    <p:extLst>
      <p:ext uri="{BB962C8B-B14F-4D97-AF65-F5344CB8AC3E}">
        <p14:creationId xmlns:p14="http://schemas.microsoft.com/office/powerpoint/2010/main" val="291770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6857997" y="3322980"/>
            <a:ext cx="2286000" cy="1825487"/>
          </a:xfrm>
          <a:prstGeom prst="rect">
            <a:avLst/>
          </a:prstGeom>
          <a:solidFill>
            <a:srgbClr val="69A6FF"/>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 Monitor &amp; Measure</a:t>
            </a:r>
            <a:endParaRPr lang="en-US" sz="1600" dirty="0">
              <a:solidFill>
                <a:srgbClr val="FFFFFF"/>
              </a:solidFil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Measure the performance and results of your models with built in performance monitoring.</a:t>
            </a:r>
            <a:endParaRPr kumimoji="0" lang="en-US" b="0" i="0" u="none" strike="noStrike" kern="1200" cap="none" spc="0" normalizeH="0" baseline="0" noProof="0" dirty="0">
              <a:ln>
                <a:noFill/>
              </a:ln>
              <a:solidFill>
                <a:srgbClr val="FFFFFF"/>
              </a:solidFill>
              <a:effectLst/>
              <a:uLnTx/>
              <a:uFillTx/>
              <a:cs typeface="Arial" charset="0"/>
            </a:endParaRPr>
          </a:p>
        </p:txBody>
      </p:sp>
      <p:sp>
        <p:nvSpPr>
          <p:cNvPr id="15" name="Content Placeholder 4"/>
          <p:cNvSpPr txBox="1">
            <a:spLocks/>
          </p:cNvSpPr>
          <p:nvPr/>
        </p:nvSpPr>
        <p:spPr>
          <a:xfrm>
            <a:off x="2285999" y="3322980"/>
            <a:ext cx="2286000" cy="1825487"/>
          </a:xfrm>
          <a:prstGeom prst="rect">
            <a:avLst/>
          </a:prstGeom>
          <a:solidFill>
            <a:srgbClr val="003BC9"/>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Model &amp; Evaluate</a:t>
            </a:r>
            <a:endParaRPr kumimoji="0" lang="en-US" sz="11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Build and optimize</a:t>
            </a:r>
            <a:br>
              <a:rPr kumimoji="0" lang="en-US" b="0" i="0" u="none" strike="noStrike" kern="1200" cap="none" spc="0" normalizeH="0" baseline="0" noProof="0" dirty="0" smtClean="0">
                <a:ln>
                  <a:noFill/>
                </a:ln>
                <a:solidFill>
                  <a:srgbClr val="FFFFFF"/>
                </a:solidFill>
                <a:effectLst/>
                <a:uLnTx/>
                <a:uFillTx/>
                <a:cs typeface="Arial" charset="0"/>
              </a:rPr>
            </a:br>
            <a:r>
              <a:rPr kumimoji="0" lang="en-US" b="0" i="0" u="none" strike="noStrike" kern="1200" cap="none" spc="0" normalizeH="0" baseline="0" noProof="0" dirty="0" smtClean="0">
                <a:ln>
                  <a:noFill/>
                </a:ln>
                <a:solidFill>
                  <a:srgbClr val="FFFFFF"/>
                </a:solidFill>
                <a:effectLst/>
                <a:uLnTx/>
                <a:uFillTx/>
                <a:cs typeface="Arial" charset="0"/>
              </a:rPr>
              <a:t>models using the top</a:t>
            </a:r>
            <a:br>
              <a:rPr kumimoji="0" lang="en-US" b="0" i="0" u="none" strike="noStrike" kern="1200" cap="none" spc="0" normalizeH="0" baseline="0" noProof="0" dirty="0" smtClean="0">
                <a:ln>
                  <a:noFill/>
                </a:ln>
                <a:solidFill>
                  <a:srgbClr val="FFFFFF"/>
                </a:solidFill>
                <a:effectLst/>
                <a:uLnTx/>
                <a:uFillTx/>
                <a:cs typeface="Arial" charset="0"/>
              </a:rPr>
            </a:br>
            <a:r>
              <a:rPr kumimoji="0" lang="en-US" b="0" i="0" u="none" strike="noStrike" kern="1200" cap="none" spc="0" normalizeH="0" baseline="0" noProof="0" dirty="0" smtClean="0">
                <a:ln>
                  <a:noFill/>
                </a:ln>
                <a:solidFill>
                  <a:srgbClr val="FFFFFF"/>
                </a:solidFill>
                <a:effectLst/>
                <a:uLnTx/>
                <a:uFillTx/>
                <a:cs typeface="Arial" charset="0"/>
              </a:rPr>
              <a:t>Open Source tools.</a:t>
            </a:r>
            <a:endParaRPr kumimoji="0" lang="en-US" sz="1800" b="0" i="0" u="none" strike="noStrike" kern="1200" cap="none" spc="0" normalizeH="0" baseline="0" noProof="0" dirty="0">
              <a:ln>
                <a:noFill/>
              </a:ln>
              <a:solidFill>
                <a:srgbClr val="FFFFFF"/>
              </a:solidFill>
              <a:effectLst/>
              <a:uLnTx/>
              <a:uFillTx/>
              <a:cs typeface="Arial" charset="0"/>
            </a:endParaRPr>
          </a:p>
        </p:txBody>
      </p:sp>
      <p:sp>
        <p:nvSpPr>
          <p:cNvPr id="16" name="Content Placeholder 5"/>
          <p:cNvSpPr txBox="1">
            <a:spLocks/>
          </p:cNvSpPr>
          <p:nvPr/>
        </p:nvSpPr>
        <p:spPr>
          <a:xfrm>
            <a:off x="4572000" y="3322980"/>
            <a:ext cx="2285997" cy="1825487"/>
          </a:xfrm>
          <a:prstGeom prst="rect">
            <a:avLst/>
          </a:prstGeom>
          <a:solidFill>
            <a:srgbClr val="0064FF"/>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Deploy &amp; Predict</a:t>
            </a:r>
            <a:endParaRPr kumimoji="0" lang="en-US" sz="11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Develop and deploy where you want, whether you need to develop behind the firewall or in the cloud. </a:t>
            </a:r>
            <a:endParaRPr kumimoji="0" lang="en-US" b="0" i="0" u="none" strike="noStrike" kern="1200" cap="none" spc="0" normalizeH="0" baseline="0" noProof="0" dirty="0">
              <a:ln>
                <a:noFill/>
              </a:ln>
              <a:solidFill>
                <a:srgbClr val="FFFFFF"/>
              </a:solidFill>
              <a:effectLst/>
              <a:uLnTx/>
              <a:uFillTx/>
              <a:cs typeface="Arial" charset="0"/>
            </a:endParaRPr>
          </a:p>
        </p:txBody>
      </p:sp>
      <p:sp>
        <p:nvSpPr>
          <p:cNvPr id="17" name="Content Placeholder 6"/>
          <p:cNvSpPr txBox="1">
            <a:spLocks/>
          </p:cNvSpPr>
          <p:nvPr/>
        </p:nvSpPr>
        <p:spPr>
          <a:xfrm>
            <a:off x="-1" y="3322980"/>
            <a:ext cx="2286000" cy="1825487"/>
          </a:xfrm>
          <a:prstGeom prst="rect">
            <a:avLst/>
          </a:prstGeom>
          <a:solidFill>
            <a:srgbClr val="000E5E"/>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Explore &amp; Learn</a:t>
            </a:r>
            <a:endParaRPr kumimoji="0" lang="en-US" sz="11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Use Jupyter notebooks (Python, R, and Scala). Code or use drag &amp; drop visualization tools. </a:t>
            </a:r>
            <a:endParaRPr kumimoji="0" lang="en-US" sz="1800" b="0" i="0" u="none" strike="noStrike" kern="1200" cap="none" spc="0" normalizeH="0" baseline="0" noProof="0" dirty="0">
              <a:ln>
                <a:noFill/>
              </a:ln>
              <a:solidFill>
                <a:srgbClr val="FFFFFF"/>
              </a:solidFill>
              <a:effectLst/>
              <a:uLnTx/>
              <a:uFillTx/>
              <a:cs typeface="Arial" charset="0"/>
            </a:endParaRPr>
          </a:p>
        </p:txBody>
      </p:sp>
      <p:sp>
        <p:nvSpPr>
          <p:cNvPr id="24" name="Rectangle 23"/>
          <p:cNvSpPr/>
          <p:nvPr/>
        </p:nvSpPr>
        <p:spPr>
          <a:xfrm>
            <a:off x="124425" y="508099"/>
            <a:ext cx="5233936" cy="369332"/>
          </a:xfrm>
          <a:prstGeom prst="rect">
            <a:avLst/>
          </a:prstGeom>
        </p:spPr>
        <p:txBody>
          <a:bodyPr wrap="square">
            <a:spAutoFit/>
          </a:bodyPr>
          <a:lstStyle/>
          <a:p>
            <a:r>
              <a:rPr lang="en-US" sz="1800" b="1" i="1" dirty="0" smtClean="0">
                <a:solidFill>
                  <a:schemeClr val="accent4">
                    <a:lumMod val="75000"/>
                  </a:schemeClr>
                </a:solidFill>
              </a:rPr>
              <a:t>Go from experimentation to production faster</a:t>
            </a:r>
            <a:endParaRPr lang="en-US" sz="1800" b="1" i="1" dirty="0">
              <a:solidFill>
                <a:schemeClr val="accent4">
                  <a:lumMod val="75000"/>
                </a:schemeClr>
              </a:solidFill>
            </a:endParaRPr>
          </a:p>
        </p:txBody>
      </p:sp>
      <p:grpSp>
        <p:nvGrpSpPr>
          <p:cNvPr id="25" name="Group 24"/>
          <p:cNvGrpSpPr/>
          <p:nvPr/>
        </p:nvGrpSpPr>
        <p:grpSpPr>
          <a:xfrm>
            <a:off x="287283" y="1307012"/>
            <a:ext cx="5771602" cy="1660565"/>
            <a:chOff x="3171989" y="1167883"/>
            <a:chExt cx="5771602" cy="1660565"/>
          </a:xfrm>
        </p:grpSpPr>
        <p:sp>
          <p:nvSpPr>
            <p:cNvPr id="26" name="Circular Arrow 25"/>
            <p:cNvSpPr/>
            <p:nvPr/>
          </p:nvSpPr>
          <p:spPr>
            <a:xfrm>
              <a:off x="3807008" y="1240916"/>
              <a:ext cx="1583771" cy="1583771"/>
            </a:xfrm>
            <a:prstGeom prst="circularArrow">
              <a:avLst>
                <a:gd name="adj1" fmla="val 5684"/>
                <a:gd name="adj2" fmla="val 340510"/>
                <a:gd name="adj3" fmla="val 12447617"/>
                <a:gd name="adj4" fmla="val 17527364"/>
                <a:gd name="adj5" fmla="val 5908"/>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3942446" y="1167883"/>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Data Preparation</a:t>
              </a:r>
            </a:p>
          </p:txBody>
        </p:sp>
        <p:sp>
          <p:nvSpPr>
            <p:cNvPr id="28" name="Freeform 27"/>
            <p:cNvSpPr/>
            <p:nvPr/>
          </p:nvSpPr>
          <p:spPr>
            <a:xfrm>
              <a:off x="4694576" y="2338490"/>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Data Exploration</a:t>
              </a:r>
            </a:p>
          </p:txBody>
        </p:sp>
        <p:sp>
          <p:nvSpPr>
            <p:cNvPr id="29" name="Freeform 28"/>
            <p:cNvSpPr/>
            <p:nvPr/>
          </p:nvSpPr>
          <p:spPr>
            <a:xfrm>
              <a:off x="3171989" y="2338490"/>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Model Development</a:t>
              </a:r>
            </a:p>
          </p:txBody>
        </p:sp>
        <p:sp>
          <p:nvSpPr>
            <p:cNvPr id="30" name="TextBox 29"/>
            <p:cNvSpPr txBox="1"/>
            <p:nvPr/>
          </p:nvSpPr>
          <p:spPr>
            <a:xfrm>
              <a:off x="3936144" y="1886208"/>
              <a:ext cx="1303497" cy="307777"/>
            </a:xfrm>
            <a:prstGeom prst="rect">
              <a:avLst/>
            </a:prstGeom>
            <a:noFill/>
          </p:spPr>
          <p:txBody>
            <a:bodyPr wrap="square" rtlCol="0">
              <a:spAutoFit/>
            </a:bodyPr>
            <a:lstStyle/>
            <a:p>
              <a:pPr algn="ctr"/>
              <a:r>
                <a:rPr lang="en-US" sz="1400" b="1" dirty="0">
                  <a:solidFill>
                    <a:srgbClr val="000E5E"/>
                  </a:solidFill>
                </a:rPr>
                <a:t>Exploration</a:t>
              </a:r>
            </a:p>
          </p:txBody>
        </p:sp>
        <p:sp>
          <p:nvSpPr>
            <p:cNvPr id="31" name="TextBox 30"/>
            <p:cNvSpPr txBox="1"/>
            <p:nvPr/>
          </p:nvSpPr>
          <p:spPr>
            <a:xfrm>
              <a:off x="6989637" y="1886208"/>
              <a:ext cx="1195849" cy="307777"/>
            </a:xfrm>
            <a:prstGeom prst="rect">
              <a:avLst/>
            </a:prstGeom>
            <a:noFill/>
          </p:spPr>
          <p:txBody>
            <a:bodyPr wrap="square" rtlCol="0">
              <a:spAutoFit/>
            </a:bodyPr>
            <a:lstStyle/>
            <a:p>
              <a:pPr algn="ctr"/>
              <a:r>
                <a:rPr lang="en-US" sz="1400" b="1" dirty="0">
                  <a:solidFill>
                    <a:srgbClr val="000E5E"/>
                  </a:solidFill>
                </a:rPr>
                <a:t>Production</a:t>
              </a:r>
            </a:p>
          </p:txBody>
        </p:sp>
        <p:sp>
          <p:nvSpPr>
            <p:cNvPr id="32" name="Circular Arrow 31"/>
            <p:cNvSpPr/>
            <p:nvPr/>
          </p:nvSpPr>
          <p:spPr>
            <a:xfrm>
              <a:off x="6792408" y="1256468"/>
              <a:ext cx="1571980" cy="1571980"/>
            </a:xfrm>
            <a:prstGeom prst="circularArrow">
              <a:avLst>
                <a:gd name="adj1" fmla="val 5332"/>
                <a:gd name="adj2" fmla="val 340510"/>
                <a:gd name="adj3" fmla="val 12477955"/>
                <a:gd name="adj4" fmla="val 17470827"/>
                <a:gd name="adj5" fmla="val 5908"/>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6927690" y="1167883"/>
              <a:ext cx="1257796" cy="436811"/>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Implementation</a:t>
              </a:r>
            </a:p>
          </p:txBody>
        </p:sp>
        <p:sp>
          <p:nvSpPr>
            <p:cNvPr id="34" name="Freeform 33"/>
            <p:cNvSpPr/>
            <p:nvPr/>
          </p:nvSpPr>
          <p:spPr>
            <a:xfrm>
              <a:off x="7685795" y="2331111"/>
              <a:ext cx="1257796" cy="436222"/>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Deployment</a:t>
              </a:r>
            </a:p>
          </p:txBody>
        </p:sp>
        <p:sp>
          <p:nvSpPr>
            <p:cNvPr id="35" name="Freeform 34"/>
            <p:cNvSpPr/>
            <p:nvPr/>
          </p:nvSpPr>
          <p:spPr>
            <a:xfrm>
              <a:off x="6223144" y="2331111"/>
              <a:ext cx="1257796" cy="443491"/>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Model Management</a:t>
              </a:r>
            </a:p>
          </p:txBody>
        </p:sp>
        <p:sp>
          <p:nvSpPr>
            <p:cNvPr id="36" name="Right Arrow 35"/>
            <p:cNvSpPr/>
            <p:nvPr/>
          </p:nvSpPr>
          <p:spPr>
            <a:xfrm>
              <a:off x="5239642" y="1986752"/>
              <a:ext cx="1694394" cy="123953"/>
            </a:xfrm>
            <a:prstGeom prst="rightArrow">
              <a:avLst>
                <a:gd name="adj1" fmla="val 41711"/>
                <a:gd name="adj2" fmla="val 50000"/>
              </a:avLst>
            </a:prstGeom>
            <a:solidFill>
              <a:schemeClr val="bg1">
                <a:lumMod val="75000"/>
                <a:lumOff val="25000"/>
              </a:schemeClr>
            </a:solidFill>
          </p:spPr>
          <p:txBody>
            <a:bodyPr wrap="square" lIns="0" tIns="0" rIns="0" bIns="0" rtlCol="0" anchor="ctr">
              <a:noAutofit/>
            </a:bodyPr>
            <a:lstStyle/>
            <a:p>
              <a:pPr algn="ctr"/>
              <a:endParaRPr lang="en-US" sz="1200" dirty="0">
                <a:solidFill>
                  <a:srgbClr val="FFFFFF"/>
                </a:solidFill>
                <a:cs typeface="Arial"/>
              </a:endParaRPr>
            </a:p>
          </p:txBody>
        </p:sp>
      </p:grpSp>
      <p:pic>
        <p:nvPicPr>
          <p:cNvPr id="38" name="Picture 2" descr="A notebook">
            <a:extLst>
              <a:ext uri="{FF2B5EF4-FFF2-40B4-BE49-F238E27FC236}">
                <a16:creationId xmlns="" xmlns:a16="http://schemas.microsoft.com/office/drawing/2014/main" id="{AAC8D003-EAB0-4932-8FBA-5D185FF47E4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7726" y="845052"/>
            <a:ext cx="2018379" cy="118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 xmlns:a16="http://schemas.microsoft.com/office/drawing/2014/main" id="{A8862BB9-781F-45EB-A5EA-B2559B275F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06856" y="1718208"/>
            <a:ext cx="2450534" cy="1128577"/>
          </a:xfrm>
          <a:prstGeom prst="rect">
            <a:avLst/>
          </a:prstGeom>
        </p:spPr>
      </p:pic>
      <p:sp>
        <p:nvSpPr>
          <p:cNvPr id="2" name="Title 1"/>
          <p:cNvSpPr>
            <a:spLocks noGrp="1"/>
          </p:cNvSpPr>
          <p:nvPr>
            <p:ph type="title"/>
          </p:nvPr>
        </p:nvSpPr>
        <p:spPr/>
        <p:txBody>
          <a:bodyPr/>
          <a:lstStyle/>
          <a:p>
            <a:r>
              <a:rPr lang="en-US" dirty="0" smtClean="0"/>
              <a:t>IBM Watson Studio Local</a:t>
            </a:r>
            <a:endParaRPr lang="en-US" dirty="0"/>
          </a:p>
        </p:txBody>
      </p:sp>
    </p:spTree>
    <p:extLst>
      <p:ext uri="{BB962C8B-B14F-4D97-AF65-F5344CB8AC3E}">
        <p14:creationId xmlns:p14="http://schemas.microsoft.com/office/powerpoint/2010/main" val="15744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7"/>
          </p:nvPr>
        </p:nvSpPr>
        <p:spPr/>
        <p:txBody>
          <a:bodyPr tIns="228600"/>
          <a:lstStyle/>
          <a:p>
            <a:pPr algn="ctr"/>
            <a:r>
              <a:rPr lang="en-US" dirty="0">
                <a:latin typeface="Arial" panose="020B0604020202020204" pitchFamily="34" charset="0"/>
                <a:cs typeface="Arial" panose="020B0604020202020204" pitchFamily="34" charset="0"/>
              </a:rPr>
              <a:t>Get blazing fast results for your AI and ML/DL workloads using breakthrough POWER9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servers with GPU acceleration</a:t>
            </a:r>
            <a:endParaRPr lang="en-US" sz="1600" dirty="0">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228600" y="341163"/>
            <a:ext cx="4114800" cy="300037"/>
          </a:xfrm>
        </p:spPr>
        <p:txBody>
          <a:bodyPr/>
          <a:lstStyle/>
          <a:p>
            <a:r>
              <a:rPr lang="en-US" sz="2400" dirty="0"/>
              <a:t>Watson Studio Local</a:t>
            </a:r>
            <a:br>
              <a:rPr lang="en-US" sz="2400" dirty="0"/>
            </a:br>
            <a:r>
              <a:rPr lang="en-US" sz="2400" dirty="0"/>
              <a:t>on IBM Power Systems</a:t>
            </a:r>
          </a:p>
        </p:txBody>
      </p:sp>
      <p:sp>
        <p:nvSpPr>
          <p:cNvPr id="12" name="Text Placeholder 11"/>
          <p:cNvSpPr>
            <a:spLocks noGrp="1"/>
          </p:cNvSpPr>
          <p:nvPr>
            <p:ph type="body" sz="quarter" idx="14"/>
          </p:nvPr>
        </p:nvSpPr>
        <p:spPr>
          <a:xfrm>
            <a:off x="228600" y="1443590"/>
            <a:ext cx="4114800" cy="3328686"/>
          </a:xfrm>
        </p:spPr>
        <p:txBody>
          <a:bodyPr/>
          <a:lstStyle/>
          <a:p>
            <a:r>
              <a:rPr lang="en-US" b="1" dirty="0"/>
              <a:t>Why Power servers?</a:t>
            </a:r>
          </a:p>
          <a:p>
            <a:pPr marL="285750" indent="-169863">
              <a:buFont typeface="Arial" panose="020B0604020202020204" pitchFamily="34" charset="0"/>
              <a:buChar char="•"/>
            </a:pPr>
            <a:r>
              <a:rPr lang="en-US" dirty="0"/>
              <a:t>Superior performance and value for</a:t>
            </a:r>
            <a:br>
              <a:rPr lang="en-US" dirty="0"/>
            </a:br>
            <a:r>
              <a:rPr lang="en-US" dirty="0"/>
              <a:t>data intensive and AI workloads</a:t>
            </a:r>
          </a:p>
          <a:p>
            <a:pPr marL="285750" indent="-169863">
              <a:buFont typeface="Arial" panose="020B0604020202020204" pitchFamily="34" charset="0"/>
              <a:buChar char="•"/>
            </a:pPr>
            <a:r>
              <a:rPr lang="en-US" dirty="0"/>
              <a:t>Delivered secure</a:t>
            </a:r>
          </a:p>
          <a:p>
            <a:pPr marL="285750" indent="-169863">
              <a:buFont typeface="Arial" panose="020B0604020202020204" pitchFamily="34" charset="0"/>
              <a:buChar char="•"/>
            </a:pPr>
            <a:r>
              <a:rPr lang="en-US" dirty="0"/>
              <a:t>#1 in reliability</a:t>
            </a:r>
          </a:p>
          <a:p>
            <a:pPr marL="285750" indent="-169863">
              <a:buFont typeface="Arial" panose="020B0604020202020204" pitchFamily="34" charset="0"/>
              <a:buChar char="•"/>
            </a:pPr>
            <a:r>
              <a:rPr lang="en-US" dirty="0"/>
              <a:t>Enterprise-cloud ready</a:t>
            </a:r>
          </a:p>
          <a:p>
            <a:pPr>
              <a:spcBef>
                <a:spcPts val="1800"/>
              </a:spcBef>
            </a:pPr>
            <a:endParaRPr lang="en-US" sz="100" b="1" dirty="0"/>
          </a:p>
          <a:p>
            <a:pPr>
              <a:spcBef>
                <a:spcPts val="1800"/>
              </a:spcBef>
            </a:pPr>
            <a:r>
              <a:rPr lang="en-US" b="1" dirty="0"/>
              <a:t>WSL leverages the unique capabilities</a:t>
            </a:r>
            <a:br>
              <a:rPr lang="en-US" b="1" dirty="0"/>
            </a:br>
            <a:r>
              <a:rPr lang="en-US" b="1" dirty="0"/>
              <a:t>of Power hardware and optimized</a:t>
            </a:r>
            <a:br>
              <a:rPr lang="en-US" b="1" dirty="0"/>
            </a:br>
            <a:r>
              <a:rPr lang="en-US" b="1" dirty="0"/>
              <a:t>PowerAI software</a:t>
            </a:r>
          </a:p>
        </p:txBody>
      </p:sp>
      <p:sp>
        <p:nvSpPr>
          <p:cNvPr id="13" name="Content Placeholder 12"/>
          <p:cNvSpPr>
            <a:spLocks noGrp="1"/>
          </p:cNvSpPr>
          <p:nvPr>
            <p:ph sz="quarter" idx="15"/>
          </p:nvPr>
        </p:nvSpPr>
        <p:spPr/>
        <p:txBody>
          <a:bodyPr lIns="137160" tIns="228600" rIns="137160"/>
          <a:lstStyle/>
          <a:p>
            <a:pPr algn="ctr"/>
            <a:r>
              <a:rPr lang="en-US" dirty="0"/>
              <a:t>Utilize PowerAI Deep Learning libraries and frameworks optimized</a:t>
            </a:r>
            <a:br>
              <a:rPr lang="en-US" dirty="0"/>
            </a:br>
            <a:r>
              <a:rPr lang="en-US" dirty="0"/>
              <a:t>for Power hardware</a:t>
            </a:r>
          </a:p>
        </p:txBody>
      </p:sp>
      <p:sp>
        <p:nvSpPr>
          <p:cNvPr id="14" name="Content Placeholder 13"/>
          <p:cNvSpPr>
            <a:spLocks noGrp="1"/>
          </p:cNvSpPr>
          <p:nvPr>
            <p:ph sz="quarter" idx="16"/>
          </p:nvPr>
        </p:nvSpPr>
        <p:spPr/>
        <p:txBody>
          <a:bodyPr lIns="137160" tIns="228600" rIns="137160"/>
          <a:lstStyle/>
          <a:p>
            <a:pPr algn="ctr"/>
            <a:r>
              <a:rPr lang="en-US" dirty="0"/>
              <a:t>Deploy WSL directly</a:t>
            </a:r>
            <a:br>
              <a:rPr lang="en-US" dirty="0"/>
            </a:br>
            <a:r>
              <a:rPr lang="en-US" dirty="0"/>
              <a:t>on Power servers</a:t>
            </a:r>
            <a:br>
              <a:rPr lang="en-US" dirty="0"/>
            </a:br>
            <a:r>
              <a:rPr lang="en-US" dirty="0"/>
              <a:t>(VMs, bare metal) or on top of IBM Cloud Private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5623" y="348781"/>
            <a:ext cx="801477" cy="5500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5394" y="231202"/>
            <a:ext cx="620949" cy="263759"/>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268" y="1374272"/>
            <a:ext cx="1909432" cy="765455"/>
          </a:xfrm>
          <a:prstGeom prst="rect">
            <a:avLst/>
          </a:prstGeom>
        </p:spPr>
      </p:pic>
      <p:pic>
        <p:nvPicPr>
          <p:cNvPr id="19" name="Picture 18">
            <a:extLst>
              <a:ext uri="{FF2B5EF4-FFF2-40B4-BE49-F238E27FC236}">
                <a16:creationId xmlns:a16="http://schemas.microsoft.com/office/drawing/2014/main" xmlns="" id="{3966C78D-2560-4021-9797-979F07DF30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7117" y="1195401"/>
            <a:ext cx="1833503" cy="1230169"/>
          </a:xfrm>
          <a:prstGeom prst="rect">
            <a:avLst/>
          </a:prstGeom>
        </p:spPr>
      </p:pic>
      <p:grpSp>
        <p:nvGrpSpPr>
          <p:cNvPr id="20" name="Group 19"/>
          <p:cNvGrpSpPr/>
          <p:nvPr/>
        </p:nvGrpSpPr>
        <p:grpSpPr>
          <a:xfrm>
            <a:off x="5747077" y="3691524"/>
            <a:ext cx="2273889" cy="1070114"/>
            <a:chOff x="5666052" y="3587349"/>
            <a:chExt cx="2273889" cy="1070114"/>
          </a:xfrm>
        </p:grpSpPr>
        <p:sp>
          <p:nvSpPr>
            <p:cNvPr id="22" name="TextBox 21">
              <a:extLst>
                <a:ext uri="{FF2B5EF4-FFF2-40B4-BE49-F238E27FC236}">
                  <a16:creationId xmlns:a16="http://schemas.microsoft.com/office/drawing/2014/main" xmlns="" id="{1C20E88A-EE0B-41AB-87DC-BD77D4EB57C4}"/>
                </a:ext>
              </a:extLst>
            </p:cNvPr>
            <p:cNvSpPr txBox="1"/>
            <p:nvPr/>
          </p:nvSpPr>
          <p:spPr>
            <a:xfrm>
              <a:off x="6780649" y="4411242"/>
              <a:ext cx="1159292" cy="246221"/>
            </a:xfrm>
            <a:prstGeom prst="rect">
              <a:avLst/>
            </a:prstGeom>
            <a:noFill/>
          </p:spPr>
          <p:txBody>
            <a:bodyPr wrap="none" rtlCol="0">
              <a:spAutoFit/>
            </a:bodyPr>
            <a:lstStyle/>
            <a:p>
              <a:pPr algn="ctr" defTabSz="685766" hangingPunct="0">
                <a:defRPr/>
              </a:pPr>
              <a:r>
                <a:rPr lang="en-US" sz="1000" kern="0" dirty="0">
                  <a:solidFill>
                    <a:srgbClr val="000000"/>
                  </a:solidFill>
                  <a:sym typeface="Calibri"/>
                </a:rPr>
                <a:t>GPU Accelerated</a:t>
              </a:r>
            </a:p>
          </p:txBody>
        </p:sp>
        <p:sp>
          <p:nvSpPr>
            <p:cNvPr id="23" name="TextBox 22">
              <a:extLst>
                <a:ext uri="{FF2B5EF4-FFF2-40B4-BE49-F238E27FC236}">
                  <a16:creationId xmlns:a16="http://schemas.microsoft.com/office/drawing/2014/main" xmlns="" id="{2A9842F7-9F41-4366-879C-A54DB89396C7}"/>
                </a:ext>
              </a:extLst>
            </p:cNvPr>
            <p:cNvSpPr txBox="1"/>
            <p:nvPr/>
          </p:nvSpPr>
          <p:spPr>
            <a:xfrm>
              <a:off x="5666052" y="4411242"/>
              <a:ext cx="1048685" cy="246221"/>
            </a:xfrm>
            <a:prstGeom prst="rect">
              <a:avLst/>
            </a:prstGeom>
            <a:noFill/>
          </p:spPr>
          <p:txBody>
            <a:bodyPr wrap="none" rtlCol="0">
              <a:spAutoFit/>
            </a:bodyPr>
            <a:lstStyle/>
            <a:p>
              <a:pPr algn="ctr" defTabSz="685766" hangingPunct="0">
                <a:defRPr/>
              </a:pPr>
              <a:r>
                <a:rPr lang="en-US" sz="1000" kern="0" dirty="0">
                  <a:solidFill>
                    <a:srgbClr val="000000"/>
                  </a:solidFill>
                  <a:sym typeface="Calibri"/>
                </a:rPr>
                <a:t>CPU Optimized</a:t>
              </a:r>
            </a:p>
          </p:txBody>
        </p:sp>
        <p:grpSp>
          <p:nvGrpSpPr>
            <p:cNvPr id="24" name="Group 23">
              <a:extLst>
                <a:ext uri="{FF2B5EF4-FFF2-40B4-BE49-F238E27FC236}">
                  <a16:creationId xmlns:a16="http://schemas.microsoft.com/office/drawing/2014/main" xmlns="" id="{C38435E8-9CA7-41C5-96B2-EF0230E44F86}"/>
                </a:ext>
              </a:extLst>
            </p:cNvPr>
            <p:cNvGrpSpPr/>
            <p:nvPr/>
          </p:nvGrpSpPr>
          <p:grpSpPr>
            <a:xfrm>
              <a:off x="5775189" y="3587349"/>
              <a:ext cx="2100643" cy="969575"/>
              <a:chOff x="6975696" y="3753340"/>
              <a:chExt cx="1767149" cy="815647"/>
            </a:xfrm>
          </p:grpSpPr>
          <p:pic>
            <p:nvPicPr>
              <p:cNvPr id="25" name="Picture 24">
                <a:extLst>
                  <a:ext uri="{FF2B5EF4-FFF2-40B4-BE49-F238E27FC236}">
                    <a16:creationId xmlns:a16="http://schemas.microsoft.com/office/drawing/2014/main" xmlns="" id="{23110E8F-F162-42C8-8289-AC1D826845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5696" y="3981800"/>
                <a:ext cx="1767149" cy="326183"/>
              </a:xfrm>
              <a:prstGeom prst="rect">
                <a:avLst/>
              </a:prstGeom>
            </p:spPr>
          </p:pic>
          <p:pic>
            <p:nvPicPr>
              <p:cNvPr id="26" name="Picture 25">
                <a:extLst>
                  <a:ext uri="{FF2B5EF4-FFF2-40B4-BE49-F238E27FC236}">
                    <a16:creationId xmlns:a16="http://schemas.microsoft.com/office/drawing/2014/main" xmlns="" id="{C1113572-D6A7-48F2-BC4A-878567EF17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6851" y="4024792"/>
                <a:ext cx="565080" cy="416747"/>
              </a:xfrm>
              <a:prstGeom prst="rect">
                <a:avLst/>
              </a:prstGeom>
            </p:spPr>
          </p:pic>
          <p:pic>
            <p:nvPicPr>
              <p:cNvPr id="27" name="Picture 26">
                <a:extLst>
                  <a:ext uri="{FF2B5EF4-FFF2-40B4-BE49-F238E27FC236}">
                    <a16:creationId xmlns:a16="http://schemas.microsoft.com/office/drawing/2014/main" xmlns="" id="{074E9F80-E8CA-46BD-B82B-9DD91D7BD4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44134" y="3753340"/>
                <a:ext cx="604606" cy="815647"/>
              </a:xfrm>
              <a:prstGeom prst="rect">
                <a:avLst/>
              </a:prstGeom>
            </p:spPr>
          </p:pic>
        </p:grpSp>
      </p:grpSp>
    </p:spTree>
    <p:extLst>
      <p:ext uri="{BB962C8B-B14F-4D97-AF65-F5344CB8AC3E}">
        <p14:creationId xmlns:p14="http://schemas.microsoft.com/office/powerpoint/2010/main" val="17722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55B9FFE-1169-BC4B-AB0B-EE18C92EDA90}"/>
              </a:ext>
            </a:extLst>
          </p:cNvPr>
          <p:cNvSpPr/>
          <p:nvPr/>
        </p:nvSpPr>
        <p:spPr>
          <a:xfrm>
            <a:off x="2525865" y="1524525"/>
            <a:ext cx="4034087" cy="2707769"/>
          </a:xfrm>
          <a:prstGeom prst="rect">
            <a:avLst/>
          </a:prstGeom>
          <a:noFill/>
          <a:ln w="3175">
            <a:solidFill>
              <a:schemeClr val="bg1">
                <a:lumMod val="90000"/>
                <a:lumOff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E5E"/>
              </a:solidFill>
              <a:effectLst/>
              <a:uLnTx/>
              <a:uFillTx/>
              <a:latin typeface="IBM Plex Sans"/>
              <a:ea typeface="+mn-ea"/>
              <a:cs typeface="+mn-cs"/>
            </a:endParaRPr>
          </a:p>
        </p:txBody>
      </p:sp>
      <p:sp>
        <p:nvSpPr>
          <p:cNvPr id="2" name="Title 1"/>
          <p:cNvSpPr>
            <a:spLocks noGrp="1"/>
          </p:cNvSpPr>
          <p:nvPr>
            <p:ph type="title" idx="4294967295"/>
          </p:nvPr>
        </p:nvSpPr>
        <p:spPr>
          <a:xfrm>
            <a:off x="800709" y="493645"/>
            <a:ext cx="2926143" cy="754063"/>
          </a:xfrm>
        </p:spPr>
        <p:txBody>
          <a:bodyPr anchor="ctr">
            <a:noAutofit/>
          </a:bodyPr>
          <a:lstStyle/>
          <a:p>
            <a:pPr algn="ctr"/>
            <a:r>
              <a:rPr lang="en-US" sz="2800" dirty="0"/>
              <a:t>PowerAI</a:t>
            </a:r>
            <a:br>
              <a:rPr lang="en-US" sz="2800" dirty="0"/>
            </a:br>
            <a:r>
              <a:rPr lang="en-US" sz="2000" dirty="0"/>
              <a:t>Open-Source Based Enterprise AI Platform</a:t>
            </a:r>
            <a:endParaRPr lang="en-US" sz="2800" i="1" dirty="0"/>
          </a:p>
        </p:txBody>
      </p:sp>
      <p:sp>
        <p:nvSpPr>
          <p:cNvPr id="13" name="Rectangle 12"/>
          <p:cNvSpPr/>
          <p:nvPr/>
        </p:nvSpPr>
        <p:spPr>
          <a:xfrm>
            <a:off x="2575230" y="2222287"/>
            <a:ext cx="3937888" cy="1134778"/>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E5E"/>
              </a:solidFill>
              <a:effectLst/>
              <a:uLnTx/>
              <a:uFillTx/>
              <a:latin typeface="IBM Plex Sans"/>
              <a:ea typeface="+mn-ea"/>
              <a:cs typeface="+mn-cs"/>
            </a:endParaRPr>
          </a:p>
        </p:txBody>
      </p:sp>
      <p:sp>
        <p:nvSpPr>
          <p:cNvPr id="12" name="TextBox 4"/>
          <p:cNvSpPr txBox="1">
            <a:spLocks noChangeArrowheads="1"/>
          </p:cNvSpPr>
          <p:nvPr/>
        </p:nvSpPr>
        <p:spPr bwMode="auto">
          <a:xfrm>
            <a:off x="2484262" y="2254369"/>
            <a:ext cx="4120660" cy="566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512" rtl="0" eaLnBrk="1" fontAlgn="auto" latinLnBrk="0" hangingPunct="1">
              <a:lnSpc>
                <a:spcPct val="80000"/>
              </a:lnSpc>
              <a:spcBef>
                <a:spcPts val="0"/>
              </a:spcBef>
              <a:spcAft>
                <a:spcPts val="55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BM Plex Sans"/>
                <a:ea typeface="Calibri" charset="0"/>
                <a:cs typeface="Calibri" charset="0"/>
              </a:rPr>
              <a:t>Open Source Frameworks: </a:t>
            </a:r>
          </a:p>
          <a:p>
            <a:pPr marL="0" marR="0" lvl="0" indent="0" algn="ctr" defTabSz="685512" rtl="0" eaLnBrk="1" fontAlgn="auto" latinLnBrk="0" hangingPunct="1">
              <a:lnSpc>
                <a:spcPct val="80000"/>
              </a:lnSpc>
              <a:spcBef>
                <a:spcPts val="0"/>
              </a:spcBef>
              <a:spcAft>
                <a:spcPts val="55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BM Plex Sans"/>
                <a:ea typeface="Calibri" charset="0"/>
                <a:cs typeface="Calibri" charset="0"/>
              </a:rPr>
              <a:t>Supported Distribution</a:t>
            </a:r>
          </a:p>
        </p:txBody>
      </p:sp>
      <p:sp>
        <p:nvSpPr>
          <p:cNvPr id="26" name="Rectangle 25"/>
          <p:cNvSpPr/>
          <p:nvPr/>
        </p:nvSpPr>
        <p:spPr>
          <a:xfrm>
            <a:off x="2572483" y="1568832"/>
            <a:ext cx="3937888" cy="552218"/>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E5E"/>
              </a:solidFill>
              <a:effectLst/>
              <a:uLnTx/>
              <a:uFillTx/>
              <a:latin typeface="IBM Plex Sans"/>
              <a:ea typeface="+mn-ea"/>
              <a:cs typeface="+mn-cs"/>
            </a:endParaRPr>
          </a:p>
        </p:txBody>
      </p:sp>
      <p:sp>
        <p:nvSpPr>
          <p:cNvPr id="20" name="TextBox 19"/>
          <p:cNvSpPr txBox="1"/>
          <p:nvPr/>
        </p:nvSpPr>
        <p:spPr>
          <a:xfrm>
            <a:off x="2578813" y="1671816"/>
            <a:ext cx="393788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BM Plex Sans"/>
                <a:ea typeface="Calibri" charset="0"/>
                <a:cs typeface="Calibri" charset="0"/>
              </a:rPr>
              <a:t>Developer Ease-of-Use Tools</a:t>
            </a:r>
          </a:p>
        </p:txBody>
      </p:sp>
      <p:sp>
        <p:nvSpPr>
          <p:cNvPr id="27" name="Rectangle 26"/>
          <p:cNvSpPr/>
          <p:nvPr/>
        </p:nvSpPr>
        <p:spPr>
          <a:xfrm>
            <a:off x="2570835" y="3462669"/>
            <a:ext cx="3937888" cy="724655"/>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E5E"/>
              </a:solidFill>
              <a:effectLst/>
              <a:uLnTx/>
              <a:uFillTx/>
              <a:latin typeface="IBM Plex Sans"/>
              <a:ea typeface="+mn-ea"/>
              <a:cs typeface="+mn-cs"/>
            </a:endParaRPr>
          </a:p>
        </p:txBody>
      </p:sp>
      <p:sp>
        <p:nvSpPr>
          <p:cNvPr id="28" name="TextBox 27"/>
          <p:cNvSpPr txBox="1"/>
          <p:nvPr/>
        </p:nvSpPr>
        <p:spPr>
          <a:xfrm>
            <a:off x="2570834" y="3559539"/>
            <a:ext cx="3937888" cy="53091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eaLnBrk="1" hangingPunct="1">
              <a:defRPr sz="2000"/>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BM Plex Sans"/>
                <a:ea typeface="+mn-ea"/>
                <a:cs typeface="+mn-cs"/>
              </a:rPr>
              <a:t>Faster Training Times via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BM Plex Sans"/>
                <a:ea typeface="+mn-ea"/>
                <a:cs typeface="+mn-cs"/>
              </a:rPr>
              <a:t>HW &amp; SW Performance Optimizations</a:t>
            </a:r>
          </a:p>
        </p:txBody>
      </p:sp>
      <p:sp>
        <p:nvSpPr>
          <p:cNvPr id="15" name="Content Placeholder 16">
            <a:extLst>
              <a:ext uri="{FF2B5EF4-FFF2-40B4-BE49-F238E27FC236}">
                <a16:creationId xmlns:a16="http://schemas.microsoft.com/office/drawing/2014/main" xmlns="" id="{C061D22A-BEE5-0F45-A4FE-A33CE1E99CD6}"/>
              </a:ext>
            </a:extLst>
          </p:cNvPr>
          <p:cNvSpPr txBox="1">
            <a:spLocks/>
          </p:cNvSpPr>
          <p:nvPr/>
        </p:nvSpPr>
        <p:spPr>
          <a:xfrm>
            <a:off x="3890060" y="314215"/>
            <a:ext cx="4495670" cy="1030733"/>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charset="0"/>
                <a:ea typeface="Calibri" charset="0"/>
                <a:cs typeface="Calibri" charset="0"/>
              </a:defRPr>
            </a:lvl1pPr>
            <a:lvl2pPr marL="685800" indent="-228600" algn="l" rtl="0" eaLnBrk="0" fontAlgn="base" hangingPunct="0">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IBM Plex Sans"/>
                <a:cs typeface="Calibri" charset="0"/>
              </a:rPr>
              <a:t>Integrated &amp; Supported AI Platform</a:t>
            </a:r>
          </a:p>
          <a:p>
            <a:pPr marL="0" marR="0" lvl="0" indent="0" algn="l" defTabSz="6858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IBM Plex Sans"/>
                <a:cs typeface="Calibri" charset="0"/>
              </a:rPr>
              <a:t>Ease of Use Tools for Data Scientists</a:t>
            </a:r>
          </a:p>
          <a:p>
            <a:pPr marL="0" indent="0">
              <a:lnSpc>
                <a:spcPct val="100000"/>
              </a:lnSpc>
              <a:spcBef>
                <a:spcPts val="0"/>
              </a:spcBef>
              <a:buNone/>
              <a:defRPr/>
            </a:pPr>
            <a:r>
              <a:rPr lang="en-US" sz="2000" dirty="0">
                <a:solidFill>
                  <a:srgbClr val="000000"/>
                </a:solidFill>
                <a:latin typeface="IBM Plex Sans"/>
              </a:rPr>
              <a:t>3-4x Speedup for AI Training</a:t>
            </a:r>
          </a:p>
        </p:txBody>
      </p:sp>
      <p:sp>
        <p:nvSpPr>
          <p:cNvPr id="34" name="Rectangle 33">
            <a:extLst>
              <a:ext uri="{FF2B5EF4-FFF2-40B4-BE49-F238E27FC236}">
                <a16:creationId xmlns:a16="http://schemas.microsoft.com/office/drawing/2014/main" xmlns="" id="{56C2BD40-2C14-F544-94B7-827C37961B89}"/>
              </a:ext>
            </a:extLst>
          </p:cNvPr>
          <p:cNvSpPr/>
          <p:nvPr/>
        </p:nvSpPr>
        <p:spPr>
          <a:xfrm>
            <a:off x="3780117" y="293040"/>
            <a:ext cx="67456" cy="103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E5E"/>
              </a:solidFill>
              <a:effectLst/>
              <a:uLnTx/>
              <a:uFillTx/>
              <a:latin typeface="IBM Plex Sans"/>
              <a:ea typeface="+mn-ea"/>
              <a:cs typeface="+mn-cs"/>
            </a:endParaRPr>
          </a:p>
        </p:txBody>
      </p:sp>
      <p:sp>
        <p:nvSpPr>
          <p:cNvPr id="17" name="Text Placeholder 4">
            <a:extLst>
              <a:ext uri="{FF2B5EF4-FFF2-40B4-BE49-F238E27FC236}">
                <a16:creationId xmlns:a16="http://schemas.microsoft.com/office/drawing/2014/main" xmlns="" id="{D9194CFE-2F50-414A-AF0A-39BABF56206F}"/>
              </a:ext>
            </a:extLst>
          </p:cNvPr>
          <p:cNvSpPr txBox="1">
            <a:spLocks/>
          </p:cNvSpPr>
          <p:nvPr/>
        </p:nvSpPr>
        <p:spPr>
          <a:xfrm>
            <a:off x="2931721" y="4730192"/>
            <a:ext cx="1646908" cy="239480"/>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IBM Plex Sans"/>
                <a:cs typeface="Arial" charset="0"/>
              </a:rPr>
              <a:t>GPU-Accelerated Power Servers</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IBM Plex Sans"/>
              <a:cs typeface="Arial" charset="0"/>
            </a:endParaRP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IBM Plex Sans"/>
              <a:cs typeface="Arial" charset="0"/>
            </a:endParaRPr>
          </a:p>
        </p:txBody>
      </p:sp>
      <p:sp>
        <p:nvSpPr>
          <p:cNvPr id="18" name="Text Placeholder 4">
            <a:extLst>
              <a:ext uri="{FF2B5EF4-FFF2-40B4-BE49-F238E27FC236}">
                <a16:creationId xmlns:a16="http://schemas.microsoft.com/office/drawing/2014/main" xmlns="" id="{50773BAE-13ED-254A-BED5-A605905C6E40}"/>
              </a:ext>
            </a:extLst>
          </p:cNvPr>
          <p:cNvSpPr txBox="1">
            <a:spLocks/>
          </p:cNvSpPr>
          <p:nvPr/>
        </p:nvSpPr>
        <p:spPr>
          <a:xfrm>
            <a:off x="5254844" y="4732381"/>
            <a:ext cx="842819" cy="239480"/>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IBM Plex Sans"/>
                <a:cs typeface="Arial" charset="0"/>
              </a:rPr>
              <a:t>Storage</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IBM Plex Sans"/>
              <a:cs typeface="Arial" charset="0"/>
            </a:endParaRP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IBM Plex Sans"/>
              <a:cs typeface="Arial" charset="0"/>
            </a:endParaRPr>
          </a:p>
        </p:txBody>
      </p:sp>
      <p:pic>
        <p:nvPicPr>
          <p:cNvPr id="19" name="Picture 18" descr="storage.ai">
            <a:extLst>
              <a:ext uri="{FF2B5EF4-FFF2-40B4-BE49-F238E27FC236}">
                <a16:creationId xmlns:a16="http://schemas.microsoft.com/office/drawing/2014/main" xmlns="" id="{4F7B1715-4A01-8E4A-9AE5-9C85CCF639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7569" y="4296529"/>
            <a:ext cx="1003085" cy="401233"/>
          </a:xfrm>
          <a:prstGeom prst="rect">
            <a:avLst/>
          </a:prstGeom>
        </p:spPr>
      </p:pic>
      <p:pic>
        <p:nvPicPr>
          <p:cNvPr id="24" name="Graphic 1">
            <a:extLst>
              <a:ext uri="{FF2B5EF4-FFF2-40B4-BE49-F238E27FC236}">
                <a16:creationId xmlns:a16="http://schemas.microsoft.com/office/drawing/2014/main" xmlns="" id="{EF16AFA0-5CC2-3E47-A323-353D50E975DA}"/>
              </a:ext>
            </a:extLst>
          </p:cNvPr>
          <p:cNvPicPr>
            <a:picLocks noChangeAspect="1"/>
          </p:cNvPicPr>
          <p:nvPr/>
        </p:nvPicPr>
        <p:blipFill rotWithShape="1">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a:off x="3098227" y="4314868"/>
            <a:ext cx="616503" cy="401496"/>
          </a:xfrm>
          <a:prstGeom prst="rect">
            <a:avLst/>
          </a:prstGeom>
          <a:noFill/>
          <a:ln>
            <a:noFill/>
          </a:ln>
        </p:spPr>
      </p:pic>
      <p:pic>
        <p:nvPicPr>
          <p:cNvPr id="29" name="Graphic 1">
            <a:extLst>
              <a:ext uri="{FF2B5EF4-FFF2-40B4-BE49-F238E27FC236}">
                <a16:creationId xmlns:a16="http://schemas.microsoft.com/office/drawing/2014/main" xmlns="" id="{12C58466-DBF6-9C4E-BF55-A5E841997B91}"/>
              </a:ext>
            </a:extLst>
          </p:cNvPr>
          <p:cNvPicPr>
            <a:picLocks noChangeAspect="1"/>
          </p:cNvPicPr>
          <p:nvPr/>
        </p:nvPicPr>
        <p:blipFill rotWithShape="1">
          <a:blip r:embed="rId4" cstate="print">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3761884" y="4314868"/>
            <a:ext cx="616503" cy="401496"/>
          </a:xfrm>
          <a:prstGeom prst="rect">
            <a:avLst/>
          </a:prstGeom>
          <a:noFill/>
          <a:ln>
            <a:noFill/>
          </a:ln>
        </p:spPr>
      </p:pic>
      <p:pic>
        <p:nvPicPr>
          <p:cNvPr id="32" name="Picture 31">
            <a:extLst>
              <a:ext uri="{FF2B5EF4-FFF2-40B4-BE49-F238E27FC236}">
                <a16:creationId xmlns:a16="http://schemas.microsoft.com/office/drawing/2014/main" xmlns="" id="{C3B5AD75-5B9E-2141-BA9A-40D488A73D1C}"/>
              </a:ext>
            </a:extLst>
          </p:cNvPr>
          <p:cNvPicPr>
            <a:picLocks noChangeAspect="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a:ext>
            </a:extLst>
          </a:blip>
          <a:stretch>
            <a:fillRect/>
          </a:stretch>
        </p:blipFill>
        <p:spPr>
          <a:xfrm>
            <a:off x="4365943" y="2791209"/>
            <a:ext cx="955304" cy="199644"/>
          </a:xfrm>
          <a:prstGeom prst="rect">
            <a:avLst/>
          </a:prstGeom>
        </p:spPr>
      </p:pic>
      <p:pic>
        <p:nvPicPr>
          <p:cNvPr id="22" name="Picture 21">
            <a:extLst>
              <a:ext uri="{FF2B5EF4-FFF2-40B4-BE49-F238E27FC236}">
                <a16:creationId xmlns:a16="http://schemas.microsoft.com/office/drawing/2014/main" xmlns="" id="{CF9F16FA-5646-974C-911F-7EF618C42A35}"/>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2879507" y="2794258"/>
            <a:ext cx="1136735" cy="205740"/>
          </a:xfrm>
          <a:prstGeom prst="rect">
            <a:avLst/>
          </a:prstGeom>
          <a:noFill/>
          <a:ln w="9525">
            <a:noFill/>
            <a:miter lim="800000"/>
            <a:headEnd/>
            <a:tailEnd/>
          </a:ln>
        </p:spPr>
      </p:pic>
      <p:pic>
        <p:nvPicPr>
          <p:cNvPr id="23" name="Picture 22">
            <a:extLst>
              <a:ext uri="{FF2B5EF4-FFF2-40B4-BE49-F238E27FC236}">
                <a16:creationId xmlns:a16="http://schemas.microsoft.com/office/drawing/2014/main" xmlns="" id="{08179B6B-56D8-AA4E-9D56-2A8337CA1B52}"/>
              </a:ext>
            </a:extLst>
          </p:cNvPr>
          <p:cNvPicPr>
            <a:picLocks noChangeAspect="1"/>
          </p:cNvPicPr>
          <p:nvPr/>
        </p:nvPicPr>
        <p:blipFill>
          <a:blip r:embed="rId10" cstate="print">
            <a:lum bright="70000" contrast="-70000"/>
            <a:extLst>
              <a:ext uri="{28A0092B-C50C-407E-A947-70E740481C1C}">
                <a14:useLocalDpi xmlns:a14="http://schemas.microsoft.com/office/drawing/2010/main"/>
              </a:ext>
            </a:extLst>
          </a:blip>
          <a:stretch>
            <a:fillRect/>
          </a:stretch>
        </p:blipFill>
        <p:spPr>
          <a:xfrm>
            <a:off x="3655912" y="3077266"/>
            <a:ext cx="720659" cy="218600"/>
          </a:xfrm>
          <a:prstGeom prst="rect">
            <a:avLst/>
          </a:prstGeom>
        </p:spPr>
      </p:pic>
      <p:sp>
        <p:nvSpPr>
          <p:cNvPr id="25" name="Rectangle 24">
            <a:extLst>
              <a:ext uri="{FF2B5EF4-FFF2-40B4-BE49-F238E27FC236}">
                <a16:creationId xmlns:a16="http://schemas.microsoft.com/office/drawing/2014/main" xmlns="" id="{0D8888E1-22A7-C642-96B0-03C14D1C3538}"/>
              </a:ext>
            </a:extLst>
          </p:cNvPr>
          <p:cNvSpPr/>
          <p:nvPr/>
        </p:nvSpPr>
        <p:spPr>
          <a:xfrm>
            <a:off x="5670949" y="2775300"/>
            <a:ext cx="603050" cy="307777"/>
          </a:xfrm>
          <a:prstGeom prst="rect">
            <a:avLst/>
          </a:prstGeom>
        </p:spPr>
        <p:txBody>
          <a:bodyPr wrap="none">
            <a:spAutoFit/>
          </a:bodyPr>
          <a:lstStyle/>
          <a:p>
            <a:r>
              <a:rPr lang="en-US" sz="1400" dirty="0">
                <a:solidFill>
                  <a:schemeClr val="bg2"/>
                </a:solidFill>
                <a:latin typeface="PT Serif" panose="020A0603040505020204" pitchFamily="18" charset="77"/>
                <a:ea typeface="Batang" panose="02030600000101010101" pitchFamily="18" charset="-127"/>
              </a:rPr>
              <a:t>Caffe</a:t>
            </a:r>
            <a:endParaRPr lang="en-US" sz="1050" dirty="0">
              <a:solidFill>
                <a:schemeClr val="bg2"/>
              </a:solidFill>
              <a:latin typeface="PT Serif" panose="020A0603040505020204" pitchFamily="18" charset="77"/>
            </a:endParaRPr>
          </a:p>
        </p:txBody>
      </p:sp>
      <p:pic>
        <p:nvPicPr>
          <p:cNvPr id="35" name="Picture 34">
            <a:extLst>
              <a:ext uri="{FF2B5EF4-FFF2-40B4-BE49-F238E27FC236}">
                <a16:creationId xmlns:a16="http://schemas.microsoft.com/office/drawing/2014/main" xmlns="" id="{DE16DDC0-EB84-1A45-B8DC-BD6101124F4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16545" y="3100387"/>
            <a:ext cx="1005840" cy="197003"/>
          </a:xfrm>
          <a:prstGeom prst="rect">
            <a:avLst/>
          </a:prstGeom>
        </p:spPr>
      </p:pic>
    </p:spTree>
    <p:extLst>
      <p:ext uri="{BB962C8B-B14F-4D97-AF65-F5344CB8AC3E}">
        <p14:creationId xmlns:p14="http://schemas.microsoft.com/office/powerpoint/2010/main" val="257124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Watson Studio Local</a:t>
            </a:r>
            <a:br>
              <a:rPr lang="en-US" dirty="0"/>
            </a:br>
            <a:r>
              <a:rPr lang="en-US" dirty="0"/>
              <a:t>and PowerAI</a:t>
            </a:r>
          </a:p>
        </p:txBody>
      </p:sp>
      <p:grpSp>
        <p:nvGrpSpPr>
          <p:cNvPr id="36" name="Group 35"/>
          <p:cNvGrpSpPr/>
          <p:nvPr/>
        </p:nvGrpSpPr>
        <p:grpSpPr>
          <a:xfrm>
            <a:off x="3115939" y="4452435"/>
            <a:ext cx="2919332" cy="402613"/>
            <a:chOff x="3018250" y="4554595"/>
            <a:chExt cx="2935287" cy="404813"/>
          </a:xfrm>
        </p:grpSpPr>
        <p:sp>
          <p:nvSpPr>
            <p:cNvPr id="51" name="Freeform 33"/>
            <p:cNvSpPr>
              <a:spLocks noChangeAspect="1" noEditPoints="1"/>
            </p:cNvSpPr>
            <p:nvPr/>
          </p:nvSpPr>
          <p:spPr bwMode="auto">
            <a:xfrm>
              <a:off x="3018250" y="4555075"/>
              <a:ext cx="623887" cy="163512"/>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2" name="Freeform 34"/>
            <p:cNvSpPr>
              <a:spLocks noChangeAspect="1" noEditPoints="1"/>
            </p:cNvSpPr>
            <p:nvPr/>
          </p:nvSpPr>
          <p:spPr bwMode="auto">
            <a:xfrm>
              <a:off x="3018250" y="4775737"/>
              <a:ext cx="623887" cy="165100"/>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3" name="Freeform 33"/>
            <p:cNvSpPr>
              <a:spLocks noChangeAspect="1" noEditPoints="1"/>
            </p:cNvSpPr>
            <p:nvPr/>
          </p:nvSpPr>
          <p:spPr bwMode="auto">
            <a:xfrm>
              <a:off x="3765962" y="4555075"/>
              <a:ext cx="623888" cy="163512"/>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4" name="Freeform 34"/>
            <p:cNvSpPr>
              <a:spLocks noChangeAspect="1" noEditPoints="1"/>
            </p:cNvSpPr>
            <p:nvPr/>
          </p:nvSpPr>
          <p:spPr bwMode="auto">
            <a:xfrm>
              <a:off x="3765962" y="4775737"/>
              <a:ext cx="623888" cy="165100"/>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5" name="Freeform 33"/>
            <p:cNvSpPr>
              <a:spLocks noChangeAspect="1" noEditPoints="1"/>
            </p:cNvSpPr>
            <p:nvPr/>
          </p:nvSpPr>
          <p:spPr bwMode="auto">
            <a:xfrm>
              <a:off x="4513675" y="4554595"/>
              <a:ext cx="655637" cy="173038"/>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34"/>
            <p:cNvSpPr>
              <a:spLocks noChangeAspect="1" noEditPoints="1"/>
            </p:cNvSpPr>
            <p:nvPr/>
          </p:nvSpPr>
          <p:spPr bwMode="auto">
            <a:xfrm>
              <a:off x="4513675" y="4786370"/>
              <a:ext cx="655637" cy="173038"/>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7" name="Freeform 33"/>
            <p:cNvSpPr>
              <a:spLocks noChangeAspect="1" noEditPoints="1"/>
            </p:cNvSpPr>
            <p:nvPr/>
          </p:nvSpPr>
          <p:spPr bwMode="auto">
            <a:xfrm>
              <a:off x="5297900" y="4554595"/>
              <a:ext cx="655637" cy="173038"/>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8" name="Freeform 34"/>
            <p:cNvSpPr>
              <a:spLocks noChangeAspect="1" noEditPoints="1"/>
            </p:cNvSpPr>
            <p:nvPr/>
          </p:nvSpPr>
          <p:spPr bwMode="auto">
            <a:xfrm>
              <a:off x="5297900" y="4786370"/>
              <a:ext cx="655637" cy="173038"/>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grpSp>
      <p:sp>
        <p:nvSpPr>
          <p:cNvPr id="38" name="TextBox 92"/>
          <p:cNvSpPr txBox="1">
            <a:spLocks noChangeArrowheads="1"/>
          </p:cNvSpPr>
          <p:nvPr/>
        </p:nvSpPr>
        <p:spPr bwMode="auto">
          <a:xfrm>
            <a:off x="2838199" y="4175081"/>
            <a:ext cx="3398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charset="0"/>
                <a:ea typeface="Calibri" charset="0"/>
                <a:cs typeface="Calibri" charset="0"/>
              </a:rPr>
              <a:t>Cluster of Power Servers – GPU / Non-GPU</a:t>
            </a:r>
          </a:p>
        </p:txBody>
      </p:sp>
      <p:grpSp>
        <p:nvGrpSpPr>
          <p:cNvPr id="42" name="Group 41"/>
          <p:cNvGrpSpPr/>
          <p:nvPr/>
        </p:nvGrpSpPr>
        <p:grpSpPr>
          <a:xfrm>
            <a:off x="3503216" y="485325"/>
            <a:ext cx="2147612" cy="879642"/>
            <a:chOff x="3114535" y="489571"/>
            <a:chExt cx="1382115" cy="566101"/>
          </a:xfrm>
        </p:grpSpPr>
        <p:pic>
          <p:nvPicPr>
            <p:cNvPr id="49" name="Picture 48" descr="Persona_Chris_DataScientist_P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9307" y="489571"/>
              <a:ext cx="388073" cy="379262"/>
            </a:xfrm>
            <a:prstGeom prst="rect">
              <a:avLst/>
            </a:prstGeom>
          </p:spPr>
        </p:pic>
        <p:sp>
          <p:nvSpPr>
            <p:cNvPr id="50" name="Rectangle 49"/>
            <p:cNvSpPr/>
            <p:nvPr/>
          </p:nvSpPr>
          <p:spPr>
            <a:xfrm>
              <a:off x="3114535" y="871574"/>
              <a:ext cx="1382115" cy="184098"/>
            </a:xfrm>
            <a:prstGeom prst="rect">
              <a:avLst/>
            </a:prstGeom>
            <a:solidFill>
              <a:srgbClr val="53535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cs typeface="Arial"/>
                </a:rPr>
                <a:t>Data Scientist - Browser</a:t>
              </a:r>
            </a:p>
          </p:txBody>
        </p:sp>
      </p:grpSp>
      <p:sp>
        <p:nvSpPr>
          <p:cNvPr id="43" name="Rectangle 42"/>
          <p:cNvSpPr/>
          <p:nvPr/>
        </p:nvSpPr>
        <p:spPr>
          <a:xfrm>
            <a:off x="2043164" y="1510337"/>
            <a:ext cx="5064881" cy="2628819"/>
          </a:xfrm>
          <a:prstGeom prst="rect">
            <a:avLst/>
          </a:prstGeom>
          <a:solidFill>
            <a:srgbClr val="FFFFFF"/>
          </a:solidFill>
          <a:ln w="25400" cap="flat" cmpd="sng" algn="ctr">
            <a:solidFill>
              <a:srgbClr val="1C36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cs typeface="Arial"/>
            </a:endParaRPr>
          </a:p>
        </p:txBody>
      </p:sp>
      <p:pic>
        <p:nvPicPr>
          <p:cNvPr id="60" name="Picture 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1479" y="1631729"/>
            <a:ext cx="1898726" cy="805855"/>
          </a:xfrm>
          <a:prstGeom prst="rect">
            <a:avLst/>
          </a:prstGeom>
        </p:spPr>
      </p:pic>
      <p:sp>
        <p:nvSpPr>
          <p:cNvPr id="4" name="Rectangle 3"/>
          <p:cNvSpPr/>
          <p:nvPr/>
        </p:nvSpPr>
        <p:spPr>
          <a:xfrm>
            <a:off x="2243268" y="3329615"/>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latin typeface="Arial"/>
                <a:cs typeface="Arial"/>
              </a:rPr>
              <a:t>Watson Machine Learning</a:t>
            </a:r>
            <a:br>
              <a:rPr lang="en-US" sz="1400" dirty="0">
                <a:solidFill>
                  <a:srgbClr val="FFFFFF"/>
                </a:solidFill>
                <a:latin typeface="Arial"/>
                <a:cs typeface="Arial"/>
              </a:rPr>
            </a:br>
            <a:r>
              <a:rPr lang="en-US" sz="1400" dirty="0">
                <a:solidFill>
                  <a:srgbClr val="FFFFFF"/>
                </a:solidFill>
                <a:latin typeface="Arial"/>
                <a:cs typeface="Arial"/>
              </a:rPr>
              <a:t>Model Management</a:t>
            </a:r>
          </a:p>
        </p:txBody>
      </p:sp>
      <p:sp>
        <p:nvSpPr>
          <p:cNvPr id="62" name="Rectangle 61"/>
          <p:cNvSpPr/>
          <p:nvPr/>
        </p:nvSpPr>
        <p:spPr>
          <a:xfrm>
            <a:off x="4638322" y="3328665"/>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latin typeface="Arial"/>
                <a:cs typeface="Arial"/>
              </a:rPr>
              <a:t>RStudio/Zeppelin Service</a:t>
            </a:r>
          </a:p>
        </p:txBody>
      </p:sp>
      <p:sp>
        <p:nvSpPr>
          <p:cNvPr id="63" name="Rectangle 62"/>
          <p:cNvSpPr/>
          <p:nvPr/>
        </p:nvSpPr>
        <p:spPr>
          <a:xfrm>
            <a:off x="4640623" y="2542666"/>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latin typeface="Arial"/>
                <a:cs typeface="Arial"/>
              </a:rPr>
              <a:t>Spark Service</a:t>
            </a:r>
          </a:p>
        </p:txBody>
      </p:sp>
      <p:sp>
        <p:nvSpPr>
          <p:cNvPr id="64" name="Rectangle 63"/>
          <p:cNvSpPr/>
          <p:nvPr/>
        </p:nvSpPr>
        <p:spPr>
          <a:xfrm>
            <a:off x="2243964" y="2547548"/>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1400" dirty="0">
                <a:solidFill>
                  <a:srgbClr val="FFFFFF"/>
                </a:solidFill>
                <a:latin typeface="Arial"/>
                <a:cs typeface="Arial"/>
              </a:rPr>
              <a:t>Jupyter Notebook Service</a:t>
            </a:r>
          </a:p>
        </p:txBody>
      </p:sp>
      <p:sp>
        <p:nvSpPr>
          <p:cNvPr id="65" name="Rectangle 64"/>
          <p:cNvSpPr/>
          <p:nvPr/>
        </p:nvSpPr>
        <p:spPr>
          <a:xfrm>
            <a:off x="2245613" y="2762604"/>
            <a:ext cx="2269469" cy="397189"/>
          </a:xfrm>
          <a:prstGeom prst="rect">
            <a:avLst/>
          </a:prstGeom>
          <a:solidFill>
            <a:srgbClr val="00206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400"/>
              </a:lnSpc>
            </a:pPr>
            <a:r>
              <a:rPr lang="en-US" sz="1400" dirty="0">
                <a:solidFill>
                  <a:srgbClr val="FFFFFF"/>
                </a:solidFill>
                <a:latin typeface="Arial"/>
                <a:cs typeface="Arial"/>
              </a:rPr>
              <a:t>PowerAI Deep</a:t>
            </a:r>
            <a:br>
              <a:rPr lang="en-US" sz="1400" dirty="0">
                <a:solidFill>
                  <a:srgbClr val="FFFFFF"/>
                </a:solidFill>
                <a:latin typeface="Arial"/>
                <a:cs typeface="Arial"/>
              </a:rPr>
            </a:br>
            <a:r>
              <a:rPr lang="en-US" sz="1400" dirty="0">
                <a:solidFill>
                  <a:srgbClr val="FFFFFF"/>
                </a:solidFill>
                <a:latin typeface="Arial"/>
                <a:cs typeface="Arial"/>
              </a:rPr>
              <a:t>Learning Libraries</a:t>
            </a:r>
          </a:p>
        </p:txBody>
      </p:sp>
      <p:sp>
        <p:nvSpPr>
          <p:cNvPr id="66" name="Rectangle 65"/>
          <p:cNvSpPr/>
          <p:nvPr/>
        </p:nvSpPr>
        <p:spPr>
          <a:xfrm>
            <a:off x="6528114" y="4452435"/>
            <a:ext cx="2128996" cy="397189"/>
          </a:xfrm>
          <a:prstGeom prst="rect">
            <a:avLst/>
          </a:prstGeom>
          <a:solidFill>
            <a:srgbClr val="00206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latin typeface="Arial"/>
                <a:cs typeface="Arial"/>
              </a:rPr>
              <a:t>Power-specific capability</a:t>
            </a:r>
          </a:p>
        </p:txBody>
      </p:sp>
    </p:spTree>
    <p:extLst>
      <p:ext uri="{BB962C8B-B14F-4D97-AF65-F5344CB8AC3E}">
        <p14:creationId xmlns:p14="http://schemas.microsoft.com/office/powerpoint/2010/main" val="334561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0040" y="2110085"/>
            <a:ext cx="6803923" cy="461665"/>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Data Science Overview &amp; Concepts</a:t>
            </a:r>
          </a:p>
        </p:txBody>
      </p:sp>
    </p:spTree>
    <p:extLst>
      <p:ext uri="{BB962C8B-B14F-4D97-AF65-F5344CB8AC3E}">
        <p14:creationId xmlns:p14="http://schemas.microsoft.com/office/powerpoint/2010/main" val="205720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xmlns="" id="{F87958C1-0B9A-B043-817E-64F2A2A20E78}"/>
              </a:ext>
            </a:extLst>
          </p:cNvPr>
          <p:cNvSpPr/>
          <p:nvPr/>
        </p:nvSpPr>
        <p:spPr>
          <a:xfrm>
            <a:off x="1589852" y="1101846"/>
            <a:ext cx="6087414" cy="1853344"/>
          </a:xfrm>
          <a:prstGeom prst="roundRect">
            <a:avLst/>
          </a:prstGeom>
          <a:solidFill>
            <a:schemeClr val="accent1">
              <a:alpha val="12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29" name="Title 1">
            <a:extLst>
              <a:ext uri="{FF2B5EF4-FFF2-40B4-BE49-F238E27FC236}">
                <a16:creationId xmlns:a16="http://schemas.microsoft.com/office/drawing/2014/main" xmlns="" id="{58E0BBE1-C189-EF47-9E51-5C3F5319BE24}"/>
              </a:ext>
            </a:extLst>
          </p:cNvPr>
          <p:cNvSpPr txBox="1">
            <a:spLocks/>
          </p:cNvSpPr>
          <p:nvPr/>
        </p:nvSpPr>
        <p:spPr>
          <a:xfrm>
            <a:off x="366550" y="501935"/>
            <a:ext cx="8515950" cy="534590"/>
          </a:xfrm>
          <a:prstGeom prst="rect">
            <a:avLst/>
          </a:prstGeom>
        </p:spPr>
        <p:txBody>
          <a:bodyPr/>
          <a:lstStyle>
            <a:lvl1pPr algn="l" defTabSz="609585" rtl="0" eaLnBrk="1" latinLnBrk="0" hangingPunct="1">
              <a:lnSpc>
                <a:spcPct val="90000"/>
              </a:lnSpc>
              <a:spcBef>
                <a:spcPct val="0"/>
              </a:spcBef>
              <a:buNone/>
              <a:defRPr sz="3200" kern="1200">
                <a:solidFill>
                  <a:schemeClr val="tx1"/>
                </a:solidFill>
                <a:latin typeface="+mj-lt"/>
                <a:ea typeface="Arial" charset="0"/>
                <a:cs typeface="Arial" charset="0"/>
              </a:defRPr>
            </a:lvl1pPr>
          </a:lstStyle>
          <a:p>
            <a:r>
              <a:rPr lang="en-US" sz="1350" b="1" i="1" dirty="0">
                <a:latin typeface="+mn-lt"/>
                <a:ea typeface="Calibri" charset="0"/>
                <a:cs typeface="Calibri" charset="0"/>
              </a:rPr>
              <a:t>Drive data scientist productivity and faster insights with Watson Studio Local (WSL) on a versatile, highly scalable LC922 server paired with an industry leading GPU accelerated AC922 server</a:t>
            </a:r>
            <a:endParaRPr lang="en-US" sz="1350" b="1" i="1" dirty="0">
              <a:latin typeface="+mn-lt"/>
            </a:endParaRPr>
          </a:p>
        </p:txBody>
      </p:sp>
      <p:sp>
        <p:nvSpPr>
          <p:cNvPr id="30" name="TextBox 29">
            <a:extLst>
              <a:ext uri="{FF2B5EF4-FFF2-40B4-BE49-F238E27FC236}">
                <a16:creationId xmlns:a16="http://schemas.microsoft.com/office/drawing/2014/main" xmlns="" id="{5DD73791-72A3-0546-A0D2-ED71B4CF3689}"/>
              </a:ext>
            </a:extLst>
          </p:cNvPr>
          <p:cNvSpPr txBox="1"/>
          <p:nvPr/>
        </p:nvSpPr>
        <p:spPr>
          <a:xfrm>
            <a:off x="1589853" y="1757233"/>
            <a:ext cx="444481" cy="973824"/>
          </a:xfrm>
          <a:prstGeom prst="rect">
            <a:avLst/>
          </a:prstGeom>
          <a:noFill/>
        </p:spPr>
        <p:txBody>
          <a:bodyPr vert="vert270" wrap="square" rtlCol="0">
            <a:spAutoFit/>
          </a:bodyPr>
          <a:lstStyle/>
          <a:p>
            <a:pPr algn="ctr" fontAlgn="base">
              <a:spcBef>
                <a:spcPct val="0"/>
              </a:spcBef>
              <a:spcAft>
                <a:spcPct val="0"/>
              </a:spcAft>
            </a:pPr>
            <a:r>
              <a:rPr lang="en-US" sz="844" dirty="0">
                <a:solidFill>
                  <a:prstClr val="black"/>
                </a:solidFill>
                <a:ea typeface="SimSun" pitchFamily="2" charset="-122"/>
                <a:cs typeface="Arial" charset="0"/>
              </a:rPr>
              <a:t>Kubernetes Cluster</a:t>
            </a:r>
          </a:p>
        </p:txBody>
      </p:sp>
      <p:grpSp>
        <p:nvGrpSpPr>
          <p:cNvPr id="31" name="Group 30">
            <a:extLst>
              <a:ext uri="{FF2B5EF4-FFF2-40B4-BE49-F238E27FC236}">
                <a16:creationId xmlns:a16="http://schemas.microsoft.com/office/drawing/2014/main" xmlns="" id="{3AAE6842-1F67-C64B-A6FB-2A3A4B2B823D}"/>
              </a:ext>
            </a:extLst>
          </p:cNvPr>
          <p:cNvGrpSpPr/>
          <p:nvPr/>
        </p:nvGrpSpPr>
        <p:grpSpPr>
          <a:xfrm>
            <a:off x="6269841" y="1218972"/>
            <a:ext cx="1322544" cy="1653872"/>
            <a:chOff x="1895098" y="3137534"/>
            <a:chExt cx="1331927" cy="2728779"/>
          </a:xfrm>
        </p:grpSpPr>
        <p:sp>
          <p:nvSpPr>
            <p:cNvPr id="32" name="Rounded Rectangle 31">
              <a:extLst>
                <a:ext uri="{FF2B5EF4-FFF2-40B4-BE49-F238E27FC236}">
                  <a16:creationId xmlns:a16="http://schemas.microsoft.com/office/drawing/2014/main" xmlns="" id="{D201AA26-C719-C04F-9EE1-056CFE460C41}"/>
                </a:ext>
              </a:extLst>
            </p:cNvPr>
            <p:cNvSpPr/>
            <p:nvPr/>
          </p:nvSpPr>
          <p:spPr>
            <a:xfrm>
              <a:off x="2138560" y="3137534"/>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3" name="Rounded Rectangle 32">
              <a:extLst>
                <a:ext uri="{FF2B5EF4-FFF2-40B4-BE49-F238E27FC236}">
                  <a16:creationId xmlns:a16="http://schemas.microsoft.com/office/drawing/2014/main" xmlns="" id="{41550D35-B6B4-BD4A-9543-5D50825976D5}"/>
                </a:ext>
              </a:extLst>
            </p:cNvPr>
            <p:cNvSpPr/>
            <p:nvPr/>
          </p:nvSpPr>
          <p:spPr>
            <a:xfrm>
              <a:off x="2027036" y="3231954"/>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4" name="Rounded Rectangle 33">
              <a:extLst>
                <a:ext uri="{FF2B5EF4-FFF2-40B4-BE49-F238E27FC236}">
                  <a16:creationId xmlns:a16="http://schemas.microsoft.com/office/drawing/2014/main" xmlns="" id="{93D58101-31C8-EE4C-84CF-06CFA4331EB1}"/>
                </a:ext>
              </a:extLst>
            </p:cNvPr>
            <p:cNvSpPr/>
            <p:nvPr/>
          </p:nvSpPr>
          <p:spPr>
            <a:xfrm>
              <a:off x="1917531" y="3346015"/>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5" name="Rectangle 34">
              <a:extLst>
                <a:ext uri="{FF2B5EF4-FFF2-40B4-BE49-F238E27FC236}">
                  <a16:creationId xmlns:a16="http://schemas.microsoft.com/office/drawing/2014/main" xmlns="" id="{09AB63DF-572B-C84A-91D8-F4BECC8BDA47}"/>
                </a:ext>
              </a:extLst>
            </p:cNvPr>
            <p:cNvSpPr/>
            <p:nvPr/>
          </p:nvSpPr>
          <p:spPr>
            <a:xfrm rot="5400000">
              <a:off x="2185829" y="5043094"/>
              <a:ext cx="568356"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Cloudant</a:t>
              </a:r>
            </a:p>
          </p:txBody>
        </p:sp>
        <p:sp>
          <p:nvSpPr>
            <p:cNvPr id="36" name="Rectangle 35">
              <a:extLst>
                <a:ext uri="{FF2B5EF4-FFF2-40B4-BE49-F238E27FC236}">
                  <a16:creationId xmlns:a16="http://schemas.microsoft.com/office/drawing/2014/main" xmlns="" id="{B3A83395-F39E-034C-9E74-22E34A8960AA}"/>
                </a:ext>
              </a:extLst>
            </p:cNvPr>
            <p:cNvSpPr/>
            <p:nvPr/>
          </p:nvSpPr>
          <p:spPr>
            <a:xfrm rot="5400000">
              <a:off x="2185829" y="4407024"/>
              <a:ext cx="568356"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Object Store</a:t>
              </a:r>
            </a:p>
          </p:txBody>
        </p:sp>
        <p:sp>
          <p:nvSpPr>
            <p:cNvPr id="37" name="Rectangle 36">
              <a:extLst>
                <a:ext uri="{FF2B5EF4-FFF2-40B4-BE49-F238E27FC236}">
                  <a16:creationId xmlns:a16="http://schemas.microsoft.com/office/drawing/2014/main" xmlns="" id="{E56916FE-ECFC-5142-ADFC-2C0D14C94B50}"/>
                </a:ext>
              </a:extLst>
            </p:cNvPr>
            <p:cNvSpPr/>
            <p:nvPr/>
          </p:nvSpPr>
          <p:spPr>
            <a:xfrm rot="5400000">
              <a:off x="2355945" y="3624288"/>
              <a:ext cx="228123"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Redis</a:t>
              </a:r>
            </a:p>
          </p:txBody>
        </p:sp>
        <p:sp>
          <p:nvSpPr>
            <p:cNvPr id="38" name="Rectangle 37">
              <a:extLst>
                <a:ext uri="{FF2B5EF4-FFF2-40B4-BE49-F238E27FC236}">
                  <a16:creationId xmlns:a16="http://schemas.microsoft.com/office/drawing/2014/main" xmlns="" id="{A51F04C4-0B68-BF4D-8D0F-D922B26F2943}"/>
                </a:ext>
              </a:extLst>
            </p:cNvPr>
            <p:cNvSpPr/>
            <p:nvPr/>
          </p:nvSpPr>
          <p:spPr>
            <a:xfrm rot="5400000">
              <a:off x="2355945" y="3949411"/>
              <a:ext cx="228123" cy="733464"/>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Gluster</a:t>
              </a:r>
            </a:p>
          </p:txBody>
        </p:sp>
        <p:sp>
          <p:nvSpPr>
            <p:cNvPr id="39" name="TextBox 38">
              <a:extLst>
                <a:ext uri="{FF2B5EF4-FFF2-40B4-BE49-F238E27FC236}">
                  <a16:creationId xmlns:a16="http://schemas.microsoft.com/office/drawing/2014/main" xmlns="" id="{3CF013AA-08F7-E244-BB53-C6FC0A1660C0}"/>
                </a:ext>
              </a:extLst>
            </p:cNvPr>
            <p:cNvSpPr txBox="1"/>
            <p:nvPr/>
          </p:nvSpPr>
          <p:spPr>
            <a:xfrm>
              <a:off x="1895098" y="3375317"/>
              <a:ext cx="1110898" cy="323730"/>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Storage Servers</a:t>
              </a:r>
            </a:p>
          </p:txBody>
        </p:sp>
      </p:grpSp>
      <p:grpSp>
        <p:nvGrpSpPr>
          <p:cNvPr id="40" name="Group 39">
            <a:extLst>
              <a:ext uri="{FF2B5EF4-FFF2-40B4-BE49-F238E27FC236}">
                <a16:creationId xmlns:a16="http://schemas.microsoft.com/office/drawing/2014/main" xmlns="" id="{A4E9A1E1-4CAA-834B-B09A-9DFEC1CFDA93}"/>
              </a:ext>
            </a:extLst>
          </p:cNvPr>
          <p:cNvGrpSpPr/>
          <p:nvPr/>
        </p:nvGrpSpPr>
        <p:grpSpPr>
          <a:xfrm>
            <a:off x="1832311" y="1200484"/>
            <a:ext cx="1010609" cy="1668485"/>
            <a:chOff x="6265588" y="2992365"/>
            <a:chExt cx="1406042" cy="2966194"/>
          </a:xfrm>
        </p:grpSpPr>
        <p:sp>
          <p:nvSpPr>
            <p:cNvPr id="41" name="Rounded Rectangle 40">
              <a:extLst>
                <a:ext uri="{FF2B5EF4-FFF2-40B4-BE49-F238E27FC236}">
                  <a16:creationId xmlns:a16="http://schemas.microsoft.com/office/drawing/2014/main" xmlns="" id="{DA8B2CBF-FE7F-3047-891F-ED2BE5270EC6}"/>
                </a:ext>
              </a:extLst>
            </p:cNvPr>
            <p:cNvSpPr/>
            <p:nvPr/>
          </p:nvSpPr>
          <p:spPr>
            <a:xfrm>
              <a:off x="6527489" y="2992365"/>
              <a:ext cx="1144141"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2" name="Rounded Rectangle 41">
              <a:extLst>
                <a:ext uri="{FF2B5EF4-FFF2-40B4-BE49-F238E27FC236}">
                  <a16:creationId xmlns:a16="http://schemas.microsoft.com/office/drawing/2014/main" xmlns="" id="{DE53F487-53BD-1149-A7EF-54BAF6325D53}"/>
                </a:ext>
              </a:extLst>
            </p:cNvPr>
            <p:cNvSpPr/>
            <p:nvPr/>
          </p:nvSpPr>
          <p:spPr>
            <a:xfrm>
              <a:off x="6398431" y="3065171"/>
              <a:ext cx="1165382"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3" name="Rounded Rectangle 42">
              <a:extLst>
                <a:ext uri="{FF2B5EF4-FFF2-40B4-BE49-F238E27FC236}">
                  <a16:creationId xmlns:a16="http://schemas.microsoft.com/office/drawing/2014/main" xmlns="" id="{49453086-BEB3-8740-A5C7-EFE446B7A4AF}"/>
                </a:ext>
              </a:extLst>
            </p:cNvPr>
            <p:cNvSpPr/>
            <p:nvPr/>
          </p:nvSpPr>
          <p:spPr>
            <a:xfrm>
              <a:off x="6265588" y="3128226"/>
              <a:ext cx="1179447"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4" name="Rectangle 43">
              <a:extLst>
                <a:ext uri="{FF2B5EF4-FFF2-40B4-BE49-F238E27FC236}">
                  <a16:creationId xmlns:a16="http://schemas.microsoft.com/office/drawing/2014/main" xmlns="" id="{8657D9B0-5086-6840-AF10-2FB294126DB3}"/>
                </a:ext>
              </a:extLst>
            </p:cNvPr>
            <p:cNvSpPr/>
            <p:nvPr/>
          </p:nvSpPr>
          <p:spPr>
            <a:xfrm rot="5400000">
              <a:off x="6390404" y="4798022"/>
              <a:ext cx="936728" cy="100981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Kubernetes Master Components</a:t>
              </a:r>
            </a:p>
          </p:txBody>
        </p:sp>
        <p:sp>
          <p:nvSpPr>
            <p:cNvPr id="45" name="Rectangle 44">
              <a:extLst>
                <a:ext uri="{FF2B5EF4-FFF2-40B4-BE49-F238E27FC236}">
                  <a16:creationId xmlns:a16="http://schemas.microsoft.com/office/drawing/2014/main" xmlns="" id="{738B6AAE-5CE4-C14F-BE77-0EA431733528}"/>
                </a:ext>
              </a:extLst>
            </p:cNvPr>
            <p:cNvSpPr/>
            <p:nvPr/>
          </p:nvSpPr>
          <p:spPr>
            <a:xfrm rot="5400000">
              <a:off x="6568048" y="3993639"/>
              <a:ext cx="581439" cy="100981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675" kern="0" dirty="0">
                  <a:solidFill>
                    <a:prstClr val="white"/>
                  </a:solidFill>
                  <a:ea typeface="HelvNeue for IBM" charset="0"/>
                  <a:cs typeface="HelvNeue for IBM" charset="0"/>
                  <a:sym typeface="HelvNeue Medium for IBM"/>
                </a:rPr>
                <a:t>Metering Monitoring</a:t>
              </a:r>
            </a:p>
          </p:txBody>
        </p:sp>
        <p:sp>
          <p:nvSpPr>
            <p:cNvPr id="46" name="Rectangle 45">
              <a:extLst>
                <a:ext uri="{FF2B5EF4-FFF2-40B4-BE49-F238E27FC236}">
                  <a16:creationId xmlns:a16="http://schemas.microsoft.com/office/drawing/2014/main" xmlns="" id="{86948212-80F6-4746-B580-B2D24AC80664}"/>
                </a:ext>
              </a:extLst>
            </p:cNvPr>
            <p:cNvSpPr/>
            <p:nvPr/>
          </p:nvSpPr>
          <p:spPr>
            <a:xfrm rot="5400000">
              <a:off x="6590205" y="3383952"/>
              <a:ext cx="537126" cy="1009816"/>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675" kern="0" dirty="0">
                  <a:solidFill>
                    <a:prstClr val="white"/>
                  </a:solidFill>
                  <a:ea typeface="HelvNeue for IBM" charset="0"/>
                  <a:cs typeface="HelvNeue for IBM" charset="0"/>
                  <a:sym typeface="HelvNeue Medium for IBM"/>
                </a:rPr>
                <a:t>Admin Dashboards</a:t>
              </a:r>
            </a:p>
          </p:txBody>
        </p:sp>
        <p:sp>
          <p:nvSpPr>
            <p:cNvPr id="47" name="TextBox 46">
              <a:extLst>
                <a:ext uri="{FF2B5EF4-FFF2-40B4-BE49-F238E27FC236}">
                  <a16:creationId xmlns:a16="http://schemas.microsoft.com/office/drawing/2014/main" xmlns="" id="{538AE3DE-BDF3-2C4B-BD88-2338306FCF12}"/>
                </a:ext>
              </a:extLst>
            </p:cNvPr>
            <p:cNvSpPr txBox="1"/>
            <p:nvPr/>
          </p:nvSpPr>
          <p:spPr>
            <a:xfrm>
              <a:off x="6282210" y="3148212"/>
              <a:ext cx="1110898" cy="348814"/>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Control Servers</a:t>
              </a:r>
            </a:p>
          </p:txBody>
        </p:sp>
      </p:grpSp>
      <p:grpSp>
        <p:nvGrpSpPr>
          <p:cNvPr id="48" name="Group 47">
            <a:extLst>
              <a:ext uri="{FF2B5EF4-FFF2-40B4-BE49-F238E27FC236}">
                <a16:creationId xmlns:a16="http://schemas.microsoft.com/office/drawing/2014/main" xmlns="" id="{36E327D8-EC37-5D49-972E-AB0EFD45610A}"/>
              </a:ext>
            </a:extLst>
          </p:cNvPr>
          <p:cNvGrpSpPr/>
          <p:nvPr/>
        </p:nvGrpSpPr>
        <p:grpSpPr>
          <a:xfrm>
            <a:off x="2934408" y="1218972"/>
            <a:ext cx="3278074" cy="1670483"/>
            <a:chOff x="3327392" y="2801720"/>
            <a:chExt cx="2844751" cy="3311037"/>
          </a:xfrm>
        </p:grpSpPr>
        <p:sp>
          <p:nvSpPr>
            <p:cNvPr id="49" name="Rounded Rectangle 48">
              <a:extLst>
                <a:ext uri="{FF2B5EF4-FFF2-40B4-BE49-F238E27FC236}">
                  <a16:creationId xmlns:a16="http://schemas.microsoft.com/office/drawing/2014/main" xmlns="" id="{2DD8D379-5147-D74B-9A20-CC9A58F58931}"/>
                </a:ext>
              </a:extLst>
            </p:cNvPr>
            <p:cNvSpPr/>
            <p:nvPr/>
          </p:nvSpPr>
          <p:spPr>
            <a:xfrm>
              <a:off x="3520020" y="2801720"/>
              <a:ext cx="2652123" cy="31602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0" name="Rounded Rectangle 49">
              <a:extLst>
                <a:ext uri="{FF2B5EF4-FFF2-40B4-BE49-F238E27FC236}">
                  <a16:creationId xmlns:a16="http://schemas.microsoft.com/office/drawing/2014/main" xmlns="" id="{2852E080-7F73-A44C-8A45-6B6521C28AF4}"/>
                </a:ext>
              </a:extLst>
            </p:cNvPr>
            <p:cNvSpPr/>
            <p:nvPr/>
          </p:nvSpPr>
          <p:spPr>
            <a:xfrm>
              <a:off x="3423878" y="2865647"/>
              <a:ext cx="2652123" cy="31602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1" name="Rounded Rectangle 50">
              <a:extLst>
                <a:ext uri="{FF2B5EF4-FFF2-40B4-BE49-F238E27FC236}">
                  <a16:creationId xmlns:a16="http://schemas.microsoft.com/office/drawing/2014/main" xmlns="" id="{AC908936-4636-4340-BD62-6D9248A5A392}"/>
                </a:ext>
              </a:extLst>
            </p:cNvPr>
            <p:cNvSpPr/>
            <p:nvPr/>
          </p:nvSpPr>
          <p:spPr>
            <a:xfrm>
              <a:off x="3327392" y="2952511"/>
              <a:ext cx="2652123" cy="3160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2" name="Rectangle 51">
              <a:extLst>
                <a:ext uri="{FF2B5EF4-FFF2-40B4-BE49-F238E27FC236}">
                  <a16:creationId xmlns:a16="http://schemas.microsoft.com/office/drawing/2014/main" xmlns="" id="{C23B876C-B6E6-BD4F-9F5E-BE5FF4DF9C6B}"/>
                </a:ext>
              </a:extLst>
            </p:cNvPr>
            <p:cNvSpPr/>
            <p:nvPr/>
          </p:nvSpPr>
          <p:spPr>
            <a:xfrm rot="5400000">
              <a:off x="5183925" y="4187044"/>
              <a:ext cx="641603" cy="624848"/>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Project Service</a:t>
              </a:r>
            </a:p>
          </p:txBody>
        </p:sp>
        <p:sp>
          <p:nvSpPr>
            <p:cNvPr id="53" name="Rectangle 52">
              <a:extLst>
                <a:ext uri="{FF2B5EF4-FFF2-40B4-BE49-F238E27FC236}">
                  <a16:creationId xmlns:a16="http://schemas.microsoft.com/office/drawing/2014/main" xmlns="" id="{B5936586-26F0-6044-B64E-91ED92DDB6B8}"/>
                </a:ext>
              </a:extLst>
            </p:cNvPr>
            <p:cNvSpPr/>
            <p:nvPr/>
          </p:nvSpPr>
          <p:spPr>
            <a:xfrm rot="5400000">
              <a:off x="4109311" y="4176151"/>
              <a:ext cx="334537" cy="1693838"/>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Spark Service</a:t>
              </a:r>
            </a:p>
          </p:txBody>
        </p:sp>
        <p:sp>
          <p:nvSpPr>
            <p:cNvPr id="54" name="Rectangle 53">
              <a:extLst>
                <a:ext uri="{FF2B5EF4-FFF2-40B4-BE49-F238E27FC236}">
                  <a16:creationId xmlns:a16="http://schemas.microsoft.com/office/drawing/2014/main" xmlns="" id="{2F9F2171-875C-8B47-9ABE-D6DB37665E7D}"/>
                </a:ext>
              </a:extLst>
            </p:cNvPr>
            <p:cNvSpPr/>
            <p:nvPr/>
          </p:nvSpPr>
          <p:spPr>
            <a:xfrm rot="5400000">
              <a:off x="4510529" y="2299075"/>
              <a:ext cx="228123" cy="238985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NGINX     </a:t>
              </a:r>
            </a:p>
          </p:txBody>
        </p:sp>
        <p:sp>
          <p:nvSpPr>
            <p:cNvPr id="55" name="Rectangle 54">
              <a:extLst>
                <a:ext uri="{FF2B5EF4-FFF2-40B4-BE49-F238E27FC236}">
                  <a16:creationId xmlns:a16="http://schemas.microsoft.com/office/drawing/2014/main" xmlns="" id="{47574753-F61B-2644-88E4-D123DEC3FF55}"/>
                </a:ext>
              </a:extLst>
            </p:cNvPr>
            <p:cNvSpPr/>
            <p:nvPr/>
          </p:nvSpPr>
          <p:spPr>
            <a:xfrm rot="5400000">
              <a:off x="4456657" y="2649744"/>
              <a:ext cx="335143" cy="238584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WSL UI Service</a:t>
              </a:r>
              <a:endParaRPr lang="en-US" sz="450" kern="0" dirty="0">
                <a:solidFill>
                  <a:prstClr val="white"/>
                </a:solidFill>
                <a:ea typeface="HelvNeue for IBM" charset="0"/>
                <a:cs typeface="HelvNeue for IBM" charset="0"/>
                <a:sym typeface="HelvNeue Medium for IBM"/>
              </a:endParaRPr>
            </a:p>
          </p:txBody>
        </p:sp>
        <p:sp>
          <p:nvSpPr>
            <p:cNvPr id="56" name="Rectangle 55">
              <a:extLst>
                <a:ext uri="{FF2B5EF4-FFF2-40B4-BE49-F238E27FC236}">
                  <a16:creationId xmlns:a16="http://schemas.microsoft.com/office/drawing/2014/main" xmlns="" id="{5DDB362D-D33C-234F-8BCE-8743C14930F1}"/>
                </a:ext>
              </a:extLst>
            </p:cNvPr>
            <p:cNvSpPr/>
            <p:nvPr/>
          </p:nvSpPr>
          <p:spPr>
            <a:xfrm rot="5400000">
              <a:off x="3547739" y="4058218"/>
              <a:ext cx="641604" cy="882504"/>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Jupyter Notebook Service</a:t>
              </a:r>
            </a:p>
          </p:txBody>
        </p:sp>
        <p:sp>
          <p:nvSpPr>
            <p:cNvPr id="57" name="Rectangle 56">
              <a:extLst>
                <a:ext uri="{FF2B5EF4-FFF2-40B4-BE49-F238E27FC236}">
                  <a16:creationId xmlns:a16="http://schemas.microsoft.com/office/drawing/2014/main" xmlns="" id="{76725632-4B94-1241-AFC3-EF33E4672BEC}"/>
                </a:ext>
              </a:extLst>
            </p:cNvPr>
            <p:cNvSpPr/>
            <p:nvPr/>
          </p:nvSpPr>
          <p:spPr>
            <a:xfrm rot="5400000">
              <a:off x="4514538" y="5085550"/>
              <a:ext cx="412362" cy="795675"/>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Analytic Libraries</a:t>
              </a:r>
            </a:p>
          </p:txBody>
        </p:sp>
        <p:sp>
          <p:nvSpPr>
            <p:cNvPr id="58" name="Rectangle 57">
              <a:extLst>
                <a:ext uri="{FF2B5EF4-FFF2-40B4-BE49-F238E27FC236}">
                  <a16:creationId xmlns:a16="http://schemas.microsoft.com/office/drawing/2014/main" xmlns="" id="{79DA27EC-9AE6-C445-85F9-48D774267EB3}"/>
                </a:ext>
              </a:extLst>
            </p:cNvPr>
            <p:cNvSpPr/>
            <p:nvPr/>
          </p:nvSpPr>
          <p:spPr>
            <a:xfrm rot="5400000">
              <a:off x="4395845" y="4092618"/>
              <a:ext cx="641605" cy="81370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RStudio Service</a:t>
              </a:r>
            </a:p>
          </p:txBody>
        </p:sp>
        <p:sp>
          <p:nvSpPr>
            <p:cNvPr id="59" name="TextBox 58">
              <a:extLst>
                <a:ext uri="{FF2B5EF4-FFF2-40B4-BE49-F238E27FC236}">
                  <a16:creationId xmlns:a16="http://schemas.microsoft.com/office/drawing/2014/main" xmlns="" id="{34747BD5-6C10-764C-AE84-4DFA3AD5DC43}"/>
                </a:ext>
              </a:extLst>
            </p:cNvPr>
            <p:cNvSpPr txBox="1"/>
            <p:nvPr/>
          </p:nvSpPr>
          <p:spPr>
            <a:xfrm>
              <a:off x="4063401" y="2924681"/>
              <a:ext cx="1110897" cy="388901"/>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Compute Servers</a:t>
              </a:r>
            </a:p>
          </p:txBody>
        </p:sp>
      </p:grpSp>
      <p:sp>
        <p:nvSpPr>
          <p:cNvPr id="60" name="Rectangle 59">
            <a:extLst>
              <a:ext uri="{FF2B5EF4-FFF2-40B4-BE49-F238E27FC236}">
                <a16:creationId xmlns:a16="http://schemas.microsoft.com/office/drawing/2014/main" xmlns="" id="{2F3A646E-E1D1-DD42-B986-5D521F001BD1}"/>
              </a:ext>
            </a:extLst>
          </p:cNvPr>
          <p:cNvSpPr/>
          <p:nvPr/>
        </p:nvSpPr>
        <p:spPr>
          <a:xfrm rot="5400000">
            <a:off x="3419989" y="2095389"/>
            <a:ext cx="211139" cy="956167"/>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Canvas &amp; Models</a:t>
            </a:r>
          </a:p>
        </p:txBody>
      </p:sp>
      <p:grpSp>
        <p:nvGrpSpPr>
          <p:cNvPr id="62" name="Group 61">
            <a:extLst>
              <a:ext uri="{FF2B5EF4-FFF2-40B4-BE49-F238E27FC236}">
                <a16:creationId xmlns:a16="http://schemas.microsoft.com/office/drawing/2014/main" xmlns="" id="{918EC8F2-E579-2847-BD6C-3A9C06754EE1}"/>
              </a:ext>
            </a:extLst>
          </p:cNvPr>
          <p:cNvGrpSpPr/>
          <p:nvPr/>
        </p:nvGrpSpPr>
        <p:grpSpPr>
          <a:xfrm>
            <a:off x="4452299" y="3022863"/>
            <a:ext cx="1551414" cy="749281"/>
            <a:chOff x="6975696" y="3753340"/>
            <a:chExt cx="1767149" cy="815647"/>
          </a:xfrm>
        </p:grpSpPr>
        <p:pic>
          <p:nvPicPr>
            <p:cNvPr id="63" name="Picture 62">
              <a:extLst>
                <a:ext uri="{FF2B5EF4-FFF2-40B4-BE49-F238E27FC236}">
                  <a16:creationId xmlns:a16="http://schemas.microsoft.com/office/drawing/2014/main" xmlns="" id="{422821A6-E948-8F40-B5DD-3411DFB32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5696" y="3981800"/>
              <a:ext cx="1767149" cy="326183"/>
            </a:xfrm>
            <a:prstGeom prst="rect">
              <a:avLst/>
            </a:prstGeom>
          </p:spPr>
        </p:pic>
        <p:pic>
          <p:nvPicPr>
            <p:cNvPr id="64" name="Picture 63">
              <a:extLst>
                <a:ext uri="{FF2B5EF4-FFF2-40B4-BE49-F238E27FC236}">
                  <a16:creationId xmlns:a16="http://schemas.microsoft.com/office/drawing/2014/main" xmlns="" id="{FF5DCBB8-CAC4-DA4C-8020-F348E6297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6851" y="4024792"/>
              <a:ext cx="565080" cy="416747"/>
            </a:xfrm>
            <a:prstGeom prst="rect">
              <a:avLst/>
            </a:prstGeom>
          </p:spPr>
        </p:pic>
        <p:pic>
          <p:nvPicPr>
            <p:cNvPr id="65" name="Picture 64">
              <a:extLst>
                <a:ext uri="{FF2B5EF4-FFF2-40B4-BE49-F238E27FC236}">
                  <a16:creationId xmlns:a16="http://schemas.microsoft.com/office/drawing/2014/main" xmlns="" id="{2DC6456A-95A8-1349-BF05-EE0F9ADEC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4134" y="3753340"/>
              <a:ext cx="604606" cy="815647"/>
            </a:xfrm>
            <a:prstGeom prst="rect">
              <a:avLst/>
            </a:prstGeom>
          </p:spPr>
        </p:pic>
      </p:grpSp>
      <p:grpSp>
        <p:nvGrpSpPr>
          <p:cNvPr id="66" name="Group 65">
            <a:extLst>
              <a:ext uri="{FF2B5EF4-FFF2-40B4-BE49-F238E27FC236}">
                <a16:creationId xmlns:a16="http://schemas.microsoft.com/office/drawing/2014/main" xmlns="" id="{D6BB04DA-3619-9B48-A36C-45488FC59005}"/>
              </a:ext>
            </a:extLst>
          </p:cNvPr>
          <p:cNvGrpSpPr/>
          <p:nvPr/>
        </p:nvGrpSpPr>
        <p:grpSpPr>
          <a:xfrm>
            <a:off x="4513800" y="3534893"/>
            <a:ext cx="1240289" cy="1097598"/>
            <a:chOff x="7398124" y="2746238"/>
            <a:chExt cx="1494417" cy="1322489"/>
          </a:xfrm>
        </p:grpSpPr>
        <p:pic>
          <p:nvPicPr>
            <p:cNvPr id="67" name="Picture 66" descr="SERVER_full-PPT.png">
              <a:extLst>
                <a:ext uri="{FF2B5EF4-FFF2-40B4-BE49-F238E27FC236}">
                  <a16:creationId xmlns:a16="http://schemas.microsoft.com/office/drawing/2014/main" xmlns="" id="{EEDF054E-6DF1-D94F-9173-4C74FB6ED0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3150792"/>
              <a:ext cx="1494417" cy="917935"/>
            </a:xfrm>
            <a:prstGeom prst="rect">
              <a:avLst/>
            </a:prstGeom>
          </p:spPr>
        </p:pic>
        <p:pic>
          <p:nvPicPr>
            <p:cNvPr id="68" name="Picture 67" descr="SERVER_full-PPT.png">
              <a:extLst>
                <a:ext uri="{FF2B5EF4-FFF2-40B4-BE49-F238E27FC236}">
                  <a16:creationId xmlns:a16="http://schemas.microsoft.com/office/drawing/2014/main" xmlns="" id="{31733209-E135-BC46-A777-549EE065A7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2945230"/>
              <a:ext cx="1494417" cy="917935"/>
            </a:xfrm>
            <a:prstGeom prst="rect">
              <a:avLst/>
            </a:prstGeom>
          </p:spPr>
        </p:pic>
        <p:pic>
          <p:nvPicPr>
            <p:cNvPr id="69" name="Picture 68" descr="SERVER_full-PPT.png">
              <a:extLst>
                <a:ext uri="{FF2B5EF4-FFF2-40B4-BE49-F238E27FC236}">
                  <a16:creationId xmlns:a16="http://schemas.microsoft.com/office/drawing/2014/main" xmlns="" id="{0FEC7A97-EC26-5C48-901D-FCDBBF5E38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2746238"/>
              <a:ext cx="1494417" cy="917935"/>
            </a:xfrm>
            <a:prstGeom prst="rect">
              <a:avLst/>
            </a:prstGeom>
          </p:spPr>
        </p:pic>
      </p:grpSp>
      <p:sp>
        <p:nvSpPr>
          <p:cNvPr id="75" name="TextBox 74">
            <a:extLst>
              <a:ext uri="{FF2B5EF4-FFF2-40B4-BE49-F238E27FC236}">
                <a16:creationId xmlns:a16="http://schemas.microsoft.com/office/drawing/2014/main" xmlns="" id="{642A4497-89D2-5046-98B2-453904AEB92A}"/>
              </a:ext>
            </a:extLst>
          </p:cNvPr>
          <p:cNvSpPr txBox="1"/>
          <p:nvPr/>
        </p:nvSpPr>
        <p:spPr>
          <a:xfrm>
            <a:off x="4568787" y="4418064"/>
            <a:ext cx="1208985" cy="400110"/>
          </a:xfrm>
          <a:prstGeom prst="rect">
            <a:avLst/>
          </a:prstGeom>
          <a:noFill/>
        </p:spPr>
        <p:txBody>
          <a:bodyPr wrap="none" rtlCol="0">
            <a:spAutoFit/>
          </a:bodyPr>
          <a:lstStyle/>
          <a:p>
            <a:pPr algn="ctr" defTabSz="685766" fontAlgn="base">
              <a:spcBef>
                <a:spcPct val="0"/>
              </a:spcBef>
              <a:spcAft>
                <a:spcPct val="0"/>
              </a:spcAft>
              <a:defRPr/>
            </a:pPr>
            <a:r>
              <a:rPr lang="en-US" sz="1000" b="1" dirty="0">
                <a:solidFill>
                  <a:srgbClr val="0033CC"/>
                </a:solidFill>
                <a:ea typeface="SimSun" pitchFamily="2" charset="-122"/>
                <a:cs typeface="Arial" charset="0"/>
              </a:rPr>
              <a:t>GPU Accelerated</a:t>
            </a:r>
          </a:p>
          <a:p>
            <a:pPr algn="ctr" defTabSz="685766" fontAlgn="base">
              <a:spcBef>
                <a:spcPct val="0"/>
              </a:spcBef>
              <a:spcAft>
                <a:spcPct val="0"/>
              </a:spcAft>
              <a:defRPr/>
            </a:pPr>
            <a:r>
              <a:rPr lang="en-US" sz="1000" b="1" dirty="0">
                <a:solidFill>
                  <a:srgbClr val="0033CC"/>
                </a:solidFill>
                <a:ea typeface="SimSun" pitchFamily="2" charset="-122"/>
                <a:cs typeface="Arial" charset="0"/>
              </a:rPr>
              <a:t>AC922</a:t>
            </a:r>
          </a:p>
        </p:txBody>
      </p:sp>
      <p:sp>
        <p:nvSpPr>
          <p:cNvPr id="76" name="TextBox 75">
            <a:extLst>
              <a:ext uri="{FF2B5EF4-FFF2-40B4-BE49-F238E27FC236}">
                <a16:creationId xmlns:a16="http://schemas.microsoft.com/office/drawing/2014/main" xmlns="" id="{16611E34-11BE-0647-B672-64B51130C780}"/>
              </a:ext>
            </a:extLst>
          </p:cNvPr>
          <p:cNvSpPr txBox="1"/>
          <p:nvPr/>
        </p:nvSpPr>
        <p:spPr>
          <a:xfrm>
            <a:off x="3040763" y="4426263"/>
            <a:ext cx="1109599" cy="400110"/>
          </a:xfrm>
          <a:prstGeom prst="rect">
            <a:avLst/>
          </a:prstGeom>
          <a:noFill/>
        </p:spPr>
        <p:txBody>
          <a:bodyPr wrap="none" rtlCol="0">
            <a:spAutoFit/>
          </a:bodyPr>
          <a:lstStyle/>
          <a:p>
            <a:pPr algn="ctr" defTabSz="685766" fontAlgn="base">
              <a:spcBef>
                <a:spcPct val="0"/>
              </a:spcBef>
              <a:spcAft>
                <a:spcPct val="0"/>
              </a:spcAft>
              <a:defRPr/>
            </a:pPr>
            <a:r>
              <a:rPr lang="en-US" sz="1000" b="1" dirty="0">
                <a:solidFill>
                  <a:srgbClr val="0033CC"/>
                </a:solidFill>
                <a:ea typeface="SimSun" pitchFamily="2" charset="-122"/>
                <a:cs typeface="Arial" charset="0"/>
              </a:rPr>
              <a:t>CPU Optimized</a:t>
            </a:r>
          </a:p>
          <a:p>
            <a:pPr algn="ctr" defTabSz="685766" fontAlgn="base">
              <a:spcBef>
                <a:spcPct val="0"/>
              </a:spcBef>
              <a:spcAft>
                <a:spcPct val="0"/>
              </a:spcAft>
              <a:defRPr/>
            </a:pPr>
            <a:r>
              <a:rPr lang="en-US" sz="1000" b="1" dirty="0">
                <a:solidFill>
                  <a:srgbClr val="0033CC"/>
                </a:solidFill>
                <a:ea typeface="SimSun" pitchFamily="2" charset="-122"/>
                <a:cs typeface="Arial" charset="0"/>
              </a:rPr>
              <a:t>LC922</a:t>
            </a:r>
          </a:p>
        </p:txBody>
      </p:sp>
      <p:sp>
        <p:nvSpPr>
          <p:cNvPr id="77" name="Title 1">
            <a:extLst>
              <a:ext uri="{FF2B5EF4-FFF2-40B4-BE49-F238E27FC236}">
                <a16:creationId xmlns:a16="http://schemas.microsoft.com/office/drawing/2014/main" xmlns="" id="{4766D3E9-5067-EB45-BABA-80F7355A0980}"/>
              </a:ext>
            </a:extLst>
          </p:cNvPr>
          <p:cNvSpPr txBox="1">
            <a:spLocks/>
          </p:cNvSpPr>
          <p:nvPr/>
        </p:nvSpPr>
        <p:spPr bwMode="auto">
          <a:xfrm>
            <a:off x="228166" y="111525"/>
            <a:ext cx="8546910" cy="53459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166">
                <a:solidFill>
                  <a:schemeClr val="tx2"/>
                </a:solidFill>
                <a:latin typeface="+mj-lt"/>
                <a:ea typeface="ＭＳ Ｐゴシック" charset="0"/>
                <a:cs typeface="+mj-cs"/>
              </a:defRPr>
            </a:lvl1pPr>
            <a:lvl2pPr algn="l" rtl="0" eaLnBrk="0" fontAlgn="base" hangingPunct="0">
              <a:spcBef>
                <a:spcPct val="0"/>
              </a:spcBef>
              <a:spcAft>
                <a:spcPct val="0"/>
              </a:spcAft>
              <a:defRPr sz="2166">
                <a:solidFill>
                  <a:schemeClr val="tx2"/>
                </a:solidFill>
                <a:latin typeface="Arial" pitchFamily="34" charset="0"/>
                <a:ea typeface="ＭＳ Ｐゴシック" charset="0"/>
              </a:defRPr>
            </a:lvl2pPr>
            <a:lvl3pPr algn="l" rtl="0" eaLnBrk="0" fontAlgn="base" hangingPunct="0">
              <a:spcBef>
                <a:spcPct val="0"/>
              </a:spcBef>
              <a:spcAft>
                <a:spcPct val="0"/>
              </a:spcAft>
              <a:defRPr sz="2166">
                <a:solidFill>
                  <a:schemeClr val="tx2"/>
                </a:solidFill>
                <a:latin typeface="Arial" pitchFamily="34" charset="0"/>
                <a:ea typeface="ＭＳ Ｐゴシック" charset="0"/>
              </a:defRPr>
            </a:lvl3pPr>
            <a:lvl4pPr algn="l" rtl="0" eaLnBrk="0" fontAlgn="base" hangingPunct="0">
              <a:spcBef>
                <a:spcPct val="0"/>
              </a:spcBef>
              <a:spcAft>
                <a:spcPct val="0"/>
              </a:spcAft>
              <a:defRPr sz="2166">
                <a:solidFill>
                  <a:schemeClr val="tx2"/>
                </a:solidFill>
                <a:latin typeface="Arial" pitchFamily="34" charset="0"/>
                <a:ea typeface="ＭＳ Ｐゴシック" charset="0"/>
              </a:defRPr>
            </a:lvl4pPr>
            <a:lvl5pPr algn="l" rtl="0" eaLnBrk="0" fontAlgn="base" hangingPunct="0">
              <a:spcBef>
                <a:spcPct val="0"/>
              </a:spcBef>
              <a:spcAft>
                <a:spcPct val="0"/>
              </a:spcAft>
              <a:defRPr sz="2166">
                <a:solidFill>
                  <a:schemeClr val="tx2"/>
                </a:solidFill>
                <a:latin typeface="Arial" pitchFamily="34" charset="0"/>
                <a:ea typeface="ＭＳ Ｐゴシック" charset="0"/>
              </a:defRPr>
            </a:lvl5pPr>
            <a:lvl6pPr marL="450056" algn="l" rtl="0" eaLnBrk="1" fontAlgn="base" hangingPunct="1">
              <a:spcBef>
                <a:spcPct val="0"/>
              </a:spcBef>
              <a:spcAft>
                <a:spcPct val="0"/>
              </a:spcAft>
              <a:defRPr sz="2166">
                <a:solidFill>
                  <a:schemeClr val="tx2"/>
                </a:solidFill>
                <a:latin typeface="Arial" pitchFamily="34" charset="0"/>
              </a:defRPr>
            </a:lvl6pPr>
            <a:lvl7pPr marL="900113" algn="l" rtl="0" eaLnBrk="1" fontAlgn="base" hangingPunct="1">
              <a:spcBef>
                <a:spcPct val="0"/>
              </a:spcBef>
              <a:spcAft>
                <a:spcPct val="0"/>
              </a:spcAft>
              <a:defRPr sz="2166">
                <a:solidFill>
                  <a:schemeClr val="tx2"/>
                </a:solidFill>
                <a:latin typeface="Arial" pitchFamily="34" charset="0"/>
              </a:defRPr>
            </a:lvl7pPr>
            <a:lvl8pPr marL="1350169" algn="l" rtl="0" eaLnBrk="1" fontAlgn="base" hangingPunct="1">
              <a:spcBef>
                <a:spcPct val="0"/>
              </a:spcBef>
              <a:spcAft>
                <a:spcPct val="0"/>
              </a:spcAft>
              <a:defRPr sz="2166">
                <a:solidFill>
                  <a:schemeClr val="tx2"/>
                </a:solidFill>
                <a:latin typeface="Arial" pitchFamily="34" charset="0"/>
              </a:defRPr>
            </a:lvl8pPr>
            <a:lvl9pPr marL="1800225" algn="l" rtl="0" eaLnBrk="1" fontAlgn="base" hangingPunct="1">
              <a:spcBef>
                <a:spcPct val="0"/>
              </a:spcBef>
              <a:spcAft>
                <a:spcPct val="0"/>
              </a:spcAft>
              <a:defRPr sz="2166">
                <a:solidFill>
                  <a:schemeClr val="tx2"/>
                </a:solidFill>
                <a:latin typeface="Arial" pitchFamily="34" charset="0"/>
              </a:defRPr>
            </a:lvl9pPr>
          </a:lstStyle>
          <a:p>
            <a:pPr>
              <a:defRPr/>
            </a:pPr>
            <a:r>
              <a:rPr lang="en-US" sz="2100" b="1" kern="0" dirty="0">
                <a:solidFill>
                  <a:schemeClr val="tx1"/>
                </a:solidFill>
                <a:latin typeface="+mn-lt"/>
              </a:rPr>
              <a:t>Power and Watson Studio Local – A Synergistic Relationship</a:t>
            </a:r>
          </a:p>
        </p:txBody>
      </p:sp>
      <p:pic>
        <p:nvPicPr>
          <p:cNvPr id="103" name="Picture 102">
            <a:extLst>
              <a:ext uri="{FF2B5EF4-FFF2-40B4-BE49-F238E27FC236}">
                <a16:creationId xmlns:a16="http://schemas.microsoft.com/office/drawing/2014/main" xmlns="" id="{19B1B878-F679-3042-A3A7-E8A2C958A4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07139" y="3125826"/>
            <a:ext cx="1258153" cy="551091"/>
          </a:xfrm>
          <a:prstGeom prst="rect">
            <a:avLst/>
          </a:prstGeom>
        </p:spPr>
      </p:pic>
      <p:pic>
        <p:nvPicPr>
          <p:cNvPr id="104" name="Picture 103">
            <a:extLst>
              <a:ext uri="{FF2B5EF4-FFF2-40B4-BE49-F238E27FC236}">
                <a16:creationId xmlns:a16="http://schemas.microsoft.com/office/drawing/2014/main" xmlns="" id="{9365936C-2E3A-6243-9397-F68E9D44B4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21249" y="4067033"/>
            <a:ext cx="885868" cy="388025"/>
          </a:xfrm>
          <a:prstGeom prst="rect">
            <a:avLst/>
          </a:prstGeom>
        </p:spPr>
      </p:pic>
      <p:pic>
        <p:nvPicPr>
          <p:cNvPr id="105" name="Picture 104">
            <a:extLst>
              <a:ext uri="{FF2B5EF4-FFF2-40B4-BE49-F238E27FC236}">
                <a16:creationId xmlns:a16="http://schemas.microsoft.com/office/drawing/2014/main" xmlns="" id="{0659CB76-8C63-0C49-951C-D7037806E83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12080" y="3884116"/>
            <a:ext cx="885868" cy="388025"/>
          </a:xfrm>
          <a:prstGeom prst="rect">
            <a:avLst/>
          </a:prstGeom>
        </p:spPr>
      </p:pic>
      <p:pic>
        <p:nvPicPr>
          <p:cNvPr id="106" name="Picture 105">
            <a:extLst>
              <a:ext uri="{FF2B5EF4-FFF2-40B4-BE49-F238E27FC236}">
                <a16:creationId xmlns:a16="http://schemas.microsoft.com/office/drawing/2014/main" xmlns="" id="{637AC4C7-874B-A149-9C62-8B9F06B5AAE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95961" y="3713881"/>
            <a:ext cx="885868" cy="388025"/>
          </a:xfrm>
          <a:prstGeom prst="rect">
            <a:avLst/>
          </a:prstGeom>
        </p:spPr>
      </p:pic>
      <p:sp>
        <p:nvSpPr>
          <p:cNvPr id="3" name="TextBox 2">
            <a:extLst>
              <a:ext uri="{FF2B5EF4-FFF2-40B4-BE49-F238E27FC236}">
                <a16:creationId xmlns:a16="http://schemas.microsoft.com/office/drawing/2014/main" xmlns="" id="{E05243F3-44AA-B343-BB44-BE88119947EE}"/>
              </a:ext>
            </a:extLst>
          </p:cNvPr>
          <p:cNvSpPr txBox="1"/>
          <p:nvPr/>
        </p:nvSpPr>
        <p:spPr>
          <a:xfrm>
            <a:off x="168082" y="3033969"/>
            <a:ext cx="2928212" cy="276999"/>
          </a:xfrm>
          <a:prstGeom prst="rect">
            <a:avLst/>
          </a:prstGeom>
          <a:noFill/>
        </p:spPr>
        <p:txBody>
          <a:bodyPr wrap="square" rtlCol="0">
            <a:spAutoFit/>
          </a:bodyPr>
          <a:lstStyle/>
          <a:p>
            <a:pPr algn="ctr"/>
            <a:r>
              <a:rPr lang="en-US" sz="1200" b="1" dirty="0"/>
              <a:t>LC922/LC921</a:t>
            </a:r>
            <a:r>
              <a:rPr lang="en-US" sz="1200" dirty="0"/>
              <a:t> </a:t>
            </a:r>
          </a:p>
        </p:txBody>
      </p:sp>
      <p:cxnSp>
        <p:nvCxnSpPr>
          <p:cNvPr id="5" name="Straight Connector 4">
            <a:extLst>
              <a:ext uri="{FF2B5EF4-FFF2-40B4-BE49-F238E27FC236}">
                <a16:creationId xmlns:a16="http://schemas.microsoft.com/office/drawing/2014/main" xmlns="" id="{F1ABFD33-9A0E-094A-A70D-BD3D2C6E066B}"/>
              </a:ext>
            </a:extLst>
          </p:cNvPr>
          <p:cNvCxnSpPr/>
          <p:nvPr/>
        </p:nvCxnSpPr>
        <p:spPr>
          <a:xfrm>
            <a:off x="239332" y="3296975"/>
            <a:ext cx="2756787" cy="0"/>
          </a:xfrm>
          <a:prstGeom prst="line">
            <a:avLst/>
          </a:prstGeom>
        </p:spPr>
        <p:style>
          <a:lnRef idx="2">
            <a:schemeClr val="dk1"/>
          </a:lnRef>
          <a:fillRef idx="0">
            <a:schemeClr val="dk1"/>
          </a:fillRef>
          <a:effectRef idx="1">
            <a:schemeClr val="dk1"/>
          </a:effectRef>
          <a:fontRef idx="minor">
            <a:schemeClr val="tx1"/>
          </a:fontRef>
        </p:style>
      </p:cxnSp>
      <p:sp>
        <p:nvSpPr>
          <p:cNvPr id="107" name="TextBox 106">
            <a:extLst>
              <a:ext uri="{FF2B5EF4-FFF2-40B4-BE49-F238E27FC236}">
                <a16:creationId xmlns:a16="http://schemas.microsoft.com/office/drawing/2014/main" xmlns="" id="{878A24A6-F52C-4643-A85C-DC6DC0102357}"/>
              </a:ext>
            </a:extLst>
          </p:cNvPr>
          <p:cNvSpPr txBox="1"/>
          <p:nvPr/>
        </p:nvSpPr>
        <p:spPr>
          <a:xfrm>
            <a:off x="6090088" y="3025180"/>
            <a:ext cx="2928212" cy="276999"/>
          </a:xfrm>
          <a:prstGeom prst="rect">
            <a:avLst/>
          </a:prstGeom>
          <a:noFill/>
        </p:spPr>
        <p:txBody>
          <a:bodyPr wrap="square" rtlCol="0">
            <a:spAutoFit/>
          </a:bodyPr>
          <a:lstStyle/>
          <a:p>
            <a:pPr algn="ctr"/>
            <a:r>
              <a:rPr lang="en-US" sz="1200" b="1" dirty="0"/>
              <a:t>AC922</a:t>
            </a:r>
            <a:r>
              <a:rPr lang="en-US" sz="1200" dirty="0"/>
              <a:t> </a:t>
            </a:r>
          </a:p>
        </p:txBody>
      </p:sp>
      <p:sp>
        <p:nvSpPr>
          <p:cNvPr id="6" name="TextBox 5">
            <a:extLst>
              <a:ext uri="{FF2B5EF4-FFF2-40B4-BE49-F238E27FC236}">
                <a16:creationId xmlns:a16="http://schemas.microsoft.com/office/drawing/2014/main" xmlns="" id="{75F1D4C3-3724-5945-B12C-CDCA452CFC80}"/>
              </a:ext>
            </a:extLst>
          </p:cNvPr>
          <p:cNvSpPr txBox="1"/>
          <p:nvPr/>
        </p:nvSpPr>
        <p:spPr>
          <a:xfrm>
            <a:off x="181476" y="3378256"/>
            <a:ext cx="3069555" cy="1708160"/>
          </a:xfrm>
          <a:prstGeom prst="rect">
            <a:avLst/>
          </a:prstGeom>
          <a:noFill/>
        </p:spPr>
        <p:txBody>
          <a:bodyPr wrap="square" rtlCol="0">
            <a:spAutoFit/>
          </a:bodyPr>
          <a:lstStyle/>
          <a:p>
            <a:pPr marL="114300" indent="-114300">
              <a:buFont typeface="Arial" panose="020B0604020202020204" pitchFamily="34" charset="0"/>
              <a:buChar char="•"/>
            </a:pPr>
            <a:r>
              <a:rPr lang="en-US" sz="1050" dirty="0"/>
              <a:t>Delivers a superior SPARK platform for development/deployment of data science applications</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ML Models not leveraging acceleration are ideally suited for LC922 with 41% faster </a:t>
            </a:r>
            <a:r>
              <a:rPr lang="en-US" sz="1050" baseline="30000" dirty="0"/>
              <a:t>(5) </a:t>
            </a:r>
            <a:r>
              <a:rPr lang="en-US" sz="1050" dirty="0"/>
              <a:t>speed of insights with more users supported </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Storage capacity needed in the data lakes</a:t>
            </a:r>
            <a:br>
              <a:rPr lang="en-US" sz="1050" dirty="0"/>
            </a:br>
            <a:r>
              <a:rPr lang="en-US" sz="1050" dirty="0"/>
              <a:t>that sit external to WSL </a:t>
            </a:r>
          </a:p>
        </p:txBody>
      </p:sp>
      <p:sp>
        <p:nvSpPr>
          <p:cNvPr id="109" name="TextBox 108">
            <a:extLst>
              <a:ext uri="{FF2B5EF4-FFF2-40B4-BE49-F238E27FC236}">
                <a16:creationId xmlns:a16="http://schemas.microsoft.com/office/drawing/2014/main" xmlns="" id="{7F93C44B-8B67-DF42-93A1-BE2A1658A654}"/>
              </a:ext>
            </a:extLst>
          </p:cNvPr>
          <p:cNvSpPr txBox="1"/>
          <p:nvPr/>
        </p:nvSpPr>
        <p:spPr>
          <a:xfrm>
            <a:off x="6134642" y="3375726"/>
            <a:ext cx="2934407" cy="1061829"/>
          </a:xfrm>
          <a:prstGeom prst="rect">
            <a:avLst/>
          </a:prstGeom>
          <a:noFill/>
        </p:spPr>
        <p:txBody>
          <a:bodyPr wrap="square" rtlCol="0">
            <a:spAutoFit/>
          </a:bodyPr>
          <a:lstStyle/>
          <a:p>
            <a:pPr marL="114300" indent="-114300">
              <a:buFont typeface="Arial" panose="020B0604020202020204" pitchFamily="34" charset="0"/>
              <a:buChar char="•"/>
            </a:pPr>
            <a:r>
              <a:rPr lang="en-US" sz="1050" dirty="0"/>
              <a:t>Leverages 2</a:t>
            </a:r>
            <a:r>
              <a:rPr lang="en-US" sz="1050" baseline="30000" dirty="0"/>
              <a:t>nd</a:t>
            </a:r>
            <a:r>
              <a:rPr lang="en-US" sz="1050" dirty="0"/>
              <a:t> Gen NVLink between CPU</a:t>
            </a:r>
            <a:br>
              <a:rPr lang="en-US" sz="1050" dirty="0"/>
            </a:br>
            <a:r>
              <a:rPr lang="en-US" sz="1050" dirty="0"/>
              <a:t>to GPU only available with P9 for industry leading data throughput</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Train DL models up to 4X faster with superior scaling efficiency </a:t>
            </a:r>
            <a:r>
              <a:rPr lang="en-US" sz="1050" baseline="30000" dirty="0"/>
              <a:t>(1)</a:t>
            </a:r>
          </a:p>
        </p:txBody>
      </p:sp>
      <p:cxnSp>
        <p:nvCxnSpPr>
          <p:cNvPr id="71" name="Straight Connector 70">
            <a:extLst>
              <a:ext uri="{FF2B5EF4-FFF2-40B4-BE49-F238E27FC236}">
                <a16:creationId xmlns:a16="http://schemas.microsoft.com/office/drawing/2014/main" xmlns="" id="{F1ABFD33-9A0E-094A-A70D-BD3D2C6E066B}"/>
              </a:ext>
            </a:extLst>
          </p:cNvPr>
          <p:cNvCxnSpPr/>
          <p:nvPr/>
        </p:nvCxnSpPr>
        <p:spPr>
          <a:xfrm>
            <a:off x="6161338" y="3290631"/>
            <a:ext cx="2756787"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7885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F146B3FC-99F3-F34D-83DF-A0EC54080D74}"/>
              </a:ext>
            </a:extLst>
          </p:cNvPr>
          <p:cNvSpPr/>
          <p:nvPr/>
        </p:nvSpPr>
        <p:spPr>
          <a:xfrm>
            <a:off x="0" y="1"/>
            <a:ext cx="4615960" cy="5143500"/>
          </a:xfrm>
          <a:prstGeom prst="rect">
            <a:avLst/>
          </a:prstGeom>
          <a:solidFill>
            <a:schemeClr val="tx1"/>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Arial"/>
            </a:endParaRPr>
          </a:p>
        </p:txBody>
      </p:sp>
      <p:sp>
        <p:nvSpPr>
          <p:cNvPr id="35" name="Text Placeholder 4">
            <a:extLst>
              <a:ext uri="{FF2B5EF4-FFF2-40B4-BE49-F238E27FC236}">
                <a16:creationId xmlns:a16="http://schemas.microsoft.com/office/drawing/2014/main" xmlns="" id="{B5397E83-D8F4-0747-9BA9-F4EEDCCE4ABC}"/>
              </a:ext>
            </a:extLst>
          </p:cNvPr>
          <p:cNvSpPr>
            <a:spLocks noGrp="1"/>
          </p:cNvSpPr>
          <p:nvPr>
            <p:ph type="body" sz="quarter" idx="12"/>
          </p:nvPr>
        </p:nvSpPr>
        <p:spPr/>
        <p:txBody>
          <a:bodyPr/>
          <a:lstStyle/>
          <a:p>
            <a:r>
              <a:rPr lang="en-US" sz="1400" dirty="0">
                <a:solidFill>
                  <a:schemeClr val="bg2"/>
                </a:solidFill>
              </a:rPr>
              <a:t>IBM POWER SYSTEMS for AI</a:t>
            </a:r>
          </a:p>
        </p:txBody>
      </p:sp>
      <p:sp>
        <p:nvSpPr>
          <p:cNvPr id="3" name="Text Placeholder 2"/>
          <p:cNvSpPr>
            <a:spLocks noGrp="1"/>
          </p:cNvSpPr>
          <p:nvPr>
            <p:ph type="body" sz="quarter" idx="13"/>
          </p:nvPr>
        </p:nvSpPr>
        <p:spPr>
          <a:xfrm>
            <a:off x="263325" y="212744"/>
            <a:ext cx="4114800" cy="300037"/>
          </a:xfrm>
        </p:spPr>
        <p:txBody>
          <a:bodyPr/>
          <a:lstStyle/>
          <a:p>
            <a:r>
              <a:rPr lang="en-US" sz="1400" dirty="0">
                <a:solidFill>
                  <a:schemeClr val="bg2"/>
                </a:solidFill>
              </a:rPr>
              <a:t>IBM POWER SYSTEMS for AI</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2340" y="690032"/>
            <a:ext cx="4457700" cy="435675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360" y="2514667"/>
            <a:ext cx="779787" cy="783520"/>
          </a:xfrm>
          <a:prstGeom prst="rect">
            <a:avLst/>
          </a:prstGeom>
          <a:noFill/>
        </p:spPr>
      </p:pic>
      <p:sp>
        <p:nvSpPr>
          <p:cNvPr id="16" name="TextBox 15"/>
          <p:cNvSpPr txBox="1"/>
          <p:nvPr/>
        </p:nvSpPr>
        <p:spPr>
          <a:xfrm>
            <a:off x="1060565" y="2525220"/>
            <a:ext cx="3084406"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Designed for the AI Era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ea typeface="+mn-ea"/>
                <a:cs typeface="+mn-cs"/>
              </a:rPr>
              <a:t>Architected for the modern analytics and AI workloads that fuel insights</a:t>
            </a:r>
          </a:p>
        </p:txBody>
      </p:sp>
      <p:sp>
        <p:nvSpPr>
          <p:cNvPr id="15" name="TextBox 14"/>
          <p:cNvSpPr txBox="1"/>
          <p:nvPr/>
        </p:nvSpPr>
        <p:spPr>
          <a:xfrm>
            <a:off x="1053045" y="1250220"/>
            <a:ext cx="3364783"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An Acceleration Superhighway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ea typeface="+mn-ea"/>
                <a:cs typeface="+mn-cs"/>
              </a:rPr>
              <a:t>Unleash state of the art IO and accelerated computing potential in </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the post “CPU-only” era</a:t>
            </a:r>
          </a:p>
        </p:txBody>
      </p:sp>
      <p:pic>
        <p:nvPicPr>
          <p:cNvPr id="18" name="Picture 17"/>
          <p:cNvPicPr>
            <a:picLocks noChangeAspect="1"/>
          </p:cNvPicPr>
          <p:nvPr/>
        </p:nvPicPr>
        <p:blipFill>
          <a:blip r:embed="rId5" cstate="email">
            <a:clrChange>
              <a:clrFrom>
                <a:srgbClr val="FFFFFF">
                  <a:alpha val="0"/>
                </a:srgbClr>
              </a:clrFrom>
              <a:clrTo>
                <a:srgbClr val="FFFFFF">
                  <a:alpha val="0"/>
                </a:srgbClr>
              </a:clrTo>
            </a:clrChange>
            <a:extLst>
              <a:ext uri="{28A0092B-C50C-407E-A947-70E740481C1C}">
                <a14:useLocalDpi xmlns:a14="http://schemas.microsoft.com/office/drawing/2010/main"/>
              </a:ext>
            </a:extLst>
          </a:blip>
          <a:stretch>
            <a:fillRect/>
          </a:stretch>
        </p:blipFill>
        <p:spPr>
          <a:xfrm>
            <a:off x="135865" y="1315925"/>
            <a:ext cx="818777" cy="822696"/>
          </a:xfrm>
          <a:prstGeom prst="rect">
            <a:avLst/>
          </a:prstGeom>
          <a:noFill/>
        </p:spPr>
      </p:pic>
      <p:sp>
        <p:nvSpPr>
          <p:cNvPr id="17" name="TextBox 16"/>
          <p:cNvSpPr txBox="1"/>
          <p:nvPr/>
        </p:nvSpPr>
        <p:spPr>
          <a:xfrm>
            <a:off x="1015754" y="3648740"/>
            <a:ext cx="3441946"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1067"/>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Delivering Enterprise-Class AI</a:t>
            </a:r>
            <a:r>
              <a:rPr kumimoji="0" lang="en-US" sz="1400" b="1" i="0" u="none" strike="noStrike" kern="1200" cap="none" spc="0" normalizeH="0" baseline="0" noProof="0" dirty="0">
                <a:ln>
                  <a:noFill/>
                </a:ln>
                <a:solidFill>
                  <a:srgbClr val="FFFFFF">
                    <a:lumMod val="65000"/>
                  </a:srgbClr>
                </a:solidFill>
                <a:effectLst/>
                <a:uLnTx/>
                <a:uFillTx/>
                <a:ea typeface="+mn-ea"/>
                <a:cs typeface="+mn-cs"/>
              </a:rPr>
              <a:t/>
            </a:r>
            <a:br>
              <a:rPr kumimoji="0" lang="en-US" sz="1400" b="1"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Flatten the time to AI value curve </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by accelerating the journey to build,</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train, and infer deep neural networks</a:t>
            </a: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175" y="3716248"/>
            <a:ext cx="790157" cy="819091"/>
          </a:xfrm>
          <a:prstGeom prst="rect">
            <a:avLst/>
          </a:prstGeom>
        </p:spPr>
      </p:pic>
      <p:sp>
        <p:nvSpPr>
          <p:cNvPr id="22" name="TextBox 21">
            <a:extLst>
              <a:ext uri="{FF2B5EF4-FFF2-40B4-BE49-F238E27FC236}">
                <a16:creationId xmlns:a16="http://schemas.microsoft.com/office/drawing/2014/main" xmlns="" id="{817F6780-0AE8-644D-B91D-A81E31943024}"/>
              </a:ext>
            </a:extLst>
          </p:cNvPr>
          <p:cNvSpPr txBox="1"/>
          <p:nvPr/>
        </p:nvSpPr>
        <p:spPr>
          <a:xfrm>
            <a:off x="130476" y="308429"/>
            <a:ext cx="4601211" cy="716928"/>
          </a:xfrm>
          <a:prstGeom prst="rect">
            <a:avLst/>
          </a:prstGeom>
          <a:noFill/>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ea typeface="+mn-ea"/>
                <a:cs typeface="+mn-cs"/>
              </a:rPr>
              <a:t>AC922</a:t>
            </a:r>
          </a:p>
        </p:txBody>
      </p:sp>
    </p:spTree>
    <p:extLst>
      <p:ext uri="{BB962C8B-B14F-4D97-AF65-F5344CB8AC3E}">
        <p14:creationId xmlns:p14="http://schemas.microsoft.com/office/powerpoint/2010/main" val="306635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3F62EAC9-D191-054E-856D-DA967A2E9CD5}"/>
              </a:ext>
            </a:extLst>
          </p:cNvPr>
          <p:cNvSpPr>
            <a:spLocks noGrp="1"/>
          </p:cNvSpPr>
          <p:nvPr>
            <p:ph type="title"/>
          </p:nvPr>
        </p:nvSpPr>
        <p:spPr>
          <a:xfrm>
            <a:off x="228600" y="135071"/>
            <a:ext cx="8686800" cy="959358"/>
          </a:xfrm>
        </p:spPr>
        <p:txBody>
          <a:bodyPr anchor="t"/>
          <a:lstStyle/>
          <a:p>
            <a:r>
              <a:rPr lang="en-US" dirty="0"/>
              <a:t>IBM Power Systems provide unique capabilities</a:t>
            </a:r>
            <a:br>
              <a:rPr lang="en-US" dirty="0"/>
            </a:br>
            <a:r>
              <a:rPr lang="en-US" dirty="0"/>
              <a:t>for the analytics that feed Enterprise AI</a:t>
            </a:r>
          </a:p>
        </p:txBody>
      </p:sp>
      <p:sp>
        <p:nvSpPr>
          <p:cNvPr id="12" name="Text Placeholder 11">
            <a:extLst>
              <a:ext uri="{FF2B5EF4-FFF2-40B4-BE49-F238E27FC236}">
                <a16:creationId xmlns:a16="http://schemas.microsoft.com/office/drawing/2014/main" xmlns="" id="{A1EFBC8C-BC4C-334F-9F1C-69F175F52309}"/>
              </a:ext>
            </a:extLst>
          </p:cNvPr>
          <p:cNvSpPr>
            <a:spLocks noGrp="1"/>
          </p:cNvSpPr>
          <p:nvPr>
            <p:ph type="body" sz="quarter" idx="12"/>
          </p:nvPr>
        </p:nvSpPr>
        <p:spPr/>
        <p:txBody>
          <a:bodyPr/>
          <a:lstStyle/>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160735" indent="-160735">
              <a:spcBef>
                <a:spcPts val="675"/>
              </a:spcBef>
              <a:buFont typeface="Arial" panose="020B0604020202020204" pitchFamily="34" charset="0"/>
              <a:buChar char="•"/>
              <a:defRPr/>
            </a:pPr>
            <a:r>
              <a:rPr lang="en-US" sz="1500" dirty="0">
                <a:solidFill>
                  <a:srgbClr val="000000"/>
                </a:solidFill>
                <a:latin typeface="Arial"/>
              </a:rPr>
              <a:t>Striking the right balance of compute capabilities delivered with the P9 processor and up to 120TB of storage capacity </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Most advanced IO with PCIe 4.0/CAPI 2.0 </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Up to 44 cores (176 threads) and 2TB RAM</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Superior performance while having a list price which is ~30% less</a:t>
            </a:r>
            <a:r>
              <a:rPr lang="en-US" sz="1500" dirty="0"/>
              <a:t/>
            </a:r>
            <a:br>
              <a:rPr lang="en-US" sz="1500" dirty="0"/>
            </a:br>
            <a:endParaRPr lang="en-US" sz="1500" dirty="0"/>
          </a:p>
        </p:txBody>
      </p:sp>
      <p:sp>
        <p:nvSpPr>
          <p:cNvPr id="2" name="Text Placeholder 1">
            <a:extLst>
              <a:ext uri="{FF2B5EF4-FFF2-40B4-BE49-F238E27FC236}">
                <a16:creationId xmlns:a16="http://schemas.microsoft.com/office/drawing/2014/main" xmlns="" id="{3C58288D-A8C5-5243-BCFF-0BCBE12CD624}"/>
              </a:ext>
            </a:extLst>
          </p:cNvPr>
          <p:cNvSpPr>
            <a:spLocks noGrp="1"/>
          </p:cNvSpPr>
          <p:nvPr>
            <p:ph type="body" sz="quarter" idx="13"/>
          </p:nvPr>
        </p:nvSpPr>
        <p:spPr/>
        <p:txBody>
          <a:bodyPr/>
          <a:lstStyle/>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pPr>
            <a:endParaRPr lang="en-US" sz="75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pPr>
            <a:endParaRPr lang="en-US" sz="135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1350"/>
              </a:spcAft>
              <a:buFont typeface="Arial" charset="0"/>
              <a:buChar char="•"/>
            </a:pPr>
            <a:r>
              <a:rPr lang="en-US" sz="1500" dirty="0">
                <a:solidFill>
                  <a:srgbClr val="000000"/>
                </a:solidFill>
                <a:latin typeface="Arial" pitchFamily="34" charset="0"/>
                <a:ea typeface="ヒラギノ角ゴ Pro W3" charset="0"/>
                <a:cs typeface="Century Gothic"/>
              </a:rPr>
              <a:t>Density focused with 2 POWER9 sockets</a:t>
            </a:r>
            <a:br>
              <a:rPr lang="en-US" sz="1500" dirty="0">
                <a:solidFill>
                  <a:srgbClr val="000000"/>
                </a:solidFill>
                <a:latin typeface="Arial" pitchFamily="34" charset="0"/>
                <a:ea typeface="ヒラギノ角ゴ Pro W3" charset="0"/>
                <a:cs typeface="Century Gothic"/>
              </a:rPr>
            </a:br>
            <a:r>
              <a:rPr lang="en-US" sz="1500" dirty="0">
                <a:solidFill>
                  <a:srgbClr val="000000"/>
                </a:solidFill>
                <a:latin typeface="Arial" pitchFamily="34" charset="0"/>
                <a:ea typeface="ヒラギノ角ゴ Pro W3" charset="0"/>
                <a:cs typeface="Century Gothic"/>
              </a:rPr>
              <a:t>in a 1U form factor</a:t>
            </a:r>
          </a:p>
          <a:p>
            <a:pPr marL="128588" indent="-128588" defTabSz="914378" eaLnBrk="0" fontAlgn="base" hangingPunct="0">
              <a:spcBef>
                <a:spcPct val="0"/>
              </a:spcBef>
              <a:spcAft>
                <a:spcPts val="1350"/>
              </a:spcAft>
              <a:buFont typeface="Arial" charset="0"/>
              <a:buChar char="•"/>
            </a:pPr>
            <a:r>
              <a:rPr lang="en-US" sz="1500" dirty="0">
                <a:solidFill>
                  <a:srgbClr val="000000"/>
                </a:solidFill>
                <a:latin typeface="Arial"/>
              </a:rPr>
              <a:t>Most advanced IO with PCIe 4.0/CAPI 2.0 </a:t>
            </a:r>
            <a:endParaRPr lang="en-US" altLang="en-US" sz="1500" dirty="0">
              <a:solidFill>
                <a:srgbClr val="000000"/>
              </a:solidFill>
              <a:latin typeface="Arial" pitchFamily="34" charset="0"/>
              <a:ea typeface="ヒラギノ角ゴ Pro W3"/>
            </a:endParaRPr>
          </a:p>
          <a:p>
            <a:pPr marL="128588" indent="-128588" defTabSz="914378" eaLnBrk="0" fontAlgn="base" hangingPunct="0">
              <a:spcBef>
                <a:spcPct val="0"/>
              </a:spcBef>
              <a:spcAft>
                <a:spcPts val="600"/>
              </a:spcAft>
              <a:buFont typeface="Arial" charset="0"/>
              <a:buChar char="•"/>
            </a:pPr>
            <a:r>
              <a:rPr lang="en-US" altLang="en-US" sz="1500" dirty="0">
                <a:solidFill>
                  <a:srgbClr val="000000"/>
                </a:solidFill>
                <a:latin typeface="Arial" pitchFamily="34" charset="0"/>
                <a:ea typeface="ヒラギノ角ゴ Pro W3"/>
              </a:rPr>
              <a:t>Up to 40 cores (160 threads) and</a:t>
            </a:r>
            <a:br>
              <a:rPr lang="en-US" altLang="en-US" sz="1500" dirty="0">
                <a:solidFill>
                  <a:srgbClr val="000000"/>
                </a:solidFill>
                <a:latin typeface="Arial" pitchFamily="34" charset="0"/>
                <a:ea typeface="ヒラギノ角ゴ Pro W3"/>
              </a:rPr>
            </a:br>
            <a:r>
              <a:rPr lang="en-US" altLang="en-US" sz="1500" dirty="0">
                <a:solidFill>
                  <a:srgbClr val="000000"/>
                </a:solidFill>
                <a:latin typeface="Arial" pitchFamily="34" charset="0"/>
                <a:ea typeface="ヒラギノ角ゴ Pro W3"/>
              </a:rPr>
              <a:t>2TB RAM – ideal for environments</a:t>
            </a:r>
            <a:br>
              <a:rPr lang="en-US" altLang="en-US" sz="1500" dirty="0">
                <a:solidFill>
                  <a:srgbClr val="000000"/>
                </a:solidFill>
                <a:latin typeface="Arial" pitchFamily="34" charset="0"/>
                <a:ea typeface="ヒラギノ角ゴ Pro W3"/>
              </a:rPr>
            </a:br>
            <a:r>
              <a:rPr lang="en-US" altLang="en-US" sz="1500" dirty="0">
                <a:solidFill>
                  <a:srgbClr val="000000"/>
                </a:solidFill>
                <a:latin typeface="Arial" pitchFamily="34" charset="0"/>
                <a:ea typeface="ヒラギノ角ゴ Pro W3"/>
              </a:rPr>
              <a:t>requiring dense computing</a:t>
            </a:r>
          </a:p>
          <a:p>
            <a:pPr defTabSz="914378" eaLnBrk="0" fontAlgn="base" hangingPunct="0">
              <a:spcBef>
                <a:spcPct val="0"/>
              </a:spcBef>
              <a:spcAft>
                <a:spcPts val="600"/>
              </a:spcAft>
            </a:pPr>
            <a:endParaRPr lang="en-US" altLang="en-US" sz="1500" dirty="0">
              <a:solidFill>
                <a:srgbClr val="000000"/>
              </a:solidFill>
              <a:latin typeface="Arial" pitchFamily="34" charset="0"/>
              <a:ea typeface="ヒラギノ角ゴ Pro W3"/>
            </a:endParaRPr>
          </a:p>
          <a:p>
            <a:pPr marL="128588" indent="-128588"/>
            <a:endParaRPr lang="en-US" dirty="0"/>
          </a:p>
        </p:txBody>
      </p:sp>
      <p:sp>
        <p:nvSpPr>
          <p:cNvPr id="10" name="Rectangle 9">
            <a:extLst>
              <a:ext uri="{FF2B5EF4-FFF2-40B4-BE49-F238E27FC236}">
                <a16:creationId xmlns:a16="http://schemas.microsoft.com/office/drawing/2014/main" xmlns="" id="{E9AF9E10-F4A8-BC47-BEF6-6BF1CDECA025}"/>
              </a:ext>
            </a:extLst>
          </p:cNvPr>
          <p:cNvSpPr>
            <a:spLocks noChangeArrowheads="1"/>
          </p:cNvSpPr>
          <p:nvPr/>
        </p:nvSpPr>
        <p:spPr bwMode="auto">
          <a:xfrm>
            <a:off x="549471" y="1142815"/>
            <a:ext cx="20651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LC922</a:t>
            </a:r>
            <a:endParaRPr lang="en-US" altLang="en-US" sz="1800" i="1" dirty="0">
              <a:solidFill>
                <a:srgbClr val="606060"/>
              </a:solidFill>
            </a:endParaRPr>
          </a:p>
        </p:txBody>
      </p:sp>
      <p:sp>
        <p:nvSpPr>
          <p:cNvPr id="13" name="Rectangle 12">
            <a:extLst>
              <a:ext uri="{FF2B5EF4-FFF2-40B4-BE49-F238E27FC236}">
                <a16:creationId xmlns:a16="http://schemas.microsoft.com/office/drawing/2014/main" xmlns="" id="{11166545-A152-8644-BAAB-E1FFA2DFBAFA}"/>
              </a:ext>
            </a:extLst>
          </p:cNvPr>
          <p:cNvSpPr>
            <a:spLocks noChangeArrowheads="1"/>
          </p:cNvSpPr>
          <p:nvPr/>
        </p:nvSpPr>
        <p:spPr bwMode="auto">
          <a:xfrm>
            <a:off x="5239283" y="1168524"/>
            <a:ext cx="20651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LC921</a:t>
            </a:r>
            <a:endParaRPr lang="en-US" altLang="en-US" sz="1800" i="1" dirty="0">
              <a:solidFill>
                <a:srgbClr val="606060"/>
              </a:solidFill>
            </a:endParaRPr>
          </a:p>
        </p:txBody>
      </p:sp>
      <p:sp>
        <p:nvSpPr>
          <p:cNvPr id="14" name="TextBox 13">
            <a:extLst>
              <a:ext uri="{FF2B5EF4-FFF2-40B4-BE49-F238E27FC236}">
                <a16:creationId xmlns:a16="http://schemas.microsoft.com/office/drawing/2014/main" xmlns="" id="{8AF2B7C8-98D7-C64C-A744-E2D1ECF3D72F}"/>
              </a:ext>
            </a:extLst>
          </p:cNvPr>
          <p:cNvSpPr txBox="1"/>
          <p:nvPr/>
        </p:nvSpPr>
        <p:spPr>
          <a:xfrm>
            <a:off x="1352998" y="2188666"/>
            <a:ext cx="1233030" cy="215444"/>
          </a:xfrm>
          <a:prstGeom prst="rect">
            <a:avLst/>
          </a:prstGeom>
          <a:noFill/>
        </p:spPr>
        <p:txBody>
          <a:bodyPr wrap="none" rtlCol="0">
            <a:spAutoFit/>
          </a:bodyPr>
          <a:lstStyle/>
          <a:p>
            <a:pPr defTabSz="914378" eaLnBrk="0" fontAlgn="base" hangingPunct="0">
              <a:spcBef>
                <a:spcPct val="0"/>
              </a:spcBef>
              <a:spcAft>
                <a:spcPct val="0"/>
              </a:spcAft>
              <a:defRPr/>
            </a:pPr>
            <a:r>
              <a:rPr lang="en-US" sz="800" dirty="0">
                <a:solidFill>
                  <a:srgbClr val="000000"/>
                </a:solidFill>
                <a:latin typeface="Arial" pitchFamily="34" charset="0"/>
                <a:ea typeface="ヒラギノ角ゴ Pro W3"/>
              </a:rPr>
              <a:t>Announce 5/8 GA 5/25</a:t>
            </a:r>
          </a:p>
        </p:txBody>
      </p:sp>
      <p:pic>
        <p:nvPicPr>
          <p:cNvPr id="15" name="Picture 14">
            <a:extLst>
              <a:ext uri="{FF2B5EF4-FFF2-40B4-BE49-F238E27FC236}">
                <a16:creationId xmlns:a16="http://schemas.microsoft.com/office/drawing/2014/main" xmlns="" id="{F8715555-3D42-F946-BEE3-AFF0C3C371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739" y="1575647"/>
            <a:ext cx="2348981" cy="1028892"/>
          </a:xfrm>
          <a:prstGeom prst="rect">
            <a:avLst/>
          </a:prstGeom>
        </p:spPr>
      </p:pic>
      <p:pic>
        <p:nvPicPr>
          <p:cNvPr id="16" name="Picture 15">
            <a:extLst>
              <a:ext uri="{FF2B5EF4-FFF2-40B4-BE49-F238E27FC236}">
                <a16:creationId xmlns:a16="http://schemas.microsoft.com/office/drawing/2014/main" xmlns="" id="{FFE5DCE3-6E1B-8344-8988-91498AD915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4624" y="1484972"/>
            <a:ext cx="2530955" cy="960638"/>
          </a:xfrm>
          <a:prstGeom prst="rect">
            <a:avLst/>
          </a:prstGeom>
        </p:spPr>
      </p:pic>
      <p:sp>
        <p:nvSpPr>
          <p:cNvPr id="17" name="TextBox 16">
            <a:extLst>
              <a:ext uri="{FF2B5EF4-FFF2-40B4-BE49-F238E27FC236}">
                <a16:creationId xmlns:a16="http://schemas.microsoft.com/office/drawing/2014/main" xmlns="" id="{3A10C266-6BCB-CA41-A7EC-7BA528C7459E}"/>
              </a:ext>
            </a:extLst>
          </p:cNvPr>
          <p:cNvSpPr txBox="1"/>
          <p:nvPr/>
        </p:nvSpPr>
        <p:spPr>
          <a:xfrm>
            <a:off x="6131951" y="2090093"/>
            <a:ext cx="1233030" cy="215444"/>
          </a:xfrm>
          <a:prstGeom prst="rect">
            <a:avLst/>
          </a:prstGeom>
          <a:noFill/>
        </p:spPr>
        <p:txBody>
          <a:bodyPr wrap="none" rtlCol="0">
            <a:spAutoFit/>
          </a:bodyPr>
          <a:lstStyle/>
          <a:p>
            <a:pPr defTabSz="914378" eaLnBrk="0" fontAlgn="base" hangingPunct="0">
              <a:spcBef>
                <a:spcPct val="0"/>
              </a:spcBef>
              <a:spcAft>
                <a:spcPct val="0"/>
              </a:spcAft>
              <a:defRPr/>
            </a:pPr>
            <a:r>
              <a:rPr lang="en-US" sz="800" dirty="0">
                <a:solidFill>
                  <a:srgbClr val="000000"/>
                </a:solidFill>
                <a:latin typeface="Arial" pitchFamily="34" charset="0"/>
                <a:ea typeface="ヒラギノ角ゴ Pro W3"/>
              </a:rPr>
              <a:t>Announce 5/8 GA 5/25</a:t>
            </a:r>
          </a:p>
        </p:txBody>
      </p:sp>
    </p:spTree>
    <p:extLst>
      <p:ext uri="{BB962C8B-B14F-4D97-AF65-F5344CB8AC3E}">
        <p14:creationId xmlns:p14="http://schemas.microsoft.com/office/powerpoint/2010/main" val="82153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498026" cy="381000"/>
          </a:xfrm>
          <a:prstGeom prst="rect">
            <a:avLst/>
          </a:prstGeom>
        </p:spPr>
        <p:txBody>
          <a:bodyPr/>
          <a:lstStyle/>
          <a:p>
            <a:r>
              <a:rPr lang="en-US" dirty="0">
                <a:cs typeface="Arial" panose="020B0604020202020204" pitchFamily="34" charset="0"/>
              </a:rPr>
              <a:t>Accelerate data scientist productivity and drive faster insights with Watson Studio Local on Power LC922</a:t>
            </a:r>
            <a:endParaRPr lang="en-US" i="1" dirty="0"/>
          </a:p>
        </p:txBody>
      </p:sp>
      <p:cxnSp>
        <p:nvCxnSpPr>
          <p:cNvPr id="15" name="Straight Arrow Connector 14">
            <a:extLst>
              <a:ext uri="{FF2B5EF4-FFF2-40B4-BE49-F238E27FC236}">
                <a16:creationId xmlns:a16="http://schemas.microsoft.com/office/drawing/2014/main" xmlns="" id="{8C453F86-41B1-45DE-929F-9578419F5F5B}"/>
              </a:ext>
            </a:extLst>
          </p:cNvPr>
          <p:cNvCxnSpPr>
            <a:cxnSpLocks/>
          </p:cNvCxnSpPr>
          <p:nvPr/>
        </p:nvCxnSpPr>
        <p:spPr>
          <a:xfrm>
            <a:off x="6612147" y="2695568"/>
            <a:ext cx="1782553" cy="0"/>
          </a:xfrm>
          <a:prstGeom prst="straightConnector1">
            <a:avLst/>
          </a:prstGeom>
          <a:ln>
            <a:solidFill>
              <a:schemeClr val="bg2">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315DC155-6892-4355-AA68-F3B2ED5662AD}"/>
              </a:ext>
            </a:extLst>
          </p:cNvPr>
          <p:cNvCxnSpPr>
            <a:cxnSpLocks/>
          </p:cNvCxnSpPr>
          <p:nvPr/>
        </p:nvCxnSpPr>
        <p:spPr>
          <a:xfrm>
            <a:off x="6248278" y="2899191"/>
            <a:ext cx="1422522" cy="0"/>
          </a:xfrm>
          <a:prstGeom prst="straightConnector1">
            <a:avLst/>
          </a:prstGeom>
          <a:ln>
            <a:solidFill>
              <a:schemeClr val="bg2">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1">
            <a:extLst>
              <a:ext uri="{FF2B5EF4-FFF2-40B4-BE49-F238E27FC236}">
                <a16:creationId xmlns:a16="http://schemas.microsoft.com/office/drawing/2014/main" xmlns="" id="{7577664A-5B08-4FF1-A832-D217698EDEAE}"/>
              </a:ext>
            </a:extLst>
          </p:cNvPr>
          <p:cNvSpPr txBox="1">
            <a:spLocks/>
          </p:cNvSpPr>
          <p:nvPr/>
        </p:nvSpPr>
        <p:spPr>
          <a:xfrm>
            <a:off x="196386" y="1620209"/>
            <a:ext cx="3804114" cy="2723191"/>
          </a:xfrm>
          <a:prstGeom prst="rect">
            <a:avLst/>
          </a:prstGeom>
        </p:spPr>
        <p:txBody>
          <a:bodyPr lIns="68580" tIns="34290" rIns="68580" bIns="34290"/>
          <a:lstStyle>
            <a:lvl1pPr marL="303213" indent="-303213" algn="l" rtl="0" eaLnBrk="0" fontAlgn="base" hangingPunct="0">
              <a:spcBef>
                <a:spcPct val="20000"/>
              </a:spcBef>
              <a:spcAft>
                <a:spcPct val="0"/>
              </a:spcAft>
              <a:buChar char="•"/>
              <a:defRPr sz="2100">
                <a:solidFill>
                  <a:srgbClr val="606060"/>
                </a:solidFill>
                <a:latin typeface="+mn-lt"/>
                <a:ea typeface="MS PGothic" pitchFamily="34" charset="-128"/>
                <a:cs typeface="MS PGothic" charset="0"/>
              </a:defRPr>
            </a:lvl1pPr>
            <a:lvl2pPr marL="912813" indent="-379413" algn="l" rtl="0" eaLnBrk="0" fontAlgn="base" hangingPunct="0">
              <a:spcBef>
                <a:spcPct val="20000"/>
              </a:spcBef>
              <a:spcAft>
                <a:spcPct val="0"/>
              </a:spcAft>
              <a:buChar char="–"/>
              <a:defRPr sz="2100">
                <a:solidFill>
                  <a:srgbClr val="606060"/>
                </a:solidFill>
                <a:latin typeface="+mn-lt"/>
                <a:ea typeface="MS PGothic" pitchFamily="34" charset="-128"/>
                <a:cs typeface="MS PGothic" charset="0"/>
              </a:defRPr>
            </a:lvl2pPr>
            <a:lvl3pPr marL="1522413" indent="-303213" algn="l" rtl="0" eaLnBrk="0" fontAlgn="base" hangingPunct="0">
              <a:spcBef>
                <a:spcPct val="20000"/>
              </a:spcBef>
              <a:spcAft>
                <a:spcPct val="0"/>
              </a:spcAft>
              <a:defRPr sz="3200">
                <a:solidFill>
                  <a:schemeClr val="tx1"/>
                </a:solidFill>
                <a:latin typeface="+mn-lt"/>
                <a:ea typeface="MS PGothic" pitchFamily="34" charset="-128"/>
                <a:cs typeface="MS PGothic" charset="0"/>
              </a:defRPr>
            </a:lvl3pPr>
            <a:lvl4pPr marL="2132013" indent="-303213" algn="l"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4pPr>
            <a:lvl5pPr marL="2741613" indent="-303213" algn="l"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5pPr>
            <a:lvl6pPr marL="3352716" indent="-304792" algn="l" rtl="0" eaLnBrk="1" fontAlgn="base" hangingPunct="1">
              <a:spcBef>
                <a:spcPct val="20000"/>
              </a:spcBef>
              <a:spcAft>
                <a:spcPct val="0"/>
              </a:spcAft>
              <a:buChar char="»"/>
              <a:defRPr sz="2667">
                <a:solidFill>
                  <a:schemeClr val="tx1"/>
                </a:solidFill>
                <a:latin typeface="+mn-lt"/>
              </a:defRPr>
            </a:lvl6pPr>
            <a:lvl7pPr marL="3962301" indent="-304792" algn="l" rtl="0" eaLnBrk="1" fontAlgn="base" hangingPunct="1">
              <a:spcBef>
                <a:spcPct val="20000"/>
              </a:spcBef>
              <a:spcAft>
                <a:spcPct val="0"/>
              </a:spcAft>
              <a:buChar char="»"/>
              <a:defRPr sz="2667">
                <a:solidFill>
                  <a:schemeClr val="tx1"/>
                </a:solidFill>
                <a:latin typeface="+mn-lt"/>
              </a:defRPr>
            </a:lvl7pPr>
            <a:lvl8pPr marL="4571886" indent="-304792" algn="l" rtl="0" eaLnBrk="1" fontAlgn="base" hangingPunct="1">
              <a:spcBef>
                <a:spcPct val="20000"/>
              </a:spcBef>
              <a:spcAft>
                <a:spcPct val="0"/>
              </a:spcAft>
              <a:buChar char="»"/>
              <a:defRPr sz="2667">
                <a:solidFill>
                  <a:schemeClr val="tx1"/>
                </a:solidFill>
                <a:latin typeface="+mn-lt"/>
              </a:defRPr>
            </a:lvl8pPr>
            <a:lvl9pPr marL="5181470" indent="-304792" algn="l" rtl="0" eaLnBrk="1" fontAlgn="base" hangingPunct="1">
              <a:spcBef>
                <a:spcPct val="20000"/>
              </a:spcBef>
              <a:spcAft>
                <a:spcPct val="0"/>
              </a:spcAft>
              <a:buChar char="»"/>
              <a:defRPr sz="2667">
                <a:solidFill>
                  <a:schemeClr val="tx1"/>
                </a:solidFill>
                <a:latin typeface="+mn-lt"/>
              </a:defRPr>
            </a:lvl9pPr>
          </a:lstStyle>
          <a:p>
            <a:pPr marL="0" indent="0" defTabSz="685783">
              <a:buNone/>
              <a:defRPr/>
            </a:pPr>
            <a:r>
              <a:rPr lang="en-US" altLang="en-US" sz="1800" b="1" i="1" kern="0" dirty="0">
                <a:solidFill>
                  <a:srgbClr val="00B050"/>
                </a:solidFill>
              </a:rPr>
              <a:t>Power LC922 running k-means clustering supports 2x the number of users with FASTER RESPONSE TIME than Intel Xeon SP Gold 6140-based servers</a:t>
            </a:r>
          </a:p>
          <a:p>
            <a:pPr marL="228588" indent="-228588" defTabSz="685783">
              <a:defRPr/>
            </a:pPr>
            <a:endParaRPr lang="en-US" altLang="en-US" sz="1100" b="1" i="1" kern="0" dirty="0">
              <a:solidFill>
                <a:srgbClr val="00B050"/>
              </a:solidFill>
            </a:endParaRPr>
          </a:p>
          <a:p>
            <a:pPr marL="0" indent="0" defTabSz="685783">
              <a:buNone/>
              <a:defRPr/>
            </a:pPr>
            <a:r>
              <a:rPr lang="en-US" altLang="en-US" sz="1800" b="1" i="1" kern="0" dirty="0">
                <a:solidFill>
                  <a:srgbClr val="00B050"/>
                </a:solidFill>
              </a:rPr>
              <a:t>Power LC922 delivers over 41% FASTER INSIGHTS for the same number of users (4-8 users)</a:t>
            </a:r>
          </a:p>
        </p:txBody>
      </p:sp>
      <p:graphicFrame>
        <p:nvGraphicFramePr>
          <p:cNvPr id="19" name="Chart 18">
            <a:extLst>
              <a:ext uri="{FF2B5EF4-FFF2-40B4-BE49-F238E27FC236}">
                <a16:creationId xmlns:a16="http://schemas.microsoft.com/office/drawing/2014/main" xmlns="" id="{401F2543-8B5C-489A-8C60-30980F736AA6}"/>
              </a:ext>
            </a:extLst>
          </p:cNvPr>
          <p:cNvGraphicFramePr/>
          <p:nvPr>
            <p:extLst>
              <p:ext uri="{D42A27DB-BD31-4B8C-83A1-F6EECF244321}">
                <p14:modId xmlns:p14="http://schemas.microsoft.com/office/powerpoint/2010/main" val="1295223748"/>
              </p:ext>
            </p:extLst>
          </p:nvPr>
        </p:nvGraphicFramePr>
        <p:xfrm>
          <a:off x="3854037" y="1193800"/>
          <a:ext cx="5154056"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37DFA852-1246-4C07-BE23-CBEBAF9E05D4}"/>
              </a:ext>
            </a:extLst>
          </p:cNvPr>
          <p:cNvSpPr txBox="1"/>
          <p:nvPr/>
        </p:nvSpPr>
        <p:spPr>
          <a:xfrm>
            <a:off x="6865777" y="2475317"/>
            <a:ext cx="1249891" cy="369332"/>
          </a:xfrm>
          <a:prstGeom prst="rect">
            <a:avLst/>
          </a:prstGeom>
          <a:noFill/>
        </p:spPr>
        <p:txBody>
          <a:bodyPr wrap="square" rtlCol="0">
            <a:spAutoFit/>
          </a:bodyPr>
          <a:lstStyle/>
          <a:p>
            <a:pPr algn="ctr" defTabSz="685783"/>
            <a:r>
              <a:rPr lang="en-CA" sz="900" dirty="0">
                <a:solidFill>
                  <a:srgbClr val="000000"/>
                </a:solidFill>
              </a:rPr>
              <a:t>2x users with better response time</a:t>
            </a:r>
          </a:p>
        </p:txBody>
      </p:sp>
      <p:cxnSp>
        <p:nvCxnSpPr>
          <p:cNvPr id="14" name="Straight Arrow Connector 13">
            <a:extLst>
              <a:ext uri="{FF2B5EF4-FFF2-40B4-BE49-F238E27FC236}">
                <a16:creationId xmlns:a16="http://schemas.microsoft.com/office/drawing/2014/main" xmlns="" id="{0464F3EA-3E28-426A-97E0-65AB4FEAC392}"/>
              </a:ext>
            </a:extLst>
          </p:cNvPr>
          <p:cNvCxnSpPr>
            <a:cxnSpLocks/>
          </p:cNvCxnSpPr>
          <p:nvPr/>
        </p:nvCxnSpPr>
        <p:spPr bwMode="auto">
          <a:xfrm>
            <a:off x="8810382" y="2032414"/>
            <a:ext cx="0" cy="1021784"/>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xmlns="" id="{9FB08469-D7A7-4650-B1B7-3603AC82295D}"/>
              </a:ext>
            </a:extLst>
          </p:cNvPr>
          <p:cNvSpPr txBox="1"/>
          <p:nvPr/>
        </p:nvSpPr>
        <p:spPr>
          <a:xfrm rot="16200000">
            <a:off x="8118043" y="2378965"/>
            <a:ext cx="1139655" cy="261610"/>
          </a:xfrm>
          <a:prstGeom prst="rect">
            <a:avLst/>
          </a:prstGeom>
          <a:noFill/>
        </p:spPr>
        <p:txBody>
          <a:bodyPr wrap="square">
            <a:spAutoFit/>
          </a:bodyPr>
          <a:lstStyle/>
          <a:p>
            <a:pPr defTabSz="685783">
              <a:defRPr/>
            </a:pPr>
            <a:r>
              <a:rPr lang="en-US" sz="1100" dirty="0">
                <a:solidFill>
                  <a:srgbClr val="000000"/>
                </a:solidFill>
              </a:rPr>
              <a:t>Lower is better</a:t>
            </a:r>
          </a:p>
        </p:txBody>
      </p:sp>
    </p:spTree>
    <p:extLst>
      <p:ext uri="{BB962C8B-B14F-4D97-AF65-F5344CB8AC3E}">
        <p14:creationId xmlns:p14="http://schemas.microsoft.com/office/powerpoint/2010/main" val="320111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864602" cy="381000"/>
          </a:xfrm>
        </p:spPr>
        <p:txBody>
          <a:bodyPr/>
          <a:lstStyle/>
          <a:p>
            <a:r>
              <a:rPr lang="en-US" dirty="0">
                <a:solidFill>
                  <a:srgbClr val="000000"/>
                </a:solidFill>
                <a:cs typeface="Arial" panose="020B0604020202020204" pitchFamily="34" charset="0"/>
              </a:rPr>
              <a:t>Watson Studio Local on Power LC922 Server:</a:t>
            </a:r>
            <a:br>
              <a:rPr lang="en-US" dirty="0">
                <a:solidFill>
                  <a:srgbClr val="000000"/>
                </a:solidFill>
                <a:cs typeface="Arial" panose="020B0604020202020204" pitchFamily="34" charset="0"/>
              </a:rPr>
            </a:br>
            <a:r>
              <a:rPr lang="en-US" dirty="0">
                <a:solidFill>
                  <a:srgbClr val="000000"/>
                </a:solidFill>
                <a:cs typeface="Arial" panose="020B0604020202020204" pitchFamily="34" charset="0"/>
              </a:rPr>
              <a:t>Improved Price-Performance for Clients</a:t>
            </a:r>
            <a:endParaRPr lang="en-US" sz="1600" i="1" dirty="0"/>
          </a:p>
        </p:txBody>
      </p:sp>
      <p:sp>
        <p:nvSpPr>
          <p:cNvPr id="41" name="TextBox 40">
            <a:extLst>
              <a:ext uri="{FF2B5EF4-FFF2-40B4-BE49-F238E27FC236}">
                <a16:creationId xmlns:a16="http://schemas.microsoft.com/office/drawing/2014/main" xmlns="" id="{2CD30F54-7CE9-457E-B417-30D950FD05DC}"/>
              </a:ext>
            </a:extLst>
          </p:cNvPr>
          <p:cNvSpPr txBox="1"/>
          <p:nvPr/>
        </p:nvSpPr>
        <p:spPr>
          <a:xfrm>
            <a:off x="4479713" y="4084448"/>
            <a:ext cx="2200230" cy="646331"/>
          </a:xfrm>
          <a:prstGeom prst="rect">
            <a:avLst/>
          </a:prstGeom>
          <a:noFill/>
        </p:spPr>
        <p:txBody>
          <a:bodyPr wrap="square" rtlCol="0">
            <a:spAutoFit/>
          </a:bodyPr>
          <a:lstStyle/>
          <a:p>
            <a:pPr algn="ctr" defTabSz="685783"/>
            <a:r>
              <a:rPr lang="en-US" sz="1200" dirty="0">
                <a:solidFill>
                  <a:srgbClr val="000000"/>
                </a:solidFill>
              </a:rPr>
              <a:t>Intel Xeon SP Gold</a:t>
            </a:r>
            <a:br>
              <a:rPr lang="en-US" sz="1200" dirty="0">
                <a:solidFill>
                  <a:srgbClr val="000000"/>
                </a:solidFill>
              </a:rPr>
            </a:br>
            <a:r>
              <a:rPr lang="en-US" sz="1200" dirty="0">
                <a:solidFill>
                  <a:srgbClr val="000000"/>
                </a:solidFill>
              </a:rPr>
              <a:t>6140 server:</a:t>
            </a:r>
          </a:p>
          <a:p>
            <a:pPr algn="ctr" defTabSz="685783"/>
            <a:r>
              <a:rPr lang="en-US" sz="1200" b="1" dirty="0">
                <a:solidFill>
                  <a:srgbClr val="FF0000"/>
                </a:solidFill>
              </a:rPr>
              <a:t>578 seconds</a:t>
            </a:r>
          </a:p>
        </p:txBody>
      </p:sp>
      <p:sp>
        <p:nvSpPr>
          <p:cNvPr id="42" name="TextBox 41">
            <a:extLst>
              <a:ext uri="{FF2B5EF4-FFF2-40B4-BE49-F238E27FC236}">
                <a16:creationId xmlns:a16="http://schemas.microsoft.com/office/drawing/2014/main" xmlns="" id="{F3FC41AE-F7E7-4D44-848E-88AAE4FA18D3}"/>
              </a:ext>
            </a:extLst>
          </p:cNvPr>
          <p:cNvSpPr txBox="1"/>
          <p:nvPr/>
        </p:nvSpPr>
        <p:spPr>
          <a:xfrm>
            <a:off x="4683222" y="1307473"/>
            <a:ext cx="1670837" cy="461665"/>
          </a:xfrm>
          <a:prstGeom prst="rect">
            <a:avLst/>
          </a:prstGeom>
          <a:noFill/>
        </p:spPr>
        <p:txBody>
          <a:bodyPr wrap="square" rtlCol="0">
            <a:spAutoFit/>
          </a:bodyPr>
          <a:lstStyle/>
          <a:p>
            <a:pPr algn="ctr" defTabSz="685783"/>
            <a:r>
              <a:rPr lang="en-US" sz="1200" dirty="0">
                <a:solidFill>
                  <a:srgbClr val="000000"/>
                </a:solidFill>
              </a:rPr>
              <a:t>Power LC922</a:t>
            </a:r>
          </a:p>
          <a:p>
            <a:pPr algn="ctr" defTabSz="685783"/>
            <a:r>
              <a:rPr lang="en-US" sz="1200" b="1" dirty="0">
                <a:solidFill>
                  <a:srgbClr val="0064FF"/>
                </a:solidFill>
              </a:rPr>
              <a:t>340 seconds</a:t>
            </a:r>
          </a:p>
        </p:txBody>
      </p:sp>
      <p:sp>
        <p:nvSpPr>
          <p:cNvPr id="44" name="TextBox 43">
            <a:extLst>
              <a:ext uri="{FF2B5EF4-FFF2-40B4-BE49-F238E27FC236}">
                <a16:creationId xmlns:a16="http://schemas.microsoft.com/office/drawing/2014/main" xmlns="" id="{2EBA5051-9408-498E-94B2-50DCF969C5C4}"/>
              </a:ext>
            </a:extLst>
          </p:cNvPr>
          <p:cNvSpPr txBox="1"/>
          <p:nvPr/>
        </p:nvSpPr>
        <p:spPr>
          <a:xfrm>
            <a:off x="6755945" y="4144807"/>
            <a:ext cx="1670837" cy="461665"/>
          </a:xfrm>
          <a:prstGeom prst="rect">
            <a:avLst/>
          </a:prstGeom>
          <a:noFill/>
        </p:spPr>
        <p:txBody>
          <a:bodyPr wrap="square" rtlCol="0">
            <a:spAutoFit/>
          </a:bodyPr>
          <a:lstStyle/>
          <a:p>
            <a:pPr algn="ctr" defTabSz="685783"/>
            <a:r>
              <a:rPr lang="en-US" sz="1200" dirty="0">
                <a:solidFill>
                  <a:srgbClr val="000000"/>
                </a:solidFill>
              </a:rPr>
              <a:t>Power LC922</a:t>
            </a:r>
          </a:p>
          <a:p>
            <a:pPr algn="ctr" defTabSz="685783"/>
            <a:r>
              <a:rPr lang="en-US" sz="1200" b="1" dirty="0">
                <a:solidFill>
                  <a:schemeClr val="accent2"/>
                </a:solidFill>
              </a:rPr>
              <a:t>$35,618</a:t>
            </a:r>
          </a:p>
        </p:txBody>
      </p:sp>
      <p:sp>
        <p:nvSpPr>
          <p:cNvPr id="46" name="TextBox 45">
            <a:extLst>
              <a:ext uri="{FF2B5EF4-FFF2-40B4-BE49-F238E27FC236}">
                <a16:creationId xmlns:a16="http://schemas.microsoft.com/office/drawing/2014/main" xmlns="" id="{EE23CEC3-FA11-4706-A782-32CDDF46A858}"/>
              </a:ext>
            </a:extLst>
          </p:cNvPr>
          <p:cNvSpPr txBox="1"/>
          <p:nvPr/>
        </p:nvSpPr>
        <p:spPr>
          <a:xfrm>
            <a:off x="6736029" y="1307473"/>
            <a:ext cx="1670837" cy="646331"/>
          </a:xfrm>
          <a:prstGeom prst="rect">
            <a:avLst/>
          </a:prstGeom>
          <a:noFill/>
        </p:spPr>
        <p:txBody>
          <a:bodyPr wrap="square" rtlCol="0">
            <a:spAutoFit/>
          </a:bodyPr>
          <a:lstStyle/>
          <a:p>
            <a:pPr algn="ctr" defTabSz="685783"/>
            <a:r>
              <a:rPr lang="en-US" sz="1200" dirty="0">
                <a:solidFill>
                  <a:srgbClr val="000000"/>
                </a:solidFill>
              </a:rPr>
              <a:t>Intel Xeon SP Gold 6140 server:</a:t>
            </a:r>
          </a:p>
          <a:p>
            <a:pPr algn="ctr" defTabSz="685783"/>
            <a:r>
              <a:rPr lang="en-US" sz="1200" b="1" dirty="0">
                <a:solidFill>
                  <a:srgbClr val="FF0000"/>
                </a:solidFill>
              </a:rPr>
              <a:t>$45,390</a:t>
            </a:r>
          </a:p>
        </p:txBody>
      </p:sp>
      <p:sp>
        <p:nvSpPr>
          <p:cNvPr id="49" name="TextBox 48">
            <a:extLst>
              <a:ext uri="{FF2B5EF4-FFF2-40B4-BE49-F238E27FC236}">
                <a16:creationId xmlns:a16="http://schemas.microsoft.com/office/drawing/2014/main" xmlns="" id="{5325F831-541A-48D7-830E-2BEEEF177A4B}"/>
              </a:ext>
            </a:extLst>
          </p:cNvPr>
          <p:cNvSpPr txBox="1"/>
          <p:nvPr/>
        </p:nvSpPr>
        <p:spPr>
          <a:xfrm>
            <a:off x="1469023" y="3121923"/>
            <a:ext cx="1670837" cy="1338828"/>
          </a:xfrm>
          <a:prstGeom prst="rect">
            <a:avLst/>
          </a:prstGeom>
          <a:noFill/>
        </p:spPr>
        <p:txBody>
          <a:bodyPr wrap="square" rtlCol="0">
            <a:spAutoFit/>
          </a:bodyPr>
          <a:lstStyle/>
          <a:p>
            <a:pPr algn="ctr" defTabSz="685783"/>
            <a:r>
              <a:rPr lang="en-US" b="1" dirty="0">
                <a:solidFill>
                  <a:srgbClr val="000000"/>
                </a:solidFill>
              </a:rPr>
              <a:t>Power LC922</a:t>
            </a:r>
          </a:p>
          <a:p>
            <a:pPr algn="ctr" defTabSz="685783"/>
            <a:endParaRPr lang="en-US" b="1" dirty="0">
              <a:solidFill>
                <a:srgbClr val="000000"/>
              </a:solidFill>
            </a:endParaRPr>
          </a:p>
          <a:p>
            <a:pPr algn="ctr" defTabSz="685783"/>
            <a:r>
              <a:rPr lang="en-US" b="1" dirty="0">
                <a:solidFill>
                  <a:srgbClr val="000000"/>
                </a:solidFill>
              </a:rPr>
              <a:t>Versus </a:t>
            </a:r>
          </a:p>
          <a:p>
            <a:pPr algn="ctr" defTabSz="685783"/>
            <a:endParaRPr lang="en-US" b="1" dirty="0">
              <a:solidFill>
                <a:srgbClr val="000000"/>
              </a:solidFill>
            </a:endParaRPr>
          </a:p>
          <a:p>
            <a:pPr algn="ctr" defTabSz="685783"/>
            <a:r>
              <a:rPr lang="en-US" b="1" dirty="0">
                <a:solidFill>
                  <a:srgbClr val="000000"/>
                </a:solidFill>
              </a:rPr>
              <a:t>Intel Xeon SP Gold 6140 server</a:t>
            </a:r>
          </a:p>
        </p:txBody>
      </p:sp>
      <p:sp>
        <p:nvSpPr>
          <p:cNvPr id="21" name="Arrow: Up 20">
            <a:extLst>
              <a:ext uri="{FF2B5EF4-FFF2-40B4-BE49-F238E27FC236}">
                <a16:creationId xmlns:a16="http://schemas.microsoft.com/office/drawing/2014/main" xmlns="" id="{A78D34C2-CB27-4A69-82A2-BD8B926F8737}"/>
              </a:ext>
            </a:extLst>
          </p:cNvPr>
          <p:cNvSpPr/>
          <p:nvPr/>
        </p:nvSpPr>
        <p:spPr>
          <a:xfrm flipV="1">
            <a:off x="6491248" y="1892799"/>
            <a:ext cx="2200230" cy="2275425"/>
          </a:xfrm>
          <a:prstGeom prst="upArrow">
            <a:avLst/>
          </a:prstGeom>
          <a:solidFill>
            <a:srgbClr val="00B050"/>
          </a:solidFill>
        </p:spPr>
        <p:txBody>
          <a:bodyPr wrap="square" lIns="0" tIns="0" rIns="0" bIns="0" rtlCol="0" anchor="ctr">
            <a:noAutofit/>
          </a:bodyPr>
          <a:lstStyle/>
          <a:p>
            <a:pPr algn="ctr" defTabSz="685783"/>
            <a:endParaRPr lang="en-US" sz="1200" dirty="0">
              <a:solidFill>
                <a:srgbClr val="FFFFFF"/>
              </a:solidFill>
            </a:endParaRPr>
          </a:p>
        </p:txBody>
      </p:sp>
      <p:sp>
        <p:nvSpPr>
          <p:cNvPr id="37" name="Arrow: Up 36">
            <a:extLst>
              <a:ext uri="{FF2B5EF4-FFF2-40B4-BE49-F238E27FC236}">
                <a16:creationId xmlns:a16="http://schemas.microsoft.com/office/drawing/2014/main" xmlns="" id="{41C5885E-1D07-45E6-91E3-8D9D5F21A2AB}"/>
              </a:ext>
            </a:extLst>
          </p:cNvPr>
          <p:cNvSpPr/>
          <p:nvPr/>
        </p:nvSpPr>
        <p:spPr>
          <a:xfrm>
            <a:off x="4479712" y="1794491"/>
            <a:ext cx="2200230" cy="2275425"/>
          </a:xfrm>
          <a:prstGeom prst="upArrow">
            <a:avLst/>
          </a:prstGeom>
          <a:solidFill>
            <a:srgbClr val="002060"/>
          </a:solidFill>
        </p:spPr>
        <p:txBody>
          <a:bodyPr wrap="square" lIns="0" tIns="0" rIns="0" bIns="0" rtlCol="0" anchor="ctr">
            <a:noAutofit/>
          </a:bodyPr>
          <a:lstStyle/>
          <a:p>
            <a:pPr algn="ctr" defTabSz="685783"/>
            <a:endParaRPr lang="en-US" sz="1200" dirty="0">
              <a:solidFill>
                <a:srgbClr val="FFFFFF"/>
              </a:solidFill>
            </a:endParaRPr>
          </a:p>
        </p:txBody>
      </p:sp>
      <p:grpSp>
        <p:nvGrpSpPr>
          <p:cNvPr id="9" name="Group 8">
            <a:extLst>
              <a:ext uri="{FF2B5EF4-FFF2-40B4-BE49-F238E27FC236}">
                <a16:creationId xmlns:a16="http://schemas.microsoft.com/office/drawing/2014/main" xmlns="" id="{FA7A0C14-1D18-439C-ACC2-B5C1DC5A3130}"/>
              </a:ext>
            </a:extLst>
          </p:cNvPr>
          <p:cNvGrpSpPr/>
          <p:nvPr/>
        </p:nvGrpSpPr>
        <p:grpSpPr>
          <a:xfrm>
            <a:off x="4985702" y="2870528"/>
            <a:ext cx="1096476" cy="1029732"/>
            <a:chOff x="-44145" y="2976024"/>
            <a:chExt cx="1096476" cy="1029732"/>
          </a:xfrm>
        </p:grpSpPr>
        <p:grpSp>
          <p:nvGrpSpPr>
            <p:cNvPr id="28" name="Group 27">
              <a:extLst>
                <a:ext uri="{FF2B5EF4-FFF2-40B4-BE49-F238E27FC236}">
                  <a16:creationId xmlns:a16="http://schemas.microsoft.com/office/drawing/2014/main" xmlns="" id="{9AD5BE12-0371-4FBD-8902-0D0C2FE32662}"/>
                </a:ext>
              </a:extLst>
            </p:cNvPr>
            <p:cNvGrpSpPr/>
            <p:nvPr/>
          </p:nvGrpSpPr>
          <p:grpSpPr>
            <a:xfrm>
              <a:off x="-44145" y="2976024"/>
              <a:ext cx="1096476" cy="1029732"/>
              <a:chOff x="4101252" y="3472938"/>
              <a:chExt cx="1096476" cy="1029732"/>
            </a:xfrm>
          </p:grpSpPr>
          <p:pic>
            <p:nvPicPr>
              <p:cNvPr id="30" name="Picture 29">
                <a:extLst>
                  <a:ext uri="{FF2B5EF4-FFF2-40B4-BE49-F238E27FC236}">
                    <a16:creationId xmlns:a16="http://schemas.microsoft.com/office/drawing/2014/main" xmlns="" id="{508D1710-372A-4661-A2E0-806CBF7094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1252" y="3472938"/>
                <a:ext cx="1096476" cy="1029732"/>
              </a:xfrm>
              <a:prstGeom prst="rect">
                <a:avLst/>
              </a:prstGeom>
            </p:spPr>
          </p:pic>
          <p:sp>
            <p:nvSpPr>
              <p:cNvPr id="31" name="Oval 30">
                <a:extLst>
                  <a:ext uri="{FF2B5EF4-FFF2-40B4-BE49-F238E27FC236}">
                    <a16:creationId xmlns:a16="http://schemas.microsoft.com/office/drawing/2014/main" xmlns="" id="{CE04E064-B27B-40F6-913C-8F91DE9DCB6A}"/>
                  </a:ext>
                </a:extLst>
              </p:cNvPr>
              <p:cNvSpPr/>
              <p:nvPr/>
            </p:nvSpPr>
            <p:spPr>
              <a:xfrm>
                <a:off x="4395322" y="3707886"/>
                <a:ext cx="557677" cy="564221"/>
              </a:xfrm>
              <a:prstGeom prst="ellipse">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85478">
                  <a:defRPr/>
                </a:pPr>
                <a:endParaRPr lang="en-US" sz="1425" kern="0" dirty="0">
                  <a:solidFill>
                    <a:srgbClr val="FFFFFF"/>
                  </a:solidFill>
                  <a:ea typeface="ＭＳ Ｐゴシック"/>
                </a:endParaRPr>
              </a:p>
            </p:txBody>
          </p:sp>
        </p:grpSp>
        <p:pic>
          <p:nvPicPr>
            <p:cNvPr id="33" name="Picture 32">
              <a:extLst>
                <a:ext uri="{FF2B5EF4-FFF2-40B4-BE49-F238E27FC236}">
                  <a16:creationId xmlns:a16="http://schemas.microsoft.com/office/drawing/2014/main" xmlns="" id="{F754C7BC-99A4-497B-B80B-18C48B8D3E61}"/>
                </a:ext>
              </a:extLst>
            </p:cNvPr>
            <p:cNvPicPr>
              <a:picLocks noChangeAspect="1"/>
            </p:cNvPicPr>
            <p:nvPr/>
          </p:nvPicPr>
          <p:blipFill>
            <a:blip r:embed="rId4" cstate="print">
              <a:duotone>
                <a:prstClr val="black"/>
                <a:srgbClr val="7FD0F6">
                  <a:tint val="45000"/>
                  <a:satMod val="400000"/>
                </a:srgbClr>
              </a:duotone>
              <a:extLst>
                <a:ext uri="{BEBA8EAE-BF5A-486C-A8C5-ECC9F3942E4B}">
                  <a14:imgProps xmlns:a14="http://schemas.microsoft.com/office/drawing/2010/main">
                    <a14:imgLayer r:embed="rId5">
                      <a14:imgEffect>
                        <a14:brightnessContrast bright="-2000" contrast="43000"/>
                      </a14:imgEffect>
                    </a14:imgLayer>
                  </a14:imgProps>
                </a:ext>
                <a:ext uri="{28A0092B-C50C-407E-A947-70E740481C1C}">
                  <a14:useLocalDpi xmlns:a14="http://schemas.microsoft.com/office/drawing/2010/main"/>
                </a:ext>
              </a:extLst>
            </a:blip>
            <a:stretch>
              <a:fillRect/>
            </a:stretch>
          </p:blipFill>
          <p:spPr>
            <a:xfrm>
              <a:off x="269604" y="3229023"/>
              <a:ext cx="514800" cy="529290"/>
            </a:xfrm>
            <a:prstGeom prst="ellipse">
              <a:avLst/>
            </a:prstGeom>
          </p:spPr>
        </p:pic>
        <p:sp>
          <p:nvSpPr>
            <p:cNvPr id="34" name="TextBox 33">
              <a:extLst>
                <a:ext uri="{FF2B5EF4-FFF2-40B4-BE49-F238E27FC236}">
                  <a16:creationId xmlns:a16="http://schemas.microsoft.com/office/drawing/2014/main" xmlns="" id="{EA9591FA-1A50-41F1-831E-280E273C56B1}"/>
                </a:ext>
              </a:extLst>
            </p:cNvPr>
            <p:cNvSpPr txBox="1"/>
            <p:nvPr/>
          </p:nvSpPr>
          <p:spPr>
            <a:xfrm rot="2663786">
              <a:off x="49289" y="3023691"/>
              <a:ext cx="950040" cy="971987"/>
            </a:xfrm>
            <a:prstGeom prst="rect">
              <a:avLst/>
            </a:prstGeom>
            <a:noFill/>
          </p:spPr>
          <p:txBody>
            <a:bodyPr wrap="square" rtlCol="0">
              <a:prstTxWarp prst="textArchUp">
                <a:avLst>
                  <a:gd name="adj" fmla="val 12499992"/>
                </a:avLst>
              </a:prstTxWarp>
              <a:spAutoFit/>
            </a:bodyPr>
            <a:lstStyle/>
            <a:p>
              <a:pPr defTabSz="685478"/>
              <a:r>
                <a:rPr lang="en-US" sz="1425" dirty="0">
                  <a:solidFill>
                    <a:srgbClr val="000000"/>
                  </a:solidFill>
                  <a:ea typeface="ＭＳ Ｐゴシック"/>
                </a:rPr>
                <a:t>Execution time (Seconds)</a:t>
              </a:r>
            </a:p>
          </p:txBody>
        </p:sp>
        <p:sp>
          <p:nvSpPr>
            <p:cNvPr id="36" name="TextBox 35">
              <a:extLst>
                <a:ext uri="{FF2B5EF4-FFF2-40B4-BE49-F238E27FC236}">
                  <a16:creationId xmlns:a16="http://schemas.microsoft.com/office/drawing/2014/main" xmlns="" id="{622E5B55-D32D-406C-8EE5-D4B0FF5E85BA}"/>
                </a:ext>
              </a:extLst>
            </p:cNvPr>
            <p:cNvSpPr txBox="1"/>
            <p:nvPr/>
          </p:nvSpPr>
          <p:spPr>
            <a:xfrm rot="19122051">
              <a:off x="170339" y="3198160"/>
              <a:ext cx="501095" cy="346828"/>
            </a:xfrm>
            <a:prstGeom prst="rect">
              <a:avLst/>
            </a:prstGeom>
            <a:noFill/>
          </p:spPr>
          <p:txBody>
            <a:bodyPr wrap="square" rtlCol="0">
              <a:prstTxWarp prst="textArchUp">
                <a:avLst>
                  <a:gd name="adj" fmla="val 12814555"/>
                </a:avLst>
              </a:prstTxWarp>
              <a:spAutoFit/>
            </a:bodyPr>
            <a:lstStyle/>
            <a:p>
              <a:pPr defTabSz="685478"/>
              <a:r>
                <a:rPr lang="en-US" sz="1425" dirty="0">
                  <a:solidFill>
                    <a:srgbClr val="000000"/>
                  </a:solidFill>
                  <a:ea typeface="ＭＳ Ｐゴシック"/>
                </a:rPr>
                <a:t>K-Means Clustering</a:t>
              </a:r>
            </a:p>
          </p:txBody>
        </p:sp>
      </p:grpSp>
      <p:grpSp>
        <p:nvGrpSpPr>
          <p:cNvPr id="52" name="Group 51">
            <a:extLst>
              <a:ext uri="{FF2B5EF4-FFF2-40B4-BE49-F238E27FC236}">
                <a16:creationId xmlns:a16="http://schemas.microsoft.com/office/drawing/2014/main" xmlns="" id="{CEA6077F-CF81-4023-AAE2-C7DEECC0FDEF}"/>
              </a:ext>
            </a:extLst>
          </p:cNvPr>
          <p:cNvGrpSpPr/>
          <p:nvPr/>
        </p:nvGrpSpPr>
        <p:grpSpPr>
          <a:xfrm>
            <a:off x="7010681" y="1995852"/>
            <a:ext cx="1096476" cy="1029732"/>
            <a:chOff x="4101252" y="2123102"/>
            <a:chExt cx="1096476" cy="1029732"/>
          </a:xfrm>
        </p:grpSpPr>
        <p:pic>
          <p:nvPicPr>
            <p:cNvPr id="53" name="Picture 52">
              <a:extLst>
                <a:ext uri="{FF2B5EF4-FFF2-40B4-BE49-F238E27FC236}">
                  <a16:creationId xmlns:a16="http://schemas.microsoft.com/office/drawing/2014/main" xmlns="" id="{8EF6C9B8-E0A7-424F-A5DD-AFB29463B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1252" y="2123102"/>
              <a:ext cx="1096476" cy="1029732"/>
            </a:xfrm>
            <a:prstGeom prst="rect">
              <a:avLst/>
            </a:prstGeom>
          </p:spPr>
        </p:pic>
        <p:sp>
          <p:nvSpPr>
            <p:cNvPr id="54" name="Oval 53">
              <a:extLst>
                <a:ext uri="{FF2B5EF4-FFF2-40B4-BE49-F238E27FC236}">
                  <a16:creationId xmlns:a16="http://schemas.microsoft.com/office/drawing/2014/main" xmlns="" id="{0B1190AB-97A8-43AB-80F1-31DA36420F5A}"/>
                </a:ext>
              </a:extLst>
            </p:cNvPr>
            <p:cNvSpPr/>
            <p:nvPr/>
          </p:nvSpPr>
          <p:spPr>
            <a:xfrm>
              <a:off x="4389711" y="2357586"/>
              <a:ext cx="557677" cy="552695"/>
            </a:xfrm>
            <a:prstGeom prst="ellipse">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85478">
                <a:defRPr/>
              </a:pPr>
              <a:endParaRPr lang="en-US" sz="1425" kern="0" dirty="0">
                <a:solidFill>
                  <a:srgbClr val="FFFFFF"/>
                </a:solidFill>
                <a:ea typeface="ＭＳ Ｐゴシック"/>
              </a:endParaRPr>
            </a:p>
          </p:txBody>
        </p:sp>
      </p:grpSp>
      <p:pic>
        <p:nvPicPr>
          <p:cNvPr id="55" name="Picture 54">
            <a:extLst>
              <a:ext uri="{FF2B5EF4-FFF2-40B4-BE49-F238E27FC236}">
                <a16:creationId xmlns:a16="http://schemas.microsoft.com/office/drawing/2014/main" xmlns="" id="{3F412FAC-7FA6-449D-BDA7-4746888A1A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2691" y="2180477"/>
            <a:ext cx="650576" cy="650576"/>
          </a:xfrm>
          <a:prstGeom prst="rect">
            <a:avLst/>
          </a:prstGeom>
          <a:ln>
            <a:noFill/>
          </a:ln>
        </p:spPr>
      </p:pic>
      <p:sp>
        <p:nvSpPr>
          <p:cNvPr id="56" name="TextBox 55">
            <a:extLst>
              <a:ext uri="{FF2B5EF4-FFF2-40B4-BE49-F238E27FC236}">
                <a16:creationId xmlns:a16="http://schemas.microsoft.com/office/drawing/2014/main" xmlns="" id="{BDF931ED-6604-49C0-AD83-B0AC58445C74}"/>
              </a:ext>
            </a:extLst>
          </p:cNvPr>
          <p:cNvSpPr txBox="1"/>
          <p:nvPr/>
        </p:nvSpPr>
        <p:spPr>
          <a:xfrm rot="2854092">
            <a:off x="7092219" y="2042974"/>
            <a:ext cx="950040" cy="971987"/>
          </a:xfrm>
          <a:prstGeom prst="rect">
            <a:avLst/>
          </a:prstGeom>
          <a:noFill/>
        </p:spPr>
        <p:txBody>
          <a:bodyPr wrap="square" rtlCol="0">
            <a:prstTxWarp prst="textArchUp">
              <a:avLst>
                <a:gd name="adj" fmla="val 11295557"/>
              </a:avLst>
            </a:prstTxWarp>
            <a:spAutoFit/>
          </a:bodyPr>
          <a:lstStyle/>
          <a:p>
            <a:pPr defTabSz="685478"/>
            <a:r>
              <a:rPr lang="en-US" sz="1425" dirty="0">
                <a:solidFill>
                  <a:srgbClr val="000000"/>
                </a:solidFill>
                <a:ea typeface="ＭＳ Ｐゴシック"/>
              </a:rPr>
              <a:t>Includes 3 years server and OS support             </a:t>
            </a:r>
          </a:p>
        </p:txBody>
      </p:sp>
      <p:sp>
        <p:nvSpPr>
          <p:cNvPr id="40" name="TextBox 39">
            <a:extLst>
              <a:ext uri="{FF2B5EF4-FFF2-40B4-BE49-F238E27FC236}">
                <a16:creationId xmlns:a16="http://schemas.microsoft.com/office/drawing/2014/main" xmlns="" id="{B5A826F3-6639-4649-A392-85A643F45D1E}"/>
              </a:ext>
            </a:extLst>
          </p:cNvPr>
          <p:cNvSpPr txBox="1"/>
          <p:nvPr/>
        </p:nvSpPr>
        <p:spPr>
          <a:xfrm>
            <a:off x="4879521" y="1997229"/>
            <a:ext cx="1405291" cy="923330"/>
          </a:xfrm>
          <a:prstGeom prst="rect">
            <a:avLst/>
          </a:prstGeom>
          <a:noFill/>
        </p:spPr>
        <p:txBody>
          <a:bodyPr wrap="square" rtlCol="0">
            <a:spAutoFit/>
          </a:bodyPr>
          <a:lstStyle/>
          <a:p>
            <a:pPr algn="ctr" defTabSz="685766">
              <a:defRPr/>
            </a:pPr>
            <a:r>
              <a:rPr lang="en-US" sz="2700" b="1" dirty="0">
                <a:solidFill>
                  <a:srgbClr val="FFFFFF"/>
                </a:solidFill>
              </a:rPr>
              <a:t>41%</a:t>
            </a:r>
            <a:r>
              <a:rPr lang="en-US" dirty="0">
                <a:solidFill>
                  <a:srgbClr val="FFFFFF"/>
                </a:solidFill>
              </a:rPr>
              <a:t> FASTER </a:t>
            </a:r>
          </a:p>
          <a:p>
            <a:pPr algn="ctr" defTabSz="685766">
              <a:defRPr/>
            </a:pPr>
            <a:r>
              <a:rPr lang="en-US" dirty="0">
                <a:solidFill>
                  <a:srgbClr val="FFFFFF"/>
                </a:solidFill>
              </a:rPr>
              <a:t>Insights</a:t>
            </a:r>
            <a:r>
              <a:rPr lang="en-US" baseline="30000" dirty="0">
                <a:solidFill>
                  <a:srgbClr val="FFFFFF"/>
                </a:solidFill>
              </a:rPr>
              <a:t>1</a:t>
            </a:r>
            <a:r>
              <a:rPr lang="en-US" dirty="0">
                <a:solidFill>
                  <a:srgbClr val="FFFFFF"/>
                </a:solidFill>
              </a:rPr>
              <a:t> </a:t>
            </a:r>
          </a:p>
        </p:txBody>
      </p:sp>
      <p:sp>
        <p:nvSpPr>
          <p:cNvPr id="48" name="TextBox 47">
            <a:extLst>
              <a:ext uri="{FF2B5EF4-FFF2-40B4-BE49-F238E27FC236}">
                <a16:creationId xmlns:a16="http://schemas.microsoft.com/office/drawing/2014/main" xmlns="" id="{3531C76F-4A7A-4DBF-B038-1A5E64B4C25A}"/>
              </a:ext>
            </a:extLst>
          </p:cNvPr>
          <p:cNvSpPr txBox="1"/>
          <p:nvPr/>
        </p:nvSpPr>
        <p:spPr>
          <a:xfrm>
            <a:off x="6813802" y="2982658"/>
            <a:ext cx="1528354" cy="923330"/>
          </a:xfrm>
          <a:prstGeom prst="rect">
            <a:avLst/>
          </a:prstGeom>
          <a:noFill/>
        </p:spPr>
        <p:txBody>
          <a:bodyPr wrap="square" rtlCol="0">
            <a:spAutoFit/>
          </a:bodyPr>
          <a:lstStyle/>
          <a:p>
            <a:pPr algn="ctr" defTabSz="685766">
              <a:defRPr/>
            </a:pPr>
            <a:r>
              <a:rPr lang="en-US" sz="2700" b="1" dirty="0">
                <a:solidFill>
                  <a:srgbClr val="FFFFFF"/>
                </a:solidFill>
              </a:rPr>
              <a:t>22%</a:t>
            </a:r>
            <a:r>
              <a:rPr lang="en-US" dirty="0">
                <a:solidFill>
                  <a:srgbClr val="FFFFFF"/>
                </a:solidFill>
              </a:rPr>
              <a:t> LOWER </a:t>
            </a:r>
          </a:p>
          <a:p>
            <a:pPr algn="ctr" defTabSz="685766">
              <a:defRPr/>
            </a:pPr>
            <a:r>
              <a:rPr lang="en-US" dirty="0">
                <a:solidFill>
                  <a:srgbClr val="FFFFFF"/>
                </a:solidFill>
              </a:rPr>
              <a:t>Price</a:t>
            </a:r>
            <a:r>
              <a:rPr lang="en-US" baseline="30000" dirty="0">
                <a:solidFill>
                  <a:srgbClr val="FFFFFF"/>
                </a:solidFill>
              </a:rPr>
              <a:t>2,3,4</a:t>
            </a:r>
            <a:endParaRPr lang="en-US" dirty="0">
              <a:solidFill>
                <a:srgbClr val="FFFFFF"/>
              </a:solidFill>
            </a:endParaRPr>
          </a:p>
        </p:txBody>
      </p:sp>
      <p:sp>
        <p:nvSpPr>
          <p:cNvPr id="3" name="Rectangle 2"/>
          <p:cNvSpPr/>
          <p:nvPr/>
        </p:nvSpPr>
        <p:spPr>
          <a:xfrm>
            <a:off x="176668" y="1131899"/>
            <a:ext cx="4652466" cy="830997"/>
          </a:xfrm>
          <a:prstGeom prst="rect">
            <a:avLst/>
          </a:prstGeom>
        </p:spPr>
        <p:txBody>
          <a:bodyPr wrap="square">
            <a:spAutoFit/>
          </a:bodyPr>
          <a:lstStyle/>
          <a:p>
            <a:r>
              <a:rPr lang="en-US" sz="1600" b="1" i="1" spc="-30" dirty="0">
                <a:solidFill>
                  <a:srgbClr val="00B050"/>
                </a:solidFill>
                <a:latin typeface="Arial" panose="020B0604020202020204" pitchFamily="34" charset="0"/>
                <a:cs typeface="Arial" panose="020B0604020202020204" pitchFamily="34" charset="0"/>
              </a:rPr>
              <a:t>Increased model completion and lower cost running K-means Clustering than tested</a:t>
            </a:r>
            <a:br>
              <a:rPr lang="en-US" sz="1600" b="1" i="1" spc="-30" dirty="0">
                <a:solidFill>
                  <a:srgbClr val="00B050"/>
                </a:solidFill>
                <a:latin typeface="Arial" panose="020B0604020202020204" pitchFamily="34" charset="0"/>
                <a:cs typeface="Arial" panose="020B0604020202020204" pitchFamily="34" charset="0"/>
              </a:rPr>
            </a:br>
            <a:r>
              <a:rPr lang="en-US" sz="1600" b="1" i="1" spc="-30" dirty="0">
                <a:solidFill>
                  <a:srgbClr val="00B050"/>
                </a:solidFill>
                <a:latin typeface="Arial" panose="020B0604020202020204" pitchFamily="34" charset="0"/>
                <a:cs typeface="Arial" panose="020B0604020202020204" pitchFamily="34" charset="0"/>
              </a:rPr>
              <a:t>Intel Xeon SP servers</a:t>
            </a:r>
            <a:endParaRPr lang="en-US" sz="1600" b="1" spc="-30" dirty="0">
              <a:solidFill>
                <a:srgbClr val="00B050"/>
              </a:solidFill>
            </a:endParaRPr>
          </a:p>
        </p:txBody>
      </p:sp>
      <p:pic>
        <p:nvPicPr>
          <p:cNvPr id="27" name="Picture 26">
            <a:extLst>
              <a:ext uri="{FF2B5EF4-FFF2-40B4-BE49-F238E27FC236}">
                <a16:creationId xmlns:a16="http://schemas.microsoft.com/office/drawing/2014/main" xmlns="" id="{F8715555-3D42-F946-BEE3-AFF0C3C371E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16012" y="2255649"/>
            <a:ext cx="1376408" cy="602889"/>
          </a:xfrm>
          <a:prstGeom prst="rect">
            <a:avLst/>
          </a:prstGeom>
        </p:spPr>
      </p:pic>
    </p:spTree>
    <p:extLst>
      <p:ext uri="{BB962C8B-B14F-4D97-AF65-F5344CB8AC3E}">
        <p14:creationId xmlns:p14="http://schemas.microsoft.com/office/powerpoint/2010/main" val="371752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25F6D1-F094-4EB1-A21F-7DDC551D84DC}"/>
              </a:ext>
            </a:extLst>
          </p:cNvPr>
          <p:cNvSpPr txBox="1"/>
          <p:nvPr/>
        </p:nvSpPr>
        <p:spPr>
          <a:xfrm>
            <a:off x="4155626" y="1954260"/>
            <a:ext cx="369332" cy="1725539"/>
          </a:xfrm>
          <a:prstGeom prst="rect">
            <a:avLst/>
          </a:prstGeom>
          <a:noFill/>
        </p:spPr>
        <p:txBody>
          <a:bodyPr vert="vert270" wrap="square" rtlCol="0">
            <a:spAutoFit/>
          </a:bodyPr>
          <a:lstStyle/>
          <a:p>
            <a:pPr defTabSz="685783"/>
            <a:r>
              <a:rPr lang="en-CA" sz="1200" dirty="0">
                <a:solidFill>
                  <a:srgbClr val="000000"/>
                </a:solidFill>
              </a:rPr>
              <a:t>Response Time (sec)</a:t>
            </a:r>
          </a:p>
        </p:txBody>
      </p:sp>
      <p:sp>
        <p:nvSpPr>
          <p:cNvPr id="2" name="Title 1"/>
          <p:cNvSpPr>
            <a:spLocks noGrp="1"/>
          </p:cNvSpPr>
          <p:nvPr>
            <p:ph type="title"/>
          </p:nvPr>
        </p:nvSpPr>
        <p:spPr>
          <a:xfrm>
            <a:off x="228599" y="201168"/>
            <a:ext cx="8686801" cy="381000"/>
          </a:xfrm>
          <a:prstGeom prst="rect">
            <a:avLst/>
          </a:prstGeom>
        </p:spPr>
        <p:txBody>
          <a:bodyPr/>
          <a:lstStyle/>
          <a:p>
            <a:r>
              <a:rPr lang="en-US" dirty="0">
                <a:cs typeface="Arial" panose="020B0604020202020204" pitchFamily="34" charset="0"/>
              </a:rPr>
              <a:t>Accelerate data scientist productivity and drive faster insights with Watson Studio Local on Power AC922</a:t>
            </a:r>
            <a:endParaRPr lang="en-US" i="1" dirty="0"/>
          </a:p>
        </p:txBody>
      </p:sp>
      <p:graphicFrame>
        <p:nvGraphicFramePr>
          <p:cNvPr id="22" name="Chart 21">
            <a:extLst>
              <a:ext uri="{FF2B5EF4-FFF2-40B4-BE49-F238E27FC236}">
                <a16:creationId xmlns:a16="http://schemas.microsoft.com/office/drawing/2014/main" xmlns="" id="{ADB24212-9DE6-4654-BC5B-3CB9BFC6C9EA}"/>
              </a:ext>
            </a:extLst>
          </p:cNvPr>
          <p:cNvGraphicFramePr>
            <a:graphicFrameLocks/>
          </p:cNvGraphicFramePr>
          <p:nvPr>
            <p:extLst>
              <p:ext uri="{D42A27DB-BD31-4B8C-83A1-F6EECF244321}">
                <p14:modId xmlns:p14="http://schemas.microsoft.com/office/powerpoint/2010/main" val="459848364"/>
              </p:ext>
            </p:extLst>
          </p:nvPr>
        </p:nvGraphicFramePr>
        <p:xfrm>
          <a:off x="3898900" y="1003344"/>
          <a:ext cx="4965701" cy="3936956"/>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xmlns="" id="{0464F3EA-3E28-426A-97E0-65AB4FEAC392}"/>
              </a:ext>
            </a:extLst>
          </p:cNvPr>
          <p:cNvCxnSpPr>
            <a:cxnSpLocks/>
          </p:cNvCxnSpPr>
          <p:nvPr/>
        </p:nvCxnSpPr>
        <p:spPr bwMode="auto">
          <a:xfrm>
            <a:off x="8251582" y="2070514"/>
            <a:ext cx="0" cy="1021784"/>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TextBox 25">
            <a:extLst>
              <a:ext uri="{FF2B5EF4-FFF2-40B4-BE49-F238E27FC236}">
                <a16:creationId xmlns:a16="http://schemas.microsoft.com/office/drawing/2014/main" xmlns="" id="{9FB08469-D7A7-4650-B1B7-3603AC82295D}"/>
              </a:ext>
            </a:extLst>
          </p:cNvPr>
          <p:cNvSpPr txBox="1"/>
          <p:nvPr/>
        </p:nvSpPr>
        <p:spPr>
          <a:xfrm rot="16200000">
            <a:off x="7559243" y="2417065"/>
            <a:ext cx="1139655" cy="261610"/>
          </a:xfrm>
          <a:prstGeom prst="rect">
            <a:avLst/>
          </a:prstGeom>
          <a:noFill/>
        </p:spPr>
        <p:txBody>
          <a:bodyPr wrap="square">
            <a:spAutoFit/>
          </a:bodyPr>
          <a:lstStyle/>
          <a:p>
            <a:pPr defTabSz="685783">
              <a:defRPr/>
            </a:pPr>
            <a:r>
              <a:rPr lang="en-US" sz="1100" dirty="0">
                <a:solidFill>
                  <a:srgbClr val="000000"/>
                </a:solidFill>
              </a:rPr>
              <a:t>Lower is better</a:t>
            </a:r>
          </a:p>
        </p:txBody>
      </p:sp>
      <p:sp>
        <p:nvSpPr>
          <p:cNvPr id="3" name="Rectangle 2"/>
          <p:cNvSpPr/>
          <p:nvPr/>
        </p:nvSpPr>
        <p:spPr>
          <a:xfrm>
            <a:off x="318862" y="1868142"/>
            <a:ext cx="3422539" cy="1754326"/>
          </a:xfrm>
          <a:prstGeom prst="rect">
            <a:avLst/>
          </a:prstGeom>
        </p:spPr>
        <p:txBody>
          <a:bodyPr wrap="square">
            <a:spAutoFit/>
          </a:bodyPr>
          <a:lstStyle/>
          <a:p>
            <a:r>
              <a:rPr lang="en-US" sz="1800" b="1" i="1" dirty="0">
                <a:solidFill>
                  <a:srgbClr val="00B050"/>
                </a:solidFill>
                <a:latin typeface="Arial" panose="020B0604020202020204" pitchFamily="34" charset="0"/>
                <a:cs typeface="Arial" panose="020B0604020202020204" pitchFamily="34" charset="0"/>
              </a:rPr>
              <a:t>Power AC922 delivers</a:t>
            </a:r>
            <a:br>
              <a:rPr lang="en-US" sz="1800" b="1" i="1" dirty="0">
                <a:solidFill>
                  <a:srgbClr val="00B050"/>
                </a:solidFill>
                <a:latin typeface="Arial" panose="020B0604020202020204" pitchFamily="34" charset="0"/>
                <a:cs typeface="Arial" panose="020B0604020202020204" pitchFamily="34" charset="0"/>
              </a:rPr>
            </a:br>
            <a:r>
              <a:rPr lang="en-US" sz="1800" b="1" i="1" dirty="0">
                <a:solidFill>
                  <a:srgbClr val="00B050"/>
                </a:solidFill>
                <a:latin typeface="Arial" panose="020B0604020202020204" pitchFamily="34" charset="0"/>
                <a:cs typeface="Arial" panose="020B0604020202020204" pitchFamily="34" charset="0"/>
              </a:rPr>
              <a:t>2x FASTER insights for</a:t>
            </a:r>
            <a:br>
              <a:rPr lang="en-US" sz="1800" b="1" i="1" dirty="0">
                <a:solidFill>
                  <a:srgbClr val="00B050"/>
                </a:solidFill>
                <a:latin typeface="Arial" panose="020B0604020202020204" pitchFamily="34" charset="0"/>
                <a:cs typeface="Arial" panose="020B0604020202020204" pitchFamily="34" charset="0"/>
              </a:rPr>
            </a:br>
            <a:r>
              <a:rPr lang="en-US" sz="1800" b="1" i="1" dirty="0">
                <a:solidFill>
                  <a:srgbClr val="00B050"/>
                </a:solidFill>
                <a:latin typeface="Arial" panose="020B0604020202020204" pitchFamily="34" charset="0"/>
                <a:cs typeface="Arial" panose="020B0604020202020204" pitchFamily="34" charset="0"/>
              </a:rPr>
              <a:t>GPU accelerated k-means</a:t>
            </a:r>
            <a:br>
              <a:rPr lang="en-US" sz="1800" b="1" i="1" dirty="0">
                <a:solidFill>
                  <a:srgbClr val="00B050"/>
                </a:solidFill>
                <a:latin typeface="Arial" panose="020B0604020202020204" pitchFamily="34" charset="0"/>
                <a:cs typeface="Arial" panose="020B0604020202020204" pitchFamily="34" charset="0"/>
              </a:rPr>
            </a:br>
            <a:r>
              <a:rPr lang="en-US" sz="1800" b="1" i="1" dirty="0">
                <a:solidFill>
                  <a:srgbClr val="00B050"/>
                </a:solidFill>
                <a:latin typeface="Arial" panose="020B0604020202020204" pitchFamily="34" charset="0"/>
                <a:cs typeface="Arial" panose="020B0604020202020204" pitchFamily="34" charset="0"/>
              </a:rPr>
              <a:t>clustering workload than</a:t>
            </a:r>
            <a:br>
              <a:rPr lang="en-US" sz="1800" b="1" i="1" dirty="0">
                <a:solidFill>
                  <a:srgbClr val="00B050"/>
                </a:solidFill>
                <a:latin typeface="Arial" panose="020B0604020202020204" pitchFamily="34" charset="0"/>
                <a:cs typeface="Arial" panose="020B0604020202020204" pitchFamily="34" charset="0"/>
              </a:rPr>
            </a:br>
            <a:r>
              <a:rPr lang="en-US" sz="1800" b="1" i="1" dirty="0">
                <a:solidFill>
                  <a:srgbClr val="00B050"/>
                </a:solidFill>
                <a:latin typeface="Arial" panose="020B0604020202020204" pitchFamily="34" charset="0"/>
                <a:cs typeface="Arial" panose="020B0604020202020204" pitchFamily="34" charset="0"/>
              </a:rPr>
              <a:t>Intel Xeon SP Gold</a:t>
            </a:r>
            <a:br>
              <a:rPr lang="en-US" sz="1800" b="1" i="1" dirty="0">
                <a:solidFill>
                  <a:srgbClr val="00B050"/>
                </a:solidFill>
                <a:latin typeface="Arial" panose="020B0604020202020204" pitchFamily="34" charset="0"/>
                <a:cs typeface="Arial" panose="020B0604020202020204" pitchFamily="34" charset="0"/>
              </a:rPr>
            </a:br>
            <a:r>
              <a:rPr lang="en-US" sz="1800" b="1" i="1" dirty="0">
                <a:solidFill>
                  <a:srgbClr val="00B050"/>
                </a:solidFill>
                <a:latin typeface="Arial" panose="020B0604020202020204" pitchFamily="34" charset="0"/>
                <a:cs typeface="Arial" panose="020B0604020202020204" pitchFamily="34" charset="0"/>
              </a:rPr>
              <a:t>6150-based servers</a:t>
            </a:r>
            <a:endParaRPr lang="en-US" sz="1800" b="1" dirty="0">
              <a:solidFill>
                <a:srgbClr val="00B050"/>
              </a:solidFill>
            </a:endParaRPr>
          </a:p>
        </p:txBody>
      </p:sp>
    </p:spTree>
    <p:extLst>
      <p:ext uri="{BB962C8B-B14F-4D97-AF65-F5344CB8AC3E}">
        <p14:creationId xmlns:p14="http://schemas.microsoft.com/office/powerpoint/2010/main" val="90292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0078" y="2340918"/>
            <a:ext cx="4463845" cy="461665"/>
          </a:xfrm>
          <a:prstGeom prst="rect">
            <a:avLst/>
          </a:prstGeom>
          <a:noFill/>
        </p:spPr>
        <p:txBody>
          <a:bodyPr wrap="square" rtlCol="0">
            <a:spAutoFit/>
          </a:bodyPr>
          <a:lstStyle/>
          <a:p>
            <a:pPr algn="ctr"/>
            <a:r>
              <a:rPr lang="en-US" sz="2400" dirty="0">
                <a:solidFill>
                  <a:schemeClr val="bg2"/>
                </a:solidFill>
                <a:latin typeface="Arial" charset="0"/>
                <a:ea typeface="Arial" charset="0"/>
                <a:cs typeface="Arial" charset="0"/>
              </a:rPr>
              <a:t>Example Deployment Options</a:t>
            </a:r>
          </a:p>
        </p:txBody>
      </p:sp>
    </p:spTree>
    <p:extLst>
      <p:ext uri="{BB962C8B-B14F-4D97-AF65-F5344CB8AC3E}">
        <p14:creationId xmlns:p14="http://schemas.microsoft.com/office/powerpoint/2010/main" val="173687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93" y="286248"/>
            <a:ext cx="8439912" cy="347472"/>
          </a:xfrm>
        </p:spPr>
        <p:txBody>
          <a:bodyPr/>
          <a:lstStyle/>
          <a:p>
            <a:r>
              <a:rPr lang="en-US" sz="2400" b="0" spc="-20" dirty="0">
                <a:solidFill>
                  <a:schemeClr val="tx1"/>
                </a:solidFill>
              </a:rPr>
              <a:t>Watson Studio Local on Power Systems Architectural View</a:t>
            </a:r>
          </a:p>
        </p:txBody>
      </p:sp>
      <p:pic>
        <p:nvPicPr>
          <p:cNvPr id="35" name="Picture 34">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027134" y="4563481"/>
            <a:ext cx="1444297" cy="348136"/>
          </a:xfrm>
          <a:prstGeom prst="rect">
            <a:avLst/>
          </a:prstGeom>
        </p:spPr>
      </p:pic>
      <p:pic>
        <p:nvPicPr>
          <p:cNvPr id="36" name="Picture 35">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2906389" y="4563481"/>
            <a:ext cx="1444297" cy="348136"/>
          </a:xfrm>
          <a:prstGeom prst="rect">
            <a:avLst/>
          </a:prstGeom>
        </p:spPr>
      </p:pic>
      <p:pic>
        <p:nvPicPr>
          <p:cNvPr id="37" name="Picture 36">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4785643" y="4563481"/>
            <a:ext cx="1444297" cy="348136"/>
          </a:xfrm>
          <a:prstGeom prst="rect">
            <a:avLst/>
          </a:prstGeom>
        </p:spPr>
      </p:pic>
      <p:grpSp>
        <p:nvGrpSpPr>
          <p:cNvPr id="40" name="Group 39"/>
          <p:cNvGrpSpPr/>
          <p:nvPr/>
        </p:nvGrpSpPr>
        <p:grpSpPr>
          <a:xfrm>
            <a:off x="6664898" y="4563480"/>
            <a:ext cx="1444297" cy="454494"/>
            <a:chOff x="6268641" y="5550940"/>
            <a:chExt cx="2176304" cy="510450"/>
          </a:xfrm>
        </p:grpSpPr>
        <p:pic>
          <p:nvPicPr>
            <p:cNvPr id="39" name="Picture 38">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6268641" y="5573321"/>
              <a:ext cx="2176304" cy="390997"/>
            </a:xfrm>
            <a:prstGeom prst="rect">
              <a:avLst/>
            </a:prstGeom>
          </p:spPr>
        </p:pic>
        <p:pic>
          <p:nvPicPr>
            <p:cNvPr id="38" name="Picture 37">
              <a:extLst>
                <a:ext uri="{FF2B5EF4-FFF2-40B4-BE49-F238E27FC236}">
                  <a16:creationId xmlns:a16="http://schemas.microsoft.com/office/drawing/2014/main" xmlns="" id="{C1113572-D6A7-48F2-BC4A-878567EF1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4953" y="5550940"/>
              <a:ext cx="690180" cy="510450"/>
            </a:xfrm>
            <a:prstGeom prst="rect">
              <a:avLst/>
            </a:prstGeom>
          </p:spPr>
        </p:pic>
      </p:grpSp>
      <p:sp>
        <p:nvSpPr>
          <p:cNvPr id="41" name="Rounded Rectangle 40"/>
          <p:cNvSpPr/>
          <p:nvPr/>
        </p:nvSpPr>
        <p:spPr>
          <a:xfrm>
            <a:off x="1037621" y="907324"/>
            <a:ext cx="7106027" cy="2200238"/>
          </a:xfrm>
          <a:prstGeom prst="roundRect">
            <a:avLst/>
          </a:prstGeom>
          <a:solidFill>
            <a:schemeClr val="accent1">
              <a:alpha val="12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2" name="TextBox 41"/>
          <p:cNvSpPr txBox="1"/>
          <p:nvPr/>
        </p:nvSpPr>
        <p:spPr>
          <a:xfrm>
            <a:off x="1037621" y="1319345"/>
            <a:ext cx="353943" cy="1403930"/>
          </a:xfrm>
          <a:prstGeom prst="rect">
            <a:avLst/>
          </a:prstGeom>
          <a:noFill/>
        </p:spPr>
        <p:txBody>
          <a:bodyPr vert="vert270" wrap="square" rtlCol="0">
            <a:spAutoFit/>
          </a:bodyPr>
          <a:lstStyle/>
          <a:p>
            <a:pPr algn="ctr" fontAlgn="base">
              <a:spcBef>
                <a:spcPct val="0"/>
              </a:spcBef>
              <a:spcAft>
                <a:spcPct val="0"/>
              </a:spcAft>
            </a:pPr>
            <a:r>
              <a:rPr lang="en-US" sz="1100" b="1" dirty="0">
                <a:solidFill>
                  <a:prstClr val="black"/>
                </a:solidFill>
                <a:ea typeface="SimSun" pitchFamily="2" charset="-122"/>
                <a:cs typeface="Arial" charset="0"/>
              </a:rPr>
              <a:t>Kubernetes Cluster</a:t>
            </a:r>
          </a:p>
        </p:txBody>
      </p:sp>
      <p:sp>
        <p:nvSpPr>
          <p:cNvPr id="43" name="Rounded Rectangle 42"/>
          <p:cNvSpPr/>
          <p:nvPr/>
        </p:nvSpPr>
        <p:spPr>
          <a:xfrm>
            <a:off x="1434169" y="1060860"/>
            <a:ext cx="1006415" cy="18900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4" name="Rectangle 43"/>
          <p:cNvSpPr/>
          <p:nvPr/>
        </p:nvSpPr>
        <p:spPr>
          <a:xfrm rot="5400000">
            <a:off x="1627560" y="2082260"/>
            <a:ext cx="625533" cy="861672"/>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Kubernetes Master Components</a:t>
            </a:r>
          </a:p>
        </p:txBody>
      </p:sp>
      <p:sp>
        <p:nvSpPr>
          <p:cNvPr id="45" name="Rectangle 44"/>
          <p:cNvSpPr/>
          <p:nvPr/>
        </p:nvSpPr>
        <p:spPr>
          <a:xfrm rot="5400000">
            <a:off x="1746189" y="1545105"/>
            <a:ext cx="388275" cy="861672"/>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900" kern="0" dirty="0">
                <a:solidFill>
                  <a:prstClr val="white"/>
                </a:solidFill>
                <a:ea typeface="HelvNeue for IBM" charset="0"/>
                <a:cs typeface="HelvNeue for IBM" charset="0"/>
                <a:sym typeface="HelvNeue Medium for IBM"/>
              </a:rPr>
              <a:t>Metering Monitoring</a:t>
            </a:r>
          </a:p>
        </p:txBody>
      </p:sp>
      <p:sp>
        <p:nvSpPr>
          <p:cNvPr id="46" name="Rectangle 45"/>
          <p:cNvSpPr/>
          <p:nvPr/>
        </p:nvSpPr>
        <p:spPr>
          <a:xfrm rot="5400000">
            <a:off x="1760986" y="1137964"/>
            <a:ext cx="358685" cy="861670"/>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900" kern="0" dirty="0">
                <a:solidFill>
                  <a:prstClr val="white"/>
                </a:solidFill>
                <a:ea typeface="HelvNeue for IBM" charset="0"/>
                <a:cs typeface="HelvNeue for IBM" charset="0"/>
                <a:sym typeface="HelvNeue Medium for IBM"/>
              </a:rPr>
              <a:t>Admin Dashboards</a:t>
            </a:r>
          </a:p>
        </p:txBody>
      </p:sp>
      <p:sp>
        <p:nvSpPr>
          <p:cNvPr id="47" name="TextBox 46"/>
          <p:cNvSpPr txBox="1"/>
          <p:nvPr/>
        </p:nvSpPr>
        <p:spPr>
          <a:xfrm>
            <a:off x="1275322" y="3534769"/>
            <a:ext cx="947922" cy="677108"/>
          </a:xfrm>
          <a:prstGeom prst="rect">
            <a:avLst/>
          </a:prstGeom>
          <a:solidFill>
            <a:schemeClr val="accent1"/>
          </a:solidFill>
        </p:spPr>
        <p:txBody>
          <a:bodyPr wrap="square" rtlCol="0">
            <a:spAutoFit/>
          </a:bodyPr>
          <a:lstStyle/>
          <a:p>
            <a:pPr algn="ctr" fontAlgn="base">
              <a:spcBef>
                <a:spcPct val="0"/>
              </a:spcBef>
              <a:spcAft>
                <a:spcPct val="0"/>
              </a:spcAft>
            </a:pPr>
            <a:r>
              <a:rPr lang="en-US" sz="1000" b="1" dirty="0">
                <a:solidFill>
                  <a:prstClr val="black"/>
                </a:solidFill>
                <a:ea typeface="SimSun" pitchFamily="2" charset="-122"/>
                <a:cs typeface="Arial" charset="0"/>
              </a:rPr>
              <a:t>Control</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Storage</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Compute</a:t>
            </a:r>
          </a:p>
        </p:txBody>
      </p:sp>
      <p:sp>
        <p:nvSpPr>
          <p:cNvPr id="49" name="TextBox 48"/>
          <p:cNvSpPr txBox="1"/>
          <p:nvPr/>
        </p:nvSpPr>
        <p:spPr>
          <a:xfrm>
            <a:off x="3154576" y="3532437"/>
            <a:ext cx="947922" cy="677108"/>
          </a:xfrm>
          <a:prstGeom prst="rect">
            <a:avLst/>
          </a:prstGeom>
          <a:solidFill>
            <a:schemeClr val="accent1"/>
          </a:solidFill>
        </p:spPr>
        <p:txBody>
          <a:bodyPr wrap="square" rtlCol="0">
            <a:spAutoFit/>
          </a:bodyPr>
          <a:lstStyle/>
          <a:p>
            <a:pPr algn="ctr" fontAlgn="base">
              <a:spcBef>
                <a:spcPct val="0"/>
              </a:spcBef>
              <a:spcAft>
                <a:spcPct val="0"/>
              </a:spcAft>
            </a:pPr>
            <a:r>
              <a:rPr lang="en-US" sz="1000" b="1" dirty="0">
                <a:solidFill>
                  <a:prstClr val="black"/>
                </a:solidFill>
                <a:ea typeface="SimSun" pitchFamily="2" charset="-122"/>
                <a:cs typeface="Arial" charset="0"/>
              </a:rPr>
              <a:t>Control</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Storage</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Compute</a:t>
            </a:r>
          </a:p>
        </p:txBody>
      </p:sp>
      <p:sp>
        <p:nvSpPr>
          <p:cNvPr id="50" name="TextBox 49"/>
          <p:cNvSpPr txBox="1"/>
          <p:nvPr/>
        </p:nvSpPr>
        <p:spPr>
          <a:xfrm>
            <a:off x="5033830" y="3532437"/>
            <a:ext cx="947922" cy="677108"/>
          </a:xfrm>
          <a:prstGeom prst="rect">
            <a:avLst/>
          </a:prstGeom>
          <a:solidFill>
            <a:schemeClr val="accent1"/>
          </a:solidFill>
        </p:spPr>
        <p:txBody>
          <a:bodyPr wrap="square" rtlCol="0">
            <a:spAutoFit/>
          </a:bodyPr>
          <a:lstStyle/>
          <a:p>
            <a:pPr algn="ctr" fontAlgn="base">
              <a:spcBef>
                <a:spcPct val="0"/>
              </a:spcBef>
              <a:spcAft>
                <a:spcPct val="0"/>
              </a:spcAft>
            </a:pPr>
            <a:r>
              <a:rPr lang="en-US" sz="1000" b="1" dirty="0">
                <a:solidFill>
                  <a:prstClr val="black"/>
                </a:solidFill>
                <a:ea typeface="SimSun" pitchFamily="2" charset="-122"/>
                <a:cs typeface="Arial" charset="0"/>
              </a:rPr>
              <a:t>Control</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Storage</a:t>
            </a: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Compute</a:t>
            </a:r>
          </a:p>
        </p:txBody>
      </p:sp>
      <p:sp>
        <p:nvSpPr>
          <p:cNvPr id="51" name="TextBox 50"/>
          <p:cNvSpPr txBox="1"/>
          <p:nvPr/>
        </p:nvSpPr>
        <p:spPr>
          <a:xfrm>
            <a:off x="6913085" y="3532437"/>
            <a:ext cx="947922" cy="677108"/>
          </a:xfrm>
          <a:prstGeom prst="rect">
            <a:avLst/>
          </a:prstGeom>
          <a:solidFill>
            <a:schemeClr val="accent1"/>
          </a:solidFill>
        </p:spPr>
        <p:txBody>
          <a:bodyPr wrap="square" rtlCol="0">
            <a:spAutoFit/>
          </a:bodyPr>
          <a:lstStyle/>
          <a:p>
            <a:pPr algn="ctr" fontAlgn="base">
              <a:spcBef>
                <a:spcPct val="0"/>
              </a:spcBef>
              <a:spcAft>
                <a:spcPct val="0"/>
              </a:spcAft>
            </a:pPr>
            <a:endParaRPr lang="en-US" sz="1000" b="1" dirty="0">
              <a:solidFill>
                <a:prstClr val="black"/>
              </a:solidFill>
              <a:ea typeface="SimSun" pitchFamily="2" charset="-122"/>
              <a:cs typeface="Arial" charset="0"/>
            </a:endParaRP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endParaRPr lang="en-US" sz="1000" b="1" dirty="0">
              <a:solidFill>
                <a:prstClr val="black"/>
              </a:solidFill>
              <a:ea typeface="SimSun" pitchFamily="2" charset="-122"/>
              <a:cs typeface="Arial" charset="0"/>
            </a:endParaRPr>
          </a:p>
          <a:p>
            <a:pPr algn="ctr" fontAlgn="base">
              <a:spcBef>
                <a:spcPct val="0"/>
              </a:spcBef>
              <a:spcAft>
                <a:spcPct val="0"/>
              </a:spcAft>
            </a:pPr>
            <a:endParaRPr lang="en-US" sz="400" b="1" dirty="0">
              <a:solidFill>
                <a:prstClr val="black"/>
              </a:solidFill>
              <a:ea typeface="SimSun" pitchFamily="2" charset="-122"/>
              <a:cs typeface="Arial" charset="0"/>
            </a:endParaRPr>
          </a:p>
          <a:p>
            <a:pPr algn="ctr" fontAlgn="base">
              <a:spcBef>
                <a:spcPct val="0"/>
              </a:spcBef>
              <a:spcAft>
                <a:spcPct val="0"/>
              </a:spcAft>
            </a:pPr>
            <a:r>
              <a:rPr lang="en-US" sz="1000" b="1" dirty="0">
                <a:solidFill>
                  <a:prstClr val="black"/>
                </a:solidFill>
                <a:ea typeface="SimSun" pitchFamily="2" charset="-122"/>
                <a:cs typeface="Arial" charset="0"/>
              </a:rPr>
              <a:t>Compute</a:t>
            </a:r>
          </a:p>
        </p:txBody>
      </p:sp>
      <p:sp>
        <p:nvSpPr>
          <p:cNvPr id="52" name="TextBox 51"/>
          <p:cNvSpPr txBox="1"/>
          <p:nvPr/>
        </p:nvSpPr>
        <p:spPr>
          <a:xfrm>
            <a:off x="1463416" y="1062173"/>
            <a:ext cx="947922" cy="369332"/>
          </a:xfrm>
          <a:prstGeom prst="rect">
            <a:avLst/>
          </a:prstGeom>
          <a:noFill/>
        </p:spPr>
        <p:txBody>
          <a:bodyPr wrap="square" rtlCol="0">
            <a:spAutoFit/>
          </a:bodyPr>
          <a:lstStyle/>
          <a:p>
            <a:pPr algn="ctr" fontAlgn="base">
              <a:spcBef>
                <a:spcPct val="0"/>
              </a:spcBef>
              <a:spcAft>
                <a:spcPct val="0"/>
              </a:spcAft>
            </a:pPr>
            <a:r>
              <a:rPr lang="en-US" sz="900" b="1" dirty="0">
                <a:solidFill>
                  <a:prstClr val="black"/>
                </a:solidFill>
                <a:ea typeface="SimSun" pitchFamily="2" charset="-122"/>
                <a:cs typeface="Arial" charset="0"/>
              </a:rPr>
              <a:t>Control Components</a:t>
            </a:r>
          </a:p>
        </p:txBody>
      </p:sp>
      <p:sp>
        <p:nvSpPr>
          <p:cNvPr id="53" name="Rounded Rectangle 52"/>
          <p:cNvSpPr/>
          <p:nvPr/>
        </p:nvSpPr>
        <p:spPr>
          <a:xfrm>
            <a:off x="2638935" y="1060862"/>
            <a:ext cx="3628121" cy="189283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4" name="Rounded Rectangle 53"/>
          <p:cNvSpPr/>
          <p:nvPr/>
        </p:nvSpPr>
        <p:spPr>
          <a:xfrm>
            <a:off x="6575213" y="1060862"/>
            <a:ext cx="1283092" cy="189005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sp>
        <p:nvSpPr>
          <p:cNvPr id="55" name="TextBox 54"/>
          <p:cNvSpPr txBox="1"/>
          <p:nvPr/>
        </p:nvSpPr>
        <p:spPr>
          <a:xfrm>
            <a:off x="6548768" y="1095943"/>
            <a:ext cx="1309536" cy="369332"/>
          </a:xfrm>
          <a:prstGeom prst="rect">
            <a:avLst/>
          </a:prstGeom>
          <a:noFill/>
        </p:spPr>
        <p:txBody>
          <a:bodyPr wrap="square" rtlCol="0">
            <a:spAutoFit/>
          </a:bodyPr>
          <a:lstStyle/>
          <a:p>
            <a:pPr algn="ctr" fontAlgn="base">
              <a:spcBef>
                <a:spcPct val="0"/>
              </a:spcBef>
              <a:spcAft>
                <a:spcPct val="0"/>
              </a:spcAft>
            </a:pPr>
            <a:r>
              <a:rPr lang="en-US" sz="900" b="1" dirty="0">
                <a:solidFill>
                  <a:prstClr val="black"/>
                </a:solidFill>
                <a:ea typeface="SimSun" pitchFamily="2" charset="-122"/>
                <a:cs typeface="Arial" charset="0"/>
              </a:rPr>
              <a:t>Storage Components</a:t>
            </a:r>
          </a:p>
        </p:txBody>
      </p:sp>
      <p:sp>
        <p:nvSpPr>
          <p:cNvPr id="56" name="TextBox 55"/>
          <p:cNvSpPr txBox="1"/>
          <p:nvPr/>
        </p:nvSpPr>
        <p:spPr>
          <a:xfrm>
            <a:off x="3695287" y="1120019"/>
            <a:ext cx="1519714" cy="230832"/>
          </a:xfrm>
          <a:prstGeom prst="rect">
            <a:avLst/>
          </a:prstGeom>
          <a:noFill/>
        </p:spPr>
        <p:txBody>
          <a:bodyPr wrap="square" rtlCol="0">
            <a:spAutoFit/>
          </a:bodyPr>
          <a:lstStyle/>
          <a:p>
            <a:pPr algn="ctr" fontAlgn="base">
              <a:spcBef>
                <a:spcPct val="0"/>
              </a:spcBef>
              <a:spcAft>
                <a:spcPct val="0"/>
              </a:spcAft>
            </a:pPr>
            <a:r>
              <a:rPr lang="en-US" sz="900" b="1" dirty="0">
                <a:solidFill>
                  <a:prstClr val="black"/>
                </a:solidFill>
                <a:ea typeface="SimSun" pitchFamily="2" charset="-122"/>
                <a:cs typeface="Arial" charset="0"/>
              </a:rPr>
              <a:t>Compute Components</a:t>
            </a:r>
          </a:p>
        </p:txBody>
      </p:sp>
      <p:sp>
        <p:nvSpPr>
          <p:cNvPr id="57" name="Rectangle 56"/>
          <p:cNvSpPr/>
          <p:nvPr/>
        </p:nvSpPr>
        <p:spPr>
          <a:xfrm rot="5400000">
            <a:off x="3895539" y="1407657"/>
            <a:ext cx="200372" cy="2317181"/>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Spark Service</a:t>
            </a:r>
          </a:p>
        </p:txBody>
      </p:sp>
      <p:sp>
        <p:nvSpPr>
          <p:cNvPr id="58" name="Rectangle 57"/>
          <p:cNvSpPr/>
          <p:nvPr/>
        </p:nvSpPr>
        <p:spPr>
          <a:xfrm rot="5400000">
            <a:off x="4352627" y="-138667"/>
            <a:ext cx="200734" cy="3263848"/>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WSL UI Service</a:t>
            </a:r>
            <a:endParaRPr lang="en-US" sz="700" kern="0" dirty="0">
              <a:solidFill>
                <a:prstClr val="white"/>
              </a:solidFill>
              <a:ea typeface="HelvNeue for IBM" charset="0"/>
              <a:cs typeface="HelvNeue for IBM" charset="0"/>
              <a:sym typeface="HelvNeue Medium for IBM"/>
            </a:endParaRPr>
          </a:p>
        </p:txBody>
      </p:sp>
      <p:sp>
        <p:nvSpPr>
          <p:cNvPr id="59" name="Rectangle 58"/>
          <p:cNvSpPr/>
          <p:nvPr/>
        </p:nvSpPr>
        <p:spPr>
          <a:xfrm rot="5400000">
            <a:off x="3238653" y="1459607"/>
            <a:ext cx="384290" cy="1207271"/>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Jupyter Notebook Service</a:t>
            </a:r>
          </a:p>
        </p:txBody>
      </p:sp>
      <p:sp>
        <p:nvSpPr>
          <p:cNvPr id="60" name="Rectangle 59"/>
          <p:cNvSpPr/>
          <p:nvPr/>
        </p:nvSpPr>
        <p:spPr>
          <a:xfrm rot="5400000">
            <a:off x="5336199" y="1482278"/>
            <a:ext cx="384290" cy="1113151"/>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RStudio Service</a:t>
            </a:r>
          </a:p>
        </p:txBody>
      </p:sp>
      <p:sp>
        <p:nvSpPr>
          <p:cNvPr id="62" name="Rectangle 61"/>
          <p:cNvSpPr/>
          <p:nvPr/>
        </p:nvSpPr>
        <p:spPr>
          <a:xfrm rot="5400000">
            <a:off x="3586106" y="988408"/>
            <a:ext cx="570821" cy="210088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Jupyter Notebook Service</a:t>
            </a:r>
          </a:p>
        </p:txBody>
      </p:sp>
      <p:sp>
        <p:nvSpPr>
          <p:cNvPr id="64" name="Rectangle 63"/>
          <p:cNvSpPr/>
          <p:nvPr/>
        </p:nvSpPr>
        <p:spPr>
          <a:xfrm rot="5400000">
            <a:off x="3946898" y="1330206"/>
            <a:ext cx="143083" cy="1807043"/>
          </a:xfrm>
          <a:prstGeom prst="rect">
            <a:avLst/>
          </a:prstGeom>
          <a:solidFill>
            <a:srgbClr val="002060"/>
          </a:solidFill>
          <a:ln w="12700" cap="flat" cmpd="sng" algn="ctr">
            <a:solidFill>
              <a:schemeClr val="accent5">
                <a:lumMod val="2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PowerAI Deep Learning Libraries</a:t>
            </a:r>
          </a:p>
        </p:txBody>
      </p:sp>
      <p:sp>
        <p:nvSpPr>
          <p:cNvPr id="65" name="Rectangle 64"/>
          <p:cNvSpPr/>
          <p:nvPr/>
        </p:nvSpPr>
        <p:spPr>
          <a:xfrm rot="5400000">
            <a:off x="7000876" y="2125260"/>
            <a:ext cx="408947" cy="86461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Cloudant</a:t>
            </a:r>
          </a:p>
        </p:txBody>
      </p:sp>
      <p:sp>
        <p:nvSpPr>
          <p:cNvPr id="66" name="Rectangle 65"/>
          <p:cNvSpPr/>
          <p:nvPr/>
        </p:nvSpPr>
        <p:spPr>
          <a:xfrm rot="5400000">
            <a:off x="7000876" y="1667591"/>
            <a:ext cx="408947" cy="86461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Object Store</a:t>
            </a:r>
          </a:p>
        </p:txBody>
      </p:sp>
      <p:sp>
        <p:nvSpPr>
          <p:cNvPr id="67" name="Rectangle 66"/>
          <p:cNvSpPr/>
          <p:nvPr/>
        </p:nvSpPr>
        <p:spPr>
          <a:xfrm rot="5400000">
            <a:off x="7123281" y="1104391"/>
            <a:ext cx="164141" cy="86461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Redis</a:t>
            </a:r>
          </a:p>
        </p:txBody>
      </p:sp>
      <p:sp>
        <p:nvSpPr>
          <p:cNvPr id="68" name="Rectangle 67"/>
          <p:cNvSpPr/>
          <p:nvPr/>
        </p:nvSpPr>
        <p:spPr>
          <a:xfrm rot="5400000">
            <a:off x="7123281" y="1325798"/>
            <a:ext cx="164141" cy="864614"/>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900" kern="0" dirty="0">
                <a:solidFill>
                  <a:prstClr val="white"/>
                </a:solidFill>
                <a:ea typeface="HelvNeue for IBM" charset="0"/>
                <a:cs typeface="HelvNeue for IBM" charset="0"/>
                <a:sym typeface="HelvNeue Medium for IBM"/>
              </a:rPr>
              <a:t>Gluster</a:t>
            </a:r>
          </a:p>
        </p:txBody>
      </p:sp>
      <p:sp>
        <p:nvSpPr>
          <p:cNvPr id="34" name="Rounded Rectangle 33"/>
          <p:cNvSpPr/>
          <p:nvPr/>
        </p:nvSpPr>
        <p:spPr>
          <a:xfrm>
            <a:off x="1386335" y="3572665"/>
            <a:ext cx="4462782" cy="396331"/>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b="1" dirty="0">
              <a:solidFill>
                <a:prstClr val="white"/>
              </a:solidFill>
            </a:endParaRPr>
          </a:p>
        </p:txBody>
      </p:sp>
      <p:sp>
        <p:nvSpPr>
          <p:cNvPr id="48" name="Rounded Rectangle 47"/>
          <p:cNvSpPr/>
          <p:nvPr/>
        </p:nvSpPr>
        <p:spPr>
          <a:xfrm>
            <a:off x="1386338" y="3996803"/>
            <a:ext cx="6326476" cy="187133"/>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800" b="1" dirty="0">
              <a:solidFill>
                <a:prstClr val="white"/>
              </a:solidFill>
            </a:endParaRPr>
          </a:p>
        </p:txBody>
      </p:sp>
      <p:cxnSp>
        <p:nvCxnSpPr>
          <p:cNvPr id="5" name="Straight Connector 4"/>
          <p:cNvCxnSpPr/>
          <p:nvPr/>
        </p:nvCxnSpPr>
        <p:spPr>
          <a:xfrm>
            <a:off x="613775" y="3319397"/>
            <a:ext cx="7903924" cy="0"/>
          </a:xfrm>
          <a:prstGeom prst="line">
            <a:avLst/>
          </a:prstGeom>
          <a:ln w="635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20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14299" y="1766684"/>
            <a:ext cx="3781064" cy="522719"/>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4" name="Title 23"/>
          <p:cNvSpPr>
            <a:spLocks noGrp="1"/>
          </p:cNvSpPr>
          <p:nvPr>
            <p:ph type="title"/>
          </p:nvPr>
        </p:nvSpPr>
        <p:spPr>
          <a:xfrm>
            <a:off x="332793" y="286248"/>
            <a:ext cx="8439912" cy="347472"/>
          </a:xfrm>
        </p:spPr>
        <p:txBody>
          <a:bodyPr/>
          <a:lstStyle/>
          <a:p>
            <a:r>
              <a:rPr lang="en-US" sz="2400" b="0" dirty="0">
                <a:solidFill>
                  <a:schemeClr val="tx1"/>
                </a:solidFill>
              </a:rPr>
              <a:t>POC Development and Deployment Configuration</a:t>
            </a:r>
            <a:br>
              <a:rPr lang="en-US" sz="2400" b="0" dirty="0">
                <a:solidFill>
                  <a:schemeClr val="tx1"/>
                </a:solidFill>
              </a:rPr>
            </a:br>
            <a:r>
              <a:rPr lang="en-US" sz="2400" b="0" i="1" dirty="0">
                <a:solidFill>
                  <a:schemeClr val="tx1"/>
                </a:solidFill>
              </a:rPr>
              <a:t>No Deep Learning</a:t>
            </a:r>
          </a:p>
        </p:txBody>
      </p:sp>
      <p:grpSp>
        <p:nvGrpSpPr>
          <p:cNvPr id="29" name="Group 28"/>
          <p:cNvGrpSpPr/>
          <p:nvPr/>
        </p:nvGrpSpPr>
        <p:grpSpPr>
          <a:xfrm>
            <a:off x="2870859" y="3941562"/>
            <a:ext cx="2211891" cy="358684"/>
            <a:chOff x="3074113" y="4430954"/>
            <a:chExt cx="2536811" cy="478245"/>
          </a:xfrm>
        </p:grpSpPr>
        <p:sp>
          <p:nvSpPr>
            <p:cNvPr id="21" name="Rounded Rectangle 20"/>
            <p:cNvSpPr/>
            <p:nvPr/>
          </p:nvSpPr>
          <p:spPr>
            <a:xfrm>
              <a:off x="3074113" y="4430954"/>
              <a:ext cx="2536811" cy="478245"/>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TextBox 18"/>
            <p:cNvSpPr txBox="1"/>
            <p:nvPr/>
          </p:nvSpPr>
          <p:spPr>
            <a:xfrm>
              <a:off x="3202572" y="4517463"/>
              <a:ext cx="1064628" cy="328295"/>
            </a:xfrm>
            <a:prstGeom prst="rect">
              <a:avLst/>
            </a:prstGeom>
            <a:solidFill>
              <a:schemeClr val="accent1"/>
            </a:solidFill>
          </p:spPr>
          <p:txBody>
            <a:bodyPr wrap="square" rtlCol="0">
              <a:spAutoFit/>
            </a:bodyPr>
            <a:lstStyle/>
            <a:p>
              <a:pPr algn="ctr"/>
              <a:r>
                <a:rPr lang="en-US" sz="1000" dirty="0"/>
                <a:t>Deploy</a:t>
              </a:r>
            </a:p>
          </p:txBody>
        </p:sp>
        <p:sp>
          <p:nvSpPr>
            <p:cNvPr id="20" name="TextBox 19"/>
            <p:cNvSpPr txBox="1"/>
            <p:nvPr/>
          </p:nvSpPr>
          <p:spPr>
            <a:xfrm>
              <a:off x="4424493" y="4517463"/>
              <a:ext cx="1064628" cy="328295"/>
            </a:xfrm>
            <a:prstGeom prst="rect">
              <a:avLst/>
            </a:prstGeom>
            <a:solidFill>
              <a:schemeClr val="accent1"/>
            </a:solidFill>
          </p:spPr>
          <p:txBody>
            <a:bodyPr wrap="square" rtlCol="0">
              <a:spAutoFit/>
            </a:bodyPr>
            <a:lstStyle/>
            <a:p>
              <a:pPr algn="ctr"/>
              <a:r>
                <a:rPr lang="en-US" sz="1000" dirty="0"/>
                <a:t>Deploy</a:t>
              </a:r>
            </a:p>
          </p:txBody>
        </p:sp>
      </p:grpSp>
      <p:sp>
        <p:nvSpPr>
          <p:cNvPr id="14" name="Rounded Rectangle 13"/>
          <p:cNvSpPr/>
          <p:nvPr/>
        </p:nvSpPr>
        <p:spPr>
          <a:xfrm>
            <a:off x="1514299" y="2370341"/>
            <a:ext cx="3781064" cy="173124"/>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3" name="Picture 2">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501047" y="2720553"/>
            <a:ext cx="3781064" cy="911394"/>
          </a:xfrm>
          <a:prstGeom prst="rect">
            <a:avLst/>
          </a:prstGeom>
        </p:spPr>
      </p:pic>
      <p:sp>
        <p:nvSpPr>
          <p:cNvPr id="9" name="TextBox 8"/>
          <p:cNvSpPr txBox="1"/>
          <p:nvPr/>
        </p:nvSpPr>
        <p:spPr>
          <a:xfrm>
            <a:off x="1732390" y="1724710"/>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cxnSp>
        <p:nvCxnSpPr>
          <p:cNvPr id="31" name="Straight Connector 30"/>
          <p:cNvCxnSpPr/>
          <p:nvPr/>
        </p:nvCxnSpPr>
        <p:spPr>
          <a:xfrm flipH="1">
            <a:off x="2741853" y="2650907"/>
            <a:ext cx="7975" cy="1203194"/>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959355" y="1730466"/>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3" name="TextBox 42"/>
          <p:cNvSpPr txBox="1"/>
          <p:nvPr/>
        </p:nvSpPr>
        <p:spPr>
          <a:xfrm>
            <a:off x="4166434" y="1724711"/>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cxnSp>
        <p:nvCxnSpPr>
          <p:cNvPr id="44" name="Straight Connector 43"/>
          <p:cNvCxnSpPr/>
          <p:nvPr/>
        </p:nvCxnSpPr>
        <p:spPr>
          <a:xfrm flipH="1">
            <a:off x="3974558" y="2639396"/>
            <a:ext cx="7975" cy="1203194"/>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23997" y="3739869"/>
            <a:ext cx="771365" cy="307777"/>
          </a:xfrm>
          <a:prstGeom prst="rect">
            <a:avLst/>
          </a:prstGeom>
          <a:noFill/>
        </p:spPr>
        <p:txBody>
          <a:bodyPr wrap="none" rtlCol="0">
            <a:spAutoFit/>
          </a:bodyPr>
          <a:lstStyle/>
          <a:p>
            <a:r>
              <a:rPr lang="en-US" sz="1400" b="1" dirty="0"/>
              <a:t>LC 922</a:t>
            </a:r>
          </a:p>
        </p:txBody>
      </p:sp>
      <p:sp>
        <p:nvSpPr>
          <p:cNvPr id="17" name="TextBox 16"/>
          <p:cNvSpPr txBox="1"/>
          <p:nvPr/>
        </p:nvSpPr>
        <p:spPr>
          <a:xfrm>
            <a:off x="5810649" y="2214136"/>
            <a:ext cx="2392216" cy="1384995"/>
          </a:xfrm>
          <a:prstGeom prst="rect">
            <a:avLst/>
          </a:prstGeom>
          <a:noFill/>
        </p:spPr>
        <p:txBody>
          <a:bodyPr wrap="square" rtlCol="0">
            <a:spAutoFit/>
          </a:bodyPr>
          <a:lstStyle/>
          <a:p>
            <a:r>
              <a:rPr lang="en-US" sz="1400" b="1" dirty="0"/>
              <a:t>Server LC922 (1)</a:t>
            </a:r>
          </a:p>
          <a:p>
            <a:r>
              <a:rPr lang="en-US" sz="1400" dirty="0"/>
              <a:t>Cores </a:t>
            </a:r>
            <a:r>
              <a:rPr lang="mr-IN" sz="1400" dirty="0"/>
              <a:t>–</a:t>
            </a:r>
            <a:r>
              <a:rPr lang="en-US" sz="1400" dirty="0"/>
              <a:t> 40</a:t>
            </a:r>
          </a:p>
          <a:p>
            <a:r>
              <a:rPr lang="en-US" sz="1400" dirty="0"/>
              <a:t>VMs </a:t>
            </a:r>
            <a:r>
              <a:rPr lang="mr-IN" sz="1400" dirty="0"/>
              <a:t>–</a:t>
            </a:r>
            <a:r>
              <a:rPr lang="en-US" sz="1400" dirty="0"/>
              <a:t> 3 </a:t>
            </a:r>
          </a:p>
          <a:p>
            <a:r>
              <a:rPr lang="en-US" sz="1400" dirty="0"/>
              <a:t>Memory </a:t>
            </a:r>
            <a:r>
              <a:rPr lang="mr-IN" sz="1400" dirty="0"/>
              <a:t>–</a:t>
            </a:r>
            <a:r>
              <a:rPr lang="en-US" sz="1400" dirty="0"/>
              <a:t>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Tree>
    <p:extLst>
      <p:ext uri="{BB962C8B-B14F-4D97-AF65-F5344CB8AC3E}">
        <p14:creationId xmlns:p14="http://schemas.microsoft.com/office/powerpoint/2010/main" val="184320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332793" y="286248"/>
            <a:ext cx="8439912" cy="347472"/>
          </a:xfrm>
        </p:spPr>
        <p:txBody>
          <a:bodyPr/>
          <a:lstStyle/>
          <a:p>
            <a:r>
              <a:rPr lang="en-US" sz="2400" b="0" dirty="0">
                <a:solidFill>
                  <a:schemeClr val="tx1"/>
                </a:solidFill>
              </a:rPr>
              <a:t>POC Development and Deployment Configuration</a:t>
            </a:r>
            <a:br>
              <a:rPr lang="en-US" sz="2400" b="0" dirty="0">
                <a:solidFill>
                  <a:schemeClr val="tx1"/>
                </a:solidFill>
              </a:rPr>
            </a:br>
            <a:r>
              <a:rPr lang="en-US" sz="2400" b="0" i="1" dirty="0">
                <a:solidFill>
                  <a:schemeClr val="tx1"/>
                </a:solidFill>
              </a:rPr>
              <a:t>With Deep Learning</a:t>
            </a:r>
          </a:p>
        </p:txBody>
      </p:sp>
      <p:sp>
        <p:nvSpPr>
          <p:cNvPr id="30" name="Rounded Rectangle 29"/>
          <p:cNvSpPr/>
          <p:nvPr/>
        </p:nvSpPr>
        <p:spPr>
          <a:xfrm>
            <a:off x="493880" y="1766684"/>
            <a:ext cx="3781064" cy="522719"/>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32" name="Group 31"/>
          <p:cNvGrpSpPr/>
          <p:nvPr/>
        </p:nvGrpSpPr>
        <p:grpSpPr>
          <a:xfrm>
            <a:off x="1850440" y="3941562"/>
            <a:ext cx="2211891" cy="358684"/>
            <a:chOff x="3074113" y="4430954"/>
            <a:chExt cx="2536811" cy="478245"/>
          </a:xfrm>
        </p:grpSpPr>
        <p:sp>
          <p:nvSpPr>
            <p:cNvPr id="33" name="Rounded Rectangle 32"/>
            <p:cNvSpPr/>
            <p:nvPr/>
          </p:nvSpPr>
          <p:spPr>
            <a:xfrm>
              <a:off x="3074113" y="4430954"/>
              <a:ext cx="2536811" cy="478245"/>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4" name="TextBox 33"/>
            <p:cNvSpPr txBox="1"/>
            <p:nvPr/>
          </p:nvSpPr>
          <p:spPr>
            <a:xfrm>
              <a:off x="3202572" y="4517463"/>
              <a:ext cx="1064628" cy="328295"/>
            </a:xfrm>
            <a:prstGeom prst="rect">
              <a:avLst/>
            </a:prstGeom>
            <a:solidFill>
              <a:schemeClr val="accent1"/>
            </a:solidFill>
          </p:spPr>
          <p:txBody>
            <a:bodyPr wrap="square" rtlCol="0">
              <a:spAutoFit/>
            </a:bodyPr>
            <a:lstStyle/>
            <a:p>
              <a:pPr algn="ctr"/>
              <a:r>
                <a:rPr lang="en-US" sz="1000" dirty="0"/>
                <a:t>Deploy</a:t>
              </a:r>
            </a:p>
          </p:txBody>
        </p:sp>
        <p:sp>
          <p:nvSpPr>
            <p:cNvPr id="35" name="TextBox 34"/>
            <p:cNvSpPr txBox="1"/>
            <p:nvPr/>
          </p:nvSpPr>
          <p:spPr>
            <a:xfrm>
              <a:off x="4424493" y="4517463"/>
              <a:ext cx="1064628" cy="328295"/>
            </a:xfrm>
            <a:prstGeom prst="rect">
              <a:avLst/>
            </a:prstGeom>
            <a:solidFill>
              <a:schemeClr val="accent1"/>
            </a:solidFill>
          </p:spPr>
          <p:txBody>
            <a:bodyPr wrap="square" rtlCol="0">
              <a:spAutoFit/>
            </a:bodyPr>
            <a:lstStyle/>
            <a:p>
              <a:pPr algn="ctr"/>
              <a:r>
                <a:rPr lang="en-US" sz="1000" dirty="0"/>
                <a:t>Deploy</a:t>
              </a:r>
            </a:p>
          </p:txBody>
        </p:sp>
      </p:grpSp>
      <p:sp>
        <p:nvSpPr>
          <p:cNvPr id="36" name="Rounded Rectangle 35"/>
          <p:cNvSpPr/>
          <p:nvPr/>
        </p:nvSpPr>
        <p:spPr>
          <a:xfrm>
            <a:off x="493880" y="2370340"/>
            <a:ext cx="5422150" cy="228678"/>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37" name="Picture 36">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480628" y="2720553"/>
            <a:ext cx="3781064" cy="911394"/>
          </a:xfrm>
          <a:prstGeom prst="rect">
            <a:avLst/>
          </a:prstGeom>
        </p:spPr>
      </p:pic>
      <p:sp>
        <p:nvSpPr>
          <p:cNvPr id="38" name="TextBox 37"/>
          <p:cNvSpPr txBox="1"/>
          <p:nvPr/>
        </p:nvSpPr>
        <p:spPr>
          <a:xfrm>
            <a:off x="711971" y="1724710"/>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cxnSp>
        <p:nvCxnSpPr>
          <p:cNvPr id="39" name="Straight Connector 38"/>
          <p:cNvCxnSpPr/>
          <p:nvPr/>
        </p:nvCxnSpPr>
        <p:spPr>
          <a:xfrm flipH="1">
            <a:off x="1721434" y="2650907"/>
            <a:ext cx="7975" cy="1203194"/>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938936" y="1730466"/>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2" name="TextBox 41"/>
          <p:cNvSpPr txBox="1"/>
          <p:nvPr/>
        </p:nvSpPr>
        <p:spPr>
          <a:xfrm>
            <a:off x="3146015" y="1724711"/>
            <a:ext cx="863307" cy="861774"/>
          </a:xfrm>
          <a:prstGeom prst="rect">
            <a:avLst/>
          </a:prstGeom>
          <a:solidFill>
            <a:schemeClr val="accent1"/>
          </a:solidFill>
        </p:spPr>
        <p:txBody>
          <a:bodyPr wrap="square"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cxnSp>
        <p:nvCxnSpPr>
          <p:cNvPr id="45" name="Straight Connector 44"/>
          <p:cNvCxnSpPr/>
          <p:nvPr/>
        </p:nvCxnSpPr>
        <p:spPr>
          <a:xfrm flipH="1">
            <a:off x="2954139" y="2639396"/>
            <a:ext cx="7975" cy="1203194"/>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16830" y="3726617"/>
            <a:ext cx="771365" cy="307777"/>
          </a:xfrm>
          <a:prstGeom prst="rect">
            <a:avLst/>
          </a:prstGeom>
          <a:noFill/>
        </p:spPr>
        <p:txBody>
          <a:bodyPr wrap="none" rtlCol="0">
            <a:spAutoFit/>
          </a:bodyPr>
          <a:lstStyle/>
          <a:p>
            <a:r>
              <a:rPr lang="en-US" sz="1400" b="1" dirty="0"/>
              <a:t>LC 922</a:t>
            </a:r>
          </a:p>
        </p:txBody>
      </p:sp>
      <p:sp>
        <p:nvSpPr>
          <p:cNvPr id="47" name="TextBox 46"/>
          <p:cNvSpPr txBox="1"/>
          <p:nvPr/>
        </p:nvSpPr>
        <p:spPr>
          <a:xfrm>
            <a:off x="6406993" y="1478499"/>
            <a:ext cx="2392216" cy="1384995"/>
          </a:xfrm>
          <a:prstGeom prst="rect">
            <a:avLst/>
          </a:prstGeom>
          <a:noFill/>
        </p:spPr>
        <p:txBody>
          <a:bodyPr wrap="square" rtlCol="0">
            <a:spAutoFit/>
          </a:bodyPr>
          <a:lstStyle/>
          <a:p>
            <a:r>
              <a:rPr lang="en-US" sz="1400" b="1" dirty="0"/>
              <a:t>Server LC922 (1)</a:t>
            </a:r>
          </a:p>
          <a:p>
            <a:r>
              <a:rPr lang="en-US" sz="1400" dirty="0"/>
              <a:t>Cores </a:t>
            </a:r>
            <a:r>
              <a:rPr lang="mr-IN" sz="1400" dirty="0"/>
              <a:t>–</a:t>
            </a:r>
            <a:r>
              <a:rPr lang="en-US" sz="1400" dirty="0"/>
              <a:t> 40</a:t>
            </a:r>
          </a:p>
          <a:p>
            <a:r>
              <a:rPr lang="en-US" sz="1400" dirty="0"/>
              <a:t>VMs </a:t>
            </a:r>
            <a:r>
              <a:rPr lang="mr-IN" sz="1400" dirty="0"/>
              <a:t>–</a:t>
            </a:r>
            <a:r>
              <a:rPr lang="en-US" sz="1400" dirty="0"/>
              <a:t> 3 </a:t>
            </a:r>
          </a:p>
          <a:p>
            <a:r>
              <a:rPr lang="en-US" sz="1400" dirty="0"/>
              <a:t>Memory </a:t>
            </a:r>
            <a:r>
              <a:rPr lang="mr-IN" sz="1400" dirty="0"/>
              <a:t>–</a:t>
            </a:r>
            <a:r>
              <a:rPr lang="en-US" sz="1400" dirty="0"/>
              <a:t>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grpSp>
        <p:nvGrpSpPr>
          <p:cNvPr id="48" name="Group 47"/>
          <p:cNvGrpSpPr/>
          <p:nvPr/>
        </p:nvGrpSpPr>
        <p:grpSpPr>
          <a:xfrm>
            <a:off x="4619932" y="2754641"/>
            <a:ext cx="1216586" cy="405809"/>
            <a:chOff x="6268641" y="5573321"/>
            <a:chExt cx="2176304" cy="541077"/>
          </a:xfrm>
        </p:grpSpPr>
        <p:pic>
          <p:nvPicPr>
            <p:cNvPr id="49" name="Picture 48">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6268641" y="5573321"/>
              <a:ext cx="2176304" cy="390997"/>
            </a:xfrm>
            <a:prstGeom prst="rect">
              <a:avLst/>
            </a:prstGeom>
          </p:spPr>
        </p:pic>
        <p:pic>
          <p:nvPicPr>
            <p:cNvPr id="50" name="Picture 49">
              <a:extLst>
                <a:ext uri="{FF2B5EF4-FFF2-40B4-BE49-F238E27FC236}">
                  <a16:creationId xmlns:a16="http://schemas.microsoft.com/office/drawing/2014/main" xmlns="" id="{C1113572-D6A7-48F2-BC4A-878567EF1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717" y="5603948"/>
              <a:ext cx="690180" cy="510450"/>
            </a:xfrm>
            <a:prstGeom prst="rect">
              <a:avLst/>
            </a:prstGeom>
          </p:spPr>
        </p:pic>
      </p:grpSp>
      <p:sp>
        <p:nvSpPr>
          <p:cNvPr id="51" name="TextBox 50"/>
          <p:cNvSpPr txBox="1"/>
          <p:nvPr/>
        </p:nvSpPr>
        <p:spPr>
          <a:xfrm>
            <a:off x="4573861" y="3225459"/>
            <a:ext cx="792205" cy="307777"/>
          </a:xfrm>
          <a:prstGeom prst="rect">
            <a:avLst/>
          </a:prstGeom>
          <a:noFill/>
        </p:spPr>
        <p:txBody>
          <a:bodyPr wrap="none" rtlCol="0">
            <a:spAutoFit/>
          </a:bodyPr>
          <a:lstStyle/>
          <a:p>
            <a:r>
              <a:rPr lang="en-US" sz="1400" b="1" dirty="0"/>
              <a:t>AC 922</a:t>
            </a:r>
          </a:p>
        </p:txBody>
      </p:sp>
      <p:sp>
        <p:nvSpPr>
          <p:cNvPr id="52" name="TextBox 51"/>
          <p:cNvSpPr txBox="1"/>
          <p:nvPr/>
        </p:nvSpPr>
        <p:spPr>
          <a:xfrm>
            <a:off x="4815789" y="2364405"/>
            <a:ext cx="863307" cy="246221"/>
          </a:xfrm>
          <a:prstGeom prst="rect">
            <a:avLst/>
          </a:prstGeom>
          <a:solidFill>
            <a:schemeClr val="accent1"/>
          </a:solidFill>
        </p:spPr>
        <p:txBody>
          <a:bodyPr wrap="square" rtlCol="0">
            <a:spAutoFit/>
          </a:bodyPr>
          <a:lstStyle/>
          <a:p>
            <a:pPr algn="ctr"/>
            <a:r>
              <a:rPr lang="en-US" sz="1000" dirty="0"/>
              <a:t>Compute</a:t>
            </a:r>
          </a:p>
        </p:txBody>
      </p:sp>
      <p:sp>
        <p:nvSpPr>
          <p:cNvPr id="54" name="TextBox 53"/>
          <p:cNvSpPr txBox="1"/>
          <p:nvPr/>
        </p:nvSpPr>
        <p:spPr>
          <a:xfrm>
            <a:off x="6406993" y="3082014"/>
            <a:ext cx="2328191" cy="1384995"/>
          </a:xfrm>
          <a:prstGeom prst="rect">
            <a:avLst/>
          </a:prstGeom>
          <a:noFill/>
        </p:spPr>
        <p:txBody>
          <a:bodyPr wrap="square" rtlCol="0">
            <a:spAutoFit/>
          </a:bodyPr>
          <a:lstStyle/>
          <a:p>
            <a:r>
              <a:rPr lang="en-US" sz="1400" b="1" dirty="0"/>
              <a:t>Server AC922 (1)</a:t>
            </a:r>
          </a:p>
          <a:p>
            <a:r>
              <a:rPr lang="en-US" sz="1400" dirty="0"/>
              <a:t>Cores </a:t>
            </a:r>
            <a:r>
              <a:rPr lang="mr-IN" sz="1400" dirty="0"/>
              <a:t>–</a:t>
            </a:r>
            <a:r>
              <a:rPr lang="en-US" sz="1400" dirty="0"/>
              <a:t> 40</a:t>
            </a:r>
          </a:p>
          <a:p>
            <a:r>
              <a:rPr lang="en-US" sz="1400" dirty="0"/>
              <a:t>GPUs </a:t>
            </a:r>
            <a:r>
              <a:rPr lang="mr-IN" sz="1400" dirty="0"/>
              <a:t>–</a:t>
            </a:r>
            <a:r>
              <a:rPr lang="en-US" sz="1400" dirty="0"/>
              <a:t> 4 </a:t>
            </a:r>
          </a:p>
          <a:p>
            <a:r>
              <a:rPr lang="en-US" sz="1400" dirty="0"/>
              <a:t>Memory </a:t>
            </a:r>
            <a:r>
              <a:rPr lang="mr-IN" sz="1400" dirty="0"/>
              <a:t>–</a:t>
            </a:r>
            <a:r>
              <a:rPr lang="en-US" sz="1400" dirty="0"/>
              <a:t>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Tree>
    <p:extLst>
      <p:ext uri="{BB962C8B-B14F-4D97-AF65-F5344CB8AC3E}">
        <p14:creationId xmlns:p14="http://schemas.microsoft.com/office/powerpoint/2010/main" val="122307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0029" y="0"/>
            <a:ext cx="4303972" cy="5143500"/>
          </a:xfrm>
          <a:prstGeom prst="rect">
            <a:avLst/>
          </a:prstGeom>
          <a:solidFill>
            <a:srgbClr val="4881AC"/>
          </a:solidFill>
        </p:spPr>
        <p:txBody>
          <a:bodyPr wrap="square" lIns="0" tIns="0" rIns="0" bIns="0" rtlCol="0" anchor="ctr">
            <a:noAutofit/>
          </a:bodyPr>
          <a:lstStyle/>
          <a:p>
            <a:pPr algn="ctr"/>
            <a:endParaRPr lang="en-US" sz="1200" dirty="0">
              <a:solidFill>
                <a:srgbClr val="FFFFFF"/>
              </a:solidFill>
              <a:cs typeface="Arial"/>
            </a:endParaRPr>
          </a:p>
        </p:txBody>
      </p:sp>
      <p:sp>
        <p:nvSpPr>
          <p:cNvPr id="2" name="Title 1"/>
          <p:cNvSpPr>
            <a:spLocks noGrp="1"/>
          </p:cNvSpPr>
          <p:nvPr>
            <p:ph type="title"/>
          </p:nvPr>
        </p:nvSpPr>
        <p:spPr>
          <a:xfrm>
            <a:off x="572812" y="345367"/>
            <a:ext cx="3683643" cy="381000"/>
          </a:xfrm>
        </p:spPr>
        <p:txBody>
          <a:bodyPr/>
          <a:lstStyle/>
          <a:p>
            <a:pPr algn="ctr"/>
            <a:r>
              <a:rPr lang="en-US" b="1" dirty="0">
                <a:solidFill>
                  <a:schemeClr val="accent3">
                    <a:lumMod val="50000"/>
                  </a:schemeClr>
                </a:solidFill>
              </a:rPr>
              <a:t>What is Data Science?</a:t>
            </a:r>
          </a:p>
        </p:txBody>
      </p:sp>
      <p:sp>
        <p:nvSpPr>
          <p:cNvPr id="3" name="Content Placeholder 2"/>
          <p:cNvSpPr>
            <a:spLocks noGrp="1"/>
          </p:cNvSpPr>
          <p:nvPr>
            <p:ph idx="4294967295"/>
          </p:nvPr>
        </p:nvSpPr>
        <p:spPr>
          <a:xfrm>
            <a:off x="231822" y="982858"/>
            <a:ext cx="4365625" cy="3184022"/>
          </a:xfrm>
        </p:spPr>
        <p:txBody>
          <a:bodyPr>
            <a:noAutofit/>
          </a:bodyPr>
          <a:lstStyle/>
          <a:p>
            <a:pPr algn="ctr"/>
            <a:r>
              <a:rPr lang="en-US" sz="1600" b="1" dirty="0"/>
              <a:t>The practice of applying various</a:t>
            </a:r>
            <a:br>
              <a:rPr lang="en-US" sz="1600" b="1" dirty="0"/>
            </a:br>
            <a:r>
              <a:rPr lang="en-US" sz="1600" b="1" dirty="0">
                <a:solidFill>
                  <a:srgbClr val="0070C0"/>
                </a:solidFill>
              </a:rPr>
              <a:t>scientific and statistical methods, algorithms, approaches and processes</a:t>
            </a:r>
            <a:r>
              <a:rPr lang="en-US" sz="1600" b="1" dirty="0"/>
              <a:t>… </a:t>
            </a:r>
          </a:p>
          <a:p>
            <a:pPr algn="ctr"/>
            <a:r>
              <a:rPr lang="en-US" sz="1600" b="1" dirty="0"/>
              <a:t>using </a:t>
            </a:r>
            <a:r>
              <a:rPr lang="en-US" sz="1600" b="1" dirty="0">
                <a:solidFill>
                  <a:srgbClr val="1E6DCE"/>
                </a:solidFill>
              </a:rPr>
              <a:t>programming languages</a:t>
            </a:r>
            <a:br>
              <a:rPr lang="en-US" sz="1600" b="1" dirty="0">
                <a:solidFill>
                  <a:srgbClr val="1E6DCE"/>
                </a:solidFill>
              </a:rPr>
            </a:br>
            <a:r>
              <a:rPr lang="en-US" sz="1600" b="1" dirty="0">
                <a:solidFill>
                  <a:srgbClr val="1E6DCE"/>
                </a:solidFill>
              </a:rPr>
              <a:t>and software frameworks</a:t>
            </a:r>
            <a:r>
              <a:rPr lang="en-US" sz="1600" b="1" dirty="0"/>
              <a:t>…</a:t>
            </a:r>
          </a:p>
          <a:p>
            <a:pPr algn="ctr"/>
            <a:r>
              <a:rPr lang="en-US" sz="1600" b="1" dirty="0"/>
              <a:t>to </a:t>
            </a:r>
            <a:r>
              <a:rPr lang="en-US" sz="1600" b="1" dirty="0">
                <a:solidFill>
                  <a:srgbClr val="1E6DCE"/>
                </a:solidFill>
              </a:rPr>
              <a:t>extract knowledge, insights</a:t>
            </a:r>
            <a:br>
              <a:rPr lang="en-US" sz="1600" b="1" dirty="0">
                <a:solidFill>
                  <a:srgbClr val="1E6DCE"/>
                </a:solidFill>
              </a:rPr>
            </a:br>
            <a:r>
              <a:rPr lang="en-US" sz="1600" b="1" dirty="0">
                <a:solidFill>
                  <a:srgbClr val="1E6DCE"/>
                </a:solidFill>
              </a:rPr>
              <a:t>and recommendations</a:t>
            </a:r>
            <a:r>
              <a:rPr lang="en-US" sz="1600" b="1" dirty="0">
                <a:solidFill>
                  <a:schemeClr val="accent6"/>
                </a:solidFill>
              </a:rPr>
              <a:t> </a:t>
            </a:r>
            <a:r>
              <a:rPr lang="en-US" sz="1600" b="1" dirty="0"/>
              <a:t>from data…</a:t>
            </a:r>
          </a:p>
          <a:p>
            <a:pPr algn="ctr"/>
            <a:r>
              <a:rPr lang="en-US" sz="1600" b="1" dirty="0"/>
              <a:t>and deliver them to business</a:t>
            </a:r>
            <a:br>
              <a:rPr lang="en-US" sz="1600" b="1" dirty="0"/>
            </a:br>
            <a:r>
              <a:rPr lang="en-US" sz="1600" b="1" dirty="0"/>
              <a:t>users and consumers in</a:t>
            </a:r>
            <a:br>
              <a:rPr lang="en-US" sz="1600" b="1" dirty="0"/>
            </a:br>
            <a:r>
              <a:rPr lang="en-US" sz="1600" b="1" dirty="0">
                <a:solidFill>
                  <a:srgbClr val="1E6DCE"/>
                </a:solidFill>
              </a:rPr>
              <a:t>consumable applications</a:t>
            </a:r>
            <a:r>
              <a:rPr lang="en-US" sz="1600" b="1" dirty="0"/>
              <a: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0029" y="785611"/>
            <a:ext cx="4303971" cy="3608500"/>
          </a:xfrm>
          <a:prstGeom prst="rect">
            <a:avLst/>
          </a:prstGeom>
        </p:spPr>
      </p:pic>
      <p:sp>
        <p:nvSpPr>
          <p:cNvPr id="6" name="Rectangle 5"/>
          <p:cNvSpPr/>
          <p:nvPr/>
        </p:nvSpPr>
        <p:spPr>
          <a:xfrm>
            <a:off x="517226" y="3984789"/>
            <a:ext cx="3739229" cy="877163"/>
          </a:xfrm>
          <a:prstGeom prst="rect">
            <a:avLst/>
          </a:prstGeom>
        </p:spPr>
        <p:txBody>
          <a:bodyPr wrap="square">
            <a:spAutoFit/>
          </a:bodyPr>
          <a:lstStyle/>
          <a:p>
            <a:pPr algn="ctr"/>
            <a:r>
              <a:rPr lang="en-US" sz="1700" b="1" dirty="0">
                <a:solidFill>
                  <a:srgbClr val="6E177D">
                    <a:lumMod val="75000"/>
                  </a:srgbClr>
                </a:solidFill>
              </a:rPr>
              <a:t>Simply put, it’s about extracting knowledge and insights from</a:t>
            </a:r>
            <a:br>
              <a:rPr lang="en-US" sz="1700" b="1" dirty="0">
                <a:solidFill>
                  <a:srgbClr val="6E177D">
                    <a:lumMod val="75000"/>
                  </a:srgbClr>
                </a:solidFill>
              </a:rPr>
            </a:br>
            <a:r>
              <a:rPr lang="en-US" sz="1700" b="1" dirty="0">
                <a:solidFill>
                  <a:srgbClr val="6E177D">
                    <a:lumMod val="75000"/>
                  </a:srgbClr>
                </a:solidFill>
              </a:rPr>
              <a:t>data and deriving value from it.</a:t>
            </a:r>
            <a:endParaRPr lang="en-US" sz="1700" dirty="0">
              <a:solidFill>
                <a:srgbClr val="6E177D">
                  <a:lumMod val="75000"/>
                </a:srgbClr>
              </a:solidFill>
            </a:endParaRPr>
          </a:p>
        </p:txBody>
      </p:sp>
    </p:spTree>
    <p:extLst>
      <p:ext uri="{BB962C8B-B14F-4D97-AF65-F5344CB8AC3E}">
        <p14:creationId xmlns:p14="http://schemas.microsoft.com/office/powerpoint/2010/main" val="12121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332793" y="286248"/>
            <a:ext cx="8622546" cy="347472"/>
          </a:xfrm>
        </p:spPr>
        <p:txBody>
          <a:bodyPr/>
          <a:lstStyle/>
          <a:p>
            <a:r>
              <a:rPr lang="en-US" sz="2400" b="0" dirty="0">
                <a:solidFill>
                  <a:schemeClr val="tx1"/>
                </a:solidFill>
              </a:rPr>
              <a:t>Mixed Production Development</a:t>
            </a:r>
            <a:br>
              <a:rPr lang="en-US" sz="2400" b="0" dirty="0">
                <a:solidFill>
                  <a:schemeClr val="tx1"/>
                </a:solidFill>
              </a:rPr>
            </a:br>
            <a:r>
              <a:rPr lang="en-US" sz="2400" b="0" dirty="0">
                <a:solidFill>
                  <a:schemeClr val="tx1"/>
                </a:solidFill>
              </a:rPr>
              <a:t>and Deployment Configuration</a:t>
            </a:r>
          </a:p>
        </p:txBody>
      </p:sp>
      <p:sp>
        <p:nvSpPr>
          <p:cNvPr id="29" name="TextBox 28"/>
          <p:cNvSpPr txBox="1"/>
          <p:nvPr/>
        </p:nvSpPr>
        <p:spPr>
          <a:xfrm>
            <a:off x="6579270" y="1279717"/>
            <a:ext cx="2531827" cy="1384995"/>
          </a:xfrm>
          <a:prstGeom prst="rect">
            <a:avLst/>
          </a:prstGeom>
          <a:noFill/>
        </p:spPr>
        <p:txBody>
          <a:bodyPr wrap="square" rtlCol="0">
            <a:spAutoFit/>
          </a:bodyPr>
          <a:lstStyle/>
          <a:p>
            <a:r>
              <a:rPr lang="en-US" sz="1400" b="1" dirty="0"/>
              <a:t>Server LC922 (3)</a:t>
            </a:r>
          </a:p>
          <a:p>
            <a:r>
              <a:rPr lang="en-US" sz="1400" dirty="0"/>
              <a:t>Cores </a:t>
            </a:r>
            <a:r>
              <a:rPr lang="mr-IN" sz="1400" dirty="0"/>
              <a:t>–</a:t>
            </a:r>
            <a:r>
              <a:rPr lang="en-US" sz="1400" dirty="0"/>
              <a:t> 40</a:t>
            </a:r>
          </a:p>
          <a:p>
            <a:r>
              <a:rPr lang="en-US" sz="1400" dirty="0"/>
              <a:t>VMs </a:t>
            </a:r>
            <a:r>
              <a:rPr lang="mr-IN" sz="1400" dirty="0"/>
              <a:t>–</a:t>
            </a:r>
            <a:r>
              <a:rPr lang="en-US" sz="1400" dirty="0"/>
              <a:t> 2</a:t>
            </a:r>
          </a:p>
          <a:p>
            <a:r>
              <a:rPr lang="en-US" sz="1400" dirty="0"/>
              <a:t>Memory </a:t>
            </a:r>
            <a:r>
              <a:rPr lang="mr-IN" sz="1400" dirty="0"/>
              <a:t>–</a:t>
            </a:r>
            <a:r>
              <a:rPr lang="en-US" sz="1400" dirty="0"/>
              <a:t> 128 GB to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
        <p:nvSpPr>
          <p:cNvPr id="30" name="TextBox 29"/>
          <p:cNvSpPr txBox="1"/>
          <p:nvPr/>
        </p:nvSpPr>
        <p:spPr>
          <a:xfrm>
            <a:off x="6579271" y="2883232"/>
            <a:ext cx="2531826" cy="1384995"/>
          </a:xfrm>
          <a:prstGeom prst="rect">
            <a:avLst/>
          </a:prstGeom>
          <a:noFill/>
        </p:spPr>
        <p:txBody>
          <a:bodyPr wrap="square" rtlCol="0">
            <a:spAutoFit/>
          </a:bodyPr>
          <a:lstStyle/>
          <a:p>
            <a:r>
              <a:rPr lang="en-US" sz="1400" b="1" dirty="0"/>
              <a:t>Server AC922 (1)</a:t>
            </a:r>
          </a:p>
          <a:p>
            <a:r>
              <a:rPr lang="en-US" sz="1400" dirty="0"/>
              <a:t>Cores </a:t>
            </a:r>
            <a:r>
              <a:rPr lang="mr-IN" sz="1400" dirty="0"/>
              <a:t>–</a:t>
            </a:r>
            <a:r>
              <a:rPr lang="en-US" sz="1400" dirty="0"/>
              <a:t> 40</a:t>
            </a:r>
          </a:p>
          <a:p>
            <a:r>
              <a:rPr lang="en-US" sz="1400" dirty="0"/>
              <a:t>GPUs </a:t>
            </a:r>
            <a:r>
              <a:rPr lang="mr-IN" sz="1400" dirty="0"/>
              <a:t>–</a:t>
            </a:r>
            <a:r>
              <a:rPr lang="en-US" sz="1400" dirty="0"/>
              <a:t> 4 to 6 </a:t>
            </a:r>
          </a:p>
          <a:p>
            <a:r>
              <a:rPr lang="en-US" sz="1400" dirty="0"/>
              <a:t>Memory </a:t>
            </a:r>
            <a:r>
              <a:rPr lang="mr-IN" sz="1400" dirty="0"/>
              <a:t>–</a:t>
            </a:r>
            <a:r>
              <a:rPr lang="en-US" sz="1400" dirty="0"/>
              <a:t>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
        <p:nvSpPr>
          <p:cNvPr id="31" name="Rounded Rectangle 30"/>
          <p:cNvSpPr/>
          <p:nvPr/>
        </p:nvSpPr>
        <p:spPr>
          <a:xfrm>
            <a:off x="150284" y="1819692"/>
            <a:ext cx="4154352" cy="522719"/>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32" name="Group 31"/>
          <p:cNvGrpSpPr/>
          <p:nvPr/>
        </p:nvGrpSpPr>
        <p:grpSpPr>
          <a:xfrm>
            <a:off x="2581518" y="3257181"/>
            <a:ext cx="2467637" cy="308305"/>
            <a:chOff x="3928306" y="3742700"/>
            <a:chExt cx="2830125" cy="411072"/>
          </a:xfrm>
        </p:grpSpPr>
        <p:sp>
          <p:nvSpPr>
            <p:cNvPr id="33" name="Rounded Rectangle 32"/>
            <p:cNvSpPr/>
            <p:nvPr/>
          </p:nvSpPr>
          <p:spPr>
            <a:xfrm>
              <a:off x="3928306" y="3742700"/>
              <a:ext cx="2830125" cy="411072"/>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4" name="TextBox 33"/>
            <p:cNvSpPr txBox="1"/>
            <p:nvPr/>
          </p:nvSpPr>
          <p:spPr>
            <a:xfrm>
              <a:off x="4048316" y="3799712"/>
              <a:ext cx="743901" cy="328293"/>
            </a:xfrm>
            <a:prstGeom prst="rect">
              <a:avLst/>
            </a:prstGeom>
            <a:solidFill>
              <a:schemeClr val="accent1"/>
            </a:solidFill>
          </p:spPr>
          <p:txBody>
            <a:bodyPr wrap="square" rtlCol="0">
              <a:spAutoFit/>
            </a:bodyPr>
            <a:lstStyle/>
            <a:p>
              <a:pPr algn="ctr"/>
              <a:r>
                <a:rPr lang="en-US" sz="1000" dirty="0"/>
                <a:t>Deploy</a:t>
              </a:r>
            </a:p>
          </p:txBody>
        </p:sp>
        <p:sp>
          <p:nvSpPr>
            <p:cNvPr id="35" name="TextBox 34"/>
            <p:cNvSpPr txBox="1"/>
            <p:nvPr/>
          </p:nvSpPr>
          <p:spPr>
            <a:xfrm>
              <a:off x="5904545" y="3799712"/>
              <a:ext cx="743900" cy="328293"/>
            </a:xfrm>
            <a:prstGeom prst="rect">
              <a:avLst/>
            </a:prstGeom>
            <a:solidFill>
              <a:schemeClr val="accent1"/>
            </a:solidFill>
          </p:spPr>
          <p:txBody>
            <a:bodyPr wrap="square" rtlCol="0">
              <a:spAutoFit/>
            </a:bodyPr>
            <a:lstStyle/>
            <a:p>
              <a:pPr algn="ctr"/>
              <a:r>
                <a:rPr lang="en-US" sz="1000" dirty="0"/>
                <a:t>Deploy</a:t>
              </a:r>
            </a:p>
          </p:txBody>
        </p:sp>
      </p:grpSp>
      <p:sp>
        <p:nvSpPr>
          <p:cNvPr id="36" name="Rounded Rectangle 35"/>
          <p:cNvSpPr/>
          <p:nvPr/>
        </p:nvSpPr>
        <p:spPr>
          <a:xfrm>
            <a:off x="150475" y="2423348"/>
            <a:ext cx="6307507" cy="228678"/>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8" name="TextBox 37"/>
          <p:cNvSpPr txBox="1"/>
          <p:nvPr/>
        </p:nvSpPr>
        <p:spPr>
          <a:xfrm>
            <a:off x="309387" y="1777718"/>
            <a:ext cx="622627"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0" name="TextBox 39"/>
          <p:cNvSpPr txBox="1"/>
          <p:nvPr/>
        </p:nvSpPr>
        <p:spPr>
          <a:xfrm>
            <a:off x="1949089" y="1783474"/>
            <a:ext cx="622627"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1" name="TextBox 40"/>
          <p:cNvSpPr txBox="1"/>
          <p:nvPr/>
        </p:nvSpPr>
        <p:spPr>
          <a:xfrm>
            <a:off x="3568909" y="1777719"/>
            <a:ext cx="622627"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3" name="TextBox 42"/>
          <p:cNvSpPr txBox="1"/>
          <p:nvPr/>
        </p:nvSpPr>
        <p:spPr>
          <a:xfrm>
            <a:off x="2247466" y="3646846"/>
            <a:ext cx="771365" cy="307777"/>
          </a:xfrm>
          <a:prstGeom prst="rect">
            <a:avLst/>
          </a:prstGeom>
          <a:noFill/>
        </p:spPr>
        <p:txBody>
          <a:bodyPr wrap="none" rtlCol="0">
            <a:spAutoFit/>
          </a:bodyPr>
          <a:lstStyle/>
          <a:p>
            <a:r>
              <a:rPr lang="en-US" sz="1400" b="1" dirty="0"/>
              <a:t>LC 922</a:t>
            </a:r>
          </a:p>
        </p:txBody>
      </p:sp>
      <p:grpSp>
        <p:nvGrpSpPr>
          <p:cNvPr id="44" name="Group 43"/>
          <p:cNvGrpSpPr/>
          <p:nvPr/>
        </p:nvGrpSpPr>
        <p:grpSpPr>
          <a:xfrm>
            <a:off x="5071278" y="2717547"/>
            <a:ext cx="1335087" cy="509163"/>
            <a:chOff x="6268641" y="5573321"/>
            <a:chExt cx="2176304" cy="541077"/>
          </a:xfrm>
        </p:grpSpPr>
        <p:pic>
          <p:nvPicPr>
            <p:cNvPr id="45" name="Picture 44">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6268641" y="5573321"/>
              <a:ext cx="2176304" cy="390997"/>
            </a:xfrm>
            <a:prstGeom prst="rect">
              <a:avLst/>
            </a:prstGeom>
          </p:spPr>
        </p:pic>
        <p:pic>
          <p:nvPicPr>
            <p:cNvPr id="46" name="Picture 45">
              <a:extLst>
                <a:ext uri="{FF2B5EF4-FFF2-40B4-BE49-F238E27FC236}">
                  <a16:creationId xmlns:a16="http://schemas.microsoft.com/office/drawing/2014/main" xmlns="" id="{C1113572-D6A7-48F2-BC4A-878567EF1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717" y="5603948"/>
              <a:ext cx="690180" cy="510450"/>
            </a:xfrm>
            <a:prstGeom prst="rect">
              <a:avLst/>
            </a:prstGeom>
          </p:spPr>
        </p:pic>
      </p:grpSp>
      <p:sp>
        <p:nvSpPr>
          <p:cNvPr id="47" name="TextBox 46"/>
          <p:cNvSpPr txBox="1"/>
          <p:nvPr/>
        </p:nvSpPr>
        <p:spPr>
          <a:xfrm>
            <a:off x="5342718" y="3644638"/>
            <a:ext cx="792205" cy="307777"/>
          </a:xfrm>
          <a:prstGeom prst="rect">
            <a:avLst/>
          </a:prstGeom>
          <a:noFill/>
        </p:spPr>
        <p:txBody>
          <a:bodyPr wrap="none" rtlCol="0">
            <a:spAutoFit/>
          </a:bodyPr>
          <a:lstStyle/>
          <a:p>
            <a:r>
              <a:rPr lang="en-US" sz="1400" b="1" dirty="0"/>
              <a:t>AC 922</a:t>
            </a:r>
          </a:p>
        </p:txBody>
      </p:sp>
      <p:sp>
        <p:nvSpPr>
          <p:cNvPr id="48" name="TextBox 47"/>
          <p:cNvSpPr txBox="1"/>
          <p:nvPr/>
        </p:nvSpPr>
        <p:spPr>
          <a:xfrm>
            <a:off x="5452532" y="2417413"/>
            <a:ext cx="589926" cy="246221"/>
          </a:xfrm>
          <a:prstGeom prst="rect">
            <a:avLst/>
          </a:prstGeom>
          <a:solidFill>
            <a:schemeClr val="accent1"/>
          </a:solidFill>
        </p:spPr>
        <p:txBody>
          <a:bodyPr wrap="square" lIns="0" rIns="0" rtlCol="0">
            <a:spAutoFit/>
          </a:bodyPr>
          <a:lstStyle/>
          <a:p>
            <a:pPr algn="ctr"/>
            <a:r>
              <a:rPr lang="en-US" sz="1000" dirty="0"/>
              <a:t>Compute</a:t>
            </a:r>
          </a:p>
        </p:txBody>
      </p:sp>
      <p:pic>
        <p:nvPicPr>
          <p:cNvPr id="49" name="Picture 48">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98980" y="2732963"/>
            <a:ext cx="1526433" cy="367934"/>
          </a:xfrm>
          <a:prstGeom prst="rect">
            <a:avLst/>
          </a:prstGeom>
        </p:spPr>
      </p:pic>
      <p:pic>
        <p:nvPicPr>
          <p:cNvPr id="50" name="Picture 49">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823505" y="2732963"/>
            <a:ext cx="1526433" cy="367934"/>
          </a:xfrm>
          <a:prstGeom prst="rect">
            <a:avLst/>
          </a:prstGeom>
        </p:spPr>
      </p:pic>
      <p:pic>
        <p:nvPicPr>
          <p:cNvPr id="51" name="Picture 50">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3454648" y="2732963"/>
            <a:ext cx="1526433" cy="367934"/>
          </a:xfrm>
          <a:prstGeom prst="rect">
            <a:avLst/>
          </a:prstGeom>
        </p:spPr>
      </p:pic>
      <p:cxnSp>
        <p:nvCxnSpPr>
          <p:cNvPr id="52" name="Straight Connector 51"/>
          <p:cNvCxnSpPr/>
          <p:nvPr/>
        </p:nvCxnSpPr>
        <p:spPr>
          <a:xfrm flipH="1">
            <a:off x="988287" y="2645140"/>
            <a:ext cx="1" cy="5124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641868" y="2652026"/>
            <a:ext cx="1" cy="5124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245222" y="2647486"/>
            <a:ext cx="1" cy="512403"/>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55189" y="2417413"/>
            <a:ext cx="589926" cy="246221"/>
          </a:xfrm>
          <a:prstGeom prst="rect">
            <a:avLst/>
          </a:prstGeom>
          <a:solidFill>
            <a:schemeClr val="accent1"/>
          </a:solidFill>
        </p:spPr>
        <p:txBody>
          <a:bodyPr wrap="square" lIns="0" rIns="0" rtlCol="0">
            <a:spAutoFit/>
          </a:bodyPr>
          <a:lstStyle/>
          <a:p>
            <a:pPr algn="ctr"/>
            <a:r>
              <a:rPr lang="en-US" sz="1000" dirty="0"/>
              <a:t>Compute</a:t>
            </a:r>
          </a:p>
        </p:txBody>
      </p:sp>
      <p:sp>
        <p:nvSpPr>
          <p:cNvPr id="56" name="TextBox 55"/>
          <p:cNvSpPr txBox="1"/>
          <p:nvPr/>
        </p:nvSpPr>
        <p:spPr>
          <a:xfrm>
            <a:off x="578787" y="3644637"/>
            <a:ext cx="771365" cy="307777"/>
          </a:xfrm>
          <a:prstGeom prst="rect">
            <a:avLst/>
          </a:prstGeom>
          <a:noFill/>
        </p:spPr>
        <p:txBody>
          <a:bodyPr wrap="none" rtlCol="0">
            <a:spAutoFit/>
          </a:bodyPr>
          <a:lstStyle/>
          <a:p>
            <a:r>
              <a:rPr lang="en-US" sz="1400" b="1" dirty="0"/>
              <a:t>LC 922</a:t>
            </a:r>
          </a:p>
        </p:txBody>
      </p:sp>
      <p:sp>
        <p:nvSpPr>
          <p:cNvPr id="57" name="TextBox 56"/>
          <p:cNvSpPr txBox="1"/>
          <p:nvPr/>
        </p:nvSpPr>
        <p:spPr>
          <a:xfrm>
            <a:off x="3846445" y="3668902"/>
            <a:ext cx="771365" cy="307777"/>
          </a:xfrm>
          <a:prstGeom prst="rect">
            <a:avLst/>
          </a:prstGeom>
          <a:noFill/>
        </p:spPr>
        <p:txBody>
          <a:bodyPr wrap="none" rtlCol="0">
            <a:spAutoFit/>
          </a:bodyPr>
          <a:lstStyle/>
          <a:p>
            <a:r>
              <a:rPr lang="en-US" sz="1400" b="1" dirty="0"/>
              <a:t>LC 922</a:t>
            </a:r>
          </a:p>
        </p:txBody>
      </p:sp>
    </p:spTree>
    <p:extLst>
      <p:ext uri="{BB962C8B-B14F-4D97-AF65-F5344CB8AC3E}">
        <p14:creationId xmlns:p14="http://schemas.microsoft.com/office/powerpoint/2010/main" val="55750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332793" y="286248"/>
            <a:ext cx="8439912" cy="347472"/>
          </a:xfrm>
        </p:spPr>
        <p:txBody>
          <a:bodyPr/>
          <a:lstStyle/>
          <a:p>
            <a:r>
              <a:rPr lang="en-US" sz="2400" b="0" dirty="0">
                <a:solidFill>
                  <a:schemeClr val="tx1"/>
                </a:solidFill>
              </a:rPr>
              <a:t>Separate Production Development</a:t>
            </a:r>
            <a:br>
              <a:rPr lang="en-US" sz="2400" b="0" dirty="0">
                <a:solidFill>
                  <a:schemeClr val="tx1"/>
                </a:solidFill>
              </a:rPr>
            </a:br>
            <a:r>
              <a:rPr lang="en-US" sz="2400" b="0" dirty="0">
                <a:solidFill>
                  <a:schemeClr val="tx1"/>
                </a:solidFill>
              </a:rPr>
              <a:t>and Deployment Configuration</a:t>
            </a:r>
          </a:p>
        </p:txBody>
      </p:sp>
      <p:sp>
        <p:nvSpPr>
          <p:cNvPr id="32" name="TextBox 31"/>
          <p:cNvSpPr txBox="1"/>
          <p:nvPr/>
        </p:nvSpPr>
        <p:spPr>
          <a:xfrm>
            <a:off x="6579270" y="1451994"/>
            <a:ext cx="2531827" cy="1169551"/>
          </a:xfrm>
          <a:prstGeom prst="rect">
            <a:avLst/>
          </a:prstGeom>
          <a:noFill/>
        </p:spPr>
        <p:txBody>
          <a:bodyPr wrap="square" rtlCol="0">
            <a:spAutoFit/>
          </a:bodyPr>
          <a:lstStyle/>
          <a:p>
            <a:r>
              <a:rPr lang="en-US" sz="1400" b="1" dirty="0"/>
              <a:t>Server LC922 (5)</a:t>
            </a:r>
          </a:p>
          <a:p>
            <a:r>
              <a:rPr lang="en-US" sz="1400" dirty="0"/>
              <a:t>Cores </a:t>
            </a:r>
            <a:r>
              <a:rPr lang="mr-IN" sz="1400" dirty="0"/>
              <a:t>–</a:t>
            </a:r>
            <a:r>
              <a:rPr lang="en-US" sz="1400" dirty="0"/>
              <a:t> 40</a:t>
            </a:r>
          </a:p>
          <a:p>
            <a:r>
              <a:rPr lang="en-US" sz="1400" dirty="0"/>
              <a:t>Memory </a:t>
            </a:r>
            <a:r>
              <a:rPr lang="mr-IN" sz="1400" dirty="0"/>
              <a:t>–</a:t>
            </a:r>
            <a:r>
              <a:rPr lang="en-US" sz="1400" dirty="0"/>
              <a:t> 128 GB to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
        <p:nvSpPr>
          <p:cNvPr id="33" name="TextBox 32"/>
          <p:cNvSpPr txBox="1"/>
          <p:nvPr/>
        </p:nvSpPr>
        <p:spPr>
          <a:xfrm>
            <a:off x="6579271" y="2816971"/>
            <a:ext cx="2531826" cy="1384995"/>
          </a:xfrm>
          <a:prstGeom prst="rect">
            <a:avLst/>
          </a:prstGeom>
          <a:noFill/>
        </p:spPr>
        <p:txBody>
          <a:bodyPr wrap="square" rtlCol="0">
            <a:spAutoFit/>
          </a:bodyPr>
          <a:lstStyle/>
          <a:p>
            <a:r>
              <a:rPr lang="en-US" sz="1400" b="1" dirty="0"/>
              <a:t>Server AC922 (1)</a:t>
            </a:r>
          </a:p>
          <a:p>
            <a:r>
              <a:rPr lang="en-US" sz="1400" dirty="0"/>
              <a:t>Cores </a:t>
            </a:r>
            <a:r>
              <a:rPr lang="mr-IN" sz="1400" dirty="0"/>
              <a:t>–</a:t>
            </a:r>
            <a:r>
              <a:rPr lang="en-US" sz="1400" dirty="0"/>
              <a:t> 40</a:t>
            </a:r>
          </a:p>
          <a:p>
            <a:r>
              <a:rPr lang="en-US" sz="1400" dirty="0"/>
              <a:t>GPUs </a:t>
            </a:r>
            <a:r>
              <a:rPr lang="mr-IN" sz="1400" dirty="0"/>
              <a:t>–</a:t>
            </a:r>
            <a:r>
              <a:rPr lang="en-US" sz="1400" dirty="0"/>
              <a:t> 4 to 6 </a:t>
            </a:r>
          </a:p>
          <a:p>
            <a:r>
              <a:rPr lang="en-US" sz="1400" dirty="0"/>
              <a:t>Memory </a:t>
            </a:r>
            <a:r>
              <a:rPr lang="mr-IN" sz="1400" dirty="0"/>
              <a:t>–</a:t>
            </a:r>
            <a:r>
              <a:rPr lang="en-US" sz="1400" dirty="0"/>
              <a:t> 256 GB</a:t>
            </a:r>
          </a:p>
          <a:p>
            <a:r>
              <a:rPr lang="en-US" sz="1400" dirty="0"/>
              <a:t>Local Storage </a:t>
            </a:r>
            <a:r>
              <a:rPr lang="mr-IN" sz="1400" dirty="0"/>
              <a:t>–</a:t>
            </a:r>
            <a:r>
              <a:rPr lang="en-US" sz="1400" dirty="0"/>
              <a:t> 2 TB SSD</a:t>
            </a:r>
          </a:p>
          <a:p>
            <a:r>
              <a:rPr lang="en-US" sz="1400" dirty="0"/>
              <a:t>OS </a:t>
            </a:r>
            <a:r>
              <a:rPr lang="mr-IN" sz="1400" dirty="0"/>
              <a:t>–</a:t>
            </a:r>
            <a:r>
              <a:rPr lang="en-US" sz="1400" dirty="0"/>
              <a:t> RHEL 7.5</a:t>
            </a:r>
          </a:p>
        </p:txBody>
      </p:sp>
      <p:sp>
        <p:nvSpPr>
          <p:cNvPr id="34" name="Rounded Rectangle 33"/>
          <p:cNvSpPr/>
          <p:nvPr/>
        </p:nvSpPr>
        <p:spPr>
          <a:xfrm>
            <a:off x="150284" y="1541394"/>
            <a:ext cx="4726516" cy="522719"/>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35" name="Group 34"/>
          <p:cNvGrpSpPr/>
          <p:nvPr/>
        </p:nvGrpSpPr>
        <p:grpSpPr>
          <a:xfrm>
            <a:off x="2239624" y="4237844"/>
            <a:ext cx="3326292" cy="308305"/>
            <a:chOff x="3429794" y="3742700"/>
            <a:chExt cx="3814914" cy="411072"/>
          </a:xfrm>
        </p:grpSpPr>
        <p:sp>
          <p:nvSpPr>
            <p:cNvPr id="36" name="Rounded Rectangle 35"/>
            <p:cNvSpPr/>
            <p:nvPr/>
          </p:nvSpPr>
          <p:spPr>
            <a:xfrm>
              <a:off x="3429794" y="3742700"/>
              <a:ext cx="3814914" cy="411072"/>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7" name="TextBox 36"/>
            <p:cNvSpPr txBox="1"/>
            <p:nvPr/>
          </p:nvSpPr>
          <p:spPr>
            <a:xfrm>
              <a:off x="3774737" y="3782043"/>
              <a:ext cx="1340165" cy="328294"/>
            </a:xfrm>
            <a:prstGeom prst="rect">
              <a:avLst/>
            </a:prstGeom>
            <a:solidFill>
              <a:schemeClr val="accent1"/>
            </a:solidFill>
          </p:spPr>
          <p:txBody>
            <a:bodyPr wrap="square" rtlCol="0">
              <a:spAutoFit/>
            </a:bodyPr>
            <a:lstStyle/>
            <a:p>
              <a:pPr algn="ctr"/>
              <a:r>
                <a:rPr lang="en-US" sz="1000" dirty="0"/>
                <a:t>Deploy</a:t>
              </a:r>
            </a:p>
          </p:txBody>
        </p:sp>
        <p:sp>
          <p:nvSpPr>
            <p:cNvPr id="38" name="TextBox 37"/>
            <p:cNvSpPr txBox="1"/>
            <p:nvPr/>
          </p:nvSpPr>
          <p:spPr>
            <a:xfrm>
              <a:off x="5630967" y="3782043"/>
              <a:ext cx="1340163" cy="328294"/>
            </a:xfrm>
            <a:prstGeom prst="rect">
              <a:avLst/>
            </a:prstGeom>
            <a:solidFill>
              <a:schemeClr val="accent1"/>
            </a:solidFill>
          </p:spPr>
          <p:txBody>
            <a:bodyPr wrap="square" rtlCol="0">
              <a:spAutoFit/>
            </a:bodyPr>
            <a:lstStyle/>
            <a:p>
              <a:pPr algn="ctr"/>
              <a:r>
                <a:rPr lang="en-US" sz="1000" dirty="0"/>
                <a:t>Deploy</a:t>
              </a:r>
            </a:p>
          </p:txBody>
        </p:sp>
      </p:grpSp>
      <p:sp>
        <p:nvSpPr>
          <p:cNvPr id="39" name="Rounded Rectangle 38"/>
          <p:cNvSpPr/>
          <p:nvPr/>
        </p:nvSpPr>
        <p:spPr>
          <a:xfrm>
            <a:off x="150475" y="2145050"/>
            <a:ext cx="6307507" cy="228678"/>
          </a:xfrm>
          <a:prstGeom prst="roundRect">
            <a:avLst/>
          </a:prstGeom>
          <a:solidFill>
            <a:srgbClr val="0033CC">
              <a:alpha val="12000"/>
            </a:srgbClr>
          </a:solidFill>
          <a:ln>
            <a:solidFill>
              <a:srgbClr val="00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0" name="TextBox 39"/>
          <p:cNvSpPr txBox="1"/>
          <p:nvPr/>
        </p:nvSpPr>
        <p:spPr>
          <a:xfrm>
            <a:off x="375648" y="1499420"/>
            <a:ext cx="1097974"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1" name="TextBox 40"/>
          <p:cNvSpPr txBox="1"/>
          <p:nvPr/>
        </p:nvSpPr>
        <p:spPr>
          <a:xfrm>
            <a:off x="2041854" y="1505176"/>
            <a:ext cx="1097974"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2" name="TextBox 41"/>
          <p:cNvSpPr txBox="1"/>
          <p:nvPr/>
        </p:nvSpPr>
        <p:spPr>
          <a:xfrm>
            <a:off x="3635170" y="1499421"/>
            <a:ext cx="1097974" cy="861774"/>
          </a:xfrm>
          <a:prstGeom prst="rect">
            <a:avLst/>
          </a:prstGeom>
          <a:solidFill>
            <a:schemeClr val="accent1"/>
          </a:solidFill>
        </p:spPr>
        <p:txBody>
          <a:bodyPr wrap="square" lIns="0" rIns="0" rtlCol="0">
            <a:spAutoFit/>
          </a:bodyPr>
          <a:lstStyle/>
          <a:p>
            <a:pPr algn="ctr"/>
            <a:r>
              <a:rPr lang="en-US" sz="1000" dirty="0"/>
              <a:t>Control</a:t>
            </a:r>
          </a:p>
          <a:p>
            <a:pPr algn="ctr"/>
            <a:endParaRPr lang="en-US" sz="1000" dirty="0"/>
          </a:p>
          <a:p>
            <a:pPr algn="ctr"/>
            <a:r>
              <a:rPr lang="en-US" sz="1000" dirty="0"/>
              <a:t>Storage</a:t>
            </a:r>
          </a:p>
          <a:p>
            <a:pPr algn="ctr"/>
            <a:endParaRPr lang="en-US" sz="1000" dirty="0"/>
          </a:p>
          <a:p>
            <a:pPr algn="ctr"/>
            <a:r>
              <a:rPr lang="en-US" sz="1000" dirty="0"/>
              <a:t>Compute</a:t>
            </a:r>
          </a:p>
        </p:txBody>
      </p:sp>
      <p:sp>
        <p:nvSpPr>
          <p:cNvPr id="43" name="TextBox 42"/>
          <p:cNvSpPr txBox="1"/>
          <p:nvPr/>
        </p:nvSpPr>
        <p:spPr>
          <a:xfrm>
            <a:off x="2247466" y="2904723"/>
            <a:ext cx="771365" cy="307777"/>
          </a:xfrm>
          <a:prstGeom prst="rect">
            <a:avLst/>
          </a:prstGeom>
          <a:noFill/>
        </p:spPr>
        <p:txBody>
          <a:bodyPr wrap="none" rtlCol="0">
            <a:spAutoFit/>
          </a:bodyPr>
          <a:lstStyle/>
          <a:p>
            <a:pPr algn="ctr"/>
            <a:r>
              <a:rPr lang="en-US" sz="1400" b="1" dirty="0"/>
              <a:t>LC 922</a:t>
            </a:r>
          </a:p>
        </p:txBody>
      </p:sp>
      <p:grpSp>
        <p:nvGrpSpPr>
          <p:cNvPr id="44" name="Group 43"/>
          <p:cNvGrpSpPr/>
          <p:nvPr/>
        </p:nvGrpSpPr>
        <p:grpSpPr>
          <a:xfrm>
            <a:off x="5071278" y="2439249"/>
            <a:ext cx="1335087" cy="509163"/>
            <a:chOff x="6268641" y="5573321"/>
            <a:chExt cx="2176304" cy="541077"/>
          </a:xfrm>
        </p:grpSpPr>
        <p:pic>
          <p:nvPicPr>
            <p:cNvPr id="45" name="Picture 44">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6268641" y="5573321"/>
              <a:ext cx="2176304" cy="390997"/>
            </a:xfrm>
            <a:prstGeom prst="rect">
              <a:avLst/>
            </a:prstGeom>
          </p:spPr>
        </p:pic>
        <p:pic>
          <p:nvPicPr>
            <p:cNvPr id="46" name="Picture 45">
              <a:extLst>
                <a:ext uri="{FF2B5EF4-FFF2-40B4-BE49-F238E27FC236}">
                  <a16:creationId xmlns:a16="http://schemas.microsoft.com/office/drawing/2014/main" xmlns="" id="{C1113572-D6A7-48F2-BC4A-878567EF1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717" y="5603948"/>
              <a:ext cx="690180" cy="510450"/>
            </a:xfrm>
            <a:prstGeom prst="rect">
              <a:avLst/>
            </a:prstGeom>
          </p:spPr>
        </p:pic>
      </p:grpSp>
      <p:sp>
        <p:nvSpPr>
          <p:cNvPr id="47" name="TextBox 46"/>
          <p:cNvSpPr txBox="1"/>
          <p:nvPr/>
        </p:nvSpPr>
        <p:spPr>
          <a:xfrm>
            <a:off x="5342718" y="2902515"/>
            <a:ext cx="792205" cy="307777"/>
          </a:xfrm>
          <a:prstGeom prst="rect">
            <a:avLst/>
          </a:prstGeom>
          <a:noFill/>
        </p:spPr>
        <p:txBody>
          <a:bodyPr wrap="none" rtlCol="0">
            <a:spAutoFit/>
          </a:bodyPr>
          <a:lstStyle/>
          <a:p>
            <a:pPr algn="ctr"/>
            <a:r>
              <a:rPr lang="en-US" sz="1400" b="1" dirty="0"/>
              <a:t>AC 922</a:t>
            </a:r>
          </a:p>
        </p:txBody>
      </p:sp>
      <p:sp>
        <p:nvSpPr>
          <p:cNvPr id="48" name="TextBox 47"/>
          <p:cNvSpPr txBox="1"/>
          <p:nvPr/>
        </p:nvSpPr>
        <p:spPr>
          <a:xfrm>
            <a:off x="5213993" y="2131799"/>
            <a:ext cx="1126112" cy="246221"/>
          </a:xfrm>
          <a:prstGeom prst="rect">
            <a:avLst/>
          </a:prstGeom>
          <a:solidFill>
            <a:schemeClr val="accent1"/>
          </a:solidFill>
        </p:spPr>
        <p:txBody>
          <a:bodyPr wrap="square" lIns="0" rIns="0" rtlCol="0">
            <a:spAutoFit/>
          </a:bodyPr>
          <a:lstStyle/>
          <a:p>
            <a:pPr algn="ctr"/>
            <a:r>
              <a:rPr lang="en-US" sz="1000" dirty="0"/>
              <a:t>Compute</a:t>
            </a:r>
          </a:p>
        </p:txBody>
      </p:sp>
      <p:pic>
        <p:nvPicPr>
          <p:cNvPr id="49" name="Picture 48">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98980" y="2454665"/>
            <a:ext cx="1526433" cy="367934"/>
          </a:xfrm>
          <a:prstGeom prst="rect">
            <a:avLst/>
          </a:prstGeom>
        </p:spPr>
      </p:pic>
      <p:pic>
        <p:nvPicPr>
          <p:cNvPr id="50" name="Picture 49">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1823505" y="2454665"/>
            <a:ext cx="1526433" cy="367934"/>
          </a:xfrm>
          <a:prstGeom prst="rect">
            <a:avLst/>
          </a:prstGeom>
        </p:spPr>
      </p:pic>
      <p:pic>
        <p:nvPicPr>
          <p:cNvPr id="51" name="Picture 50">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3454648" y="2454665"/>
            <a:ext cx="1526433" cy="367934"/>
          </a:xfrm>
          <a:prstGeom prst="rect">
            <a:avLst/>
          </a:prstGeom>
        </p:spPr>
      </p:pic>
      <p:sp>
        <p:nvSpPr>
          <p:cNvPr id="56" name="TextBox 55"/>
          <p:cNvSpPr txBox="1"/>
          <p:nvPr/>
        </p:nvSpPr>
        <p:spPr>
          <a:xfrm>
            <a:off x="578787" y="2902514"/>
            <a:ext cx="771365" cy="307777"/>
          </a:xfrm>
          <a:prstGeom prst="rect">
            <a:avLst/>
          </a:prstGeom>
          <a:noFill/>
        </p:spPr>
        <p:txBody>
          <a:bodyPr wrap="none" rtlCol="0">
            <a:spAutoFit/>
          </a:bodyPr>
          <a:lstStyle/>
          <a:p>
            <a:pPr algn="ctr"/>
            <a:r>
              <a:rPr lang="en-US" sz="1400" b="1" dirty="0"/>
              <a:t>LC 922</a:t>
            </a:r>
          </a:p>
        </p:txBody>
      </p:sp>
      <p:sp>
        <p:nvSpPr>
          <p:cNvPr id="57" name="TextBox 56"/>
          <p:cNvSpPr txBox="1"/>
          <p:nvPr/>
        </p:nvSpPr>
        <p:spPr>
          <a:xfrm>
            <a:off x="3846445" y="2926779"/>
            <a:ext cx="771365" cy="307777"/>
          </a:xfrm>
          <a:prstGeom prst="rect">
            <a:avLst/>
          </a:prstGeom>
          <a:noFill/>
        </p:spPr>
        <p:txBody>
          <a:bodyPr wrap="none" rtlCol="0">
            <a:spAutoFit/>
          </a:bodyPr>
          <a:lstStyle/>
          <a:p>
            <a:pPr algn="ctr"/>
            <a:r>
              <a:rPr lang="en-US" sz="1400" b="1" dirty="0"/>
              <a:t>LC 922</a:t>
            </a:r>
          </a:p>
        </p:txBody>
      </p:sp>
      <p:sp>
        <p:nvSpPr>
          <p:cNvPr id="58" name="TextBox 57"/>
          <p:cNvSpPr txBox="1"/>
          <p:nvPr/>
        </p:nvSpPr>
        <p:spPr>
          <a:xfrm>
            <a:off x="4321434" y="3454688"/>
            <a:ext cx="771365" cy="307777"/>
          </a:xfrm>
          <a:prstGeom prst="rect">
            <a:avLst/>
          </a:prstGeom>
          <a:noFill/>
        </p:spPr>
        <p:txBody>
          <a:bodyPr wrap="none" rtlCol="0">
            <a:spAutoFit/>
          </a:bodyPr>
          <a:lstStyle/>
          <a:p>
            <a:pPr algn="ctr"/>
            <a:r>
              <a:rPr lang="en-US" sz="1400" b="1" dirty="0"/>
              <a:t>LC 922</a:t>
            </a:r>
          </a:p>
        </p:txBody>
      </p:sp>
      <p:pic>
        <p:nvPicPr>
          <p:cNvPr id="59" name="Picture 58">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2325957" y="3773258"/>
            <a:ext cx="1526433" cy="367934"/>
          </a:xfrm>
          <a:prstGeom prst="rect">
            <a:avLst/>
          </a:prstGeom>
        </p:spPr>
      </p:pic>
      <p:pic>
        <p:nvPicPr>
          <p:cNvPr id="60" name="Picture 59">
            <a:extLst>
              <a:ext uri="{FF2B5EF4-FFF2-40B4-BE49-F238E27FC236}">
                <a16:creationId xmlns:a16="http://schemas.microsoft.com/office/drawing/2014/main" xmlns="" id="{0FFE3C39-B21F-4B82-9881-C4132E89B6D6}"/>
              </a:ext>
            </a:extLst>
          </p:cNvPr>
          <p:cNvPicPr>
            <a:picLocks noChangeAspect="1"/>
          </p:cNvPicPr>
          <p:nvPr/>
        </p:nvPicPr>
        <p:blipFill>
          <a:blip r:embed="rId3"/>
          <a:stretch>
            <a:fillRect/>
          </a:stretch>
        </p:blipFill>
        <p:spPr>
          <a:xfrm>
            <a:off x="3950482" y="3773258"/>
            <a:ext cx="1526433" cy="367934"/>
          </a:xfrm>
          <a:prstGeom prst="rect">
            <a:avLst/>
          </a:prstGeom>
        </p:spPr>
      </p:pic>
      <p:sp>
        <p:nvSpPr>
          <p:cNvPr id="61" name="TextBox 60"/>
          <p:cNvSpPr txBox="1"/>
          <p:nvPr/>
        </p:nvSpPr>
        <p:spPr>
          <a:xfrm>
            <a:off x="2745520" y="3452479"/>
            <a:ext cx="771365" cy="307777"/>
          </a:xfrm>
          <a:prstGeom prst="rect">
            <a:avLst/>
          </a:prstGeom>
          <a:noFill/>
        </p:spPr>
        <p:txBody>
          <a:bodyPr wrap="none" rtlCol="0">
            <a:spAutoFit/>
          </a:bodyPr>
          <a:lstStyle/>
          <a:p>
            <a:pPr algn="ctr"/>
            <a:r>
              <a:rPr lang="en-US" sz="1400" b="1" dirty="0"/>
              <a:t>LC 922</a:t>
            </a:r>
          </a:p>
        </p:txBody>
      </p:sp>
    </p:spTree>
    <p:extLst>
      <p:ext uri="{BB962C8B-B14F-4D97-AF65-F5344CB8AC3E}">
        <p14:creationId xmlns:p14="http://schemas.microsoft.com/office/powerpoint/2010/main" val="46681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0078" y="2340918"/>
            <a:ext cx="4463845" cy="461665"/>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Licensing</a:t>
            </a:r>
          </a:p>
        </p:txBody>
      </p:sp>
    </p:spTree>
    <p:extLst>
      <p:ext uri="{BB962C8B-B14F-4D97-AF65-F5344CB8AC3E}">
        <p14:creationId xmlns:p14="http://schemas.microsoft.com/office/powerpoint/2010/main" val="13899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3EB18-4026-43B8-AAA3-5171E0F66A01}"/>
              </a:ext>
            </a:extLst>
          </p:cNvPr>
          <p:cNvSpPr>
            <a:spLocks noGrp="1"/>
          </p:cNvSpPr>
          <p:nvPr>
            <p:ph type="title"/>
          </p:nvPr>
        </p:nvSpPr>
        <p:spPr>
          <a:xfrm>
            <a:off x="228600" y="201168"/>
            <a:ext cx="8121770" cy="381000"/>
          </a:xfrm>
        </p:spPr>
        <p:txBody>
          <a:bodyPr/>
          <a:lstStyle/>
          <a:p>
            <a:r>
              <a:rPr lang="sl-SI" dirty="0"/>
              <a:t>Licensing - IBM Watson Studio Local is a </a:t>
            </a:r>
            <a:r>
              <a:rPr lang="en-US" dirty="0"/>
              <a:t>M</a:t>
            </a:r>
            <a:r>
              <a:rPr lang="sl-SI" dirty="0"/>
              <a:t>odular </a:t>
            </a:r>
            <a:r>
              <a:rPr lang="en-US" dirty="0"/>
              <a:t>S</a:t>
            </a:r>
            <a:r>
              <a:rPr lang="sl-SI" dirty="0"/>
              <a:t>olution</a:t>
            </a:r>
          </a:p>
        </p:txBody>
      </p:sp>
      <p:sp>
        <p:nvSpPr>
          <p:cNvPr id="8" name="Rectangle: Rounded Corners 7">
            <a:extLst>
              <a:ext uri="{FF2B5EF4-FFF2-40B4-BE49-F238E27FC236}">
                <a16:creationId xmlns:a16="http://schemas.microsoft.com/office/drawing/2014/main" xmlns="" id="{9AA04D03-CB00-4D1C-BCEE-D251EB07B6BB}"/>
              </a:ext>
            </a:extLst>
          </p:cNvPr>
          <p:cNvSpPr/>
          <p:nvPr/>
        </p:nvSpPr>
        <p:spPr>
          <a:xfrm>
            <a:off x="1485870" y="2806428"/>
            <a:ext cx="3732783" cy="117520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b="1" dirty="0">
                <a:solidFill>
                  <a:schemeClr val="accent6"/>
                </a:solidFill>
                <a:latin typeface="Arial"/>
                <a:cs typeface="Arial"/>
              </a:rPr>
              <a:t>IBM </a:t>
            </a:r>
            <a:r>
              <a:rPr lang="en-US" sz="1200" b="1" dirty="0">
                <a:solidFill>
                  <a:schemeClr val="accent6"/>
                </a:solidFill>
                <a:latin typeface="Arial"/>
                <a:cs typeface="Arial"/>
              </a:rPr>
              <a:t>Watson Studio Local </a:t>
            </a:r>
            <a:r>
              <a:rPr lang="sl-SI" sz="1200" b="1" dirty="0">
                <a:solidFill>
                  <a:schemeClr val="accent6"/>
                </a:solidFill>
                <a:latin typeface="Arial"/>
                <a:cs typeface="Arial"/>
              </a:rPr>
              <a:t>Base</a:t>
            </a:r>
          </a:p>
          <a:p>
            <a:pPr algn="ctr"/>
            <a:r>
              <a:rPr lang="sl-SI" sz="1200" i="1" dirty="0">
                <a:solidFill>
                  <a:schemeClr val="accent6"/>
                </a:solidFill>
                <a:latin typeface="Arial"/>
                <a:cs typeface="Arial"/>
              </a:rPr>
              <a:t>AU</a:t>
            </a:r>
          </a:p>
        </p:txBody>
      </p:sp>
      <p:sp>
        <p:nvSpPr>
          <p:cNvPr id="9" name="Rectangle: Rounded Corners 8">
            <a:extLst>
              <a:ext uri="{FF2B5EF4-FFF2-40B4-BE49-F238E27FC236}">
                <a16:creationId xmlns:a16="http://schemas.microsoft.com/office/drawing/2014/main" xmlns="" id="{C7F3D656-DBBF-4553-BBB2-6C0D79A6DB2A}"/>
              </a:ext>
            </a:extLst>
          </p:cNvPr>
          <p:cNvSpPr/>
          <p:nvPr/>
        </p:nvSpPr>
        <p:spPr>
          <a:xfrm>
            <a:off x="1485870" y="1511063"/>
            <a:ext cx="1847920" cy="1175202"/>
          </a:xfrm>
          <a:prstGeom prst="roundRect">
            <a:avLst/>
          </a:prstGeom>
          <a:solidFill>
            <a:schemeClr val="accent3">
              <a:lumMod val="20000"/>
              <a:lumOff val="8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b="1" dirty="0">
                <a:solidFill>
                  <a:schemeClr val="accent3">
                    <a:lumMod val="75000"/>
                  </a:schemeClr>
                </a:solidFill>
                <a:latin typeface="Arial"/>
                <a:cs typeface="Arial"/>
              </a:rPr>
              <a:t>IBM SPSS Modeler for WSL</a:t>
            </a:r>
          </a:p>
          <a:p>
            <a:pPr algn="ctr"/>
            <a:r>
              <a:rPr lang="sl-SI" sz="1200" i="1" dirty="0">
                <a:solidFill>
                  <a:schemeClr val="accent3">
                    <a:lumMod val="75000"/>
                  </a:schemeClr>
                </a:solidFill>
                <a:latin typeface="Arial"/>
                <a:cs typeface="Arial"/>
              </a:rPr>
              <a:t>AU + VPC</a:t>
            </a:r>
          </a:p>
        </p:txBody>
      </p:sp>
      <p:sp>
        <p:nvSpPr>
          <p:cNvPr id="10" name="Rectangle: Rounded Corners 9">
            <a:extLst>
              <a:ext uri="{FF2B5EF4-FFF2-40B4-BE49-F238E27FC236}">
                <a16:creationId xmlns:a16="http://schemas.microsoft.com/office/drawing/2014/main" xmlns="" id="{17A61F99-CC60-41D8-A874-EDB13F5F082D}"/>
              </a:ext>
            </a:extLst>
          </p:cNvPr>
          <p:cNvSpPr/>
          <p:nvPr/>
        </p:nvSpPr>
        <p:spPr>
          <a:xfrm>
            <a:off x="3623043" y="1511063"/>
            <a:ext cx="1847920" cy="1175202"/>
          </a:xfrm>
          <a:prstGeom prst="roundRect">
            <a:avLst/>
          </a:prstGeom>
          <a:solidFill>
            <a:schemeClr val="accent3">
              <a:lumMod val="20000"/>
              <a:lumOff val="8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b="1" dirty="0">
                <a:solidFill>
                  <a:schemeClr val="accent3">
                    <a:lumMod val="75000"/>
                  </a:schemeClr>
                </a:solidFill>
                <a:latin typeface="Arial"/>
                <a:cs typeface="Arial"/>
              </a:rPr>
              <a:t>IBM Decision Optimization for WSL</a:t>
            </a:r>
          </a:p>
          <a:p>
            <a:pPr algn="ctr"/>
            <a:r>
              <a:rPr lang="sl-SI" sz="1200" i="1" dirty="0">
                <a:solidFill>
                  <a:schemeClr val="accent3">
                    <a:lumMod val="75000"/>
                  </a:schemeClr>
                </a:solidFill>
                <a:latin typeface="Arial"/>
                <a:cs typeface="Arial"/>
              </a:rPr>
              <a:t>AU + VPC</a:t>
            </a:r>
          </a:p>
        </p:txBody>
      </p:sp>
      <p:sp>
        <p:nvSpPr>
          <p:cNvPr id="11" name="Rectangle: Rounded Corners 10">
            <a:extLst>
              <a:ext uri="{FF2B5EF4-FFF2-40B4-BE49-F238E27FC236}">
                <a16:creationId xmlns:a16="http://schemas.microsoft.com/office/drawing/2014/main" xmlns="" id="{A452A89C-C287-4EDC-BA67-8F4CF733839A}"/>
              </a:ext>
            </a:extLst>
          </p:cNvPr>
          <p:cNvSpPr/>
          <p:nvPr/>
        </p:nvSpPr>
        <p:spPr>
          <a:xfrm>
            <a:off x="5470963" y="2806428"/>
            <a:ext cx="2269058" cy="1175202"/>
          </a:xfrm>
          <a:prstGeom prst="roundRect">
            <a:avLst/>
          </a:prstGeom>
          <a:solidFill>
            <a:schemeClr val="accent3">
              <a:lumMod val="20000"/>
              <a:lumOff val="8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b="1" dirty="0">
                <a:solidFill>
                  <a:schemeClr val="accent3">
                    <a:lumMod val="75000"/>
                  </a:schemeClr>
                </a:solidFill>
                <a:latin typeface="Arial"/>
                <a:cs typeface="Arial"/>
              </a:rPr>
              <a:t>IBM </a:t>
            </a:r>
            <a:r>
              <a:rPr lang="en-US" sz="1200" b="1" dirty="0">
                <a:solidFill>
                  <a:schemeClr val="accent3">
                    <a:lumMod val="75000"/>
                  </a:schemeClr>
                </a:solidFill>
                <a:latin typeface="Arial"/>
                <a:cs typeface="Arial"/>
              </a:rPr>
              <a:t>Watson</a:t>
            </a:r>
            <a:br>
              <a:rPr lang="en-US" sz="1200" b="1" dirty="0">
                <a:solidFill>
                  <a:schemeClr val="accent3">
                    <a:lumMod val="75000"/>
                  </a:schemeClr>
                </a:solidFill>
                <a:latin typeface="Arial"/>
                <a:cs typeface="Arial"/>
              </a:rPr>
            </a:br>
            <a:r>
              <a:rPr lang="en-US" sz="1200" b="1" dirty="0">
                <a:solidFill>
                  <a:schemeClr val="accent3">
                    <a:lumMod val="75000"/>
                  </a:schemeClr>
                </a:solidFill>
                <a:latin typeface="Arial"/>
                <a:cs typeface="Arial"/>
              </a:rPr>
              <a:t>Machine Learning</a:t>
            </a:r>
            <a:endParaRPr lang="sl-SI" sz="1200" b="1" dirty="0">
              <a:solidFill>
                <a:schemeClr val="accent3">
                  <a:lumMod val="75000"/>
                </a:schemeClr>
              </a:solidFill>
              <a:latin typeface="Arial"/>
              <a:cs typeface="Arial"/>
            </a:endParaRPr>
          </a:p>
          <a:p>
            <a:pPr algn="ctr"/>
            <a:r>
              <a:rPr lang="sl-SI" sz="1200" i="1" dirty="0">
                <a:solidFill>
                  <a:schemeClr val="accent3">
                    <a:lumMod val="75000"/>
                  </a:schemeClr>
                </a:solidFill>
                <a:latin typeface="Arial"/>
                <a:cs typeface="Arial"/>
              </a:rPr>
              <a:t>VPC</a:t>
            </a:r>
          </a:p>
        </p:txBody>
      </p:sp>
      <p:sp>
        <p:nvSpPr>
          <p:cNvPr id="13" name="Rectangle: Rounded Corners 12">
            <a:extLst>
              <a:ext uri="{FF2B5EF4-FFF2-40B4-BE49-F238E27FC236}">
                <a16:creationId xmlns:a16="http://schemas.microsoft.com/office/drawing/2014/main" xmlns="" id="{5ABFC4EC-9D91-4279-9A20-9330961A5F72}"/>
              </a:ext>
            </a:extLst>
          </p:cNvPr>
          <p:cNvSpPr/>
          <p:nvPr/>
        </p:nvSpPr>
        <p:spPr>
          <a:xfrm>
            <a:off x="5741225" y="1511060"/>
            <a:ext cx="1998796" cy="1175202"/>
          </a:xfrm>
          <a:prstGeom prst="roundRect">
            <a:avLst/>
          </a:prstGeom>
          <a:solidFill>
            <a:schemeClr val="accent3">
              <a:lumMod val="20000"/>
              <a:lumOff val="8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b="1" dirty="0">
                <a:solidFill>
                  <a:schemeClr val="accent3">
                    <a:lumMod val="75000"/>
                  </a:schemeClr>
                </a:solidFill>
                <a:latin typeface="Arial"/>
                <a:cs typeface="Arial"/>
              </a:rPr>
              <a:t>IBM Watson Explorer</a:t>
            </a:r>
            <a:r>
              <a:rPr lang="en-US" sz="1200" b="1" dirty="0">
                <a:solidFill>
                  <a:schemeClr val="accent3">
                    <a:lumMod val="75000"/>
                  </a:schemeClr>
                </a:solidFill>
                <a:latin typeface="Arial"/>
                <a:cs typeface="Arial"/>
              </a:rPr>
              <a:t/>
            </a:r>
            <a:br>
              <a:rPr lang="en-US" sz="1200" b="1" dirty="0">
                <a:solidFill>
                  <a:schemeClr val="accent3">
                    <a:lumMod val="75000"/>
                  </a:schemeClr>
                </a:solidFill>
                <a:latin typeface="Arial"/>
                <a:cs typeface="Arial"/>
              </a:rPr>
            </a:br>
            <a:r>
              <a:rPr lang="sl-SI" sz="1200" b="1" dirty="0">
                <a:solidFill>
                  <a:schemeClr val="accent3">
                    <a:lumMod val="75000"/>
                  </a:schemeClr>
                </a:solidFill>
                <a:latin typeface="Arial"/>
                <a:cs typeface="Arial"/>
              </a:rPr>
              <a:t>for WSL</a:t>
            </a:r>
          </a:p>
          <a:p>
            <a:pPr algn="ctr"/>
            <a:r>
              <a:rPr lang="sl-SI" sz="1200" i="1" dirty="0">
                <a:solidFill>
                  <a:schemeClr val="accent3">
                    <a:lumMod val="75000"/>
                  </a:schemeClr>
                </a:solidFill>
                <a:latin typeface="Arial"/>
                <a:cs typeface="Arial"/>
              </a:rPr>
              <a:t>AU + VPC</a:t>
            </a:r>
          </a:p>
        </p:txBody>
      </p:sp>
      <p:cxnSp>
        <p:nvCxnSpPr>
          <p:cNvPr id="12" name="Straight Connector 11">
            <a:extLst>
              <a:ext uri="{FF2B5EF4-FFF2-40B4-BE49-F238E27FC236}">
                <a16:creationId xmlns:a16="http://schemas.microsoft.com/office/drawing/2014/main" xmlns="" id="{7C22895B-0AB2-4C76-9498-8F48E30E702E}"/>
              </a:ext>
            </a:extLst>
          </p:cNvPr>
          <p:cNvCxnSpPr/>
          <p:nvPr/>
        </p:nvCxnSpPr>
        <p:spPr>
          <a:xfrm flipV="1">
            <a:off x="819509" y="2743724"/>
            <a:ext cx="7530861" cy="3"/>
          </a:xfrm>
          <a:prstGeom prst="line">
            <a:avLst/>
          </a:prstGeom>
          <a:ln w="19050">
            <a:solidFill>
              <a:schemeClr val="tx2">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44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C4D09-DFD9-2248-BB27-2263A401A338}"/>
              </a:ext>
            </a:extLst>
          </p:cNvPr>
          <p:cNvSpPr>
            <a:spLocks noGrp="1"/>
          </p:cNvSpPr>
          <p:nvPr>
            <p:ph type="title"/>
          </p:nvPr>
        </p:nvSpPr>
        <p:spPr>
          <a:xfrm>
            <a:off x="228600" y="201168"/>
            <a:ext cx="4579652" cy="381000"/>
          </a:xfrm>
        </p:spPr>
        <p:txBody>
          <a:bodyPr/>
          <a:lstStyle/>
          <a:p>
            <a:r>
              <a:rPr lang="en-US" dirty="0"/>
              <a:t>Watson Studio Local Pricing</a:t>
            </a:r>
          </a:p>
        </p:txBody>
      </p:sp>
      <p:sp>
        <p:nvSpPr>
          <p:cNvPr id="27" name="Text Placeholder 4">
            <a:extLst>
              <a:ext uri="{FF2B5EF4-FFF2-40B4-BE49-F238E27FC236}">
                <a16:creationId xmlns:a16="http://schemas.microsoft.com/office/drawing/2014/main" xmlns="" id="{433D9AD2-D20B-6F40-B192-57E5D6C14A3F}"/>
              </a:ext>
            </a:extLst>
          </p:cNvPr>
          <p:cNvSpPr txBox="1">
            <a:spLocks/>
          </p:cNvSpPr>
          <p:nvPr/>
        </p:nvSpPr>
        <p:spPr>
          <a:xfrm>
            <a:off x="4806021" y="1081614"/>
            <a:ext cx="4114800" cy="1085679"/>
          </a:xfrm>
          <a:prstGeom prst="rect">
            <a:avLst/>
          </a:prstGeom>
        </p:spPr>
        <p:txBody>
          <a:bodyPr vert="horz" lIns="0" tIns="0" rIns="0" bIns="0" rtlCol="0">
            <a:noAutofit/>
          </a:bodyPr>
          <a:lstStyle>
            <a:lvl1pPr marL="0" indent="0" algn="l" defTabSz="457189"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1100"/>
              </a:spcBef>
              <a:spcAft>
                <a:spcPts val="0"/>
              </a:spcAft>
              <a:buClrTx/>
              <a:buSzTx/>
              <a:buFont typeface="Arial"/>
              <a:buNone/>
              <a:tabLst/>
              <a:defRPr/>
            </a:pPr>
            <a:r>
              <a:rPr kumimoji="0" lang="en-US" sz="1600" b="1" i="0" u="sng" strike="noStrike" kern="1200" cap="none" spc="0" normalizeH="0" baseline="0" noProof="0" dirty="0">
                <a:ln>
                  <a:noFill/>
                </a:ln>
                <a:solidFill>
                  <a:srgbClr val="000000"/>
                </a:solidFill>
                <a:effectLst/>
                <a:uLnTx/>
                <a:uFillTx/>
                <a:cs typeface="Arial" charset="0"/>
              </a:rPr>
              <a:t>Server</a:t>
            </a:r>
            <a:endParaRPr kumimoji="0" lang="en-US" sz="1600" b="0" i="0" u="sng" strike="noStrike" kern="1200" cap="none" spc="0" normalizeH="0" baseline="0" noProof="0" dirty="0">
              <a:ln>
                <a:noFill/>
              </a:ln>
              <a:solidFill>
                <a:srgbClr val="000000"/>
              </a:solidFill>
              <a:effectLst/>
              <a:uLnTx/>
              <a:uFillTx/>
              <a:cs typeface="Arial" charset="0"/>
            </a:endParaRPr>
          </a:p>
          <a:p>
            <a:pPr marL="0" marR="0" lvl="0" indent="0" algn="l" defTabSz="457189" rtl="0" eaLnBrk="1" fontAlgn="auto" latinLnBrk="0" hangingPunct="1">
              <a:lnSpc>
                <a:spcPct val="100000"/>
              </a:lnSpc>
              <a:spcBef>
                <a:spcPts val="1100"/>
              </a:spcBef>
              <a:spcAft>
                <a:spcPts val="0"/>
              </a:spcAft>
              <a:buClrTx/>
              <a:buSzTx/>
              <a:buFont typeface="Arial"/>
              <a:buNone/>
              <a:tabLst/>
              <a:defRPr/>
            </a:pPr>
            <a:r>
              <a:rPr kumimoji="0" lang="en-US" sz="1600" b="1" i="0" u="none" strike="noStrike" kern="1200" cap="none" spc="0" normalizeH="0" baseline="0" noProof="0" dirty="0">
                <a:ln>
                  <a:noFill/>
                </a:ln>
                <a:solidFill>
                  <a:srgbClr val="000000"/>
                </a:solidFill>
                <a:effectLst/>
                <a:uLnTx/>
                <a:uFillTx/>
                <a:cs typeface="Arial" charset="0"/>
              </a:rPr>
              <a:t>Watson Machine Learning –</a:t>
            </a:r>
            <a:br>
              <a:rPr kumimoji="0" lang="en-US" sz="1600" b="1" i="0" u="none" strike="noStrike" kern="1200" cap="none" spc="0" normalizeH="0" baseline="0" noProof="0" dirty="0">
                <a:ln>
                  <a:noFill/>
                </a:ln>
                <a:solidFill>
                  <a:srgbClr val="000000"/>
                </a:solidFill>
                <a:effectLst/>
                <a:uLnTx/>
                <a:uFillTx/>
                <a:cs typeface="Arial" charset="0"/>
              </a:rPr>
            </a:br>
            <a:r>
              <a:rPr kumimoji="0" lang="en-US" sz="1600" b="1" i="0" u="none" strike="noStrike" kern="1200" cap="none" spc="0" normalizeH="0" baseline="0" noProof="0" dirty="0">
                <a:ln>
                  <a:noFill/>
                </a:ln>
                <a:solidFill>
                  <a:srgbClr val="000000"/>
                </a:solidFill>
                <a:effectLst/>
                <a:uLnTx/>
                <a:uFillTx/>
                <a:cs typeface="Arial" charset="0"/>
              </a:rPr>
              <a:t>Virtual Processor Core (VPC)</a:t>
            </a:r>
          </a:p>
          <a:p>
            <a:pPr marL="0" marR="0" lvl="0" indent="0" algn="l" defTabSz="457189" rtl="0" eaLnBrk="1" fontAlgn="auto" latinLnBrk="0" hangingPunct="1">
              <a:lnSpc>
                <a:spcPct val="100000"/>
              </a:lnSpc>
              <a:spcBef>
                <a:spcPts val="1100"/>
              </a:spcBef>
              <a:spcAft>
                <a:spcPts val="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cs typeface="Arial" charset="0"/>
            </a:endParaRPr>
          </a:p>
        </p:txBody>
      </p:sp>
      <p:sp>
        <p:nvSpPr>
          <p:cNvPr id="28" name="Text Placeholder 6">
            <a:extLst>
              <a:ext uri="{FF2B5EF4-FFF2-40B4-BE49-F238E27FC236}">
                <a16:creationId xmlns:a16="http://schemas.microsoft.com/office/drawing/2014/main" xmlns="" id="{C8A8DBC4-281E-8D43-BB2F-E07780BD155E}"/>
              </a:ext>
            </a:extLst>
          </p:cNvPr>
          <p:cNvSpPr txBox="1">
            <a:spLocks/>
          </p:cNvSpPr>
          <p:nvPr/>
        </p:nvSpPr>
        <p:spPr>
          <a:xfrm>
            <a:off x="228600" y="1081029"/>
            <a:ext cx="3860800" cy="623890"/>
          </a:xfrm>
          <a:prstGeom prst="rect">
            <a:avLst/>
          </a:prstGeom>
        </p:spPr>
        <p:txBody>
          <a:bodyPr vert="horz" lIns="0" tIns="0" rIns="0" bIns="0" rtlCol="0">
            <a:noAutofit/>
          </a:bodyPr>
          <a:lstStyle>
            <a:lvl1pPr marL="0" indent="0" algn="l" defTabSz="457189"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1100"/>
              </a:spcBef>
              <a:spcAft>
                <a:spcPts val="0"/>
              </a:spcAft>
              <a:buClrTx/>
              <a:buSzTx/>
              <a:buFont typeface="Arial"/>
              <a:buNone/>
              <a:tabLst/>
              <a:defRPr/>
            </a:pPr>
            <a:r>
              <a:rPr kumimoji="0" lang="en-US" sz="1600" b="1" i="0" u="sng" strike="noStrike" kern="1200" cap="none" spc="0" normalizeH="0" baseline="0" noProof="0" dirty="0">
                <a:ln>
                  <a:noFill/>
                </a:ln>
                <a:solidFill>
                  <a:srgbClr val="000000"/>
                </a:solidFill>
                <a:effectLst/>
                <a:uLnTx/>
                <a:uFillTx/>
              </a:rPr>
              <a:t>User</a:t>
            </a:r>
            <a:endParaRPr kumimoji="0" lang="en-US" sz="1600" b="0" i="0" u="sng" strike="noStrike" kern="1200" cap="none" spc="0" normalizeH="0" baseline="0" noProof="0" dirty="0">
              <a:ln>
                <a:noFill/>
              </a:ln>
              <a:solidFill>
                <a:srgbClr val="000000"/>
              </a:solidFill>
              <a:effectLst/>
              <a:uLnTx/>
              <a:uFillTx/>
            </a:endParaRPr>
          </a:p>
          <a:p>
            <a:pPr marL="0" marR="0" lvl="0" indent="0" algn="l" defTabSz="457189" rtl="0" eaLnBrk="1" fontAlgn="auto" latinLnBrk="0" hangingPunct="1">
              <a:lnSpc>
                <a:spcPct val="100000"/>
              </a:lnSpc>
              <a:spcBef>
                <a:spcPts val="1100"/>
              </a:spcBef>
              <a:spcAft>
                <a:spcPts val="0"/>
              </a:spcAft>
              <a:buClrTx/>
              <a:buSzTx/>
              <a:buFont typeface="Arial"/>
              <a:buNone/>
              <a:tabLst/>
              <a:defRPr/>
            </a:pPr>
            <a:r>
              <a:rPr kumimoji="0" lang="fr-FR" sz="1600" b="1" i="0" u="none" strike="noStrike" kern="1200" cap="none" spc="0" normalizeH="0" baseline="0" noProof="0" dirty="0">
                <a:ln>
                  <a:noFill/>
                </a:ln>
                <a:solidFill>
                  <a:srgbClr val="000000"/>
                </a:solidFill>
                <a:effectLst/>
                <a:uLnTx/>
                <a:uFillTx/>
              </a:rPr>
              <a:t>Watson Studio Local </a:t>
            </a:r>
            <a:r>
              <a:rPr kumimoji="0" lang="mr-IN" sz="1600" b="1" i="0" u="none" strike="noStrike" kern="1200" cap="none" spc="0" normalizeH="0" baseline="0" noProof="0" dirty="0">
                <a:ln>
                  <a:noFill/>
                </a:ln>
                <a:solidFill>
                  <a:srgbClr val="000000"/>
                </a:solidFill>
                <a:effectLst/>
                <a:uLnTx/>
                <a:uFillTx/>
              </a:rPr>
              <a:t>–</a:t>
            </a:r>
            <a:r>
              <a:rPr lang="fr-FR" b="1" dirty="0">
                <a:solidFill>
                  <a:srgbClr val="000000"/>
                </a:solidFill>
              </a:rPr>
              <a:t/>
            </a:r>
            <a:br>
              <a:rPr lang="fr-FR" b="1" dirty="0">
                <a:solidFill>
                  <a:srgbClr val="000000"/>
                </a:solidFill>
              </a:rPr>
            </a:br>
            <a:r>
              <a:rPr kumimoji="0" lang="en-US" sz="1600" b="1" i="0" u="none" strike="noStrike" kern="1200" cap="none" spc="0" normalizeH="0" baseline="0" noProof="0" dirty="0">
                <a:ln>
                  <a:noFill/>
                </a:ln>
                <a:solidFill>
                  <a:srgbClr val="000000"/>
                </a:solidFill>
                <a:effectLst/>
                <a:uLnTx/>
                <a:uFillTx/>
              </a:rPr>
              <a:t>Authorized</a:t>
            </a:r>
            <a:r>
              <a:rPr kumimoji="0" lang="fr-FR" sz="1600" b="1" i="0" u="none" strike="noStrike" kern="1200" cap="none" spc="0" normalizeH="0" baseline="0" noProof="0" dirty="0">
                <a:ln>
                  <a:noFill/>
                </a:ln>
                <a:solidFill>
                  <a:srgbClr val="000000"/>
                </a:solidFill>
                <a:effectLst/>
                <a:uLnTx/>
                <a:uFillTx/>
              </a:rPr>
              <a:t> User (AU)</a:t>
            </a:r>
            <a:endParaRPr kumimoji="0" lang="fr-FR" sz="1600" b="0" i="0" u="none" strike="noStrike" kern="1200" cap="none" spc="0" normalizeH="0" baseline="0" noProof="0" dirty="0">
              <a:ln>
                <a:noFill/>
              </a:ln>
              <a:solidFill>
                <a:srgbClr val="000000"/>
              </a:solidFill>
              <a:effectLst/>
              <a:uLnTx/>
              <a:uFillTx/>
            </a:endParaRPr>
          </a:p>
          <a:p>
            <a:pPr marL="0" marR="0" lvl="0" indent="0" algn="l" defTabSz="457189" rtl="0" eaLnBrk="1" fontAlgn="auto" latinLnBrk="0" hangingPunct="1">
              <a:lnSpc>
                <a:spcPct val="100000"/>
              </a:lnSpc>
              <a:spcBef>
                <a:spcPts val="1100"/>
              </a:spcBef>
              <a:spcAft>
                <a:spcPts val="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endParaRPr>
          </a:p>
          <a:p>
            <a:pPr marL="0" marR="0" lvl="0" indent="0" algn="l" defTabSz="457189" rtl="0" eaLnBrk="1" fontAlgn="auto" latinLnBrk="0" hangingPunct="1">
              <a:lnSpc>
                <a:spcPct val="100000"/>
              </a:lnSpc>
              <a:spcBef>
                <a:spcPts val="11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endParaRPr>
          </a:p>
        </p:txBody>
      </p:sp>
      <p:graphicFrame>
        <p:nvGraphicFramePr>
          <p:cNvPr id="29" name="Table 28"/>
          <p:cNvGraphicFramePr>
            <a:graphicFrameLocks noGrp="1"/>
          </p:cNvGraphicFramePr>
          <p:nvPr>
            <p:extLst>
              <p:ext uri="{D42A27DB-BD31-4B8C-83A1-F6EECF244321}">
                <p14:modId xmlns:p14="http://schemas.microsoft.com/office/powerpoint/2010/main" val="1829933385"/>
              </p:ext>
            </p:extLst>
          </p:nvPr>
        </p:nvGraphicFramePr>
        <p:xfrm>
          <a:off x="235870" y="2177366"/>
          <a:ext cx="3860800" cy="1101090"/>
        </p:xfrm>
        <a:graphic>
          <a:graphicData uri="http://schemas.openxmlformats.org/drawingml/2006/table">
            <a:tbl>
              <a:tblPr/>
              <a:tblGrid>
                <a:gridCol w="1232210">
                  <a:extLst>
                    <a:ext uri="{9D8B030D-6E8A-4147-A177-3AD203B41FA5}">
                      <a16:colId xmlns:a16="http://schemas.microsoft.com/office/drawing/2014/main" xmlns="" val="20000"/>
                    </a:ext>
                  </a:extLst>
                </a:gridCol>
                <a:gridCol w="1427356">
                  <a:extLst>
                    <a:ext uri="{9D8B030D-6E8A-4147-A177-3AD203B41FA5}">
                      <a16:colId xmlns:a16="http://schemas.microsoft.com/office/drawing/2014/main" xmlns="" val="20001"/>
                    </a:ext>
                  </a:extLst>
                </a:gridCol>
                <a:gridCol w="1201234">
                  <a:extLst>
                    <a:ext uri="{9D8B030D-6E8A-4147-A177-3AD203B41FA5}">
                      <a16:colId xmlns:a16="http://schemas.microsoft.com/office/drawing/2014/main" xmlns="" val="20002"/>
                    </a:ext>
                  </a:extLst>
                </a:gridCol>
              </a:tblGrid>
              <a:tr h="441960">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l" fontAlgn="b"/>
                      <a:endParaRPr lang="en-US" sz="1400" b="0"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marL="0" marR="0" indent="0" algn="ctr" defTabSz="457189"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Monthly</a:t>
                      </a:r>
                      <a:br>
                        <a:rPr lang="en-US" sz="1400" b="0" i="0" u="none" strike="noStrike" dirty="0">
                          <a:solidFill>
                            <a:srgbClr val="000000"/>
                          </a:solidFill>
                          <a:effectLst/>
                          <a:latin typeface="+mn-lt"/>
                        </a:rPr>
                      </a:br>
                      <a:r>
                        <a:rPr lang="en-US" sz="1400" b="1" i="0" u="none" strike="noStrike" dirty="0">
                          <a:solidFill>
                            <a:srgbClr val="000000"/>
                          </a:solidFill>
                          <a:effectLst/>
                          <a:latin typeface="+mn-lt"/>
                        </a:rPr>
                        <a:t>D1SR9LL</a:t>
                      </a:r>
                      <a:endParaRPr lang="en-US" sz="1400" b="1" i="0" u="none" strike="noStrike" kern="1200" dirty="0">
                        <a:solidFill>
                          <a:schemeClr val="bg1"/>
                        </a:solidFill>
                        <a:effectLst/>
                        <a:latin typeface="+mn-lt"/>
                        <a:ea typeface="+mn-ea"/>
                        <a:cs typeface="+mn-cs"/>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marL="0" marR="0" indent="0" algn="ctr" defTabSz="457189"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Perpetual</a:t>
                      </a:r>
                      <a:br>
                        <a:rPr lang="en-US" sz="1400" b="0" i="0" u="none" strike="noStrike" dirty="0">
                          <a:solidFill>
                            <a:srgbClr val="000000"/>
                          </a:solidFill>
                          <a:effectLst/>
                          <a:latin typeface="+mn-lt"/>
                        </a:rPr>
                      </a:br>
                      <a:r>
                        <a:rPr lang="en-US" sz="1400" b="1" i="0" u="none" strike="noStrike" dirty="0">
                          <a:solidFill>
                            <a:schemeClr val="tx1"/>
                          </a:solidFill>
                          <a:effectLst/>
                          <a:latin typeface="+mn-lt"/>
                        </a:rPr>
                        <a:t>D1SR7LL</a:t>
                      </a:r>
                      <a:endParaRPr lang="en-US" sz="1400" b="0" i="0" u="none" strike="noStrike" dirty="0">
                        <a:solidFill>
                          <a:schemeClr val="tx1"/>
                        </a:solidFill>
                        <a:effectLst/>
                        <a:latin typeface="+mn-lt"/>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59130">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l" fontAlgn="b"/>
                      <a:r>
                        <a:rPr lang="en-US" sz="1400" b="0" i="0" u="none" strike="noStrike" dirty="0">
                          <a:solidFill>
                            <a:srgbClr val="000000"/>
                          </a:solidFill>
                          <a:effectLst/>
                          <a:latin typeface="+mn-lt"/>
                        </a:rPr>
                        <a:t>Price per </a:t>
                      </a:r>
                      <a:br>
                        <a:rPr lang="en-US" sz="1400" b="0" i="0" u="none" strike="noStrike" dirty="0">
                          <a:solidFill>
                            <a:srgbClr val="000000"/>
                          </a:solidFill>
                          <a:effectLst/>
                          <a:latin typeface="+mn-lt"/>
                        </a:rPr>
                      </a:br>
                      <a:r>
                        <a:rPr lang="en-US" sz="1400" b="0" i="0" u="none" strike="noStrike" dirty="0">
                          <a:solidFill>
                            <a:srgbClr val="000000"/>
                          </a:solidFill>
                          <a:effectLst/>
                          <a:latin typeface="+mn-lt"/>
                        </a:rPr>
                        <a:t>Authorized User</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ctr" fontAlgn="b"/>
                      <a:r>
                        <a:rPr lang="en-US" sz="1400" b="0" i="0" u="none" strike="noStrike" baseline="0" dirty="0">
                          <a:solidFill>
                            <a:srgbClr val="000000"/>
                          </a:solidFill>
                          <a:effectLst/>
                          <a:latin typeface="+mn-lt"/>
                        </a:rPr>
                        <a:t> </a:t>
                      </a:r>
                      <a:r>
                        <a:rPr lang="en-US" sz="1400" b="0" i="0" u="none" strike="noStrike" dirty="0">
                          <a:solidFill>
                            <a:srgbClr val="000000"/>
                          </a:solidFill>
                          <a:effectLst/>
                          <a:latin typeface="+mn-lt"/>
                        </a:rPr>
                        <a:t>$417.00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ctr" fontAlgn="b"/>
                      <a:r>
                        <a:rPr lang="en-US" sz="1400" b="0" i="0" u="none" strike="noStrike" dirty="0">
                          <a:solidFill>
                            <a:srgbClr val="000000"/>
                          </a:solidFill>
                          <a:effectLst/>
                          <a:latin typeface="+mn-lt"/>
                        </a:rPr>
                        <a:t>$10,000.00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034978005"/>
              </p:ext>
            </p:extLst>
          </p:nvPr>
        </p:nvGraphicFramePr>
        <p:xfrm>
          <a:off x="4808252" y="2167293"/>
          <a:ext cx="3708400" cy="883920"/>
        </p:xfrm>
        <a:graphic>
          <a:graphicData uri="http://schemas.openxmlformats.org/drawingml/2006/table">
            <a:tbl>
              <a:tblPr/>
              <a:tblGrid>
                <a:gridCol w="1130300">
                  <a:extLst>
                    <a:ext uri="{9D8B030D-6E8A-4147-A177-3AD203B41FA5}">
                      <a16:colId xmlns:a16="http://schemas.microsoft.com/office/drawing/2014/main" xmlns="" val="20000"/>
                    </a:ext>
                  </a:extLst>
                </a:gridCol>
                <a:gridCol w="1231900">
                  <a:extLst>
                    <a:ext uri="{9D8B030D-6E8A-4147-A177-3AD203B41FA5}">
                      <a16:colId xmlns:a16="http://schemas.microsoft.com/office/drawing/2014/main" xmlns="" val="20001"/>
                    </a:ext>
                  </a:extLst>
                </a:gridCol>
                <a:gridCol w="1346200">
                  <a:extLst>
                    <a:ext uri="{9D8B030D-6E8A-4147-A177-3AD203B41FA5}">
                      <a16:colId xmlns:a16="http://schemas.microsoft.com/office/drawing/2014/main" xmlns="" val="20002"/>
                    </a:ext>
                  </a:extLst>
                </a:gridCol>
              </a:tblGrid>
              <a:tr h="441960">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l" fontAlgn="b"/>
                      <a:endParaRPr lang="en-US" sz="1100" b="0" i="0" u="none" strike="noStrike" dirty="0">
                        <a:solidFill>
                          <a:srgbClr val="000000"/>
                        </a:solidFill>
                        <a:effectLst/>
                        <a:latin typeface="+mn-lt"/>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marL="0" marR="0" indent="0" algn="ctr" defTabSz="457189"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Monthly</a:t>
                      </a:r>
                      <a:r>
                        <a:rPr lang="en-US" sz="1100" b="0" i="0" u="none" strike="noStrike" dirty="0">
                          <a:solidFill>
                            <a:srgbClr val="000000"/>
                          </a:solidFill>
                          <a:effectLst/>
                          <a:latin typeface="+mn-lt"/>
                        </a:rPr>
                        <a:t/>
                      </a:r>
                      <a:br>
                        <a:rPr lang="en-US" sz="1100" b="0" i="0" u="none" strike="noStrike" dirty="0">
                          <a:solidFill>
                            <a:srgbClr val="000000"/>
                          </a:solidFill>
                          <a:effectLst/>
                          <a:latin typeface="+mn-lt"/>
                        </a:rPr>
                      </a:br>
                      <a:r>
                        <a:rPr lang="en-US" sz="1400" b="1" dirty="0">
                          <a:latin typeface="+mn-lt"/>
                          <a:cs typeface="Calibri" panose="020F0502020204030204" pitchFamily="34" charset="0"/>
                        </a:rPr>
                        <a:t>D20BNLL</a:t>
                      </a:r>
                      <a:endParaRPr lang="en-US" sz="1400" b="1" i="0" u="none" strike="noStrike" kern="1200" dirty="0">
                        <a:solidFill>
                          <a:schemeClr val="bg1"/>
                        </a:solidFill>
                        <a:effectLst/>
                        <a:latin typeface="+mn-lt"/>
                        <a:ea typeface="+mn-ea"/>
                        <a:cs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marL="0" marR="0" indent="0" algn="ctr" defTabSz="457189"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Perpetual</a:t>
                      </a:r>
                      <a:r>
                        <a:rPr lang="en-US" sz="1100" b="0" i="0" u="none" strike="noStrike" dirty="0">
                          <a:solidFill>
                            <a:srgbClr val="000000"/>
                          </a:solidFill>
                          <a:effectLst/>
                          <a:latin typeface="+mn-lt"/>
                        </a:rPr>
                        <a:t/>
                      </a:r>
                      <a:br>
                        <a:rPr lang="en-US" sz="1100" b="0" i="0" u="none" strike="noStrike" dirty="0">
                          <a:solidFill>
                            <a:srgbClr val="000000"/>
                          </a:solidFill>
                          <a:effectLst/>
                          <a:latin typeface="+mn-lt"/>
                        </a:rPr>
                      </a:br>
                      <a:r>
                        <a:rPr lang="en-US" sz="1400" b="1" dirty="0">
                          <a:latin typeface="+mn-lt"/>
                          <a:cs typeface="Calibri" panose="020F0502020204030204" pitchFamily="34" charset="0"/>
                        </a:rPr>
                        <a:t>D20BJLL</a:t>
                      </a:r>
                      <a:endParaRPr lang="en-US" sz="1400" b="1" i="0" u="none" strike="noStrike" kern="1200" dirty="0">
                        <a:solidFill>
                          <a:schemeClr val="bg1"/>
                        </a:solidFill>
                        <a:effectLst/>
                        <a:latin typeface="+mn-lt"/>
                        <a:ea typeface="+mn-ea"/>
                        <a:cs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41960">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l" fontAlgn="b"/>
                      <a:r>
                        <a:rPr lang="en-US" sz="1400" b="0" i="0" u="none" strike="noStrike" kern="1200" dirty="0">
                          <a:solidFill>
                            <a:srgbClr val="000000"/>
                          </a:solidFill>
                          <a:effectLst/>
                          <a:latin typeface="+mn-lt"/>
                          <a:ea typeface="+mn-ea"/>
                          <a:cs typeface="+mn-cs"/>
                        </a:rPr>
                        <a:t>Price</a:t>
                      </a:r>
                      <a:r>
                        <a:rPr lang="en-US" sz="1100" b="0" i="0" u="none" strike="noStrike" dirty="0">
                          <a:solidFill>
                            <a:srgbClr val="000000"/>
                          </a:solidFill>
                          <a:effectLst/>
                          <a:latin typeface="+mn-lt"/>
                        </a:rPr>
                        <a:t> </a:t>
                      </a:r>
                      <a:r>
                        <a:rPr lang="en-US" sz="1400" b="0" i="0" u="none" strike="noStrike" kern="1200" dirty="0">
                          <a:solidFill>
                            <a:srgbClr val="000000"/>
                          </a:solidFill>
                          <a:effectLst/>
                          <a:latin typeface="+mn-lt"/>
                          <a:ea typeface="+mn-ea"/>
                          <a:cs typeface="+mn-cs"/>
                        </a:rPr>
                        <a:t>per </a:t>
                      </a:r>
                      <a:br>
                        <a:rPr lang="en-US" sz="1400" b="0" i="0" u="none" strike="noStrike" kern="1200" dirty="0">
                          <a:solidFill>
                            <a:srgbClr val="000000"/>
                          </a:solidFill>
                          <a:effectLst/>
                          <a:latin typeface="+mn-lt"/>
                          <a:ea typeface="+mn-ea"/>
                          <a:cs typeface="+mn-cs"/>
                        </a:rPr>
                      </a:br>
                      <a:r>
                        <a:rPr lang="en-US" sz="1400" b="0" i="0" u="none" strike="noStrike" kern="1200" dirty="0">
                          <a:solidFill>
                            <a:srgbClr val="000000"/>
                          </a:solidFill>
                          <a:effectLst/>
                          <a:latin typeface="+mn-lt"/>
                          <a:ea typeface="+mn-ea"/>
                          <a:cs typeface="+mn-cs"/>
                        </a:rPr>
                        <a:t>Virtual Server</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algn="ctr" fontAlgn="b"/>
                      <a:r>
                        <a:rPr lang="en-US" sz="1400" b="0" i="0" u="none" strike="noStrike" kern="1200" dirty="0">
                          <a:solidFill>
                            <a:srgbClr val="000000"/>
                          </a:solidFill>
                          <a:effectLst/>
                          <a:latin typeface="+mn-lt"/>
                          <a:ea typeface="+mn-ea"/>
                          <a:cs typeface="+mn-cs"/>
                        </a:rPr>
                        <a:t>   $175.00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IBM Plex Sans"/>
                        </a:defRPr>
                      </a:lvl1pPr>
                      <a:lvl2pPr marL="457200" algn="l" defTabSz="457200" rtl="0" eaLnBrk="1" latinLnBrk="0" hangingPunct="1">
                        <a:defRPr sz="1800" kern="1200">
                          <a:solidFill>
                            <a:schemeClr val="tx1"/>
                          </a:solidFill>
                          <a:latin typeface="IBM Plex Sans"/>
                        </a:defRPr>
                      </a:lvl2pPr>
                      <a:lvl3pPr marL="914400" algn="l" defTabSz="457200" rtl="0" eaLnBrk="1" latinLnBrk="0" hangingPunct="1">
                        <a:defRPr sz="1800" kern="1200">
                          <a:solidFill>
                            <a:schemeClr val="tx1"/>
                          </a:solidFill>
                          <a:latin typeface="IBM Plex Sans"/>
                        </a:defRPr>
                      </a:lvl3pPr>
                      <a:lvl4pPr marL="1371600" algn="l" defTabSz="457200" rtl="0" eaLnBrk="1" latinLnBrk="0" hangingPunct="1">
                        <a:defRPr sz="1800" kern="1200">
                          <a:solidFill>
                            <a:schemeClr val="tx1"/>
                          </a:solidFill>
                          <a:latin typeface="IBM Plex Sans"/>
                        </a:defRPr>
                      </a:lvl4pPr>
                      <a:lvl5pPr marL="1828800" algn="l" defTabSz="457200" rtl="0" eaLnBrk="1" latinLnBrk="0" hangingPunct="1">
                        <a:defRPr sz="1800" kern="1200">
                          <a:solidFill>
                            <a:schemeClr val="tx1"/>
                          </a:solidFill>
                          <a:latin typeface="IBM Plex Sans"/>
                        </a:defRPr>
                      </a:lvl5pPr>
                      <a:lvl6pPr marL="2286000" algn="l" defTabSz="457200" rtl="0" eaLnBrk="1" latinLnBrk="0" hangingPunct="1">
                        <a:defRPr sz="1800" kern="1200">
                          <a:solidFill>
                            <a:schemeClr val="tx1"/>
                          </a:solidFill>
                          <a:latin typeface="IBM Plex Sans"/>
                        </a:defRPr>
                      </a:lvl6pPr>
                      <a:lvl7pPr marL="2743200" algn="l" defTabSz="457200" rtl="0" eaLnBrk="1" latinLnBrk="0" hangingPunct="1">
                        <a:defRPr sz="1800" kern="1200">
                          <a:solidFill>
                            <a:schemeClr val="tx1"/>
                          </a:solidFill>
                          <a:latin typeface="IBM Plex Sans"/>
                        </a:defRPr>
                      </a:lvl7pPr>
                      <a:lvl8pPr marL="3200400" algn="l" defTabSz="457200" rtl="0" eaLnBrk="1" latinLnBrk="0" hangingPunct="1">
                        <a:defRPr sz="1800" kern="1200">
                          <a:solidFill>
                            <a:schemeClr val="tx1"/>
                          </a:solidFill>
                          <a:latin typeface="IBM Plex Sans"/>
                        </a:defRPr>
                      </a:lvl8pPr>
                      <a:lvl9pPr marL="3657600" algn="l" defTabSz="457200" rtl="0" eaLnBrk="1" latinLnBrk="0" hangingPunct="1">
                        <a:defRPr sz="1800" kern="1200">
                          <a:solidFill>
                            <a:schemeClr val="tx1"/>
                          </a:solidFill>
                          <a:latin typeface="IBM Plex Sans"/>
                        </a:defRPr>
                      </a:lvl9pPr>
                    </a:lstStyle>
                    <a:p>
                      <a:pPr marL="0" algn="ctr" defTabSz="457189" rtl="0" eaLnBrk="1" fontAlgn="b" latinLnBrk="0" hangingPunct="1"/>
                      <a:r>
                        <a:rPr lang="en-US" sz="1100" b="0" i="0" u="none" strike="noStrike" dirty="0">
                          <a:solidFill>
                            <a:srgbClr val="000000"/>
                          </a:solidFill>
                          <a:effectLst/>
                          <a:latin typeface="+mn-lt"/>
                        </a:rPr>
                        <a:t> </a:t>
                      </a:r>
                      <a:r>
                        <a:rPr lang="en-US" sz="1400" b="0" i="0" u="none" strike="noStrike" kern="1200" dirty="0">
                          <a:solidFill>
                            <a:srgbClr val="000000"/>
                          </a:solidFill>
                          <a:effectLst/>
                          <a:latin typeface="+mn-lt"/>
                          <a:ea typeface="+mn-ea"/>
                          <a:cs typeface="+mn-cs"/>
                        </a:rPr>
                        <a:t>$4,200.00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31" name="Rectangle 30">
            <a:extLst>
              <a:ext uri="{FF2B5EF4-FFF2-40B4-BE49-F238E27FC236}">
                <a16:creationId xmlns:a16="http://schemas.microsoft.com/office/drawing/2014/main" xmlns="" id="{1ABAB0A7-FC44-134A-B481-C00316A92E4A}"/>
              </a:ext>
            </a:extLst>
          </p:cNvPr>
          <p:cNvSpPr/>
          <p:nvPr/>
        </p:nvSpPr>
        <p:spPr>
          <a:xfrm>
            <a:off x="4601497" y="3302647"/>
            <a:ext cx="4216497" cy="923330"/>
          </a:xfrm>
          <a:prstGeom prst="rect">
            <a:avLst/>
          </a:prstGeom>
        </p:spPr>
        <p:txBody>
          <a:bodyPr wrap="square" anchor="t">
            <a:spAutoFit/>
          </a:bodyPr>
          <a:lstStyle/>
          <a:p>
            <a:pPr marL="285726" indent="-285743" defTabSz="685783">
              <a:buFont typeface="Arial" panose="020B0604020202020204" pitchFamily="34" charset="0"/>
              <a:buChar char="•"/>
            </a:pPr>
            <a:r>
              <a:rPr lang="en-US" dirty="0">
                <a:solidFill>
                  <a:srgbClr val="000000"/>
                </a:solidFill>
              </a:rPr>
              <a:t>Recommended 2 nodes for High Availability </a:t>
            </a:r>
          </a:p>
          <a:p>
            <a:pPr marL="285726" indent="-285743" defTabSz="685783">
              <a:buFont typeface="Arial" panose="020B0604020202020204" pitchFamily="34" charset="0"/>
              <a:buChar char="•"/>
            </a:pPr>
            <a:endParaRPr lang="en-US" dirty="0">
              <a:solidFill>
                <a:srgbClr val="000000"/>
              </a:solidFill>
            </a:endParaRPr>
          </a:p>
          <a:p>
            <a:pPr marL="285726" indent="-285743" defTabSz="685783">
              <a:buFont typeface="Arial" panose="020B0604020202020204" pitchFamily="34" charset="0"/>
              <a:buChar char="•"/>
            </a:pPr>
            <a:r>
              <a:rPr lang="en-US" dirty="0">
                <a:solidFill>
                  <a:srgbClr val="000000"/>
                </a:solidFill>
              </a:rPr>
              <a:t>High Availability means scoring APIs/batch</a:t>
            </a:r>
            <a:br>
              <a:rPr lang="en-US" dirty="0">
                <a:solidFill>
                  <a:srgbClr val="000000"/>
                </a:solidFill>
              </a:rPr>
            </a:br>
            <a:r>
              <a:rPr lang="en-US" dirty="0">
                <a:solidFill>
                  <a:srgbClr val="000000"/>
                </a:solidFill>
              </a:rPr>
              <a:t>workloads are available 24/7/365</a:t>
            </a:r>
          </a:p>
        </p:txBody>
      </p:sp>
      <p:sp>
        <p:nvSpPr>
          <p:cNvPr id="32" name="Rectangle 31">
            <a:extLst>
              <a:ext uri="{FF2B5EF4-FFF2-40B4-BE49-F238E27FC236}">
                <a16:creationId xmlns:a16="http://schemas.microsoft.com/office/drawing/2014/main" xmlns="" id="{3E5E2282-DDFE-064D-9D4A-8331556A43CB}"/>
              </a:ext>
            </a:extLst>
          </p:cNvPr>
          <p:cNvSpPr/>
          <p:nvPr/>
        </p:nvSpPr>
        <p:spPr>
          <a:xfrm>
            <a:off x="188844" y="3638914"/>
            <a:ext cx="4044950" cy="300082"/>
          </a:xfrm>
          <a:prstGeom prst="rect">
            <a:avLst/>
          </a:prstGeom>
        </p:spPr>
        <p:txBody>
          <a:bodyPr wrap="square">
            <a:spAutoFit/>
          </a:bodyPr>
          <a:lstStyle/>
          <a:p>
            <a:pPr marL="285726" indent="-285743" defTabSz="685783">
              <a:buFont typeface="Arial" panose="020B0604020202020204" pitchFamily="34" charset="0"/>
              <a:buChar char="•"/>
            </a:pPr>
            <a:r>
              <a:rPr lang="en-US" dirty="0">
                <a:solidFill>
                  <a:srgbClr val="000000"/>
                </a:solidFill>
              </a:rPr>
              <a:t>Minimum 3 nodes</a:t>
            </a:r>
          </a:p>
        </p:txBody>
      </p:sp>
      <p:sp>
        <p:nvSpPr>
          <p:cNvPr id="33" name="TextBox 32"/>
          <p:cNvSpPr txBox="1"/>
          <p:nvPr/>
        </p:nvSpPr>
        <p:spPr>
          <a:xfrm>
            <a:off x="7194725" y="216926"/>
            <a:ext cx="1736373" cy="300082"/>
          </a:xfrm>
          <a:prstGeom prst="rect">
            <a:avLst/>
          </a:prstGeom>
          <a:noFill/>
        </p:spPr>
        <p:txBody>
          <a:bodyPr wrap="none" rtlCol="0">
            <a:spAutoFit/>
          </a:bodyPr>
          <a:lstStyle/>
          <a:p>
            <a:r>
              <a:rPr lang="en-US" b="1" dirty="0">
                <a:solidFill>
                  <a:srgbClr val="000000"/>
                </a:solidFill>
                <a:ea typeface="Arial" charset="0"/>
                <a:cs typeface="Arial" charset="0"/>
              </a:rPr>
              <a:t>As of August 2018</a:t>
            </a:r>
          </a:p>
        </p:txBody>
      </p:sp>
    </p:spTree>
    <p:extLst>
      <p:ext uri="{BB962C8B-B14F-4D97-AF65-F5344CB8AC3E}">
        <p14:creationId xmlns:p14="http://schemas.microsoft.com/office/powerpoint/2010/main" val="96643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0078" y="2340918"/>
            <a:ext cx="4463845" cy="461665"/>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Seller Guidance</a:t>
            </a:r>
          </a:p>
        </p:txBody>
      </p:sp>
    </p:spTree>
    <p:extLst>
      <p:ext uri="{BB962C8B-B14F-4D97-AF65-F5344CB8AC3E}">
        <p14:creationId xmlns:p14="http://schemas.microsoft.com/office/powerpoint/2010/main" val="154422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6785975" cy="381000"/>
          </a:xfrm>
        </p:spPr>
        <p:txBody>
          <a:bodyPr/>
          <a:lstStyle/>
          <a:p>
            <a:r>
              <a:rPr lang="en-US" dirty="0"/>
              <a:t>IBM Watson Studio Local </a:t>
            </a:r>
            <a:r>
              <a:rPr lang="mr-IN" dirty="0"/>
              <a:t>–</a:t>
            </a:r>
            <a:r>
              <a:rPr lang="en-US" dirty="0"/>
              <a:t> Elevator Pitch</a:t>
            </a:r>
          </a:p>
        </p:txBody>
      </p:sp>
      <p:sp>
        <p:nvSpPr>
          <p:cNvPr id="3" name="TextBox 2"/>
          <p:cNvSpPr txBox="1"/>
          <p:nvPr/>
        </p:nvSpPr>
        <p:spPr>
          <a:xfrm>
            <a:off x="332794" y="891942"/>
            <a:ext cx="8197432" cy="3724096"/>
          </a:xfrm>
          <a:prstGeom prst="rect">
            <a:avLst/>
          </a:prstGeom>
          <a:noFill/>
        </p:spPr>
        <p:txBody>
          <a:bodyPr wrap="square" rtlCol="0">
            <a:spAutoFit/>
          </a:bodyPr>
          <a:lstStyle/>
          <a:p>
            <a:r>
              <a:rPr lang="en-US" sz="1900" b="1" dirty="0">
                <a:solidFill>
                  <a:schemeClr val="bg1">
                    <a:lumMod val="90000"/>
                    <a:lumOff val="10000"/>
                  </a:schemeClr>
                </a:solidFill>
                <a:latin typeface="Arial" charset="0"/>
                <a:ea typeface="Arial" charset="0"/>
                <a:cs typeface="Arial" charset="0"/>
              </a:rPr>
              <a:t>What and for Who</a:t>
            </a:r>
            <a:r>
              <a:rPr lang="en-US" sz="1900" dirty="0">
                <a:solidFill>
                  <a:schemeClr val="bg1">
                    <a:lumMod val="90000"/>
                    <a:lumOff val="10000"/>
                  </a:schemeClr>
                </a:solidFill>
                <a:latin typeface="Arial" charset="0"/>
                <a:ea typeface="Arial" charset="0"/>
                <a:cs typeface="Arial" charset="0"/>
              </a:rPr>
              <a:t>  </a:t>
            </a:r>
          </a:p>
          <a:p>
            <a:pPr marL="285750" indent="-176213">
              <a:buFont typeface="Arial" panose="020B0604020202020204" pitchFamily="34" charset="0"/>
              <a:buChar char="•"/>
            </a:pPr>
            <a:r>
              <a:rPr lang="en-US" sz="1800" dirty="0">
                <a:latin typeface="Arial" charset="0"/>
                <a:ea typeface="Arial" charset="0"/>
                <a:cs typeface="Arial" charset="0"/>
              </a:rPr>
              <a:t>IBM Watson Studio Local (WSL) is an </a:t>
            </a:r>
            <a:r>
              <a:rPr lang="en-US" sz="1800" dirty="0">
                <a:solidFill>
                  <a:schemeClr val="accent3"/>
                </a:solidFill>
                <a:latin typeface="Arial" charset="0"/>
                <a:ea typeface="Arial" charset="0"/>
                <a:cs typeface="Arial" charset="0"/>
              </a:rPr>
              <a:t>enterprise data science platform</a:t>
            </a:r>
            <a:r>
              <a:rPr lang="en-US" sz="1800" dirty="0">
                <a:latin typeface="Arial" charset="0"/>
                <a:ea typeface="Arial" charset="0"/>
                <a:cs typeface="Arial" charset="0"/>
              </a:rPr>
              <a:t> designed for teams doing advanced analytics, data science and machine learning – allowing them to </a:t>
            </a:r>
            <a:r>
              <a:rPr lang="en-US" sz="1800" dirty="0">
                <a:solidFill>
                  <a:schemeClr val="accent3"/>
                </a:solidFill>
                <a:latin typeface="Arial" charset="0"/>
                <a:ea typeface="Arial" charset="0"/>
                <a:cs typeface="Arial" charset="0"/>
              </a:rPr>
              <a:t>deliver results faster and scale with confidence</a:t>
            </a:r>
            <a:r>
              <a:rPr lang="en-US" sz="1800" dirty="0">
                <a:latin typeface="Arial" charset="0"/>
                <a:ea typeface="Arial" charset="0"/>
                <a:cs typeface="Arial" charset="0"/>
              </a:rPr>
              <a:t>.</a:t>
            </a:r>
          </a:p>
          <a:p>
            <a:endParaRPr lang="en-US" sz="1200" dirty="0">
              <a:latin typeface="Arial" charset="0"/>
              <a:ea typeface="Arial" charset="0"/>
              <a:cs typeface="Arial" charset="0"/>
            </a:endParaRPr>
          </a:p>
          <a:p>
            <a:r>
              <a:rPr lang="en-US" sz="1900" b="1" dirty="0">
                <a:solidFill>
                  <a:schemeClr val="bg1">
                    <a:lumMod val="90000"/>
                    <a:lumOff val="10000"/>
                  </a:schemeClr>
                </a:solidFill>
                <a:latin typeface="Arial" charset="0"/>
                <a:ea typeface="Arial" charset="0"/>
                <a:cs typeface="Arial" charset="0"/>
              </a:rPr>
              <a:t>Value Proposition</a:t>
            </a:r>
          </a:p>
          <a:p>
            <a:pPr marL="285750" indent="-176213">
              <a:buFont typeface="Arial" panose="020B0604020202020204" pitchFamily="34" charset="0"/>
              <a:buChar char="•"/>
            </a:pPr>
            <a:r>
              <a:rPr lang="en-US" sz="1800" dirty="0">
                <a:latin typeface="Arial" charset="0"/>
                <a:ea typeface="Arial" charset="0"/>
                <a:cs typeface="Arial" charset="0"/>
              </a:rPr>
              <a:t>WSL is the enterprise data science platform that allows teams to explore, build and put their data science practice into production faster.</a:t>
            </a:r>
          </a:p>
          <a:p>
            <a:pPr marL="517525" lvl="1" indent="-174625">
              <a:buFont typeface="Arial" charset="0"/>
              <a:buChar char="•"/>
            </a:pPr>
            <a:r>
              <a:rPr lang="en-US" sz="1600" dirty="0">
                <a:latin typeface="Arial" charset="0"/>
                <a:ea typeface="Arial" charset="0"/>
                <a:cs typeface="Arial" charset="0"/>
              </a:rPr>
              <a:t>Data science teams of </a:t>
            </a:r>
            <a:r>
              <a:rPr lang="en-US" sz="1600" dirty="0">
                <a:solidFill>
                  <a:schemeClr val="accent3"/>
                </a:solidFill>
                <a:latin typeface="Arial" charset="0"/>
                <a:ea typeface="Arial" charset="0"/>
                <a:cs typeface="Arial" charset="0"/>
              </a:rPr>
              <a:t>any skillset</a:t>
            </a:r>
            <a:r>
              <a:rPr lang="en-US" sz="1600" dirty="0">
                <a:latin typeface="Arial" charset="0"/>
                <a:ea typeface="Arial" charset="0"/>
                <a:cs typeface="Arial" charset="0"/>
              </a:rPr>
              <a:t> can </a:t>
            </a:r>
            <a:r>
              <a:rPr lang="en-US" sz="1600" dirty="0">
                <a:solidFill>
                  <a:schemeClr val="accent3"/>
                </a:solidFill>
                <a:latin typeface="Arial" charset="0"/>
                <a:ea typeface="Arial" charset="0"/>
                <a:cs typeface="Arial" charset="0"/>
              </a:rPr>
              <a:t>collaborate</a:t>
            </a:r>
            <a:r>
              <a:rPr lang="en-US" sz="1600" dirty="0">
                <a:latin typeface="Arial" charset="0"/>
                <a:ea typeface="Arial" charset="0"/>
                <a:cs typeface="Arial" charset="0"/>
              </a:rPr>
              <a:t> and use the </a:t>
            </a:r>
            <a:r>
              <a:rPr lang="en-US" sz="1600" dirty="0">
                <a:solidFill>
                  <a:schemeClr val="accent3"/>
                </a:solidFill>
                <a:latin typeface="Arial" charset="0"/>
                <a:ea typeface="Arial" charset="0"/>
                <a:cs typeface="Arial" charset="0"/>
              </a:rPr>
              <a:t>top open source and advanced data science tools</a:t>
            </a:r>
            <a:r>
              <a:rPr lang="en-US" sz="1600" dirty="0">
                <a:latin typeface="Arial" charset="0"/>
                <a:ea typeface="Arial" charset="0"/>
                <a:cs typeface="Arial" charset="0"/>
              </a:rPr>
              <a:t> across the analytics lifecycle.</a:t>
            </a:r>
          </a:p>
          <a:p>
            <a:pPr marL="517525" lvl="1" indent="-174625">
              <a:buFont typeface="Arial" charset="0"/>
              <a:buChar char="•"/>
            </a:pPr>
            <a:r>
              <a:rPr lang="en-US" sz="1600" dirty="0">
                <a:latin typeface="Arial" charset="0"/>
                <a:ea typeface="Arial" charset="0"/>
                <a:cs typeface="Arial" charset="0"/>
              </a:rPr>
              <a:t>No need to move your data – build and deploy where you want in a multi-cloud environment, whether your data exists </a:t>
            </a:r>
            <a:r>
              <a:rPr lang="en-US" sz="1600" dirty="0">
                <a:solidFill>
                  <a:schemeClr val="accent3"/>
                </a:solidFill>
                <a:latin typeface="Arial" charset="0"/>
                <a:ea typeface="Arial" charset="0"/>
                <a:cs typeface="Arial" charset="0"/>
              </a:rPr>
              <a:t>behind the firewall or in the cloud</a:t>
            </a:r>
            <a:r>
              <a:rPr lang="en-US" sz="1600" dirty="0">
                <a:latin typeface="Arial" charset="0"/>
                <a:ea typeface="Arial" charset="0"/>
                <a:cs typeface="Arial" charset="0"/>
              </a:rPr>
              <a:t>.</a:t>
            </a:r>
          </a:p>
          <a:p>
            <a:pPr marL="517525" lvl="1" indent="-174625">
              <a:buFont typeface="Arial" charset="0"/>
              <a:buChar char="•"/>
            </a:pPr>
            <a:r>
              <a:rPr lang="en-US" sz="1600" dirty="0">
                <a:latin typeface="Arial" charset="0"/>
                <a:ea typeface="Arial" charset="0"/>
                <a:cs typeface="Arial" charset="0"/>
              </a:rPr>
              <a:t>Data science can be put into production faster with </a:t>
            </a:r>
            <a:r>
              <a:rPr lang="en-US" sz="1600" dirty="0">
                <a:solidFill>
                  <a:schemeClr val="accent3"/>
                </a:solidFill>
                <a:latin typeface="Arial" charset="0"/>
                <a:ea typeface="Arial" charset="0"/>
                <a:cs typeface="Arial" charset="0"/>
              </a:rPr>
              <a:t>ease of deployment, model management and auto-retraining</a:t>
            </a:r>
            <a:r>
              <a:rPr lang="en-US" sz="1600" dirty="0">
                <a:latin typeface="Arial" charset="0"/>
                <a:ea typeface="Arial" charset="0"/>
                <a:cs typeface="Arial" charset="0"/>
              </a:rPr>
              <a:t> to increase your team’s productivity.</a:t>
            </a:r>
          </a:p>
        </p:txBody>
      </p:sp>
    </p:spTree>
    <p:extLst>
      <p:ext uri="{BB962C8B-B14F-4D97-AF65-F5344CB8AC3E}">
        <p14:creationId xmlns:p14="http://schemas.microsoft.com/office/powerpoint/2010/main" val="111151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1168"/>
            <a:ext cx="6084065" cy="381000"/>
          </a:xfrm>
        </p:spPr>
        <p:txBody>
          <a:bodyPr/>
          <a:lstStyle/>
          <a:p>
            <a:r>
              <a:rPr lang="en-US" dirty="0"/>
              <a:t>Watson Studio Local </a:t>
            </a:r>
            <a:r>
              <a:rPr lang="mr-IN" dirty="0"/>
              <a:t>–</a:t>
            </a:r>
            <a:r>
              <a:rPr lang="en-US" dirty="0"/>
              <a:t> Cross Selling</a:t>
            </a:r>
          </a:p>
        </p:txBody>
      </p:sp>
      <p:sp>
        <p:nvSpPr>
          <p:cNvPr id="3" name="TextBox 2"/>
          <p:cNvSpPr txBox="1"/>
          <p:nvPr/>
        </p:nvSpPr>
        <p:spPr>
          <a:xfrm>
            <a:off x="299743" y="1037126"/>
            <a:ext cx="8491718" cy="2769989"/>
          </a:xfrm>
          <a:prstGeom prst="rect">
            <a:avLst/>
          </a:prstGeom>
          <a:noFill/>
        </p:spPr>
        <p:txBody>
          <a:bodyPr wrap="square" rtlCol="0">
            <a:spAutoFit/>
          </a:bodyPr>
          <a:lstStyle/>
          <a:p>
            <a:pPr marL="231775" indent="-231775">
              <a:buFont typeface="Arial" panose="020B0604020202020204" pitchFamily="34" charset="0"/>
              <a:buChar char="•"/>
            </a:pPr>
            <a:r>
              <a:rPr lang="en-US" sz="2000" dirty="0">
                <a:latin typeface="Arial" charset="0"/>
                <a:ea typeface="Arial" charset="0"/>
                <a:cs typeface="Arial" charset="0"/>
              </a:rPr>
              <a:t>All PowerAI and PowerAI Enterprise clients are targets for WSL</a:t>
            </a:r>
          </a:p>
          <a:p>
            <a:endParaRPr lang="en-US" sz="2800" dirty="0">
              <a:latin typeface="Arial" charset="0"/>
              <a:ea typeface="Arial" charset="0"/>
              <a:cs typeface="Arial" charset="0"/>
            </a:endParaRPr>
          </a:p>
          <a:p>
            <a:pPr marL="231775" indent="-231775">
              <a:buFont typeface="Arial" panose="020B0604020202020204" pitchFamily="34" charset="0"/>
              <a:buChar char="•"/>
            </a:pPr>
            <a:r>
              <a:rPr lang="en-US" sz="2000" dirty="0">
                <a:latin typeface="Arial" charset="0"/>
                <a:ea typeface="Arial" charset="0"/>
                <a:cs typeface="Arial" charset="0"/>
              </a:rPr>
              <a:t>Align with IBM Analytics team to position Power Systems</a:t>
            </a:r>
            <a:br>
              <a:rPr lang="en-US" sz="2000" dirty="0">
                <a:latin typeface="Arial" charset="0"/>
                <a:ea typeface="Arial" charset="0"/>
                <a:cs typeface="Arial" charset="0"/>
              </a:rPr>
            </a:br>
            <a:r>
              <a:rPr lang="en-US" sz="2000" dirty="0">
                <a:latin typeface="Arial" charset="0"/>
                <a:ea typeface="Arial" charset="0"/>
                <a:cs typeface="Arial" charset="0"/>
              </a:rPr>
              <a:t>as the preferred platform for WSL deployment</a:t>
            </a:r>
          </a:p>
          <a:p>
            <a:pPr marL="628650" lvl="1" indent="-285750">
              <a:buFont typeface="Arial" charset="0"/>
              <a:buChar char="•"/>
            </a:pPr>
            <a:r>
              <a:rPr lang="en-US" sz="1800" dirty="0">
                <a:latin typeface="Arial" charset="0"/>
                <a:ea typeface="Arial" charset="0"/>
                <a:cs typeface="Arial" charset="0"/>
              </a:rPr>
              <a:t>Highlight value of AC 922 Servers and PowerAI (integrated with WSL)</a:t>
            </a:r>
          </a:p>
          <a:p>
            <a:endParaRPr lang="en-US" sz="2800" dirty="0">
              <a:latin typeface="Arial" charset="0"/>
              <a:ea typeface="Arial" charset="0"/>
              <a:cs typeface="Arial" charset="0"/>
            </a:endParaRPr>
          </a:p>
          <a:p>
            <a:pPr marL="231775" indent="-231775">
              <a:buFont typeface="Arial" panose="020B0604020202020204" pitchFamily="34" charset="0"/>
              <a:buChar char="•"/>
            </a:pPr>
            <a:r>
              <a:rPr lang="en-US" sz="2000" dirty="0">
                <a:latin typeface="Arial" charset="0"/>
                <a:ea typeface="Arial" charset="0"/>
                <a:cs typeface="Arial" charset="0"/>
              </a:rPr>
              <a:t>Opportunity to drive IBM Cloud Private deployments for</a:t>
            </a:r>
            <a:br>
              <a:rPr lang="en-US" sz="2000" dirty="0">
                <a:latin typeface="Arial" charset="0"/>
                <a:ea typeface="Arial" charset="0"/>
                <a:cs typeface="Arial" charset="0"/>
              </a:rPr>
            </a:br>
            <a:r>
              <a:rPr lang="en-US" sz="2000" dirty="0">
                <a:latin typeface="Arial" charset="0"/>
                <a:ea typeface="Arial" charset="0"/>
                <a:cs typeface="Arial" charset="0"/>
              </a:rPr>
              <a:t>clients considering WSL and PowerAI</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96575" y="4403463"/>
            <a:ext cx="1475521" cy="415457"/>
          </a:xfrm>
          <a:prstGeom prst="rect">
            <a:avLst/>
          </a:prstGeom>
        </p:spPr>
      </p:pic>
      <p:grpSp>
        <p:nvGrpSpPr>
          <p:cNvPr id="6" name="Group 5"/>
          <p:cNvGrpSpPr/>
          <p:nvPr/>
        </p:nvGrpSpPr>
        <p:grpSpPr>
          <a:xfrm>
            <a:off x="365844" y="4299941"/>
            <a:ext cx="1840087" cy="710637"/>
            <a:chOff x="5002313" y="682147"/>
            <a:chExt cx="3622336" cy="1398937"/>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9813" y="682147"/>
              <a:ext cx="1916740" cy="814168"/>
            </a:xfrm>
            <a:prstGeom prst="rect">
              <a:avLst/>
            </a:prstGeom>
          </p:spPr>
        </p:pic>
        <p:sp>
          <p:nvSpPr>
            <p:cNvPr id="8" name="TextBox 7"/>
            <p:cNvSpPr txBox="1"/>
            <p:nvPr/>
          </p:nvSpPr>
          <p:spPr>
            <a:xfrm>
              <a:off x="5002313" y="1566087"/>
              <a:ext cx="3622336" cy="514997"/>
            </a:xfrm>
            <a:prstGeom prst="rect">
              <a:avLst/>
            </a:prstGeom>
            <a:noFill/>
          </p:spPr>
          <p:txBody>
            <a:bodyPr wrap="square" rtlCol="0">
              <a:spAutoFit/>
            </a:bodyPr>
            <a:lstStyle/>
            <a:p>
              <a:pPr algn="ctr"/>
              <a:r>
                <a:rPr lang="en-US" sz="1100" b="1" dirty="0">
                  <a:solidFill>
                    <a:srgbClr val="35D4C7"/>
                  </a:solidFill>
                  <a:latin typeface="Helvetica Neue Light" charset="0"/>
                  <a:ea typeface="Helvetica Neue Light" charset="0"/>
                  <a:cs typeface="Helvetica Neue Light" charset="0"/>
                </a:rPr>
                <a:t>Watson Studio Local</a:t>
              </a: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33822" y="4352473"/>
            <a:ext cx="1265160" cy="5174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67657" y="4251416"/>
            <a:ext cx="667192" cy="719550"/>
          </a:xfrm>
          <a:prstGeom prst="rect">
            <a:avLst/>
          </a:prstGeom>
        </p:spPr>
      </p:pic>
      <p:grpSp>
        <p:nvGrpSpPr>
          <p:cNvPr id="15" name="Group 14"/>
          <p:cNvGrpSpPr/>
          <p:nvPr/>
        </p:nvGrpSpPr>
        <p:grpSpPr>
          <a:xfrm>
            <a:off x="7060709" y="4214619"/>
            <a:ext cx="1637953" cy="793145"/>
            <a:chOff x="4983778" y="343386"/>
            <a:chExt cx="3768334" cy="1824736"/>
          </a:xfrm>
        </p:grpSpPr>
        <p:pic>
          <p:nvPicPr>
            <p:cNvPr id="12" name="Picture 6" descr="Image result for ibm cloud">
              <a:extLst>
                <a:ext uri="{FF2B5EF4-FFF2-40B4-BE49-F238E27FC236}">
                  <a16:creationId xmlns:a16="http://schemas.microsoft.com/office/drawing/2014/main" xmlns="" id="{2F4ECB5F-747B-A944-9725-577E18A750E3}"/>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831861" y="343386"/>
              <a:ext cx="2920251" cy="17382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E4A46CFE-1A12-AB41-876A-856E62C22F48}"/>
                </a:ext>
              </a:extLst>
            </p:cNvPr>
            <p:cNvSpPr txBox="1"/>
            <p:nvPr/>
          </p:nvSpPr>
          <p:spPr>
            <a:xfrm>
              <a:off x="6621732" y="1601658"/>
              <a:ext cx="1847632" cy="5664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2">
                      <a:lumMod val="50000"/>
                    </a:schemeClr>
                  </a:solidFill>
                  <a:effectLst/>
                  <a:uLnTx/>
                  <a:uFillTx/>
                  <a:latin typeface="Arial Rounded MT Bold" panose="020F0704030504030204" pitchFamily="34" charset="77"/>
                  <a:ea typeface="+mn-ea"/>
                  <a:cs typeface="+mn-cs"/>
                </a:rPr>
                <a:t>PRIVATE</a:t>
              </a:r>
            </a:p>
          </p:txBody>
        </p:sp>
        <p:pic>
          <p:nvPicPr>
            <p:cNvPr id="14" name="Picture 4" descr="Image result for ibm cloud">
              <a:extLst>
                <a:ext uri="{FF2B5EF4-FFF2-40B4-BE49-F238E27FC236}">
                  <a16:creationId xmlns:a16="http://schemas.microsoft.com/office/drawing/2014/main" xmlns="" id="{553CC415-BF88-AB44-B635-EC12D0676B6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83778" y="1002494"/>
              <a:ext cx="3579324" cy="7829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1781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1168"/>
            <a:ext cx="7020499" cy="381000"/>
          </a:xfrm>
        </p:spPr>
        <p:txBody>
          <a:bodyPr/>
          <a:lstStyle/>
          <a:p>
            <a:r>
              <a:rPr lang="en-US" dirty="0"/>
              <a:t>Conversation Starters and Discovery Questions</a:t>
            </a:r>
          </a:p>
        </p:txBody>
      </p:sp>
      <p:graphicFrame>
        <p:nvGraphicFramePr>
          <p:cNvPr id="4" name="Table 3"/>
          <p:cNvGraphicFramePr>
            <a:graphicFrameLocks noGrp="1"/>
          </p:cNvGraphicFramePr>
          <p:nvPr>
            <p:extLst>
              <p:ext uri="{D42A27DB-BD31-4B8C-83A1-F6EECF244321}">
                <p14:modId xmlns:p14="http://schemas.microsoft.com/office/powerpoint/2010/main" val="2547677737"/>
              </p:ext>
            </p:extLst>
          </p:nvPr>
        </p:nvGraphicFramePr>
        <p:xfrm>
          <a:off x="143218" y="625751"/>
          <a:ext cx="8854482" cy="1645920"/>
        </p:xfrm>
        <a:graphic>
          <a:graphicData uri="http://schemas.openxmlformats.org/drawingml/2006/table">
            <a:tbl>
              <a:tblPr firstRow="1" bandRow="1">
                <a:tableStyleId>{5940675A-B579-460E-94D1-54222C63F5DA}</a:tableStyleId>
              </a:tblPr>
              <a:tblGrid>
                <a:gridCol w="4427241">
                  <a:extLst>
                    <a:ext uri="{9D8B030D-6E8A-4147-A177-3AD203B41FA5}">
                      <a16:colId xmlns:a16="http://schemas.microsoft.com/office/drawing/2014/main" xmlns="" val="20000"/>
                    </a:ext>
                  </a:extLst>
                </a:gridCol>
                <a:gridCol w="4427241">
                  <a:extLst>
                    <a:ext uri="{9D8B030D-6E8A-4147-A177-3AD203B41FA5}">
                      <a16:colId xmlns:a16="http://schemas.microsoft.com/office/drawing/2014/main" xmlns="" val="20001"/>
                    </a:ext>
                  </a:extLst>
                </a:gridCol>
              </a:tblGrid>
              <a:tr h="0">
                <a:tc gridSpan="2">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1" i="0" dirty="0">
                          <a:latin typeface="Arial" charset="0"/>
                          <a:ea typeface="Arial" charset="0"/>
                          <a:cs typeface="Arial" charset="0"/>
                        </a:rPr>
                        <a:t>Buyer: CIO/CDO/Chief Data Architect/Chief Data Scientist</a:t>
                      </a:r>
                    </a:p>
                  </a:txBody>
                  <a:tcPr>
                    <a:solidFill>
                      <a:schemeClr val="bg1">
                        <a:lumMod val="10000"/>
                        <a:lumOff val="90000"/>
                      </a:schemeClr>
                    </a:solidFill>
                  </a:tcPr>
                </a:tc>
                <a:tc hMerge="1">
                  <a:txBody>
                    <a:bodyPr/>
                    <a:lstStyle/>
                    <a:p>
                      <a:endParaRPr lang="en-US" sz="1200" b="0" i="0" dirty="0">
                        <a:latin typeface="Arial" charset="0"/>
                        <a:ea typeface="Arial" charset="0"/>
                        <a:cs typeface="Arial" charset="0"/>
                      </a:endParaRPr>
                    </a:p>
                  </a:txBody>
                  <a:tcPr>
                    <a:solidFill>
                      <a:schemeClr val="bg1">
                        <a:lumMod val="10000"/>
                        <a:lumOff val="90000"/>
                      </a:schemeClr>
                    </a:solidFill>
                  </a:tcPr>
                </a:tc>
                <a:extLst>
                  <a:ext uri="{0D108BD9-81ED-4DB2-BD59-A6C34878D82A}">
                    <a16:rowId xmlns:a16="http://schemas.microsoft.com/office/drawing/2014/main" xmlns="" val="10000"/>
                  </a:ext>
                </a:extLst>
              </a:tr>
              <a:tr h="0">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0" i="0" dirty="0">
                          <a:solidFill>
                            <a:schemeClr val="bg2"/>
                          </a:solidFill>
                          <a:latin typeface="Arial" charset="0"/>
                          <a:ea typeface="Arial" charset="0"/>
                          <a:cs typeface="Arial" charset="0"/>
                        </a:rPr>
                        <a:t>Conversation Starters/Discovery Questions</a:t>
                      </a:r>
                    </a:p>
                  </a:txBody>
                  <a:tcPr>
                    <a:solidFill>
                      <a:schemeClr val="accent3"/>
                    </a:solidFill>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0" i="0" dirty="0">
                          <a:solidFill>
                            <a:schemeClr val="bg2"/>
                          </a:solidFill>
                          <a:latin typeface="Arial" charset="0"/>
                          <a:ea typeface="Arial" charset="0"/>
                          <a:cs typeface="Arial" charset="0"/>
                        </a:rPr>
                        <a:t>What to Listen For...</a:t>
                      </a:r>
                    </a:p>
                  </a:txBody>
                  <a:tcPr>
                    <a:solidFill>
                      <a:schemeClr val="accent3"/>
                    </a:solidFill>
                  </a:tcPr>
                </a:tc>
                <a:extLst>
                  <a:ext uri="{0D108BD9-81ED-4DB2-BD59-A6C34878D82A}">
                    <a16:rowId xmlns:a16="http://schemas.microsoft.com/office/drawing/2014/main" xmlns="" val="10001"/>
                  </a:ext>
                </a:extLst>
              </a:tr>
              <a:tr h="337153">
                <a:tc>
                  <a:txBody>
                    <a:bodyPr/>
                    <a:lstStyle/>
                    <a:p>
                      <a:pPr marL="171450" indent="-171450">
                        <a:buFont typeface="Arial" charset="0"/>
                        <a:buChar char="•"/>
                      </a:pPr>
                      <a:r>
                        <a:rPr lang="en-US" sz="1150" b="0" i="0" dirty="0">
                          <a:latin typeface="Arial" charset="0"/>
                          <a:ea typeface="Arial" charset="0"/>
                          <a:cs typeface="Arial" charset="0"/>
                        </a:rPr>
                        <a:t>Do you have Data Science/Analytics teams in place? </a:t>
                      </a:r>
                    </a:p>
                    <a:p>
                      <a:pPr marL="171450" indent="-171450">
                        <a:buFont typeface="Arial" charset="0"/>
                        <a:buChar char="•"/>
                      </a:pPr>
                      <a:r>
                        <a:rPr lang="en-US" sz="1150" b="0" i="0" dirty="0">
                          <a:latin typeface="Arial" charset="0"/>
                          <a:ea typeface="Arial" charset="0"/>
                          <a:cs typeface="Arial" charset="0"/>
                        </a:rPr>
                        <a:t>How do the various analytics team members collaborate?</a:t>
                      </a:r>
                    </a:p>
                    <a:p>
                      <a:pPr marL="171450" indent="-171450">
                        <a:buFont typeface="Arial" charset="0"/>
                        <a:buChar char="•"/>
                      </a:pPr>
                      <a:r>
                        <a:rPr lang="en-US" sz="1150" b="0" i="0" dirty="0">
                          <a:latin typeface="Arial" charset="0"/>
                          <a:ea typeface="Arial" charset="0"/>
                          <a:cs typeface="Arial" charset="0"/>
                        </a:rPr>
                        <a:t>How are you dealing with the scarcity of data science resources?</a:t>
                      </a:r>
                    </a:p>
                    <a:p>
                      <a:pPr marL="171450" indent="-171450">
                        <a:buFont typeface="Arial" charset="0"/>
                        <a:buChar char="•"/>
                      </a:pPr>
                      <a:r>
                        <a:rPr lang="en-US" sz="1150" b="0" i="0" dirty="0">
                          <a:latin typeface="Arial" charset="0"/>
                          <a:ea typeface="Arial" charset="0"/>
                          <a:cs typeface="Arial" charset="0"/>
                        </a:rPr>
                        <a:t>How do you use and manage open source tools for analytics?</a:t>
                      </a:r>
                    </a:p>
                  </a:txBody>
                  <a:tcPr marT="22860" marB="22860"/>
                </a:tc>
                <a:tc>
                  <a:txBody>
                    <a:bodyPr/>
                    <a:lstStyle/>
                    <a:p>
                      <a:pPr marL="171450" indent="-171450">
                        <a:buFont typeface="Arial" charset="0"/>
                        <a:buChar char="•"/>
                      </a:pPr>
                      <a:r>
                        <a:rPr lang="en-US" sz="1150" b="0" i="0" dirty="0">
                          <a:latin typeface="Arial" charset="0"/>
                          <a:ea typeface="Arial" charset="0"/>
                          <a:cs typeface="Arial" charset="0"/>
                        </a:rPr>
                        <a:t>At this level you are looking for issues/challenges in the overall process they may be dealing with in their</a:t>
                      </a:r>
                      <a:r>
                        <a:rPr lang="en-US" sz="1150" b="0" i="0" baseline="0" dirty="0">
                          <a:latin typeface="Arial" charset="0"/>
                          <a:ea typeface="Arial" charset="0"/>
                          <a:cs typeface="Arial" charset="0"/>
                        </a:rPr>
                        <a:t> DS</a:t>
                      </a:r>
                      <a:r>
                        <a:rPr lang="en-US" sz="1150" b="0" i="0" dirty="0">
                          <a:latin typeface="Arial" charset="0"/>
                          <a:ea typeface="Arial" charset="0"/>
                          <a:cs typeface="Arial" charset="0"/>
                        </a:rPr>
                        <a:t> practice.</a:t>
                      </a:r>
                    </a:p>
                    <a:p>
                      <a:pPr marL="171450" indent="-171450">
                        <a:buFont typeface="Arial" charset="0"/>
                        <a:buChar char="•"/>
                      </a:pPr>
                      <a:r>
                        <a:rPr lang="en-US" sz="1150" b="0" i="0" dirty="0">
                          <a:latin typeface="Arial" charset="0"/>
                          <a:ea typeface="Arial" charset="0"/>
                          <a:cs typeface="Arial" charset="0"/>
                        </a:rPr>
                        <a:t>Look for opportunities to show how WSL can help them do "more with less".</a:t>
                      </a:r>
                    </a:p>
                    <a:p>
                      <a:pPr marL="171450" indent="-171450">
                        <a:buFont typeface="Arial" charset="0"/>
                        <a:buChar char="•"/>
                      </a:pPr>
                      <a:r>
                        <a:rPr lang="en-US" sz="1150" b="0" i="0" dirty="0">
                          <a:latin typeface="Arial" charset="0"/>
                          <a:ea typeface="Arial" charset="0"/>
                          <a:cs typeface="Arial" charset="0"/>
                        </a:rPr>
                        <a:t>Look for challenges they are having leveraging open source - lack of control, inconsistent versions, etc.</a:t>
                      </a:r>
                    </a:p>
                  </a:txBody>
                  <a:tcPr marT="22860" marB="22860"/>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1858676"/>
              </p:ext>
            </p:extLst>
          </p:nvPr>
        </p:nvGraphicFramePr>
        <p:xfrm>
          <a:off x="143218" y="2343719"/>
          <a:ext cx="8854482" cy="2697480"/>
        </p:xfrm>
        <a:graphic>
          <a:graphicData uri="http://schemas.openxmlformats.org/drawingml/2006/table">
            <a:tbl>
              <a:tblPr firstRow="1" bandRow="1">
                <a:tableStyleId>{5940675A-B579-460E-94D1-54222C63F5DA}</a:tableStyleId>
              </a:tblPr>
              <a:tblGrid>
                <a:gridCol w="4427241">
                  <a:extLst>
                    <a:ext uri="{9D8B030D-6E8A-4147-A177-3AD203B41FA5}">
                      <a16:colId xmlns:a16="http://schemas.microsoft.com/office/drawing/2014/main" xmlns="" val="20000"/>
                    </a:ext>
                  </a:extLst>
                </a:gridCol>
                <a:gridCol w="4427241">
                  <a:extLst>
                    <a:ext uri="{9D8B030D-6E8A-4147-A177-3AD203B41FA5}">
                      <a16:colId xmlns:a16="http://schemas.microsoft.com/office/drawing/2014/main" xmlns="" val="20001"/>
                    </a:ext>
                  </a:extLst>
                </a:gridCol>
              </a:tblGrid>
              <a:tr h="0">
                <a:tc gridSpan="2">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1" i="0" dirty="0">
                          <a:latin typeface="Arial" charset="0"/>
                          <a:ea typeface="Arial" charset="0"/>
                          <a:cs typeface="Arial" charset="0"/>
                        </a:rPr>
                        <a:t>Buyer: Data Scientist/Analytics Leaders</a:t>
                      </a:r>
                    </a:p>
                  </a:txBody>
                  <a:tcPr>
                    <a:solidFill>
                      <a:schemeClr val="bg1">
                        <a:lumMod val="10000"/>
                        <a:lumOff val="90000"/>
                      </a:schemeClr>
                    </a:solidFill>
                  </a:tcPr>
                </a:tc>
                <a:tc hMerge="1">
                  <a:txBody>
                    <a:bodyPr/>
                    <a:lstStyle/>
                    <a:p>
                      <a:endParaRPr lang="en-US" sz="1200" b="0" i="0" dirty="0">
                        <a:latin typeface="Arial" charset="0"/>
                        <a:ea typeface="Arial" charset="0"/>
                        <a:cs typeface="Arial" charset="0"/>
                      </a:endParaRPr>
                    </a:p>
                  </a:txBody>
                  <a:tcPr>
                    <a:solidFill>
                      <a:schemeClr val="bg1">
                        <a:lumMod val="10000"/>
                        <a:lumOff val="90000"/>
                      </a:schemeClr>
                    </a:solidFill>
                  </a:tcPr>
                </a:tc>
                <a:extLst>
                  <a:ext uri="{0D108BD9-81ED-4DB2-BD59-A6C34878D82A}">
                    <a16:rowId xmlns:a16="http://schemas.microsoft.com/office/drawing/2014/main" xmlns="" val="10000"/>
                  </a:ext>
                </a:extLst>
              </a:tr>
              <a:tr h="0">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0" i="0" dirty="0">
                          <a:solidFill>
                            <a:schemeClr val="bg2"/>
                          </a:solidFill>
                          <a:latin typeface="Arial" charset="0"/>
                          <a:ea typeface="Arial" charset="0"/>
                          <a:cs typeface="Arial" charset="0"/>
                        </a:rPr>
                        <a:t>Conversation Starters/Discovery Questions</a:t>
                      </a:r>
                    </a:p>
                  </a:txBody>
                  <a:tcPr>
                    <a:solidFill>
                      <a:schemeClr val="accent3"/>
                    </a:solidFill>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200" b="0" i="0" dirty="0">
                          <a:solidFill>
                            <a:schemeClr val="bg2"/>
                          </a:solidFill>
                          <a:latin typeface="Arial" charset="0"/>
                          <a:ea typeface="Arial" charset="0"/>
                          <a:cs typeface="Arial" charset="0"/>
                        </a:rPr>
                        <a:t>What to Listen For...</a:t>
                      </a:r>
                    </a:p>
                  </a:txBody>
                  <a:tcPr>
                    <a:solidFill>
                      <a:schemeClr val="accent3"/>
                    </a:solidFill>
                  </a:tcPr>
                </a:tc>
                <a:extLst>
                  <a:ext uri="{0D108BD9-81ED-4DB2-BD59-A6C34878D82A}">
                    <a16:rowId xmlns:a16="http://schemas.microsoft.com/office/drawing/2014/main" xmlns="" val="10001"/>
                  </a:ext>
                </a:extLst>
              </a:tr>
              <a:tr h="0">
                <a:tc>
                  <a:txBody>
                    <a:bodyPr/>
                    <a:lstStyle/>
                    <a:p>
                      <a:pPr marL="171450" indent="-171450">
                        <a:buFont typeface="Arial" charset="0"/>
                        <a:buChar char="•"/>
                      </a:pPr>
                      <a:r>
                        <a:rPr lang="en-US" sz="1150" b="0" i="0" dirty="0">
                          <a:latin typeface="+mn-lt"/>
                          <a:ea typeface="Arial" charset="0"/>
                          <a:cs typeface="Arial" charset="0"/>
                        </a:rPr>
                        <a:t>How do you deal with data scientists’ needs for more tools in their portfolio?</a:t>
                      </a:r>
                    </a:p>
                    <a:p>
                      <a:pPr marL="171450" indent="-171450">
                        <a:buFont typeface="Arial" charset="0"/>
                        <a:buChar char="•"/>
                      </a:pPr>
                      <a:r>
                        <a:rPr lang="en-US" sz="1150" b="0" i="0" dirty="0">
                          <a:latin typeface="+mn-lt"/>
                          <a:ea typeface="Arial" charset="0"/>
                          <a:cs typeface="Arial" charset="0"/>
                        </a:rPr>
                        <a:t>How do you create and deploy machine learning models today? </a:t>
                      </a:r>
                    </a:p>
                    <a:p>
                      <a:pPr marL="171450" indent="-171450">
                        <a:buFont typeface="Arial" charset="0"/>
                        <a:buChar char="•"/>
                      </a:pPr>
                      <a:r>
                        <a:rPr lang="en-US" sz="1150" b="0" i="0" dirty="0">
                          <a:latin typeface="+mn-lt"/>
                          <a:ea typeface="Arial" charset="0"/>
                          <a:cs typeface="Arial" charset="0"/>
                        </a:rPr>
                        <a:t>Do you, now or in the future, plan to leverage Apache Spark?</a:t>
                      </a:r>
                    </a:p>
                    <a:p>
                      <a:pPr marL="171450" indent="-171450">
                        <a:buFont typeface="Arial" charset="0"/>
                        <a:buChar char="•"/>
                      </a:pPr>
                      <a:r>
                        <a:rPr lang="en-US" sz="1150" b="0" i="0" dirty="0">
                          <a:latin typeface="+mn-lt"/>
                          <a:ea typeface="Arial" charset="0"/>
                          <a:cs typeface="Arial" charset="0"/>
                        </a:rPr>
                        <a:t>How do you support your teams learning needs?</a:t>
                      </a:r>
                    </a:p>
                  </a:txBody>
                  <a:tcPr marT="22860" marB="22860"/>
                </a:tc>
                <a:tc>
                  <a:txBody>
                    <a:bodyPr/>
                    <a:lstStyle/>
                    <a:p>
                      <a:pPr marL="171450" indent="-171450">
                        <a:buFont typeface="Arial" charset="0"/>
                        <a:buChar char="•"/>
                      </a:pPr>
                      <a:r>
                        <a:rPr lang="en-US" sz="1150" dirty="0">
                          <a:latin typeface="+mn-lt"/>
                        </a:rPr>
                        <a:t>At this level you are looking for specific challenges arising from different team members using their own preferred tools and/or use of a single tool creating constraints.</a:t>
                      </a:r>
                    </a:p>
                    <a:p>
                      <a:pPr marL="171450" indent="-171450">
                        <a:buFont typeface="Arial" charset="0"/>
                        <a:buChar char="•"/>
                      </a:pPr>
                      <a:r>
                        <a:rPr lang="en-US" sz="1150" dirty="0">
                          <a:latin typeface="+mn-lt"/>
                        </a:rPr>
                        <a:t>Transitioning from model development to deployment/operationalizing is often a big hurdle</a:t>
                      </a:r>
                    </a:p>
                    <a:p>
                      <a:pPr marL="171450" indent="-171450">
                        <a:buFont typeface="Arial" charset="0"/>
                        <a:buChar char="•"/>
                      </a:pPr>
                      <a:r>
                        <a:rPr lang="en-US" sz="1150" dirty="0">
                          <a:latin typeface="+mn-lt"/>
                        </a:rPr>
                        <a:t>Leveraging the power of Spark is something many teams desire for deployment but due to the overall complexities of deployment, a cohesive use of Spark may be difficult - explore this more.</a:t>
                      </a:r>
                    </a:p>
                    <a:p>
                      <a:pPr marL="171450" indent="-171450">
                        <a:buFont typeface="Arial" charset="0"/>
                        <a:buChar char="•"/>
                      </a:pPr>
                      <a:r>
                        <a:rPr lang="en-US" sz="1150" dirty="0">
                          <a:latin typeface="+mn-lt"/>
                        </a:rPr>
                        <a:t>Due to the limited availability of DS resources advancing skills is critical. Listen for what skills are deemed most important and how they address that.</a:t>
                      </a:r>
                    </a:p>
                  </a:txBody>
                  <a:tcPr marT="22860" marB="2286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6362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1168"/>
            <a:ext cx="8684047" cy="381000"/>
          </a:xfrm>
        </p:spPr>
        <p:txBody>
          <a:bodyPr/>
          <a:lstStyle/>
          <a:p>
            <a:r>
              <a:rPr lang="en-US" dirty="0"/>
              <a:t>IBM Watson Studio Local – Where to Learn and See More</a:t>
            </a:r>
          </a:p>
        </p:txBody>
      </p:sp>
      <p:grpSp>
        <p:nvGrpSpPr>
          <p:cNvPr id="4" name="Group 3"/>
          <p:cNvGrpSpPr/>
          <p:nvPr/>
        </p:nvGrpSpPr>
        <p:grpSpPr>
          <a:xfrm>
            <a:off x="391664" y="835392"/>
            <a:ext cx="8309131" cy="1607350"/>
            <a:chOff x="397547" y="1027039"/>
            <a:chExt cx="8309131" cy="1280103"/>
          </a:xfrm>
        </p:grpSpPr>
        <p:grpSp>
          <p:nvGrpSpPr>
            <p:cNvPr id="3" name="Group 2"/>
            <p:cNvGrpSpPr/>
            <p:nvPr/>
          </p:nvGrpSpPr>
          <p:grpSpPr>
            <a:xfrm>
              <a:off x="397547" y="1027039"/>
              <a:ext cx="8309131" cy="1280103"/>
              <a:chOff x="397547" y="1027039"/>
              <a:chExt cx="8309131" cy="1280103"/>
            </a:xfrm>
          </p:grpSpPr>
          <p:sp>
            <p:nvSpPr>
              <p:cNvPr id="40" name="Rounded Rectangle 39"/>
              <p:cNvSpPr/>
              <p:nvPr/>
            </p:nvSpPr>
            <p:spPr>
              <a:xfrm>
                <a:off x="400878" y="1027039"/>
                <a:ext cx="8305800" cy="1280103"/>
              </a:xfrm>
              <a:prstGeom prst="roundRect">
                <a:avLst>
                  <a:gd name="adj" fmla="val 10918"/>
                </a:avLst>
              </a:prstGeom>
              <a:solidFill>
                <a:schemeClr val="tx2"/>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sp>
            <p:nvSpPr>
              <p:cNvPr id="41" name="Round Same Side Corner Rectangle 40"/>
              <p:cNvSpPr/>
              <p:nvPr/>
            </p:nvSpPr>
            <p:spPr>
              <a:xfrm rot="16200000">
                <a:off x="248617" y="1178160"/>
                <a:ext cx="1277912" cy="980052"/>
              </a:xfrm>
              <a:prstGeom prst="round2SameRect">
                <a:avLst>
                  <a:gd name="adj1" fmla="val 17260"/>
                  <a:gd name="adj2" fmla="val 0"/>
                </a:avLst>
              </a:prstGeom>
              <a:solidFill>
                <a:schemeClr val="accent2">
                  <a:lumMod val="60000"/>
                  <a:lumOff val="40000"/>
                </a:schemeClr>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grpSp>
        <p:sp>
          <p:nvSpPr>
            <p:cNvPr id="42" name="TextBox 41"/>
            <p:cNvSpPr txBox="1"/>
            <p:nvPr/>
          </p:nvSpPr>
          <p:spPr>
            <a:xfrm>
              <a:off x="449676" y="1053911"/>
              <a:ext cx="927922" cy="282380"/>
            </a:xfrm>
            <a:prstGeom prst="rect">
              <a:avLst/>
            </a:prstGeom>
            <a:noFill/>
          </p:spPr>
          <p:txBody>
            <a:bodyPr wrap="square" rtlCol="0">
              <a:spAutoFit/>
            </a:bodyPr>
            <a:lstStyle/>
            <a:p>
              <a:r>
                <a:rPr lang="en-US" b="1" dirty="0">
                  <a:solidFill>
                    <a:srgbClr val="FFFFFF"/>
                  </a:solidFill>
                </a:rPr>
                <a:t>Learn more (internal)</a:t>
              </a:r>
            </a:p>
          </p:txBody>
        </p:sp>
        <p:sp>
          <p:nvSpPr>
            <p:cNvPr id="43" name="TextBox 42"/>
            <p:cNvSpPr txBox="1"/>
            <p:nvPr/>
          </p:nvSpPr>
          <p:spPr>
            <a:xfrm>
              <a:off x="1377599" y="1086637"/>
              <a:ext cx="7327412" cy="1127529"/>
            </a:xfrm>
            <a:prstGeom prst="rect">
              <a:avLst/>
            </a:prstGeom>
            <a:noFill/>
          </p:spPr>
          <p:txBody>
            <a:bodyPr wrap="square" rtlCol="0">
              <a:spAutoFit/>
            </a:bodyPr>
            <a:lstStyle/>
            <a:p>
              <a:pPr marL="228600" indent="-228600">
                <a:spcBef>
                  <a:spcPts val="300"/>
                </a:spcBef>
                <a:buFont typeface="Wingdings" panose="05000000000000000000" pitchFamily="2" charset="2"/>
                <a:buChar char="ü"/>
              </a:pPr>
              <a:r>
                <a:rPr lang="en-US" dirty="0">
                  <a:solidFill>
                    <a:srgbClr val="000000"/>
                  </a:solidFill>
                </a:rPr>
                <a:t>WSL on Power in SmartSeller: </a:t>
              </a:r>
              <a:r>
                <a:rPr lang="en-US" dirty="0">
                  <a:solidFill>
                    <a:srgbClr val="000000"/>
                  </a:solidFill>
                  <a:hlinkClick r:id="rId3"/>
                </a:rPr>
                <a:t>http://ibm.biz/WSL-SmartSeller</a:t>
              </a:r>
              <a:endParaRPr lang="en-US" dirty="0">
                <a:solidFill>
                  <a:srgbClr val="000000"/>
                </a:solidFill>
              </a:endParaRPr>
            </a:p>
            <a:p>
              <a:pPr marL="228600" indent="-228600">
                <a:spcBef>
                  <a:spcPts val="300"/>
                </a:spcBef>
                <a:buFont typeface="Wingdings" panose="05000000000000000000" pitchFamily="2" charset="2"/>
                <a:buChar char="ü"/>
              </a:pPr>
              <a:r>
                <a:rPr lang="en-US" dirty="0">
                  <a:solidFill>
                    <a:srgbClr val="000000"/>
                  </a:solidFill>
                </a:rPr>
                <a:t>WSL in ZACS: </a:t>
              </a:r>
              <a:r>
                <a:rPr lang="en-US" dirty="0">
                  <a:solidFill>
                    <a:srgbClr val="000000"/>
                  </a:solidFill>
                  <a:hlinkClick r:id="rId4"/>
                </a:rPr>
                <a:t>http://ibm.biz/WSL-ZACS</a:t>
              </a:r>
              <a:endParaRPr lang="en-US" dirty="0">
                <a:solidFill>
                  <a:srgbClr val="000000"/>
                </a:solidFill>
              </a:endParaRPr>
            </a:p>
            <a:p>
              <a:pPr marL="231775" indent="-231775">
                <a:spcBef>
                  <a:spcPts val="300"/>
                </a:spcBef>
                <a:buFont typeface="Wingdings" panose="05000000000000000000" pitchFamily="2" charset="2"/>
                <a:buChar char="Ø"/>
              </a:pPr>
              <a:r>
                <a:rPr lang="en-US" dirty="0"/>
                <a:t>Get help on Slack:</a:t>
              </a:r>
            </a:p>
            <a:p>
              <a:pPr marL="517525" lvl="1" indent="-174625">
                <a:buFont typeface="Arial" panose="020B0604020202020204" pitchFamily="34" charset="0"/>
                <a:buChar char="•"/>
              </a:pPr>
              <a:r>
                <a:rPr lang="en-US" dirty="0"/>
                <a:t>#dsx: </a:t>
              </a:r>
              <a:r>
                <a:rPr lang="en-US" dirty="0">
                  <a:hlinkClick r:id="rId5"/>
                </a:rPr>
                <a:t>https://ibm-analytics.slack.com/messages/C34QLML7R</a:t>
              </a:r>
            </a:p>
            <a:p>
              <a:pPr marL="517525" lvl="1" indent="-174625">
                <a:buFont typeface="Arial" panose="020B0604020202020204" pitchFamily="34" charset="0"/>
                <a:buChar char="•"/>
              </a:pPr>
              <a:r>
                <a:rPr lang="en-US" dirty="0"/>
                <a:t>#dsx-local-support: </a:t>
              </a:r>
              <a:r>
                <a:rPr lang="en-US" dirty="0">
                  <a:hlinkClick r:id="rId6"/>
                </a:rPr>
                <a:t>https://ibm-analytics.slack.com/messages/C54CHKP32</a:t>
              </a:r>
            </a:p>
            <a:p>
              <a:pPr marL="517525" lvl="1" indent="-174625">
                <a:buFont typeface="Arial" panose="020B0604020202020204" pitchFamily="34" charset="0"/>
                <a:buChar char="•"/>
              </a:pPr>
              <a:r>
                <a:rPr lang="en-US" dirty="0"/>
                <a:t>#winroom-datascientist: </a:t>
              </a:r>
              <a:r>
                <a:rPr lang="en-US" dirty="0">
                  <a:hlinkClick r:id="rId7"/>
                </a:rPr>
                <a:t>https://ibm-analytics.slack.com/messages/C0L78JLTV</a:t>
              </a:r>
              <a:endParaRPr lang="en-US" dirty="0"/>
            </a:p>
          </p:txBody>
        </p:sp>
      </p:grpSp>
      <p:grpSp>
        <p:nvGrpSpPr>
          <p:cNvPr id="18" name="Group 17"/>
          <p:cNvGrpSpPr/>
          <p:nvPr/>
        </p:nvGrpSpPr>
        <p:grpSpPr>
          <a:xfrm>
            <a:off x="393328" y="3841280"/>
            <a:ext cx="8305800" cy="915456"/>
            <a:chOff x="400878" y="3450577"/>
            <a:chExt cx="8305800" cy="915456"/>
          </a:xfrm>
        </p:grpSpPr>
        <p:sp>
          <p:nvSpPr>
            <p:cNvPr id="19" name="Rounded Rectangle 18"/>
            <p:cNvSpPr/>
            <p:nvPr/>
          </p:nvSpPr>
          <p:spPr>
            <a:xfrm>
              <a:off x="400878" y="3450582"/>
              <a:ext cx="8305800" cy="915451"/>
            </a:xfrm>
            <a:prstGeom prst="roundRect">
              <a:avLst/>
            </a:prstGeom>
            <a:solidFill>
              <a:schemeClr val="tx2"/>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sp>
          <p:nvSpPr>
            <p:cNvPr id="20" name="Round Same Side Corner Rectangle 19"/>
            <p:cNvSpPr/>
            <p:nvPr/>
          </p:nvSpPr>
          <p:spPr>
            <a:xfrm rot="16200000">
              <a:off x="433178" y="3418279"/>
              <a:ext cx="915456" cy="980052"/>
            </a:xfrm>
            <a:prstGeom prst="round2SameRect">
              <a:avLst/>
            </a:prstGeom>
            <a:solidFill>
              <a:schemeClr val="accent2">
                <a:lumMod val="60000"/>
                <a:lumOff val="40000"/>
              </a:schemeClr>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sp>
          <p:nvSpPr>
            <p:cNvPr id="21" name="TextBox 20"/>
            <p:cNvSpPr txBox="1"/>
            <p:nvPr/>
          </p:nvSpPr>
          <p:spPr>
            <a:xfrm>
              <a:off x="453009" y="3530853"/>
              <a:ext cx="927922" cy="507831"/>
            </a:xfrm>
            <a:prstGeom prst="rect">
              <a:avLst/>
            </a:prstGeom>
            <a:noFill/>
          </p:spPr>
          <p:txBody>
            <a:bodyPr wrap="square" rtlCol="0">
              <a:spAutoFit/>
            </a:bodyPr>
            <a:lstStyle/>
            <a:p>
              <a:r>
                <a:rPr lang="en-US" b="1" dirty="0">
                  <a:solidFill>
                    <a:srgbClr val="FFFFFF"/>
                  </a:solidFill>
                </a:rPr>
                <a:t>See it in action</a:t>
              </a:r>
            </a:p>
          </p:txBody>
        </p:sp>
        <p:sp>
          <p:nvSpPr>
            <p:cNvPr id="22" name="TextBox 21"/>
            <p:cNvSpPr txBox="1"/>
            <p:nvPr/>
          </p:nvSpPr>
          <p:spPr>
            <a:xfrm>
              <a:off x="1380932" y="3517596"/>
              <a:ext cx="7193225" cy="792525"/>
            </a:xfrm>
            <a:prstGeom prst="rect">
              <a:avLst/>
            </a:prstGeom>
            <a:noFill/>
          </p:spPr>
          <p:txBody>
            <a:bodyPr wrap="square" rtlCol="0">
              <a:spAutoFit/>
            </a:bodyPr>
            <a:lstStyle/>
            <a:p>
              <a:pPr marL="228600" indent="-228600">
                <a:spcBef>
                  <a:spcPts val="300"/>
                </a:spcBef>
                <a:buFont typeface="Wingdings" panose="05000000000000000000" pitchFamily="2" charset="2"/>
                <a:buChar char="ü"/>
              </a:pPr>
              <a:r>
                <a:rPr lang="en-US" dirty="0"/>
                <a:t>WSL includes 60 day trial license</a:t>
              </a:r>
            </a:p>
            <a:p>
              <a:pPr marL="228600" indent="-228600">
                <a:spcBef>
                  <a:spcPts val="300"/>
                </a:spcBef>
                <a:buFont typeface="Wingdings" panose="05000000000000000000" pitchFamily="2" charset="2"/>
                <a:buChar char="ü"/>
              </a:pPr>
              <a:r>
                <a:rPr lang="en-US" dirty="0"/>
                <a:t>Guided WSL Walkthrough: </a:t>
              </a:r>
              <a:r>
                <a:rPr lang="en-US" dirty="0">
                  <a:hlinkClick r:id="rId8"/>
                </a:rPr>
                <a:t>http://ibm.biz/DSX-Walkthrough</a:t>
              </a:r>
              <a:endParaRPr lang="en-US" dirty="0"/>
            </a:p>
            <a:p>
              <a:pPr marL="228600" indent="-228600">
                <a:spcBef>
                  <a:spcPts val="300"/>
                </a:spcBef>
                <a:buFont typeface="Wingdings" panose="05000000000000000000" pitchFamily="2" charset="2"/>
                <a:buChar char="ü"/>
              </a:pPr>
              <a:r>
                <a:rPr lang="en-US" dirty="0"/>
                <a:t>WSL Tutorial: </a:t>
              </a:r>
              <a:r>
                <a:rPr lang="en-US" dirty="0">
                  <a:hlinkClick r:id="rId9"/>
                </a:rPr>
                <a:t>http://ibm.biz/DSX-Tutorial</a:t>
              </a:r>
              <a:endParaRPr lang="en-US" dirty="0">
                <a:solidFill>
                  <a:srgbClr val="000000"/>
                </a:solidFill>
              </a:endParaRPr>
            </a:p>
          </p:txBody>
        </p:sp>
      </p:grpSp>
      <p:grpSp>
        <p:nvGrpSpPr>
          <p:cNvPr id="23" name="Group 22"/>
          <p:cNvGrpSpPr/>
          <p:nvPr/>
        </p:nvGrpSpPr>
        <p:grpSpPr>
          <a:xfrm>
            <a:off x="402507" y="2562342"/>
            <a:ext cx="8305800" cy="1160121"/>
            <a:chOff x="400878" y="3450577"/>
            <a:chExt cx="8305800" cy="1160121"/>
          </a:xfrm>
        </p:grpSpPr>
        <p:sp>
          <p:nvSpPr>
            <p:cNvPr id="24" name="Rounded Rectangle 23"/>
            <p:cNvSpPr/>
            <p:nvPr/>
          </p:nvSpPr>
          <p:spPr>
            <a:xfrm>
              <a:off x="400878" y="3450582"/>
              <a:ext cx="8305800" cy="1160116"/>
            </a:xfrm>
            <a:prstGeom prst="roundRect">
              <a:avLst/>
            </a:prstGeom>
            <a:solidFill>
              <a:schemeClr val="tx2"/>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sp>
          <p:nvSpPr>
            <p:cNvPr id="25" name="Round Same Side Corner Rectangle 24"/>
            <p:cNvSpPr/>
            <p:nvPr/>
          </p:nvSpPr>
          <p:spPr>
            <a:xfrm rot="16200000">
              <a:off x="310846" y="3540611"/>
              <a:ext cx="1160120" cy="980052"/>
            </a:xfrm>
            <a:prstGeom prst="round2SameRect">
              <a:avLst/>
            </a:prstGeom>
            <a:solidFill>
              <a:schemeClr val="accent2">
                <a:lumMod val="60000"/>
                <a:lumOff val="40000"/>
              </a:schemeClr>
            </a:solidFill>
            <a:ln>
              <a:solidFill>
                <a:schemeClr val="tx2">
                  <a:lumMod val="75000"/>
                </a:schemeClr>
              </a:solidFill>
            </a:ln>
          </p:spPr>
          <p:txBody>
            <a:bodyPr wrap="square" lIns="0" tIns="0" rIns="0" bIns="0" rtlCol="0" anchor="ctr">
              <a:noAutofit/>
            </a:bodyPr>
            <a:lstStyle/>
            <a:p>
              <a:pPr algn="ctr"/>
              <a:endParaRPr lang="en-US" sz="1200" dirty="0">
                <a:solidFill>
                  <a:srgbClr val="FFFFFF"/>
                </a:solidFill>
                <a:cs typeface="Arial"/>
              </a:endParaRPr>
            </a:p>
          </p:txBody>
        </p:sp>
        <p:sp>
          <p:nvSpPr>
            <p:cNvPr id="26" name="TextBox 25"/>
            <p:cNvSpPr txBox="1"/>
            <p:nvPr/>
          </p:nvSpPr>
          <p:spPr>
            <a:xfrm>
              <a:off x="453009" y="3530853"/>
              <a:ext cx="927922" cy="715581"/>
            </a:xfrm>
            <a:prstGeom prst="rect">
              <a:avLst/>
            </a:prstGeom>
            <a:noFill/>
          </p:spPr>
          <p:txBody>
            <a:bodyPr wrap="square" rtlCol="0">
              <a:spAutoFit/>
            </a:bodyPr>
            <a:lstStyle/>
            <a:p>
              <a:r>
                <a:rPr lang="en-US" b="1" dirty="0">
                  <a:solidFill>
                    <a:srgbClr val="FFFFFF"/>
                  </a:solidFill>
                </a:rPr>
                <a:t>Learn more </a:t>
              </a:r>
              <a:r>
                <a:rPr lang="en-US" b="1" spc="-30" dirty="0">
                  <a:solidFill>
                    <a:srgbClr val="FFFFFF"/>
                  </a:solidFill>
                </a:rPr>
                <a:t>(external)</a:t>
              </a:r>
            </a:p>
          </p:txBody>
        </p:sp>
        <p:sp>
          <p:nvSpPr>
            <p:cNvPr id="27" name="TextBox 26"/>
            <p:cNvSpPr txBox="1"/>
            <p:nvPr/>
          </p:nvSpPr>
          <p:spPr>
            <a:xfrm>
              <a:off x="1380932" y="3517596"/>
              <a:ext cx="7193225" cy="1038746"/>
            </a:xfrm>
            <a:prstGeom prst="rect">
              <a:avLst/>
            </a:prstGeom>
            <a:noFill/>
          </p:spPr>
          <p:txBody>
            <a:bodyPr wrap="square" rtlCol="0">
              <a:spAutoFit/>
            </a:bodyPr>
            <a:lstStyle/>
            <a:p>
              <a:pPr marL="228600" indent="-228600">
                <a:spcBef>
                  <a:spcPts val="300"/>
                </a:spcBef>
                <a:buFont typeface="Wingdings" panose="05000000000000000000" pitchFamily="2" charset="2"/>
                <a:buChar char="ü"/>
              </a:pPr>
              <a:r>
                <a:rPr lang="en-US" dirty="0">
                  <a:solidFill>
                    <a:srgbClr val="000000"/>
                  </a:solidFill>
                </a:rPr>
                <a:t>WSL product page: </a:t>
              </a:r>
              <a:r>
                <a:rPr lang="en-US" dirty="0">
                  <a:hlinkClick r:id="rId10"/>
                </a:rPr>
                <a:t>https://www.ibm.com/products/data-science-experience</a:t>
              </a:r>
              <a:endParaRPr lang="en-US" dirty="0">
                <a:solidFill>
                  <a:srgbClr val="000000"/>
                </a:solidFill>
              </a:endParaRPr>
            </a:p>
            <a:p>
              <a:pPr marL="228600" indent="-228600">
                <a:spcBef>
                  <a:spcPts val="300"/>
                </a:spcBef>
                <a:buFont typeface="Wingdings" panose="05000000000000000000" pitchFamily="2" charset="2"/>
                <a:buChar char="ü"/>
              </a:pPr>
              <a:r>
                <a:rPr lang="en-US" dirty="0">
                  <a:solidFill>
                    <a:srgbClr val="000000"/>
                  </a:solidFill>
                </a:rPr>
                <a:t>WSL Content Hub: </a:t>
              </a:r>
              <a:r>
                <a:rPr lang="en-US" dirty="0">
                  <a:hlinkClick r:id="rId11"/>
                </a:rPr>
                <a:t>https://content-dsxlocal.mybluemix.net/</a:t>
              </a:r>
              <a:endParaRPr lang="en-US" dirty="0">
                <a:solidFill>
                  <a:srgbClr val="000000"/>
                </a:solidFill>
              </a:endParaRPr>
            </a:p>
            <a:p>
              <a:pPr marL="228600" indent="-228600">
                <a:spcBef>
                  <a:spcPts val="300"/>
                </a:spcBef>
                <a:buFont typeface="Wingdings" panose="05000000000000000000" pitchFamily="2" charset="2"/>
                <a:buChar char="ü"/>
              </a:pPr>
              <a:r>
                <a:rPr lang="en-US" dirty="0">
                  <a:solidFill>
                    <a:srgbClr val="000000"/>
                  </a:solidFill>
                </a:rPr>
                <a:t>IBM DTE assets for WSL: </a:t>
              </a:r>
              <a:r>
                <a:rPr lang="en-US" dirty="0">
                  <a:hlinkClick r:id="rId12"/>
                </a:rPr>
                <a:t>https://www.ibm.com/community/dte/dsx-local/</a:t>
              </a:r>
              <a:endParaRPr lang="en-US" dirty="0">
                <a:solidFill>
                  <a:srgbClr val="000000"/>
                </a:solidFill>
              </a:endParaRPr>
            </a:p>
            <a:p>
              <a:pPr marL="231775" indent="-231775">
                <a:spcBef>
                  <a:spcPts val="300"/>
                </a:spcBef>
                <a:buFont typeface="Wingdings" panose="05000000000000000000" pitchFamily="2" charset="2"/>
                <a:buChar char="Ø"/>
              </a:pPr>
              <a:r>
                <a:rPr lang="en-US" dirty="0">
                  <a:solidFill>
                    <a:srgbClr val="000000"/>
                  </a:solidFill>
                </a:rPr>
                <a:t>Get help on Stack Overflow: </a:t>
              </a:r>
              <a:r>
                <a:rPr lang="en-US" dirty="0">
                  <a:solidFill>
                    <a:srgbClr val="000000"/>
                  </a:solidFill>
                  <a:hlinkClick r:id="rId13"/>
                </a:rPr>
                <a:t>https://stackoverflow.com/questions/tagged/dsx-local</a:t>
              </a:r>
              <a:endParaRPr lang="en-US" dirty="0">
                <a:solidFill>
                  <a:srgbClr val="000000"/>
                </a:solidFill>
              </a:endParaRPr>
            </a:p>
          </p:txBody>
        </p:sp>
      </p:grpSp>
    </p:spTree>
    <p:extLst>
      <p:ext uri="{BB962C8B-B14F-4D97-AF65-F5344CB8AC3E}">
        <p14:creationId xmlns:p14="http://schemas.microsoft.com/office/powerpoint/2010/main" val="244673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360054" y="801913"/>
            <a:ext cx="4294414" cy="3820885"/>
          </a:xfrm>
          <a:prstGeom prst="ellipse">
            <a:avLst/>
          </a:prstGeom>
          <a:solidFill>
            <a:schemeClr val="bg2">
              <a:lumMod val="75000"/>
            </a:schemeClr>
          </a:solidFill>
          <a:ln>
            <a:solidFill>
              <a:schemeClr val="tx1"/>
            </a:solidFill>
          </a:ln>
        </p:spPr>
        <p:txBody>
          <a:bodyPr wrap="square" lIns="0" tIns="0" rIns="0" bIns="0" rtlCol="0" anchor="t" anchorCtr="0">
            <a:noAutofit/>
          </a:bodyPr>
          <a:lstStyle/>
          <a:p>
            <a:pPr algn="ctr"/>
            <a:r>
              <a:rPr lang="en-US" sz="1600" b="1" dirty="0">
                <a:solidFill>
                  <a:schemeClr val="bg1"/>
                </a:solidFill>
                <a:latin typeface="Arial"/>
                <a:cs typeface="Arial"/>
              </a:rPr>
              <a:t>Artificial Intelligence</a:t>
            </a:r>
          </a:p>
        </p:txBody>
      </p:sp>
      <p:sp>
        <p:nvSpPr>
          <p:cNvPr id="8" name="Title 7"/>
          <p:cNvSpPr>
            <a:spLocks noGrp="1"/>
          </p:cNvSpPr>
          <p:nvPr>
            <p:ph type="title"/>
          </p:nvPr>
        </p:nvSpPr>
        <p:spPr>
          <a:xfrm>
            <a:off x="228599" y="201168"/>
            <a:ext cx="8233229" cy="381000"/>
          </a:xfrm>
        </p:spPr>
        <p:txBody>
          <a:bodyPr/>
          <a:lstStyle/>
          <a:p>
            <a:r>
              <a:rPr lang="en-US" dirty="0"/>
              <a:t>Data Science, Machine Learning, Deep Learning  and AI</a:t>
            </a:r>
          </a:p>
        </p:txBody>
      </p:sp>
      <p:sp>
        <p:nvSpPr>
          <p:cNvPr id="10" name="Oval 9"/>
          <p:cNvSpPr/>
          <p:nvPr/>
        </p:nvSpPr>
        <p:spPr>
          <a:xfrm>
            <a:off x="4486725" y="2418444"/>
            <a:ext cx="2041071" cy="1975758"/>
          </a:xfrm>
          <a:prstGeom prst="ellipse">
            <a:avLst/>
          </a:prstGeom>
          <a:solidFill>
            <a:schemeClr val="accent6">
              <a:lumMod val="60000"/>
              <a:lumOff val="40000"/>
            </a:schemeClr>
          </a:solidFill>
          <a:ln w="3175">
            <a:solidFill>
              <a:schemeClr val="tx1"/>
            </a:solidFill>
          </a:ln>
        </p:spPr>
        <p:txBody>
          <a:bodyPr wrap="square" lIns="0" tIns="0" rIns="0" bIns="0" rtlCol="0" anchor="t" anchorCtr="0">
            <a:noAutofit/>
          </a:bodyPr>
          <a:lstStyle/>
          <a:p>
            <a:pPr algn="ctr"/>
            <a:r>
              <a:rPr lang="en-US" sz="1400" b="1" dirty="0">
                <a:latin typeface="Arial"/>
                <a:cs typeface="Arial"/>
              </a:rPr>
              <a:t>Machine Learning</a:t>
            </a:r>
          </a:p>
        </p:txBody>
      </p:sp>
      <p:sp>
        <p:nvSpPr>
          <p:cNvPr id="11" name="Oval 10"/>
          <p:cNvSpPr/>
          <p:nvPr/>
        </p:nvSpPr>
        <p:spPr>
          <a:xfrm>
            <a:off x="5004340" y="3169558"/>
            <a:ext cx="1005840" cy="1005840"/>
          </a:xfrm>
          <a:prstGeom prst="ellipse">
            <a:avLst/>
          </a:prstGeom>
          <a:solidFill>
            <a:srgbClr val="00B050"/>
          </a:solidFill>
          <a:ln w="3175">
            <a:solidFill>
              <a:schemeClr val="tx1"/>
            </a:solidFill>
          </a:ln>
        </p:spPr>
        <p:txBody>
          <a:bodyPr wrap="none" lIns="0" tIns="0" rIns="0" bIns="0" rtlCol="0" anchor="ctr" anchorCtr="1">
            <a:noAutofit/>
          </a:bodyPr>
          <a:lstStyle/>
          <a:p>
            <a:pPr algn="ctr"/>
            <a:r>
              <a:rPr lang="en-US" sz="1400" b="1" dirty="0">
                <a:latin typeface="Arial"/>
                <a:cs typeface="Arial"/>
              </a:rPr>
              <a:t>Deep</a:t>
            </a:r>
            <a:br>
              <a:rPr lang="en-US" sz="1400" b="1" dirty="0">
                <a:latin typeface="Arial"/>
                <a:cs typeface="Arial"/>
              </a:rPr>
            </a:br>
            <a:r>
              <a:rPr lang="en-US" sz="1400" b="1" dirty="0">
                <a:latin typeface="Arial"/>
                <a:cs typeface="Arial"/>
              </a:rPr>
              <a:t>Learning</a:t>
            </a:r>
          </a:p>
        </p:txBody>
      </p:sp>
      <p:sp>
        <p:nvSpPr>
          <p:cNvPr id="14" name="Oval 13"/>
          <p:cNvSpPr/>
          <p:nvPr/>
        </p:nvSpPr>
        <p:spPr>
          <a:xfrm>
            <a:off x="1482269" y="1961242"/>
            <a:ext cx="5404758" cy="2932366"/>
          </a:xfrm>
          <a:prstGeom prst="ellipse">
            <a:avLst/>
          </a:prstGeom>
          <a:solidFill>
            <a:schemeClr val="accent1">
              <a:lumMod val="75000"/>
              <a:alpha val="40000"/>
            </a:schemeClr>
          </a:solidFill>
          <a:ln w="19050">
            <a:solidFill>
              <a:schemeClr val="tx1"/>
            </a:solid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15" name="TextBox 14"/>
          <p:cNvSpPr txBox="1"/>
          <p:nvPr/>
        </p:nvSpPr>
        <p:spPr>
          <a:xfrm>
            <a:off x="1891139" y="3333924"/>
            <a:ext cx="1460656" cy="338554"/>
          </a:xfrm>
          <a:prstGeom prst="rect">
            <a:avLst/>
          </a:prstGeom>
          <a:noFill/>
        </p:spPr>
        <p:txBody>
          <a:bodyPr wrap="none" rtlCol="0">
            <a:spAutoFit/>
          </a:bodyPr>
          <a:lstStyle/>
          <a:p>
            <a:r>
              <a:rPr lang="en-US" sz="1600" b="1" dirty="0">
                <a:solidFill>
                  <a:schemeClr val="bg1"/>
                </a:solidFill>
              </a:rPr>
              <a:t>Data Science</a:t>
            </a:r>
          </a:p>
        </p:txBody>
      </p:sp>
    </p:spTree>
    <p:extLst>
      <p:ext uri="{BB962C8B-B14F-4D97-AF65-F5344CB8AC3E}">
        <p14:creationId xmlns:p14="http://schemas.microsoft.com/office/powerpoint/2010/main" val="1407503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9" name="Rectangle 8"/>
          <p:cNvSpPr/>
          <p:nvPr/>
        </p:nvSpPr>
        <p:spPr>
          <a:xfrm>
            <a:off x="190499" y="816342"/>
            <a:ext cx="8698667" cy="3785652"/>
          </a:xfrm>
          <a:prstGeom prst="rect">
            <a:avLst/>
          </a:prstGeom>
        </p:spPr>
        <p:txBody>
          <a:bodyPr wrap="square">
            <a:spAutoFit/>
          </a:bodyPr>
          <a:lstStyle/>
          <a:p>
            <a:pPr marL="217885" indent="-41672" eaLnBrk="0" fontAlgn="base" hangingPunct="0">
              <a:spcBef>
                <a:spcPct val="20000"/>
              </a:spcBef>
              <a:spcAft>
                <a:spcPct val="0"/>
              </a:spcAft>
              <a:buClr>
                <a:srgbClr val="000000"/>
              </a:buClr>
              <a:defRPr/>
            </a:pPr>
            <a:r>
              <a:rPr lang="en-US" sz="1500" b="1" kern="0" dirty="0">
                <a:solidFill>
                  <a:srgbClr val="000000"/>
                </a:solidFill>
                <a:ea typeface="Calibri"/>
                <a:sym typeface="Calibri"/>
              </a:rPr>
              <a:t>Offering Managers</a:t>
            </a:r>
          </a:p>
          <a:p>
            <a:pPr marL="390525" indent="-214313" hangingPunct="0">
              <a:buClr>
                <a:srgbClr val="000000"/>
              </a:buClr>
              <a:buFont typeface="Arial" charset="0"/>
              <a:buChar char="•"/>
              <a:defRPr/>
            </a:pPr>
            <a:r>
              <a:rPr lang="en-US" sz="1500" dirty="0"/>
              <a:t>Keshav Ranganathan, OM, Power Systems Analytics Solutions: </a:t>
            </a:r>
            <a:r>
              <a:rPr lang="en-US" sz="1500" dirty="0">
                <a:hlinkClick r:id="rId3"/>
              </a:rPr>
              <a:t>keshav@us.ibm.com</a:t>
            </a:r>
            <a:endParaRPr lang="en-US" sz="1500" dirty="0"/>
          </a:p>
          <a:p>
            <a:pPr marL="390525" indent="-214313" hangingPunct="0">
              <a:buClr>
                <a:srgbClr val="000000"/>
              </a:buClr>
              <a:buFont typeface="Arial" charset="0"/>
              <a:buChar char="•"/>
              <a:defRPr/>
            </a:pPr>
            <a:r>
              <a:rPr lang="en-US" sz="1500" kern="0" dirty="0">
                <a:solidFill>
                  <a:srgbClr val="000000"/>
                </a:solidFill>
                <a:ea typeface="Calibri"/>
                <a:sym typeface="Calibri"/>
              </a:rPr>
              <a:t>Armand Ruiz, OM for Watson Studio &amp; Watson Machine Learning: </a:t>
            </a:r>
            <a:r>
              <a:rPr lang="en-US" sz="1500" kern="0" dirty="0">
                <a:solidFill>
                  <a:srgbClr val="000000"/>
                </a:solidFill>
                <a:ea typeface="Calibri"/>
                <a:sym typeface="Calibri"/>
                <a:hlinkClick r:id="rId4"/>
              </a:rPr>
              <a:t>armand.ruiz@us.ibm.com</a:t>
            </a:r>
            <a:endParaRPr lang="en-US" sz="1500" kern="0" dirty="0">
              <a:solidFill>
                <a:srgbClr val="000000"/>
              </a:solidFill>
              <a:ea typeface="Calibri"/>
              <a:sym typeface="Calibri"/>
            </a:endParaRPr>
          </a:p>
          <a:p>
            <a:pPr marL="390525" indent="-214313" hangingPunct="0">
              <a:buClr>
                <a:srgbClr val="000000"/>
              </a:buClr>
              <a:buFont typeface="Arial" charset="0"/>
              <a:buChar char="•"/>
              <a:defRPr/>
            </a:pPr>
            <a:endParaRPr lang="en-US" sz="1500" dirty="0"/>
          </a:p>
          <a:p>
            <a:pPr marL="176212" hangingPunct="0">
              <a:buClr>
                <a:srgbClr val="000000"/>
              </a:buClr>
              <a:defRPr/>
            </a:pPr>
            <a:r>
              <a:rPr lang="en-US" sz="1500" b="1" kern="0" dirty="0">
                <a:solidFill>
                  <a:srgbClr val="000000"/>
                </a:solidFill>
                <a:ea typeface="Calibri"/>
                <a:sym typeface="Calibri"/>
              </a:rPr>
              <a:t>Technical Team</a:t>
            </a:r>
            <a:endParaRPr lang="en-US" sz="1500" dirty="0"/>
          </a:p>
          <a:p>
            <a:pPr marL="390525" indent="-214313" hangingPunct="0">
              <a:buClr>
                <a:srgbClr val="000000"/>
              </a:buClr>
              <a:buFont typeface="Arial" charset="0"/>
              <a:buChar char="•"/>
              <a:defRPr/>
            </a:pPr>
            <a:r>
              <a:rPr lang="en-US" sz="1500" dirty="0"/>
              <a:t>Elena Lowery, WW Technical Sales Lead, Data Science: </a:t>
            </a:r>
            <a:r>
              <a:rPr lang="en-US" sz="1500" dirty="0">
                <a:hlinkClick r:id="rId5"/>
              </a:rPr>
              <a:t>elowery@us.ibm.com</a:t>
            </a:r>
            <a:endParaRPr lang="en-US" sz="1500" dirty="0"/>
          </a:p>
          <a:p>
            <a:pPr marL="390525" indent="-214313" hangingPunct="0">
              <a:buClr>
                <a:srgbClr val="000000"/>
              </a:buClr>
              <a:buFont typeface="Arial" charset="0"/>
              <a:buChar char="•"/>
              <a:defRPr/>
            </a:pPr>
            <a:r>
              <a:rPr lang="en-US" sz="1500" dirty="0"/>
              <a:t>Piotr Mierzejewski, Watson Studio Local Development: </a:t>
            </a:r>
            <a:r>
              <a:rPr lang="en-US" sz="1500" dirty="0">
                <a:hlinkClick r:id="rId6"/>
              </a:rPr>
              <a:t>piotrm@ca.ibm.com</a:t>
            </a:r>
            <a:endParaRPr lang="en-US" sz="1500" dirty="0"/>
          </a:p>
          <a:p>
            <a:pPr marL="390525" indent="-214313" hangingPunct="0">
              <a:buClr>
                <a:srgbClr val="000000"/>
              </a:buClr>
              <a:buFont typeface="Arial" charset="0"/>
              <a:buChar char="•"/>
              <a:defRPr/>
            </a:pPr>
            <a:r>
              <a:rPr lang="en-US" sz="1500" dirty="0"/>
              <a:t>Indrajit Poddar, Watson Studio Local on Power Development: </a:t>
            </a:r>
            <a:r>
              <a:rPr lang="en-US" sz="1500" dirty="0">
                <a:hlinkClick r:id="rId7"/>
              </a:rPr>
              <a:t>ipoddar@us.ibm.com</a:t>
            </a:r>
            <a:endParaRPr lang="en-US" sz="1500" dirty="0"/>
          </a:p>
          <a:p>
            <a:pPr marL="217885" indent="-41672" hangingPunct="0">
              <a:buClr>
                <a:srgbClr val="000000"/>
              </a:buClr>
              <a:defRPr/>
            </a:pPr>
            <a:endParaRPr lang="en-US" sz="1500" b="1" kern="0" dirty="0">
              <a:solidFill>
                <a:srgbClr val="000000"/>
              </a:solidFill>
              <a:ea typeface="Calibri"/>
              <a:sym typeface="Calibri"/>
            </a:endParaRPr>
          </a:p>
          <a:p>
            <a:pPr marL="217885" indent="-41672" hangingPunct="0">
              <a:buClr>
                <a:srgbClr val="000000"/>
              </a:buClr>
              <a:defRPr/>
            </a:pPr>
            <a:r>
              <a:rPr lang="en-US" sz="1500" b="1" kern="0" dirty="0">
                <a:solidFill>
                  <a:srgbClr val="000000"/>
                </a:solidFill>
                <a:ea typeface="Calibri"/>
                <a:sym typeface="Calibri"/>
              </a:rPr>
              <a:t>Sales Team</a:t>
            </a:r>
          </a:p>
          <a:p>
            <a:pPr marL="404813" lvl="1" indent="-225425">
              <a:buFont typeface="Arial" panose="020B0604020202020204" pitchFamily="34" charset="0"/>
              <a:buChar char="•"/>
            </a:pPr>
            <a:r>
              <a:rPr lang="en-US" sz="1500" dirty="0"/>
              <a:t>Michael Scruggs, Global Sales Leader, Data Science: </a:t>
            </a:r>
            <a:r>
              <a:rPr lang="en-US" sz="1500" dirty="0">
                <a:hlinkClick r:id="rId8"/>
              </a:rPr>
              <a:t>mscruggs@us.ibm.com</a:t>
            </a:r>
            <a:endParaRPr lang="en-US" sz="1500" dirty="0"/>
          </a:p>
          <a:p>
            <a:pPr marL="404813" lvl="1" indent="-225425">
              <a:buFont typeface="Arial" panose="020B0604020202020204" pitchFamily="34" charset="0"/>
              <a:buChar char="•"/>
            </a:pPr>
            <a:r>
              <a:rPr lang="en-US" sz="1500" dirty="0"/>
              <a:t>Erik Zedelmayer, Power Systems Sales: </a:t>
            </a:r>
            <a:r>
              <a:rPr lang="en-US" sz="1500" dirty="0">
                <a:hlinkClick r:id="rId9"/>
              </a:rPr>
              <a:t>zedelmayer@us.ibm.com</a:t>
            </a:r>
            <a:endParaRPr lang="en-US" sz="1500" dirty="0"/>
          </a:p>
          <a:p>
            <a:pPr marL="217885" indent="-41672" hangingPunct="0">
              <a:buClr>
                <a:srgbClr val="000000"/>
              </a:buClr>
              <a:defRPr/>
            </a:pPr>
            <a:endParaRPr lang="en-US" sz="1500" b="1" kern="0" dirty="0">
              <a:solidFill>
                <a:srgbClr val="000000"/>
              </a:solidFill>
              <a:ea typeface="Calibri"/>
              <a:sym typeface="Calibri"/>
            </a:endParaRPr>
          </a:p>
          <a:p>
            <a:pPr marL="217885" indent="-41672" hangingPunct="0">
              <a:buClr>
                <a:srgbClr val="000000"/>
              </a:buClr>
              <a:defRPr/>
            </a:pPr>
            <a:r>
              <a:rPr lang="en-US" sz="1500" b="1" kern="0" dirty="0">
                <a:solidFill>
                  <a:srgbClr val="000000"/>
                </a:solidFill>
                <a:ea typeface="Calibri"/>
                <a:sym typeface="Calibri"/>
              </a:rPr>
              <a:t>Systems Sales Enablement</a:t>
            </a:r>
            <a:endParaRPr lang="en-US" sz="1500" kern="0" dirty="0">
              <a:solidFill>
                <a:srgbClr val="000000"/>
              </a:solidFill>
              <a:ea typeface="Calibri"/>
              <a:sym typeface="Calibri"/>
            </a:endParaRPr>
          </a:p>
          <a:p>
            <a:pPr marL="390525" indent="-214313" hangingPunct="0">
              <a:buClr>
                <a:srgbClr val="000000"/>
              </a:buClr>
              <a:buFont typeface="Arial" charset="0"/>
              <a:buChar char="•"/>
              <a:defRPr/>
            </a:pPr>
            <a:r>
              <a:rPr lang="en-US" sz="1500" kern="0" dirty="0">
                <a:solidFill>
                  <a:srgbClr val="000000"/>
                </a:solidFill>
                <a:ea typeface="Calibri"/>
                <a:cs typeface="Calibri"/>
                <a:sym typeface="Calibri"/>
              </a:rPr>
              <a:t>Kelly Schlamb, Systems Sales Enablement: </a:t>
            </a:r>
            <a:r>
              <a:rPr lang="en-US" sz="1500" kern="0" dirty="0">
                <a:solidFill>
                  <a:srgbClr val="000000"/>
                </a:solidFill>
                <a:ea typeface="Calibri"/>
                <a:cs typeface="Calibri"/>
                <a:sym typeface="Calibri"/>
                <a:hlinkClick r:id="rId10"/>
              </a:rPr>
              <a:t>kschlamb@ca.ibm.com</a:t>
            </a:r>
            <a:endParaRPr lang="en-US" sz="1500" kern="0" dirty="0">
              <a:solidFill>
                <a:srgbClr val="000000"/>
              </a:solidFill>
              <a:ea typeface="Calibri"/>
              <a:cs typeface="Calibri"/>
              <a:sym typeface="Calibri"/>
            </a:endParaRPr>
          </a:p>
          <a:p>
            <a:pPr marL="390525" indent="-214313" hangingPunct="0">
              <a:buClr>
                <a:srgbClr val="000000"/>
              </a:buClr>
              <a:buFont typeface="Arial" charset="0"/>
              <a:buChar char="•"/>
              <a:defRPr/>
            </a:pPr>
            <a:r>
              <a:rPr lang="en-US" sz="1500" kern="0" dirty="0">
                <a:solidFill>
                  <a:srgbClr val="000000"/>
                </a:solidFill>
                <a:ea typeface="Calibri"/>
                <a:cs typeface="Calibri"/>
                <a:sym typeface="Calibri"/>
              </a:rPr>
              <a:t>Chris Eaton, Systems Sales Enablement: </a:t>
            </a:r>
            <a:r>
              <a:rPr lang="en-US" sz="1500" kern="0" dirty="0">
                <a:solidFill>
                  <a:srgbClr val="000000"/>
                </a:solidFill>
                <a:ea typeface="Calibri"/>
                <a:cs typeface="Calibri"/>
                <a:sym typeface="Calibri"/>
                <a:hlinkClick r:id="rId11"/>
              </a:rPr>
              <a:t>ceaton@ca.ibm.com</a:t>
            </a:r>
            <a:endParaRPr lang="en-US" sz="1500" kern="0" dirty="0">
              <a:solidFill>
                <a:srgbClr val="000000"/>
              </a:solidFill>
              <a:ea typeface="Calibri"/>
              <a:cs typeface="Calibri"/>
              <a:sym typeface="Calibri"/>
            </a:endParaRPr>
          </a:p>
        </p:txBody>
      </p:sp>
    </p:spTree>
    <p:extLst>
      <p:ext uri="{BB962C8B-B14F-4D97-AF65-F5344CB8AC3E}">
        <p14:creationId xmlns:p14="http://schemas.microsoft.com/office/powerpoint/2010/main" val="227737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1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575" y="0"/>
            <a:ext cx="9154390" cy="867147"/>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278442"/>
            <a:ext cx="4114800" cy="381000"/>
          </a:xfrm>
        </p:spPr>
        <p:txBody>
          <a:bodyPr/>
          <a:lstStyle/>
          <a:p>
            <a:r>
              <a:rPr lang="en-US" dirty="0">
                <a:solidFill>
                  <a:schemeClr val="bg2"/>
                </a:solidFill>
              </a:rPr>
              <a:t>Common Use Cases</a:t>
            </a:r>
          </a:p>
        </p:txBody>
      </p:sp>
      <p:sp>
        <p:nvSpPr>
          <p:cNvPr id="4" name="Rectangle 3"/>
          <p:cNvSpPr/>
          <p:nvPr/>
        </p:nvSpPr>
        <p:spPr>
          <a:xfrm>
            <a:off x="-9524" y="867146"/>
            <a:ext cx="3051176" cy="2137894"/>
          </a:xfrm>
          <a:prstGeom prst="rect">
            <a:avLst/>
          </a:prstGeom>
          <a:solidFill>
            <a:schemeClr val="bg1">
              <a:lumMod val="90000"/>
              <a:lumOff val="10000"/>
            </a:schemeClr>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Hyper or Radical Personalization</a:t>
            </a:r>
          </a:p>
        </p:txBody>
      </p:sp>
      <p:sp>
        <p:nvSpPr>
          <p:cNvPr id="5" name="Rectangle 4"/>
          <p:cNvSpPr/>
          <p:nvPr/>
        </p:nvSpPr>
        <p:spPr>
          <a:xfrm>
            <a:off x="3041650" y="867146"/>
            <a:ext cx="3051176" cy="2137894"/>
          </a:xfrm>
          <a:prstGeom prst="rect">
            <a:avLst/>
          </a:prstGeom>
          <a:solidFill>
            <a:schemeClr val="bg1">
              <a:lumMod val="75000"/>
              <a:lumOff val="25000"/>
            </a:schemeClr>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Price and Product Optimization</a:t>
            </a:r>
          </a:p>
        </p:txBody>
      </p:sp>
      <p:sp>
        <p:nvSpPr>
          <p:cNvPr id="6" name="Rectangle 5"/>
          <p:cNvSpPr/>
          <p:nvPr/>
        </p:nvSpPr>
        <p:spPr>
          <a:xfrm>
            <a:off x="6092824" y="867146"/>
            <a:ext cx="3051176" cy="2137894"/>
          </a:xfrm>
          <a:prstGeom prst="rect">
            <a:avLst/>
          </a:prstGeom>
          <a:solidFill>
            <a:srgbClr val="3B57FF"/>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Predictions and Classifications</a:t>
            </a:r>
          </a:p>
        </p:txBody>
      </p:sp>
      <p:sp>
        <p:nvSpPr>
          <p:cNvPr id="9" name="Rectangle 8"/>
          <p:cNvSpPr/>
          <p:nvPr/>
        </p:nvSpPr>
        <p:spPr>
          <a:xfrm>
            <a:off x="-9524" y="3000778"/>
            <a:ext cx="3051176" cy="2137894"/>
          </a:xfrm>
          <a:prstGeom prst="rect">
            <a:avLst/>
          </a:prstGeom>
          <a:solidFill>
            <a:schemeClr val="bg1">
              <a:lumMod val="50000"/>
              <a:lumOff val="50000"/>
            </a:schemeClr>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Resource Allocation and</a:t>
            </a:r>
            <a:br>
              <a:rPr lang="en-US" sz="1400" b="1" dirty="0">
                <a:solidFill>
                  <a:srgbClr val="FFFFFF"/>
                </a:solidFill>
                <a:latin typeface="Arial"/>
                <a:cs typeface="Arial"/>
              </a:rPr>
            </a:br>
            <a:r>
              <a:rPr lang="en-US" sz="1400" b="1" dirty="0">
                <a:solidFill>
                  <a:srgbClr val="FFFFFF"/>
                </a:solidFill>
                <a:latin typeface="Arial"/>
                <a:cs typeface="Arial"/>
              </a:rPr>
              <a:t>Strategic Planning</a:t>
            </a:r>
          </a:p>
        </p:txBody>
      </p:sp>
      <p:sp>
        <p:nvSpPr>
          <p:cNvPr id="10" name="Rectangle 9"/>
          <p:cNvSpPr/>
          <p:nvPr/>
        </p:nvSpPr>
        <p:spPr>
          <a:xfrm>
            <a:off x="3041650" y="3000778"/>
            <a:ext cx="3051176" cy="2137894"/>
          </a:xfrm>
          <a:prstGeom prst="rect">
            <a:avLst/>
          </a:prstGeom>
          <a:solidFill>
            <a:schemeClr val="bg1">
              <a:lumMod val="25000"/>
              <a:lumOff val="75000"/>
            </a:schemeClr>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Discover Patterns,</a:t>
            </a:r>
            <a:br>
              <a:rPr lang="en-US" sz="1400" b="1" dirty="0">
                <a:solidFill>
                  <a:srgbClr val="FFFFFF"/>
                </a:solidFill>
                <a:latin typeface="Arial"/>
                <a:cs typeface="Arial"/>
              </a:rPr>
            </a:br>
            <a:r>
              <a:rPr lang="en-US" sz="1400" b="1" dirty="0">
                <a:solidFill>
                  <a:srgbClr val="FFFFFF"/>
                </a:solidFill>
                <a:latin typeface="Arial"/>
                <a:cs typeface="Arial"/>
              </a:rPr>
              <a:t>Anomalies and Trends</a:t>
            </a:r>
          </a:p>
        </p:txBody>
      </p:sp>
      <p:sp>
        <p:nvSpPr>
          <p:cNvPr id="11" name="Rectangle 10"/>
          <p:cNvSpPr/>
          <p:nvPr/>
        </p:nvSpPr>
        <p:spPr>
          <a:xfrm>
            <a:off x="6092824" y="3000778"/>
            <a:ext cx="3051176" cy="2137894"/>
          </a:xfrm>
          <a:prstGeom prst="rect">
            <a:avLst/>
          </a:prstGeom>
          <a:solidFill>
            <a:srgbClr val="AFBAFF"/>
          </a:solidFill>
          <a:ln>
            <a:noFill/>
          </a:ln>
        </p:spPr>
        <p:txBody>
          <a:bodyPr wrap="square" lIns="0" tIns="91440" rIns="0" bIns="0" rtlCol="0" anchor="t" anchorCtr="0">
            <a:noAutofit/>
          </a:bodyPr>
          <a:lstStyle/>
          <a:p>
            <a:pPr algn="ctr"/>
            <a:r>
              <a:rPr lang="en-US" sz="1400" b="1" dirty="0">
                <a:solidFill>
                  <a:srgbClr val="FFFFFF"/>
                </a:solidFill>
                <a:latin typeface="Arial"/>
                <a:cs typeface="Arial"/>
              </a:rPr>
              <a:t>Natural Language Processing</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47" y="1313333"/>
            <a:ext cx="2513660" cy="1200141"/>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693" y="1530356"/>
            <a:ext cx="2227535" cy="1257389"/>
          </a:xfrm>
          <a:prstGeom prst="rect">
            <a:avLst/>
          </a:prstGeom>
        </p:spPr>
      </p:pic>
      <p:pic>
        <p:nvPicPr>
          <p:cNvPr id="14"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3775" y="1307928"/>
            <a:ext cx="2386278" cy="1244578"/>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4153" y="1609859"/>
            <a:ext cx="2142975" cy="1168003"/>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182" y="1274866"/>
            <a:ext cx="2414934" cy="1138861"/>
          </a:xfrm>
          <a:prstGeom prst="rect">
            <a:avLst/>
          </a:prstGeom>
        </p:spPr>
      </p:pic>
      <p:pic>
        <p:nvPicPr>
          <p:cNvPr id="20" name="Content Placeholder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828" y="3579742"/>
            <a:ext cx="2401068" cy="1351266"/>
          </a:xfrm>
          <a:prstGeom prst="rect">
            <a:avLst/>
          </a:prstGeom>
        </p:spPr>
      </p:pic>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7584" y="3826823"/>
            <a:ext cx="1703938" cy="1147206"/>
          </a:xfrm>
          <a:prstGeom prst="rect">
            <a:avLst/>
          </a:prstGeom>
        </p:spPr>
      </p:pic>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63058" y="3725591"/>
            <a:ext cx="1799636" cy="1205417"/>
          </a:xfrm>
          <a:prstGeom prst="rect">
            <a:avLst/>
          </a:prstGeom>
        </p:spPr>
      </p:pic>
      <p:pic>
        <p:nvPicPr>
          <p:cNvPr id="25" name="Picture 2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286365" y="3631345"/>
            <a:ext cx="2371817" cy="551105"/>
          </a:xfrm>
          <a:prstGeom prst="rect">
            <a:avLst/>
          </a:prstGeom>
        </p:spPr>
      </p:pic>
      <p:pic>
        <p:nvPicPr>
          <p:cNvPr id="26" name="Content Placeholder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36965" y="3461715"/>
            <a:ext cx="2562896" cy="1441470"/>
          </a:xfrm>
          <a:prstGeom prst="rect">
            <a:avLst/>
          </a:prstGeom>
        </p:spPr>
      </p:pic>
      <p:pic>
        <p:nvPicPr>
          <p:cNvPr id="16" name="Picture 1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954592" y="1594210"/>
            <a:ext cx="1945269" cy="1227237"/>
          </a:xfrm>
          <a:prstGeom prst="rect">
            <a:avLst/>
          </a:prstGeom>
        </p:spPr>
      </p:pic>
    </p:spTree>
    <p:extLst>
      <p:ext uri="{BB962C8B-B14F-4D97-AF65-F5344CB8AC3E}">
        <p14:creationId xmlns:p14="http://schemas.microsoft.com/office/powerpoint/2010/main" val="224547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8442"/>
            <a:ext cx="5674489" cy="381000"/>
          </a:xfrm>
        </p:spPr>
        <p:txBody>
          <a:bodyPr/>
          <a:lstStyle/>
          <a:p>
            <a:r>
              <a:rPr lang="en-US" dirty="0"/>
              <a:t>Anatomy of a Data Science Application</a:t>
            </a:r>
          </a:p>
        </p:txBody>
      </p:sp>
      <p:graphicFrame>
        <p:nvGraphicFramePr>
          <p:cNvPr id="21" name="Content Placeholder 3"/>
          <p:cNvGraphicFramePr>
            <a:graphicFrameLocks/>
          </p:cNvGraphicFramePr>
          <p:nvPr>
            <p:extLst>
              <p:ext uri="{D42A27DB-BD31-4B8C-83A1-F6EECF244321}">
                <p14:modId xmlns:p14="http://schemas.microsoft.com/office/powerpoint/2010/main" val="2714987516"/>
              </p:ext>
            </p:extLst>
          </p:nvPr>
        </p:nvGraphicFramePr>
        <p:xfrm>
          <a:off x="1381662" y="952500"/>
          <a:ext cx="6406754" cy="38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Arc 22"/>
          <p:cNvSpPr/>
          <p:nvPr/>
        </p:nvSpPr>
        <p:spPr>
          <a:xfrm>
            <a:off x="2640455" y="904373"/>
            <a:ext cx="3841039" cy="3860597"/>
          </a:xfrm>
          <a:prstGeom prst="arc">
            <a:avLst>
              <a:gd name="adj1" fmla="val 16200000"/>
              <a:gd name="adj2" fmla="val 5411680"/>
            </a:avLst>
          </a:prstGeom>
          <a:noFill/>
          <a:ln w="38100" cap="flat" cmpd="sng" algn="ctr">
            <a:solidFill>
              <a:srgbClr val="00B050"/>
            </a:solidFill>
            <a:prstDash val="solid"/>
            <a:headEnd type="triangle" w="lg" len="lg"/>
            <a:tailEnd type="triangle" w="lg" len="lg"/>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7" name="Arc 26"/>
          <p:cNvSpPr/>
          <p:nvPr/>
        </p:nvSpPr>
        <p:spPr>
          <a:xfrm>
            <a:off x="2640455" y="916405"/>
            <a:ext cx="3841039" cy="3860597"/>
          </a:xfrm>
          <a:prstGeom prst="arc">
            <a:avLst>
              <a:gd name="adj1" fmla="val 5442312"/>
              <a:gd name="adj2" fmla="val 10791454"/>
            </a:avLst>
          </a:prstGeom>
          <a:noFill/>
          <a:ln w="38100" cap="flat" cmpd="sng" algn="ctr">
            <a:solidFill>
              <a:srgbClr val="008EEE"/>
            </a:solidFill>
            <a:prstDash val="solid"/>
            <a:headEnd type="triangle" w="lg" len="lg"/>
            <a:tailEnd type="triangle" w="lg" len="lg"/>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8" name="Arc 27"/>
          <p:cNvSpPr/>
          <p:nvPr/>
        </p:nvSpPr>
        <p:spPr>
          <a:xfrm>
            <a:off x="2637254" y="916405"/>
            <a:ext cx="3841039" cy="3860597"/>
          </a:xfrm>
          <a:prstGeom prst="arc">
            <a:avLst>
              <a:gd name="adj1" fmla="val 10799673"/>
              <a:gd name="adj2" fmla="val 16192991"/>
            </a:avLst>
          </a:prstGeom>
          <a:noFill/>
          <a:ln w="38100" cap="flat" cmpd="sng" algn="ctr">
            <a:solidFill>
              <a:srgbClr val="C89800"/>
            </a:solidFill>
            <a:prstDash val="solid"/>
            <a:headEnd type="triangle" w="lg" len="lg"/>
            <a:tailEnd type="triangle" w="lg" len="lg"/>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9" name="TextBox 28"/>
          <p:cNvSpPr txBox="1"/>
          <p:nvPr/>
        </p:nvSpPr>
        <p:spPr>
          <a:xfrm>
            <a:off x="6648018" y="1857601"/>
            <a:ext cx="2058420" cy="1938992"/>
          </a:xfrm>
          <a:prstGeom prst="rect">
            <a:avLst/>
          </a:prstGeom>
          <a:noFill/>
        </p:spPr>
        <p:txBody>
          <a:bodyPr wrap="square" rtlCol="0">
            <a:spAutoFit/>
          </a:bodyPr>
          <a:lstStyle/>
          <a:p>
            <a:pPr marL="214313" indent="-214313" fontAlgn="base">
              <a:spcBef>
                <a:spcPct val="0"/>
              </a:spcBef>
              <a:spcAft>
                <a:spcPct val="0"/>
              </a:spcAft>
              <a:buFont typeface="Arial" charset="0"/>
              <a:buChar char="•"/>
            </a:pPr>
            <a:r>
              <a:rPr lang="en-US" sz="1500" b="1" dirty="0">
                <a:solidFill>
                  <a:srgbClr val="00B050"/>
                </a:solidFill>
                <a:ea typeface="ＭＳ Ｐゴシック"/>
              </a:rPr>
              <a:t>Collect and save data from internal and external sources</a:t>
            </a:r>
          </a:p>
          <a:p>
            <a:pPr marL="214313" indent="-214313" fontAlgn="base">
              <a:spcBef>
                <a:spcPct val="0"/>
              </a:spcBef>
              <a:spcAft>
                <a:spcPct val="0"/>
              </a:spcAft>
              <a:buFont typeface="Arial" charset="0"/>
              <a:buChar char="•"/>
            </a:pPr>
            <a:endParaRPr lang="en-US" sz="1500" b="1" dirty="0">
              <a:solidFill>
                <a:srgbClr val="00B050"/>
              </a:solidFill>
              <a:ea typeface="ＭＳ Ｐゴシック"/>
            </a:endParaRPr>
          </a:p>
          <a:p>
            <a:pPr marL="214313" indent="-214313" fontAlgn="base">
              <a:spcBef>
                <a:spcPct val="0"/>
              </a:spcBef>
              <a:spcAft>
                <a:spcPct val="0"/>
              </a:spcAft>
              <a:buFont typeface="Arial" charset="0"/>
              <a:buChar char="•"/>
            </a:pPr>
            <a:r>
              <a:rPr lang="en-US" sz="1500" b="1" dirty="0">
                <a:solidFill>
                  <a:srgbClr val="00B050"/>
                </a:solidFill>
                <a:ea typeface="ＭＳ Ｐゴシック"/>
              </a:rPr>
              <a:t>Manipulate, govern and expose data sets</a:t>
            </a:r>
          </a:p>
        </p:txBody>
      </p:sp>
      <p:sp>
        <p:nvSpPr>
          <p:cNvPr id="30" name="TextBox 29"/>
          <p:cNvSpPr txBox="1"/>
          <p:nvPr/>
        </p:nvSpPr>
        <p:spPr>
          <a:xfrm>
            <a:off x="445533" y="3337514"/>
            <a:ext cx="2413802" cy="1477328"/>
          </a:xfrm>
          <a:prstGeom prst="rect">
            <a:avLst/>
          </a:prstGeom>
          <a:noFill/>
        </p:spPr>
        <p:txBody>
          <a:bodyPr wrap="square" rtlCol="0">
            <a:spAutoFit/>
          </a:bodyPr>
          <a:lstStyle/>
          <a:p>
            <a:pPr marL="214313" indent="-214313" fontAlgn="base">
              <a:spcBef>
                <a:spcPct val="0"/>
              </a:spcBef>
              <a:spcAft>
                <a:spcPct val="0"/>
              </a:spcAft>
              <a:buFont typeface="Arial" charset="0"/>
              <a:buChar char="•"/>
            </a:pPr>
            <a:r>
              <a:rPr lang="en-US" sz="1500" b="1" dirty="0">
                <a:solidFill>
                  <a:srgbClr val="008EEE"/>
                </a:solidFill>
                <a:ea typeface="ＭＳ Ｐゴシック"/>
              </a:rPr>
              <a:t>Data scientists collaborate, explore data sets, create and monitor models and use algorithms to</a:t>
            </a:r>
            <a:br>
              <a:rPr lang="en-US" sz="1500" b="1" dirty="0">
                <a:solidFill>
                  <a:srgbClr val="008EEE"/>
                </a:solidFill>
                <a:ea typeface="ＭＳ Ｐゴシック"/>
              </a:rPr>
            </a:br>
            <a:r>
              <a:rPr lang="en-US" sz="1500" b="1" dirty="0">
                <a:solidFill>
                  <a:srgbClr val="008EEE"/>
                </a:solidFill>
                <a:ea typeface="ＭＳ Ｐゴシック"/>
              </a:rPr>
              <a:t>produce results</a:t>
            </a:r>
          </a:p>
        </p:txBody>
      </p:sp>
      <p:sp>
        <p:nvSpPr>
          <p:cNvPr id="31" name="TextBox 30"/>
          <p:cNvSpPr txBox="1"/>
          <p:nvPr/>
        </p:nvSpPr>
        <p:spPr>
          <a:xfrm>
            <a:off x="476519" y="903311"/>
            <a:ext cx="2312193" cy="1938992"/>
          </a:xfrm>
          <a:prstGeom prst="rect">
            <a:avLst/>
          </a:prstGeom>
          <a:noFill/>
        </p:spPr>
        <p:txBody>
          <a:bodyPr wrap="square" rtlCol="0">
            <a:spAutoFit/>
          </a:bodyPr>
          <a:lstStyle/>
          <a:p>
            <a:pPr marL="214313" indent="-214313" fontAlgn="base">
              <a:spcBef>
                <a:spcPct val="0"/>
              </a:spcBef>
              <a:spcAft>
                <a:spcPct val="0"/>
              </a:spcAft>
              <a:buFont typeface="Arial" charset="0"/>
              <a:buChar char="•"/>
            </a:pPr>
            <a:r>
              <a:rPr lang="en-US" sz="1500" b="1" dirty="0">
                <a:solidFill>
                  <a:srgbClr val="C89800"/>
                </a:solidFill>
                <a:ea typeface="ＭＳ Ｐゴシック"/>
              </a:rPr>
              <a:t>User interface front end for business-user and end-user interaction</a:t>
            </a:r>
          </a:p>
          <a:p>
            <a:pPr marL="214313" indent="-214313" fontAlgn="base">
              <a:spcBef>
                <a:spcPct val="0"/>
              </a:spcBef>
              <a:spcAft>
                <a:spcPct val="0"/>
              </a:spcAft>
              <a:buFont typeface="Arial" charset="0"/>
              <a:buChar char="•"/>
            </a:pPr>
            <a:endParaRPr lang="en-US" sz="1500" b="1" dirty="0">
              <a:solidFill>
                <a:srgbClr val="C89800"/>
              </a:solidFill>
              <a:ea typeface="ＭＳ Ｐゴシック"/>
            </a:endParaRPr>
          </a:p>
          <a:p>
            <a:pPr marL="214313" indent="-214313" fontAlgn="base">
              <a:spcBef>
                <a:spcPct val="0"/>
              </a:spcBef>
              <a:spcAft>
                <a:spcPct val="0"/>
              </a:spcAft>
              <a:buFont typeface="Arial" charset="0"/>
              <a:buChar char="•"/>
            </a:pPr>
            <a:r>
              <a:rPr lang="en-US" sz="1500" b="1" dirty="0">
                <a:solidFill>
                  <a:srgbClr val="C89800"/>
                </a:solidFill>
                <a:ea typeface="ＭＳ Ｐゴシック"/>
              </a:rPr>
              <a:t>Deployed data science models</a:t>
            </a:r>
            <a:br>
              <a:rPr lang="en-US" sz="1500" b="1" dirty="0">
                <a:solidFill>
                  <a:srgbClr val="C89800"/>
                </a:solidFill>
                <a:ea typeface="ＭＳ Ｐゴシック"/>
              </a:rPr>
            </a:br>
            <a:r>
              <a:rPr lang="en-US" sz="1500" b="1" dirty="0">
                <a:solidFill>
                  <a:srgbClr val="C89800"/>
                </a:solidFill>
                <a:ea typeface="ＭＳ Ｐゴシック"/>
              </a:rPr>
              <a:t>run here</a:t>
            </a:r>
          </a:p>
        </p:txBody>
      </p:sp>
    </p:spTree>
    <p:extLst>
      <p:ext uri="{BB962C8B-B14F-4D97-AF65-F5344CB8AC3E}">
        <p14:creationId xmlns:p14="http://schemas.microsoft.com/office/powerpoint/2010/main" val="2632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3074" y="812080"/>
            <a:ext cx="3677446" cy="4331420"/>
          </a:xfrm>
          <a:prstGeom prst="rect">
            <a:avLst/>
          </a:prstGeom>
        </p:spPr>
      </p:pic>
      <p:sp>
        <p:nvSpPr>
          <p:cNvPr id="6" name="TextBox 5"/>
          <p:cNvSpPr txBox="1"/>
          <p:nvPr/>
        </p:nvSpPr>
        <p:spPr>
          <a:xfrm>
            <a:off x="0" y="89599"/>
            <a:ext cx="9143999" cy="830997"/>
          </a:xfrm>
          <a:prstGeom prst="rect">
            <a:avLst/>
          </a:prstGeom>
          <a:noFill/>
        </p:spPr>
        <p:txBody>
          <a:bodyPr wrap="square" rtlCol="0">
            <a:spAutoFit/>
          </a:bodyPr>
          <a:lstStyle/>
          <a:p>
            <a:pPr algn="ctr"/>
            <a:r>
              <a:rPr lang="en-US" sz="2400" b="1" dirty="0">
                <a:solidFill>
                  <a:srgbClr val="000000"/>
                </a:solidFill>
              </a:rPr>
              <a:t>MODERN </a:t>
            </a:r>
          </a:p>
          <a:p>
            <a:pPr algn="ctr"/>
            <a:r>
              <a:rPr lang="en-US" sz="2400" b="1" dirty="0">
                <a:solidFill>
                  <a:srgbClr val="000000"/>
                </a:solidFill>
              </a:rPr>
              <a:t>DATA SCIENTIST</a:t>
            </a:r>
          </a:p>
        </p:txBody>
      </p:sp>
      <p:sp>
        <p:nvSpPr>
          <p:cNvPr id="7" name="TextBox 6"/>
          <p:cNvSpPr txBox="1"/>
          <p:nvPr/>
        </p:nvSpPr>
        <p:spPr>
          <a:xfrm>
            <a:off x="220870" y="404485"/>
            <a:ext cx="3017630" cy="4662815"/>
          </a:xfrm>
          <a:prstGeom prst="rect">
            <a:avLst/>
          </a:prstGeom>
          <a:noFill/>
        </p:spPr>
        <p:txBody>
          <a:bodyPr wrap="square" rtlCol="0">
            <a:spAutoFit/>
          </a:bodyPr>
          <a:lstStyle/>
          <a:p>
            <a:r>
              <a:rPr lang="en-US" b="1" dirty="0">
                <a:solidFill>
                  <a:srgbClr val="000000"/>
                </a:solidFill>
              </a:rPr>
              <a:t>MATH &amp; STATISTICS</a:t>
            </a:r>
          </a:p>
          <a:p>
            <a:pPr marL="177800" indent="-177800">
              <a:buFont typeface="Arial" panose="020B0604020202020204" pitchFamily="34" charset="0"/>
              <a:buChar char="•"/>
            </a:pPr>
            <a:r>
              <a:rPr lang="en-US" dirty="0">
                <a:solidFill>
                  <a:srgbClr val="000000"/>
                </a:solidFill>
              </a:rPr>
              <a:t>Machine learning</a:t>
            </a:r>
          </a:p>
          <a:p>
            <a:pPr marL="177800" indent="-177800">
              <a:buFont typeface="Arial" panose="020B0604020202020204" pitchFamily="34" charset="0"/>
              <a:buChar char="•"/>
            </a:pPr>
            <a:r>
              <a:rPr lang="en-US" dirty="0">
                <a:solidFill>
                  <a:srgbClr val="000000"/>
                </a:solidFill>
              </a:rPr>
              <a:t>Statistical modeling</a:t>
            </a:r>
          </a:p>
          <a:p>
            <a:pPr marL="177800" indent="-177800">
              <a:buFont typeface="Arial" panose="020B0604020202020204" pitchFamily="34" charset="0"/>
              <a:buChar char="•"/>
            </a:pPr>
            <a:r>
              <a:rPr lang="en-US" dirty="0">
                <a:solidFill>
                  <a:srgbClr val="000000"/>
                </a:solidFill>
              </a:rPr>
              <a:t>Experiment design</a:t>
            </a:r>
          </a:p>
          <a:p>
            <a:pPr marL="177800" indent="-177800">
              <a:buFont typeface="Arial" panose="020B0604020202020204" pitchFamily="34" charset="0"/>
              <a:buChar char="•"/>
            </a:pPr>
            <a:r>
              <a:rPr lang="en-US" dirty="0">
                <a:solidFill>
                  <a:srgbClr val="000000"/>
                </a:solidFill>
              </a:rPr>
              <a:t>Bayesian inference</a:t>
            </a:r>
          </a:p>
          <a:p>
            <a:pPr marL="177800" indent="-177800">
              <a:buFont typeface="Arial" panose="020B0604020202020204" pitchFamily="34" charset="0"/>
              <a:buChar char="•"/>
            </a:pPr>
            <a:r>
              <a:rPr lang="en-US" dirty="0">
                <a:solidFill>
                  <a:srgbClr val="000000"/>
                </a:solidFill>
              </a:rPr>
              <a:t>Supervised learning: decision trees, random forests,</a:t>
            </a:r>
            <a:br>
              <a:rPr lang="en-US" dirty="0">
                <a:solidFill>
                  <a:srgbClr val="000000"/>
                </a:solidFill>
              </a:rPr>
            </a:br>
            <a:r>
              <a:rPr lang="en-US" dirty="0">
                <a:solidFill>
                  <a:srgbClr val="000000"/>
                </a:solidFill>
              </a:rPr>
              <a:t>logistic regression</a:t>
            </a:r>
          </a:p>
          <a:p>
            <a:pPr marL="177800" indent="-177800">
              <a:buFont typeface="Arial" panose="020B0604020202020204" pitchFamily="34" charset="0"/>
              <a:buChar char="•"/>
            </a:pPr>
            <a:r>
              <a:rPr lang="en-US" dirty="0">
                <a:solidFill>
                  <a:srgbClr val="000000"/>
                </a:solidFill>
              </a:rPr>
              <a:t>Unsupervised learning: clustering, dimensionality reduction</a:t>
            </a:r>
          </a:p>
          <a:p>
            <a:pPr marL="177800" indent="-177800">
              <a:buFont typeface="Arial" panose="020B0604020202020204" pitchFamily="34" charset="0"/>
              <a:buChar char="•"/>
            </a:pPr>
            <a:r>
              <a:rPr lang="en-US" dirty="0">
                <a:solidFill>
                  <a:srgbClr val="000000"/>
                </a:solidFill>
              </a:rPr>
              <a:t>Optimization: gradient descent</a:t>
            </a:r>
            <a:br>
              <a:rPr lang="en-US" dirty="0">
                <a:solidFill>
                  <a:srgbClr val="000000"/>
                </a:solidFill>
              </a:rPr>
            </a:br>
            <a:r>
              <a:rPr lang="en-US" dirty="0">
                <a:solidFill>
                  <a:srgbClr val="000000"/>
                </a:solidFill>
              </a:rPr>
              <a:t>and variants</a:t>
            </a:r>
          </a:p>
          <a:p>
            <a:endParaRPr lang="en-US" dirty="0">
              <a:solidFill>
                <a:srgbClr val="000000"/>
              </a:solidFill>
            </a:endParaRPr>
          </a:p>
          <a:p>
            <a:r>
              <a:rPr lang="en-US" b="1" dirty="0">
                <a:solidFill>
                  <a:srgbClr val="000000"/>
                </a:solidFill>
              </a:rPr>
              <a:t>DOMAIN KNOWLEDGE &amp;</a:t>
            </a:r>
            <a:br>
              <a:rPr lang="en-US" b="1" dirty="0">
                <a:solidFill>
                  <a:srgbClr val="000000"/>
                </a:solidFill>
              </a:rPr>
            </a:br>
            <a:r>
              <a:rPr lang="en-US" b="1" dirty="0">
                <a:solidFill>
                  <a:srgbClr val="000000"/>
                </a:solidFill>
              </a:rPr>
              <a:t>SOFT SKILLS</a:t>
            </a:r>
          </a:p>
          <a:p>
            <a:pPr marL="177800" indent="-177800">
              <a:buFont typeface="Arial" panose="020B0604020202020204" pitchFamily="34" charset="0"/>
              <a:buChar char="•"/>
            </a:pPr>
            <a:r>
              <a:rPr lang="en-US" dirty="0">
                <a:solidFill>
                  <a:srgbClr val="000000"/>
                </a:solidFill>
              </a:rPr>
              <a:t>Passionate about the business</a:t>
            </a:r>
          </a:p>
          <a:p>
            <a:pPr marL="177800" indent="-177800">
              <a:buFont typeface="Arial" panose="020B0604020202020204" pitchFamily="34" charset="0"/>
              <a:buChar char="•"/>
            </a:pPr>
            <a:r>
              <a:rPr lang="en-US" dirty="0">
                <a:solidFill>
                  <a:srgbClr val="000000"/>
                </a:solidFill>
              </a:rPr>
              <a:t>Curious about data</a:t>
            </a:r>
          </a:p>
          <a:p>
            <a:pPr marL="177800" indent="-177800">
              <a:buFont typeface="Arial" panose="020B0604020202020204" pitchFamily="34" charset="0"/>
              <a:buChar char="•"/>
            </a:pPr>
            <a:r>
              <a:rPr lang="en-US" dirty="0">
                <a:solidFill>
                  <a:srgbClr val="000000"/>
                </a:solidFill>
              </a:rPr>
              <a:t>Influence without authority</a:t>
            </a:r>
          </a:p>
          <a:p>
            <a:pPr marL="177800" indent="-177800">
              <a:buFont typeface="Arial" panose="020B0604020202020204" pitchFamily="34" charset="0"/>
              <a:buChar char="•"/>
            </a:pPr>
            <a:r>
              <a:rPr lang="en-US" dirty="0">
                <a:solidFill>
                  <a:srgbClr val="000000"/>
                </a:solidFill>
              </a:rPr>
              <a:t>Hacker mindset</a:t>
            </a:r>
          </a:p>
          <a:p>
            <a:pPr marL="177800" indent="-177800">
              <a:buFont typeface="Arial" panose="020B0604020202020204" pitchFamily="34" charset="0"/>
              <a:buChar char="•"/>
            </a:pPr>
            <a:r>
              <a:rPr lang="en-US" dirty="0">
                <a:solidFill>
                  <a:srgbClr val="000000"/>
                </a:solidFill>
              </a:rPr>
              <a:t>Problem solver</a:t>
            </a:r>
          </a:p>
          <a:p>
            <a:pPr marL="177800" indent="-177800">
              <a:buFont typeface="Arial" panose="020B0604020202020204" pitchFamily="34" charset="0"/>
              <a:buChar char="•"/>
            </a:pPr>
            <a:r>
              <a:rPr lang="en-US" dirty="0">
                <a:solidFill>
                  <a:srgbClr val="000000"/>
                </a:solidFill>
              </a:rPr>
              <a:t>Strategic, proactive, creative, innovative, and collaborative</a:t>
            </a:r>
          </a:p>
        </p:txBody>
      </p:sp>
      <p:sp>
        <p:nvSpPr>
          <p:cNvPr id="8" name="TextBox 7"/>
          <p:cNvSpPr txBox="1"/>
          <p:nvPr/>
        </p:nvSpPr>
        <p:spPr>
          <a:xfrm>
            <a:off x="5981700" y="411082"/>
            <a:ext cx="3276600" cy="4662815"/>
          </a:xfrm>
          <a:prstGeom prst="rect">
            <a:avLst/>
          </a:prstGeom>
          <a:noFill/>
        </p:spPr>
        <p:txBody>
          <a:bodyPr wrap="square" rtlCol="0">
            <a:spAutoFit/>
          </a:bodyPr>
          <a:lstStyle/>
          <a:p>
            <a:r>
              <a:rPr lang="en-US" b="1" dirty="0">
                <a:solidFill>
                  <a:srgbClr val="000000"/>
                </a:solidFill>
              </a:rPr>
              <a:t>PROGRAMMING &amp; DATABASE</a:t>
            </a:r>
          </a:p>
          <a:p>
            <a:pPr marL="177800" indent="-177800">
              <a:buFont typeface="Arial" panose="020B0604020202020204" pitchFamily="34" charset="0"/>
              <a:buChar char="•"/>
            </a:pPr>
            <a:r>
              <a:rPr lang="en-US" dirty="0">
                <a:solidFill>
                  <a:srgbClr val="000000"/>
                </a:solidFill>
              </a:rPr>
              <a:t>Computer Science fundamentals</a:t>
            </a:r>
          </a:p>
          <a:p>
            <a:pPr marL="177800" indent="-177800">
              <a:buFont typeface="Arial" panose="020B0604020202020204" pitchFamily="34" charset="0"/>
              <a:buChar char="•"/>
            </a:pPr>
            <a:r>
              <a:rPr lang="en-US" dirty="0">
                <a:solidFill>
                  <a:srgbClr val="000000"/>
                </a:solidFill>
              </a:rPr>
              <a:t>Scripting language (Python)</a:t>
            </a:r>
          </a:p>
          <a:p>
            <a:pPr marL="177800" indent="-177800">
              <a:buFont typeface="Arial" panose="020B0604020202020204" pitchFamily="34" charset="0"/>
              <a:buChar char="•"/>
            </a:pPr>
            <a:r>
              <a:rPr lang="en-US" dirty="0">
                <a:solidFill>
                  <a:srgbClr val="000000"/>
                </a:solidFill>
              </a:rPr>
              <a:t>Statistical computing packages (R)</a:t>
            </a:r>
          </a:p>
          <a:p>
            <a:pPr marL="177800" indent="-177800">
              <a:buFont typeface="Arial" panose="020B0604020202020204" pitchFamily="34" charset="0"/>
              <a:buChar char="•"/>
            </a:pPr>
            <a:r>
              <a:rPr lang="en-US" dirty="0">
                <a:solidFill>
                  <a:srgbClr val="000000"/>
                </a:solidFill>
              </a:rPr>
              <a:t>Databases: SQL and NoSQL</a:t>
            </a:r>
          </a:p>
          <a:p>
            <a:pPr marL="177800" indent="-177800">
              <a:buFont typeface="Arial" panose="020B0604020202020204" pitchFamily="34" charset="0"/>
              <a:buChar char="•"/>
            </a:pPr>
            <a:r>
              <a:rPr lang="en-US" dirty="0">
                <a:solidFill>
                  <a:srgbClr val="000000"/>
                </a:solidFill>
              </a:rPr>
              <a:t>Relational algebra</a:t>
            </a:r>
          </a:p>
          <a:p>
            <a:pPr marL="177800" indent="-177800">
              <a:buFont typeface="Arial" panose="020B0604020202020204" pitchFamily="34" charset="0"/>
              <a:buChar char="•"/>
            </a:pPr>
            <a:r>
              <a:rPr lang="en-US" dirty="0">
                <a:solidFill>
                  <a:srgbClr val="000000"/>
                </a:solidFill>
              </a:rPr>
              <a:t>Parallel databases/query processing</a:t>
            </a:r>
          </a:p>
          <a:p>
            <a:pPr marL="177800" indent="-177800">
              <a:buFont typeface="Arial" panose="020B0604020202020204" pitchFamily="34" charset="0"/>
              <a:buChar char="•"/>
            </a:pPr>
            <a:r>
              <a:rPr lang="en-US" dirty="0">
                <a:solidFill>
                  <a:srgbClr val="000000"/>
                </a:solidFill>
              </a:rPr>
              <a:t>MapReduce concepts</a:t>
            </a:r>
          </a:p>
          <a:p>
            <a:pPr marL="177800" indent="-177800">
              <a:buFont typeface="Arial" panose="020B0604020202020204" pitchFamily="34" charset="0"/>
              <a:buChar char="•"/>
            </a:pPr>
            <a:r>
              <a:rPr lang="en-US" dirty="0">
                <a:solidFill>
                  <a:srgbClr val="000000"/>
                </a:solidFill>
              </a:rPr>
              <a:t>Hadoop and Hive/Pig</a:t>
            </a:r>
          </a:p>
          <a:p>
            <a:pPr marL="177800" indent="-177800">
              <a:buFont typeface="Arial" panose="020B0604020202020204" pitchFamily="34" charset="0"/>
              <a:buChar char="•"/>
            </a:pPr>
            <a:r>
              <a:rPr lang="en-US" dirty="0">
                <a:solidFill>
                  <a:srgbClr val="000000"/>
                </a:solidFill>
              </a:rPr>
              <a:t>Custom reducers</a:t>
            </a:r>
          </a:p>
          <a:p>
            <a:pPr marL="177800" indent="-177800">
              <a:buFont typeface="Arial" panose="020B0604020202020204" pitchFamily="34" charset="0"/>
              <a:buChar char="•"/>
            </a:pPr>
            <a:r>
              <a:rPr lang="en-US" dirty="0">
                <a:solidFill>
                  <a:srgbClr val="000000"/>
                </a:solidFill>
              </a:rPr>
              <a:t>Experience with xAAS</a:t>
            </a:r>
          </a:p>
          <a:p>
            <a:endParaRPr lang="en-US" dirty="0">
              <a:solidFill>
                <a:srgbClr val="000000"/>
              </a:solidFill>
            </a:endParaRPr>
          </a:p>
          <a:p>
            <a:r>
              <a:rPr lang="en-US" b="1" dirty="0">
                <a:solidFill>
                  <a:srgbClr val="000000"/>
                </a:solidFill>
              </a:rPr>
              <a:t>COMMUNICATIONS &amp; VISUALIZATION</a:t>
            </a:r>
          </a:p>
          <a:p>
            <a:pPr marL="177800" indent="-177800">
              <a:buFont typeface="Arial" panose="020B0604020202020204" pitchFamily="34" charset="0"/>
              <a:buChar char="•"/>
            </a:pPr>
            <a:r>
              <a:rPr lang="en-US" dirty="0">
                <a:solidFill>
                  <a:srgbClr val="000000"/>
                </a:solidFill>
              </a:rPr>
              <a:t>Able to engage with</a:t>
            </a:r>
            <a:br>
              <a:rPr lang="en-US" dirty="0">
                <a:solidFill>
                  <a:srgbClr val="000000"/>
                </a:solidFill>
              </a:rPr>
            </a:br>
            <a:r>
              <a:rPr lang="en-US" dirty="0">
                <a:solidFill>
                  <a:srgbClr val="000000"/>
                </a:solidFill>
              </a:rPr>
              <a:t>senior management</a:t>
            </a:r>
          </a:p>
          <a:p>
            <a:pPr marL="177800" indent="-177800">
              <a:buFont typeface="Arial" panose="020B0604020202020204" pitchFamily="34" charset="0"/>
              <a:buChar char="•"/>
            </a:pPr>
            <a:r>
              <a:rPr lang="en-US" dirty="0">
                <a:solidFill>
                  <a:srgbClr val="000000"/>
                </a:solidFill>
              </a:rPr>
              <a:t>Story telling skills</a:t>
            </a:r>
          </a:p>
          <a:p>
            <a:pPr marL="177800" indent="-177800">
              <a:buFont typeface="Arial" panose="020B0604020202020204" pitchFamily="34" charset="0"/>
              <a:buChar char="•"/>
            </a:pPr>
            <a:r>
              <a:rPr lang="en-US" dirty="0">
                <a:solidFill>
                  <a:srgbClr val="000000"/>
                </a:solidFill>
              </a:rPr>
              <a:t>Translate data-driven insights into decisions and actions</a:t>
            </a:r>
          </a:p>
          <a:p>
            <a:pPr marL="177800" indent="-177800">
              <a:buFont typeface="Arial" panose="020B0604020202020204" pitchFamily="34" charset="0"/>
              <a:buChar char="•"/>
            </a:pPr>
            <a:r>
              <a:rPr lang="en-US" dirty="0">
                <a:solidFill>
                  <a:srgbClr val="000000"/>
                </a:solidFill>
              </a:rPr>
              <a:t>Visual art design</a:t>
            </a:r>
          </a:p>
          <a:p>
            <a:pPr marL="177800" indent="-177800">
              <a:buFont typeface="Arial" panose="020B0604020202020204" pitchFamily="34" charset="0"/>
              <a:buChar char="•"/>
            </a:pPr>
            <a:r>
              <a:rPr lang="en-US" dirty="0">
                <a:solidFill>
                  <a:srgbClr val="000000"/>
                </a:solidFill>
              </a:rPr>
              <a:t>R packages like ggplot or lattice</a:t>
            </a:r>
          </a:p>
          <a:p>
            <a:pPr marL="177800" indent="-177800">
              <a:buFont typeface="Arial" panose="020B0604020202020204" pitchFamily="34" charset="0"/>
              <a:buChar char="•"/>
            </a:pPr>
            <a:r>
              <a:rPr lang="en-US" dirty="0">
                <a:solidFill>
                  <a:srgbClr val="000000"/>
                </a:solidFill>
              </a:rPr>
              <a:t>Visualization</a:t>
            </a:r>
          </a:p>
        </p:txBody>
      </p:sp>
    </p:spTree>
    <p:extLst>
      <p:ext uri="{BB962C8B-B14F-4D97-AF65-F5344CB8AC3E}">
        <p14:creationId xmlns:p14="http://schemas.microsoft.com/office/powerpoint/2010/main" val="168366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p:cNvSpPr/>
          <p:nvPr/>
        </p:nvSpPr>
        <p:spPr>
          <a:xfrm>
            <a:off x="0" y="0"/>
            <a:ext cx="9144000" cy="5143500"/>
          </a:xfrm>
          <a:prstGeom prst="rect">
            <a:avLst/>
          </a:prstGeom>
          <a:gradFill flip="none" rotWithShape="1">
            <a:gsLst>
              <a:gs pos="0">
                <a:schemeClr val="accent2">
                  <a:lumMod val="0"/>
                  <a:lumOff val="100000"/>
                  <a:alpha val="0"/>
                </a:schemeClr>
              </a:gs>
              <a:gs pos="39000">
                <a:schemeClr val="accent2">
                  <a:lumMod val="0"/>
                  <a:lumOff val="100000"/>
                  <a:alpha val="70000"/>
                </a:schemeClr>
              </a:gs>
              <a:gs pos="63000">
                <a:srgbClr val="FFFFFF">
                  <a:alpha val="94000"/>
                </a:srgbClr>
              </a:gs>
              <a:gs pos="100000">
                <a:schemeClr val="bg2"/>
              </a:gs>
            </a:gsLst>
            <a:lin ang="0" scaled="1"/>
            <a:tileRect/>
          </a:gra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 name="Title 1"/>
          <p:cNvSpPr>
            <a:spLocks noGrp="1"/>
          </p:cNvSpPr>
          <p:nvPr>
            <p:ph type="title" idx="4294967295"/>
          </p:nvPr>
        </p:nvSpPr>
        <p:spPr>
          <a:xfrm>
            <a:off x="2951384" y="336550"/>
            <a:ext cx="5880100" cy="381000"/>
          </a:xfrm>
        </p:spPr>
        <p:txBody>
          <a:bodyPr/>
          <a:lstStyle/>
          <a:p>
            <a:pPr algn="r"/>
            <a:r>
              <a:rPr lang="en-US" b="1" dirty="0">
                <a:solidFill>
                  <a:schemeClr val="accent4">
                    <a:lumMod val="50000"/>
                  </a:schemeClr>
                </a:solidFill>
                <a:effectLst>
                  <a:glow rad="190500">
                    <a:schemeClr val="bg2">
                      <a:alpha val="40000"/>
                    </a:schemeClr>
                  </a:glow>
                </a:effectLst>
              </a:rPr>
              <a:t>Data Scientist Challenges &amp; Pain Points</a:t>
            </a:r>
          </a:p>
        </p:txBody>
      </p:sp>
      <p:sp>
        <p:nvSpPr>
          <p:cNvPr id="5" name="Content Placeholder 4"/>
          <p:cNvSpPr txBox="1">
            <a:spLocks/>
          </p:cNvSpPr>
          <p:nvPr/>
        </p:nvSpPr>
        <p:spPr>
          <a:xfrm>
            <a:off x="4074772" y="1068151"/>
            <a:ext cx="4916828" cy="3824382"/>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600" b="1" dirty="0">
                <a:solidFill>
                  <a:schemeClr val="accent4">
                    <a:lumMod val="50000"/>
                  </a:schemeClr>
                </a:solidFill>
              </a:rPr>
              <a:t>Rigid toolsets mean… </a:t>
            </a:r>
          </a:p>
          <a:p>
            <a:pPr lvl="1">
              <a:spcBef>
                <a:spcPts val="300"/>
              </a:spcBef>
              <a:buFont typeface="Arial" panose="020B0604020202020204" pitchFamily="34" charset="0"/>
              <a:buChar char="•"/>
            </a:pPr>
            <a:r>
              <a:rPr lang="en-US" dirty="0"/>
              <a:t>Have to choose one and only one approach</a:t>
            </a:r>
          </a:p>
          <a:p>
            <a:pPr lvl="1">
              <a:spcBef>
                <a:spcPts val="300"/>
              </a:spcBef>
              <a:buFont typeface="Arial" panose="020B0604020202020204" pitchFamily="34" charset="0"/>
              <a:buChar char="•"/>
            </a:pPr>
            <a:r>
              <a:rPr lang="en-US" dirty="0"/>
              <a:t>Cannot easily connect all of the capabilities required</a:t>
            </a:r>
          </a:p>
          <a:p>
            <a:pPr lvl="1">
              <a:spcBef>
                <a:spcPts val="300"/>
              </a:spcBef>
              <a:buFont typeface="Arial" panose="020B0604020202020204" pitchFamily="34" charset="0"/>
              <a:buChar char="•"/>
            </a:pPr>
            <a:r>
              <a:rPr lang="en-US" dirty="0"/>
              <a:t>Difficult to navigate between the various tools used</a:t>
            </a:r>
          </a:p>
          <a:p>
            <a:pPr>
              <a:spcBef>
                <a:spcPts val="300"/>
              </a:spcBef>
            </a:pPr>
            <a:endParaRPr lang="en-US" b="1" dirty="0"/>
          </a:p>
          <a:p>
            <a:pPr>
              <a:spcBef>
                <a:spcPts val="300"/>
              </a:spcBef>
            </a:pPr>
            <a:r>
              <a:rPr lang="en-US" sz="1600" b="1" dirty="0">
                <a:solidFill>
                  <a:schemeClr val="accent4">
                    <a:lumMod val="50000"/>
                  </a:schemeClr>
                </a:solidFill>
              </a:rPr>
              <a:t>Fragmented environments mean…</a:t>
            </a:r>
          </a:p>
          <a:p>
            <a:pPr lvl="1">
              <a:spcBef>
                <a:spcPts val="300"/>
              </a:spcBef>
              <a:buFont typeface="Arial" panose="020B0604020202020204" pitchFamily="34" charset="0"/>
              <a:buChar char="•"/>
            </a:pPr>
            <a:r>
              <a:rPr lang="en-US" dirty="0"/>
              <a:t>Excessive time spent on multiple disjointed environments</a:t>
            </a:r>
          </a:p>
          <a:p>
            <a:pPr lvl="1">
              <a:spcBef>
                <a:spcPts val="300"/>
              </a:spcBef>
              <a:buFont typeface="Arial" panose="020B0604020202020204" pitchFamily="34" charset="0"/>
              <a:buChar char="•"/>
            </a:pPr>
            <a:r>
              <a:rPr lang="en-US" dirty="0"/>
              <a:t>Separate on-ramp/community for each tool/environment</a:t>
            </a:r>
          </a:p>
          <a:p>
            <a:pPr lvl="1">
              <a:spcBef>
                <a:spcPts val="300"/>
              </a:spcBef>
              <a:buFont typeface="Arial" panose="020B0604020202020204" pitchFamily="34" charset="0"/>
              <a:buChar char="•"/>
            </a:pPr>
            <a:r>
              <a:rPr lang="en-US" dirty="0"/>
              <a:t>Does not have meta data or data lineage</a:t>
            </a:r>
          </a:p>
          <a:p>
            <a:pPr>
              <a:spcBef>
                <a:spcPts val="300"/>
              </a:spcBef>
            </a:pPr>
            <a:endParaRPr lang="en-US" b="1" dirty="0"/>
          </a:p>
          <a:p>
            <a:pPr>
              <a:spcBef>
                <a:spcPts val="300"/>
              </a:spcBef>
            </a:pPr>
            <a:r>
              <a:rPr lang="en-US" sz="1600" b="1" dirty="0">
                <a:solidFill>
                  <a:schemeClr val="accent4">
                    <a:lumMod val="50000"/>
                  </a:schemeClr>
                </a:solidFill>
              </a:rPr>
              <a:t>Analytical silos mean…</a:t>
            </a:r>
          </a:p>
          <a:p>
            <a:pPr lvl="1">
              <a:spcBef>
                <a:spcPts val="300"/>
              </a:spcBef>
              <a:buFont typeface="Arial" panose="020B0604020202020204" pitchFamily="34" charset="0"/>
              <a:buChar char="•"/>
            </a:pPr>
            <a:r>
              <a:rPr lang="en-US" dirty="0"/>
              <a:t>Difficult to maintain and version control project assets</a:t>
            </a:r>
          </a:p>
          <a:p>
            <a:pPr lvl="1">
              <a:spcBef>
                <a:spcPts val="300"/>
              </a:spcBef>
              <a:buFont typeface="Arial" panose="020B0604020202020204" pitchFamily="34" charset="0"/>
              <a:buChar char="•"/>
            </a:pPr>
            <a:r>
              <a:rPr lang="en-US" dirty="0"/>
              <a:t>Limited means of collaborating with teams</a:t>
            </a:r>
          </a:p>
          <a:p>
            <a:pPr lvl="1">
              <a:spcBef>
                <a:spcPts val="300"/>
              </a:spcBef>
              <a:buFont typeface="Arial" panose="020B0604020202020204" pitchFamily="34" charset="0"/>
              <a:buChar char="•"/>
            </a:pPr>
            <a:r>
              <a:rPr lang="en-US" dirty="0"/>
              <a:t>Results are difficult to share</a:t>
            </a:r>
          </a:p>
        </p:txBody>
      </p:sp>
    </p:spTree>
    <p:extLst>
      <p:ext uri="{BB962C8B-B14F-4D97-AF65-F5344CB8AC3E}">
        <p14:creationId xmlns:p14="http://schemas.microsoft.com/office/powerpoint/2010/main" val="151923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3C529D2B-049C-4226-BA27-A5E67691435A}"/>
              </a:ext>
            </a:extLst>
          </p:cNvPr>
          <p:cNvSpPr>
            <a:spLocks noGrp="1"/>
          </p:cNvSpPr>
          <p:nvPr>
            <p:ph type="title"/>
          </p:nvPr>
        </p:nvSpPr>
        <p:spPr>
          <a:prstGeom prst="rect">
            <a:avLst/>
          </a:prstGeom>
        </p:spPr>
        <p:txBody>
          <a:bodyPr wrap="square">
            <a:spAutoFit/>
          </a:bodyPr>
          <a:lstStyle/>
          <a:p>
            <a:pPr>
              <a:defRPr>
                <a:solidFill>
                  <a:srgbClr val="404040"/>
                </a:solidFill>
                <a:latin typeface="Helvetica Neue Light"/>
                <a:ea typeface="Helvetica Neue Light"/>
                <a:cs typeface="Helvetica Neue Light"/>
                <a:sym typeface="Helvetica Neue Light"/>
              </a:defRPr>
            </a:pPr>
            <a:r>
              <a:rPr lang="en-US" dirty="0">
                <a:latin typeface="+mn-lt"/>
              </a:rPr>
              <a:t>Data Science is a Team Sport</a:t>
            </a:r>
          </a:p>
        </p:txBody>
      </p:sp>
      <p:graphicFrame>
        <p:nvGraphicFramePr>
          <p:cNvPr id="27" name="Diagram 26">
            <a:extLst>
              <a:ext uri="{FF2B5EF4-FFF2-40B4-BE49-F238E27FC236}">
                <a16:creationId xmlns:a16="http://schemas.microsoft.com/office/drawing/2014/main" xmlns="" id="{03577535-A1A6-42B8-BA19-6C7C3A470D88}"/>
              </a:ext>
            </a:extLst>
          </p:cNvPr>
          <p:cNvGraphicFramePr/>
          <p:nvPr>
            <p:extLst/>
          </p:nvPr>
        </p:nvGraphicFramePr>
        <p:xfrm>
          <a:off x="92317" y="1905993"/>
          <a:ext cx="8939433" cy="157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ight Bracket 27">
            <a:extLst>
              <a:ext uri="{FF2B5EF4-FFF2-40B4-BE49-F238E27FC236}">
                <a16:creationId xmlns:a16="http://schemas.microsoft.com/office/drawing/2014/main" xmlns="" id="{F386D9CA-38AB-41E0-B5A2-41DCAE6DC762}"/>
              </a:ext>
            </a:extLst>
          </p:cNvPr>
          <p:cNvSpPr/>
          <p:nvPr/>
        </p:nvSpPr>
        <p:spPr>
          <a:xfrm rot="5400000">
            <a:off x="2907243" y="1635806"/>
            <a:ext cx="283761" cy="2890744"/>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sp>
        <p:nvSpPr>
          <p:cNvPr id="30" name="Right Bracket 29">
            <a:extLst>
              <a:ext uri="{FF2B5EF4-FFF2-40B4-BE49-F238E27FC236}">
                <a16:creationId xmlns:a16="http://schemas.microsoft.com/office/drawing/2014/main" xmlns="" id="{017A2379-5DA8-44D7-AFA2-F011B39A1C9C}"/>
              </a:ext>
            </a:extLst>
          </p:cNvPr>
          <p:cNvSpPr/>
          <p:nvPr/>
        </p:nvSpPr>
        <p:spPr>
          <a:xfrm rot="5400000">
            <a:off x="4770480" y="-227432"/>
            <a:ext cx="501793" cy="6835251"/>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cxnSp>
        <p:nvCxnSpPr>
          <p:cNvPr id="31" name="Straight Connector 30">
            <a:extLst>
              <a:ext uri="{FF2B5EF4-FFF2-40B4-BE49-F238E27FC236}">
                <a16:creationId xmlns:a16="http://schemas.microsoft.com/office/drawing/2014/main" xmlns="" id="{E30C3130-C1BB-44E6-9D4E-3273288BCB01}"/>
              </a:ext>
            </a:extLst>
          </p:cNvPr>
          <p:cNvCxnSpPr/>
          <p:nvPr/>
        </p:nvCxnSpPr>
        <p:spPr>
          <a:xfrm>
            <a:off x="4101608" y="1896795"/>
            <a:ext cx="5942" cy="908590"/>
          </a:xfrm>
          <a:prstGeom prst="line">
            <a:avLst/>
          </a:prstGeom>
          <a:noFill/>
          <a:ln w="12700" cap="flat" cmpd="sng" algn="ctr">
            <a:noFill/>
            <a:prstDash val="dash"/>
          </a:ln>
          <a:effectLst/>
        </p:spPr>
      </p:cxnSp>
      <p:sp>
        <p:nvSpPr>
          <p:cNvPr id="32" name="TextBox 31">
            <a:extLst>
              <a:ext uri="{FF2B5EF4-FFF2-40B4-BE49-F238E27FC236}">
                <a16:creationId xmlns:a16="http://schemas.microsoft.com/office/drawing/2014/main" xmlns="" id="{E0661B59-01FE-4C67-97A4-40964BD0956E}"/>
              </a:ext>
            </a:extLst>
          </p:cNvPr>
          <p:cNvSpPr txBox="1"/>
          <p:nvPr/>
        </p:nvSpPr>
        <p:spPr>
          <a:xfrm>
            <a:off x="4022064" y="1264395"/>
            <a:ext cx="1083186"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Business Analyst</a:t>
            </a:r>
          </a:p>
        </p:txBody>
      </p:sp>
      <p:pic>
        <p:nvPicPr>
          <p:cNvPr id="33" name="image14.png">
            <a:extLst>
              <a:ext uri="{FF2B5EF4-FFF2-40B4-BE49-F238E27FC236}">
                <a16:creationId xmlns:a16="http://schemas.microsoft.com/office/drawing/2014/main" xmlns="" id="{62D2160E-A67C-4415-94B5-08572D8BA9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11592" y="1905882"/>
            <a:ext cx="542722" cy="540007"/>
          </a:xfrm>
          <a:prstGeom prst="rect">
            <a:avLst/>
          </a:prstGeom>
          <a:noFill/>
          <a:ln w="12700">
            <a:noFill/>
            <a:miter lim="400000"/>
          </a:ln>
        </p:spPr>
      </p:pic>
      <p:sp>
        <p:nvSpPr>
          <p:cNvPr id="34" name="TextBox 33">
            <a:extLst>
              <a:ext uri="{FF2B5EF4-FFF2-40B4-BE49-F238E27FC236}">
                <a16:creationId xmlns:a16="http://schemas.microsoft.com/office/drawing/2014/main" xmlns="" id="{8A0A7922-E158-4F6E-A4EC-0E98C1B624D8}"/>
              </a:ext>
            </a:extLst>
          </p:cNvPr>
          <p:cNvSpPr txBox="1"/>
          <p:nvPr/>
        </p:nvSpPr>
        <p:spPr>
          <a:xfrm>
            <a:off x="8177504" y="1264395"/>
            <a:ext cx="532518" cy="523220"/>
          </a:xfrm>
          <a:prstGeom prst="rect">
            <a:avLst/>
          </a:prstGeom>
          <a:noFill/>
          <a:ln>
            <a:noFill/>
          </a:ln>
        </p:spPr>
        <p:txBody>
          <a:bodyPr wrap="none" rtlCol="0">
            <a:spAutoFit/>
          </a:bodyPr>
          <a:lstStyle/>
          <a:p>
            <a:pPr algn="ctr" defTabSz="456789"/>
            <a:r>
              <a:rPr lang="en-US" sz="1400" b="1" dirty="0">
                <a:solidFill>
                  <a:schemeClr val="accent6">
                    <a:lumMod val="75000"/>
                  </a:schemeClr>
                </a:solidFill>
                <a:latin typeface="Arial"/>
              </a:rPr>
              <a:t>Dev</a:t>
            </a:r>
            <a:br>
              <a:rPr lang="en-US" sz="1400" b="1" dirty="0">
                <a:solidFill>
                  <a:schemeClr val="accent6">
                    <a:lumMod val="75000"/>
                  </a:schemeClr>
                </a:solidFill>
                <a:latin typeface="Arial"/>
              </a:rPr>
            </a:br>
            <a:r>
              <a:rPr lang="en-US" sz="1400" b="1" dirty="0">
                <a:solidFill>
                  <a:schemeClr val="accent6">
                    <a:lumMod val="75000"/>
                  </a:schemeClr>
                </a:solidFill>
                <a:latin typeface="Arial"/>
              </a:rPr>
              <a:t>Ops</a:t>
            </a:r>
          </a:p>
        </p:txBody>
      </p:sp>
      <p:sp>
        <p:nvSpPr>
          <p:cNvPr id="35" name="TextBox 34">
            <a:extLst>
              <a:ext uri="{FF2B5EF4-FFF2-40B4-BE49-F238E27FC236}">
                <a16:creationId xmlns:a16="http://schemas.microsoft.com/office/drawing/2014/main" xmlns="" id="{01893A5D-61A6-40C3-847F-FD3DF132A5E3}"/>
              </a:ext>
            </a:extLst>
          </p:cNvPr>
          <p:cNvSpPr txBox="1"/>
          <p:nvPr/>
        </p:nvSpPr>
        <p:spPr>
          <a:xfrm>
            <a:off x="42388" y="1264395"/>
            <a:ext cx="950901" cy="523220"/>
          </a:xfrm>
          <a:prstGeom prst="rect">
            <a:avLst/>
          </a:prstGeom>
          <a:noFill/>
          <a:ln>
            <a:noFill/>
          </a:ln>
        </p:spPr>
        <p:txBody>
          <a:bodyPr wrap="none" rtlCol="0">
            <a:spAutoFit/>
          </a:bodyPr>
          <a:lstStyle/>
          <a:p>
            <a:pPr algn="ctr" defTabSz="456789"/>
            <a:r>
              <a:rPr lang="en-US" sz="1400" b="1" dirty="0">
                <a:solidFill>
                  <a:schemeClr val="accent6">
                    <a:lumMod val="75000"/>
                  </a:schemeClr>
                </a:solidFill>
                <a:latin typeface="Arial"/>
              </a:rPr>
              <a:t>Data</a:t>
            </a:r>
            <a:br>
              <a:rPr lang="en-US" sz="1400" b="1" dirty="0">
                <a:solidFill>
                  <a:schemeClr val="accent6">
                    <a:lumMod val="75000"/>
                  </a:schemeClr>
                </a:solidFill>
                <a:latin typeface="Arial"/>
              </a:rPr>
            </a:br>
            <a:r>
              <a:rPr lang="en-US" sz="1400" b="1" dirty="0">
                <a:solidFill>
                  <a:schemeClr val="accent6">
                    <a:lumMod val="75000"/>
                  </a:schemeClr>
                </a:solidFill>
                <a:latin typeface="Arial"/>
              </a:rPr>
              <a:t>Engineer</a:t>
            </a:r>
          </a:p>
        </p:txBody>
      </p:sp>
      <p:sp>
        <p:nvSpPr>
          <p:cNvPr id="36" name="TextBox 35">
            <a:extLst>
              <a:ext uri="{FF2B5EF4-FFF2-40B4-BE49-F238E27FC236}">
                <a16:creationId xmlns:a16="http://schemas.microsoft.com/office/drawing/2014/main" xmlns="" id="{811C9C3B-06B4-4716-BD3B-120FAA790137}"/>
              </a:ext>
            </a:extLst>
          </p:cNvPr>
          <p:cNvSpPr txBox="1"/>
          <p:nvPr/>
        </p:nvSpPr>
        <p:spPr>
          <a:xfrm>
            <a:off x="5876911" y="1264395"/>
            <a:ext cx="1167927"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App Developer</a:t>
            </a:r>
          </a:p>
        </p:txBody>
      </p:sp>
      <p:pic>
        <p:nvPicPr>
          <p:cNvPr id="37" name="image15.png">
            <a:extLst>
              <a:ext uri="{FF2B5EF4-FFF2-40B4-BE49-F238E27FC236}">
                <a16:creationId xmlns:a16="http://schemas.microsoft.com/office/drawing/2014/main" xmlns="" id="{C117FAAD-3DD5-4FB7-9688-111B2DF6CFD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218338" y="1921831"/>
            <a:ext cx="510660" cy="508106"/>
          </a:xfrm>
          <a:prstGeom prst="rect">
            <a:avLst/>
          </a:prstGeom>
          <a:noFill/>
          <a:ln w="12700">
            <a:noFill/>
            <a:miter lim="400000"/>
          </a:ln>
        </p:spPr>
      </p:pic>
      <p:pic>
        <p:nvPicPr>
          <p:cNvPr id="38" name="Picture 37">
            <a:extLst>
              <a:ext uri="{FF2B5EF4-FFF2-40B4-BE49-F238E27FC236}">
                <a16:creationId xmlns:a16="http://schemas.microsoft.com/office/drawing/2014/main" xmlns="" id="{6E7F01D0-F83C-4D5F-B76A-5DAF40C2E25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9418" y="1870406"/>
            <a:ext cx="546056" cy="546056"/>
          </a:xfrm>
          <a:prstGeom prst="rect">
            <a:avLst/>
          </a:prstGeom>
          <a:ln>
            <a:noFill/>
          </a:ln>
        </p:spPr>
      </p:pic>
      <p:sp>
        <p:nvSpPr>
          <p:cNvPr id="40" name="TextBox 39">
            <a:extLst>
              <a:ext uri="{FF2B5EF4-FFF2-40B4-BE49-F238E27FC236}">
                <a16:creationId xmlns:a16="http://schemas.microsoft.com/office/drawing/2014/main" xmlns="" id="{01B47AAC-83EA-406E-B2D3-D9FB72507491}"/>
              </a:ext>
            </a:extLst>
          </p:cNvPr>
          <p:cNvSpPr txBox="1"/>
          <p:nvPr/>
        </p:nvSpPr>
        <p:spPr>
          <a:xfrm>
            <a:off x="5022639" y="1264395"/>
            <a:ext cx="930275"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Dev</a:t>
            </a:r>
            <a:br>
              <a:rPr lang="en-US" sz="1400" b="1" dirty="0">
                <a:solidFill>
                  <a:schemeClr val="accent6">
                    <a:lumMod val="75000"/>
                  </a:schemeClr>
                </a:solidFill>
                <a:latin typeface="Arial"/>
              </a:rPr>
            </a:br>
            <a:r>
              <a:rPr lang="en-US" sz="1400" b="1" dirty="0">
                <a:solidFill>
                  <a:schemeClr val="accent6">
                    <a:lumMod val="75000"/>
                  </a:schemeClr>
                </a:solidFill>
                <a:latin typeface="Arial"/>
              </a:rPr>
              <a:t>Ops</a:t>
            </a:r>
          </a:p>
        </p:txBody>
      </p:sp>
      <p:pic>
        <p:nvPicPr>
          <p:cNvPr id="41" name="Picture 40">
            <a:extLst>
              <a:ext uri="{FF2B5EF4-FFF2-40B4-BE49-F238E27FC236}">
                <a16:creationId xmlns:a16="http://schemas.microsoft.com/office/drawing/2014/main" xmlns="" id="{8A516841-BB55-49F6-B4BC-F3226A7A154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36882" y="1886800"/>
            <a:ext cx="526889" cy="529663"/>
          </a:xfrm>
          <a:prstGeom prst="rect">
            <a:avLst/>
          </a:prstGeom>
          <a:ln>
            <a:noFill/>
          </a:ln>
        </p:spPr>
      </p:pic>
      <p:sp>
        <p:nvSpPr>
          <p:cNvPr id="42" name="TextBox 41">
            <a:extLst>
              <a:ext uri="{FF2B5EF4-FFF2-40B4-BE49-F238E27FC236}">
                <a16:creationId xmlns:a16="http://schemas.microsoft.com/office/drawing/2014/main" xmlns="" id="{C84E352F-9842-460E-AB61-DA1AAAC14FC2}"/>
              </a:ext>
            </a:extLst>
          </p:cNvPr>
          <p:cNvSpPr txBox="1"/>
          <p:nvPr/>
        </p:nvSpPr>
        <p:spPr>
          <a:xfrm>
            <a:off x="2100171" y="1264395"/>
            <a:ext cx="1099891"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Data Scientist</a:t>
            </a:r>
          </a:p>
        </p:txBody>
      </p:sp>
      <p:sp>
        <p:nvSpPr>
          <p:cNvPr id="43" name="Right Bracket 42">
            <a:extLst>
              <a:ext uri="{FF2B5EF4-FFF2-40B4-BE49-F238E27FC236}">
                <a16:creationId xmlns:a16="http://schemas.microsoft.com/office/drawing/2014/main" xmlns="" id="{4452DA43-129D-4813-A217-07BF45C2A670}"/>
              </a:ext>
            </a:extLst>
          </p:cNvPr>
          <p:cNvSpPr/>
          <p:nvPr/>
        </p:nvSpPr>
        <p:spPr>
          <a:xfrm rot="16200000">
            <a:off x="2490356" y="1227637"/>
            <a:ext cx="318250" cy="2146914"/>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pic>
        <p:nvPicPr>
          <p:cNvPr id="44" name="Picture 43">
            <a:extLst>
              <a:ext uri="{FF2B5EF4-FFF2-40B4-BE49-F238E27FC236}">
                <a16:creationId xmlns:a16="http://schemas.microsoft.com/office/drawing/2014/main" xmlns="" id="{3E7CDAB6-2203-478D-BB56-6D913D8C4A0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403623" y="1903596"/>
            <a:ext cx="544578" cy="544578"/>
          </a:xfrm>
          <a:prstGeom prst="rect">
            <a:avLst/>
          </a:prstGeom>
          <a:noFill/>
          <a:ln>
            <a:noFill/>
          </a:ln>
        </p:spPr>
      </p:pic>
      <p:pic>
        <p:nvPicPr>
          <p:cNvPr id="60" name="Picture 59">
            <a:extLst>
              <a:ext uri="{FF2B5EF4-FFF2-40B4-BE49-F238E27FC236}">
                <a16:creationId xmlns:a16="http://schemas.microsoft.com/office/drawing/2014/main" xmlns="" id="{0FB5C3F8-1FA4-4BFF-B3FE-2EE25BFA86B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99355" y="1883387"/>
            <a:ext cx="526889" cy="529663"/>
          </a:xfrm>
          <a:prstGeom prst="rect">
            <a:avLst/>
          </a:prstGeom>
          <a:ln>
            <a:noFill/>
          </a:ln>
        </p:spPr>
      </p:pic>
      <p:sp>
        <p:nvSpPr>
          <p:cNvPr id="61" name="Shape 1224">
            <a:extLst>
              <a:ext uri="{FF2B5EF4-FFF2-40B4-BE49-F238E27FC236}">
                <a16:creationId xmlns:a16="http://schemas.microsoft.com/office/drawing/2014/main" xmlns="" id="{411B1F08-663D-4812-AD2D-3260801BB2A0}"/>
              </a:ext>
            </a:extLst>
          </p:cNvPr>
          <p:cNvSpPr/>
          <p:nvPr/>
        </p:nvSpPr>
        <p:spPr>
          <a:xfrm>
            <a:off x="1007326" y="3825382"/>
            <a:ext cx="7109387" cy="707886"/>
          </a:xfrm>
          <a:prstGeom prst="rect">
            <a:avLst/>
          </a:prstGeom>
          <a:ln w="12700">
            <a:miter lim="400000"/>
          </a:ln>
          <a:extLst>
            <a:ext uri="{C572A759-6A51-4108-AA02-DFA0A04FC94B}">
              <ma14:wrappingTextBoxFlag xmlns:ma14="http://schemas.microsoft.com/office/mac/drawingml/2011/main" xmlns="" val="1"/>
            </a:ext>
          </a:extLst>
        </p:spPr>
        <p:txBody>
          <a:bodyPr wrap="square" lIns="19270" rIns="19270">
            <a:spAutoFit/>
          </a:bodyPr>
          <a:lstStyle/>
          <a:p>
            <a:pPr algn="ctr" defTabSz="456789"/>
            <a:r>
              <a:rPr lang="en-US" sz="2000" dirty="0">
                <a:solidFill>
                  <a:srgbClr val="7CC7FF">
                    <a:lumMod val="50000"/>
                  </a:srgbClr>
                </a:solidFill>
                <a:ea typeface="Helvetica Neue" charset="0"/>
                <a:cs typeface="Helvetica Neue" charset="0"/>
              </a:rPr>
              <a:t>Building cognitive applications using ML and DL</a:t>
            </a:r>
            <a:br>
              <a:rPr lang="en-US" sz="2000" dirty="0">
                <a:solidFill>
                  <a:srgbClr val="7CC7FF">
                    <a:lumMod val="50000"/>
                  </a:srgbClr>
                </a:solidFill>
                <a:ea typeface="Helvetica Neue" charset="0"/>
                <a:cs typeface="Helvetica Neue" charset="0"/>
              </a:rPr>
            </a:br>
            <a:r>
              <a:rPr lang="en-US" sz="2000" b="1" dirty="0">
                <a:solidFill>
                  <a:srgbClr val="7CC7FF">
                    <a:lumMod val="50000"/>
                  </a:srgbClr>
                </a:solidFill>
                <a:ea typeface="Helvetica Neue" charset="0"/>
                <a:cs typeface="Helvetica Neue" charset="0"/>
              </a:rPr>
              <a:t>requires multiple skillsets and collaboration</a:t>
            </a:r>
            <a:endParaRPr lang="en-US" sz="2000" b="1" dirty="0">
              <a:solidFill>
                <a:srgbClr val="000000"/>
              </a:solidFill>
              <a:ea typeface="Helvetica Neue" charset="0"/>
              <a:cs typeface="Helvetica Neue" charset="0"/>
            </a:endParaRPr>
          </a:p>
        </p:txBody>
      </p:sp>
    </p:spTree>
    <p:extLst>
      <p:ext uri="{BB962C8B-B14F-4D97-AF65-F5344CB8AC3E}">
        <p14:creationId xmlns:p14="http://schemas.microsoft.com/office/powerpoint/2010/main" val="255388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B7FD6BCB-95E8-4F12-9AB8-20A6BBC14295}" vid="{FF338EA3-0442-4937-9DD8-1BD5FB94574A}"/>
    </a:ext>
  </a:extLst>
</a:theme>
</file>

<file path=ppt/theme/theme10.xml><?xml version="1.0" encoding="utf-8"?>
<a:theme xmlns:a="http://schemas.openxmlformats.org/drawingml/2006/main" name="4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11.xml><?xml version="1.0" encoding="utf-8"?>
<a:theme xmlns:a="http://schemas.openxmlformats.org/drawingml/2006/main" name="5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3.xml><?xml version="1.0" encoding="utf-8"?>
<a:theme xmlns:a="http://schemas.openxmlformats.org/drawingml/2006/main" name="1_dk_blu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FA5E7C78-ED6F-424F-AF60-065FEC4AE799}"/>
    </a:ext>
  </a:extLst>
</a:theme>
</file>

<file path=ppt/theme/theme4.xml><?xml version="1.0" encoding="utf-8"?>
<a:theme xmlns:a="http://schemas.openxmlformats.org/drawingml/2006/main" name="3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5.xml><?xml version="1.0" encoding="utf-8"?>
<a:theme xmlns:a="http://schemas.openxmlformats.org/drawingml/2006/main" name="2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D33E200D-9260-B64E-B6F1-29276819CA4F}"/>
    </a:ext>
  </a:extLst>
</a:theme>
</file>

<file path=ppt/theme/theme6.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ppt/theme/theme7.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AFT 7_IBM_Cloud_Presentation_Fast Start_2018_Mini Main and Sessions_Arial" id="{448989E2-F453-EB48-A504-083BB1AFD7E3}" vid="{A9EE2942-96FA-7B41-8904-00DEB1B826B4}"/>
    </a:ext>
  </a:extLst>
</a:theme>
</file>

<file path=ppt/theme/theme8.xml><?xml version="1.0" encoding="utf-8"?>
<a:theme xmlns:a="http://schemas.openxmlformats.org/drawingml/2006/main" name="7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Cloud_Presentation_Fast Start_2018_Mini Main and Sessions 2" id="{5BC815DA-5BB9-EB46-A926-5100AB411947}" vid="{895D2232-647F-484F-921C-F07A98E453BA}"/>
    </a:ext>
  </a:extLst>
</a:theme>
</file>

<file path=ppt/theme/theme9.xml><?xml version="1.0" encoding="utf-8"?>
<a:theme xmlns:a="http://schemas.openxmlformats.org/drawingml/2006/main" name="1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docProps/app.xml><?xml version="1.0" encoding="utf-8"?>
<Properties xmlns="http://schemas.openxmlformats.org/officeDocument/2006/extended-properties" xmlns:vt="http://schemas.openxmlformats.org/officeDocument/2006/docPropsVTypes">
  <Template/>
  <TotalTime>47369</TotalTime>
  <Words>11799</Words>
  <Application>Microsoft Office PowerPoint</Application>
  <PresentationFormat>On-screen Show (16:9)</PresentationFormat>
  <Paragraphs>1036</Paragraphs>
  <Slides>41</Slides>
  <Notes>41</Notes>
  <HiddenSlides>0</HiddenSlides>
  <MMClips>0</MMClips>
  <ScaleCrop>false</ScaleCrop>
  <HeadingPairs>
    <vt:vector size="6" baseType="variant">
      <vt:variant>
        <vt:lpstr>Fonts Used</vt:lpstr>
      </vt:variant>
      <vt:variant>
        <vt:i4>21</vt:i4>
      </vt:variant>
      <vt:variant>
        <vt:lpstr>Theme</vt:lpstr>
      </vt:variant>
      <vt:variant>
        <vt:i4>11</vt:i4>
      </vt:variant>
      <vt:variant>
        <vt:lpstr>Slide Titles</vt:lpstr>
      </vt:variant>
      <vt:variant>
        <vt:i4>41</vt:i4>
      </vt:variant>
    </vt:vector>
  </HeadingPairs>
  <TitlesOfParts>
    <vt:vector size="73" baseType="lpstr">
      <vt:lpstr>Batang</vt:lpstr>
      <vt:lpstr>MS PGothic</vt:lpstr>
      <vt:lpstr>MS PGothic</vt:lpstr>
      <vt:lpstr>SimSun</vt:lpstr>
      <vt:lpstr>.AppleSystemUIFont</vt:lpstr>
      <vt:lpstr>Arial</vt:lpstr>
      <vt:lpstr>Arial Narrow</vt:lpstr>
      <vt:lpstr>Arial Rounded MT Bold</vt:lpstr>
      <vt:lpstr>Calibri</vt:lpstr>
      <vt:lpstr>Century Gothic</vt:lpstr>
      <vt:lpstr>Helv</vt:lpstr>
      <vt:lpstr>Helvetica Light</vt:lpstr>
      <vt:lpstr>Helvetica Neue</vt:lpstr>
      <vt:lpstr>Helvetica Neue Light</vt:lpstr>
      <vt:lpstr>HelvNeue for IBM</vt:lpstr>
      <vt:lpstr>HelvNeue Medium for IBM</vt:lpstr>
      <vt:lpstr>IBM Plex Sans</vt:lpstr>
      <vt:lpstr>Mangal</vt:lpstr>
      <vt:lpstr>PT Serif</vt:lpstr>
      <vt:lpstr>Wingdings</vt:lpstr>
      <vt:lpstr>ヒラギノ角ゴ Pro W3</vt:lpstr>
      <vt:lpstr>1_wht_background_2017</vt:lpstr>
      <vt:lpstr>2_gry_background_2017</vt:lpstr>
      <vt:lpstr>1_dk_blu_background_2017</vt:lpstr>
      <vt:lpstr>3_gry_background_2017</vt:lpstr>
      <vt:lpstr>2_wht_background_2017</vt:lpstr>
      <vt:lpstr>gry_background_2017</vt:lpstr>
      <vt:lpstr>wht_background_2017</vt:lpstr>
      <vt:lpstr>7_wht_background_2017</vt:lpstr>
      <vt:lpstr>1_gry_background_2017</vt:lpstr>
      <vt:lpstr>4_gry_background_2017</vt:lpstr>
      <vt:lpstr>5_gry_background_2017</vt:lpstr>
      <vt:lpstr>PowerPoint Presentation</vt:lpstr>
      <vt:lpstr>PowerPoint Presentation</vt:lpstr>
      <vt:lpstr>What is Data Science?</vt:lpstr>
      <vt:lpstr>Data Science, Machine Learning, Deep Learning  and AI</vt:lpstr>
      <vt:lpstr>Common Use Cases</vt:lpstr>
      <vt:lpstr>Anatomy of a Data Science Application</vt:lpstr>
      <vt:lpstr>PowerPoint Presentation</vt:lpstr>
      <vt:lpstr>Data Scientist Challenges &amp; Pain Points</vt:lpstr>
      <vt:lpstr>Data Science is a Team Sport</vt:lpstr>
      <vt:lpstr>PowerPoint Presentation</vt:lpstr>
      <vt:lpstr>PowerPoint Presentation</vt:lpstr>
      <vt:lpstr>PowerPoint Presentation</vt:lpstr>
      <vt:lpstr>Value &amp; Capabilities of a Data Science Platform</vt:lpstr>
      <vt:lpstr>PowerPoint Presentation</vt:lpstr>
      <vt:lpstr>PowerPoint Presentation</vt:lpstr>
      <vt:lpstr>IBM Watson Studio Local</vt:lpstr>
      <vt:lpstr>PowerPoint Presentation</vt:lpstr>
      <vt:lpstr>PowerAI Open-Source Based Enterprise AI Platform</vt:lpstr>
      <vt:lpstr>Watson Studio Local and PowerAI</vt:lpstr>
      <vt:lpstr>PowerPoint Presentation</vt:lpstr>
      <vt:lpstr>PowerPoint Presentation</vt:lpstr>
      <vt:lpstr>IBM Power Systems provide unique capabilities for the analytics that feed Enterprise AI</vt:lpstr>
      <vt:lpstr>Accelerate data scientist productivity and drive faster insights with Watson Studio Local on Power LC922</vt:lpstr>
      <vt:lpstr>Watson Studio Local on Power LC922 Server: Improved Price-Performance for Clients</vt:lpstr>
      <vt:lpstr>Accelerate data scientist productivity and drive faster insights with Watson Studio Local on Power AC922</vt:lpstr>
      <vt:lpstr>PowerPoint Presentation</vt:lpstr>
      <vt:lpstr>Watson Studio Local on Power Systems Architectural View</vt:lpstr>
      <vt:lpstr>POC Development and Deployment Configuration No Deep Learning</vt:lpstr>
      <vt:lpstr>POC Development and Deployment Configuration With Deep Learning</vt:lpstr>
      <vt:lpstr>Mixed Production Development and Deployment Configuration</vt:lpstr>
      <vt:lpstr>Separate Production Development and Deployment Configuration</vt:lpstr>
      <vt:lpstr>PowerPoint Presentation</vt:lpstr>
      <vt:lpstr>Licensing - IBM Watson Studio Local is a Modular Solution</vt:lpstr>
      <vt:lpstr>Watson Studio Local Pricing</vt:lpstr>
      <vt:lpstr>PowerPoint Presentation</vt:lpstr>
      <vt:lpstr>IBM Watson Studio Local – Elevator Pitch</vt:lpstr>
      <vt:lpstr>Watson Studio Local – Cross Selling</vt:lpstr>
      <vt:lpstr>Conversation Starters and Discovery Questions</vt:lpstr>
      <vt:lpstr>IBM Watson Studio Local – Where to Learn and See More</vt:lpstr>
      <vt:lpstr>Contacts</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WSL on Power Seller Enablement Deck</dc:title>
  <dc:creator>kschlamb@ca.ibm.com</dc:creator>
  <cp:lastModifiedBy>Kelly Schlamb</cp:lastModifiedBy>
  <cp:revision>2199</cp:revision>
  <cp:lastPrinted>2018-07-25T13:08:21Z</cp:lastPrinted>
  <dcterms:created xsi:type="dcterms:W3CDTF">2017-05-19T16:46:33Z</dcterms:created>
  <dcterms:modified xsi:type="dcterms:W3CDTF">2019-01-21T15:22:47Z</dcterms:modified>
</cp:coreProperties>
</file>