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8288000" cy="10287000"/>
  <p:notesSz cx="6858000" cy="9144000"/>
  <p:embeddedFontLst>
    <p:embeddedFont>
      <p:font typeface="Arial Bold" panose="020B0704020202020204" pitchFamily="34" charset="0"/>
      <p:regular r:id="rId23"/>
      <p:bold r:id="rId24"/>
    </p:embeddedFont>
    <p:embeddedFont>
      <p:font typeface="Arimo" panose="020B0604020202020204" charset="0"/>
      <p:regular r:id="rId25"/>
    </p:embeddedFont>
    <p:embeddedFont>
      <p:font typeface="Arimo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A407A-B97A-4BF6-BB8D-1672AD74CEE1}" v="13" dt="2024-06-27T15:43:55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482138" cy="10287000"/>
          </a:xfrm>
          <a:custGeom>
            <a:avLst/>
            <a:gdLst/>
            <a:ahLst/>
            <a:cxnLst/>
            <a:rect l="l" t="t" r="r" b="b"/>
            <a:pathLst>
              <a:path w="9482138" h="10287000">
                <a:moveTo>
                  <a:pt x="0" y="0"/>
                </a:moveTo>
                <a:lnTo>
                  <a:pt x="9482138" y="0"/>
                </a:lnTo>
                <a:lnTo>
                  <a:pt x="94821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l="-92867" b="-3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918825"/>
            <a:ext cx="9482138" cy="291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9"/>
              </a:lnSpc>
              <a:spcBef>
                <a:spcPct val="0"/>
              </a:spcBef>
            </a:pPr>
            <a:r>
              <a:rPr lang="en-US" sz="4129" spc="-68">
                <a:solidFill>
                  <a:srgbClr val="FFFFFF"/>
                </a:solidFill>
                <a:latin typeface="Arial Bold"/>
              </a:rPr>
              <a:t>IBM Power Systems Virtual Server  - IBM PowerVS</a:t>
            </a:r>
          </a:p>
          <a:p>
            <a:pPr algn="ctr">
              <a:lnSpc>
                <a:spcPts val="4459"/>
              </a:lnSpc>
              <a:spcBef>
                <a:spcPct val="0"/>
              </a:spcBef>
            </a:pPr>
            <a:endParaRPr lang="en-US" sz="4129" spc="-68">
              <a:solidFill>
                <a:srgbClr val="FFFFFF"/>
              </a:solidFill>
              <a:latin typeface="Arial Bold"/>
            </a:endParaRPr>
          </a:p>
          <a:p>
            <a:pPr algn="ctr">
              <a:lnSpc>
                <a:spcPts val="4459"/>
              </a:lnSpc>
              <a:spcBef>
                <a:spcPct val="0"/>
              </a:spcBef>
            </a:pPr>
            <a:r>
              <a:rPr lang="en-US" sz="4129" spc="-68">
                <a:solidFill>
                  <a:srgbClr val="FFFFFF"/>
                </a:solidFill>
                <a:latin typeface="Arial Bold"/>
              </a:rPr>
              <a:t>¿Vale la pena migrar mi servidor a la nube?</a:t>
            </a:r>
          </a:p>
        </p:txBody>
      </p:sp>
      <p:sp>
        <p:nvSpPr>
          <p:cNvPr id="4" name="AutoShape 4"/>
          <p:cNvSpPr/>
          <p:nvPr/>
        </p:nvSpPr>
        <p:spPr>
          <a:xfrm rot="-5384385">
            <a:off x="12889763" y="263351"/>
            <a:ext cx="1840037" cy="8567167"/>
          </a:xfrm>
          <a:prstGeom prst="rect">
            <a:avLst/>
          </a:prstGeom>
          <a:solidFill>
            <a:srgbClr val="93A9C2"/>
          </a:solidFill>
        </p:spPr>
      </p:sp>
      <p:sp>
        <p:nvSpPr>
          <p:cNvPr id="5" name="TextBox 5"/>
          <p:cNvSpPr txBox="1"/>
          <p:nvPr/>
        </p:nvSpPr>
        <p:spPr>
          <a:xfrm>
            <a:off x="12345959" y="4578686"/>
            <a:ext cx="2965745" cy="76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</a:pPr>
            <a:r>
              <a:rPr lang="en-US" sz="2045" spc="378">
                <a:solidFill>
                  <a:srgbClr val="000000"/>
                </a:solidFill>
                <a:latin typeface="Arimo"/>
              </a:rPr>
              <a:t>DIRECTOR GENERAL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35080" y="3850624"/>
            <a:ext cx="4976826" cy="56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579">
                <a:solidFill>
                  <a:srgbClr val="000000"/>
                </a:solidFill>
                <a:latin typeface="Arimo Bold"/>
              </a:rPr>
              <a:t>Diego E. KESSELMAN </a:t>
            </a:r>
          </a:p>
        </p:txBody>
      </p:sp>
      <p:sp>
        <p:nvSpPr>
          <p:cNvPr id="7" name="Freeform 7"/>
          <p:cNvSpPr/>
          <p:nvPr/>
        </p:nvSpPr>
        <p:spPr>
          <a:xfrm>
            <a:off x="9982875" y="1682004"/>
            <a:ext cx="7710963" cy="1734967"/>
          </a:xfrm>
          <a:custGeom>
            <a:avLst/>
            <a:gdLst/>
            <a:ahLst/>
            <a:cxnLst/>
            <a:rect l="l" t="t" r="r" b="b"/>
            <a:pathLst>
              <a:path w="7710963" h="1734967">
                <a:moveTo>
                  <a:pt x="0" y="0"/>
                </a:moveTo>
                <a:lnTo>
                  <a:pt x="7710963" y="0"/>
                </a:lnTo>
                <a:lnTo>
                  <a:pt x="7710963" y="1734966"/>
                </a:lnTo>
                <a:lnTo>
                  <a:pt x="0" y="1734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 descr="Código QR  Descripción generada automáticamente"/>
          <p:cNvSpPr/>
          <p:nvPr/>
        </p:nvSpPr>
        <p:spPr>
          <a:xfrm>
            <a:off x="12059513" y="6410217"/>
            <a:ext cx="3025055" cy="3108182"/>
          </a:xfrm>
          <a:custGeom>
            <a:avLst/>
            <a:gdLst/>
            <a:ahLst/>
            <a:cxnLst/>
            <a:rect l="l" t="t" r="r" b="b"/>
            <a:pathLst>
              <a:path w="3025055" h="3108182">
                <a:moveTo>
                  <a:pt x="0" y="0"/>
                </a:moveTo>
                <a:lnTo>
                  <a:pt x="3025055" y="0"/>
                </a:lnTo>
                <a:lnTo>
                  <a:pt x="3025055" y="3108182"/>
                </a:lnTo>
                <a:lnTo>
                  <a:pt x="0" y="310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73" r="-137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036655" y="6128595"/>
            <a:ext cx="3070771" cy="55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Arial"/>
              </a:rPr>
              <a:t>Datos de contacto: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6747" y="340745"/>
            <a:ext cx="12694507" cy="114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¿Cuál es mi responsabilidad?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91600" y="2281238"/>
            <a:ext cx="8104800" cy="70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0"/>
              </a:lnSpc>
            </a:pPr>
            <a:r>
              <a:rPr lang="en-US" sz="4150" spc="384">
                <a:solidFill>
                  <a:srgbClr val="262626"/>
                </a:solidFill>
                <a:latin typeface="Arial Bold"/>
              </a:rPr>
              <a:t>Matriz RACI</a:t>
            </a:r>
          </a:p>
        </p:txBody>
      </p:sp>
      <p:sp>
        <p:nvSpPr>
          <p:cNvPr id="4" name="Freeform 4" descr="Diagrama  Descripción generada automáticamente"/>
          <p:cNvSpPr/>
          <p:nvPr/>
        </p:nvSpPr>
        <p:spPr>
          <a:xfrm>
            <a:off x="4087047" y="2983380"/>
            <a:ext cx="10113907" cy="6984196"/>
          </a:xfrm>
          <a:custGeom>
            <a:avLst/>
            <a:gdLst/>
            <a:ahLst/>
            <a:cxnLst/>
            <a:rect l="l" t="t" r="r" b="b"/>
            <a:pathLst>
              <a:path w="10113907" h="6984196">
                <a:moveTo>
                  <a:pt x="0" y="0"/>
                </a:moveTo>
                <a:lnTo>
                  <a:pt x="10113906" y="0"/>
                </a:lnTo>
                <a:lnTo>
                  <a:pt x="10113906" y="6984196"/>
                </a:lnTo>
                <a:lnTo>
                  <a:pt x="0" y="698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6501008"/>
            <a:ext cx="18288000" cy="3785992"/>
            <a:chOff x="0" y="0"/>
            <a:chExt cx="24384000" cy="5047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5047996"/>
            </a:xfrm>
            <a:custGeom>
              <a:avLst/>
              <a:gdLst/>
              <a:ahLst/>
              <a:cxnLst/>
              <a:rect l="l" t="t" r="r" b="b"/>
              <a:pathLst>
                <a:path w="24384000" h="5047996">
                  <a:moveTo>
                    <a:pt x="0" y="0"/>
                  </a:moveTo>
                  <a:lnTo>
                    <a:pt x="24384000" y="0"/>
                  </a:lnTo>
                  <a:lnTo>
                    <a:pt x="24384000" y="5047996"/>
                  </a:lnTo>
                  <a:lnTo>
                    <a:pt x="0" y="5047996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89258" y="7664577"/>
            <a:ext cx="1490472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7200" spc="-118">
                <a:solidFill>
                  <a:srgbClr val="FFFFFF"/>
                </a:solidFill>
                <a:latin typeface="Arial Bold"/>
              </a:rPr>
              <a:t>¿Cómo empiezo?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9258" y="8884920"/>
            <a:ext cx="1499616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Arial"/>
              </a:rPr>
              <a:t>Primeros pasos</a:t>
            </a:r>
          </a:p>
        </p:txBody>
      </p:sp>
      <p:sp>
        <p:nvSpPr>
          <p:cNvPr id="9" name="Freeform 9" descr="Business man sitting at a desk"/>
          <p:cNvSpPr/>
          <p:nvPr/>
        </p:nvSpPr>
        <p:spPr>
          <a:xfrm>
            <a:off x="952500" y="960120"/>
            <a:ext cx="5317332" cy="5033584"/>
          </a:xfrm>
          <a:custGeom>
            <a:avLst/>
            <a:gdLst/>
            <a:ahLst/>
            <a:cxnLst/>
            <a:rect l="l" t="t" r="r" b="b"/>
            <a:pathLst>
              <a:path w="5317332" h="5033584">
                <a:moveTo>
                  <a:pt x="0" y="0"/>
                </a:moveTo>
                <a:lnTo>
                  <a:pt x="5317332" y="0"/>
                </a:lnTo>
                <a:lnTo>
                  <a:pt x="5317332" y="5033584"/>
                </a:lnTo>
                <a:lnTo>
                  <a:pt x="0" y="503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" r="-3" b="-6"/>
            </a:stretch>
          </a:blipFill>
        </p:spPr>
      </p:sp>
      <p:sp>
        <p:nvSpPr>
          <p:cNvPr id="10" name="Freeform 10" descr="Handshake"/>
          <p:cNvSpPr/>
          <p:nvPr/>
        </p:nvSpPr>
        <p:spPr>
          <a:xfrm>
            <a:off x="6515100" y="960120"/>
            <a:ext cx="5317332" cy="5033584"/>
          </a:xfrm>
          <a:custGeom>
            <a:avLst/>
            <a:gdLst/>
            <a:ahLst/>
            <a:cxnLst/>
            <a:rect l="l" t="t" r="r" b="b"/>
            <a:pathLst>
              <a:path w="5317332" h="5033584">
                <a:moveTo>
                  <a:pt x="0" y="0"/>
                </a:moveTo>
                <a:lnTo>
                  <a:pt x="5317332" y="0"/>
                </a:lnTo>
                <a:lnTo>
                  <a:pt x="5317332" y="5033584"/>
                </a:lnTo>
                <a:lnTo>
                  <a:pt x="0" y="5033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 b="-6"/>
            </a:stretch>
          </a:blipFill>
        </p:spPr>
      </p:sp>
      <p:sp>
        <p:nvSpPr>
          <p:cNvPr id="11" name="Freeform 11" descr="A group of people meeting in a room and writing"/>
          <p:cNvSpPr/>
          <p:nvPr/>
        </p:nvSpPr>
        <p:spPr>
          <a:xfrm>
            <a:off x="12042648" y="960120"/>
            <a:ext cx="5317332" cy="5033584"/>
          </a:xfrm>
          <a:custGeom>
            <a:avLst/>
            <a:gdLst/>
            <a:ahLst/>
            <a:cxnLst/>
            <a:rect l="l" t="t" r="r" b="b"/>
            <a:pathLst>
              <a:path w="5317332" h="5033584">
                <a:moveTo>
                  <a:pt x="0" y="0"/>
                </a:moveTo>
                <a:lnTo>
                  <a:pt x="5317332" y="0"/>
                </a:lnTo>
                <a:lnTo>
                  <a:pt x="5317332" y="5033584"/>
                </a:lnTo>
                <a:lnTo>
                  <a:pt x="0" y="5033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7" b="-95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7360" y="733711"/>
            <a:ext cx="1490472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Empezando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6107" y="1802493"/>
            <a:ext cx="17421893" cy="814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6"/>
              </a:lnSpc>
            </a:pPr>
            <a:r>
              <a:rPr lang="en-US" sz="3380" spc="31">
                <a:solidFill>
                  <a:srgbClr val="000000"/>
                </a:solidFill>
                <a:latin typeface="Arial Bold"/>
              </a:rPr>
              <a:t>Cotizar</a:t>
            </a:r>
            <a:r>
              <a:rPr lang="en-US" sz="3380" spc="31">
                <a:solidFill>
                  <a:srgbClr val="000000"/>
                </a:solidFill>
                <a:latin typeface="Arial"/>
              </a:rPr>
              <a:t>: </a:t>
            </a:r>
          </a:p>
          <a:p>
            <a:pPr marL="1688835" lvl="2" indent="-562945" algn="l">
              <a:lnSpc>
                <a:spcPts val="3953"/>
              </a:lnSpc>
              <a:buFont typeface="Arial"/>
              <a:buChar char="⚬"/>
            </a:pPr>
            <a:r>
              <a:rPr lang="en-US" sz="2567" spc="24">
                <a:solidFill>
                  <a:srgbClr val="000000"/>
                </a:solidFill>
                <a:latin typeface="Arial"/>
              </a:rPr>
              <a:t>Sizing con un especialista. Uso el equipo al 100%? Necesito toda la potencia todos los días?</a:t>
            </a:r>
          </a:p>
          <a:p>
            <a:pPr marL="1688835" lvl="2" indent="-562945" algn="l">
              <a:lnSpc>
                <a:spcPts val="3953"/>
              </a:lnSpc>
              <a:buFont typeface="Arial"/>
              <a:buChar char="⚬"/>
            </a:pPr>
            <a:r>
              <a:rPr lang="en-US" sz="2567" spc="24">
                <a:solidFill>
                  <a:srgbClr val="000000"/>
                </a:solidFill>
                <a:latin typeface="Arial"/>
              </a:rPr>
              <a:t>Licenciamiento: Puedo pasar mis licencias a la nube? MOL</a:t>
            </a:r>
          </a:p>
          <a:p>
            <a:pPr marL="1688709" lvl="2" indent="-562903" algn="l">
              <a:lnSpc>
                <a:spcPts val="3953"/>
              </a:lnSpc>
              <a:buFont typeface="Arial"/>
              <a:buChar char="⚬"/>
            </a:pPr>
            <a:r>
              <a:rPr lang="en-US" sz="2567" spc="23">
                <a:solidFill>
                  <a:srgbClr val="000000"/>
                </a:solidFill>
                <a:latin typeface="Arial"/>
              </a:rPr>
              <a:t>Comunicaciones: Enlaces, tipo de conexión, redundancia, etc</a:t>
            </a:r>
          </a:p>
          <a:p>
            <a:pPr marL="1688709" lvl="2" indent="-562903" algn="l">
              <a:lnSpc>
                <a:spcPts val="3953"/>
              </a:lnSpc>
              <a:buFont typeface="Arial"/>
              <a:buChar char="⚬"/>
            </a:pPr>
            <a:r>
              <a:rPr lang="en-US" sz="2567" spc="23">
                <a:solidFill>
                  <a:srgbClr val="000000"/>
                </a:solidFill>
                <a:latin typeface="Arial"/>
              </a:rPr>
              <a:t>Identificar interacción entre equipos y aplicaciones</a:t>
            </a:r>
          </a:p>
          <a:p>
            <a:pPr marL="1688709" lvl="2" indent="-562903" algn="l">
              <a:lnSpc>
                <a:spcPts val="3953"/>
              </a:lnSpc>
              <a:buFont typeface="Arial"/>
              <a:buChar char="⚬"/>
            </a:pPr>
            <a:endParaRPr lang="en-US" sz="2567" spc="23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5206"/>
              </a:lnSpc>
            </a:pPr>
            <a:r>
              <a:rPr lang="en-US" sz="3380" spc="30">
                <a:solidFill>
                  <a:srgbClr val="000000"/>
                </a:solidFill>
                <a:latin typeface="Arial Bold"/>
              </a:rPr>
              <a:t>Probar</a:t>
            </a:r>
            <a:r>
              <a:rPr lang="en-US" sz="3380" spc="30">
                <a:solidFill>
                  <a:srgbClr val="000000"/>
                </a:solidFill>
                <a:latin typeface="Arial"/>
              </a:rPr>
              <a:t>: Pidan su </a:t>
            </a:r>
            <a:r>
              <a:rPr lang="en-US" sz="3380" spc="30">
                <a:solidFill>
                  <a:srgbClr val="000000"/>
                </a:solidFill>
                <a:latin typeface="Arial Bold"/>
              </a:rPr>
              <a:t>PoC </a:t>
            </a:r>
            <a:r>
              <a:rPr lang="en-US" sz="3380" spc="30">
                <a:solidFill>
                  <a:srgbClr val="000000"/>
                </a:solidFill>
                <a:latin typeface="Arial"/>
              </a:rPr>
              <a:t>al terminar. Asignen a un responsable y documenten</a:t>
            </a:r>
          </a:p>
          <a:p>
            <a:pPr algn="l">
              <a:lnSpc>
                <a:spcPts val="5206"/>
              </a:lnSpc>
            </a:pPr>
            <a:endParaRPr lang="en-US" sz="3380" spc="30">
              <a:solidFill>
                <a:srgbClr val="000000"/>
              </a:solidFill>
              <a:latin typeface="Arial"/>
            </a:endParaRPr>
          </a:p>
          <a:p>
            <a:pPr marL="825039" lvl="1" indent="-412520" algn="l">
              <a:lnSpc>
                <a:spcPts val="3953"/>
              </a:lnSpc>
              <a:buFont typeface="Arial"/>
              <a:buChar char="•"/>
            </a:pPr>
            <a:r>
              <a:rPr lang="en-US" sz="2567" spc="24">
                <a:solidFill>
                  <a:srgbClr val="000000"/>
                </a:solidFill>
                <a:latin typeface="Arial"/>
              </a:rPr>
              <a:t> </a:t>
            </a:r>
            <a:r>
              <a:rPr lang="en-US" sz="2567" spc="24">
                <a:solidFill>
                  <a:srgbClr val="000000"/>
                </a:solidFill>
                <a:latin typeface="Arial Bold"/>
              </a:rPr>
              <a:t>Cotizar nuevamente, </a:t>
            </a:r>
            <a:r>
              <a:rPr lang="en-US" sz="2567" spc="24">
                <a:solidFill>
                  <a:srgbClr val="000000"/>
                </a:solidFill>
                <a:latin typeface="Arial"/>
              </a:rPr>
              <a:t>basado en las lecciones aprendidas</a:t>
            </a:r>
          </a:p>
          <a:p>
            <a:pPr algn="l">
              <a:lnSpc>
                <a:spcPts val="5206"/>
              </a:lnSpc>
            </a:pPr>
            <a:r>
              <a:rPr lang="en-US" sz="3380" spc="31">
                <a:solidFill>
                  <a:srgbClr val="000000"/>
                </a:solidFill>
                <a:latin typeface="Arial Bold"/>
              </a:rPr>
              <a:t>Planear </a:t>
            </a:r>
          </a:p>
          <a:p>
            <a:pPr marL="1688835" lvl="2" indent="-562945" algn="l">
              <a:lnSpc>
                <a:spcPts val="3953"/>
              </a:lnSpc>
              <a:buFont typeface="Arial"/>
              <a:buChar char="⚬"/>
            </a:pPr>
            <a:r>
              <a:rPr lang="en-US" sz="2567" spc="24">
                <a:solidFill>
                  <a:srgbClr val="000000"/>
                </a:solidFill>
                <a:latin typeface="Arial"/>
              </a:rPr>
              <a:t>Respaldos</a:t>
            </a:r>
          </a:p>
          <a:p>
            <a:pPr marL="1688835" lvl="2" indent="-562945" algn="l">
              <a:lnSpc>
                <a:spcPts val="3953"/>
              </a:lnSpc>
              <a:buFont typeface="Arial"/>
              <a:buChar char="⚬"/>
            </a:pPr>
            <a:r>
              <a:rPr lang="en-US" sz="2567" spc="24">
                <a:solidFill>
                  <a:srgbClr val="000000"/>
                </a:solidFill>
                <a:latin typeface="Arial"/>
              </a:rPr>
              <a:t>Monitoreo</a:t>
            </a:r>
          </a:p>
          <a:p>
            <a:pPr marL="1688835" lvl="2" indent="-562945" algn="l">
              <a:lnSpc>
                <a:spcPts val="3953"/>
              </a:lnSpc>
              <a:buFont typeface="Arial"/>
              <a:buChar char="⚬"/>
            </a:pPr>
            <a:r>
              <a:rPr lang="en-US" sz="2567" spc="24">
                <a:solidFill>
                  <a:srgbClr val="000000"/>
                </a:solidFill>
                <a:latin typeface="Arial"/>
              </a:rPr>
              <a:t>Operación</a:t>
            </a:r>
          </a:p>
          <a:p>
            <a:pPr marL="1688835" lvl="2" indent="-562945" algn="l">
              <a:lnSpc>
                <a:spcPts val="3953"/>
              </a:lnSpc>
              <a:buFont typeface="Arial"/>
              <a:buChar char="⚬"/>
            </a:pPr>
            <a:r>
              <a:rPr lang="en-US" sz="2567" spc="24">
                <a:solidFill>
                  <a:srgbClr val="000000"/>
                </a:solidFill>
                <a:latin typeface="Arial"/>
              </a:rPr>
              <a:t>Plan de migración</a:t>
            </a:r>
          </a:p>
          <a:p>
            <a:pPr marL="1688835" lvl="2" indent="-562945" algn="l">
              <a:lnSpc>
                <a:spcPts val="3953"/>
              </a:lnSpc>
            </a:pPr>
            <a:endParaRPr lang="en-US" sz="2567" spc="24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5910" y="1060834"/>
            <a:ext cx="1490472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 dirty="0">
                <a:solidFill>
                  <a:srgbClr val="000000"/>
                </a:solidFill>
                <a:latin typeface="Arial"/>
              </a:rPr>
              <a:t>¿</a:t>
            </a:r>
            <a:r>
              <a:rPr lang="en-US" sz="7200" u="none" strike="noStrike" spc="-118" dirty="0" err="1">
                <a:solidFill>
                  <a:srgbClr val="000000"/>
                </a:solidFill>
                <a:latin typeface="Arial"/>
              </a:rPr>
              <a:t>Cuánto</a:t>
            </a:r>
            <a:r>
              <a:rPr lang="en-US" sz="7200" u="none" strike="noStrike" spc="-118" dirty="0">
                <a:solidFill>
                  <a:srgbClr val="000000"/>
                </a:solidFill>
                <a:latin typeface="Arial"/>
              </a:rPr>
              <a:t> Cuesta? </a:t>
            </a:r>
            <a:r>
              <a:rPr lang="en-US" sz="7200" u="none" strike="noStrike" spc="-118" dirty="0" err="1">
                <a:solidFill>
                  <a:srgbClr val="000000"/>
                </a:solidFill>
                <a:latin typeface="Arial"/>
              </a:rPr>
              <a:t>Ejemplos</a:t>
            </a:r>
            <a:r>
              <a:rPr lang="en-US" sz="7200" u="none" strike="noStrike" spc="-118" dirty="0">
                <a:solidFill>
                  <a:srgbClr val="000000"/>
                </a:solidFill>
                <a:latin typeface="Arial"/>
              </a:rPr>
              <a:t> con </a:t>
            </a:r>
            <a:r>
              <a:rPr lang="en-US" sz="7200" spc="-118" dirty="0">
                <a:solidFill>
                  <a:srgbClr val="000000"/>
                </a:solidFill>
                <a:latin typeface="Arial"/>
              </a:rPr>
              <a:t>AIX</a:t>
            </a:r>
            <a:endParaRPr lang="en-US" sz="7200" u="none" strike="noStrike" spc="-11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24774" y="2741671"/>
            <a:ext cx="2612835" cy="579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Precios estimados</a:t>
            </a: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NO INCLUYEN DESCUENTOS!</a:t>
            </a: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Compromiso de 1 año: Hasta 30%</a:t>
            </a: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Compromiso a 3 años: Hasta 45%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26A9A6-596D-04C0-FA36-F31588BD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3" y="2347912"/>
            <a:ext cx="127920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1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5910" y="1060834"/>
            <a:ext cx="1490472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¿Cuánto Cuesta? Ejemplos con IBM i</a:t>
            </a:r>
          </a:p>
        </p:txBody>
      </p:sp>
      <p:sp>
        <p:nvSpPr>
          <p:cNvPr id="3" name="Freeform 3" descr="Tabla  Descripción generada automáticamente"/>
          <p:cNvSpPr/>
          <p:nvPr/>
        </p:nvSpPr>
        <p:spPr>
          <a:xfrm>
            <a:off x="4000230" y="2511490"/>
            <a:ext cx="13503036" cy="6619426"/>
          </a:xfrm>
          <a:custGeom>
            <a:avLst/>
            <a:gdLst/>
            <a:ahLst/>
            <a:cxnLst/>
            <a:rect l="l" t="t" r="r" b="b"/>
            <a:pathLst>
              <a:path w="13503036" h="6619426">
                <a:moveTo>
                  <a:pt x="0" y="0"/>
                </a:moveTo>
                <a:lnTo>
                  <a:pt x="13503036" y="0"/>
                </a:lnTo>
                <a:lnTo>
                  <a:pt x="13503036" y="6619426"/>
                </a:lnTo>
                <a:lnTo>
                  <a:pt x="0" y="6619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24774" y="2741671"/>
            <a:ext cx="2612835" cy="579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Precios estimados</a:t>
            </a: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NO INCLUYEN DESCUENTOS!</a:t>
            </a: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Compromiso de 1 año: Hasta 30%</a:t>
            </a:r>
          </a:p>
          <a:p>
            <a:pPr algn="l">
              <a:lnSpc>
                <a:spcPts val="3240"/>
              </a:lnSpc>
            </a:pPr>
            <a:endParaRPr lang="en-US" sz="2700" spc="25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Compromiso a 3 años: Hasta 45%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usiness team brainstorming"/>
          <p:cNvSpPr/>
          <p:nvPr/>
        </p:nvSpPr>
        <p:spPr>
          <a:xfrm>
            <a:off x="6395942" y="0"/>
            <a:ext cx="11889772" cy="10287000"/>
          </a:xfrm>
          <a:custGeom>
            <a:avLst/>
            <a:gdLst/>
            <a:ahLst/>
            <a:cxnLst/>
            <a:rect l="l" t="t" r="r" b="b"/>
            <a:pathLst>
              <a:path w="11889772" h="10287000">
                <a:moveTo>
                  <a:pt x="0" y="0"/>
                </a:moveTo>
                <a:lnTo>
                  <a:pt x="11889772" y="0"/>
                </a:lnTo>
                <a:lnTo>
                  <a:pt x="118897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6" t="-36235" r="-49419" b="-8380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5047" y="1218011"/>
            <a:ext cx="5522377" cy="4915751"/>
            <a:chOff x="0" y="0"/>
            <a:chExt cx="7363169" cy="655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363171" cy="6554334"/>
            </a:xfrm>
            <a:custGeom>
              <a:avLst/>
              <a:gdLst/>
              <a:ahLst/>
              <a:cxnLst/>
              <a:rect l="l" t="t" r="r" b="b"/>
              <a:pathLst>
                <a:path w="7363171" h="6554334">
                  <a:moveTo>
                    <a:pt x="0" y="0"/>
                  </a:moveTo>
                  <a:lnTo>
                    <a:pt x="7363171" y="0"/>
                  </a:lnTo>
                  <a:lnTo>
                    <a:pt x="7363171" y="6554334"/>
                  </a:lnTo>
                  <a:lnTo>
                    <a:pt x="0" y="6554334"/>
                  </a:lnTo>
                  <a:close/>
                </a:path>
              </a:pathLst>
            </a:custGeom>
            <a:solidFill>
              <a:srgbClr val="FFFFFF">
                <a:alpha val="9294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7363169" cy="6611484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marL="0" lvl="0" indent="0" algn="ctr">
                <a:lnSpc>
                  <a:spcPts val="7776"/>
                </a:lnSpc>
                <a:spcBef>
                  <a:spcPct val="0"/>
                </a:spcBef>
              </a:pPr>
              <a:r>
                <a:rPr lang="en-US" sz="7200" u="none" strike="noStrike" spc="-118">
                  <a:solidFill>
                    <a:srgbClr val="000000"/>
                  </a:solidFill>
                  <a:latin typeface="Arial"/>
                </a:rPr>
                <a:t>¿Qué probar en la PoC?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78239" y="971550"/>
            <a:ext cx="8792528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Prueba de Concepto</a:t>
            </a:r>
          </a:p>
        </p:txBody>
      </p:sp>
      <p:sp>
        <p:nvSpPr>
          <p:cNvPr id="3" name="Freeform 3" descr="Toma en ángulo de un bolígrafo en un gráfico"/>
          <p:cNvSpPr/>
          <p:nvPr/>
        </p:nvSpPr>
        <p:spPr>
          <a:xfrm>
            <a:off x="30" y="15"/>
            <a:ext cx="7360846" cy="10286985"/>
          </a:xfrm>
          <a:custGeom>
            <a:avLst/>
            <a:gdLst/>
            <a:ahLst/>
            <a:cxnLst/>
            <a:rect l="l" t="t" r="r" b="b"/>
            <a:pathLst>
              <a:path w="7360846" h="10286985">
                <a:moveTo>
                  <a:pt x="0" y="0"/>
                </a:moveTo>
                <a:lnTo>
                  <a:pt x="7360846" y="0"/>
                </a:lnTo>
                <a:lnTo>
                  <a:pt x="7360846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2" r="-100647" b="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58111" y="3046096"/>
            <a:ext cx="8975409" cy="599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1" indent="-244316" algn="l">
              <a:lnSpc>
                <a:spcPts val="4320"/>
              </a:lnSpc>
              <a:buFont typeface="Arial"/>
              <a:buChar char="•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Rendimiento</a:t>
            </a:r>
          </a:p>
          <a:p>
            <a:pPr marL="488632" lvl="1" indent="-244316" algn="l">
              <a:lnSpc>
                <a:spcPts val="4320"/>
              </a:lnSpc>
              <a:buFont typeface="Arial"/>
              <a:buChar char="•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Migración de datos: </a:t>
            </a:r>
          </a:p>
          <a:p>
            <a:pPr marL="1294447" lvl="2" indent="-431482" algn="l">
              <a:lnSpc>
                <a:spcPts val="4320"/>
              </a:lnSpc>
              <a:buFont typeface="Arial"/>
              <a:buChar char="⚬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Método empleado? </a:t>
            </a:r>
          </a:p>
          <a:p>
            <a:pPr marL="1294447" lvl="2" indent="-431482" algn="l">
              <a:lnSpc>
                <a:spcPts val="4320"/>
              </a:lnSpc>
              <a:buFont typeface="Arial"/>
              <a:buChar char="⚬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Tiempo?</a:t>
            </a:r>
          </a:p>
          <a:p>
            <a:pPr marL="1294447" lvl="2" indent="-431482" algn="l">
              <a:lnSpc>
                <a:spcPts val="4320"/>
              </a:lnSpc>
              <a:buFont typeface="Arial"/>
              <a:buChar char="⚬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Recursos empleados</a:t>
            </a:r>
          </a:p>
          <a:p>
            <a:pPr marL="488632" lvl="1" indent="-244316" algn="l">
              <a:lnSpc>
                <a:spcPts val="4320"/>
              </a:lnSpc>
              <a:buFont typeface="Arial"/>
              <a:buChar char="•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Seguridad: Representa un desafío?</a:t>
            </a:r>
          </a:p>
          <a:p>
            <a:pPr marL="488632" lvl="1" indent="-244316" algn="l">
              <a:lnSpc>
                <a:spcPts val="4320"/>
              </a:lnSpc>
              <a:buFont typeface="Arial"/>
              <a:buChar char="•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Enlaces</a:t>
            </a:r>
          </a:p>
          <a:p>
            <a:pPr marL="488632" lvl="1" indent="-244316" algn="l">
              <a:lnSpc>
                <a:spcPts val="4320"/>
              </a:lnSpc>
              <a:buFont typeface="Arial"/>
              <a:buChar char="•"/>
            </a:pPr>
            <a:r>
              <a:rPr lang="en-US" sz="2700" spc="25">
                <a:solidFill>
                  <a:srgbClr val="000000"/>
                </a:solidFill>
                <a:latin typeface="Arial"/>
              </a:rPr>
              <a:t>Soporte de IBM y su asociado (si, nosotros)</a:t>
            </a:r>
          </a:p>
          <a:p>
            <a:pPr marL="488632" lvl="1" indent="-244316" algn="l">
              <a:lnSpc>
                <a:spcPts val="4320"/>
              </a:lnSpc>
              <a:buFont typeface="Arial"/>
              <a:buChar char="•"/>
            </a:pPr>
            <a:r>
              <a:rPr lang="en-US" sz="2700" u="sng" spc="25">
                <a:solidFill>
                  <a:srgbClr val="000000"/>
                </a:solidFill>
                <a:latin typeface="Arial Bold"/>
              </a:rPr>
              <a:t>COSTOS</a:t>
            </a:r>
          </a:p>
          <a:p>
            <a:pPr marL="488632" lvl="1" indent="-244316" algn="l">
              <a:lnSpc>
                <a:spcPts val="4320"/>
              </a:lnSpc>
            </a:pPr>
            <a:endParaRPr lang="en-US" sz="2700" u="sng" spc="25">
              <a:solidFill>
                <a:srgbClr val="000000"/>
              </a:solidFill>
              <a:latin typeface="Arial Bold"/>
            </a:endParaRPr>
          </a:p>
          <a:p>
            <a:pPr marL="488632" lvl="1" indent="-244316" algn="l">
              <a:lnSpc>
                <a:spcPts val="4320"/>
              </a:lnSpc>
            </a:pPr>
            <a:endParaRPr lang="en-US" sz="2700" u="sng" spc="25">
              <a:solidFill>
                <a:srgbClr val="000000"/>
              </a:solidFill>
              <a:latin typeface="Arial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4631" y="958645"/>
            <a:ext cx="9379976" cy="5529022"/>
            <a:chOff x="0" y="0"/>
            <a:chExt cx="12506634" cy="7372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06579" cy="7371969"/>
            </a:xfrm>
            <a:custGeom>
              <a:avLst/>
              <a:gdLst/>
              <a:ahLst/>
              <a:cxnLst/>
              <a:rect l="l" t="t" r="r" b="b"/>
              <a:pathLst>
                <a:path w="12506579" h="7371969">
                  <a:moveTo>
                    <a:pt x="0" y="0"/>
                  </a:moveTo>
                  <a:lnTo>
                    <a:pt x="12506579" y="0"/>
                  </a:lnTo>
                  <a:lnTo>
                    <a:pt x="12506579" y="7371969"/>
                  </a:lnTo>
                  <a:lnTo>
                    <a:pt x="0" y="7371969"/>
                  </a:lnTo>
                  <a:close/>
                </a:path>
              </a:pathLst>
            </a:custGeom>
            <a:solidFill>
              <a:srgbClr val="FFFFFF">
                <a:alpha val="92941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506634" cy="742918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marL="0" lvl="0" indent="0" algn="ctr">
                <a:lnSpc>
                  <a:spcPts val="7776"/>
                </a:lnSpc>
                <a:spcBef>
                  <a:spcPct val="0"/>
                </a:spcBef>
              </a:pPr>
              <a:r>
                <a:rPr lang="en-US" sz="7200" u="none" strike="noStrike" spc="-118">
                  <a:solidFill>
                    <a:srgbClr val="000000"/>
                  </a:solidFill>
                  <a:latin typeface="Arial"/>
                </a:rPr>
                <a:t>Migrar y Operar: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26070" y="6978628"/>
            <a:ext cx="922114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3">
                <a:solidFill>
                  <a:srgbClr val="262626"/>
                </a:solidFill>
                <a:latin typeface="Arial"/>
              </a:rPr>
              <a:t>Consideraciones</a:t>
            </a:r>
          </a:p>
        </p:txBody>
      </p:sp>
      <p:sp>
        <p:nvSpPr>
          <p:cNvPr id="6" name="Freeform 6" descr="Persona sentada y escribiendo"/>
          <p:cNvSpPr/>
          <p:nvPr/>
        </p:nvSpPr>
        <p:spPr>
          <a:xfrm>
            <a:off x="-19050" y="1"/>
            <a:ext cx="6952972" cy="10286998"/>
          </a:xfrm>
          <a:custGeom>
            <a:avLst/>
            <a:gdLst/>
            <a:ahLst/>
            <a:cxnLst/>
            <a:rect l="l" t="t" r="r" b="b"/>
            <a:pathLst>
              <a:path w="6952972" h="10286998">
                <a:moveTo>
                  <a:pt x="0" y="0"/>
                </a:moveTo>
                <a:lnTo>
                  <a:pt x="6952972" y="0"/>
                </a:lnTo>
                <a:lnTo>
                  <a:pt x="695297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924" r="-60926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7360" y="1412367"/>
            <a:ext cx="1490472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¿Qué necesito para migrar y operar?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37362" y="3177895"/>
            <a:ext cx="14992004" cy="388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5040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Arial"/>
              </a:rPr>
              <a:t>Comunicaciones</a:t>
            </a:r>
          </a:p>
          <a:p>
            <a:pPr marL="651510" lvl="1" indent="-325755" algn="l">
              <a:lnSpc>
                <a:spcPts val="5040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Arial"/>
              </a:rPr>
              <a:t>Respaldos: VTL, Software de respaldo, SAVF/TAR/mksysb, etc</a:t>
            </a:r>
          </a:p>
          <a:p>
            <a:pPr marL="651510" lvl="1" indent="-325755" algn="l">
              <a:lnSpc>
                <a:spcPts val="5040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Arial"/>
              </a:rPr>
              <a:t>Object Storage</a:t>
            </a:r>
          </a:p>
          <a:p>
            <a:pPr marL="651510" lvl="1" indent="-325755" algn="l">
              <a:lnSpc>
                <a:spcPts val="5040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Arial"/>
              </a:rPr>
              <a:t>Monitoreo</a:t>
            </a:r>
          </a:p>
          <a:p>
            <a:pPr marL="651510" lvl="1" indent="-325755" algn="l">
              <a:lnSpc>
                <a:spcPts val="5040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Arial"/>
              </a:rPr>
              <a:t>Middleware, bases de datos, licencias de productos...</a:t>
            </a:r>
          </a:p>
          <a:p>
            <a:pPr marL="651510" lvl="1" indent="-325755" algn="l">
              <a:lnSpc>
                <a:spcPts val="5040"/>
              </a:lnSpc>
            </a:pPr>
            <a:endParaRPr lang="en-US" sz="3600" spc="33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6006" y="1262255"/>
            <a:ext cx="10165788" cy="5529022"/>
            <a:chOff x="0" y="0"/>
            <a:chExt cx="13554384" cy="7372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54325" cy="7371969"/>
            </a:xfrm>
            <a:custGeom>
              <a:avLst/>
              <a:gdLst/>
              <a:ahLst/>
              <a:cxnLst/>
              <a:rect l="l" t="t" r="r" b="b"/>
              <a:pathLst>
                <a:path w="13554325" h="7371969">
                  <a:moveTo>
                    <a:pt x="0" y="0"/>
                  </a:moveTo>
                  <a:lnTo>
                    <a:pt x="13554325" y="0"/>
                  </a:lnTo>
                  <a:lnTo>
                    <a:pt x="13554325" y="7371969"/>
                  </a:lnTo>
                  <a:lnTo>
                    <a:pt x="0" y="7371969"/>
                  </a:lnTo>
                  <a:close/>
                </a:path>
              </a:pathLst>
            </a:custGeom>
            <a:solidFill>
              <a:srgbClr val="FFFFFF">
                <a:alpha val="92941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554384" cy="742918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marL="0" lvl="0" indent="0" algn="ctr">
                <a:lnSpc>
                  <a:spcPts val="7776"/>
                </a:lnSpc>
                <a:spcBef>
                  <a:spcPct val="0"/>
                </a:spcBef>
              </a:pPr>
              <a:r>
                <a:rPr lang="en-US" sz="7200" u="none" strike="noStrike" spc="-118">
                  <a:solidFill>
                    <a:srgbClr val="000000"/>
                  </a:solidFill>
                  <a:latin typeface="Arial"/>
                </a:rPr>
                <a:t>Caso de éxito: Compañía de Seguros</a:t>
              </a:r>
            </a:p>
          </p:txBody>
        </p:sp>
      </p:grpSp>
      <p:sp>
        <p:nvSpPr>
          <p:cNvPr id="5" name="Freeform 5" descr="cuatro, hombres, sentado, frente, mesa, ventana de vidrio, descanso ..."/>
          <p:cNvSpPr/>
          <p:nvPr/>
        </p:nvSpPr>
        <p:spPr>
          <a:xfrm>
            <a:off x="-19050" y="1"/>
            <a:ext cx="6952972" cy="10286998"/>
          </a:xfrm>
          <a:custGeom>
            <a:avLst/>
            <a:gdLst/>
            <a:ahLst/>
            <a:cxnLst/>
            <a:rect l="l" t="t" r="r" b="b"/>
            <a:pathLst>
              <a:path w="6952972" h="10286998">
                <a:moveTo>
                  <a:pt x="0" y="0"/>
                </a:moveTo>
                <a:lnTo>
                  <a:pt x="6952972" y="0"/>
                </a:lnTo>
                <a:lnTo>
                  <a:pt x="695297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904" r="-60904" b="-1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897" y="6037497"/>
            <a:ext cx="5918671" cy="3775859"/>
            <a:chOff x="0" y="0"/>
            <a:chExt cx="2159147" cy="13774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9147" cy="1377443"/>
            </a:xfrm>
            <a:custGeom>
              <a:avLst/>
              <a:gdLst/>
              <a:ahLst/>
              <a:cxnLst/>
              <a:rect l="l" t="t" r="r" b="b"/>
              <a:pathLst>
                <a:path w="2159147" h="1377443">
                  <a:moveTo>
                    <a:pt x="0" y="0"/>
                  </a:moveTo>
                  <a:lnTo>
                    <a:pt x="2159147" y="0"/>
                  </a:lnTo>
                  <a:lnTo>
                    <a:pt x="2159147" y="1377443"/>
                  </a:lnTo>
                  <a:lnTo>
                    <a:pt x="0" y="13774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99137" y="7282510"/>
            <a:ext cx="5385868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rial Bold"/>
              </a:rPr>
              <a:t>¿Quienes somos?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64690" y="4228319"/>
            <a:ext cx="10049418" cy="450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198" lvl="1" indent="-317099" algn="l">
              <a:lnSpc>
                <a:spcPts val="4406"/>
              </a:lnSpc>
              <a:buFont typeface="Arial"/>
              <a:buChar char="•"/>
            </a:pPr>
            <a:r>
              <a:rPr lang="en-US" sz="2937">
                <a:solidFill>
                  <a:srgbClr val="000000">
                    <a:alpha val="80000"/>
                  </a:srgbClr>
                </a:solidFill>
                <a:latin typeface="Arial"/>
              </a:rPr>
              <a:t>Asociados de negocio de IBM desde 2011</a:t>
            </a:r>
          </a:p>
          <a:p>
            <a:pPr marL="634198" lvl="1" indent="-317099" algn="l">
              <a:lnSpc>
                <a:spcPts val="4406"/>
              </a:lnSpc>
              <a:buFont typeface="Arial"/>
              <a:buChar char="•"/>
            </a:pPr>
            <a:r>
              <a:rPr lang="en-US" sz="2937">
                <a:solidFill>
                  <a:srgbClr val="000000">
                    <a:alpha val="80000"/>
                  </a:srgbClr>
                </a:solidFill>
                <a:latin typeface="Arial"/>
              </a:rPr>
              <a:t>Personal con más de 20 años trabajando en IBM Power</a:t>
            </a:r>
          </a:p>
          <a:p>
            <a:pPr marL="634198" lvl="1" indent="-317099" algn="l">
              <a:lnSpc>
                <a:spcPts val="4406"/>
              </a:lnSpc>
              <a:buFont typeface="Arial"/>
              <a:buChar char="•"/>
            </a:pPr>
            <a:r>
              <a:rPr lang="en-US" sz="2937">
                <a:solidFill>
                  <a:srgbClr val="000000">
                    <a:alpha val="80000"/>
                  </a:srgbClr>
                </a:solidFill>
                <a:latin typeface="Arial"/>
              </a:rPr>
              <a:t>Co-autores del RedBook "IBM Power Systems Virtual Server Guide for IBM i"</a:t>
            </a:r>
          </a:p>
          <a:p>
            <a:pPr marL="634198" lvl="1" indent="-317099" algn="l">
              <a:lnSpc>
                <a:spcPts val="4406"/>
              </a:lnSpc>
              <a:buFont typeface="Arial"/>
              <a:buChar char="•"/>
            </a:pPr>
            <a:r>
              <a:rPr lang="en-US" sz="2937">
                <a:solidFill>
                  <a:srgbClr val="000000">
                    <a:alpha val="80000"/>
                  </a:srgbClr>
                </a:solidFill>
                <a:latin typeface="Arial"/>
              </a:rPr>
              <a:t>Partners de Skytap, Falconstor, Rocket Software y Fortra</a:t>
            </a:r>
          </a:p>
          <a:p>
            <a:pPr marL="634198" lvl="1" indent="-317099" algn="l">
              <a:lnSpc>
                <a:spcPts val="4406"/>
              </a:lnSpc>
              <a:buFont typeface="Arial"/>
              <a:buChar char="•"/>
            </a:pPr>
            <a:r>
              <a:rPr lang="en-US" sz="2937">
                <a:solidFill>
                  <a:srgbClr val="000000">
                    <a:alpha val="80000"/>
                  </a:srgbClr>
                </a:solidFill>
                <a:latin typeface="Arial"/>
              </a:rPr>
              <a:t>IBM Champion 2022/2023/2024 (Power)</a:t>
            </a:r>
          </a:p>
          <a:p>
            <a:pPr algn="l">
              <a:lnSpc>
                <a:spcPts val="4406"/>
              </a:lnSpc>
            </a:pPr>
            <a:endParaRPr lang="en-US" sz="2937">
              <a:solidFill>
                <a:srgbClr val="000000">
                  <a:alpha val="80000"/>
                </a:srgbClr>
              </a:solidFill>
              <a:latin typeface="Arial"/>
            </a:endParaRPr>
          </a:p>
        </p:txBody>
      </p:sp>
      <p:sp>
        <p:nvSpPr>
          <p:cNvPr id="6" name="Freeform 6" descr="A group of people sitting at a table"/>
          <p:cNvSpPr/>
          <p:nvPr/>
        </p:nvSpPr>
        <p:spPr>
          <a:xfrm>
            <a:off x="462670" y="480192"/>
            <a:ext cx="6891254" cy="5557305"/>
          </a:xfrm>
          <a:custGeom>
            <a:avLst/>
            <a:gdLst/>
            <a:ahLst/>
            <a:cxnLst/>
            <a:rect l="l" t="t" r="r" b="b"/>
            <a:pathLst>
              <a:path w="6891254" h="5557305">
                <a:moveTo>
                  <a:pt x="0" y="0"/>
                </a:moveTo>
                <a:lnTo>
                  <a:pt x="6891254" y="0"/>
                </a:lnTo>
                <a:lnTo>
                  <a:pt x="6891254" y="5557305"/>
                </a:lnTo>
                <a:lnTo>
                  <a:pt x="0" y="5557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668" r="-30668" b="-1253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68438" y="1396254"/>
            <a:ext cx="7710963" cy="1734967"/>
          </a:xfrm>
          <a:custGeom>
            <a:avLst/>
            <a:gdLst/>
            <a:ahLst/>
            <a:cxnLst/>
            <a:rect l="l" t="t" r="r" b="b"/>
            <a:pathLst>
              <a:path w="7710963" h="1734967">
                <a:moveTo>
                  <a:pt x="0" y="0"/>
                </a:moveTo>
                <a:lnTo>
                  <a:pt x="7710963" y="0"/>
                </a:lnTo>
                <a:lnTo>
                  <a:pt x="7710963" y="1734966"/>
                </a:lnTo>
                <a:lnTo>
                  <a:pt x="0" y="1734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7360" y="1412367"/>
            <a:ext cx="1490472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Caso de éxito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37362" y="3149320"/>
            <a:ext cx="14992004" cy="613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881" lvl="1" indent="-285940" algn="l">
              <a:lnSpc>
                <a:spcPts val="4866"/>
              </a:lnSpc>
              <a:buFont typeface="Arial"/>
              <a:buChar char="•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Compañía de seguros</a:t>
            </a:r>
          </a:p>
          <a:p>
            <a:pPr marL="571881" lvl="1" indent="-285940" algn="l">
              <a:lnSpc>
                <a:spcPts val="4866"/>
              </a:lnSpc>
              <a:buFont typeface="Arial"/>
              <a:buChar char="•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Migración de Producción, Desarrollo y Calidad</a:t>
            </a:r>
          </a:p>
          <a:p>
            <a:pPr marL="1357798" lvl="2" indent="-452599" algn="l">
              <a:lnSpc>
                <a:spcPts val="4866"/>
              </a:lnSpc>
              <a:buFont typeface="Arial"/>
              <a:buChar char="⚬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Etapas del proyecto</a:t>
            </a:r>
          </a:p>
          <a:p>
            <a:pPr marL="1357798" lvl="2" indent="-452599" algn="l">
              <a:lnSpc>
                <a:spcPts val="4866"/>
              </a:lnSpc>
              <a:buFont typeface="Arial"/>
              <a:buChar char="⚬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Método de migración</a:t>
            </a:r>
          </a:p>
          <a:p>
            <a:pPr marL="571881" lvl="1" indent="-285940" algn="l">
              <a:lnSpc>
                <a:spcPts val="4866"/>
              </a:lnSpc>
              <a:buFont typeface="Arial"/>
              <a:buChar char="•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Operación</a:t>
            </a:r>
          </a:p>
          <a:p>
            <a:pPr marL="1357798" lvl="2" indent="-452599" algn="l">
              <a:lnSpc>
                <a:spcPts val="4866"/>
              </a:lnSpc>
              <a:buFont typeface="Arial"/>
              <a:buChar char="⚬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Respaldos</a:t>
            </a:r>
          </a:p>
          <a:p>
            <a:pPr marL="1357798" lvl="2" indent="-452599" algn="l">
              <a:lnSpc>
                <a:spcPts val="4866"/>
              </a:lnSpc>
              <a:buFont typeface="Arial"/>
              <a:buChar char="⚬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Conectividad</a:t>
            </a:r>
          </a:p>
          <a:p>
            <a:pPr marL="1357798" lvl="2" indent="-452599" algn="l">
              <a:lnSpc>
                <a:spcPts val="4866"/>
              </a:lnSpc>
              <a:buFont typeface="Arial"/>
              <a:buChar char="⚬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Monitoreo de ambientes</a:t>
            </a:r>
          </a:p>
          <a:p>
            <a:pPr marL="571881" lvl="1" indent="-285940" algn="l">
              <a:lnSpc>
                <a:spcPts val="4866"/>
              </a:lnSpc>
              <a:buFont typeface="Arial"/>
              <a:buChar char="•"/>
            </a:pPr>
            <a:r>
              <a:rPr lang="en-US" sz="3159" spc="29">
                <a:solidFill>
                  <a:srgbClr val="000000"/>
                </a:solidFill>
                <a:latin typeface="Arial"/>
              </a:rPr>
              <a:t>Soporte</a:t>
            </a:r>
          </a:p>
          <a:p>
            <a:pPr marL="571881" lvl="1" indent="-285940" algn="l">
              <a:lnSpc>
                <a:spcPts val="4866"/>
              </a:lnSpc>
            </a:pPr>
            <a:endParaRPr lang="en-US" sz="3159" spc="2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84385">
            <a:off x="5634372" y="1551608"/>
            <a:ext cx="1840037" cy="8567167"/>
          </a:xfrm>
          <a:prstGeom prst="rect">
            <a:avLst/>
          </a:prstGeom>
          <a:solidFill>
            <a:srgbClr val="93A9C2"/>
          </a:solidFill>
        </p:spPr>
      </p:sp>
      <p:sp>
        <p:nvSpPr>
          <p:cNvPr id="3" name="Freeform 3"/>
          <p:cNvSpPr/>
          <p:nvPr/>
        </p:nvSpPr>
        <p:spPr>
          <a:xfrm>
            <a:off x="4073263" y="3554175"/>
            <a:ext cx="4962255" cy="1116507"/>
          </a:xfrm>
          <a:custGeom>
            <a:avLst/>
            <a:gdLst/>
            <a:ahLst/>
            <a:cxnLst/>
            <a:rect l="l" t="t" r="r" b="b"/>
            <a:pathLst>
              <a:path w="4962255" h="1116507">
                <a:moveTo>
                  <a:pt x="0" y="0"/>
                </a:moveTo>
                <a:lnTo>
                  <a:pt x="4962255" y="0"/>
                </a:lnTo>
                <a:lnTo>
                  <a:pt x="4962255" y="1116507"/>
                </a:lnTo>
                <a:lnTo>
                  <a:pt x="0" y="1116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 descr="Código QR  Descripción generada automáticamente"/>
          <p:cNvSpPr/>
          <p:nvPr/>
        </p:nvSpPr>
        <p:spPr>
          <a:xfrm>
            <a:off x="12704939" y="3902923"/>
            <a:ext cx="3975178" cy="4084413"/>
          </a:xfrm>
          <a:custGeom>
            <a:avLst/>
            <a:gdLst/>
            <a:ahLst/>
            <a:cxnLst/>
            <a:rect l="l" t="t" r="r" b="b"/>
            <a:pathLst>
              <a:path w="3975178" h="4084413">
                <a:moveTo>
                  <a:pt x="0" y="0"/>
                </a:moveTo>
                <a:lnTo>
                  <a:pt x="3975178" y="0"/>
                </a:lnTo>
                <a:lnTo>
                  <a:pt x="3975178" y="4084413"/>
                </a:lnTo>
                <a:lnTo>
                  <a:pt x="0" y="4084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73" r="-137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090568" y="5866943"/>
            <a:ext cx="2965745" cy="76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</a:pPr>
            <a:r>
              <a:rPr lang="en-US" sz="2045" spc="378">
                <a:solidFill>
                  <a:srgbClr val="000000"/>
                </a:solidFill>
                <a:latin typeface="Arimo"/>
              </a:rPr>
              <a:t>DIRECTOR GENERAL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79689" y="5138880"/>
            <a:ext cx="4976826" cy="56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579">
                <a:solidFill>
                  <a:srgbClr val="000000"/>
                </a:solidFill>
                <a:latin typeface="Arimo Bold"/>
              </a:rPr>
              <a:t>Diego E. KESSELMAN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74902" y="3530647"/>
            <a:ext cx="4035252" cy="73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5"/>
              </a:lnSpc>
            </a:pPr>
            <a:r>
              <a:rPr lang="en-US" sz="3810">
                <a:solidFill>
                  <a:srgbClr val="000000"/>
                </a:solidFill>
                <a:latin typeface="Arial"/>
              </a:rPr>
              <a:t>Datos de contacto: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96135" y="1263222"/>
            <a:ext cx="7278767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spc="-118">
                <a:solidFill>
                  <a:srgbClr val="000000"/>
                </a:solidFill>
                <a:latin typeface="Arial"/>
              </a:rPr>
              <a:t>¡Gracias!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38848" y="6927056"/>
            <a:ext cx="5831086" cy="183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endParaRPr/>
          </a:p>
          <a:p>
            <a:pPr algn="ctr">
              <a:lnSpc>
                <a:spcPts val="3590"/>
              </a:lnSpc>
            </a:pPr>
            <a:r>
              <a:rPr lang="en-US" sz="2699" spc="-44">
                <a:solidFill>
                  <a:srgbClr val="000000"/>
                </a:solidFill>
                <a:latin typeface="Arial"/>
              </a:rPr>
              <a:t>dkesselman@esselware.com</a:t>
            </a:r>
          </a:p>
          <a:p>
            <a:pPr algn="ctr">
              <a:lnSpc>
                <a:spcPts val="3590"/>
              </a:lnSpc>
            </a:pPr>
            <a:r>
              <a:rPr lang="en-US" sz="2699" spc="-44">
                <a:solidFill>
                  <a:srgbClr val="000000"/>
                </a:solidFill>
                <a:latin typeface="Arial"/>
              </a:rPr>
              <a:t>Office: +52 (55) 4040-8279</a:t>
            </a:r>
          </a:p>
          <a:p>
            <a:pPr algn="ctr">
              <a:lnSpc>
                <a:spcPts val="3590"/>
              </a:lnSpc>
            </a:pPr>
            <a:r>
              <a:rPr lang="en-US" sz="2699" spc="-44">
                <a:solidFill>
                  <a:srgbClr val="000000"/>
                </a:solidFill>
                <a:latin typeface="Arial"/>
              </a:rPr>
              <a:t>Cell :    +52 (55) 6413-9416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person standing in front of a group of people"/>
          <p:cNvSpPr/>
          <p:nvPr/>
        </p:nvSpPr>
        <p:spPr>
          <a:xfrm>
            <a:off x="6492058" y="0"/>
            <a:ext cx="14661781" cy="10287000"/>
          </a:xfrm>
          <a:custGeom>
            <a:avLst/>
            <a:gdLst/>
            <a:ahLst/>
            <a:cxnLst/>
            <a:rect l="l" t="t" r="r" b="b"/>
            <a:pathLst>
              <a:path w="14661781" h="10287000">
                <a:moveTo>
                  <a:pt x="0" y="0"/>
                </a:moveTo>
                <a:lnTo>
                  <a:pt x="14661781" y="0"/>
                </a:lnTo>
                <a:lnTo>
                  <a:pt x="146617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59" r="-123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4629" y="2088261"/>
            <a:ext cx="5868293" cy="605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  <a:spcBef>
                <a:spcPct val="0"/>
              </a:spcBef>
            </a:pPr>
            <a:r>
              <a:rPr lang="en-US" sz="7200" spc="-118">
                <a:solidFill>
                  <a:srgbClr val="000000"/>
                </a:solidFill>
                <a:latin typeface="Arial"/>
              </a:rPr>
              <a:t>¿Por dónde comienzo?</a:t>
            </a:r>
          </a:p>
          <a:p>
            <a:pPr algn="ctr">
              <a:lnSpc>
                <a:spcPts val="7776"/>
              </a:lnSpc>
              <a:spcBef>
                <a:spcPct val="0"/>
              </a:spcBef>
            </a:pPr>
            <a:endParaRPr lang="en-US" sz="7200" spc="-118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7776"/>
              </a:lnSpc>
              <a:spcBef>
                <a:spcPct val="0"/>
              </a:spcBef>
            </a:pPr>
            <a:r>
              <a:rPr lang="en-US" sz="7200" spc="-118">
                <a:solidFill>
                  <a:srgbClr val="000000"/>
                </a:solidFill>
                <a:latin typeface="Arial Bold"/>
              </a:rPr>
              <a:t>Por el final: No perdamos tiempo!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70144" y="7538943"/>
            <a:ext cx="3460103" cy="2534525"/>
          </a:xfrm>
          <a:custGeom>
            <a:avLst/>
            <a:gdLst/>
            <a:ahLst/>
            <a:cxnLst/>
            <a:rect l="l" t="t" r="r" b="b"/>
            <a:pathLst>
              <a:path w="3460103" h="2534525">
                <a:moveTo>
                  <a:pt x="0" y="0"/>
                </a:moveTo>
                <a:lnTo>
                  <a:pt x="3460102" y="0"/>
                </a:lnTo>
                <a:lnTo>
                  <a:pt x="3460102" y="2534525"/>
                </a:lnTo>
                <a:lnTo>
                  <a:pt x="0" y="253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13310" y="559758"/>
            <a:ext cx="1490472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¿Qué me hace ruido de la nube?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894046"/>
            <a:ext cx="8253561" cy="867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8">
                <a:solidFill>
                  <a:srgbClr val="000000"/>
                </a:solidFill>
                <a:latin typeface="Arial"/>
              </a:rPr>
              <a:t>Es un servidor IBM o es una emulación en un servidor x86?</a:t>
            </a:r>
          </a:p>
          <a:p>
            <a:pPr algn="l">
              <a:lnSpc>
                <a:spcPts val="3240"/>
              </a:lnSpc>
            </a:pPr>
            <a:endParaRPr lang="en-US" sz="3000" spc="-48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8">
                <a:solidFill>
                  <a:srgbClr val="000000"/>
                </a:solidFill>
                <a:latin typeface="Arial"/>
              </a:rPr>
              <a:t>Los equipos IBM Power no funcionan en la nube! Eso no existe!</a:t>
            </a:r>
          </a:p>
          <a:p>
            <a:pPr algn="l">
              <a:lnSpc>
                <a:spcPts val="3240"/>
              </a:lnSpc>
            </a:pPr>
            <a:endParaRPr lang="en-US" sz="3000" spc="-48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9">
                <a:solidFill>
                  <a:srgbClr val="000000"/>
                </a:solidFill>
                <a:latin typeface="Arial"/>
              </a:rPr>
              <a:t>Privacidad y Seguridad: Mis datos quedarán vulnerables!</a:t>
            </a:r>
          </a:p>
          <a:p>
            <a:pPr algn="l">
              <a:lnSpc>
                <a:spcPts val="3240"/>
              </a:lnSpc>
            </a:pPr>
            <a:endParaRPr lang="en-US" sz="3000" spc="-49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9">
                <a:solidFill>
                  <a:srgbClr val="000000"/>
                </a:solidFill>
                <a:latin typeface="Arial"/>
              </a:rPr>
              <a:t>La nube tiene costos ocultos y letra pequeña! Buuuuhhhh!</a:t>
            </a:r>
          </a:p>
          <a:p>
            <a:pPr algn="l">
              <a:lnSpc>
                <a:spcPts val="3240"/>
              </a:lnSpc>
            </a:pPr>
            <a:endParaRPr lang="en-US" sz="3000" spc="-49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9">
                <a:solidFill>
                  <a:srgbClr val="000000"/>
                </a:solidFill>
                <a:latin typeface="Arial"/>
              </a:rPr>
              <a:t>Podría perder mis datos por...</a:t>
            </a:r>
          </a:p>
          <a:p>
            <a:pPr algn="l">
              <a:lnSpc>
                <a:spcPts val="3240"/>
              </a:lnSpc>
            </a:pPr>
            <a:endParaRPr lang="en-US" sz="3000" spc="-49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9">
                <a:solidFill>
                  <a:srgbClr val="000000"/>
                </a:solidFill>
                <a:latin typeface="Arial"/>
              </a:rPr>
              <a:t>Quedaré atrapado en el vendor!</a:t>
            </a:r>
          </a:p>
          <a:p>
            <a:pPr algn="l">
              <a:lnSpc>
                <a:spcPts val="3240"/>
              </a:lnSpc>
            </a:pPr>
            <a:endParaRPr lang="en-US" sz="3000" spc="-49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9">
                <a:solidFill>
                  <a:srgbClr val="000000"/>
                </a:solidFill>
                <a:latin typeface="Arial"/>
              </a:rPr>
              <a:t>La latencia hará imposible la operación!</a:t>
            </a:r>
          </a:p>
          <a:p>
            <a:pPr algn="l">
              <a:lnSpc>
                <a:spcPts val="3240"/>
              </a:lnSpc>
            </a:pPr>
            <a:endParaRPr lang="en-US" sz="3000" spc="-49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spc="-49">
                <a:solidFill>
                  <a:srgbClr val="000000"/>
                </a:solidFill>
                <a:latin typeface="Arial"/>
              </a:rPr>
              <a:t>Es un outsourcing y provocará despidos!</a:t>
            </a:r>
          </a:p>
          <a:p>
            <a:pPr algn="l">
              <a:lnSpc>
                <a:spcPts val="3240"/>
              </a:lnSpc>
            </a:pPr>
            <a:endParaRPr lang="en-US" sz="3000" spc="-49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3240"/>
              </a:lnSpc>
            </a:pPr>
            <a:endParaRPr lang="en-US" sz="3000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65670" y="1894046"/>
            <a:ext cx="8214271" cy="580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24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u="none" strike="noStrike" spc="-48">
                <a:solidFill>
                  <a:srgbClr val="000000"/>
                </a:solidFill>
                <a:latin typeface="Arial"/>
              </a:rPr>
              <a:t>Es más barato mi servidor comprado que pago una sola vez y no me obligo a un contrato! 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endParaRPr lang="en-US" sz="3000" u="none" strike="noStrike" spc="-48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u="none" strike="noStrike" spc="-48">
                <a:solidFill>
                  <a:srgbClr val="000000"/>
                </a:solidFill>
                <a:latin typeface="Arial"/>
              </a:rPr>
              <a:t>Cómo puedo cotizar/probar/aprender sin tener a un consultor/vendedor llamando todos los días?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endParaRPr lang="en-US" sz="3000" u="none" strike="noStrike" spc="-48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u="none" strike="noStrike" spc="-48">
                <a:solidFill>
                  <a:srgbClr val="000000"/>
                </a:solidFill>
                <a:latin typeface="Arial"/>
              </a:rPr>
              <a:t>Debo capacitar y/o certificar al equipo de trabajo actual? 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endParaRPr lang="en-US" sz="3000" u="none" strike="noStrike" spc="-48">
              <a:solidFill>
                <a:srgbClr val="000000"/>
              </a:solidFill>
              <a:latin typeface="Arial"/>
            </a:endParaRPr>
          </a:p>
          <a:p>
            <a:pPr marL="647700" lvl="1" indent="-323850" algn="l">
              <a:lnSpc>
                <a:spcPts val="324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u="none" strike="noStrike" spc="-49">
                <a:solidFill>
                  <a:srgbClr val="000000"/>
                </a:solidFill>
                <a:latin typeface="Arial"/>
              </a:rPr>
              <a:t>A quien puedo pedir apoyo/información/soporte/socorro?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endParaRPr lang="en-US" sz="3000" u="none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7360" y="431292"/>
            <a:ext cx="14904720" cy="212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¿Cómo lucen los equipos de IBM PowerVS?</a:t>
            </a:r>
          </a:p>
        </p:txBody>
      </p:sp>
      <p:sp>
        <p:nvSpPr>
          <p:cNvPr id="3" name="Freeform 3" descr="Interfaz de usuario gráfica  Descripción generada automáticamente"/>
          <p:cNvSpPr/>
          <p:nvPr/>
        </p:nvSpPr>
        <p:spPr>
          <a:xfrm>
            <a:off x="14329410" y="3379470"/>
            <a:ext cx="3147060" cy="5612130"/>
          </a:xfrm>
          <a:custGeom>
            <a:avLst/>
            <a:gdLst/>
            <a:ahLst/>
            <a:cxnLst/>
            <a:rect l="l" t="t" r="r" b="b"/>
            <a:pathLst>
              <a:path w="3147060" h="5612130">
                <a:moveTo>
                  <a:pt x="0" y="0"/>
                </a:moveTo>
                <a:lnTo>
                  <a:pt x="3147060" y="0"/>
                </a:lnTo>
                <a:lnTo>
                  <a:pt x="3147060" y="5612130"/>
                </a:lnTo>
                <a:lnTo>
                  <a:pt x="0" y="5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" b="-6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82297" y="3987640"/>
            <a:ext cx="6032182" cy="951548"/>
          </a:xfrm>
          <a:custGeom>
            <a:avLst/>
            <a:gdLst/>
            <a:ahLst/>
            <a:cxnLst/>
            <a:rect l="l" t="t" r="r" b="b"/>
            <a:pathLst>
              <a:path w="6032182" h="951548">
                <a:moveTo>
                  <a:pt x="0" y="0"/>
                </a:moveTo>
                <a:lnTo>
                  <a:pt x="6032183" y="0"/>
                </a:lnTo>
                <a:lnTo>
                  <a:pt x="6032183" y="951548"/>
                </a:lnTo>
                <a:lnTo>
                  <a:pt x="0" y="951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6" b="-10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14360" y="5728335"/>
            <a:ext cx="5836920" cy="3261360"/>
          </a:xfrm>
          <a:custGeom>
            <a:avLst/>
            <a:gdLst/>
            <a:ahLst/>
            <a:cxnLst/>
            <a:rect l="l" t="t" r="r" b="b"/>
            <a:pathLst>
              <a:path w="5836920" h="3261360">
                <a:moveTo>
                  <a:pt x="0" y="0"/>
                </a:moveTo>
                <a:lnTo>
                  <a:pt x="5836920" y="0"/>
                </a:lnTo>
                <a:lnTo>
                  <a:pt x="5836920" y="3261360"/>
                </a:lnTo>
                <a:lnTo>
                  <a:pt x="0" y="3261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" r="-37"/>
            </a:stretch>
          </a:blipFill>
        </p:spPr>
      </p:sp>
      <p:sp>
        <p:nvSpPr>
          <p:cNvPr id="6" name="Freeform 6" descr="Imagen que contiene Tabla  Descripción generada automáticamente"/>
          <p:cNvSpPr/>
          <p:nvPr/>
        </p:nvSpPr>
        <p:spPr>
          <a:xfrm>
            <a:off x="1219920" y="3314597"/>
            <a:ext cx="5304138" cy="1632637"/>
          </a:xfrm>
          <a:custGeom>
            <a:avLst/>
            <a:gdLst/>
            <a:ahLst/>
            <a:cxnLst/>
            <a:rect l="l" t="t" r="r" b="b"/>
            <a:pathLst>
              <a:path w="5304138" h="1632637">
                <a:moveTo>
                  <a:pt x="0" y="0"/>
                </a:moveTo>
                <a:lnTo>
                  <a:pt x="5304138" y="0"/>
                </a:lnTo>
                <a:lnTo>
                  <a:pt x="5304138" y="1632637"/>
                </a:lnTo>
                <a:lnTo>
                  <a:pt x="0" y="1632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8" r="-63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92806" y="2847872"/>
            <a:ext cx="515836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Discos:</a:t>
            </a:r>
            <a:r>
              <a:rPr lang="en-US" sz="2700" spc="25">
                <a:solidFill>
                  <a:srgbClr val="000000"/>
                </a:solidFill>
                <a:latin typeface="Arial"/>
              </a:rPr>
              <a:t> IBM FlashSystem 9xxx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78304" y="4941080"/>
            <a:ext cx="313811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IBM Power S1022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84210" y="8861260"/>
            <a:ext cx="313811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Arial Bold"/>
              </a:rPr>
              <a:t>IBM Power E1080</a:t>
            </a:r>
          </a:p>
        </p:txBody>
      </p:sp>
      <p:sp>
        <p:nvSpPr>
          <p:cNvPr id="10" name="Freeform 10" descr="Diagrama  Descripción generada automáticamente"/>
          <p:cNvSpPr/>
          <p:nvPr/>
        </p:nvSpPr>
        <p:spPr>
          <a:xfrm>
            <a:off x="1411372" y="5049150"/>
            <a:ext cx="4900227" cy="4690161"/>
          </a:xfrm>
          <a:custGeom>
            <a:avLst/>
            <a:gdLst/>
            <a:ahLst/>
            <a:cxnLst/>
            <a:rect l="l" t="t" r="r" b="b"/>
            <a:pathLst>
              <a:path w="4900227" h="4690161">
                <a:moveTo>
                  <a:pt x="0" y="0"/>
                </a:moveTo>
                <a:lnTo>
                  <a:pt x="4900228" y="0"/>
                </a:lnTo>
                <a:lnTo>
                  <a:pt x="4900228" y="4690161"/>
                </a:lnTo>
                <a:lnTo>
                  <a:pt x="0" y="46901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03" r="-703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 descr="Mapa  Descripción generada automáticamente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737360" y="1412367"/>
            <a:ext cx="14904720" cy="11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200" spc="-118">
                <a:solidFill>
                  <a:srgbClr val="FFFFFF"/>
                </a:solidFill>
                <a:latin typeface="Arial"/>
              </a:rPr>
              <a:t>Configuraciones disponibles</a:t>
            </a:r>
          </a:p>
        </p:txBody>
      </p:sp>
      <p:sp>
        <p:nvSpPr>
          <p:cNvPr id="5" name="Freeform 5"/>
          <p:cNvSpPr/>
          <p:nvPr/>
        </p:nvSpPr>
        <p:spPr>
          <a:xfrm>
            <a:off x="711891" y="3230114"/>
            <a:ext cx="2667828" cy="4340294"/>
          </a:xfrm>
          <a:custGeom>
            <a:avLst/>
            <a:gdLst/>
            <a:ahLst/>
            <a:cxnLst/>
            <a:rect l="l" t="t" r="r" b="b"/>
            <a:pathLst>
              <a:path w="2667828" h="4340294">
                <a:moveTo>
                  <a:pt x="0" y="0"/>
                </a:moveTo>
                <a:lnTo>
                  <a:pt x="2667828" y="0"/>
                </a:lnTo>
                <a:lnTo>
                  <a:pt x="2667828" y="4340293"/>
                </a:lnTo>
                <a:lnTo>
                  <a:pt x="0" y="4340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" b="-74"/>
            </a:stretch>
          </a:blipFill>
        </p:spPr>
      </p:sp>
      <p:sp>
        <p:nvSpPr>
          <p:cNvPr id="6" name="Freeform 6" descr="Texto  Descripción generada automáticamente"/>
          <p:cNvSpPr/>
          <p:nvPr/>
        </p:nvSpPr>
        <p:spPr>
          <a:xfrm>
            <a:off x="4728231" y="3237258"/>
            <a:ext cx="10703408" cy="5833440"/>
          </a:xfrm>
          <a:custGeom>
            <a:avLst/>
            <a:gdLst/>
            <a:ahLst/>
            <a:cxnLst/>
            <a:rect l="l" t="t" r="r" b="b"/>
            <a:pathLst>
              <a:path w="10703408" h="5833440">
                <a:moveTo>
                  <a:pt x="0" y="0"/>
                </a:moveTo>
                <a:lnTo>
                  <a:pt x="10703408" y="0"/>
                </a:lnTo>
                <a:lnTo>
                  <a:pt x="10703408" y="5833440"/>
                </a:lnTo>
                <a:lnTo>
                  <a:pt x="0" y="583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" r="-3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10835" y="998115"/>
            <a:ext cx="6476984" cy="212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7200" u="none" strike="noStrike" spc="-118">
                <a:solidFill>
                  <a:srgbClr val="000000"/>
                </a:solidFill>
                <a:latin typeface="Arial"/>
              </a:rPr>
              <a:t>Ventajas de IBM PowerVS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7987" y="3909540"/>
            <a:ext cx="7062681" cy="727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Alta disponibilidad incluída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Certificado para SAP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Certificado para Oracle RAC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Comunicaciones redundantes y de alta velocidad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Datacenters de clase mundial: Tier IV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Potencia adicional GRA-TUI-TA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Transferencia de licencas existentes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spc="-50">
                <a:solidFill>
                  <a:srgbClr val="000000"/>
                </a:solidFill>
                <a:latin typeface="Arial"/>
              </a:rPr>
              <a:t>Disponibilidad inmediata</a:t>
            </a:r>
          </a:p>
          <a:p>
            <a:pPr marL="477095" lvl="1" indent="-238548" algn="l">
              <a:lnSpc>
                <a:spcPts val="3690"/>
              </a:lnSpc>
              <a:buFont typeface="Arial"/>
              <a:buChar char="•"/>
            </a:pPr>
            <a:r>
              <a:rPr lang="en-US" sz="2636" u="sng" spc="-50">
                <a:solidFill>
                  <a:srgbClr val="000000"/>
                </a:solidFill>
                <a:latin typeface="Arial Bold"/>
              </a:rPr>
              <a:t>Precios previsibles</a:t>
            </a:r>
          </a:p>
          <a:p>
            <a:pPr marL="477095" lvl="1" indent="-238548" algn="l">
              <a:lnSpc>
                <a:spcPts val="4455"/>
              </a:lnSpc>
            </a:pPr>
            <a:endParaRPr lang="en-US" sz="2636" u="sng" spc="-50">
              <a:solidFill>
                <a:srgbClr val="000000"/>
              </a:solidFill>
              <a:latin typeface="Arial Bold"/>
            </a:endParaRPr>
          </a:p>
          <a:p>
            <a:pPr marL="477095" lvl="1" indent="-238548" algn="l">
              <a:lnSpc>
                <a:spcPts val="2562"/>
              </a:lnSpc>
            </a:pPr>
            <a:endParaRPr lang="en-US" sz="2636" u="sng" spc="-50">
              <a:solidFill>
                <a:srgbClr val="000000"/>
              </a:solidFill>
              <a:latin typeface="Arial Bold"/>
            </a:endParaRPr>
          </a:p>
          <a:p>
            <a:pPr marL="477095" lvl="1" indent="-238548" algn="l">
              <a:lnSpc>
                <a:spcPts val="2562"/>
              </a:lnSpc>
            </a:pPr>
            <a:endParaRPr lang="en-US" sz="2636" u="sng" spc="-50">
              <a:solidFill>
                <a:srgbClr val="000000"/>
              </a:solidFill>
              <a:latin typeface="Arial Bold"/>
            </a:endParaRPr>
          </a:p>
          <a:p>
            <a:pPr marL="477095" lvl="1" indent="-238548" algn="l">
              <a:lnSpc>
                <a:spcPts val="2562"/>
              </a:lnSpc>
            </a:pPr>
            <a:endParaRPr lang="en-US" sz="2636" u="sng" spc="-50">
              <a:solidFill>
                <a:srgbClr val="000000"/>
              </a:solidFill>
              <a:latin typeface="Arial Bold"/>
            </a:endParaRPr>
          </a:p>
          <a:p>
            <a:pPr marL="477095" lvl="1" indent="-238548" algn="l">
              <a:lnSpc>
                <a:spcPts val="2562"/>
              </a:lnSpc>
            </a:pPr>
            <a:endParaRPr lang="en-US" sz="2636" u="sng" spc="-50">
              <a:solidFill>
                <a:srgbClr val="000000"/>
              </a:solidFill>
              <a:latin typeface="Arial Bold"/>
            </a:endParaRPr>
          </a:p>
          <a:p>
            <a:pPr marL="477095" lvl="1" indent="-238548" algn="l">
              <a:lnSpc>
                <a:spcPts val="2562"/>
              </a:lnSpc>
            </a:pPr>
            <a:endParaRPr lang="en-US" sz="2636" u="sng" spc="-50">
              <a:solidFill>
                <a:srgbClr val="000000"/>
              </a:solidFill>
              <a:latin typeface="Arial Bold"/>
            </a:endParaRPr>
          </a:p>
          <a:p>
            <a:pPr marL="477095" lvl="1" indent="-238548" algn="l">
              <a:lnSpc>
                <a:spcPts val="2562"/>
              </a:lnSpc>
            </a:pPr>
            <a:endParaRPr lang="en-US" sz="2636" u="sng" spc="-5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4" name="Freeform 4" descr="Gráfico  Descripción generada automáticamente"/>
          <p:cNvSpPr/>
          <p:nvPr/>
        </p:nvSpPr>
        <p:spPr>
          <a:xfrm>
            <a:off x="9405184" y="865395"/>
            <a:ext cx="6431016" cy="3805850"/>
          </a:xfrm>
          <a:custGeom>
            <a:avLst/>
            <a:gdLst/>
            <a:ahLst/>
            <a:cxnLst/>
            <a:rect l="l" t="t" r="r" b="b"/>
            <a:pathLst>
              <a:path w="6431016" h="3805850">
                <a:moveTo>
                  <a:pt x="0" y="0"/>
                </a:moveTo>
                <a:lnTo>
                  <a:pt x="6431016" y="0"/>
                </a:lnTo>
                <a:lnTo>
                  <a:pt x="6431016" y="3805849"/>
                </a:lnTo>
                <a:lnTo>
                  <a:pt x="0" y="3805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" b="-3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10247" y="5452995"/>
            <a:ext cx="6418179" cy="3829439"/>
          </a:xfrm>
          <a:custGeom>
            <a:avLst/>
            <a:gdLst/>
            <a:ahLst/>
            <a:cxnLst/>
            <a:rect l="l" t="t" r="r" b="b"/>
            <a:pathLst>
              <a:path w="6418179" h="3829439">
                <a:moveTo>
                  <a:pt x="0" y="0"/>
                </a:moveTo>
                <a:lnTo>
                  <a:pt x="6418179" y="0"/>
                </a:lnTo>
                <a:lnTo>
                  <a:pt x="6418179" y="3829439"/>
                </a:lnTo>
                <a:lnTo>
                  <a:pt x="0" y="3829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10" r="-2310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id="8" name="AutoShape 8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0" y="0"/>
            <a:ext cx="18279472" cy="10287000"/>
            <a:chOff x="0" y="0"/>
            <a:chExt cx="2437263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72570" cy="13716000"/>
            </a:xfrm>
            <a:custGeom>
              <a:avLst/>
              <a:gdLst/>
              <a:ahLst/>
              <a:cxnLst/>
              <a:rect l="l" t="t" r="r" b="b"/>
              <a:pathLst>
                <a:path w="24372570" h="13716000">
                  <a:moveTo>
                    <a:pt x="0" y="0"/>
                  </a:moveTo>
                  <a:lnTo>
                    <a:pt x="24372570" y="0"/>
                  </a:lnTo>
                  <a:lnTo>
                    <a:pt x="2437257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772900" y="965200"/>
            <a:ext cx="5453889" cy="7670798"/>
            <a:chOff x="0" y="0"/>
            <a:chExt cx="7271852" cy="102277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71893" cy="10227691"/>
            </a:xfrm>
            <a:custGeom>
              <a:avLst/>
              <a:gdLst/>
              <a:ahLst/>
              <a:cxnLst/>
              <a:rect l="l" t="t" r="r" b="b"/>
              <a:pathLst>
                <a:path w="7271893" h="10227691">
                  <a:moveTo>
                    <a:pt x="0" y="0"/>
                  </a:moveTo>
                  <a:lnTo>
                    <a:pt x="7271893" y="0"/>
                  </a:lnTo>
                  <a:lnTo>
                    <a:pt x="7271893" y="10227691"/>
                  </a:lnTo>
                  <a:lnTo>
                    <a:pt x="0" y="10227691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317538" y="1396398"/>
            <a:ext cx="4547490" cy="863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 spc="-107">
                <a:solidFill>
                  <a:srgbClr val="FFFFFF"/>
                </a:solidFill>
                <a:latin typeface="Arial Bold"/>
              </a:rPr>
              <a:t>¿Modernizar?</a:t>
            </a:r>
          </a:p>
        </p:txBody>
      </p:sp>
      <p:sp>
        <p:nvSpPr>
          <p:cNvPr id="14" name="Freeform 14" descr="Precios: Logic Apps | Microsoft Azure"/>
          <p:cNvSpPr/>
          <p:nvPr/>
        </p:nvSpPr>
        <p:spPr>
          <a:xfrm>
            <a:off x="4965700" y="4254051"/>
            <a:ext cx="2668794" cy="1387602"/>
          </a:xfrm>
          <a:custGeom>
            <a:avLst/>
            <a:gdLst/>
            <a:ahLst/>
            <a:cxnLst/>
            <a:rect l="l" t="t" r="r" b="b"/>
            <a:pathLst>
              <a:path w="2668794" h="1387602">
                <a:moveTo>
                  <a:pt x="0" y="0"/>
                </a:moveTo>
                <a:lnTo>
                  <a:pt x="2668794" y="0"/>
                </a:lnTo>
                <a:lnTo>
                  <a:pt x="2668794" y="1387602"/>
                </a:lnTo>
                <a:lnTo>
                  <a:pt x="0" y="1387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86" b="-486"/>
            </a:stretch>
          </a:blipFill>
        </p:spPr>
      </p:sp>
      <p:sp>
        <p:nvSpPr>
          <p:cNvPr id="15" name="Freeform 15" descr="Imagen que contiene Patrón de fondo  Descripción generada automáticamente"/>
          <p:cNvSpPr/>
          <p:nvPr/>
        </p:nvSpPr>
        <p:spPr>
          <a:xfrm>
            <a:off x="7138360" y="1444023"/>
            <a:ext cx="3740538" cy="2806359"/>
          </a:xfrm>
          <a:custGeom>
            <a:avLst/>
            <a:gdLst/>
            <a:ahLst/>
            <a:cxnLst/>
            <a:rect l="l" t="t" r="r" b="b"/>
            <a:pathLst>
              <a:path w="3740538" h="2806359">
                <a:moveTo>
                  <a:pt x="0" y="0"/>
                </a:moveTo>
                <a:lnTo>
                  <a:pt x="3740538" y="0"/>
                </a:lnTo>
                <a:lnTo>
                  <a:pt x="3740538" y="2806359"/>
                </a:lnTo>
                <a:lnTo>
                  <a:pt x="0" y="28063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9" b="-649"/>
            </a:stretch>
          </a:blipFill>
        </p:spPr>
      </p:sp>
      <p:sp>
        <p:nvSpPr>
          <p:cNvPr id="16" name="Freeform 16" descr="IBM i Modernization Engine for Lifecycle Integration (Merlin) Overview"/>
          <p:cNvSpPr/>
          <p:nvPr/>
        </p:nvSpPr>
        <p:spPr>
          <a:xfrm>
            <a:off x="965200" y="5690780"/>
            <a:ext cx="4908456" cy="2945073"/>
          </a:xfrm>
          <a:custGeom>
            <a:avLst/>
            <a:gdLst/>
            <a:ahLst/>
            <a:cxnLst/>
            <a:rect l="l" t="t" r="r" b="b"/>
            <a:pathLst>
              <a:path w="4908456" h="2945073">
                <a:moveTo>
                  <a:pt x="0" y="0"/>
                </a:moveTo>
                <a:lnTo>
                  <a:pt x="4908457" y="0"/>
                </a:lnTo>
                <a:lnTo>
                  <a:pt x="4908457" y="2945072"/>
                </a:lnTo>
                <a:lnTo>
                  <a:pt x="0" y="29450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1" b="-101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134658" y="2541125"/>
            <a:ext cx="4730370" cy="562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949" lvl="1" indent="-180975" algn="l">
              <a:lnSpc>
                <a:spcPts val="3219"/>
              </a:lnSpc>
              <a:buFont typeface="Arial"/>
              <a:buChar char="•"/>
            </a:pPr>
            <a:r>
              <a:rPr lang="en-US" sz="1999" spc="-64">
                <a:solidFill>
                  <a:srgbClr val="FFFFFF"/>
                </a:solidFill>
                <a:latin typeface="Arial"/>
              </a:rPr>
              <a:t>Integra las cargas de trabajo con AI de forma rápida</a:t>
            </a:r>
          </a:p>
          <a:p>
            <a:pPr marL="361949" lvl="1" indent="-180975" algn="l">
              <a:lnSpc>
                <a:spcPts val="3219"/>
              </a:lnSpc>
              <a:buFont typeface="Arial"/>
              <a:buChar char="•"/>
            </a:pPr>
            <a:r>
              <a:rPr lang="en-US" sz="1999" spc="-64">
                <a:solidFill>
                  <a:srgbClr val="FFFFFF"/>
                </a:solidFill>
                <a:latin typeface="Arial"/>
              </a:rPr>
              <a:t>Actualiza y moderniza el código usando AI</a:t>
            </a:r>
          </a:p>
          <a:p>
            <a:pPr marL="361949" lvl="1" indent="-180975" algn="l">
              <a:lnSpc>
                <a:spcPts val="3219"/>
              </a:lnSpc>
              <a:buFont typeface="Arial"/>
              <a:buChar char="•"/>
            </a:pPr>
            <a:r>
              <a:rPr lang="en-US" sz="1999" spc="-64">
                <a:solidFill>
                  <a:srgbClr val="FFFFFF"/>
                </a:solidFill>
                <a:latin typeface="Arial"/>
              </a:rPr>
              <a:t>Publica tus servicios en forma de APIs para que hablen de forma natural con la nube</a:t>
            </a:r>
          </a:p>
          <a:p>
            <a:pPr marL="361949" lvl="1" indent="-180975" algn="l">
              <a:lnSpc>
                <a:spcPts val="3219"/>
              </a:lnSpc>
              <a:buFont typeface="Arial"/>
              <a:buChar char="•"/>
            </a:pPr>
            <a:r>
              <a:rPr lang="en-US" sz="1999" spc="-64">
                <a:solidFill>
                  <a:srgbClr val="FFFFFF"/>
                </a:solidFill>
                <a:latin typeface="Arial"/>
              </a:rPr>
              <a:t>Automatiza tus procesos usando RPAs, Ansible y múltiples servicios al alcance</a:t>
            </a:r>
          </a:p>
          <a:p>
            <a:pPr marL="361949" lvl="1" indent="-180975" algn="l">
              <a:lnSpc>
                <a:spcPts val="3219"/>
              </a:lnSpc>
              <a:buFont typeface="Arial"/>
              <a:buChar char="•"/>
            </a:pPr>
            <a:r>
              <a:rPr lang="en-US" sz="1999" spc="-64">
                <a:solidFill>
                  <a:srgbClr val="FFFFFF"/>
                </a:solidFill>
                <a:latin typeface="Arial"/>
              </a:rPr>
              <a:t>Explota la información contenida en tus bases de datos</a:t>
            </a:r>
          </a:p>
          <a:p>
            <a:pPr marL="361695" lvl="1" indent="-180848" algn="l">
              <a:lnSpc>
                <a:spcPts val="3219"/>
              </a:lnSpc>
              <a:buFont typeface="Arial"/>
              <a:buChar char="•"/>
            </a:pPr>
            <a:r>
              <a:rPr lang="en-US" sz="1999" spc="-64">
                <a:solidFill>
                  <a:srgbClr val="FFFFFF"/>
                </a:solidFill>
                <a:latin typeface="Arial"/>
              </a:rPr>
              <a:t>Integra las aplicaciones con herramientas de IBM Cloud y otras nubes de forma sencilla.</a:t>
            </a:r>
          </a:p>
        </p:txBody>
      </p:sp>
      <p:pic>
        <p:nvPicPr>
          <p:cNvPr id="18" name="Picture 18" descr="IBM's Integrated Cloud Data Platfor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t="23" b="23"/>
          <a:stretch>
            <a:fillRect/>
          </a:stretch>
        </p:blipFill>
        <p:spPr>
          <a:xfrm>
            <a:off x="1294371" y="1728534"/>
            <a:ext cx="4253813" cy="2396948"/>
          </a:xfrm>
          <a:prstGeom prst="rect">
            <a:avLst/>
          </a:prstGeom>
        </p:spPr>
      </p:pic>
      <p:sp>
        <p:nvSpPr>
          <p:cNvPr id="19" name="Freeform 19" descr="Libro: Ansible - Automatización para todos. - PyCun"/>
          <p:cNvSpPr/>
          <p:nvPr/>
        </p:nvSpPr>
        <p:spPr>
          <a:xfrm>
            <a:off x="6623223" y="5875636"/>
            <a:ext cx="4763529" cy="2335428"/>
          </a:xfrm>
          <a:custGeom>
            <a:avLst/>
            <a:gdLst/>
            <a:ahLst/>
            <a:cxnLst/>
            <a:rect l="l" t="t" r="r" b="b"/>
            <a:pathLst>
              <a:path w="4763529" h="2335428">
                <a:moveTo>
                  <a:pt x="0" y="0"/>
                </a:moveTo>
                <a:lnTo>
                  <a:pt x="4763529" y="0"/>
                </a:lnTo>
                <a:lnTo>
                  <a:pt x="4763529" y="2335428"/>
                </a:lnTo>
                <a:lnTo>
                  <a:pt x="0" y="23354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92" b="-99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Cloud MTSV1.pptx</dc:title>
  <cp:revision>6</cp:revision>
  <dcterms:created xsi:type="dcterms:W3CDTF">2006-08-16T00:00:00Z</dcterms:created>
  <dcterms:modified xsi:type="dcterms:W3CDTF">2024-06-27T15:44:41Z</dcterms:modified>
  <dc:identifier>DAFxqSWGMB0</dc:identifier>
</cp:coreProperties>
</file>